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78" r:id="rId4"/>
    <p:sldId id="271" r:id="rId5"/>
    <p:sldId id="272" r:id="rId6"/>
    <p:sldId id="273" r:id="rId7"/>
    <p:sldId id="274" r:id="rId8"/>
    <p:sldId id="275" r:id="rId9"/>
    <p:sldId id="276" r:id="rId10"/>
    <p:sldId id="277"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887"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1BCF38-21B1-4094-A650-2B3A75EE6EE0}" type="datetimeFigureOut">
              <a:rPr lang="it-IT" smtClean="0"/>
              <a:pPr/>
              <a:t>08/02/2009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2B92A1-9B39-4A54-8734-4123D8146D4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BCF38-21B1-4094-A650-2B3A75EE6EE0}" type="datetimeFigureOut">
              <a:rPr lang="it-IT" smtClean="0"/>
              <a:pPr/>
              <a:t>08/02/2009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B92A1-9B39-4A54-8734-4123D8146D4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TGC upgrade </a:t>
            </a:r>
            <a:r>
              <a:rPr lang="it-IT" sz="3600" dirty="0" err="1" smtClean="0"/>
              <a:t>for</a:t>
            </a:r>
            <a:r>
              <a:rPr lang="it-IT" sz="3600" dirty="0" smtClean="0"/>
              <a:t> SLHC</a:t>
            </a:r>
            <a:br>
              <a:rPr lang="it-IT" sz="3600" dirty="0" smtClean="0"/>
            </a:br>
            <a:r>
              <a:rPr lang="it-IT" sz="3100" dirty="0" smtClean="0"/>
              <a:t>(ATL-P-MN-0028</a:t>
            </a:r>
            <a:r>
              <a:rPr lang="it-IT" sz="3600" dirty="0" smtClean="0"/>
              <a:t>)</a:t>
            </a:r>
            <a:br>
              <a:rPr lang="it-IT" sz="3600" dirty="0" smtClean="0"/>
            </a:br>
            <a:endParaRPr lang="it-IT" sz="3600" dirty="0"/>
          </a:p>
        </p:txBody>
      </p:sp>
      <p:sp>
        <p:nvSpPr>
          <p:cNvPr id="3" name="Segnaposto contenuto 2"/>
          <p:cNvSpPr>
            <a:spLocks noGrp="1"/>
          </p:cNvSpPr>
          <p:nvPr>
            <p:ph idx="1"/>
          </p:nvPr>
        </p:nvSpPr>
        <p:spPr>
          <a:xfrm>
            <a:off x="457200" y="1600200"/>
            <a:ext cx="8472518" cy="4543444"/>
          </a:xfrm>
        </p:spPr>
        <p:txBody>
          <a:bodyPr>
            <a:normAutofit lnSpcReduction="10000"/>
          </a:bodyPr>
          <a:lstStyle/>
          <a:p>
            <a:r>
              <a:rPr lang="it-IT" sz="2400" smtClean="0"/>
              <a:t>Fra le</a:t>
            </a:r>
            <a:r>
              <a:rPr lang="it-IT" sz="2400" smtClean="0"/>
              <a:t> </a:t>
            </a:r>
            <a:r>
              <a:rPr lang="it-IT" sz="2400" dirty="0" smtClean="0"/>
              <a:t>parti più colpite dall’aumento di rate previsto </a:t>
            </a:r>
            <a:r>
              <a:rPr lang="it-IT" sz="2400" smtClean="0"/>
              <a:t>a </a:t>
            </a:r>
            <a:r>
              <a:rPr lang="it-IT" sz="2400" smtClean="0"/>
              <a:t>SLHC ci </a:t>
            </a:r>
            <a:r>
              <a:rPr lang="it-IT" sz="2400" dirty="0" smtClean="0"/>
              <a:t>sono le </a:t>
            </a:r>
            <a:r>
              <a:rPr lang="it-IT" sz="2400" dirty="0" err="1" smtClean="0"/>
              <a:t>Small</a:t>
            </a:r>
            <a:r>
              <a:rPr lang="it-IT" sz="2400" dirty="0" smtClean="0"/>
              <a:t> </a:t>
            </a:r>
            <a:r>
              <a:rPr lang="it-IT" sz="2400" dirty="0" err="1" smtClean="0"/>
              <a:t>Wheels</a:t>
            </a:r>
            <a:endParaRPr lang="it-IT" sz="2400" dirty="0" smtClean="0"/>
          </a:p>
          <a:p>
            <a:r>
              <a:rPr lang="it-IT" sz="2400" dirty="0" smtClean="0"/>
              <a:t>Le TGC con catodo a bassa resistività (OPAL) sopportano rate superiori a 100 kHz/cm**2</a:t>
            </a:r>
          </a:p>
          <a:p>
            <a:r>
              <a:rPr lang="it-IT" sz="2400" dirty="0" smtClean="0"/>
              <a:t>Il progetto si propone di sostituire l’attuale SW (incluse le CSC) con una struttura  TGC’s ad alta rate, di  2 </a:t>
            </a:r>
            <a:r>
              <a:rPr lang="it-IT" sz="2400" dirty="0" err="1" smtClean="0"/>
              <a:t>multilayer</a:t>
            </a:r>
            <a:r>
              <a:rPr lang="it-IT" sz="2400" dirty="0" smtClean="0"/>
              <a:t> a 4 volumi di gas ciascuno;</a:t>
            </a:r>
          </a:p>
          <a:p>
            <a:r>
              <a:rPr lang="it-IT" sz="2400" dirty="0" smtClean="0"/>
              <a:t>TGC’s fatte da: </a:t>
            </a:r>
            <a:r>
              <a:rPr lang="it-IT" sz="2400" dirty="0" err="1" smtClean="0"/>
              <a:t>precision</a:t>
            </a:r>
            <a:r>
              <a:rPr lang="it-IT" sz="2400" dirty="0" smtClean="0"/>
              <a:t> </a:t>
            </a:r>
            <a:r>
              <a:rPr lang="it-IT" sz="2400" dirty="0" err="1" smtClean="0"/>
              <a:t>radial</a:t>
            </a:r>
            <a:r>
              <a:rPr lang="it-IT" sz="2400" dirty="0" smtClean="0"/>
              <a:t> </a:t>
            </a:r>
            <a:r>
              <a:rPr lang="it-IT" sz="2400" dirty="0" err="1" smtClean="0"/>
              <a:t>strips</a:t>
            </a:r>
            <a:r>
              <a:rPr lang="it-IT" sz="2400" dirty="0" smtClean="0"/>
              <a:t>  (3x1200 mm**2) con lettura digitale e analogica per trigger e </a:t>
            </a:r>
            <a:r>
              <a:rPr lang="it-IT" sz="2400" dirty="0" err="1" smtClean="0"/>
              <a:t>tracking</a:t>
            </a:r>
            <a:r>
              <a:rPr lang="it-IT" sz="2400" dirty="0" smtClean="0"/>
              <a:t>;  </a:t>
            </a:r>
            <a:r>
              <a:rPr lang="it-IT" sz="2400" dirty="0" err="1" smtClean="0"/>
              <a:t>radial</a:t>
            </a:r>
            <a:r>
              <a:rPr lang="it-IT" sz="2400" dirty="0" smtClean="0"/>
              <a:t> </a:t>
            </a:r>
            <a:r>
              <a:rPr lang="it-IT" sz="2400" dirty="0" err="1" smtClean="0"/>
              <a:t>pads</a:t>
            </a:r>
            <a:r>
              <a:rPr lang="it-IT" sz="2400" dirty="0" smtClean="0"/>
              <a:t> (50x300 mm**2) usate solo nel trigger; </a:t>
            </a:r>
            <a:r>
              <a:rPr lang="it-IT" sz="2400" dirty="0" err="1" smtClean="0"/>
              <a:t>azimuthal</a:t>
            </a:r>
            <a:r>
              <a:rPr lang="it-IT" sz="2400" dirty="0" smtClean="0"/>
              <a:t>  </a:t>
            </a:r>
            <a:r>
              <a:rPr lang="it-IT" sz="2400" dirty="0" err="1" smtClean="0"/>
              <a:t>wires</a:t>
            </a:r>
            <a:r>
              <a:rPr lang="it-IT" sz="2400" dirty="0" smtClean="0"/>
              <a:t> 2 mm </a:t>
            </a:r>
            <a:r>
              <a:rPr lang="it-IT" sz="2400" dirty="0" err="1" smtClean="0"/>
              <a:t>pitch</a:t>
            </a:r>
            <a:r>
              <a:rPr lang="it-IT" sz="2400" dirty="0" smtClean="0"/>
              <a:t>.</a:t>
            </a:r>
          </a:p>
          <a:p>
            <a:r>
              <a:rPr lang="it-IT" sz="2400" dirty="0" smtClean="0"/>
              <a:t>Nella fase I è previsto solo l’upgrade della parte CSC</a:t>
            </a:r>
            <a:endParaRPr lang="it-IT"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85728"/>
            <a:ext cx="8229600" cy="1143000"/>
          </a:xfrm>
        </p:spPr>
        <p:txBody>
          <a:bodyPr>
            <a:normAutofit/>
          </a:bodyPr>
          <a:lstStyle/>
          <a:p>
            <a:r>
              <a:rPr lang="it-IT" sz="3600" dirty="0" err="1" smtClean="0">
                <a:solidFill>
                  <a:schemeClr val="tx2"/>
                </a:solidFill>
              </a:rPr>
              <a:t>TileMuon</a:t>
            </a:r>
            <a:r>
              <a:rPr lang="it-IT" sz="3600" dirty="0" smtClean="0">
                <a:solidFill>
                  <a:schemeClr val="tx2"/>
                </a:solidFill>
              </a:rPr>
              <a:t> Trigger</a:t>
            </a:r>
            <a:endParaRPr lang="it-IT" sz="3600" dirty="0">
              <a:solidFill>
                <a:schemeClr val="tx2"/>
              </a:solidFill>
            </a:endParaRPr>
          </a:p>
        </p:txBody>
      </p:sp>
      <p:sp>
        <p:nvSpPr>
          <p:cNvPr id="3" name="Segnaposto contenuto 2"/>
          <p:cNvSpPr>
            <a:spLocks noGrp="1"/>
          </p:cNvSpPr>
          <p:nvPr>
            <p:ph idx="1"/>
          </p:nvPr>
        </p:nvSpPr>
        <p:spPr/>
        <p:txBody>
          <a:bodyPr>
            <a:normAutofit/>
          </a:bodyPr>
          <a:lstStyle/>
          <a:p>
            <a:r>
              <a:rPr lang="it-IT" sz="2400" dirty="0" smtClean="0">
                <a:solidFill>
                  <a:schemeClr val="tx2"/>
                </a:solidFill>
              </a:rPr>
              <a:t>Scopo: ridurre la rate di </a:t>
            </a:r>
            <a:r>
              <a:rPr lang="it-IT" sz="2400" dirty="0" err="1" smtClean="0">
                <a:solidFill>
                  <a:schemeClr val="tx2"/>
                </a:solidFill>
              </a:rPr>
              <a:t>noise</a:t>
            </a:r>
            <a:r>
              <a:rPr lang="it-IT" sz="2400" dirty="0" smtClean="0">
                <a:solidFill>
                  <a:schemeClr val="tx2"/>
                </a:solidFill>
              </a:rPr>
              <a:t> da background ad alta luminosità in caso di L1 </a:t>
            </a:r>
            <a:r>
              <a:rPr lang="it-IT" sz="2400" dirty="0" err="1" smtClean="0">
                <a:solidFill>
                  <a:schemeClr val="tx2"/>
                </a:solidFill>
              </a:rPr>
              <a:t>Muon</a:t>
            </a:r>
            <a:r>
              <a:rPr lang="it-IT" sz="2400" dirty="0" smtClean="0">
                <a:solidFill>
                  <a:schemeClr val="tx2"/>
                </a:solidFill>
              </a:rPr>
              <a:t> </a:t>
            </a:r>
            <a:r>
              <a:rPr lang="it-IT" sz="2400" dirty="0" err="1" smtClean="0">
                <a:solidFill>
                  <a:schemeClr val="tx2"/>
                </a:solidFill>
              </a:rPr>
              <a:t>Barrel</a:t>
            </a:r>
            <a:r>
              <a:rPr lang="it-IT" sz="2400" dirty="0" smtClean="0">
                <a:solidFill>
                  <a:schemeClr val="tx2"/>
                </a:solidFill>
              </a:rPr>
              <a:t> rate troppo elevata;</a:t>
            </a:r>
          </a:p>
          <a:p>
            <a:r>
              <a:rPr lang="it-IT" sz="2400" dirty="0" smtClean="0">
                <a:solidFill>
                  <a:schemeClr val="tx2"/>
                </a:solidFill>
              </a:rPr>
              <a:t>Viene utilizzato il </a:t>
            </a:r>
            <a:r>
              <a:rPr lang="it-IT" sz="2400" dirty="0" err="1" smtClean="0">
                <a:solidFill>
                  <a:schemeClr val="tx2"/>
                </a:solidFill>
              </a:rPr>
              <a:t>layer</a:t>
            </a:r>
            <a:r>
              <a:rPr lang="it-IT" sz="2400" dirty="0" smtClean="0">
                <a:solidFill>
                  <a:schemeClr val="tx2"/>
                </a:solidFill>
              </a:rPr>
              <a:t> esterno del </a:t>
            </a:r>
            <a:r>
              <a:rPr lang="it-IT" sz="2400" dirty="0" err="1" smtClean="0">
                <a:solidFill>
                  <a:schemeClr val="tx2"/>
                </a:solidFill>
              </a:rPr>
              <a:t>tile</a:t>
            </a:r>
            <a:r>
              <a:rPr lang="it-IT" sz="2400" dirty="0" smtClean="0">
                <a:solidFill>
                  <a:schemeClr val="tx2"/>
                </a:solidFill>
              </a:rPr>
              <a:t>;</a:t>
            </a:r>
          </a:p>
          <a:p>
            <a:r>
              <a:rPr lang="it-IT" sz="2400" dirty="0" smtClean="0">
                <a:solidFill>
                  <a:schemeClr val="tx2"/>
                </a:solidFill>
              </a:rPr>
              <a:t>Si richiede la coincidenza tra il </a:t>
            </a:r>
            <a:r>
              <a:rPr lang="it-IT" sz="2400" dirty="0" err="1" smtClean="0">
                <a:solidFill>
                  <a:schemeClr val="tx2"/>
                </a:solidFill>
              </a:rPr>
              <a:t>tile</a:t>
            </a:r>
            <a:r>
              <a:rPr lang="it-IT" sz="2400" dirty="0" smtClean="0">
                <a:solidFill>
                  <a:schemeClr val="tx2"/>
                </a:solidFill>
              </a:rPr>
              <a:t> ed il L1 </a:t>
            </a:r>
            <a:r>
              <a:rPr lang="it-IT" sz="2400" dirty="0" err="1" smtClean="0">
                <a:solidFill>
                  <a:schemeClr val="tx2"/>
                </a:solidFill>
              </a:rPr>
              <a:t>Muon</a:t>
            </a:r>
            <a:r>
              <a:rPr lang="it-IT" sz="2400" dirty="0" smtClean="0">
                <a:solidFill>
                  <a:schemeClr val="tx2"/>
                </a:solidFill>
              </a:rPr>
              <a:t> </a:t>
            </a:r>
            <a:r>
              <a:rPr lang="it-IT" sz="2400" dirty="0" err="1" smtClean="0">
                <a:solidFill>
                  <a:schemeClr val="tx2"/>
                </a:solidFill>
              </a:rPr>
              <a:t>Barrel</a:t>
            </a:r>
            <a:r>
              <a:rPr lang="it-IT" sz="2400" dirty="0" smtClean="0">
                <a:solidFill>
                  <a:schemeClr val="tx2"/>
                </a:solidFill>
              </a:rPr>
              <a:t>;</a:t>
            </a:r>
          </a:p>
          <a:p>
            <a:r>
              <a:rPr lang="it-IT" sz="2400" dirty="0" smtClean="0">
                <a:solidFill>
                  <a:schemeClr val="tx2"/>
                </a:solidFill>
              </a:rPr>
              <a:t>L’hardware per l’input del </a:t>
            </a:r>
            <a:r>
              <a:rPr lang="it-IT" sz="2400" dirty="0" err="1" smtClean="0">
                <a:solidFill>
                  <a:schemeClr val="tx2"/>
                </a:solidFill>
              </a:rPr>
              <a:t>tail</a:t>
            </a:r>
            <a:r>
              <a:rPr lang="it-IT" sz="2400" dirty="0" smtClean="0">
                <a:solidFill>
                  <a:schemeClr val="tx2"/>
                </a:solidFill>
              </a:rPr>
              <a:t> nel L1 </a:t>
            </a:r>
            <a:r>
              <a:rPr lang="it-IT" sz="2400" dirty="0" err="1" smtClean="0">
                <a:solidFill>
                  <a:schemeClr val="tx2"/>
                </a:solidFill>
              </a:rPr>
              <a:t>Muon</a:t>
            </a:r>
            <a:r>
              <a:rPr lang="it-IT" sz="2400" dirty="0" smtClean="0">
                <a:solidFill>
                  <a:schemeClr val="tx2"/>
                </a:solidFill>
              </a:rPr>
              <a:t> </a:t>
            </a:r>
            <a:r>
              <a:rPr lang="it-IT" sz="2400" dirty="0" err="1" smtClean="0">
                <a:solidFill>
                  <a:schemeClr val="tx2"/>
                </a:solidFill>
              </a:rPr>
              <a:t>Barrel</a:t>
            </a:r>
            <a:r>
              <a:rPr lang="it-IT" sz="2400" dirty="0" smtClean="0">
                <a:solidFill>
                  <a:schemeClr val="tx2"/>
                </a:solidFill>
              </a:rPr>
              <a:t> è già stato previsto nel trigger attuale, attraverso 32 bit di ingresso a ciascuna delle 64 schede Sector </a:t>
            </a:r>
            <a:r>
              <a:rPr lang="it-IT" sz="2400" dirty="0" err="1" smtClean="0">
                <a:solidFill>
                  <a:schemeClr val="tx2"/>
                </a:solidFill>
              </a:rPr>
              <a:t>Logic</a:t>
            </a:r>
            <a:r>
              <a:rPr lang="it-IT" sz="2400" dirty="0" smtClean="0">
                <a:solidFill>
                  <a:schemeClr val="tx2"/>
                </a:solidFill>
              </a:rPr>
              <a:t> (via una scheda sussidiaria adiacente);</a:t>
            </a:r>
          </a:p>
          <a:p>
            <a:r>
              <a:rPr lang="it-IT" sz="2400" dirty="0" smtClean="0">
                <a:solidFill>
                  <a:schemeClr val="tx2"/>
                </a:solidFill>
              </a:rPr>
              <a:t>Il punto più rilevante da affrontare è la diversa segmentazione in </a:t>
            </a:r>
            <a:r>
              <a:rPr lang="it-IT" sz="2400" dirty="0" err="1" smtClean="0">
                <a:solidFill>
                  <a:schemeClr val="tx2"/>
                </a:solidFill>
              </a:rPr>
              <a:t>eta</a:t>
            </a:r>
            <a:r>
              <a:rPr lang="it-IT" sz="2400" dirty="0" smtClean="0">
                <a:solidFill>
                  <a:schemeClr val="tx2"/>
                </a:solidFill>
              </a:rPr>
              <a:t> e phi dei due </a:t>
            </a:r>
            <a:r>
              <a:rPr lang="it-IT" sz="2400" dirty="0" err="1" smtClean="0">
                <a:solidFill>
                  <a:schemeClr val="tx2"/>
                </a:solidFill>
              </a:rPr>
              <a:t>subdetectors</a:t>
            </a:r>
            <a:r>
              <a:rPr lang="it-IT" sz="2400" dirty="0" smtClean="0">
                <a:solidFill>
                  <a:schemeClr val="tx2"/>
                </a:solidFill>
              </a:rPr>
              <a:t>;</a:t>
            </a:r>
          </a:p>
          <a:p>
            <a:r>
              <a:rPr lang="it-IT" sz="2400" dirty="0" smtClean="0">
                <a:solidFill>
                  <a:schemeClr val="tx2"/>
                </a:solidFill>
              </a:rPr>
              <a:t>Gruppi impegnati: Roma1, Roma2, Rio de Janeiro.</a:t>
            </a:r>
          </a:p>
          <a:p>
            <a:endParaRPr lang="it-IT" sz="2400" dirty="0" smtClean="0"/>
          </a:p>
          <a:p>
            <a:endParaRPr lang="it-IT"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solidFill>
                  <a:schemeClr val="tx2"/>
                </a:solidFill>
              </a:rPr>
              <a:t>ISTITUTI PARTECIPANTI</a:t>
            </a:r>
            <a:endParaRPr lang="it-IT" sz="3200" dirty="0">
              <a:solidFill>
                <a:schemeClr val="tx2"/>
              </a:solidFill>
            </a:endParaRPr>
          </a:p>
        </p:txBody>
      </p:sp>
      <p:sp>
        <p:nvSpPr>
          <p:cNvPr id="3" name="Segnaposto contenuto 2"/>
          <p:cNvSpPr>
            <a:spLocks noGrp="1"/>
          </p:cNvSpPr>
          <p:nvPr>
            <p:ph idx="1"/>
          </p:nvPr>
        </p:nvSpPr>
        <p:spPr/>
        <p:txBody>
          <a:bodyPr>
            <a:normAutofit/>
          </a:bodyPr>
          <a:lstStyle/>
          <a:p>
            <a:r>
              <a:rPr lang="it-IT" sz="2800" dirty="0" smtClean="0">
                <a:solidFill>
                  <a:schemeClr val="tx2"/>
                </a:solidFill>
              </a:rPr>
              <a:t>Israele (</a:t>
            </a:r>
            <a:r>
              <a:rPr lang="it-IT" sz="2800" dirty="0" err="1" smtClean="0">
                <a:solidFill>
                  <a:schemeClr val="tx2"/>
                </a:solidFill>
              </a:rPr>
              <a:t>Technion</a:t>
            </a:r>
            <a:r>
              <a:rPr lang="it-IT" sz="2800" dirty="0" smtClean="0">
                <a:solidFill>
                  <a:schemeClr val="tx2"/>
                </a:solidFill>
              </a:rPr>
              <a:t>, Tel Aviv, </a:t>
            </a:r>
            <a:r>
              <a:rPr lang="it-IT" sz="2800" dirty="0" err="1" smtClean="0">
                <a:solidFill>
                  <a:schemeClr val="tx2"/>
                </a:solidFill>
              </a:rPr>
              <a:t>Weizmann</a:t>
            </a:r>
            <a:r>
              <a:rPr lang="it-IT" sz="2800" dirty="0" smtClean="0">
                <a:solidFill>
                  <a:schemeClr val="tx2"/>
                </a:solidFill>
              </a:rPr>
              <a:t>);</a:t>
            </a:r>
          </a:p>
          <a:p>
            <a:r>
              <a:rPr lang="it-IT" sz="2800" dirty="0" smtClean="0">
                <a:solidFill>
                  <a:schemeClr val="tx2"/>
                </a:solidFill>
              </a:rPr>
              <a:t>Giappone (KEK, Kobe, Nagoya, Tokyo);</a:t>
            </a:r>
          </a:p>
          <a:p>
            <a:r>
              <a:rPr lang="it-IT" sz="2800" dirty="0" smtClean="0">
                <a:solidFill>
                  <a:schemeClr val="tx2"/>
                </a:solidFill>
              </a:rPr>
              <a:t>Argentina (La </a:t>
            </a:r>
            <a:r>
              <a:rPr lang="it-IT" sz="2800" dirty="0" err="1" smtClean="0">
                <a:solidFill>
                  <a:schemeClr val="tx2"/>
                </a:solidFill>
              </a:rPr>
              <a:t>Plata</a:t>
            </a:r>
            <a:r>
              <a:rPr lang="it-IT" sz="2800" dirty="0" smtClean="0">
                <a:solidFill>
                  <a:schemeClr val="tx2"/>
                </a:solidFill>
              </a:rPr>
              <a:t> e Buenos Aires);</a:t>
            </a:r>
          </a:p>
          <a:p>
            <a:r>
              <a:rPr lang="it-IT" sz="2800" dirty="0" smtClean="0">
                <a:solidFill>
                  <a:schemeClr val="tx2"/>
                </a:solidFill>
              </a:rPr>
              <a:t>Chile (Pontificia </a:t>
            </a:r>
            <a:r>
              <a:rPr lang="it-IT" sz="2800" dirty="0" err="1" smtClean="0">
                <a:solidFill>
                  <a:schemeClr val="tx2"/>
                </a:solidFill>
              </a:rPr>
              <a:t>Univ</a:t>
            </a:r>
            <a:r>
              <a:rPr lang="it-IT" sz="2800" dirty="0" smtClean="0">
                <a:solidFill>
                  <a:schemeClr val="tx2"/>
                </a:solidFill>
              </a:rPr>
              <a:t>. De Chile e </a:t>
            </a:r>
            <a:r>
              <a:rPr lang="it-IT" sz="2800" dirty="0" err="1" smtClean="0">
                <a:solidFill>
                  <a:schemeClr val="tx2"/>
                </a:solidFill>
              </a:rPr>
              <a:t>Univ</a:t>
            </a:r>
            <a:r>
              <a:rPr lang="it-IT" sz="2800" dirty="0" smtClean="0">
                <a:solidFill>
                  <a:schemeClr val="tx2"/>
                </a:solidFill>
              </a:rPr>
              <a:t>. Federico Santa Maria);</a:t>
            </a:r>
          </a:p>
          <a:p>
            <a:r>
              <a:rPr lang="it-IT" sz="2800" i="1" dirty="0" smtClean="0">
                <a:solidFill>
                  <a:schemeClr val="tx2"/>
                </a:solidFill>
              </a:rPr>
              <a:t>Roma1, partecipazione ancora da definire</a:t>
            </a:r>
            <a:r>
              <a:rPr lang="it-IT" sz="2800" i="1"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a:xfrm>
            <a:off x="214282" y="1681184"/>
            <a:ext cx="8839200" cy="4891088"/>
          </a:xfrm>
          <a:prstGeom prst="rect">
            <a:avLst/>
          </a:prstGeom>
        </p:spPr>
      </p:pic>
      <p:sp>
        <p:nvSpPr>
          <p:cNvPr id="4" name="Rettangolo 3"/>
          <p:cNvSpPr/>
          <p:nvPr/>
        </p:nvSpPr>
        <p:spPr>
          <a:xfrm>
            <a:off x="142844" y="357166"/>
            <a:ext cx="8358246" cy="913070"/>
          </a:xfrm>
          <a:prstGeom prst="rect">
            <a:avLst/>
          </a:prstGeom>
        </p:spPr>
        <p:txBody>
          <a:bodyPr wrap="square">
            <a:spAutoFit/>
          </a:bodyPr>
          <a:lstStyle/>
          <a:p>
            <a:pPr algn="ctr">
              <a:spcBef>
                <a:spcPct val="0"/>
              </a:spcBef>
              <a:defRPr/>
            </a:pPr>
            <a:r>
              <a:rPr lang="it-IT" sz="3200" b="1" dirty="0" err="1" smtClean="0">
                <a:latin typeface="Trebuchet MS" pitchFamily="34" charset="0"/>
              </a:rPr>
              <a:t>Muon</a:t>
            </a:r>
            <a:r>
              <a:rPr lang="it-IT" sz="3200" b="1" dirty="0" smtClean="0">
                <a:latin typeface="Trebuchet MS" pitchFamily="34" charset="0"/>
              </a:rPr>
              <a:t> background </a:t>
            </a:r>
            <a:r>
              <a:rPr lang="it-IT" sz="3200" b="1" dirty="0" err="1" smtClean="0">
                <a:latin typeface="Trebuchet MS" pitchFamily="34" charset="0"/>
              </a:rPr>
              <a:t>counting</a:t>
            </a:r>
            <a:r>
              <a:rPr lang="it-IT" sz="3200" b="1" dirty="0" smtClean="0">
                <a:latin typeface="Trebuchet MS" pitchFamily="34" charset="0"/>
              </a:rPr>
              <a:t> rate @L=10</a:t>
            </a:r>
            <a:r>
              <a:rPr lang="it-IT" sz="3200" b="1" baseline="30000" dirty="0" smtClean="0">
                <a:latin typeface="Trebuchet MS" pitchFamily="34" charset="0"/>
              </a:rPr>
              <a:t>34</a:t>
            </a:r>
            <a:endParaRPr lang="en-US" sz="3200" b="1" baseline="30000" dirty="0" smtClean="0">
              <a:latin typeface="Trebuchet MS" pitchFamily="34" charset="0"/>
            </a:endParaRPr>
          </a:p>
          <a:p>
            <a:pPr lvl="0" algn="ctr">
              <a:spcBef>
                <a:spcPct val="0"/>
              </a:spcBef>
              <a:defRPr/>
            </a:pPr>
            <a:endParaRPr lang="en-US" sz="3200" b="1" baseline="30000" dirty="0" smtClean="0">
              <a:latin typeface="Trebuchet M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Most worrisome problem is neutrons  </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3" name="Picture 5"/>
          <p:cNvPicPr>
            <a:picLocks noChangeAspect="1" noChangeArrowheads="1"/>
          </p:cNvPicPr>
          <p:nvPr/>
        </p:nvPicPr>
        <p:blipFill>
          <a:blip r:embed="rId2"/>
          <a:srcRect/>
          <a:stretch>
            <a:fillRect/>
          </a:stretch>
        </p:blipFill>
        <p:spPr bwMode="auto">
          <a:xfrm>
            <a:off x="2549525" y="1600200"/>
            <a:ext cx="4003675" cy="3713163"/>
          </a:xfrm>
          <a:prstGeom prst="rect">
            <a:avLst/>
          </a:prstGeom>
          <a:noFill/>
          <a:ln w="9525">
            <a:solidFill>
              <a:schemeClr val="tx1"/>
            </a:solidFill>
            <a:miter lim="800000"/>
            <a:headEnd/>
            <a:tailEnd/>
          </a:ln>
        </p:spPr>
      </p:pic>
      <p:sp>
        <p:nvSpPr>
          <p:cNvPr id="4" name="Rectangle 6"/>
          <p:cNvSpPr>
            <a:spLocks noChangeArrowheads="1"/>
          </p:cNvSpPr>
          <p:nvPr/>
        </p:nvSpPr>
        <p:spPr bwMode="auto">
          <a:xfrm>
            <a:off x="304800" y="5638800"/>
            <a:ext cx="8610600" cy="990600"/>
          </a:xfrm>
          <a:prstGeom prst="rect">
            <a:avLst/>
          </a:prstGeom>
          <a:solidFill>
            <a:schemeClr val="accent1"/>
          </a:solidFill>
          <a:ln w="9525">
            <a:solidFill>
              <a:srgbClr val="FF3300"/>
            </a:solidFill>
            <a:miter lim="800000"/>
            <a:headEnd/>
            <a:tailEnd/>
          </a:ln>
        </p:spPr>
        <p:txBody>
          <a:bodyPr wrap="none" anchor="ctr"/>
          <a:lstStyle/>
          <a:p>
            <a:r>
              <a:rPr lang="en-US"/>
              <a:t>Try to increase neutron shielding in SW, by combining Tracking and trigger</a:t>
            </a:r>
          </a:p>
          <a:p>
            <a:r>
              <a:rPr lang="en-US"/>
              <a:t>While installing neutron shielding behind SW</a:t>
            </a:r>
          </a:p>
          <a:p>
            <a:r>
              <a:rPr lang="en-US">
                <a:solidFill>
                  <a:srgbClr val="FF3300"/>
                </a:solidFill>
              </a:rPr>
              <a:t>One has to construct 3m long detectors that contain 8 tracking layers and fit in ~30cm</a:t>
            </a:r>
          </a:p>
        </p:txBody>
      </p:sp>
      <p:sp>
        <p:nvSpPr>
          <p:cNvPr id="5" name="Rectangle 9"/>
          <p:cNvSpPr>
            <a:spLocks noChangeArrowheads="1"/>
          </p:cNvSpPr>
          <p:nvPr/>
        </p:nvSpPr>
        <p:spPr bwMode="auto">
          <a:xfrm>
            <a:off x="3429000" y="4114800"/>
            <a:ext cx="152400" cy="762000"/>
          </a:xfrm>
          <a:prstGeom prst="rect">
            <a:avLst/>
          </a:prstGeom>
          <a:solidFill>
            <a:schemeClr val="hlink"/>
          </a:solidFill>
          <a:ln w="9525" algn="ctr">
            <a:noFill/>
            <a:miter lim="800000"/>
            <a:headEnd/>
            <a:tailEnd/>
          </a:ln>
        </p:spPr>
        <p:txBody>
          <a:bodyPr wrap="none" anchor="ctr"/>
          <a:lstStyle/>
          <a:p>
            <a:endParaRPr lang="it-IT"/>
          </a:p>
        </p:txBody>
      </p:sp>
      <p:sp>
        <p:nvSpPr>
          <p:cNvPr id="6" name="Rectangle 10"/>
          <p:cNvSpPr>
            <a:spLocks noChangeArrowheads="1"/>
          </p:cNvSpPr>
          <p:nvPr/>
        </p:nvSpPr>
        <p:spPr bwMode="auto">
          <a:xfrm>
            <a:off x="3276600" y="4114800"/>
            <a:ext cx="152400" cy="685800"/>
          </a:xfrm>
          <a:prstGeom prst="rect">
            <a:avLst/>
          </a:prstGeom>
          <a:solidFill>
            <a:srgbClr val="FF3300"/>
          </a:solidFill>
          <a:ln w="9525" algn="ctr">
            <a:noFill/>
            <a:miter lim="800000"/>
            <a:headEnd/>
            <a:tailEnd/>
          </a:ln>
        </p:spPr>
        <p:txBody>
          <a:bodyPr wrap="none" anchor="ctr"/>
          <a:lstStyle/>
          <a:p>
            <a:endParaRPr lang="it-IT"/>
          </a:p>
        </p:txBody>
      </p:sp>
      <p:sp>
        <p:nvSpPr>
          <p:cNvPr id="7" name="Line 11"/>
          <p:cNvSpPr>
            <a:spLocks noChangeShapeType="1"/>
          </p:cNvSpPr>
          <p:nvPr/>
        </p:nvSpPr>
        <p:spPr bwMode="auto">
          <a:xfrm flipH="1" flipV="1">
            <a:off x="2133600" y="4419600"/>
            <a:ext cx="1295400" cy="1524000"/>
          </a:xfrm>
          <a:prstGeom prst="line">
            <a:avLst/>
          </a:prstGeom>
          <a:noFill/>
          <a:ln w="9525">
            <a:noFill/>
            <a:round/>
            <a:headEnd/>
            <a:tailEnd type="triangle" w="med" len="med"/>
          </a:ln>
        </p:spPr>
        <p:txBody>
          <a:bodyPr/>
          <a:lstStyle/>
          <a:p>
            <a:endParaRPr lang="it-IT"/>
          </a:p>
        </p:txBody>
      </p:sp>
      <p:sp>
        <p:nvSpPr>
          <p:cNvPr id="8" name="Line 13"/>
          <p:cNvSpPr>
            <a:spLocks noChangeShapeType="1"/>
          </p:cNvSpPr>
          <p:nvPr/>
        </p:nvSpPr>
        <p:spPr bwMode="auto">
          <a:xfrm flipH="1" flipV="1">
            <a:off x="990600" y="4648200"/>
            <a:ext cx="1371600" cy="1371600"/>
          </a:xfrm>
          <a:prstGeom prst="line">
            <a:avLst/>
          </a:prstGeom>
          <a:noFill/>
          <a:ln w="9525">
            <a:noFill/>
            <a:round/>
            <a:headEnd/>
            <a:tailEnd type="triangle" w="med" len="med"/>
          </a:ln>
        </p:spPr>
        <p:txBody>
          <a:bodyPr/>
          <a:lstStyle/>
          <a:p>
            <a:endParaRPr lang="it-IT"/>
          </a:p>
        </p:txBody>
      </p:sp>
      <p:sp>
        <p:nvSpPr>
          <p:cNvPr id="9" name="Line 14"/>
          <p:cNvSpPr>
            <a:spLocks noChangeShapeType="1"/>
          </p:cNvSpPr>
          <p:nvPr/>
        </p:nvSpPr>
        <p:spPr bwMode="auto">
          <a:xfrm flipH="1">
            <a:off x="457200" y="4800600"/>
            <a:ext cx="228600" cy="609600"/>
          </a:xfrm>
          <a:prstGeom prst="line">
            <a:avLst/>
          </a:prstGeom>
          <a:noFill/>
          <a:ln w="9525">
            <a:noFill/>
            <a:round/>
            <a:headEnd/>
            <a:tailEnd type="triangle" w="med" len="med"/>
          </a:ln>
        </p:spPr>
        <p:txBody>
          <a:bodyPr/>
          <a:lstStyle/>
          <a:p>
            <a:endParaRPr lang="it-IT"/>
          </a:p>
        </p:txBody>
      </p:sp>
      <p:sp>
        <p:nvSpPr>
          <p:cNvPr id="10" name="Line 15"/>
          <p:cNvSpPr>
            <a:spLocks noChangeShapeType="1"/>
          </p:cNvSpPr>
          <p:nvPr/>
        </p:nvSpPr>
        <p:spPr bwMode="auto">
          <a:xfrm flipH="1" flipV="1">
            <a:off x="1066800" y="4648200"/>
            <a:ext cx="1219200" cy="1447800"/>
          </a:xfrm>
          <a:prstGeom prst="line">
            <a:avLst/>
          </a:prstGeom>
          <a:noFill/>
          <a:ln w="9525">
            <a:noFill/>
            <a:round/>
            <a:headEnd/>
            <a:tailEnd type="triangle" w="med" len="med"/>
          </a:ln>
        </p:spPr>
        <p:txBody>
          <a:bodyPr/>
          <a:lstStyle/>
          <a:p>
            <a:endParaRPr lang="it-IT"/>
          </a:p>
        </p:txBody>
      </p:sp>
      <p:sp>
        <p:nvSpPr>
          <p:cNvPr id="11" name="Rectangle 16"/>
          <p:cNvSpPr>
            <a:spLocks noChangeArrowheads="1"/>
          </p:cNvSpPr>
          <p:nvPr/>
        </p:nvSpPr>
        <p:spPr bwMode="auto">
          <a:xfrm>
            <a:off x="533400" y="1981200"/>
            <a:ext cx="609600" cy="228600"/>
          </a:xfrm>
          <a:prstGeom prst="rect">
            <a:avLst/>
          </a:prstGeom>
          <a:solidFill>
            <a:srgbClr val="FF3300"/>
          </a:solidFill>
          <a:ln w="9525" algn="ctr">
            <a:noFill/>
            <a:miter lim="800000"/>
            <a:headEnd/>
            <a:tailEnd/>
          </a:ln>
        </p:spPr>
        <p:txBody>
          <a:bodyPr wrap="none" anchor="ctr"/>
          <a:lstStyle/>
          <a:p>
            <a:r>
              <a:rPr lang="en-US"/>
              <a:t>TGC</a:t>
            </a:r>
          </a:p>
        </p:txBody>
      </p:sp>
      <p:sp>
        <p:nvSpPr>
          <p:cNvPr id="12" name="Rectangle 17"/>
          <p:cNvSpPr>
            <a:spLocks noChangeArrowheads="1"/>
          </p:cNvSpPr>
          <p:nvPr/>
        </p:nvSpPr>
        <p:spPr bwMode="auto">
          <a:xfrm>
            <a:off x="533400" y="2362200"/>
            <a:ext cx="685800" cy="228600"/>
          </a:xfrm>
          <a:prstGeom prst="rect">
            <a:avLst/>
          </a:prstGeom>
          <a:solidFill>
            <a:schemeClr val="hlink"/>
          </a:solidFill>
          <a:ln w="9525" algn="ctr">
            <a:noFill/>
            <a:miter lim="800000"/>
            <a:headEnd/>
            <a:tailEnd/>
          </a:ln>
        </p:spPr>
        <p:txBody>
          <a:bodyPr wrap="none" anchor="ctr"/>
          <a:lstStyle/>
          <a:p>
            <a:r>
              <a:rPr lang="en-US"/>
              <a:t>Shield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290392" y="928670"/>
            <a:ext cx="8639326" cy="5715040"/>
          </a:xfrm>
          <a:prstGeom prst="rect">
            <a:avLst/>
          </a:prstGeom>
          <a:solidFill>
            <a:srgbClr val="FFFFFF"/>
          </a:solid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9445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Proposed arrangement for SW</a:t>
            </a:r>
          </a:p>
        </p:txBody>
      </p:sp>
      <p:sp>
        <p:nvSpPr>
          <p:cNvPr id="3" name="Rectangle 3"/>
          <p:cNvSpPr txBox="1">
            <a:spLocks noChangeArrowheads="1"/>
          </p:cNvSpPr>
          <p:nvPr/>
        </p:nvSpPr>
        <p:spPr>
          <a:xfrm>
            <a:off x="0" y="5562600"/>
            <a:ext cx="9144000" cy="1295400"/>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Tx/>
              <a:buNone/>
              <a:tabLst/>
              <a:defRPr/>
            </a:pPr>
            <a:r>
              <a:rPr kumimoji="0" lang="en-US" sz="1600" b="0" i="0" u="none" strike="noStrike" kern="1200" cap="none" spc="0" normalizeH="0" baseline="0" noProof="0" smtClean="0">
                <a:ln>
                  <a:noFill/>
                </a:ln>
                <a:solidFill>
                  <a:schemeClr val="tx1"/>
                </a:solidFill>
                <a:effectLst/>
                <a:uLnTx/>
                <a:uFillTx/>
                <a:latin typeface="+mn-lt"/>
                <a:ea typeface="+mn-ea"/>
                <a:cs typeface="+mn-cs"/>
              </a:rPr>
              <a:t>: Intended arrangement for the replacement for the detectors in the Smal Wheel. Notice the different scales in the radial dimensions (3m in radius) and in the thickness (120mm total thickness). Each module consists of 2 multilayers, each layer (50mm thickness) containing 4 gas gaps (each gas gap made of 2 chambers in the radial direction, but staggered with respect to its neighbor, for relative alignment). Each gap provide 3 coordinates (radial strips, radial pads and azimuthal wires). </a:t>
            </a:r>
          </a:p>
        </p:txBody>
      </p:sp>
      <p:pic>
        <p:nvPicPr>
          <p:cNvPr id="4" name="Picture 4"/>
          <p:cNvPicPr>
            <a:picLocks noChangeAspect="1" noChangeArrowheads="1"/>
          </p:cNvPicPr>
          <p:nvPr/>
        </p:nvPicPr>
        <p:blipFill>
          <a:blip r:embed="rId2"/>
          <a:srcRect/>
          <a:stretch>
            <a:fillRect/>
          </a:stretch>
        </p:blipFill>
        <p:spPr bwMode="auto">
          <a:xfrm>
            <a:off x="533400" y="1295400"/>
            <a:ext cx="6029325" cy="4248150"/>
          </a:xfrm>
          <a:prstGeom prst="rect">
            <a:avLst/>
          </a:prstGeom>
          <a:noFill/>
          <a:ln w="9525">
            <a:noFill/>
            <a:miter lim="800000"/>
            <a:headEnd/>
            <a:tailEnd/>
          </a:ln>
        </p:spPr>
      </p:pic>
      <p:sp>
        <p:nvSpPr>
          <p:cNvPr id="5" name="Line 5"/>
          <p:cNvSpPr>
            <a:spLocks noChangeShapeType="1"/>
          </p:cNvSpPr>
          <p:nvPr/>
        </p:nvSpPr>
        <p:spPr bwMode="auto">
          <a:xfrm flipV="1">
            <a:off x="4800600" y="3429000"/>
            <a:ext cx="1676400" cy="914400"/>
          </a:xfrm>
          <a:prstGeom prst="line">
            <a:avLst/>
          </a:prstGeom>
          <a:noFill/>
          <a:ln w="9525">
            <a:solidFill>
              <a:schemeClr val="tx1"/>
            </a:solidFill>
            <a:round/>
            <a:headEnd/>
            <a:tailEnd/>
          </a:ln>
        </p:spPr>
        <p:txBody>
          <a:bodyPr/>
          <a:lstStyle/>
          <a:p>
            <a:endParaRPr lang="it-IT"/>
          </a:p>
        </p:txBody>
      </p:sp>
      <p:sp>
        <p:nvSpPr>
          <p:cNvPr id="6" name="Rectangle 6"/>
          <p:cNvSpPr>
            <a:spLocks noChangeArrowheads="1"/>
          </p:cNvSpPr>
          <p:nvPr/>
        </p:nvSpPr>
        <p:spPr bwMode="auto">
          <a:xfrm>
            <a:off x="5410200" y="4114800"/>
            <a:ext cx="762000" cy="228600"/>
          </a:xfrm>
          <a:prstGeom prst="rect">
            <a:avLst/>
          </a:prstGeom>
          <a:noFill/>
          <a:ln w="9525" algn="ctr">
            <a:noFill/>
            <a:miter lim="800000"/>
            <a:headEnd/>
            <a:tailEnd/>
          </a:ln>
        </p:spPr>
        <p:txBody>
          <a:bodyPr wrap="none" anchor="ctr"/>
          <a:lstStyle/>
          <a:p>
            <a:r>
              <a:rPr lang="en-US"/>
              <a:t>3m</a:t>
            </a:r>
          </a:p>
        </p:txBody>
      </p:sp>
      <p:sp>
        <p:nvSpPr>
          <p:cNvPr id="7" name="Line 7"/>
          <p:cNvSpPr>
            <a:spLocks noChangeShapeType="1"/>
          </p:cNvSpPr>
          <p:nvPr/>
        </p:nvSpPr>
        <p:spPr bwMode="auto">
          <a:xfrm>
            <a:off x="3048000" y="2514600"/>
            <a:ext cx="0" cy="609600"/>
          </a:xfrm>
          <a:prstGeom prst="line">
            <a:avLst/>
          </a:prstGeom>
          <a:noFill/>
          <a:ln w="9525">
            <a:solidFill>
              <a:schemeClr val="tx1"/>
            </a:solidFill>
            <a:round/>
            <a:headEnd/>
            <a:tailEnd/>
          </a:ln>
        </p:spPr>
        <p:txBody>
          <a:bodyPr/>
          <a:lstStyle/>
          <a:p>
            <a:endParaRPr lang="it-IT"/>
          </a:p>
        </p:txBody>
      </p:sp>
      <p:sp>
        <p:nvSpPr>
          <p:cNvPr id="8" name="Line 8"/>
          <p:cNvSpPr>
            <a:spLocks noChangeShapeType="1"/>
          </p:cNvSpPr>
          <p:nvPr/>
        </p:nvSpPr>
        <p:spPr bwMode="auto">
          <a:xfrm flipH="1">
            <a:off x="3048000" y="2057400"/>
            <a:ext cx="381000" cy="609600"/>
          </a:xfrm>
          <a:prstGeom prst="line">
            <a:avLst/>
          </a:prstGeom>
          <a:noFill/>
          <a:ln w="9525">
            <a:solidFill>
              <a:schemeClr val="tx1"/>
            </a:solidFill>
            <a:round/>
            <a:headEnd/>
            <a:tailEnd type="triangle" w="med" len="med"/>
          </a:ln>
        </p:spPr>
        <p:txBody>
          <a:bodyPr/>
          <a:lstStyle/>
          <a:p>
            <a:endParaRPr lang="it-IT"/>
          </a:p>
        </p:txBody>
      </p:sp>
      <p:sp>
        <p:nvSpPr>
          <p:cNvPr id="9" name="Rectangle 9"/>
          <p:cNvSpPr>
            <a:spLocks noChangeArrowheads="1"/>
          </p:cNvSpPr>
          <p:nvPr/>
        </p:nvSpPr>
        <p:spPr bwMode="auto">
          <a:xfrm>
            <a:off x="2514600" y="2057400"/>
            <a:ext cx="609600" cy="304800"/>
          </a:xfrm>
          <a:prstGeom prst="rect">
            <a:avLst/>
          </a:prstGeom>
          <a:noFill/>
          <a:ln w="9525" algn="ctr">
            <a:noFill/>
            <a:miter lim="800000"/>
            <a:headEnd/>
            <a:tailEnd/>
          </a:ln>
        </p:spPr>
        <p:txBody>
          <a:bodyPr wrap="none" anchor="ctr"/>
          <a:lstStyle/>
          <a:p>
            <a:r>
              <a:rPr lang="en-US"/>
              <a:t>12cm</a:t>
            </a:r>
          </a:p>
        </p:txBody>
      </p:sp>
      <p:sp>
        <p:nvSpPr>
          <p:cNvPr id="10" name="Rectangle 10"/>
          <p:cNvSpPr>
            <a:spLocks noChangeArrowheads="1"/>
          </p:cNvSpPr>
          <p:nvPr/>
        </p:nvSpPr>
        <p:spPr bwMode="auto">
          <a:xfrm>
            <a:off x="4114800" y="4876800"/>
            <a:ext cx="2133600" cy="457200"/>
          </a:xfrm>
          <a:prstGeom prst="rect">
            <a:avLst/>
          </a:prstGeom>
          <a:noFill/>
          <a:ln w="9525" algn="ctr">
            <a:noFill/>
            <a:miter lim="800000"/>
            <a:headEnd/>
            <a:tailEnd/>
          </a:ln>
        </p:spPr>
        <p:txBody>
          <a:bodyPr wrap="none" anchor="ctr"/>
          <a:lstStyle/>
          <a:p>
            <a:r>
              <a:rPr lang="en-US">
                <a:solidFill>
                  <a:srgbClr val="FF3300"/>
                </a:solidFill>
              </a:rPr>
              <a:t>Notice different </a:t>
            </a:r>
          </a:p>
          <a:p>
            <a:r>
              <a:rPr lang="en-US">
                <a:solidFill>
                  <a:srgbClr val="FF3300"/>
                </a:solidFill>
              </a:rPr>
              <a:t>Scales</a:t>
            </a:r>
          </a:p>
        </p:txBody>
      </p:sp>
      <p:sp>
        <p:nvSpPr>
          <p:cNvPr id="11" name="Rectangle 11"/>
          <p:cNvSpPr>
            <a:spLocks noChangeArrowheads="1"/>
          </p:cNvSpPr>
          <p:nvPr/>
        </p:nvSpPr>
        <p:spPr bwMode="auto">
          <a:xfrm>
            <a:off x="6629400" y="1600200"/>
            <a:ext cx="2514600" cy="1905000"/>
          </a:xfrm>
          <a:prstGeom prst="rect">
            <a:avLst/>
          </a:prstGeom>
          <a:noFill/>
          <a:ln w="9525" algn="ctr">
            <a:solidFill>
              <a:srgbClr val="FF3300"/>
            </a:solidFill>
            <a:miter lim="800000"/>
            <a:headEnd/>
            <a:tailEnd/>
          </a:ln>
        </p:spPr>
        <p:txBody>
          <a:bodyPr wrap="none" anchor="ctr"/>
          <a:lstStyle/>
          <a:p>
            <a:r>
              <a:rPr lang="en-US" sz="1600"/>
              <a:t>Transition between two</a:t>
            </a:r>
          </a:p>
          <a:p>
            <a:r>
              <a:rPr lang="en-US" sz="1600"/>
              <a:t>Gas volumes occurs at 4 </a:t>
            </a:r>
          </a:p>
          <a:p>
            <a:r>
              <a:rPr lang="en-US" sz="1600"/>
              <a:t>Places in each multilayer</a:t>
            </a:r>
          </a:p>
          <a:p>
            <a:r>
              <a:rPr lang="en-US" sz="1600"/>
              <a:t>To allow relative alignment</a:t>
            </a:r>
          </a:p>
          <a:p>
            <a:r>
              <a:rPr lang="en-US" sz="1600"/>
              <a:t>With tracks</a:t>
            </a:r>
          </a:p>
          <a:p>
            <a:r>
              <a:rPr lang="en-US" sz="1600"/>
              <a:t>Each multilayer is precise </a:t>
            </a:r>
          </a:p>
          <a:p>
            <a:r>
              <a:rPr lang="en-US" sz="1600"/>
              <a:t>To ~microns by construction</a:t>
            </a:r>
          </a:p>
        </p:txBody>
      </p:sp>
      <p:sp>
        <p:nvSpPr>
          <p:cNvPr id="12" name="Line 12"/>
          <p:cNvSpPr>
            <a:spLocks noChangeShapeType="1"/>
          </p:cNvSpPr>
          <p:nvPr/>
        </p:nvSpPr>
        <p:spPr bwMode="auto">
          <a:xfrm flipH="1">
            <a:off x="5257800" y="2286000"/>
            <a:ext cx="1371600" cy="685800"/>
          </a:xfrm>
          <a:prstGeom prst="line">
            <a:avLst/>
          </a:prstGeom>
          <a:noFill/>
          <a:ln w="9525">
            <a:solidFill>
              <a:srgbClr val="FF3300"/>
            </a:solidFill>
            <a:round/>
            <a:headEnd/>
            <a:tailEnd type="triangle" w="med" len="med"/>
          </a:ln>
        </p:spPr>
        <p:txBody>
          <a:bodyPr/>
          <a:lstStyle/>
          <a:p>
            <a:endParaRPr lang="it-IT"/>
          </a:p>
        </p:txBody>
      </p:sp>
      <p:sp>
        <p:nvSpPr>
          <p:cNvPr id="13" name="Line 13"/>
          <p:cNvSpPr>
            <a:spLocks noChangeShapeType="1"/>
          </p:cNvSpPr>
          <p:nvPr/>
        </p:nvSpPr>
        <p:spPr bwMode="auto">
          <a:xfrm flipH="1">
            <a:off x="5410200" y="2514600"/>
            <a:ext cx="1219200" cy="457200"/>
          </a:xfrm>
          <a:prstGeom prst="line">
            <a:avLst/>
          </a:prstGeom>
          <a:noFill/>
          <a:ln w="9525">
            <a:solidFill>
              <a:srgbClr val="FF3300"/>
            </a:solidFill>
            <a:round/>
            <a:headEnd/>
            <a:tailEnd type="triangle" w="med" len="med"/>
          </a:ln>
        </p:spPr>
        <p:txBody>
          <a:bodyPr/>
          <a:lstStyle/>
          <a:p>
            <a:endParaRPr lang="it-IT"/>
          </a:p>
        </p:txBody>
      </p:sp>
      <p:sp>
        <p:nvSpPr>
          <p:cNvPr id="14" name="Line 14"/>
          <p:cNvSpPr>
            <a:spLocks noChangeShapeType="1"/>
          </p:cNvSpPr>
          <p:nvPr/>
        </p:nvSpPr>
        <p:spPr bwMode="auto">
          <a:xfrm flipH="1">
            <a:off x="5562600" y="2667000"/>
            <a:ext cx="1066800" cy="381000"/>
          </a:xfrm>
          <a:prstGeom prst="line">
            <a:avLst/>
          </a:prstGeom>
          <a:noFill/>
          <a:ln w="9525">
            <a:solidFill>
              <a:srgbClr val="FF3300"/>
            </a:solidFill>
            <a:round/>
            <a:headEnd/>
            <a:tailEnd type="triangle" w="med" len="med"/>
          </a:ln>
        </p:spPr>
        <p:txBody>
          <a:bodyPr/>
          <a:lstStyle/>
          <a:p>
            <a:endParaRPr lang="it-IT"/>
          </a:p>
        </p:txBody>
      </p:sp>
      <p:sp>
        <p:nvSpPr>
          <p:cNvPr id="15" name="Line 15"/>
          <p:cNvSpPr>
            <a:spLocks noChangeShapeType="1"/>
          </p:cNvSpPr>
          <p:nvPr/>
        </p:nvSpPr>
        <p:spPr bwMode="auto">
          <a:xfrm flipH="1">
            <a:off x="5791200" y="2819400"/>
            <a:ext cx="914400" cy="304800"/>
          </a:xfrm>
          <a:prstGeom prst="line">
            <a:avLst/>
          </a:prstGeom>
          <a:noFill/>
          <a:ln w="9525">
            <a:solidFill>
              <a:srgbClr val="FF3300"/>
            </a:solidFill>
            <a:round/>
            <a:headEnd/>
            <a:tailEnd type="triangle" w="med" len="med"/>
          </a:ln>
        </p:spPr>
        <p:txBody>
          <a:bodyPr/>
          <a:lstStyle/>
          <a:p>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6397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1"/>
                </a:solidFill>
                <a:effectLst/>
                <a:uLnTx/>
                <a:uFillTx/>
                <a:latin typeface="+mj-lt"/>
                <a:ea typeface="+mj-ea"/>
                <a:cs typeface="+mj-cs"/>
              </a:rPr>
              <a:t>Prototype under construction</a:t>
            </a:r>
          </a:p>
        </p:txBody>
      </p:sp>
      <p:pic>
        <p:nvPicPr>
          <p:cNvPr id="3" name="Picture 4"/>
          <p:cNvPicPr>
            <a:picLocks noChangeAspect="1" noChangeArrowheads="1"/>
          </p:cNvPicPr>
          <p:nvPr/>
        </p:nvPicPr>
        <p:blipFill>
          <a:blip r:embed="rId2"/>
          <a:srcRect/>
          <a:stretch>
            <a:fillRect/>
          </a:stretch>
        </p:blipFill>
        <p:spPr bwMode="auto">
          <a:xfrm>
            <a:off x="1066800" y="904875"/>
            <a:ext cx="6934200" cy="49450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1"/>
                </a:solidFill>
                <a:effectLst/>
                <a:uLnTx/>
                <a:uFillTx/>
                <a:latin typeface="+mj-lt"/>
                <a:ea typeface="+mj-ea"/>
                <a:cs typeface="+mj-cs"/>
              </a:rPr>
              <a:t>Results obtained in previous test beam (T9)</a:t>
            </a:r>
          </a:p>
        </p:txBody>
      </p:sp>
      <p:sp>
        <p:nvSpPr>
          <p:cNvPr id="3" name="Rectangle 3"/>
          <p:cNvSpPr txBox="1">
            <a:spLocks noChangeArrowheads="1"/>
          </p:cNvSpPr>
          <p:nvPr/>
        </p:nvSpPr>
        <p:spPr>
          <a:xfrm>
            <a:off x="457200" y="5715000"/>
            <a:ext cx="8229600" cy="91440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With 3mm strips, a position resolution of &lt;150 microns has been achieved for Angles&lt;20DEG</a:t>
            </a:r>
          </a:p>
        </p:txBody>
      </p:sp>
      <p:pic>
        <p:nvPicPr>
          <p:cNvPr id="4" name="Picture 4"/>
          <p:cNvPicPr>
            <a:picLocks noChangeAspect="1" noChangeArrowheads="1"/>
          </p:cNvPicPr>
          <p:nvPr/>
        </p:nvPicPr>
        <p:blipFill>
          <a:blip r:embed="rId2"/>
          <a:srcRect/>
          <a:stretch>
            <a:fillRect/>
          </a:stretch>
        </p:blipFill>
        <p:spPr bwMode="auto">
          <a:xfrm>
            <a:off x="2590800" y="1371600"/>
            <a:ext cx="4267200" cy="4178300"/>
          </a:xfrm>
          <a:prstGeom prst="rect">
            <a:avLst/>
          </a:prstGeom>
          <a:solidFill>
            <a:srgbClr val="FFFFFF"/>
          </a:solidFill>
          <a:ln w="9525">
            <a:noFill/>
            <a:miter lim="800000"/>
            <a:headEnd/>
            <a:tailEnd/>
          </a:ln>
        </p:spPr>
      </p:pic>
      <p:sp>
        <p:nvSpPr>
          <p:cNvPr id="5" name="Rectangle 5"/>
          <p:cNvSpPr>
            <a:spLocks noChangeArrowheads="1"/>
          </p:cNvSpPr>
          <p:nvPr/>
        </p:nvSpPr>
        <p:spPr bwMode="auto">
          <a:xfrm rot="16200000">
            <a:off x="1219200" y="2171700"/>
            <a:ext cx="1752600" cy="685800"/>
          </a:xfrm>
          <a:prstGeom prst="rect">
            <a:avLst/>
          </a:prstGeom>
          <a:noFill/>
          <a:ln w="9525" algn="ctr">
            <a:noFill/>
            <a:miter lim="800000"/>
            <a:headEnd/>
            <a:tailEnd/>
          </a:ln>
        </p:spPr>
        <p:txBody>
          <a:bodyPr wrap="none" anchor="ctr"/>
          <a:lstStyle/>
          <a:p>
            <a:r>
              <a:rPr lang="en-US"/>
              <a:t>Resolution in</a:t>
            </a:r>
          </a:p>
          <a:p>
            <a:r>
              <a:rPr lang="en-US"/>
              <a:t>microns</a:t>
            </a:r>
          </a:p>
        </p:txBody>
      </p:sp>
      <p:sp>
        <p:nvSpPr>
          <p:cNvPr id="6" name="Rectangle 6"/>
          <p:cNvSpPr>
            <a:spLocks noChangeArrowheads="1"/>
          </p:cNvSpPr>
          <p:nvPr/>
        </p:nvSpPr>
        <p:spPr bwMode="auto">
          <a:xfrm>
            <a:off x="3581400" y="5410200"/>
            <a:ext cx="2743200" cy="304800"/>
          </a:xfrm>
          <a:prstGeom prst="rect">
            <a:avLst/>
          </a:prstGeom>
          <a:noFill/>
          <a:ln w="9525" algn="ctr">
            <a:noFill/>
            <a:miter lim="800000"/>
            <a:headEnd/>
            <a:tailEnd/>
          </a:ln>
        </p:spPr>
        <p:txBody>
          <a:bodyPr wrap="none" anchor="ctr"/>
          <a:lstStyle/>
          <a:p>
            <a:r>
              <a:rPr lang="en-US"/>
              <a:t>Angle of incidence in DEG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28596" y="21429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solidFill>
                <a:effectLst/>
                <a:uLnTx/>
                <a:uFillTx/>
                <a:latin typeface="+mj-lt"/>
                <a:ea typeface="+mj-ea"/>
                <a:cs typeface="+mj-cs"/>
              </a:rPr>
              <a:t>Conclusions</a:t>
            </a:r>
          </a:p>
        </p:txBody>
      </p:sp>
      <p:sp>
        <p:nvSpPr>
          <p:cNvPr id="3" name="Rectangle 3"/>
          <p:cNvSpPr txBox="1">
            <a:spLocks noChangeArrowheads="1"/>
          </p:cNvSpPr>
          <p:nvPr/>
        </p:nvSpPr>
        <p:spPr>
          <a:xfrm>
            <a:off x="457200" y="1143000"/>
            <a:ext cx="8229600" cy="525780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Not all previous technologies are necessarily bad.</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For the very forward region one should seriously think about combining trigger and tracking in a single type of detector to be able to have the maximal number of layers.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This is particularly important for the SW region, where one must have high efficiency (&gt;98%) to be able to perform any MUON measurement.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TGC’s with small resistivity cathodes have been irradiated to a total charge of 6Coulomb/cm, showing no performance deterioration.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A full size prototype that has all the characteristics needed for the SW at the SLHC is being completed and will be tested in may 2009. </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609</Words>
  <Application>Microsoft Office PowerPoint</Application>
  <PresentationFormat>Presentazione su schermo (4:3)</PresentationFormat>
  <Paragraphs>51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TGC upgrade for SLHC (ATL-P-MN-0028) </vt:lpstr>
      <vt:lpstr>ISTITUTI PARTECIPANTI</vt:lpstr>
      <vt:lpstr>Diapositiva 3</vt:lpstr>
      <vt:lpstr>Diapositiva 4</vt:lpstr>
      <vt:lpstr>Diapositiva 5</vt:lpstr>
      <vt:lpstr>Diapositiva 6</vt:lpstr>
      <vt:lpstr>Diapositiva 7</vt:lpstr>
      <vt:lpstr>Diapositiva 8</vt:lpstr>
      <vt:lpstr>Diapositiva 9</vt:lpstr>
      <vt:lpstr>TileMuon Trigger</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Emilio</dc:creator>
  <cp:lastModifiedBy>Emilio</cp:lastModifiedBy>
  <cp:revision>59</cp:revision>
  <dcterms:created xsi:type="dcterms:W3CDTF">2008-10-10T15:04:56Z</dcterms:created>
  <dcterms:modified xsi:type="dcterms:W3CDTF">2009-02-08T20:58:49Z</dcterms:modified>
</cp:coreProperties>
</file>