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3"/>
  </p:notesMasterIdLst>
  <p:handoutMasterIdLst>
    <p:handoutMasterId r:id="rId24"/>
  </p:handoutMasterIdLst>
  <p:sldIdLst>
    <p:sldId id="256" r:id="rId2"/>
    <p:sldId id="263" r:id="rId3"/>
    <p:sldId id="267" r:id="rId4"/>
    <p:sldId id="265" r:id="rId5"/>
    <p:sldId id="266" r:id="rId6"/>
    <p:sldId id="261" r:id="rId7"/>
    <p:sldId id="272" r:id="rId8"/>
    <p:sldId id="287" r:id="rId9"/>
    <p:sldId id="286" r:id="rId10"/>
    <p:sldId id="271" r:id="rId11"/>
    <p:sldId id="274" r:id="rId12"/>
    <p:sldId id="275" r:id="rId13"/>
    <p:sldId id="276" r:id="rId14"/>
    <p:sldId id="278" r:id="rId15"/>
    <p:sldId id="283" r:id="rId16"/>
    <p:sldId id="284" r:id="rId17"/>
    <p:sldId id="285" r:id="rId18"/>
    <p:sldId id="277" r:id="rId19"/>
    <p:sldId id="279" r:id="rId20"/>
    <p:sldId id="280" r:id="rId21"/>
    <p:sldId id="281" r:id="rId22"/>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400" autoAdjust="0"/>
    <p:restoredTop sz="86465" autoAdjust="0"/>
  </p:normalViewPr>
  <p:slideViewPr>
    <p:cSldViewPr snapToGrid="0">
      <p:cViewPr varScale="1">
        <p:scale>
          <a:sx n="93" d="100"/>
          <a:sy n="93" d="100"/>
        </p:scale>
        <p:origin x="1352" y="19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snapToObjects="1">
      <p:cViewPr varScale="1">
        <p:scale>
          <a:sx n="71" d="100"/>
          <a:sy n="71" d="100"/>
        </p:scale>
        <p:origin x="-1914"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9D33A7-ADB2-48A5-A320-BF0E7AADF4C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18053032-ACE4-4F2C-BC6D-348C7DD7BBC1}">
      <dgm:prSet phldrT="[Text]"/>
      <dgm:spPr/>
      <dgm:t>
        <a:bodyPr/>
        <a:lstStyle/>
        <a:p>
          <a:r>
            <a:rPr lang="en-GB" dirty="0" smtClean="0"/>
            <a:t>Preparation	</a:t>
          </a:r>
          <a:endParaRPr lang="en-GB" dirty="0"/>
        </a:p>
      </dgm:t>
    </dgm:pt>
    <dgm:pt modelId="{1C812E69-9CFA-44C3-8795-05A490B7294B}" type="parTrans" cxnId="{32E67862-501B-447B-B90A-751BE8543D0C}">
      <dgm:prSet/>
      <dgm:spPr/>
      <dgm:t>
        <a:bodyPr/>
        <a:lstStyle/>
        <a:p>
          <a:endParaRPr lang="en-GB"/>
        </a:p>
      </dgm:t>
    </dgm:pt>
    <dgm:pt modelId="{BF971F34-58FA-419D-AADA-FA0AE8D9D944}" type="sibTrans" cxnId="{32E67862-501B-447B-B90A-751BE8543D0C}">
      <dgm:prSet/>
      <dgm:spPr/>
      <dgm:t>
        <a:bodyPr/>
        <a:lstStyle/>
        <a:p>
          <a:endParaRPr lang="en-GB"/>
        </a:p>
      </dgm:t>
    </dgm:pt>
    <dgm:pt modelId="{00C70086-17F5-4964-A465-E3822D602F65}">
      <dgm:prSet phldrT="[Text]" custT="1"/>
      <dgm:spPr/>
      <dgm:t>
        <a:bodyPr/>
        <a:lstStyle/>
        <a:p>
          <a:r>
            <a:rPr lang="en-GB" sz="1600" dirty="0" err="1" smtClean="0"/>
            <a:t>Analisi</a:t>
          </a:r>
          <a:r>
            <a:rPr lang="en-GB" sz="1600" dirty="0" smtClean="0"/>
            <a:t> </a:t>
          </a:r>
          <a:r>
            <a:rPr lang="en-GB" sz="1600" dirty="0" err="1" smtClean="0"/>
            <a:t>dei</a:t>
          </a:r>
          <a:r>
            <a:rPr lang="en-GB" sz="1600" dirty="0" smtClean="0"/>
            <a:t> </a:t>
          </a:r>
          <a:r>
            <a:rPr lang="en-GB" sz="1600" dirty="0" err="1" smtClean="0"/>
            <a:t>requisiti</a:t>
          </a:r>
          <a:r>
            <a:rPr lang="en-GB" sz="1600" dirty="0" smtClean="0"/>
            <a:t>, </a:t>
          </a:r>
          <a:r>
            <a:rPr lang="en-GB" sz="1600" dirty="0" err="1" smtClean="0"/>
            <a:t>attuali</a:t>
          </a:r>
          <a:r>
            <a:rPr lang="en-GB" sz="1600" dirty="0" smtClean="0"/>
            <a:t> </a:t>
          </a:r>
          <a:r>
            <a:rPr lang="en-GB" sz="1600" dirty="0" err="1" smtClean="0"/>
            <a:t>offerte</a:t>
          </a:r>
          <a:r>
            <a:rPr lang="en-GB" sz="1600" dirty="0" smtClean="0"/>
            <a:t> di </a:t>
          </a:r>
          <a:r>
            <a:rPr lang="en-GB" sz="1600" dirty="0" err="1" smtClean="0"/>
            <a:t>mercato</a:t>
          </a:r>
          <a:r>
            <a:rPr lang="en-GB" sz="1600" dirty="0" smtClean="0"/>
            <a:t> e standard di </a:t>
          </a:r>
          <a:r>
            <a:rPr lang="en-GB" sz="1600" dirty="0" err="1" smtClean="0"/>
            <a:t>interesse</a:t>
          </a:r>
          <a:r>
            <a:rPr lang="en-GB" sz="1600" dirty="0" smtClean="0"/>
            <a:t>.</a:t>
          </a:r>
          <a:endParaRPr lang="en-GB" sz="1600" dirty="0"/>
        </a:p>
      </dgm:t>
    </dgm:pt>
    <dgm:pt modelId="{31B2AED9-7105-4BA4-B0AC-C21F2787F122}" type="parTrans" cxnId="{F607C700-868C-4DF4-A877-8C0861681902}">
      <dgm:prSet/>
      <dgm:spPr/>
      <dgm:t>
        <a:bodyPr/>
        <a:lstStyle/>
        <a:p>
          <a:endParaRPr lang="en-GB"/>
        </a:p>
      </dgm:t>
    </dgm:pt>
    <dgm:pt modelId="{A309D27E-166D-4D6E-AB28-E14F64EF48D8}" type="sibTrans" cxnId="{F607C700-868C-4DF4-A877-8C0861681902}">
      <dgm:prSet/>
      <dgm:spPr/>
      <dgm:t>
        <a:bodyPr/>
        <a:lstStyle/>
        <a:p>
          <a:endParaRPr lang="en-GB"/>
        </a:p>
      </dgm:t>
    </dgm:pt>
    <dgm:pt modelId="{8019FA3A-E369-401D-A002-0124B3A9D0D1}">
      <dgm:prSet phldrT="[Text]"/>
      <dgm:spPr/>
      <dgm:t>
        <a:bodyPr/>
        <a:lstStyle/>
        <a:p>
          <a:r>
            <a:rPr lang="en-GB" dirty="0" smtClean="0"/>
            <a:t>Implementation	</a:t>
          </a:r>
          <a:endParaRPr lang="en-GB" dirty="0"/>
        </a:p>
      </dgm:t>
    </dgm:pt>
    <dgm:pt modelId="{AB905662-989C-4CA5-89A5-7AF3B5FCF874}" type="parTrans" cxnId="{EF7935F2-9464-47C8-918D-76DABE8AE050}">
      <dgm:prSet/>
      <dgm:spPr/>
      <dgm:t>
        <a:bodyPr/>
        <a:lstStyle/>
        <a:p>
          <a:endParaRPr lang="en-GB"/>
        </a:p>
      </dgm:t>
    </dgm:pt>
    <dgm:pt modelId="{F5AD9B4B-5AF3-40AA-8D8B-229DB531F24F}" type="sibTrans" cxnId="{EF7935F2-9464-47C8-918D-76DABE8AE050}">
      <dgm:prSet/>
      <dgm:spPr/>
      <dgm:t>
        <a:bodyPr/>
        <a:lstStyle/>
        <a:p>
          <a:endParaRPr lang="en-GB"/>
        </a:p>
      </dgm:t>
    </dgm:pt>
    <dgm:pt modelId="{14060D14-D7CA-4569-892A-04A599EB929E}">
      <dgm:prSet phldrT="[Text]" custT="1"/>
      <dgm:spPr/>
      <dgm:t>
        <a:bodyPr/>
        <a:lstStyle/>
        <a:p>
          <a:endParaRPr lang="en-GB" sz="1600" dirty="0"/>
        </a:p>
      </dgm:t>
    </dgm:pt>
    <dgm:pt modelId="{BC8496D9-6762-4CFB-83A3-A4D92158CFE6}" type="parTrans" cxnId="{0F7CFDED-BA1A-4F02-A47B-3F46319F7C9E}">
      <dgm:prSet/>
      <dgm:spPr/>
      <dgm:t>
        <a:bodyPr/>
        <a:lstStyle/>
        <a:p>
          <a:endParaRPr lang="en-GB"/>
        </a:p>
      </dgm:t>
    </dgm:pt>
    <dgm:pt modelId="{5EBB799E-55AD-4FC3-83D7-713C016552CF}" type="sibTrans" cxnId="{0F7CFDED-BA1A-4F02-A47B-3F46319F7C9E}">
      <dgm:prSet/>
      <dgm:spPr/>
      <dgm:t>
        <a:bodyPr/>
        <a:lstStyle/>
        <a:p>
          <a:endParaRPr lang="en-GB"/>
        </a:p>
      </dgm:t>
    </dgm:pt>
    <dgm:pt modelId="{012800EE-243B-4DCF-9006-626A83D4A6B6}">
      <dgm:prSet phldrT="[Text]"/>
      <dgm:spPr/>
      <dgm:t>
        <a:bodyPr anchor="t"/>
        <a:lstStyle/>
        <a:p>
          <a:r>
            <a:rPr lang="en-GB" dirty="0" smtClean="0"/>
            <a:t>Sharing	</a:t>
          </a:r>
          <a:endParaRPr lang="en-GB" dirty="0"/>
        </a:p>
      </dgm:t>
    </dgm:pt>
    <dgm:pt modelId="{4691552E-9F80-416F-B926-69406789E6F8}" type="parTrans" cxnId="{1240CECD-95FC-4701-9A69-0D1432714384}">
      <dgm:prSet/>
      <dgm:spPr/>
      <dgm:t>
        <a:bodyPr/>
        <a:lstStyle/>
        <a:p>
          <a:endParaRPr lang="en-GB"/>
        </a:p>
      </dgm:t>
    </dgm:pt>
    <dgm:pt modelId="{BFB730A9-E050-4195-AFF5-4F7D32D89F18}" type="sibTrans" cxnId="{1240CECD-95FC-4701-9A69-0D1432714384}">
      <dgm:prSet/>
      <dgm:spPr/>
      <dgm:t>
        <a:bodyPr/>
        <a:lstStyle/>
        <a:p>
          <a:endParaRPr lang="en-GB"/>
        </a:p>
      </dgm:t>
    </dgm:pt>
    <dgm:pt modelId="{B045253B-02D7-4246-8BE3-FC4554FF2E7A}">
      <dgm:prSet phldrT="[Text]" custT="1"/>
      <dgm:spPr/>
      <dgm:t>
        <a:bodyPr/>
        <a:lstStyle/>
        <a:p>
          <a:r>
            <a:rPr lang="en-GB" sz="1600" dirty="0" smtClean="0"/>
            <a:t>Best practises</a:t>
          </a:r>
          <a:endParaRPr lang="en-GB" sz="1600" dirty="0"/>
        </a:p>
      </dgm:t>
    </dgm:pt>
    <dgm:pt modelId="{A5BFF64E-AD6E-46A6-AC42-22D6A225B449}" type="parTrans" cxnId="{20316B7B-EC9F-4808-B094-A1D213E0A38E}">
      <dgm:prSet/>
      <dgm:spPr/>
      <dgm:t>
        <a:bodyPr/>
        <a:lstStyle/>
        <a:p>
          <a:endParaRPr lang="en-GB"/>
        </a:p>
      </dgm:t>
    </dgm:pt>
    <dgm:pt modelId="{4C535179-A8C6-467D-B9C6-D48F0EEA31AE}" type="sibTrans" cxnId="{20316B7B-EC9F-4808-B094-A1D213E0A38E}">
      <dgm:prSet/>
      <dgm:spPr/>
      <dgm:t>
        <a:bodyPr/>
        <a:lstStyle/>
        <a:p>
          <a:endParaRPr lang="en-GB"/>
        </a:p>
      </dgm:t>
    </dgm:pt>
    <dgm:pt modelId="{8D5ECD9E-E4ED-49C8-858D-25C8B73EC218}">
      <dgm:prSet phldrT="[Text]" custT="1"/>
      <dgm:spPr/>
      <dgm:t>
        <a:bodyPr/>
        <a:lstStyle/>
        <a:p>
          <a:r>
            <a:rPr lang="en-GB" sz="1600" dirty="0" err="1" smtClean="0"/>
            <a:t>Raccomandazioni</a:t>
          </a:r>
          <a:endParaRPr lang="en-GB" sz="1600" dirty="0"/>
        </a:p>
      </dgm:t>
    </dgm:pt>
    <dgm:pt modelId="{04596460-2083-42DB-8304-A099C2C07F26}" type="parTrans" cxnId="{426D9D30-D273-4633-9BE3-B8792BF17CCF}">
      <dgm:prSet/>
      <dgm:spPr/>
      <dgm:t>
        <a:bodyPr/>
        <a:lstStyle/>
        <a:p>
          <a:endParaRPr lang="en-GB"/>
        </a:p>
      </dgm:t>
    </dgm:pt>
    <dgm:pt modelId="{3BE5F4BA-A59C-4ECF-B914-B95E811B95CC}" type="sibTrans" cxnId="{426D9D30-D273-4633-9BE3-B8792BF17CCF}">
      <dgm:prSet/>
      <dgm:spPr/>
      <dgm:t>
        <a:bodyPr/>
        <a:lstStyle/>
        <a:p>
          <a:endParaRPr lang="en-GB"/>
        </a:p>
      </dgm:t>
    </dgm:pt>
    <dgm:pt modelId="{BB8962F9-6146-4DA7-9536-7E9ADC002FAF}">
      <dgm:prSet phldrT="[Text]" custT="1"/>
      <dgm:spPr/>
      <dgm:t>
        <a:bodyPr/>
        <a:lstStyle/>
        <a:p>
          <a:r>
            <a:rPr lang="en-GB" sz="1600" dirty="0" err="1" smtClean="0"/>
            <a:t>Creare</a:t>
          </a:r>
          <a:r>
            <a:rPr lang="en-GB" sz="1600" dirty="0" smtClean="0"/>
            <a:t> un </a:t>
          </a:r>
          <a:r>
            <a:rPr lang="en-GB" sz="1600" dirty="0" err="1" smtClean="0"/>
            <a:t>gruppo</a:t>
          </a:r>
          <a:r>
            <a:rPr lang="en-GB" sz="1600" dirty="0" smtClean="0"/>
            <a:t> di stakeholder</a:t>
          </a:r>
          <a:endParaRPr lang="en-GB" sz="1600" dirty="0"/>
        </a:p>
      </dgm:t>
    </dgm:pt>
    <dgm:pt modelId="{6794BED3-90E4-4452-ACFF-D9B1380BC3AE}" type="parTrans" cxnId="{98423AF8-1704-4B88-8834-283F553BC119}">
      <dgm:prSet/>
      <dgm:spPr/>
      <dgm:t>
        <a:bodyPr/>
        <a:lstStyle/>
        <a:p>
          <a:endParaRPr lang="en-GB"/>
        </a:p>
      </dgm:t>
    </dgm:pt>
    <dgm:pt modelId="{3C0263FB-00EA-4D38-9E66-D23C595E8FDD}" type="sibTrans" cxnId="{98423AF8-1704-4B88-8834-283F553BC119}">
      <dgm:prSet/>
      <dgm:spPr/>
      <dgm:t>
        <a:bodyPr/>
        <a:lstStyle/>
        <a:p>
          <a:endParaRPr lang="en-GB"/>
        </a:p>
      </dgm:t>
    </dgm:pt>
    <dgm:pt modelId="{62A0C34A-8FBB-412E-8ECE-FEDF0530B636}">
      <dgm:prSet phldrT="[Text]" custT="1"/>
      <dgm:spPr/>
      <dgm:t>
        <a:bodyPr/>
        <a:lstStyle/>
        <a:p>
          <a:r>
            <a:rPr lang="en-GB" sz="1600" dirty="0" smtClean="0"/>
            <a:t>Training</a:t>
          </a:r>
          <a:endParaRPr lang="en-GB" sz="1600" dirty="0"/>
        </a:p>
      </dgm:t>
    </dgm:pt>
    <dgm:pt modelId="{70B78788-F36E-4549-B947-C2A6795DF9AA}" type="parTrans" cxnId="{C3858C4B-D613-4F09-8E97-3EA9CEC92AF3}">
      <dgm:prSet/>
      <dgm:spPr/>
      <dgm:t>
        <a:bodyPr/>
        <a:lstStyle/>
        <a:p>
          <a:endParaRPr lang="en-GB"/>
        </a:p>
      </dgm:t>
    </dgm:pt>
    <dgm:pt modelId="{EBF3B84A-E712-4BFF-B8B3-44CED3212A68}" type="sibTrans" cxnId="{C3858C4B-D613-4F09-8E97-3EA9CEC92AF3}">
      <dgm:prSet/>
      <dgm:spPr/>
      <dgm:t>
        <a:bodyPr/>
        <a:lstStyle/>
        <a:p>
          <a:endParaRPr lang="en-GB"/>
        </a:p>
      </dgm:t>
    </dgm:pt>
    <dgm:pt modelId="{F6CB74D4-9669-41BB-939E-75A9C1B2285E}">
      <dgm:prSet phldrT="[Text]" custT="1"/>
      <dgm:spPr/>
      <dgm:t>
        <a:bodyPr/>
        <a:lstStyle/>
        <a:p>
          <a:r>
            <a:rPr lang="en-GB" sz="1600" dirty="0" err="1" smtClean="0"/>
            <a:t>Sviluppare</a:t>
          </a:r>
          <a:r>
            <a:rPr lang="en-GB" sz="1600" dirty="0" smtClean="0"/>
            <a:t> </a:t>
          </a:r>
          <a:r>
            <a:rPr lang="en-GB" sz="1600" dirty="0" err="1" smtClean="0"/>
            <a:t>capitolato</a:t>
          </a:r>
          <a:r>
            <a:rPr lang="en-GB" sz="1600" dirty="0" smtClean="0"/>
            <a:t> per </a:t>
          </a:r>
          <a:r>
            <a:rPr lang="en-GB" sz="1600" dirty="0" err="1" smtClean="0"/>
            <a:t>gara</a:t>
          </a:r>
          <a:endParaRPr lang="en-GB" sz="1600" dirty="0"/>
        </a:p>
      </dgm:t>
    </dgm:pt>
    <dgm:pt modelId="{5D169206-FDAA-4D7F-85E4-1443AD96D724}" type="parTrans" cxnId="{5C92BA74-686C-4EB8-9706-94BDCB1736B7}">
      <dgm:prSet/>
      <dgm:spPr/>
      <dgm:t>
        <a:bodyPr/>
        <a:lstStyle/>
        <a:p>
          <a:endParaRPr lang="en-GB"/>
        </a:p>
      </dgm:t>
    </dgm:pt>
    <dgm:pt modelId="{F347A011-2D55-4F0E-82B8-CDA0592BB602}" type="sibTrans" cxnId="{5C92BA74-686C-4EB8-9706-94BDCB1736B7}">
      <dgm:prSet/>
      <dgm:spPr/>
      <dgm:t>
        <a:bodyPr/>
        <a:lstStyle/>
        <a:p>
          <a:endParaRPr lang="en-GB"/>
        </a:p>
      </dgm:t>
    </dgm:pt>
    <dgm:pt modelId="{2E18EE54-26BD-49D3-BD42-139381CC4182}" type="pres">
      <dgm:prSet presAssocID="{EA9D33A7-ADB2-48A5-A320-BF0E7AADF4C3}" presName="Name0" presStyleCnt="0">
        <dgm:presLayoutVars>
          <dgm:dir/>
          <dgm:animLvl val="lvl"/>
          <dgm:resizeHandles val="exact"/>
        </dgm:presLayoutVars>
      </dgm:prSet>
      <dgm:spPr/>
      <dgm:t>
        <a:bodyPr/>
        <a:lstStyle/>
        <a:p>
          <a:endParaRPr lang="en-GB"/>
        </a:p>
      </dgm:t>
    </dgm:pt>
    <dgm:pt modelId="{20F8897E-1456-49F3-927B-CCFA2B2FD5E0}" type="pres">
      <dgm:prSet presAssocID="{18053032-ACE4-4F2C-BC6D-348C7DD7BBC1}" presName="composite" presStyleCnt="0"/>
      <dgm:spPr/>
    </dgm:pt>
    <dgm:pt modelId="{A69D96E6-CEAF-40C1-9D35-EA7D9C320A64}" type="pres">
      <dgm:prSet presAssocID="{18053032-ACE4-4F2C-BC6D-348C7DD7BBC1}" presName="parTx" presStyleLbl="alignNode1" presStyleIdx="0" presStyleCnt="3" custLinFactNeighborX="-103" custLinFactNeighborY="2196">
        <dgm:presLayoutVars>
          <dgm:chMax val="0"/>
          <dgm:chPref val="0"/>
          <dgm:bulletEnabled val="1"/>
        </dgm:presLayoutVars>
      </dgm:prSet>
      <dgm:spPr/>
      <dgm:t>
        <a:bodyPr/>
        <a:lstStyle/>
        <a:p>
          <a:endParaRPr lang="en-GB"/>
        </a:p>
      </dgm:t>
    </dgm:pt>
    <dgm:pt modelId="{F2586124-C775-49FA-BEA3-68637827389B}" type="pres">
      <dgm:prSet presAssocID="{18053032-ACE4-4F2C-BC6D-348C7DD7BBC1}" presName="desTx" presStyleLbl="alignAccFollowNode1" presStyleIdx="0" presStyleCnt="3" custScaleY="151054" custLinFactNeighborX="-103" custLinFactNeighborY="39159">
        <dgm:presLayoutVars>
          <dgm:bulletEnabled val="1"/>
        </dgm:presLayoutVars>
      </dgm:prSet>
      <dgm:spPr/>
      <dgm:t>
        <a:bodyPr/>
        <a:lstStyle/>
        <a:p>
          <a:endParaRPr lang="en-GB"/>
        </a:p>
      </dgm:t>
    </dgm:pt>
    <dgm:pt modelId="{EE29F8FA-18D5-4B1C-AEC9-38E3CE8438D2}" type="pres">
      <dgm:prSet presAssocID="{BF971F34-58FA-419D-AADA-FA0AE8D9D944}" presName="space" presStyleCnt="0"/>
      <dgm:spPr/>
    </dgm:pt>
    <dgm:pt modelId="{AF84EF1D-7E7A-4238-8941-6154912D8667}" type="pres">
      <dgm:prSet presAssocID="{8019FA3A-E369-401D-A002-0124B3A9D0D1}" presName="composite" presStyleCnt="0"/>
      <dgm:spPr/>
    </dgm:pt>
    <dgm:pt modelId="{7AF19FA0-64C8-4046-9747-5E3100E0A18A}" type="pres">
      <dgm:prSet presAssocID="{8019FA3A-E369-401D-A002-0124B3A9D0D1}" presName="parTx" presStyleLbl="alignNode1" presStyleIdx="1" presStyleCnt="3" custLinFactNeighborX="55" custLinFactNeighborY="1144">
        <dgm:presLayoutVars>
          <dgm:chMax val="0"/>
          <dgm:chPref val="0"/>
          <dgm:bulletEnabled val="1"/>
        </dgm:presLayoutVars>
      </dgm:prSet>
      <dgm:spPr/>
      <dgm:t>
        <a:bodyPr/>
        <a:lstStyle/>
        <a:p>
          <a:endParaRPr lang="en-GB"/>
        </a:p>
      </dgm:t>
    </dgm:pt>
    <dgm:pt modelId="{93462A7C-7465-4316-A569-C2A41FCB58BA}" type="pres">
      <dgm:prSet presAssocID="{8019FA3A-E369-401D-A002-0124B3A9D0D1}" presName="desTx" presStyleLbl="alignAccFollowNode1" presStyleIdx="1" presStyleCnt="3" custScaleY="155824" custLinFactNeighborX="0" custLinFactNeighborY="18984">
        <dgm:presLayoutVars>
          <dgm:bulletEnabled val="1"/>
        </dgm:presLayoutVars>
      </dgm:prSet>
      <dgm:spPr/>
      <dgm:t>
        <a:bodyPr/>
        <a:lstStyle/>
        <a:p>
          <a:endParaRPr lang="en-GB"/>
        </a:p>
      </dgm:t>
    </dgm:pt>
    <dgm:pt modelId="{FEAAD7C7-B990-4895-B743-C013ACCABA0C}" type="pres">
      <dgm:prSet presAssocID="{F5AD9B4B-5AF3-40AA-8D8B-229DB531F24F}" presName="space" presStyleCnt="0"/>
      <dgm:spPr/>
    </dgm:pt>
    <dgm:pt modelId="{4425E3D8-5E56-4DCA-9A6A-294052D721EA}" type="pres">
      <dgm:prSet presAssocID="{012800EE-243B-4DCF-9006-626A83D4A6B6}" presName="composite" presStyleCnt="0"/>
      <dgm:spPr/>
    </dgm:pt>
    <dgm:pt modelId="{9C9BEFD4-6B18-4ADA-B2F7-E074A2378104}" type="pres">
      <dgm:prSet presAssocID="{012800EE-243B-4DCF-9006-626A83D4A6B6}" presName="parTx" presStyleLbl="alignNode1" presStyleIdx="2" presStyleCnt="3" custLinFactNeighborX="175" custLinFactNeighborY="-6106">
        <dgm:presLayoutVars>
          <dgm:chMax val="0"/>
          <dgm:chPref val="0"/>
          <dgm:bulletEnabled val="1"/>
        </dgm:presLayoutVars>
      </dgm:prSet>
      <dgm:spPr/>
      <dgm:t>
        <a:bodyPr/>
        <a:lstStyle/>
        <a:p>
          <a:endParaRPr lang="en-GB"/>
        </a:p>
      </dgm:t>
    </dgm:pt>
    <dgm:pt modelId="{916391B3-B2B4-418B-8525-4417ED6F01B7}" type="pres">
      <dgm:prSet presAssocID="{012800EE-243B-4DCF-9006-626A83D4A6B6}" presName="desTx" presStyleLbl="alignAccFollowNode1" presStyleIdx="2" presStyleCnt="3" custScaleY="153731" custLinFactNeighborX="-25" custLinFactNeighborY="19507">
        <dgm:presLayoutVars>
          <dgm:bulletEnabled val="1"/>
        </dgm:presLayoutVars>
      </dgm:prSet>
      <dgm:spPr/>
      <dgm:t>
        <a:bodyPr/>
        <a:lstStyle/>
        <a:p>
          <a:endParaRPr lang="en-GB"/>
        </a:p>
      </dgm:t>
    </dgm:pt>
  </dgm:ptLst>
  <dgm:cxnLst>
    <dgm:cxn modelId="{9D28F803-C7CD-4431-BF4D-D3A8D67583BE}" type="presOf" srcId="{BB8962F9-6146-4DA7-9536-7E9ADC002FAF}" destId="{F2586124-C775-49FA-BEA3-68637827389B}" srcOrd="0" destOrd="1" presId="urn:microsoft.com/office/officeart/2005/8/layout/hList1"/>
    <dgm:cxn modelId="{24DC35FB-A358-46B8-98BA-14026E1F29B2}" type="presOf" srcId="{F6CB74D4-9669-41BB-939E-75A9C1B2285E}" destId="{F2586124-C775-49FA-BEA3-68637827389B}" srcOrd="0" destOrd="2" presId="urn:microsoft.com/office/officeart/2005/8/layout/hList1"/>
    <dgm:cxn modelId="{1421B916-C878-4AC9-9361-96F457677C84}" type="presOf" srcId="{62A0C34A-8FBB-412E-8ECE-FEDF0530B636}" destId="{916391B3-B2B4-418B-8525-4417ED6F01B7}" srcOrd="0" destOrd="2" presId="urn:microsoft.com/office/officeart/2005/8/layout/hList1"/>
    <dgm:cxn modelId="{C3858C4B-D613-4F09-8E97-3EA9CEC92AF3}" srcId="{012800EE-243B-4DCF-9006-626A83D4A6B6}" destId="{62A0C34A-8FBB-412E-8ECE-FEDF0530B636}" srcOrd="2" destOrd="0" parTransId="{70B78788-F36E-4549-B947-C2A6795DF9AA}" sibTransId="{EBF3B84A-E712-4BFF-B8B3-44CED3212A68}"/>
    <dgm:cxn modelId="{9BCF2951-EC67-4E8D-A3EB-DEDCD4C8FD5E}" type="presOf" srcId="{B045253B-02D7-4246-8BE3-FC4554FF2E7A}" destId="{916391B3-B2B4-418B-8525-4417ED6F01B7}" srcOrd="0" destOrd="0" presId="urn:microsoft.com/office/officeart/2005/8/layout/hList1"/>
    <dgm:cxn modelId="{0F7CFDED-BA1A-4F02-A47B-3F46319F7C9E}" srcId="{8019FA3A-E369-401D-A002-0124B3A9D0D1}" destId="{14060D14-D7CA-4569-892A-04A599EB929E}" srcOrd="0" destOrd="0" parTransId="{BC8496D9-6762-4CFB-83A3-A4D92158CFE6}" sibTransId="{5EBB799E-55AD-4FC3-83D7-713C016552CF}"/>
    <dgm:cxn modelId="{20316B7B-EC9F-4808-B094-A1D213E0A38E}" srcId="{012800EE-243B-4DCF-9006-626A83D4A6B6}" destId="{B045253B-02D7-4246-8BE3-FC4554FF2E7A}" srcOrd="0" destOrd="0" parTransId="{A5BFF64E-AD6E-46A6-AC42-22D6A225B449}" sibTransId="{4C535179-A8C6-467D-B9C6-D48F0EEA31AE}"/>
    <dgm:cxn modelId="{A0A43FD5-8916-421A-B9CB-736493D3907D}" type="presOf" srcId="{8D5ECD9E-E4ED-49C8-858D-25C8B73EC218}" destId="{916391B3-B2B4-418B-8525-4417ED6F01B7}" srcOrd="0" destOrd="1" presId="urn:microsoft.com/office/officeart/2005/8/layout/hList1"/>
    <dgm:cxn modelId="{5C92BA74-686C-4EB8-9706-94BDCB1736B7}" srcId="{18053032-ACE4-4F2C-BC6D-348C7DD7BBC1}" destId="{F6CB74D4-9669-41BB-939E-75A9C1B2285E}" srcOrd="2" destOrd="0" parTransId="{5D169206-FDAA-4D7F-85E4-1443AD96D724}" sibTransId="{F347A011-2D55-4F0E-82B8-CDA0592BB602}"/>
    <dgm:cxn modelId="{F9949501-392F-4E4A-99D0-96668F370EDE}" type="presOf" srcId="{EA9D33A7-ADB2-48A5-A320-BF0E7AADF4C3}" destId="{2E18EE54-26BD-49D3-BD42-139381CC4182}" srcOrd="0" destOrd="0" presId="urn:microsoft.com/office/officeart/2005/8/layout/hList1"/>
    <dgm:cxn modelId="{DF87966B-D899-4F06-AA2C-F66AB9D4DC22}" type="presOf" srcId="{18053032-ACE4-4F2C-BC6D-348C7DD7BBC1}" destId="{A69D96E6-CEAF-40C1-9D35-EA7D9C320A64}" srcOrd="0" destOrd="0" presId="urn:microsoft.com/office/officeart/2005/8/layout/hList1"/>
    <dgm:cxn modelId="{00D45FE5-B67B-416C-A9ED-4FBACA4575C1}" type="presOf" srcId="{14060D14-D7CA-4569-892A-04A599EB929E}" destId="{93462A7C-7465-4316-A569-C2A41FCB58BA}" srcOrd="0" destOrd="0" presId="urn:microsoft.com/office/officeart/2005/8/layout/hList1"/>
    <dgm:cxn modelId="{F607C700-868C-4DF4-A877-8C0861681902}" srcId="{18053032-ACE4-4F2C-BC6D-348C7DD7BBC1}" destId="{00C70086-17F5-4964-A465-E3822D602F65}" srcOrd="0" destOrd="0" parTransId="{31B2AED9-7105-4BA4-B0AC-C21F2787F122}" sibTransId="{A309D27E-166D-4D6E-AB28-E14F64EF48D8}"/>
    <dgm:cxn modelId="{426D9D30-D273-4633-9BE3-B8792BF17CCF}" srcId="{012800EE-243B-4DCF-9006-626A83D4A6B6}" destId="{8D5ECD9E-E4ED-49C8-858D-25C8B73EC218}" srcOrd="1" destOrd="0" parTransId="{04596460-2083-42DB-8304-A099C2C07F26}" sibTransId="{3BE5F4BA-A59C-4ECF-B914-B95E811B95CC}"/>
    <dgm:cxn modelId="{1240CECD-95FC-4701-9A69-0D1432714384}" srcId="{EA9D33A7-ADB2-48A5-A320-BF0E7AADF4C3}" destId="{012800EE-243B-4DCF-9006-626A83D4A6B6}" srcOrd="2" destOrd="0" parTransId="{4691552E-9F80-416F-B926-69406789E6F8}" sibTransId="{BFB730A9-E050-4195-AFF5-4F7D32D89F18}"/>
    <dgm:cxn modelId="{32E67862-501B-447B-B90A-751BE8543D0C}" srcId="{EA9D33A7-ADB2-48A5-A320-BF0E7AADF4C3}" destId="{18053032-ACE4-4F2C-BC6D-348C7DD7BBC1}" srcOrd="0" destOrd="0" parTransId="{1C812E69-9CFA-44C3-8795-05A490B7294B}" sibTransId="{BF971F34-58FA-419D-AADA-FA0AE8D9D944}"/>
    <dgm:cxn modelId="{6B6ACA3A-692A-467D-9375-18A1AB0EC920}" type="presOf" srcId="{012800EE-243B-4DCF-9006-626A83D4A6B6}" destId="{9C9BEFD4-6B18-4ADA-B2F7-E074A2378104}" srcOrd="0" destOrd="0" presId="urn:microsoft.com/office/officeart/2005/8/layout/hList1"/>
    <dgm:cxn modelId="{98423AF8-1704-4B88-8834-283F553BC119}" srcId="{18053032-ACE4-4F2C-BC6D-348C7DD7BBC1}" destId="{BB8962F9-6146-4DA7-9536-7E9ADC002FAF}" srcOrd="1" destOrd="0" parTransId="{6794BED3-90E4-4452-ACFF-D9B1380BC3AE}" sibTransId="{3C0263FB-00EA-4D38-9E66-D23C595E8FDD}"/>
    <dgm:cxn modelId="{EF7935F2-9464-47C8-918D-76DABE8AE050}" srcId="{EA9D33A7-ADB2-48A5-A320-BF0E7AADF4C3}" destId="{8019FA3A-E369-401D-A002-0124B3A9D0D1}" srcOrd="1" destOrd="0" parTransId="{AB905662-989C-4CA5-89A5-7AF3B5FCF874}" sibTransId="{F5AD9B4B-5AF3-40AA-8D8B-229DB531F24F}"/>
    <dgm:cxn modelId="{23FC4408-D87B-4932-A338-30E822A57F92}" type="presOf" srcId="{00C70086-17F5-4964-A465-E3822D602F65}" destId="{F2586124-C775-49FA-BEA3-68637827389B}" srcOrd="0" destOrd="0" presId="urn:microsoft.com/office/officeart/2005/8/layout/hList1"/>
    <dgm:cxn modelId="{E0B97A30-ECDF-47DE-87AD-9B29CEB988EE}" type="presOf" srcId="{8019FA3A-E369-401D-A002-0124B3A9D0D1}" destId="{7AF19FA0-64C8-4046-9747-5E3100E0A18A}" srcOrd="0" destOrd="0" presId="urn:microsoft.com/office/officeart/2005/8/layout/hList1"/>
    <dgm:cxn modelId="{F5BF9034-9570-430F-AB4E-F0B0B882BE4F}" type="presParOf" srcId="{2E18EE54-26BD-49D3-BD42-139381CC4182}" destId="{20F8897E-1456-49F3-927B-CCFA2B2FD5E0}" srcOrd="0" destOrd="0" presId="urn:microsoft.com/office/officeart/2005/8/layout/hList1"/>
    <dgm:cxn modelId="{F608C6C0-8B11-43D9-9BCC-F5C0C0EBB994}" type="presParOf" srcId="{20F8897E-1456-49F3-927B-CCFA2B2FD5E0}" destId="{A69D96E6-CEAF-40C1-9D35-EA7D9C320A64}" srcOrd="0" destOrd="0" presId="urn:microsoft.com/office/officeart/2005/8/layout/hList1"/>
    <dgm:cxn modelId="{D7EB0B95-D938-4A1A-84AD-B70625308A19}" type="presParOf" srcId="{20F8897E-1456-49F3-927B-CCFA2B2FD5E0}" destId="{F2586124-C775-49FA-BEA3-68637827389B}" srcOrd="1" destOrd="0" presId="urn:microsoft.com/office/officeart/2005/8/layout/hList1"/>
    <dgm:cxn modelId="{0619439B-1FF3-46EC-B63B-69683EF38EC9}" type="presParOf" srcId="{2E18EE54-26BD-49D3-BD42-139381CC4182}" destId="{EE29F8FA-18D5-4B1C-AEC9-38E3CE8438D2}" srcOrd="1" destOrd="0" presId="urn:microsoft.com/office/officeart/2005/8/layout/hList1"/>
    <dgm:cxn modelId="{2D1A49D7-D341-4F3E-BF36-11B21A37623B}" type="presParOf" srcId="{2E18EE54-26BD-49D3-BD42-139381CC4182}" destId="{AF84EF1D-7E7A-4238-8941-6154912D8667}" srcOrd="2" destOrd="0" presId="urn:microsoft.com/office/officeart/2005/8/layout/hList1"/>
    <dgm:cxn modelId="{6DB04F99-C06C-4EB8-AACC-6B4DC132AED5}" type="presParOf" srcId="{AF84EF1D-7E7A-4238-8941-6154912D8667}" destId="{7AF19FA0-64C8-4046-9747-5E3100E0A18A}" srcOrd="0" destOrd="0" presId="urn:microsoft.com/office/officeart/2005/8/layout/hList1"/>
    <dgm:cxn modelId="{F8BA2A87-2CC4-4CBE-AFAF-8F9D0E236B63}" type="presParOf" srcId="{AF84EF1D-7E7A-4238-8941-6154912D8667}" destId="{93462A7C-7465-4316-A569-C2A41FCB58BA}" srcOrd="1" destOrd="0" presId="urn:microsoft.com/office/officeart/2005/8/layout/hList1"/>
    <dgm:cxn modelId="{92568831-F8D6-41CF-8BF0-1AA200615846}" type="presParOf" srcId="{2E18EE54-26BD-49D3-BD42-139381CC4182}" destId="{FEAAD7C7-B990-4895-B743-C013ACCABA0C}" srcOrd="3" destOrd="0" presId="urn:microsoft.com/office/officeart/2005/8/layout/hList1"/>
    <dgm:cxn modelId="{088DE26C-62FB-4781-8B39-3F119F577268}" type="presParOf" srcId="{2E18EE54-26BD-49D3-BD42-139381CC4182}" destId="{4425E3D8-5E56-4DCA-9A6A-294052D721EA}" srcOrd="4" destOrd="0" presId="urn:microsoft.com/office/officeart/2005/8/layout/hList1"/>
    <dgm:cxn modelId="{5C38FAF1-1906-42AD-A5FC-323337E6FE33}" type="presParOf" srcId="{4425E3D8-5E56-4DCA-9A6A-294052D721EA}" destId="{9C9BEFD4-6B18-4ADA-B2F7-E074A2378104}" srcOrd="0" destOrd="0" presId="urn:microsoft.com/office/officeart/2005/8/layout/hList1"/>
    <dgm:cxn modelId="{78E50994-003A-4BA3-8D0B-330DD11ADDA9}" type="presParOf" srcId="{4425E3D8-5E56-4DCA-9A6A-294052D721EA}" destId="{916391B3-B2B4-418B-8525-4417ED6F01B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4D7A83-4C81-4971-8378-410568CE4BAE}" type="doc">
      <dgm:prSet loTypeId="urn:microsoft.com/office/officeart/2005/8/layout/StepDownProcess" loCatId="process" qsTypeId="urn:microsoft.com/office/officeart/2005/8/quickstyle/simple1" qsCatId="simple" csTypeId="urn:microsoft.com/office/officeart/2005/8/colors/colorful1" csCatId="colorful" phldr="1"/>
      <dgm:spPr/>
    </dgm:pt>
    <dgm:pt modelId="{B924F968-5306-47ED-BD21-F3EF2FD800A3}">
      <dgm:prSet phldrT="[Text]"/>
      <dgm:spPr>
        <a:solidFill>
          <a:schemeClr val="accent1"/>
        </a:solidFill>
      </dgm:spPr>
      <dgm:t>
        <a:bodyPr/>
        <a:lstStyle/>
        <a:p>
          <a:r>
            <a:rPr lang="en-GB" dirty="0" smtClean="0"/>
            <a:t>4 Designs</a:t>
          </a:r>
          <a:endParaRPr lang="en-GB" dirty="0"/>
        </a:p>
      </dgm:t>
    </dgm:pt>
    <dgm:pt modelId="{B302F4AF-4DBC-4D76-8547-1A98A3FCC6BF}" type="parTrans" cxnId="{7D728353-3D4D-4D5D-A363-8C9AE3837009}">
      <dgm:prSet/>
      <dgm:spPr/>
      <dgm:t>
        <a:bodyPr/>
        <a:lstStyle/>
        <a:p>
          <a:endParaRPr lang="en-GB"/>
        </a:p>
      </dgm:t>
    </dgm:pt>
    <dgm:pt modelId="{8DB05C97-A88C-433D-92D7-7C1C2F230B60}" type="sibTrans" cxnId="{7D728353-3D4D-4D5D-A363-8C9AE3837009}">
      <dgm:prSet/>
      <dgm:spPr/>
      <dgm:t>
        <a:bodyPr/>
        <a:lstStyle/>
        <a:p>
          <a:endParaRPr lang="en-GB"/>
        </a:p>
      </dgm:t>
    </dgm:pt>
    <dgm:pt modelId="{A72F4ABA-52A9-4306-90D6-2083DDDA4518}">
      <dgm:prSet phldrT="[Text]"/>
      <dgm:spPr>
        <a:solidFill>
          <a:srgbClr val="C00000"/>
        </a:solidFill>
      </dgm:spPr>
      <dgm:t>
        <a:bodyPr/>
        <a:lstStyle/>
        <a:p>
          <a:r>
            <a:rPr lang="en-GB" dirty="0" smtClean="0"/>
            <a:t>3 Prototypes</a:t>
          </a:r>
          <a:endParaRPr lang="en-GB" dirty="0"/>
        </a:p>
      </dgm:t>
    </dgm:pt>
    <dgm:pt modelId="{85159712-9842-4271-8CAB-ED34AAF63DD4}" type="parTrans" cxnId="{78505804-B012-4959-B1B1-F6F744DFA2BE}">
      <dgm:prSet/>
      <dgm:spPr/>
      <dgm:t>
        <a:bodyPr/>
        <a:lstStyle/>
        <a:p>
          <a:endParaRPr lang="en-GB"/>
        </a:p>
      </dgm:t>
    </dgm:pt>
    <dgm:pt modelId="{CB2606EB-7FBB-40C3-989F-FF9853F05404}" type="sibTrans" cxnId="{78505804-B012-4959-B1B1-F6F744DFA2BE}">
      <dgm:prSet/>
      <dgm:spPr/>
      <dgm:t>
        <a:bodyPr/>
        <a:lstStyle/>
        <a:p>
          <a:endParaRPr lang="en-GB"/>
        </a:p>
      </dgm:t>
    </dgm:pt>
    <dgm:pt modelId="{B19C2595-86D5-493F-B648-1F206E5DE1F2}">
      <dgm:prSet phldrT="[Text]"/>
      <dgm:spPr>
        <a:solidFill>
          <a:schemeClr val="accent3">
            <a:lumMod val="75000"/>
          </a:schemeClr>
        </a:solidFill>
      </dgm:spPr>
      <dgm:t>
        <a:bodyPr/>
        <a:lstStyle/>
        <a:p>
          <a:r>
            <a:rPr lang="en-GB" dirty="0" smtClean="0"/>
            <a:t>2 Pilots	</a:t>
          </a:r>
          <a:endParaRPr lang="en-GB" dirty="0"/>
        </a:p>
      </dgm:t>
    </dgm:pt>
    <dgm:pt modelId="{FA9AFB83-8B8F-45F2-B9C8-010F140326F9}" type="parTrans" cxnId="{CCB9E36D-8E58-415C-AE70-30E7AF2B1E0C}">
      <dgm:prSet/>
      <dgm:spPr/>
      <dgm:t>
        <a:bodyPr/>
        <a:lstStyle/>
        <a:p>
          <a:endParaRPr lang="en-GB"/>
        </a:p>
      </dgm:t>
    </dgm:pt>
    <dgm:pt modelId="{9022F9EC-5A9B-4F83-ADF1-D10689D29982}" type="sibTrans" cxnId="{CCB9E36D-8E58-415C-AE70-30E7AF2B1E0C}">
      <dgm:prSet/>
      <dgm:spPr/>
      <dgm:t>
        <a:bodyPr/>
        <a:lstStyle/>
        <a:p>
          <a:endParaRPr lang="en-GB"/>
        </a:p>
      </dgm:t>
    </dgm:pt>
    <dgm:pt modelId="{5276E3C9-CA5A-4309-8844-3CFBED2E22A8}" type="pres">
      <dgm:prSet presAssocID="{DA4D7A83-4C81-4971-8378-410568CE4BAE}" presName="rootnode" presStyleCnt="0">
        <dgm:presLayoutVars>
          <dgm:chMax/>
          <dgm:chPref/>
          <dgm:dir/>
          <dgm:animLvl val="lvl"/>
        </dgm:presLayoutVars>
      </dgm:prSet>
      <dgm:spPr/>
    </dgm:pt>
    <dgm:pt modelId="{8C7EF251-169C-4974-A4AD-1DE340EA08DC}" type="pres">
      <dgm:prSet presAssocID="{B924F968-5306-47ED-BD21-F3EF2FD800A3}" presName="composite" presStyleCnt="0"/>
      <dgm:spPr/>
    </dgm:pt>
    <dgm:pt modelId="{D07C6167-7069-4246-A251-3E65DB864155}" type="pres">
      <dgm:prSet presAssocID="{B924F968-5306-47ED-BD21-F3EF2FD800A3}" presName="bentUpArrow1" presStyleLbl="alignImgPlace1" presStyleIdx="0" presStyleCnt="2"/>
      <dgm:spPr/>
    </dgm:pt>
    <dgm:pt modelId="{1F37B472-DF21-4E53-9525-B814FD9770B5}" type="pres">
      <dgm:prSet presAssocID="{B924F968-5306-47ED-BD21-F3EF2FD800A3}" presName="ParentText" presStyleLbl="node1" presStyleIdx="0" presStyleCnt="3">
        <dgm:presLayoutVars>
          <dgm:chMax val="1"/>
          <dgm:chPref val="1"/>
          <dgm:bulletEnabled val="1"/>
        </dgm:presLayoutVars>
      </dgm:prSet>
      <dgm:spPr/>
      <dgm:t>
        <a:bodyPr/>
        <a:lstStyle/>
        <a:p>
          <a:endParaRPr lang="en-GB"/>
        </a:p>
      </dgm:t>
    </dgm:pt>
    <dgm:pt modelId="{B0DC62AD-B27B-4BD5-9A19-F14C6BA44E3F}" type="pres">
      <dgm:prSet presAssocID="{B924F968-5306-47ED-BD21-F3EF2FD800A3}" presName="ChildText" presStyleLbl="revTx" presStyleIdx="0" presStyleCnt="2">
        <dgm:presLayoutVars>
          <dgm:chMax val="0"/>
          <dgm:chPref val="0"/>
          <dgm:bulletEnabled val="1"/>
        </dgm:presLayoutVars>
      </dgm:prSet>
      <dgm:spPr/>
      <dgm:t>
        <a:bodyPr/>
        <a:lstStyle/>
        <a:p>
          <a:endParaRPr lang="en-GB"/>
        </a:p>
      </dgm:t>
    </dgm:pt>
    <dgm:pt modelId="{82800310-983D-48BD-81D9-513C5D6B03E3}" type="pres">
      <dgm:prSet presAssocID="{8DB05C97-A88C-433D-92D7-7C1C2F230B60}" presName="sibTrans" presStyleCnt="0"/>
      <dgm:spPr/>
    </dgm:pt>
    <dgm:pt modelId="{03A82AA8-CD0B-4709-9898-3C7E3519A7DB}" type="pres">
      <dgm:prSet presAssocID="{A72F4ABA-52A9-4306-90D6-2083DDDA4518}" presName="composite" presStyleCnt="0"/>
      <dgm:spPr/>
    </dgm:pt>
    <dgm:pt modelId="{0B13F6C7-6E6A-487E-B733-04A1A7A12707}" type="pres">
      <dgm:prSet presAssocID="{A72F4ABA-52A9-4306-90D6-2083DDDA4518}" presName="bentUpArrow1" presStyleLbl="alignImgPlace1" presStyleIdx="1" presStyleCnt="2"/>
      <dgm:spPr/>
    </dgm:pt>
    <dgm:pt modelId="{EFB35704-CE35-43B9-918F-6FDE2B72A795}" type="pres">
      <dgm:prSet presAssocID="{A72F4ABA-52A9-4306-90D6-2083DDDA4518}" presName="ParentText" presStyleLbl="node1" presStyleIdx="1" presStyleCnt="3">
        <dgm:presLayoutVars>
          <dgm:chMax val="1"/>
          <dgm:chPref val="1"/>
          <dgm:bulletEnabled val="1"/>
        </dgm:presLayoutVars>
      </dgm:prSet>
      <dgm:spPr/>
      <dgm:t>
        <a:bodyPr/>
        <a:lstStyle/>
        <a:p>
          <a:endParaRPr lang="en-GB"/>
        </a:p>
      </dgm:t>
    </dgm:pt>
    <dgm:pt modelId="{835CDD11-01DC-475F-BC8B-1ED2F8D232B3}" type="pres">
      <dgm:prSet presAssocID="{A72F4ABA-52A9-4306-90D6-2083DDDA4518}" presName="ChildText" presStyleLbl="revTx" presStyleIdx="1" presStyleCnt="2">
        <dgm:presLayoutVars>
          <dgm:chMax val="0"/>
          <dgm:chPref val="0"/>
          <dgm:bulletEnabled val="1"/>
        </dgm:presLayoutVars>
      </dgm:prSet>
      <dgm:spPr/>
    </dgm:pt>
    <dgm:pt modelId="{12A960AA-C0BD-4512-81DA-C6D04E72188E}" type="pres">
      <dgm:prSet presAssocID="{CB2606EB-7FBB-40C3-989F-FF9853F05404}" presName="sibTrans" presStyleCnt="0"/>
      <dgm:spPr/>
    </dgm:pt>
    <dgm:pt modelId="{F60E8E7C-2EBB-4AF0-A73C-9F5AD9B299A0}" type="pres">
      <dgm:prSet presAssocID="{B19C2595-86D5-493F-B648-1F206E5DE1F2}" presName="composite" presStyleCnt="0"/>
      <dgm:spPr/>
    </dgm:pt>
    <dgm:pt modelId="{D0596003-48EF-49C5-A052-7C7F46330C04}" type="pres">
      <dgm:prSet presAssocID="{B19C2595-86D5-493F-B648-1F206E5DE1F2}" presName="ParentText" presStyleLbl="node1" presStyleIdx="2" presStyleCnt="3" custLinFactNeighborY="11831">
        <dgm:presLayoutVars>
          <dgm:chMax val="1"/>
          <dgm:chPref val="1"/>
          <dgm:bulletEnabled val="1"/>
        </dgm:presLayoutVars>
      </dgm:prSet>
      <dgm:spPr/>
      <dgm:t>
        <a:bodyPr/>
        <a:lstStyle/>
        <a:p>
          <a:endParaRPr lang="en-GB"/>
        </a:p>
      </dgm:t>
    </dgm:pt>
  </dgm:ptLst>
  <dgm:cxnLst>
    <dgm:cxn modelId="{87193637-1339-48EA-BA4C-A3AA137893CE}" type="presOf" srcId="{DA4D7A83-4C81-4971-8378-410568CE4BAE}" destId="{5276E3C9-CA5A-4309-8844-3CFBED2E22A8}" srcOrd="0" destOrd="0" presId="urn:microsoft.com/office/officeart/2005/8/layout/StepDownProcess"/>
    <dgm:cxn modelId="{5AFF4979-BEF5-409E-B91D-33A372859B0D}" type="presOf" srcId="{B924F968-5306-47ED-BD21-F3EF2FD800A3}" destId="{1F37B472-DF21-4E53-9525-B814FD9770B5}" srcOrd="0" destOrd="0" presId="urn:microsoft.com/office/officeart/2005/8/layout/StepDownProcess"/>
    <dgm:cxn modelId="{330E20FE-69A1-4AB5-9D3C-DEDBC07A9E79}" type="presOf" srcId="{A72F4ABA-52A9-4306-90D6-2083DDDA4518}" destId="{EFB35704-CE35-43B9-918F-6FDE2B72A795}" srcOrd="0" destOrd="0" presId="urn:microsoft.com/office/officeart/2005/8/layout/StepDownProcess"/>
    <dgm:cxn modelId="{78505804-B012-4959-B1B1-F6F744DFA2BE}" srcId="{DA4D7A83-4C81-4971-8378-410568CE4BAE}" destId="{A72F4ABA-52A9-4306-90D6-2083DDDA4518}" srcOrd="1" destOrd="0" parTransId="{85159712-9842-4271-8CAB-ED34AAF63DD4}" sibTransId="{CB2606EB-7FBB-40C3-989F-FF9853F05404}"/>
    <dgm:cxn modelId="{7D728353-3D4D-4D5D-A363-8C9AE3837009}" srcId="{DA4D7A83-4C81-4971-8378-410568CE4BAE}" destId="{B924F968-5306-47ED-BD21-F3EF2FD800A3}" srcOrd="0" destOrd="0" parTransId="{B302F4AF-4DBC-4D76-8547-1A98A3FCC6BF}" sibTransId="{8DB05C97-A88C-433D-92D7-7C1C2F230B60}"/>
    <dgm:cxn modelId="{CCB9E36D-8E58-415C-AE70-30E7AF2B1E0C}" srcId="{DA4D7A83-4C81-4971-8378-410568CE4BAE}" destId="{B19C2595-86D5-493F-B648-1F206E5DE1F2}" srcOrd="2" destOrd="0" parTransId="{FA9AFB83-8B8F-45F2-B9C8-010F140326F9}" sibTransId="{9022F9EC-5A9B-4F83-ADF1-D10689D29982}"/>
    <dgm:cxn modelId="{06BD780E-2DA1-4226-9B9E-92AA9EF7687F}" type="presOf" srcId="{B19C2595-86D5-493F-B648-1F206E5DE1F2}" destId="{D0596003-48EF-49C5-A052-7C7F46330C04}" srcOrd="0" destOrd="0" presId="urn:microsoft.com/office/officeart/2005/8/layout/StepDownProcess"/>
    <dgm:cxn modelId="{DE589683-F0C8-4C5F-826E-2ACF23492C9E}" type="presParOf" srcId="{5276E3C9-CA5A-4309-8844-3CFBED2E22A8}" destId="{8C7EF251-169C-4974-A4AD-1DE340EA08DC}" srcOrd="0" destOrd="0" presId="urn:microsoft.com/office/officeart/2005/8/layout/StepDownProcess"/>
    <dgm:cxn modelId="{AC0B77F2-7F99-4AFA-8334-D14E4FED6161}" type="presParOf" srcId="{8C7EF251-169C-4974-A4AD-1DE340EA08DC}" destId="{D07C6167-7069-4246-A251-3E65DB864155}" srcOrd="0" destOrd="0" presId="urn:microsoft.com/office/officeart/2005/8/layout/StepDownProcess"/>
    <dgm:cxn modelId="{556C6693-3507-428D-85EC-7C7FE8B1103C}" type="presParOf" srcId="{8C7EF251-169C-4974-A4AD-1DE340EA08DC}" destId="{1F37B472-DF21-4E53-9525-B814FD9770B5}" srcOrd="1" destOrd="0" presId="urn:microsoft.com/office/officeart/2005/8/layout/StepDownProcess"/>
    <dgm:cxn modelId="{CF87B74B-C786-4744-8E8D-0DB184FB05A7}" type="presParOf" srcId="{8C7EF251-169C-4974-A4AD-1DE340EA08DC}" destId="{B0DC62AD-B27B-4BD5-9A19-F14C6BA44E3F}" srcOrd="2" destOrd="0" presId="urn:microsoft.com/office/officeart/2005/8/layout/StepDownProcess"/>
    <dgm:cxn modelId="{826F0E68-19D5-4122-B3CC-1276DA1FC8AC}" type="presParOf" srcId="{5276E3C9-CA5A-4309-8844-3CFBED2E22A8}" destId="{82800310-983D-48BD-81D9-513C5D6B03E3}" srcOrd="1" destOrd="0" presId="urn:microsoft.com/office/officeart/2005/8/layout/StepDownProcess"/>
    <dgm:cxn modelId="{F68CAF55-41C1-4411-9B8B-8D9614B6BA95}" type="presParOf" srcId="{5276E3C9-CA5A-4309-8844-3CFBED2E22A8}" destId="{03A82AA8-CD0B-4709-9898-3C7E3519A7DB}" srcOrd="2" destOrd="0" presId="urn:microsoft.com/office/officeart/2005/8/layout/StepDownProcess"/>
    <dgm:cxn modelId="{1341CDF3-21AC-41F4-9D90-C3B62F261273}" type="presParOf" srcId="{03A82AA8-CD0B-4709-9898-3C7E3519A7DB}" destId="{0B13F6C7-6E6A-487E-B733-04A1A7A12707}" srcOrd="0" destOrd="0" presId="urn:microsoft.com/office/officeart/2005/8/layout/StepDownProcess"/>
    <dgm:cxn modelId="{24411582-975D-4525-9749-DBD80111F164}" type="presParOf" srcId="{03A82AA8-CD0B-4709-9898-3C7E3519A7DB}" destId="{EFB35704-CE35-43B9-918F-6FDE2B72A795}" srcOrd="1" destOrd="0" presId="urn:microsoft.com/office/officeart/2005/8/layout/StepDownProcess"/>
    <dgm:cxn modelId="{64199818-C75F-4032-AAA0-181A54F8B3F0}" type="presParOf" srcId="{03A82AA8-CD0B-4709-9898-3C7E3519A7DB}" destId="{835CDD11-01DC-475F-BC8B-1ED2F8D232B3}" srcOrd="2" destOrd="0" presId="urn:microsoft.com/office/officeart/2005/8/layout/StepDownProcess"/>
    <dgm:cxn modelId="{A6434B73-7383-4BF3-90D9-E9D90A7D63EF}" type="presParOf" srcId="{5276E3C9-CA5A-4309-8844-3CFBED2E22A8}" destId="{12A960AA-C0BD-4512-81DA-C6D04E72188E}" srcOrd="3" destOrd="0" presId="urn:microsoft.com/office/officeart/2005/8/layout/StepDownProcess"/>
    <dgm:cxn modelId="{AD15B240-8985-4912-BE71-908B461930CF}" type="presParOf" srcId="{5276E3C9-CA5A-4309-8844-3CFBED2E22A8}" destId="{F60E8E7C-2EBB-4AF0-A73C-9F5AD9B299A0}" srcOrd="4" destOrd="0" presId="urn:microsoft.com/office/officeart/2005/8/layout/StepDownProcess"/>
    <dgm:cxn modelId="{3CCE4E76-312B-4369-8142-358662D40D67}" type="presParOf" srcId="{F60E8E7C-2EBB-4AF0-A73C-9F5AD9B299A0}" destId="{D0596003-48EF-49C5-A052-7C7F46330C04}" srcOrd="0" destOrd="0" presId="urn:microsoft.com/office/officeart/2005/8/layout/StepDownProces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9D96E6-CEAF-40C1-9D35-EA7D9C320A64}">
      <dsp:nvSpPr>
        <dsp:cNvPr id="0" name=""/>
        <dsp:cNvSpPr/>
      </dsp:nvSpPr>
      <dsp:spPr>
        <a:xfrm>
          <a:off x="0" y="402181"/>
          <a:ext cx="2527820" cy="93734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a:lnSpc>
              <a:spcPct val="90000"/>
            </a:lnSpc>
            <a:spcBef>
              <a:spcPct val="0"/>
            </a:spcBef>
            <a:spcAft>
              <a:spcPct val="35000"/>
            </a:spcAft>
          </a:pPr>
          <a:r>
            <a:rPr lang="en-GB" sz="2600" kern="1200" dirty="0" smtClean="0"/>
            <a:t>Preparation	</a:t>
          </a:r>
          <a:endParaRPr lang="en-GB" sz="2600" kern="1200" dirty="0"/>
        </a:p>
      </dsp:txBody>
      <dsp:txXfrm>
        <a:off x="0" y="402181"/>
        <a:ext cx="2527820" cy="937348"/>
      </dsp:txXfrm>
    </dsp:sp>
    <dsp:sp modelId="{F2586124-C775-49FA-BEA3-68637827389B}">
      <dsp:nvSpPr>
        <dsp:cNvPr id="0" name=""/>
        <dsp:cNvSpPr/>
      </dsp:nvSpPr>
      <dsp:spPr>
        <a:xfrm>
          <a:off x="0" y="1217743"/>
          <a:ext cx="2527820" cy="285692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GB" sz="1600" kern="1200" dirty="0" err="1" smtClean="0"/>
            <a:t>Analisi</a:t>
          </a:r>
          <a:r>
            <a:rPr lang="en-GB" sz="1600" kern="1200" dirty="0" smtClean="0"/>
            <a:t> </a:t>
          </a:r>
          <a:r>
            <a:rPr lang="en-GB" sz="1600" kern="1200" dirty="0" err="1" smtClean="0"/>
            <a:t>dei</a:t>
          </a:r>
          <a:r>
            <a:rPr lang="en-GB" sz="1600" kern="1200" dirty="0" smtClean="0"/>
            <a:t> </a:t>
          </a:r>
          <a:r>
            <a:rPr lang="en-GB" sz="1600" kern="1200" dirty="0" err="1" smtClean="0"/>
            <a:t>requisiti</a:t>
          </a:r>
          <a:r>
            <a:rPr lang="en-GB" sz="1600" kern="1200" dirty="0" smtClean="0"/>
            <a:t>, </a:t>
          </a:r>
          <a:r>
            <a:rPr lang="en-GB" sz="1600" kern="1200" dirty="0" err="1" smtClean="0"/>
            <a:t>attuali</a:t>
          </a:r>
          <a:r>
            <a:rPr lang="en-GB" sz="1600" kern="1200" dirty="0" smtClean="0"/>
            <a:t> </a:t>
          </a:r>
          <a:r>
            <a:rPr lang="en-GB" sz="1600" kern="1200" dirty="0" err="1" smtClean="0"/>
            <a:t>offerte</a:t>
          </a:r>
          <a:r>
            <a:rPr lang="en-GB" sz="1600" kern="1200" dirty="0" smtClean="0"/>
            <a:t> di </a:t>
          </a:r>
          <a:r>
            <a:rPr lang="en-GB" sz="1600" kern="1200" dirty="0" err="1" smtClean="0"/>
            <a:t>mercato</a:t>
          </a:r>
          <a:r>
            <a:rPr lang="en-GB" sz="1600" kern="1200" dirty="0" smtClean="0"/>
            <a:t> e standard di </a:t>
          </a:r>
          <a:r>
            <a:rPr lang="en-GB" sz="1600" kern="1200" dirty="0" err="1" smtClean="0"/>
            <a:t>interesse</a:t>
          </a:r>
          <a:r>
            <a:rPr lang="en-GB" sz="1600" kern="1200" dirty="0" smtClean="0"/>
            <a:t>.</a:t>
          </a:r>
          <a:endParaRPr lang="en-GB" sz="1600" kern="1200" dirty="0"/>
        </a:p>
        <a:p>
          <a:pPr marL="171450" lvl="1" indent="-171450" algn="l" defTabSz="711200">
            <a:lnSpc>
              <a:spcPct val="90000"/>
            </a:lnSpc>
            <a:spcBef>
              <a:spcPct val="0"/>
            </a:spcBef>
            <a:spcAft>
              <a:spcPct val="15000"/>
            </a:spcAft>
            <a:buChar char="••"/>
          </a:pPr>
          <a:r>
            <a:rPr lang="en-GB" sz="1600" kern="1200" dirty="0" err="1" smtClean="0"/>
            <a:t>Creare</a:t>
          </a:r>
          <a:r>
            <a:rPr lang="en-GB" sz="1600" kern="1200" dirty="0" smtClean="0"/>
            <a:t> un </a:t>
          </a:r>
          <a:r>
            <a:rPr lang="en-GB" sz="1600" kern="1200" dirty="0" err="1" smtClean="0"/>
            <a:t>gruppo</a:t>
          </a:r>
          <a:r>
            <a:rPr lang="en-GB" sz="1600" kern="1200" dirty="0" smtClean="0"/>
            <a:t> di stakeholder</a:t>
          </a:r>
          <a:endParaRPr lang="en-GB" sz="1600" kern="1200" dirty="0"/>
        </a:p>
        <a:p>
          <a:pPr marL="171450" lvl="1" indent="-171450" algn="l" defTabSz="711200">
            <a:lnSpc>
              <a:spcPct val="90000"/>
            </a:lnSpc>
            <a:spcBef>
              <a:spcPct val="0"/>
            </a:spcBef>
            <a:spcAft>
              <a:spcPct val="15000"/>
            </a:spcAft>
            <a:buChar char="••"/>
          </a:pPr>
          <a:r>
            <a:rPr lang="en-GB" sz="1600" kern="1200" dirty="0" err="1" smtClean="0"/>
            <a:t>Sviluppare</a:t>
          </a:r>
          <a:r>
            <a:rPr lang="en-GB" sz="1600" kern="1200" dirty="0" smtClean="0"/>
            <a:t> </a:t>
          </a:r>
          <a:r>
            <a:rPr lang="en-GB" sz="1600" kern="1200" dirty="0" err="1" smtClean="0"/>
            <a:t>capitolato</a:t>
          </a:r>
          <a:r>
            <a:rPr lang="en-GB" sz="1600" kern="1200" dirty="0" smtClean="0"/>
            <a:t> per </a:t>
          </a:r>
          <a:r>
            <a:rPr lang="en-GB" sz="1600" kern="1200" dirty="0" err="1" smtClean="0"/>
            <a:t>gara</a:t>
          </a:r>
          <a:endParaRPr lang="en-GB" sz="1600" kern="1200" dirty="0"/>
        </a:p>
      </dsp:txBody>
      <dsp:txXfrm>
        <a:off x="0" y="1217743"/>
        <a:ext cx="2527820" cy="2856928"/>
      </dsp:txXfrm>
    </dsp:sp>
    <dsp:sp modelId="{7AF19FA0-64C8-4046-9747-5E3100E0A18A}">
      <dsp:nvSpPr>
        <dsp:cNvPr id="0" name=""/>
        <dsp:cNvSpPr/>
      </dsp:nvSpPr>
      <dsp:spPr>
        <a:xfrm>
          <a:off x="2885698" y="369766"/>
          <a:ext cx="2527820" cy="93734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a:lnSpc>
              <a:spcPct val="90000"/>
            </a:lnSpc>
            <a:spcBef>
              <a:spcPct val="0"/>
            </a:spcBef>
            <a:spcAft>
              <a:spcPct val="35000"/>
            </a:spcAft>
          </a:pPr>
          <a:r>
            <a:rPr lang="en-GB" sz="2600" kern="1200" dirty="0" smtClean="0"/>
            <a:t>Implementation	</a:t>
          </a:r>
          <a:endParaRPr lang="en-GB" sz="2600" kern="1200" dirty="0"/>
        </a:p>
      </dsp:txBody>
      <dsp:txXfrm>
        <a:off x="2885698" y="369766"/>
        <a:ext cx="2527820" cy="937348"/>
      </dsp:txXfrm>
    </dsp:sp>
    <dsp:sp modelId="{93462A7C-7465-4316-A569-C2A41FCB58BA}">
      <dsp:nvSpPr>
        <dsp:cNvPr id="0" name=""/>
        <dsp:cNvSpPr/>
      </dsp:nvSpPr>
      <dsp:spPr>
        <a:xfrm>
          <a:off x="2884307" y="1127527"/>
          <a:ext cx="2527820" cy="294714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endParaRPr lang="en-GB" sz="1600" kern="1200" dirty="0"/>
        </a:p>
      </dsp:txBody>
      <dsp:txXfrm>
        <a:off x="2884307" y="1127527"/>
        <a:ext cx="2527820" cy="2947144"/>
      </dsp:txXfrm>
    </dsp:sp>
    <dsp:sp modelId="{9C9BEFD4-6B18-4ADA-B2F7-E074A2378104}">
      <dsp:nvSpPr>
        <dsp:cNvPr id="0" name=""/>
        <dsp:cNvSpPr/>
      </dsp:nvSpPr>
      <dsp:spPr>
        <a:xfrm>
          <a:off x="5768615" y="311705"/>
          <a:ext cx="2527820" cy="93734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t" anchorCtr="0">
          <a:noAutofit/>
        </a:bodyPr>
        <a:lstStyle/>
        <a:p>
          <a:pPr lvl="0" algn="ctr" defTabSz="1155700">
            <a:lnSpc>
              <a:spcPct val="90000"/>
            </a:lnSpc>
            <a:spcBef>
              <a:spcPct val="0"/>
            </a:spcBef>
            <a:spcAft>
              <a:spcPct val="35000"/>
            </a:spcAft>
          </a:pPr>
          <a:r>
            <a:rPr lang="en-GB" sz="2600" kern="1200" dirty="0" smtClean="0"/>
            <a:t>Sharing	</a:t>
          </a:r>
          <a:endParaRPr lang="en-GB" sz="2600" kern="1200" dirty="0"/>
        </a:p>
      </dsp:txBody>
      <dsp:txXfrm>
        <a:off x="5768615" y="311705"/>
        <a:ext cx="2527820" cy="937348"/>
      </dsp:txXfrm>
    </dsp:sp>
    <dsp:sp modelId="{916391B3-B2B4-418B-8525-4417ED6F01B7}">
      <dsp:nvSpPr>
        <dsp:cNvPr id="0" name=""/>
        <dsp:cNvSpPr/>
      </dsp:nvSpPr>
      <dsp:spPr>
        <a:xfrm>
          <a:off x="5765391" y="1167112"/>
          <a:ext cx="2527820" cy="290755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GB" sz="1600" kern="1200" dirty="0" smtClean="0"/>
            <a:t>Best practises</a:t>
          </a:r>
          <a:endParaRPr lang="en-GB" sz="1600" kern="1200" dirty="0"/>
        </a:p>
        <a:p>
          <a:pPr marL="171450" lvl="1" indent="-171450" algn="l" defTabSz="711200">
            <a:lnSpc>
              <a:spcPct val="90000"/>
            </a:lnSpc>
            <a:spcBef>
              <a:spcPct val="0"/>
            </a:spcBef>
            <a:spcAft>
              <a:spcPct val="15000"/>
            </a:spcAft>
            <a:buChar char="••"/>
          </a:pPr>
          <a:r>
            <a:rPr lang="en-GB" sz="1600" kern="1200" dirty="0" err="1" smtClean="0"/>
            <a:t>Raccomandazioni</a:t>
          </a:r>
          <a:endParaRPr lang="en-GB" sz="1600" kern="1200" dirty="0"/>
        </a:p>
        <a:p>
          <a:pPr marL="171450" lvl="1" indent="-171450" algn="l" defTabSz="711200">
            <a:lnSpc>
              <a:spcPct val="90000"/>
            </a:lnSpc>
            <a:spcBef>
              <a:spcPct val="0"/>
            </a:spcBef>
            <a:spcAft>
              <a:spcPct val="15000"/>
            </a:spcAft>
            <a:buChar char="••"/>
          </a:pPr>
          <a:r>
            <a:rPr lang="en-GB" sz="1600" kern="1200" dirty="0" smtClean="0"/>
            <a:t>Training</a:t>
          </a:r>
          <a:endParaRPr lang="en-GB" sz="1600" kern="1200" dirty="0"/>
        </a:p>
      </dsp:txBody>
      <dsp:txXfrm>
        <a:off x="5765391" y="1167112"/>
        <a:ext cx="2527820" cy="29075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7C6167-7069-4246-A251-3E65DB864155}">
      <dsp:nvSpPr>
        <dsp:cNvPr id="0" name=""/>
        <dsp:cNvSpPr/>
      </dsp:nvSpPr>
      <dsp:spPr>
        <a:xfrm rot="5400000">
          <a:off x="145784" y="519115"/>
          <a:ext cx="473682" cy="539271"/>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F37B472-DF21-4E53-9525-B814FD9770B5}">
      <dsp:nvSpPr>
        <dsp:cNvPr id="0" name=""/>
        <dsp:cNvSpPr/>
      </dsp:nvSpPr>
      <dsp:spPr>
        <a:xfrm>
          <a:off x="20286" y="-5971"/>
          <a:ext cx="797402" cy="558156"/>
        </a:xfrm>
        <a:prstGeom prst="roundRect">
          <a:avLst>
            <a:gd name="adj" fmla="val 1667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dirty="0" smtClean="0"/>
            <a:t>4 Designs</a:t>
          </a:r>
          <a:endParaRPr lang="en-GB" sz="1100" kern="1200" dirty="0"/>
        </a:p>
      </dsp:txBody>
      <dsp:txXfrm>
        <a:off x="47538" y="21281"/>
        <a:ext cx="742898" cy="503652"/>
      </dsp:txXfrm>
    </dsp:sp>
    <dsp:sp modelId="{B0DC62AD-B27B-4BD5-9A19-F14C6BA44E3F}">
      <dsp:nvSpPr>
        <dsp:cNvPr id="0" name=""/>
        <dsp:cNvSpPr/>
      </dsp:nvSpPr>
      <dsp:spPr>
        <a:xfrm>
          <a:off x="817689" y="47261"/>
          <a:ext cx="579954" cy="451126"/>
        </a:xfrm>
        <a:prstGeom prst="rect">
          <a:avLst/>
        </a:prstGeom>
        <a:noFill/>
        <a:ln>
          <a:noFill/>
        </a:ln>
        <a:effectLst/>
      </dsp:spPr>
      <dsp:style>
        <a:lnRef idx="0">
          <a:scrgbClr r="0" g="0" b="0"/>
        </a:lnRef>
        <a:fillRef idx="0">
          <a:scrgbClr r="0" g="0" b="0"/>
        </a:fillRef>
        <a:effectRef idx="0">
          <a:scrgbClr r="0" g="0" b="0"/>
        </a:effectRef>
        <a:fontRef idx="minor"/>
      </dsp:style>
    </dsp:sp>
    <dsp:sp modelId="{0B13F6C7-6E6A-487E-B733-04A1A7A12707}">
      <dsp:nvSpPr>
        <dsp:cNvPr id="0" name=""/>
        <dsp:cNvSpPr/>
      </dsp:nvSpPr>
      <dsp:spPr>
        <a:xfrm rot="5400000">
          <a:off x="806915" y="1146108"/>
          <a:ext cx="473682" cy="539271"/>
        </a:xfrm>
        <a:prstGeom prst="bentUpArrow">
          <a:avLst>
            <a:gd name="adj1" fmla="val 32840"/>
            <a:gd name="adj2" fmla="val 25000"/>
            <a:gd name="adj3" fmla="val 35780"/>
          </a:avLst>
        </a:prstGeom>
        <a:solidFill>
          <a:schemeClr val="accent1">
            <a:tint val="50000"/>
            <a:hueOff val="-13089511"/>
            <a:satOff val="-703"/>
            <a:lumOff val="1136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FB35704-CE35-43B9-918F-6FDE2B72A795}">
      <dsp:nvSpPr>
        <dsp:cNvPr id="0" name=""/>
        <dsp:cNvSpPr/>
      </dsp:nvSpPr>
      <dsp:spPr>
        <a:xfrm>
          <a:off x="681418" y="621021"/>
          <a:ext cx="797402" cy="558156"/>
        </a:xfrm>
        <a:prstGeom prst="roundRect">
          <a:avLst>
            <a:gd name="adj" fmla="val 1667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dirty="0" smtClean="0"/>
            <a:t>3 Prototypes</a:t>
          </a:r>
          <a:endParaRPr lang="en-GB" sz="1100" kern="1200" dirty="0"/>
        </a:p>
      </dsp:txBody>
      <dsp:txXfrm>
        <a:off x="708670" y="648273"/>
        <a:ext cx="742898" cy="503652"/>
      </dsp:txXfrm>
    </dsp:sp>
    <dsp:sp modelId="{835CDD11-01DC-475F-BC8B-1ED2F8D232B3}">
      <dsp:nvSpPr>
        <dsp:cNvPr id="0" name=""/>
        <dsp:cNvSpPr/>
      </dsp:nvSpPr>
      <dsp:spPr>
        <a:xfrm>
          <a:off x="1478821" y="674254"/>
          <a:ext cx="579954" cy="451126"/>
        </a:xfrm>
        <a:prstGeom prst="rect">
          <a:avLst/>
        </a:prstGeom>
        <a:noFill/>
        <a:ln>
          <a:noFill/>
        </a:ln>
        <a:effectLst/>
      </dsp:spPr>
      <dsp:style>
        <a:lnRef idx="0">
          <a:scrgbClr r="0" g="0" b="0"/>
        </a:lnRef>
        <a:fillRef idx="0">
          <a:scrgbClr r="0" g="0" b="0"/>
        </a:fillRef>
        <a:effectRef idx="0">
          <a:scrgbClr r="0" g="0" b="0"/>
        </a:effectRef>
        <a:fontRef idx="minor"/>
      </dsp:style>
    </dsp:sp>
    <dsp:sp modelId="{D0596003-48EF-49C5-A052-7C7F46330C04}">
      <dsp:nvSpPr>
        <dsp:cNvPr id="0" name=""/>
        <dsp:cNvSpPr/>
      </dsp:nvSpPr>
      <dsp:spPr>
        <a:xfrm>
          <a:off x="1342550" y="1248015"/>
          <a:ext cx="797402" cy="558156"/>
        </a:xfrm>
        <a:prstGeom prst="roundRect">
          <a:avLst>
            <a:gd name="adj" fmla="val 16670"/>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dirty="0" smtClean="0"/>
            <a:t>2 Pilots	</a:t>
          </a:r>
          <a:endParaRPr lang="en-GB" sz="1100" kern="1200" dirty="0"/>
        </a:p>
      </dsp:txBody>
      <dsp:txXfrm>
        <a:off x="1369802" y="1275267"/>
        <a:ext cx="742898" cy="503652"/>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DBF9FA8-9EFE-4423-951D-1369A214F835}" type="datetimeFigureOut">
              <a:rPr lang="en-US" smtClean="0"/>
              <a:pPr/>
              <a:t>5/17/16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F4463BF-3D12-4F59-998E-0EE1E99E1E55}" type="slidenum">
              <a:rPr lang="en-US" smtClean="0"/>
              <a:pPr/>
              <a:t>‹#›</a:t>
            </a:fld>
            <a:endParaRPr lang="en-US"/>
          </a:p>
        </p:txBody>
      </p:sp>
    </p:spTree>
    <p:extLst>
      <p:ext uri="{BB962C8B-B14F-4D97-AF65-F5344CB8AC3E}">
        <p14:creationId xmlns:p14="http://schemas.microsoft.com/office/powerpoint/2010/main" val="26696493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4042E4-E622-4B37-B080-CCB9AC15AE50}" type="datetimeFigureOut">
              <a:rPr lang="en-US" smtClean="0"/>
              <a:pPr/>
              <a:t>5/17/16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45A6A7-8D9F-4B0A-A8F4-455FA51C5063}" type="slidenum">
              <a:rPr lang="en-US" smtClean="0"/>
              <a:pPr/>
              <a:t>‹#›</a:t>
            </a:fld>
            <a:endParaRPr lang="en-US"/>
          </a:p>
        </p:txBody>
      </p:sp>
    </p:spTree>
    <p:extLst>
      <p:ext uri="{BB962C8B-B14F-4D97-AF65-F5344CB8AC3E}">
        <p14:creationId xmlns:p14="http://schemas.microsoft.com/office/powerpoint/2010/main" val="837270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45A6A7-8D9F-4B0A-A8F4-455FA51C5063}" type="slidenum">
              <a:rPr lang="en-US" smtClean="0"/>
              <a:pPr/>
              <a:t>1</a:t>
            </a:fld>
            <a:endParaRPr lang="en-US"/>
          </a:p>
        </p:txBody>
      </p:sp>
    </p:spTree>
    <p:extLst>
      <p:ext uri="{BB962C8B-B14F-4D97-AF65-F5344CB8AC3E}">
        <p14:creationId xmlns:p14="http://schemas.microsoft.com/office/powerpoint/2010/main" val="1366891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ECCCA8-7823-0746-B28A-E3795C6CFF8A}" type="slidenum">
              <a:rPr lang="en-US" smtClean="0"/>
              <a:t>2</a:t>
            </a:fld>
            <a:endParaRPr lang="en-US"/>
          </a:p>
        </p:txBody>
      </p:sp>
    </p:spTree>
    <p:extLst>
      <p:ext uri="{BB962C8B-B14F-4D97-AF65-F5344CB8AC3E}">
        <p14:creationId xmlns:p14="http://schemas.microsoft.com/office/powerpoint/2010/main" val="2672985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fld id="{5DECCCA8-7823-0746-B28A-E3795C6CFF8A}" type="slidenum">
              <a:rPr lang="en-US" smtClean="0"/>
              <a:t>7</a:t>
            </a:fld>
            <a:endParaRPr lang="en-US"/>
          </a:p>
        </p:txBody>
      </p:sp>
    </p:spTree>
    <p:extLst>
      <p:ext uri="{BB962C8B-B14F-4D97-AF65-F5344CB8AC3E}">
        <p14:creationId xmlns:p14="http://schemas.microsoft.com/office/powerpoint/2010/main" val="3352720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45A6A7-8D9F-4B0A-A8F4-455FA51C5063}" type="slidenum">
              <a:rPr lang="en-US" smtClean="0"/>
              <a:pPr/>
              <a:t>9</a:t>
            </a:fld>
            <a:endParaRPr lang="en-US"/>
          </a:p>
        </p:txBody>
      </p:sp>
    </p:spTree>
    <p:extLst>
      <p:ext uri="{BB962C8B-B14F-4D97-AF65-F5344CB8AC3E}">
        <p14:creationId xmlns:p14="http://schemas.microsoft.com/office/powerpoint/2010/main" val="18233350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t-IT" dirty="0" smtClean="0"/>
              <a:t>Use case 8:</a:t>
            </a:r>
            <a:r>
              <a:rPr lang="it-IT" baseline="0" dirty="0" smtClean="0"/>
              <a:t> </a:t>
            </a:r>
            <a:r>
              <a:rPr lang="en-US" sz="1200" kern="1200" dirty="0" smtClean="0">
                <a:solidFill>
                  <a:schemeClr val="tx1"/>
                </a:solidFill>
                <a:effectLst/>
                <a:latin typeface="+mn-lt"/>
                <a:ea typeface="+mn-ea"/>
                <a:cs typeface="+mn-cs"/>
              </a:rPr>
              <a:t>Cloud economic models and procurement procedures of public organizations</a:t>
            </a:r>
            <a:endParaRPr lang="it-IT"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As</a:t>
            </a:r>
            <a:r>
              <a:rPr lang="en-US" sz="1200" kern="1200" dirty="0" smtClean="0">
                <a:solidFill>
                  <a:schemeClr val="tx1"/>
                </a:solidFill>
                <a:effectLst/>
                <a:latin typeface="+mn-lt"/>
                <a:ea typeface="+mn-ea"/>
                <a:cs typeface="+mn-cs"/>
              </a:rPr>
              <a:t> Procurer</a:t>
            </a:r>
            <a:br>
              <a:rPr lang="en-US" sz="1200" kern="1200" dirty="0" smtClean="0">
                <a:solidFill>
                  <a:schemeClr val="tx1"/>
                </a:solidFill>
                <a:effectLst/>
                <a:latin typeface="+mn-lt"/>
                <a:ea typeface="+mn-ea"/>
                <a:cs typeface="+mn-cs"/>
              </a:rPr>
            </a:br>
            <a:r>
              <a:rPr lang="en-US" sz="1200" b="1" kern="1200" dirty="0" smtClean="0">
                <a:solidFill>
                  <a:schemeClr val="tx1"/>
                </a:solidFill>
                <a:effectLst/>
                <a:latin typeface="+mn-lt"/>
                <a:ea typeface="+mn-ea"/>
                <a:cs typeface="+mn-cs"/>
              </a:rPr>
              <a:t>I can </a:t>
            </a:r>
            <a:r>
              <a:rPr lang="en-US" sz="1200" kern="1200" dirty="0" smtClean="0">
                <a:solidFill>
                  <a:schemeClr val="tx1"/>
                </a:solidFill>
                <a:effectLst/>
                <a:latin typeface="+mn-lt"/>
                <a:ea typeface="+mn-ea"/>
                <a:cs typeface="+mn-cs"/>
              </a:rPr>
              <a:t>choose from different commercial delivery models e.g. reservation-based, spot-market, night-time bulk processing…</a:t>
            </a:r>
            <a:br>
              <a:rPr lang="en-US" sz="1200" kern="1200" dirty="0" smtClean="0">
                <a:solidFill>
                  <a:schemeClr val="tx1"/>
                </a:solidFill>
                <a:effectLst/>
                <a:latin typeface="+mn-lt"/>
                <a:ea typeface="+mn-ea"/>
                <a:cs typeface="+mn-cs"/>
              </a:rPr>
            </a:br>
            <a:r>
              <a:rPr lang="en-US" sz="1200" b="1" kern="1200" dirty="0" smtClean="0">
                <a:solidFill>
                  <a:schemeClr val="tx1"/>
                </a:solidFill>
                <a:effectLst/>
                <a:latin typeface="+mn-lt"/>
                <a:ea typeface="+mn-ea"/>
                <a:cs typeface="+mn-cs"/>
              </a:rPr>
              <a:t>So that </a:t>
            </a:r>
            <a:r>
              <a:rPr lang="en-US" sz="1200" kern="1200" dirty="0" smtClean="0">
                <a:solidFill>
                  <a:schemeClr val="tx1"/>
                </a:solidFill>
                <a:effectLst/>
                <a:latin typeface="+mn-lt"/>
                <a:ea typeface="+mn-ea"/>
                <a:cs typeface="+mn-cs"/>
              </a:rPr>
              <a:t>I can experiment with these and select the best model for my project.</a:t>
            </a:r>
            <a:endParaRPr lang="it-IT"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As vendor:</a:t>
            </a:r>
          </a:p>
          <a:p>
            <a:r>
              <a:rPr lang="en-US" sz="1200" kern="1200" dirty="0" smtClean="0">
                <a:solidFill>
                  <a:schemeClr val="tx1"/>
                </a:solidFill>
                <a:effectLst/>
                <a:latin typeface="+mn-lt"/>
                <a:ea typeface="+mn-ea"/>
                <a:cs typeface="+mn-cs"/>
              </a:rPr>
              <a:t>Each </a:t>
            </a:r>
            <a:r>
              <a:rPr lang="en-US" sz="1200" kern="1200" dirty="0" smtClean="0">
                <a:solidFill>
                  <a:schemeClr val="tx1"/>
                </a:solidFill>
                <a:effectLst/>
                <a:latin typeface="+mn-lt"/>
                <a:ea typeface="+mn-ea"/>
                <a:cs typeface="+mn-cs"/>
              </a:rPr>
              <a:t>cloud provider currently has their own set of business models using different systems, pricing, APIs… These business models are also optimized for the industry and not for research institutes (difference in CPU usage for example). To prevent cloud providers from (blindly) implementing all possible business models, research institutions should openly discuss with the cloud providers which business models make sense and how to use them.</a:t>
            </a:r>
            <a:endParaRPr lang="it-IT" sz="1200" kern="1200" dirty="0" smtClean="0">
              <a:solidFill>
                <a:schemeClr val="tx1"/>
              </a:solidFill>
              <a:effectLst/>
              <a:latin typeface="+mn-lt"/>
              <a:ea typeface="+mn-ea"/>
              <a:cs typeface="+mn-cs"/>
            </a:endParaRPr>
          </a:p>
          <a:p>
            <a:endParaRPr lang="it-IT" dirty="0"/>
          </a:p>
        </p:txBody>
      </p:sp>
      <p:sp>
        <p:nvSpPr>
          <p:cNvPr id="4" name="Slide Number Placeholder 3"/>
          <p:cNvSpPr>
            <a:spLocks noGrp="1"/>
          </p:cNvSpPr>
          <p:nvPr>
            <p:ph type="sldNum" sz="quarter" idx="10"/>
          </p:nvPr>
        </p:nvSpPr>
        <p:spPr/>
        <p:txBody>
          <a:bodyPr/>
          <a:lstStyle/>
          <a:p>
            <a:fld id="{AD45A6A7-8D9F-4B0A-A8F4-455FA51C5063}" type="slidenum">
              <a:rPr lang="en-US" smtClean="0"/>
              <a:pPr/>
              <a:t>13</a:t>
            </a:fld>
            <a:endParaRPr lang="en-US"/>
          </a:p>
        </p:txBody>
      </p:sp>
    </p:spTree>
    <p:extLst>
      <p:ext uri="{BB962C8B-B14F-4D97-AF65-F5344CB8AC3E}">
        <p14:creationId xmlns:p14="http://schemas.microsoft.com/office/powerpoint/2010/main" val="4048479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r>
              <a:rPr lang="it-IT" smtClean="0"/>
              <a:t>04/05/2015</a:t>
            </a:r>
            <a:endParaRPr lang="it-IT"/>
          </a:p>
        </p:txBody>
      </p:sp>
      <p:sp>
        <p:nvSpPr>
          <p:cNvPr id="5" name="Segnaposto piè di pagina 4"/>
          <p:cNvSpPr>
            <a:spLocks noGrp="1"/>
          </p:cNvSpPr>
          <p:nvPr>
            <p:ph type="ftr" sz="quarter" idx="11"/>
          </p:nvPr>
        </p:nvSpPr>
        <p:spPr/>
        <p:txBody>
          <a:bodyPr/>
          <a:lstStyle/>
          <a:p>
            <a:r>
              <a:rPr lang="en-US" smtClean="0"/>
              <a:t>Andrea Chierici</a:t>
            </a:r>
            <a:endParaRPr lang="it-IT"/>
          </a:p>
        </p:txBody>
      </p:sp>
      <p:sp>
        <p:nvSpPr>
          <p:cNvPr id="6" name="Segnaposto numero diapositiva 5"/>
          <p:cNvSpPr>
            <a:spLocks noGrp="1"/>
          </p:cNvSpPr>
          <p:nvPr>
            <p:ph type="sldNum" sz="quarter" idx="12"/>
          </p:nvPr>
        </p:nvSpPr>
        <p:spPr/>
        <p:txBody>
          <a:bodyPr/>
          <a:lstStyle/>
          <a:p>
            <a:fld id="{5DF42116-CFBC-114E-87D6-955185AACA51}" type="slidenum">
              <a:rPr lang="it-IT" smtClean="0"/>
              <a:pPr/>
              <a:t>‹#›</a:t>
            </a:fld>
            <a:endParaRPr lang="it-IT"/>
          </a:p>
        </p:txBody>
      </p:sp>
      <p:cxnSp>
        <p:nvCxnSpPr>
          <p:cNvPr id="13" name="Straight Connector 12"/>
          <p:cNvCxnSpPr/>
          <p:nvPr userDrawn="1"/>
        </p:nvCxnSpPr>
        <p:spPr>
          <a:xfrm flipV="1">
            <a:off x="457200" y="1341120"/>
            <a:ext cx="8229600" cy="268"/>
          </a:xfrm>
          <a:prstGeom prst="line">
            <a:avLst/>
          </a:prstGeom>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05819" y="128793"/>
            <a:ext cx="1104762" cy="1095238"/>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3303" y="173451"/>
            <a:ext cx="2032463" cy="1041637"/>
          </a:xfrm>
          <a:prstGeom prst="rect">
            <a:avLst/>
          </a:prstGeom>
        </p:spPr>
      </p:pic>
    </p:spTree>
    <p:extLst>
      <p:ext uri="{BB962C8B-B14F-4D97-AF65-F5344CB8AC3E}">
        <p14:creationId xmlns:p14="http://schemas.microsoft.com/office/powerpoint/2010/main" val="2433109738"/>
      </p:ext>
    </p:extLst>
  </p:cSld>
  <p:clrMapOvr>
    <a:masterClrMapping/>
  </p:clrMapOvr>
  <p:transition spd="med">
    <p:pull/>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r>
              <a:rPr lang="it-IT" smtClean="0"/>
              <a:t>04/05/2015</a:t>
            </a:r>
            <a:endParaRPr lang="it-IT"/>
          </a:p>
        </p:txBody>
      </p:sp>
      <p:sp>
        <p:nvSpPr>
          <p:cNvPr id="5" name="Segnaposto piè di pagina 4"/>
          <p:cNvSpPr>
            <a:spLocks noGrp="1"/>
          </p:cNvSpPr>
          <p:nvPr>
            <p:ph type="ftr" sz="quarter" idx="11"/>
          </p:nvPr>
        </p:nvSpPr>
        <p:spPr/>
        <p:txBody>
          <a:bodyPr/>
          <a:lstStyle/>
          <a:p>
            <a:r>
              <a:rPr lang="en-US" smtClean="0"/>
              <a:t>Andrea Chierici</a:t>
            </a:r>
            <a:endParaRPr lang="it-IT"/>
          </a:p>
        </p:txBody>
      </p:sp>
      <p:sp>
        <p:nvSpPr>
          <p:cNvPr id="6" name="Segnaposto numero diapositiva 5"/>
          <p:cNvSpPr>
            <a:spLocks noGrp="1"/>
          </p:cNvSpPr>
          <p:nvPr>
            <p:ph type="sldNum" sz="quarter" idx="12"/>
          </p:nvPr>
        </p:nvSpPr>
        <p:spPr/>
        <p:txBody>
          <a:bodyPr/>
          <a:lstStyle/>
          <a:p>
            <a:fld id="{5DF42116-CFBC-114E-87D6-955185AACA51}" type="slidenum">
              <a:rPr lang="it-IT" smtClean="0"/>
              <a:pPr/>
              <a:t>‹#›</a:t>
            </a:fld>
            <a:endParaRPr lang="it-IT"/>
          </a:p>
        </p:txBody>
      </p:sp>
    </p:spTree>
    <p:extLst>
      <p:ext uri="{BB962C8B-B14F-4D97-AF65-F5344CB8AC3E}">
        <p14:creationId xmlns:p14="http://schemas.microsoft.com/office/powerpoint/2010/main" val="33893521"/>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r>
              <a:rPr lang="it-IT" smtClean="0"/>
              <a:t>04/05/2015</a:t>
            </a:r>
            <a:endParaRPr lang="it-IT"/>
          </a:p>
        </p:txBody>
      </p:sp>
      <p:sp>
        <p:nvSpPr>
          <p:cNvPr id="5" name="Segnaposto piè di pagina 4"/>
          <p:cNvSpPr>
            <a:spLocks noGrp="1"/>
          </p:cNvSpPr>
          <p:nvPr>
            <p:ph type="ftr" sz="quarter" idx="11"/>
          </p:nvPr>
        </p:nvSpPr>
        <p:spPr/>
        <p:txBody>
          <a:bodyPr/>
          <a:lstStyle/>
          <a:p>
            <a:r>
              <a:rPr lang="en-US" smtClean="0"/>
              <a:t>Andrea Chierici</a:t>
            </a:r>
            <a:endParaRPr lang="it-IT"/>
          </a:p>
        </p:txBody>
      </p:sp>
      <p:sp>
        <p:nvSpPr>
          <p:cNvPr id="6" name="Segnaposto numero diapositiva 5"/>
          <p:cNvSpPr>
            <a:spLocks noGrp="1"/>
          </p:cNvSpPr>
          <p:nvPr>
            <p:ph type="sldNum" sz="quarter" idx="12"/>
          </p:nvPr>
        </p:nvSpPr>
        <p:spPr/>
        <p:txBody>
          <a:bodyPr/>
          <a:lstStyle/>
          <a:p>
            <a:fld id="{5DF42116-CFBC-114E-87D6-955185AACA51}" type="slidenum">
              <a:rPr lang="it-IT" smtClean="0"/>
              <a:pPr/>
              <a:t>‹#›</a:t>
            </a:fld>
            <a:endParaRPr lang="it-IT"/>
          </a:p>
        </p:txBody>
      </p:sp>
    </p:spTree>
    <p:extLst>
      <p:ext uri="{BB962C8B-B14F-4D97-AF65-F5344CB8AC3E}">
        <p14:creationId xmlns:p14="http://schemas.microsoft.com/office/powerpoint/2010/main" val="1811438672"/>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10"/>
          </p:nvPr>
        </p:nvSpPr>
        <p:spPr/>
        <p:txBody>
          <a:bodyPr/>
          <a:lstStyle/>
          <a:p>
            <a:r>
              <a:rPr lang="it-IT" smtClean="0"/>
              <a:t>04/05/2015</a:t>
            </a:r>
            <a:endParaRPr lang="it-IT" dirty="0"/>
          </a:p>
        </p:txBody>
      </p:sp>
      <p:sp>
        <p:nvSpPr>
          <p:cNvPr id="5" name="Segnaposto piè di pagina 4"/>
          <p:cNvSpPr>
            <a:spLocks noGrp="1"/>
          </p:cNvSpPr>
          <p:nvPr>
            <p:ph type="ftr" sz="quarter" idx="11"/>
          </p:nvPr>
        </p:nvSpPr>
        <p:spPr/>
        <p:txBody>
          <a:bodyPr/>
          <a:lstStyle>
            <a:lvl1pPr>
              <a:defRPr/>
            </a:lvl1pPr>
          </a:lstStyle>
          <a:p>
            <a:r>
              <a:rPr lang="en-US" smtClean="0"/>
              <a:t>Andrea Chierici</a:t>
            </a:r>
            <a:endParaRPr lang="it-IT" dirty="0"/>
          </a:p>
        </p:txBody>
      </p:sp>
      <p:sp>
        <p:nvSpPr>
          <p:cNvPr id="6" name="Segnaposto numero diapositiva 5"/>
          <p:cNvSpPr>
            <a:spLocks noGrp="1"/>
          </p:cNvSpPr>
          <p:nvPr>
            <p:ph type="sldNum" sz="quarter" idx="12"/>
          </p:nvPr>
        </p:nvSpPr>
        <p:spPr/>
        <p:txBody>
          <a:bodyPr/>
          <a:lstStyle/>
          <a:p>
            <a:fld id="{5DF42116-CFBC-114E-87D6-955185AACA51}" type="slidenum">
              <a:rPr lang="it-IT" smtClean="0"/>
              <a:pPr/>
              <a:t>‹#›</a:t>
            </a:fld>
            <a:endParaRPr lang="it-IT"/>
          </a:p>
        </p:txBody>
      </p:sp>
      <p:cxnSp>
        <p:nvCxnSpPr>
          <p:cNvPr id="13" name="Straight Connector 12"/>
          <p:cNvCxnSpPr/>
          <p:nvPr userDrawn="1"/>
        </p:nvCxnSpPr>
        <p:spPr>
          <a:xfrm flipV="1">
            <a:off x="457200" y="1320800"/>
            <a:ext cx="8229600" cy="20588"/>
          </a:xfrm>
          <a:prstGeom prst="line">
            <a:avLst/>
          </a:prstGeom>
        </p:spPr>
        <p:style>
          <a:lnRef idx="2">
            <a:schemeClr val="accent1"/>
          </a:lnRef>
          <a:fillRef idx="0">
            <a:schemeClr val="accent1"/>
          </a:fillRef>
          <a:effectRef idx="1">
            <a:schemeClr val="accent1"/>
          </a:effectRef>
          <a:fontRef idx="minor">
            <a:schemeClr val="tx1"/>
          </a:fontRef>
        </p:style>
      </p:cxn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40277" y="44451"/>
            <a:ext cx="816024" cy="808989"/>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3639" y="114751"/>
            <a:ext cx="888413" cy="455312"/>
          </a:xfrm>
          <a:prstGeom prst="rect">
            <a:avLst/>
          </a:prstGeom>
        </p:spPr>
      </p:pic>
    </p:spTree>
    <p:extLst>
      <p:ext uri="{BB962C8B-B14F-4D97-AF65-F5344CB8AC3E}">
        <p14:creationId xmlns:p14="http://schemas.microsoft.com/office/powerpoint/2010/main" val="474813739"/>
      </p:ext>
    </p:extLst>
  </p:cSld>
  <p:clrMapOvr>
    <a:masterClrMapping/>
  </p:clrMapOvr>
  <p:transition spd="med">
    <p:pull/>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r>
              <a:rPr lang="it-IT" smtClean="0"/>
              <a:t>04/05/2015</a:t>
            </a:r>
            <a:endParaRPr lang="it-IT"/>
          </a:p>
        </p:txBody>
      </p:sp>
      <p:sp>
        <p:nvSpPr>
          <p:cNvPr id="5" name="Segnaposto piè di pagina 4"/>
          <p:cNvSpPr>
            <a:spLocks noGrp="1"/>
          </p:cNvSpPr>
          <p:nvPr>
            <p:ph type="ftr" sz="quarter" idx="11"/>
          </p:nvPr>
        </p:nvSpPr>
        <p:spPr/>
        <p:txBody>
          <a:bodyPr/>
          <a:lstStyle/>
          <a:p>
            <a:r>
              <a:rPr lang="en-US" smtClean="0"/>
              <a:t>Andrea Chierici</a:t>
            </a:r>
            <a:endParaRPr lang="it-IT"/>
          </a:p>
        </p:txBody>
      </p:sp>
      <p:sp>
        <p:nvSpPr>
          <p:cNvPr id="6" name="Segnaposto numero diapositiva 5"/>
          <p:cNvSpPr>
            <a:spLocks noGrp="1"/>
          </p:cNvSpPr>
          <p:nvPr>
            <p:ph type="sldNum" sz="quarter" idx="12"/>
          </p:nvPr>
        </p:nvSpPr>
        <p:spPr/>
        <p:txBody>
          <a:bodyPr/>
          <a:lstStyle/>
          <a:p>
            <a:fld id="{5DF42116-CFBC-114E-87D6-955185AACA51}" type="slidenum">
              <a:rPr lang="it-IT" smtClean="0"/>
              <a:pPr/>
              <a:t>‹#›</a:t>
            </a:fld>
            <a:endParaRPr lang="it-IT"/>
          </a:p>
        </p:txBody>
      </p:sp>
    </p:spTree>
    <p:extLst>
      <p:ext uri="{BB962C8B-B14F-4D97-AF65-F5344CB8AC3E}">
        <p14:creationId xmlns:p14="http://schemas.microsoft.com/office/powerpoint/2010/main" val="83638374"/>
      </p:ext>
    </p:extLst>
  </p:cSld>
  <p:clrMapOvr>
    <a:masterClrMapping/>
  </p:clrMapOvr>
  <p:transition spd="med">
    <p:pull/>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r>
              <a:rPr lang="it-IT" smtClean="0"/>
              <a:t>04/05/2015</a:t>
            </a:r>
            <a:endParaRPr lang="it-IT"/>
          </a:p>
        </p:txBody>
      </p:sp>
      <p:sp>
        <p:nvSpPr>
          <p:cNvPr id="6" name="Segnaposto piè di pagina 5"/>
          <p:cNvSpPr>
            <a:spLocks noGrp="1"/>
          </p:cNvSpPr>
          <p:nvPr>
            <p:ph type="ftr" sz="quarter" idx="11"/>
          </p:nvPr>
        </p:nvSpPr>
        <p:spPr/>
        <p:txBody>
          <a:bodyPr/>
          <a:lstStyle/>
          <a:p>
            <a:r>
              <a:rPr lang="en-US" smtClean="0"/>
              <a:t>Andrea Chierici</a:t>
            </a:r>
            <a:endParaRPr lang="it-IT"/>
          </a:p>
        </p:txBody>
      </p:sp>
      <p:sp>
        <p:nvSpPr>
          <p:cNvPr id="7" name="Segnaposto numero diapositiva 6"/>
          <p:cNvSpPr>
            <a:spLocks noGrp="1"/>
          </p:cNvSpPr>
          <p:nvPr>
            <p:ph type="sldNum" sz="quarter" idx="12"/>
          </p:nvPr>
        </p:nvSpPr>
        <p:spPr/>
        <p:txBody>
          <a:bodyPr/>
          <a:lstStyle/>
          <a:p>
            <a:fld id="{5DF42116-CFBC-114E-87D6-955185AACA51}" type="slidenum">
              <a:rPr lang="it-IT" smtClean="0"/>
              <a:pPr/>
              <a:t>‹#›</a:t>
            </a:fld>
            <a:endParaRPr lang="it-IT"/>
          </a:p>
        </p:txBody>
      </p:sp>
    </p:spTree>
    <p:extLst>
      <p:ext uri="{BB962C8B-B14F-4D97-AF65-F5344CB8AC3E}">
        <p14:creationId xmlns:p14="http://schemas.microsoft.com/office/powerpoint/2010/main" val="3823058389"/>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r>
              <a:rPr lang="it-IT" smtClean="0"/>
              <a:t>04/05/2015</a:t>
            </a:r>
            <a:endParaRPr lang="it-IT"/>
          </a:p>
        </p:txBody>
      </p:sp>
      <p:sp>
        <p:nvSpPr>
          <p:cNvPr id="8" name="Segnaposto piè di pagina 7"/>
          <p:cNvSpPr>
            <a:spLocks noGrp="1"/>
          </p:cNvSpPr>
          <p:nvPr>
            <p:ph type="ftr" sz="quarter" idx="11"/>
          </p:nvPr>
        </p:nvSpPr>
        <p:spPr/>
        <p:txBody>
          <a:bodyPr/>
          <a:lstStyle/>
          <a:p>
            <a:r>
              <a:rPr lang="en-US" smtClean="0"/>
              <a:t>Andrea Chierici</a:t>
            </a:r>
            <a:endParaRPr lang="it-IT"/>
          </a:p>
        </p:txBody>
      </p:sp>
      <p:sp>
        <p:nvSpPr>
          <p:cNvPr id="9" name="Segnaposto numero diapositiva 8"/>
          <p:cNvSpPr>
            <a:spLocks noGrp="1"/>
          </p:cNvSpPr>
          <p:nvPr>
            <p:ph type="sldNum" sz="quarter" idx="12"/>
          </p:nvPr>
        </p:nvSpPr>
        <p:spPr/>
        <p:txBody>
          <a:bodyPr/>
          <a:lstStyle/>
          <a:p>
            <a:fld id="{5DF42116-CFBC-114E-87D6-955185AACA51}" type="slidenum">
              <a:rPr lang="it-IT" smtClean="0"/>
              <a:pPr/>
              <a:t>‹#›</a:t>
            </a:fld>
            <a:endParaRPr lang="it-IT"/>
          </a:p>
        </p:txBody>
      </p:sp>
    </p:spTree>
    <p:extLst>
      <p:ext uri="{BB962C8B-B14F-4D97-AF65-F5344CB8AC3E}">
        <p14:creationId xmlns:p14="http://schemas.microsoft.com/office/powerpoint/2010/main" val="2722769800"/>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r>
              <a:rPr lang="it-IT" smtClean="0"/>
              <a:t>04/05/2015</a:t>
            </a:r>
            <a:endParaRPr lang="it-IT"/>
          </a:p>
        </p:txBody>
      </p:sp>
      <p:sp>
        <p:nvSpPr>
          <p:cNvPr id="4" name="Segnaposto piè di pagina 3"/>
          <p:cNvSpPr>
            <a:spLocks noGrp="1"/>
          </p:cNvSpPr>
          <p:nvPr>
            <p:ph type="ftr" sz="quarter" idx="11"/>
          </p:nvPr>
        </p:nvSpPr>
        <p:spPr/>
        <p:txBody>
          <a:bodyPr/>
          <a:lstStyle/>
          <a:p>
            <a:r>
              <a:rPr lang="en-US" smtClean="0"/>
              <a:t>Andrea Chierici</a:t>
            </a:r>
            <a:endParaRPr lang="it-IT"/>
          </a:p>
        </p:txBody>
      </p:sp>
      <p:sp>
        <p:nvSpPr>
          <p:cNvPr id="5" name="Segnaposto numero diapositiva 4"/>
          <p:cNvSpPr>
            <a:spLocks noGrp="1"/>
          </p:cNvSpPr>
          <p:nvPr>
            <p:ph type="sldNum" sz="quarter" idx="12"/>
          </p:nvPr>
        </p:nvSpPr>
        <p:spPr/>
        <p:txBody>
          <a:bodyPr/>
          <a:lstStyle/>
          <a:p>
            <a:fld id="{5DF42116-CFBC-114E-87D6-955185AACA51}" type="slidenum">
              <a:rPr lang="it-IT" smtClean="0"/>
              <a:pPr/>
              <a:t>‹#›</a:t>
            </a:fld>
            <a:endParaRPr lang="it-IT"/>
          </a:p>
        </p:txBody>
      </p:sp>
    </p:spTree>
    <p:extLst>
      <p:ext uri="{BB962C8B-B14F-4D97-AF65-F5344CB8AC3E}">
        <p14:creationId xmlns:p14="http://schemas.microsoft.com/office/powerpoint/2010/main" val="513909072"/>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r>
              <a:rPr lang="it-IT" smtClean="0"/>
              <a:t>04/05/2015</a:t>
            </a:r>
            <a:endParaRPr lang="it-IT"/>
          </a:p>
        </p:txBody>
      </p:sp>
      <p:sp>
        <p:nvSpPr>
          <p:cNvPr id="3" name="Segnaposto piè di pagina 2"/>
          <p:cNvSpPr>
            <a:spLocks noGrp="1"/>
          </p:cNvSpPr>
          <p:nvPr>
            <p:ph type="ftr" sz="quarter" idx="11"/>
          </p:nvPr>
        </p:nvSpPr>
        <p:spPr/>
        <p:txBody>
          <a:bodyPr/>
          <a:lstStyle/>
          <a:p>
            <a:r>
              <a:rPr lang="en-US" smtClean="0"/>
              <a:t>Andrea Chierici</a:t>
            </a:r>
            <a:endParaRPr lang="it-IT"/>
          </a:p>
        </p:txBody>
      </p:sp>
      <p:sp>
        <p:nvSpPr>
          <p:cNvPr id="4" name="Segnaposto numero diapositiva 3"/>
          <p:cNvSpPr>
            <a:spLocks noGrp="1"/>
          </p:cNvSpPr>
          <p:nvPr>
            <p:ph type="sldNum" sz="quarter" idx="12"/>
          </p:nvPr>
        </p:nvSpPr>
        <p:spPr/>
        <p:txBody>
          <a:bodyPr/>
          <a:lstStyle/>
          <a:p>
            <a:fld id="{5DF42116-CFBC-114E-87D6-955185AACA51}" type="slidenum">
              <a:rPr lang="it-IT" smtClean="0"/>
              <a:pPr/>
              <a:t>‹#›</a:t>
            </a:fld>
            <a:endParaRPr lang="it-IT"/>
          </a:p>
        </p:txBody>
      </p:sp>
    </p:spTree>
    <p:extLst>
      <p:ext uri="{BB962C8B-B14F-4D97-AF65-F5344CB8AC3E}">
        <p14:creationId xmlns:p14="http://schemas.microsoft.com/office/powerpoint/2010/main" val="1193610406"/>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r>
              <a:rPr lang="it-IT" smtClean="0"/>
              <a:t>04/05/2015</a:t>
            </a:r>
            <a:endParaRPr lang="it-IT"/>
          </a:p>
        </p:txBody>
      </p:sp>
      <p:sp>
        <p:nvSpPr>
          <p:cNvPr id="6" name="Segnaposto piè di pagina 5"/>
          <p:cNvSpPr>
            <a:spLocks noGrp="1"/>
          </p:cNvSpPr>
          <p:nvPr>
            <p:ph type="ftr" sz="quarter" idx="11"/>
          </p:nvPr>
        </p:nvSpPr>
        <p:spPr/>
        <p:txBody>
          <a:bodyPr/>
          <a:lstStyle/>
          <a:p>
            <a:r>
              <a:rPr lang="en-US" smtClean="0"/>
              <a:t>Andrea Chierici</a:t>
            </a:r>
            <a:endParaRPr lang="it-IT"/>
          </a:p>
        </p:txBody>
      </p:sp>
      <p:sp>
        <p:nvSpPr>
          <p:cNvPr id="7" name="Segnaposto numero diapositiva 6"/>
          <p:cNvSpPr>
            <a:spLocks noGrp="1"/>
          </p:cNvSpPr>
          <p:nvPr>
            <p:ph type="sldNum" sz="quarter" idx="12"/>
          </p:nvPr>
        </p:nvSpPr>
        <p:spPr/>
        <p:txBody>
          <a:bodyPr/>
          <a:lstStyle/>
          <a:p>
            <a:fld id="{5DF42116-CFBC-114E-87D6-955185AACA51}" type="slidenum">
              <a:rPr lang="it-IT" smtClean="0"/>
              <a:pPr/>
              <a:t>‹#›</a:t>
            </a:fld>
            <a:endParaRPr lang="it-IT"/>
          </a:p>
        </p:txBody>
      </p:sp>
    </p:spTree>
    <p:extLst>
      <p:ext uri="{BB962C8B-B14F-4D97-AF65-F5344CB8AC3E}">
        <p14:creationId xmlns:p14="http://schemas.microsoft.com/office/powerpoint/2010/main" val="4095270005"/>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r>
              <a:rPr lang="it-IT" smtClean="0"/>
              <a:t>04/05/2015</a:t>
            </a:r>
            <a:endParaRPr lang="it-IT"/>
          </a:p>
        </p:txBody>
      </p:sp>
      <p:sp>
        <p:nvSpPr>
          <p:cNvPr id="6" name="Segnaposto piè di pagina 5"/>
          <p:cNvSpPr>
            <a:spLocks noGrp="1"/>
          </p:cNvSpPr>
          <p:nvPr>
            <p:ph type="ftr" sz="quarter" idx="11"/>
          </p:nvPr>
        </p:nvSpPr>
        <p:spPr/>
        <p:txBody>
          <a:bodyPr/>
          <a:lstStyle/>
          <a:p>
            <a:r>
              <a:rPr lang="en-US" smtClean="0"/>
              <a:t>Andrea Chierici</a:t>
            </a:r>
            <a:endParaRPr lang="it-IT"/>
          </a:p>
        </p:txBody>
      </p:sp>
      <p:sp>
        <p:nvSpPr>
          <p:cNvPr id="7" name="Segnaposto numero diapositiva 6"/>
          <p:cNvSpPr>
            <a:spLocks noGrp="1"/>
          </p:cNvSpPr>
          <p:nvPr>
            <p:ph type="sldNum" sz="quarter" idx="12"/>
          </p:nvPr>
        </p:nvSpPr>
        <p:spPr/>
        <p:txBody>
          <a:bodyPr/>
          <a:lstStyle/>
          <a:p>
            <a:fld id="{5DF42116-CFBC-114E-87D6-955185AACA51}" type="slidenum">
              <a:rPr lang="it-IT" smtClean="0"/>
              <a:pPr/>
              <a:t>‹#›</a:t>
            </a:fld>
            <a:endParaRPr lang="it-IT"/>
          </a:p>
        </p:txBody>
      </p:sp>
    </p:spTree>
    <p:extLst>
      <p:ext uri="{BB962C8B-B14F-4D97-AF65-F5344CB8AC3E}">
        <p14:creationId xmlns:p14="http://schemas.microsoft.com/office/powerpoint/2010/main" val="927608796"/>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t-IT" smtClean="0"/>
              <a:t>04/05/2015</a:t>
            </a:r>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Andrea Chierici</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F42116-CFBC-114E-87D6-955185AACA51}" type="slidenum">
              <a:rPr lang="it-IT" smtClean="0"/>
              <a:pPr/>
              <a:t>‹#›</a:t>
            </a:fld>
            <a:endParaRPr lang="it-IT"/>
          </a:p>
        </p:txBody>
      </p:sp>
    </p:spTree>
    <p:extLst>
      <p:ext uri="{BB962C8B-B14F-4D97-AF65-F5344CB8AC3E}">
        <p14:creationId xmlns:p14="http://schemas.microsoft.com/office/powerpoint/2010/main" val="4097310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pull/>
  </p:transition>
  <p:timing>
    <p:tnLst>
      <p:par>
        <p:cTn id="1" dur="indefinite" restart="never" nodeType="tmRoot"/>
      </p:par>
    </p:tnLst>
  </p:timing>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microsoft.com/office/2007/relationships/hdphoto" Target="../media/hdphoto1.wdp"/></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diagramData" Target="../diagrams/data2.xml"/><Relationship Id="rId8" Type="http://schemas.openxmlformats.org/officeDocument/2006/relationships/diagramLayout" Target="../diagrams/layout2.xml"/><Relationship Id="rId9" Type="http://schemas.openxmlformats.org/officeDocument/2006/relationships/diagramQuickStyle" Target="../diagrams/quickStyle2.xml"/><Relationship Id="rId10" Type="http://schemas.openxmlformats.org/officeDocument/2006/relationships/diagramColors" Target="../diagrams/colors2.xml"/><Relationship Id="rId11"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noProof="0" dirty="0" smtClean="0"/>
              <a:t>HNSciCloud</a:t>
            </a:r>
            <a:endParaRPr lang="it-IT" noProof="0" dirty="0"/>
          </a:p>
        </p:txBody>
      </p:sp>
      <p:sp>
        <p:nvSpPr>
          <p:cNvPr id="3" name="Sottotitolo 2"/>
          <p:cNvSpPr>
            <a:spLocks noGrp="1"/>
          </p:cNvSpPr>
          <p:nvPr>
            <p:ph type="subTitle" idx="1"/>
          </p:nvPr>
        </p:nvSpPr>
        <p:spPr/>
        <p:txBody>
          <a:bodyPr/>
          <a:lstStyle/>
          <a:p>
            <a:r>
              <a:rPr lang="it-IT" noProof="0" dirty="0" smtClean="0"/>
              <a:t>Andrea Chierici</a:t>
            </a:r>
          </a:p>
          <a:p>
            <a:r>
              <a:rPr lang="it-IT" noProof="0" dirty="0" smtClean="0"/>
              <a:t>18 maggio 2016</a:t>
            </a:r>
          </a:p>
        </p:txBody>
      </p:sp>
    </p:spTree>
    <p:extLst>
      <p:ext uri="{BB962C8B-B14F-4D97-AF65-F5344CB8AC3E}">
        <p14:creationId xmlns:p14="http://schemas.microsoft.com/office/powerpoint/2010/main" val="3528133802"/>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Introduzione</a:t>
            </a:r>
            <a:endParaRPr lang="it-IT" dirty="0"/>
          </a:p>
        </p:txBody>
      </p:sp>
      <p:sp>
        <p:nvSpPr>
          <p:cNvPr id="3" name="Content Placeholder 2"/>
          <p:cNvSpPr>
            <a:spLocks noGrp="1"/>
          </p:cNvSpPr>
          <p:nvPr>
            <p:ph idx="1"/>
          </p:nvPr>
        </p:nvSpPr>
        <p:spPr/>
        <p:txBody>
          <a:bodyPr>
            <a:normAutofit fontScale="77500" lnSpcReduction="20000"/>
          </a:bodyPr>
          <a:lstStyle/>
          <a:p>
            <a:r>
              <a:rPr lang="it-IT" dirty="0" smtClean="0"/>
              <a:t>Task 2.1 del WP2</a:t>
            </a:r>
          </a:p>
          <a:p>
            <a:pPr lvl="1"/>
            <a:r>
              <a:rPr lang="en-US" dirty="0" smtClean="0"/>
              <a:t>aims </a:t>
            </a:r>
            <a:r>
              <a:rPr lang="en-US" dirty="0"/>
              <a:t>at verifying the market readiness to meet the procurement needs through an open dialogue that broaches the views of the market about the intended </a:t>
            </a:r>
            <a:r>
              <a:rPr lang="en-US" dirty="0" smtClean="0"/>
              <a:t>scope</a:t>
            </a:r>
            <a:endParaRPr lang="en-US" dirty="0"/>
          </a:p>
          <a:p>
            <a:pPr lvl="1"/>
            <a:r>
              <a:rPr lang="en-US" dirty="0" smtClean="0"/>
              <a:t>Results taken </a:t>
            </a:r>
            <a:r>
              <a:rPr lang="en-US" dirty="0"/>
              <a:t>into account to define the tender specifications, and filled the gap between state-of-the art industry developments and procurement </a:t>
            </a:r>
            <a:r>
              <a:rPr lang="en-US" dirty="0" smtClean="0"/>
              <a:t>needs</a:t>
            </a:r>
          </a:p>
          <a:p>
            <a:r>
              <a:rPr lang="en-US" dirty="0"/>
              <a:t>P</a:t>
            </a:r>
            <a:r>
              <a:rPr lang="en-US" dirty="0" smtClean="0"/>
              <a:t>roduction </a:t>
            </a:r>
            <a:r>
              <a:rPr lang="en-US" dirty="0"/>
              <a:t>of the following outputs:</a:t>
            </a:r>
            <a:endParaRPr lang="it-IT" dirty="0"/>
          </a:p>
          <a:p>
            <a:pPr lvl="1"/>
            <a:r>
              <a:rPr lang="en-US" dirty="0"/>
              <a:t>Main use cases prioritized </a:t>
            </a:r>
            <a:endParaRPr lang="it-IT" dirty="0"/>
          </a:p>
          <a:p>
            <a:pPr lvl="1"/>
            <a:r>
              <a:rPr lang="en-US" dirty="0"/>
              <a:t>Reference architecture for the prototype refined</a:t>
            </a:r>
            <a:endParaRPr lang="it-IT" dirty="0"/>
          </a:p>
          <a:p>
            <a:pPr lvl="1"/>
            <a:r>
              <a:rPr lang="en-US" dirty="0"/>
              <a:t>Value-Risk matrix mapped based on prioritized sources of risk</a:t>
            </a:r>
            <a:endParaRPr lang="it-IT" dirty="0"/>
          </a:p>
          <a:p>
            <a:pPr lvl="1"/>
            <a:r>
              <a:rPr lang="en-US" dirty="0"/>
              <a:t>Evaluation criteria for phases 1, 2 and 3 defined</a:t>
            </a:r>
            <a:endParaRPr lang="it-IT" dirty="0"/>
          </a:p>
          <a:p>
            <a:pPr lvl="1"/>
            <a:endParaRPr lang="en-US" dirty="0" smtClean="0"/>
          </a:p>
          <a:p>
            <a:pPr lvl="1"/>
            <a:endParaRPr lang="it-IT" dirty="0"/>
          </a:p>
        </p:txBody>
      </p:sp>
      <p:sp>
        <p:nvSpPr>
          <p:cNvPr id="4" name="Footer Placeholder 3"/>
          <p:cNvSpPr>
            <a:spLocks noGrp="1"/>
          </p:cNvSpPr>
          <p:nvPr>
            <p:ph type="ftr" sz="quarter" idx="11"/>
          </p:nvPr>
        </p:nvSpPr>
        <p:spPr/>
        <p:txBody>
          <a:bodyPr/>
          <a:lstStyle/>
          <a:p>
            <a:r>
              <a:rPr lang="en-US" smtClean="0"/>
              <a:t>Andrea Chierici</a:t>
            </a:r>
            <a:endParaRPr lang="it-IT" dirty="0"/>
          </a:p>
        </p:txBody>
      </p:sp>
      <p:sp>
        <p:nvSpPr>
          <p:cNvPr id="5" name="Slide Number Placeholder 4"/>
          <p:cNvSpPr>
            <a:spLocks noGrp="1"/>
          </p:cNvSpPr>
          <p:nvPr>
            <p:ph type="sldNum" sz="quarter" idx="12"/>
          </p:nvPr>
        </p:nvSpPr>
        <p:spPr/>
        <p:txBody>
          <a:bodyPr/>
          <a:lstStyle/>
          <a:p>
            <a:fld id="{5DF42116-CFBC-114E-87D6-955185AACA51}" type="slidenum">
              <a:rPr lang="it-IT" smtClean="0"/>
              <a:pPr/>
              <a:t>10</a:t>
            </a:fld>
            <a:endParaRPr lang="it-IT"/>
          </a:p>
        </p:txBody>
      </p:sp>
    </p:spTree>
    <p:extLst>
      <p:ext uri="{BB962C8B-B14F-4D97-AF65-F5344CB8AC3E}">
        <p14:creationId xmlns:p14="http://schemas.microsoft.com/office/powerpoint/2010/main" val="745234400"/>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Svolgimento dell’evento</a:t>
            </a:r>
            <a:endParaRPr lang="it-IT" dirty="0"/>
          </a:p>
        </p:txBody>
      </p:sp>
      <p:sp>
        <p:nvSpPr>
          <p:cNvPr id="3" name="Content Placeholder 2"/>
          <p:cNvSpPr>
            <a:spLocks noGrp="1"/>
          </p:cNvSpPr>
          <p:nvPr>
            <p:ph idx="1"/>
          </p:nvPr>
        </p:nvSpPr>
        <p:spPr/>
        <p:txBody>
          <a:bodyPr>
            <a:normAutofit fontScale="92500" lnSpcReduction="10000"/>
          </a:bodyPr>
          <a:lstStyle/>
          <a:p>
            <a:r>
              <a:rPr lang="it-IT" dirty="0" smtClean="0"/>
              <a:t>16 Marzo: Workshop di preparazione</a:t>
            </a:r>
          </a:p>
          <a:p>
            <a:pPr lvl="1"/>
            <a:r>
              <a:rPr lang="it-IT" dirty="0" smtClean="0"/>
              <a:t>Procurers (tra cui noi) hanno analizzato e discusso i diversi requirement del progetto</a:t>
            </a:r>
          </a:p>
          <a:p>
            <a:pPr lvl="1"/>
            <a:r>
              <a:rPr lang="it-IT" dirty="0" smtClean="0"/>
              <a:t>Sono stati identificati e prioritizzati diversi use-case, in base al loro </a:t>
            </a:r>
            <a:r>
              <a:rPr lang="it-IT" dirty="0" smtClean="0">
                <a:solidFill>
                  <a:srgbClr val="FF0000"/>
                </a:solidFill>
              </a:rPr>
              <a:t>valore</a:t>
            </a:r>
            <a:r>
              <a:rPr lang="it-IT" dirty="0" smtClean="0"/>
              <a:t> per gli utenti finali</a:t>
            </a:r>
          </a:p>
          <a:p>
            <a:r>
              <a:rPr lang="it-IT" dirty="0" smtClean="0"/>
              <a:t>17 Marzo: Open Market Consultation</a:t>
            </a:r>
          </a:p>
          <a:p>
            <a:pPr lvl="1"/>
            <a:r>
              <a:rPr lang="it-IT" dirty="0" smtClean="0"/>
              <a:t>I supplier hanno effettuato identificazione e stima dei </a:t>
            </a:r>
            <a:r>
              <a:rPr lang="it-IT" dirty="0" smtClean="0">
                <a:solidFill>
                  <a:srgbClr val="FF0000"/>
                </a:solidFill>
              </a:rPr>
              <a:t>rischi</a:t>
            </a:r>
            <a:r>
              <a:rPr lang="it-IT" dirty="0" smtClean="0"/>
              <a:t> per ognuno degli use-case individuati il giorno prima </a:t>
            </a:r>
          </a:p>
          <a:p>
            <a:r>
              <a:rPr lang="it-IT" dirty="0" smtClean="0"/>
              <a:t>Metodologia utilizzata: «planning poker»</a:t>
            </a:r>
            <a:endParaRPr lang="it-IT" dirty="0"/>
          </a:p>
        </p:txBody>
      </p:sp>
      <p:sp>
        <p:nvSpPr>
          <p:cNvPr id="4" name="Footer Placeholder 3"/>
          <p:cNvSpPr>
            <a:spLocks noGrp="1"/>
          </p:cNvSpPr>
          <p:nvPr>
            <p:ph type="ftr" sz="quarter" idx="11"/>
          </p:nvPr>
        </p:nvSpPr>
        <p:spPr/>
        <p:txBody>
          <a:bodyPr/>
          <a:lstStyle/>
          <a:p>
            <a:r>
              <a:rPr lang="en-US" smtClean="0"/>
              <a:t>Andrea Chierici</a:t>
            </a:r>
            <a:endParaRPr lang="it-IT" dirty="0"/>
          </a:p>
        </p:txBody>
      </p:sp>
      <p:pic>
        <p:nvPicPr>
          <p:cNvPr id="5" name="Picture 4" descr="File:CrispPlanningPokerDeck.jpg"/>
          <p:cNvPicPr/>
          <p:nvPr/>
        </p:nvPicPr>
        <p:blipFill rotWithShape="1">
          <a:blip r:embed="rId2" cstate="print">
            <a:extLst>
              <a:ext uri="{BEBA8EAE-BF5A-486C-A8C5-ECC9F3942E4B}">
                <a14:imgProps xmlns:a14="http://schemas.microsoft.com/office/drawing/2010/main">
                  <a14:imgLayer r:embed="rId3">
                    <a14:imgEffect>
                      <a14:backgroundRemoval t="38275" b="100000" l="0" r="100000">
                        <a14:foregroundMark x1="14625" y1="42318" x2="88735" y2="43127"/>
                        <a14:foregroundMark x1="13241" y1="63881" x2="89723" y2="65229"/>
                        <a14:foregroundMark x1="12451" y1="64960" x2="90909" y2="66846"/>
                        <a14:foregroundMark x1="14229" y1="40970" x2="89526" y2="42318"/>
                        <a14:foregroundMark x1="4150" y1="68194" x2="83597" y2="70889"/>
                        <a14:foregroundMark x1="1186" y1="94609" x2="84387" y2="97574"/>
                        <a14:foregroundMark x1="2174" y1="81402" x2="83992" y2="84097"/>
                        <a14:backgroundMark x1="85573" y1="70081" x2="86759" y2="97844"/>
                        <a14:backgroundMark x1="86166" y1="97844" x2="85573" y2="78706"/>
                        <a14:backgroundMark x1="27075" y1="67655" x2="47233" y2="67925"/>
                      </a14:backgroundRemoval>
                    </a14:imgEffect>
                  </a14:imgLayer>
                </a14:imgProps>
              </a:ext>
              <a:ext uri="{28A0092B-C50C-407E-A947-70E740481C1C}">
                <a14:useLocalDpi xmlns:a14="http://schemas.microsoft.com/office/drawing/2010/main" val="0"/>
              </a:ext>
            </a:extLst>
          </a:blip>
          <a:srcRect t="38410"/>
          <a:stretch/>
        </p:blipFill>
        <p:spPr bwMode="auto">
          <a:xfrm>
            <a:off x="1092939" y="1843216"/>
            <a:ext cx="6797613" cy="3828119"/>
          </a:xfrm>
          <a:prstGeom prst="rect">
            <a:avLst/>
          </a:prstGeom>
          <a:noFill/>
          <a:extLst>
            <a:ext uri="{FAA26D3D-D897-4be2-8F04-BA451C77F1D7}">
              <ma14:placeholderFlag xmlns:ma14="http://schemas.microsoft.com/office/mac/drawingml/2011/main"/>
            </a:ext>
          </a:extLst>
        </p:spPr>
      </p:pic>
      <p:sp>
        <p:nvSpPr>
          <p:cNvPr id="6" name="Slide Number Placeholder 5"/>
          <p:cNvSpPr>
            <a:spLocks noGrp="1"/>
          </p:cNvSpPr>
          <p:nvPr>
            <p:ph type="sldNum" sz="quarter" idx="12"/>
          </p:nvPr>
        </p:nvSpPr>
        <p:spPr/>
        <p:txBody>
          <a:bodyPr/>
          <a:lstStyle/>
          <a:p>
            <a:fld id="{5DF42116-CFBC-114E-87D6-955185AACA51}" type="slidenum">
              <a:rPr lang="it-IT" smtClean="0"/>
              <a:pPr/>
              <a:t>11</a:t>
            </a:fld>
            <a:endParaRPr lang="it-IT"/>
          </a:p>
        </p:txBody>
      </p:sp>
    </p:spTree>
    <p:extLst>
      <p:ext uri="{BB962C8B-B14F-4D97-AF65-F5344CB8AC3E}">
        <p14:creationId xmlns:p14="http://schemas.microsoft.com/office/powerpoint/2010/main" val="12112205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Matrice di priorità Value vs Risk</a:t>
            </a:r>
            <a:endParaRPr lang="it-IT" dirty="0"/>
          </a:p>
        </p:txBody>
      </p:sp>
      <p:sp>
        <p:nvSpPr>
          <p:cNvPr id="3" name="Content Placeholder 2"/>
          <p:cNvSpPr>
            <a:spLocks noGrp="1"/>
          </p:cNvSpPr>
          <p:nvPr>
            <p:ph idx="1"/>
          </p:nvPr>
        </p:nvSpPr>
        <p:spPr/>
        <p:txBody>
          <a:bodyPr>
            <a:normAutofit fontScale="92500" lnSpcReduction="10000"/>
          </a:bodyPr>
          <a:lstStyle/>
          <a:p>
            <a:r>
              <a:rPr lang="it-IT" dirty="0" smtClean="0"/>
              <a:t>Asse orizzontale: indica il rischio</a:t>
            </a:r>
          </a:p>
          <a:p>
            <a:r>
              <a:rPr lang="it-IT" dirty="0" smtClean="0"/>
              <a:t>Asse verticale: rappresenta il valore</a:t>
            </a:r>
          </a:p>
          <a:p>
            <a:r>
              <a:rPr lang="it-IT" dirty="0" smtClean="0"/>
              <a:t>Inserendo ogni use-case in questa matrice si possono individuare «cluster» con alto potenziale innovativo</a:t>
            </a:r>
          </a:p>
          <a:p>
            <a:r>
              <a:rPr lang="it-IT" dirty="0" smtClean="0"/>
              <a:t>Quattro quadranti individuabili, tra cui il più interessante</a:t>
            </a:r>
          </a:p>
          <a:p>
            <a:pPr lvl="1"/>
            <a:r>
              <a:rPr lang="it-IT" dirty="0" smtClean="0"/>
              <a:t>Top-right: molto valore per utente finale, ma anche tanti rischi per il fornitore. Rappresenta un alto potenziale di innovazione</a:t>
            </a:r>
          </a:p>
        </p:txBody>
      </p:sp>
      <p:sp>
        <p:nvSpPr>
          <p:cNvPr id="4" name="Footer Placeholder 3"/>
          <p:cNvSpPr>
            <a:spLocks noGrp="1"/>
          </p:cNvSpPr>
          <p:nvPr>
            <p:ph type="ftr" sz="quarter" idx="11"/>
          </p:nvPr>
        </p:nvSpPr>
        <p:spPr/>
        <p:txBody>
          <a:bodyPr/>
          <a:lstStyle/>
          <a:p>
            <a:r>
              <a:rPr lang="en-US" smtClean="0"/>
              <a:t>Andrea Chierici</a:t>
            </a:r>
            <a:endParaRPr lang="it-IT" dirty="0"/>
          </a:p>
        </p:txBody>
      </p:sp>
      <p:sp>
        <p:nvSpPr>
          <p:cNvPr id="5" name="Slide Number Placeholder 4"/>
          <p:cNvSpPr>
            <a:spLocks noGrp="1"/>
          </p:cNvSpPr>
          <p:nvPr>
            <p:ph type="sldNum" sz="quarter" idx="12"/>
          </p:nvPr>
        </p:nvSpPr>
        <p:spPr/>
        <p:txBody>
          <a:bodyPr/>
          <a:lstStyle/>
          <a:p>
            <a:fld id="{5DF42116-CFBC-114E-87D6-955185AACA51}" type="slidenum">
              <a:rPr lang="it-IT" smtClean="0"/>
              <a:pPr/>
              <a:t>12</a:t>
            </a:fld>
            <a:endParaRPr lang="it-IT"/>
          </a:p>
        </p:txBody>
      </p:sp>
    </p:spTree>
    <p:extLst>
      <p:ext uri="{BB962C8B-B14F-4D97-AF65-F5344CB8AC3E}">
        <p14:creationId xmlns:p14="http://schemas.microsoft.com/office/powerpoint/2010/main" val="1778437324"/>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Quattro gruppi evidenti</a:t>
            </a:r>
            <a:endParaRPr lang="it-IT" dirty="0"/>
          </a:p>
        </p:txBody>
      </p:sp>
      <p:sp>
        <p:nvSpPr>
          <p:cNvPr id="4" name="Footer Placeholder 3"/>
          <p:cNvSpPr>
            <a:spLocks noGrp="1"/>
          </p:cNvSpPr>
          <p:nvPr>
            <p:ph type="ftr" sz="quarter" idx="11"/>
          </p:nvPr>
        </p:nvSpPr>
        <p:spPr/>
        <p:txBody>
          <a:bodyPr/>
          <a:lstStyle/>
          <a:p>
            <a:r>
              <a:rPr lang="en-US" smtClean="0"/>
              <a:t>Andrea Chierici</a:t>
            </a:r>
            <a:endParaRPr lang="it-IT" dirty="0"/>
          </a:p>
        </p:txBody>
      </p:sp>
      <p:pic>
        <p:nvPicPr>
          <p:cNvPr id="6" name="Picture 5" descr="CERN/CERN%20Value%20Risk%20Matrix.png"/>
          <p:cNvPicPr/>
          <p:nvPr/>
        </p:nvPicPr>
        <p:blipFill>
          <a:blip r:embed="rId3">
            <a:extLst>
              <a:ext uri="{28A0092B-C50C-407E-A947-70E740481C1C}">
                <a14:useLocalDpi xmlns:a14="http://schemas.microsoft.com/office/drawing/2010/main" val="0"/>
              </a:ext>
            </a:extLst>
          </a:blip>
          <a:srcRect/>
          <a:stretch>
            <a:fillRect/>
          </a:stretch>
        </p:blipFill>
        <p:spPr bwMode="auto">
          <a:xfrm>
            <a:off x="264160" y="1718151"/>
            <a:ext cx="5720080" cy="4290060"/>
          </a:xfrm>
          <a:prstGeom prst="rect">
            <a:avLst/>
          </a:prstGeom>
          <a:noFill/>
          <a:ln>
            <a:noFill/>
          </a:ln>
        </p:spPr>
      </p:pic>
      <p:cxnSp>
        <p:nvCxnSpPr>
          <p:cNvPr id="10" name="Straight Arrow Connector 9"/>
          <p:cNvCxnSpPr/>
          <p:nvPr/>
        </p:nvCxnSpPr>
        <p:spPr>
          <a:xfrm flipH="1">
            <a:off x="3472666" y="1828800"/>
            <a:ext cx="2547134" cy="0"/>
          </a:xfrm>
          <a:prstGeom prst="straightConnector1">
            <a:avLst/>
          </a:prstGeom>
          <a:ln w="57150">
            <a:solidFill>
              <a:schemeClr val="accent2"/>
            </a:solidFill>
            <a:tailEnd type="triangle"/>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6019800" y="1510301"/>
            <a:ext cx="2691830" cy="923330"/>
          </a:xfrm>
          <a:prstGeom prst="rect">
            <a:avLst/>
          </a:prstGeom>
          <a:noFill/>
          <a:ln>
            <a:solidFill>
              <a:schemeClr val="accent2"/>
            </a:solidFill>
          </a:ln>
        </p:spPr>
        <p:txBody>
          <a:bodyPr wrap="square" rtlCol="0">
            <a:spAutoFit/>
          </a:bodyPr>
          <a:lstStyle/>
          <a:p>
            <a:r>
              <a:rPr lang="it-IT" dirty="0" smtClean="0"/>
              <a:t>Alto valore, rischio moderato. Massimo potenziale innovativo</a:t>
            </a:r>
            <a:endParaRPr lang="it-IT" dirty="0"/>
          </a:p>
        </p:txBody>
      </p:sp>
      <p:cxnSp>
        <p:nvCxnSpPr>
          <p:cNvPr id="13" name="Straight Arrow Connector 12"/>
          <p:cNvCxnSpPr/>
          <p:nvPr/>
        </p:nvCxnSpPr>
        <p:spPr>
          <a:xfrm flipH="1">
            <a:off x="3072828" y="3934803"/>
            <a:ext cx="2547134" cy="0"/>
          </a:xfrm>
          <a:prstGeom prst="straightConnector1">
            <a:avLst/>
          </a:prstGeom>
          <a:ln w="57150">
            <a:solidFill>
              <a:schemeClr val="accent3">
                <a:lumMod val="7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5619962" y="3616304"/>
            <a:ext cx="2691830" cy="1477328"/>
          </a:xfrm>
          <a:prstGeom prst="rect">
            <a:avLst/>
          </a:prstGeom>
          <a:noFill/>
          <a:ln>
            <a:solidFill>
              <a:schemeClr val="accent3">
                <a:lumMod val="75000"/>
              </a:schemeClr>
            </a:solidFill>
          </a:ln>
        </p:spPr>
        <p:txBody>
          <a:bodyPr wrap="square" rtlCol="0">
            <a:spAutoFit/>
          </a:bodyPr>
          <a:lstStyle/>
          <a:p>
            <a:r>
              <a:rPr lang="it-IT" dirty="0" smtClean="0"/>
              <a:t>Alto valore, basso rischio. Potenziale innovativo creato definendo una collaborazione ottimale tra differenti cloud vendor</a:t>
            </a:r>
            <a:endParaRPr lang="it-IT" dirty="0"/>
          </a:p>
        </p:txBody>
      </p:sp>
      <p:cxnSp>
        <p:nvCxnSpPr>
          <p:cNvPr id="15" name="Straight Arrow Connector 14"/>
          <p:cNvCxnSpPr/>
          <p:nvPr/>
        </p:nvCxnSpPr>
        <p:spPr>
          <a:xfrm flipH="1">
            <a:off x="3382538" y="2734144"/>
            <a:ext cx="2547134" cy="0"/>
          </a:xfrm>
          <a:prstGeom prst="straightConnector1">
            <a:avLst/>
          </a:prstGeom>
          <a:ln w="57150">
            <a:solidFill>
              <a:schemeClr val="accent1">
                <a:lumMod val="60000"/>
                <a:lumOff val="4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5929672" y="2511194"/>
            <a:ext cx="2691830" cy="923330"/>
          </a:xfrm>
          <a:prstGeom prst="rect">
            <a:avLst/>
          </a:prstGeom>
          <a:noFill/>
          <a:ln>
            <a:solidFill>
              <a:schemeClr val="accent1">
                <a:lumMod val="60000"/>
                <a:lumOff val="40000"/>
              </a:schemeClr>
            </a:solidFill>
          </a:ln>
        </p:spPr>
        <p:txBody>
          <a:bodyPr wrap="square" rtlCol="0">
            <a:spAutoFit/>
          </a:bodyPr>
          <a:lstStyle/>
          <a:p>
            <a:r>
              <a:rPr lang="it-IT" dirty="0" smtClean="0"/>
              <a:t>Un solo use-case. Valore innovativo ottenuto unendo i due mondi</a:t>
            </a:r>
            <a:endParaRPr lang="it-IT" dirty="0"/>
          </a:p>
        </p:txBody>
      </p:sp>
      <p:cxnSp>
        <p:nvCxnSpPr>
          <p:cNvPr id="17" name="Straight Arrow Connector 16"/>
          <p:cNvCxnSpPr/>
          <p:nvPr/>
        </p:nvCxnSpPr>
        <p:spPr>
          <a:xfrm flipH="1" flipV="1">
            <a:off x="3935002" y="4058292"/>
            <a:ext cx="2084798" cy="1353839"/>
          </a:xfrm>
          <a:prstGeom prst="straightConnector1">
            <a:avLst/>
          </a:prstGeom>
          <a:ln w="57150">
            <a:solidFill>
              <a:srgbClr val="7030A0"/>
            </a:solidFill>
            <a:tailEnd type="triangle"/>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6034753" y="5275412"/>
            <a:ext cx="2691830" cy="1200329"/>
          </a:xfrm>
          <a:prstGeom prst="rect">
            <a:avLst/>
          </a:prstGeom>
          <a:noFill/>
          <a:ln>
            <a:solidFill>
              <a:srgbClr val="7030A0"/>
            </a:solidFill>
          </a:ln>
        </p:spPr>
        <p:txBody>
          <a:bodyPr wrap="square" rtlCol="0">
            <a:spAutoFit/>
          </a:bodyPr>
          <a:lstStyle/>
          <a:p>
            <a:r>
              <a:rPr lang="it-IT" dirty="0" smtClean="0"/>
              <a:t>Valore e rischio moderati. Alcuni requirement richiederanno soluzioni innovative</a:t>
            </a:r>
            <a:endParaRPr lang="it-IT" dirty="0"/>
          </a:p>
        </p:txBody>
      </p:sp>
      <p:sp>
        <p:nvSpPr>
          <p:cNvPr id="3" name="Slide Number Placeholder 2"/>
          <p:cNvSpPr>
            <a:spLocks noGrp="1"/>
          </p:cNvSpPr>
          <p:nvPr>
            <p:ph type="sldNum" sz="quarter" idx="12"/>
          </p:nvPr>
        </p:nvSpPr>
        <p:spPr/>
        <p:txBody>
          <a:bodyPr/>
          <a:lstStyle/>
          <a:p>
            <a:fld id="{5DF42116-CFBC-114E-87D6-955185AACA51}" type="slidenum">
              <a:rPr lang="it-IT" smtClean="0"/>
              <a:pPr/>
              <a:t>13</a:t>
            </a:fld>
            <a:endParaRPr lang="it-IT"/>
          </a:p>
        </p:txBody>
      </p:sp>
    </p:spTree>
    <p:extLst>
      <p:ext uri="{BB962C8B-B14F-4D97-AF65-F5344CB8AC3E}">
        <p14:creationId xmlns:p14="http://schemas.microsoft.com/office/powerpoint/2010/main" val="339059077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additive="base">
                                        <p:cTn id="21" dur="500" fill="hold"/>
                                        <p:tgtEl>
                                          <p:spTgt spid="13"/>
                                        </p:tgtEl>
                                        <p:attrNameLst>
                                          <p:attrName>ppt_x</p:attrName>
                                        </p:attrNameLst>
                                      </p:cBhvr>
                                      <p:tavLst>
                                        <p:tav tm="0">
                                          <p:val>
                                            <p:strVal val="#ppt_x"/>
                                          </p:val>
                                        </p:tav>
                                        <p:tav tm="100000">
                                          <p:val>
                                            <p:strVal val="#ppt_x"/>
                                          </p:val>
                                        </p:tav>
                                      </p:tavLst>
                                    </p:anim>
                                    <p:anim calcmode="lin" valueType="num">
                                      <p:cBhvr additive="base">
                                        <p:cTn id="2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ppt_x"/>
                                          </p:val>
                                        </p:tav>
                                        <p:tav tm="100000">
                                          <p:val>
                                            <p:strVal val="#ppt_x"/>
                                          </p:val>
                                        </p:tav>
                                      </p:tavLst>
                                    </p:anim>
                                    <p:anim calcmode="lin" valueType="num">
                                      <p:cBhvr additive="base">
                                        <p:cTn id="38" dur="500" fill="hold"/>
                                        <p:tgtEl>
                                          <p:spTgt spid="18"/>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additive="base">
                                        <p:cTn id="41" dur="500" fill="hold"/>
                                        <p:tgtEl>
                                          <p:spTgt spid="17"/>
                                        </p:tgtEl>
                                        <p:attrNameLst>
                                          <p:attrName>ppt_x</p:attrName>
                                        </p:attrNameLst>
                                      </p:cBhvr>
                                      <p:tavLst>
                                        <p:tav tm="0">
                                          <p:val>
                                            <p:strVal val="#ppt_x"/>
                                          </p:val>
                                        </p:tav>
                                        <p:tav tm="100000">
                                          <p:val>
                                            <p:strVal val="#ppt_x"/>
                                          </p:val>
                                        </p:tav>
                                      </p:tavLst>
                                    </p:anim>
                                    <p:anim calcmode="lin" valueType="num">
                                      <p:cBhvr additive="base">
                                        <p:cTn id="4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6" grpId="0" animBg="1"/>
      <p:bldP spid="1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Use-case</a:t>
            </a:r>
            <a:endParaRPr lang="it-IT" dirty="0"/>
          </a:p>
        </p:txBody>
      </p:sp>
      <p:sp>
        <p:nvSpPr>
          <p:cNvPr id="3" name="Content Placeholder 2"/>
          <p:cNvSpPr>
            <a:spLocks noGrp="1"/>
          </p:cNvSpPr>
          <p:nvPr>
            <p:ph idx="1"/>
          </p:nvPr>
        </p:nvSpPr>
        <p:spPr>
          <a:xfrm>
            <a:off x="457200" y="1600200"/>
            <a:ext cx="8229600" cy="4525963"/>
          </a:xfrm>
        </p:spPr>
        <p:txBody>
          <a:bodyPr numCol="2">
            <a:normAutofit fontScale="47500" lnSpcReduction="20000"/>
          </a:bodyPr>
          <a:lstStyle/>
          <a:p>
            <a:r>
              <a:rPr lang="it-IT" dirty="0" smtClean="0"/>
              <a:t>HPC + scalability</a:t>
            </a:r>
          </a:p>
          <a:p>
            <a:pPr lvl="1"/>
            <a:r>
              <a:rPr lang="en-US" dirty="0">
                <a:solidFill>
                  <a:srgbClr val="FF0000"/>
                </a:solidFill>
              </a:rPr>
              <a:t>Use case 16: efficient data access</a:t>
            </a:r>
            <a:endParaRPr lang="it-IT" dirty="0">
              <a:solidFill>
                <a:srgbClr val="FF0000"/>
              </a:solidFill>
            </a:endParaRPr>
          </a:p>
          <a:p>
            <a:pPr lvl="1"/>
            <a:r>
              <a:rPr lang="en-US" dirty="0"/>
              <a:t>Use case 19: High Performance Computing (HPC)</a:t>
            </a:r>
            <a:endParaRPr lang="it-IT" dirty="0"/>
          </a:p>
          <a:p>
            <a:pPr lvl="1"/>
            <a:r>
              <a:rPr lang="en-US" dirty="0"/>
              <a:t>Use case 23: support for deploying containers</a:t>
            </a:r>
            <a:endParaRPr lang="it-IT" dirty="0"/>
          </a:p>
          <a:p>
            <a:pPr lvl="1"/>
            <a:r>
              <a:rPr lang="en-US" dirty="0">
                <a:solidFill>
                  <a:srgbClr val="FF0000"/>
                </a:solidFill>
              </a:rPr>
              <a:t>Use case 24: massive scaling of containers</a:t>
            </a:r>
            <a:endParaRPr lang="it-IT" dirty="0">
              <a:solidFill>
                <a:srgbClr val="FF0000"/>
              </a:solidFill>
            </a:endParaRPr>
          </a:p>
          <a:p>
            <a:pPr lvl="1"/>
            <a:r>
              <a:rPr lang="en-US" dirty="0"/>
              <a:t>Use case 25: transparent data </a:t>
            </a:r>
            <a:r>
              <a:rPr lang="en-US" dirty="0" smtClean="0"/>
              <a:t>access</a:t>
            </a:r>
          </a:p>
          <a:p>
            <a:endParaRPr lang="it-IT" dirty="0" smtClean="0"/>
          </a:p>
          <a:p>
            <a:r>
              <a:rPr lang="it-IT" dirty="0" smtClean="0"/>
              <a:t>Networking</a:t>
            </a:r>
          </a:p>
          <a:p>
            <a:pPr lvl="1"/>
            <a:r>
              <a:rPr lang="en-US" dirty="0"/>
              <a:t>Use case 5: network IP addresses</a:t>
            </a:r>
            <a:endParaRPr lang="it-IT" dirty="0"/>
          </a:p>
          <a:p>
            <a:pPr lvl="1"/>
            <a:r>
              <a:rPr lang="en-US" dirty="0">
                <a:solidFill>
                  <a:srgbClr val="FF0000"/>
                </a:solidFill>
              </a:rPr>
              <a:t>Use case 7a: performant WAN connectivity with GEANT</a:t>
            </a:r>
            <a:endParaRPr lang="it-IT" dirty="0">
              <a:solidFill>
                <a:srgbClr val="FF0000"/>
              </a:solidFill>
            </a:endParaRPr>
          </a:p>
          <a:p>
            <a:pPr lvl="1"/>
            <a:r>
              <a:rPr lang="en-US" dirty="0">
                <a:solidFill>
                  <a:srgbClr val="FF0000"/>
                </a:solidFill>
              </a:rPr>
              <a:t>Use case 7b: performant WAN connectivity without </a:t>
            </a:r>
            <a:r>
              <a:rPr lang="en-US" dirty="0" smtClean="0">
                <a:solidFill>
                  <a:srgbClr val="FF0000"/>
                </a:solidFill>
              </a:rPr>
              <a:t>GEANT</a:t>
            </a:r>
          </a:p>
          <a:p>
            <a:endParaRPr lang="en-US" dirty="0" smtClean="0"/>
          </a:p>
          <a:p>
            <a:r>
              <a:rPr lang="en-US" dirty="0" smtClean="0"/>
              <a:t>Public vs private cloud</a:t>
            </a:r>
          </a:p>
          <a:p>
            <a:pPr lvl="1"/>
            <a:r>
              <a:rPr lang="en-US" dirty="0" smtClean="0"/>
              <a:t>Use </a:t>
            </a:r>
            <a:r>
              <a:rPr lang="en-US" dirty="0"/>
              <a:t>case 8, cloud business models</a:t>
            </a:r>
            <a:endParaRPr lang="en-US" dirty="0" smtClean="0"/>
          </a:p>
          <a:p>
            <a:endParaRPr lang="en-US" dirty="0" smtClean="0"/>
          </a:p>
          <a:p>
            <a:r>
              <a:rPr lang="en-US" dirty="0" smtClean="0"/>
              <a:t>Multi-vendor cloud</a:t>
            </a:r>
          </a:p>
          <a:p>
            <a:pPr lvl="1"/>
            <a:r>
              <a:rPr lang="en-US" dirty="0"/>
              <a:t>Use case 1: orchestration</a:t>
            </a:r>
            <a:endParaRPr lang="it-IT" dirty="0"/>
          </a:p>
          <a:p>
            <a:pPr lvl="1"/>
            <a:r>
              <a:rPr lang="en-US" dirty="0"/>
              <a:t>Use case 2: monitoring and dashboards</a:t>
            </a:r>
            <a:endParaRPr lang="it-IT" dirty="0"/>
          </a:p>
          <a:p>
            <a:pPr lvl="1"/>
            <a:r>
              <a:rPr lang="en-US" dirty="0"/>
              <a:t>Use case 3: accounting and reporting</a:t>
            </a:r>
            <a:endParaRPr lang="it-IT" dirty="0"/>
          </a:p>
          <a:p>
            <a:pPr lvl="1"/>
            <a:r>
              <a:rPr lang="en-US" dirty="0"/>
              <a:t>Use case 4: SLAs</a:t>
            </a:r>
            <a:endParaRPr lang="it-IT" dirty="0"/>
          </a:p>
          <a:p>
            <a:pPr lvl="1"/>
            <a:r>
              <a:rPr lang="en-US" dirty="0">
                <a:solidFill>
                  <a:srgbClr val="FF0000"/>
                </a:solidFill>
              </a:rPr>
              <a:t>Use case 6: ordering, billing and invoicing mechanisms</a:t>
            </a:r>
            <a:endParaRPr lang="it-IT" dirty="0">
              <a:solidFill>
                <a:srgbClr val="FF0000"/>
              </a:solidFill>
            </a:endParaRPr>
          </a:p>
          <a:p>
            <a:pPr lvl="1"/>
            <a:r>
              <a:rPr lang="en-US" dirty="0"/>
              <a:t>Use case 9: data privacy (ACL)</a:t>
            </a:r>
            <a:endParaRPr lang="it-IT" dirty="0"/>
          </a:p>
          <a:p>
            <a:pPr lvl="1"/>
            <a:r>
              <a:rPr lang="en-US" dirty="0"/>
              <a:t>Use case 10: pay-as-you-go</a:t>
            </a:r>
            <a:endParaRPr lang="it-IT" dirty="0"/>
          </a:p>
          <a:p>
            <a:pPr lvl="1"/>
            <a:r>
              <a:rPr lang="en-US" dirty="0"/>
              <a:t>Use case 11: pay-as-you-go refills</a:t>
            </a:r>
            <a:endParaRPr lang="it-IT" dirty="0"/>
          </a:p>
          <a:p>
            <a:pPr lvl="1"/>
            <a:r>
              <a:rPr lang="en-US" dirty="0"/>
              <a:t>Use case 12: subcontracting constraints</a:t>
            </a:r>
            <a:endParaRPr lang="it-IT" dirty="0"/>
          </a:p>
          <a:p>
            <a:pPr lvl="1"/>
            <a:r>
              <a:rPr lang="en-US" dirty="0">
                <a:solidFill>
                  <a:srgbClr val="FF0000"/>
                </a:solidFill>
              </a:rPr>
              <a:t>Use case 13: federated AAI and credential translation</a:t>
            </a:r>
            <a:endParaRPr lang="it-IT" dirty="0">
              <a:solidFill>
                <a:srgbClr val="FF0000"/>
              </a:solidFill>
            </a:endParaRPr>
          </a:p>
          <a:p>
            <a:pPr lvl="1"/>
            <a:r>
              <a:rPr lang="en-US" dirty="0"/>
              <a:t>Use case 14: helpdesk</a:t>
            </a:r>
            <a:endParaRPr lang="it-IT" dirty="0"/>
          </a:p>
          <a:p>
            <a:pPr lvl="1"/>
            <a:r>
              <a:rPr lang="en-US" dirty="0"/>
              <a:t>Use case 15: alerts and notifications</a:t>
            </a:r>
            <a:endParaRPr lang="it-IT" dirty="0"/>
          </a:p>
          <a:p>
            <a:pPr lvl="1"/>
            <a:r>
              <a:rPr lang="en-US" dirty="0">
                <a:solidFill>
                  <a:srgbClr val="FF0000"/>
                </a:solidFill>
              </a:rPr>
              <a:t>Use case 17: seamless service</a:t>
            </a:r>
            <a:endParaRPr lang="it-IT" dirty="0">
              <a:solidFill>
                <a:srgbClr val="FF0000"/>
              </a:solidFill>
            </a:endParaRPr>
          </a:p>
          <a:p>
            <a:pPr lvl="1"/>
            <a:r>
              <a:rPr lang="en-US" dirty="0"/>
              <a:t>Use case 18: performance metrics and benchmarks</a:t>
            </a:r>
            <a:endParaRPr lang="it-IT" dirty="0"/>
          </a:p>
          <a:p>
            <a:pPr lvl="1"/>
            <a:r>
              <a:rPr lang="en-US" dirty="0">
                <a:solidFill>
                  <a:srgbClr val="FF0000"/>
                </a:solidFill>
              </a:rPr>
              <a:t>Use case 20: multi-cloud management framework</a:t>
            </a:r>
            <a:endParaRPr lang="it-IT" dirty="0">
              <a:solidFill>
                <a:srgbClr val="FF0000"/>
              </a:solidFill>
            </a:endParaRPr>
          </a:p>
          <a:p>
            <a:pPr lvl="1"/>
            <a:r>
              <a:rPr lang="en-US" dirty="0"/>
              <a:t>Use case 21: consultancy/training</a:t>
            </a:r>
            <a:endParaRPr lang="it-IT" dirty="0"/>
          </a:p>
          <a:p>
            <a:pPr lvl="1"/>
            <a:r>
              <a:rPr lang="en-US" dirty="0"/>
              <a:t>Use case 22: support</a:t>
            </a:r>
            <a:endParaRPr lang="it-IT" dirty="0"/>
          </a:p>
          <a:p>
            <a:pPr lvl="1"/>
            <a:r>
              <a:rPr lang="en-US" dirty="0">
                <a:solidFill>
                  <a:srgbClr val="FF0000"/>
                </a:solidFill>
              </a:rPr>
              <a:t>Use case 26: configure once, deploy </a:t>
            </a:r>
            <a:r>
              <a:rPr lang="en-US" dirty="0" smtClean="0">
                <a:solidFill>
                  <a:srgbClr val="FF0000"/>
                </a:solidFill>
              </a:rPr>
              <a:t>everywhere</a:t>
            </a:r>
            <a:endParaRPr lang="it-IT" dirty="0">
              <a:solidFill>
                <a:srgbClr val="FF0000"/>
              </a:solidFill>
            </a:endParaRPr>
          </a:p>
        </p:txBody>
      </p:sp>
      <p:sp>
        <p:nvSpPr>
          <p:cNvPr id="4" name="Footer Placeholder 3"/>
          <p:cNvSpPr>
            <a:spLocks noGrp="1"/>
          </p:cNvSpPr>
          <p:nvPr>
            <p:ph type="ftr" sz="quarter" idx="11"/>
          </p:nvPr>
        </p:nvSpPr>
        <p:spPr/>
        <p:txBody>
          <a:bodyPr/>
          <a:lstStyle/>
          <a:p>
            <a:r>
              <a:rPr lang="en-US" smtClean="0"/>
              <a:t>Andrea Chierici</a:t>
            </a:r>
            <a:endParaRPr lang="it-IT" dirty="0"/>
          </a:p>
        </p:txBody>
      </p:sp>
      <p:sp>
        <p:nvSpPr>
          <p:cNvPr id="5" name="Slide Number Placeholder 4"/>
          <p:cNvSpPr>
            <a:spLocks noGrp="1"/>
          </p:cNvSpPr>
          <p:nvPr>
            <p:ph type="sldNum" sz="quarter" idx="12"/>
          </p:nvPr>
        </p:nvSpPr>
        <p:spPr/>
        <p:txBody>
          <a:bodyPr/>
          <a:lstStyle/>
          <a:p>
            <a:fld id="{5DF42116-CFBC-114E-87D6-955185AACA51}" type="slidenum">
              <a:rPr lang="it-IT" smtClean="0"/>
              <a:pPr/>
              <a:t>14</a:t>
            </a:fld>
            <a:endParaRPr lang="it-IT"/>
          </a:p>
        </p:txBody>
      </p:sp>
    </p:spTree>
    <p:extLst>
      <p:ext uri="{BB962C8B-B14F-4D97-AF65-F5344CB8AC3E}">
        <p14:creationId xmlns:p14="http://schemas.microsoft.com/office/powerpoint/2010/main" val="756768356"/>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Richieste generali</a:t>
            </a:r>
            <a:endParaRPr lang="it-IT" dirty="0"/>
          </a:p>
        </p:txBody>
      </p:sp>
      <p:sp>
        <p:nvSpPr>
          <p:cNvPr id="3" name="Content Placeholder 2"/>
          <p:cNvSpPr>
            <a:spLocks noGrp="1"/>
          </p:cNvSpPr>
          <p:nvPr>
            <p:ph idx="1"/>
          </p:nvPr>
        </p:nvSpPr>
        <p:spPr/>
        <p:txBody>
          <a:bodyPr>
            <a:normAutofit fontScale="70000" lnSpcReduction="20000"/>
          </a:bodyPr>
          <a:lstStyle/>
          <a:p>
            <a:r>
              <a:rPr lang="it-IT" dirty="0" smtClean="0"/>
              <a:t>Autenticazione federata</a:t>
            </a:r>
          </a:p>
          <a:p>
            <a:pPr lvl="1"/>
            <a:r>
              <a:rPr lang="it-IT" dirty="0" smtClean="0"/>
              <a:t>Richiesta implementazione di un servizio di autenticazione basato su eduGain</a:t>
            </a:r>
          </a:p>
          <a:p>
            <a:r>
              <a:rPr lang="it-IT" dirty="0" smtClean="0"/>
              <a:t>VMs</a:t>
            </a:r>
          </a:p>
          <a:p>
            <a:pPr lvl="1"/>
            <a:r>
              <a:rPr lang="it-IT" dirty="0" smtClean="0"/>
              <a:t>Almeno 4 core, 4GB ram per core, 25GB disco per core</a:t>
            </a:r>
          </a:p>
          <a:p>
            <a:pPr lvl="1"/>
            <a:r>
              <a:rPr lang="it-IT" dirty="0" smtClean="0"/>
              <a:t>OS: CentOS, SL6/7, Debian e supporto a immagini personalizzate</a:t>
            </a:r>
          </a:p>
          <a:p>
            <a:r>
              <a:rPr lang="it-IT" dirty="0" smtClean="0"/>
              <a:t>Storage clusterizzato</a:t>
            </a:r>
          </a:p>
          <a:p>
            <a:pPr lvl="1"/>
            <a:r>
              <a:rPr lang="it-IT" dirty="0" smtClean="0"/>
              <a:t>Possibilità di condividere spazio storage tra VM</a:t>
            </a:r>
          </a:p>
          <a:p>
            <a:r>
              <a:rPr lang="it-IT" dirty="0" smtClean="0"/>
              <a:t>Ampiezza di banda e indirizzamento</a:t>
            </a:r>
          </a:p>
          <a:p>
            <a:pPr lvl="1"/>
            <a:r>
              <a:rPr lang="it-IT" dirty="0" smtClean="0"/>
              <a:t>Connettività tramite rete GEANT</a:t>
            </a:r>
          </a:p>
          <a:p>
            <a:pPr lvl="1"/>
            <a:r>
              <a:rPr lang="it-IT" dirty="0" smtClean="0"/>
              <a:t>Banda tra supplier e il più vicino PoP GEANT di almeno 10Gbps</a:t>
            </a:r>
          </a:p>
          <a:p>
            <a:pPr lvl="1"/>
            <a:r>
              <a:rPr lang="it-IT" dirty="0" smtClean="0"/>
              <a:t>Indirizzamento IPv4 richiesto (VPN considerata sufficiente)</a:t>
            </a:r>
          </a:p>
          <a:p>
            <a:r>
              <a:rPr lang="it-IT" dirty="0"/>
              <a:t>Monitoring e Dashboard</a:t>
            </a:r>
          </a:p>
          <a:p>
            <a:pPr lvl="1"/>
            <a:r>
              <a:rPr lang="it-IT" dirty="0"/>
              <a:t>Metriche su uso di risorse ogni 10 minuti</a:t>
            </a:r>
          </a:p>
          <a:p>
            <a:pPr lvl="1"/>
            <a:endParaRPr lang="it-IT" dirty="0" smtClean="0"/>
          </a:p>
        </p:txBody>
      </p:sp>
      <p:sp>
        <p:nvSpPr>
          <p:cNvPr id="4" name="Footer Placeholder 3"/>
          <p:cNvSpPr>
            <a:spLocks noGrp="1"/>
          </p:cNvSpPr>
          <p:nvPr>
            <p:ph type="ftr" sz="quarter" idx="11"/>
          </p:nvPr>
        </p:nvSpPr>
        <p:spPr/>
        <p:txBody>
          <a:bodyPr/>
          <a:lstStyle/>
          <a:p>
            <a:r>
              <a:rPr lang="en-US" smtClean="0"/>
              <a:t>Andrea Chierici</a:t>
            </a:r>
            <a:endParaRPr lang="it-IT" dirty="0"/>
          </a:p>
        </p:txBody>
      </p:sp>
      <p:sp>
        <p:nvSpPr>
          <p:cNvPr id="5" name="Slide Number Placeholder 4"/>
          <p:cNvSpPr>
            <a:spLocks noGrp="1"/>
          </p:cNvSpPr>
          <p:nvPr>
            <p:ph type="sldNum" sz="quarter" idx="12"/>
          </p:nvPr>
        </p:nvSpPr>
        <p:spPr/>
        <p:txBody>
          <a:bodyPr/>
          <a:lstStyle/>
          <a:p>
            <a:fld id="{5DF42116-CFBC-114E-87D6-955185AACA51}" type="slidenum">
              <a:rPr lang="it-IT" smtClean="0"/>
              <a:pPr/>
              <a:t>15</a:t>
            </a:fld>
            <a:endParaRPr lang="it-IT"/>
          </a:p>
        </p:txBody>
      </p:sp>
    </p:spTree>
    <p:extLst>
      <p:ext uri="{BB962C8B-B14F-4D97-AF65-F5344CB8AC3E}">
        <p14:creationId xmlns:p14="http://schemas.microsoft.com/office/powerpoint/2010/main" val="2469324526"/>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API richieste</a:t>
            </a:r>
            <a:endParaRPr lang="it-IT" dirty="0"/>
          </a:p>
        </p:txBody>
      </p:sp>
      <p:sp>
        <p:nvSpPr>
          <p:cNvPr id="3" name="Content Placeholder 2"/>
          <p:cNvSpPr>
            <a:spLocks noGrp="1"/>
          </p:cNvSpPr>
          <p:nvPr>
            <p:ph idx="1"/>
          </p:nvPr>
        </p:nvSpPr>
        <p:spPr/>
        <p:txBody>
          <a:bodyPr>
            <a:normAutofit fontScale="92500" lnSpcReduction="10000"/>
          </a:bodyPr>
          <a:lstStyle/>
          <a:p>
            <a:r>
              <a:rPr lang="it-IT" dirty="0" smtClean="0"/>
              <a:t>Monitoring e </a:t>
            </a:r>
            <a:r>
              <a:rPr lang="it-IT" dirty="0" smtClean="0"/>
              <a:t>Dashboard</a:t>
            </a:r>
            <a:endParaRPr lang="it-IT" dirty="0" smtClean="0"/>
          </a:p>
          <a:p>
            <a:r>
              <a:rPr lang="it-IT" dirty="0" smtClean="0"/>
              <a:t>VM lifecycle: </a:t>
            </a:r>
            <a:r>
              <a:rPr lang="en-US" dirty="0"/>
              <a:t>spawning, </a:t>
            </a:r>
            <a:r>
              <a:rPr lang="en-US" dirty="0" smtClean="0"/>
              <a:t>scheduling, decommissioning </a:t>
            </a:r>
            <a:endParaRPr lang="it-IT" dirty="0" smtClean="0"/>
          </a:p>
          <a:p>
            <a:r>
              <a:rPr lang="it-IT" dirty="0" smtClean="0"/>
              <a:t>Storage:</a:t>
            </a:r>
          </a:p>
          <a:p>
            <a:pPr lvl="1"/>
            <a:r>
              <a:rPr lang="it-IT" dirty="0" smtClean="0"/>
              <a:t>Object: </a:t>
            </a:r>
            <a:r>
              <a:rPr lang="en-US" dirty="0"/>
              <a:t>RESTful, </a:t>
            </a:r>
            <a:r>
              <a:rPr lang="en-US" dirty="0" smtClean="0"/>
              <a:t>HTTP per </a:t>
            </a:r>
            <a:r>
              <a:rPr lang="en-US" dirty="0" err="1" smtClean="0"/>
              <a:t>recuperare</a:t>
            </a:r>
            <a:r>
              <a:rPr lang="en-US" dirty="0" smtClean="0"/>
              <a:t> data object non </a:t>
            </a:r>
            <a:r>
              <a:rPr lang="en-US" dirty="0" err="1" smtClean="0"/>
              <a:t>strutturati</a:t>
            </a:r>
            <a:endParaRPr lang="en-US" dirty="0" smtClean="0"/>
          </a:p>
          <a:p>
            <a:pPr lvl="1"/>
            <a:r>
              <a:rPr lang="en-US" dirty="0" smtClean="0"/>
              <a:t>Block: </a:t>
            </a:r>
            <a:r>
              <a:rPr lang="en-US" dirty="0" err="1" smtClean="0"/>
              <a:t>fornire</a:t>
            </a:r>
            <a:r>
              <a:rPr lang="en-US" dirty="0" smtClean="0"/>
              <a:t> storage </a:t>
            </a:r>
            <a:r>
              <a:rPr lang="en-US" dirty="0" err="1" smtClean="0"/>
              <a:t>persistente</a:t>
            </a:r>
            <a:r>
              <a:rPr lang="en-US" dirty="0" smtClean="0"/>
              <a:t> </a:t>
            </a:r>
            <a:r>
              <a:rPr lang="en-US" dirty="0" err="1" smtClean="0"/>
              <a:t>alle</a:t>
            </a:r>
            <a:r>
              <a:rPr lang="en-US" dirty="0" smtClean="0"/>
              <a:t> VM in </a:t>
            </a:r>
            <a:r>
              <a:rPr lang="en-US" dirty="0" err="1" smtClean="0"/>
              <a:t>esecuzione</a:t>
            </a:r>
            <a:endParaRPr lang="en-US" dirty="0" smtClean="0"/>
          </a:p>
          <a:p>
            <a:r>
              <a:rPr lang="en-US" dirty="0" err="1" smtClean="0"/>
              <a:t>Orchestrazione</a:t>
            </a:r>
            <a:endParaRPr lang="en-US" dirty="0" smtClean="0"/>
          </a:p>
          <a:p>
            <a:r>
              <a:rPr lang="en-US" dirty="0" err="1" smtClean="0"/>
              <a:t>Metriche</a:t>
            </a:r>
            <a:r>
              <a:rPr lang="en-US" dirty="0" smtClean="0"/>
              <a:t> per </a:t>
            </a:r>
            <a:r>
              <a:rPr lang="en-US" dirty="0" err="1" smtClean="0"/>
              <a:t>aggregare</a:t>
            </a:r>
            <a:r>
              <a:rPr lang="en-US" dirty="0" smtClean="0"/>
              <a:t> </a:t>
            </a:r>
            <a:r>
              <a:rPr lang="en-US" dirty="0" err="1" smtClean="0"/>
              <a:t>prestazioni</a:t>
            </a:r>
            <a:r>
              <a:rPr lang="en-US" dirty="0" smtClean="0"/>
              <a:t> e benchmark</a:t>
            </a:r>
            <a:endParaRPr lang="it-IT" dirty="0" smtClean="0"/>
          </a:p>
        </p:txBody>
      </p:sp>
      <p:sp>
        <p:nvSpPr>
          <p:cNvPr id="4" name="Footer Placeholder 3"/>
          <p:cNvSpPr>
            <a:spLocks noGrp="1"/>
          </p:cNvSpPr>
          <p:nvPr>
            <p:ph type="ftr" sz="quarter" idx="11"/>
          </p:nvPr>
        </p:nvSpPr>
        <p:spPr/>
        <p:txBody>
          <a:bodyPr/>
          <a:lstStyle/>
          <a:p>
            <a:r>
              <a:rPr lang="en-US" smtClean="0"/>
              <a:t>Andrea Chierici</a:t>
            </a:r>
            <a:endParaRPr lang="it-IT" dirty="0"/>
          </a:p>
        </p:txBody>
      </p:sp>
      <p:sp>
        <p:nvSpPr>
          <p:cNvPr id="5" name="Slide Number Placeholder 4"/>
          <p:cNvSpPr>
            <a:spLocks noGrp="1"/>
          </p:cNvSpPr>
          <p:nvPr>
            <p:ph type="sldNum" sz="quarter" idx="12"/>
          </p:nvPr>
        </p:nvSpPr>
        <p:spPr/>
        <p:txBody>
          <a:bodyPr/>
          <a:lstStyle/>
          <a:p>
            <a:fld id="{5DF42116-CFBC-114E-87D6-955185AACA51}" type="slidenum">
              <a:rPr lang="it-IT" smtClean="0"/>
              <a:pPr/>
              <a:t>16</a:t>
            </a:fld>
            <a:endParaRPr lang="it-IT"/>
          </a:p>
        </p:txBody>
      </p:sp>
    </p:spTree>
    <p:extLst>
      <p:ext uri="{BB962C8B-B14F-4D97-AF65-F5344CB8AC3E}">
        <p14:creationId xmlns:p14="http://schemas.microsoft.com/office/powerpoint/2010/main" val="2463635727"/>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Standard Generali e </a:t>
            </a:r>
            <a:r>
              <a:rPr lang="it-IT" dirty="0" smtClean="0"/>
              <a:t>Policy</a:t>
            </a:r>
            <a:endParaRPr lang="it-IT" dirty="0"/>
          </a:p>
        </p:txBody>
      </p:sp>
      <p:sp>
        <p:nvSpPr>
          <p:cNvPr id="3" name="Content Placeholder 2"/>
          <p:cNvSpPr>
            <a:spLocks noGrp="1"/>
          </p:cNvSpPr>
          <p:nvPr>
            <p:ph idx="1"/>
          </p:nvPr>
        </p:nvSpPr>
        <p:spPr/>
        <p:txBody>
          <a:bodyPr/>
          <a:lstStyle/>
          <a:p>
            <a:r>
              <a:rPr lang="it-IT" dirty="0" smtClean="0"/>
              <a:t>Data protection</a:t>
            </a:r>
          </a:p>
          <a:p>
            <a:pPr lvl="1"/>
            <a:r>
              <a:rPr lang="it-IT" dirty="0" smtClean="0"/>
              <a:t>Non ci sono richieste generali su privacy dei dati nel progetto</a:t>
            </a:r>
          </a:p>
          <a:p>
            <a:pPr lvl="2"/>
            <a:r>
              <a:rPr lang="it-IT" dirty="0" smtClean="0"/>
              <a:t>Alcune applicazioni hanno richieste di privacy che devono essere trattate </a:t>
            </a:r>
            <a:r>
              <a:rPr lang="it-IT" dirty="0" smtClean="0"/>
              <a:t>singolarmente</a:t>
            </a:r>
            <a:endParaRPr lang="it-IT" dirty="0" smtClean="0"/>
          </a:p>
          <a:p>
            <a:r>
              <a:rPr lang="it-IT" dirty="0" smtClean="0"/>
              <a:t>Data preservation</a:t>
            </a:r>
          </a:p>
          <a:p>
            <a:pPr lvl="1"/>
            <a:r>
              <a:rPr lang="it-IT" dirty="0" smtClean="0"/>
              <a:t>Si intende utilizzare soltanto i centri di calcolo «tradizionali» per long-term data preservation</a:t>
            </a:r>
            <a:endParaRPr lang="it-IT" dirty="0"/>
          </a:p>
        </p:txBody>
      </p:sp>
      <p:sp>
        <p:nvSpPr>
          <p:cNvPr id="4" name="Footer Placeholder 3"/>
          <p:cNvSpPr>
            <a:spLocks noGrp="1"/>
          </p:cNvSpPr>
          <p:nvPr>
            <p:ph type="ftr" sz="quarter" idx="11"/>
          </p:nvPr>
        </p:nvSpPr>
        <p:spPr/>
        <p:txBody>
          <a:bodyPr/>
          <a:lstStyle/>
          <a:p>
            <a:r>
              <a:rPr lang="en-US" smtClean="0"/>
              <a:t>Andrea Chierici</a:t>
            </a:r>
            <a:endParaRPr lang="it-IT" dirty="0"/>
          </a:p>
        </p:txBody>
      </p:sp>
      <p:sp>
        <p:nvSpPr>
          <p:cNvPr id="5" name="Slide Number Placeholder 4"/>
          <p:cNvSpPr>
            <a:spLocks noGrp="1"/>
          </p:cNvSpPr>
          <p:nvPr>
            <p:ph type="sldNum" sz="quarter" idx="12"/>
          </p:nvPr>
        </p:nvSpPr>
        <p:spPr/>
        <p:txBody>
          <a:bodyPr/>
          <a:lstStyle/>
          <a:p>
            <a:fld id="{5DF42116-CFBC-114E-87D6-955185AACA51}" type="slidenum">
              <a:rPr lang="it-IT" smtClean="0"/>
              <a:pPr/>
              <a:t>17</a:t>
            </a:fld>
            <a:endParaRPr lang="it-IT"/>
          </a:p>
        </p:txBody>
      </p:sp>
    </p:spTree>
    <p:extLst>
      <p:ext uri="{BB962C8B-B14F-4D97-AF65-F5344CB8AC3E}">
        <p14:creationId xmlns:p14="http://schemas.microsoft.com/office/powerpoint/2010/main" val="2203980365"/>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Conclusioni</a:t>
            </a:r>
            <a:endParaRPr lang="it-IT" dirty="0"/>
          </a:p>
        </p:txBody>
      </p:sp>
      <p:sp>
        <p:nvSpPr>
          <p:cNvPr id="3" name="Content Placeholder 2"/>
          <p:cNvSpPr>
            <a:spLocks noGrp="1"/>
          </p:cNvSpPr>
          <p:nvPr>
            <p:ph idx="1"/>
          </p:nvPr>
        </p:nvSpPr>
        <p:spPr/>
        <p:txBody>
          <a:bodyPr>
            <a:normAutofit fontScale="77500" lnSpcReduction="20000"/>
          </a:bodyPr>
          <a:lstStyle/>
          <a:p>
            <a:r>
              <a:rPr lang="it-IT" dirty="0" smtClean="0">
                <a:solidFill>
                  <a:srgbClr val="FF0000"/>
                </a:solidFill>
              </a:rPr>
              <a:t>Tre sfide da superare</a:t>
            </a:r>
          </a:p>
          <a:p>
            <a:pPr marL="514350" indent="-514350">
              <a:buFont typeface="+mj-lt"/>
              <a:buAutoNum type="arabicPeriod"/>
            </a:pPr>
            <a:r>
              <a:rPr lang="it-IT" dirty="0" smtClean="0"/>
              <a:t>Costruzione di un High Performance Computing Platform</a:t>
            </a:r>
          </a:p>
          <a:p>
            <a:pPr marL="857250" lvl="1" indent="-457200"/>
            <a:r>
              <a:rPr lang="it-IT" dirty="0" smtClean="0"/>
              <a:t>Supporto a diverse configurazioni di VM e container</a:t>
            </a:r>
          </a:p>
          <a:p>
            <a:pPr marL="857250" lvl="1" indent="-457200"/>
            <a:r>
              <a:rPr lang="it-IT" dirty="0" smtClean="0"/>
              <a:t>Nessun (minimo) cambio di codice</a:t>
            </a:r>
          </a:p>
          <a:p>
            <a:pPr marL="514350" indent="-514350">
              <a:buFont typeface="+mj-lt"/>
              <a:buAutoNum type="arabicPeriod"/>
            </a:pPr>
            <a:r>
              <a:rPr lang="it-IT" dirty="0" smtClean="0"/>
              <a:t>Network addressing and connectivity</a:t>
            </a:r>
          </a:p>
          <a:p>
            <a:pPr marL="857250" lvl="1" indent="-457200"/>
            <a:r>
              <a:rPr lang="it-IT" dirty="0" smtClean="0"/>
              <a:t>Realizzazione di una rete a larga banda tra confini nazionali usando provider pubblici e privati</a:t>
            </a:r>
          </a:p>
          <a:p>
            <a:pPr marL="514350" indent="-514350">
              <a:buFont typeface="+mj-lt"/>
              <a:buAutoNum type="arabicPeriod"/>
            </a:pPr>
            <a:r>
              <a:rPr lang="it-IT" dirty="0" smtClean="0"/>
              <a:t>Differenze tra il settore pubblico e privato</a:t>
            </a:r>
          </a:p>
          <a:p>
            <a:pPr marL="857250" lvl="1" indent="-457200"/>
            <a:r>
              <a:rPr lang="it-IT" dirty="0" smtClean="0"/>
              <a:t>Differenti metologie di acquisto: </a:t>
            </a:r>
            <a:r>
              <a:rPr lang="en-US" dirty="0"/>
              <a:t>pay-as-you-go, spot-market, reservation-based, over-night/low-priority scheduling</a:t>
            </a:r>
            <a:endParaRPr lang="it-IT" dirty="0" smtClean="0"/>
          </a:p>
          <a:p>
            <a:r>
              <a:rPr lang="it-IT" dirty="0" smtClean="0">
                <a:solidFill>
                  <a:srgbClr val="FF0000"/>
                </a:solidFill>
              </a:rPr>
              <a:t>Nessun cambiamento infrastrutturale deve avvenire tra i procurer</a:t>
            </a:r>
          </a:p>
          <a:p>
            <a:r>
              <a:rPr lang="it-IT" dirty="0" smtClean="0"/>
              <a:t>Tre deliverable da implementare per PCP</a:t>
            </a:r>
            <a:endParaRPr lang="it-IT" dirty="0"/>
          </a:p>
        </p:txBody>
      </p:sp>
      <p:sp>
        <p:nvSpPr>
          <p:cNvPr id="4" name="Footer Placeholder 3"/>
          <p:cNvSpPr>
            <a:spLocks noGrp="1"/>
          </p:cNvSpPr>
          <p:nvPr>
            <p:ph type="ftr" sz="quarter" idx="11"/>
          </p:nvPr>
        </p:nvSpPr>
        <p:spPr/>
        <p:txBody>
          <a:bodyPr/>
          <a:lstStyle/>
          <a:p>
            <a:r>
              <a:rPr lang="en-US" smtClean="0"/>
              <a:t>Andrea Chierici</a:t>
            </a:r>
            <a:endParaRPr lang="it-IT" dirty="0"/>
          </a:p>
        </p:txBody>
      </p:sp>
      <p:sp>
        <p:nvSpPr>
          <p:cNvPr id="5" name="Slide Number Placeholder 4"/>
          <p:cNvSpPr>
            <a:spLocks noGrp="1"/>
          </p:cNvSpPr>
          <p:nvPr>
            <p:ph type="sldNum" sz="quarter" idx="12"/>
          </p:nvPr>
        </p:nvSpPr>
        <p:spPr/>
        <p:txBody>
          <a:bodyPr/>
          <a:lstStyle/>
          <a:p>
            <a:fld id="{5DF42116-CFBC-114E-87D6-955185AACA51}" type="slidenum">
              <a:rPr lang="it-IT" smtClean="0"/>
              <a:pPr/>
              <a:t>18</a:t>
            </a:fld>
            <a:endParaRPr lang="it-IT"/>
          </a:p>
        </p:txBody>
      </p:sp>
    </p:spTree>
    <p:extLst>
      <p:ext uri="{BB962C8B-B14F-4D97-AF65-F5344CB8AC3E}">
        <p14:creationId xmlns:p14="http://schemas.microsoft.com/office/powerpoint/2010/main" val="569140165"/>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1. Design</a:t>
            </a:r>
            <a:endParaRPr lang="it-IT" dirty="0"/>
          </a:p>
        </p:txBody>
      </p:sp>
      <p:sp>
        <p:nvSpPr>
          <p:cNvPr id="3" name="Content Placeholder 2"/>
          <p:cNvSpPr>
            <a:spLocks noGrp="1"/>
          </p:cNvSpPr>
          <p:nvPr>
            <p:ph idx="1"/>
          </p:nvPr>
        </p:nvSpPr>
        <p:spPr/>
        <p:txBody>
          <a:bodyPr/>
          <a:lstStyle/>
          <a:p>
            <a:r>
              <a:rPr lang="it-IT" dirty="0" smtClean="0"/>
              <a:t>Deve essere in grado di spiegare come la piattaforma sia capace di supportare tutti gli use-case</a:t>
            </a:r>
          </a:p>
          <a:p>
            <a:pPr lvl="1"/>
            <a:r>
              <a:rPr lang="it-IT" dirty="0" smtClean="0"/>
              <a:t>HPC e network in particolare</a:t>
            </a:r>
          </a:p>
          <a:p>
            <a:r>
              <a:rPr lang="it-IT" dirty="0" smtClean="0"/>
              <a:t>Data-center e cloud architecture diagrams</a:t>
            </a:r>
            <a:endParaRPr lang="it-IT" dirty="0"/>
          </a:p>
        </p:txBody>
      </p:sp>
      <p:sp>
        <p:nvSpPr>
          <p:cNvPr id="4" name="Footer Placeholder 3"/>
          <p:cNvSpPr>
            <a:spLocks noGrp="1"/>
          </p:cNvSpPr>
          <p:nvPr>
            <p:ph type="ftr" sz="quarter" idx="11"/>
          </p:nvPr>
        </p:nvSpPr>
        <p:spPr/>
        <p:txBody>
          <a:bodyPr/>
          <a:lstStyle/>
          <a:p>
            <a:r>
              <a:rPr lang="en-US" smtClean="0"/>
              <a:t>Andrea Chierici</a:t>
            </a:r>
            <a:endParaRPr lang="it-IT" dirty="0"/>
          </a:p>
        </p:txBody>
      </p:sp>
      <p:sp>
        <p:nvSpPr>
          <p:cNvPr id="5" name="Slide Number Placeholder 4"/>
          <p:cNvSpPr>
            <a:spLocks noGrp="1"/>
          </p:cNvSpPr>
          <p:nvPr>
            <p:ph type="sldNum" sz="quarter" idx="12"/>
          </p:nvPr>
        </p:nvSpPr>
        <p:spPr/>
        <p:txBody>
          <a:bodyPr/>
          <a:lstStyle/>
          <a:p>
            <a:fld id="{5DF42116-CFBC-114E-87D6-955185AACA51}" type="slidenum">
              <a:rPr lang="it-IT" smtClean="0"/>
              <a:pPr/>
              <a:t>19</a:t>
            </a:fld>
            <a:endParaRPr lang="it-IT"/>
          </a:p>
        </p:txBody>
      </p:sp>
    </p:spTree>
    <p:extLst>
      <p:ext uri="{BB962C8B-B14F-4D97-AF65-F5344CB8AC3E}">
        <p14:creationId xmlns:p14="http://schemas.microsoft.com/office/powerpoint/2010/main" val="3020594153"/>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1093" y="149527"/>
            <a:ext cx="7379704" cy="945880"/>
          </a:xfrm>
        </p:spPr>
        <p:txBody>
          <a:bodyPr/>
          <a:lstStyle/>
          <a:p>
            <a:r>
              <a:rPr lang="it-IT" noProof="0" dirty="0" smtClean="0"/>
              <a:t>HNSciCloud</a:t>
            </a:r>
            <a:endParaRPr lang="it-IT" noProof="0" dirty="0"/>
          </a:p>
        </p:txBody>
      </p:sp>
      <p:sp>
        <p:nvSpPr>
          <p:cNvPr id="3" name="Content Placeholder 2"/>
          <p:cNvSpPr>
            <a:spLocks noGrp="1"/>
          </p:cNvSpPr>
          <p:nvPr>
            <p:ph idx="1"/>
          </p:nvPr>
        </p:nvSpPr>
        <p:spPr>
          <a:xfrm>
            <a:off x="123271" y="1631652"/>
            <a:ext cx="8772816" cy="4545541"/>
          </a:xfrm>
        </p:spPr>
        <p:txBody>
          <a:bodyPr>
            <a:normAutofit fontScale="77500" lnSpcReduction="20000"/>
          </a:bodyPr>
          <a:lstStyle/>
          <a:p>
            <a:r>
              <a:rPr lang="it-IT" noProof="0" dirty="0" smtClean="0"/>
              <a:t>Approvata (Settembre 2015) proposta per «Pre-Commercial Procurement» nella 8˚ call ICT di H2020 per servizi cloud innovativi di </a:t>
            </a:r>
            <a:r>
              <a:rPr lang="it-IT" noProof="0" dirty="0" smtClean="0">
                <a:solidFill>
                  <a:schemeClr val="accent6">
                    <a:lumMod val="75000"/>
                  </a:schemeClr>
                </a:solidFill>
              </a:rPr>
              <a:t>tipo IaaS</a:t>
            </a:r>
          </a:p>
          <a:p>
            <a:r>
              <a:rPr lang="it-IT" noProof="0" dirty="0" smtClean="0"/>
              <a:t>Il PCP permetterà di realizzare un prototipo di «cloud ibrida» con provider  commerciali (</a:t>
            </a:r>
            <a:r>
              <a:rPr lang="it-IT" noProof="0" dirty="0" smtClean="0">
                <a:solidFill>
                  <a:schemeClr val="accent6">
                    <a:lumMod val="75000"/>
                  </a:schemeClr>
                </a:solidFill>
              </a:rPr>
              <a:t>5.3 M€</a:t>
            </a:r>
            <a:r>
              <a:rPr lang="it-IT" noProof="0" dirty="0" smtClean="0"/>
              <a:t>, 5% totale risorse)</a:t>
            </a:r>
          </a:p>
          <a:p>
            <a:pPr lvl="1"/>
            <a:r>
              <a:rPr lang="it-IT" dirty="0" smtClean="0"/>
              <a:t>Creare una piattaforma comune di cloud per la comunità di ricercatori in Europa</a:t>
            </a:r>
          </a:p>
          <a:p>
            <a:r>
              <a:rPr lang="en-US" dirty="0"/>
              <a:t>Procurers</a:t>
            </a:r>
          </a:p>
          <a:p>
            <a:pPr lvl="1"/>
            <a:r>
              <a:rPr lang="en-US" dirty="0"/>
              <a:t>CERN, CNRS, DESY, EMBL, ESRF, IFAE, INFN, KIT, STFC, </a:t>
            </a:r>
            <a:r>
              <a:rPr lang="en-US" dirty="0" err="1"/>
              <a:t>SurfSARA</a:t>
            </a:r>
            <a:endParaRPr lang="en-US" dirty="0"/>
          </a:p>
          <a:p>
            <a:r>
              <a:rPr lang="it-IT" dirty="0"/>
              <a:t>Experts</a:t>
            </a:r>
          </a:p>
          <a:p>
            <a:pPr lvl="1"/>
            <a:r>
              <a:rPr lang="it-IT" dirty="0"/>
              <a:t>EGI.eu, Trust IT</a:t>
            </a:r>
          </a:p>
          <a:p>
            <a:r>
              <a:rPr lang="it-IT" noProof="0" dirty="0" smtClean="0"/>
              <a:t>Kick-off meeting 19-21/gen a Heidelberg</a:t>
            </a:r>
          </a:p>
          <a:p>
            <a:endParaRPr lang="it-IT" noProof="0" dirty="0"/>
          </a:p>
        </p:txBody>
      </p:sp>
      <p:sp>
        <p:nvSpPr>
          <p:cNvPr id="4" name="Footer Placeholder 3"/>
          <p:cNvSpPr>
            <a:spLocks noGrp="1"/>
          </p:cNvSpPr>
          <p:nvPr>
            <p:ph type="ftr" sz="quarter" idx="11"/>
          </p:nvPr>
        </p:nvSpPr>
        <p:spPr/>
        <p:txBody>
          <a:bodyPr/>
          <a:lstStyle/>
          <a:p>
            <a:r>
              <a:rPr lang="en-US" smtClean="0"/>
              <a:t>Andrea Chierici</a:t>
            </a:r>
            <a:endParaRPr lang="it-IT" dirty="0"/>
          </a:p>
        </p:txBody>
      </p:sp>
      <p:sp>
        <p:nvSpPr>
          <p:cNvPr id="5" name="Slide Number Placeholder 4"/>
          <p:cNvSpPr>
            <a:spLocks noGrp="1"/>
          </p:cNvSpPr>
          <p:nvPr>
            <p:ph type="sldNum" sz="quarter" idx="12"/>
          </p:nvPr>
        </p:nvSpPr>
        <p:spPr/>
        <p:txBody>
          <a:bodyPr/>
          <a:lstStyle/>
          <a:p>
            <a:fld id="{5DF42116-CFBC-114E-87D6-955185AACA51}" type="slidenum">
              <a:rPr lang="it-IT" smtClean="0"/>
              <a:pPr/>
              <a:t>2</a:t>
            </a:fld>
            <a:endParaRPr lang="it-IT"/>
          </a:p>
        </p:txBody>
      </p:sp>
    </p:spTree>
    <p:extLst>
      <p:ext uri="{BB962C8B-B14F-4D97-AF65-F5344CB8AC3E}">
        <p14:creationId xmlns:p14="http://schemas.microsoft.com/office/powerpoint/2010/main" val="439706516"/>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2</a:t>
            </a:r>
            <a:r>
              <a:rPr lang="it-IT" dirty="0" smtClean="0"/>
              <a:t>. Prototipo</a:t>
            </a:r>
            <a:endParaRPr lang="it-IT" dirty="0"/>
          </a:p>
        </p:txBody>
      </p:sp>
      <p:sp>
        <p:nvSpPr>
          <p:cNvPr id="3" name="Content Placeholder 2"/>
          <p:cNvSpPr>
            <a:spLocks noGrp="1"/>
          </p:cNvSpPr>
          <p:nvPr>
            <p:ph idx="1"/>
          </p:nvPr>
        </p:nvSpPr>
        <p:spPr/>
        <p:txBody>
          <a:bodyPr/>
          <a:lstStyle/>
          <a:p>
            <a:r>
              <a:rPr lang="it-IT" dirty="0" smtClean="0"/>
              <a:t>Deve fornire modeste </a:t>
            </a:r>
            <a:r>
              <a:rPr lang="it-IT" dirty="0"/>
              <a:t>quantità </a:t>
            </a:r>
            <a:r>
              <a:rPr lang="it-IT" dirty="0" smtClean="0"/>
              <a:t>di calcolo e storage</a:t>
            </a:r>
          </a:p>
          <a:p>
            <a:r>
              <a:rPr lang="it-IT" dirty="0" smtClean="0"/>
              <a:t>Si deve riuscire a eseguire un test per ogni use-case per validare la soluzione</a:t>
            </a:r>
          </a:p>
          <a:p>
            <a:pPr lvl="1"/>
            <a:r>
              <a:rPr lang="it-IT" dirty="0" smtClean="0"/>
              <a:t>Questi test saranno forniti dai procurer e resi disponibili ai supplier anche per test in proprio</a:t>
            </a:r>
            <a:endParaRPr lang="it-IT" dirty="0"/>
          </a:p>
        </p:txBody>
      </p:sp>
      <p:sp>
        <p:nvSpPr>
          <p:cNvPr id="4" name="Footer Placeholder 3"/>
          <p:cNvSpPr>
            <a:spLocks noGrp="1"/>
          </p:cNvSpPr>
          <p:nvPr>
            <p:ph type="ftr" sz="quarter" idx="11"/>
          </p:nvPr>
        </p:nvSpPr>
        <p:spPr/>
        <p:txBody>
          <a:bodyPr/>
          <a:lstStyle/>
          <a:p>
            <a:r>
              <a:rPr lang="en-US" smtClean="0"/>
              <a:t>Andrea Chierici</a:t>
            </a:r>
            <a:endParaRPr lang="it-IT" dirty="0"/>
          </a:p>
        </p:txBody>
      </p:sp>
      <p:sp>
        <p:nvSpPr>
          <p:cNvPr id="5" name="Slide Number Placeholder 4"/>
          <p:cNvSpPr>
            <a:spLocks noGrp="1"/>
          </p:cNvSpPr>
          <p:nvPr>
            <p:ph type="sldNum" sz="quarter" idx="12"/>
          </p:nvPr>
        </p:nvSpPr>
        <p:spPr/>
        <p:txBody>
          <a:bodyPr/>
          <a:lstStyle/>
          <a:p>
            <a:fld id="{5DF42116-CFBC-114E-87D6-955185AACA51}" type="slidenum">
              <a:rPr lang="it-IT" smtClean="0"/>
              <a:pPr/>
              <a:t>20</a:t>
            </a:fld>
            <a:endParaRPr lang="it-IT"/>
          </a:p>
        </p:txBody>
      </p:sp>
    </p:spTree>
    <p:extLst>
      <p:ext uri="{BB962C8B-B14F-4D97-AF65-F5344CB8AC3E}">
        <p14:creationId xmlns:p14="http://schemas.microsoft.com/office/powerpoint/2010/main" val="4267531413"/>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3</a:t>
            </a:r>
            <a:r>
              <a:rPr lang="it-IT" dirty="0" smtClean="0"/>
              <a:t>. Pilot</a:t>
            </a:r>
            <a:endParaRPr lang="it-IT" dirty="0"/>
          </a:p>
        </p:txBody>
      </p:sp>
      <p:sp>
        <p:nvSpPr>
          <p:cNvPr id="3" name="Content Placeholder 2"/>
          <p:cNvSpPr>
            <a:spLocks noGrp="1"/>
          </p:cNvSpPr>
          <p:nvPr>
            <p:ph idx="1"/>
          </p:nvPr>
        </p:nvSpPr>
        <p:spPr/>
        <p:txBody>
          <a:bodyPr/>
          <a:lstStyle/>
          <a:p>
            <a:r>
              <a:rPr lang="it-IT" dirty="0" smtClean="0"/>
              <a:t>I Procurer possono in questa fase eseguire le proprie applicazioni</a:t>
            </a:r>
          </a:p>
          <a:p>
            <a:r>
              <a:rPr lang="it-IT" dirty="0" smtClean="0"/>
              <a:t>Molta più potenza di calcolo, storage e rete rispetto al prototipo</a:t>
            </a:r>
          </a:p>
          <a:p>
            <a:r>
              <a:rPr lang="it-IT" dirty="0" smtClean="0"/>
              <a:t>Test di scalabilità e affidabilità</a:t>
            </a:r>
          </a:p>
          <a:p>
            <a:r>
              <a:rPr lang="it-IT" dirty="0" smtClean="0"/>
              <a:t>Valutazione delle varie opzioni di acquisto</a:t>
            </a:r>
          </a:p>
          <a:p>
            <a:r>
              <a:rPr lang="it-IT" dirty="0" smtClean="0">
                <a:solidFill>
                  <a:srgbClr val="FF0000"/>
                </a:solidFill>
              </a:rPr>
              <a:t>Responsabilità INFN</a:t>
            </a:r>
            <a:endParaRPr lang="it-IT" dirty="0">
              <a:solidFill>
                <a:srgbClr val="FF0000"/>
              </a:solidFill>
            </a:endParaRPr>
          </a:p>
        </p:txBody>
      </p:sp>
      <p:sp>
        <p:nvSpPr>
          <p:cNvPr id="4" name="Footer Placeholder 3"/>
          <p:cNvSpPr>
            <a:spLocks noGrp="1"/>
          </p:cNvSpPr>
          <p:nvPr>
            <p:ph type="ftr" sz="quarter" idx="11"/>
          </p:nvPr>
        </p:nvSpPr>
        <p:spPr/>
        <p:txBody>
          <a:bodyPr/>
          <a:lstStyle/>
          <a:p>
            <a:r>
              <a:rPr lang="en-US" smtClean="0"/>
              <a:t>Andrea Chierici</a:t>
            </a:r>
            <a:endParaRPr lang="it-IT" dirty="0"/>
          </a:p>
        </p:txBody>
      </p:sp>
      <p:sp>
        <p:nvSpPr>
          <p:cNvPr id="5" name="Slide Number Placeholder 4"/>
          <p:cNvSpPr>
            <a:spLocks noGrp="1"/>
          </p:cNvSpPr>
          <p:nvPr>
            <p:ph type="sldNum" sz="quarter" idx="12"/>
          </p:nvPr>
        </p:nvSpPr>
        <p:spPr/>
        <p:txBody>
          <a:bodyPr/>
          <a:lstStyle/>
          <a:p>
            <a:fld id="{5DF42116-CFBC-114E-87D6-955185AACA51}" type="slidenum">
              <a:rPr lang="it-IT" smtClean="0"/>
              <a:pPr/>
              <a:t>21</a:t>
            </a:fld>
            <a:endParaRPr lang="it-IT"/>
          </a:p>
        </p:txBody>
      </p:sp>
    </p:spTree>
    <p:extLst>
      <p:ext uri="{BB962C8B-B14F-4D97-AF65-F5344CB8AC3E}">
        <p14:creationId xmlns:p14="http://schemas.microsoft.com/office/powerpoint/2010/main" val="3524798092"/>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it-IT" dirty="0" smtClean="0"/>
              <a:t>HNSciCloud</a:t>
            </a:r>
            <a:endParaRPr lang="it-IT" dirty="0"/>
          </a:p>
        </p:txBody>
      </p:sp>
      <p:sp>
        <p:nvSpPr>
          <p:cNvPr id="3" name="Content Placeholder 2"/>
          <p:cNvSpPr>
            <a:spLocks noGrp="1"/>
          </p:cNvSpPr>
          <p:nvPr>
            <p:ph idx="1"/>
          </p:nvPr>
        </p:nvSpPr>
        <p:spPr/>
        <p:txBody>
          <a:bodyPr>
            <a:normAutofit fontScale="92500" lnSpcReduction="20000"/>
          </a:bodyPr>
          <a:lstStyle/>
          <a:p>
            <a:r>
              <a:rPr lang="it-IT" dirty="0" smtClean="0"/>
              <a:t>Sono necessari cambiamenti al processo di procurement nel settore della ricerca pubblica per beneficiare di un «Digital Single Market»</a:t>
            </a:r>
          </a:p>
          <a:p>
            <a:r>
              <a:rPr lang="it-IT" dirty="0" smtClean="0"/>
              <a:t>Si prevede che servizi di cloud commerciali avranno un ruolo crescente nei computing model delle infrastrutture di calcolo della ricerca scientifica, in ambito di piattaforme per cloud ibrido</a:t>
            </a:r>
          </a:p>
          <a:p>
            <a:r>
              <a:rPr lang="it-IT" dirty="0" smtClean="0"/>
              <a:t>Helix Nebula Science Cloud </a:t>
            </a:r>
            <a:r>
              <a:rPr lang="it-IT" dirty="0"/>
              <a:t>è</a:t>
            </a:r>
            <a:r>
              <a:rPr lang="it-IT" dirty="0" smtClean="0"/>
              <a:t> il primo di una serie di progetti co-finanziati dalla CE che contribuirà alla European Cloud Initiative</a:t>
            </a:r>
            <a:endParaRPr lang="it-IT" dirty="0"/>
          </a:p>
        </p:txBody>
      </p:sp>
      <p:sp>
        <p:nvSpPr>
          <p:cNvPr id="4" name="Footer Placeholder 3"/>
          <p:cNvSpPr>
            <a:spLocks noGrp="1"/>
          </p:cNvSpPr>
          <p:nvPr>
            <p:ph type="ftr" sz="quarter" idx="11"/>
          </p:nvPr>
        </p:nvSpPr>
        <p:spPr/>
        <p:txBody>
          <a:bodyPr/>
          <a:lstStyle/>
          <a:p>
            <a:r>
              <a:rPr lang="en-US" smtClean="0"/>
              <a:t>Andrea Chierici</a:t>
            </a:r>
            <a:endParaRPr lang="it-IT" dirty="0"/>
          </a:p>
        </p:txBody>
      </p:sp>
      <p:sp>
        <p:nvSpPr>
          <p:cNvPr id="5" name="Slide Number Placeholder 4"/>
          <p:cNvSpPr>
            <a:spLocks noGrp="1"/>
          </p:cNvSpPr>
          <p:nvPr>
            <p:ph type="sldNum" sz="quarter" idx="12"/>
          </p:nvPr>
        </p:nvSpPr>
        <p:spPr/>
        <p:txBody>
          <a:bodyPr/>
          <a:lstStyle/>
          <a:p>
            <a:fld id="{5DF42116-CFBC-114E-87D6-955185AACA51}" type="slidenum">
              <a:rPr lang="it-IT" smtClean="0"/>
              <a:pPr/>
              <a:t>3</a:t>
            </a:fld>
            <a:endParaRPr lang="it-IT"/>
          </a:p>
        </p:txBody>
      </p:sp>
    </p:spTree>
    <p:extLst>
      <p:ext uri="{BB962C8B-B14F-4D97-AF65-F5344CB8AC3E}">
        <p14:creationId xmlns:p14="http://schemas.microsoft.com/office/powerpoint/2010/main" val="2496070262"/>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842" y="92350"/>
            <a:ext cx="7379704" cy="945880"/>
          </a:xfrm>
        </p:spPr>
        <p:txBody>
          <a:bodyPr/>
          <a:lstStyle/>
          <a:p>
            <a:r>
              <a:rPr lang="it-IT" noProof="0" dirty="0" smtClean="0"/>
              <a:t>PCP: le gare</a:t>
            </a:r>
            <a:endParaRPr lang="it-IT" noProof="0" dirty="0"/>
          </a:p>
        </p:txBody>
      </p:sp>
      <p:sp>
        <p:nvSpPr>
          <p:cNvPr id="3" name="Content Placeholder 2"/>
          <p:cNvSpPr>
            <a:spLocks noGrp="1"/>
          </p:cNvSpPr>
          <p:nvPr>
            <p:ph idx="1"/>
          </p:nvPr>
        </p:nvSpPr>
        <p:spPr/>
        <p:txBody>
          <a:bodyPr>
            <a:normAutofit fontScale="85000" lnSpcReduction="20000"/>
          </a:bodyPr>
          <a:lstStyle/>
          <a:p>
            <a:r>
              <a:rPr lang="it-IT" noProof="0" dirty="0" smtClean="0"/>
              <a:t>Partecipazione aperta (almeno </a:t>
            </a:r>
            <a:r>
              <a:rPr lang="it-IT" noProof="0" dirty="0" smtClean="0">
                <a:solidFill>
                  <a:schemeClr val="accent6">
                    <a:lumMod val="75000"/>
                  </a:schemeClr>
                </a:solidFill>
              </a:rPr>
              <a:t>50%</a:t>
            </a:r>
            <a:r>
              <a:rPr lang="it-IT" noProof="0" dirty="0" smtClean="0"/>
              <a:t> attività in stati EU o associati)</a:t>
            </a:r>
          </a:p>
          <a:p>
            <a:r>
              <a:rPr lang="it-IT" noProof="0" dirty="0" smtClean="0"/>
              <a:t>Gara con criterio offerta “</a:t>
            </a:r>
            <a:r>
              <a:rPr lang="it-IT" noProof="0" dirty="0" smtClean="0">
                <a:solidFill>
                  <a:schemeClr val="accent6">
                    <a:lumMod val="75000"/>
                  </a:schemeClr>
                </a:solidFill>
              </a:rPr>
              <a:t>economicamente più vantaggiosa</a:t>
            </a:r>
            <a:r>
              <a:rPr lang="it-IT" noProof="0" dirty="0" smtClean="0"/>
              <a:t>” (almeno 50% sulla parte economica).</a:t>
            </a:r>
          </a:p>
          <a:p>
            <a:r>
              <a:rPr lang="it-IT" noProof="0" dirty="0" smtClean="0"/>
              <a:t>Caratteristiche tecniche ancora </a:t>
            </a:r>
            <a:r>
              <a:rPr lang="it-IT" noProof="0" dirty="0" smtClean="0">
                <a:solidFill>
                  <a:schemeClr val="accent6">
                    <a:lumMod val="75000"/>
                  </a:schemeClr>
                </a:solidFill>
              </a:rPr>
              <a:t>in discussione </a:t>
            </a:r>
            <a:r>
              <a:rPr lang="it-IT" noProof="0" dirty="0" smtClean="0"/>
              <a:t>fra i partner</a:t>
            </a:r>
          </a:p>
          <a:p>
            <a:pPr lvl="1"/>
            <a:r>
              <a:rPr lang="it-IT" noProof="0" dirty="0" smtClean="0"/>
              <a:t>Es. RAM/core, disco VM, interfacce cloud disponibili</a:t>
            </a:r>
          </a:p>
          <a:p>
            <a:r>
              <a:rPr lang="it-IT" noProof="0" dirty="0" smtClean="0">
                <a:solidFill>
                  <a:schemeClr val="accent6">
                    <a:lumMod val="75000"/>
                  </a:schemeClr>
                </a:solidFill>
              </a:rPr>
              <a:t>Metà Luglio 2016</a:t>
            </a:r>
            <a:r>
              <a:rPr lang="it-IT" noProof="0" dirty="0" smtClean="0"/>
              <a:t>: termine presentazione offerte </a:t>
            </a:r>
            <a:r>
              <a:rPr lang="it-IT" noProof="0" dirty="0" smtClean="0">
                <a:solidFill>
                  <a:schemeClr val="accent6">
                    <a:lumMod val="75000"/>
                  </a:schemeClr>
                </a:solidFill>
              </a:rPr>
              <a:t>fase 1</a:t>
            </a:r>
          </a:p>
          <a:p>
            <a:r>
              <a:rPr lang="it-IT" noProof="0" dirty="0" smtClean="0"/>
              <a:t>Firma contratto entro </a:t>
            </a:r>
            <a:r>
              <a:rPr lang="it-IT" noProof="0" dirty="0" smtClean="0">
                <a:solidFill>
                  <a:schemeClr val="accent6">
                    <a:lumMod val="75000"/>
                  </a:schemeClr>
                </a:solidFill>
              </a:rPr>
              <a:t>Ottobre 2016</a:t>
            </a:r>
          </a:p>
          <a:p>
            <a:r>
              <a:rPr lang="it-IT" noProof="0" dirty="0" smtClean="0"/>
              <a:t>Partecipanti fasi successive scelti fra provider selezionati nella fase 1 (rilanci competitivi)</a:t>
            </a:r>
          </a:p>
        </p:txBody>
      </p:sp>
      <p:sp>
        <p:nvSpPr>
          <p:cNvPr id="5" name="Footer Placeholder 4"/>
          <p:cNvSpPr>
            <a:spLocks noGrp="1"/>
          </p:cNvSpPr>
          <p:nvPr>
            <p:ph type="ftr" sz="quarter" idx="11"/>
          </p:nvPr>
        </p:nvSpPr>
        <p:spPr/>
        <p:txBody>
          <a:bodyPr/>
          <a:lstStyle/>
          <a:p>
            <a:r>
              <a:rPr lang="en-US" smtClean="0"/>
              <a:t>Andrea Chierici</a:t>
            </a:r>
            <a:endParaRPr lang="it-IT" dirty="0"/>
          </a:p>
        </p:txBody>
      </p:sp>
      <p:sp>
        <p:nvSpPr>
          <p:cNvPr id="6" name="Slide Number Placeholder 5"/>
          <p:cNvSpPr>
            <a:spLocks noGrp="1"/>
          </p:cNvSpPr>
          <p:nvPr>
            <p:ph type="sldNum" sz="quarter" idx="12"/>
          </p:nvPr>
        </p:nvSpPr>
        <p:spPr/>
        <p:txBody>
          <a:bodyPr/>
          <a:lstStyle/>
          <a:p>
            <a:fld id="{5DF42116-CFBC-114E-87D6-955185AACA51}" type="slidenum">
              <a:rPr lang="it-IT" smtClean="0"/>
              <a:pPr/>
              <a:t>4</a:t>
            </a:fld>
            <a:endParaRPr lang="it-IT"/>
          </a:p>
        </p:txBody>
      </p:sp>
    </p:spTree>
    <p:extLst>
      <p:ext uri="{BB962C8B-B14F-4D97-AF65-F5344CB8AC3E}">
        <p14:creationId xmlns:p14="http://schemas.microsoft.com/office/powerpoint/2010/main" val="2660061184"/>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850106"/>
          </a:xfrm>
        </p:spPr>
        <p:txBody>
          <a:bodyPr>
            <a:normAutofit/>
          </a:bodyPr>
          <a:lstStyle/>
          <a:p>
            <a:r>
              <a:rPr lang="en-GB" dirty="0" err="1" smtClean="0"/>
              <a:t>Fasi</a:t>
            </a:r>
            <a:r>
              <a:rPr lang="en-GB" dirty="0" smtClean="0"/>
              <a:t> del PCP</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34558352"/>
              </p:ext>
            </p:extLst>
          </p:nvPr>
        </p:nvGraphicFramePr>
        <p:xfrm>
          <a:off x="457200" y="1504166"/>
          <a:ext cx="8296436" cy="4074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rved Up Arrow 4"/>
          <p:cNvSpPr/>
          <p:nvPr/>
        </p:nvSpPr>
        <p:spPr>
          <a:xfrm>
            <a:off x="2555776" y="4753744"/>
            <a:ext cx="1296144" cy="432048"/>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t" anchorCtr="1">
            <a:normAutofit fontScale="70000" lnSpcReduction="20000"/>
          </a:bodyPr>
          <a:lstStyle/>
          <a:p>
            <a:pPr algn="ctr"/>
            <a:r>
              <a:rPr lang="en-GB" dirty="0" err="1" smtClean="0">
                <a:solidFill>
                  <a:prstClr val="black"/>
                </a:solidFill>
              </a:rPr>
              <a:t>Avvio</a:t>
            </a:r>
            <a:r>
              <a:rPr lang="en-GB" dirty="0" smtClean="0">
                <a:solidFill>
                  <a:prstClr val="black"/>
                </a:solidFill>
              </a:rPr>
              <a:t> </a:t>
            </a:r>
            <a:r>
              <a:rPr lang="en-GB" dirty="0" err="1" smtClean="0">
                <a:solidFill>
                  <a:prstClr val="black"/>
                </a:solidFill>
              </a:rPr>
              <a:t>della</a:t>
            </a:r>
            <a:r>
              <a:rPr lang="en-GB" dirty="0" smtClean="0">
                <a:solidFill>
                  <a:prstClr val="black"/>
                </a:solidFill>
              </a:rPr>
              <a:t> </a:t>
            </a:r>
          </a:p>
          <a:p>
            <a:pPr algn="ctr"/>
            <a:r>
              <a:rPr lang="en-GB" dirty="0" err="1" smtClean="0">
                <a:solidFill>
                  <a:prstClr val="black"/>
                </a:solidFill>
              </a:rPr>
              <a:t>gara</a:t>
            </a:r>
            <a:endParaRPr lang="en-GB" dirty="0">
              <a:solidFill>
                <a:prstClr val="black"/>
              </a:solidFill>
            </a:endParaRPr>
          </a:p>
        </p:txBody>
      </p:sp>
      <p:sp>
        <p:nvSpPr>
          <p:cNvPr id="6" name="Curved Up Arrow 5"/>
          <p:cNvSpPr/>
          <p:nvPr/>
        </p:nvSpPr>
        <p:spPr>
          <a:xfrm>
            <a:off x="5364088" y="4825752"/>
            <a:ext cx="1368152" cy="432048"/>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normAutofit fontScale="70000" lnSpcReduction="20000"/>
          </a:bodyPr>
          <a:lstStyle/>
          <a:p>
            <a:pPr algn="ctr"/>
            <a:r>
              <a:rPr lang="en-GB" dirty="0" smtClean="0">
                <a:solidFill>
                  <a:prstClr val="black"/>
                </a:solidFill>
              </a:rPr>
              <a:t>Pilot </a:t>
            </a:r>
            <a:r>
              <a:rPr lang="en-GB" smtClean="0">
                <a:solidFill>
                  <a:prstClr val="black"/>
                </a:solidFill>
              </a:rPr>
              <a:t>testati </a:t>
            </a:r>
            <a:r>
              <a:rPr lang="en-GB" dirty="0" smtClean="0">
                <a:solidFill>
                  <a:prstClr val="black"/>
                </a:solidFill>
              </a:rPr>
              <a:t>e </a:t>
            </a:r>
            <a:r>
              <a:rPr lang="en-GB" dirty="0" err="1" smtClean="0">
                <a:solidFill>
                  <a:prstClr val="black"/>
                </a:solidFill>
              </a:rPr>
              <a:t>validati</a:t>
            </a:r>
            <a:endParaRPr lang="en-GB" dirty="0">
              <a:solidFill>
                <a:prstClr val="black"/>
              </a:solidFill>
            </a:endParaRPr>
          </a:p>
        </p:txBody>
      </p:sp>
      <p:grpSp>
        <p:nvGrpSpPr>
          <p:cNvPr id="15" name="Group 14"/>
          <p:cNvGrpSpPr/>
          <p:nvPr/>
        </p:nvGrpSpPr>
        <p:grpSpPr>
          <a:xfrm>
            <a:off x="351774" y="1401876"/>
            <a:ext cx="8507288" cy="392353"/>
            <a:chOff x="457199" y="1812511"/>
            <a:chExt cx="8226855" cy="392353"/>
          </a:xfrm>
        </p:grpSpPr>
        <p:sp>
          <p:nvSpPr>
            <p:cNvPr id="7" name="Left-Right Arrow 6"/>
            <p:cNvSpPr/>
            <p:nvPr/>
          </p:nvSpPr>
          <p:spPr>
            <a:xfrm>
              <a:off x="457199" y="1844824"/>
              <a:ext cx="2530623" cy="360040"/>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dirty="0" smtClean="0">
                  <a:solidFill>
                    <a:prstClr val="white"/>
                  </a:solidFill>
                </a:rPr>
                <a:t>9 </a:t>
              </a:r>
              <a:r>
                <a:rPr lang="en-GB" sz="1600" dirty="0" err="1" smtClean="0">
                  <a:solidFill>
                    <a:prstClr val="white"/>
                  </a:solidFill>
                </a:rPr>
                <a:t>mesi</a:t>
              </a:r>
              <a:endParaRPr lang="en-GB" sz="1600" dirty="0">
                <a:solidFill>
                  <a:prstClr val="white"/>
                </a:solidFill>
              </a:endParaRPr>
            </a:p>
          </p:txBody>
        </p:sp>
        <p:sp>
          <p:nvSpPr>
            <p:cNvPr id="8" name="Left-Right Arrow 7"/>
            <p:cNvSpPr/>
            <p:nvPr/>
          </p:nvSpPr>
          <p:spPr>
            <a:xfrm>
              <a:off x="3253750" y="1835371"/>
              <a:ext cx="2592287" cy="360040"/>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dirty="0" smtClean="0">
                  <a:solidFill>
                    <a:prstClr val="white"/>
                  </a:solidFill>
                </a:rPr>
                <a:t>14 </a:t>
              </a:r>
              <a:r>
                <a:rPr lang="en-GB" sz="1600" dirty="0" err="1" smtClean="0">
                  <a:solidFill>
                    <a:prstClr val="white"/>
                  </a:solidFill>
                </a:rPr>
                <a:t>mesi</a:t>
              </a:r>
              <a:endParaRPr lang="en-GB" sz="1600" dirty="0">
                <a:solidFill>
                  <a:prstClr val="white"/>
                </a:solidFill>
              </a:endParaRPr>
            </a:p>
          </p:txBody>
        </p:sp>
        <p:sp>
          <p:nvSpPr>
            <p:cNvPr id="9" name="Left-Right Arrow 8"/>
            <p:cNvSpPr/>
            <p:nvPr/>
          </p:nvSpPr>
          <p:spPr>
            <a:xfrm>
              <a:off x="6074708" y="1812511"/>
              <a:ext cx="2609346" cy="360040"/>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dirty="0">
                  <a:solidFill>
                    <a:prstClr val="white"/>
                  </a:solidFill>
                </a:rPr>
                <a:t>7</a:t>
              </a:r>
              <a:r>
                <a:rPr lang="en-GB" sz="1600" dirty="0" smtClean="0">
                  <a:solidFill>
                    <a:prstClr val="white"/>
                  </a:solidFill>
                </a:rPr>
                <a:t> </a:t>
              </a:r>
              <a:r>
                <a:rPr lang="en-GB" sz="1600" dirty="0" err="1" smtClean="0">
                  <a:solidFill>
                    <a:prstClr val="white"/>
                  </a:solidFill>
                </a:rPr>
                <a:t>mesi</a:t>
              </a:r>
              <a:endParaRPr lang="en-GB" sz="1600" dirty="0">
                <a:solidFill>
                  <a:prstClr val="white"/>
                </a:solidFill>
              </a:endParaRPr>
            </a:p>
          </p:txBody>
        </p:sp>
      </p:grpSp>
      <p:sp>
        <p:nvSpPr>
          <p:cNvPr id="10" name="Line Callout 2 9"/>
          <p:cNvSpPr/>
          <p:nvPr/>
        </p:nvSpPr>
        <p:spPr>
          <a:xfrm>
            <a:off x="61156" y="5359741"/>
            <a:ext cx="792088" cy="438193"/>
          </a:xfrm>
          <a:prstGeom prst="borderCallout2">
            <a:avLst>
              <a:gd name="adj1" fmla="val -1315"/>
              <a:gd name="adj2" fmla="val 18307"/>
              <a:gd name="adj3" fmla="val -5328"/>
              <a:gd name="adj4" fmla="val 18854"/>
              <a:gd name="adj5" fmla="val -2718"/>
              <a:gd name="adj6" fmla="val 1505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dirty="0" smtClean="0">
                <a:solidFill>
                  <a:prstClr val="white"/>
                </a:solidFill>
              </a:rPr>
              <a:t>Gen 16</a:t>
            </a:r>
            <a:endParaRPr lang="en-GB" sz="1600" dirty="0">
              <a:solidFill>
                <a:prstClr val="white"/>
              </a:solidFill>
            </a:endParaRPr>
          </a:p>
        </p:txBody>
      </p:sp>
      <p:sp>
        <p:nvSpPr>
          <p:cNvPr id="14" name="Line Callout 2 13"/>
          <p:cNvSpPr/>
          <p:nvPr/>
        </p:nvSpPr>
        <p:spPr>
          <a:xfrm>
            <a:off x="8296079" y="5291172"/>
            <a:ext cx="775949" cy="366184"/>
          </a:xfrm>
          <a:prstGeom prst="borderCallout2">
            <a:avLst>
              <a:gd name="adj1" fmla="val 6656"/>
              <a:gd name="adj2" fmla="val 97824"/>
              <a:gd name="adj3" fmla="val 14750"/>
              <a:gd name="adj4" fmla="val 81690"/>
              <a:gd name="adj5" fmla="val 21667"/>
              <a:gd name="adj6" fmla="val 85492"/>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dirty="0" err="1" smtClean="0">
                <a:solidFill>
                  <a:prstClr val="white"/>
                </a:solidFill>
              </a:rPr>
              <a:t>Giu</a:t>
            </a:r>
            <a:r>
              <a:rPr lang="en-GB" sz="1600" dirty="0" smtClean="0">
                <a:solidFill>
                  <a:prstClr val="white"/>
                </a:solidFill>
              </a:rPr>
              <a:t> 18</a:t>
            </a:r>
            <a:endParaRPr lang="en-GB" sz="1600" dirty="0">
              <a:solidFill>
                <a:prstClr val="white"/>
              </a:solidFill>
            </a:endParaRPr>
          </a:p>
        </p:txBody>
      </p:sp>
      <p:graphicFrame>
        <p:nvGraphicFramePr>
          <p:cNvPr id="17" name="Diagram 16"/>
          <p:cNvGraphicFramePr/>
          <p:nvPr>
            <p:extLst/>
          </p:nvPr>
        </p:nvGraphicFramePr>
        <p:xfrm>
          <a:off x="3419872" y="2953544"/>
          <a:ext cx="2160240" cy="1800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1" name="Rounded Rectangle 10"/>
          <p:cNvSpPr/>
          <p:nvPr/>
        </p:nvSpPr>
        <p:spPr>
          <a:xfrm>
            <a:off x="6289848" y="4192290"/>
            <a:ext cx="2252936" cy="561454"/>
          </a:xfrm>
          <a:prstGeom prst="roundRect">
            <a:avLst/>
          </a:prstGeom>
          <a:solidFill>
            <a:schemeClr val="accent3">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prstClr val="white"/>
                </a:solidFill>
              </a:rPr>
              <a:t> . . .</a:t>
            </a:r>
            <a:endParaRPr lang="en-GB" dirty="0">
              <a:solidFill>
                <a:prstClr val="white"/>
              </a:solidFill>
            </a:endParaRPr>
          </a:p>
        </p:txBody>
      </p:sp>
      <p:sp>
        <p:nvSpPr>
          <p:cNvPr id="16" name="TextBox 15"/>
          <p:cNvSpPr txBox="1"/>
          <p:nvPr/>
        </p:nvSpPr>
        <p:spPr>
          <a:xfrm>
            <a:off x="5040052" y="5578026"/>
            <a:ext cx="3384376" cy="1169551"/>
          </a:xfrm>
          <a:prstGeom prst="rect">
            <a:avLst/>
          </a:prstGeom>
          <a:noFill/>
        </p:spPr>
        <p:txBody>
          <a:bodyPr wrap="square" rtlCol="0">
            <a:spAutoFit/>
          </a:bodyPr>
          <a:lstStyle/>
          <a:p>
            <a:pPr marL="285750" indent="-285750">
              <a:buFont typeface="Arial" panose="020B0604020202020204" pitchFamily="34" charset="0"/>
              <a:buChar char="•"/>
            </a:pPr>
            <a:r>
              <a:rPr lang="en-GB" sz="1400" dirty="0" err="1" smtClean="0">
                <a:solidFill>
                  <a:prstClr val="black"/>
                </a:solidFill>
              </a:rPr>
              <a:t>Ogni</a:t>
            </a:r>
            <a:r>
              <a:rPr lang="en-GB" sz="1400" dirty="0" smtClean="0">
                <a:solidFill>
                  <a:prstClr val="black"/>
                </a:solidFill>
              </a:rPr>
              <a:t> </a:t>
            </a:r>
            <a:r>
              <a:rPr lang="en-GB" sz="1400" dirty="0" err="1" smtClean="0">
                <a:solidFill>
                  <a:prstClr val="black"/>
                </a:solidFill>
              </a:rPr>
              <a:t>passaggio</a:t>
            </a:r>
            <a:r>
              <a:rPr lang="en-GB" sz="1400" dirty="0" smtClean="0">
                <a:solidFill>
                  <a:prstClr val="black"/>
                </a:solidFill>
              </a:rPr>
              <a:t> </a:t>
            </a:r>
            <a:r>
              <a:rPr lang="en-GB" sz="1400" dirty="0" err="1" smtClean="0">
                <a:solidFill>
                  <a:prstClr val="black"/>
                </a:solidFill>
              </a:rPr>
              <a:t>avviene</a:t>
            </a:r>
            <a:r>
              <a:rPr lang="en-GB" sz="1400" dirty="0" smtClean="0">
                <a:solidFill>
                  <a:prstClr val="black"/>
                </a:solidFill>
              </a:rPr>
              <a:t> </a:t>
            </a:r>
            <a:r>
              <a:rPr lang="en-GB" sz="1400" dirty="0" err="1" smtClean="0">
                <a:solidFill>
                  <a:prstClr val="black"/>
                </a:solidFill>
              </a:rPr>
              <a:t>tramite</a:t>
            </a:r>
            <a:r>
              <a:rPr lang="en-GB" sz="1400" dirty="0" smtClean="0">
                <a:solidFill>
                  <a:prstClr val="black"/>
                </a:solidFill>
              </a:rPr>
              <a:t> </a:t>
            </a:r>
            <a:r>
              <a:rPr lang="en-GB" sz="1400" dirty="0" err="1" smtClean="0">
                <a:solidFill>
                  <a:prstClr val="black"/>
                </a:solidFill>
              </a:rPr>
              <a:t>gara</a:t>
            </a:r>
            <a:endParaRPr lang="en-GB" sz="1400" dirty="0" smtClean="0">
              <a:solidFill>
                <a:prstClr val="black"/>
              </a:solidFill>
            </a:endParaRPr>
          </a:p>
          <a:p>
            <a:pPr marL="285750" indent="-285750">
              <a:buFont typeface="Arial" panose="020B0604020202020204" pitchFamily="34" charset="0"/>
              <a:buChar char="•"/>
            </a:pPr>
            <a:r>
              <a:rPr lang="en-GB" sz="1400" dirty="0" err="1" smtClean="0">
                <a:solidFill>
                  <a:prstClr val="black"/>
                </a:solidFill>
              </a:rPr>
              <a:t>Offerte</a:t>
            </a:r>
            <a:r>
              <a:rPr lang="en-GB" sz="1400" dirty="0" smtClean="0">
                <a:solidFill>
                  <a:prstClr val="black"/>
                </a:solidFill>
              </a:rPr>
              <a:t> </a:t>
            </a:r>
            <a:r>
              <a:rPr lang="en-GB" sz="1400" dirty="0" err="1" smtClean="0">
                <a:solidFill>
                  <a:prstClr val="black"/>
                </a:solidFill>
              </a:rPr>
              <a:t>valutate</a:t>
            </a:r>
            <a:r>
              <a:rPr lang="en-GB" sz="1400" dirty="0" smtClean="0">
                <a:solidFill>
                  <a:prstClr val="black"/>
                </a:solidFill>
              </a:rPr>
              <a:t> </a:t>
            </a:r>
            <a:r>
              <a:rPr lang="en-GB" sz="1400" dirty="0" err="1" smtClean="0">
                <a:solidFill>
                  <a:prstClr val="black"/>
                </a:solidFill>
              </a:rPr>
              <a:t>tramite</a:t>
            </a:r>
            <a:r>
              <a:rPr lang="en-GB" sz="1400" dirty="0" smtClean="0">
                <a:solidFill>
                  <a:prstClr val="black"/>
                </a:solidFill>
              </a:rPr>
              <a:t> </a:t>
            </a:r>
            <a:r>
              <a:rPr lang="en-GB" sz="1400" dirty="0" err="1" smtClean="0">
                <a:solidFill>
                  <a:prstClr val="black"/>
                </a:solidFill>
              </a:rPr>
              <a:t>criteri</a:t>
            </a:r>
            <a:r>
              <a:rPr lang="en-GB" sz="1400" dirty="0" smtClean="0">
                <a:solidFill>
                  <a:prstClr val="black"/>
                </a:solidFill>
              </a:rPr>
              <a:t> </a:t>
            </a:r>
            <a:r>
              <a:rPr lang="en-GB" sz="1400" dirty="0" err="1" smtClean="0">
                <a:solidFill>
                  <a:prstClr val="black"/>
                </a:solidFill>
              </a:rPr>
              <a:t>resi</a:t>
            </a:r>
            <a:r>
              <a:rPr lang="en-GB" sz="1400" dirty="0" smtClean="0">
                <a:solidFill>
                  <a:prstClr val="black"/>
                </a:solidFill>
              </a:rPr>
              <a:t> </a:t>
            </a:r>
            <a:r>
              <a:rPr lang="en-GB" sz="1400" dirty="0" err="1" smtClean="0">
                <a:solidFill>
                  <a:prstClr val="black"/>
                </a:solidFill>
              </a:rPr>
              <a:t>pubblici</a:t>
            </a:r>
            <a:endParaRPr lang="en-GB" sz="1400" dirty="0">
              <a:solidFill>
                <a:prstClr val="black"/>
              </a:solidFill>
            </a:endParaRPr>
          </a:p>
          <a:p>
            <a:pPr marL="285750" indent="-285750">
              <a:buFont typeface="Arial" panose="020B0604020202020204" pitchFamily="34" charset="0"/>
              <a:buChar char="•"/>
            </a:pPr>
            <a:r>
              <a:rPr lang="en-GB" sz="1400" dirty="0" smtClean="0">
                <a:solidFill>
                  <a:prstClr val="black"/>
                </a:solidFill>
              </a:rPr>
              <a:t>Solo chi complete con </a:t>
            </a:r>
            <a:r>
              <a:rPr lang="en-GB" sz="1400" dirty="0" err="1" smtClean="0">
                <a:solidFill>
                  <a:prstClr val="black"/>
                </a:solidFill>
              </a:rPr>
              <a:t>successo</a:t>
            </a:r>
            <a:r>
              <a:rPr lang="en-GB" sz="1400" dirty="0" smtClean="0">
                <a:solidFill>
                  <a:prstClr val="black"/>
                </a:solidFill>
              </a:rPr>
              <a:t> </a:t>
            </a:r>
            <a:r>
              <a:rPr lang="en-GB" sz="1400" dirty="0" err="1" smtClean="0">
                <a:solidFill>
                  <a:prstClr val="black"/>
                </a:solidFill>
              </a:rPr>
              <a:t>una</a:t>
            </a:r>
            <a:r>
              <a:rPr lang="en-GB" sz="1400" dirty="0" smtClean="0">
                <a:solidFill>
                  <a:prstClr val="black"/>
                </a:solidFill>
              </a:rPr>
              <a:t> fare </a:t>
            </a:r>
            <a:r>
              <a:rPr lang="en-GB" sz="1400" dirty="0" err="1" smtClean="0">
                <a:solidFill>
                  <a:prstClr val="black"/>
                </a:solidFill>
              </a:rPr>
              <a:t>puo</a:t>
            </a:r>
            <a:r>
              <a:rPr lang="en-GB" sz="1400" dirty="0" smtClean="0">
                <a:solidFill>
                  <a:prstClr val="black"/>
                </a:solidFill>
              </a:rPr>
              <a:t>` </a:t>
            </a:r>
            <a:r>
              <a:rPr lang="en-GB" sz="1400" dirty="0" err="1" smtClean="0">
                <a:solidFill>
                  <a:prstClr val="black"/>
                </a:solidFill>
              </a:rPr>
              <a:t>accedere</a:t>
            </a:r>
            <a:r>
              <a:rPr lang="en-GB" sz="1400" dirty="0" smtClean="0">
                <a:solidFill>
                  <a:prstClr val="black"/>
                </a:solidFill>
              </a:rPr>
              <a:t> a </a:t>
            </a:r>
            <a:r>
              <a:rPr lang="en-GB" sz="1400" dirty="0" err="1" smtClean="0">
                <a:solidFill>
                  <a:prstClr val="black"/>
                </a:solidFill>
              </a:rPr>
              <a:t>quella</a:t>
            </a:r>
            <a:r>
              <a:rPr lang="en-GB" sz="1400" dirty="0" smtClean="0">
                <a:solidFill>
                  <a:prstClr val="black"/>
                </a:solidFill>
              </a:rPr>
              <a:t> </a:t>
            </a:r>
            <a:r>
              <a:rPr lang="en-GB" sz="1400" dirty="0" err="1" smtClean="0">
                <a:solidFill>
                  <a:prstClr val="black"/>
                </a:solidFill>
              </a:rPr>
              <a:t>successiva</a:t>
            </a:r>
            <a:endParaRPr lang="en-GB" sz="1400" dirty="0" smtClean="0">
              <a:solidFill>
                <a:prstClr val="black"/>
              </a:solidFill>
            </a:endParaRPr>
          </a:p>
        </p:txBody>
      </p:sp>
      <p:sp>
        <p:nvSpPr>
          <p:cNvPr id="12" name="Footer Placeholder 11"/>
          <p:cNvSpPr>
            <a:spLocks noGrp="1"/>
          </p:cNvSpPr>
          <p:nvPr>
            <p:ph type="ftr" sz="quarter" idx="11"/>
          </p:nvPr>
        </p:nvSpPr>
        <p:spPr/>
        <p:txBody>
          <a:bodyPr/>
          <a:lstStyle/>
          <a:p>
            <a:r>
              <a:rPr lang="en-US" smtClean="0"/>
              <a:t>Andrea Chierici</a:t>
            </a:r>
            <a:endParaRPr lang="it-IT" dirty="0"/>
          </a:p>
        </p:txBody>
      </p:sp>
      <p:sp>
        <p:nvSpPr>
          <p:cNvPr id="13" name="Slide Number Placeholder 12"/>
          <p:cNvSpPr>
            <a:spLocks noGrp="1"/>
          </p:cNvSpPr>
          <p:nvPr>
            <p:ph type="sldNum" sz="quarter" idx="12"/>
          </p:nvPr>
        </p:nvSpPr>
        <p:spPr/>
        <p:txBody>
          <a:bodyPr/>
          <a:lstStyle/>
          <a:p>
            <a:fld id="{5DF42116-CFBC-114E-87D6-955185AACA51}" type="slidenum">
              <a:rPr lang="it-IT" smtClean="0"/>
              <a:pPr/>
              <a:t>5</a:t>
            </a:fld>
            <a:endParaRPr lang="it-IT"/>
          </a:p>
        </p:txBody>
      </p:sp>
    </p:spTree>
    <p:extLst>
      <p:ext uri="{BB962C8B-B14F-4D97-AF65-F5344CB8AC3E}">
        <p14:creationId xmlns:p14="http://schemas.microsoft.com/office/powerpoint/2010/main" val="1889779759"/>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noProof="0" dirty="0" smtClean="0"/>
              <a:t>Sfide tecnologiche</a:t>
            </a:r>
            <a:endParaRPr lang="it-IT" noProof="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2705" y="119661"/>
            <a:ext cx="1194652" cy="612259"/>
          </a:xfrm>
        </p:spPr>
      </p:pic>
      <p:sp>
        <p:nvSpPr>
          <p:cNvPr id="4" name="Footer Placeholder 3"/>
          <p:cNvSpPr>
            <a:spLocks noGrp="1"/>
          </p:cNvSpPr>
          <p:nvPr>
            <p:ph type="ftr" sz="quarter" idx="11"/>
          </p:nvPr>
        </p:nvSpPr>
        <p:spPr/>
        <p:txBody>
          <a:bodyPr/>
          <a:lstStyle/>
          <a:p>
            <a:r>
              <a:rPr lang="en-US" smtClean="0"/>
              <a:t>Andrea Chierici</a:t>
            </a:r>
            <a:endParaRPr lang="it-IT" dirty="0"/>
          </a:p>
        </p:txBody>
      </p:sp>
      <p:sp>
        <p:nvSpPr>
          <p:cNvPr id="6" name="Content Placeholder 2"/>
          <p:cNvSpPr txBox="1">
            <a:spLocks/>
          </p:cNvSpPr>
          <p:nvPr/>
        </p:nvSpPr>
        <p:spPr>
          <a:xfrm>
            <a:off x="457200" y="1600200"/>
            <a:ext cx="8229600" cy="4525963"/>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it-IT" dirty="0" smtClean="0"/>
              <a:t>Computing</a:t>
            </a:r>
          </a:p>
          <a:p>
            <a:pPr lvl="1"/>
            <a:r>
              <a:rPr lang="it-IT" dirty="0" smtClean="0"/>
              <a:t>Integrazione </a:t>
            </a:r>
            <a:r>
              <a:rPr lang="it-IT" dirty="0" smtClean="0"/>
              <a:t>di </a:t>
            </a:r>
            <a:r>
              <a:rPr lang="it-IT" dirty="0" smtClean="0"/>
              <a:t>requirement HPC</a:t>
            </a:r>
          </a:p>
          <a:p>
            <a:r>
              <a:rPr lang="it-IT" dirty="0" smtClean="0"/>
              <a:t>Storage</a:t>
            </a:r>
          </a:p>
          <a:p>
            <a:pPr lvl="1"/>
            <a:r>
              <a:rPr lang="it-IT" dirty="0" smtClean="0"/>
              <a:t>Caching presso i provider, possibilmente in modo automatico</a:t>
            </a:r>
          </a:p>
          <a:p>
            <a:r>
              <a:rPr lang="it-IT" dirty="0" smtClean="0"/>
              <a:t>Network</a:t>
            </a:r>
          </a:p>
          <a:p>
            <a:pPr lvl="1"/>
            <a:r>
              <a:rPr lang="it-IT" dirty="0" smtClean="0"/>
              <a:t>Connessione via GEANT</a:t>
            </a:r>
          </a:p>
          <a:p>
            <a:pPr lvl="1"/>
            <a:r>
              <a:rPr lang="it-IT" dirty="0" smtClean="0"/>
              <a:t>Supporto per </a:t>
            </a:r>
            <a:r>
              <a:rPr lang="it-IT" dirty="0" err="1" smtClean="0"/>
              <a:t>eduGAIN</a:t>
            </a:r>
            <a:endParaRPr lang="it-IT" dirty="0" smtClean="0"/>
          </a:p>
          <a:p>
            <a:r>
              <a:rPr lang="it-IT" dirty="0" smtClean="0"/>
              <a:t>Procurement</a:t>
            </a:r>
          </a:p>
          <a:p>
            <a:pPr lvl="1"/>
            <a:r>
              <a:rPr lang="it-IT" dirty="0" smtClean="0"/>
              <a:t>Riuscire a coniugare il business model dei provider con le regole del public procurement</a:t>
            </a:r>
          </a:p>
        </p:txBody>
      </p:sp>
      <p:sp>
        <p:nvSpPr>
          <p:cNvPr id="3" name="Slide Number Placeholder 2"/>
          <p:cNvSpPr>
            <a:spLocks noGrp="1"/>
          </p:cNvSpPr>
          <p:nvPr>
            <p:ph type="sldNum" sz="quarter" idx="12"/>
          </p:nvPr>
        </p:nvSpPr>
        <p:spPr/>
        <p:txBody>
          <a:bodyPr/>
          <a:lstStyle/>
          <a:p>
            <a:fld id="{5DF42116-CFBC-114E-87D6-955185AACA51}" type="slidenum">
              <a:rPr lang="it-IT" smtClean="0"/>
              <a:pPr/>
              <a:t>6</a:t>
            </a:fld>
            <a:endParaRPr lang="it-IT"/>
          </a:p>
        </p:txBody>
      </p:sp>
    </p:spTree>
    <p:extLst>
      <p:ext uri="{BB962C8B-B14F-4D97-AF65-F5344CB8AC3E}">
        <p14:creationId xmlns:p14="http://schemas.microsoft.com/office/powerpoint/2010/main" val="2720095923"/>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a:xfrm>
            <a:off x="468313" y="1412875"/>
            <a:ext cx="8229600" cy="4525963"/>
          </a:xfrm>
        </p:spPr>
        <p:txBody>
          <a:bodyPr/>
          <a:lstStyle/>
          <a:p>
            <a:pPr eaLnBrk="1" hangingPunct="1"/>
            <a:endParaRPr lang="en-US" altLang="en-US" sz="2400" smtClean="0"/>
          </a:p>
          <a:p>
            <a:pPr eaLnBrk="1" hangingPunct="1"/>
            <a:endParaRPr lang="en-US" altLang="en-US" smtClean="0"/>
          </a:p>
        </p:txBody>
      </p:sp>
      <p:sp>
        <p:nvSpPr>
          <p:cNvPr id="16387" name="Rectangle 2"/>
          <p:cNvSpPr>
            <a:spLocks noChangeArrowheads="1"/>
          </p:cNvSpPr>
          <p:nvPr/>
        </p:nvSpPr>
        <p:spPr bwMode="auto">
          <a:xfrm>
            <a:off x="539750" y="47625"/>
            <a:ext cx="7895333"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it-IT" altLang="en-US" sz="3200" dirty="0" smtClean="0">
                <a:latin typeface="+mj-lt"/>
              </a:rPr>
              <a:t>Agenda (1)</a:t>
            </a:r>
            <a:endParaRPr lang="it-IT" altLang="en-US" sz="3200" dirty="0">
              <a:latin typeface="+mj-lt"/>
            </a:endParaRPr>
          </a:p>
        </p:txBody>
      </p:sp>
      <p:graphicFrame>
        <p:nvGraphicFramePr>
          <p:cNvPr id="5" name="Table 4"/>
          <p:cNvGraphicFramePr>
            <a:graphicFrameLocks noGrp="1"/>
          </p:cNvGraphicFramePr>
          <p:nvPr>
            <p:extLst>
              <p:ext uri="{D42A27DB-BD31-4B8C-83A1-F6EECF244321}">
                <p14:modId xmlns:p14="http://schemas.microsoft.com/office/powerpoint/2010/main" val="4178913699"/>
              </p:ext>
            </p:extLst>
          </p:nvPr>
        </p:nvGraphicFramePr>
        <p:xfrm>
          <a:off x="139540" y="812800"/>
          <a:ext cx="8887145" cy="4831897"/>
        </p:xfrm>
        <a:graphic>
          <a:graphicData uri="http://schemas.openxmlformats.org/drawingml/2006/table">
            <a:tbl>
              <a:tblPr firstRow="1" firstCol="1" bandRow="1">
                <a:tableStyleId>{5C22544A-7EE6-4342-B048-85BDC9FD1C3A}</a:tableStyleId>
              </a:tblPr>
              <a:tblGrid>
                <a:gridCol w="1124181">
                  <a:extLst>
                    <a:ext uri="{9D8B030D-6E8A-4147-A177-3AD203B41FA5}">
                      <a16:colId xmlns:a16="http://schemas.microsoft.com/office/drawing/2014/main" xmlns="" val="20000"/>
                    </a:ext>
                  </a:extLst>
                </a:gridCol>
                <a:gridCol w="5016910">
                  <a:extLst>
                    <a:ext uri="{9D8B030D-6E8A-4147-A177-3AD203B41FA5}">
                      <a16:colId xmlns:a16="http://schemas.microsoft.com/office/drawing/2014/main" xmlns="" val="20001"/>
                    </a:ext>
                  </a:extLst>
                </a:gridCol>
                <a:gridCol w="2746054">
                  <a:extLst>
                    <a:ext uri="{9D8B030D-6E8A-4147-A177-3AD203B41FA5}">
                      <a16:colId xmlns:a16="http://schemas.microsoft.com/office/drawing/2014/main" xmlns="" val="20002"/>
                    </a:ext>
                  </a:extLst>
                </a:gridCol>
              </a:tblGrid>
              <a:tr h="210572">
                <a:tc>
                  <a:txBody>
                    <a:bodyPr/>
                    <a:lstStyle/>
                    <a:p>
                      <a:pPr algn="ctr">
                        <a:lnSpc>
                          <a:spcPct val="107000"/>
                        </a:lnSpc>
                        <a:spcAft>
                          <a:spcPts val="0"/>
                        </a:spcAft>
                      </a:pPr>
                      <a:r>
                        <a:rPr lang="en-US" sz="1200" dirty="0" smtClean="0">
                          <a:effectLst/>
                        </a:rPr>
                        <a:t>Date</a:t>
                      </a:r>
                      <a:r>
                        <a:rPr lang="en-US" sz="1200" dirty="0">
                          <a:effectLst/>
                        </a:rPr>
                        <a:t> </a:t>
                      </a:r>
                      <a:endParaRPr lang="en-GB" sz="1200" dirty="0">
                        <a:solidFill>
                          <a:srgbClr val="18053F"/>
                        </a:solidFill>
                        <a:effectLst/>
                        <a:latin typeface="+mj-lt"/>
                        <a:ea typeface="Calibri" panose="020F0502020204030204" pitchFamily="34" charset="0"/>
                        <a:cs typeface="Times New Roman" panose="02020603050405020304" pitchFamily="18" charset="0"/>
                      </a:endParaRPr>
                    </a:p>
                  </a:txBody>
                  <a:tcPr marL="50095" marR="50095" marT="0" marB="0"/>
                </a:tc>
                <a:tc>
                  <a:txBody>
                    <a:bodyPr/>
                    <a:lstStyle/>
                    <a:p>
                      <a:pPr algn="ctr">
                        <a:lnSpc>
                          <a:spcPct val="107000"/>
                        </a:lnSpc>
                        <a:spcAft>
                          <a:spcPts val="0"/>
                        </a:spcAft>
                      </a:pPr>
                      <a:r>
                        <a:rPr lang="en-US" sz="1200" dirty="0" smtClean="0">
                          <a:effectLst/>
                        </a:rPr>
                        <a:t>Activity</a:t>
                      </a:r>
                      <a:endParaRPr lang="en-GB" sz="1200" dirty="0">
                        <a:solidFill>
                          <a:srgbClr val="18053F"/>
                        </a:solidFill>
                        <a:effectLst/>
                        <a:latin typeface="+mj-lt"/>
                      </a:endParaRPr>
                    </a:p>
                  </a:txBody>
                  <a:tcPr marL="50095" marR="50095" marT="0" marB="0"/>
                </a:tc>
                <a:tc>
                  <a:txBody>
                    <a:bodyPr/>
                    <a:lstStyle/>
                    <a:p>
                      <a:pPr algn="ctr">
                        <a:lnSpc>
                          <a:spcPct val="107000"/>
                        </a:lnSpc>
                        <a:spcAft>
                          <a:spcPts val="0"/>
                        </a:spcAft>
                      </a:pPr>
                      <a:r>
                        <a:rPr lang="en-US" sz="1200" dirty="0">
                          <a:effectLst/>
                        </a:rPr>
                        <a:t>Comments</a:t>
                      </a:r>
                      <a:endParaRPr lang="en-GB" sz="1200" dirty="0">
                        <a:solidFill>
                          <a:srgbClr val="18053F"/>
                        </a:solidFill>
                        <a:effectLst/>
                        <a:latin typeface="+mj-lt"/>
                        <a:ea typeface="Calibri" panose="020F0502020204030204" pitchFamily="34" charset="0"/>
                        <a:cs typeface="Times New Roman" panose="02020603050405020304" pitchFamily="18" charset="0"/>
                      </a:endParaRPr>
                    </a:p>
                  </a:txBody>
                  <a:tcPr marL="50095" marR="50095" marT="0" marB="0"/>
                </a:tc>
                <a:extLst>
                  <a:ext uri="{0D108BD9-81ED-4DB2-BD59-A6C34878D82A}">
                    <a16:rowId xmlns:a16="http://schemas.microsoft.com/office/drawing/2014/main" xmlns="" val="10000"/>
                  </a:ext>
                </a:extLst>
              </a:tr>
              <a:tr h="224376">
                <a:tc>
                  <a:txBody>
                    <a:bodyPr/>
                    <a:lstStyle/>
                    <a:p>
                      <a:pPr>
                        <a:lnSpc>
                          <a:spcPct val="107000"/>
                        </a:lnSpc>
                        <a:spcAft>
                          <a:spcPts val="0"/>
                        </a:spcAft>
                      </a:pPr>
                      <a:r>
                        <a:rPr lang="en-US" sz="1000" dirty="0" smtClean="0">
                          <a:effectLst/>
                        </a:rPr>
                        <a:t>26/10/15</a:t>
                      </a:r>
                      <a:endParaRPr lang="en-GB" sz="1000" dirty="0">
                        <a:solidFill>
                          <a:srgbClr val="18053F"/>
                        </a:solidFill>
                        <a:effectLst/>
                        <a:latin typeface="+mj-lt"/>
                        <a:ea typeface="Calibri" panose="020F0502020204030204" pitchFamily="34" charset="0"/>
                        <a:cs typeface="Times New Roman" panose="02020603050405020304" pitchFamily="18" charset="0"/>
                      </a:endParaRPr>
                    </a:p>
                  </a:txBody>
                  <a:tcPr marL="50095" marR="50095" marT="0" marB="0">
                    <a:solidFill>
                      <a:schemeClr val="tx2">
                        <a:lumMod val="40000"/>
                        <a:lumOff val="60000"/>
                      </a:schemeClr>
                    </a:solidFill>
                  </a:tcPr>
                </a:tc>
                <a:tc>
                  <a:txBody>
                    <a:bodyPr/>
                    <a:lstStyle/>
                    <a:p>
                      <a:pPr>
                        <a:lnSpc>
                          <a:spcPct val="107000"/>
                        </a:lnSpc>
                        <a:spcAft>
                          <a:spcPts val="0"/>
                        </a:spcAft>
                      </a:pPr>
                      <a:r>
                        <a:rPr lang="en-US" sz="1000">
                          <a:effectLst/>
                        </a:rPr>
                        <a:t>Grant Agreement signed</a:t>
                      </a:r>
                      <a:endParaRPr lang="en-GB" sz="1000">
                        <a:solidFill>
                          <a:srgbClr val="18053F"/>
                        </a:solidFill>
                        <a:effectLst/>
                        <a:latin typeface="+mj-lt"/>
                        <a:ea typeface="Calibri" panose="020F0502020204030204" pitchFamily="34" charset="0"/>
                        <a:cs typeface="Times New Roman" panose="02020603050405020304" pitchFamily="18" charset="0"/>
                      </a:endParaRPr>
                    </a:p>
                  </a:txBody>
                  <a:tcPr marL="50095" marR="50095" marT="0" marB="0">
                    <a:solidFill>
                      <a:schemeClr val="tx2">
                        <a:lumMod val="40000"/>
                        <a:lumOff val="60000"/>
                      </a:schemeClr>
                    </a:solidFill>
                  </a:tcPr>
                </a:tc>
                <a:tc>
                  <a:txBody>
                    <a:bodyPr/>
                    <a:lstStyle/>
                    <a:p>
                      <a:pPr>
                        <a:lnSpc>
                          <a:spcPct val="107000"/>
                        </a:lnSpc>
                        <a:spcAft>
                          <a:spcPts val="0"/>
                        </a:spcAft>
                      </a:pPr>
                      <a:r>
                        <a:rPr lang="en-US" sz="1000" dirty="0">
                          <a:effectLst/>
                        </a:rPr>
                        <a:t> </a:t>
                      </a:r>
                      <a:endParaRPr lang="en-GB" sz="1000" dirty="0">
                        <a:solidFill>
                          <a:srgbClr val="18053F"/>
                        </a:solidFill>
                        <a:effectLst/>
                        <a:latin typeface="+mj-lt"/>
                        <a:ea typeface="Calibri" panose="020F0502020204030204" pitchFamily="34" charset="0"/>
                        <a:cs typeface="Times New Roman" panose="02020603050405020304" pitchFamily="18" charset="0"/>
                      </a:endParaRPr>
                    </a:p>
                  </a:txBody>
                  <a:tcPr marL="50095" marR="50095" marT="0" marB="0">
                    <a:solidFill>
                      <a:schemeClr val="tx2">
                        <a:lumMod val="40000"/>
                        <a:lumOff val="60000"/>
                      </a:schemeClr>
                    </a:solidFill>
                  </a:tcPr>
                </a:tc>
                <a:extLst>
                  <a:ext uri="{0D108BD9-81ED-4DB2-BD59-A6C34878D82A}">
                    <a16:rowId xmlns:a16="http://schemas.microsoft.com/office/drawing/2014/main" xmlns="" val="10001"/>
                  </a:ext>
                </a:extLst>
              </a:tr>
              <a:tr h="212990">
                <a:tc>
                  <a:txBody>
                    <a:bodyPr/>
                    <a:lstStyle/>
                    <a:p>
                      <a:pPr>
                        <a:lnSpc>
                          <a:spcPct val="107000"/>
                        </a:lnSpc>
                        <a:spcAft>
                          <a:spcPts val="0"/>
                        </a:spcAft>
                      </a:pPr>
                      <a:r>
                        <a:rPr lang="en-US" sz="1000" dirty="0">
                          <a:effectLst/>
                        </a:rPr>
                        <a:t>22/12/15</a:t>
                      </a:r>
                      <a:endParaRPr lang="en-GB" sz="1000" dirty="0">
                        <a:solidFill>
                          <a:srgbClr val="18053F"/>
                        </a:solidFill>
                        <a:effectLst/>
                        <a:latin typeface="+mj-lt"/>
                        <a:ea typeface="Calibri" panose="020F0502020204030204" pitchFamily="34" charset="0"/>
                        <a:cs typeface="Times New Roman" panose="02020603050405020304" pitchFamily="18" charset="0"/>
                      </a:endParaRPr>
                    </a:p>
                  </a:txBody>
                  <a:tcPr marL="50095" marR="50095" marT="0" marB="0">
                    <a:solidFill>
                      <a:schemeClr val="tx2">
                        <a:lumMod val="40000"/>
                        <a:lumOff val="60000"/>
                      </a:schemeClr>
                    </a:solidFill>
                  </a:tcPr>
                </a:tc>
                <a:tc>
                  <a:txBody>
                    <a:bodyPr/>
                    <a:lstStyle/>
                    <a:p>
                      <a:pPr>
                        <a:lnSpc>
                          <a:spcPct val="107000"/>
                        </a:lnSpc>
                        <a:spcAft>
                          <a:spcPts val="0"/>
                        </a:spcAft>
                      </a:pPr>
                      <a:r>
                        <a:rPr lang="en-US" sz="1000" dirty="0">
                          <a:effectLst/>
                        </a:rPr>
                        <a:t>Consortium Agreement signed</a:t>
                      </a:r>
                      <a:endParaRPr lang="en-GB" sz="1000" dirty="0">
                        <a:solidFill>
                          <a:srgbClr val="18053F"/>
                        </a:solidFill>
                        <a:effectLst/>
                        <a:latin typeface="+mj-lt"/>
                        <a:ea typeface="Calibri" panose="020F0502020204030204" pitchFamily="34" charset="0"/>
                        <a:cs typeface="Times New Roman" panose="02020603050405020304" pitchFamily="18" charset="0"/>
                      </a:endParaRPr>
                    </a:p>
                  </a:txBody>
                  <a:tcPr marL="50095" marR="50095" marT="0" marB="0">
                    <a:solidFill>
                      <a:schemeClr val="tx2">
                        <a:lumMod val="40000"/>
                        <a:lumOff val="60000"/>
                      </a:schemeClr>
                    </a:solidFill>
                  </a:tcPr>
                </a:tc>
                <a:tc>
                  <a:txBody>
                    <a:bodyPr/>
                    <a:lstStyle/>
                    <a:p>
                      <a:pPr>
                        <a:lnSpc>
                          <a:spcPct val="107000"/>
                        </a:lnSpc>
                        <a:spcAft>
                          <a:spcPts val="0"/>
                        </a:spcAft>
                      </a:pPr>
                      <a:r>
                        <a:rPr lang="en-US" sz="1000">
                          <a:effectLst/>
                        </a:rPr>
                        <a:t> </a:t>
                      </a:r>
                      <a:endParaRPr lang="en-GB" sz="1000">
                        <a:solidFill>
                          <a:srgbClr val="18053F"/>
                        </a:solidFill>
                        <a:effectLst/>
                        <a:latin typeface="+mj-lt"/>
                        <a:ea typeface="Calibri" panose="020F0502020204030204" pitchFamily="34" charset="0"/>
                        <a:cs typeface="Times New Roman" panose="02020603050405020304" pitchFamily="18" charset="0"/>
                      </a:endParaRPr>
                    </a:p>
                  </a:txBody>
                  <a:tcPr marL="50095" marR="50095" marT="0" marB="0">
                    <a:solidFill>
                      <a:schemeClr val="tx2">
                        <a:lumMod val="40000"/>
                        <a:lumOff val="60000"/>
                      </a:schemeClr>
                    </a:solidFill>
                  </a:tcPr>
                </a:tc>
                <a:extLst>
                  <a:ext uri="{0D108BD9-81ED-4DB2-BD59-A6C34878D82A}">
                    <a16:rowId xmlns:a16="http://schemas.microsoft.com/office/drawing/2014/main" xmlns="" val="10002"/>
                  </a:ext>
                </a:extLst>
              </a:tr>
              <a:tr h="177228">
                <a:tc>
                  <a:txBody>
                    <a:bodyPr/>
                    <a:lstStyle/>
                    <a:p>
                      <a:pPr>
                        <a:lnSpc>
                          <a:spcPct val="107000"/>
                        </a:lnSpc>
                        <a:spcAft>
                          <a:spcPts val="0"/>
                        </a:spcAft>
                      </a:pPr>
                      <a:r>
                        <a:rPr lang="en-US" sz="1000" dirty="0">
                          <a:effectLst/>
                        </a:rPr>
                        <a:t>1/1/16</a:t>
                      </a:r>
                      <a:endParaRPr lang="en-GB" sz="1000" dirty="0">
                        <a:solidFill>
                          <a:srgbClr val="18053F"/>
                        </a:solidFill>
                        <a:effectLst/>
                        <a:latin typeface="+mj-lt"/>
                        <a:ea typeface="Calibri" panose="020F0502020204030204" pitchFamily="34" charset="0"/>
                        <a:cs typeface="Times New Roman" panose="02020603050405020304" pitchFamily="18" charset="0"/>
                      </a:endParaRPr>
                    </a:p>
                  </a:txBody>
                  <a:tcPr marL="50095" marR="50095" marT="0" marB="0">
                    <a:solidFill>
                      <a:schemeClr val="tx2">
                        <a:lumMod val="40000"/>
                        <a:lumOff val="60000"/>
                      </a:schemeClr>
                    </a:solidFill>
                  </a:tcPr>
                </a:tc>
                <a:tc>
                  <a:txBody>
                    <a:bodyPr/>
                    <a:lstStyle/>
                    <a:p>
                      <a:pPr>
                        <a:lnSpc>
                          <a:spcPct val="107000"/>
                        </a:lnSpc>
                        <a:spcAft>
                          <a:spcPts val="0"/>
                        </a:spcAft>
                      </a:pPr>
                      <a:r>
                        <a:rPr lang="en-US" sz="1000" dirty="0" err="1">
                          <a:effectLst/>
                        </a:rPr>
                        <a:t>HNSciCloud</a:t>
                      </a:r>
                      <a:r>
                        <a:rPr lang="en-US" sz="1000" dirty="0">
                          <a:effectLst/>
                        </a:rPr>
                        <a:t> Project Start</a:t>
                      </a:r>
                      <a:endParaRPr lang="en-GB" sz="1000" dirty="0">
                        <a:solidFill>
                          <a:srgbClr val="18053F"/>
                        </a:solidFill>
                        <a:effectLst/>
                        <a:latin typeface="+mj-lt"/>
                        <a:ea typeface="Calibri" panose="020F0502020204030204" pitchFamily="34" charset="0"/>
                        <a:cs typeface="Times New Roman" panose="02020603050405020304" pitchFamily="18" charset="0"/>
                      </a:endParaRPr>
                    </a:p>
                  </a:txBody>
                  <a:tcPr marL="50095" marR="50095" marT="0" marB="0">
                    <a:solidFill>
                      <a:schemeClr val="tx2">
                        <a:lumMod val="40000"/>
                        <a:lumOff val="60000"/>
                      </a:schemeClr>
                    </a:solidFill>
                  </a:tcPr>
                </a:tc>
                <a:tc>
                  <a:txBody>
                    <a:bodyPr/>
                    <a:lstStyle/>
                    <a:p>
                      <a:pPr>
                        <a:lnSpc>
                          <a:spcPct val="107000"/>
                        </a:lnSpc>
                        <a:spcAft>
                          <a:spcPts val="0"/>
                        </a:spcAft>
                      </a:pPr>
                      <a:r>
                        <a:rPr lang="en-US" sz="1000">
                          <a:effectLst/>
                        </a:rPr>
                        <a:t> </a:t>
                      </a:r>
                      <a:endParaRPr lang="en-GB" sz="1000">
                        <a:solidFill>
                          <a:srgbClr val="18053F"/>
                        </a:solidFill>
                        <a:effectLst/>
                        <a:latin typeface="+mj-lt"/>
                        <a:ea typeface="Calibri" panose="020F0502020204030204" pitchFamily="34" charset="0"/>
                        <a:cs typeface="Times New Roman" panose="02020603050405020304" pitchFamily="18" charset="0"/>
                      </a:endParaRPr>
                    </a:p>
                  </a:txBody>
                  <a:tcPr marL="50095" marR="50095" marT="0" marB="0">
                    <a:solidFill>
                      <a:schemeClr val="tx2">
                        <a:lumMod val="40000"/>
                        <a:lumOff val="60000"/>
                      </a:schemeClr>
                    </a:solidFill>
                  </a:tcPr>
                </a:tc>
                <a:extLst>
                  <a:ext uri="{0D108BD9-81ED-4DB2-BD59-A6C34878D82A}">
                    <a16:rowId xmlns:a16="http://schemas.microsoft.com/office/drawing/2014/main" xmlns="" val="10003"/>
                  </a:ext>
                </a:extLst>
              </a:tr>
              <a:tr h="219486">
                <a:tc>
                  <a:txBody>
                    <a:bodyPr/>
                    <a:lstStyle/>
                    <a:p>
                      <a:pPr>
                        <a:lnSpc>
                          <a:spcPct val="107000"/>
                        </a:lnSpc>
                        <a:spcAft>
                          <a:spcPts val="0"/>
                        </a:spcAft>
                      </a:pPr>
                      <a:r>
                        <a:rPr lang="en-US" sz="1000" dirty="0" smtClean="0">
                          <a:effectLst/>
                        </a:rPr>
                        <a:t>8/1/16</a:t>
                      </a:r>
                    </a:p>
                  </a:txBody>
                  <a:tcPr marL="50095" marR="50095" marT="0" marB="0">
                    <a:solidFill>
                      <a:schemeClr val="tx2">
                        <a:lumMod val="40000"/>
                        <a:lumOff val="60000"/>
                      </a:schemeClr>
                    </a:solidFill>
                  </a:tcPr>
                </a:tc>
                <a:tc>
                  <a:txBody>
                    <a:bodyPr/>
                    <a:lstStyle/>
                    <a:p>
                      <a:pPr>
                        <a:lnSpc>
                          <a:spcPct val="107000"/>
                        </a:lnSpc>
                        <a:spcAft>
                          <a:spcPts val="0"/>
                        </a:spcAft>
                      </a:pPr>
                      <a:r>
                        <a:rPr lang="en-US" sz="1000" dirty="0">
                          <a:effectLst/>
                        </a:rPr>
                        <a:t>Send Prior Information Notice (PIN) to EC Project Officer</a:t>
                      </a:r>
                      <a:endParaRPr lang="en-GB" sz="1000" dirty="0">
                        <a:solidFill>
                          <a:srgbClr val="18053F"/>
                        </a:solidFill>
                        <a:effectLst/>
                        <a:latin typeface="+mj-lt"/>
                        <a:ea typeface="Calibri" panose="020F0502020204030204" pitchFamily="34" charset="0"/>
                        <a:cs typeface="Times New Roman" panose="02020603050405020304" pitchFamily="18" charset="0"/>
                      </a:endParaRPr>
                    </a:p>
                  </a:txBody>
                  <a:tcPr marL="50095" marR="50095" marT="0" marB="0">
                    <a:solidFill>
                      <a:schemeClr val="tx2">
                        <a:lumMod val="40000"/>
                        <a:lumOff val="60000"/>
                      </a:schemeClr>
                    </a:solidFill>
                  </a:tcPr>
                </a:tc>
                <a:tc>
                  <a:txBody>
                    <a:bodyPr/>
                    <a:lstStyle/>
                    <a:p>
                      <a:pPr>
                        <a:lnSpc>
                          <a:spcPct val="107000"/>
                        </a:lnSpc>
                        <a:spcAft>
                          <a:spcPts val="0"/>
                        </a:spcAft>
                      </a:pPr>
                      <a:r>
                        <a:rPr lang="en-US" sz="1000" dirty="0">
                          <a:effectLst/>
                        </a:rPr>
                        <a:t>To EC 5 days before</a:t>
                      </a:r>
                      <a:endParaRPr lang="en-GB" sz="1000" dirty="0">
                        <a:solidFill>
                          <a:srgbClr val="18053F"/>
                        </a:solidFill>
                        <a:effectLst/>
                        <a:latin typeface="+mj-lt"/>
                        <a:ea typeface="Calibri" panose="020F0502020204030204" pitchFamily="34" charset="0"/>
                        <a:cs typeface="Times New Roman" panose="02020603050405020304" pitchFamily="18" charset="0"/>
                      </a:endParaRPr>
                    </a:p>
                  </a:txBody>
                  <a:tcPr marL="50095" marR="50095" marT="0" marB="0">
                    <a:solidFill>
                      <a:schemeClr val="tx2">
                        <a:lumMod val="40000"/>
                        <a:lumOff val="60000"/>
                      </a:schemeClr>
                    </a:solidFill>
                  </a:tcPr>
                </a:tc>
                <a:extLst>
                  <a:ext uri="{0D108BD9-81ED-4DB2-BD59-A6C34878D82A}">
                    <a16:rowId xmlns:a16="http://schemas.microsoft.com/office/drawing/2014/main" xmlns="" val="10004"/>
                  </a:ext>
                </a:extLst>
              </a:tr>
              <a:tr h="219107">
                <a:tc>
                  <a:txBody>
                    <a:bodyPr/>
                    <a:lstStyle/>
                    <a:p>
                      <a:pPr>
                        <a:lnSpc>
                          <a:spcPct val="107000"/>
                        </a:lnSpc>
                        <a:spcAft>
                          <a:spcPts val="0"/>
                        </a:spcAft>
                      </a:pPr>
                      <a:r>
                        <a:rPr lang="en-US" sz="1000" dirty="0" smtClean="0">
                          <a:effectLst/>
                        </a:rPr>
                        <a:t>20/1/16</a:t>
                      </a:r>
                    </a:p>
                  </a:txBody>
                  <a:tcPr marL="50095" marR="50095" marT="0" marB="0">
                    <a:solidFill>
                      <a:schemeClr val="tx2">
                        <a:lumMod val="40000"/>
                        <a:lumOff val="60000"/>
                      </a:schemeClr>
                    </a:solidFill>
                  </a:tcPr>
                </a:tc>
                <a:tc>
                  <a:txBody>
                    <a:bodyPr/>
                    <a:lstStyle/>
                    <a:p>
                      <a:pPr>
                        <a:lnSpc>
                          <a:spcPct val="107000"/>
                        </a:lnSpc>
                        <a:spcAft>
                          <a:spcPts val="0"/>
                        </a:spcAft>
                      </a:pPr>
                      <a:r>
                        <a:rPr lang="en-US" sz="1000" dirty="0">
                          <a:effectLst/>
                        </a:rPr>
                        <a:t>Publish Prior Information Notice (PIN) in the  Official Journal of the European Union</a:t>
                      </a:r>
                      <a:r>
                        <a:rPr lang="en-GB" sz="1000" dirty="0">
                          <a:effectLst/>
                        </a:rPr>
                        <a:t> (</a:t>
                      </a:r>
                      <a:r>
                        <a:rPr lang="en-US" sz="1000" dirty="0">
                          <a:effectLst/>
                        </a:rPr>
                        <a:t>OJEU</a:t>
                      </a:r>
                      <a:r>
                        <a:rPr lang="en-US" sz="1000" dirty="0" smtClean="0">
                          <a:effectLst/>
                        </a:rPr>
                        <a:t>)</a:t>
                      </a:r>
                    </a:p>
                  </a:txBody>
                  <a:tcPr marL="50095" marR="50095" marT="0" marB="0">
                    <a:solidFill>
                      <a:schemeClr val="tx2">
                        <a:lumMod val="40000"/>
                        <a:lumOff val="60000"/>
                      </a:schemeClr>
                    </a:solidFill>
                  </a:tcPr>
                </a:tc>
                <a:tc>
                  <a:txBody>
                    <a:bodyPr/>
                    <a:lstStyle/>
                    <a:p>
                      <a:pPr>
                        <a:lnSpc>
                          <a:spcPct val="107000"/>
                        </a:lnSpc>
                        <a:spcAft>
                          <a:spcPts val="0"/>
                        </a:spcAft>
                      </a:pPr>
                      <a:r>
                        <a:rPr lang="en-US" sz="1000" dirty="0">
                          <a:effectLst/>
                        </a:rPr>
                        <a:t>2 </a:t>
                      </a:r>
                      <a:r>
                        <a:rPr lang="en-US" sz="1000" dirty="0" smtClean="0">
                          <a:effectLst/>
                        </a:rPr>
                        <a:t>months </a:t>
                      </a:r>
                      <a:r>
                        <a:rPr lang="en-US" sz="1000" dirty="0">
                          <a:effectLst/>
                        </a:rPr>
                        <a:t>before OMC</a:t>
                      </a:r>
                      <a:endParaRPr lang="en-GB" sz="1000" dirty="0">
                        <a:solidFill>
                          <a:srgbClr val="18053F"/>
                        </a:solidFill>
                        <a:effectLst/>
                        <a:latin typeface="+mj-lt"/>
                        <a:ea typeface="Calibri" panose="020F0502020204030204" pitchFamily="34" charset="0"/>
                        <a:cs typeface="Times New Roman" panose="02020603050405020304" pitchFamily="18" charset="0"/>
                      </a:endParaRPr>
                    </a:p>
                  </a:txBody>
                  <a:tcPr marL="50095" marR="50095" marT="0" marB="0">
                    <a:solidFill>
                      <a:schemeClr val="tx2">
                        <a:lumMod val="40000"/>
                        <a:lumOff val="60000"/>
                      </a:schemeClr>
                    </a:solidFill>
                  </a:tcPr>
                </a:tc>
                <a:extLst>
                  <a:ext uri="{0D108BD9-81ED-4DB2-BD59-A6C34878D82A}">
                    <a16:rowId xmlns:a16="http://schemas.microsoft.com/office/drawing/2014/main" xmlns="" val="10005"/>
                  </a:ext>
                </a:extLst>
              </a:tr>
              <a:tr h="269561">
                <a:tc>
                  <a:txBody>
                    <a:bodyPr/>
                    <a:lstStyle/>
                    <a:p>
                      <a:pPr>
                        <a:lnSpc>
                          <a:spcPct val="107000"/>
                        </a:lnSpc>
                        <a:spcAft>
                          <a:spcPts val="0"/>
                        </a:spcAft>
                      </a:pPr>
                      <a:r>
                        <a:rPr lang="en-US" sz="1000" dirty="0">
                          <a:effectLst/>
                        </a:rPr>
                        <a:t>19/1/16</a:t>
                      </a:r>
                      <a:endParaRPr lang="en-GB" sz="1000" dirty="0">
                        <a:solidFill>
                          <a:srgbClr val="18053F"/>
                        </a:solidFill>
                        <a:effectLst/>
                        <a:latin typeface="+mj-lt"/>
                        <a:ea typeface="Calibri" panose="020F0502020204030204" pitchFamily="34" charset="0"/>
                        <a:cs typeface="Times New Roman" panose="02020603050405020304" pitchFamily="18" charset="0"/>
                      </a:endParaRPr>
                    </a:p>
                  </a:txBody>
                  <a:tcPr marL="50095" marR="50095" marT="0" marB="0">
                    <a:solidFill>
                      <a:schemeClr val="tx2">
                        <a:lumMod val="40000"/>
                        <a:lumOff val="60000"/>
                      </a:schemeClr>
                    </a:solidFill>
                  </a:tcPr>
                </a:tc>
                <a:tc>
                  <a:txBody>
                    <a:bodyPr/>
                    <a:lstStyle/>
                    <a:p>
                      <a:pPr>
                        <a:lnSpc>
                          <a:spcPct val="107000"/>
                        </a:lnSpc>
                        <a:spcAft>
                          <a:spcPts val="0"/>
                        </a:spcAft>
                      </a:pPr>
                      <a:r>
                        <a:rPr lang="en-US" sz="1000" dirty="0">
                          <a:effectLst/>
                        </a:rPr>
                        <a:t>Kick-off meetings for the PCP (procurers only) and Full (all partners) Collaboration Board</a:t>
                      </a:r>
                      <a:endParaRPr lang="en-GB" sz="1000" dirty="0">
                        <a:solidFill>
                          <a:srgbClr val="18053F"/>
                        </a:solidFill>
                        <a:effectLst/>
                        <a:latin typeface="+mj-lt"/>
                        <a:ea typeface="Calibri" panose="020F0502020204030204" pitchFamily="34" charset="0"/>
                        <a:cs typeface="Times New Roman" panose="02020603050405020304" pitchFamily="18" charset="0"/>
                      </a:endParaRPr>
                    </a:p>
                  </a:txBody>
                  <a:tcPr marL="50095" marR="50095" marT="0" marB="0">
                    <a:solidFill>
                      <a:schemeClr val="tx2">
                        <a:lumMod val="40000"/>
                        <a:lumOff val="60000"/>
                      </a:schemeClr>
                    </a:solidFill>
                  </a:tcPr>
                </a:tc>
                <a:tc>
                  <a:txBody>
                    <a:bodyPr/>
                    <a:lstStyle/>
                    <a:p>
                      <a:pPr>
                        <a:lnSpc>
                          <a:spcPct val="107000"/>
                        </a:lnSpc>
                        <a:spcAft>
                          <a:spcPts val="0"/>
                        </a:spcAft>
                      </a:pPr>
                      <a:r>
                        <a:rPr lang="en-US" sz="1000">
                          <a:effectLst/>
                        </a:rPr>
                        <a:t> </a:t>
                      </a:r>
                      <a:endParaRPr lang="en-GB" sz="1000">
                        <a:solidFill>
                          <a:srgbClr val="18053F"/>
                        </a:solidFill>
                        <a:effectLst/>
                        <a:latin typeface="+mj-lt"/>
                        <a:ea typeface="Calibri" panose="020F0502020204030204" pitchFamily="34" charset="0"/>
                        <a:cs typeface="Times New Roman" panose="02020603050405020304" pitchFamily="18" charset="0"/>
                      </a:endParaRPr>
                    </a:p>
                  </a:txBody>
                  <a:tcPr marL="50095" marR="50095" marT="0" marB="0">
                    <a:solidFill>
                      <a:schemeClr val="tx2">
                        <a:lumMod val="40000"/>
                        <a:lumOff val="60000"/>
                      </a:schemeClr>
                    </a:solidFill>
                  </a:tcPr>
                </a:tc>
                <a:extLst>
                  <a:ext uri="{0D108BD9-81ED-4DB2-BD59-A6C34878D82A}">
                    <a16:rowId xmlns:a16="http://schemas.microsoft.com/office/drawing/2014/main" xmlns="" val="10006"/>
                  </a:ext>
                </a:extLst>
              </a:tr>
              <a:tr h="244105">
                <a:tc>
                  <a:txBody>
                    <a:bodyPr/>
                    <a:lstStyle/>
                    <a:p>
                      <a:pPr>
                        <a:lnSpc>
                          <a:spcPct val="107000"/>
                        </a:lnSpc>
                        <a:spcAft>
                          <a:spcPts val="0"/>
                        </a:spcAft>
                      </a:pPr>
                      <a:r>
                        <a:rPr lang="en-US" sz="1000" dirty="0" smtClean="0">
                          <a:effectLst/>
                        </a:rPr>
                        <a:t>17/3/16</a:t>
                      </a:r>
                      <a:endParaRPr lang="en-GB" sz="1000" dirty="0">
                        <a:solidFill>
                          <a:srgbClr val="C00000"/>
                        </a:solidFill>
                        <a:effectLst/>
                        <a:latin typeface="+mj-lt"/>
                      </a:endParaRPr>
                    </a:p>
                  </a:txBody>
                  <a:tcPr marL="50095" marR="50095" marT="0" marB="0">
                    <a:solidFill>
                      <a:schemeClr val="tx2">
                        <a:lumMod val="40000"/>
                        <a:lumOff val="60000"/>
                      </a:schemeClr>
                    </a:solidFill>
                  </a:tcPr>
                </a:tc>
                <a:tc>
                  <a:txBody>
                    <a:bodyPr/>
                    <a:lstStyle/>
                    <a:p>
                      <a:pPr>
                        <a:lnSpc>
                          <a:spcPct val="107000"/>
                        </a:lnSpc>
                        <a:spcAft>
                          <a:spcPts val="0"/>
                        </a:spcAft>
                      </a:pPr>
                      <a:r>
                        <a:rPr lang="en-US" sz="1000" dirty="0">
                          <a:effectLst/>
                        </a:rPr>
                        <a:t>Open Market Consultation (OMC) </a:t>
                      </a:r>
                      <a:endParaRPr lang="en-GB" sz="1000" dirty="0">
                        <a:solidFill>
                          <a:srgbClr val="C00000"/>
                        </a:solidFill>
                        <a:effectLst/>
                        <a:latin typeface="+mj-lt"/>
                        <a:ea typeface="Calibri" panose="020F0502020204030204" pitchFamily="34" charset="0"/>
                        <a:cs typeface="Times New Roman" panose="02020603050405020304" pitchFamily="18" charset="0"/>
                      </a:endParaRPr>
                    </a:p>
                  </a:txBody>
                  <a:tcPr marL="50095" marR="50095" marT="0" marB="0">
                    <a:solidFill>
                      <a:schemeClr val="tx2">
                        <a:lumMod val="40000"/>
                        <a:lumOff val="60000"/>
                      </a:schemeClr>
                    </a:solidFill>
                  </a:tcPr>
                </a:tc>
                <a:tc>
                  <a:txBody>
                    <a:bodyPr/>
                    <a:lstStyle/>
                    <a:p>
                      <a:pPr>
                        <a:lnSpc>
                          <a:spcPct val="107000"/>
                        </a:lnSpc>
                        <a:spcAft>
                          <a:spcPts val="0"/>
                        </a:spcAft>
                      </a:pPr>
                      <a:r>
                        <a:rPr lang="en-US" sz="1000" dirty="0">
                          <a:effectLst/>
                        </a:rPr>
                        <a:t>1 day – to be held at </a:t>
                      </a:r>
                      <a:r>
                        <a:rPr lang="en-US" sz="1000" dirty="0" smtClean="0">
                          <a:effectLst/>
                        </a:rPr>
                        <a:t>CERN</a:t>
                      </a:r>
                      <a:endParaRPr lang="en-GB" sz="1000" dirty="0">
                        <a:solidFill>
                          <a:srgbClr val="18053F"/>
                        </a:solidFill>
                        <a:effectLst/>
                        <a:latin typeface="+mj-lt"/>
                      </a:endParaRPr>
                    </a:p>
                  </a:txBody>
                  <a:tcPr marL="50095" marR="50095" marT="0" marB="0">
                    <a:solidFill>
                      <a:schemeClr val="tx2">
                        <a:lumMod val="40000"/>
                        <a:lumOff val="60000"/>
                      </a:schemeClr>
                    </a:solidFill>
                  </a:tcPr>
                </a:tc>
                <a:extLst>
                  <a:ext uri="{0D108BD9-81ED-4DB2-BD59-A6C34878D82A}">
                    <a16:rowId xmlns:a16="http://schemas.microsoft.com/office/drawing/2014/main" xmlns="" val="10007"/>
                  </a:ext>
                </a:extLst>
              </a:tr>
              <a:tr h="208641">
                <a:tc>
                  <a:txBody>
                    <a:bodyPr/>
                    <a:lstStyle/>
                    <a:p>
                      <a:pPr>
                        <a:lnSpc>
                          <a:spcPct val="107000"/>
                        </a:lnSpc>
                        <a:spcAft>
                          <a:spcPts val="0"/>
                        </a:spcAft>
                      </a:pPr>
                      <a:r>
                        <a:rPr lang="en-US" sz="1000" dirty="0" smtClean="0">
                          <a:effectLst/>
                        </a:rPr>
                        <a:t>15/4/16</a:t>
                      </a:r>
                      <a:endParaRPr lang="en-GB" sz="1000" dirty="0">
                        <a:effectLst/>
                      </a:endParaRPr>
                    </a:p>
                  </a:txBody>
                  <a:tcPr marL="50095" marR="50095" marT="0" marB="0"/>
                </a:tc>
                <a:tc>
                  <a:txBody>
                    <a:bodyPr/>
                    <a:lstStyle/>
                    <a:p>
                      <a:pPr>
                        <a:lnSpc>
                          <a:spcPct val="107000"/>
                        </a:lnSpc>
                        <a:spcAft>
                          <a:spcPts val="0"/>
                        </a:spcAft>
                      </a:pPr>
                      <a:r>
                        <a:rPr lang="en-US" sz="1000" dirty="0">
                          <a:effectLst/>
                        </a:rPr>
                        <a:t>Send Contract Notice (CN) to EC Project </a:t>
                      </a:r>
                      <a:r>
                        <a:rPr lang="en-US" sz="1000" dirty="0" smtClean="0">
                          <a:effectLst/>
                        </a:rPr>
                        <a:t>Officer</a:t>
                      </a:r>
                      <a:endParaRPr lang="en-GB" sz="1000" dirty="0">
                        <a:effectLst/>
                      </a:endParaRPr>
                    </a:p>
                  </a:txBody>
                  <a:tcPr marL="50095" marR="50095" marT="0" marB="0">
                    <a:solidFill>
                      <a:schemeClr val="accent2"/>
                    </a:solidFill>
                  </a:tcPr>
                </a:tc>
                <a:tc>
                  <a:txBody>
                    <a:bodyPr/>
                    <a:lstStyle/>
                    <a:p>
                      <a:pPr>
                        <a:lnSpc>
                          <a:spcPct val="107000"/>
                        </a:lnSpc>
                        <a:spcAft>
                          <a:spcPts val="0"/>
                        </a:spcAft>
                      </a:pPr>
                      <a:r>
                        <a:rPr lang="en-US" sz="1000" dirty="0">
                          <a:effectLst/>
                        </a:rPr>
                        <a:t>To EC 30 days before</a:t>
                      </a:r>
                      <a:endParaRPr lang="en-GB" sz="1000" dirty="0">
                        <a:solidFill>
                          <a:srgbClr val="18053F"/>
                        </a:solidFill>
                        <a:effectLst/>
                        <a:latin typeface="+mj-lt"/>
                        <a:ea typeface="Calibri" panose="020F0502020204030204" pitchFamily="34" charset="0"/>
                        <a:cs typeface="Times New Roman" panose="02020603050405020304" pitchFamily="18" charset="0"/>
                      </a:endParaRPr>
                    </a:p>
                  </a:txBody>
                  <a:tcPr marL="50095" marR="50095" marT="0" marB="0">
                    <a:solidFill>
                      <a:schemeClr val="accent2"/>
                    </a:solidFill>
                  </a:tcPr>
                </a:tc>
                <a:extLst>
                  <a:ext uri="{0D108BD9-81ED-4DB2-BD59-A6C34878D82A}">
                    <a16:rowId xmlns:a16="http://schemas.microsoft.com/office/drawing/2014/main" xmlns="" val="10008"/>
                  </a:ext>
                </a:extLst>
              </a:tr>
              <a:tr h="234131">
                <a:tc>
                  <a:txBody>
                    <a:bodyPr/>
                    <a:lstStyle/>
                    <a:p>
                      <a:pPr>
                        <a:lnSpc>
                          <a:spcPct val="107000"/>
                        </a:lnSpc>
                        <a:spcAft>
                          <a:spcPts val="0"/>
                        </a:spcAft>
                      </a:pPr>
                      <a:r>
                        <a:rPr lang="en-US" sz="1000" dirty="0">
                          <a:effectLst/>
                        </a:rPr>
                        <a:t>13/5/16</a:t>
                      </a:r>
                      <a:endParaRPr lang="en-GB" sz="1000" dirty="0">
                        <a:solidFill>
                          <a:srgbClr val="C00000"/>
                        </a:solidFill>
                        <a:effectLst/>
                        <a:latin typeface="+mj-lt"/>
                        <a:ea typeface="Calibri" panose="020F0502020204030204" pitchFamily="34" charset="0"/>
                        <a:cs typeface="Times New Roman" panose="02020603050405020304" pitchFamily="18" charset="0"/>
                      </a:endParaRPr>
                    </a:p>
                  </a:txBody>
                  <a:tcPr marL="50095" marR="50095" marT="0" marB="0"/>
                </a:tc>
                <a:tc>
                  <a:txBody>
                    <a:bodyPr/>
                    <a:lstStyle/>
                    <a:p>
                      <a:pPr>
                        <a:lnSpc>
                          <a:spcPct val="107000"/>
                        </a:lnSpc>
                        <a:spcAft>
                          <a:spcPts val="0"/>
                        </a:spcAft>
                      </a:pPr>
                      <a:r>
                        <a:rPr lang="en-US" sz="1000" dirty="0">
                          <a:effectLst/>
                        </a:rPr>
                        <a:t>Publish Contract Notice (CN) in TED (Tenders Electronic Daily</a:t>
                      </a:r>
                      <a:r>
                        <a:rPr lang="en-US" sz="1000" dirty="0" smtClean="0">
                          <a:effectLst/>
                        </a:rPr>
                        <a:t>)</a:t>
                      </a:r>
                    </a:p>
                  </a:txBody>
                  <a:tcPr marL="50095" marR="50095" marT="0" marB="0">
                    <a:solidFill>
                      <a:schemeClr val="accent2"/>
                    </a:solidFill>
                  </a:tcPr>
                </a:tc>
                <a:tc>
                  <a:txBody>
                    <a:bodyPr/>
                    <a:lstStyle/>
                    <a:p>
                      <a:pPr>
                        <a:lnSpc>
                          <a:spcPct val="107000"/>
                        </a:lnSpc>
                        <a:spcAft>
                          <a:spcPts val="0"/>
                        </a:spcAft>
                      </a:pPr>
                      <a:r>
                        <a:rPr lang="en-US" sz="1000" dirty="0">
                          <a:effectLst/>
                        </a:rPr>
                        <a:t> </a:t>
                      </a:r>
                      <a:endParaRPr lang="en-GB" sz="1000" dirty="0">
                        <a:solidFill>
                          <a:srgbClr val="18053F"/>
                        </a:solidFill>
                        <a:effectLst/>
                        <a:latin typeface="+mj-lt"/>
                        <a:ea typeface="Calibri" panose="020F0502020204030204" pitchFamily="34" charset="0"/>
                        <a:cs typeface="Times New Roman" panose="02020603050405020304" pitchFamily="18" charset="0"/>
                      </a:endParaRPr>
                    </a:p>
                  </a:txBody>
                  <a:tcPr marL="50095" marR="50095" marT="0" marB="0">
                    <a:solidFill>
                      <a:schemeClr val="accent2"/>
                    </a:solidFill>
                  </a:tcPr>
                </a:tc>
                <a:extLst>
                  <a:ext uri="{0D108BD9-81ED-4DB2-BD59-A6C34878D82A}">
                    <a16:rowId xmlns:a16="http://schemas.microsoft.com/office/drawing/2014/main" xmlns="" val="10009"/>
                  </a:ext>
                </a:extLst>
              </a:tr>
              <a:tr h="333927">
                <a:tc>
                  <a:txBody>
                    <a:bodyPr/>
                    <a:lstStyle/>
                    <a:p>
                      <a:pPr>
                        <a:lnSpc>
                          <a:spcPct val="107000"/>
                        </a:lnSpc>
                        <a:spcAft>
                          <a:spcPts val="0"/>
                        </a:spcAft>
                      </a:pPr>
                      <a:r>
                        <a:rPr lang="en-US" sz="1000" dirty="0">
                          <a:effectLst/>
                        </a:rPr>
                        <a:t>13/5/16</a:t>
                      </a:r>
                      <a:endParaRPr lang="en-GB" sz="1000" dirty="0">
                        <a:solidFill>
                          <a:srgbClr val="C00000"/>
                        </a:solidFill>
                        <a:effectLst/>
                        <a:latin typeface="+mj-lt"/>
                        <a:ea typeface="Calibri" panose="020F0502020204030204" pitchFamily="34" charset="0"/>
                        <a:cs typeface="Times New Roman" panose="02020603050405020304" pitchFamily="18" charset="0"/>
                      </a:endParaRPr>
                    </a:p>
                  </a:txBody>
                  <a:tcPr marL="50095" marR="50095" marT="0" marB="0"/>
                </a:tc>
                <a:tc>
                  <a:txBody>
                    <a:bodyPr/>
                    <a:lstStyle/>
                    <a:p>
                      <a:pPr>
                        <a:lnSpc>
                          <a:spcPct val="107000"/>
                        </a:lnSpc>
                        <a:spcAft>
                          <a:spcPts val="0"/>
                        </a:spcAft>
                      </a:pPr>
                      <a:r>
                        <a:rPr lang="en-US" sz="1000" dirty="0">
                          <a:effectLst/>
                        </a:rPr>
                        <a:t>Issue Request for Tenders (RFT</a:t>
                      </a:r>
                      <a:r>
                        <a:rPr lang="en-US" sz="1000" dirty="0" smtClean="0">
                          <a:effectLst/>
                        </a:rPr>
                        <a:t>)</a:t>
                      </a:r>
                    </a:p>
                    <a:p>
                      <a:pPr>
                        <a:lnSpc>
                          <a:spcPct val="107000"/>
                        </a:lnSpc>
                        <a:spcAft>
                          <a:spcPts val="0"/>
                        </a:spcAft>
                      </a:pPr>
                      <a:r>
                        <a:rPr lang="en-US" sz="1000" dirty="0" smtClean="0">
                          <a:effectLst/>
                        </a:rPr>
                        <a:t> </a:t>
                      </a:r>
                      <a:endParaRPr lang="en-GB" sz="1000" dirty="0">
                        <a:solidFill>
                          <a:srgbClr val="18053F"/>
                        </a:solidFill>
                        <a:effectLst/>
                        <a:latin typeface="+mj-lt"/>
                        <a:ea typeface="Calibri" panose="020F0502020204030204" pitchFamily="34" charset="0"/>
                        <a:cs typeface="Times New Roman" panose="02020603050405020304" pitchFamily="18" charset="0"/>
                      </a:endParaRPr>
                    </a:p>
                  </a:txBody>
                  <a:tcPr marL="50095" marR="50095" marT="0" marB="0">
                    <a:solidFill>
                      <a:schemeClr val="accent2"/>
                    </a:solidFill>
                  </a:tcPr>
                </a:tc>
                <a:tc>
                  <a:txBody>
                    <a:bodyPr/>
                    <a:lstStyle/>
                    <a:p>
                      <a:pPr>
                        <a:lnSpc>
                          <a:spcPct val="107000"/>
                        </a:lnSpc>
                        <a:spcAft>
                          <a:spcPts val="0"/>
                        </a:spcAft>
                      </a:pPr>
                      <a:r>
                        <a:rPr lang="en-US" sz="1000" dirty="0">
                          <a:effectLst/>
                        </a:rPr>
                        <a:t>Issue same day as CN. Duration: Minimum 2 months</a:t>
                      </a:r>
                      <a:endParaRPr lang="en-GB" sz="1000" dirty="0">
                        <a:solidFill>
                          <a:srgbClr val="18053F"/>
                        </a:solidFill>
                        <a:effectLst/>
                        <a:latin typeface="+mj-lt"/>
                        <a:ea typeface="Calibri" panose="020F0502020204030204" pitchFamily="34" charset="0"/>
                        <a:cs typeface="Times New Roman" panose="02020603050405020304" pitchFamily="18" charset="0"/>
                      </a:endParaRPr>
                    </a:p>
                  </a:txBody>
                  <a:tcPr marL="50095" marR="50095" marT="0" marB="0">
                    <a:solidFill>
                      <a:schemeClr val="accent2"/>
                    </a:solidFill>
                  </a:tcPr>
                </a:tc>
                <a:extLst>
                  <a:ext uri="{0D108BD9-81ED-4DB2-BD59-A6C34878D82A}">
                    <a16:rowId xmlns:a16="http://schemas.microsoft.com/office/drawing/2014/main" xmlns="" val="10010"/>
                  </a:ext>
                </a:extLst>
              </a:tr>
              <a:tr h="223997">
                <a:tc>
                  <a:txBody>
                    <a:bodyPr/>
                    <a:lstStyle/>
                    <a:p>
                      <a:pPr>
                        <a:lnSpc>
                          <a:spcPct val="107000"/>
                        </a:lnSpc>
                        <a:spcAft>
                          <a:spcPts val="0"/>
                        </a:spcAft>
                      </a:pPr>
                      <a:r>
                        <a:rPr lang="en-US" sz="1000" dirty="0" smtClean="0">
                          <a:effectLst/>
                        </a:rPr>
                        <a:t>24/6/16</a:t>
                      </a:r>
                      <a:endParaRPr lang="en-GB" sz="1000" dirty="0">
                        <a:solidFill>
                          <a:srgbClr val="18053F"/>
                        </a:solidFill>
                        <a:effectLst/>
                        <a:latin typeface="+mj-lt"/>
                        <a:ea typeface="Calibri" panose="020F0502020204030204" pitchFamily="34" charset="0"/>
                        <a:cs typeface="Times New Roman" panose="02020603050405020304" pitchFamily="18" charset="0"/>
                      </a:endParaRPr>
                    </a:p>
                  </a:txBody>
                  <a:tcPr marL="50095" marR="50095" marT="0" marB="0"/>
                </a:tc>
                <a:tc>
                  <a:txBody>
                    <a:bodyPr/>
                    <a:lstStyle/>
                    <a:p>
                      <a:pPr>
                        <a:lnSpc>
                          <a:spcPct val="107000"/>
                        </a:lnSpc>
                        <a:spcAft>
                          <a:spcPts val="0"/>
                        </a:spcAft>
                      </a:pPr>
                      <a:r>
                        <a:rPr lang="en-US" sz="1000" dirty="0">
                          <a:effectLst/>
                        </a:rPr>
                        <a:t>Bidders’ conference - non </a:t>
                      </a:r>
                      <a:r>
                        <a:rPr lang="en-US" sz="1000" dirty="0" smtClean="0">
                          <a:effectLst/>
                        </a:rPr>
                        <a:t>compulsory</a:t>
                      </a:r>
                      <a:endParaRPr lang="en-GB" sz="1000" dirty="0">
                        <a:solidFill>
                          <a:srgbClr val="18053F"/>
                        </a:solidFill>
                        <a:effectLst/>
                        <a:latin typeface="+mj-lt"/>
                      </a:endParaRPr>
                    </a:p>
                  </a:txBody>
                  <a:tcPr marL="50095" marR="50095" marT="0" marB="0"/>
                </a:tc>
                <a:tc>
                  <a:txBody>
                    <a:bodyPr/>
                    <a:lstStyle/>
                    <a:p>
                      <a:pPr>
                        <a:lnSpc>
                          <a:spcPct val="107000"/>
                        </a:lnSpc>
                        <a:spcAft>
                          <a:spcPts val="0"/>
                        </a:spcAft>
                      </a:pPr>
                      <a:r>
                        <a:rPr lang="en-US" sz="1000" dirty="0">
                          <a:effectLst/>
                        </a:rPr>
                        <a:t> </a:t>
                      </a:r>
                      <a:endParaRPr lang="en-GB" sz="1000" dirty="0">
                        <a:effectLst/>
                      </a:endParaRPr>
                    </a:p>
                  </a:txBody>
                  <a:tcPr marL="50095" marR="50095" marT="0" marB="0"/>
                </a:tc>
                <a:extLst>
                  <a:ext uri="{0D108BD9-81ED-4DB2-BD59-A6C34878D82A}">
                    <a16:rowId xmlns:a16="http://schemas.microsoft.com/office/drawing/2014/main" xmlns="" val="10011"/>
                  </a:ext>
                </a:extLst>
              </a:tr>
              <a:tr h="192376">
                <a:tc>
                  <a:txBody>
                    <a:bodyPr/>
                    <a:lstStyle/>
                    <a:p>
                      <a:pPr>
                        <a:lnSpc>
                          <a:spcPct val="107000"/>
                        </a:lnSpc>
                        <a:spcAft>
                          <a:spcPts val="0"/>
                        </a:spcAft>
                      </a:pPr>
                      <a:r>
                        <a:rPr lang="en-US" sz="1000" dirty="0">
                          <a:effectLst/>
                        </a:rPr>
                        <a:t>1/7/16</a:t>
                      </a:r>
                      <a:endParaRPr lang="en-GB" sz="1000" dirty="0">
                        <a:solidFill>
                          <a:srgbClr val="18053F"/>
                        </a:solidFill>
                        <a:effectLst/>
                        <a:latin typeface="+mj-lt"/>
                        <a:ea typeface="Calibri" panose="020F0502020204030204" pitchFamily="34" charset="0"/>
                        <a:cs typeface="Times New Roman" panose="02020603050405020304" pitchFamily="18" charset="0"/>
                      </a:endParaRPr>
                    </a:p>
                  </a:txBody>
                  <a:tcPr marL="50095" marR="50095" marT="0" marB="0"/>
                </a:tc>
                <a:tc>
                  <a:txBody>
                    <a:bodyPr/>
                    <a:lstStyle/>
                    <a:p>
                      <a:pPr>
                        <a:lnSpc>
                          <a:spcPct val="107000"/>
                        </a:lnSpc>
                        <a:spcAft>
                          <a:spcPts val="0"/>
                        </a:spcAft>
                      </a:pPr>
                      <a:r>
                        <a:rPr lang="en-US" sz="1000" dirty="0">
                          <a:effectLst/>
                        </a:rPr>
                        <a:t>Deadline for submitting questions about tender documents </a:t>
                      </a:r>
                      <a:endParaRPr lang="en-GB" sz="1000" dirty="0">
                        <a:solidFill>
                          <a:srgbClr val="18053F"/>
                        </a:solidFill>
                        <a:effectLst/>
                        <a:latin typeface="+mj-lt"/>
                        <a:ea typeface="Calibri" panose="020F0502020204030204" pitchFamily="34" charset="0"/>
                        <a:cs typeface="Times New Roman" panose="02020603050405020304" pitchFamily="18" charset="0"/>
                      </a:endParaRPr>
                    </a:p>
                  </a:txBody>
                  <a:tcPr marL="50095" marR="50095" marT="0" marB="0"/>
                </a:tc>
                <a:tc>
                  <a:txBody>
                    <a:bodyPr/>
                    <a:lstStyle/>
                    <a:p>
                      <a:pPr>
                        <a:lnSpc>
                          <a:spcPct val="107000"/>
                        </a:lnSpc>
                        <a:spcAft>
                          <a:spcPts val="0"/>
                        </a:spcAft>
                      </a:pPr>
                      <a:r>
                        <a:rPr lang="en-US" sz="1000">
                          <a:effectLst/>
                        </a:rPr>
                        <a:t> </a:t>
                      </a:r>
                      <a:endParaRPr lang="en-GB" sz="1000">
                        <a:solidFill>
                          <a:srgbClr val="18053F"/>
                        </a:solidFill>
                        <a:effectLst/>
                        <a:latin typeface="+mj-lt"/>
                        <a:ea typeface="Calibri" panose="020F0502020204030204" pitchFamily="34" charset="0"/>
                        <a:cs typeface="Times New Roman" panose="02020603050405020304" pitchFamily="18" charset="0"/>
                      </a:endParaRPr>
                    </a:p>
                  </a:txBody>
                  <a:tcPr marL="50095" marR="50095" marT="0" marB="0"/>
                </a:tc>
                <a:extLst>
                  <a:ext uri="{0D108BD9-81ED-4DB2-BD59-A6C34878D82A}">
                    <a16:rowId xmlns:a16="http://schemas.microsoft.com/office/drawing/2014/main" xmlns="" val="10012"/>
                  </a:ext>
                </a:extLst>
              </a:tr>
              <a:tr h="269564">
                <a:tc>
                  <a:txBody>
                    <a:bodyPr/>
                    <a:lstStyle/>
                    <a:p>
                      <a:pPr>
                        <a:lnSpc>
                          <a:spcPct val="107000"/>
                        </a:lnSpc>
                        <a:spcAft>
                          <a:spcPts val="0"/>
                        </a:spcAft>
                      </a:pPr>
                      <a:r>
                        <a:rPr lang="en-US" sz="1000" dirty="0">
                          <a:effectLst/>
                        </a:rPr>
                        <a:t>8/7/16</a:t>
                      </a:r>
                      <a:endParaRPr lang="en-GB" sz="1000" dirty="0">
                        <a:solidFill>
                          <a:srgbClr val="18053F"/>
                        </a:solidFill>
                        <a:effectLst/>
                        <a:latin typeface="+mj-lt"/>
                        <a:ea typeface="Calibri" panose="020F0502020204030204" pitchFamily="34" charset="0"/>
                        <a:cs typeface="Times New Roman" panose="02020603050405020304" pitchFamily="18" charset="0"/>
                      </a:endParaRPr>
                    </a:p>
                  </a:txBody>
                  <a:tcPr marL="50095" marR="50095" marT="0" marB="0"/>
                </a:tc>
                <a:tc>
                  <a:txBody>
                    <a:bodyPr/>
                    <a:lstStyle/>
                    <a:p>
                      <a:pPr>
                        <a:lnSpc>
                          <a:spcPct val="107000"/>
                        </a:lnSpc>
                        <a:spcAft>
                          <a:spcPts val="0"/>
                        </a:spcAft>
                      </a:pPr>
                      <a:r>
                        <a:rPr lang="en-US" sz="1000" dirty="0">
                          <a:effectLst/>
                        </a:rPr>
                        <a:t>Deadline for lead procurer to publish replies to questions (Q&amp;A doc</a:t>
                      </a:r>
                      <a:r>
                        <a:rPr lang="en-US" sz="1000" dirty="0" smtClean="0">
                          <a:effectLst/>
                        </a:rPr>
                        <a:t>)</a:t>
                      </a:r>
                      <a:endParaRPr lang="en-GB" sz="1000" dirty="0">
                        <a:effectLst/>
                      </a:endParaRPr>
                    </a:p>
                  </a:txBody>
                  <a:tcPr marL="50095" marR="50095" marT="0" marB="0"/>
                </a:tc>
                <a:tc>
                  <a:txBody>
                    <a:bodyPr/>
                    <a:lstStyle/>
                    <a:p>
                      <a:pPr>
                        <a:lnSpc>
                          <a:spcPct val="107000"/>
                        </a:lnSpc>
                        <a:spcAft>
                          <a:spcPts val="0"/>
                        </a:spcAft>
                      </a:pPr>
                      <a:endParaRPr lang="en-GB" sz="1000" dirty="0">
                        <a:solidFill>
                          <a:srgbClr val="18053F"/>
                        </a:solidFill>
                        <a:effectLst/>
                        <a:latin typeface="+mj-lt"/>
                        <a:ea typeface="Calibri" panose="020F0502020204030204" pitchFamily="34" charset="0"/>
                        <a:cs typeface="Times New Roman" panose="02020603050405020304" pitchFamily="18" charset="0"/>
                      </a:endParaRPr>
                    </a:p>
                  </a:txBody>
                  <a:tcPr marL="50095" marR="50095" marT="0" marB="0"/>
                </a:tc>
                <a:extLst>
                  <a:ext uri="{0D108BD9-81ED-4DB2-BD59-A6C34878D82A}">
                    <a16:rowId xmlns:a16="http://schemas.microsoft.com/office/drawing/2014/main" xmlns="" val="10013"/>
                  </a:ext>
                </a:extLst>
              </a:tr>
              <a:tr h="191677">
                <a:tc>
                  <a:txBody>
                    <a:bodyPr/>
                    <a:lstStyle/>
                    <a:p>
                      <a:pPr>
                        <a:lnSpc>
                          <a:spcPct val="107000"/>
                        </a:lnSpc>
                        <a:spcAft>
                          <a:spcPts val="0"/>
                        </a:spcAft>
                      </a:pPr>
                      <a:r>
                        <a:rPr lang="en-US" sz="1000" dirty="0">
                          <a:effectLst/>
                        </a:rPr>
                        <a:t>15/7/16</a:t>
                      </a:r>
                      <a:endParaRPr lang="en-GB" sz="1000" dirty="0">
                        <a:solidFill>
                          <a:schemeClr val="tx2">
                            <a:lumMod val="60000"/>
                            <a:lumOff val="40000"/>
                          </a:schemeClr>
                        </a:solidFill>
                        <a:effectLst/>
                        <a:latin typeface="+mj-lt"/>
                        <a:ea typeface="Calibri" panose="020F0502020204030204" pitchFamily="34" charset="0"/>
                        <a:cs typeface="Times New Roman" panose="02020603050405020304" pitchFamily="18" charset="0"/>
                      </a:endParaRPr>
                    </a:p>
                  </a:txBody>
                  <a:tcPr marL="50095" marR="50095" marT="0" marB="0"/>
                </a:tc>
                <a:tc>
                  <a:txBody>
                    <a:bodyPr/>
                    <a:lstStyle/>
                    <a:p>
                      <a:pPr>
                        <a:lnSpc>
                          <a:spcPct val="107000"/>
                        </a:lnSpc>
                        <a:spcAft>
                          <a:spcPts val="0"/>
                        </a:spcAft>
                      </a:pPr>
                      <a:r>
                        <a:rPr lang="en-US" sz="1000" dirty="0">
                          <a:effectLst/>
                        </a:rPr>
                        <a:t>Deadline for submission of tenders for the Framework Agreement and Phase 1 </a:t>
                      </a:r>
                      <a:endParaRPr lang="en-GB" sz="1000" dirty="0">
                        <a:solidFill>
                          <a:schemeClr val="tx2">
                            <a:lumMod val="60000"/>
                            <a:lumOff val="40000"/>
                          </a:schemeClr>
                        </a:solidFill>
                        <a:effectLst/>
                        <a:latin typeface="+mj-lt"/>
                        <a:ea typeface="Calibri" panose="020F0502020204030204" pitchFamily="34" charset="0"/>
                        <a:cs typeface="Times New Roman" panose="02020603050405020304" pitchFamily="18" charset="0"/>
                      </a:endParaRPr>
                    </a:p>
                  </a:txBody>
                  <a:tcPr marL="50095" marR="50095" marT="0" marB="0"/>
                </a:tc>
                <a:tc>
                  <a:txBody>
                    <a:bodyPr/>
                    <a:lstStyle/>
                    <a:p>
                      <a:pPr>
                        <a:lnSpc>
                          <a:spcPct val="107000"/>
                        </a:lnSpc>
                        <a:spcAft>
                          <a:spcPts val="0"/>
                        </a:spcAft>
                      </a:pPr>
                      <a:r>
                        <a:rPr lang="en-US" sz="1000" dirty="0">
                          <a:effectLst/>
                        </a:rPr>
                        <a:t> </a:t>
                      </a:r>
                      <a:endParaRPr lang="en-GB" sz="1000" dirty="0">
                        <a:solidFill>
                          <a:srgbClr val="18053F"/>
                        </a:solidFill>
                        <a:effectLst/>
                        <a:latin typeface="+mj-lt"/>
                        <a:ea typeface="Calibri" panose="020F0502020204030204" pitchFamily="34" charset="0"/>
                        <a:cs typeface="Times New Roman" panose="02020603050405020304" pitchFamily="18" charset="0"/>
                      </a:endParaRPr>
                    </a:p>
                  </a:txBody>
                  <a:tcPr marL="50095" marR="50095" marT="0" marB="0"/>
                </a:tc>
                <a:extLst>
                  <a:ext uri="{0D108BD9-81ED-4DB2-BD59-A6C34878D82A}">
                    <a16:rowId xmlns:a16="http://schemas.microsoft.com/office/drawing/2014/main" xmlns="" val="10014"/>
                  </a:ext>
                </a:extLst>
              </a:tr>
              <a:tr h="244105">
                <a:tc>
                  <a:txBody>
                    <a:bodyPr/>
                    <a:lstStyle/>
                    <a:p>
                      <a:pPr>
                        <a:lnSpc>
                          <a:spcPct val="107000"/>
                        </a:lnSpc>
                        <a:spcAft>
                          <a:spcPts val="0"/>
                        </a:spcAft>
                      </a:pPr>
                      <a:r>
                        <a:rPr lang="en-US" sz="1000" dirty="0">
                          <a:effectLst/>
                        </a:rPr>
                        <a:t>22/7/16</a:t>
                      </a:r>
                      <a:endParaRPr lang="en-GB" sz="1000" dirty="0">
                        <a:solidFill>
                          <a:schemeClr val="tx2">
                            <a:lumMod val="60000"/>
                            <a:lumOff val="40000"/>
                          </a:schemeClr>
                        </a:solidFill>
                        <a:effectLst/>
                        <a:latin typeface="+mj-lt"/>
                        <a:ea typeface="Calibri" panose="020F0502020204030204" pitchFamily="34" charset="0"/>
                        <a:cs typeface="Times New Roman" panose="02020603050405020304" pitchFamily="18" charset="0"/>
                      </a:endParaRPr>
                    </a:p>
                  </a:txBody>
                  <a:tcPr marL="50095" marR="50095" marT="0" marB="0"/>
                </a:tc>
                <a:tc>
                  <a:txBody>
                    <a:bodyPr/>
                    <a:lstStyle/>
                    <a:p>
                      <a:pPr>
                        <a:lnSpc>
                          <a:spcPct val="107000"/>
                        </a:lnSpc>
                        <a:spcAft>
                          <a:spcPts val="0"/>
                        </a:spcAft>
                      </a:pPr>
                      <a:r>
                        <a:rPr lang="en-US" sz="1000" dirty="0">
                          <a:effectLst/>
                        </a:rPr>
                        <a:t>Opening of admin and technical </a:t>
                      </a:r>
                      <a:r>
                        <a:rPr lang="en-US" sz="1000" dirty="0" smtClean="0">
                          <a:effectLst/>
                        </a:rPr>
                        <a:t>envelopes</a:t>
                      </a:r>
                      <a:endParaRPr lang="en-GB" sz="1000" dirty="0">
                        <a:solidFill>
                          <a:schemeClr val="tx2">
                            <a:lumMod val="60000"/>
                            <a:lumOff val="40000"/>
                          </a:schemeClr>
                        </a:solidFill>
                        <a:effectLst/>
                        <a:latin typeface="+mj-lt"/>
                      </a:endParaRPr>
                    </a:p>
                  </a:txBody>
                  <a:tcPr marL="50095" marR="50095" marT="0" marB="0"/>
                </a:tc>
                <a:tc>
                  <a:txBody>
                    <a:bodyPr/>
                    <a:lstStyle/>
                    <a:p>
                      <a:pPr>
                        <a:lnSpc>
                          <a:spcPct val="107000"/>
                        </a:lnSpc>
                        <a:spcAft>
                          <a:spcPts val="0"/>
                        </a:spcAft>
                      </a:pPr>
                      <a:r>
                        <a:rPr lang="en-US" sz="1000" dirty="0">
                          <a:effectLst/>
                        </a:rPr>
                        <a:t>½ day –to be held at CERN</a:t>
                      </a:r>
                      <a:endParaRPr lang="en-GB" sz="1000" dirty="0">
                        <a:solidFill>
                          <a:srgbClr val="18053F"/>
                        </a:solidFill>
                        <a:effectLst/>
                        <a:latin typeface="+mj-lt"/>
                        <a:ea typeface="Calibri" panose="020F0502020204030204" pitchFamily="34" charset="0"/>
                        <a:cs typeface="Times New Roman" panose="02020603050405020304" pitchFamily="18" charset="0"/>
                      </a:endParaRPr>
                    </a:p>
                  </a:txBody>
                  <a:tcPr marL="50095" marR="50095" marT="0" marB="0"/>
                </a:tc>
                <a:extLst>
                  <a:ext uri="{0D108BD9-81ED-4DB2-BD59-A6C34878D82A}">
                    <a16:rowId xmlns:a16="http://schemas.microsoft.com/office/drawing/2014/main" xmlns="" val="10015"/>
                  </a:ext>
                </a:extLst>
              </a:tr>
              <a:tr h="258808">
                <a:tc>
                  <a:txBody>
                    <a:bodyPr/>
                    <a:lstStyle/>
                    <a:p>
                      <a:pPr>
                        <a:lnSpc>
                          <a:spcPct val="107000"/>
                        </a:lnSpc>
                        <a:spcAft>
                          <a:spcPts val="0"/>
                        </a:spcAft>
                      </a:pPr>
                      <a:r>
                        <a:rPr lang="en-US" sz="1000" dirty="0">
                          <a:effectLst/>
                        </a:rPr>
                        <a:t>12/9 pm -13/9 am</a:t>
                      </a:r>
                      <a:endParaRPr lang="en-GB" sz="1000" dirty="0">
                        <a:solidFill>
                          <a:schemeClr val="tx2">
                            <a:lumMod val="60000"/>
                            <a:lumOff val="40000"/>
                          </a:schemeClr>
                        </a:solidFill>
                        <a:effectLst/>
                        <a:latin typeface="+mj-lt"/>
                        <a:ea typeface="Calibri" panose="020F0502020204030204" pitchFamily="34" charset="0"/>
                        <a:cs typeface="Times New Roman" panose="02020603050405020304" pitchFamily="18" charset="0"/>
                      </a:endParaRPr>
                    </a:p>
                  </a:txBody>
                  <a:tcPr marL="50095" marR="50095" marT="0" marB="0"/>
                </a:tc>
                <a:tc>
                  <a:txBody>
                    <a:bodyPr/>
                    <a:lstStyle/>
                    <a:p>
                      <a:pPr>
                        <a:lnSpc>
                          <a:spcPct val="107000"/>
                        </a:lnSpc>
                        <a:spcAft>
                          <a:spcPts val="0"/>
                        </a:spcAft>
                      </a:pPr>
                      <a:r>
                        <a:rPr lang="en-US" sz="1000" dirty="0">
                          <a:effectLst/>
                        </a:rPr>
                        <a:t>Evaluation of technical bids and agreement on results </a:t>
                      </a:r>
                      <a:endParaRPr lang="en-GB" sz="1000" dirty="0">
                        <a:solidFill>
                          <a:schemeClr val="tx2">
                            <a:lumMod val="60000"/>
                            <a:lumOff val="40000"/>
                          </a:schemeClr>
                        </a:solidFill>
                        <a:effectLst/>
                        <a:latin typeface="+mj-lt"/>
                        <a:ea typeface="Calibri" panose="020F0502020204030204" pitchFamily="34" charset="0"/>
                        <a:cs typeface="Times New Roman" panose="02020603050405020304" pitchFamily="18" charset="0"/>
                      </a:endParaRPr>
                    </a:p>
                  </a:txBody>
                  <a:tcPr marL="50095" marR="50095" marT="0" marB="0"/>
                </a:tc>
                <a:tc>
                  <a:txBody>
                    <a:bodyPr/>
                    <a:lstStyle/>
                    <a:p>
                      <a:pPr>
                        <a:lnSpc>
                          <a:spcPct val="107000"/>
                        </a:lnSpc>
                        <a:spcAft>
                          <a:spcPts val="0"/>
                        </a:spcAft>
                      </a:pPr>
                      <a:r>
                        <a:rPr lang="en-US" sz="1000" dirty="0">
                          <a:effectLst/>
                        </a:rPr>
                        <a:t>1 day – to be held at CERN</a:t>
                      </a:r>
                      <a:endParaRPr lang="en-GB" sz="1000" dirty="0">
                        <a:solidFill>
                          <a:srgbClr val="18053F"/>
                        </a:solidFill>
                        <a:effectLst/>
                        <a:latin typeface="+mj-lt"/>
                        <a:ea typeface="Calibri" panose="020F0502020204030204" pitchFamily="34" charset="0"/>
                        <a:cs typeface="Times New Roman" panose="02020603050405020304" pitchFamily="18" charset="0"/>
                      </a:endParaRPr>
                    </a:p>
                  </a:txBody>
                  <a:tcPr marL="50095" marR="50095" marT="0" marB="0"/>
                </a:tc>
                <a:extLst>
                  <a:ext uri="{0D108BD9-81ED-4DB2-BD59-A6C34878D82A}">
                    <a16:rowId xmlns:a16="http://schemas.microsoft.com/office/drawing/2014/main" xmlns="" val="10016"/>
                  </a:ext>
                </a:extLst>
              </a:tr>
              <a:tr h="163173">
                <a:tc>
                  <a:txBody>
                    <a:bodyPr/>
                    <a:lstStyle/>
                    <a:p>
                      <a:pPr>
                        <a:lnSpc>
                          <a:spcPct val="107000"/>
                        </a:lnSpc>
                        <a:spcAft>
                          <a:spcPts val="0"/>
                        </a:spcAft>
                      </a:pPr>
                      <a:r>
                        <a:rPr lang="en-US" sz="1000" dirty="0">
                          <a:effectLst/>
                        </a:rPr>
                        <a:t>13/9/16 pm</a:t>
                      </a:r>
                      <a:endParaRPr lang="en-GB" sz="1000" dirty="0">
                        <a:solidFill>
                          <a:schemeClr val="tx2">
                            <a:lumMod val="60000"/>
                            <a:lumOff val="40000"/>
                          </a:schemeClr>
                        </a:solidFill>
                        <a:effectLst/>
                        <a:latin typeface="+mj-lt"/>
                        <a:ea typeface="Calibri" panose="020F0502020204030204" pitchFamily="34" charset="0"/>
                        <a:cs typeface="Times New Roman" panose="02020603050405020304" pitchFamily="18" charset="0"/>
                      </a:endParaRPr>
                    </a:p>
                  </a:txBody>
                  <a:tcPr marL="50095" marR="50095" marT="0" marB="0"/>
                </a:tc>
                <a:tc>
                  <a:txBody>
                    <a:bodyPr/>
                    <a:lstStyle/>
                    <a:p>
                      <a:pPr>
                        <a:lnSpc>
                          <a:spcPct val="107000"/>
                        </a:lnSpc>
                        <a:spcAft>
                          <a:spcPts val="0"/>
                        </a:spcAft>
                      </a:pPr>
                      <a:r>
                        <a:rPr lang="en-US" sz="1000" dirty="0">
                          <a:effectLst/>
                        </a:rPr>
                        <a:t>Opening of financial envelopes</a:t>
                      </a:r>
                      <a:endParaRPr lang="en-GB" sz="1000" dirty="0">
                        <a:solidFill>
                          <a:schemeClr val="tx2">
                            <a:lumMod val="60000"/>
                            <a:lumOff val="40000"/>
                          </a:schemeClr>
                        </a:solidFill>
                        <a:effectLst/>
                        <a:latin typeface="+mj-lt"/>
                        <a:ea typeface="Calibri" panose="020F0502020204030204" pitchFamily="34" charset="0"/>
                        <a:cs typeface="Times New Roman" panose="02020603050405020304" pitchFamily="18" charset="0"/>
                      </a:endParaRPr>
                    </a:p>
                  </a:txBody>
                  <a:tcPr marL="50095" marR="50095" marT="0" marB="0"/>
                </a:tc>
                <a:tc>
                  <a:txBody>
                    <a:bodyPr/>
                    <a:lstStyle/>
                    <a:p>
                      <a:pPr>
                        <a:lnSpc>
                          <a:spcPct val="107000"/>
                        </a:lnSpc>
                        <a:spcAft>
                          <a:spcPts val="0"/>
                        </a:spcAft>
                      </a:pPr>
                      <a:r>
                        <a:rPr lang="en-US" sz="1000" dirty="0">
                          <a:effectLst/>
                        </a:rPr>
                        <a:t>½ day –to be held at CERN</a:t>
                      </a:r>
                      <a:endParaRPr lang="en-GB" sz="1000" dirty="0">
                        <a:solidFill>
                          <a:srgbClr val="18053F"/>
                        </a:solidFill>
                        <a:effectLst/>
                        <a:latin typeface="+mj-lt"/>
                        <a:ea typeface="Calibri" panose="020F0502020204030204" pitchFamily="34" charset="0"/>
                        <a:cs typeface="Times New Roman" panose="02020603050405020304" pitchFamily="18" charset="0"/>
                      </a:endParaRPr>
                    </a:p>
                  </a:txBody>
                  <a:tcPr marL="50095" marR="50095" marT="0" marB="0"/>
                </a:tc>
                <a:extLst>
                  <a:ext uri="{0D108BD9-81ED-4DB2-BD59-A6C34878D82A}">
                    <a16:rowId xmlns:a16="http://schemas.microsoft.com/office/drawing/2014/main" xmlns="" val="10017"/>
                  </a:ext>
                </a:extLst>
              </a:tr>
              <a:tr h="203614">
                <a:tc>
                  <a:txBody>
                    <a:bodyPr/>
                    <a:lstStyle/>
                    <a:p>
                      <a:pPr>
                        <a:lnSpc>
                          <a:spcPct val="107000"/>
                        </a:lnSpc>
                        <a:spcAft>
                          <a:spcPts val="0"/>
                        </a:spcAft>
                      </a:pPr>
                      <a:r>
                        <a:rPr lang="en-US" sz="1000" dirty="0">
                          <a:effectLst/>
                        </a:rPr>
                        <a:t>20/9/16</a:t>
                      </a:r>
                      <a:endParaRPr lang="en-GB" sz="1000" dirty="0">
                        <a:solidFill>
                          <a:schemeClr val="tx2">
                            <a:lumMod val="60000"/>
                            <a:lumOff val="40000"/>
                          </a:schemeClr>
                        </a:solidFill>
                        <a:effectLst/>
                        <a:latin typeface="+mj-lt"/>
                        <a:ea typeface="Calibri" panose="020F0502020204030204" pitchFamily="34" charset="0"/>
                        <a:cs typeface="Times New Roman" panose="02020603050405020304" pitchFamily="18" charset="0"/>
                      </a:endParaRPr>
                    </a:p>
                  </a:txBody>
                  <a:tcPr marL="50095" marR="50095" marT="0" marB="0"/>
                </a:tc>
                <a:tc>
                  <a:txBody>
                    <a:bodyPr/>
                    <a:lstStyle/>
                    <a:p>
                      <a:pPr>
                        <a:lnSpc>
                          <a:spcPct val="107000"/>
                        </a:lnSpc>
                        <a:spcAft>
                          <a:spcPts val="0"/>
                        </a:spcAft>
                      </a:pPr>
                      <a:r>
                        <a:rPr lang="en-US" sz="1000" dirty="0">
                          <a:effectLst/>
                        </a:rPr>
                        <a:t>Evaluation of tenders – decision to award contracts by Procurement Collaboration Board</a:t>
                      </a:r>
                      <a:endParaRPr lang="en-GB" sz="1000" dirty="0">
                        <a:solidFill>
                          <a:schemeClr val="tx2">
                            <a:lumMod val="60000"/>
                            <a:lumOff val="40000"/>
                          </a:schemeClr>
                        </a:solidFill>
                        <a:effectLst/>
                        <a:latin typeface="+mj-lt"/>
                        <a:ea typeface="Calibri" panose="020F0502020204030204" pitchFamily="34" charset="0"/>
                        <a:cs typeface="Times New Roman" panose="02020603050405020304" pitchFamily="18" charset="0"/>
                      </a:endParaRPr>
                    </a:p>
                  </a:txBody>
                  <a:tcPr marL="50095" marR="50095" marT="0" marB="0"/>
                </a:tc>
                <a:tc>
                  <a:txBody>
                    <a:bodyPr/>
                    <a:lstStyle/>
                    <a:p>
                      <a:pPr>
                        <a:lnSpc>
                          <a:spcPct val="107000"/>
                        </a:lnSpc>
                        <a:spcAft>
                          <a:spcPts val="0"/>
                        </a:spcAft>
                      </a:pPr>
                      <a:r>
                        <a:rPr lang="en-US" sz="1000" dirty="0" smtClean="0">
                          <a:effectLst/>
                        </a:rPr>
                        <a:t>1 </a:t>
                      </a:r>
                      <a:r>
                        <a:rPr lang="en-US" sz="1000" dirty="0">
                          <a:effectLst/>
                        </a:rPr>
                        <a:t>day – to be held at </a:t>
                      </a:r>
                      <a:r>
                        <a:rPr lang="en-US" sz="1000" dirty="0" err="1">
                          <a:effectLst/>
                        </a:rPr>
                        <a:t>Frascati</a:t>
                      </a:r>
                      <a:r>
                        <a:rPr lang="en-US" sz="1000" dirty="0">
                          <a:effectLst/>
                        </a:rPr>
                        <a:t> </a:t>
                      </a:r>
                      <a:endParaRPr lang="en-GB" sz="1000" dirty="0">
                        <a:solidFill>
                          <a:srgbClr val="18053F"/>
                        </a:solidFill>
                        <a:effectLst/>
                        <a:latin typeface="+mj-lt"/>
                        <a:ea typeface="Calibri" panose="020F0502020204030204" pitchFamily="34" charset="0"/>
                        <a:cs typeface="Times New Roman" panose="02020603050405020304" pitchFamily="18" charset="0"/>
                      </a:endParaRPr>
                    </a:p>
                  </a:txBody>
                  <a:tcPr marL="50095" marR="50095" marT="0" marB="0"/>
                </a:tc>
                <a:extLst>
                  <a:ext uri="{0D108BD9-81ED-4DB2-BD59-A6C34878D82A}">
                    <a16:rowId xmlns:a16="http://schemas.microsoft.com/office/drawing/2014/main" xmlns="" val="10018"/>
                  </a:ext>
                </a:extLst>
              </a:tr>
              <a:tr h="172176">
                <a:tc>
                  <a:txBody>
                    <a:bodyPr/>
                    <a:lstStyle/>
                    <a:p>
                      <a:pPr>
                        <a:lnSpc>
                          <a:spcPct val="107000"/>
                        </a:lnSpc>
                        <a:spcAft>
                          <a:spcPts val="0"/>
                        </a:spcAft>
                      </a:pPr>
                      <a:r>
                        <a:rPr lang="en-US" sz="1000" dirty="0">
                          <a:effectLst/>
                        </a:rPr>
                        <a:t>23/9/16</a:t>
                      </a:r>
                      <a:endParaRPr lang="en-GB" sz="1000" dirty="0">
                        <a:solidFill>
                          <a:srgbClr val="18053F"/>
                        </a:solidFill>
                        <a:effectLst/>
                        <a:latin typeface="+mj-lt"/>
                        <a:ea typeface="Calibri" panose="020F0502020204030204" pitchFamily="34" charset="0"/>
                        <a:cs typeface="Times New Roman" panose="02020603050405020304" pitchFamily="18" charset="0"/>
                      </a:endParaRPr>
                    </a:p>
                  </a:txBody>
                  <a:tcPr marL="50095" marR="50095" marT="0" marB="0"/>
                </a:tc>
                <a:tc>
                  <a:txBody>
                    <a:bodyPr/>
                    <a:lstStyle/>
                    <a:p>
                      <a:pPr>
                        <a:lnSpc>
                          <a:spcPct val="107000"/>
                        </a:lnSpc>
                        <a:spcAft>
                          <a:spcPts val="0"/>
                        </a:spcAft>
                      </a:pPr>
                      <a:r>
                        <a:rPr lang="en-US" sz="1000">
                          <a:effectLst/>
                        </a:rPr>
                        <a:t>Tenderers notified of award decision </a:t>
                      </a:r>
                      <a:endParaRPr lang="en-GB" sz="1000">
                        <a:solidFill>
                          <a:srgbClr val="18053F"/>
                        </a:solidFill>
                        <a:effectLst/>
                        <a:latin typeface="+mj-lt"/>
                        <a:ea typeface="Calibri" panose="020F0502020204030204" pitchFamily="34" charset="0"/>
                        <a:cs typeface="Times New Roman" panose="02020603050405020304" pitchFamily="18" charset="0"/>
                      </a:endParaRPr>
                    </a:p>
                  </a:txBody>
                  <a:tcPr marL="50095" marR="50095" marT="0" marB="0"/>
                </a:tc>
                <a:tc>
                  <a:txBody>
                    <a:bodyPr/>
                    <a:lstStyle/>
                    <a:p>
                      <a:pPr>
                        <a:lnSpc>
                          <a:spcPct val="107000"/>
                        </a:lnSpc>
                        <a:spcAft>
                          <a:spcPts val="0"/>
                        </a:spcAft>
                      </a:pPr>
                      <a:r>
                        <a:rPr lang="en-US" sz="1000" dirty="0">
                          <a:effectLst/>
                        </a:rPr>
                        <a:t> </a:t>
                      </a:r>
                      <a:endParaRPr lang="en-GB" sz="1000" dirty="0">
                        <a:solidFill>
                          <a:srgbClr val="18053F"/>
                        </a:solidFill>
                        <a:effectLst/>
                        <a:latin typeface="+mj-lt"/>
                        <a:ea typeface="Calibri" panose="020F0502020204030204" pitchFamily="34" charset="0"/>
                        <a:cs typeface="Times New Roman" panose="02020603050405020304" pitchFamily="18" charset="0"/>
                      </a:endParaRPr>
                    </a:p>
                  </a:txBody>
                  <a:tcPr marL="50095" marR="50095" marT="0" marB="0"/>
                </a:tc>
                <a:extLst>
                  <a:ext uri="{0D108BD9-81ED-4DB2-BD59-A6C34878D82A}">
                    <a16:rowId xmlns:a16="http://schemas.microsoft.com/office/drawing/2014/main" xmlns="" val="10019"/>
                  </a:ext>
                </a:extLst>
              </a:tr>
              <a:tr h="195110">
                <a:tc>
                  <a:txBody>
                    <a:bodyPr/>
                    <a:lstStyle/>
                    <a:p>
                      <a:pPr>
                        <a:lnSpc>
                          <a:spcPct val="107000"/>
                        </a:lnSpc>
                        <a:spcAft>
                          <a:spcPts val="0"/>
                        </a:spcAft>
                      </a:pPr>
                      <a:r>
                        <a:rPr lang="en-US" sz="1000" dirty="0">
                          <a:effectLst/>
                        </a:rPr>
                        <a:t>30/9/16</a:t>
                      </a:r>
                      <a:endParaRPr lang="en-GB" sz="1000" dirty="0">
                        <a:solidFill>
                          <a:srgbClr val="00B050"/>
                        </a:solidFill>
                        <a:effectLst/>
                        <a:latin typeface="+mj-lt"/>
                        <a:ea typeface="Calibri" panose="020F0502020204030204" pitchFamily="34" charset="0"/>
                        <a:cs typeface="Times New Roman" panose="02020603050405020304" pitchFamily="18" charset="0"/>
                      </a:endParaRPr>
                    </a:p>
                  </a:txBody>
                  <a:tcPr marL="50095" marR="50095" marT="0" marB="0"/>
                </a:tc>
                <a:tc>
                  <a:txBody>
                    <a:bodyPr/>
                    <a:lstStyle/>
                    <a:p>
                      <a:pPr>
                        <a:lnSpc>
                          <a:spcPct val="107000"/>
                        </a:lnSpc>
                        <a:spcAft>
                          <a:spcPts val="0"/>
                        </a:spcAft>
                      </a:pPr>
                      <a:r>
                        <a:rPr lang="en-US" sz="1000" dirty="0">
                          <a:effectLst/>
                        </a:rPr>
                        <a:t>Framework Agreement and Phase 1 Contracts Signed </a:t>
                      </a:r>
                      <a:endParaRPr lang="en-GB" sz="1000" dirty="0">
                        <a:solidFill>
                          <a:srgbClr val="00B050"/>
                        </a:solidFill>
                        <a:effectLst/>
                        <a:latin typeface="+mj-lt"/>
                        <a:ea typeface="Calibri" panose="020F0502020204030204" pitchFamily="34" charset="0"/>
                        <a:cs typeface="Times New Roman" panose="02020603050405020304" pitchFamily="18" charset="0"/>
                      </a:endParaRPr>
                    </a:p>
                  </a:txBody>
                  <a:tcPr marL="50095" marR="50095" marT="0" marB="0"/>
                </a:tc>
                <a:tc>
                  <a:txBody>
                    <a:bodyPr/>
                    <a:lstStyle/>
                    <a:p>
                      <a:pPr>
                        <a:lnSpc>
                          <a:spcPct val="107000"/>
                        </a:lnSpc>
                        <a:spcAft>
                          <a:spcPts val="0"/>
                        </a:spcAft>
                      </a:pPr>
                      <a:r>
                        <a:rPr lang="en-US" sz="1000" dirty="0">
                          <a:effectLst/>
                        </a:rPr>
                        <a:t> </a:t>
                      </a:r>
                      <a:endParaRPr lang="en-GB" sz="1000" dirty="0">
                        <a:solidFill>
                          <a:srgbClr val="18053F"/>
                        </a:solidFill>
                        <a:effectLst/>
                        <a:latin typeface="+mj-lt"/>
                        <a:ea typeface="Calibri" panose="020F0502020204030204" pitchFamily="34" charset="0"/>
                        <a:cs typeface="Times New Roman" panose="02020603050405020304" pitchFamily="18" charset="0"/>
                      </a:endParaRPr>
                    </a:p>
                  </a:txBody>
                  <a:tcPr marL="50095" marR="50095" marT="0" marB="0"/>
                </a:tc>
                <a:extLst>
                  <a:ext uri="{0D108BD9-81ED-4DB2-BD59-A6C34878D82A}">
                    <a16:rowId xmlns:a16="http://schemas.microsoft.com/office/drawing/2014/main" xmlns="" val="10020"/>
                  </a:ext>
                </a:extLst>
              </a:tr>
              <a:tr h="163173">
                <a:tc>
                  <a:txBody>
                    <a:bodyPr/>
                    <a:lstStyle/>
                    <a:p>
                      <a:pPr>
                        <a:lnSpc>
                          <a:spcPct val="107000"/>
                        </a:lnSpc>
                        <a:spcAft>
                          <a:spcPts val="0"/>
                        </a:spcAft>
                      </a:pPr>
                      <a:r>
                        <a:rPr lang="en-US" sz="1000" dirty="0">
                          <a:effectLst/>
                        </a:rPr>
                        <a:t>14/10/16 </a:t>
                      </a:r>
                      <a:endParaRPr lang="en-GB" sz="1000" dirty="0">
                        <a:solidFill>
                          <a:srgbClr val="18053F"/>
                        </a:solidFill>
                        <a:effectLst/>
                        <a:latin typeface="+mj-lt"/>
                        <a:ea typeface="Calibri" panose="020F0502020204030204" pitchFamily="34" charset="0"/>
                        <a:cs typeface="Times New Roman" panose="02020603050405020304" pitchFamily="18" charset="0"/>
                      </a:endParaRPr>
                    </a:p>
                  </a:txBody>
                  <a:tcPr marL="50095" marR="50095" marT="0" marB="0"/>
                </a:tc>
                <a:tc>
                  <a:txBody>
                    <a:bodyPr/>
                    <a:lstStyle/>
                    <a:p>
                      <a:pPr>
                        <a:lnSpc>
                          <a:spcPct val="107000"/>
                        </a:lnSpc>
                        <a:spcAft>
                          <a:spcPts val="0"/>
                        </a:spcAft>
                      </a:pPr>
                      <a:r>
                        <a:rPr lang="en-US" sz="1000" dirty="0">
                          <a:effectLst/>
                        </a:rPr>
                        <a:t>Publication Contract Award Notice in TED </a:t>
                      </a:r>
                      <a:endParaRPr lang="en-GB" sz="1000" dirty="0">
                        <a:solidFill>
                          <a:srgbClr val="18053F"/>
                        </a:solidFill>
                        <a:effectLst/>
                        <a:latin typeface="+mj-lt"/>
                        <a:ea typeface="Calibri" panose="020F0502020204030204" pitchFamily="34" charset="0"/>
                        <a:cs typeface="Times New Roman" panose="02020603050405020304" pitchFamily="18" charset="0"/>
                      </a:endParaRPr>
                    </a:p>
                  </a:txBody>
                  <a:tcPr marL="50095" marR="50095" marT="0" marB="0"/>
                </a:tc>
                <a:tc>
                  <a:txBody>
                    <a:bodyPr/>
                    <a:lstStyle/>
                    <a:p>
                      <a:pPr>
                        <a:lnSpc>
                          <a:spcPct val="107000"/>
                        </a:lnSpc>
                        <a:spcAft>
                          <a:spcPts val="0"/>
                        </a:spcAft>
                      </a:pPr>
                      <a:r>
                        <a:rPr lang="en-US" sz="1000" dirty="0">
                          <a:effectLst/>
                        </a:rPr>
                        <a:t>Within 48 days after conclusion of FA</a:t>
                      </a:r>
                      <a:endParaRPr lang="en-GB" sz="1000" dirty="0">
                        <a:solidFill>
                          <a:srgbClr val="18053F"/>
                        </a:solidFill>
                        <a:effectLst/>
                        <a:latin typeface="+mj-lt"/>
                        <a:ea typeface="Calibri" panose="020F0502020204030204" pitchFamily="34" charset="0"/>
                        <a:cs typeface="Times New Roman" panose="02020603050405020304" pitchFamily="18" charset="0"/>
                      </a:endParaRPr>
                    </a:p>
                  </a:txBody>
                  <a:tcPr marL="50095" marR="50095" marT="0" marB="0"/>
                </a:tc>
                <a:extLst>
                  <a:ext uri="{0D108BD9-81ED-4DB2-BD59-A6C34878D82A}">
                    <a16:rowId xmlns:a16="http://schemas.microsoft.com/office/drawing/2014/main" xmlns="" val="10021"/>
                  </a:ext>
                </a:extLst>
              </a:tr>
            </a:tbl>
          </a:graphicData>
        </a:graphic>
      </p:graphicFrame>
      <p:sp>
        <p:nvSpPr>
          <p:cNvPr id="3" name="Footer Placeholder 2"/>
          <p:cNvSpPr>
            <a:spLocks noGrp="1"/>
          </p:cNvSpPr>
          <p:nvPr>
            <p:ph type="ftr" sz="quarter" idx="11"/>
          </p:nvPr>
        </p:nvSpPr>
        <p:spPr/>
        <p:txBody>
          <a:bodyPr/>
          <a:lstStyle/>
          <a:p>
            <a:r>
              <a:rPr lang="en-US" smtClean="0"/>
              <a:t>Andrea Chierici</a:t>
            </a:r>
            <a:endParaRPr lang="it-IT" dirty="0"/>
          </a:p>
        </p:txBody>
      </p:sp>
      <p:sp>
        <p:nvSpPr>
          <p:cNvPr id="4" name="Slide Number Placeholder 3"/>
          <p:cNvSpPr>
            <a:spLocks noGrp="1"/>
          </p:cNvSpPr>
          <p:nvPr>
            <p:ph type="sldNum" sz="quarter" idx="12"/>
          </p:nvPr>
        </p:nvSpPr>
        <p:spPr/>
        <p:txBody>
          <a:bodyPr/>
          <a:lstStyle/>
          <a:p>
            <a:fld id="{5DF42116-CFBC-114E-87D6-955185AACA51}" type="slidenum">
              <a:rPr lang="it-IT" smtClean="0"/>
              <a:pPr/>
              <a:t>7</a:t>
            </a:fld>
            <a:endParaRPr lang="it-IT"/>
          </a:p>
        </p:txBody>
      </p:sp>
      <p:sp>
        <p:nvSpPr>
          <p:cNvPr id="11" name="TextBox 10"/>
          <p:cNvSpPr txBox="1"/>
          <p:nvPr/>
        </p:nvSpPr>
        <p:spPr>
          <a:xfrm>
            <a:off x="2005781" y="2558265"/>
            <a:ext cx="6017342" cy="1446550"/>
          </a:xfrm>
          <a:prstGeom prst="rect">
            <a:avLst/>
          </a:prstGeom>
          <a:solidFill>
            <a:schemeClr val="bg1"/>
          </a:solidFill>
          <a:effectLst>
            <a:glow rad="63500">
              <a:schemeClr val="accent2">
                <a:satMod val="175000"/>
                <a:alpha val="40000"/>
              </a:schemeClr>
            </a:glow>
            <a:softEdge rad="127000"/>
          </a:effectLst>
        </p:spPr>
        <p:txBody>
          <a:bodyPr wrap="square" rtlCol="0">
            <a:spAutoFit/>
          </a:bodyPr>
          <a:lstStyle/>
          <a:p>
            <a:pPr algn="ctr"/>
            <a:r>
              <a:rPr lang="en-US" sz="4400" dirty="0" err="1" smtClean="0"/>
              <a:t>Tutto</a:t>
            </a:r>
            <a:r>
              <a:rPr lang="en-US" sz="4400" dirty="0" smtClean="0"/>
              <a:t> </a:t>
            </a:r>
            <a:r>
              <a:rPr lang="en-US" sz="4400" dirty="0" err="1" smtClean="0"/>
              <a:t>Ritardato</a:t>
            </a:r>
            <a:r>
              <a:rPr lang="en-US" sz="4400" dirty="0" smtClean="0"/>
              <a:t> di circa 2 </a:t>
            </a:r>
            <a:r>
              <a:rPr lang="en-US" sz="4400" dirty="0" err="1" smtClean="0"/>
              <a:t>mesi</a:t>
            </a:r>
            <a:endParaRPr lang="en-US" sz="4400" dirty="0"/>
          </a:p>
        </p:txBody>
      </p:sp>
    </p:spTree>
    <p:extLst>
      <p:ext uri="{BB962C8B-B14F-4D97-AF65-F5344CB8AC3E}">
        <p14:creationId xmlns:p14="http://schemas.microsoft.com/office/powerpoint/2010/main" val="31341690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(2)</a:t>
            </a:r>
            <a:endParaRPr lang="en-US" dirty="0"/>
          </a:p>
        </p:txBody>
      </p:sp>
      <p:sp>
        <p:nvSpPr>
          <p:cNvPr id="3" name="Content Placeholder 2"/>
          <p:cNvSpPr>
            <a:spLocks noGrp="1"/>
          </p:cNvSpPr>
          <p:nvPr>
            <p:ph idx="1"/>
          </p:nvPr>
        </p:nvSpPr>
        <p:spPr/>
        <p:txBody>
          <a:bodyPr/>
          <a:lstStyle/>
          <a:p>
            <a:r>
              <a:rPr lang="en-US" dirty="0" err="1" smtClean="0"/>
              <a:t>Pubblicazione</a:t>
            </a:r>
            <a:r>
              <a:rPr lang="en-US" dirty="0" smtClean="0"/>
              <a:t> </a:t>
            </a:r>
            <a:r>
              <a:rPr lang="en-US" dirty="0" err="1" smtClean="0"/>
              <a:t>della</a:t>
            </a:r>
            <a:r>
              <a:rPr lang="en-US" dirty="0" smtClean="0"/>
              <a:t> </a:t>
            </a:r>
            <a:r>
              <a:rPr lang="en-US" dirty="0" err="1" smtClean="0"/>
              <a:t>gara</a:t>
            </a:r>
            <a:r>
              <a:rPr lang="en-US" dirty="0" smtClean="0"/>
              <a:t> 	→ </a:t>
            </a:r>
            <a:r>
              <a:rPr lang="en-US" dirty="0" err="1" smtClean="0"/>
              <a:t>luglio</a:t>
            </a:r>
            <a:r>
              <a:rPr lang="en-US" dirty="0" smtClean="0"/>
              <a:t> 2016</a:t>
            </a:r>
          </a:p>
          <a:p>
            <a:r>
              <a:rPr lang="en-US" dirty="0" err="1" smtClean="0"/>
              <a:t>Presentazione</a:t>
            </a:r>
            <a:r>
              <a:rPr lang="en-US" dirty="0" smtClean="0"/>
              <a:t> </a:t>
            </a:r>
            <a:r>
              <a:rPr lang="en-US" dirty="0" err="1" smtClean="0"/>
              <a:t>offerte</a:t>
            </a:r>
            <a:r>
              <a:rPr lang="en-US" dirty="0" smtClean="0"/>
              <a:t> 		→ </a:t>
            </a:r>
            <a:r>
              <a:rPr lang="en-US" dirty="0" err="1" smtClean="0"/>
              <a:t>settembre</a:t>
            </a:r>
            <a:r>
              <a:rPr lang="en-US" dirty="0" smtClean="0"/>
              <a:t> 2016</a:t>
            </a:r>
          </a:p>
          <a:p>
            <a:r>
              <a:rPr lang="en-US" dirty="0" err="1" smtClean="0"/>
              <a:t>Valutazione</a:t>
            </a:r>
            <a:r>
              <a:rPr lang="en-US" dirty="0" smtClean="0"/>
              <a:t> </a:t>
            </a:r>
            <a:r>
              <a:rPr lang="en-US" dirty="0" err="1" smtClean="0"/>
              <a:t>delle</a:t>
            </a:r>
            <a:r>
              <a:rPr lang="en-US" dirty="0" smtClean="0"/>
              <a:t> </a:t>
            </a:r>
            <a:r>
              <a:rPr lang="en-US" dirty="0" err="1" smtClean="0"/>
              <a:t>offerte</a:t>
            </a:r>
            <a:r>
              <a:rPr lang="en-US" dirty="0"/>
              <a:t> </a:t>
            </a:r>
            <a:r>
              <a:rPr lang="en-US" dirty="0" smtClean="0"/>
              <a:t>	→ </a:t>
            </a:r>
            <a:r>
              <a:rPr lang="en-US" dirty="0" err="1" smtClean="0"/>
              <a:t>ottobre</a:t>
            </a:r>
            <a:r>
              <a:rPr lang="en-US" dirty="0" smtClean="0"/>
              <a:t> 2016</a:t>
            </a:r>
          </a:p>
          <a:p>
            <a:r>
              <a:rPr lang="en-US" dirty="0" err="1" smtClean="0"/>
              <a:t>Valutazione</a:t>
            </a:r>
            <a:r>
              <a:rPr lang="en-US" dirty="0" smtClean="0"/>
              <a:t> </a:t>
            </a:r>
            <a:r>
              <a:rPr lang="en-US" dirty="0" err="1" smtClean="0"/>
              <a:t>prototipi</a:t>
            </a:r>
            <a:r>
              <a:rPr lang="en-US" dirty="0"/>
              <a:t> </a:t>
            </a:r>
            <a:r>
              <a:rPr lang="en-US" dirty="0" smtClean="0"/>
              <a:t>		→ </a:t>
            </a:r>
            <a:r>
              <a:rPr lang="en-US" dirty="0" err="1" smtClean="0"/>
              <a:t>aprile</a:t>
            </a:r>
            <a:r>
              <a:rPr lang="en-US" dirty="0" smtClean="0"/>
              <a:t> 2017</a:t>
            </a:r>
          </a:p>
          <a:p>
            <a:r>
              <a:rPr lang="en-US" dirty="0" err="1" smtClean="0"/>
              <a:t>Valutazione</a:t>
            </a:r>
            <a:r>
              <a:rPr lang="en-US" dirty="0" smtClean="0"/>
              <a:t> </a:t>
            </a:r>
            <a:r>
              <a:rPr lang="en-US" dirty="0" err="1" smtClean="0"/>
              <a:t>dei</a:t>
            </a:r>
            <a:r>
              <a:rPr lang="en-US" dirty="0" smtClean="0"/>
              <a:t> pilot 		→ </a:t>
            </a:r>
            <a:r>
              <a:rPr lang="en-US" dirty="0" err="1" smtClean="0"/>
              <a:t>dicembre</a:t>
            </a:r>
            <a:r>
              <a:rPr lang="en-US" dirty="0" smtClean="0"/>
              <a:t> 2017</a:t>
            </a:r>
            <a:endParaRPr lang="en-US" dirty="0"/>
          </a:p>
        </p:txBody>
      </p:sp>
      <p:sp>
        <p:nvSpPr>
          <p:cNvPr id="4" name="Footer Placeholder 3"/>
          <p:cNvSpPr>
            <a:spLocks noGrp="1"/>
          </p:cNvSpPr>
          <p:nvPr>
            <p:ph type="ftr" sz="quarter" idx="11"/>
          </p:nvPr>
        </p:nvSpPr>
        <p:spPr/>
        <p:txBody>
          <a:bodyPr/>
          <a:lstStyle/>
          <a:p>
            <a:r>
              <a:rPr lang="en-US" smtClean="0"/>
              <a:t>Andrea Chierici</a:t>
            </a:r>
            <a:endParaRPr lang="it-IT" dirty="0"/>
          </a:p>
        </p:txBody>
      </p:sp>
      <p:sp>
        <p:nvSpPr>
          <p:cNvPr id="5" name="Slide Number Placeholder 4"/>
          <p:cNvSpPr>
            <a:spLocks noGrp="1"/>
          </p:cNvSpPr>
          <p:nvPr>
            <p:ph type="sldNum" sz="quarter" idx="12"/>
          </p:nvPr>
        </p:nvSpPr>
        <p:spPr/>
        <p:txBody>
          <a:bodyPr/>
          <a:lstStyle/>
          <a:p>
            <a:fld id="{5DF42116-CFBC-114E-87D6-955185AACA51}" type="slidenum">
              <a:rPr lang="it-IT" smtClean="0"/>
              <a:pPr/>
              <a:t>8</a:t>
            </a:fld>
            <a:endParaRPr lang="it-IT"/>
          </a:p>
        </p:txBody>
      </p:sp>
    </p:spTree>
    <p:extLst>
      <p:ext uri="{BB962C8B-B14F-4D97-AF65-F5344CB8AC3E}">
        <p14:creationId xmlns:p14="http://schemas.microsoft.com/office/powerpoint/2010/main" val="1632043309"/>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noProof="0" dirty="0" smtClean="0"/>
              <a:t>Open Market </a:t>
            </a:r>
            <a:r>
              <a:rPr lang="it-IT" noProof="0" dirty="0" err="1" smtClean="0"/>
              <a:t>Consultation</a:t>
            </a:r>
            <a:endParaRPr lang="it-IT" noProof="0"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63854317"/>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3324</TotalTime>
  <Words>1590</Words>
  <Application>Microsoft Macintosh PowerPoint</Application>
  <PresentationFormat>On-screen Show (4:3)</PresentationFormat>
  <Paragraphs>297</Paragraphs>
  <Slides>21</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Calibri</vt:lpstr>
      <vt:lpstr>MS PGothic</vt:lpstr>
      <vt:lpstr>Times New Roman</vt:lpstr>
      <vt:lpstr>Arial</vt:lpstr>
      <vt:lpstr>Tema di Office</vt:lpstr>
      <vt:lpstr>HNSciCloud</vt:lpstr>
      <vt:lpstr>HNSciCloud</vt:lpstr>
      <vt:lpstr>HNSciCloud</vt:lpstr>
      <vt:lpstr>PCP: le gare</vt:lpstr>
      <vt:lpstr>Fasi del PCP</vt:lpstr>
      <vt:lpstr>Sfide tecnologiche</vt:lpstr>
      <vt:lpstr>PowerPoint Presentation</vt:lpstr>
      <vt:lpstr>Agenda (2)</vt:lpstr>
      <vt:lpstr>Open Market Consultation</vt:lpstr>
      <vt:lpstr>Introduzione</vt:lpstr>
      <vt:lpstr>Svolgimento dell’evento</vt:lpstr>
      <vt:lpstr>Matrice di priorità Value vs Risk</vt:lpstr>
      <vt:lpstr>Quattro gruppi evidenti</vt:lpstr>
      <vt:lpstr>Use-case</vt:lpstr>
      <vt:lpstr>Richieste generali</vt:lpstr>
      <vt:lpstr>API richieste</vt:lpstr>
      <vt:lpstr>Standard Generali e Policy</vt:lpstr>
      <vt:lpstr>Conclusioni</vt:lpstr>
      <vt:lpstr>1. Design</vt:lpstr>
      <vt:lpstr>2. Prototipo</vt:lpstr>
      <vt:lpstr>3. Pilot</vt:lpstr>
    </vt:vector>
  </TitlesOfParts>
  <Company>INFN/CNAF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HEPiX Logistics</dc:title>
  <dc:creator>Andrea Chierici</dc:creator>
  <cp:lastModifiedBy>Andrea Chierici</cp:lastModifiedBy>
  <cp:revision>225</cp:revision>
  <dcterms:created xsi:type="dcterms:W3CDTF">2014-05-02T14:23:52Z</dcterms:created>
  <dcterms:modified xsi:type="dcterms:W3CDTF">2016-05-17T21:18:57Z</dcterms:modified>
</cp:coreProperties>
</file>