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</p:sldMasterIdLst>
  <p:notesMasterIdLst>
    <p:notesMasterId r:id="rId52"/>
  </p:notesMasterIdLst>
  <p:handoutMasterIdLst>
    <p:handoutMasterId r:id="rId53"/>
  </p:handoutMasterIdLst>
  <p:sldIdLst>
    <p:sldId id="831" r:id="rId2"/>
    <p:sldId id="834" r:id="rId3"/>
    <p:sldId id="913" r:id="rId4"/>
    <p:sldId id="836" r:id="rId5"/>
    <p:sldId id="837" r:id="rId6"/>
    <p:sldId id="839" r:id="rId7"/>
    <p:sldId id="842" r:id="rId8"/>
    <p:sldId id="843" r:id="rId9"/>
    <p:sldId id="904" r:id="rId10"/>
    <p:sldId id="845" r:id="rId11"/>
    <p:sldId id="908" r:id="rId12"/>
    <p:sldId id="846" r:id="rId13"/>
    <p:sldId id="877" r:id="rId14"/>
    <p:sldId id="910" r:id="rId15"/>
    <p:sldId id="914" r:id="rId16"/>
    <p:sldId id="915" r:id="rId17"/>
    <p:sldId id="929" r:id="rId18"/>
    <p:sldId id="895" r:id="rId19"/>
    <p:sldId id="930" r:id="rId20"/>
    <p:sldId id="931" r:id="rId21"/>
    <p:sldId id="948" r:id="rId22"/>
    <p:sldId id="935" r:id="rId23"/>
    <p:sldId id="936" r:id="rId24"/>
    <p:sldId id="923" r:id="rId25"/>
    <p:sldId id="924" r:id="rId26"/>
    <p:sldId id="927" r:id="rId27"/>
    <p:sldId id="928" r:id="rId28"/>
    <p:sldId id="917" r:id="rId29"/>
    <p:sldId id="938" r:id="rId30"/>
    <p:sldId id="906" r:id="rId31"/>
    <p:sldId id="888" r:id="rId32"/>
    <p:sldId id="893" r:id="rId33"/>
    <p:sldId id="939" r:id="rId34"/>
    <p:sldId id="941" r:id="rId35"/>
    <p:sldId id="942" r:id="rId36"/>
    <p:sldId id="943" r:id="rId37"/>
    <p:sldId id="945" r:id="rId38"/>
    <p:sldId id="907" r:id="rId39"/>
    <p:sldId id="860" r:id="rId40"/>
    <p:sldId id="940" r:id="rId41"/>
    <p:sldId id="861" r:id="rId42"/>
    <p:sldId id="863" r:id="rId43"/>
    <p:sldId id="878" r:id="rId44"/>
    <p:sldId id="840" r:id="rId45"/>
    <p:sldId id="890" r:id="rId46"/>
    <p:sldId id="871" r:id="rId47"/>
    <p:sldId id="872" r:id="rId48"/>
    <p:sldId id="874" r:id="rId49"/>
    <p:sldId id="946" r:id="rId50"/>
    <p:sldId id="947" r:id="rId51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1FE0"/>
    <a:srgbClr val="0000FF"/>
    <a:srgbClr val="FF6600"/>
    <a:srgbClr val="66CCFF"/>
    <a:srgbClr val="E6E6E6"/>
    <a:srgbClr val="FF0000"/>
    <a:srgbClr val="CC0066"/>
    <a:srgbClr val="999999"/>
    <a:srgbClr val="00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21" autoAdjust="0"/>
    <p:restoredTop sz="96259" autoAdjust="0"/>
  </p:normalViewPr>
  <p:slideViewPr>
    <p:cSldViewPr snapToGrid="0" showGuides="1">
      <p:cViewPr varScale="1">
        <p:scale>
          <a:sx n="74" d="100"/>
          <a:sy n="74" d="100"/>
        </p:scale>
        <p:origin x="-1768" y="-104"/>
      </p:cViewPr>
      <p:guideLst>
        <p:guide orient="horz" pos="2155"/>
        <p:guide pos="28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65" d="100"/>
          <a:sy n="65" d="100"/>
        </p:scale>
        <p:origin x="-3336" y="-120"/>
      </p:cViewPr>
      <p:guideLst>
        <p:guide orient="horz" pos="3127"/>
        <p:guide pos="2141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99" tIns="46099" rIns="92199" bIns="4609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863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99" tIns="46099" rIns="92199" bIns="4609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925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99" tIns="46099" rIns="92199" bIns="4609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863" y="9432925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99" tIns="46099" rIns="92199" bIns="4609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895E5DF0-81B8-42AC-B3A2-DB5FAF3D4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824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99" tIns="46099" rIns="92199" bIns="4609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863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99" tIns="46099" rIns="92199" bIns="4609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6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99" tIns="46099" rIns="92199" bIns="460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99" tIns="46099" rIns="92199" bIns="4609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863" y="9432925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99" tIns="46099" rIns="92199" bIns="4609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76B0ABA6-4AD3-421E-BBFC-8004BE033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650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19A3A83-7C32-41F5-A4DD-F84FA33CE725}" type="slidenum">
              <a:rPr lang="en-US" sz="1200" smtClean="0"/>
              <a:pPr/>
              <a:t>1</a:t>
            </a:fld>
            <a:endParaRPr lang="en-US" sz="120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DFEB2-6338-4267-A227-D335C78B08C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560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B0ABA6-4AD3-421E-BBFC-8004BE033CD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02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B0ABA6-4AD3-421E-BBFC-8004BE033CD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9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90513" y="1217613"/>
            <a:ext cx="711200" cy="474662"/>
            <a:chOff x="720" y="336"/>
            <a:chExt cx="624" cy="432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720" y="336"/>
              <a:ext cx="384" cy="432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056" y="336"/>
              <a:ext cx="288" cy="432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414338" y="1639888"/>
            <a:ext cx="738187" cy="474662"/>
            <a:chOff x="912" y="2640"/>
            <a:chExt cx="672" cy="432"/>
          </a:xfrm>
        </p:grpSpPr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912" y="2640"/>
              <a:ext cx="384" cy="43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1249" y="2640"/>
              <a:ext cx="335" cy="432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1566863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635000" y="1109663"/>
            <a:ext cx="31750" cy="10525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gray">
          <a:xfrm flipV="1">
            <a:off x="315913" y="1936750"/>
            <a:ext cx="8683625" cy="460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 algn="ctr"/>
            <a:endParaRPr kumimoji="1" lang="en-GB"/>
          </a:p>
        </p:txBody>
      </p:sp>
      <p:pic>
        <p:nvPicPr>
          <p:cNvPr id="13" name="Picture 17" descr="LHC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8" y="19050"/>
            <a:ext cx="1060450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8" descr="CERN40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6032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990600" y="885825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347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157413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Rectangle 12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-117475" y="6307138"/>
            <a:ext cx="4479925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572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 sz="1400">
                <a:solidFill>
                  <a:schemeClr val="bg2"/>
                </a:solidFill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9438" y="630555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B63AC391-9D18-4820-A592-CEE250CCB2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290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7BF02-5B20-4910-B1E9-AB40630B14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674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9775" y="152400"/>
            <a:ext cx="2006600" cy="5980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152400"/>
            <a:ext cx="5870575" cy="5980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8BF42-FC52-425A-B2C5-EBDB5B688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10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152400"/>
            <a:ext cx="8029575" cy="5980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06197-22A2-4592-ACF1-518575AC3F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17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8771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66800" y="1447800"/>
            <a:ext cx="7888288" cy="468471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C79FF-0742-4735-B732-BC393A013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90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78EBA-69B9-42B2-A177-4CDCE61A9F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12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DEBF6-4177-452C-BD7D-FCC915832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69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3867150" cy="4684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6350" y="1447800"/>
            <a:ext cx="3868738" cy="4684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20D8E-94B7-4DBE-9C6C-BA9E4FAE5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84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5730C-DC4B-43F5-A045-A457D942AD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18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59A64-E273-4560-8479-7E01D808D5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741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31B22-FA09-405F-AE64-5AE95EEEE8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91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CBE90-7E75-4BB4-A3D5-5E4957C2A5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74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ECB21-8192-4A06-AF7D-3C41604BCA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46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5651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GB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5651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GB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9874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GB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9874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GB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9144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GB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4572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GB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 flipV="1">
            <a:off x="460375" y="1295400"/>
            <a:ext cx="8683625" cy="460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 algn="ctr"/>
            <a:endParaRPr kumimoji="1" lang="en-GB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52400"/>
            <a:ext cx="78771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447800"/>
            <a:ext cx="7888288" cy="468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3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27850" y="63071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D83FAFB7-B3A4-4561-BEFF-3F5E8E83030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7" name="Picture 14" descr="LHC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19050"/>
            <a:ext cx="1060450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3998" r:id="rId2"/>
    <p:sldLayoutId id="2147483999" r:id="rId3"/>
    <p:sldLayoutId id="2147484000" r:id="rId4"/>
    <p:sldLayoutId id="2147484001" r:id="rId5"/>
    <p:sldLayoutId id="2147484010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Relationship Id="rId3" Type="http://schemas.openxmlformats.org/officeDocument/2006/relationships/image" Target="../media/image28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4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7.wmf"/><Relationship Id="rId5" Type="http://schemas.openxmlformats.org/officeDocument/2006/relationships/image" Target="../media/image3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jpeg"/><Relationship Id="rId11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logbook.cern.ch/eLogbook/attach_viewer.jsp?attach_id=1025394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7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png"/><Relationship Id="rId12" Type="http://schemas.openxmlformats.org/officeDocument/2006/relationships/image" Target="../media/image67.png"/><Relationship Id="rId13" Type="http://schemas.openxmlformats.org/officeDocument/2006/relationships/image" Target="../media/image68.png"/><Relationship Id="rId14" Type="http://schemas.openxmlformats.org/officeDocument/2006/relationships/image" Target="../media/image69.png"/><Relationship Id="rId15" Type="http://schemas.openxmlformats.org/officeDocument/2006/relationships/image" Target="../media/image70.png"/><Relationship Id="rId16" Type="http://schemas.openxmlformats.org/officeDocument/2006/relationships/image" Target="../media/image71.png"/><Relationship Id="rId17" Type="http://schemas.openxmlformats.org/officeDocument/2006/relationships/image" Target="../media/image72.png"/><Relationship Id="rId18" Type="http://schemas.openxmlformats.org/officeDocument/2006/relationships/image" Target="../media/image73.png"/><Relationship Id="rId19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0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gif"/><Relationship Id="rId3" Type="http://schemas.openxmlformats.org/officeDocument/2006/relationships/image" Target="../media/image82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24297" y="235472"/>
            <a:ext cx="7953376" cy="1853306"/>
          </a:xfrm>
        </p:spPr>
        <p:txBody>
          <a:bodyPr/>
          <a:lstStyle/>
          <a:p>
            <a:pPr eaLnBrk="1" hangingPunct="1"/>
            <a:r>
              <a:rPr lang="en-US" sz="4800" dirty="0"/>
              <a:t>LHC status and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prospects </a:t>
            </a:r>
            <a:br>
              <a:rPr lang="en-US" sz="4800" dirty="0" smtClean="0"/>
            </a:br>
            <a:r>
              <a:rPr lang="en-US" sz="4800" dirty="0" smtClean="0"/>
              <a:t>for </a:t>
            </a:r>
            <a:r>
              <a:rPr lang="en-US" sz="4800" dirty="0"/>
              <a:t>Run II </a:t>
            </a:r>
            <a:r>
              <a:rPr lang="en-US" sz="4800" dirty="0" smtClean="0"/>
              <a:t>and </a:t>
            </a:r>
            <a:r>
              <a:rPr lang="en-US" sz="4800" dirty="0"/>
              <a:t>beyond</a:t>
            </a:r>
            <a:endParaRPr lang="en-US" sz="4800" dirty="0" smtClean="0"/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7217" y="2173466"/>
            <a:ext cx="8722098" cy="3861069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M. Giovannozzi</a:t>
            </a:r>
          </a:p>
          <a:p>
            <a:pPr marL="347663" indent="-347663" eaLnBrk="1" hangingPunct="1">
              <a:lnSpc>
                <a:spcPct val="90000"/>
              </a:lnSpc>
              <a:defRPr/>
            </a:pPr>
            <a:endParaRPr lang="en-US" sz="7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CERN – Beams Department</a:t>
            </a:r>
          </a:p>
          <a:p>
            <a:pPr marL="347663" indent="-347663" algn="r" eaLnBrk="1" hangingPunct="1">
              <a:lnSpc>
                <a:spcPct val="90000"/>
              </a:lnSpc>
              <a:defRPr/>
            </a:pPr>
            <a:endParaRPr lang="en-US" sz="7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 smtClean="0"/>
              <a:t>On behalf of the LHC commissioning teams</a:t>
            </a:r>
          </a:p>
          <a:p>
            <a:pPr marL="890588" indent="-347663" algn="just"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endParaRPr lang="en-US" sz="900" dirty="0"/>
          </a:p>
          <a:p>
            <a:pPr marL="890588" indent="-347663" algn="just"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endParaRPr lang="en-US" sz="900" dirty="0" smtClean="0"/>
          </a:p>
          <a:p>
            <a:pPr marL="542925" algn="just" eaLnBrk="1" hangingPunct="1">
              <a:lnSpc>
                <a:spcPct val="90000"/>
              </a:lnSpc>
              <a:defRPr/>
            </a:pPr>
            <a:endParaRPr lang="en-US" sz="900" dirty="0" smtClean="0"/>
          </a:p>
          <a:p>
            <a:pPr marL="890588" indent="-347663" algn="just"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endParaRPr lang="en-US" sz="900" dirty="0" smtClean="0"/>
          </a:p>
          <a:p>
            <a:pPr algn="just" eaLnBrk="1" hangingPunct="1">
              <a:lnSpc>
                <a:spcPct val="90000"/>
              </a:lnSpc>
              <a:defRPr/>
            </a:pPr>
            <a:r>
              <a:rPr lang="en-US" sz="2400" dirty="0" smtClean="0"/>
              <a:t>Acknowledgements: </a:t>
            </a:r>
            <a:r>
              <a:rPr lang="en-US" sz="2400" dirty="0" smtClean="0">
                <a:solidFill>
                  <a:srgbClr val="0000FF"/>
                </a:solidFill>
              </a:rPr>
              <a:t>A. </a:t>
            </a:r>
            <a:r>
              <a:rPr lang="en-US" sz="2400" dirty="0" err="1" smtClean="0">
                <a:solidFill>
                  <a:srgbClr val="0000FF"/>
                </a:solidFill>
              </a:rPr>
              <a:t>Apollonio</a:t>
            </a:r>
            <a:r>
              <a:rPr lang="en-US" sz="2400" dirty="0" smtClean="0">
                <a:solidFill>
                  <a:srgbClr val="0000FF"/>
                </a:solidFill>
              </a:rPr>
              <a:t>, G. </a:t>
            </a:r>
            <a:r>
              <a:rPr lang="en-US" sz="2400" dirty="0" err="1" smtClean="0">
                <a:solidFill>
                  <a:srgbClr val="0000FF"/>
                </a:solidFill>
              </a:rPr>
              <a:t>Arduini</a:t>
            </a:r>
            <a:r>
              <a:rPr lang="en-US" sz="2400" dirty="0" smtClean="0">
                <a:solidFill>
                  <a:srgbClr val="0000FF"/>
                </a:solidFill>
              </a:rPr>
              <a:t>, H. </a:t>
            </a:r>
            <a:r>
              <a:rPr lang="en-US" sz="2400" dirty="0" err="1" smtClean="0">
                <a:solidFill>
                  <a:srgbClr val="0000FF"/>
                </a:solidFill>
              </a:rPr>
              <a:t>Bartosik</a:t>
            </a:r>
            <a:r>
              <a:rPr lang="en-US" sz="2400" dirty="0" smtClean="0">
                <a:solidFill>
                  <a:srgbClr val="0000FF"/>
                </a:solidFill>
              </a:rPr>
              <a:t>, F. </a:t>
            </a:r>
            <a:r>
              <a:rPr lang="en-US" sz="2400" dirty="0" err="1" smtClean="0">
                <a:solidFill>
                  <a:srgbClr val="0000FF"/>
                </a:solidFill>
              </a:rPr>
              <a:t>Bordry</a:t>
            </a:r>
            <a:r>
              <a:rPr lang="en-US" sz="2400" dirty="0" smtClean="0">
                <a:solidFill>
                  <a:srgbClr val="0000FF"/>
                </a:solidFill>
              </a:rPr>
              <a:t>, R. Bruce, R. De Maria, W. </a:t>
            </a:r>
            <a:r>
              <a:rPr lang="en-US" sz="2400" dirty="0" err="1" smtClean="0">
                <a:solidFill>
                  <a:srgbClr val="0000FF"/>
                </a:solidFill>
              </a:rPr>
              <a:t>Höfle</a:t>
            </a:r>
            <a:r>
              <a:rPr lang="en-US" sz="2400" dirty="0" smtClean="0">
                <a:solidFill>
                  <a:srgbClr val="0000FF"/>
                </a:solidFill>
              </a:rPr>
              <a:t>, G. </a:t>
            </a:r>
            <a:r>
              <a:rPr lang="en-US" sz="2400" dirty="0" err="1" smtClean="0">
                <a:solidFill>
                  <a:srgbClr val="0000FF"/>
                </a:solidFill>
              </a:rPr>
              <a:t>Iadarola</a:t>
            </a:r>
            <a:r>
              <a:rPr lang="en-US" sz="2400" dirty="0" smtClean="0">
                <a:solidFill>
                  <a:srgbClr val="0000FF"/>
                </a:solidFill>
              </a:rPr>
              <a:t>, M. Lamont, A. </a:t>
            </a:r>
            <a:r>
              <a:rPr lang="en-US" sz="2400" dirty="0" err="1" smtClean="0">
                <a:solidFill>
                  <a:srgbClr val="0000FF"/>
                </a:solidFill>
              </a:rPr>
              <a:t>Langner</a:t>
            </a:r>
            <a:r>
              <a:rPr lang="en-US" sz="2400" dirty="0" smtClean="0">
                <a:solidFill>
                  <a:srgbClr val="0000FF"/>
                </a:solidFill>
              </a:rPr>
              <a:t>, K. Li, E. </a:t>
            </a:r>
            <a:r>
              <a:rPr lang="en-US" sz="2400" dirty="0" err="1" smtClean="0">
                <a:solidFill>
                  <a:srgbClr val="0000FF"/>
                </a:solidFill>
              </a:rPr>
              <a:t>Métral</a:t>
            </a:r>
            <a:r>
              <a:rPr lang="en-US" sz="2400" dirty="0" smtClean="0">
                <a:solidFill>
                  <a:srgbClr val="0000FF"/>
                </a:solidFill>
              </a:rPr>
              <a:t>, G. </a:t>
            </a:r>
            <a:r>
              <a:rPr lang="en-US" sz="2400" dirty="0" err="1" smtClean="0">
                <a:solidFill>
                  <a:srgbClr val="0000FF"/>
                </a:solidFill>
              </a:rPr>
              <a:t>Papotti</a:t>
            </a:r>
            <a:r>
              <a:rPr lang="en-US" sz="2400" dirty="0" smtClean="0">
                <a:solidFill>
                  <a:srgbClr val="0000FF"/>
                </a:solidFill>
              </a:rPr>
              <a:t>, S. </a:t>
            </a:r>
            <a:r>
              <a:rPr lang="en-US" sz="2400" dirty="0" err="1" smtClean="0">
                <a:solidFill>
                  <a:srgbClr val="0000FF"/>
                </a:solidFill>
              </a:rPr>
              <a:t>Redaelli</a:t>
            </a:r>
            <a:r>
              <a:rPr lang="en-US" sz="2400" dirty="0" smtClean="0">
                <a:solidFill>
                  <a:srgbClr val="0000FF"/>
                </a:solidFill>
              </a:rPr>
              <a:t>, G. </a:t>
            </a:r>
            <a:r>
              <a:rPr lang="en-US" sz="2400" dirty="0" err="1" smtClean="0">
                <a:solidFill>
                  <a:srgbClr val="0000FF"/>
                </a:solidFill>
              </a:rPr>
              <a:t>Rumolo</a:t>
            </a:r>
            <a:r>
              <a:rPr lang="en-US" sz="2400" dirty="0" smtClean="0">
                <a:solidFill>
                  <a:srgbClr val="0000FF"/>
                </a:solidFill>
              </a:rPr>
              <a:t>, R. </a:t>
            </a:r>
            <a:r>
              <a:rPr lang="en-US" sz="2400" dirty="0" err="1" smtClean="0">
                <a:solidFill>
                  <a:srgbClr val="0000FF"/>
                </a:solidFill>
              </a:rPr>
              <a:t>Tomás</a:t>
            </a:r>
            <a:r>
              <a:rPr lang="en-US" sz="2400" dirty="0" smtClean="0">
                <a:solidFill>
                  <a:srgbClr val="0000FF"/>
                </a:solidFill>
              </a:rPr>
              <a:t>, J. </a:t>
            </a:r>
            <a:r>
              <a:rPr lang="en-US" sz="2400" dirty="0" err="1" smtClean="0">
                <a:solidFill>
                  <a:srgbClr val="0000FF"/>
                </a:solidFill>
              </a:rPr>
              <a:t>Uythoven</a:t>
            </a:r>
            <a:r>
              <a:rPr lang="en-US" sz="2400" dirty="0" smtClean="0">
                <a:solidFill>
                  <a:srgbClr val="0000FF"/>
                </a:solidFill>
              </a:rPr>
              <a:t>, J. </a:t>
            </a:r>
            <a:r>
              <a:rPr lang="en-US" sz="2400" dirty="0" err="1" smtClean="0">
                <a:solidFill>
                  <a:srgbClr val="0000FF"/>
                </a:solidFill>
              </a:rPr>
              <a:t>Wenninger</a:t>
            </a:r>
            <a:r>
              <a:rPr lang="en-US" sz="2400" dirty="0" smtClean="0">
                <a:solidFill>
                  <a:srgbClr val="0000FF"/>
                </a:solidFill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</a:rPr>
              <a:t>EiCs</a:t>
            </a:r>
            <a:r>
              <a:rPr lang="en-US" sz="2400" dirty="0" smtClean="0">
                <a:solidFill>
                  <a:srgbClr val="0000FF"/>
                </a:solidFill>
              </a:rPr>
              <a:t>, Operators, and commissioning teams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05365" y="6178543"/>
            <a:ext cx="5733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FF"/>
                </a:solidFill>
              </a:rPr>
              <a:t>Aperitivo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scientifico</a:t>
            </a:r>
            <a:r>
              <a:rPr lang="en-US" sz="2000" b="1" dirty="0" smtClean="0">
                <a:solidFill>
                  <a:srgbClr val="0000FF"/>
                </a:solidFill>
              </a:rPr>
              <a:t> – University </a:t>
            </a:r>
            <a:r>
              <a:rPr lang="en-US" sz="2000" b="1" dirty="0">
                <a:solidFill>
                  <a:srgbClr val="0000FF"/>
                </a:solidFill>
              </a:rPr>
              <a:t>of </a:t>
            </a:r>
            <a:r>
              <a:rPr lang="en-US" sz="2000" b="1" dirty="0" smtClean="0">
                <a:solidFill>
                  <a:srgbClr val="0000FF"/>
                </a:solidFill>
              </a:rPr>
              <a:t>Bologna, Dep</a:t>
            </a:r>
            <a:r>
              <a:rPr lang="en-US" sz="2000" b="1" dirty="0">
                <a:solidFill>
                  <a:srgbClr val="0000FF"/>
                </a:solidFill>
              </a:rPr>
              <a:t>. of Physics and Astronomy</a:t>
            </a:r>
          </a:p>
        </p:txBody>
      </p:sp>
      <p:pic>
        <p:nvPicPr>
          <p:cNvPr id="4" name="Picture 3" descr="300px-Seal_of_the_University_of_Bologna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13" y="19958"/>
            <a:ext cx="1728027" cy="1722267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>
          <a:xfrm>
            <a:off x="1332000" y="18000"/>
            <a:ext cx="7812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Priorities for 2015</a:t>
            </a:r>
          </a:p>
        </p:txBody>
      </p:sp>
      <p:sp>
        <p:nvSpPr>
          <p:cNvPr id="44035" name="Rectangle 2"/>
          <p:cNvSpPr>
            <a:spLocks/>
          </p:cNvSpPr>
          <p:nvPr/>
        </p:nvSpPr>
        <p:spPr bwMode="auto">
          <a:xfrm>
            <a:off x="0" y="1340570"/>
            <a:ext cx="9144000" cy="556520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08000" tIns="0" rIns="72000" bIns="0" anchor="ctr"/>
          <a:lstStyle/>
          <a:p>
            <a:pPr>
              <a:lnSpc>
                <a:spcPct val="110000"/>
              </a:lnSpc>
              <a:spcBef>
                <a:spcPts val="422"/>
              </a:spcBef>
            </a:pPr>
            <a:r>
              <a:rPr lang="en-US" sz="2200" dirty="0">
                <a:latin typeface="Helvetica" charset="0"/>
                <a:ea typeface="ＭＳ Ｐゴシック" charset="0"/>
                <a:sym typeface="Helvetica" charset="0"/>
              </a:rPr>
              <a:t>The main goal of 2015 </a:t>
            </a:r>
            <a:r>
              <a:rPr lang="en-US" sz="2200" dirty="0" smtClean="0">
                <a:latin typeface="Helvetica" charset="0"/>
                <a:ea typeface="ＭＳ Ｐゴシック" charset="0"/>
                <a:sym typeface="Helvetica" charset="0"/>
              </a:rPr>
              <a:t>was </a:t>
            </a:r>
            <a:r>
              <a:rPr lang="en-US" sz="2200" dirty="0">
                <a:latin typeface="Helvetica" charset="0"/>
                <a:ea typeface="ＭＳ Ｐゴシック" charset="0"/>
                <a:sym typeface="Helvetica" charset="0"/>
              </a:rPr>
              <a:t>to</a:t>
            </a:r>
            <a:r>
              <a:rPr lang="en-US" sz="2200" b="1" dirty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 prepare 2016 </a:t>
            </a:r>
            <a:r>
              <a:rPr lang="en-US" sz="2200" dirty="0">
                <a:latin typeface="Helvetica" charset="0"/>
                <a:ea typeface="ＭＳ Ｐゴシック" charset="0"/>
                <a:sym typeface="Helvetica" charset="0"/>
              </a:rPr>
              <a:t>as a physics </a:t>
            </a:r>
            <a:r>
              <a:rPr lang="ja-JP" altLang="en-US" sz="2200" dirty="0">
                <a:latin typeface="Arial" charset="0"/>
                <a:ea typeface="ＭＳ Ｐゴシック" charset="0"/>
                <a:sym typeface="Helvetica" charset="0"/>
              </a:rPr>
              <a:t>“</a:t>
            </a:r>
            <a:r>
              <a:rPr lang="en-US" altLang="ja-JP" sz="22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production run</a:t>
            </a:r>
            <a:r>
              <a:rPr lang="ja-JP" altLang="en-US" sz="2200" dirty="0">
                <a:latin typeface="Arial" charset="0"/>
                <a:ea typeface="ＭＳ Ｐゴシック" charset="0"/>
                <a:sym typeface="Helvetica" charset="0"/>
              </a:rPr>
              <a:t>”</a:t>
            </a:r>
            <a:r>
              <a:rPr lang="en-US" altLang="ja-JP" sz="22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at 25 ns. Aim at an integrated </a:t>
            </a:r>
            <a:r>
              <a:rPr lang="en-US" altLang="ja-JP" sz="22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luminosity </a:t>
            </a:r>
            <a:r>
              <a:rPr lang="en-US" altLang="ja-JP" sz="22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of </a:t>
            </a:r>
            <a:r>
              <a:rPr lang="en-US" altLang="ja-JP" sz="2200" b="1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10 fb</a:t>
            </a:r>
            <a:r>
              <a:rPr lang="en-US" altLang="ja-JP" sz="2200" b="1" baseline="320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-1</a:t>
            </a:r>
            <a:r>
              <a:rPr lang="en-US" altLang="ja-JP" sz="22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.</a:t>
            </a:r>
          </a:p>
          <a:p>
            <a:pPr>
              <a:lnSpc>
                <a:spcPct val="110000"/>
              </a:lnSpc>
              <a:spcBef>
                <a:spcPts val="422"/>
              </a:spcBef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Preparation for 2016:</a:t>
            </a:r>
          </a:p>
          <a:p>
            <a:pPr>
              <a:lnSpc>
                <a:spcPct val="110000"/>
              </a:lnSpc>
              <a:spcBef>
                <a:spcPts val="422"/>
              </a:spcBef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	1. 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Establish proton-proton </a:t>
            </a:r>
            <a:r>
              <a:rPr lang="en-US" sz="20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collisions at 13TeV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with </a:t>
            </a:r>
            <a:r>
              <a:rPr lang="en-US" sz="20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25 ns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br>
              <a:rPr lang="en-US" sz="20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</a:br>
            <a:r>
              <a:rPr lang="en-US" sz="20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	    bunch spacing.</a:t>
            </a:r>
          </a:p>
          <a:p>
            <a:pPr>
              <a:lnSpc>
                <a:spcPct val="110000"/>
              </a:lnSpc>
              <a:spcBef>
                <a:spcPts val="422"/>
              </a:spcBef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	2. Establish the operation at </a:t>
            </a:r>
            <a:r>
              <a:rPr lang="en-US" sz="20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low </a:t>
            </a:r>
            <a:r>
              <a:rPr lang="en-US" sz="2000" i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β*</a:t>
            </a:r>
            <a:r>
              <a:rPr lang="en-US" sz="2000" dirty="0">
                <a:latin typeface="Helvetica" charset="0"/>
                <a:ea typeface="Lucida Grande" charset="0"/>
                <a:cs typeface="Lucida Grande" charset="0"/>
                <a:sym typeface="Helvetica" charset="0"/>
              </a:rPr>
              <a:t> → Start with </a:t>
            </a:r>
            <a:r>
              <a:rPr lang="en-US" sz="2000" b="1" i="1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β</a:t>
            </a:r>
            <a:r>
              <a:rPr lang="en-US" sz="2000" b="1" i="1" baseline="320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* </a:t>
            </a:r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= 80 cm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/>
            </a:r>
            <a:br>
              <a:rPr lang="en-US" sz="20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</a:br>
            <a:r>
              <a:rPr lang="en-US" sz="20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	    (conservative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). Estimated 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ultimate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reach in Run 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2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: </a:t>
            </a:r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~ 40 cm</a:t>
            </a:r>
            <a:r>
              <a:rPr lang="en-US" sz="2000" dirty="0" smtClean="0">
                <a:latin typeface="Helvetica" charset="0"/>
                <a:sym typeface="Helvetica" charset="0"/>
              </a:rPr>
              <a:t>      </a:t>
            </a:r>
            <a:r>
              <a:rPr lang="en-US" sz="2000" dirty="0">
                <a:latin typeface="Helvetica" charset="0"/>
                <a:sym typeface="Helvetica" charset="0"/>
              </a:rPr>
              <a:t>	3. Determine </a:t>
            </a:r>
            <a:r>
              <a:rPr lang="en-US" sz="2000" dirty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rPr>
              <a:t>optimum </a:t>
            </a:r>
            <a:r>
              <a:rPr lang="en-US" sz="2000" dirty="0">
                <a:latin typeface="Helvetica" charset="0"/>
                <a:cs typeface="Helvetica" charset="0"/>
                <a:sym typeface="Helvetica" charset="0"/>
              </a:rPr>
              <a:t>running conditions for 2016</a:t>
            </a:r>
          </a:p>
          <a:p>
            <a:pPr>
              <a:lnSpc>
                <a:spcPct val="110000"/>
              </a:lnSpc>
              <a:spcBef>
                <a:spcPts val="422"/>
              </a:spcBef>
            </a:pPr>
            <a:r>
              <a:rPr lang="en-US" sz="2200" dirty="0">
                <a:latin typeface="Helvetica" charset="0"/>
                <a:cs typeface="Helvetica" charset="0"/>
                <a:sym typeface="Helvetica" charset="0"/>
              </a:rPr>
              <a:t>Heavy ions: 1 month of </a:t>
            </a:r>
            <a:r>
              <a:rPr lang="en-US" sz="2200" dirty="0" err="1">
                <a:latin typeface="Helvetica" charset="0"/>
                <a:cs typeface="Helvetica" charset="0"/>
                <a:sym typeface="Helvetica" charset="0"/>
              </a:rPr>
              <a:t>Pb-Pb</a:t>
            </a:r>
            <a:r>
              <a:rPr lang="en-US" sz="2200" dirty="0">
                <a:latin typeface="Helvetica" charset="0"/>
                <a:cs typeface="Helvetica" charset="0"/>
                <a:sym typeface="Helvetica" charset="0"/>
              </a:rPr>
              <a:t> physics at the end of 2015</a:t>
            </a:r>
            <a:r>
              <a:rPr lang="en-US" sz="2200" dirty="0" smtClean="0">
                <a:latin typeface="Helvetica" charset="0"/>
                <a:cs typeface="Helvetica" charset="0"/>
                <a:sym typeface="Helvetica" charset="0"/>
              </a:rPr>
              <a:t>.</a:t>
            </a:r>
          </a:p>
          <a:p>
            <a:pPr>
              <a:lnSpc>
                <a:spcPct val="110000"/>
              </a:lnSpc>
              <a:spcBef>
                <a:spcPts val="422"/>
              </a:spcBef>
            </a:pPr>
            <a:r>
              <a:rPr lang="en-US" sz="2200" b="1" dirty="0">
                <a:solidFill>
                  <a:srgbClr val="FF0000"/>
                </a:solidFill>
                <a:latin typeface="Helvetica" charset="0"/>
                <a:sym typeface="Helvetica" charset="0"/>
              </a:rPr>
              <a:t>2015 optics configuration is different with respect to Run </a:t>
            </a:r>
            <a:r>
              <a:rPr lang="en-US" sz="2200" b="1" dirty="0" smtClean="0">
                <a:solidFill>
                  <a:srgbClr val="FF0000"/>
                </a:solidFill>
                <a:latin typeface="Helvetica" charset="0"/>
                <a:sym typeface="Helvetica" charset="0"/>
              </a:rPr>
              <a:t>1</a:t>
            </a:r>
            <a:endParaRPr lang="en-US" sz="2200" b="1" dirty="0">
              <a:solidFill>
                <a:srgbClr val="FF0000"/>
              </a:solidFill>
              <a:latin typeface="Helvetica" charset="0"/>
              <a:sym typeface="Helvetica" charset="0"/>
            </a:endParaRPr>
          </a:p>
          <a:p>
            <a:pPr marL="1081088" indent="-342900">
              <a:lnSpc>
                <a:spcPct val="110000"/>
              </a:lnSpc>
              <a:spcBef>
                <a:spcPts val="422"/>
              </a:spcBef>
              <a:buFont typeface="Arial"/>
              <a:buChar char="•"/>
            </a:pPr>
            <a:r>
              <a:rPr lang="en-US" sz="2000" b="1" dirty="0">
                <a:solidFill>
                  <a:srgbClr val="0000FF"/>
                </a:solidFill>
                <a:latin typeface="Helvetica" charset="0"/>
                <a:sym typeface="Helvetica" charset="0"/>
              </a:rPr>
              <a:t>IR4 (B1/2): increased </a:t>
            </a:r>
            <a:r>
              <a:rPr lang="en-US" sz="2000" b="1" dirty="0">
                <a:solidFill>
                  <a:srgbClr val="0000FF"/>
                </a:solidFill>
                <a:latin typeface="Symbol" charset="2"/>
                <a:cs typeface="Symbol" charset="2"/>
                <a:sym typeface="Helvetica" charset="0"/>
              </a:rPr>
              <a:t>b</a:t>
            </a:r>
            <a:r>
              <a:rPr lang="en-US" sz="2000" b="1" dirty="0">
                <a:solidFill>
                  <a:srgbClr val="0000FF"/>
                </a:solidFill>
                <a:latin typeface="Helvetica" charset="0"/>
                <a:sym typeface="Helvetica" charset="0"/>
              </a:rPr>
              <a:t>-functions at key instruments and transverse damper</a:t>
            </a:r>
          </a:p>
          <a:p>
            <a:pPr marL="1081088" indent="-342900">
              <a:lnSpc>
                <a:spcPct val="110000"/>
              </a:lnSpc>
              <a:spcBef>
                <a:spcPts val="422"/>
              </a:spcBef>
              <a:buFont typeface="Arial"/>
              <a:buChar char="•"/>
            </a:pPr>
            <a:r>
              <a:rPr lang="en-US" sz="2000" b="1" dirty="0">
                <a:solidFill>
                  <a:srgbClr val="0000FF"/>
                </a:solidFill>
                <a:latin typeface="Helvetica" charset="0"/>
                <a:sym typeface="Helvetica" charset="0"/>
              </a:rPr>
              <a:t>IR8 (B2): changed phase advance to compensate for IR4 change</a:t>
            </a:r>
          </a:p>
          <a:p>
            <a:pPr marL="1081088" indent="-342900">
              <a:lnSpc>
                <a:spcPct val="110000"/>
              </a:lnSpc>
              <a:spcBef>
                <a:spcPts val="422"/>
              </a:spcBef>
              <a:buFont typeface="Arial"/>
              <a:buChar char="•"/>
            </a:pPr>
            <a:r>
              <a:rPr lang="en-US" sz="2000" b="1" dirty="0">
                <a:solidFill>
                  <a:srgbClr val="0000FF"/>
                </a:solidFill>
                <a:latin typeface="Helvetica" charset="0"/>
                <a:sym typeface="Helvetica" charset="0"/>
              </a:rPr>
              <a:t>IR8 (B1/2): change of crossing scheme for 25 ns bunch </a:t>
            </a:r>
            <a:r>
              <a:rPr lang="en-US" sz="2000" b="1" dirty="0" smtClean="0">
                <a:solidFill>
                  <a:srgbClr val="0000FF"/>
                </a:solidFill>
                <a:latin typeface="Helvetica" charset="0"/>
                <a:sym typeface="Helvetica" charset="0"/>
              </a:rPr>
              <a:t>spacing</a:t>
            </a:r>
            <a:endParaRPr lang="en-US" sz="2000" b="1" dirty="0">
              <a:solidFill>
                <a:srgbClr val="0000FF"/>
              </a:solidFill>
              <a:latin typeface="Helvetica" charset="0"/>
              <a:sym typeface="Helvetic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000" y="18000"/>
            <a:ext cx="7812000" cy="914400"/>
          </a:xfrm>
        </p:spPr>
        <p:txBody>
          <a:bodyPr/>
          <a:lstStyle/>
          <a:p>
            <a:r>
              <a:rPr lang="en-US" dirty="0"/>
              <a:t>The LHC in a </a:t>
            </a:r>
            <a:r>
              <a:rPr lang="en-US" dirty="0" smtClean="0"/>
              <a:t>nutshell</a:t>
            </a: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" r="2832"/>
          <a:stretch>
            <a:fillRect/>
          </a:stretch>
        </p:blipFill>
        <p:spPr bwMode="auto">
          <a:xfrm>
            <a:off x="0" y="1371600"/>
            <a:ext cx="49053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870450" y="1433513"/>
            <a:ext cx="4187825" cy="50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dirty="0"/>
              <a:t>The LHC machine has an </a:t>
            </a:r>
            <a:r>
              <a:rPr lang="en-US" dirty="0">
                <a:solidFill>
                  <a:schemeClr val="folHlink"/>
                </a:solidFill>
              </a:rPr>
              <a:t>height-fold </a:t>
            </a:r>
            <a:r>
              <a:rPr lang="en-US" dirty="0"/>
              <a:t>symmetry.</a:t>
            </a:r>
          </a:p>
          <a:p>
            <a:pPr marL="342900" indent="-342900" algn="just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dirty="0"/>
              <a:t>Eight </a:t>
            </a:r>
            <a:r>
              <a:rPr lang="en-US" dirty="0">
                <a:solidFill>
                  <a:schemeClr val="folHlink"/>
                </a:solidFill>
              </a:rPr>
              <a:t>arcs</a:t>
            </a:r>
            <a:r>
              <a:rPr lang="en-US" dirty="0"/>
              <a:t> (arc is the curved periodic part of the machine).</a:t>
            </a:r>
          </a:p>
          <a:p>
            <a:pPr marL="342900" indent="-342900" algn="just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dirty="0"/>
              <a:t>Sixteen </a:t>
            </a:r>
            <a:r>
              <a:rPr lang="en-US" dirty="0">
                <a:solidFill>
                  <a:schemeClr val="folHlink"/>
                </a:solidFill>
              </a:rPr>
              <a:t>dispersion suppressors</a:t>
            </a:r>
            <a:r>
              <a:rPr lang="en-US" dirty="0"/>
              <a:t> to match the arc with the straight sections (geometry and optics).</a:t>
            </a:r>
          </a:p>
          <a:p>
            <a:pPr marL="342900" indent="-342900" algn="just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dirty="0"/>
              <a:t>Eight </a:t>
            </a:r>
            <a:r>
              <a:rPr lang="en-US" dirty="0">
                <a:solidFill>
                  <a:schemeClr val="folHlink"/>
                </a:solidFill>
              </a:rPr>
              <a:t>long straight sections</a:t>
            </a:r>
            <a:r>
              <a:rPr lang="en-US" dirty="0"/>
              <a:t> (also called insertion regions).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30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1332000" y="18000"/>
            <a:ext cx="7812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</a:t>
            </a:r>
            <a:r>
              <a:rPr lang="en-US" dirty="0" smtClean="0"/>
              <a:t>ommissioning strategy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316498"/>
            <a:ext cx="9144000" cy="5561086"/>
          </a:xfrm>
          <a:solidFill>
            <a:schemeClr val="bg1"/>
          </a:solidFill>
          <a:extLst/>
        </p:spPr>
        <p:txBody>
          <a:bodyPr wrap="square" lIns="26788" tIns="26788" rIns="26788" bIns="26788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566134" indent="-342900">
              <a:lnSpc>
                <a:spcPct val="110000"/>
              </a:lnSpc>
              <a:buSzPct val="80000"/>
              <a:defRPr/>
            </a:pPr>
            <a:r>
              <a:rPr lang="en-US" sz="2600" dirty="0">
                <a:solidFill>
                  <a:srgbClr val="008000"/>
                </a:solidFill>
                <a:latin typeface="Helvetica" charset="0"/>
                <a:cs typeface="Helvetica" charset="0"/>
                <a:sym typeface="Helvetica" charset="0"/>
              </a:rPr>
              <a:t>Low intensity commissioning of full cycle – 8 weeks</a:t>
            </a:r>
            <a:endParaRPr lang="en-US" sz="2600" dirty="0">
              <a:latin typeface="Helvetica" charset="0"/>
              <a:sym typeface="Helvetica" charset="0"/>
            </a:endParaRPr>
          </a:p>
          <a:p>
            <a:pPr marL="566134" indent="-342900">
              <a:lnSpc>
                <a:spcPct val="110000"/>
              </a:lnSpc>
              <a:spcBef>
                <a:spcPts val="422"/>
              </a:spcBef>
              <a:buSzPct val="80000"/>
              <a:defRPr/>
            </a:pPr>
            <a:r>
              <a:rPr lang="en-US" sz="2600" dirty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rPr>
              <a:t>First stable beams – low number of bunches</a:t>
            </a:r>
            <a:endParaRPr lang="en-US" sz="2600" dirty="0">
              <a:latin typeface="Helvetica" charset="0"/>
              <a:sym typeface="Helvetica" charset="0"/>
            </a:endParaRPr>
          </a:p>
          <a:p>
            <a:pPr marL="566134" indent="-342900">
              <a:lnSpc>
                <a:spcPct val="110000"/>
              </a:lnSpc>
              <a:spcBef>
                <a:spcPts val="422"/>
              </a:spcBef>
              <a:buSzPct val="80000"/>
              <a:defRPr/>
            </a:pPr>
            <a:r>
              <a:rPr lang="en-US" sz="2600" dirty="0" smtClean="0">
                <a:solidFill>
                  <a:srgbClr val="FF0000"/>
                </a:solidFill>
                <a:latin typeface="Helvetica" charset="0"/>
                <a:cs typeface="Helvetica" charset="0"/>
                <a:sym typeface="Helvetica" charset="0"/>
              </a:rPr>
              <a:t>Scrubbing </a:t>
            </a:r>
            <a:r>
              <a:rPr lang="en-US" sz="2600" dirty="0">
                <a:solidFill>
                  <a:srgbClr val="FF0000"/>
                </a:solidFill>
                <a:latin typeface="Helvetica" charset="0"/>
                <a:cs typeface="Helvetica" charset="0"/>
                <a:sym typeface="Helvetica" charset="0"/>
              </a:rPr>
              <a:t>for 50 </a:t>
            </a:r>
            <a:r>
              <a:rPr lang="en-US" sz="2600" dirty="0" smtClean="0">
                <a:solidFill>
                  <a:srgbClr val="FF0000"/>
                </a:solidFill>
                <a:latin typeface="Helvetica" charset="0"/>
                <a:cs typeface="Helvetica" charset="0"/>
                <a:sym typeface="Helvetica" charset="0"/>
              </a:rPr>
              <a:t>ns</a:t>
            </a:r>
            <a:endParaRPr lang="en-US" sz="2600" dirty="0" smtClean="0">
              <a:latin typeface="Helvetica" charset="0"/>
              <a:sym typeface="Helvetica" charset="0"/>
            </a:endParaRPr>
          </a:p>
          <a:p>
            <a:pPr marL="566134" indent="-342900">
              <a:lnSpc>
                <a:spcPct val="110000"/>
              </a:lnSpc>
              <a:spcBef>
                <a:spcPts val="422"/>
              </a:spcBef>
              <a:buSzPct val="80000"/>
              <a:defRPr/>
            </a:pPr>
            <a:r>
              <a:rPr lang="en-US" sz="2600" dirty="0" smtClean="0">
                <a:solidFill>
                  <a:srgbClr val="FF0000"/>
                </a:solidFill>
                <a:latin typeface="Helvetica" charset="0"/>
                <a:cs typeface="Helvetica" charset="0"/>
                <a:sym typeface="Helvetica" charset="0"/>
              </a:rPr>
              <a:t>Intensity ramp-up</a:t>
            </a:r>
            <a:r>
              <a:rPr lang="en-US" sz="2600" dirty="0" smtClean="0"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sz="2600" dirty="0" smtClean="0">
                <a:solidFill>
                  <a:srgbClr val="FF0000"/>
                </a:solidFill>
                <a:latin typeface="Helvetica" charset="0"/>
                <a:cs typeface="Helvetica" charset="0"/>
                <a:sym typeface="Helvetica" charset="0"/>
              </a:rPr>
              <a:t>with 50 ns</a:t>
            </a:r>
            <a:endParaRPr lang="en-US" sz="2600" dirty="0">
              <a:solidFill>
                <a:srgbClr val="FF0000"/>
              </a:solidFill>
              <a:latin typeface="Helvetica" charset="0"/>
              <a:sym typeface="Helvetica" charset="0"/>
            </a:endParaRPr>
          </a:p>
          <a:p>
            <a:pPr marL="794734" lvl="1" indent="-342900">
              <a:lnSpc>
                <a:spcPct val="110000"/>
              </a:lnSpc>
              <a:spcBef>
                <a:spcPts val="422"/>
              </a:spcBef>
              <a:buSzPct val="70000"/>
              <a:defRPr/>
            </a:pPr>
            <a:r>
              <a:rPr lang="en-US" sz="2200" i="1" dirty="0" smtClean="0">
                <a:latin typeface="Helvetica" charset="0"/>
                <a:cs typeface="Helvetica" charset="0"/>
                <a:sym typeface="Helvetica" charset="0"/>
              </a:rPr>
              <a:t>Re-establish high intensity operation;</a:t>
            </a:r>
            <a:endParaRPr lang="en-US" sz="2200" i="1" dirty="0">
              <a:latin typeface="Helvetica" charset="0"/>
              <a:sym typeface="Helvetica" charset="0"/>
            </a:endParaRPr>
          </a:p>
          <a:p>
            <a:pPr marL="794734" lvl="1" indent="-342900">
              <a:lnSpc>
                <a:spcPct val="110000"/>
              </a:lnSpc>
              <a:spcBef>
                <a:spcPts val="422"/>
              </a:spcBef>
              <a:buSzPct val="70000"/>
              <a:defRPr/>
            </a:pPr>
            <a:r>
              <a:rPr lang="en-US" sz="2200" i="1" dirty="0" smtClean="0">
                <a:latin typeface="Helvetica" charset="0"/>
                <a:cs typeface="Helvetica" charset="0"/>
                <a:sym typeface="Helvetica" charset="0"/>
              </a:rPr>
              <a:t>Characterize vacuum, heat load, </a:t>
            </a:r>
            <a:r>
              <a:rPr lang="en-US" sz="2200" i="1" dirty="0" smtClean="0">
                <a:solidFill>
                  <a:srgbClr val="FF6600"/>
                </a:solidFill>
                <a:latin typeface="Helvetica" charset="0"/>
                <a:cs typeface="Helvetica" charset="0"/>
                <a:sym typeface="Helvetica" charset="0"/>
              </a:rPr>
              <a:t>electron cloud</a:t>
            </a:r>
            <a:r>
              <a:rPr lang="en-US" sz="2200" i="1" dirty="0" smtClean="0">
                <a:latin typeface="Helvetica" charset="0"/>
                <a:cs typeface="Helvetica" charset="0"/>
                <a:sym typeface="Helvetica" charset="0"/>
              </a:rPr>
              <a:t>, </a:t>
            </a:r>
            <a:r>
              <a:rPr lang="en-US" sz="2200" i="1" dirty="0" smtClean="0">
                <a:solidFill>
                  <a:srgbClr val="FF6600"/>
                </a:solidFill>
                <a:latin typeface="Helvetica" charset="0"/>
                <a:cs typeface="Helvetica" charset="0"/>
                <a:sym typeface="Helvetica" charset="0"/>
              </a:rPr>
              <a:t>losses</a:t>
            </a:r>
            <a:r>
              <a:rPr lang="en-US" sz="2200" i="1" dirty="0" smtClean="0">
                <a:latin typeface="Helvetica" charset="0"/>
                <a:cs typeface="Helvetica" charset="0"/>
                <a:sym typeface="Helvetica" charset="0"/>
              </a:rPr>
              <a:t>, </a:t>
            </a:r>
            <a:r>
              <a:rPr lang="en-US" sz="2200" i="1" dirty="0" smtClean="0">
                <a:solidFill>
                  <a:srgbClr val="FF6600"/>
                </a:solidFill>
                <a:latin typeface="Helvetica" charset="0"/>
                <a:cs typeface="Helvetica" charset="0"/>
                <a:sym typeface="Helvetica" charset="0"/>
              </a:rPr>
              <a:t>instabilities</a:t>
            </a:r>
            <a:r>
              <a:rPr lang="en-US" sz="2200" i="1" dirty="0" smtClean="0">
                <a:latin typeface="Helvetica" charset="0"/>
                <a:cs typeface="Helvetica" charset="0"/>
                <a:sym typeface="Helvetica" charset="0"/>
              </a:rPr>
              <a:t>, </a:t>
            </a:r>
            <a:r>
              <a:rPr lang="en-US" sz="2200" i="1" dirty="0" smtClean="0">
                <a:solidFill>
                  <a:srgbClr val="FF6600"/>
                </a:solidFill>
                <a:latin typeface="Helvetica" charset="0"/>
                <a:cs typeface="Helvetica" charset="0"/>
                <a:sym typeface="Helvetica" charset="0"/>
              </a:rPr>
              <a:t>UFOs</a:t>
            </a:r>
            <a:r>
              <a:rPr lang="en-US" sz="2200" i="1" dirty="0" smtClean="0">
                <a:latin typeface="Helvetica" charset="0"/>
                <a:cs typeface="Helvetica" charset="0"/>
                <a:sym typeface="Helvetica" charset="0"/>
              </a:rPr>
              <a:t>, </a:t>
            </a:r>
            <a:r>
              <a:rPr lang="en-US" sz="2200" i="1" dirty="0" smtClean="0">
                <a:solidFill>
                  <a:srgbClr val="FF6600"/>
                </a:solidFill>
                <a:latin typeface="Helvetica" charset="0"/>
                <a:cs typeface="Helvetica" charset="0"/>
                <a:sym typeface="Helvetica" charset="0"/>
              </a:rPr>
              <a:t>impedance</a:t>
            </a:r>
            <a:r>
              <a:rPr lang="en-US" sz="2200" i="1" dirty="0" smtClean="0">
                <a:latin typeface="Helvetica" charset="0"/>
                <a:cs typeface="Helvetica" charset="0"/>
                <a:sym typeface="Helvetica" charset="0"/>
              </a:rPr>
              <a:t>.</a:t>
            </a:r>
            <a:endParaRPr lang="en-US" sz="2200" dirty="0" smtClean="0">
              <a:latin typeface="Helvetica" charset="0"/>
              <a:sym typeface="Helvetica" charset="0"/>
            </a:endParaRPr>
          </a:p>
          <a:p>
            <a:pPr marL="566134" indent="-342900">
              <a:lnSpc>
                <a:spcPct val="110000"/>
              </a:lnSpc>
              <a:spcBef>
                <a:spcPts val="422"/>
              </a:spcBef>
              <a:buSzPct val="80000"/>
              <a:defRPr/>
            </a:pPr>
            <a:r>
              <a:rPr lang="en-US" sz="2600" dirty="0" smtClean="0">
                <a:solidFill>
                  <a:srgbClr val="FF0000"/>
                </a:solidFill>
                <a:latin typeface="Helvetica" charset="0"/>
                <a:cs typeface="Helvetica" charset="0"/>
                <a:sym typeface="Helvetica" charset="0"/>
              </a:rPr>
              <a:t>Scrubbing </a:t>
            </a:r>
            <a:r>
              <a:rPr lang="en-US" sz="2600" dirty="0">
                <a:solidFill>
                  <a:srgbClr val="FF0000"/>
                </a:solidFill>
                <a:latin typeface="Helvetica" charset="0"/>
                <a:cs typeface="Helvetica" charset="0"/>
                <a:sym typeface="Helvetica" charset="0"/>
              </a:rPr>
              <a:t>for 25 ns</a:t>
            </a:r>
            <a:endParaRPr lang="en-US" sz="2600" dirty="0">
              <a:latin typeface="Helvetica" charset="0"/>
              <a:sym typeface="Helvetica" charset="0"/>
            </a:endParaRPr>
          </a:p>
          <a:p>
            <a:pPr marL="566134" indent="-342900">
              <a:lnSpc>
                <a:spcPct val="110000"/>
              </a:lnSpc>
              <a:spcBef>
                <a:spcPts val="422"/>
              </a:spcBef>
              <a:buSzPct val="80000"/>
              <a:defRPr/>
            </a:pPr>
            <a:r>
              <a:rPr lang="en-US" sz="2600" dirty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rPr>
              <a:t>Intensity ramp-up </a:t>
            </a:r>
            <a:r>
              <a:rPr lang="en-US" sz="2600" dirty="0" smtClean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rPr>
              <a:t>for 25 </a:t>
            </a:r>
            <a:r>
              <a:rPr lang="en-US" sz="2600" dirty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rPr>
              <a:t>ns operation with relaxed </a:t>
            </a:r>
            <a:r>
              <a:rPr lang="en-US" sz="2600" i="1" dirty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rPr>
              <a:t>β</a:t>
            </a:r>
            <a:r>
              <a:rPr lang="en-US" sz="2600" i="1" baseline="32000" dirty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rPr>
              <a:t>*</a:t>
            </a:r>
            <a:r>
              <a:rPr lang="en-US" sz="2600" dirty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endParaRPr lang="en-US" sz="2600" dirty="0">
              <a:latin typeface="Helvetica" charset="0"/>
              <a:sym typeface="Helvetica" charset="0"/>
            </a:endParaRPr>
          </a:p>
          <a:p>
            <a:pPr marL="566134" indent="-342900">
              <a:lnSpc>
                <a:spcPct val="110000"/>
              </a:lnSpc>
              <a:spcBef>
                <a:spcPts val="422"/>
              </a:spcBef>
              <a:buSzPct val="80000"/>
              <a:defRPr/>
            </a:pPr>
            <a:r>
              <a:rPr lang="en-US" sz="2600" dirty="0" smtClean="0">
                <a:solidFill>
                  <a:srgbClr val="008000"/>
                </a:solidFill>
                <a:latin typeface="Helvetica" charset="0"/>
                <a:cs typeface="Helvetica" charset="0"/>
                <a:sym typeface="Helvetica" charset="0"/>
              </a:rPr>
              <a:t>The physics </a:t>
            </a:r>
            <a:r>
              <a:rPr lang="en-US" sz="2600" dirty="0" err="1" smtClean="0">
                <a:solidFill>
                  <a:srgbClr val="008000"/>
                </a:solidFill>
                <a:latin typeface="Helvetica" charset="0"/>
                <a:cs typeface="Helvetica" charset="0"/>
                <a:sym typeface="Helvetica" charset="0"/>
              </a:rPr>
              <a:t>programme</a:t>
            </a:r>
            <a:r>
              <a:rPr lang="en-US" sz="2600" dirty="0" smtClean="0">
                <a:solidFill>
                  <a:srgbClr val="008000"/>
                </a:solidFill>
                <a:latin typeface="Helvetica" charset="0"/>
                <a:cs typeface="Helvetica" charset="0"/>
                <a:sym typeface="Helvetica" charset="0"/>
              </a:rPr>
              <a:t> is much richer than the high luminosity part!</a:t>
            </a:r>
          </a:p>
          <a:p>
            <a:pPr marL="794734" lvl="1" indent="-342900">
              <a:lnSpc>
                <a:spcPct val="110000"/>
              </a:lnSpc>
              <a:spcBef>
                <a:spcPts val="422"/>
              </a:spcBef>
              <a:buSzPct val="70000"/>
              <a:defRPr/>
            </a:pPr>
            <a:r>
              <a:rPr lang="en-US" sz="2200" dirty="0" smtClean="0">
                <a:solidFill>
                  <a:srgbClr val="008000"/>
                </a:solidFill>
                <a:latin typeface="Helvetica" charset="0"/>
                <a:cs typeface="Helvetica" charset="0"/>
                <a:sym typeface="Helvetica" charset="0"/>
              </a:rPr>
              <a:t>Van der Meer scans</a:t>
            </a:r>
          </a:p>
          <a:p>
            <a:pPr marL="794734" lvl="1" indent="-342900">
              <a:lnSpc>
                <a:spcPct val="110000"/>
              </a:lnSpc>
              <a:spcBef>
                <a:spcPts val="422"/>
              </a:spcBef>
              <a:buSzPct val="70000"/>
              <a:defRPr/>
            </a:pPr>
            <a:r>
              <a:rPr lang="en-US" sz="2200" dirty="0" smtClean="0">
                <a:solidFill>
                  <a:srgbClr val="008000"/>
                </a:solidFill>
                <a:latin typeface="Helvetica" charset="0"/>
                <a:cs typeface="Helvetica" charset="0"/>
                <a:sym typeface="Helvetica" charset="0"/>
              </a:rPr>
              <a:t>High-beta operation</a:t>
            </a:r>
          </a:p>
          <a:p>
            <a:pPr marL="794734" lvl="1" indent="-342900">
              <a:lnSpc>
                <a:spcPct val="110000"/>
              </a:lnSpc>
              <a:spcBef>
                <a:spcPts val="422"/>
              </a:spcBef>
              <a:buSzPct val="70000"/>
              <a:defRPr/>
            </a:pPr>
            <a:r>
              <a:rPr lang="en-US" sz="2200" dirty="0" err="1" smtClean="0">
                <a:solidFill>
                  <a:srgbClr val="008000"/>
                </a:solidFill>
                <a:latin typeface="Helvetica" charset="0"/>
                <a:cs typeface="Helvetica" charset="0"/>
                <a:sym typeface="Helvetica" charset="0"/>
              </a:rPr>
              <a:t>LHCf</a:t>
            </a:r>
            <a:r>
              <a:rPr lang="en-US" sz="2200" dirty="0" smtClean="0">
                <a:solidFill>
                  <a:srgbClr val="008000"/>
                </a:solidFill>
                <a:latin typeface="Helvetica" charset="0"/>
                <a:cs typeface="Helvetica" charset="0"/>
                <a:sym typeface="Helvetica" charset="0"/>
              </a:rPr>
              <a:t> runs</a:t>
            </a:r>
            <a:endParaRPr lang="en-US" sz="2200" i="1" baseline="32000" dirty="0">
              <a:solidFill>
                <a:srgbClr val="0000FF"/>
              </a:solidFill>
              <a:latin typeface="Helvetica" charset="0"/>
              <a:sym typeface="Helvetic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0228"/>
          <a:stretch/>
        </p:blipFill>
        <p:spPr>
          <a:xfrm>
            <a:off x="0" y="1475867"/>
            <a:ext cx="9144000" cy="2717108"/>
          </a:xfrm>
          <a:prstGeom prst="rect">
            <a:avLst/>
          </a:prstGeom>
        </p:spPr>
      </p:pic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1332000" y="18000"/>
            <a:ext cx="7812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2015 schedule: Q2</a:t>
            </a:r>
          </a:p>
        </p:txBody>
      </p:sp>
      <p:sp>
        <p:nvSpPr>
          <p:cNvPr id="5" name="Rectangle 4"/>
          <p:cNvSpPr/>
          <p:nvPr/>
        </p:nvSpPr>
        <p:spPr>
          <a:xfrm>
            <a:off x="7786800" y="1532290"/>
            <a:ext cx="1321200" cy="48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0036" y="1497968"/>
            <a:ext cx="1321200" cy="360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4"/>
          <p:cNvSpPr>
            <a:spLocks/>
          </p:cNvSpPr>
          <p:nvPr/>
        </p:nvSpPr>
        <p:spPr bwMode="auto">
          <a:xfrm>
            <a:off x="669898" y="3910884"/>
            <a:ext cx="576000" cy="180000"/>
          </a:xfrm>
          <a:prstGeom prst="rect">
            <a:avLst/>
          </a:prstGeom>
          <a:solidFill>
            <a:srgbClr val="FF0000"/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5" y="4480878"/>
            <a:ext cx="3561972" cy="2377122"/>
          </a:xfrm>
          <a:prstGeom prst="rect">
            <a:avLst/>
          </a:prstGeom>
        </p:spPr>
      </p:pic>
      <p:sp>
        <p:nvSpPr>
          <p:cNvPr id="10" name="Rectangle 4"/>
          <p:cNvSpPr>
            <a:spLocks/>
          </p:cNvSpPr>
          <p:nvPr/>
        </p:nvSpPr>
        <p:spPr bwMode="auto">
          <a:xfrm>
            <a:off x="6503509" y="2913491"/>
            <a:ext cx="576000" cy="180000"/>
          </a:xfrm>
          <a:prstGeom prst="rect">
            <a:avLst/>
          </a:prstGeom>
          <a:solidFill>
            <a:srgbClr val="FF0000"/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655884" y="5161240"/>
            <a:ext cx="54881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2000" dirty="0" smtClean="0"/>
              <a:t>Pilot physics – up to </a:t>
            </a:r>
            <a:r>
              <a:rPr lang="en-GB" sz="2000" dirty="0"/>
              <a:t>~</a:t>
            </a:r>
            <a:r>
              <a:rPr lang="en-GB" sz="2000" dirty="0" smtClean="0"/>
              <a:t>40 bunches per beam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2000" dirty="0" smtClean="0"/>
              <a:t>5 days special physics at </a:t>
            </a:r>
            <a:r>
              <a:rPr lang="en-GB" sz="2000" dirty="0" smtClean="0">
                <a:latin typeface="Symbol" charset="2"/>
                <a:cs typeface="Symbol" charset="2"/>
              </a:rPr>
              <a:t>b</a:t>
            </a:r>
            <a:r>
              <a:rPr lang="en-GB" sz="2000" baseline="30000" dirty="0" smtClean="0"/>
              <a:t>*</a:t>
            </a:r>
            <a:r>
              <a:rPr lang="en-GB" sz="2000" dirty="0" smtClean="0"/>
              <a:t> = 19 m for </a:t>
            </a:r>
            <a:r>
              <a:rPr lang="en-GB" sz="2000" dirty="0" err="1" smtClean="0"/>
              <a:t>LHCf</a:t>
            </a:r>
            <a:r>
              <a:rPr lang="en-GB" sz="2000" dirty="0" smtClean="0"/>
              <a:t>, </a:t>
            </a:r>
            <a:r>
              <a:rPr lang="en-GB" sz="2000" dirty="0" smtClean="0">
                <a:solidFill>
                  <a:srgbClr val="FF0000"/>
                </a:solidFill>
              </a:rPr>
              <a:t>(</a:t>
            </a:r>
            <a:r>
              <a:rPr lang="en-GB" sz="2000" b="1" dirty="0" err="1" smtClean="0">
                <a:solidFill>
                  <a:srgbClr val="FF0000"/>
                </a:solidFill>
              </a:rPr>
              <a:t>VdM</a:t>
            </a:r>
            <a:r>
              <a:rPr lang="en-GB" sz="2000" b="1" dirty="0">
                <a:solidFill>
                  <a:srgbClr val="FF0000"/>
                </a:solidFill>
              </a:rPr>
              <a:t>, </a:t>
            </a:r>
            <a:r>
              <a:rPr lang="en-GB" sz="2000" b="1" dirty="0" smtClean="0">
                <a:solidFill>
                  <a:srgbClr val="FF0000"/>
                </a:solidFill>
              </a:rPr>
              <a:t>TOTEM, and ALFA postponed</a:t>
            </a:r>
            <a:r>
              <a:rPr lang="en-GB" sz="2000" dirty="0" smtClean="0">
                <a:solidFill>
                  <a:srgbClr val="FF0000"/>
                </a:solidFill>
              </a:rPr>
              <a:t>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00FF"/>
                </a:solidFill>
              </a:rPr>
              <a:t>Integrated luminosity for </a:t>
            </a:r>
            <a:r>
              <a:rPr lang="en-GB" sz="2000" dirty="0" err="1" smtClean="0">
                <a:solidFill>
                  <a:srgbClr val="0000FF"/>
                </a:solidFill>
              </a:rPr>
              <a:t>LHCf</a:t>
            </a:r>
            <a:r>
              <a:rPr lang="en-GB" sz="2000" dirty="0" smtClean="0">
                <a:solidFill>
                  <a:srgbClr val="0000FF"/>
                </a:solidFill>
              </a:rPr>
              <a:t>: more than </a:t>
            </a:r>
            <a:r>
              <a:rPr lang="en-GB" sz="2000" b="1" dirty="0" smtClean="0">
                <a:solidFill>
                  <a:srgbClr val="0000FF"/>
                </a:solidFill>
              </a:rPr>
              <a:t>16 nb</a:t>
            </a:r>
            <a:r>
              <a:rPr lang="en-GB" sz="2000" b="1" baseline="30000" dirty="0" smtClean="0">
                <a:solidFill>
                  <a:srgbClr val="0000FF"/>
                </a:solidFill>
              </a:rPr>
              <a:t>-1</a:t>
            </a:r>
            <a:r>
              <a:rPr lang="en-GB" sz="2000" dirty="0" smtClean="0">
                <a:solidFill>
                  <a:srgbClr val="0000FF"/>
                </a:solidFill>
              </a:rPr>
              <a:t> (requested 10 nb</a:t>
            </a:r>
            <a:r>
              <a:rPr lang="en-GB" sz="2000" baseline="30000" dirty="0" smtClean="0">
                <a:solidFill>
                  <a:srgbClr val="0000FF"/>
                </a:solidFill>
              </a:rPr>
              <a:t>-1</a:t>
            </a:r>
            <a:r>
              <a:rPr lang="en-GB" sz="2000" dirty="0" smtClean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69788" y="4518354"/>
            <a:ext cx="242163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FIRST STABLE BEAMS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400" b="1" dirty="0" smtClean="0">
                <a:solidFill>
                  <a:srgbClr val="FF0000"/>
                </a:solidFill>
              </a:rPr>
              <a:t>3</a:t>
            </a:r>
            <a:r>
              <a:rPr lang="en-US" sz="1400" b="1" baseline="30000" dirty="0" smtClean="0">
                <a:solidFill>
                  <a:srgbClr val="FF0000"/>
                </a:solidFill>
              </a:rPr>
              <a:t>rd</a:t>
            </a:r>
            <a:r>
              <a:rPr lang="en-US" sz="1400" b="1" dirty="0" smtClean="0">
                <a:solidFill>
                  <a:srgbClr val="FF0000"/>
                </a:solidFill>
              </a:rPr>
              <a:t> June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6674044" y="3222954"/>
            <a:ext cx="0" cy="1371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16543" y="4590623"/>
            <a:ext cx="1600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PILOT PHYSICS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943820" y="3680154"/>
            <a:ext cx="0" cy="1371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829520" y="891680"/>
            <a:ext cx="1600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LHCf</a:t>
            </a:r>
            <a:r>
              <a:rPr lang="en-US" sz="1600" b="1" dirty="0" smtClean="0">
                <a:solidFill>
                  <a:srgbClr val="FF0000"/>
                </a:solidFill>
              </a:rPr>
              <a:t> PHYSICS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7322116" y="1476455"/>
            <a:ext cx="0" cy="10100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60346" y="4138761"/>
            <a:ext cx="242163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FIRST BEAMS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5</a:t>
            </a:r>
            <a:r>
              <a:rPr lang="en-US" sz="1400" b="1" baseline="30000" dirty="0" smtClean="0">
                <a:solidFill>
                  <a:srgbClr val="FF0000"/>
                </a:solidFill>
              </a:rPr>
              <a:t>th</a:t>
            </a:r>
            <a:r>
              <a:rPr lang="en-US" sz="1400" b="1" dirty="0" smtClean="0">
                <a:solidFill>
                  <a:srgbClr val="FF0000"/>
                </a:solidFill>
              </a:rPr>
              <a:t> April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5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>
          <a:xfrm>
            <a:off x="1332000" y="18000"/>
            <a:ext cx="7812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2015 schedule: Q3/Q4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1663"/>
            <a:ext cx="9144000" cy="55663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67494" y="1292400"/>
            <a:ext cx="1224000" cy="396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877175" cy="914400"/>
          </a:xfrm>
        </p:spPr>
        <p:txBody>
          <a:bodyPr/>
          <a:lstStyle/>
          <a:p>
            <a:r>
              <a:rPr lang="en-US" dirty="0" smtClean="0"/>
              <a:t>Highlights from 2015: Optics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745" r="745"/>
          <a:stretch>
            <a:fillRect/>
          </a:stretch>
        </p:blipFill>
        <p:spPr>
          <a:xfrm>
            <a:off x="314895" y="1447800"/>
            <a:ext cx="8536546" cy="5069702"/>
          </a:xfrm>
        </p:spPr>
      </p:pic>
      <p:sp>
        <p:nvSpPr>
          <p:cNvPr id="6" name="Rectangle 25"/>
          <p:cNvSpPr>
            <a:spLocks/>
          </p:cNvSpPr>
          <p:nvPr/>
        </p:nvSpPr>
        <p:spPr bwMode="auto">
          <a:xfrm>
            <a:off x="179302" y="6257338"/>
            <a:ext cx="155535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Courtesy A. </a:t>
            </a:r>
            <a:r>
              <a:rPr lang="en-US" sz="1300" i="1" dirty="0" err="1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Langner</a:t>
            </a:r>
            <a:endParaRPr lang="en-US" sz="1300" i="1" dirty="0">
              <a:solidFill>
                <a:srgbClr val="0000FF"/>
              </a:solidFill>
              <a:latin typeface="Helvetica" charset="0"/>
              <a:ea typeface="ＭＳ Ｐゴシック" charset="0"/>
              <a:sym typeface="Helvetica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35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877175" cy="914400"/>
          </a:xfrm>
        </p:spPr>
        <p:txBody>
          <a:bodyPr/>
          <a:lstStyle/>
          <a:p>
            <a:r>
              <a:rPr lang="en-US" dirty="0" smtClean="0"/>
              <a:t>Highlights from 2015: Optics</a:t>
            </a:r>
            <a:endParaRPr lang="en-US" dirty="0"/>
          </a:p>
        </p:txBody>
      </p:sp>
      <p:sp>
        <p:nvSpPr>
          <p:cNvPr id="6" name="Rectangle 25"/>
          <p:cNvSpPr>
            <a:spLocks/>
          </p:cNvSpPr>
          <p:nvPr/>
        </p:nvSpPr>
        <p:spPr bwMode="auto">
          <a:xfrm>
            <a:off x="0" y="4653032"/>
            <a:ext cx="155535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Courtesy A. </a:t>
            </a:r>
            <a:r>
              <a:rPr lang="en-US" sz="1300" i="1" dirty="0" err="1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Langner</a:t>
            </a:r>
            <a:endParaRPr lang="en-US" sz="1300" i="1" dirty="0">
              <a:solidFill>
                <a:srgbClr val="0000FF"/>
              </a:solidFill>
              <a:latin typeface="Helvetica" charset="0"/>
              <a:ea typeface="ＭＳ Ｐゴシック" charset="0"/>
              <a:sym typeface="Helvetic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9106" y="1762661"/>
            <a:ext cx="4794893" cy="898782"/>
          </a:xfrm>
        </p:spPr>
        <p:txBody>
          <a:bodyPr/>
          <a:lstStyle/>
          <a:p>
            <a:r>
              <a:rPr lang="en-US" sz="2400" dirty="0" smtClean="0"/>
              <a:t>Optics control is becoming more and more demanding.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0" y="1439889"/>
            <a:ext cx="4303700" cy="32393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798" y="2744553"/>
            <a:ext cx="4866202" cy="20507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928" y="4795268"/>
            <a:ext cx="4887072" cy="2051999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6837" y="5006696"/>
            <a:ext cx="4244086" cy="147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/>
              <a:t>Waist position can be successfully adjusted.</a:t>
            </a:r>
          </a:p>
          <a:p>
            <a:r>
              <a:rPr lang="en-US" sz="2400" dirty="0" smtClean="0"/>
              <a:t>The impact on luminosity can be up to 3-5%.</a:t>
            </a:r>
            <a:endParaRPr lang="en-US" sz="2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94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33738"/>
            <a:ext cx="88392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381000" y="1676400"/>
            <a:ext cx="845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algn="just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>
                <a:solidFill>
                  <a:schemeClr val="tx2"/>
                </a:solidFill>
                <a:sym typeface="Mathematica1" pitchFamily="2" charset="2"/>
              </a:rPr>
              <a:t>Schematic of </a:t>
            </a:r>
            <a:r>
              <a:rPr lang="en-US">
                <a:solidFill>
                  <a:schemeClr val="hlink"/>
                </a:solidFill>
                <a:sym typeface="Mathematica1" pitchFamily="2" charset="2"/>
              </a:rPr>
              <a:t>electron-cloud build up</a:t>
            </a:r>
            <a:r>
              <a:rPr lang="en-US">
                <a:solidFill>
                  <a:schemeClr val="tx2"/>
                </a:solidFill>
                <a:sym typeface="Mathematica1" pitchFamily="2" charset="2"/>
              </a:rPr>
              <a:t> in the LHC beam pipe during multiple bunch passages, via photo-emission (due to synchrotron radiation) and secondary emission.</a:t>
            </a:r>
          </a:p>
        </p:txBody>
      </p:sp>
      <p:sp>
        <p:nvSpPr>
          <p:cNvPr id="61446" name="Rectangle 10"/>
          <p:cNvSpPr>
            <a:spLocks noChangeArrowheads="1"/>
          </p:cNvSpPr>
          <p:nvPr/>
        </p:nvSpPr>
        <p:spPr bwMode="auto">
          <a:xfrm>
            <a:off x="1214438" y="153988"/>
            <a:ext cx="7880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/>
          <a:p>
            <a:r>
              <a:rPr lang="en-US" sz="4400" dirty="0" smtClean="0">
                <a:solidFill>
                  <a:schemeClr val="tx2"/>
                </a:solidFill>
              </a:rPr>
              <a:t>Highlights from 2015: </a:t>
            </a:r>
          </a:p>
          <a:p>
            <a:r>
              <a:rPr lang="en-US" sz="4400" dirty="0" smtClean="0">
                <a:solidFill>
                  <a:schemeClr val="tx2"/>
                </a:solidFill>
              </a:rPr>
              <a:t>Electron</a:t>
            </a:r>
            <a:r>
              <a:rPr lang="en-US" sz="4400" dirty="0">
                <a:solidFill>
                  <a:schemeClr val="tx2"/>
                </a:solidFill>
              </a:rPr>
              <a:t>-</a:t>
            </a:r>
            <a:r>
              <a:rPr lang="en-US" sz="4400" dirty="0" smtClean="0">
                <a:solidFill>
                  <a:schemeClr val="tx2"/>
                </a:solidFill>
              </a:rPr>
              <a:t>cloud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12" name="Rectangle 25"/>
          <p:cNvSpPr>
            <a:spLocks/>
          </p:cNvSpPr>
          <p:nvPr/>
        </p:nvSpPr>
        <p:spPr bwMode="auto">
          <a:xfrm>
            <a:off x="233926" y="3032012"/>
            <a:ext cx="160135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Courtesy F. Ruggiero</a:t>
            </a:r>
            <a:endParaRPr lang="en-US" sz="1300" i="1" dirty="0">
              <a:solidFill>
                <a:srgbClr val="0000FF"/>
              </a:solidFill>
              <a:latin typeface="Helvetica" charset="0"/>
              <a:ea typeface="ＭＳ Ｐゴシック" charset="0"/>
              <a:sym typeface="Helvetica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159A64-E273-4560-8479-7E01D808D5F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04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78815" y="745327"/>
            <a:ext cx="7290581" cy="2514600"/>
            <a:chOff x="-1587" y="4310410"/>
            <a:chExt cx="9181976" cy="25146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587" y="4310410"/>
              <a:ext cx="9144000" cy="2514600"/>
            </a:xfrm>
            <a:prstGeom prst="rect">
              <a:avLst/>
            </a:prstGeom>
          </p:spPr>
        </p:pic>
        <p:sp>
          <p:nvSpPr>
            <p:cNvPr id="8" name="Rectangle 25"/>
            <p:cNvSpPr>
              <a:spLocks/>
            </p:cNvSpPr>
            <p:nvPr/>
          </p:nvSpPr>
          <p:spPr bwMode="auto">
            <a:xfrm>
              <a:off x="7140226" y="6474575"/>
              <a:ext cx="2040163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300" i="1" dirty="0">
                  <a:solidFill>
                    <a:srgbClr val="0000FF"/>
                  </a:solidFill>
                  <a:latin typeface="Helvetica" charset="0"/>
                  <a:ea typeface="ＭＳ Ｐゴシック" charset="0"/>
                  <a:sym typeface="Helvetica" charset="0"/>
                </a:rPr>
                <a:t>C</a:t>
              </a:r>
              <a:r>
                <a:rPr lang="en-US" sz="1300" i="1" dirty="0" smtClean="0">
                  <a:solidFill>
                    <a:srgbClr val="0000FF"/>
                  </a:solidFill>
                  <a:latin typeface="Helvetica" charset="0"/>
                  <a:ea typeface="ＭＳ Ｐゴシック" charset="0"/>
                  <a:sym typeface="Helvetica" charset="0"/>
                </a:rPr>
                <a:t>ourtesy  G. </a:t>
              </a:r>
              <a:r>
                <a:rPr lang="en-US" sz="1300" i="1" dirty="0" err="1" smtClean="0">
                  <a:solidFill>
                    <a:srgbClr val="0000FF"/>
                  </a:solidFill>
                  <a:latin typeface="Helvetica" charset="0"/>
                  <a:ea typeface="ＭＳ Ｐゴシック" charset="0"/>
                  <a:sym typeface="Helvetica" charset="0"/>
                </a:rPr>
                <a:t>Iadarola</a:t>
              </a:r>
              <a:endParaRPr lang="en-US" sz="1300" i="1" dirty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795230" y="2904978"/>
            <a:ext cx="7059551" cy="2696104"/>
            <a:chOff x="1795230" y="3896493"/>
            <a:chExt cx="7059551" cy="269610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43172" t="8548" r="1354"/>
            <a:stretch/>
          </p:blipFill>
          <p:spPr>
            <a:xfrm>
              <a:off x="2522483" y="4087838"/>
              <a:ext cx="6332298" cy="250475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r="92976" b="23353"/>
            <a:stretch/>
          </p:blipFill>
          <p:spPr>
            <a:xfrm>
              <a:off x="1795230" y="3896493"/>
              <a:ext cx="711857" cy="20874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000" y="18000"/>
            <a:ext cx="7812000" cy="914400"/>
          </a:xfrm>
        </p:spPr>
        <p:txBody>
          <a:bodyPr/>
          <a:lstStyle/>
          <a:p>
            <a:r>
              <a:rPr lang="en-US" dirty="0" smtClean="0"/>
              <a:t>Electron cloud (25 ns)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" y="5323878"/>
            <a:ext cx="9144000" cy="1561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2"/>
                </a:solidFill>
                <a:latin typeface="+mn-lt"/>
              </a:rPr>
              <a:t>Scrubbing Run provided </a:t>
            </a:r>
            <a:r>
              <a:rPr lang="en-GB" sz="1600" b="1" dirty="0" smtClean="0">
                <a:solidFill>
                  <a:srgbClr val="FF0000"/>
                </a:solidFill>
                <a:latin typeface="+mn-lt"/>
              </a:rPr>
              <a:t>sufficient mitigation against beam degradation </a:t>
            </a:r>
            <a:r>
              <a:rPr lang="en-GB" sz="1600" dirty="0" smtClean="0">
                <a:solidFill>
                  <a:schemeClr val="tx2"/>
                </a:solidFill>
                <a:latin typeface="+mn-lt"/>
              </a:rPr>
              <a:t>at 450 GeV but </a:t>
            </a:r>
            <a:r>
              <a:rPr lang="en-GB" sz="1600" b="1" dirty="0" smtClean="0">
                <a:solidFill>
                  <a:srgbClr val="FF0000"/>
                </a:solidFill>
                <a:latin typeface="+mn-lt"/>
              </a:rPr>
              <a:t>full suppression of the e-cloud was not achieved </a:t>
            </a:r>
          </a:p>
          <a:p>
            <a:pPr marL="996950" lvl="2" indent="-285750">
              <a:lnSpc>
                <a:spcPct val="120000"/>
              </a:lnSpc>
              <a:buFont typeface="Wingdings" panose="05000000000000000000" pitchFamily="2" charset="2"/>
              <a:buChar char="à"/>
            </a:pPr>
            <a:r>
              <a:rPr lang="en-GB" sz="1600" dirty="0" smtClean="0">
                <a:solidFill>
                  <a:schemeClr val="tx2"/>
                </a:solidFill>
                <a:latin typeface="+mn-lt"/>
              </a:rPr>
              <a:t>During the physics intensity ramp-up</a:t>
            </a:r>
            <a:r>
              <a:rPr lang="en-GB" sz="1600" b="1" dirty="0" smtClean="0">
                <a:solidFill>
                  <a:srgbClr val="FF0000"/>
                </a:solidFill>
                <a:latin typeface="+mn-lt"/>
              </a:rPr>
              <a:t> the machine was in the presence of the e-cloud</a:t>
            </a:r>
          </a:p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rgbClr val="FF0000"/>
                </a:solidFill>
                <a:latin typeface="+mn-lt"/>
              </a:rPr>
              <a:t> Beam stability at 450 </a:t>
            </a:r>
            <a:r>
              <a:rPr lang="en-GB" sz="1600" b="1" dirty="0" err="1" smtClean="0">
                <a:solidFill>
                  <a:srgbClr val="FF0000"/>
                </a:solidFill>
                <a:latin typeface="+mn-lt"/>
              </a:rPr>
              <a:t>GeV</a:t>
            </a:r>
            <a:r>
              <a:rPr lang="en-GB" sz="1600" b="1" dirty="0" smtClean="0">
                <a:solidFill>
                  <a:srgbClr val="FF0000"/>
                </a:solidFill>
                <a:latin typeface="+mn-lt"/>
              </a:rPr>
              <a:t> problematic</a:t>
            </a:r>
            <a:r>
              <a:rPr lang="en-GB" sz="1600" dirty="0" smtClean="0">
                <a:solidFill>
                  <a:schemeClr val="tx2"/>
                </a:solidFill>
                <a:latin typeface="+mn-lt"/>
              </a:rPr>
              <a:t>: need for high chromaticity strong </a:t>
            </a:r>
            <a:r>
              <a:rPr lang="en-GB" sz="1600" dirty="0" err="1" smtClean="0">
                <a:solidFill>
                  <a:schemeClr val="tx2"/>
                </a:solidFill>
                <a:latin typeface="+mn-lt"/>
              </a:rPr>
              <a:t>octupoles</a:t>
            </a:r>
            <a:r>
              <a:rPr lang="en-GB" sz="1600" dirty="0" smtClean="0">
                <a:solidFill>
                  <a:schemeClr val="tx2"/>
                </a:solidFill>
                <a:latin typeface="+mn-lt"/>
              </a:rPr>
              <a:t> and full transverse damper performance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15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"/>
          <p:cNvSpPr txBox="1"/>
          <p:nvPr/>
        </p:nvSpPr>
        <p:spPr>
          <a:xfrm>
            <a:off x="1219200" y="-52185"/>
            <a:ext cx="762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tx2"/>
                </a:solidFill>
                <a:latin typeface="+mj-lt"/>
              </a:rPr>
              <a:t>Scrubbing accumulated during the physics run</a:t>
            </a:r>
            <a:endParaRPr lang="en-US" sz="44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38" name="Group 37"/>
          <p:cNvGrpSpPr>
            <a:grpSpLocks noChangeAspect="1"/>
          </p:cNvGrpSpPr>
          <p:nvPr/>
        </p:nvGrpSpPr>
        <p:grpSpPr>
          <a:xfrm>
            <a:off x="325353" y="1350878"/>
            <a:ext cx="8385717" cy="5370222"/>
            <a:chOff x="-21855" y="747847"/>
            <a:chExt cx="9106919" cy="5832081"/>
          </a:xfrm>
        </p:grpSpPr>
        <p:sp>
          <p:nvSpPr>
            <p:cNvPr id="39" name="Rectangle 38"/>
            <p:cNvSpPr/>
            <p:nvPr/>
          </p:nvSpPr>
          <p:spPr>
            <a:xfrm>
              <a:off x="5766839" y="3109623"/>
              <a:ext cx="885410" cy="126588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766839" y="1039725"/>
              <a:ext cx="885410" cy="126588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766839" y="4625522"/>
              <a:ext cx="885410" cy="126588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662" t="32328" r="20845" b="8905"/>
            <a:stretch/>
          </p:blipFill>
          <p:spPr>
            <a:xfrm>
              <a:off x="477563" y="2958385"/>
              <a:ext cx="8607501" cy="3621543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759505" y="747847"/>
              <a:ext cx="8819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accent4">
                      <a:lumMod val="75000"/>
                    </a:schemeClr>
                  </a:solidFill>
                  <a:latin typeface="Arial"/>
                  <a:cs typeface="Arial"/>
                </a:rPr>
                <a:t>High </a:t>
              </a:r>
              <a:r>
                <a:rPr lang="en-US" sz="1200" b="1" dirty="0" smtClean="0">
                  <a:solidFill>
                    <a:schemeClr val="accent4">
                      <a:lumMod val="75000"/>
                    </a:schemeClr>
                  </a:solidFill>
                  <a:latin typeface="Symbol" charset="2"/>
                  <a:cs typeface="Symbol" charset="2"/>
                </a:rPr>
                <a:t>b</a:t>
              </a:r>
              <a:r>
                <a:rPr lang="en-US" sz="1200" b="1" dirty="0" smtClean="0">
                  <a:solidFill>
                    <a:schemeClr val="accent4">
                      <a:lumMod val="75000"/>
                    </a:schemeClr>
                  </a:solidFill>
                  <a:latin typeface="Arial"/>
                  <a:cs typeface="Arial"/>
                </a:rPr>
                <a:t>*</a:t>
              </a:r>
              <a:endParaRPr lang="en-US" sz="1200" b="1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662" t="6196" r="20845" b="67664"/>
            <a:stretch/>
          </p:blipFill>
          <p:spPr>
            <a:xfrm>
              <a:off x="477563" y="794873"/>
              <a:ext cx="8607501" cy="1610879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1380311" y="2358544"/>
              <a:ext cx="780976" cy="288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72 bpi</a:t>
              </a:r>
              <a:endParaRPr lang="en-US" sz="12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163031" y="2358544"/>
              <a:ext cx="2639345" cy="288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144 bpi</a:t>
              </a:r>
              <a:endParaRPr lang="en-US" sz="12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777696" y="2358544"/>
              <a:ext cx="981809" cy="288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72g72</a:t>
              </a:r>
              <a:endParaRPr lang="en-US" sz="12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670411" y="2358544"/>
              <a:ext cx="864685" cy="288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72g72</a:t>
              </a:r>
              <a:endParaRPr lang="en-US" sz="12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493067" y="2358544"/>
              <a:ext cx="1112087" cy="28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(4x36) bpi</a:t>
              </a:r>
              <a:endParaRPr lang="en-US" sz="12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378914" y="2707564"/>
              <a:ext cx="2499170" cy="288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1.25 ns</a:t>
              </a:r>
              <a:endParaRPr lang="en-US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872263" y="2707563"/>
              <a:ext cx="699595" cy="288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1.3 ns</a:t>
              </a:r>
              <a:endParaRPr lang="en-US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530295" y="2707564"/>
              <a:ext cx="1229210" cy="28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1.35 ns</a:t>
              </a:r>
              <a:endParaRPr lang="en-US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669948" y="2707564"/>
              <a:ext cx="1935205" cy="28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1.35 ns</a:t>
              </a:r>
              <a:endParaRPr lang="en-US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14006" y="2355333"/>
              <a:ext cx="1286774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Filling pattern</a:t>
              </a:r>
              <a:endParaRPr lang="en-US" sz="12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-21855" y="2691177"/>
              <a:ext cx="1422635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Target b. length</a:t>
              </a:r>
              <a:endParaRPr lang="en-US" sz="1200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5634664" y="2985426"/>
            <a:ext cx="8630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100 ns</a:t>
            </a:r>
            <a:endParaRPr lang="en-US" sz="1200" dirty="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0" name="Rectangle 25"/>
          <p:cNvSpPr>
            <a:spLocks/>
          </p:cNvSpPr>
          <p:nvPr/>
        </p:nvSpPr>
        <p:spPr bwMode="auto">
          <a:xfrm>
            <a:off x="7524090" y="6605760"/>
            <a:ext cx="161991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i="1" dirty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C</a:t>
            </a:r>
            <a:r>
              <a:rPr lang="en-US" sz="1300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ourtesy  G. </a:t>
            </a:r>
            <a:r>
              <a:rPr lang="en-US" sz="1300" i="1" dirty="0" err="1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Iadarola</a:t>
            </a:r>
            <a:endParaRPr lang="en-US" sz="1300" i="1" dirty="0">
              <a:solidFill>
                <a:srgbClr val="0000FF"/>
              </a:solidFill>
              <a:latin typeface="Helvetica" charset="0"/>
              <a:ea typeface="ＭＳ Ｐゴシック" charset="0"/>
              <a:sym typeface="Helvetic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7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000" y="18000"/>
            <a:ext cx="7812000" cy="9144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956" y="1348830"/>
            <a:ext cx="7888288" cy="4684713"/>
          </a:xfrm>
        </p:spPr>
        <p:txBody>
          <a:bodyPr anchor="ctr" anchorCtr="0">
            <a:normAutofit/>
          </a:bodyPr>
          <a:lstStyle/>
          <a:p>
            <a:r>
              <a:rPr lang="en-US" dirty="0"/>
              <a:t>Introduction: Run </a:t>
            </a:r>
            <a:r>
              <a:rPr lang="en-US" dirty="0" smtClean="0"/>
              <a:t>1, LS1, and hardware commissioning</a:t>
            </a:r>
            <a:endParaRPr lang="en-US" dirty="0"/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Run 2: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highlights from commissioning and 2015 run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Run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2: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perspectives for 2016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is-IS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nd beyond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Summary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and outlook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94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146" y="2246361"/>
            <a:ext cx="5125517" cy="3617425"/>
            <a:chOff x="1156642" y="1462885"/>
            <a:chExt cx="5125517" cy="36174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24662" b="33670"/>
            <a:stretch/>
          </p:blipFill>
          <p:spPr>
            <a:xfrm>
              <a:off x="1156642" y="1462885"/>
              <a:ext cx="5057479" cy="334537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066020" y="3375687"/>
              <a:ext cx="216139" cy="15459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94674" r="24512" b="338"/>
            <a:stretch/>
          </p:blipFill>
          <p:spPr>
            <a:xfrm>
              <a:off x="1156642" y="4828060"/>
              <a:ext cx="5035559" cy="252250"/>
            </a:xfrm>
            <a:prstGeom prst="rect">
              <a:avLst/>
            </a:prstGeom>
          </p:spPr>
        </p:pic>
      </p:grpSp>
      <p:sp>
        <p:nvSpPr>
          <p:cNvPr id="12" name="TextBox 7"/>
          <p:cNvSpPr txBox="1"/>
          <p:nvPr/>
        </p:nvSpPr>
        <p:spPr>
          <a:xfrm>
            <a:off x="1340972" y="0"/>
            <a:ext cx="66961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tx2"/>
                </a:solidFill>
                <a:latin typeface="+mj-lt"/>
              </a:rPr>
              <a:t>Situation at the end of the p-p run</a:t>
            </a:r>
            <a:endParaRPr lang="en-US" sz="44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1285236"/>
            <a:ext cx="9144001" cy="967670"/>
            <a:chOff x="0" y="5525508"/>
            <a:chExt cx="9144001" cy="967670"/>
          </a:xfrm>
        </p:grpSpPr>
        <p:grpSp>
          <p:nvGrpSpPr>
            <p:cNvPr id="14" name="Group 13"/>
            <p:cNvGrpSpPr/>
            <p:nvPr/>
          </p:nvGrpSpPr>
          <p:grpSpPr>
            <a:xfrm>
              <a:off x="0" y="5546167"/>
              <a:ext cx="9144001" cy="947011"/>
              <a:chOff x="-1" y="5371342"/>
              <a:chExt cx="9144001" cy="947011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5681140"/>
                <a:ext cx="9144000" cy="637213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-1" y="5371342"/>
                <a:ext cx="580189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1600" dirty="0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0" y="5525508"/>
              <a:ext cx="91440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+mn-lt"/>
                </a:rPr>
                <a:t>Achieved in 2015: </a:t>
              </a:r>
              <a:r>
                <a:rPr lang="en-US" sz="1600" b="1" dirty="0">
                  <a:solidFill>
                    <a:schemeClr val="tx2"/>
                  </a:solidFill>
                  <a:latin typeface="+mn-lt"/>
                </a:rPr>
                <a:t>2244b. </a:t>
              </a:r>
              <a:r>
                <a:rPr lang="en-US" sz="1600" dirty="0">
                  <a:solidFill>
                    <a:schemeClr val="tx2"/>
                  </a:solidFill>
                  <a:latin typeface="+mn-lt"/>
                </a:rPr>
                <a:t>in trains of 36b.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207438" y="5959219"/>
            <a:ext cx="1223804" cy="688955"/>
            <a:chOff x="960277" y="5019040"/>
            <a:chExt cx="1223804" cy="6889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4584" t="39781" r="16090" b="45922"/>
            <a:stretch/>
          </p:blipFill>
          <p:spPr>
            <a:xfrm>
              <a:off x="960277" y="5031415"/>
              <a:ext cx="566744" cy="658186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478718" y="5152137"/>
              <a:ext cx="6478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471284" y="5321815"/>
              <a:ext cx="6478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463850" y="5491494"/>
              <a:ext cx="6478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469376" y="5661174"/>
              <a:ext cx="6478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4584" t="54298" r="16090" b="30808"/>
            <a:stretch/>
          </p:blipFill>
          <p:spPr>
            <a:xfrm>
              <a:off x="1600357" y="5019040"/>
              <a:ext cx="566744" cy="685673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2119301" y="5154452"/>
              <a:ext cx="6478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107548" y="5324131"/>
              <a:ext cx="6478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111867" y="5496917"/>
              <a:ext cx="6478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113073" y="5662276"/>
              <a:ext cx="6478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5120910" y="2774789"/>
            <a:ext cx="3898151" cy="244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tabLst>
                <a:tab pos="538163" algn="l"/>
              </a:tabLst>
            </a:pPr>
            <a:r>
              <a:rPr lang="en-GB" sz="1600" b="1" dirty="0">
                <a:solidFill>
                  <a:srgbClr val="FF0000"/>
                </a:solidFill>
                <a:latin typeface="+mn-lt"/>
                <a:sym typeface="Wingdings"/>
              </a:rPr>
              <a:t>F</a:t>
            </a:r>
            <a:r>
              <a:rPr lang="en-GB" sz="1600" b="1" dirty="0" smtClean="0">
                <a:solidFill>
                  <a:srgbClr val="FF0000"/>
                </a:solidFill>
                <a:latin typeface="+mn-lt"/>
                <a:sym typeface="Wingdings"/>
              </a:rPr>
              <a:t>actor 3 spread </a:t>
            </a:r>
            <a:r>
              <a:rPr lang="en-GB" sz="1600" dirty="0" smtClean="0">
                <a:solidFill>
                  <a:srgbClr val="44546A"/>
                </a:solidFill>
                <a:latin typeface="+mn-lt"/>
                <a:sym typeface="Wingdings"/>
              </a:rPr>
              <a:t>among heat loads in different sectors</a:t>
            </a:r>
            <a:endParaRPr lang="en-GB" sz="1600" dirty="0">
              <a:solidFill>
                <a:srgbClr val="44546A"/>
              </a:solidFill>
              <a:latin typeface="+mn-lt"/>
              <a:sym typeface="Wingdings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  <a:tabLst>
                <a:tab pos="538163" algn="l"/>
              </a:tabLst>
            </a:pPr>
            <a:r>
              <a:rPr lang="en-GB" sz="1600" dirty="0" smtClean="0">
                <a:solidFill>
                  <a:srgbClr val="44546A"/>
                </a:solidFill>
                <a:latin typeface="+mn-lt"/>
                <a:sym typeface="Wingdings"/>
              </a:rPr>
              <a:t>Sectors </a:t>
            </a:r>
            <a:r>
              <a:rPr lang="en-GB" sz="1600" b="1" dirty="0" smtClean="0">
                <a:solidFill>
                  <a:srgbClr val="FF0000"/>
                </a:solidFill>
                <a:latin typeface="+mn-lt"/>
                <a:sym typeface="Wingdings"/>
              </a:rPr>
              <a:t>81, 12 and 23 close to the limit</a:t>
            </a:r>
            <a:r>
              <a:rPr lang="en-GB" sz="1600" dirty="0" smtClean="0">
                <a:solidFill>
                  <a:srgbClr val="44546A"/>
                </a:solidFill>
                <a:latin typeface="+mn-lt"/>
                <a:sym typeface="Wingdings"/>
              </a:rPr>
              <a:t> with this filling scheme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538163" algn="l"/>
              </a:tabLst>
            </a:pPr>
            <a:r>
              <a:rPr lang="en-GB" sz="1600" dirty="0" smtClean="0">
                <a:solidFill>
                  <a:srgbClr val="44546A"/>
                </a:solidFill>
                <a:latin typeface="+mn-lt"/>
                <a:sym typeface="Wingdings"/>
              </a:rPr>
              <a:t>Sectors </a:t>
            </a:r>
            <a:r>
              <a:rPr lang="en-GB" sz="16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sym typeface="Wingdings"/>
              </a:rPr>
              <a:t>34, 45, 56, 67 (and cold magnets in IRs) have already enough margin </a:t>
            </a:r>
            <a:r>
              <a:rPr lang="en-GB" sz="1600" dirty="0" smtClean="0">
                <a:solidFill>
                  <a:srgbClr val="44546A"/>
                </a:solidFill>
                <a:latin typeface="+mn-lt"/>
                <a:sym typeface="Wingdings"/>
              </a:rPr>
              <a:t>to accommodate the nominal beam</a:t>
            </a:r>
          </a:p>
        </p:txBody>
      </p:sp>
      <p:sp>
        <p:nvSpPr>
          <p:cNvPr id="3" name="Rectangle 2"/>
          <p:cNvSpPr/>
          <p:nvPr/>
        </p:nvSpPr>
        <p:spPr>
          <a:xfrm>
            <a:off x="1344026" y="2372282"/>
            <a:ext cx="6929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b="1" dirty="0">
                <a:solidFill>
                  <a:srgbClr val="44546A"/>
                </a:solidFill>
                <a:sym typeface="Wingdings"/>
              </a:rPr>
              <a:t>2244b.</a:t>
            </a:r>
            <a:endParaRPr lang="en-US" sz="1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1220058" y="6087902"/>
            <a:ext cx="7203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Average</a:t>
            </a:r>
            <a:endParaRPr lang="en-US" sz="1100" dirty="0">
              <a:latin typeface="Arial"/>
              <a:cs typeface="Arial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1016858" y="6219982"/>
            <a:ext cx="193040" cy="0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424545" y="4975980"/>
            <a:ext cx="2066624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220058" y="6298039"/>
            <a:ext cx="16157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latin typeface="Arial"/>
                <a:cs typeface="Arial"/>
              </a:rPr>
              <a:t>Impedan</a:t>
            </a:r>
            <a:r>
              <a:rPr lang="en-US" sz="1100" dirty="0" err="1">
                <a:latin typeface="Arial"/>
                <a:cs typeface="Arial"/>
              </a:rPr>
              <a:t>c</a:t>
            </a:r>
            <a:r>
              <a:rPr lang="en-US" sz="1100" dirty="0" err="1" smtClean="0">
                <a:latin typeface="Arial"/>
                <a:cs typeface="Arial"/>
              </a:rPr>
              <a:t>e+synch</a:t>
            </a:r>
            <a:r>
              <a:rPr lang="en-US" sz="1100" dirty="0" smtClean="0">
                <a:latin typeface="Arial"/>
                <a:cs typeface="Arial"/>
              </a:rPr>
              <a:t>. rad</a:t>
            </a:r>
            <a:endParaRPr lang="en-US" sz="1100" dirty="0">
              <a:latin typeface="Arial"/>
              <a:cs typeface="Arial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1016858" y="6430119"/>
            <a:ext cx="193040" cy="0"/>
          </a:xfrm>
          <a:prstGeom prst="line">
            <a:avLst/>
          </a:prstGeom>
          <a:ln w="19050" cmpd="sng">
            <a:solidFill>
              <a:srgbClr val="A6A6A6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802020" y="3937612"/>
            <a:ext cx="13323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latin typeface="Arial"/>
                <a:cs typeface="Arial"/>
                <a:sym typeface="Wingdings"/>
              </a:rPr>
              <a:t>Avg. per half cell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1" name="Rectangle 25"/>
          <p:cNvSpPr>
            <a:spLocks/>
          </p:cNvSpPr>
          <p:nvPr/>
        </p:nvSpPr>
        <p:spPr bwMode="auto">
          <a:xfrm>
            <a:off x="7524090" y="6605760"/>
            <a:ext cx="161991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i="1" dirty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C</a:t>
            </a:r>
            <a:r>
              <a:rPr lang="en-US" sz="1300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ourtesy  G. </a:t>
            </a:r>
            <a:r>
              <a:rPr lang="en-US" sz="1300" i="1" dirty="0" err="1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Iadarola</a:t>
            </a:r>
            <a:endParaRPr lang="en-US" sz="1300" i="1" dirty="0">
              <a:solidFill>
                <a:srgbClr val="0000FF"/>
              </a:solidFill>
              <a:latin typeface="Helvetica" charset="0"/>
              <a:ea typeface="ＭＳ Ｐゴシック" charset="0"/>
              <a:sym typeface="Helvetica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15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000" y="191453"/>
            <a:ext cx="7812000" cy="914400"/>
          </a:xfrm>
        </p:spPr>
        <p:txBody>
          <a:bodyPr/>
          <a:lstStyle/>
          <a:p>
            <a:r>
              <a:rPr lang="en-US" dirty="0" smtClean="0"/>
              <a:t>Collective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422" y="1563265"/>
            <a:ext cx="8204283" cy="4589566"/>
          </a:xfrm>
        </p:spPr>
        <p:txBody>
          <a:bodyPr/>
          <a:lstStyle/>
          <a:p>
            <a:r>
              <a:rPr lang="en-US" sz="2600" b="1" dirty="0" smtClean="0">
                <a:solidFill>
                  <a:schemeClr val="tx2"/>
                </a:solidFill>
              </a:rPr>
              <a:t>Collective effects had been in action throughout the whole 2015 driven by:</a:t>
            </a:r>
          </a:p>
          <a:p>
            <a:pPr lvl="1"/>
            <a:r>
              <a:rPr lang="en-US" sz="2200" b="1" dirty="0" smtClean="0">
                <a:solidFill>
                  <a:srgbClr val="FF0000"/>
                </a:solidFill>
              </a:rPr>
              <a:t>Electron cloud</a:t>
            </a:r>
          </a:p>
          <a:p>
            <a:pPr lvl="1"/>
            <a:r>
              <a:rPr lang="en-US" sz="2200" b="1" dirty="0" smtClean="0">
                <a:solidFill>
                  <a:srgbClr val="FF0000"/>
                </a:solidFill>
              </a:rPr>
              <a:t>Beam-beam</a:t>
            </a:r>
          </a:p>
          <a:p>
            <a:pPr lvl="1"/>
            <a:r>
              <a:rPr lang="en-US" sz="2200" b="1" dirty="0" smtClean="0">
                <a:solidFill>
                  <a:srgbClr val="FF0000"/>
                </a:solidFill>
              </a:rPr>
              <a:t>Impedance</a:t>
            </a:r>
          </a:p>
          <a:p>
            <a:r>
              <a:rPr lang="en-US" sz="2600" b="1" dirty="0" smtClean="0">
                <a:solidFill>
                  <a:srgbClr val="333399"/>
                </a:solidFill>
              </a:rPr>
              <a:t>They required </a:t>
            </a:r>
            <a:r>
              <a:rPr lang="en-US" sz="2600" b="1" dirty="0">
                <a:solidFill>
                  <a:srgbClr val="333399"/>
                </a:solidFill>
              </a:rPr>
              <a:t>to run the LHC with </a:t>
            </a:r>
            <a:endParaRPr lang="en-US" sz="2600" b="1" dirty="0" smtClean="0">
              <a:solidFill>
                <a:srgbClr val="333399"/>
              </a:solidFill>
            </a:endParaRPr>
          </a:p>
          <a:p>
            <a:pPr lvl="1"/>
            <a:r>
              <a:rPr lang="en-US" sz="2200" b="1" dirty="0">
                <a:solidFill>
                  <a:srgbClr val="333399"/>
                </a:solidFill>
              </a:rPr>
              <a:t>H</a:t>
            </a:r>
            <a:r>
              <a:rPr lang="en-US" sz="2200" b="1" dirty="0" smtClean="0">
                <a:solidFill>
                  <a:srgbClr val="333399"/>
                </a:solidFill>
              </a:rPr>
              <a:t>igh chromaticity</a:t>
            </a:r>
            <a:endParaRPr lang="en-US" sz="2200" b="1" dirty="0">
              <a:solidFill>
                <a:srgbClr val="333399"/>
              </a:solidFill>
            </a:endParaRPr>
          </a:p>
          <a:p>
            <a:pPr lvl="1"/>
            <a:r>
              <a:rPr lang="en-US" sz="2200" b="1" dirty="0">
                <a:solidFill>
                  <a:srgbClr val="333399"/>
                </a:solidFill>
              </a:rPr>
              <a:t>S</a:t>
            </a:r>
            <a:r>
              <a:rPr lang="en-US" sz="2200" b="1" dirty="0" smtClean="0">
                <a:solidFill>
                  <a:srgbClr val="333399"/>
                </a:solidFill>
              </a:rPr>
              <a:t>trong </a:t>
            </a:r>
            <a:r>
              <a:rPr lang="en-US" sz="2200" b="1" dirty="0" err="1" smtClean="0">
                <a:solidFill>
                  <a:srgbClr val="333399"/>
                </a:solidFill>
              </a:rPr>
              <a:t>octupoles</a:t>
            </a:r>
            <a:endParaRPr lang="en-US" sz="2200" b="1" dirty="0">
              <a:solidFill>
                <a:srgbClr val="333399"/>
              </a:solidFill>
            </a:endParaRPr>
          </a:p>
          <a:p>
            <a:pPr lvl="1"/>
            <a:r>
              <a:rPr lang="en-US" sz="2200" b="1" dirty="0">
                <a:solidFill>
                  <a:srgbClr val="333399"/>
                </a:solidFill>
              </a:rPr>
              <a:t>H</a:t>
            </a:r>
            <a:r>
              <a:rPr lang="en-US" sz="2200" b="1" dirty="0" smtClean="0">
                <a:solidFill>
                  <a:srgbClr val="333399"/>
                </a:solidFill>
              </a:rPr>
              <a:t>igh </a:t>
            </a:r>
            <a:r>
              <a:rPr lang="en-US" sz="2200" b="1" dirty="0">
                <a:solidFill>
                  <a:srgbClr val="333399"/>
                </a:solidFill>
              </a:rPr>
              <a:t>damper </a:t>
            </a:r>
            <a:r>
              <a:rPr lang="en-US" sz="2200" b="1" dirty="0" smtClean="0">
                <a:solidFill>
                  <a:srgbClr val="333399"/>
                </a:solidFill>
              </a:rPr>
              <a:t>gain</a:t>
            </a:r>
          </a:p>
          <a:p>
            <a:r>
              <a:rPr lang="en-US" sz="2600" b="1" dirty="0" smtClean="0">
                <a:solidFill>
                  <a:srgbClr val="333399"/>
                </a:solidFill>
              </a:rPr>
              <a:t>We managed, but we are pushing beam dynamics to the limits</a:t>
            </a:r>
            <a:r>
              <a:rPr lang="is-IS" sz="2600" b="1" dirty="0" smtClean="0">
                <a:solidFill>
                  <a:srgbClr val="333399"/>
                </a:solidFill>
              </a:rPr>
              <a:t>…</a:t>
            </a:r>
            <a:endParaRPr lang="en-US" sz="2600" b="1" dirty="0">
              <a:solidFill>
                <a:srgbClr val="333399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915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87190"/>
            <a:ext cx="7548601" cy="1143000"/>
          </a:xfrm>
        </p:spPr>
        <p:txBody>
          <a:bodyPr/>
          <a:lstStyle/>
          <a:p>
            <a:r>
              <a:rPr lang="en-US" dirty="0"/>
              <a:t>Highlights from 2015: </a:t>
            </a:r>
            <a:r>
              <a:rPr lang="en-US" dirty="0" smtClean="0"/>
              <a:t>Unidentified Falling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4" y="1465195"/>
            <a:ext cx="4813168" cy="5197111"/>
          </a:xfrm>
        </p:spPr>
        <p:txBody>
          <a:bodyPr/>
          <a:lstStyle/>
          <a:p>
            <a:r>
              <a:rPr lang="en-US" sz="2400" dirty="0" smtClean="0"/>
              <a:t>A possible explanation </a:t>
            </a:r>
            <a:r>
              <a:rPr lang="en-US" sz="2400" dirty="0"/>
              <a:t>for </a:t>
            </a:r>
            <a:r>
              <a:rPr lang="en-US" sz="2400" dirty="0" smtClean="0"/>
              <a:t>UFO: </a:t>
            </a:r>
            <a:endParaRPr lang="en-US" sz="2400" dirty="0"/>
          </a:p>
          <a:p>
            <a:pPr marL="622300" lvl="1"/>
            <a:r>
              <a:rPr lang="en-US" sz="2000" dirty="0"/>
              <a:t>A </a:t>
            </a:r>
            <a:r>
              <a:rPr lang="en-US" sz="2000" dirty="0" err="1"/>
              <a:t>macroparticle</a:t>
            </a:r>
            <a:r>
              <a:rPr lang="en-US" sz="2000" dirty="0"/>
              <a:t> falls from the top of the beam screen. The mechanism for the release of the particle is not well understood.</a:t>
            </a:r>
          </a:p>
          <a:p>
            <a:pPr marL="622300" lvl="1"/>
            <a:r>
              <a:rPr lang="en-US" sz="2000" dirty="0"/>
              <a:t>The </a:t>
            </a:r>
            <a:r>
              <a:rPr lang="en-US" sz="2000" dirty="0" err="1"/>
              <a:t>macroparticle</a:t>
            </a:r>
            <a:r>
              <a:rPr lang="en-US" sz="2000" dirty="0"/>
              <a:t> is ionized by the primary the protons in the beam.</a:t>
            </a:r>
          </a:p>
          <a:p>
            <a:pPr marL="622300" lvl="1"/>
            <a:r>
              <a:rPr lang="en-US" sz="2000" dirty="0"/>
              <a:t>At the same time, inelastic collisions result in particle showers that heat the SC coils and are registered in the BLMs.</a:t>
            </a:r>
          </a:p>
          <a:p>
            <a:pPr marL="622300" lvl="1"/>
            <a:r>
              <a:rPr lang="en-US" sz="2000" dirty="0"/>
              <a:t>The positively ionized </a:t>
            </a:r>
            <a:r>
              <a:rPr lang="en-US" sz="2000" dirty="0" err="1"/>
              <a:t>macroparticle</a:t>
            </a:r>
            <a:r>
              <a:rPr lang="en-US" sz="2000" dirty="0"/>
              <a:t> is subsequently repelled from the beam due to the beam electric field.</a:t>
            </a:r>
          </a:p>
          <a:p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5382722" y="1252403"/>
            <a:ext cx="3761278" cy="1826521"/>
            <a:chOff x="4282223" y="3635521"/>
            <a:chExt cx="3761278" cy="18265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/>
            <a:srcRect l="14171" t="14287" r="10940" b="7142"/>
            <a:stretch/>
          </p:blipFill>
          <p:spPr>
            <a:xfrm>
              <a:off x="5623955" y="3635521"/>
              <a:ext cx="2419546" cy="1826521"/>
            </a:xfrm>
            <a:prstGeom prst="rect">
              <a:avLst/>
            </a:prstGeom>
          </p:spPr>
        </p:pic>
        <p:sp>
          <p:nvSpPr>
            <p:cNvPr id="5" name="Abgerundetes Rechteck 27"/>
            <p:cNvSpPr/>
            <p:nvPr/>
          </p:nvSpPr>
          <p:spPr bwMode="auto">
            <a:xfrm>
              <a:off x="4282223" y="3758209"/>
              <a:ext cx="1360570" cy="306467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b="1" dirty="0" smtClean="0"/>
                <a:t>R~10 </a:t>
              </a:r>
              <a:r>
                <a:rPr lang="en-US" b="1" dirty="0">
                  <a:ea typeface="ＭＳ Ｐゴシック" pitchFamily="-112" charset="-128"/>
                  <a:cs typeface="ＭＳ Ｐゴシック" pitchFamily="-112" charset="-128"/>
                </a:rPr>
                <a:t>µ</a:t>
              </a:r>
              <a:r>
                <a:rPr lang="en-GB" b="1" dirty="0" smtClean="0"/>
                <a:t>m</a:t>
              </a:r>
              <a:endParaRPr lang="en-GB" b="1" dirty="0"/>
            </a:p>
          </p:txBody>
        </p:sp>
      </p:grpSp>
      <p:pic>
        <p:nvPicPr>
          <p:cNvPr id="7" name="Picture 6" descr="DroppingUFO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18" b="32205"/>
          <a:stretch/>
        </p:blipFill>
        <p:spPr>
          <a:xfrm>
            <a:off x="5044609" y="3020977"/>
            <a:ext cx="4099391" cy="2241714"/>
          </a:xfrm>
          <a:prstGeom prst="rect">
            <a:avLst/>
          </a:prstGeom>
        </p:spPr>
      </p:pic>
      <p:pic>
        <p:nvPicPr>
          <p:cNvPr id="8" name="Picture 7" descr="DroppingUFO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6" t="35145" b="6468"/>
          <a:stretch/>
        </p:blipFill>
        <p:spPr>
          <a:xfrm>
            <a:off x="5493195" y="4858785"/>
            <a:ext cx="3639445" cy="2058385"/>
          </a:xfrm>
          <a:prstGeom prst="rect">
            <a:avLst/>
          </a:prstGeom>
        </p:spPr>
      </p:pic>
      <p:sp>
        <p:nvSpPr>
          <p:cNvPr id="9" name="Rectangle 25"/>
          <p:cNvSpPr>
            <a:spLocks/>
          </p:cNvSpPr>
          <p:nvPr/>
        </p:nvSpPr>
        <p:spPr bwMode="auto">
          <a:xfrm>
            <a:off x="7403452" y="5005418"/>
            <a:ext cx="174054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i="1" dirty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C</a:t>
            </a:r>
            <a:r>
              <a:rPr lang="en-US" sz="1300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ourtesy B. </a:t>
            </a:r>
            <a:r>
              <a:rPr lang="en-US" sz="1300" i="1" dirty="0" err="1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Auchmann</a:t>
            </a:r>
            <a:endParaRPr lang="en-US" sz="1300" i="1" dirty="0">
              <a:solidFill>
                <a:srgbClr val="0000FF"/>
              </a:solidFill>
              <a:latin typeface="Helvetica" charset="0"/>
              <a:ea typeface="ＭＳ Ｐゴシック" charset="0"/>
              <a:sym typeface="Helvetica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91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9201" y="152400"/>
            <a:ext cx="6730970" cy="1143000"/>
          </a:xfrm>
        </p:spPr>
        <p:txBody>
          <a:bodyPr/>
          <a:lstStyle/>
          <a:p>
            <a:r>
              <a:rPr lang="en-US" dirty="0" smtClean="0"/>
              <a:t>Highlights from 2015: UFOs</a:t>
            </a:r>
            <a:endParaRPr lang="en-US" dirty="0"/>
          </a:p>
        </p:txBody>
      </p: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1066800" y="1447800"/>
            <a:ext cx="7888288" cy="468471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000" dirty="0" smtClean="0"/>
              <a:t>Rates of registered UFOs in Arcs and DSs at 6.5 </a:t>
            </a:r>
            <a:r>
              <a:rPr lang="en-US" sz="2000" dirty="0" err="1" smtClean="0"/>
              <a:t>TeV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039858"/>
            <a:ext cx="8226854" cy="411342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56859" y="2039858"/>
            <a:ext cx="8234373" cy="4117187"/>
            <a:chOff x="456859" y="1879599"/>
            <a:chExt cx="8234373" cy="4117187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859" y="1879599"/>
              <a:ext cx="8234373" cy="4117187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042217" y="1892298"/>
              <a:ext cx="2569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normalized </a:t>
              </a:r>
              <a:r>
                <a:rPr lang="en-US" dirty="0" smtClean="0"/>
                <a:t>to intensity</a:t>
              </a:r>
              <a:endParaRPr lang="en-US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405742" y="2130573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50 ns</a:t>
            </a:r>
            <a:endParaRPr lang="en-US" sz="1400"/>
          </a:p>
        </p:txBody>
      </p:sp>
      <p:sp>
        <p:nvSpPr>
          <p:cNvPr id="33" name="TextBox 32"/>
          <p:cNvSpPr txBox="1"/>
          <p:nvPr/>
        </p:nvSpPr>
        <p:spPr>
          <a:xfrm>
            <a:off x="3331028" y="2130573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25 ns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2734739" y="1819037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Scrubbing</a:t>
            </a:r>
            <a:endParaRPr lang="en-US" sz="14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3176436" y="2130573"/>
            <a:ext cx="0" cy="4600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916666" y="2293466"/>
            <a:ext cx="39407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764945" y="2588114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MD2/TS2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2771118" y="2588112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MD1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5967257" y="2588114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special physics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1917113" y="2588113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TS1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7370778" y="1824995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End of pp</a:t>
            </a:r>
            <a:endParaRPr lang="en-US" sz="1400" dirty="0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7861648" y="2140290"/>
            <a:ext cx="0" cy="4600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2344989" y="2140290"/>
            <a:ext cx="0" cy="4600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2235666" y="2211435"/>
            <a:ext cx="203634" cy="1422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1994278" y="2282581"/>
            <a:ext cx="41146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889360" y="1817869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Scrubbing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2430395" y="6267409"/>
            <a:ext cx="504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 a ratio of 10 UFOs/</a:t>
            </a:r>
            <a:r>
              <a:rPr lang="en-US" dirty="0" err="1" smtClean="0"/>
              <a:t>hr</a:t>
            </a:r>
            <a:r>
              <a:rPr lang="en-US" dirty="0" smtClean="0"/>
              <a:t> already the asymptote?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847988" y="3211397"/>
            <a:ext cx="3802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smtClean="0">
                <a:solidFill>
                  <a:schemeClr val="bg2">
                    <a:lumMod val="10000"/>
                  </a:schemeClr>
                </a:solidFill>
              </a:rPr>
              <a:t>1/2</a:t>
            </a:r>
            <a:endParaRPr lang="en-US" sz="105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9" name="Rectangle 25"/>
          <p:cNvSpPr>
            <a:spLocks/>
          </p:cNvSpPr>
          <p:nvPr/>
        </p:nvSpPr>
        <p:spPr bwMode="auto">
          <a:xfrm>
            <a:off x="7403452" y="5996933"/>
            <a:ext cx="174054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i="1" dirty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C</a:t>
            </a:r>
            <a:r>
              <a:rPr lang="en-US" sz="1300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ourtesy B. </a:t>
            </a:r>
            <a:r>
              <a:rPr lang="en-US" sz="1300" i="1" dirty="0" err="1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Auchmann</a:t>
            </a:r>
            <a:endParaRPr lang="en-US" sz="1300" i="1" dirty="0">
              <a:solidFill>
                <a:srgbClr val="0000FF"/>
              </a:solidFill>
              <a:latin typeface="Helvetica" charset="0"/>
              <a:ea typeface="ＭＳ Ｐゴシック" charset="0"/>
              <a:sym typeface="Helvetica" charset="0"/>
            </a:endParaRPr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60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877175" cy="914400"/>
          </a:xfrm>
        </p:spPr>
        <p:txBody>
          <a:bodyPr/>
          <a:lstStyle/>
          <a:p>
            <a:r>
              <a:rPr lang="en-US" dirty="0" smtClean="0"/>
              <a:t>LHC availability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18601" y="1321369"/>
            <a:ext cx="8503751" cy="5400026"/>
            <a:chOff x="301892" y="870145"/>
            <a:chExt cx="8503751" cy="540002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1892" y="870145"/>
              <a:ext cx="8425619" cy="5061758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779584" y="2336523"/>
              <a:ext cx="7582085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923547" y="2340143"/>
              <a:ext cx="882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0000"/>
                  </a:solidFill>
                </a:rPr>
                <a:t>69 %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0486" y="3401024"/>
              <a:ext cx="951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rgbClr val="0C377B"/>
                  </a:solidFill>
                </a:rPr>
                <a:t>Linac2 HV Cable</a:t>
              </a:r>
              <a:endParaRPr lang="en-GB" sz="1400" dirty="0">
                <a:solidFill>
                  <a:srgbClr val="0C377B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16563" y="2987263"/>
              <a:ext cx="131674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rgbClr val="0C377B"/>
                  </a:solidFill>
                </a:rPr>
                <a:t>Cryo CV + SPS magnet replacement</a:t>
              </a:r>
              <a:endParaRPr lang="en-GB" sz="1400" dirty="0">
                <a:solidFill>
                  <a:srgbClr val="0C377B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90562" y="3483266"/>
              <a:ext cx="166356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rgbClr val="0C377B"/>
                  </a:solidFill>
                </a:rPr>
                <a:t>Earth fault + </a:t>
              </a:r>
              <a:r>
                <a:rPr lang="en-GB" sz="1400" dirty="0" err="1" smtClean="0">
                  <a:solidFill>
                    <a:srgbClr val="0C377B"/>
                  </a:solidFill>
                </a:rPr>
                <a:t>cryo</a:t>
              </a:r>
              <a:r>
                <a:rPr lang="en-GB" sz="1400" dirty="0" smtClean="0">
                  <a:solidFill>
                    <a:srgbClr val="0C377B"/>
                  </a:solidFill>
                </a:rPr>
                <a:t> valve replacement + LBDS self trigger + ADT</a:t>
              </a:r>
              <a:endParaRPr lang="en-GB" sz="1400" dirty="0">
                <a:solidFill>
                  <a:srgbClr val="0C377B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49489" y="3637025"/>
              <a:ext cx="20254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C377B"/>
                  </a:solidFill>
                </a:rPr>
                <a:t>Earth fault RCS.A78B2 </a:t>
              </a:r>
              <a:r>
                <a:rPr lang="en-GB" sz="1400" dirty="0" smtClean="0">
                  <a:solidFill>
                    <a:srgbClr val="0C377B"/>
                  </a:solidFill>
                </a:rPr>
                <a:t>+ QPS </a:t>
              </a:r>
              <a:r>
                <a:rPr lang="en-GB" sz="1400" dirty="0" err="1">
                  <a:solidFill>
                    <a:srgbClr val="0C377B"/>
                  </a:solidFill>
                </a:rPr>
                <a:t>mBS</a:t>
              </a:r>
              <a:r>
                <a:rPr lang="en-GB" sz="1400" dirty="0">
                  <a:solidFill>
                    <a:srgbClr val="0C377B"/>
                  </a:solidFill>
                </a:rPr>
                <a:t> </a:t>
              </a:r>
              <a:r>
                <a:rPr lang="en-GB" sz="1400" dirty="0" smtClean="0">
                  <a:solidFill>
                    <a:srgbClr val="0C377B"/>
                  </a:solidFill>
                </a:rPr>
                <a:t>SEUs</a:t>
              </a:r>
              <a:endParaRPr lang="en-GB" sz="1400" dirty="0">
                <a:solidFill>
                  <a:srgbClr val="0C377B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83772" y="5940637"/>
              <a:ext cx="1724298" cy="32953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>
                  <a:solidFill>
                    <a:schemeClr val="bg2">
                      <a:lumMod val="10000"/>
                    </a:schemeClr>
                  </a:solidFill>
                </a:rPr>
                <a:t>Beam Commissioning</a:t>
              </a:r>
              <a:endParaRPr lang="en-GB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508070" y="5940637"/>
              <a:ext cx="461265" cy="3295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>
                  <a:solidFill>
                    <a:schemeClr val="bg2">
                      <a:lumMod val="10000"/>
                    </a:schemeClr>
                  </a:solidFill>
                </a:rPr>
                <a:t>Sp. Ph.</a:t>
              </a:r>
              <a:endParaRPr lang="en-GB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969047" y="5940637"/>
              <a:ext cx="230773" cy="329534"/>
            </a:xfrm>
            <a:prstGeom prst="rect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>
                  <a:solidFill>
                    <a:schemeClr val="bg2">
                      <a:lumMod val="10000"/>
                    </a:schemeClr>
                  </a:solidFill>
                </a:rPr>
                <a:t>TS</a:t>
              </a:r>
              <a:endParaRPr lang="en-GB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199820" y="5940637"/>
              <a:ext cx="461265" cy="32953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>
                  <a:solidFill>
                    <a:schemeClr val="bg2">
                      <a:lumMod val="10000"/>
                    </a:schemeClr>
                  </a:solidFill>
                </a:rPr>
                <a:t>Scrub.</a:t>
              </a:r>
              <a:endParaRPr lang="en-GB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661954" y="5940637"/>
              <a:ext cx="461265" cy="3295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>
                  <a:solidFill>
                    <a:schemeClr val="bg2">
                      <a:lumMod val="10000"/>
                    </a:schemeClr>
                  </a:solidFill>
                </a:rPr>
                <a:t>RU</a:t>
              </a:r>
            </a:p>
            <a:p>
              <a:pPr algn="ctr"/>
              <a:r>
                <a:rPr lang="en-GB" sz="1200" dirty="0" smtClean="0">
                  <a:solidFill>
                    <a:schemeClr val="bg2">
                      <a:lumMod val="10000"/>
                    </a:schemeClr>
                  </a:solidFill>
                </a:rPr>
                <a:t>50 </a:t>
              </a:r>
              <a:endParaRPr lang="en-GB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079392" y="5940637"/>
              <a:ext cx="230773" cy="329534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>
                  <a:solidFill>
                    <a:schemeClr val="bg2">
                      <a:lumMod val="10000"/>
                    </a:schemeClr>
                  </a:solidFill>
                </a:rPr>
                <a:t>MD</a:t>
              </a:r>
              <a:endParaRPr lang="en-GB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284070" y="5940637"/>
              <a:ext cx="461265" cy="32953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>
                  <a:solidFill>
                    <a:schemeClr val="bg2">
                      <a:lumMod val="10000"/>
                    </a:schemeClr>
                  </a:solidFill>
                </a:rPr>
                <a:t>Scrub.</a:t>
              </a:r>
              <a:endParaRPr lang="en-GB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702853" y="5940637"/>
              <a:ext cx="461265" cy="3295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>
                  <a:solidFill>
                    <a:schemeClr val="bg2">
                      <a:lumMod val="10000"/>
                    </a:schemeClr>
                  </a:solidFill>
                </a:rPr>
                <a:t>RU</a:t>
              </a:r>
            </a:p>
            <a:p>
              <a:pPr algn="ctr"/>
              <a:r>
                <a:rPr lang="en-GB" sz="1200" dirty="0" smtClean="0">
                  <a:solidFill>
                    <a:schemeClr val="bg2">
                      <a:lumMod val="10000"/>
                    </a:schemeClr>
                  </a:solidFill>
                </a:rPr>
                <a:t>25 </a:t>
              </a:r>
              <a:endParaRPr lang="en-GB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154873" y="5940637"/>
              <a:ext cx="230773" cy="329534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>
                  <a:solidFill>
                    <a:schemeClr val="bg2">
                      <a:lumMod val="10000"/>
                    </a:schemeClr>
                  </a:solidFill>
                </a:rPr>
                <a:t>MD</a:t>
              </a:r>
              <a:endParaRPr lang="en-GB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359555" y="5936276"/>
              <a:ext cx="230773" cy="329534"/>
            </a:xfrm>
            <a:prstGeom prst="rect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>
                  <a:solidFill>
                    <a:schemeClr val="bg2">
                      <a:lumMod val="10000"/>
                    </a:schemeClr>
                  </a:solidFill>
                </a:rPr>
                <a:t>TS</a:t>
              </a:r>
              <a:endParaRPr lang="en-GB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581083" y="5936273"/>
              <a:ext cx="1707715" cy="3295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>
                  <a:solidFill>
                    <a:schemeClr val="bg2">
                      <a:lumMod val="10000"/>
                    </a:schemeClr>
                  </a:solidFill>
                </a:rPr>
                <a:t>25 ns Run</a:t>
              </a:r>
              <a:endParaRPr lang="en-GB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288798" y="5936270"/>
              <a:ext cx="230773" cy="329534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>
                  <a:solidFill>
                    <a:schemeClr val="bg2">
                      <a:lumMod val="10000"/>
                    </a:schemeClr>
                  </a:solidFill>
                </a:rPr>
                <a:t>MD</a:t>
              </a:r>
              <a:endParaRPr lang="en-GB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507972" y="5940637"/>
              <a:ext cx="230773" cy="329534"/>
            </a:xfrm>
            <a:prstGeom prst="rect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>
                  <a:solidFill>
                    <a:schemeClr val="bg2">
                      <a:lumMod val="10000"/>
                    </a:schemeClr>
                  </a:solidFill>
                </a:rPr>
                <a:t>TS</a:t>
              </a:r>
              <a:endParaRPr lang="en-GB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738745" y="5940637"/>
              <a:ext cx="230773" cy="329534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>
                  <a:solidFill>
                    <a:schemeClr val="bg2">
                      <a:lumMod val="10000"/>
                    </a:schemeClr>
                  </a:solidFill>
                </a:rPr>
                <a:t>IS</a:t>
              </a:r>
              <a:endParaRPr lang="en-GB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970186" y="5936276"/>
              <a:ext cx="598775" cy="32953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>
                  <a:solidFill>
                    <a:schemeClr val="bg2">
                      <a:lumMod val="10000"/>
                    </a:schemeClr>
                  </a:solidFill>
                </a:rPr>
                <a:t>Ion Run</a:t>
              </a:r>
              <a:endParaRPr lang="en-GB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83772" y="4873971"/>
              <a:ext cx="60134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smtClean="0">
                  <a:solidFill>
                    <a:srgbClr val="0C377B"/>
                  </a:solidFill>
                </a:rPr>
                <a:t>Availability = (Total Time – </a:t>
              </a:r>
              <a:r>
                <a:rPr lang="en-GB" sz="2000" dirty="0" smtClean="0">
                  <a:solidFill>
                    <a:srgbClr val="0C377B"/>
                  </a:solidFill>
                </a:rPr>
                <a:t>Downtime) </a:t>
              </a:r>
              <a:r>
                <a:rPr lang="en-GB" sz="2000" dirty="0" smtClean="0">
                  <a:solidFill>
                    <a:srgbClr val="0C377B"/>
                  </a:solidFill>
                </a:rPr>
                <a:t>/ Total Time</a:t>
              </a:r>
              <a:endParaRPr lang="en-GB" sz="2000" dirty="0">
                <a:solidFill>
                  <a:srgbClr val="0C377B"/>
                </a:solidFill>
              </a:endParaRPr>
            </a:p>
          </p:txBody>
        </p:sp>
      </p:grpSp>
      <p:sp>
        <p:nvSpPr>
          <p:cNvPr id="29" name="Rectangle 25"/>
          <p:cNvSpPr>
            <a:spLocks/>
          </p:cNvSpPr>
          <p:nvPr/>
        </p:nvSpPr>
        <p:spPr bwMode="auto">
          <a:xfrm>
            <a:off x="7386055" y="1074133"/>
            <a:ext cx="162031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i="1" dirty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C</a:t>
            </a:r>
            <a:r>
              <a:rPr lang="en-US" sz="1300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ourtesy A. </a:t>
            </a:r>
            <a:r>
              <a:rPr lang="en-US" sz="1300" i="1" dirty="0" err="1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Apollonio</a:t>
            </a:r>
            <a:endParaRPr lang="en-US" sz="1300" i="1" dirty="0">
              <a:solidFill>
                <a:srgbClr val="0000FF"/>
              </a:solidFill>
              <a:latin typeface="Helvetica" charset="0"/>
              <a:ea typeface="ＭＳ Ｐゴシック" charset="0"/>
              <a:sym typeface="Helvetica" charset="0"/>
            </a:endParaRP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37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877175" cy="914400"/>
          </a:xfrm>
        </p:spPr>
        <p:txBody>
          <a:bodyPr/>
          <a:lstStyle/>
          <a:p>
            <a:r>
              <a:rPr lang="en-US" dirty="0" smtClean="0"/>
              <a:t>Availability for physics – 25 ns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299" y="1407903"/>
            <a:ext cx="6830927" cy="381036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708526" y="2271112"/>
            <a:ext cx="1368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70 fills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1" name="Content Placeholder 7"/>
          <p:cNvSpPr txBox="1">
            <a:spLocks/>
          </p:cNvSpPr>
          <p:nvPr/>
        </p:nvSpPr>
        <p:spPr bwMode="auto">
          <a:xfrm>
            <a:off x="1995224" y="5248232"/>
            <a:ext cx="5155658" cy="10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4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en-GB" dirty="0" smtClean="0">
                <a:sym typeface="Wingdings" panose="05000000000000000000" pitchFamily="2" charset="2"/>
              </a:rPr>
              <a:t>22 End Of Fill, 48 dumped due to faults </a:t>
            </a:r>
          </a:p>
          <a:p>
            <a:pPr>
              <a:buFont typeface="Wingdings" pitchFamily="2" charset="2"/>
              <a:buChar char="q"/>
            </a:pPr>
            <a:r>
              <a:rPr lang="en-GB" dirty="0" smtClean="0">
                <a:sym typeface="Wingdings" panose="05000000000000000000" pitchFamily="2" charset="2"/>
              </a:rPr>
              <a:t>Fraction of premature dumps: 48/70 = 68.6 %</a:t>
            </a:r>
          </a:p>
          <a:p>
            <a:pPr>
              <a:buFont typeface="Wingdings" pitchFamily="2" charset="2"/>
              <a:buChar char="q"/>
            </a:pPr>
            <a:r>
              <a:rPr lang="en-GB" dirty="0" smtClean="0">
                <a:sym typeface="Wingdings" panose="05000000000000000000" pitchFamily="2" charset="2"/>
              </a:rPr>
              <a:t>Average turnaround (per SB) = 453/70 = 6.5 h </a:t>
            </a:r>
          </a:p>
          <a:p>
            <a:pPr>
              <a:buFont typeface="Wingdings" pitchFamily="2" charset="2"/>
              <a:buChar char="q"/>
            </a:pPr>
            <a:r>
              <a:rPr lang="en-GB" dirty="0" smtClean="0">
                <a:sym typeface="Wingdings" panose="05000000000000000000" pitchFamily="2" charset="2"/>
              </a:rPr>
              <a:t>Average Fault time (per SB) = 426/70 = 6 h</a:t>
            </a:r>
            <a:endParaRPr lang="en-GB" dirty="0"/>
          </a:p>
        </p:txBody>
      </p:sp>
      <p:sp>
        <p:nvSpPr>
          <p:cNvPr id="32" name="Rectangle 25"/>
          <p:cNvSpPr>
            <a:spLocks/>
          </p:cNvSpPr>
          <p:nvPr/>
        </p:nvSpPr>
        <p:spPr bwMode="auto">
          <a:xfrm>
            <a:off x="7386055" y="1074133"/>
            <a:ext cx="162031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i="1" dirty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C</a:t>
            </a:r>
            <a:r>
              <a:rPr lang="en-US" sz="1300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ourtesy A. </a:t>
            </a:r>
            <a:r>
              <a:rPr lang="en-US" sz="1300" i="1" dirty="0" err="1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Apollonio</a:t>
            </a:r>
            <a:endParaRPr lang="en-US" sz="1300" i="1" dirty="0">
              <a:solidFill>
                <a:srgbClr val="0000FF"/>
              </a:solidFill>
              <a:latin typeface="Helvetica" charset="0"/>
              <a:ea typeface="ＭＳ Ｐゴシック" charset="0"/>
              <a:sym typeface="Helvetica" charset="0"/>
            </a:endParaRP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64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6366764"/>
            <a:ext cx="2488747" cy="4912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000" y="18000"/>
            <a:ext cx="7812000" cy="914400"/>
          </a:xfrm>
        </p:spPr>
        <p:txBody>
          <a:bodyPr/>
          <a:lstStyle/>
          <a:p>
            <a:r>
              <a:rPr lang="en-US" dirty="0" smtClean="0"/>
              <a:t>Operational efficiency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598021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0066"/>
                </a:solidFill>
                <a:latin typeface="+mn-lt"/>
              </a:rPr>
              <a:t>LHC </a:t>
            </a:r>
            <a:r>
              <a:rPr lang="en-GB" sz="2000" b="1" dirty="0" smtClean="0">
                <a:solidFill>
                  <a:srgbClr val="000066"/>
                </a:solidFill>
                <a:latin typeface="+mn-lt"/>
              </a:rPr>
              <a:t>downtime</a:t>
            </a:r>
            <a:r>
              <a:rPr lang="en-GB" sz="2000" dirty="0">
                <a:solidFill>
                  <a:srgbClr val="000066"/>
                </a:solidFill>
                <a:latin typeface="+mn-lt"/>
              </a:rPr>
              <a:t>: filtering faults occurred in the shadow of others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000066"/>
                </a:solidFill>
                <a:latin typeface="+mn-lt"/>
              </a:rPr>
              <a:t>System downtime</a:t>
            </a:r>
            <a:r>
              <a:rPr lang="en-GB" sz="2000" dirty="0" smtClean="0">
                <a:solidFill>
                  <a:srgbClr val="000066"/>
                </a:solidFill>
                <a:latin typeface="+mn-lt"/>
              </a:rPr>
              <a:t>: NOT filtering </a:t>
            </a:r>
            <a:r>
              <a:rPr lang="en-GB" sz="2000" dirty="0">
                <a:solidFill>
                  <a:srgbClr val="000066"/>
                </a:solidFill>
                <a:latin typeface="+mn-lt"/>
              </a:rPr>
              <a:t>faults occurred in the shadow of </a:t>
            </a:r>
            <a:r>
              <a:rPr lang="en-GB" sz="2000" dirty="0" smtClean="0">
                <a:solidFill>
                  <a:srgbClr val="000066"/>
                </a:solidFill>
                <a:latin typeface="+mn-lt"/>
              </a:rPr>
              <a:t>others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44" y="1004088"/>
            <a:ext cx="8229542" cy="4937725"/>
          </a:xfrm>
          <a:prstGeom prst="rect">
            <a:avLst/>
          </a:prstGeom>
        </p:spPr>
      </p:pic>
      <p:sp>
        <p:nvSpPr>
          <p:cNvPr id="11" name="Rectangle 25"/>
          <p:cNvSpPr>
            <a:spLocks/>
          </p:cNvSpPr>
          <p:nvPr/>
        </p:nvSpPr>
        <p:spPr bwMode="auto">
          <a:xfrm>
            <a:off x="7386055" y="1074133"/>
            <a:ext cx="162031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i="1" dirty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C</a:t>
            </a:r>
            <a:r>
              <a:rPr lang="en-US" sz="1300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ourtesy A. </a:t>
            </a:r>
            <a:r>
              <a:rPr lang="en-US" sz="1300" i="1" dirty="0" err="1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Apollonio</a:t>
            </a:r>
            <a:endParaRPr lang="en-US" sz="1300" i="1" dirty="0">
              <a:solidFill>
                <a:srgbClr val="0000FF"/>
              </a:solidFill>
              <a:latin typeface="Helvetica" charset="0"/>
              <a:ea typeface="ＭＳ Ｐゴシック" charset="0"/>
              <a:sym typeface="Helvetic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29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6000" y="85552"/>
            <a:ext cx="7877175" cy="914400"/>
          </a:xfrm>
        </p:spPr>
        <p:txBody>
          <a:bodyPr/>
          <a:lstStyle/>
          <a:p>
            <a:r>
              <a:rPr lang="en-US" dirty="0" smtClean="0"/>
              <a:t>Final performance achieved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7127"/>
          <a:stretch/>
        </p:blipFill>
        <p:spPr>
          <a:xfrm>
            <a:off x="2770561" y="0"/>
            <a:ext cx="6369262" cy="6858000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0" y="1614911"/>
            <a:ext cx="3160577" cy="4684713"/>
          </a:xfrm>
        </p:spPr>
        <p:txBody>
          <a:bodyPr/>
          <a:lstStyle/>
          <a:p>
            <a:r>
              <a:rPr lang="en-US" sz="2600" dirty="0" smtClean="0"/>
              <a:t>Maximum number of bunches limited by </a:t>
            </a:r>
          </a:p>
          <a:p>
            <a:pPr lvl="1"/>
            <a:r>
              <a:rPr lang="en-US" sz="2400" dirty="0" smtClean="0"/>
              <a:t>machine protection </a:t>
            </a:r>
            <a:endParaRPr lang="en-US" sz="2400" dirty="0"/>
          </a:p>
          <a:p>
            <a:pPr lvl="1"/>
            <a:r>
              <a:rPr lang="en-US" sz="2400" dirty="0" smtClean="0"/>
              <a:t>e-cloud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594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877175" cy="914400"/>
          </a:xfrm>
        </p:spPr>
        <p:txBody>
          <a:bodyPr/>
          <a:lstStyle/>
          <a:p>
            <a:r>
              <a:rPr lang="en-US" dirty="0" smtClean="0"/>
              <a:t>Final performance achieved</a:t>
            </a:r>
            <a:endParaRPr lang="en-US" dirty="0"/>
          </a:p>
        </p:txBody>
      </p:sp>
      <p:pic>
        <p:nvPicPr>
          <p:cNvPr id="5" name="Picture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1" r="2929" b="3192"/>
          <a:stretch/>
        </p:blipFill>
        <p:spPr>
          <a:xfrm>
            <a:off x="2690148" y="2907809"/>
            <a:ext cx="6449675" cy="3960640"/>
          </a:xfrm>
          <a:prstGeom prst="rect">
            <a:avLst/>
          </a:prstGeom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" y="142871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150" indent="-184150">
              <a:lnSpc>
                <a:spcPct val="100000"/>
              </a:lnSpc>
              <a:buSzPct val="8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0000"/>
                </a:solidFill>
              </a:rPr>
              <a:t>The initial projections of integrated luminosity for 2015 were ~ 8-10 fb</a:t>
            </a:r>
            <a:r>
              <a:rPr lang="en-GB" baseline="30000" dirty="0">
                <a:solidFill>
                  <a:srgbClr val="000000"/>
                </a:solidFill>
              </a:rPr>
              <a:t>-1</a:t>
            </a:r>
            <a:r>
              <a:rPr lang="en-GB" dirty="0" smtClean="0">
                <a:solidFill>
                  <a:srgbClr val="000000"/>
                </a:solidFill>
              </a:rPr>
              <a:t>.</a:t>
            </a:r>
            <a:r>
              <a:rPr lang="en-GB" dirty="0"/>
              <a:t> </a:t>
            </a:r>
            <a:r>
              <a:rPr lang="en-GB" dirty="0" smtClean="0"/>
              <a:t> </a:t>
            </a:r>
            <a:r>
              <a:rPr lang="en-GB" sz="2400" b="1" dirty="0" smtClean="0">
                <a:solidFill>
                  <a:srgbClr val="009900"/>
                </a:solidFill>
              </a:rPr>
              <a:t>Achieved </a:t>
            </a:r>
            <a:r>
              <a:rPr lang="en-GB" sz="2400" b="1" dirty="0">
                <a:solidFill>
                  <a:srgbClr val="009900"/>
                </a:solidFill>
              </a:rPr>
              <a:t>~ 4.3 fb</a:t>
            </a:r>
            <a:r>
              <a:rPr lang="en-GB" sz="2400" b="1" baseline="30000" dirty="0">
                <a:solidFill>
                  <a:srgbClr val="009900"/>
                </a:solidFill>
              </a:rPr>
              <a:t>-1</a:t>
            </a:r>
            <a:r>
              <a:rPr lang="en-GB" sz="2400" b="1" dirty="0">
                <a:solidFill>
                  <a:srgbClr val="009900"/>
                </a:solidFill>
              </a:rPr>
              <a:t>.</a:t>
            </a:r>
          </a:p>
          <a:p>
            <a:pPr marL="184150" indent="-184150">
              <a:lnSpc>
                <a:spcPct val="100000"/>
              </a:lnSpc>
              <a:buSzPct val="80000"/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rgbClr val="000000"/>
                </a:solidFill>
              </a:rPr>
              <a:t>Slope </a:t>
            </a:r>
            <a:r>
              <a:rPr lang="en-GB" dirty="0">
                <a:solidFill>
                  <a:srgbClr val="000000"/>
                </a:solidFill>
              </a:rPr>
              <a:t>at the end of the run </a:t>
            </a:r>
            <a:r>
              <a:rPr lang="en-GB" dirty="0" smtClean="0">
                <a:solidFill>
                  <a:srgbClr val="000000"/>
                </a:solidFill>
              </a:rPr>
              <a:t>close </a:t>
            </a:r>
            <a:r>
              <a:rPr lang="en-GB" dirty="0">
                <a:solidFill>
                  <a:srgbClr val="000000"/>
                </a:solidFill>
              </a:rPr>
              <a:t>to 2012 </a:t>
            </a:r>
            <a:r>
              <a:rPr lang="en-GB" dirty="0" smtClean="0">
                <a:solidFill>
                  <a:srgbClr val="000000"/>
                </a:solidFill>
              </a:rPr>
              <a:t>slope </a:t>
            </a:r>
            <a:r>
              <a:rPr lang="en-GB" b="1" dirty="0" smtClean="0">
                <a:solidFill>
                  <a:srgbClr val="008000"/>
                </a:solidFill>
              </a:rPr>
              <a:t>(</a:t>
            </a:r>
            <a:r>
              <a:rPr lang="en-GB" b="1" dirty="0">
                <a:solidFill>
                  <a:srgbClr val="008000"/>
                </a:solidFill>
              </a:rPr>
              <a:t>last week of operation &gt; 1 fb</a:t>
            </a:r>
            <a:r>
              <a:rPr lang="en-GB" b="1" baseline="30000" dirty="0">
                <a:solidFill>
                  <a:srgbClr val="008000"/>
                </a:solidFill>
              </a:rPr>
              <a:t>-1</a:t>
            </a:r>
            <a:r>
              <a:rPr lang="en-GB" b="1" dirty="0">
                <a:solidFill>
                  <a:srgbClr val="008000"/>
                </a:solidFill>
              </a:rPr>
              <a:t>)</a:t>
            </a:r>
          </a:p>
        </p:txBody>
      </p:sp>
      <p:sp>
        <p:nvSpPr>
          <p:cNvPr id="7" name="CustomShape 5"/>
          <p:cNvSpPr/>
          <p:nvPr/>
        </p:nvSpPr>
        <p:spPr>
          <a:xfrm>
            <a:off x="-16710" y="2988862"/>
            <a:ext cx="2857239" cy="35850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84150" indent="-184150">
              <a:buSzPct val="80000"/>
              <a:buFontTx/>
              <a:buChar char="-"/>
            </a:pPr>
            <a:r>
              <a:rPr lang="en-US" sz="2200" dirty="0" smtClean="0">
                <a:solidFill>
                  <a:srgbClr val="000000"/>
                </a:solidFill>
              </a:rPr>
              <a:t>The </a:t>
            </a:r>
            <a:r>
              <a:rPr lang="en-US" sz="2200" dirty="0">
                <a:solidFill>
                  <a:srgbClr val="000000"/>
                </a:solidFill>
              </a:rPr>
              <a:t>main reasons for the lower  </a:t>
            </a:r>
            <a:r>
              <a:rPr lang="en-US" sz="2200" dirty="0" smtClean="0">
                <a:solidFill>
                  <a:srgbClr val="000000"/>
                </a:solidFill>
              </a:rPr>
              <a:t>value:</a:t>
            </a:r>
            <a:endParaRPr lang="en-US" sz="2200" dirty="0" smtClean="0"/>
          </a:p>
          <a:p>
            <a:pPr marL="184150" indent="-184150">
              <a:buSzPct val="80000"/>
              <a:buFontTx/>
              <a:buChar char="-"/>
            </a:pPr>
            <a:r>
              <a:rPr lang="en-US" sz="2200" strike="noStrike" dirty="0" smtClean="0">
                <a:solidFill>
                  <a:srgbClr val="FF0000"/>
                </a:solidFill>
              </a:rPr>
              <a:t>Start-up </a:t>
            </a:r>
            <a:r>
              <a:rPr lang="en-US" sz="2200" strike="noStrike" dirty="0">
                <a:solidFill>
                  <a:srgbClr val="FF0000"/>
                </a:solidFill>
              </a:rPr>
              <a:t>delays </a:t>
            </a:r>
            <a:r>
              <a:rPr lang="en-US" sz="2200" strike="noStrike" dirty="0" smtClean="0">
                <a:solidFill>
                  <a:srgbClr val="FF0000"/>
                </a:solidFill>
              </a:rPr>
              <a:t>(~ 4 </a:t>
            </a:r>
            <a:r>
              <a:rPr lang="en-US" sz="2200" strike="noStrike" dirty="0">
                <a:solidFill>
                  <a:srgbClr val="FF0000"/>
                </a:solidFill>
              </a:rPr>
              <a:t>weeks</a:t>
            </a:r>
            <a:r>
              <a:rPr lang="en-US" sz="2200" strike="noStrike" dirty="0" smtClean="0">
                <a:solidFill>
                  <a:srgbClr val="FF0000"/>
                </a:solidFill>
              </a:rPr>
              <a:t>),</a:t>
            </a:r>
            <a:endParaRPr sz="2200" dirty="0"/>
          </a:p>
          <a:p>
            <a:pPr marL="184150" indent="-184150">
              <a:lnSpc>
                <a:spcPct val="100000"/>
              </a:lnSpc>
              <a:buSzPct val="80000"/>
            </a:pPr>
            <a:r>
              <a:rPr lang="en-US" sz="2200" strike="noStrike" dirty="0" smtClean="0">
                <a:solidFill>
                  <a:srgbClr val="000000"/>
                </a:solidFill>
                <a:latin typeface="Arial"/>
              </a:rPr>
              <a:t>- Availability issues: </a:t>
            </a:r>
          </a:p>
          <a:p>
            <a:pPr marL="452438">
              <a:lnSpc>
                <a:spcPct val="100000"/>
              </a:lnSpc>
              <a:buSzPct val="80000"/>
            </a:pPr>
            <a:r>
              <a:rPr lang="en-US" sz="1600" strike="noStrike" dirty="0" smtClean="0">
                <a:solidFill>
                  <a:srgbClr val="000000"/>
                </a:solidFill>
                <a:latin typeface="Arial"/>
              </a:rPr>
              <a:t>radiation </a:t>
            </a:r>
            <a:r>
              <a:rPr lang="en-US" sz="1600" strike="noStrike" dirty="0">
                <a:solidFill>
                  <a:srgbClr val="000000"/>
                </a:solidFill>
                <a:latin typeface="Arial"/>
              </a:rPr>
              <a:t>failures on the quench protection tunnel </a:t>
            </a:r>
            <a:r>
              <a:rPr lang="en-US" sz="1600" strike="noStrike" dirty="0" smtClean="0">
                <a:solidFill>
                  <a:srgbClr val="000000"/>
                </a:solidFill>
                <a:latin typeface="Arial"/>
              </a:rPr>
              <a:t>electronics;  </a:t>
            </a:r>
            <a:r>
              <a:rPr lang="en-US" sz="1600" strike="noStrike" dirty="0">
                <a:solidFill>
                  <a:srgbClr val="000000"/>
                </a:solidFill>
                <a:latin typeface="Arial"/>
              </a:rPr>
              <a:t>solved 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after TS2</a:t>
            </a:r>
            <a:endParaRPr sz="1600" dirty="0"/>
          </a:p>
          <a:p>
            <a:pPr marL="177800" indent="-177800">
              <a:lnSpc>
                <a:spcPct val="100000"/>
              </a:lnSpc>
              <a:buSzPct val="80000"/>
            </a:pPr>
            <a:r>
              <a:rPr lang="en-US" strike="noStrike" dirty="0" smtClean="0">
                <a:solidFill>
                  <a:srgbClr val="000000"/>
                </a:solidFill>
                <a:latin typeface="Arial"/>
              </a:rPr>
              <a:t>- Electron clouds mitigation </a:t>
            </a:r>
            <a:endParaRPr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948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9580"/>
            <a:ext cx="7877175" cy="738759"/>
          </a:xfrm>
        </p:spPr>
        <p:txBody>
          <a:bodyPr/>
          <a:lstStyle/>
          <a:p>
            <a:r>
              <a:rPr lang="en-US" dirty="0" smtClean="0"/>
              <a:t>Heavy ions in the end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28" y="4152513"/>
            <a:ext cx="8496944" cy="2710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92" y="828344"/>
            <a:ext cx="8712968" cy="27707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18981" y="4710096"/>
            <a:ext cx="504056" cy="1584176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453492" y="4265989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Integrated luminosity in each fill</a:t>
            </a:r>
            <a:endParaRPr lang="en-GB" sz="1200" dirty="0"/>
          </a:p>
        </p:txBody>
      </p:sp>
      <p:grpSp>
        <p:nvGrpSpPr>
          <p:cNvPr id="8" name="Group 7"/>
          <p:cNvGrpSpPr/>
          <p:nvPr/>
        </p:nvGrpSpPr>
        <p:grpSpPr>
          <a:xfrm>
            <a:off x="839027" y="2595883"/>
            <a:ext cx="7926833" cy="261610"/>
            <a:chOff x="467544" y="2276872"/>
            <a:chExt cx="7926833" cy="26161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1547664" y="2412449"/>
              <a:ext cx="6846713" cy="13211"/>
            </a:xfrm>
            <a:prstGeom prst="line">
              <a:avLst/>
            </a:prstGeom>
            <a:ln w="12700">
              <a:solidFill>
                <a:srgbClr val="C00000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67544" y="2276872"/>
              <a:ext cx="11945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 smtClean="0">
                  <a:solidFill>
                    <a:srgbClr val="C00000"/>
                  </a:solidFill>
                </a:rPr>
                <a:t>Design luminosity</a:t>
              </a:r>
              <a:endParaRPr lang="en-GB" sz="1050" dirty="0">
                <a:solidFill>
                  <a:srgbClr val="C0000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721744" y="3473077"/>
            <a:ext cx="12241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err="1" smtClean="0"/>
              <a:t>LHCb</a:t>
            </a:r>
            <a:r>
              <a:rPr lang="en-GB" sz="1050" dirty="0" smtClean="0"/>
              <a:t> should have about 2% of ATLAS</a:t>
            </a:r>
            <a:endParaRPr lang="en-GB" sz="105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1655087"/>
              </p:ext>
            </p:extLst>
          </p:nvPr>
        </p:nvGraphicFramePr>
        <p:xfrm>
          <a:off x="1277028" y="1025629"/>
          <a:ext cx="64008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7" name="Equation" r:id="rId5" imgW="6400800" imgH="291960" progId="Equation.DSMT4">
                  <p:embed/>
                </p:oleObj>
              </mc:Choice>
              <mc:Fallback>
                <p:oleObj name="Equation" r:id="rId5" imgW="640080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77028" y="1025629"/>
                        <a:ext cx="64008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72972" y="3345152"/>
            <a:ext cx="6480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25/11</a:t>
            </a:r>
            <a:endParaRPr lang="en-GB" sz="1050" dirty="0"/>
          </a:p>
        </p:txBody>
      </p:sp>
      <p:sp>
        <p:nvSpPr>
          <p:cNvPr id="14" name="TextBox 13"/>
          <p:cNvSpPr txBox="1"/>
          <p:nvPr/>
        </p:nvSpPr>
        <p:spPr>
          <a:xfrm>
            <a:off x="340924" y="6642833"/>
            <a:ext cx="4320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/>
              <a:t>25/11</a:t>
            </a:r>
            <a:endParaRPr lang="en-GB" sz="8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793444" y="3823349"/>
            <a:ext cx="7992888" cy="461665"/>
            <a:chOff x="395536" y="3562424"/>
            <a:chExt cx="7992888" cy="461665"/>
          </a:xfrm>
        </p:grpSpPr>
        <p:cxnSp>
          <p:nvCxnSpPr>
            <p:cNvPr id="16" name="Straight Arrow Connector 15"/>
            <p:cNvCxnSpPr/>
            <p:nvPr/>
          </p:nvCxnSpPr>
          <p:spPr>
            <a:xfrm flipH="1">
              <a:off x="395536" y="3789040"/>
              <a:ext cx="3240360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10800000" flipH="1">
              <a:off x="5148064" y="3789040"/>
              <a:ext cx="3240360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851919" y="3562424"/>
              <a:ext cx="13170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accent1"/>
                  </a:solidFill>
                </a:rPr>
                <a:t>18 days</a:t>
              </a:r>
              <a:endParaRPr lang="en-GB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72972" y="2897837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k</a:t>
            </a:r>
            <a:r>
              <a:rPr lang="en-GB" sz="1200" baseline="-25000" dirty="0" smtClean="0"/>
              <a:t>b</a:t>
            </a:r>
            <a:r>
              <a:rPr lang="en-GB" sz="1200" dirty="0" smtClean="0"/>
              <a:t>=10-50 </a:t>
            </a:r>
            <a:endParaRPr lang="en-GB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1277028" y="2321773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k</a:t>
            </a:r>
            <a:r>
              <a:rPr lang="en-GB" sz="1200" baseline="-25000" dirty="0" smtClean="0"/>
              <a:t>b</a:t>
            </a:r>
            <a:r>
              <a:rPr lang="en-GB" sz="1200" dirty="0" smtClean="0"/>
              <a:t>=250 </a:t>
            </a:r>
            <a:endParaRPr lang="en-GB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1781084" y="1961734"/>
            <a:ext cx="810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k</a:t>
            </a:r>
            <a:r>
              <a:rPr lang="en-GB" sz="1200" baseline="-25000" dirty="0" smtClean="0"/>
              <a:t>b</a:t>
            </a:r>
            <a:r>
              <a:rPr lang="en-GB" sz="1200" dirty="0" smtClean="0"/>
              <a:t>=426 </a:t>
            </a:r>
            <a:endParaRPr lang="en-GB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4085340" y="1644084"/>
            <a:ext cx="9361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Van der Meer scans</a:t>
            </a:r>
            <a:endParaRPr lang="en-GB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3725300" y="2663590"/>
            <a:ext cx="9361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`Crystal </a:t>
            </a:r>
          </a:p>
          <a:p>
            <a:r>
              <a:rPr lang="en-GB" sz="1100" dirty="0" smtClean="0"/>
              <a:t>coll. MD</a:t>
            </a:r>
            <a:endParaRPr lang="en-GB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4733411" y="1385669"/>
            <a:ext cx="76386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k</a:t>
            </a:r>
            <a:r>
              <a:rPr lang="en-GB" sz="1200" baseline="-25000" dirty="0" smtClean="0"/>
              <a:t>b</a:t>
            </a:r>
            <a:r>
              <a:rPr lang="en-GB" sz="1200" dirty="0" smtClean="0"/>
              <a:t>=474 </a:t>
            </a:r>
            <a:endParaRPr lang="en-GB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3797308" y="2012508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Source refill</a:t>
            </a:r>
            <a:endParaRPr lang="en-GB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5885540" y="2006049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ALICE polarity reversal</a:t>
            </a:r>
            <a:endParaRPr lang="en-GB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2933212" y="1572076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Start of HL-LHC HI</a:t>
            </a:r>
            <a:endParaRPr lang="en-GB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6893652" y="1756742"/>
            <a:ext cx="72598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k</a:t>
            </a:r>
            <a:r>
              <a:rPr lang="en-GB" sz="1200" baseline="-25000" dirty="0" smtClean="0"/>
              <a:t>b</a:t>
            </a:r>
            <a:r>
              <a:rPr lang="en-GB" sz="1200" dirty="0" smtClean="0"/>
              <a:t>=518 </a:t>
            </a:r>
            <a:endParaRPr lang="en-GB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6245580" y="3329885"/>
            <a:ext cx="11305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BFPP quench </a:t>
            </a:r>
            <a:r>
              <a:rPr lang="en-GB" sz="1100" dirty="0" err="1" smtClean="0"/>
              <a:t>test&amp;recovery</a:t>
            </a:r>
            <a:endParaRPr lang="en-GB" sz="1100" dirty="0"/>
          </a:p>
        </p:txBody>
      </p:sp>
      <p:sp>
        <p:nvSpPr>
          <p:cNvPr id="30" name="TextBox 29"/>
          <p:cNvSpPr txBox="1"/>
          <p:nvPr/>
        </p:nvSpPr>
        <p:spPr>
          <a:xfrm>
            <a:off x="8362840" y="2969845"/>
            <a:ext cx="1008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Collimation quench test </a:t>
            </a:r>
            <a:endParaRPr lang="en-GB" sz="1100" dirty="0"/>
          </a:p>
        </p:txBody>
      </p:sp>
      <p:sp>
        <p:nvSpPr>
          <p:cNvPr id="31" name="TextBox 30"/>
          <p:cNvSpPr txBox="1"/>
          <p:nvPr/>
        </p:nvSpPr>
        <p:spPr>
          <a:xfrm>
            <a:off x="1326469" y="4390112"/>
            <a:ext cx="1414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ATLAS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ALICE </a:t>
            </a:r>
          </a:p>
          <a:p>
            <a:r>
              <a:rPr lang="en-GB" dirty="0" smtClean="0">
                <a:solidFill>
                  <a:srgbClr val="00B050"/>
                </a:solidFill>
              </a:rPr>
              <a:t>CMS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2" name="Rectangle 25"/>
          <p:cNvSpPr>
            <a:spLocks/>
          </p:cNvSpPr>
          <p:nvPr/>
        </p:nvSpPr>
        <p:spPr bwMode="auto">
          <a:xfrm>
            <a:off x="7523683" y="6657945"/>
            <a:ext cx="140663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i="1" dirty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C</a:t>
            </a:r>
            <a:r>
              <a:rPr lang="en-US" sz="1300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ourtesy J. Jowett</a:t>
            </a:r>
            <a:endParaRPr lang="en-US" sz="1300" i="1" dirty="0">
              <a:solidFill>
                <a:srgbClr val="0000FF"/>
              </a:solidFill>
              <a:latin typeface="Helvetica" charset="0"/>
              <a:ea typeface="ＭＳ Ｐゴシック" charset="0"/>
              <a:sym typeface="Helvetica" charset="0"/>
            </a:endParaRP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50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 animBg="1"/>
      <p:bldP spid="25" grpId="0"/>
      <p:bldP spid="26" grpId="0"/>
      <p:bldP spid="27" grpId="0"/>
      <p:bldP spid="28" grpId="0" animBg="1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xfrm>
            <a:off x="1331382" y="17223"/>
            <a:ext cx="7812618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Setting the scene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508" y="1331509"/>
            <a:ext cx="9145016" cy="5599106"/>
            <a:chOff x="-108520" y="599805"/>
            <a:chExt cx="9145016" cy="5599106"/>
          </a:xfrm>
        </p:grpSpPr>
        <p:sp>
          <p:nvSpPr>
            <p:cNvPr id="10" name="TextBox 9"/>
            <p:cNvSpPr txBox="1"/>
            <p:nvPr/>
          </p:nvSpPr>
          <p:spPr>
            <a:xfrm>
              <a:off x="2648396" y="2641679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 smtClean="0">
                  <a:solidFill>
                    <a:srgbClr val="FFFFFF"/>
                  </a:solidFill>
                </a:rPr>
                <a:t>Run 2</a:t>
              </a: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36813" y="2641679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 smtClean="0">
                  <a:solidFill>
                    <a:srgbClr val="FFFFFF"/>
                  </a:solidFill>
                </a:rPr>
                <a:t>Run 3</a:t>
              </a: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556693" y="4085413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 smtClean="0">
                  <a:solidFill>
                    <a:srgbClr val="FFFFFF"/>
                  </a:solidFill>
                </a:rPr>
                <a:t>Run 4</a:t>
              </a: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04565" y="2641679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 smtClean="0">
                  <a:solidFill>
                    <a:srgbClr val="FFFFFF"/>
                  </a:solidFill>
                </a:rPr>
                <a:t>LS 2</a:t>
              </a: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27948" y="4085413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 smtClean="0">
                  <a:solidFill>
                    <a:srgbClr val="FFFFFF"/>
                  </a:solidFill>
                </a:rPr>
                <a:t>LS </a:t>
              </a:r>
              <a:r>
                <a:rPr lang="en-GB" dirty="0">
                  <a:solidFill>
                    <a:srgbClr val="FFFFFF"/>
                  </a:solidFill>
                </a:rPr>
                <a:t>3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16133" y="5510067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 smtClean="0">
                  <a:solidFill>
                    <a:srgbClr val="FFFFFF"/>
                  </a:solidFill>
                </a:rPr>
                <a:t>LS 4</a:t>
              </a: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34141" y="5510067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 smtClean="0">
                  <a:solidFill>
                    <a:srgbClr val="FFFFFF"/>
                  </a:solidFill>
                </a:rPr>
                <a:t>LS 5</a:t>
              </a: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06165" y="5510067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 smtClean="0">
                  <a:solidFill>
                    <a:srgbClr val="FFFFFF"/>
                  </a:solidFill>
                </a:rPr>
                <a:t>Run 5</a:t>
              </a: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7009" y="664163"/>
              <a:ext cx="61862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tabLst>
                  <a:tab pos="536575" algn="l"/>
                  <a:tab pos="2963863" algn="l"/>
                  <a:tab pos="3311525" algn="l"/>
                </a:tabLst>
              </a:pPr>
              <a:r>
                <a:rPr lang="en-GB" dirty="0" smtClean="0">
                  <a:solidFill>
                    <a:srgbClr val="0C377B"/>
                  </a:solidFill>
                </a:rPr>
                <a:t>LS2 	starting in </a:t>
              </a:r>
              <a:r>
                <a:rPr lang="en-GB" dirty="0" smtClean="0">
                  <a:solidFill>
                    <a:srgbClr val="FF0000"/>
                  </a:solidFill>
                </a:rPr>
                <a:t>2018 (July)	</a:t>
              </a:r>
              <a:r>
                <a:rPr lang="en-GB" dirty="0" smtClean="0">
                  <a:solidFill>
                    <a:srgbClr val="0C377B"/>
                  </a:solidFill>
                </a:rPr>
                <a:t>=&gt; 	</a:t>
              </a:r>
              <a:r>
                <a:rPr lang="en-GB" dirty="0" smtClean="0">
                  <a:solidFill>
                    <a:srgbClr val="FF0000"/>
                  </a:solidFill>
                </a:rPr>
                <a:t>18 </a:t>
              </a:r>
              <a:r>
                <a:rPr lang="en-GB" dirty="0" smtClean="0">
                  <a:solidFill>
                    <a:srgbClr val="0C377B"/>
                  </a:solidFill>
                </a:rPr>
                <a:t>months + 3 months BC </a:t>
              </a:r>
            </a:p>
            <a:p>
              <a:pPr>
                <a:tabLst>
                  <a:tab pos="536575" algn="l"/>
                  <a:tab pos="2963863" algn="l"/>
                  <a:tab pos="3311525" algn="l"/>
                </a:tabLst>
              </a:pPr>
              <a:r>
                <a:rPr lang="en-GB" dirty="0" smtClean="0">
                  <a:solidFill>
                    <a:srgbClr val="0C377B"/>
                  </a:solidFill>
                </a:rPr>
                <a:t>LS3	LHC: starting in 2023 	=&gt;	</a:t>
              </a:r>
              <a:r>
                <a:rPr lang="en-GB" dirty="0" smtClean="0">
                  <a:solidFill>
                    <a:srgbClr val="FF0000"/>
                  </a:solidFill>
                </a:rPr>
                <a:t>30</a:t>
              </a:r>
              <a:r>
                <a:rPr lang="en-GB" dirty="0" smtClean="0">
                  <a:solidFill>
                    <a:srgbClr val="0C377B"/>
                  </a:solidFill>
                </a:rPr>
                <a:t> months + 3 months BC</a:t>
              </a:r>
            </a:p>
            <a:p>
              <a:pPr>
                <a:tabLst>
                  <a:tab pos="536575" algn="l"/>
                  <a:tab pos="2963863" algn="l"/>
                  <a:tab pos="3311525" algn="l"/>
                </a:tabLst>
              </a:pPr>
              <a:r>
                <a:rPr lang="en-GB" dirty="0">
                  <a:solidFill>
                    <a:srgbClr val="0C377B"/>
                  </a:solidFill>
                </a:rPr>
                <a:t>	I</a:t>
              </a:r>
              <a:r>
                <a:rPr lang="en-GB" dirty="0" smtClean="0">
                  <a:solidFill>
                    <a:srgbClr val="0C377B"/>
                  </a:solidFill>
                </a:rPr>
                <a:t>njectors: in 2024</a:t>
              </a:r>
              <a:r>
                <a:rPr lang="en-GB" dirty="0">
                  <a:solidFill>
                    <a:srgbClr val="0C377B"/>
                  </a:solidFill>
                </a:rPr>
                <a:t>	</a:t>
              </a:r>
              <a:r>
                <a:rPr lang="en-GB" dirty="0" smtClean="0">
                  <a:solidFill>
                    <a:srgbClr val="0C377B"/>
                  </a:solidFill>
                </a:rPr>
                <a:t>=&gt;</a:t>
              </a:r>
              <a:r>
                <a:rPr lang="en-GB" dirty="0">
                  <a:solidFill>
                    <a:srgbClr val="0C377B"/>
                  </a:solidFill>
                </a:rPr>
                <a:t>	</a:t>
              </a:r>
              <a:r>
                <a:rPr lang="en-GB" dirty="0" smtClean="0">
                  <a:solidFill>
                    <a:srgbClr val="FF0000"/>
                  </a:solidFill>
                </a:rPr>
                <a:t>13</a:t>
              </a:r>
              <a:r>
                <a:rPr lang="en-GB" dirty="0" smtClean="0">
                  <a:solidFill>
                    <a:srgbClr val="0C377B"/>
                  </a:solidFill>
                </a:rPr>
                <a:t> months + 3 months BC</a:t>
              </a:r>
              <a:endParaRPr lang="en-GB" dirty="0">
                <a:solidFill>
                  <a:srgbClr val="0C377B"/>
                </a:solidFill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6681022" y="599805"/>
              <a:ext cx="2355474" cy="1091664"/>
              <a:chOff x="6988333" y="1141217"/>
              <a:chExt cx="2025247" cy="855728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7067911" y="1141217"/>
                <a:ext cx="1866091" cy="850793"/>
                <a:chOff x="7236296" y="15245"/>
                <a:chExt cx="1866091" cy="850793"/>
              </a:xfrm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7236296" y="68139"/>
                  <a:ext cx="224295" cy="150949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sz="1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7236296" y="256825"/>
                  <a:ext cx="224295" cy="150949"/>
                </a:xfrm>
                <a:prstGeom prst="rect">
                  <a:avLst/>
                </a:prstGeom>
                <a:solidFill>
                  <a:srgbClr val="FF33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sz="1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7236296" y="461945"/>
                  <a:ext cx="224295" cy="150949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sz="1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7236296" y="671934"/>
                  <a:ext cx="224295" cy="150949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sz="120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3" name="Group 52"/>
                <p:cNvGrpSpPr/>
                <p:nvPr/>
              </p:nvGrpSpPr>
              <p:grpSpPr>
                <a:xfrm>
                  <a:off x="7460591" y="15245"/>
                  <a:ext cx="1641796" cy="850793"/>
                  <a:chOff x="7460591" y="68139"/>
                  <a:chExt cx="1641796" cy="850793"/>
                </a:xfrm>
              </p:grpSpPr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7460591" y="440642"/>
                    <a:ext cx="164179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GB" sz="1200" dirty="0" smtClean="0">
                        <a:solidFill>
                          <a:srgbClr val="0C377B"/>
                        </a:solidFill>
                      </a:rPr>
                      <a:t>Beam commissioning</a:t>
                    </a:r>
                    <a:endParaRPr lang="en-GB" sz="1200" dirty="0">
                      <a:solidFill>
                        <a:srgbClr val="0C377B"/>
                      </a:solidFill>
                    </a:endParaRPr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7460591" y="641933"/>
                    <a:ext cx="1156663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GB" sz="1200" dirty="0" smtClean="0">
                        <a:solidFill>
                          <a:srgbClr val="0C377B"/>
                        </a:solidFill>
                      </a:rPr>
                      <a:t>Technical stop</a:t>
                    </a:r>
                    <a:endParaRPr lang="en-GB" sz="1200" dirty="0">
                      <a:solidFill>
                        <a:srgbClr val="0C377B"/>
                      </a:solidFill>
                    </a:endParaRPr>
                  </a:p>
                </p:txBody>
              </p:sp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7460591" y="246120"/>
                    <a:ext cx="865943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GB" sz="1200" dirty="0" smtClean="0">
                        <a:solidFill>
                          <a:srgbClr val="0C377B"/>
                        </a:solidFill>
                      </a:rPr>
                      <a:t>Shutdown</a:t>
                    </a:r>
                    <a:endParaRPr lang="en-GB" sz="1200" dirty="0">
                      <a:solidFill>
                        <a:srgbClr val="0C377B"/>
                      </a:solidFill>
                    </a:endParaRPr>
                  </a:p>
                </p:txBody>
              </p:sp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7460591" y="68139"/>
                    <a:ext cx="713657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GB" sz="1200" dirty="0" smtClean="0">
                        <a:solidFill>
                          <a:srgbClr val="0C377B"/>
                        </a:solidFill>
                      </a:rPr>
                      <a:t>Physics</a:t>
                    </a:r>
                    <a:endParaRPr lang="en-GB" sz="1200" dirty="0">
                      <a:solidFill>
                        <a:srgbClr val="0C377B"/>
                      </a:solidFill>
                    </a:endParaRPr>
                  </a:p>
                </p:txBody>
              </p:sp>
            </p:grpSp>
          </p:grpSp>
          <p:sp>
            <p:nvSpPr>
              <p:cNvPr id="48" name="Rectangle 47"/>
              <p:cNvSpPr/>
              <p:nvPr/>
            </p:nvSpPr>
            <p:spPr>
              <a:xfrm>
                <a:off x="6988333" y="1154070"/>
                <a:ext cx="2025247" cy="842875"/>
              </a:xfrm>
              <a:prstGeom prst="rect">
                <a:avLst/>
              </a:prstGeom>
              <a:noFill/>
              <a:ln w="190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-108520" y="1671191"/>
              <a:ext cx="8688471" cy="4464496"/>
              <a:chOff x="349395" y="2018457"/>
              <a:chExt cx="8262087" cy="4464496"/>
            </a:xfrm>
          </p:grpSpPr>
          <p:pic>
            <p:nvPicPr>
              <p:cNvPr id="38" name="Picture 37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395" y="2018457"/>
                <a:ext cx="8262087" cy="44644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2740253" y="2893791"/>
                <a:ext cx="8002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 smtClean="0">
                    <a:solidFill>
                      <a:srgbClr val="FFFFFF"/>
                    </a:solidFill>
                  </a:rPr>
                  <a:t>Run 2</a:t>
                </a:r>
                <a:endParaRPr lang="en-GB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714627" y="2893791"/>
                <a:ext cx="8002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 smtClean="0">
                    <a:solidFill>
                      <a:srgbClr val="FFFFFF"/>
                    </a:solidFill>
                  </a:rPr>
                  <a:t>Run 3</a:t>
                </a:r>
                <a:endParaRPr lang="en-GB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588224" y="4227302"/>
                <a:ext cx="8002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 smtClean="0">
                    <a:solidFill>
                      <a:srgbClr val="FFFFFF"/>
                    </a:solidFill>
                  </a:rPr>
                  <a:t>Run 4</a:t>
                </a:r>
                <a:endParaRPr lang="en-GB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436096" y="2783568"/>
                <a:ext cx="6591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 smtClean="0">
                    <a:solidFill>
                      <a:srgbClr val="FFFFFF"/>
                    </a:solidFill>
                  </a:rPr>
                  <a:t>LS 2</a:t>
                </a:r>
                <a:endParaRPr lang="en-GB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559479" y="4227302"/>
                <a:ext cx="6591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 smtClean="0">
                    <a:solidFill>
                      <a:srgbClr val="FFFFFF"/>
                    </a:solidFill>
                  </a:rPr>
                  <a:t>LS </a:t>
                </a:r>
                <a:r>
                  <a:rPr lang="en-GB" dirty="0">
                    <a:solidFill>
                      <a:srgbClr val="FFFFFF"/>
                    </a:solidFill>
                  </a:rPr>
                  <a:t>3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547664" y="5651956"/>
                <a:ext cx="6591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 smtClean="0">
                    <a:solidFill>
                      <a:srgbClr val="FFFFFF"/>
                    </a:solidFill>
                  </a:rPr>
                  <a:t>LS 4</a:t>
                </a:r>
                <a:endParaRPr lang="en-GB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765672" y="5651956"/>
                <a:ext cx="6591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 smtClean="0">
                    <a:solidFill>
                      <a:srgbClr val="FFFFFF"/>
                    </a:solidFill>
                  </a:rPr>
                  <a:t>LS 5</a:t>
                </a:r>
                <a:endParaRPr lang="en-GB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737696" y="5651956"/>
                <a:ext cx="8002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 smtClean="0">
                    <a:solidFill>
                      <a:srgbClr val="FFFFFF"/>
                    </a:solidFill>
                  </a:rPr>
                  <a:t>Run 5</a:t>
                </a:r>
                <a:endParaRPr lang="en-GB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34457" y="1540386"/>
              <a:ext cx="32496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100" b="1" dirty="0">
                  <a:solidFill>
                    <a:srgbClr val="0C377B"/>
                  </a:solidFill>
                </a:rPr>
                <a:t>(</a:t>
              </a:r>
              <a:r>
                <a:rPr lang="en-GB" sz="1100" b="1" dirty="0" smtClean="0">
                  <a:solidFill>
                    <a:srgbClr val="0C377B"/>
                  </a:solidFill>
                </a:rPr>
                <a:t>Extended) Year End Technical Stop: (E)YETS</a:t>
              </a:r>
              <a:endParaRPr lang="en-GB" sz="1100" b="1" dirty="0">
                <a:solidFill>
                  <a:srgbClr val="0C377B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250804" y="2416604"/>
              <a:ext cx="603050" cy="24622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000" b="1" dirty="0">
                  <a:solidFill>
                    <a:srgbClr val="FFFFFF"/>
                  </a:solidFill>
                </a:rPr>
                <a:t>EYETS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772717" y="2962275"/>
              <a:ext cx="332933" cy="2507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175288" y="2422468"/>
              <a:ext cx="518091" cy="24622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000" b="1" dirty="0" smtClean="0">
                  <a:solidFill>
                    <a:srgbClr val="FFFFFF"/>
                  </a:solidFill>
                </a:rPr>
                <a:t>YETS</a:t>
              </a:r>
              <a:endParaRPr lang="en-GB" sz="1000" b="1" dirty="0"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275913" y="2414632"/>
              <a:ext cx="518091" cy="24622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000" b="1" dirty="0" smtClean="0">
                  <a:solidFill>
                    <a:srgbClr val="FFFFFF"/>
                  </a:solidFill>
                </a:rPr>
                <a:t>YETS</a:t>
              </a:r>
              <a:endParaRPr lang="en-GB" sz="1000" b="1" dirty="0">
                <a:solidFill>
                  <a:srgbClr val="FFFFFF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77767" y="2433682"/>
              <a:ext cx="518091" cy="24622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000" b="1" dirty="0" smtClean="0">
                  <a:solidFill>
                    <a:srgbClr val="FFFFFF"/>
                  </a:solidFill>
                </a:rPr>
                <a:t>YETS</a:t>
              </a:r>
              <a:endParaRPr lang="en-GB" sz="1000" b="1" dirty="0">
                <a:solidFill>
                  <a:srgbClr val="FFFFFF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172766" y="3867891"/>
              <a:ext cx="518091" cy="24622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000" b="1" dirty="0" smtClean="0">
                  <a:solidFill>
                    <a:srgbClr val="0C377B"/>
                  </a:solidFill>
                </a:rPr>
                <a:t>Y</a:t>
              </a:r>
              <a:r>
                <a:rPr lang="en-GB" sz="1000" b="1" dirty="0" smtClean="0">
                  <a:solidFill>
                    <a:srgbClr val="FFFFFF"/>
                  </a:solidFill>
                </a:rPr>
                <a:t>ETS</a:t>
              </a:r>
              <a:endParaRPr lang="en-GB" sz="1000" b="1" dirty="0">
                <a:solidFill>
                  <a:srgbClr val="FFFFFF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156684" y="4114112"/>
              <a:ext cx="518091" cy="24622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000" b="1" dirty="0" smtClean="0">
                  <a:solidFill>
                    <a:srgbClr val="FFFFFF"/>
                  </a:solidFill>
                </a:rPr>
                <a:t>YETS</a:t>
              </a:r>
              <a:endParaRPr lang="en-GB" sz="1000" b="1" dirty="0">
                <a:solidFill>
                  <a:srgbClr val="FFFFFF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78190" y="4344162"/>
              <a:ext cx="10775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CH" sz="2000" b="1" dirty="0" smtClean="0">
                  <a:solidFill>
                    <a:srgbClr val="0C377B">
                      <a:lumMod val="60000"/>
                      <a:lumOff val="40000"/>
                    </a:srgbClr>
                  </a:solidFill>
                </a:rPr>
                <a:t>300 fb</a:t>
              </a:r>
              <a:r>
                <a:rPr lang="fr-CH" sz="2000" b="1" baseline="30000" dirty="0" smtClean="0">
                  <a:solidFill>
                    <a:srgbClr val="0C377B">
                      <a:lumMod val="60000"/>
                      <a:lumOff val="40000"/>
                    </a:srgbClr>
                  </a:solidFill>
                </a:rPr>
                <a:t>-1</a:t>
              </a:r>
              <a:endParaRPr lang="fr-FR" sz="2000" b="1" baseline="30000" dirty="0">
                <a:solidFill>
                  <a:srgbClr val="0C377B">
                    <a:lumMod val="60000"/>
                    <a:lumOff val="40000"/>
                  </a:srgbClr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196387" y="5798801"/>
              <a:ext cx="42819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000" b="1" dirty="0">
                  <a:solidFill>
                    <a:schemeClr val="tx2"/>
                  </a:solidFill>
                </a:rPr>
                <a:t>Goal of 3’000 fb-1  by mid 2030ies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0602" y="1844824"/>
              <a:ext cx="9348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CH" sz="2000" b="1" dirty="0" smtClean="0">
                  <a:solidFill>
                    <a:srgbClr val="0C377B">
                      <a:lumMod val="60000"/>
                      <a:lumOff val="40000"/>
                    </a:srgbClr>
                  </a:solidFill>
                </a:rPr>
                <a:t>30 fb</a:t>
              </a:r>
              <a:r>
                <a:rPr lang="fr-CH" sz="2000" b="1" baseline="30000" dirty="0" smtClean="0">
                  <a:solidFill>
                    <a:srgbClr val="0C377B">
                      <a:lumMod val="60000"/>
                      <a:lumOff val="40000"/>
                    </a:srgbClr>
                  </a:solidFill>
                </a:rPr>
                <a:t>-1</a:t>
              </a:r>
              <a:endParaRPr lang="fr-FR" sz="2000" b="1" baseline="30000" dirty="0">
                <a:solidFill>
                  <a:srgbClr val="0C377B">
                    <a:lumMod val="60000"/>
                    <a:lumOff val="40000"/>
                  </a:srgbClr>
                </a:solidFill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910133" y="3084394"/>
              <a:ext cx="7660661" cy="3231"/>
            </a:xfrm>
            <a:prstGeom prst="straightConnector1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  <a:headEnd type="oval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4761077" y="4522914"/>
              <a:ext cx="3809717" cy="1"/>
            </a:xfrm>
            <a:prstGeom prst="straightConnector1">
              <a:avLst/>
            </a:prstGeom>
            <a:ln w="28575">
              <a:solidFill>
                <a:srgbClr val="000066"/>
              </a:solidFill>
              <a:headEnd type="oval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984287" y="5858446"/>
              <a:ext cx="7692169" cy="0"/>
            </a:xfrm>
            <a:prstGeom prst="straightConnector1">
              <a:avLst/>
            </a:prstGeom>
            <a:ln w="28575">
              <a:solidFill>
                <a:srgbClr val="000066"/>
              </a:solidFill>
              <a:headEnd type="oval" w="med" len="med"/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984287" y="4522913"/>
              <a:ext cx="971519" cy="1"/>
            </a:xfrm>
            <a:prstGeom prst="straightConnector1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  <a:headEnd type="oval" w="med" len="med"/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953844" y="2935859"/>
              <a:ext cx="105990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CH" sz="1600" b="1" dirty="0" smtClean="0">
                  <a:solidFill>
                    <a:srgbClr val="3399FF"/>
                  </a:solidFill>
                </a:rPr>
                <a:t>PHASE 1</a:t>
              </a:r>
              <a:endParaRPr lang="fr-FR" sz="1600" b="1" dirty="0">
                <a:solidFill>
                  <a:srgbClr val="3399FF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374056" y="4360333"/>
              <a:ext cx="105990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CH" sz="1600" b="1" dirty="0" smtClean="0">
                  <a:solidFill>
                    <a:srgbClr val="000066"/>
                  </a:solidFill>
                </a:rPr>
                <a:t>PHASE 2</a:t>
              </a:r>
              <a:endParaRPr lang="fr-FR" sz="1600" b="1" dirty="0">
                <a:solidFill>
                  <a:srgbClr val="000066"/>
                </a:solidFill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8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000" y="18000"/>
            <a:ext cx="7812000" cy="9144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956" y="1348830"/>
            <a:ext cx="7888288" cy="4684713"/>
          </a:xfrm>
        </p:spPr>
        <p:txBody>
          <a:bodyPr anchor="ctr" anchorCtr="0"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Introduction: Run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1, LS1, and hardware commissioning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Run 2: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highlights from commissioning and 2015 run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Run </a:t>
            </a:r>
            <a:r>
              <a:rPr lang="en-US" dirty="0">
                <a:solidFill>
                  <a:srgbClr val="000000"/>
                </a:solidFill>
              </a:rPr>
              <a:t>2: </a:t>
            </a:r>
            <a:r>
              <a:rPr lang="en-US" dirty="0" smtClean="0">
                <a:solidFill>
                  <a:srgbClr val="000000"/>
                </a:solidFill>
              </a:rPr>
              <a:t>perspectives for 2016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is-IS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nd beyond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Summary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and outlook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84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000" y="348505"/>
            <a:ext cx="7018288" cy="914400"/>
          </a:xfrm>
        </p:spPr>
        <p:txBody>
          <a:bodyPr/>
          <a:lstStyle/>
          <a:p>
            <a:r>
              <a:rPr lang="en-US" dirty="0" smtClean="0"/>
              <a:t>Possible parameters for 2016 run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84130"/>
            <a:ext cx="9144000" cy="4684713"/>
          </a:xfrm>
        </p:spPr>
        <p:txBody>
          <a:bodyPr/>
          <a:lstStyle/>
          <a:p>
            <a:r>
              <a:rPr lang="en-US" sz="2400" dirty="0" smtClean="0"/>
              <a:t>Different strategies to improve LHC:</a:t>
            </a:r>
          </a:p>
          <a:p>
            <a:pPr lvl="1"/>
            <a:r>
              <a:rPr lang="en-US" sz="2200" dirty="0" smtClean="0"/>
              <a:t>Reduce </a:t>
            </a:r>
            <a:r>
              <a:rPr lang="en-US" sz="2200" dirty="0" smtClean="0">
                <a:latin typeface="Symbol" charset="2"/>
                <a:cs typeface="Symbol" charset="2"/>
              </a:rPr>
              <a:t>b</a:t>
            </a:r>
            <a:r>
              <a:rPr lang="en-US" sz="2200" baseline="30000" dirty="0" smtClean="0"/>
              <a:t>*</a:t>
            </a:r>
          </a:p>
          <a:p>
            <a:pPr marL="987425" lvl="2">
              <a:tabLst>
                <a:tab pos="992188" algn="l"/>
              </a:tabLst>
            </a:pPr>
            <a:r>
              <a:rPr lang="en-US" sz="2000" dirty="0" smtClean="0"/>
              <a:t>Implies available beam aperture (larger beam size in the triplets, larger crossing angle for beam-beam separation)</a:t>
            </a:r>
          </a:p>
          <a:p>
            <a:pPr marL="987425" lvl="2">
              <a:tabLst>
                <a:tab pos="992188" algn="l"/>
              </a:tabLst>
            </a:pPr>
            <a:r>
              <a:rPr lang="en-US" sz="2000" dirty="0" smtClean="0"/>
              <a:t>Implies good control of the optics (linear and nonlinear)</a:t>
            </a:r>
          </a:p>
          <a:p>
            <a:pPr marL="987425" lvl="2">
              <a:tabLst>
                <a:tab pos="992188" algn="l"/>
              </a:tabLst>
            </a:pPr>
            <a:r>
              <a:rPr lang="en-US" sz="2000" dirty="0" smtClean="0"/>
              <a:t>Implies good control of orbit stability for collimator system</a:t>
            </a:r>
            <a:endParaRPr lang="en-US" sz="2200" dirty="0" smtClean="0"/>
          </a:p>
          <a:p>
            <a:pPr lvl="1"/>
            <a:r>
              <a:rPr lang="en-US" sz="2200" dirty="0"/>
              <a:t>Increase beam intensity</a:t>
            </a:r>
          </a:p>
          <a:p>
            <a:pPr marL="987425" lvl="2"/>
            <a:r>
              <a:rPr lang="en-US" sz="2000" dirty="0"/>
              <a:t>Number of bunches -&gt; control of e-cloud and collective effects (instabilities and beam-beam)</a:t>
            </a:r>
          </a:p>
          <a:p>
            <a:pPr marL="987425" lvl="2"/>
            <a:r>
              <a:rPr lang="en-US" sz="2000" dirty="0"/>
              <a:t>Intensity/bunch -&gt; control of collective effects and beam losses</a:t>
            </a:r>
          </a:p>
          <a:p>
            <a:pPr lvl="1"/>
            <a:r>
              <a:rPr lang="en-US" sz="2200" dirty="0"/>
              <a:t>Increase beam </a:t>
            </a:r>
            <a:r>
              <a:rPr lang="en-US" sz="2200" dirty="0" smtClean="0"/>
              <a:t>brightness</a:t>
            </a:r>
            <a:endParaRPr lang="en-US" sz="2200" dirty="0"/>
          </a:p>
          <a:p>
            <a:pPr marL="987425" lvl="2"/>
            <a:r>
              <a:rPr lang="en-US" sz="2000" dirty="0"/>
              <a:t>better performance at the level of the LHC injectors, </a:t>
            </a:r>
            <a:r>
              <a:rPr lang="en-US" sz="2000" dirty="0">
                <a:solidFill>
                  <a:srgbClr val="0000FF"/>
                </a:solidFill>
              </a:rPr>
              <a:t>but special beams have been already developed and are available</a:t>
            </a:r>
            <a:r>
              <a:rPr lang="en-US" sz="2000" dirty="0"/>
              <a:t>.</a:t>
            </a:r>
          </a:p>
          <a:p>
            <a:pPr marL="987425" lvl="2"/>
            <a:r>
              <a:rPr lang="en-US" sz="2000" dirty="0"/>
              <a:t>good control of </a:t>
            </a:r>
            <a:r>
              <a:rPr lang="en-US" sz="2000" dirty="0" err="1"/>
              <a:t>emittance</a:t>
            </a:r>
            <a:r>
              <a:rPr lang="en-US" sz="2000" dirty="0"/>
              <a:t> over the LHC </a:t>
            </a:r>
            <a:r>
              <a:rPr lang="en-US" sz="2000" dirty="0" smtClean="0"/>
              <a:t>cycle</a:t>
            </a:r>
            <a:endParaRPr lang="en-US" sz="2000" dirty="0"/>
          </a:p>
        </p:txBody>
      </p:sp>
      <p:graphicFrame>
        <p:nvGraphicFramePr>
          <p:cNvPr id="5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209622"/>
              </p:ext>
            </p:extLst>
          </p:nvPr>
        </p:nvGraphicFramePr>
        <p:xfrm>
          <a:off x="6713160" y="857502"/>
          <a:ext cx="2430840" cy="884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1" name="Equation" r:id="rId3" imgW="1257120" imgH="457200" progId="Equation.3">
                  <p:embed/>
                </p:oleObj>
              </mc:Choice>
              <mc:Fallback>
                <p:oleObj name="Equation" r:id="rId3" imgW="125712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3160" y="857502"/>
                        <a:ext cx="2430840" cy="8840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40544" y="1760973"/>
            <a:ext cx="2409172" cy="835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92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000" y="18000"/>
            <a:ext cx="7812000" cy="914400"/>
          </a:xfrm>
        </p:spPr>
        <p:txBody>
          <a:bodyPr/>
          <a:lstStyle/>
          <a:p>
            <a:r>
              <a:rPr lang="en-US" dirty="0" smtClean="0"/>
              <a:t>Performance expectations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11262" y="874260"/>
            <a:ext cx="489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Figures </a:t>
            </a:r>
            <a:r>
              <a:rPr lang="en-US" b="1" dirty="0">
                <a:solidFill>
                  <a:srgbClr val="FF0000"/>
                </a:solidFill>
              </a:rPr>
              <a:t>absolutely </a:t>
            </a:r>
            <a:r>
              <a:rPr lang="en-US" b="1" dirty="0" smtClean="0">
                <a:solidFill>
                  <a:srgbClr val="FF0000"/>
                </a:solidFill>
              </a:rPr>
              <a:t>unofficial!!! 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107487"/>
              </p:ext>
            </p:extLst>
          </p:nvPr>
        </p:nvGraphicFramePr>
        <p:xfrm>
          <a:off x="626276" y="1530620"/>
          <a:ext cx="7880584" cy="514643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41785"/>
                <a:gridCol w="4038799"/>
              </a:tblGrid>
              <a:tr h="42347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Energy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/>
                        <a:t>6.5 TeV</a:t>
                      </a:r>
                    </a:p>
                  </a:txBody>
                  <a:tcPr/>
                </a:tc>
              </a:tr>
              <a:tr h="42936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Bunch spacing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/>
                        <a:t>25</a:t>
                      </a:r>
                      <a:r>
                        <a:rPr lang="en-US" sz="2000" baseline="0" dirty="0" smtClean="0"/>
                        <a:t> ns</a:t>
                      </a:r>
                      <a:endParaRPr lang="en-US" sz="2000" dirty="0"/>
                    </a:p>
                  </a:txBody>
                  <a:tcPr/>
                </a:tc>
              </a:tr>
              <a:tr h="42936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Bunch</a:t>
                      </a:r>
                      <a:r>
                        <a:rPr lang="en-US" sz="2000" baseline="0" dirty="0" smtClean="0"/>
                        <a:t> population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~1.25e11</a:t>
                      </a:r>
                      <a:endParaRPr lang="en-US" sz="2000" dirty="0"/>
                    </a:p>
                  </a:txBody>
                  <a:tcPr/>
                </a:tc>
              </a:tr>
              <a:tr h="42936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Max</a:t>
                      </a:r>
                      <a:r>
                        <a:rPr lang="en-US" sz="2000" baseline="0" dirty="0" smtClean="0"/>
                        <a:t> bunches/injection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288</a:t>
                      </a:r>
                      <a:endParaRPr lang="en-US" sz="2000" dirty="0"/>
                    </a:p>
                  </a:txBody>
                  <a:tcPr/>
                </a:tc>
              </a:tr>
              <a:tr h="42936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Max. number bunches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2748</a:t>
                      </a:r>
                      <a:endParaRPr lang="en-US" sz="2000" dirty="0"/>
                    </a:p>
                  </a:txBody>
                  <a:tcPr/>
                </a:tc>
              </a:tr>
              <a:tr h="42936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Nc</a:t>
                      </a:r>
                      <a:r>
                        <a:rPr lang="en-US" sz="2000" dirty="0" smtClean="0"/>
                        <a:t> GPDs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2736</a:t>
                      </a:r>
                      <a:endParaRPr lang="en-US" sz="2000" dirty="0"/>
                    </a:p>
                  </a:txBody>
                  <a:tcPr/>
                </a:tc>
              </a:tr>
              <a:tr h="42936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Emittance</a:t>
                      </a:r>
                      <a:r>
                        <a:rPr lang="en-US" sz="2000" baseline="0" dirty="0" smtClean="0"/>
                        <a:t> exit SPS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2.7 </a:t>
                      </a:r>
                      <a:r>
                        <a:rPr lang="en-US" sz="2000" dirty="0" err="1" smtClean="0"/>
                        <a:t>mm.mrad</a:t>
                      </a:r>
                      <a:endParaRPr lang="en-US" sz="2000" dirty="0"/>
                    </a:p>
                  </a:txBody>
                  <a:tcPr/>
                </a:tc>
              </a:tr>
              <a:tr h="42936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Emittance</a:t>
                      </a:r>
                      <a:r>
                        <a:rPr lang="en-US" sz="2000" baseline="0" dirty="0" smtClean="0"/>
                        <a:t> into SB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3.4 </a:t>
                      </a:r>
                      <a:r>
                        <a:rPr lang="en-US" sz="2000" dirty="0" err="1" smtClean="0"/>
                        <a:t>mm.mrad</a:t>
                      </a:r>
                      <a:endParaRPr lang="en-US" sz="2000" dirty="0"/>
                    </a:p>
                  </a:txBody>
                  <a:tcPr/>
                </a:tc>
              </a:tr>
              <a:tr h="42936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Beta* GPDs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40</a:t>
                      </a:r>
                      <a:r>
                        <a:rPr lang="en-US" sz="2000" baseline="0" dirty="0" smtClean="0"/>
                        <a:t> or 50</a:t>
                      </a:r>
                      <a:endParaRPr lang="en-US" sz="2000" dirty="0"/>
                    </a:p>
                  </a:txBody>
                  <a:tcPr/>
                </a:tc>
              </a:tr>
              <a:tr h="42936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Crossing angle GPDs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185 </a:t>
                      </a:r>
                      <a:r>
                        <a:rPr lang="en-US" sz="2000" baseline="0" dirty="0" smtClean="0"/>
                        <a:t> or  165</a:t>
                      </a:r>
                      <a:endParaRPr lang="en-US" sz="2000" dirty="0"/>
                    </a:p>
                  </a:txBody>
                  <a:tcPr/>
                </a:tc>
              </a:tr>
              <a:tr h="42936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Peak luminosity (10</a:t>
                      </a:r>
                      <a:r>
                        <a:rPr lang="en-US" sz="2000" baseline="30000" dirty="0" smtClean="0"/>
                        <a:t>34</a:t>
                      </a:r>
                      <a:r>
                        <a:rPr lang="en-US" sz="2000" dirty="0" smtClean="0"/>
                        <a:t> cm</a:t>
                      </a:r>
                      <a:r>
                        <a:rPr lang="en-US" sz="2000" baseline="30000" dirty="0" smtClean="0"/>
                        <a:t>-2</a:t>
                      </a:r>
                      <a:r>
                        <a:rPr lang="en-US" sz="2000" dirty="0" smtClean="0"/>
                        <a:t>s</a:t>
                      </a:r>
                      <a:r>
                        <a:rPr lang="en-US" sz="2000" baseline="30000" dirty="0" smtClean="0"/>
                        <a:t>-1</a:t>
                      </a:r>
                      <a:r>
                        <a:rPr lang="en-US" sz="20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1.1 or 1.0</a:t>
                      </a:r>
                      <a:endParaRPr lang="en-US" sz="2000" dirty="0"/>
                    </a:p>
                  </a:txBody>
                  <a:tcPr/>
                </a:tc>
              </a:tr>
              <a:tr h="42936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Integrated per 150 days (fb</a:t>
                      </a:r>
                      <a:r>
                        <a:rPr lang="en-US" sz="2000" baseline="30000" dirty="0" smtClean="0"/>
                        <a:t>-1</a:t>
                      </a:r>
                      <a:r>
                        <a:rPr lang="en-US" sz="20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33.2 or 30.7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339941" y="1308872"/>
            <a:ext cx="1804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>
                <a:solidFill>
                  <a:srgbClr val="0000FF"/>
                </a:solidFill>
                <a:latin typeface="Helvetica"/>
                <a:cs typeface="Helvetica"/>
              </a:rPr>
              <a:t>Courtesy M. Lamont</a:t>
            </a:r>
            <a:endParaRPr lang="en-GB" sz="1400" i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67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000" y="18000"/>
            <a:ext cx="7812000" cy="9144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956" y="1348830"/>
            <a:ext cx="7888288" cy="4684713"/>
          </a:xfrm>
        </p:spPr>
        <p:txBody>
          <a:bodyPr anchor="ctr" anchorCtr="0">
            <a:normAutofit/>
          </a:bodyPr>
          <a:lstStyle/>
          <a:p>
            <a:r>
              <a:rPr lang="en-US" dirty="0">
                <a:solidFill>
                  <a:srgbClr val="A6A6A6"/>
                </a:solidFill>
              </a:rPr>
              <a:t>Introduction: Run </a:t>
            </a:r>
            <a:r>
              <a:rPr lang="en-US" dirty="0" smtClean="0">
                <a:solidFill>
                  <a:srgbClr val="A6A6A6"/>
                </a:solidFill>
              </a:rPr>
              <a:t>1, LS1, and hardware commissioning</a:t>
            </a:r>
            <a:endParaRPr lang="en-US" dirty="0">
              <a:solidFill>
                <a:srgbClr val="A6A6A6"/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Run 2: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highlights from commissioning and 2015 run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Run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2: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perspectives for 2016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Perspectives for the rest of Run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2 </a:t>
            </a:r>
          </a:p>
          <a:p>
            <a:r>
              <a:rPr lang="is-IS" dirty="0" smtClean="0"/>
              <a:t>…</a:t>
            </a:r>
            <a:r>
              <a:rPr lang="en-US" dirty="0"/>
              <a:t>a</a:t>
            </a:r>
            <a:r>
              <a:rPr lang="en-US" dirty="0" smtClean="0"/>
              <a:t>nd beyond</a:t>
            </a:r>
            <a:endParaRPr lang="en-US" dirty="0"/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Summary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and outlook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04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73735"/>
            <a:ext cx="7877175" cy="1143000"/>
          </a:xfrm>
        </p:spPr>
        <p:txBody>
          <a:bodyPr/>
          <a:lstStyle/>
          <a:p>
            <a:r>
              <a:rPr lang="en-US" dirty="0" smtClean="0"/>
              <a:t>The future of LHC: HL-LHC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39" y="1234544"/>
            <a:ext cx="8552520" cy="562345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39941" y="978367"/>
            <a:ext cx="1804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>
                <a:solidFill>
                  <a:srgbClr val="0000FF"/>
                </a:solidFill>
                <a:latin typeface="Helvetica"/>
                <a:cs typeface="Helvetica"/>
              </a:rPr>
              <a:t>Courtesy F. </a:t>
            </a:r>
            <a:r>
              <a:rPr lang="en-GB" sz="1400" i="1" dirty="0" err="1" smtClean="0">
                <a:solidFill>
                  <a:srgbClr val="0000FF"/>
                </a:solidFill>
                <a:latin typeface="Helvetica"/>
                <a:cs typeface="Helvetica"/>
              </a:rPr>
              <a:t>Bordry</a:t>
            </a:r>
            <a:endParaRPr lang="en-GB" sz="1400" i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730444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73735"/>
            <a:ext cx="7877175" cy="1143000"/>
          </a:xfrm>
        </p:spPr>
        <p:txBody>
          <a:bodyPr/>
          <a:lstStyle/>
          <a:p>
            <a:r>
              <a:rPr lang="en-US" dirty="0" smtClean="0"/>
              <a:t>The future of LHC: HL-LHC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76" y="1038677"/>
            <a:ext cx="8952639" cy="582515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39941" y="856602"/>
            <a:ext cx="1804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>
                <a:solidFill>
                  <a:srgbClr val="0000FF"/>
                </a:solidFill>
                <a:latin typeface="Helvetica"/>
                <a:cs typeface="Helvetica"/>
              </a:rPr>
              <a:t>Courtesy F. </a:t>
            </a:r>
            <a:r>
              <a:rPr lang="en-GB" sz="1400" i="1" dirty="0" err="1" smtClean="0">
                <a:solidFill>
                  <a:srgbClr val="0000FF"/>
                </a:solidFill>
                <a:latin typeface="Helvetica"/>
                <a:cs typeface="Helvetica"/>
              </a:rPr>
              <a:t>Bordry</a:t>
            </a:r>
            <a:endParaRPr lang="en-GB" sz="1400" i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63496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73735"/>
            <a:ext cx="7877175" cy="1143000"/>
          </a:xfrm>
        </p:spPr>
        <p:txBody>
          <a:bodyPr/>
          <a:lstStyle/>
          <a:p>
            <a:r>
              <a:rPr lang="en-US" dirty="0" smtClean="0"/>
              <a:t>The future of LHC: HL-LHC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36" y="1216763"/>
            <a:ext cx="8482936" cy="564123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39941" y="978367"/>
            <a:ext cx="1804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>
                <a:solidFill>
                  <a:srgbClr val="0000FF"/>
                </a:solidFill>
                <a:latin typeface="Helvetica"/>
                <a:cs typeface="Helvetica"/>
              </a:rPr>
              <a:t>Courtesy F. </a:t>
            </a:r>
            <a:r>
              <a:rPr lang="en-GB" sz="1400" i="1" dirty="0" err="1" smtClean="0">
                <a:solidFill>
                  <a:srgbClr val="0000FF"/>
                </a:solidFill>
                <a:latin typeface="Helvetica"/>
                <a:cs typeface="Helvetica"/>
              </a:rPr>
              <a:t>Bordry</a:t>
            </a:r>
            <a:endParaRPr lang="en-GB" sz="1400" i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12301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73735"/>
            <a:ext cx="7877175" cy="1143000"/>
          </a:xfrm>
        </p:spPr>
        <p:txBody>
          <a:bodyPr/>
          <a:lstStyle/>
          <a:p>
            <a:r>
              <a:rPr lang="en-US" dirty="0" smtClean="0"/>
              <a:t>The future of LHC: HL-LHC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" y="1447800"/>
            <a:ext cx="9144000" cy="4684713"/>
          </a:xfrm>
        </p:spPr>
        <p:txBody>
          <a:bodyPr/>
          <a:lstStyle/>
          <a:p>
            <a:r>
              <a:rPr lang="en-US" sz="2800" dirty="0" smtClean="0"/>
              <a:t>HL-LHC will be not only a challenge in terms of technology, but also in terms of beam dynamics:</a:t>
            </a:r>
          </a:p>
          <a:p>
            <a:pPr lvl="1"/>
            <a:r>
              <a:rPr lang="en-US" sz="2400" dirty="0" smtClean="0"/>
              <a:t>Unprecedented small beta* (implying huge betas in triplets): excellent control of optics needed. </a:t>
            </a:r>
          </a:p>
          <a:p>
            <a:pPr lvl="1"/>
            <a:r>
              <a:rPr lang="en-US" sz="2400" dirty="0" smtClean="0"/>
              <a:t>Strong beam-beam effects: need to find mitigation measures (e.g., wires to compensate for beam-beam interaction)</a:t>
            </a:r>
          </a:p>
          <a:p>
            <a:pPr lvl="1"/>
            <a:r>
              <a:rPr lang="en-US" sz="2400" dirty="0" smtClean="0"/>
              <a:t>Need to mitigate very large crossing angles restoring good overlap between colliding bunches using innovative techniques (crab cavities)</a:t>
            </a:r>
          </a:p>
          <a:p>
            <a:pPr lvl="1"/>
            <a:r>
              <a:rPr lang="en-US" sz="2400" dirty="0" smtClean="0"/>
              <a:t>Control of collective effects and instabilities</a:t>
            </a:r>
          </a:p>
          <a:p>
            <a:pPr lvl="1"/>
            <a:r>
              <a:rPr lang="en-US" sz="2400" dirty="0" smtClean="0"/>
              <a:t>Ensure halo control using novel techniques (e.g., electron lenses)</a:t>
            </a:r>
          </a:p>
          <a:p>
            <a:pPr lvl="1"/>
            <a:r>
              <a:rPr lang="is-IS" sz="2400" dirty="0" smtClean="0"/>
              <a:t>…</a:t>
            </a:r>
            <a:endParaRPr lang="en-US" sz="2400" dirty="0" smtClean="0"/>
          </a:p>
          <a:p>
            <a:pPr lvl="1"/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6592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000" y="18000"/>
            <a:ext cx="7812000" cy="9144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956" y="1348830"/>
            <a:ext cx="7888288" cy="4684713"/>
          </a:xfrm>
        </p:spPr>
        <p:txBody>
          <a:bodyPr anchor="ctr" anchorCtr="0">
            <a:normAutofit/>
          </a:bodyPr>
          <a:lstStyle/>
          <a:p>
            <a:r>
              <a:rPr lang="en-US" dirty="0">
                <a:solidFill>
                  <a:srgbClr val="A6A6A6"/>
                </a:solidFill>
              </a:rPr>
              <a:t>Introduction: Run </a:t>
            </a:r>
            <a:r>
              <a:rPr lang="en-US" dirty="0" smtClean="0">
                <a:solidFill>
                  <a:srgbClr val="A6A6A6"/>
                </a:solidFill>
              </a:rPr>
              <a:t>1, LS1, and hardware commissioning</a:t>
            </a:r>
            <a:endParaRPr lang="en-US" dirty="0">
              <a:solidFill>
                <a:srgbClr val="A6A6A6"/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Run 2: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highlights from commissioning and 2015 run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Run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2: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perspectives for 2016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Perspectives for the rest of Run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2 </a:t>
            </a:r>
          </a:p>
          <a:p>
            <a:r>
              <a:rPr lang="is-IS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nd beyond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smtClean="0"/>
              <a:t>Summary </a:t>
            </a:r>
            <a:r>
              <a:rPr lang="en-US" dirty="0"/>
              <a:t>and outlook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84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000" y="18000"/>
            <a:ext cx="7812000" cy="914400"/>
          </a:xfrm>
        </p:spPr>
        <p:txBody>
          <a:bodyPr/>
          <a:lstStyle/>
          <a:p>
            <a:r>
              <a:rPr lang="en-US" dirty="0" smtClean="0"/>
              <a:t>Summary and outlook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977" y="1571944"/>
            <a:ext cx="8787851" cy="4894287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 smtClean="0"/>
              <a:t>The LHC has been brought out of the long shutdown and successfully commissioned. Physics </a:t>
            </a:r>
            <a:r>
              <a:rPr lang="en-US" sz="3100" dirty="0" err="1" smtClean="0"/>
              <a:t>programme</a:t>
            </a:r>
            <a:r>
              <a:rPr lang="en-US" sz="3100" dirty="0" smtClean="0"/>
              <a:t> with 25 ns has been also accomplished.</a:t>
            </a:r>
          </a:p>
          <a:p>
            <a:r>
              <a:rPr lang="en-US" sz="3100" dirty="0" smtClean="0"/>
              <a:t>Challenges ahead of us:</a:t>
            </a:r>
          </a:p>
          <a:p>
            <a:pPr marL="627063" lvl="1"/>
            <a:r>
              <a:rPr lang="en-US" b="1" dirty="0" smtClean="0">
                <a:solidFill>
                  <a:srgbClr val="FF0000"/>
                </a:solidFill>
              </a:rPr>
              <a:t>Electron cloud</a:t>
            </a:r>
            <a:r>
              <a:rPr lang="en-US" dirty="0" smtClean="0">
                <a:solidFill>
                  <a:srgbClr val="0000FF"/>
                </a:solidFill>
              </a:rPr>
              <a:t>: Scrubbing run successful, but heat load is still high (in particular in some sectors). We will have to live with electron-cloud</a:t>
            </a:r>
            <a:r>
              <a:rPr lang="is-IS" dirty="0" smtClean="0">
                <a:solidFill>
                  <a:srgbClr val="0000FF"/>
                </a:solidFill>
              </a:rPr>
              <a:t>…</a:t>
            </a:r>
            <a:endParaRPr lang="en-US" dirty="0" smtClean="0">
              <a:solidFill>
                <a:srgbClr val="0000FF"/>
              </a:solidFill>
            </a:endParaRPr>
          </a:p>
          <a:p>
            <a:pPr marL="627063" lvl="1"/>
            <a:r>
              <a:rPr lang="en-US" b="1" dirty="0" smtClean="0">
                <a:solidFill>
                  <a:srgbClr val="FF0000"/>
                </a:solidFill>
              </a:rPr>
              <a:t>Instabilities and beam-beam effects</a:t>
            </a:r>
            <a:r>
              <a:rPr lang="en-US" dirty="0" smtClean="0">
                <a:solidFill>
                  <a:srgbClr val="0000FF"/>
                </a:solidFill>
              </a:rPr>
              <a:t>: made LHC operation in 2012 challenging. In 2015 they already showed signs of presence…</a:t>
            </a:r>
          </a:p>
          <a:p>
            <a:pPr marL="627063" lvl="1"/>
            <a:r>
              <a:rPr lang="en-US" b="1" dirty="0">
                <a:solidFill>
                  <a:srgbClr val="FF0000"/>
                </a:solidFill>
              </a:rPr>
              <a:t>UFOs</a:t>
            </a:r>
            <a:r>
              <a:rPr lang="en-US" dirty="0">
                <a:solidFill>
                  <a:srgbClr val="0000FF"/>
                </a:solidFill>
              </a:rPr>
              <a:t>: C</a:t>
            </a:r>
            <a:r>
              <a:rPr lang="en-US" dirty="0" smtClean="0">
                <a:solidFill>
                  <a:srgbClr val="0000FF"/>
                </a:solidFill>
              </a:rPr>
              <a:t>onditioning </a:t>
            </a:r>
            <a:r>
              <a:rPr lang="en-US" dirty="0">
                <a:solidFill>
                  <a:srgbClr val="0000FF"/>
                </a:solidFill>
              </a:rPr>
              <a:t>effect </a:t>
            </a:r>
            <a:r>
              <a:rPr lang="en-US" dirty="0" smtClean="0">
                <a:solidFill>
                  <a:srgbClr val="0000FF"/>
                </a:solidFill>
              </a:rPr>
              <a:t>observed, not a problem in 2015</a:t>
            </a:r>
            <a:r>
              <a:rPr lang="is-IS" dirty="0" smtClean="0">
                <a:solidFill>
                  <a:srgbClr val="0000FF"/>
                </a:solidFill>
              </a:rPr>
              <a:t>…</a:t>
            </a:r>
            <a:endParaRPr lang="en-US" dirty="0" smtClean="0">
              <a:solidFill>
                <a:srgbClr val="0000FF"/>
              </a:solidFill>
            </a:endParaRPr>
          </a:p>
          <a:p>
            <a:pPr marL="627063" lvl="1"/>
            <a:r>
              <a:rPr lang="en-US" b="1" dirty="0">
                <a:solidFill>
                  <a:srgbClr val="FF0000"/>
                </a:solidFill>
              </a:rPr>
              <a:t>Beam induced </a:t>
            </a:r>
            <a:r>
              <a:rPr lang="en-US" b="1" dirty="0" smtClean="0">
                <a:solidFill>
                  <a:srgbClr val="FF0000"/>
                </a:solidFill>
              </a:rPr>
              <a:t>heating and radiation </a:t>
            </a:r>
            <a:r>
              <a:rPr lang="en-US" b="1" dirty="0">
                <a:solidFill>
                  <a:srgbClr val="FF0000"/>
                </a:solidFill>
              </a:rPr>
              <a:t>to electronics</a:t>
            </a:r>
            <a:r>
              <a:rPr lang="en-US" dirty="0" smtClean="0">
                <a:solidFill>
                  <a:srgbClr val="0000FF"/>
                </a:solidFill>
              </a:rPr>
              <a:t>: mitigation measures implemented during LS1 and proved their effectiveness in 2015.</a:t>
            </a:r>
          </a:p>
          <a:p>
            <a:pPr marL="627063" lvl="1"/>
            <a:r>
              <a:rPr lang="en-US" b="1" dirty="0" smtClean="0">
                <a:solidFill>
                  <a:srgbClr val="FF0000"/>
                </a:solidFill>
              </a:rPr>
              <a:t>Machine availability</a:t>
            </a:r>
            <a:r>
              <a:rPr lang="en-US" dirty="0" smtClean="0">
                <a:solidFill>
                  <a:srgbClr val="0000FF"/>
                </a:solidFill>
              </a:rPr>
              <a:t>: very good in 2015. It will be a key for the production in 2016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01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xfrm>
            <a:off x="1331382" y="17223"/>
            <a:ext cx="7812618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Run 1 luminosity</a:t>
            </a:r>
          </a:p>
        </p:txBody>
      </p:sp>
      <p:grpSp>
        <p:nvGrpSpPr>
          <p:cNvPr id="29700" name="Group 6"/>
          <p:cNvGrpSpPr>
            <a:grpSpLocks/>
          </p:cNvGrpSpPr>
          <p:nvPr/>
        </p:nvGrpSpPr>
        <p:grpSpPr bwMode="auto">
          <a:xfrm>
            <a:off x="1919883" y="2866430"/>
            <a:ext cx="1616273" cy="1633017"/>
            <a:chOff x="0" y="0"/>
            <a:chExt cx="1448" cy="1463"/>
          </a:xfrm>
        </p:grpSpPr>
        <p:sp>
          <p:nvSpPr>
            <p:cNvPr id="29701" name="Rectangle 3"/>
            <p:cNvSpPr>
              <a:spLocks/>
            </p:cNvSpPr>
            <p:nvPr/>
          </p:nvSpPr>
          <p:spPr bwMode="auto">
            <a:xfrm>
              <a:off x="0" y="776"/>
              <a:ext cx="1448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1100">
                  <a:latin typeface="Calibri Bold" charset="0"/>
                  <a:ea typeface="ＭＳ Ｐゴシック" charset="0"/>
                  <a:sym typeface="Calibri Bold" charset="0"/>
                </a:rPr>
                <a:t>18 June: end running period ~6.7 fb</a:t>
              </a:r>
              <a:r>
                <a:rPr lang="en-US" sz="1100" baseline="30000">
                  <a:latin typeface="Calibri Bold" charset="0"/>
                  <a:ea typeface="ＭＳ Ｐゴシック" charset="0"/>
                  <a:sym typeface="Calibri Bold" charset="0"/>
                </a:rPr>
                <a:t>-1</a:t>
              </a:r>
              <a:r>
                <a:rPr lang="en-US" sz="1100">
                  <a:latin typeface="Calibri Bold" charset="0"/>
                  <a:ea typeface="ＭＳ Ｐゴシック" charset="0"/>
                  <a:sym typeface="Calibri Bold" charset="0"/>
                </a:rPr>
                <a:t> for  summer conferences</a:t>
              </a:r>
            </a:p>
          </p:txBody>
        </p:sp>
        <p:sp>
          <p:nvSpPr>
            <p:cNvPr id="29702" name="Line 4"/>
            <p:cNvSpPr>
              <a:spLocks noChangeShapeType="1"/>
            </p:cNvSpPr>
            <p:nvPr/>
          </p:nvSpPr>
          <p:spPr bwMode="auto">
            <a:xfrm>
              <a:off x="1376" y="599"/>
              <a:ext cx="0" cy="864"/>
            </a:xfrm>
            <a:prstGeom prst="line">
              <a:avLst/>
            </a:prstGeom>
            <a:noFill/>
            <a:ln w="15875">
              <a:solidFill>
                <a:srgbClr val="262626"/>
              </a:solidFill>
              <a:round/>
              <a:headEnd type="oval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2970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" y="0"/>
              <a:ext cx="877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15" y="983809"/>
            <a:ext cx="7845023" cy="588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000" y="18000"/>
            <a:ext cx="7812000" cy="914400"/>
          </a:xfrm>
        </p:spPr>
        <p:txBody>
          <a:bodyPr/>
          <a:lstStyle/>
          <a:p>
            <a:r>
              <a:rPr lang="en-US" dirty="0" smtClean="0"/>
              <a:t>Summary and outlook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977" y="1571944"/>
            <a:ext cx="8787851" cy="4894287"/>
          </a:xfrm>
        </p:spPr>
        <p:txBody>
          <a:bodyPr>
            <a:normAutofit/>
          </a:bodyPr>
          <a:lstStyle/>
          <a:p>
            <a:r>
              <a:rPr lang="en-US" sz="3100" dirty="0"/>
              <a:t>S</a:t>
            </a:r>
            <a:r>
              <a:rPr lang="en-US" sz="3100" dirty="0" smtClean="0"/>
              <a:t>uccessful, high-performance particle accelerators require</a:t>
            </a:r>
          </a:p>
          <a:p>
            <a:pPr lvl="1"/>
            <a:r>
              <a:rPr lang="en-US" sz="2700" dirty="0" smtClean="0"/>
              <a:t>Mastering state-of-art technology</a:t>
            </a:r>
          </a:p>
          <a:p>
            <a:pPr lvl="1"/>
            <a:r>
              <a:rPr lang="en-US" sz="2700" dirty="0" smtClean="0"/>
              <a:t>Ensure excellent availability and high average performance</a:t>
            </a:r>
          </a:p>
          <a:p>
            <a:r>
              <a:rPr lang="en-US" sz="3100" dirty="0"/>
              <a:t>T</a:t>
            </a:r>
            <a:r>
              <a:rPr lang="en-US" sz="3100" dirty="0" smtClean="0"/>
              <a:t>hese are certainly necessary conditions</a:t>
            </a:r>
          </a:p>
          <a:p>
            <a:r>
              <a:rPr lang="en-US" sz="3100" dirty="0" smtClean="0"/>
              <a:t>But</a:t>
            </a:r>
            <a:r>
              <a:rPr lang="is-IS" sz="3100" dirty="0" smtClean="0"/>
              <a:t>…</a:t>
            </a:r>
            <a:endParaRPr lang="en-US" sz="3100" dirty="0" smtClean="0"/>
          </a:p>
          <a:p>
            <a:pPr lvl="1"/>
            <a:r>
              <a:rPr lang="en-US" sz="2700" dirty="0" smtClean="0"/>
              <a:t>Understanding and mastering beam physics is a key to a successful exploitation of these </a:t>
            </a:r>
            <a:r>
              <a:rPr lang="en-US" sz="2700" dirty="0" err="1" smtClean="0"/>
              <a:t>marvellous</a:t>
            </a:r>
            <a:r>
              <a:rPr lang="en-US" sz="2700" dirty="0" smtClean="0"/>
              <a:t> tools!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81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494" y="3063824"/>
            <a:ext cx="8460000" cy="927692"/>
          </a:xfrm>
          <a:prstGeom prst="rect">
            <a:avLst/>
          </a:prstGeom>
          <a:solidFill>
            <a:srgbClr val="284579">
              <a:alpha val="70000"/>
            </a:srgbClr>
          </a:solidFill>
          <a:ln w="44450">
            <a:solidFill>
              <a:srgbClr val="9CB0D5"/>
            </a:solidFill>
          </a:ln>
          <a:effectLst>
            <a:outerShdw blurRad="50800" dist="127000" dir="2400000" algn="t" rotWithShape="0">
              <a:prstClr val="black">
                <a:alpha val="40000"/>
              </a:prstClr>
            </a:outerShdw>
          </a:effectLst>
        </p:spPr>
        <p:txBody>
          <a:bodyPr wrap="square" lIns="72000" tIns="93600" rIns="72000" bIns="93600" rtlCol="0" anchor="ctr" anchorCtr="1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831B22-FA09-405F-AE64-5AE95EEEE899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329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75" y="2971800"/>
            <a:ext cx="8229600" cy="914400"/>
          </a:xfrm>
        </p:spPr>
        <p:txBody>
          <a:bodyPr/>
          <a:lstStyle/>
          <a:p>
            <a:pPr algn="ctr"/>
            <a:r>
              <a:rPr lang="en-US" dirty="0" smtClean="0"/>
              <a:t>Reserve slides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40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1332000" y="18000"/>
            <a:ext cx="7812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Run 1 overview</a:t>
            </a:r>
          </a:p>
        </p:txBody>
      </p:sp>
      <p:sp>
        <p:nvSpPr>
          <p:cNvPr id="28675" name="Rectangle 2"/>
          <p:cNvSpPr>
            <a:spLocks/>
          </p:cNvSpPr>
          <p:nvPr/>
        </p:nvSpPr>
        <p:spPr bwMode="auto">
          <a:xfrm>
            <a:off x="-35718" y="4553025"/>
            <a:ext cx="9223251" cy="294680"/>
          </a:xfrm>
          <a:prstGeom prst="rect">
            <a:avLst/>
          </a:prstGeom>
          <a:solidFill>
            <a:srgbClr val="3F3F3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6" name="Line 3"/>
          <p:cNvSpPr>
            <a:spLocks noChangeShapeType="1"/>
          </p:cNvSpPr>
          <p:nvPr/>
        </p:nvSpPr>
        <p:spPr bwMode="auto">
          <a:xfrm>
            <a:off x="1658689" y="4557490"/>
            <a:ext cx="0" cy="296912"/>
          </a:xfrm>
          <a:prstGeom prst="line">
            <a:avLst/>
          </a:prstGeom>
          <a:noFill/>
          <a:ln w="15875">
            <a:solidFill>
              <a:srgbClr val="F2F2F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7" name="Line 4"/>
          <p:cNvSpPr>
            <a:spLocks noChangeShapeType="1"/>
          </p:cNvSpPr>
          <p:nvPr/>
        </p:nvSpPr>
        <p:spPr bwMode="auto">
          <a:xfrm>
            <a:off x="3429000" y="4557490"/>
            <a:ext cx="0" cy="296912"/>
          </a:xfrm>
          <a:prstGeom prst="line">
            <a:avLst/>
          </a:prstGeom>
          <a:noFill/>
          <a:ln w="15875">
            <a:solidFill>
              <a:srgbClr val="F2F2F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8" name="Line 5"/>
          <p:cNvSpPr>
            <a:spLocks noChangeShapeType="1"/>
          </p:cNvSpPr>
          <p:nvPr/>
        </p:nvSpPr>
        <p:spPr bwMode="auto">
          <a:xfrm>
            <a:off x="5193730" y="4557490"/>
            <a:ext cx="0" cy="296912"/>
          </a:xfrm>
          <a:prstGeom prst="line">
            <a:avLst/>
          </a:prstGeom>
          <a:noFill/>
          <a:ln w="15875">
            <a:solidFill>
              <a:srgbClr val="F2F2F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9" name="Rectangle 6"/>
          <p:cNvSpPr>
            <a:spLocks/>
          </p:cNvSpPr>
          <p:nvPr/>
        </p:nvSpPr>
        <p:spPr bwMode="auto">
          <a:xfrm>
            <a:off x="435323" y="4530701"/>
            <a:ext cx="1015752" cy="28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26788" tIns="26788" rIns="26788" bIns="26788" anchor="ctr"/>
          <a:lstStyle/>
          <a:p>
            <a:r>
              <a:rPr lang="en-US" sz="1400">
                <a:solidFill>
                  <a:srgbClr val="D8D8D8"/>
                </a:solidFill>
                <a:latin typeface="Calibri" charset="0"/>
                <a:ea typeface="ＭＳ Ｐゴシック" charset="0"/>
                <a:sym typeface="Calibri" charset="0"/>
              </a:rPr>
              <a:t>2008</a:t>
            </a:r>
          </a:p>
        </p:txBody>
      </p:sp>
      <p:grpSp>
        <p:nvGrpSpPr>
          <p:cNvPr id="28680" name="Group 10"/>
          <p:cNvGrpSpPr>
            <a:grpSpLocks/>
          </p:cNvGrpSpPr>
          <p:nvPr/>
        </p:nvGrpSpPr>
        <p:grpSpPr bwMode="auto">
          <a:xfrm>
            <a:off x="608336" y="2304976"/>
            <a:ext cx="2193354" cy="2233538"/>
            <a:chOff x="0" y="0"/>
            <a:chExt cx="1964" cy="2001"/>
          </a:xfrm>
        </p:grpSpPr>
        <p:sp>
          <p:nvSpPr>
            <p:cNvPr id="28736" name="Line 7"/>
            <p:cNvSpPr>
              <a:spLocks noChangeShapeType="1"/>
            </p:cNvSpPr>
            <p:nvPr/>
          </p:nvSpPr>
          <p:spPr bwMode="auto">
            <a:xfrm>
              <a:off x="314" y="748"/>
              <a:ext cx="0" cy="1253"/>
            </a:xfrm>
            <a:prstGeom prst="line">
              <a:avLst/>
            </a:prstGeom>
            <a:noFill/>
            <a:ln w="15875">
              <a:solidFill>
                <a:srgbClr val="262626"/>
              </a:solidFill>
              <a:round/>
              <a:headEnd type="oval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" name="Rectangle 8"/>
            <p:cNvSpPr>
              <a:spLocks/>
            </p:cNvSpPr>
            <p:nvPr/>
          </p:nvSpPr>
          <p:spPr bwMode="auto">
            <a:xfrm>
              <a:off x="455" y="780"/>
              <a:ext cx="1344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1300">
                  <a:latin typeface="Calibri Bold" charset="0"/>
                  <a:ea typeface="ＭＳ Ｐゴシック" charset="0"/>
                  <a:sym typeface="Calibri Bold" charset="0"/>
                </a:rPr>
                <a:t>September 10, 2008</a:t>
              </a:r>
              <a:endParaRPr lang="en-US" sz="1700">
                <a:latin typeface="Calibri" charset="0"/>
                <a:ea typeface="ＭＳ Ｐゴシック" charset="0"/>
                <a:sym typeface="Calibri" charset="0"/>
              </a:endParaRPr>
            </a:p>
            <a:p>
              <a:pPr algn="l"/>
              <a:r>
                <a:rPr lang="en-US" sz="1200">
                  <a:latin typeface="Calibri" charset="0"/>
                  <a:ea typeface="ＭＳ Ｐゴシック" charset="0"/>
                  <a:sym typeface="Calibri" charset="0"/>
                </a:rPr>
                <a:t>First beams around </a:t>
              </a:r>
            </a:p>
          </p:txBody>
        </p:sp>
        <p:pic>
          <p:nvPicPr>
            <p:cNvPr id="28738" name="Picture 9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64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28681" name="Group 14"/>
          <p:cNvGrpSpPr>
            <a:grpSpLocks/>
          </p:cNvGrpSpPr>
          <p:nvPr/>
        </p:nvGrpSpPr>
        <p:grpSpPr bwMode="auto">
          <a:xfrm>
            <a:off x="290215" y="4854402"/>
            <a:ext cx="2464594" cy="1855143"/>
            <a:chOff x="0" y="0"/>
            <a:chExt cx="2207" cy="1661"/>
          </a:xfrm>
          <a:solidFill>
            <a:schemeClr val="bg1">
              <a:alpha val="70000"/>
            </a:schemeClr>
          </a:solidFill>
        </p:grpSpPr>
        <p:sp>
          <p:nvSpPr>
            <p:cNvPr id="28733" name="Line 11"/>
            <p:cNvSpPr>
              <a:spLocks noChangeShapeType="1"/>
            </p:cNvSpPr>
            <p:nvPr/>
          </p:nvSpPr>
          <p:spPr bwMode="auto">
            <a:xfrm flipH="1">
              <a:off x="822" y="0"/>
              <a:ext cx="7" cy="379"/>
            </a:xfrm>
            <a:prstGeom prst="line">
              <a:avLst/>
            </a:prstGeom>
            <a:grpFill/>
            <a:ln w="15875">
              <a:solidFill>
                <a:srgbClr val="262626"/>
              </a:solidFill>
              <a:round/>
              <a:headEnd/>
              <a:tailEnd type="oval" w="sm" len="sm"/>
            </a:ln>
            <a:ex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" name="Rectangle 12"/>
            <p:cNvSpPr>
              <a:spLocks/>
            </p:cNvSpPr>
            <p:nvPr/>
          </p:nvSpPr>
          <p:spPr bwMode="auto">
            <a:xfrm>
              <a:off x="996" y="399"/>
              <a:ext cx="1211" cy="1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1400" dirty="0">
                  <a:solidFill>
                    <a:srgbClr val="FF0000"/>
                  </a:solidFill>
                  <a:latin typeface="Calibri Bold" charset="0"/>
                  <a:ea typeface="ＭＳ Ｐゴシック" charset="0"/>
                  <a:sym typeface="Calibri Bold" charset="0"/>
                </a:rPr>
                <a:t>September 19, 2008: </a:t>
              </a:r>
              <a:r>
                <a:rPr lang="en-US" sz="1300" dirty="0">
                  <a:solidFill>
                    <a:srgbClr val="FF0000"/>
                  </a:solidFill>
                  <a:latin typeface="Calibri Bold" charset="0"/>
                  <a:ea typeface="ＭＳ Ｐゴシック" charset="0"/>
                  <a:sym typeface="Calibri Bold" charset="0"/>
                </a:rPr>
                <a:t>Disaster</a:t>
              </a:r>
              <a:r>
                <a:rPr lang="en-US" sz="1300" dirty="0">
                  <a:solidFill>
                    <a:srgbClr val="FF0000"/>
                  </a:solidFill>
                  <a:latin typeface="Calibri" charset="0"/>
                  <a:ea typeface="ＭＳ Ｐゴシック" charset="0"/>
                  <a:sym typeface="Calibri" charset="0"/>
                </a:rPr>
                <a:t> </a:t>
              </a:r>
              <a:br>
                <a:rPr lang="en-US" sz="1300" dirty="0">
                  <a:solidFill>
                    <a:srgbClr val="FF0000"/>
                  </a:solidFill>
                  <a:latin typeface="Calibri" charset="0"/>
                  <a:ea typeface="ＭＳ Ｐゴシック" charset="0"/>
                  <a:sym typeface="Calibri" charset="0"/>
                </a:rPr>
              </a:br>
              <a:r>
                <a:rPr lang="en-US" sz="1300" dirty="0">
                  <a:latin typeface="Calibri" charset="0"/>
                  <a:ea typeface="ＭＳ Ｐゴシック" charset="0"/>
                  <a:sym typeface="Calibri" charset="0"/>
                </a:rPr>
                <a:t>Accidental release of 600 MJ stored in one sector of LHC dipole magnets</a:t>
              </a:r>
            </a:p>
          </p:txBody>
        </p:sp>
        <p:pic>
          <p:nvPicPr>
            <p:cNvPr id="28735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0"/>
              <a:ext cx="936" cy="12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28682" name="Group 19"/>
          <p:cNvGrpSpPr>
            <a:grpSpLocks/>
          </p:cNvGrpSpPr>
          <p:nvPr/>
        </p:nvGrpSpPr>
        <p:grpSpPr bwMode="auto">
          <a:xfrm>
            <a:off x="147340" y="728886"/>
            <a:ext cx="2869779" cy="3827487"/>
            <a:chOff x="0" y="0"/>
            <a:chExt cx="2571" cy="3428"/>
          </a:xfrm>
        </p:grpSpPr>
        <p:sp>
          <p:nvSpPr>
            <p:cNvPr id="28729" name="Line 15"/>
            <p:cNvSpPr>
              <a:spLocks noChangeShapeType="1"/>
            </p:cNvSpPr>
            <p:nvPr/>
          </p:nvSpPr>
          <p:spPr bwMode="auto">
            <a:xfrm>
              <a:off x="248" y="695"/>
              <a:ext cx="0" cy="2733"/>
            </a:xfrm>
            <a:prstGeom prst="line">
              <a:avLst/>
            </a:prstGeom>
            <a:noFill/>
            <a:ln w="15875">
              <a:solidFill>
                <a:srgbClr val="262626"/>
              </a:solidFill>
              <a:round/>
              <a:headEnd type="oval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28730" name="Group 18"/>
            <p:cNvGrpSpPr>
              <a:grpSpLocks/>
            </p:cNvGrpSpPr>
            <p:nvPr/>
          </p:nvGrpSpPr>
          <p:grpSpPr bwMode="auto">
            <a:xfrm>
              <a:off x="0" y="0"/>
              <a:ext cx="2571" cy="1066"/>
              <a:chOff x="0" y="0"/>
              <a:chExt cx="2571" cy="1066"/>
            </a:xfrm>
          </p:grpSpPr>
          <p:sp>
            <p:nvSpPr>
              <p:cNvPr id="28731" name="Rectangle 16"/>
              <p:cNvSpPr>
                <a:spLocks/>
              </p:cNvSpPr>
              <p:nvPr/>
            </p:nvSpPr>
            <p:spPr bwMode="auto">
              <a:xfrm>
                <a:off x="0" y="235"/>
                <a:ext cx="1188" cy="3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38100" tIns="38100" rIns="38100" bIns="38100"/>
              <a:lstStyle/>
              <a:p>
                <a:pPr algn="l"/>
                <a:r>
                  <a:rPr lang="en-US" sz="1200">
                    <a:latin typeface="Calibri Bold" charset="0"/>
                    <a:ea typeface="ＭＳ Ｐゴシック" charset="0"/>
                    <a:sym typeface="Calibri Bold" charset="0"/>
                  </a:rPr>
                  <a:t>August 2008</a:t>
                </a:r>
                <a:endParaRPr lang="en-US" sz="1700">
                  <a:latin typeface="Calibri" charset="0"/>
                  <a:ea typeface="ＭＳ Ｐゴシック" charset="0"/>
                  <a:sym typeface="Calibri" charset="0"/>
                </a:endParaRPr>
              </a:p>
              <a:p>
                <a:pPr algn="l"/>
                <a:r>
                  <a:rPr lang="en-US" sz="1100">
                    <a:latin typeface="Calibri" charset="0"/>
                    <a:ea typeface="ＭＳ Ｐゴシック" charset="0"/>
                    <a:sym typeface="Calibri" charset="0"/>
                  </a:rPr>
                  <a:t>First injection test</a:t>
                </a:r>
              </a:p>
            </p:txBody>
          </p:sp>
          <p:pic>
            <p:nvPicPr>
              <p:cNvPr id="28732" name="Picture 1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9" y="0"/>
                <a:ext cx="1572" cy="10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8695" name="Group 23"/>
          <p:cNvGrpSpPr>
            <a:grpSpLocks/>
          </p:cNvGrpSpPr>
          <p:nvPr/>
        </p:nvGrpSpPr>
        <p:grpSpPr bwMode="auto">
          <a:xfrm>
            <a:off x="5213821" y="743397"/>
            <a:ext cx="2071688" cy="3795117"/>
            <a:chOff x="0" y="0"/>
            <a:chExt cx="1856" cy="3399"/>
          </a:xfrm>
        </p:grpSpPr>
        <p:sp>
          <p:nvSpPr>
            <p:cNvPr id="4" name="Line 20"/>
            <p:cNvSpPr>
              <a:spLocks noChangeShapeType="1"/>
            </p:cNvSpPr>
            <p:nvPr/>
          </p:nvSpPr>
          <p:spPr bwMode="auto">
            <a:xfrm>
              <a:off x="1206" y="1464"/>
              <a:ext cx="0" cy="1935"/>
            </a:xfrm>
            <a:prstGeom prst="line">
              <a:avLst/>
            </a:prstGeom>
            <a:noFill/>
            <a:ln w="15875">
              <a:solidFill>
                <a:srgbClr val="262626"/>
              </a:solidFill>
              <a:round/>
              <a:headEnd type="oval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27" name="Rectangle 21"/>
            <p:cNvSpPr>
              <a:spLocks/>
            </p:cNvSpPr>
            <p:nvPr/>
          </p:nvSpPr>
          <p:spPr bwMode="auto">
            <a:xfrm>
              <a:off x="345" y="1417"/>
              <a:ext cx="877" cy="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1200">
                  <a:latin typeface="Calibri Bold" charset="0"/>
                  <a:ea typeface="ＭＳ Ｐゴシック" charset="0"/>
                  <a:sym typeface="Calibri Bold" charset="0"/>
                </a:rPr>
                <a:t>August, 2011</a:t>
              </a:r>
              <a:endParaRPr lang="en-US" sz="1700">
                <a:latin typeface="Calibri" charset="0"/>
                <a:ea typeface="ＭＳ Ｐゴシック" charset="0"/>
                <a:sym typeface="Calibri" charset="0"/>
              </a:endParaRPr>
            </a:p>
            <a:p>
              <a:pPr algn="l"/>
              <a:r>
                <a:rPr lang="en-US" sz="1100">
                  <a:latin typeface="Calibri" charset="0"/>
                  <a:ea typeface="ＭＳ Ｐゴシック" charset="0"/>
                  <a:sym typeface="Calibri" charset="0"/>
                </a:rPr>
                <a:t>2.3e33, 2.6 fb</a:t>
              </a:r>
              <a:r>
                <a:rPr lang="en-US" sz="1100" baseline="31000">
                  <a:latin typeface="Calibri" charset="0"/>
                  <a:ea typeface="ＭＳ Ｐゴシック" charset="0"/>
                  <a:sym typeface="Calibri" charset="0"/>
                </a:rPr>
                <a:t>-1</a:t>
              </a:r>
              <a:endParaRPr lang="en-US" sz="1700">
                <a:latin typeface="Calibri" charset="0"/>
                <a:ea typeface="ＭＳ Ｐゴシック" charset="0"/>
                <a:sym typeface="Calibri" charset="0"/>
              </a:endParaRPr>
            </a:p>
            <a:p>
              <a:pPr algn="l"/>
              <a:r>
                <a:rPr lang="en-US" sz="1100">
                  <a:latin typeface="Calibri" charset="0"/>
                  <a:ea typeface="ＭＳ Ｐゴシック" charset="0"/>
                  <a:sym typeface="Calibri" charset="0"/>
                </a:rPr>
                <a:t>1380 bunches</a:t>
              </a:r>
            </a:p>
          </p:txBody>
        </p:sp>
        <p:pic>
          <p:nvPicPr>
            <p:cNvPr id="28728" name="Picture 2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56" cy="1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28699" name="Group 27"/>
          <p:cNvGrpSpPr>
            <a:grpSpLocks/>
          </p:cNvGrpSpPr>
          <p:nvPr/>
        </p:nvGrpSpPr>
        <p:grpSpPr bwMode="auto">
          <a:xfrm>
            <a:off x="4023941" y="2482453"/>
            <a:ext cx="1284758" cy="2078385"/>
            <a:chOff x="0" y="0"/>
            <a:chExt cx="1151" cy="1862"/>
          </a:xfrm>
        </p:grpSpPr>
        <p:sp>
          <p:nvSpPr>
            <p:cNvPr id="28723" name="Line 24"/>
            <p:cNvSpPr>
              <a:spLocks noChangeShapeType="1"/>
            </p:cNvSpPr>
            <p:nvPr/>
          </p:nvSpPr>
          <p:spPr bwMode="auto">
            <a:xfrm>
              <a:off x="717" y="1214"/>
              <a:ext cx="0" cy="648"/>
            </a:xfrm>
            <a:prstGeom prst="line">
              <a:avLst/>
            </a:prstGeom>
            <a:noFill/>
            <a:ln w="15875">
              <a:solidFill>
                <a:srgbClr val="262626"/>
              </a:solidFill>
              <a:round/>
              <a:headEnd type="oval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24" name="Rectangle 25"/>
            <p:cNvSpPr>
              <a:spLocks/>
            </p:cNvSpPr>
            <p:nvPr/>
          </p:nvSpPr>
          <p:spPr bwMode="auto">
            <a:xfrm>
              <a:off x="0" y="965"/>
              <a:ext cx="1010" cy="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1200">
                  <a:latin typeface="Calibri Bold" charset="0"/>
                  <a:ea typeface="ＭＳ Ｐゴシック" charset="0"/>
                  <a:sym typeface="Calibri Bold" charset="0"/>
                </a:rPr>
                <a:t>October 14 2010</a:t>
              </a:r>
              <a:endParaRPr lang="en-US" sz="1700">
                <a:latin typeface="Calibri" charset="0"/>
                <a:ea typeface="ＭＳ Ｐゴシック" charset="0"/>
                <a:sym typeface="Calibri" charset="0"/>
              </a:endParaRPr>
            </a:p>
            <a:p>
              <a:pPr algn="l"/>
              <a:r>
                <a:rPr lang="en-US" sz="1100">
                  <a:latin typeface="Calibri" charset="0"/>
                  <a:ea typeface="ＭＳ Ｐゴシック" charset="0"/>
                  <a:sym typeface="Calibri" charset="0"/>
                </a:rPr>
                <a:t>1e32</a:t>
              </a:r>
              <a:endParaRPr lang="en-US" sz="1700">
                <a:latin typeface="Calibri" charset="0"/>
                <a:ea typeface="ＭＳ Ｐゴシック" charset="0"/>
                <a:sym typeface="Calibri" charset="0"/>
              </a:endParaRPr>
            </a:p>
            <a:p>
              <a:pPr algn="l"/>
              <a:r>
                <a:rPr lang="en-US" sz="1100">
                  <a:latin typeface="Calibri" charset="0"/>
                  <a:ea typeface="ＭＳ Ｐゴシック" charset="0"/>
                  <a:sym typeface="Calibri" charset="0"/>
                </a:rPr>
                <a:t>248 bunches</a:t>
              </a:r>
            </a:p>
          </p:txBody>
        </p:sp>
        <p:pic>
          <p:nvPicPr>
            <p:cNvPr id="28725" name="Picture 2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0"/>
              <a:ext cx="1023" cy="1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28703" name="Group 31"/>
          <p:cNvGrpSpPr>
            <a:grpSpLocks/>
          </p:cNvGrpSpPr>
          <p:nvPr/>
        </p:nvGrpSpPr>
        <p:grpSpPr bwMode="auto">
          <a:xfrm>
            <a:off x="4839890" y="4863332"/>
            <a:ext cx="1839516" cy="1797100"/>
            <a:chOff x="0" y="0"/>
            <a:chExt cx="1648" cy="1609"/>
          </a:xfrm>
        </p:grpSpPr>
        <p:sp>
          <p:nvSpPr>
            <p:cNvPr id="28720" name="Line 28"/>
            <p:cNvSpPr>
              <a:spLocks noChangeShapeType="1"/>
            </p:cNvSpPr>
            <p:nvPr/>
          </p:nvSpPr>
          <p:spPr bwMode="auto">
            <a:xfrm>
              <a:off x="109" y="0"/>
              <a:ext cx="0" cy="402"/>
            </a:xfrm>
            <a:prstGeom prst="line">
              <a:avLst/>
            </a:prstGeom>
            <a:noFill/>
            <a:ln w="15875">
              <a:solidFill>
                <a:srgbClr val="262626"/>
              </a:solidFill>
              <a:round/>
              <a:headEnd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21" name="Rectangle 29"/>
            <p:cNvSpPr>
              <a:spLocks/>
            </p:cNvSpPr>
            <p:nvPr/>
          </p:nvSpPr>
          <p:spPr bwMode="auto">
            <a:xfrm>
              <a:off x="175" y="66"/>
              <a:ext cx="1145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1200">
                  <a:latin typeface="Calibri Bold" charset="0"/>
                  <a:ea typeface="ＭＳ Ｐゴシック" charset="0"/>
                  <a:sym typeface="Calibri Bold" charset="0"/>
                </a:rPr>
                <a:t>November 2010</a:t>
              </a:r>
              <a:endParaRPr lang="en-US" sz="1700">
                <a:latin typeface="Calibri" charset="0"/>
                <a:ea typeface="ＭＳ Ｐゴシック" charset="0"/>
                <a:sym typeface="Calibri" charset="0"/>
              </a:endParaRPr>
            </a:p>
            <a:p>
              <a:pPr algn="l"/>
              <a:r>
                <a:rPr lang="en-US" sz="1200">
                  <a:latin typeface="Calibri" charset="0"/>
                  <a:ea typeface="ＭＳ Ｐゴシック" charset="0"/>
                  <a:sym typeface="Calibri" charset="0"/>
                </a:rPr>
                <a:t>Ions</a:t>
              </a:r>
            </a:p>
          </p:txBody>
        </p:sp>
        <p:pic>
          <p:nvPicPr>
            <p:cNvPr id="5" name="Picture 3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55"/>
              <a:ext cx="1648" cy="1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28707" name="Group 35"/>
          <p:cNvGrpSpPr>
            <a:grpSpLocks/>
          </p:cNvGrpSpPr>
          <p:nvPr/>
        </p:nvGrpSpPr>
        <p:grpSpPr bwMode="auto">
          <a:xfrm>
            <a:off x="2788295" y="4823148"/>
            <a:ext cx="1759148" cy="1974577"/>
            <a:chOff x="0" y="0"/>
            <a:chExt cx="1576" cy="1769"/>
          </a:xfrm>
        </p:grpSpPr>
        <p:sp>
          <p:nvSpPr>
            <p:cNvPr id="28717" name="Line 32"/>
            <p:cNvSpPr>
              <a:spLocks noChangeShapeType="1"/>
            </p:cNvSpPr>
            <p:nvPr/>
          </p:nvSpPr>
          <p:spPr bwMode="auto">
            <a:xfrm>
              <a:off x="955" y="36"/>
              <a:ext cx="0" cy="451"/>
            </a:xfrm>
            <a:prstGeom prst="line">
              <a:avLst/>
            </a:prstGeom>
            <a:noFill/>
            <a:ln w="15875">
              <a:solidFill>
                <a:srgbClr val="262626"/>
              </a:solidFill>
              <a:round/>
              <a:headEnd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18" name="Rectangle 33"/>
            <p:cNvSpPr>
              <a:spLocks/>
            </p:cNvSpPr>
            <p:nvPr/>
          </p:nvSpPr>
          <p:spPr bwMode="auto">
            <a:xfrm>
              <a:off x="0" y="0"/>
              <a:ext cx="1008" cy="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1200">
                  <a:latin typeface="Calibri Bold" charset="0"/>
                  <a:ea typeface="ＭＳ Ｐゴシック" charset="0"/>
                  <a:sym typeface="Calibri Bold" charset="0"/>
                </a:rPr>
                <a:t>March 30, 2010</a:t>
              </a:r>
              <a:endParaRPr lang="en-US" sz="1700">
                <a:latin typeface="Calibri" charset="0"/>
                <a:ea typeface="ＭＳ Ｐゴシック" charset="0"/>
                <a:sym typeface="Calibri" charset="0"/>
              </a:endParaRPr>
            </a:p>
            <a:p>
              <a:pPr algn="l"/>
              <a:r>
                <a:rPr lang="en-US" sz="1100">
                  <a:latin typeface="Calibri" charset="0"/>
                  <a:ea typeface="ＭＳ Ｐゴシック" charset="0"/>
                  <a:sym typeface="Calibri" charset="0"/>
                </a:rPr>
                <a:t>First collisions at 3.5 TeV</a:t>
              </a:r>
            </a:p>
          </p:txBody>
        </p:sp>
        <p:pic>
          <p:nvPicPr>
            <p:cNvPr id="6" name="Picture 3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" y="569"/>
              <a:ext cx="1441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28711" name="Group 39"/>
          <p:cNvGrpSpPr>
            <a:grpSpLocks/>
          </p:cNvGrpSpPr>
          <p:nvPr/>
        </p:nvGrpSpPr>
        <p:grpSpPr bwMode="auto">
          <a:xfrm>
            <a:off x="5422553" y="3009305"/>
            <a:ext cx="1128490" cy="1551533"/>
            <a:chOff x="0" y="0"/>
            <a:chExt cx="1010" cy="1390"/>
          </a:xfrm>
        </p:grpSpPr>
        <p:sp>
          <p:nvSpPr>
            <p:cNvPr id="7" name="Rectangle 36"/>
            <p:cNvSpPr>
              <a:spLocks/>
            </p:cNvSpPr>
            <p:nvPr/>
          </p:nvSpPr>
          <p:spPr bwMode="auto">
            <a:xfrm>
              <a:off x="65" y="399"/>
              <a:ext cx="880" cy="392"/>
            </a:xfrm>
            <a:prstGeom prst="rect">
              <a:avLst/>
            </a:prstGeom>
            <a:solidFill>
              <a:srgbClr val="FF0000"/>
            </a:solidFill>
            <a:ln w="952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chemeClr val="bg2">
                  <a:alpha val="34999"/>
                </a:schemeClr>
              </a:outerShdw>
            </a:effectLst>
          </p:spPr>
          <p:txBody>
            <a:bodyPr lIns="38100" tIns="38100" rIns="38100" bIns="38100"/>
            <a:lstStyle/>
            <a:p>
              <a:pPr>
                <a:defRPr/>
              </a:pPr>
              <a:r>
                <a:rPr lang="en-US" sz="28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charset="0"/>
                  <a:ea typeface="ＭＳ Ｐゴシック" charset="0"/>
                  <a:cs typeface="Calibri" charset="0"/>
                  <a:sym typeface="Calibri" charset="0"/>
                </a:rPr>
                <a:t>1380</a:t>
              </a:r>
            </a:p>
          </p:txBody>
        </p:sp>
        <p:sp>
          <p:nvSpPr>
            <p:cNvPr id="8" name="Line 37"/>
            <p:cNvSpPr>
              <a:spLocks noChangeShapeType="1"/>
            </p:cNvSpPr>
            <p:nvPr/>
          </p:nvSpPr>
          <p:spPr bwMode="auto">
            <a:xfrm>
              <a:off x="666" y="849"/>
              <a:ext cx="0" cy="541"/>
            </a:xfrm>
            <a:prstGeom prst="line">
              <a:avLst/>
            </a:prstGeom>
            <a:noFill/>
            <a:ln w="15875">
              <a:solidFill>
                <a:srgbClr val="262626"/>
              </a:solidFill>
              <a:round/>
              <a:headEnd type="oval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16" name="Rectangle 38"/>
            <p:cNvSpPr>
              <a:spLocks/>
            </p:cNvSpPr>
            <p:nvPr/>
          </p:nvSpPr>
          <p:spPr bwMode="auto">
            <a:xfrm>
              <a:off x="0" y="0"/>
              <a:ext cx="1010" cy="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1200">
                  <a:latin typeface="Calibri Bold" charset="0"/>
                  <a:ea typeface="ＭＳ Ｐゴシック" charset="0"/>
                  <a:sym typeface="Calibri Bold" charset="0"/>
                </a:rPr>
                <a:t>June 28 2011</a:t>
              </a:r>
              <a:endParaRPr lang="en-US" sz="1700">
                <a:latin typeface="Calibri" charset="0"/>
                <a:ea typeface="ＭＳ Ｐゴシック" charset="0"/>
                <a:sym typeface="Calibri" charset="0"/>
              </a:endParaRPr>
            </a:p>
            <a:p>
              <a:pPr algn="l"/>
              <a:r>
                <a:rPr lang="en-US" sz="1100">
                  <a:latin typeface="Calibri" charset="0"/>
                  <a:ea typeface="ＭＳ Ｐゴシック" charset="0"/>
                  <a:sym typeface="Calibri" charset="0"/>
                </a:rPr>
                <a:t>1380 bunches</a:t>
              </a:r>
            </a:p>
          </p:txBody>
        </p:sp>
      </p:grpSp>
      <p:grpSp>
        <p:nvGrpSpPr>
          <p:cNvPr id="28715" name="Group 43"/>
          <p:cNvGrpSpPr>
            <a:grpSpLocks/>
          </p:cNvGrpSpPr>
          <p:nvPr/>
        </p:nvGrpSpPr>
        <p:grpSpPr bwMode="auto">
          <a:xfrm>
            <a:off x="2842990" y="980033"/>
            <a:ext cx="2160984" cy="3558480"/>
            <a:chOff x="0" y="0"/>
            <a:chExt cx="1936" cy="3187"/>
          </a:xfrm>
        </p:grpSpPr>
        <p:sp>
          <p:nvSpPr>
            <p:cNvPr id="9" name="Line 40"/>
            <p:cNvSpPr>
              <a:spLocks noChangeShapeType="1"/>
            </p:cNvSpPr>
            <p:nvPr/>
          </p:nvSpPr>
          <p:spPr bwMode="auto">
            <a:xfrm>
              <a:off x="311" y="1696"/>
              <a:ext cx="0" cy="1491"/>
            </a:xfrm>
            <a:prstGeom prst="line">
              <a:avLst/>
            </a:prstGeom>
            <a:noFill/>
            <a:ln w="15875">
              <a:solidFill>
                <a:srgbClr val="262626"/>
              </a:solidFill>
              <a:round/>
              <a:headEnd type="oval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12" name="Rectangle 41"/>
            <p:cNvSpPr>
              <a:spLocks/>
            </p:cNvSpPr>
            <p:nvPr/>
          </p:nvSpPr>
          <p:spPr bwMode="auto">
            <a:xfrm>
              <a:off x="39" y="1271"/>
              <a:ext cx="1211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1200">
                  <a:latin typeface="Calibri Bold" charset="0"/>
                  <a:ea typeface="ＭＳ Ｐゴシック" charset="0"/>
                  <a:sym typeface="Calibri Bold" charset="0"/>
                </a:rPr>
                <a:t>November 29,  2009</a:t>
              </a:r>
              <a:endParaRPr lang="en-US" sz="1700">
                <a:latin typeface="Calibri" charset="0"/>
                <a:ea typeface="ＭＳ Ｐゴシック" charset="0"/>
                <a:sym typeface="Calibri" charset="0"/>
              </a:endParaRPr>
            </a:p>
            <a:p>
              <a:pPr algn="l"/>
              <a:r>
                <a:rPr lang="en-US" sz="1100">
                  <a:latin typeface="Calibri" charset="0"/>
                  <a:ea typeface="ＭＳ Ｐゴシック" charset="0"/>
                  <a:sym typeface="Calibri" charset="0"/>
                </a:rPr>
                <a:t>Beam back</a:t>
              </a:r>
            </a:p>
          </p:txBody>
        </p:sp>
        <p:pic>
          <p:nvPicPr>
            <p:cNvPr id="28713" name="Picture 4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36" cy="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28689" name="Line 44"/>
          <p:cNvSpPr>
            <a:spLocks noChangeShapeType="1"/>
          </p:cNvSpPr>
          <p:nvPr/>
        </p:nvSpPr>
        <p:spPr bwMode="auto">
          <a:xfrm>
            <a:off x="6958459" y="4557490"/>
            <a:ext cx="0" cy="296912"/>
          </a:xfrm>
          <a:prstGeom prst="line">
            <a:avLst/>
          </a:prstGeom>
          <a:noFill/>
          <a:ln w="15875">
            <a:solidFill>
              <a:srgbClr val="F2F2F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8719" name="Group 47"/>
          <p:cNvGrpSpPr>
            <a:grpSpLocks/>
          </p:cNvGrpSpPr>
          <p:nvPr/>
        </p:nvGrpSpPr>
        <p:grpSpPr bwMode="auto">
          <a:xfrm>
            <a:off x="6937251" y="4854402"/>
            <a:ext cx="1179835" cy="761256"/>
            <a:chOff x="0" y="0"/>
            <a:chExt cx="1057" cy="681"/>
          </a:xfrm>
        </p:grpSpPr>
        <p:sp>
          <p:nvSpPr>
            <p:cNvPr id="28709" name="Line 45"/>
            <p:cNvSpPr>
              <a:spLocks noChangeShapeType="1"/>
            </p:cNvSpPr>
            <p:nvPr/>
          </p:nvSpPr>
          <p:spPr bwMode="auto">
            <a:xfrm rot="10800000" flipH="1">
              <a:off x="863" y="0"/>
              <a:ext cx="0" cy="415"/>
            </a:xfrm>
            <a:prstGeom prst="line">
              <a:avLst/>
            </a:prstGeom>
            <a:noFill/>
            <a:ln w="15875">
              <a:solidFill>
                <a:srgbClr val="262626"/>
              </a:solidFill>
              <a:round/>
              <a:headEnd type="oval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10" name="Rectangle 46"/>
            <p:cNvSpPr>
              <a:spLocks/>
            </p:cNvSpPr>
            <p:nvPr/>
          </p:nvSpPr>
          <p:spPr bwMode="auto">
            <a:xfrm>
              <a:off x="0" y="183"/>
              <a:ext cx="1057" cy="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1200">
                  <a:latin typeface="Calibri Bold" charset="0"/>
                  <a:ea typeface="ＭＳ Ｐゴシック" charset="0"/>
                  <a:sym typeface="Calibri Bold" charset="0"/>
                </a:rPr>
                <a:t>18 June, 2012</a:t>
              </a:r>
              <a:endParaRPr lang="en-US" sz="1700">
                <a:latin typeface="Calibri" charset="0"/>
                <a:ea typeface="ＭＳ Ｐゴシック" charset="0"/>
                <a:sym typeface="Calibri" charset="0"/>
              </a:endParaRPr>
            </a:p>
            <a:p>
              <a:pPr algn="l"/>
              <a:r>
                <a:rPr lang="en-US" sz="1100">
                  <a:latin typeface="Calibri" charset="0"/>
                  <a:ea typeface="ＭＳ Ｐゴシック" charset="0"/>
                  <a:sym typeface="Calibri" charset="0"/>
                </a:rPr>
                <a:t>6.6 fb</a:t>
              </a:r>
              <a:r>
                <a:rPr lang="en-US" sz="1100" baseline="31000">
                  <a:latin typeface="Calibri" charset="0"/>
                  <a:ea typeface="ＭＳ Ｐゴシック" charset="0"/>
                  <a:sym typeface="Calibri" charset="0"/>
                </a:rPr>
                <a:t>-1</a:t>
              </a:r>
              <a:endParaRPr lang="en-US" sz="1700">
                <a:latin typeface="Calibri" charset="0"/>
                <a:ea typeface="ＭＳ Ｐゴシック" charset="0"/>
                <a:sym typeface="Calibri" charset="0"/>
              </a:endParaRPr>
            </a:p>
            <a:p>
              <a:pPr algn="l"/>
              <a:r>
                <a:rPr lang="en-US" sz="1100">
                  <a:latin typeface="Calibri" charset="0"/>
                  <a:ea typeface="ＭＳ Ｐゴシック" charset="0"/>
                  <a:sym typeface="Calibri" charset="0"/>
                </a:rPr>
                <a:t>to ATLAS &amp; CMS</a:t>
              </a:r>
            </a:p>
          </p:txBody>
        </p:sp>
      </p:grpSp>
      <p:grpSp>
        <p:nvGrpSpPr>
          <p:cNvPr id="28722" name="Group 50"/>
          <p:cNvGrpSpPr>
            <a:grpSpLocks/>
          </p:cNvGrpSpPr>
          <p:nvPr/>
        </p:nvGrpSpPr>
        <p:grpSpPr bwMode="auto">
          <a:xfrm>
            <a:off x="6762006" y="3589735"/>
            <a:ext cx="1177603" cy="967755"/>
            <a:chOff x="0" y="0"/>
            <a:chExt cx="1055" cy="866"/>
          </a:xfrm>
        </p:grpSpPr>
        <p:sp>
          <p:nvSpPr>
            <p:cNvPr id="10" name="Line 48"/>
            <p:cNvSpPr>
              <a:spLocks noChangeShapeType="1"/>
            </p:cNvSpPr>
            <p:nvPr/>
          </p:nvSpPr>
          <p:spPr bwMode="auto">
            <a:xfrm>
              <a:off x="599" y="330"/>
              <a:ext cx="0" cy="536"/>
            </a:xfrm>
            <a:prstGeom prst="line">
              <a:avLst/>
            </a:prstGeom>
            <a:noFill/>
            <a:ln w="15875">
              <a:solidFill>
                <a:srgbClr val="262626"/>
              </a:solidFill>
              <a:round/>
              <a:headEnd type="oval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08" name="Rectangle 49"/>
            <p:cNvSpPr>
              <a:spLocks/>
            </p:cNvSpPr>
            <p:nvPr/>
          </p:nvSpPr>
          <p:spPr bwMode="auto">
            <a:xfrm>
              <a:off x="0" y="0"/>
              <a:ext cx="1055" cy="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1200">
                  <a:latin typeface="Calibri Bold" charset="0"/>
                  <a:ea typeface="ＭＳ Ｐゴシック" charset="0"/>
                  <a:sym typeface="Calibri Bold" charset="0"/>
                </a:rPr>
                <a:t>6 June, 2012</a:t>
              </a:r>
              <a:endParaRPr lang="en-US" sz="1700">
                <a:latin typeface="Calibri" charset="0"/>
                <a:ea typeface="ＭＳ Ｐゴシック" charset="0"/>
                <a:sym typeface="Calibri" charset="0"/>
              </a:endParaRPr>
            </a:p>
            <a:p>
              <a:pPr algn="l"/>
              <a:r>
                <a:rPr lang="en-US" sz="1100">
                  <a:latin typeface="Calibri" charset="0"/>
                  <a:ea typeface="ＭＳ Ｐゴシック" charset="0"/>
                  <a:sym typeface="Calibri" charset="0"/>
                </a:rPr>
                <a:t>6.8e33</a:t>
              </a:r>
            </a:p>
          </p:txBody>
        </p:sp>
      </p:grpSp>
      <p:grpSp>
        <p:nvGrpSpPr>
          <p:cNvPr id="28726" name="Group 54"/>
          <p:cNvGrpSpPr>
            <a:grpSpLocks/>
          </p:cNvGrpSpPr>
          <p:nvPr/>
        </p:nvGrpSpPr>
        <p:grpSpPr bwMode="auto">
          <a:xfrm>
            <a:off x="6726287" y="1330524"/>
            <a:ext cx="2422178" cy="3226966"/>
            <a:chOff x="0" y="0"/>
            <a:chExt cx="2169" cy="2890"/>
          </a:xfrm>
        </p:grpSpPr>
        <p:pic>
          <p:nvPicPr>
            <p:cNvPr id="28704" name="Picture 5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169" cy="1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8705" name="Line 52"/>
            <p:cNvSpPr>
              <a:spLocks noChangeShapeType="1"/>
            </p:cNvSpPr>
            <p:nvPr/>
          </p:nvSpPr>
          <p:spPr bwMode="auto">
            <a:xfrm>
              <a:off x="1167" y="1943"/>
              <a:ext cx="0" cy="947"/>
            </a:xfrm>
            <a:prstGeom prst="line">
              <a:avLst/>
            </a:prstGeom>
            <a:noFill/>
            <a:ln w="15875">
              <a:solidFill>
                <a:srgbClr val="262626"/>
              </a:solidFill>
              <a:round/>
              <a:headEnd type="oval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06" name="Rectangle 53"/>
            <p:cNvSpPr>
              <a:spLocks/>
            </p:cNvSpPr>
            <p:nvPr/>
          </p:nvSpPr>
          <p:spPr bwMode="auto">
            <a:xfrm>
              <a:off x="1066" y="1643"/>
              <a:ext cx="967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1200">
                  <a:latin typeface="Calibri Bold" charset="0"/>
                  <a:ea typeface="ＭＳ Ｐゴシック" charset="0"/>
                  <a:sym typeface="Calibri Bold" charset="0"/>
                </a:rPr>
                <a:t>4 July, 2012</a:t>
              </a:r>
            </a:p>
          </p:txBody>
        </p:sp>
      </p:grpSp>
      <p:sp>
        <p:nvSpPr>
          <p:cNvPr id="28693" name="Rectangle 55"/>
          <p:cNvSpPr>
            <a:spLocks/>
          </p:cNvSpPr>
          <p:nvPr/>
        </p:nvSpPr>
        <p:spPr bwMode="auto">
          <a:xfrm>
            <a:off x="1991321" y="4554141"/>
            <a:ext cx="1015752" cy="2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26788" tIns="26788" rIns="26788" bIns="26788" anchor="ctr"/>
          <a:lstStyle/>
          <a:p>
            <a:r>
              <a:rPr lang="en-US" sz="1400">
                <a:solidFill>
                  <a:srgbClr val="D8D8D8"/>
                </a:solidFill>
                <a:latin typeface="Calibri" charset="0"/>
                <a:ea typeface="ＭＳ Ｐゴシック" charset="0"/>
                <a:sym typeface="Calibri" charset="0"/>
              </a:rPr>
              <a:t>2009</a:t>
            </a:r>
          </a:p>
        </p:txBody>
      </p:sp>
      <p:sp>
        <p:nvSpPr>
          <p:cNvPr id="28694" name="Rectangle 56"/>
          <p:cNvSpPr>
            <a:spLocks/>
          </p:cNvSpPr>
          <p:nvPr/>
        </p:nvSpPr>
        <p:spPr bwMode="auto">
          <a:xfrm>
            <a:off x="3821907" y="4563071"/>
            <a:ext cx="1015752" cy="2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26788" tIns="26788" rIns="26788" bIns="26788" anchor="ctr"/>
          <a:lstStyle/>
          <a:p>
            <a:r>
              <a:rPr lang="en-US" sz="1400">
                <a:solidFill>
                  <a:srgbClr val="D8D8D8"/>
                </a:solidFill>
                <a:latin typeface="Calibri" charset="0"/>
                <a:ea typeface="ＭＳ Ｐゴシック" charset="0"/>
                <a:sym typeface="Calibri" charset="0"/>
              </a:rPr>
              <a:t>2010</a:t>
            </a:r>
          </a:p>
        </p:txBody>
      </p:sp>
      <p:sp>
        <p:nvSpPr>
          <p:cNvPr id="11" name="Rectangle 57"/>
          <p:cNvSpPr>
            <a:spLocks/>
          </p:cNvSpPr>
          <p:nvPr/>
        </p:nvSpPr>
        <p:spPr bwMode="auto">
          <a:xfrm>
            <a:off x="5598914" y="4563071"/>
            <a:ext cx="1015752" cy="2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26788" tIns="26788" rIns="26788" bIns="26788" anchor="ctr"/>
          <a:lstStyle/>
          <a:p>
            <a:r>
              <a:rPr lang="en-US" sz="1400">
                <a:solidFill>
                  <a:srgbClr val="D8D8D8"/>
                </a:solidFill>
                <a:latin typeface="Calibri" charset="0"/>
                <a:ea typeface="ＭＳ Ｐゴシック" charset="0"/>
                <a:sym typeface="Calibri" charset="0"/>
              </a:rPr>
              <a:t>2011</a:t>
            </a:r>
          </a:p>
        </p:txBody>
      </p:sp>
      <p:sp>
        <p:nvSpPr>
          <p:cNvPr id="28696" name="Rectangle 58"/>
          <p:cNvSpPr>
            <a:spLocks/>
          </p:cNvSpPr>
          <p:nvPr/>
        </p:nvSpPr>
        <p:spPr bwMode="auto">
          <a:xfrm>
            <a:off x="7375922" y="4563071"/>
            <a:ext cx="1015752" cy="2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26788" tIns="26788" rIns="26788" bIns="26788" anchor="ctr"/>
          <a:lstStyle/>
          <a:p>
            <a:r>
              <a:rPr lang="en-US" sz="1400">
                <a:solidFill>
                  <a:srgbClr val="D8D8D8"/>
                </a:solidFill>
                <a:latin typeface="Calibri" charset="0"/>
                <a:ea typeface="ＭＳ Ｐゴシック" charset="0"/>
                <a:sym typeface="Calibri" charset="0"/>
              </a:rPr>
              <a:t>2012</a:t>
            </a:r>
          </a:p>
        </p:txBody>
      </p:sp>
      <p:sp>
        <p:nvSpPr>
          <p:cNvPr id="28697" name="Line 59"/>
          <p:cNvSpPr>
            <a:spLocks noChangeShapeType="1"/>
          </p:cNvSpPr>
          <p:nvPr/>
        </p:nvSpPr>
        <p:spPr bwMode="auto">
          <a:xfrm>
            <a:off x="8724305" y="4554141"/>
            <a:ext cx="0" cy="296912"/>
          </a:xfrm>
          <a:prstGeom prst="line">
            <a:avLst/>
          </a:prstGeom>
          <a:noFill/>
          <a:ln w="15875">
            <a:solidFill>
              <a:srgbClr val="F2F2F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8734" name="Group 62"/>
          <p:cNvGrpSpPr>
            <a:grpSpLocks/>
          </p:cNvGrpSpPr>
          <p:nvPr/>
        </p:nvGrpSpPr>
        <p:grpSpPr bwMode="auto">
          <a:xfrm>
            <a:off x="7983141" y="4857750"/>
            <a:ext cx="1178719" cy="1722314"/>
            <a:chOff x="0" y="0"/>
            <a:chExt cx="1056" cy="1543"/>
          </a:xfrm>
        </p:grpSpPr>
        <p:sp>
          <p:nvSpPr>
            <p:cNvPr id="28702" name="Line 60"/>
            <p:cNvSpPr>
              <a:spLocks noChangeShapeType="1"/>
            </p:cNvSpPr>
            <p:nvPr/>
          </p:nvSpPr>
          <p:spPr bwMode="auto">
            <a:xfrm rot="10800000" flipH="1">
              <a:off x="815" y="0"/>
              <a:ext cx="0" cy="736"/>
            </a:xfrm>
            <a:prstGeom prst="line">
              <a:avLst/>
            </a:prstGeom>
            <a:noFill/>
            <a:ln w="15875">
              <a:solidFill>
                <a:srgbClr val="262626"/>
              </a:solidFill>
              <a:round/>
              <a:headEnd type="oval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" name="Rectangle 61"/>
            <p:cNvSpPr>
              <a:spLocks/>
            </p:cNvSpPr>
            <p:nvPr/>
          </p:nvSpPr>
          <p:spPr bwMode="auto">
            <a:xfrm>
              <a:off x="0" y="799"/>
              <a:ext cx="1056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1200">
                  <a:latin typeface="Calibri Bold" charset="0"/>
                  <a:ea typeface="ＭＳ Ｐゴシック" charset="0"/>
                  <a:sym typeface="Calibri Bold" charset="0"/>
                </a:rPr>
                <a:t>February, 2013</a:t>
              </a:r>
            </a:p>
            <a:p>
              <a:pPr algn="l"/>
              <a:r>
                <a:rPr lang="en-US" sz="1200">
                  <a:latin typeface="Calibri" charset="0"/>
                  <a:ea typeface="ＭＳ Ｐゴシック" charset="0"/>
                  <a:sym typeface="Calibri" charset="0"/>
                </a:rPr>
                <a:t>p-PB run, then start of 1</a:t>
              </a:r>
              <a:r>
                <a:rPr lang="en-US" sz="1200" baseline="32000">
                  <a:latin typeface="Calibri" charset="0"/>
                  <a:ea typeface="ＭＳ Ｐゴシック" charset="0"/>
                  <a:sym typeface="Calibri" charset="0"/>
                </a:rPr>
                <a:t>st</a:t>
              </a:r>
              <a:r>
                <a:rPr lang="en-US" sz="1200">
                  <a:latin typeface="Calibri" charset="0"/>
                  <a:ea typeface="ＭＳ Ｐゴシック" charset="0"/>
                  <a:sym typeface="Calibri" charset="0"/>
                </a:rPr>
                <a:t> long shutdown (LS1)</a:t>
              </a:r>
            </a:p>
          </p:txBody>
        </p:sp>
      </p:grpSp>
      <p:grpSp>
        <p:nvGrpSpPr>
          <p:cNvPr id="28737" name="Group 65"/>
          <p:cNvGrpSpPr>
            <a:grpSpLocks/>
          </p:cNvGrpSpPr>
          <p:nvPr/>
        </p:nvGrpSpPr>
        <p:grpSpPr bwMode="auto">
          <a:xfrm>
            <a:off x="8107040" y="3491508"/>
            <a:ext cx="1080492" cy="1065982"/>
            <a:chOff x="0" y="0"/>
            <a:chExt cx="968" cy="955"/>
          </a:xfrm>
        </p:grpSpPr>
        <p:sp>
          <p:nvSpPr>
            <p:cNvPr id="28700" name="Line 63"/>
            <p:cNvSpPr>
              <a:spLocks noChangeShapeType="1"/>
            </p:cNvSpPr>
            <p:nvPr/>
          </p:nvSpPr>
          <p:spPr bwMode="auto">
            <a:xfrm>
              <a:off x="456" y="608"/>
              <a:ext cx="0" cy="347"/>
            </a:xfrm>
            <a:prstGeom prst="line">
              <a:avLst/>
            </a:prstGeom>
            <a:noFill/>
            <a:ln w="15875">
              <a:solidFill>
                <a:srgbClr val="262626"/>
              </a:solidFill>
              <a:round/>
              <a:headEnd type="oval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01" name="Rectangle 64"/>
            <p:cNvSpPr>
              <a:spLocks/>
            </p:cNvSpPr>
            <p:nvPr/>
          </p:nvSpPr>
          <p:spPr bwMode="auto">
            <a:xfrm>
              <a:off x="0" y="0"/>
              <a:ext cx="968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1200">
                  <a:latin typeface="Calibri Bold" charset="0"/>
                  <a:ea typeface="ＭＳ Ｐゴシック" charset="0"/>
                  <a:sym typeface="Calibri Bold" charset="0"/>
                </a:rPr>
                <a:t>December 2012</a:t>
              </a:r>
              <a:br>
                <a:rPr lang="en-US" sz="1200">
                  <a:latin typeface="Calibri Bold" charset="0"/>
                  <a:ea typeface="ＭＳ Ｐゴシック" charset="0"/>
                  <a:sym typeface="Calibri Bold" charset="0"/>
                </a:rPr>
              </a:br>
              <a:r>
                <a:rPr lang="en-US" sz="1200">
                  <a:latin typeface="Calibri" charset="0"/>
                  <a:ea typeface="ＭＳ Ｐゴシック" charset="0"/>
                  <a:sym typeface="Calibri" charset="0"/>
                </a:rPr>
                <a:t>23.3 fb</a:t>
              </a:r>
              <a:r>
                <a:rPr lang="en-US" sz="1200" baseline="32000">
                  <a:latin typeface="Calibri" charset="0"/>
                  <a:ea typeface="ＭＳ Ｐゴシック" charset="0"/>
                  <a:sym typeface="Calibri" charset="0"/>
                </a:rPr>
                <a:t>-1</a:t>
              </a:r>
              <a:r>
                <a:rPr lang="en-US" sz="1200">
                  <a:latin typeface="Calibri" charset="0"/>
                  <a:ea typeface="ＭＳ Ｐゴシック" charset="0"/>
                  <a:sym typeface="Calibri" charset="0"/>
                </a:rPr>
                <a:t> delivered</a:t>
              </a:r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2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with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1332000" y="18000"/>
            <a:ext cx="7812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Splice consolidation process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32" y="1084957"/>
            <a:ext cx="2759273" cy="206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969" y="1084957"/>
            <a:ext cx="2759273" cy="206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179" y="1064866"/>
            <a:ext cx="2758157" cy="206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Line 5"/>
          <p:cNvSpPr>
            <a:spLocks noChangeShapeType="1"/>
          </p:cNvSpPr>
          <p:nvPr/>
        </p:nvSpPr>
        <p:spPr bwMode="auto">
          <a:xfrm>
            <a:off x="2746996" y="2453432"/>
            <a:ext cx="601637" cy="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584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385" y="3580805"/>
            <a:ext cx="3511600" cy="263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5848" name="Line 7"/>
          <p:cNvSpPr>
            <a:spLocks noChangeShapeType="1"/>
          </p:cNvSpPr>
          <p:nvPr/>
        </p:nvSpPr>
        <p:spPr bwMode="auto">
          <a:xfrm>
            <a:off x="5762997" y="2453432"/>
            <a:ext cx="602754" cy="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49" name="Line 8"/>
          <p:cNvSpPr>
            <a:spLocks noChangeShapeType="1"/>
          </p:cNvSpPr>
          <p:nvPr/>
        </p:nvSpPr>
        <p:spPr bwMode="auto">
          <a:xfrm>
            <a:off x="7561213" y="3095253"/>
            <a:ext cx="0" cy="601637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50" name="Rectangle 9"/>
          <p:cNvSpPr>
            <a:spLocks/>
          </p:cNvSpPr>
          <p:nvPr/>
        </p:nvSpPr>
        <p:spPr bwMode="auto">
          <a:xfrm>
            <a:off x="-75903" y="1063750"/>
            <a:ext cx="1824293" cy="27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26788" tIns="26788" rIns="26788" bIns="26788" anchor="ctr"/>
          <a:lstStyle/>
          <a:p>
            <a:pPr algn="l"/>
            <a:r>
              <a:rPr lang="en-US" sz="2000" b="1" dirty="0">
                <a:solidFill>
                  <a:srgbClr val="FFFFFF"/>
                </a:solidFill>
                <a:latin typeface="Calibri Bold" charset="0"/>
                <a:ea typeface="ＭＳ Ｐゴシック" charset="0"/>
                <a:sym typeface="Calibri Bold" charset="0"/>
              </a:rPr>
              <a:t>     Old splices</a:t>
            </a:r>
          </a:p>
        </p:txBody>
      </p:sp>
      <p:sp>
        <p:nvSpPr>
          <p:cNvPr id="35851" name="Rectangle 10"/>
          <p:cNvSpPr>
            <a:spLocks/>
          </p:cNvSpPr>
          <p:nvPr/>
        </p:nvSpPr>
        <p:spPr bwMode="auto">
          <a:xfrm>
            <a:off x="3224734" y="1023566"/>
            <a:ext cx="2494731" cy="37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26788" tIns="26788" rIns="26788" bIns="26788" anchor="ctr"/>
          <a:lstStyle/>
          <a:p>
            <a:pPr algn="l"/>
            <a:r>
              <a:rPr lang="en-US" sz="2000" b="1" dirty="0">
                <a:solidFill>
                  <a:srgbClr val="FFFFFF"/>
                </a:solidFill>
                <a:latin typeface="Calibri Bold" charset="0"/>
                <a:ea typeface="ＭＳ Ｐゴシック" charset="0"/>
                <a:sym typeface="Calibri Bold" charset="0"/>
              </a:rPr>
              <a:t>     Machined splices</a:t>
            </a:r>
          </a:p>
        </p:txBody>
      </p:sp>
      <p:sp>
        <p:nvSpPr>
          <p:cNvPr id="35852" name="Rectangle 11"/>
          <p:cNvSpPr>
            <a:spLocks/>
          </p:cNvSpPr>
          <p:nvPr/>
        </p:nvSpPr>
        <p:spPr bwMode="auto">
          <a:xfrm>
            <a:off x="6260076" y="1002358"/>
            <a:ext cx="3012654" cy="66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26788" tIns="26788" rIns="26788" bIns="26788" anchor="ctr"/>
          <a:lstStyle/>
          <a:p>
            <a:r>
              <a:rPr lang="en-US" sz="2000" b="1" dirty="0" smtClean="0">
                <a:solidFill>
                  <a:srgbClr val="FFFFFF"/>
                </a:solidFill>
                <a:latin typeface="Calibri Bold" charset="0"/>
                <a:ea typeface="ＭＳ Ｐゴシック" charset="0"/>
                <a:sym typeface="Calibri Bold" charset="0"/>
              </a:rPr>
              <a:t> </a:t>
            </a:r>
            <a:r>
              <a:rPr lang="en-US" sz="2000" b="1" dirty="0">
                <a:solidFill>
                  <a:srgbClr val="FFFFFF"/>
                </a:solidFill>
                <a:latin typeface="Calibri Bold" charset="0"/>
                <a:ea typeface="ＭＳ Ｐゴシック" charset="0"/>
                <a:sym typeface="Calibri Bold" charset="0"/>
              </a:rPr>
              <a:t>Consolidated splices including shunts</a:t>
            </a:r>
          </a:p>
        </p:txBody>
      </p:sp>
      <p:sp>
        <p:nvSpPr>
          <p:cNvPr id="35853" name="Rectangle 12"/>
          <p:cNvSpPr>
            <a:spLocks/>
          </p:cNvSpPr>
          <p:nvPr/>
        </p:nvSpPr>
        <p:spPr bwMode="auto">
          <a:xfrm>
            <a:off x="5525574" y="5434336"/>
            <a:ext cx="3463792" cy="66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000" b="1" dirty="0">
                <a:solidFill>
                  <a:srgbClr val="FFFFFF"/>
                </a:solidFill>
                <a:latin typeface="Calibri Bold" charset="0"/>
                <a:ea typeface="ＭＳ Ｐゴシック" charset="0"/>
                <a:sym typeface="Calibri Bold" charset="0"/>
              </a:rPr>
              <a:t>Consolidated and </a:t>
            </a:r>
            <a:endParaRPr lang="en-US" sz="2000" b="1" dirty="0" smtClean="0">
              <a:solidFill>
                <a:srgbClr val="FFFFFF"/>
              </a:solidFill>
              <a:latin typeface="Calibri Bold" charset="0"/>
              <a:ea typeface="ＭＳ Ｐゴシック" charset="0"/>
              <a:sym typeface="Calibri Bold" charset="0"/>
            </a:endParaRPr>
          </a:p>
          <a:p>
            <a:pPr algn="l"/>
            <a:r>
              <a:rPr lang="en-US" sz="2000" b="1" dirty="0" smtClean="0">
                <a:solidFill>
                  <a:srgbClr val="FFFFFF"/>
                </a:solidFill>
                <a:latin typeface="Calibri Bold" charset="0"/>
                <a:ea typeface="ＭＳ Ｐゴシック" charset="0"/>
                <a:sym typeface="Calibri Bold" charset="0"/>
              </a:rPr>
              <a:t>insulated </a:t>
            </a:r>
            <a:r>
              <a:rPr lang="en-US" sz="2000" b="1" dirty="0">
                <a:solidFill>
                  <a:srgbClr val="FFFFFF"/>
                </a:solidFill>
                <a:latin typeface="Calibri Bold" charset="0"/>
                <a:ea typeface="ＭＳ Ｐゴシック" charset="0"/>
                <a:sym typeface="Calibri Bold" charset="0"/>
              </a:rPr>
              <a:t>splices</a:t>
            </a:r>
          </a:p>
        </p:txBody>
      </p:sp>
      <p:grpSp>
        <p:nvGrpSpPr>
          <p:cNvPr id="35862" name="Group 22"/>
          <p:cNvGrpSpPr>
            <a:grpSpLocks/>
          </p:cNvGrpSpPr>
          <p:nvPr/>
        </p:nvGrpSpPr>
        <p:grpSpPr bwMode="auto">
          <a:xfrm>
            <a:off x="132830" y="3204642"/>
            <a:ext cx="5122292" cy="3095253"/>
            <a:chOff x="0" y="0"/>
            <a:chExt cx="4589" cy="2772"/>
          </a:xfrm>
        </p:grpSpPr>
        <p:pic>
          <p:nvPicPr>
            <p:cNvPr id="35858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" y="471"/>
              <a:ext cx="2067" cy="1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5859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" y="471"/>
              <a:ext cx="2068" cy="1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60" name="Line 15"/>
            <p:cNvSpPr>
              <a:spLocks noChangeShapeType="1"/>
            </p:cNvSpPr>
            <p:nvPr/>
          </p:nvSpPr>
          <p:spPr bwMode="auto">
            <a:xfrm>
              <a:off x="615" y="0"/>
              <a:ext cx="0" cy="33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stealth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1" name="Line 16"/>
            <p:cNvSpPr>
              <a:spLocks noChangeShapeType="1"/>
            </p:cNvSpPr>
            <p:nvPr/>
          </p:nvSpPr>
          <p:spPr bwMode="auto">
            <a:xfrm rot="10800000" flipH="1">
              <a:off x="3733" y="0"/>
              <a:ext cx="0" cy="33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stealth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" name="Line 17"/>
            <p:cNvSpPr>
              <a:spLocks noChangeShapeType="1"/>
            </p:cNvSpPr>
            <p:nvPr/>
          </p:nvSpPr>
          <p:spPr bwMode="auto">
            <a:xfrm>
              <a:off x="1831" y="1752"/>
              <a:ext cx="539" cy="0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 type="stealth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3" name="Rectangle 18"/>
            <p:cNvSpPr>
              <a:spLocks/>
            </p:cNvSpPr>
            <p:nvPr/>
          </p:nvSpPr>
          <p:spPr bwMode="auto">
            <a:xfrm>
              <a:off x="0" y="2028"/>
              <a:ext cx="2151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pPr algn="l"/>
              <a:r>
                <a:rPr lang="en-US" sz="1700" b="1" dirty="0">
                  <a:latin typeface="Calibri" charset="0"/>
                  <a:ea typeface="ＭＳ Ｐゴシック" charset="0"/>
                  <a:sym typeface="Calibri" charset="0"/>
                </a:rPr>
                <a:t>Unsoldering of splice and superconducting cables</a:t>
              </a:r>
            </a:p>
          </p:txBody>
        </p:sp>
        <p:sp>
          <p:nvSpPr>
            <p:cNvPr id="35864" name="Rectangle 19"/>
            <p:cNvSpPr>
              <a:spLocks/>
            </p:cNvSpPr>
            <p:nvPr/>
          </p:nvSpPr>
          <p:spPr bwMode="auto">
            <a:xfrm>
              <a:off x="797" y="169"/>
              <a:ext cx="2852" cy="582"/>
            </a:xfrm>
            <a:prstGeom prst="rect">
              <a:avLst/>
            </a:prstGeom>
            <a:solidFill>
              <a:srgbClr val="C6D9F1"/>
            </a:solidFill>
            <a:ln w="9525">
              <a:solidFill>
                <a:srgbClr val="1F497D"/>
              </a:solidFill>
              <a:round/>
              <a:headEnd/>
              <a:tailEnd/>
            </a:ln>
          </p:spPr>
          <p:txBody>
            <a:bodyPr lIns="38100" tIns="38100" rIns="38100" bIns="3810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Calibri"/>
                  <a:ea typeface="ＭＳ Ｐゴシック" charset="0"/>
                  <a:cs typeface="Calibri"/>
                  <a:sym typeface="Calibri Bold" charset="0"/>
                </a:rPr>
                <a:t>30% of the </a:t>
              </a:r>
              <a:r>
                <a:rPr lang="en-US" sz="2000" b="1" dirty="0" smtClean="0">
                  <a:solidFill>
                    <a:srgbClr val="FF0000"/>
                  </a:solidFill>
                  <a:latin typeface="Calibri"/>
                  <a:ea typeface="ＭＳ Ｐゴシック" charset="0"/>
                  <a:cs typeface="Calibri"/>
                  <a:sym typeface="Calibri Bold" charset="0"/>
                </a:rPr>
                <a:t>splices (</a:t>
              </a:r>
              <a:r>
                <a:rPr lang="en-US" sz="2000" b="1" dirty="0">
                  <a:solidFill>
                    <a:srgbClr val="FF0000"/>
                  </a:solidFill>
                  <a:latin typeface="Calibri"/>
                  <a:ea typeface="ＭＳ Ｐゴシック" charset="0"/>
                  <a:cs typeface="Calibri"/>
                  <a:sym typeface="Calibri" charset="0"/>
                </a:rPr>
                <a:t>i</a:t>
              </a:r>
              <a:r>
                <a:rPr lang="en-US" sz="2000" b="1" dirty="0" smtClean="0">
                  <a:solidFill>
                    <a:srgbClr val="FF0000"/>
                  </a:solidFill>
                  <a:latin typeface="Calibri"/>
                  <a:ea typeface="ＭＳ Ｐゴシック" charset="0"/>
                  <a:cs typeface="Calibri"/>
                  <a:sym typeface="Calibri" charset="0"/>
                </a:rPr>
                <a:t>nitially </a:t>
              </a:r>
              <a:r>
                <a:rPr lang="en-US" sz="2000" b="1" dirty="0">
                  <a:solidFill>
                    <a:srgbClr val="FF0000"/>
                  </a:solidFill>
                  <a:latin typeface="Calibri"/>
                  <a:ea typeface="ＭＳ Ｐゴシック" charset="0"/>
                  <a:cs typeface="Calibri"/>
                  <a:sym typeface="Calibri" charset="0"/>
                </a:rPr>
                <a:t>estimated at 15</a:t>
              </a:r>
              <a:r>
                <a:rPr lang="en-US" sz="2000" b="1" dirty="0" smtClean="0">
                  <a:solidFill>
                    <a:srgbClr val="FF0000"/>
                  </a:solidFill>
                  <a:latin typeface="Calibri"/>
                  <a:ea typeface="ＭＳ Ｐゴシック" charset="0"/>
                  <a:cs typeface="Calibri"/>
                  <a:sym typeface="Calibri" charset="0"/>
                </a:rPr>
                <a:t>%)</a:t>
              </a:r>
              <a:endParaRPr lang="en-US" sz="2000" b="1" dirty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  <a:sym typeface="Calibri" charset="0"/>
              </a:endParaRPr>
            </a:p>
          </p:txBody>
        </p:sp>
        <p:sp>
          <p:nvSpPr>
            <p:cNvPr id="3" name="Rectangle 20"/>
            <p:cNvSpPr>
              <a:spLocks/>
            </p:cNvSpPr>
            <p:nvPr/>
          </p:nvSpPr>
          <p:spPr bwMode="auto">
            <a:xfrm>
              <a:off x="2190" y="2020"/>
              <a:ext cx="2368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pPr algn="l"/>
              <a:r>
                <a:rPr lang="en-US" sz="1700" b="1" dirty="0">
                  <a:latin typeface="Calibri" charset="0"/>
                  <a:ea typeface="ＭＳ Ｐゴシック" charset="0"/>
                  <a:sym typeface="Calibri" charset="0"/>
                </a:rPr>
                <a:t>Reconstruction and soldering of splice and super-conducting cables</a:t>
              </a:r>
            </a:p>
          </p:txBody>
        </p:sp>
        <p:sp>
          <p:nvSpPr>
            <p:cNvPr id="35866" name="Rectangle 21"/>
            <p:cNvSpPr>
              <a:spLocks/>
            </p:cNvSpPr>
            <p:nvPr/>
          </p:nvSpPr>
          <p:spPr bwMode="auto">
            <a:xfrm rot="1260000">
              <a:off x="3662" y="1580"/>
              <a:ext cx="927" cy="357"/>
            </a:xfrm>
            <a:prstGeom prst="rect">
              <a:avLst/>
            </a:prstGeom>
            <a:solidFill>
              <a:srgbClr val="C6D9F1"/>
            </a:solidFill>
            <a:ln w="9525">
              <a:solidFill>
                <a:srgbClr val="1F497D"/>
              </a:solidFill>
              <a:round/>
              <a:headEnd/>
              <a:tailEnd/>
            </a:ln>
          </p:spPr>
          <p:txBody>
            <a:bodyPr lIns="38100" tIns="38100" rIns="38100" bIns="3810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Calibri Bold" charset="0"/>
                  <a:ea typeface="ＭＳ Ｐゴシック" charset="0"/>
                  <a:sym typeface="Calibri Bold" charset="0"/>
                </a:rPr>
                <a:t>~ 3000</a:t>
              </a:r>
            </a:p>
          </p:txBody>
        </p:sp>
      </p:grpSp>
      <p:sp>
        <p:nvSpPr>
          <p:cNvPr id="35855" name="Rectangle 23"/>
          <p:cNvSpPr>
            <a:spLocks/>
          </p:cNvSpPr>
          <p:nvPr/>
        </p:nvSpPr>
        <p:spPr bwMode="auto">
          <a:xfrm rot="1260000">
            <a:off x="2210098" y="987848"/>
            <a:ext cx="1194346" cy="689818"/>
          </a:xfrm>
          <a:prstGeom prst="rect">
            <a:avLst/>
          </a:prstGeom>
          <a:solidFill>
            <a:srgbClr val="C6D9F1"/>
          </a:solidFill>
          <a:ln w="9525">
            <a:solidFill>
              <a:srgbClr val="1F497D"/>
            </a:solidFill>
            <a:round/>
            <a:headEnd/>
            <a:tailEnd/>
          </a:ln>
        </p:spPr>
        <p:txBody>
          <a:bodyPr lIns="26788" tIns="26788" rIns="26788" bIns="26788" anchor="ctr"/>
          <a:lstStyle/>
          <a:p>
            <a:r>
              <a:rPr lang="en-US" sz="2000" b="1" dirty="0">
                <a:solidFill>
                  <a:srgbClr val="FF0000"/>
                </a:solidFill>
                <a:latin typeface="Calibri Bold" charset="0"/>
                <a:ea typeface="ＭＳ Ｐゴシック" charset="0"/>
                <a:sym typeface="Calibri Bold" charset="0"/>
              </a:rPr>
              <a:t>10170 splices</a:t>
            </a:r>
          </a:p>
        </p:txBody>
      </p:sp>
      <p:sp>
        <p:nvSpPr>
          <p:cNvPr id="35856" name="AutoShape 24"/>
          <p:cNvSpPr>
            <a:spLocks/>
          </p:cNvSpPr>
          <p:nvPr/>
        </p:nvSpPr>
        <p:spPr bwMode="auto">
          <a:xfrm rot="-1440000">
            <a:off x="6104558" y="2603004"/>
            <a:ext cx="1194346" cy="690935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C6D9F1"/>
          </a:solidFill>
          <a:ln w="9525">
            <a:solidFill>
              <a:srgbClr val="1F497D"/>
            </a:solidFill>
            <a:round/>
            <a:headEnd/>
            <a:tailEnd/>
          </a:ln>
        </p:spPr>
        <p:txBody>
          <a:bodyPr lIns="26788" tIns="26788" rIns="26788" bIns="26788" anchor="ctr"/>
          <a:lstStyle/>
          <a:p>
            <a:r>
              <a:rPr lang="en-US" sz="2000" b="1" dirty="0">
                <a:solidFill>
                  <a:srgbClr val="FF0000"/>
                </a:solidFill>
                <a:latin typeface="Calibri Bold" charset="0"/>
                <a:ea typeface="ＭＳ Ｐゴシック" charset="0"/>
                <a:sym typeface="Calibri Bold" charset="0"/>
              </a:rPr>
              <a:t>&gt; 27000 shunts</a:t>
            </a:r>
          </a:p>
        </p:txBody>
      </p:sp>
      <p:sp>
        <p:nvSpPr>
          <p:cNvPr id="35865" name="Rectangle 25"/>
          <p:cNvSpPr>
            <a:spLocks/>
          </p:cNvSpPr>
          <p:nvPr/>
        </p:nvSpPr>
        <p:spPr bwMode="auto">
          <a:xfrm>
            <a:off x="3600" y="6070347"/>
            <a:ext cx="9133200" cy="792000"/>
          </a:xfrm>
          <a:prstGeom prst="rect">
            <a:avLst/>
          </a:prstGeom>
          <a:solidFill>
            <a:srgbClr val="C2BBFE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36000" tIns="18000" rIns="36000" bIns="176400" anchor="ctr"/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Total </a:t>
            </a:r>
            <a:r>
              <a:rPr lang="en-US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interconnects: 1695 </a:t>
            </a:r>
            <a:r>
              <a:rPr lang="en-US" dirty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(</a:t>
            </a:r>
            <a:r>
              <a:rPr lang="en-US" b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10170</a:t>
            </a:r>
            <a:r>
              <a:rPr lang="en-US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high current </a:t>
            </a:r>
            <a:r>
              <a:rPr lang="en-US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splices). Number </a:t>
            </a:r>
            <a:r>
              <a:rPr lang="en-US" dirty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of splices redone: ~</a:t>
            </a:r>
            <a:r>
              <a:rPr lang="en-US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3000</a:t>
            </a:r>
            <a:endParaRPr lang="en-US" dirty="0">
              <a:solidFill>
                <a:srgbClr val="0000FF"/>
              </a:solidFill>
              <a:latin typeface="Helvetica" charset="0"/>
              <a:ea typeface="ＭＳ Ｐゴシック" charset="0"/>
              <a:sym typeface="Helvetic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>
          <a:xfrm>
            <a:off x="1332000" y="18000"/>
            <a:ext cx="7812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Easter beam threading</a:t>
            </a: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615" y="4388443"/>
            <a:ext cx="6429375" cy="100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97" y="4383978"/>
            <a:ext cx="6429375" cy="100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97" y="4383978"/>
            <a:ext cx="6429375" cy="100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615" y="4383978"/>
            <a:ext cx="6429375" cy="100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615" y="4382862"/>
            <a:ext cx="6429375" cy="100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97" y="4382862"/>
            <a:ext cx="6429375" cy="100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97" y="4388443"/>
            <a:ext cx="6429375" cy="100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16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97" y="4390676"/>
            <a:ext cx="6429375" cy="100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16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97" y="4382862"/>
            <a:ext cx="6429375" cy="100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164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97" y="5484562"/>
            <a:ext cx="6429375" cy="100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97" y="5504654"/>
            <a:ext cx="6429375" cy="100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165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97" y="5484562"/>
            <a:ext cx="6429375" cy="100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166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97" y="5485679"/>
            <a:ext cx="6429375" cy="100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167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97" y="5485679"/>
            <a:ext cx="6429375" cy="100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168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97" y="5504654"/>
            <a:ext cx="6429375" cy="100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169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97" y="5510236"/>
            <a:ext cx="6429375" cy="100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170" name="Picture 1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97" y="5510236"/>
            <a:ext cx="6429375" cy="100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171" name="Picture 1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5496841"/>
            <a:ext cx="6429375" cy="100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9173" name="Rectangle 20"/>
          <p:cNvSpPr>
            <a:spLocks/>
          </p:cNvSpPr>
          <p:nvPr/>
        </p:nvSpPr>
        <p:spPr bwMode="auto">
          <a:xfrm>
            <a:off x="984059" y="2198457"/>
            <a:ext cx="7197328" cy="182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26788" tIns="26788" rIns="26788" bIns="26788"/>
          <a:lstStyle/>
          <a:p>
            <a:pPr marL="132825" indent="-132825">
              <a:lnSpc>
                <a:spcPct val="110000"/>
              </a:lnSpc>
              <a:spcBef>
                <a:spcPts val="334"/>
              </a:spcBef>
              <a:buClr>
                <a:srgbClr val="0000FF"/>
              </a:buClr>
              <a:buSzPct val="80000"/>
              <a:buFont typeface="Wingdings" charset="0"/>
              <a:buChar char="q"/>
            </a:pPr>
            <a:r>
              <a:rPr lang="en-US" dirty="0">
                <a:latin typeface="Arial" charset="0"/>
                <a:ea typeface="ＭＳ Ｐゴシック" charset="0"/>
                <a:sym typeface="Arial" charset="0"/>
              </a:rPr>
              <a:t>Threading of B2 started at 10:12, ended 10:41.</a:t>
            </a:r>
            <a:endParaRPr lang="en-US" dirty="0">
              <a:latin typeface="Comic Sans MS" charset="0"/>
              <a:ea typeface="ＭＳ Ｐゴシック" charset="0"/>
              <a:sym typeface="Comic Sans MS" charset="0"/>
            </a:endParaRPr>
          </a:p>
          <a:p>
            <a:pPr marL="132825" indent="-132825">
              <a:lnSpc>
                <a:spcPct val="110000"/>
              </a:lnSpc>
              <a:spcBef>
                <a:spcPts val="299"/>
              </a:spcBef>
              <a:buClr>
                <a:srgbClr val="0000FF"/>
              </a:buClr>
              <a:buSzPct val="80000"/>
              <a:buFont typeface="Courier New" charset="0"/>
              <a:buChar char="o"/>
            </a:pPr>
            <a:r>
              <a:rPr lang="en-US" sz="1700" dirty="0">
                <a:solidFill>
                  <a:srgbClr val="0000FF"/>
                </a:solidFill>
                <a:latin typeface="Arial Italic" charset="0"/>
                <a:ea typeface="ＭＳ Ｐゴシック" charset="0"/>
                <a:sym typeface="Arial Italic" charset="0"/>
              </a:rPr>
              <a:t>Followed by 1 hour of work to establish a closed orbit and circulate more than 25 turns.</a:t>
            </a:r>
            <a:endParaRPr lang="en-US" sz="1700" dirty="0">
              <a:latin typeface="Comic Sans MS" charset="0"/>
              <a:ea typeface="ＭＳ Ｐゴシック" charset="0"/>
              <a:sym typeface="Comic Sans MS" charset="0"/>
            </a:endParaRPr>
          </a:p>
          <a:p>
            <a:pPr marL="132825" indent="-132825">
              <a:lnSpc>
                <a:spcPct val="110000"/>
              </a:lnSpc>
              <a:spcBef>
                <a:spcPts val="334"/>
              </a:spcBef>
              <a:buClr>
                <a:srgbClr val="0000FF"/>
              </a:buClr>
              <a:buSzPct val="80000"/>
              <a:buFont typeface="Wingdings" charset="0"/>
              <a:buChar char="q"/>
            </a:pPr>
            <a:r>
              <a:rPr lang="en-US" dirty="0">
                <a:latin typeface="Arial" charset="0"/>
                <a:ea typeface="ＭＳ Ｐゴシック" charset="0"/>
                <a:sym typeface="Arial" charset="0"/>
              </a:rPr>
              <a:t>Threading of B1 started at 11:54, ended 12:26.</a:t>
            </a:r>
            <a:endParaRPr lang="en-US" dirty="0">
              <a:latin typeface="Comic Sans MS" charset="0"/>
              <a:ea typeface="ＭＳ Ｐゴシック" charset="0"/>
              <a:sym typeface="Comic Sans MS" charset="0"/>
            </a:endParaRPr>
          </a:p>
          <a:p>
            <a:pPr marL="132825" indent="-132825">
              <a:lnSpc>
                <a:spcPct val="110000"/>
              </a:lnSpc>
              <a:spcBef>
                <a:spcPts val="299"/>
              </a:spcBef>
              <a:buClr>
                <a:srgbClr val="0000FF"/>
              </a:buClr>
              <a:buSzPct val="80000"/>
              <a:buFont typeface="Courier New" charset="0"/>
              <a:buChar char="o"/>
            </a:pPr>
            <a:r>
              <a:rPr lang="en-US" sz="1700" dirty="0">
                <a:solidFill>
                  <a:srgbClr val="0000FF"/>
                </a:solidFill>
                <a:latin typeface="Arial Italic" charset="0"/>
                <a:ea typeface="ＭＳ Ｐゴシック" charset="0"/>
                <a:sym typeface="Arial Italic" charset="0"/>
              </a:rPr>
              <a:t>Almost immediately obtained a closed orbit and more than 25 turns.</a:t>
            </a:r>
          </a:p>
        </p:txBody>
      </p:sp>
      <p:sp>
        <p:nvSpPr>
          <p:cNvPr id="49174" name="Rectangle 21"/>
          <p:cNvSpPr>
            <a:spLocks/>
          </p:cNvSpPr>
          <p:nvPr/>
        </p:nvSpPr>
        <p:spPr bwMode="auto">
          <a:xfrm>
            <a:off x="1722314" y="4170782"/>
            <a:ext cx="689164" cy="22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>
              <a:spcBef>
                <a:spcPts val="281"/>
              </a:spcBef>
            </a:pPr>
            <a:r>
              <a:rPr lang="en-US" sz="1100">
                <a:solidFill>
                  <a:srgbClr val="FF0000"/>
                </a:solidFill>
                <a:latin typeface="Arial Bold" charset="0"/>
                <a:ea typeface="ＭＳ Ｐゴシック" charset="0"/>
                <a:sym typeface="Arial Bold" charset="0"/>
              </a:rPr>
              <a:t>Horizontal</a:t>
            </a:r>
          </a:p>
        </p:txBody>
      </p:sp>
      <p:sp>
        <p:nvSpPr>
          <p:cNvPr id="49175" name="Rectangle 22"/>
          <p:cNvSpPr>
            <a:spLocks/>
          </p:cNvSpPr>
          <p:nvPr/>
        </p:nvSpPr>
        <p:spPr bwMode="auto">
          <a:xfrm>
            <a:off x="1727895" y="5332757"/>
            <a:ext cx="529515" cy="22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>
              <a:spcBef>
                <a:spcPts val="281"/>
              </a:spcBef>
            </a:pPr>
            <a:r>
              <a:rPr lang="en-US" sz="1100">
                <a:solidFill>
                  <a:srgbClr val="FF0000"/>
                </a:solidFill>
                <a:latin typeface="Arial Bold" charset="0"/>
                <a:ea typeface="ＭＳ Ｐゴシック" charset="0"/>
                <a:sym typeface="Arial Bold" charset="0"/>
              </a:rPr>
              <a:t>Vertical</a:t>
            </a:r>
          </a:p>
        </p:txBody>
      </p:sp>
      <p:sp>
        <p:nvSpPr>
          <p:cNvPr id="4" name="AutoShape 23"/>
          <p:cNvSpPr>
            <a:spLocks/>
          </p:cNvSpPr>
          <p:nvPr/>
        </p:nvSpPr>
        <p:spPr bwMode="auto">
          <a:xfrm rot="5400000">
            <a:off x="6893161" y="4888315"/>
            <a:ext cx="243334" cy="105258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19107"/>
                </a:moveTo>
                <a:lnTo>
                  <a:pt x="5400" y="19107"/>
                </a:lnTo>
                <a:lnTo>
                  <a:pt x="5400" y="0"/>
                </a:lnTo>
                <a:lnTo>
                  <a:pt x="16200" y="0"/>
                </a:lnTo>
                <a:lnTo>
                  <a:pt x="16200" y="19107"/>
                </a:lnTo>
                <a:lnTo>
                  <a:pt x="21600" y="19107"/>
                </a:lnTo>
                <a:lnTo>
                  <a:pt x="10800" y="21600"/>
                </a:lnTo>
                <a:close/>
                <a:moveTo>
                  <a:pt x="0" y="19107"/>
                </a:moveTo>
              </a:path>
            </a:pathLst>
          </a:cu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099" dir="2700000" algn="ctr" rotWithShape="0">
              <a:schemeClr val="bg2">
                <a:alpha val="39999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49177" name="Rectangle 24"/>
          <p:cNvSpPr>
            <a:spLocks/>
          </p:cNvSpPr>
          <p:nvPr/>
        </p:nvSpPr>
        <p:spPr bwMode="auto">
          <a:xfrm>
            <a:off x="533805" y="1416069"/>
            <a:ext cx="8063508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10000"/>
              </a:lnSpc>
              <a:spcBef>
                <a:spcPts val="422"/>
              </a:spcBef>
            </a:pPr>
            <a:r>
              <a:rPr lang="en-US" sz="2200" dirty="0">
                <a:latin typeface="Helvetica" charset="0"/>
                <a:ea typeface="ＭＳ Ｐゴシック" charset="0"/>
                <a:sym typeface="Helvetica" charset="0"/>
              </a:rPr>
              <a:t>After completion of the HWC of the two sectors kept on hold, beam commissioning started on the Easter Sunday, April 5</a:t>
            </a:r>
            <a:r>
              <a:rPr lang="en-US" sz="2200" baseline="32000" dirty="0">
                <a:latin typeface="Helvetica" charset="0"/>
                <a:ea typeface="ＭＳ Ｐゴシック" charset="0"/>
                <a:sym typeface="Helvetica" charset="0"/>
              </a:rPr>
              <a:t>th</a:t>
            </a:r>
            <a:r>
              <a:rPr lang="en-US" sz="2200" dirty="0">
                <a:latin typeface="Helvetica" charset="0"/>
                <a:ea typeface="ＭＳ Ｐゴシック" charset="0"/>
                <a:sym typeface="Helvetica" charset="0"/>
              </a:rPr>
              <a:t>.</a:t>
            </a:r>
          </a:p>
        </p:txBody>
      </p:sp>
      <p:sp>
        <p:nvSpPr>
          <p:cNvPr id="49178" name="Rectangle 25"/>
          <p:cNvSpPr>
            <a:spLocks/>
          </p:cNvSpPr>
          <p:nvPr/>
        </p:nvSpPr>
        <p:spPr bwMode="auto">
          <a:xfrm>
            <a:off x="6770481" y="6506311"/>
            <a:ext cx="1848081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b="1" i="1" dirty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C</a:t>
            </a:r>
            <a:r>
              <a:rPr lang="en-US" sz="1300" b="1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ourtesy J. </a:t>
            </a:r>
            <a:r>
              <a:rPr lang="en-US" sz="1300" b="1" i="1" dirty="0" err="1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Wenninger</a:t>
            </a:r>
            <a:endParaRPr lang="en-US" sz="1300" b="1" i="1" dirty="0">
              <a:solidFill>
                <a:srgbClr val="0000FF"/>
              </a:solidFill>
              <a:latin typeface="Helvetica" charset="0"/>
              <a:ea typeface="ＭＳ Ｐゴシック" charset="0"/>
              <a:sym typeface="Helvetica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7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withGroup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withGroup">
                            <p:stCondLst>
                              <p:cond delay="19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>
          <a:xfrm>
            <a:off x="1332000" y="18000"/>
            <a:ext cx="7812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The first hurdle</a:t>
            </a:r>
            <a:endParaRPr lang="en-US" dirty="0"/>
          </a:p>
        </p:txBody>
      </p:sp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5" r="4564" b="4572"/>
          <a:stretch>
            <a:fillRect/>
          </a:stretch>
        </p:blipFill>
        <p:spPr bwMode="auto">
          <a:xfrm>
            <a:off x="5973961" y="2562820"/>
            <a:ext cx="3187898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AutoShape 5"/>
          <p:cNvSpPr>
            <a:spLocks/>
          </p:cNvSpPr>
          <p:nvPr/>
        </p:nvSpPr>
        <p:spPr bwMode="auto">
          <a:xfrm>
            <a:off x="6858000" y="5786437"/>
            <a:ext cx="366117" cy="321469"/>
          </a:xfrm>
          <a:custGeom>
            <a:avLst/>
            <a:gdLst>
              <a:gd name="T0" fmla="*/ 11356 w 22712"/>
              <a:gd name="T1" fmla="*/ 0 h 23880"/>
              <a:gd name="T2" fmla="*/ 14693 w 22712"/>
              <a:gd name="T3" fmla="*/ 7110 h 23880"/>
              <a:gd name="T4" fmla="*/ 22156 w 22712"/>
              <a:gd name="T5" fmla="*/ 8250 h 23880"/>
              <a:gd name="T6" fmla="*/ 16756 w 22712"/>
              <a:gd name="T7" fmla="*/ 13785 h 23880"/>
              <a:gd name="T8" fmla="*/ 18031 w 22712"/>
              <a:gd name="T9" fmla="*/ 21600 h 23880"/>
              <a:gd name="T10" fmla="*/ 11356 w 22712"/>
              <a:gd name="T11" fmla="*/ 17910 h 23880"/>
              <a:gd name="T12" fmla="*/ 4681 w 22712"/>
              <a:gd name="T13" fmla="*/ 21600 h 23880"/>
              <a:gd name="T14" fmla="*/ 5956 w 22712"/>
              <a:gd name="T15" fmla="*/ 13785 h 23880"/>
              <a:gd name="T16" fmla="*/ 556 w 22712"/>
              <a:gd name="T17" fmla="*/ 8250 h 23880"/>
              <a:gd name="T18" fmla="*/ 8019 w 22712"/>
              <a:gd name="T19" fmla="*/ 7110 h 23880"/>
              <a:gd name="T20" fmla="*/ 11356 w 22712"/>
              <a:gd name="T21" fmla="*/ 0 h 23880"/>
              <a:gd name="T22" fmla="*/ 11356 w 22712"/>
              <a:gd name="T23" fmla="*/ 0 h 23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712" h="23880">
                <a:moveTo>
                  <a:pt x="11356" y="0"/>
                </a:moveTo>
                <a:lnTo>
                  <a:pt x="14693" y="7110"/>
                </a:lnTo>
                <a:lnTo>
                  <a:pt x="22156" y="8250"/>
                </a:lnTo>
                <a:lnTo>
                  <a:pt x="16756" y="13785"/>
                </a:lnTo>
                <a:lnTo>
                  <a:pt x="18031" y="21600"/>
                </a:lnTo>
                <a:lnTo>
                  <a:pt x="11356" y="17910"/>
                </a:lnTo>
                <a:lnTo>
                  <a:pt x="4681" y="21600"/>
                </a:lnTo>
                <a:lnTo>
                  <a:pt x="5956" y="13785"/>
                </a:lnTo>
                <a:lnTo>
                  <a:pt x="556" y="8250"/>
                </a:lnTo>
                <a:lnTo>
                  <a:pt x="8019" y="7110"/>
                </a:lnTo>
                <a:lnTo>
                  <a:pt x="11356" y="0"/>
                </a:lnTo>
                <a:close/>
                <a:moveTo>
                  <a:pt x="11356" y="0"/>
                </a:moveTo>
              </a:path>
            </a:pathLst>
          </a:custGeom>
          <a:solidFill>
            <a:srgbClr val="FF0000"/>
          </a:solidFill>
          <a:ln w="254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5050" b="5416"/>
          <a:stretch/>
        </p:blipFill>
        <p:spPr>
          <a:xfrm>
            <a:off x="0" y="3924360"/>
            <a:ext cx="3776030" cy="29952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" t="6014" r="36568" b="4574"/>
          <a:stretch/>
        </p:blipFill>
        <p:spPr>
          <a:xfrm>
            <a:off x="3621933" y="3651637"/>
            <a:ext cx="2746800" cy="2134800"/>
          </a:xfrm>
          <a:prstGeom prst="rect">
            <a:avLst/>
          </a:prstGeom>
        </p:spPr>
      </p:pic>
      <p:sp>
        <p:nvSpPr>
          <p:cNvPr id="12" name="Rectangle 25"/>
          <p:cNvSpPr>
            <a:spLocks/>
          </p:cNvSpPr>
          <p:nvPr/>
        </p:nvSpPr>
        <p:spPr bwMode="auto">
          <a:xfrm>
            <a:off x="3822283" y="5602559"/>
            <a:ext cx="1499434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i="1" dirty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C</a:t>
            </a:r>
            <a:r>
              <a:rPr lang="en-US" sz="1300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ourtesy A. </a:t>
            </a:r>
            <a:r>
              <a:rPr lang="en-US" sz="1300" i="1" dirty="0" err="1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Siemko</a:t>
            </a:r>
            <a:endParaRPr lang="en-US" sz="1300" i="1" dirty="0">
              <a:solidFill>
                <a:srgbClr val="0000FF"/>
              </a:solidFill>
              <a:latin typeface="Helvetica" charset="0"/>
              <a:ea typeface="ＭＳ Ｐゴシック" charset="0"/>
              <a:sym typeface="Helvetica" charset="0"/>
            </a:endParaRPr>
          </a:p>
        </p:txBody>
      </p:sp>
      <p:sp>
        <p:nvSpPr>
          <p:cNvPr id="48131" name="Rectangle 2"/>
          <p:cNvSpPr>
            <a:spLocks/>
          </p:cNvSpPr>
          <p:nvPr/>
        </p:nvSpPr>
        <p:spPr bwMode="auto">
          <a:xfrm>
            <a:off x="17164" y="1304243"/>
            <a:ext cx="9126836" cy="3363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0" rIns="36000" bIns="0" anchor="ctr"/>
          <a:lstStyle/>
          <a:p>
            <a:pPr>
              <a:lnSpc>
                <a:spcPct val="110000"/>
              </a:lnSpc>
              <a:spcBef>
                <a:spcPts val="422"/>
              </a:spcBef>
            </a:pPr>
            <a:r>
              <a:rPr lang="en-US" sz="2000" dirty="0" smtClean="0">
                <a:latin typeface="Helvetica" charset="0"/>
                <a:ea typeface="ＭＳ Ｐゴシック" charset="0"/>
                <a:sym typeface="Helvetica" charset="0"/>
              </a:rPr>
              <a:t>A </a:t>
            </a:r>
            <a:r>
              <a:rPr lang="en-US" sz="2000" b="1" dirty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short to ground</a:t>
            </a:r>
            <a:r>
              <a:rPr lang="en-US" sz="2000" dirty="0">
                <a:latin typeface="Helvetica" charset="0"/>
                <a:ea typeface="ＭＳ Ｐゴシック" charset="0"/>
                <a:sym typeface="Helvetica" charset="0"/>
              </a:rPr>
              <a:t> developed in sector </a:t>
            </a:r>
            <a:r>
              <a:rPr lang="en-US" sz="2000" dirty="0" smtClean="0">
                <a:latin typeface="Helvetica" charset="0"/>
                <a:ea typeface="ＭＳ Ｐゴシック" charset="0"/>
                <a:sym typeface="Helvetica" charset="0"/>
              </a:rPr>
              <a:t>34 </a:t>
            </a:r>
            <a:r>
              <a:rPr lang="en-US" sz="2000" dirty="0">
                <a:latin typeface="Helvetica" charset="0"/>
                <a:ea typeface="ＭＳ Ｐゴシック" charset="0"/>
                <a:sym typeface="Helvetica" charset="0"/>
              </a:rPr>
              <a:t>on March 21</a:t>
            </a:r>
            <a:r>
              <a:rPr lang="en-US" sz="2000" baseline="32000" dirty="0">
                <a:latin typeface="Helvetica" charset="0"/>
                <a:ea typeface="ＭＳ Ｐゴシック" charset="0"/>
                <a:sym typeface="Helvetica" charset="0"/>
              </a:rPr>
              <a:t>st</a:t>
            </a:r>
            <a:r>
              <a:rPr lang="en-US" sz="2000" dirty="0">
                <a:latin typeface="Helvetica" charset="0"/>
                <a:ea typeface="ＭＳ Ｐゴシック" charset="0"/>
                <a:sym typeface="Helvetica" charset="0"/>
              </a:rPr>
              <a:t>, </a:t>
            </a:r>
            <a:r>
              <a:rPr lang="en-US" sz="2000" dirty="0" smtClean="0">
                <a:latin typeface="Helvetica" charset="0"/>
                <a:ea typeface="ＭＳ Ｐゴシック" charset="0"/>
                <a:sym typeface="Helvetica" charset="0"/>
              </a:rPr>
              <a:t>during current decay following </a:t>
            </a:r>
            <a:r>
              <a:rPr lang="en-US" sz="2000" dirty="0">
                <a:latin typeface="Helvetica" charset="0"/>
                <a:ea typeface="ＭＳ Ｐゴシック" charset="0"/>
                <a:sym typeface="Helvetica" charset="0"/>
              </a:rPr>
              <a:t>a training </a:t>
            </a:r>
            <a:r>
              <a:rPr lang="en-US" sz="2000" dirty="0" smtClean="0">
                <a:latin typeface="Helvetica" charset="0"/>
                <a:ea typeface="ＭＳ Ｐゴシック" charset="0"/>
                <a:sym typeface="Helvetica" charset="0"/>
              </a:rPr>
              <a:t>quench.</a:t>
            </a:r>
          </a:p>
          <a:p>
            <a:pPr marL="342900" indent="-342900">
              <a:lnSpc>
                <a:spcPct val="110000"/>
              </a:lnSpc>
              <a:spcBef>
                <a:spcPts val="422"/>
              </a:spcBef>
              <a:buFont typeface="Arial"/>
              <a:buChar char="•"/>
            </a:pPr>
            <a:r>
              <a:rPr lang="en-US" sz="1800" i="1" dirty="0" smtClean="0">
                <a:latin typeface="Helvetica" charset="0"/>
                <a:ea typeface="ＭＳ Ｐゴシック" charset="0"/>
                <a:sym typeface="Helvetica" charset="0"/>
              </a:rPr>
              <a:t>Fault location identified </a:t>
            </a:r>
            <a:r>
              <a:rPr lang="en-US" sz="1800" i="1" dirty="0">
                <a:latin typeface="Helvetica" charset="0"/>
                <a:ea typeface="ＭＳ Ｐゴシック" charset="0"/>
                <a:sym typeface="Helvetica" charset="0"/>
              </a:rPr>
              <a:t>on March </a:t>
            </a:r>
            <a:r>
              <a:rPr lang="en-US" sz="1800" i="1" dirty="0" smtClean="0">
                <a:latin typeface="Helvetica" charset="0"/>
                <a:ea typeface="ＭＳ Ｐゴシック" charset="0"/>
                <a:sym typeface="Helvetica" charset="0"/>
              </a:rPr>
              <a:t>24</a:t>
            </a:r>
            <a:r>
              <a:rPr lang="en-US" sz="1800" i="1" baseline="30000" dirty="0" smtClean="0">
                <a:latin typeface="Helvetica" charset="0"/>
                <a:ea typeface="ＭＳ Ｐゴシック" charset="0"/>
                <a:sym typeface="Helvetica" charset="0"/>
              </a:rPr>
              <a:t>th</a:t>
            </a:r>
            <a:r>
              <a:rPr lang="en-US" sz="1800" i="1" dirty="0" smtClean="0">
                <a:latin typeface="Helvetica" charset="0"/>
                <a:sym typeface="Helvetica" charset="0"/>
              </a:rPr>
              <a:t>: R </a:t>
            </a:r>
            <a:r>
              <a:rPr lang="en-US" sz="1800" i="1" dirty="0">
                <a:latin typeface="Helvetica" charset="0"/>
                <a:sym typeface="Helvetica" charset="0"/>
              </a:rPr>
              <a:t>&lt; </a:t>
            </a:r>
            <a:r>
              <a:rPr lang="en-US" sz="1800" i="1" dirty="0" smtClean="0">
                <a:latin typeface="Helvetica" charset="0"/>
                <a:sym typeface="Helvetica" charset="0"/>
              </a:rPr>
              <a:t>0.2 </a:t>
            </a:r>
            <a:r>
              <a:rPr lang="en-US" sz="1800" i="1" dirty="0" err="1" smtClean="0">
                <a:latin typeface="Helvetica" charset="0"/>
                <a:sym typeface="Helvetica" charset="0"/>
              </a:rPr>
              <a:t>Ω</a:t>
            </a:r>
            <a:r>
              <a:rPr lang="en-US" sz="1800" i="1" dirty="0" smtClean="0">
                <a:latin typeface="Helvetica" charset="0"/>
                <a:sym typeface="Helvetica" charset="0"/>
              </a:rPr>
              <a:t> </a:t>
            </a:r>
            <a:r>
              <a:rPr lang="en-US" sz="1800" i="1" dirty="0">
                <a:latin typeface="Helvetica" charset="0"/>
                <a:sym typeface="Helvetica" charset="0"/>
              </a:rPr>
              <a:t>at the anode diode lead of a </a:t>
            </a:r>
            <a:r>
              <a:rPr lang="en-US" sz="1800" i="1" dirty="0" smtClean="0">
                <a:latin typeface="Helvetica" charset="0"/>
                <a:sym typeface="Helvetica" charset="0"/>
              </a:rPr>
              <a:t>main </a:t>
            </a:r>
            <a:r>
              <a:rPr lang="en-US" sz="1800" i="1" dirty="0">
                <a:latin typeface="Helvetica" charset="0"/>
                <a:sym typeface="Helvetica" charset="0"/>
              </a:rPr>
              <a:t>dipole: suspect a metallic </a:t>
            </a:r>
            <a:r>
              <a:rPr lang="en-US" sz="1800" i="1" dirty="0" smtClean="0">
                <a:latin typeface="Helvetica" charset="0"/>
                <a:sym typeface="Helvetica" charset="0"/>
              </a:rPr>
              <a:t>debris.</a:t>
            </a:r>
          </a:p>
          <a:p>
            <a:pPr marL="342900" indent="-342900">
              <a:lnSpc>
                <a:spcPct val="110000"/>
              </a:lnSpc>
              <a:spcBef>
                <a:spcPts val="422"/>
              </a:spcBef>
              <a:buFont typeface="Arial"/>
              <a:buChar char="•"/>
            </a:pPr>
            <a:r>
              <a:rPr lang="en-US" sz="1800" i="1" dirty="0" smtClean="0">
                <a:latin typeface="Helvetica" charset="0"/>
                <a:sym typeface="Helvetica" charset="0"/>
              </a:rPr>
              <a:t>After </a:t>
            </a:r>
            <a:r>
              <a:rPr lang="en-US" sz="1800" i="1" dirty="0">
                <a:latin typeface="Helvetica" charset="0"/>
                <a:sym typeface="Helvetica" charset="0"/>
              </a:rPr>
              <a:t>tests in the lab, it was decided to </a:t>
            </a:r>
            <a:r>
              <a:rPr lang="en-US" sz="1800" i="1" dirty="0" smtClean="0">
                <a:latin typeface="Helvetica" charset="0"/>
                <a:sym typeface="Helvetica" charset="0"/>
              </a:rPr>
              <a:t>try and </a:t>
            </a:r>
          </a:p>
          <a:p>
            <a:pPr marL="274638">
              <a:lnSpc>
                <a:spcPct val="110000"/>
              </a:lnSpc>
              <a:spcBef>
                <a:spcPts val="422"/>
              </a:spcBef>
            </a:pPr>
            <a:r>
              <a:rPr lang="en-US" sz="1800" i="1" dirty="0" smtClean="0">
                <a:latin typeface="Helvetica" charset="0"/>
                <a:sym typeface="Helvetica" charset="0"/>
              </a:rPr>
              <a:t>vaporize</a:t>
            </a:r>
            <a:r>
              <a:rPr lang="en-US" sz="1800" i="1" dirty="0">
                <a:latin typeface="Helvetica" charset="0"/>
                <a:sym typeface="Helvetica" charset="0"/>
              </a:rPr>
              <a:t>/displace the debris through </a:t>
            </a:r>
            <a:r>
              <a:rPr lang="en-US" sz="1800" i="1" dirty="0" smtClean="0">
                <a:latin typeface="Helvetica" charset="0"/>
                <a:sym typeface="Helvetica" charset="0"/>
              </a:rPr>
              <a:t>a </a:t>
            </a:r>
            <a:r>
              <a:rPr lang="en-US" sz="1800" i="1" dirty="0">
                <a:latin typeface="Helvetica" charset="0"/>
                <a:sym typeface="Helvetica" charset="0"/>
              </a:rPr>
              <a:t>capacitive </a:t>
            </a:r>
            <a:endParaRPr lang="en-US" sz="1800" i="1" dirty="0" smtClean="0">
              <a:latin typeface="Helvetica" charset="0"/>
              <a:sym typeface="Helvetica" charset="0"/>
            </a:endParaRPr>
          </a:p>
          <a:p>
            <a:pPr marL="274638">
              <a:lnSpc>
                <a:spcPct val="110000"/>
              </a:lnSpc>
              <a:spcBef>
                <a:spcPts val="422"/>
              </a:spcBef>
            </a:pPr>
            <a:r>
              <a:rPr lang="en-US" sz="1800" i="1" dirty="0" smtClean="0">
                <a:latin typeface="Helvetica" charset="0"/>
                <a:sym typeface="Helvetica" charset="0"/>
              </a:rPr>
              <a:t>discharge </a:t>
            </a:r>
            <a:r>
              <a:rPr lang="en-US" sz="1800" i="1" dirty="0">
                <a:latin typeface="Helvetica" charset="0"/>
                <a:sym typeface="Helvetica" charset="0"/>
              </a:rPr>
              <a:t>through the </a:t>
            </a:r>
            <a:r>
              <a:rPr lang="en-US" sz="1800" i="1" dirty="0" smtClean="0">
                <a:latin typeface="Helvetica" charset="0"/>
                <a:sym typeface="Helvetica" charset="0"/>
              </a:rPr>
              <a:t>short.</a:t>
            </a:r>
          </a:p>
          <a:p>
            <a:pPr marL="274638" indent="-274638">
              <a:lnSpc>
                <a:spcPct val="110000"/>
              </a:lnSpc>
              <a:spcBef>
                <a:spcPts val="422"/>
              </a:spcBef>
              <a:buFont typeface="Arial"/>
              <a:buChar char="•"/>
            </a:pPr>
            <a:r>
              <a:rPr lang="en-US" sz="1800" i="1" dirty="0">
                <a:solidFill>
                  <a:srgbClr val="FF0000"/>
                </a:solidFill>
                <a:latin typeface="Helvetica" charset="0"/>
                <a:ea typeface="ＭＳ Ｐゴシック" charset="0"/>
                <a:sym typeface="Helvetica" charset="0"/>
              </a:rPr>
              <a:t>The short was successfully </a:t>
            </a:r>
            <a:r>
              <a:rPr lang="en-US" sz="1800" b="1" i="1" dirty="0">
                <a:solidFill>
                  <a:srgbClr val="FF0000"/>
                </a:solidFill>
                <a:latin typeface="Helvetica" charset="0"/>
                <a:ea typeface="ＭＳ Ｐゴシック" charset="0"/>
                <a:sym typeface="Helvetica" charset="0"/>
              </a:rPr>
              <a:t>removed</a:t>
            </a:r>
            <a:r>
              <a:rPr lang="en-US" sz="1800" i="1" dirty="0">
                <a:solidFill>
                  <a:srgbClr val="FF0000"/>
                </a:solidFill>
                <a:latin typeface="Helvetica" charset="0"/>
                <a:ea typeface="ＭＳ Ｐゴシック" charset="0"/>
                <a:sym typeface="Helvetica" charset="0"/>
              </a:rPr>
              <a:t> on </a:t>
            </a:r>
            <a:endParaRPr lang="en-US" sz="1800" i="1" dirty="0" smtClean="0">
              <a:solidFill>
                <a:srgbClr val="FF0000"/>
              </a:solidFill>
              <a:latin typeface="Helvetica" charset="0"/>
              <a:ea typeface="ＭＳ Ｐゴシック" charset="0"/>
              <a:sym typeface="Helvetica" charset="0"/>
            </a:endParaRPr>
          </a:p>
          <a:p>
            <a:pPr marL="274638" indent="-274638">
              <a:lnSpc>
                <a:spcPct val="110000"/>
              </a:lnSpc>
              <a:spcBef>
                <a:spcPts val="422"/>
              </a:spcBef>
              <a:buFont typeface="Arial"/>
              <a:buChar char="•"/>
            </a:pPr>
            <a:r>
              <a:rPr lang="en-US" sz="1800" i="1" dirty="0" smtClean="0">
                <a:solidFill>
                  <a:srgbClr val="FF0000"/>
                </a:solidFill>
                <a:latin typeface="Helvetica" charset="0"/>
                <a:ea typeface="ＭＳ Ｐゴシック" charset="0"/>
                <a:sym typeface="Helvetica" charset="0"/>
              </a:rPr>
              <a:t>March 30</a:t>
            </a:r>
            <a:r>
              <a:rPr lang="en-US" sz="1800" i="1" baseline="32000" dirty="0" smtClean="0">
                <a:solidFill>
                  <a:srgbClr val="FF0000"/>
                </a:solidFill>
                <a:latin typeface="Helvetica" charset="0"/>
                <a:ea typeface="ＭＳ Ｐゴシック" charset="0"/>
                <a:sym typeface="Helvetica" charset="0"/>
              </a:rPr>
              <a:t>th</a:t>
            </a:r>
            <a:r>
              <a:rPr lang="en-US" sz="1800" i="1" dirty="0">
                <a:solidFill>
                  <a:srgbClr val="FF0000"/>
                </a:solidFill>
                <a:latin typeface="Helvetica" charset="0"/>
                <a:ea typeface="ＭＳ Ｐゴシック" charset="0"/>
                <a:sym typeface="Helvetica" charset="0"/>
              </a:rPr>
              <a:t>, later confirmed by </a:t>
            </a:r>
            <a:endParaRPr lang="en-US" sz="1800" i="1" dirty="0" smtClean="0">
              <a:solidFill>
                <a:srgbClr val="FF0000"/>
              </a:solidFill>
              <a:latin typeface="Helvetica" charset="0"/>
              <a:ea typeface="ＭＳ Ｐゴシック" charset="0"/>
              <a:sym typeface="Helvetica" charset="0"/>
            </a:endParaRPr>
          </a:p>
          <a:p>
            <a:pPr marL="274638" indent="-274638">
              <a:lnSpc>
                <a:spcPct val="110000"/>
              </a:lnSpc>
              <a:spcBef>
                <a:spcPts val="422"/>
              </a:spcBef>
              <a:buFont typeface="Arial"/>
              <a:buChar char="•"/>
            </a:pPr>
            <a:r>
              <a:rPr lang="en-US" sz="1800" i="1" dirty="0" smtClean="0">
                <a:solidFill>
                  <a:srgbClr val="FF0000"/>
                </a:solidFill>
                <a:latin typeface="Helvetica" charset="0"/>
                <a:ea typeface="ＭＳ Ｐゴシック" charset="0"/>
                <a:sym typeface="Helvetica" charset="0"/>
              </a:rPr>
              <a:t>re</a:t>
            </a:r>
            <a:r>
              <a:rPr lang="en-US" sz="1800" i="1" dirty="0">
                <a:solidFill>
                  <a:srgbClr val="FF0000"/>
                </a:solidFill>
                <a:latin typeface="Helvetica" charset="0"/>
                <a:ea typeface="ＭＳ Ｐゴシック" charset="0"/>
                <a:sym typeface="Helvetica" charset="0"/>
              </a:rPr>
              <a:t>-qualification</a:t>
            </a:r>
            <a:r>
              <a:rPr lang="en-US" sz="1800" i="1" dirty="0" smtClean="0">
                <a:solidFill>
                  <a:srgbClr val="FF0000"/>
                </a:solidFill>
                <a:latin typeface="Helvetica" charset="0"/>
                <a:ea typeface="ＭＳ Ｐゴシック" charset="0"/>
                <a:sym typeface="Helvetica" charset="0"/>
              </a:rPr>
              <a:t>.</a:t>
            </a:r>
            <a:endParaRPr lang="en-US" sz="1800" i="1" dirty="0">
              <a:solidFill>
                <a:srgbClr val="FF0000"/>
              </a:solidFill>
              <a:latin typeface="Helvetica" charset="0"/>
              <a:ea typeface="ＭＳ Ｐゴシック" charset="0"/>
              <a:sym typeface="Helvetic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4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/>
          </p:cNvSpPr>
          <p:nvPr/>
        </p:nvSpPr>
        <p:spPr bwMode="auto">
          <a:xfrm>
            <a:off x="1344388" y="634959"/>
            <a:ext cx="7799612" cy="8923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 anchor="ctr"/>
          <a:lstStyle/>
          <a:p>
            <a:pPr>
              <a:lnSpc>
                <a:spcPct val="110000"/>
              </a:lnSpc>
              <a:spcBef>
                <a:spcPts val="422"/>
              </a:spcBef>
            </a:pPr>
            <a:r>
              <a:rPr lang="en-US" sz="2000" dirty="0">
                <a:latin typeface="+mn-lt"/>
                <a:ea typeface="ＭＳ Ｐゴシック" charset="0"/>
                <a:sym typeface="Helvetica" charset="0"/>
              </a:rPr>
              <a:t>Various dump of </a:t>
            </a:r>
            <a:r>
              <a:rPr lang="en-US" sz="2000" b="1" dirty="0">
                <a:solidFill>
                  <a:srgbClr val="FF0000"/>
                </a:solidFill>
                <a:latin typeface="+mn-lt"/>
                <a:ea typeface="ＭＳ Ｐゴシック" charset="0"/>
                <a:sym typeface="Helvetica" charset="0"/>
              </a:rPr>
              <a:t>B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  <a:ea typeface="ＭＳ Ｐゴシック" charset="0"/>
                <a:sym typeface="Helvetica" charset="0"/>
              </a:rPr>
              <a:t>2</a:t>
            </a:r>
            <a:r>
              <a:rPr lang="en-US" sz="2000" dirty="0" smtClean="0">
                <a:latin typeface="+mn-lt"/>
                <a:ea typeface="ＭＳ Ｐゴシック" charset="0"/>
                <a:sym typeface="Helvetica" charset="0"/>
              </a:rPr>
              <a:t> </a:t>
            </a:r>
            <a:r>
              <a:rPr lang="en-US" sz="2000" dirty="0">
                <a:latin typeface="+mn-lt"/>
                <a:ea typeface="ＭＳ Ｐゴシック" charset="0"/>
                <a:sym typeface="Helvetica" charset="0"/>
              </a:rPr>
              <a:t>triggered  after ~10-15 min at flat top by BLMBI.15R8.B0T20_MBA-</a:t>
            </a:r>
            <a:r>
              <a:rPr lang="en-US" sz="2000" dirty="0" smtClean="0">
                <a:latin typeface="+mn-lt"/>
                <a:ea typeface="ＭＳ Ｐゴシック" charset="0"/>
                <a:sym typeface="Helvetica" charset="0"/>
              </a:rPr>
              <a:t>MBB. Suspected multiple </a:t>
            </a:r>
            <a:r>
              <a:rPr lang="en-US" sz="2000" b="1" dirty="0" smtClean="0">
                <a:solidFill>
                  <a:srgbClr val="0000FF"/>
                </a:solidFill>
                <a:latin typeface="+mn-lt"/>
                <a:ea typeface="ＭＳ Ｐゴシック" charset="0"/>
                <a:sym typeface="Helvetica" charset="0"/>
              </a:rPr>
              <a:t>UFO</a:t>
            </a:r>
            <a:r>
              <a:rPr lang="en-US" sz="2000" dirty="0" smtClean="0">
                <a:latin typeface="+mn-lt"/>
                <a:ea typeface="ＭＳ Ｐゴシック" charset="0"/>
                <a:sym typeface="Helvetica" charset="0"/>
              </a:rPr>
              <a:t> events.</a:t>
            </a:r>
            <a:endParaRPr lang="en-US" sz="2000" dirty="0">
              <a:latin typeface="+mn-lt"/>
              <a:ea typeface="ＭＳ Ｐゴシック" charset="0"/>
              <a:sym typeface="Helvetica" charset="0"/>
            </a:endParaRPr>
          </a:p>
        </p:txBody>
      </p:sp>
      <p:pic>
        <p:nvPicPr>
          <p:cNvPr id="10" name="Picture 9" descr="2015041607270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0" b="13169"/>
          <a:stretch/>
        </p:blipFill>
        <p:spPr>
          <a:xfrm>
            <a:off x="3643833" y="1581188"/>
            <a:ext cx="5503213" cy="25064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85784" y="3293113"/>
            <a:ext cx="1236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40 </a:t>
            </a:r>
            <a:r>
              <a:rPr lang="en-GB" sz="1400" dirty="0" err="1" smtClean="0"/>
              <a:t>μs</a:t>
            </a:r>
            <a:r>
              <a:rPr lang="en-GB" sz="1400" dirty="0" smtClean="0"/>
              <a:t> int. time </a:t>
            </a:r>
            <a:endParaRPr lang="en-GB" sz="1400" dirty="0"/>
          </a:p>
        </p:txBody>
      </p:sp>
      <p:pic>
        <p:nvPicPr>
          <p:cNvPr id="12" name="Picture 11" descr="201504230026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28137"/>
            <a:ext cx="4585402" cy="1834161"/>
          </a:xfrm>
          <a:prstGeom prst="rect">
            <a:avLst/>
          </a:prstGeom>
        </p:spPr>
      </p:pic>
      <p:pic>
        <p:nvPicPr>
          <p:cNvPr id="13" name="Picture 12" descr="2015042300342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943" y="4528137"/>
            <a:ext cx="4572000" cy="1828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45987" y="4116774"/>
            <a:ext cx="3590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00FF"/>
                </a:solidFill>
              </a:rPr>
              <a:t>4-corrector bump in V plane</a:t>
            </a:r>
            <a:endParaRPr lang="en-GB" sz="2000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87614" y="4116774"/>
            <a:ext cx="3604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00FF"/>
                </a:solidFill>
              </a:rPr>
              <a:t>3</a:t>
            </a:r>
            <a:r>
              <a:rPr lang="en-GB" sz="2000" b="1" dirty="0">
                <a:solidFill>
                  <a:srgbClr val="0000FF"/>
                </a:solidFill>
              </a:rPr>
              <a:t>-</a:t>
            </a:r>
            <a:r>
              <a:rPr lang="en-GB" sz="2000" b="1" dirty="0" smtClean="0">
                <a:solidFill>
                  <a:srgbClr val="0000FF"/>
                </a:solidFill>
              </a:rPr>
              <a:t>corrector bump in H plane</a:t>
            </a:r>
            <a:endParaRPr lang="en-GB" sz="2000" b="1" dirty="0">
              <a:solidFill>
                <a:srgbClr val="0000F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342184" y="4938329"/>
            <a:ext cx="0" cy="152317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763515" y="4938332"/>
            <a:ext cx="0" cy="1666042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927199" y="4938330"/>
            <a:ext cx="0" cy="166604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922706" y="4938329"/>
            <a:ext cx="0" cy="152317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76827" y="6402109"/>
            <a:ext cx="530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Q15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8040" y="6554509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Q14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61842" y="6571386"/>
            <a:ext cx="530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Q16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57349" y="6385232"/>
            <a:ext cx="530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Q15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59343" y="6424821"/>
            <a:ext cx="1855504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FF"/>
                </a:solidFill>
              </a:rPr>
              <a:t>B15=1.14*Q15</a:t>
            </a:r>
            <a:endParaRPr lang="en-GB" sz="2000" dirty="0">
              <a:solidFill>
                <a:srgbClr val="0000FF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155152" y="5636286"/>
            <a:ext cx="138545" cy="13084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Elbow Connector 25"/>
          <p:cNvCxnSpPr>
            <a:stCxn id="24" idx="0"/>
            <a:endCxn id="25" idx="2"/>
          </p:cNvCxnSpPr>
          <p:nvPr/>
        </p:nvCxnSpPr>
        <p:spPr>
          <a:xfrm rot="16200000" flipV="1">
            <a:off x="2809569" y="5047294"/>
            <a:ext cx="723110" cy="2031943"/>
          </a:xfrm>
          <a:prstGeom prst="bentConnector4">
            <a:avLst>
              <a:gd name="adj1" fmla="val 45476"/>
              <a:gd name="adj2" fmla="val 111250"/>
            </a:avLst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273497" y="6426171"/>
            <a:ext cx="1874582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00FF"/>
                </a:solidFill>
              </a:rPr>
              <a:t>B15=0.86*Q15</a:t>
            </a:r>
            <a:endParaRPr lang="en-GB" sz="2000" dirty="0">
              <a:solidFill>
                <a:srgbClr val="0000FF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6656070" y="5873984"/>
            <a:ext cx="138545" cy="13084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Elbow Connector 28"/>
          <p:cNvCxnSpPr>
            <a:stCxn id="27" idx="0"/>
            <a:endCxn id="28" idx="2"/>
          </p:cNvCxnSpPr>
          <p:nvPr/>
        </p:nvCxnSpPr>
        <p:spPr>
          <a:xfrm rot="16200000" flipV="1">
            <a:off x="7190048" y="5405431"/>
            <a:ext cx="486762" cy="1554718"/>
          </a:xfrm>
          <a:prstGeom prst="bentConnector4">
            <a:avLst>
              <a:gd name="adj1" fmla="val 43280"/>
              <a:gd name="adj2" fmla="val 114704"/>
            </a:avLst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595" y="1424372"/>
            <a:ext cx="36674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/>
              <a:buChar char="•"/>
            </a:pPr>
            <a:r>
              <a:rPr lang="en-US" sz="2000" dirty="0">
                <a:latin typeface="+mn-lt"/>
                <a:cs typeface="Helvetica"/>
              </a:rPr>
              <a:t>Initially, aperture scans did not identified any apparent reduction.</a:t>
            </a:r>
          </a:p>
          <a:p>
            <a:pPr marL="171450" indent="-171450" algn="just">
              <a:buFont typeface="Arial"/>
              <a:buChar char="•"/>
            </a:pPr>
            <a:r>
              <a:rPr lang="en-US" sz="2000" dirty="0">
                <a:latin typeface="+mn-lt"/>
                <a:cs typeface="Helvetica"/>
              </a:rPr>
              <a:t>After the </a:t>
            </a:r>
            <a:r>
              <a:rPr lang="en-US" sz="2000" dirty="0" smtClean="0">
                <a:latin typeface="+mn-lt"/>
                <a:cs typeface="Helvetica"/>
              </a:rPr>
              <a:t>local warm </a:t>
            </a:r>
            <a:r>
              <a:rPr lang="en-US" sz="2000" dirty="0">
                <a:latin typeface="+mn-lt"/>
                <a:cs typeface="Helvetica"/>
              </a:rPr>
              <a:t>up of the beam screen a reduction of aperture has been observed corresponding to an obstacle lying on the beam screen (</a:t>
            </a:r>
            <a:r>
              <a:rPr lang="en-US" sz="2000" b="1" dirty="0">
                <a:solidFill>
                  <a:srgbClr val="0000FF"/>
                </a:solidFill>
                <a:latin typeface="+mn-lt"/>
                <a:cs typeface="Helvetica"/>
              </a:rPr>
              <a:t>ULO</a:t>
            </a:r>
            <a:r>
              <a:rPr lang="en-US" sz="2000" dirty="0">
                <a:latin typeface="+mn-lt"/>
                <a:cs typeface="Helvetica"/>
              </a:rPr>
              <a:t>)</a:t>
            </a:r>
            <a:r>
              <a:rPr lang="en-US" sz="2000" dirty="0" smtClean="0">
                <a:latin typeface="+mn-lt"/>
                <a:cs typeface="Helvetica"/>
              </a:rPr>
              <a:t>.</a:t>
            </a:r>
            <a:endParaRPr lang="en-US" sz="2000" dirty="0">
              <a:latin typeface="+mn-lt"/>
              <a:cs typeface="Helvetica"/>
            </a:endParaRPr>
          </a:p>
        </p:txBody>
      </p:sp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>
          <a:xfrm>
            <a:off x="1332000" y="18000"/>
            <a:ext cx="7812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The second hurdle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3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afe_m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7619"/>
            <a:ext cx="4404746" cy="4301199"/>
          </a:xfrm>
          <a:prstGeom prst="rect">
            <a:avLst/>
          </a:prstGeom>
        </p:spPr>
      </p:pic>
      <p:pic>
        <p:nvPicPr>
          <p:cNvPr id="7" name="Picture 6" descr="safe_sigm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197" y="1387619"/>
            <a:ext cx="4404746" cy="4301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38400" y="-18000"/>
            <a:ext cx="7938000" cy="1631216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 rtlCol="0">
            <a:spAutoFit/>
          </a:bodyPr>
          <a:lstStyle/>
          <a:p>
            <a:pPr marL="171450" indent="-171450">
              <a:buFont typeface="Arial"/>
              <a:buChar char="•"/>
            </a:pPr>
            <a:endParaRPr lang="en-GB" sz="2000" b="1" dirty="0" smtClean="0"/>
          </a:p>
          <a:p>
            <a:pPr marL="171450" indent="-171450">
              <a:buFont typeface="Arial"/>
              <a:buChar char="•"/>
            </a:pPr>
            <a:endParaRPr lang="en-GB" sz="2000" b="1" dirty="0"/>
          </a:p>
          <a:p>
            <a:pPr marL="171450" indent="-171450">
              <a:buFont typeface="Arial"/>
              <a:buChar char="•"/>
            </a:pPr>
            <a:endParaRPr lang="en-GB" sz="2000" b="1" dirty="0" smtClean="0"/>
          </a:p>
          <a:p>
            <a:pPr marL="171450" indent="-171450">
              <a:buFont typeface="Arial"/>
              <a:buChar char="•"/>
            </a:pPr>
            <a:r>
              <a:rPr lang="en-GB" sz="2000" b="1" dirty="0" smtClean="0"/>
              <a:t>Cut applied </a:t>
            </a:r>
            <a:r>
              <a:rPr lang="en-GB" sz="2000" dirty="0" smtClean="0"/>
              <a:t>with IR7-TCPs: </a:t>
            </a:r>
            <a:r>
              <a:rPr lang="en-GB" sz="2000" b="1" dirty="0" smtClean="0"/>
              <a:t>4σ</a:t>
            </a:r>
            <a:r>
              <a:rPr lang="en-GB" sz="2000" b="1" baseline="-25000" dirty="0" smtClean="0"/>
              <a:t>y</a:t>
            </a:r>
            <a:r>
              <a:rPr lang="en-GB" sz="2000" b="1" dirty="0" smtClean="0"/>
              <a:t> and 3σ</a:t>
            </a:r>
            <a:r>
              <a:rPr lang="en-GB" sz="2000" b="1" baseline="-25000" dirty="0" smtClean="0"/>
              <a:t>x</a:t>
            </a:r>
          </a:p>
          <a:p>
            <a:pPr marL="171450" indent="-171450">
              <a:buFont typeface="Arial"/>
              <a:buChar char="•"/>
            </a:pPr>
            <a:r>
              <a:rPr lang="en-GB" sz="2000" b="1" dirty="0"/>
              <a:t>Step of 2-3mm </a:t>
            </a:r>
            <a:r>
              <a:rPr lang="en-GB" sz="2000" dirty="0"/>
              <a:t>for </a:t>
            </a:r>
            <a:r>
              <a:rPr lang="en-GB" sz="2000" b="1" dirty="0"/>
              <a:t>H</a:t>
            </a:r>
            <a:r>
              <a:rPr lang="en-GB" sz="2000" dirty="0"/>
              <a:t> bumps, </a:t>
            </a:r>
            <a:r>
              <a:rPr lang="en-GB" sz="2000" b="1" dirty="0"/>
              <a:t>1mm</a:t>
            </a:r>
            <a:r>
              <a:rPr lang="en-GB" sz="2000" dirty="0"/>
              <a:t> for </a:t>
            </a:r>
            <a:r>
              <a:rPr lang="en-GB" sz="2000" b="1" dirty="0"/>
              <a:t>V</a:t>
            </a:r>
            <a:r>
              <a:rPr lang="en-GB" sz="2000" dirty="0"/>
              <a:t> bumps (</a:t>
            </a:r>
            <a:r>
              <a:rPr lang="en-GB" sz="2000" dirty="0">
                <a:latin typeface="Times"/>
                <a:cs typeface="Times"/>
              </a:rPr>
              <a:t>~</a:t>
            </a:r>
            <a:r>
              <a:rPr lang="en-GB" sz="2000" dirty="0">
                <a:cs typeface="Times"/>
              </a:rPr>
              <a:t>1.4</a:t>
            </a:r>
            <a:r>
              <a:rPr lang="en-GB" sz="2000" dirty="0"/>
              <a:t>σ</a:t>
            </a:r>
            <a:r>
              <a:rPr lang="en-GB" sz="2000" baseline="-25000" dirty="0"/>
              <a:t>y </a:t>
            </a:r>
            <a:r>
              <a:rPr lang="en-GB" sz="2000" dirty="0"/>
              <a:t>at MB15R8</a:t>
            </a:r>
            <a:r>
              <a:rPr lang="en-GB" sz="2000" dirty="0" smtClean="0"/>
              <a:t>)</a:t>
            </a:r>
            <a:endParaRPr lang="en-GB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422323" y="1411458"/>
            <a:ext cx="6299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E300"/>
                </a:solidFill>
              </a:rPr>
              <a:t>Safe aperture (last step before losses on MB15R8)</a:t>
            </a:r>
            <a:endParaRPr lang="en-GB" sz="2000" b="1" dirty="0">
              <a:solidFill>
                <a:srgbClr val="00E3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3439" y="1771636"/>
            <a:ext cx="3520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00FF"/>
                </a:solidFill>
              </a:rPr>
              <a:t>Physics </a:t>
            </a:r>
            <a:r>
              <a:rPr lang="en-GB" sz="2000" dirty="0">
                <a:solidFill>
                  <a:srgbClr val="0000FF"/>
                </a:solidFill>
              </a:rPr>
              <a:t>aperture at MB.15R8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8940" y="1771636"/>
            <a:ext cx="2579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00FF"/>
                </a:solidFill>
              </a:rPr>
              <a:t>A</a:t>
            </a:r>
            <a:r>
              <a:rPr lang="en-GB" sz="2000" dirty="0" smtClean="0">
                <a:solidFill>
                  <a:srgbClr val="0000FF"/>
                </a:solidFill>
              </a:rPr>
              <a:t>perture in units of </a:t>
            </a:r>
            <a:r>
              <a:rPr lang="en-GB" sz="2000" dirty="0" err="1" smtClean="0">
                <a:solidFill>
                  <a:srgbClr val="0000FF"/>
                </a:solidFill>
              </a:rPr>
              <a:t>σ</a:t>
            </a:r>
            <a:r>
              <a:rPr lang="en-GB" sz="2000" dirty="0" smtClean="0">
                <a:solidFill>
                  <a:srgbClr val="0000FF"/>
                </a:solidFill>
              </a:rPr>
              <a:t> </a:t>
            </a:r>
            <a:endParaRPr lang="en-GB" sz="2000" dirty="0">
              <a:solidFill>
                <a:srgbClr val="0000FF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88172" y="4111830"/>
            <a:ext cx="3110459" cy="0"/>
          </a:xfrm>
          <a:prstGeom prst="line">
            <a:avLst/>
          </a:prstGeom>
          <a:ln w="3175" cmpd="sng"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65192" y="3717898"/>
            <a:ext cx="1263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00FF"/>
                </a:solidFill>
              </a:rPr>
              <a:t> </a:t>
            </a:r>
            <a:r>
              <a:rPr lang="en-GB" sz="2000" dirty="0" smtClean="0">
                <a:solidFill>
                  <a:srgbClr val="0000FF"/>
                </a:solidFill>
                <a:latin typeface="Times"/>
                <a:cs typeface="Times"/>
              </a:rPr>
              <a:t>~</a:t>
            </a:r>
            <a:r>
              <a:rPr lang="en-GB" sz="2000" dirty="0" smtClean="0">
                <a:solidFill>
                  <a:srgbClr val="0000FF"/>
                </a:solidFill>
                <a:cs typeface="Times"/>
              </a:rPr>
              <a:t>-8.4</a:t>
            </a:r>
            <a:r>
              <a:rPr lang="en-GB" sz="2000" dirty="0" smtClean="0">
                <a:solidFill>
                  <a:srgbClr val="0000FF"/>
                </a:solidFill>
              </a:rPr>
              <a:t>mm</a:t>
            </a:r>
            <a:endParaRPr lang="en-GB" sz="2000" dirty="0">
              <a:solidFill>
                <a:srgbClr val="0000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5021420" y="4231949"/>
            <a:ext cx="3110459" cy="0"/>
          </a:xfrm>
          <a:prstGeom prst="line">
            <a:avLst/>
          </a:prstGeom>
          <a:ln w="3175" cmpd="sng"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98440" y="3878329"/>
            <a:ext cx="923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00FF"/>
                </a:solidFill>
              </a:rPr>
              <a:t> </a:t>
            </a:r>
            <a:r>
              <a:rPr lang="en-GB" sz="2000" dirty="0" smtClean="0">
                <a:solidFill>
                  <a:srgbClr val="0000FF"/>
                </a:solidFill>
                <a:latin typeface="Times"/>
                <a:cs typeface="Times"/>
              </a:rPr>
              <a:t>~</a:t>
            </a:r>
            <a:r>
              <a:rPr lang="en-GB" sz="2000" dirty="0" smtClean="0">
                <a:solidFill>
                  <a:srgbClr val="0000FF"/>
                </a:solidFill>
              </a:rPr>
              <a:t>12σ</a:t>
            </a:r>
            <a:r>
              <a:rPr lang="en-GB" sz="2000" baseline="-25000" dirty="0" smtClean="0">
                <a:solidFill>
                  <a:srgbClr val="0000FF"/>
                </a:solidFill>
              </a:rPr>
              <a:t>y</a:t>
            </a:r>
            <a:endParaRPr lang="en-GB" sz="2000" baseline="-25000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79561" y="5366922"/>
            <a:ext cx="4049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i="1" dirty="0" smtClean="0">
                <a:solidFill>
                  <a:srgbClr val="0000FF"/>
                </a:solidFill>
              </a:rPr>
              <a:t>Measurements performed at injection</a:t>
            </a:r>
            <a:endParaRPr lang="en-GB" sz="1800" i="1" dirty="0">
              <a:solidFill>
                <a:srgbClr val="0000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5655600"/>
            <a:ext cx="9144000" cy="1224000"/>
          </a:xfrm>
          <a:solidFill>
            <a:schemeClr val="bg1"/>
          </a:solidFill>
        </p:spPr>
        <p:txBody>
          <a:bodyPr tIns="36000" bIns="36000">
            <a:noAutofit/>
          </a:bodyPr>
          <a:lstStyle/>
          <a:p>
            <a:pPr marL="0" indent="0" algn="just">
              <a:buNone/>
            </a:pPr>
            <a:r>
              <a:rPr lang="en-US" sz="2000" b="1" dirty="0">
                <a:solidFill>
                  <a:srgbClr val="FF0000"/>
                </a:solidFill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</a:rPr>
              <a:t>he aperture restriction seems to get worse between injection and top energy (and sometimes even at injection)! Current strategy: </a:t>
            </a:r>
            <a:r>
              <a:rPr lang="en-US" sz="2000" b="1" dirty="0" smtClean="0">
                <a:solidFill>
                  <a:srgbClr val="0000FF"/>
                </a:solidFill>
              </a:rPr>
              <a:t>continue beam commissioning, monitor the </a:t>
            </a:r>
            <a:r>
              <a:rPr lang="en-US" sz="2000" b="1" dirty="0" err="1" smtClean="0">
                <a:solidFill>
                  <a:srgbClr val="0000FF"/>
                </a:solidFill>
              </a:rPr>
              <a:t>behaviour</a:t>
            </a:r>
            <a:r>
              <a:rPr lang="en-US" sz="2000" b="1" dirty="0" smtClean="0">
                <a:solidFill>
                  <a:srgbClr val="0000FF"/>
                </a:solidFill>
              </a:rPr>
              <a:t> of the ULO, and check with higher intensity beams.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8" name="Rectangle 25"/>
          <p:cNvSpPr>
            <a:spLocks/>
          </p:cNvSpPr>
          <p:nvPr/>
        </p:nvSpPr>
        <p:spPr bwMode="auto">
          <a:xfrm>
            <a:off x="2373421" y="4966980"/>
            <a:ext cx="16009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i="1" dirty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C</a:t>
            </a:r>
            <a:r>
              <a:rPr lang="en-US" sz="1300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ourtesy  D. </a:t>
            </a:r>
            <a:r>
              <a:rPr lang="en-US" sz="1300" i="1" dirty="0" err="1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Mirarchi</a:t>
            </a:r>
            <a:endParaRPr lang="en-US" sz="1300" i="1" dirty="0">
              <a:solidFill>
                <a:srgbClr val="0000FF"/>
              </a:solidFill>
              <a:latin typeface="Helvetica" charset="0"/>
              <a:ea typeface="ＭＳ Ｐゴシック" charset="0"/>
              <a:sym typeface="Helvetica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8000"/>
            <a:ext cx="9180000" cy="9144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Aperture measurements in 15R8.B2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13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000" y="17999"/>
            <a:ext cx="7812000" cy="914400"/>
          </a:xfrm>
        </p:spPr>
        <p:txBody>
          <a:bodyPr/>
          <a:lstStyle/>
          <a:p>
            <a:r>
              <a:rPr lang="en-US" dirty="0"/>
              <a:t>The LHC in a </a:t>
            </a:r>
            <a:r>
              <a:rPr lang="en-US" dirty="0" smtClean="0"/>
              <a:t>nutshell</a:t>
            </a:r>
            <a:endParaRPr lang="en-GB" dirty="0"/>
          </a:p>
        </p:txBody>
      </p: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514350" y="1419225"/>
            <a:ext cx="8077200" cy="2162175"/>
            <a:chOff x="684" y="912"/>
            <a:chExt cx="5088" cy="136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77" b="42590"/>
            <a:stretch>
              <a:fillRect/>
            </a:stretch>
          </p:blipFill>
          <p:spPr bwMode="auto">
            <a:xfrm>
              <a:off x="750" y="1458"/>
              <a:ext cx="432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1445" y="1910"/>
              <a:ext cx="66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sz="2000">
                  <a:solidFill>
                    <a:srgbClr val="FF0000"/>
                  </a:solidFill>
                </a:rPr>
                <a:t>mid-cell</a:t>
              </a:r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876" y="1910"/>
              <a:ext cx="48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sz="2000">
                  <a:solidFill>
                    <a:srgbClr val="00FF00"/>
                  </a:solidFill>
                </a:rPr>
                <a:t>silver</a:t>
              </a: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2103" y="1910"/>
              <a:ext cx="48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sz="2000">
                  <a:solidFill>
                    <a:srgbClr val="00FF00"/>
                  </a:solidFill>
                </a:rPr>
                <a:t>silver</a:t>
              </a:r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3552" y="1910"/>
              <a:ext cx="66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sz="2000">
                  <a:solidFill>
                    <a:srgbClr val="FF0000"/>
                  </a:solidFill>
                </a:rPr>
                <a:t>mid-cell</a:t>
              </a: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3000" y="1910"/>
              <a:ext cx="48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sz="2000">
                  <a:solidFill>
                    <a:srgbClr val="00FF00"/>
                  </a:solidFill>
                </a:rPr>
                <a:t>silver</a:t>
              </a: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4215" y="1910"/>
              <a:ext cx="48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sz="2000">
                  <a:solidFill>
                    <a:srgbClr val="00FF00"/>
                  </a:solidFill>
                </a:rPr>
                <a:t>silver</a:t>
              </a:r>
            </a:p>
          </p:txBody>
        </p:sp>
        <p:grpSp>
          <p:nvGrpSpPr>
            <p:cNvPr id="15" name="Group 13"/>
            <p:cNvGrpSpPr>
              <a:grpSpLocks/>
            </p:cNvGrpSpPr>
            <p:nvPr/>
          </p:nvGrpSpPr>
          <p:grpSpPr bwMode="auto">
            <a:xfrm>
              <a:off x="684" y="912"/>
              <a:ext cx="5088" cy="546"/>
              <a:chOff x="432" y="912"/>
              <a:chExt cx="5088" cy="546"/>
            </a:xfrm>
          </p:grpSpPr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959" y="968"/>
                <a:ext cx="561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000"/>
                  <a:t>beam </a:t>
                </a:r>
              </a:p>
              <a:p>
                <a:pPr algn="ctr" eaLnBrk="0" hangingPunct="0"/>
                <a:r>
                  <a:rPr lang="en-US" sz="2000"/>
                  <a:t>waist</a:t>
                </a: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8" y="912"/>
                <a:ext cx="23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>
                    <a:solidFill>
                      <a:srgbClr val="FF0000"/>
                    </a:solidFill>
                  </a:rPr>
                  <a:t>H</a:t>
                </a:r>
              </a:p>
            </p:txBody>
          </p:sp>
          <p:sp>
            <p:nvSpPr>
              <p:cNvPr id="18" name="Line 16"/>
              <p:cNvSpPr>
                <a:spLocks noChangeShapeType="1"/>
              </p:cNvSpPr>
              <p:nvPr/>
            </p:nvSpPr>
            <p:spPr bwMode="auto">
              <a:xfrm flipH="1" flipV="1">
                <a:off x="2832" y="981"/>
                <a:ext cx="2160" cy="181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9" name="Line 17"/>
              <p:cNvSpPr>
                <a:spLocks noChangeShapeType="1"/>
              </p:cNvSpPr>
              <p:nvPr/>
            </p:nvSpPr>
            <p:spPr bwMode="auto">
              <a:xfrm flipH="1">
                <a:off x="2832" y="1253"/>
                <a:ext cx="2160" cy="181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" name="Oval 18"/>
              <p:cNvSpPr>
                <a:spLocks noChangeArrowheads="1"/>
              </p:cNvSpPr>
              <p:nvPr/>
            </p:nvSpPr>
            <p:spPr bwMode="auto">
              <a:xfrm>
                <a:off x="1608" y="1072"/>
                <a:ext cx="288" cy="271"/>
              </a:xfrm>
              <a:prstGeom prst="ellipse">
                <a:avLst/>
              </a:prstGeom>
              <a:solidFill>
                <a:srgbClr val="80808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" name="Oval 19"/>
              <p:cNvSpPr>
                <a:spLocks noChangeArrowheads="1"/>
              </p:cNvSpPr>
              <p:nvPr/>
            </p:nvSpPr>
            <p:spPr bwMode="auto">
              <a:xfrm>
                <a:off x="2256" y="1026"/>
                <a:ext cx="192" cy="363"/>
              </a:xfrm>
              <a:prstGeom prst="ellipse">
                <a:avLst/>
              </a:prstGeom>
              <a:solidFill>
                <a:srgbClr val="80808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2" name="Oval 20"/>
              <p:cNvSpPr>
                <a:spLocks noChangeArrowheads="1"/>
              </p:cNvSpPr>
              <p:nvPr/>
            </p:nvSpPr>
            <p:spPr bwMode="auto">
              <a:xfrm>
                <a:off x="2784" y="981"/>
                <a:ext cx="96" cy="453"/>
              </a:xfrm>
              <a:prstGeom prst="ellipse">
                <a:avLst/>
              </a:prstGeom>
              <a:solidFill>
                <a:srgbClr val="80808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3" name="Oval 21"/>
              <p:cNvSpPr>
                <a:spLocks noChangeArrowheads="1"/>
              </p:cNvSpPr>
              <p:nvPr/>
            </p:nvSpPr>
            <p:spPr bwMode="auto">
              <a:xfrm rot="-5400000">
                <a:off x="1061" y="1016"/>
                <a:ext cx="181" cy="384"/>
              </a:xfrm>
              <a:prstGeom prst="ellipse">
                <a:avLst/>
              </a:prstGeom>
              <a:solidFill>
                <a:srgbClr val="80808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4" name="Oval 22"/>
              <p:cNvSpPr>
                <a:spLocks noChangeArrowheads="1"/>
              </p:cNvSpPr>
              <p:nvPr/>
            </p:nvSpPr>
            <p:spPr bwMode="auto">
              <a:xfrm rot="5400000">
                <a:off x="626" y="968"/>
                <a:ext cx="91" cy="480"/>
              </a:xfrm>
              <a:prstGeom prst="ellipse">
                <a:avLst/>
              </a:prstGeom>
              <a:solidFill>
                <a:srgbClr val="80808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5" name="Line 23"/>
              <p:cNvSpPr>
                <a:spLocks noChangeShapeType="1"/>
              </p:cNvSpPr>
              <p:nvPr/>
            </p:nvSpPr>
            <p:spPr bwMode="auto">
              <a:xfrm flipV="1">
                <a:off x="672" y="981"/>
                <a:ext cx="2160" cy="181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6" name="Line 24"/>
              <p:cNvSpPr>
                <a:spLocks noChangeShapeType="1"/>
              </p:cNvSpPr>
              <p:nvPr/>
            </p:nvSpPr>
            <p:spPr bwMode="auto">
              <a:xfrm>
                <a:off x="672" y="1253"/>
                <a:ext cx="2160" cy="181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Line 25"/>
              <p:cNvSpPr>
                <a:spLocks noChangeShapeType="1"/>
              </p:cNvSpPr>
              <p:nvPr/>
            </p:nvSpPr>
            <p:spPr bwMode="auto">
              <a:xfrm>
                <a:off x="672" y="981"/>
                <a:ext cx="2160" cy="18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" name="Line 26"/>
              <p:cNvSpPr>
                <a:spLocks noChangeShapeType="1"/>
              </p:cNvSpPr>
              <p:nvPr/>
            </p:nvSpPr>
            <p:spPr bwMode="auto">
              <a:xfrm flipV="1">
                <a:off x="672" y="1253"/>
                <a:ext cx="2160" cy="18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9" name="Oval 27"/>
              <p:cNvSpPr>
                <a:spLocks noChangeArrowheads="1"/>
              </p:cNvSpPr>
              <p:nvPr/>
            </p:nvSpPr>
            <p:spPr bwMode="auto">
              <a:xfrm flipH="1">
                <a:off x="3768" y="1073"/>
                <a:ext cx="288" cy="271"/>
              </a:xfrm>
              <a:prstGeom prst="ellipse">
                <a:avLst/>
              </a:prstGeom>
              <a:solidFill>
                <a:srgbClr val="80808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0" name="Oval 28"/>
              <p:cNvSpPr>
                <a:spLocks noChangeArrowheads="1"/>
              </p:cNvSpPr>
              <p:nvPr/>
            </p:nvSpPr>
            <p:spPr bwMode="auto">
              <a:xfrm flipH="1">
                <a:off x="3216" y="1026"/>
                <a:ext cx="192" cy="363"/>
              </a:xfrm>
              <a:prstGeom prst="ellipse">
                <a:avLst/>
              </a:prstGeom>
              <a:solidFill>
                <a:srgbClr val="80808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1" name="Oval 29"/>
              <p:cNvSpPr>
                <a:spLocks noChangeArrowheads="1"/>
              </p:cNvSpPr>
              <p:nvPr/>
            </p:nvSpPr>
            <p:spPr bwMode="auto">
              <a:xfrm rot="5400000" flipH="1">
                <a:off x="4421" y="1016"/>
                <a:ext cx="181" cy="384"/>
              </a:xfrm>
              <a:prstGeom prst="ellipse">
                <a:avLst/>
              </a:prstGeom>
              <a:solidFill>
                <a:srgbClr val="80808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2" name="Oval 30"/>
              <p:cNvSpPr>
                <a:spLocks noChangeArrowheads="1"/>
              </p:cNvSpPr>
              <p:nvPr/>
            </p:nvSpPr>
            <p:spPr bwMode="auto">
              <a:xfrm rot="16200000" flipH="1">
                <a:off x="4946" y="968"/>
                <a:ext cx="91" cy="480"/>
              </a:xfrm>
              <a:prstGeom prst="ellipse">
                <a:avLst/>
              </a:prstGeom>
              <a:solidFill>
                <a:srgbClr val="80808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3" name="Line 31"/>
              <p:cNvSpPr>
                <a:spLocks noChangeShapeType="1"/>
              </p:cNvSpPr>
              <p:nvPr/>
            </p:nvSpPr>
            <p:spPr bwMode="auto">
              <a:xfrm flipH="1">
                <a:off x="2832" y="981"/>
                <a:ext cx="2160" cy="18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" name="Line 32"/>
              <p:cNvSpPr>
                <a:spLocks noChangeShapeType="1"/>
              </p:cNvSpPr>
              <p:nvPr/>
            </p:nvSpPr>
            <p:spPr bwMode="auto">
              <a:xfrm flipH="1" flipV="1">
                <a:off x="2832" y="1253"/>
                <a:ext cx="2160" cy="18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97" y="1208"/>
                <a:ext cx="223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>
                    <a:solidFill>
                      <a:schemeClr val="tx2"/>
                    </a:solidFill>
                  </a:rPr>
                  <a:t>V</a:t>
                </a:r>
              </a:p>
            </p:txBody>
          </p:sp>
        </p:grpSp>
      </p:grpSp>
      <p:pic>
        <p:nvPicPr>
          <p:cNvPr id="36" name="Picture 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3414713"/>
            <a:ext cx="4210050" cy="31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7"/>
          <p:cNvSpPr>
            <a:spLocks noChangeArrowheads="1"/>
          </p:cNvSpPr>
          <p:nvPr/>
        </p:nvSpPr>
        <p:spPr bwMode="auto">
          <a:xfrm>
            <a:off x="3760788" y="3424238"/>
            <a:ext cx="5275262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000" dirty="0">
                <a:solidFill>
                  <a:schemeClr val="hlink"/>
                </a:solidFill>
              </a:rPr>
              <a:t>Six dipoles </a:t>
            </a:r>
            <a:r>
              <a:rPr lang="en-US" sz="2000" dirty="0"/>
              <a:t>are located in each cell. Each dipole comprises correctors:</a:t>
            </a:r>
          </a:p>
          <a:p>
            <a:pPr marL="742950" lvl="1" indent="-285750" algn="just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</a:pPr>
            <a:r>
              <a:rPr lang="en-US" sz="1800" dirty="0" err="1"/>
              <a:t>Sextupoles</a:t>
            </a:r>
            <a:endParaRPr lang="en-US" sz="1800" dirty="0"/>
          </a:p>
          <a:p>
            <a:pPr marL="742950" lvl="1" indent="-285750" algn="just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</a:pPr>
            <a:r>
              <a:rPr lang="en-US" sz="1800" dirty="0" err="1"/>
              <a:t>Octupoles</a:t>
            </a:r>
            <a:r>
              <a:rPr lang="en-US" sz="1800" dirty="0"/>
              <a:t> and </a:t>
            </a:r>
            <a:r>
              <a:rPr lang="en-US" sz="1800" dirty="0" err="1"/>
              <a:t>decapoles</a:t>
            </a:r>
            <a:endParaRPr lang="en-US" sz="1800" dirty="0"/>
          </a:p>
          <a:p>
            <a:pPr marL="342900" indent="-342900" algn="just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000" dirty="0">
                <a:solidFill>
                  <a:schemeClr val="hlink"/>
                </a:solidFill>
              </a:rPr>
              <a:t>Two </a:t>
            </a:r>
            <a:r>
              <a:rPr lang="en-US" sz="2000" dirty="0" err="1">
                <a:solidFill>
                  <a:schemeClr val="hlink"/>
                </a:solidFill>
              </a:rPr>
              <a:t>quadrupoles</a:t>
            </a:r>
            <a:r>
              <a:rPr lang="en-US" sz="2000" dirty="0"/>
              <a:t> are located in each cell. Each </a:t>
            </a:r>
            <a:r>
              <a:rPr lang="en-US" sz="2000" dirty="0" err="1"/>
              <a:t>quadrupole</a:t>
            </a:r>
            <a:r>
              <a:rPr lang="en-US" sz="2000" dirty="0"/>
              <a:t> is e	quipped with:</a:t>
            </a:r>
          </a:p>
          <a:p>
            <a:pPr marL="742950" lvl="1" indent="-285750" algn="just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</a:pPr>
            <a:r>
              <a:rPr lang="en-US" sz="1800" dirty="0"/>
              <a:t>Beam Position Monitor </a:t>
            </a:r>
          </a:p>
          <a:p>
            <a:pPr marL="742950" lvl="1" indent="-285750" algn="just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</a:pPr>
            <a:r>
              <a:rPr lang="en-US" sz="1800" dirty="0"/>
              <a:t>Dipole corrector (for closed orbit)</a:t>
            </a:r>
          </a:p>
          <a:p>
            <a:pPr marL="742950" lvl="1" indent="-285750" algn="just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</a:pPr>
            <a:r>
              <a:rPr lang="en-US" sz="1800" dirty="0" err="1"/>
              <a:t>Sextupoles</a:t>
            </a:r>
            <a:r>
              <a:rPr lang="en-US" sz="1800" dirty="0"/>
              <a:t> (for chromaticity)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52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1332000" y="18000"/>
            <a:ext cx="7812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Run 1 performance</a:t>
            </a:r>
          </a:p>
        </p:txBody>
      </p:sp>
      <p:graphicFrame>
        <p:nvGraphicFramePr>
          <p:cNvPr id="31746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260585"/>
              </p:ext>
            </p:extLst>
          </p:nvPr>
        </p:nvGraphicFramePr>
        <p:xfrm>
          <a:off x="161009" y="1148288"/>
          <a:ext cx="8824764" cy="5612306"/>
        </p:xfrm>
        <a:graphic>
          <a:graphicData uri="http://schemas.openxmlformats.org/drawingml/2006/table">
            <a:tbl>
              <a:tblPr/>
              <a:tblGrid>
                <a:gridCol w="2225725"/>
                <a:gridCol w="1668735"/>
                <a:gridCol w="1750219"/>
                <a:gridCol w="1749103"/>
                <a:gridCol w="1430982"/>
              </a:tblGrid>
              <a:tr h="6898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Calibri" charset="0"/>
                        <a:ea typeface="ヒラギノ角ゴ ProN W3" charset="0"/>
                        <a:cs typeface="ヒラギノ角ゴ ProN W3" charset="0"/>
                        <a:sym typeface="Calibri" charset="0"/>
                      </a:endParaRP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2010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2011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2012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Nominal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DD4"/>
                    </a:solidFill>
                  </a:tcPr>
                </a:tc>
              </a:tr>
              <a:tr h="6898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Beam energy [GeV]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3500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3500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4000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7000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DD4"/>
                    </a:solidFill>
                  </a:tcPr>
                </a:tc>
              </a:tr>
              <a:tr h="6898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Bunch spacing [ns]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150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50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50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25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DD4"/>
                    </a:solidFill>
                  </a:tcPr>
                </a:tc>
              </a:tr>
              <a:tr h="6898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 Bold" charset="0"/>
                          <a:ea typeface="ヒラギノ角ゴ ProN W3" charset="0"/>
                          <a:cs typeface="Calibri Bold" charset="0"/>
                          <a:sym typeface="Calibri Bold" charset="0"/>
                        </a:rPr>
                        <a:t>No. of bunches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2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368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2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1380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2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1380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2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2808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DD4"/>
                    </a:solidFill>
                  </a:tcPr>
                </a:tc>
              </a:tr>
              <a:tr h="6898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 Bold Italic" charset="0"/>
                          <a:ea typeface="ヒラギノ角ゴ ProN W3" charset="0"/>
                          <a:cs typeface="Calibri Bold Italic" charset="0"/>
                          <a:sym typeface="Calibri Bold Italic" charset="0"/>
                        </a:rPr>
                        <a:t> </a:t>
                      </a:r>
                      <a:r>
                        <a:rPr kumimoji="0" lang="en-US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etica" charset="0"/>
                          <a:ea typeface="ヒラギノ角ゴ ProN W3" charset="0"/>
                          <a:cs typeface="Helvetica" charset="0"/>
                          <a:sym typeface="Helvetica" charset="0"/>
                        </a:rPr>
                        <a:t>β</a:t>
                      </a:r>
                      <a:r>
                        <a:rPr kumimoji="0" lang="en-US" sz="2000" b="1" i="1" u="none" strike="noStrike" cap="none" normalizeH="0" baseline="32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etica" charset="0"/>
                          <a:ea typeface="ヒラギノ角ゴ ProN W3" charset="0"/>
                          <a:cs typeface="Helvetica" charset="0"/>
                          <a:sym typeface="Helvetica" charset="0"/>
                        </a:rPr>
                        <a:t>*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 [m] </a:t>
                      </a:r>
                      <a:endParaRPr kumimoji="0" lang="en-US" sz="1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ヒラギノ角ゴ ProN W3" charset="0"/>
                        <a:cs typeface="Calibri" charset="0"/>
                        <a:sym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ATLAS and CMS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3.5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1.0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0.6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0.55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DD4"/>
                    </a:solidFill>
                  </a:tcPr>
                </a:tc>
              </a:tr>
              <a:tr h="6898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 Bold" charset="0"/>
                          <a:ea typeface="ヒラギノ角ゴ ProN W3" charset="0"/>
                          <a:cs typeface="Calibri Bold" charset="0"/>
                          <a:sym typeface="Calibri Bold" charset="0"/>
                        </a:rPr>
                        <a:t>Bunch intensity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ヒラギノ角ゴ ProN W3" charset="0"/>
                          <a:sym typeface="Calibri" charset="0"/>
                        </a:rPr>
                        <a:t/>
                      </a:r>
                      <a:b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ヒラギノ角ゴ ProN W3" charset="0"/>
                          <a:sym typeface="Calibri" charset="0"/>
                        </a:rPr>
                      </a:b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[protons/bunch]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2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1.2 x 10</a:t>
                      </a:r>
                      <a:r>
                        <a:rPr kumimoji="0" lang="en-US" sz="2500" b="0" i="0" u="none" strike="noStrike" cap="none" normalizeH="0" baseline="31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11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2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1.45 x 10</a:t>
                      </a:r>
                      <a:r>
                        <a:rPr kumimoji="0" lang="en-US" sz="2500" b="0" i="0" u="none" strike="noStrike" cap="none" normalizeH="0" baseline="31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11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2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1.7 x 10</a:t>
                      </a:r>
                      <a:r>
                        <a:rPr kumimoji="0" lang="en-US" sz="2500" b="1" i="0" u="none" strike="noStrike" cap="none" normalizeH="0" baseline="3100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11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2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1.15 x 10</a:t>
                      </a:r>
                      <a:r>
                        <a:rPr kumimoji="0" lang="en-US" sz="2200" b="0" i="0" u="none" strike="noStrike" cap="none" normalizeH="0" baseline="31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11</a:t>
                      </a: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 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DD4"/>
                    </a:solidFill>
                  </a:tcPr>
                </a:tc>
              </a:tr>
              <a:tr h="7366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Norm. 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 Bold" charset="0"/>
                          <a:ea typeface="ヒラギノ角ゴ ProN W3" charset="0"/>
                          <a:cs typeface="Calibri Bold" charset="0"/>
                          <a:sym typeface="Calibri Bold" charset="0"/>
                        </a:rPr>
                        <a:t>emittance 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[mm.mrad]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~2.0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~2.4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~2.5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3.75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DD4"/>
                    </a:solidFill>
                  </a:tcPr>
                </a:tc>
              </a:tr>
              <a:tr h="7366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Peak luminosity [cm</a:t>
                      </a:r>
                      <a:r>
                        <a:rPr kumimoji="0" lang="en-US" sz="2000" b="0" i="0" u="none" strike="noStrike" cap="none" normalizeH="0" baseline="31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-2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s</a:t>
                      </a:r>
                      <a:r>
                        <a:rPr kumimoji="0" lang="en-US" sz="2000" b="0" i="0" u="none" strike="noStrike" cap="none" normalizeH="0" baseline="31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-1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]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2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0.02 </a:t>
                      </a: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x </a:t>
                      </a: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10</a:t>
                      </a:r>
                      <a:r>
                        <a:rPr kumimoji="0" lang="en-US" sz="2500" b="0" i="0" u="none" strike="noStrike" cap="none" normalizeH="0" baseline="31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34</a:t>
                      </a:r>
                      <a:endParaRPr kumimoji="0" lang="en-US" sz="2500" b="0" i="0" u="none" strike="noStrike" cap="none" normalizeH="0" baseline="31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ヒラギノ角ゴ ProN W3" charset="0"/>
                        <a:cs typeface="Calibri" charset="0"/>
                        <a:sym typeface="Calibri" charset="0"/>
                      </a:endParaRP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2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0.37 </a:t>
                      </a: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x </a:t>
                      </a: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10</a:t>
                      </a:r>
                      <a:r>
                        <a:rPr kumimoji="0" lang="en-US" sz="2500" b="0" i="0" u="none" strike="noStrike" cap="none" normalizeH="0" baseline="31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34</a:t>
                      </a:r>
                      <a:endParaRPr kumimoji="0" lang="en-US" sz="2500" b="0" i="0" u="none" strike="noStrike" cap="none" normalizeH="0" baseline="31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ヒラギノ角ゴ ProN W3" charset="0"/>
                        <a:cs typeface="Calibri" charset="0"/>
                        <a:sym typeface="Calibri" charset="0"/>
                      </a:endParaRP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2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0.77 </a:t>
                      </a: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x </a:t>
                      </a: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10</a:t>
                      </a:r>
                      <a:r>
                        <a:rPr kumimoji="0" lang="en-US" sz="2500" b="0" i="0" u="none" strike="noStrike" cap="none" normalizeH="0" baseline="31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34</a:t>
                      </a:r>
                      <a:endParaRPr kumimoji="0" lang="en-US" sz="2500" b="0" i="0" u="none" strike="noStrike" cap="none" normalizeH="0" baseline="31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ヒラギノ角ゴ ProN W3" charset="0"/>
                        <a:cs typeface="Calibri" charset="0"/>
                        <a:sym typeface="Calibri" charset="0"/>
                      </a:endParaRP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2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1 x 10</a:t>
                      </a:r>
                      <a:r>
                        <a:rPr kumimoji="0" lang="en-US" sz="2200" b="0" i="0" u="none" strike="noStrike" cap="none" normalizeH="0" baseline="31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34</a:t>
                      </a:r>
                      <a:endParaRPr kumimoji="0" lang="en-US" sz="2200" b="0" i="0" u="none" strike="noStrike" cap="none" normalizeH="0" baseline="31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ヒラギノ角ゴ ProN W3" charset="0"/>
                        <a:cs typeface="Calibri" charset="0"/>
                        <a:sym typeface="Calibri" charset="0"/>
                      </a:endParaRP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DD4"/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000" y="418085"/>
            <a:ext cx="6913909" cy="914400"/>
          </a:xfrm>
        </p:spPr>
        <p:txBody>
          <a:bodyPr/>
          <a:lstStyle/>
          <a:p>
            <a:r>
              <a:rPr lang="en-US" dirty="0" smtClean="0"/>
              <a:t>Highlights from 2015: UFOs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98315"/>
            <a:ext cx="9144000" cy="4684713"/>
          </a:xfrm>
        </p:spPr>
        <p:txBody>
          <a:bodyPr/>
          <a:lstStyle/>
          <a:p>
            <a:pPr marL="263525" indent="-263525"/>
            <a:r>
              <a:rPr lang="en-US" sz="2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2011:</a:t>
            </a:r>
            <a:r>
              <a:rPr lang="en-US" sz="2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 smtClean="0"/>
              <a:t>Decrease </a:t>
            </a:r>
            <a:r>
              <a:rPr lang="en-US" sz="2200" dirty="0"/>
              <a:t>from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≈10 UFOs/hour </a:t>
            </a:r>
            <a:r>
              <a:rPr lang="en-US" sz="2200" dirty="0"/>
              <a:t>to</a:t>
            </a:r>
            <a:r>
              <a:rPr lang="en-US" sz="2200" b="1" dirty="0"/>
              <a:t>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≈2 UFOs/hour.</a:t>
            </a:r>
          </a:p>
          <a:p>
            <a:pPr marL="263525" indent="-263525"/>
            <a:r>
              <a:rPr lang="en-US" sz="2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2012:</a:t>
            </a:r>
            <a:r>
              <a:rPr lang="en-US" sz="2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 smtClean="0"/>
              <a:t>Initially</a:t>
            </a:r>
            <a:r>
              <a:rPr lang="en-US" sz="2200" dirty="0"/>
              <a:t>, about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2.5 times higher </a:t>
            </a:r>
            <a:r>
              <a:rPr lang="en-US" sz="2200" dirty="0"/>
              <a:t>UFO rate than in October </a:t>
            </a:r>
            <a:r>
              <a:rPr lang="en-US" sz="2200" dirty="0" smtClean="0"/>
              <a:t>2011</a:t>
            </a:r>
            <a:r>
              <a:rPr lang="en-US" sz="2200" dirty="0"/>
              <a:t>.</a:t>
            </a:r>
          </a:p>
          <a:p>
            <a:pPr marL="263525" indent="-263525"/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UFO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rate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decreased</a:t>
            </a:r>
            <a:r>
              <a:rPr lang="en-US" sz="2200" dirty="0" smtClean="0"/>
              <a:t>. </a:t>
            </a:r>
            <a:r>
              <a:rPr lang="en-US" sz="2200" dirty="0"/>
              <a:t>Up to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times </a:t>
            </a:r>
            <a:r>
              <a:rPr lang="en-US" sz="2200" dirty="0" smtClean="0"/>
              <a:t>more UFO </a:t>
            </a:r>
            <a:r>
              <a:rPr lang="en-US" sz="2200" dirty="0"/>
              <a:t>rate with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25ns.</a:t>
            </a:r>
          </a:p>
          <a:p>
            <a:pPr marL="0" lvl="1" indent="0">
              <a:buNone/>
            </a:pPr>
            <a:r>
              <a:rPr lang="en-US" sz="2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Extrapolation to 7 </a:t>
            </a:r>
            <a:r>
              <a:rPr lang="en-US" sz="2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r>
              <a:rPr lang="en-US" sz="2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 UFO related beam </a:t>
            </a:r>
            <a:r>
              <a:rPr lang="en-US" sz="2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dumps </a:t>
            </a:r>
            <a:r>
              <a:rPr lang="en-US" sz="2200" i="1" dirty="0" smtClean="0"/>
              <a:t>(</a:t>
            </a:r>
            <a:r>
              <a:rPr lang="en-US" sz="2200" i="1" dirty="0"/>
              <a:t>based on 2011: 112 dumps</a:t>
            </a:r>
            <a:r>
              <a:rPr lang="en-US" sz="2200" i="1" dirty="0">
                <a:solidFill>
                  <a:schemeClr val="tx2"/>
                </a:solidFill>
              </a:rPr>
              <a:t>)</a:t>
            </a:r>
            <a:r>
              <a:rPr lang="en-US" sz="2200" i="1" dirty="0">
                <a:solidFill>
                  <a:srgbClr val="FF0000"/>
                </a:solidFill>
              </a:rPr>
              <a:t>!!</a:t>
            </a:r>
            <a:r>
              <a:rPr lang="en-US" sz="2200" i="1" dirty="0" smtClean="0">
                <a:solidFill>
                  <a:srgbClr val="FF0000"/>
                </a:solidFill>
              </a:rPr>
              <a:t>!</a:t>
            </a:r>
            <a:endParaRPr lang="en-US" sz="2200" dirty="0"/>
          </a:p>
          <a:p>
            <a:endParaRPr lang="en-US" dirty="0"/>
          </a:p>
        </p:txBody>
      </p:sp>
      <p:pic>
        <p:nvPicPr>
          <p:cNvPr id="11" name="Picture 10" descr="C:\Users\Tobias Bär\Desktop\Bild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8" y="3376739"/>
            <a:ext cx="8869680" cy="358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5"/>
          <p:cNvSpPr>
            <a:spLocks/>
          </p:cNvSpPr>
          <p:nvPr/>
        </p:nvSpPr>
        <p:spPr bwMode="auto">
          <a:xfrm>
            <a:off x="6923202" y="6657945"/>
            <a:ext cx="127403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i="1" dirty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C</a:t>
            </a:r>
            <a:r>
              <a:rPr lang="en-US" sz="1300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ourtesy T. Baer</a:t>
            </a:r>
            <a:endParaRPr lang="en-US" sz="1300" i="1" dirty="0">
              <a:solidFill>
                <a:srgbClr val="0000FF"/>
              </a:solidFill>
              <a:latin typeface="Helvetica" charset="0"/>
              <a:ea typeface="ＭＳ Ｐゴシック" charset="0"/>
              <a:sym typeface="Helvetica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71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1332000" y="17223"/>
            <a:ext cx="7812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LS1 activities and goals</a:t>
            </a:r>
          </a:p>
        </p:txBody>
      </p:sp>
      <p:sp>
        <p:nvSpPr>
          <p:cNvPr id="34818" name="Rectangle 2"/>
          <p:cNvSpPr>
            <a:spLocks/>
          </p:cNvSpPr>
          <p:nvPr/>
        </p:nvSpPr>
        <p:spPr bwMode="auto">
          <a:xfrm>
            <a:off x="230916" y="1666036"/>
            <a:ext cx="8659485" cy="450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46800" rIns="72000" bIns="46800" anchor="ctr"/>
          <a:lstStyle/>
          <a:p>
            <a:pPr>
              <a:lnSpc>
                <a:spcPct val="110000"/>
              </a:lnSpc>
              <a:spcBef>
                <a:spcPts val="1266"/>
              </a:spcBef>
              <a:tabLst>
                <a:tab pos="572596" algn="l"/>
              </a:tabLst>
            </a:pPr>
            <a:r>
              <a:rPr lang="en-US" sz="2300" dirty="0" smtClean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Main </a:t>
            </a:r>
            <a:r>
              <a:rPr lang="en-US" sz="2300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motivation for LS1:</a:t>
            </a:r>
            <a:r>
              <a:rPr lang="en-US" sz="2300" b="1" dirty="0">
                <a:solidFill>
                  <a:srgbClr val="0000FF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rPr>
              <a:t/>
            </a:r>
            <a:br>
              <a:rPr lang="en-US" sz="2300" b="1" dirty="0">
                <a:solidFill>
                  <a:srgbClr val="0000FF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rPr>
            </a:br>
            <a:r>
              <a:rPr lang="en-US" sz="2300" b="1" dirty="0">
                <a:solidFill>
                  <a:srgbClr val="0000FF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rPr>
              <a:t>Consolidation of the Large Hadron Collider to enable the operation at the design energy of 7 </a:t>
            </a:r>
            <a:r>
              <a:rPr lang="en-US" sz="2300" b="1" dirty="0" err="1">
                <a:solidFill>
                  <a:srgbClr val="0000FF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rPr>
              <a:t>TeV</a:t>
            </a:r>
            <a:r>
              <a:rPr lang="en-US" sz="2300" b="1" dirty="0">
                <a:solidFill>
                  <a:srgbClr val="0000FF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rPr>
              <a:t>.</a:t>
            </a:r>
          </a:p>
          <a:p>
            <a:pPr marL="0" lvl="1">
              <a:lnSpc>
                <a:spcPct val="110000"/>
              </a:lnSpc>
              <a:spcBef>
                <a:spcPts val="1266"/>
              </a:spcBef>
              <a:buSzPct val="108000"/>
              <a:buFontTx/>
              <a:buChar char="•"/>
            </a:pPr>
            <a:r>
              <a:rPr lang="en-US" sz="2200" dirty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rPr>
              <a:t> This goal </a:t>
            </a:r>
            <a:r>
              <a:rPr lang="en-US" sz="2200" dirty="0" smtClean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rPr>
              <a:t>had </a:t>
            </a:r>
            <a:r>
              <a:rPr lang="en-US" sz="2200" dirty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rPr>
              <a:t>to be achieved through (amongst others...):</a:t>
            </a:r>
            <a:r>
              <a:rPr lang="en-US" sz="2200" b="1" dirty="0">
                <a:solidFill>
                  <a:srgbClr val="0000FF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rPr>
              <a:t/>
            </a:r>
            <a:br>
              <a:rPr lang="en-US" sz="2200" b="1" dirty="0">
                <a:solidFill>
                  <a:srgbClr val="0000FF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rPr>
            </a:br>
            <a:r>
              <a:rPr lang="en-US" sz="2200" b="1" dirty="0">
                <a:solidFill>
                  <a:srgbClr val="0000FF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rPr>
              <a:t>	</a:t>
            </a:r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- Consolidation of superconducting splices (</a:t>
            </a:r>
            <a:r>
              <a:rPr lang="en-US" dirty="0" smtClean="0">
                <a:latin typeface="Helvetica" charset="0"/>
                <a:cs typeface="Helvetica" charset="0"/>
                <a:sym typeface="Helvetica" charset="0"/>
              </a:rPr>
              <a:t>10170 splices</a:t>
            </a:r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, 27000 shunts!);</a:t>
            </a:r>
            <a:br>
              <a:rPr lang="en-US" dirty="0">
                <a:latin typeface="Helvetica" charset="0"/>
                <a:cs typeface="Helvetica" charset="0"/>
                <a:sym typeface="Helvetica" charset="0"/>
              </a:rPr>
            </a:br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	- Installation of 5000 new electrical insulation systems;</a:t>
            </a:r>
            <a:br>
              <a:rPr lang="en-US" dirty="0">
                <a:latin typeface="Helvetica" charset="0"/>
                <a:cs typeface="Helvetica" charset="0"/>
                <a:sym typeface="Helvetica" charset="0"/>
              </a:rPr>
            </a:br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	- 612 new relief valves installed. </a:t>
            </a:r>
          </a:p>
          <a:p>
            <a:pPr marL="263525" indent="-263525">
              <a:lnSpc>
                <a:spcPct val="110000"/>
              </a:lnSpc>
              <a:spcBef>
                <a:spcPts val="1266"/>
              </a:spcBef>
              <a:buSzPct val="108000"/>
              <a:buFontTx/>
              <a:buChar char="•"/>
            </a:pPr>
            <a:r>
              <a:rPr lang="en-US" sz="2200" dirty="0" smtClean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rPr>
              <a:t>Timeline</a:t>
            </a:r>
            <a:r>
              <a:rPr lang="en-US" sz="2200" dirty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rPr>
              <a:t>:</a:t>
            </a:r>
            <a:r>
              <a:rPr lang="en-US" sz="2200" b="1" dirty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rPr>
              <a:t> Feb. 2013 - Dec. 2014</a:t>
            </a:r>
            <a:r>
              <a:rPr lang="en-US" sz="2200" dirty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rPr>
              <a:t>, followed </a:t>
            </a:r>
            <a:r>
              <a:rPr lang="en-US" sz="2200" dirty="0" smtClean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rPr>
              <a:t>by hardware commissioning</a:t>
            </a:r>
            <a:r>
              <a:rPr lang="en-US" sz="2200" dirty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rPr>
              <a:t>.</a:t>
            </a:r>
            <a:endParaRPr lang="en-US" dirty="0">
              <a:latin typeface="Helvetica" charset="0"/>
              <a:cs typeface="Helvetica" charset="0"/>
              <a:sym typeface="Helvetica" charset="0"/>
            </a:endParaRPr>
          </a:p>
          <a:p>
            <a:pPr>
              <a:lnSpc>
                <a:spcPct val="110000"/>
              </a:lnSpc>
              <a:spcBef>
                <a:spcPts val="1266"/>
              </a:spcBef>
              <a:buSzPct val="108000"/>
              <a:buFontTx/>
              <a:buChar char="•"/>
              <a:tabLst>
                <a:tab pos="572596" algn="l"/>
              </a:tabLst>
            </a:pPr>
            <a:r>
              <a:rPr lang="en-US" sz="2200" b="1" dirty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rPr>
              <a:t> Other important activities </a:t>
            </a:r>
            <a:r>
              <a:rPr lang="en-US" sz="2200" b="1" dirty="0" smtClean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rPr>
              <a:t>took place</a:t>
            </a:r>
            <a:r>
              <a:rPr lang="en-US" sz="2200" b="1" dirty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sz="2200" b="1" dirty="0" smtClean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rPr>
              <a:t>in </a:t>
            </a:r>
            <a:r>
              <a:rPr lang="en-US" sz="2200" b="1" dirty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rPr>
              <a:t>the 2 year stop!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1332000" y="18000"/>
            <a:ext cx="7812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Hardware commissioning</a:t>
            </a:r>
          </a:p>
        </p:txBody>
      </p:sp>
      <p:sp>
        <p:nvSpPr>
          <p:cNvPr id="38915" name="Rectangle 3"/>
          <p:cNvSpPr>
            <a:spLocks/>
          </p:cNvSpPr>
          <p:nvPr/>
        </p:nvSpPr>
        <p:spPr bwMode="auto">
          <a:xfrm>
            <a:off x="5875200" y="1080492"/>
            <a:ext cx="3268800" cy="1806219"/>
          </a:xfrm>
          <a:prstGeom prst="rect">
            <a:avLst/>
          </a:prstGeom>
          <a:solidFill>
            <a:schemeClr val="bg1"/>
          </a:solidFill>
          <a:ln w="38100" cap="rnd">
            <a:solidFill>
              <a:srgbClr val="FF0000"/>
            </a:solidFill>
            <a:round/>
            <a:headEnd/>
            <a:tailEnd/>
          </a:ln>
          <a:extLst/>
        </p:spPr>
        <p:txBody>
          <a:bodyPr lIns="72000" tIns="0" rIns="72000" bIns="0"/>
          <a:lstStyle/>
          <a:p>
            <a:r>
              <a:rPr lang="en-US" dirty="0">
                <a:latin typeface="Helvetica" charset="0"/>
                <a:ea typeface="ＭＳ Ｐゴシック" charset="0"/>
                <a:sym typeface="Helvetica" charset="0"/>
              </a:rPr>
              <a:t>Activities started on </a:t>
            </a:r>
            <a:br>
              <a:rPr lang="en-US" dirty="0">
                <a:latin typeface="Helvetica" charset="0"/>
                <a:ea typeface="ＭＳ Ｐゴシック" charset="0"/>
                <a:sym typeface="Helvetica" charset="0"/>
              </a:rPr>
            </a:br>
            <a:r>
              <a:rPr lang="en-US" dirty="0">
                <a:latin typeface="Helvetica" charset="0"/>
                <a:ea typeface="ＭＳ Ｐゴシック" charset="0"/>
                <a:sym typeface="Helvetica" charset="0"/>
              </a:rPr>
              <a:t>September 15th, 2014.</a:t>
            </a:r>
            <a:endParaRPr lang="en-US" b="1" dirty="0">
              <a:latin typeface="Helvetica" charset="0"/>
              <a:ea typeface="ＭＳ Ｐゴシック" charset="0"/>
              <a:sym typeface="Helvetica" charset="0"/>
            </a:endParaRPr>
          </a:p>
          <a:p>
            <a:r>
              <a:rPr lang="en-US" b="1" dirty="0">
                <a:latin typeface="Helvetica" charset="0"/>
                <a:ea typeface="ＭＳ Ｐゴシック" charset="0"/>
                <a:sym typeface="Helvetica" charset="0"/>
              </a:rPr>
              <a:t>Powering tests were completed at</a:t>
            </a:r>
            <a:r>
              <a:rPr lang="en-US" dirty="0">
                <a:latin typeface="Helvetica" charset="0"/>
                <a:ea typeface="ＭＳ Ｐゴシック" charset="0"/>
                <a:sym typeface="Helvetica" charset="0"/>
              </a:rPr>
              <a:t> </a:t>
            </a:r>
            <a:r>
              <a:rPr lang="en-US" b="1" dirty="0">
                <a:latin typeface="Helvetica" charset="0"/>
                <a:ea typeface="ＭＳ Ｐゴシック" charset="0"/>
                <a:sym typeface="Helvetica" charset="0"/>
              </a:rPr>
              <a:t>8 am on Friday April 3</a:t>
            </a:r>
            <a:r>
              <a:rPr lang="en-US" b="1" baseline="30000" dirty="0">
                <a:latin typeface="Helvetica" charset="0"/>
                <a:ea typeface="ＭＳ Ｐゴシック" charset="0"/>
                <a:sym typeface="Helvetica" charset="0"/>
              </a:rPr>
              <a:t>rd</a:t>
            </a:r>
          </a:p>
        </p:txBody>
      </p:sp>
      <p:sp>
        <p:nvSpPr>
          <p:cNvPr id="38917" name="Rectangle 4"/>
          <p:cNvSpPr>
            <a:spLocks/>
          </p:cNvSpPr>
          <p:nvPr/>
        </p:nvSpPr>
        <p:spPr bwMode="auto">
          <a:xfrm>
            <a:off x="0" y="1406528"/>
            <a:ext cx="5937930" cy="246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6000" tIns="0" rIns="36000" bIns="0"/>
          <a:lstStyle/>
          <a:p>
            <a:r>
              <a:rPr lang="en-US" b="1" dirty="0">
                <a:latin typeface="Helvetica" charset="0"/>
                <a:ea typeface="ＭＳ Ｐゴシック" charset="0"/>
                <a:sym typeface="Helvetica" charset="0"/>
              </a:rPr>
              <a:t>Scope</a:t>
            </a:r>
            <a:r>
              <a:rPr lang="en-US" dirty="0">
                <a:latin typeface="Helvetica" charset="0"/>
                <a:ea typeface="ＭＳ Ｐゴシック" charset="0"/>
                <a:sym typeface="Helvetica" charset="0"/>
              </a:rPr>
              <a:t> of 2014-15 hardware commissioning (HWC): circuit </a:t>
            </a:r>
            <a:r>
              <a:rPr lang="en-US" b="1" dirty="0">
                <a:latin typeface="Helvetica" charset="0"/>
                <a:ea typeface="ＭＳ Ｐゴシック" charset="0"/>
                <a:sym typeface="Helvetica" charset="0"/>
              </a:rPr>
              <a:t>powering and protection.</a:t>
            </a:r>
            <a:endParaRPr lang="en-US" dirty="0">
              <a:latin typeface="Helvetica" charset="0"/>
              <a:ea typeface="ＭＳ Ｐゴシック" charset="0"/>
              <a:sym typeface="Helvetica" charset="0"/>
            </a:endParaRPr>
          </a:p>
          <a:p>
            <a:r>
              <a:rPr lang="en-US" b="1" dirty="0">
                <a:latin typeface="Helvetica" charset="0"/>
                <a:ea typeface="ＭＳ Ｐゴシック" charset="0"/>
                <a:sym typeface="Helvetica" charset="0"/>
              </a:rPr>
              <a:t>Prepare the LHC for </a:t>
            </a:r>
            <a:r>
              <a:rPr lang="en-US" b="1" dirty="0" smtClean="0">
                <a:latin typeface="Helvetica" charset="0"/>
                <a:ea typeface="ＭＳ Ｐゴシック" charset="0"/>
                <a:sym typeface="Helvetica" charset="0"/>
              </a:rPr>
              <a:t>operation </a:t>
            </a:r>
            <a:r>
              <a:rPr lang="en-US" b="1" dirty="0">
                <a:latin typeface="Helvetica" charset="0"/>
                <a:ea typeface="ＭＳ Ｐゴシック" charset="0"/>
                <a:sym typeface="Helvetica" charset="0"/>
              </a:rPr>
              <a:t>at </a:t>
            </a:r>
            <a:r>
              <a:rPr lang="en-US" b="1" dirty="0" smtClean="0">
                <a:latin typeface="Helvetica" charset="0"/>
                <a:ea typeface="ＭＳ Ｐゴシック" charset="0"/>
                <a:sym typeface="Helvetica" charset="0"/>
              </a:rPr>
              <a:t>6.5 </a:t>
            </a:r>
            <a:r>
              <a:rPr lang="en-US" b="1" dirty="0" err="1" smtClean="0">
                <a:latin typeface="Helvetica" charset="0"/>
                <a:ea typeface="ＭＳ Ｐゴシック" charset="0"/>
                <a:sym typeface="Helvetica" charset="0"/>
              </a:rPr>
              <a:t>TeV</a:t>
            </a:r>
            <a:endParaRPr lang="en-US" dirty="0">
              <a:latin typeface="Helvetica" charset="0"/>
              <a:ea typeface="ＭＳ Ｐゴシック" charset="0"/>
              <a:sym typeface="Helvetica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Helvetica" charset="0"/>
                <a:ea typeface="ＭＳ Ｐゴシック" charset="0"/>
                <a:sym typeface="Helvetica" charset="0"/>
              </a:rPr>
              <a:t>1566 </a:t>
            </a:r>
            <a:r>
              <a:rPr lang="en-US" b="1" dirty="0" smtClean="0">
                <a:solidFill>
                  <a:srgbClr val="FF0000"/>
                </a:solidFill>
                <a:latin typeface="Helvetica" charset="0"/>
                <a:ea typeface="ＭＳ Ｐゴシック" charset="0"/>
                <a:sym typeface="Helvetica" charset="0"/>
              </a:rPr>
              <a:t>SC </a:t>
            </a:r>
            <a:r>
              <a:rPr lang="en-US" b="1" dirty="0">
                <a:solidFill>
                  <a:srgbClr val="FF0000"/>
                </a:solidFill>
                <a:latin typeface="Helvetica" charset="0"/>
                <a:ea typeface="ＭＳ Ｐゴシック" charset="0"/>
                <a:sym typeface="Helvetica" charset="0"/>
              </a:rPr>
              <a:t>circuits</a:t>
            </a:r>
            <a:r>
              <a:rPr lang="en-US" dirty="0">
                <a:latin typeface="Helvetica" charset="0"/>
                <a:ea typeface="ＭＳ Ｐゴシック" charset="0"/>
                <a:sym typeface="Helvetica" charset="0"/>
              </a:rPr>
              <a:t> </a:t>
            </a:r>
            <a:endParaRPr lang="en-US" dirty="0" smtClean="0">
              <a:latin typeface="Helvetica" charset="0"/>
              <a:ea typeface="ＭＳ Ｐゴシック" charset="0"/>
              <a:sym typeface="Helvetica" charset="0"/>
            </a:endParaRPr>
          </a:p>
          <a:p>
            <a:r>
              <a:rPr lang="en-US" dirty="0" smtClean="0">
                <a:latin typeface="Helvetica" charset="0"/>
                <a:ea typeface="ＭＳ Ｐゴシック" charset="0"/>
                <a:sym typeface="Helvetica" charset="0"/>
              </a:rPr>
              <a:t>commissioned </a:t>
            </a:r>
            <a:r>
              <a:rPr lang="en-US" dirty="0">
                <a:latin typeface="Helvetica" charset="0"/>
                <a:ea typeface="ＭＳ Ｐゴシック" charset="0"/>
                <a:sym typeface="Helvetica" charset="0"/>
              </a:rPr>
              <a:t>through </a:t>
            </a:r>
            <a:endParaRPr lang="en-US" dirty="0" smtClean="0">
              <a:latin typeface="Helvetica" charset="0"/>
              <a:ea typeface="ＭＳ Ｐゴシック" charset="0"/>
              <a:sym typeface="Helvetica" charset="0"/>
            </a:endParaRPr>
          </a:p>
          <a:p>
            <a:r>
              <a:rPr lang="en-US" dirty="0" smtClean="0">
                <a:latin typeface="Helvetica" charset="0"/>
                <a:ea typeface="ＭＳ Ｐゴシック" charset="0"/>
                <a:sym typeface="Helvetica" charset="0"/>
              </a:rPr>
              <a:t>execution </a:t>
            </a:r>
            <a:r>
              <a:rPr lang="en-US" dirty="0">
                <a:latin typeface="Helvetica" charset="0"/>
                <a:ea typeface="ＭＳ Ｐゴシック" charset="0"/>
                <a:sym typeface="Helvetica" charset="0"/>
              </a:rPr>
              <a:t>and analysis </a:t>
            </a:r>
            <a:endParaRPr lang="en-US" dirty="0" smtClean="0">
              <a:latin typeface="Helvetica" charset="0"/>
              <a:ea typeface="ＭＳ Ｐゴシック" charset="0"/>
              <a:sym typeface="Helvetica" charset="0"/>
            </a:endParaRPr>
          </a:p>
          <a:p>
            <a:r>
              <a:rPr lang="en-US" dirty="0" smtClean="0">
                <a:latin typeface="Helvetica" charset="0"/>
                <a:ea typeface="ＭＳ Ｐゴシック" charset="0"/>
                <a:sym typeface="Helvetica" charset="0"/>
              </a:rPr>
              <a:t>of </a:t>
            </a:r>
            <a:r>
              <a:rPr lang="en-US" b="1" dirty="0">
                <a:solidFill>
                  <a:srgbClr val="FF0000"/>
                </a:solidFill>
                <a:latin typeface="Helvetica" charset="0"/>
                <a:ea typeface="ＭＳ Ｐゴシック" charset="0"/>
                <a:sym typeface="Helvetica" charset="0"/>
              </a:rPr>
              <a:t>more than </a:t>
            </a:r>
            <a:r>
              <a:rPr lang="en-US" b="1" dirty="0" smtClean="0">
                <a:solidFill>
                  <a:srgbClr val="FF0000"/>
                </a:solidFill>
                <a:latin typeface="Helvetica" charset="0"/>
                <a:ea typeface="ＭＳ Ｐゴシック" charset="0"/>
                <a:sym typeface="Helvetica" charset="0"/>
              </a:rPr>
              <a:t>10000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Helvetica" charset="0"/>
                <a:ea typeface="ＭＳ Ｐゴシック" charset="0"/>
                <a:sym typeface="Helvetica" charset="0"/>
              </a:rPr>
              <a:t>test </a:t>
            </a:r>
            <a:r>
              <a:rPr lang="en-US" b="1" dirty="0">
                <a:solidFill>
                  <a:srgbClr val="FF0000"/>
                </a:solidFill>
                <a:latin typeface="Helvetica" charset="0"/>
                <a:ea typeface="ＭＳ Ｐゴシック" charset="0"/>
                <a:sym typeface="Helvetica" charset="0"/>
              </a:rPr>
              <a:t>steps</a:t>
            </a:r>
            <a:r>
              <a:rPr lang="en-US" dirty="0">
                <a:latin typeface="Helvetica" charset="0"/>
                <a:ea typeface="ＭＳ Ｐゴシック" charset="0"/>
                <a:sym typeface="Helvetica" charset="0"/>
              </a:rPr>
              <a:t> (~</a:t>
            </a:r>
            <a:r>
              <a:rPr lang="en-US" dirty="0" smtClean="0">
                <a:latin typeface="Helvetica" charset="0"/>
                <a:ea typeface="ＭＳ Ｐゴシック" charset="0"/>
                <a:sym typeface="Helvetica" charset="0"/>
              </a:rPr>
              <a:t>13800 </a:t>
            </a:r>
          </a:p>
          <a:p>
            <a:r>
              <a:rPr lang="en-US" dirty="0" smtClean="0">
                <a:latin typeface="Helvetica" charset="0"/>
                <a:ea typeface="ＭＳ Ｐゴシック" charset="0"/>
                <a:sym typeface="Helvetica" charset="0"/>
              </a:rPr>
              <a:t>steps </a:t>
            </a:r>
            <a:r>
              <a:rPr lang="en-US" dirty="0">
                <a:latin typeface="Helvetica" charset="0"/>
                <a:ea typeface="ＭＳ Ｐゴシック" charset="0"/>
                <a:sym typeface="Helvetica" charset="0"/>
              </a:rPr>
              <a:t>with re-execution)</a:t>
            </a:r>
          </a:p>
        </p:txBody>
      </p:sp>
      <p:sp>
        <p:nvSpPr>
          <p:cNvPr id="38918" name="Rectangle 5"/>
          <p:cNvSpPr>
            <a:spLocks/>
          </p:cNvSpPr>
          <p:nvPr/>
        </p:nvSpPr>
        <p:spPr bwMode="auto">
          <a:xfrm>
            <a:off x="24358" y="5281525"/>
            <a:ext cx="3257998" cy="14364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36000" tIns="10800" rIns="36000" bIns="10800" anchor="t" anchorCtr="0"/>
          <a:lstStyle/>
          <a:p>
            <a:r>
              <a:rPr lang="en-US" sz="2000" i="1" dirty="0">
                <a:latin typeface="Helvetica" charset="0"/>
                <a:ea typeface="ＭＳ Ｐゴシック" charset="0"/>
                <a:sym typeface="Helvetica" charset="0"/>
              </a:rPr>
              <a:t>Powering system defined the duration of the </a:t>
            </a:r>
            <a:r>
              <a:rPr lang="en-US" sz="2000" i="1" dirty="0" smtClean="0">
                <a:latin typeface="Helvetica" charset="0"/>
                <a:ea typeface="ＭＳ Ｐゴシック" charset="0"/>
                <a:sym typeface="Helvetica" charset="0"/>
              </a:rPr>
              <a:t>HWC.</a:t>
            </a:r>
          </a:p>
          <a:p>
            <a:r>
              <a:rPr lang="en-US" sz="2000" i="1" dirty="0" smtClean="0">
                <a:latin typeface="Helvetica" charset="0"/>
                <a:ea typeface="ＭＳ Ｐゴシック" charset="0"/>
                <a:sym typeface="Helvetica" charset="0"/>
              </a:rPr>
              <a:t>In </a:t>
            </a:r>
            <a:r>
              <a:rPr lang="en-US" sz="2000" i="1" dirty="0">
                <a:latin typeface="Helvetica" charset="0"/>
                <a:ea typeface="ＭＳ Ｐゴシック" charset="0"/>
                <a:sym typeface="Helvetica" charset="0"/>
              </a:rPr>
              <a:t>parallel, commissioning takes place for all the other accelerator systems</a:t>
            </a:r>
          </a:p>
        </p:txBody>
      </p:sp>
      <p:sp>
        <p:nvSpPr>
          <p:cNvPr id="38919" name="Rectangle 6"/>
          <p:cNvSpPr>
            <a:spLocks/>
          </p:cNvSpPr>
          <p:nvPr/>
        </p:nvSpPr>
        <p:spPr bwMode="auto">
          <a:xfrm>
            <a:off x="4849937" y="2893219"/>
            <a:ext cx="2955727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 b="1" i="1">
                <a:solidFill>
                  <a:srgbClr val="0000FF"/>
                </a:solidFill>
                <a:latin typeface="Helvetica" charset="0"/>
                <a:ea typeface="ＭＳ Ｐゴシック" charset="0"/>
                <a:sym typeface="Helvetica" charset="0"/>
              </a:rPr>
              <a:t>Number of commissioning steps versus time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394" y="2954793"/>
            <a:ext cx="5840016" cy="3893344"/>
          </a:xfrm>
          <a:prstGeom prst="rect">
            <a:avLst/>
          </a:prstGeom>
          <a:noFill/>
          <a:ln w="9525" cap="flat">
            <a:solidFill>
              <a:srgbClr val="666666"/>
            </a:solidFill>
            <a:prstDash val="solid"/>
            <a:round/>
            <a:headEnd/>
            <a:tailEnd/>
          </a:ln>
          <a:effectLst>
            <a:outerShdw blurRad="292100" dist="139699" dir="2700000" algn="ctr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4" y="-1866"/>
            <a:ext cx="9126000" cy="46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1332000" y="-198000"/>
            <a:ext cx="7812000" cy="914400"/>
          </a:xfrm>
        </p:spPr>
        <p:txBody>
          <a:bodyPr anchor="t" anchorCtr="0"/>
          <a:lstStyle/>
          <a:p>
            <a:pPr algn="r" eaLnBrk="1" hangingPunct="1">
              <a:defRPr/>
            </a:pPr>
            <a:r>
              <a:rPr lang="en-US" dirty="0" smtClean="0"/>
              <a:t>Dipole training</a:t>
            </a:r>
          </a:p>
        </p:txBody>
      </p:sp>
      <p:graphicFrame>
        <p:nvGraphicFramePr>
          <p:cNvPr id="3994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179377"/>
              </p:ext>
            </p:extLst>
          </p:nvPr>
        </p:nvGraphicFramePr>
        <p:xfrm>
          <a:off x="5767029" y="4180497"/>
          <a:ext cx="3368480" cy="2682240"/>
        </p:xfrm>
        <a:graphic>
          <a:graphicData uri="http://schemas.openxmlformats.org/drawingml/2006/table">
            <a:tbl>
              <a:tblPr/>
              <a:tblGrid>
                <a:gridCol w="1067692"/>
                <a:gridCol w="1150394"/>
                <a:gridCol w="1150394"/>
              </a:tblGrid>
              <a:tr h="2399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55A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Sector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55A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# Training quench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55A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Flattop quenches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F5"/>
                    </a:solidFill>
                  </a:tcPr>
                </a:tc>
              </a:tr>
              <a:tr h="119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55A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S12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DB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55A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DB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55A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DBEB"/>
                    </a:solidFill>
                  </a:tcPr>
                </a:tc>
              </a:tr>
              <a:tr h="119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55A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S23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55A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17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55A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F5"/>
                    </a:solidFill>
                  </a:tcPr>
                </a:tc>
              </a:tr>
              <a:tr h="119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55A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S34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DB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55A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15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DB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55A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DBEB"/>
                    </a:solidFill>
                  </a:tcPr>
                </a:tc>
              </a:tr>
              <a:tr h="119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55A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S45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55A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51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55A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F5"/>
                    </a:solidFill>
                  </a:tcPr>
                </a:tc>
              </a:tr>
              <a:tr h="119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55A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S56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DB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55A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18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DB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55A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DBEB"/>
                    </a:solidFill>
                  </a:tcPr>
                </a:tc>
              </a:tr>
              <a:tr h="119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55A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S67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55A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22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55A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F5"/>
                    </a:solidFill>
                  </a:tcPr>
                </a:tc>
              </a:tr>
              <a:tr h="119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55A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S78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DB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55A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19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DB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55A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DBEB"/>
                    </a:solidFill>
                  </a:tcPr>
                </a:tc>
              </a:tr>
              <a:tr h="119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55A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S81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55A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29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55A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F5"/>
                    </a:solidFill>
                  </a:tcPr>
                </a:tc>
              </a:tr>
              <a:tr h="119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55A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Total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DB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55A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171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DB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55A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DBEB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2"/>
          <p:cNvSpPr>
            <a:spLocks/>
          </p:cNvSpPr>
          <p:nvPr/>
        </p:nvSpPr>
        <p:spPr bwMode="auto">
          <a:xfrm>
            <a:off x="2486262" y="2788023"/>
            <a:ext cx="4738221" cy="69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0" rIns="72000" bIns="0" anchor="ctr"/>
          <a:lstStyle/>
          <a:p>
            <a:pPr>
              <a:spcBef>
                <a:spcPts val="422"/>
              </a:spcBef>
            </a:pPr>
            <a:r>
              <a:rPr lang="en-US" b="1" dirty="0" smtClean="0">
                <a:solidFill>
                  <a:srgbClr val="FF0000"/>
                </a:solidFill>
                <a:latin typeface="Helvetica" charset="0"/>
                <a:ea typeface="ＭＳ Ｐゴシック" charset="0"/>
                <a:sym typeface="Helvetica" charset="0"/>
              </a:rPr>
              <a:t>Target energy for 2015: 6.5 </a:t>
            </a:r>
            <a:r>
              <a:rPr lang="en-US" b="1" dirty="0" err="1" smtClean="0">
                <a:solidFill>
                  <a:srgbClr val="FF0000"/>
                </a:solidFill>
                <a:latin typeface="Helvetica" charset="0"/>
                <a:ea typeface="ＭＳ Ｐゴシック" charset="0"/>
                <a:sym typeface="Helvetica" charset="0"/>
              </a:rPr>
              <a:t>TeV</a:t>
            </a:r>
            <a:r>
              <a:rPr lang="en-US" b="1" dirty="0" smtClean="0">
                <a:solidFill>
                  <a:srgbClr val="FF0000"/>
                </a:solidFill>
                <a:latin typeface="Helvetica" charset="0"/>
                <a:ea typeface="ＭＳ Ｐゴシック" charset="0"/>
                <a:sym typeface="Helvetica" charset="0"/>
              </a:rPr>
              <a:t>.</a:t>
            </a:r>
          </a:p>
          <a:p>
            <a:pPr>
              <a:spcBef>
                <a:spcPts val="422"/>
              </a:spcBef>
            </a:pPr>
            <a:r>
              <a:rPr lang="en-US" b="1" dirty="0">
                <a:solidFill>
                  <a:srgbClr val="FF0000"/>
                </a:solidFill>
                <a:latin typeface="Helvetica" charset="0"/>
                <a:ea typeface="ＭＳ Ｐゴシック" charset="0"/>
                <a:sym typeface="Helvetica" charset="0"/>
              </a:rPr>
              <a:t>C</a:t>
            </a:r>
            <a:r>
              <a:rPr lang="en-US" b="1" dirty="0" smtClean="0">
                <a:solidFill>
                  <a:srgbClr val="FF0000"/>
                </a:solidFill>
                <a:latin typeface="Helvetica" charset="0"/>
                <a:ea typeface="ＭＳ Ｐゴシック" charset="0"/>
                <a:sym typeface="Helvetica" charset="0"/>
              </a:rPr>
              <a:t>hoice confirmed by HWC!</a:t>
            </a:r>
            <a:endParaRPr lang="en-US" b="1" dirty="0">
              <a:solidFill>
                <a:srgbClr val="FF0000"/>
              </a:solidFill>
              <a:latin typeface="Helvetica" charset="0"/>
              <a:ea typeface="ＭＳ Ｐゴシック" charset="0"/>
              <a:sym typeface="Helvetica" charset="0"/>
            </a:endParaRPr>
          </a:p>
        </p:txBody>
      </p:sp>
      <p:sp>
        <p:nvSpPr>
          <p:cNvPr id="39938" name="Rectangle 2"/>
          <p:cNvSpPr>
            <a:spLocks/>
          </p:cNvSpPr>
          <p:nvPr/>
        </p:nvSpPr>
        <p:spPr bwMode="auto">
          <a:xfrm>
            <a:off x="16494" y="4835762"/>
            <a:ext cx="5526000" cy="18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72000" tIns="46800" rIns="72000" bIns="46800" anchor="ctr"/>
          <a:lstStyle/>
          <a:p>
            <a:pPr>
              <a:spcBef>
                <a:spcPts val="422"/>
              </a:spcBef>
            </a:pPr>
            <a:r>
              <a:rPr lang="en-US" sz="2200" dirty="0">
                <a:latin typeface="Helvetica" charset="0"/>
                <a:ea typeface="ＭＳ Ｐゴシック" charset="0"/>
                <a:sym typeface="Helvetica" charset="0"/>
              </a:rPr>
              <a:t>All LHC dipoles were trained </a:t>
            </a:r>
            <a:r>
              <a:rPr lang="en-US" sz="2200" u="sng" dirty="0">
                <a:latin typeface="Helvetica" charset="0"/>
                <a:ea typeface="ＭＳ Ｐゴシック" charset="0"/>
                <a:sym typeface="Helvetica" charset="0"/>
              </a:rPr>
              <a:t>above nominal current</a:t>
            </a:r>
            <a:r>
              <a:rPr lang="en-US" sz="2200" dirty="0">
                <a:latin typeface="Helvetica" charset="0"/>
                <a:ea typeface="ＭＳ Ｐゴシック" charset="0"/>
                <a:sym typeface="Helvetica" charset="0"/>
              </a:rPr>
              <a:t> </a:t>
            </a:r>
            <a:r>
              <a:rPr lang="en-US" sz="2200" i="1" dirty="0">
                <a:latin typeface="Helvetica" charset="0"/>
                <a:ea typeface="ＭＳ Ｐゴシック" charset="0"/>
                <a:sym typeface="Helvetica" charset="0"/>
              </a:rPr>
              <a:t>before</a:t>
            </a:r>
            <a:r>
              <a:rPr lang="en-US" sz="2200" dirty="0">
                <a:latin typeface="Helvetica" charset="0"/>
                <a:ea typeface="ＭＳ Ｐゴシック" charset="0"/>
                <a:sym typeface="Helvetica" charset="0"/>
              </a:rPr>
              <a:t> installation. </a:t>
            </a:r>
            <a:endParaRPr lang="en-US" sz="2200" dirty="0" smtClean="0">
              <a:latin typeface="Helvetica" charset="0"/>
              <a:ea typeface="ＭＳ Ｐゴシック" charset="0"/>
              <a:sym typeface="Helvetica" charset="0"/>
            </a:endParaRPr>
          </a:p>
          <a:p>
            <a:pPr>
              <a:spcBef>
                <a:spcPts val="422"/>
              </a:spcBef>
            </a:pPr>
            <a:r>
              <a:rPr lang="en-US" sz="2200" dirty="0" smtClean="0">
                <a:latin typeface="Helvetica" charset="0"/>
                <a:ea typeface="ＭＳ Ｐゴシック" charset="0"/>
                <a:sym typeface="Helvetica" charset="0"/>
              </a:rPr>
              <a:t>Training </a:t>
            </a:r>
            <a:r>
              <a:rPr lang="en-US" sz="2200" dirty="0">
                <a:latin typeface="Helvetica" charset="0"/>
                <a:ea typeface="ＭＳ Ｐゴシック" charset="0"/>
                <a:sym typeface="Helvetica" charset="0"/>
              </a:rPr>
              <a:t>stopped after the 2008 incident: safe operation </a:t>
            </a:r>
            <a:r>
              <a:rPr lang="en-US" sz="2200" dirty="0" smtClean="0">
                <a:latin typeface="Helvetica" charset="0"/>
                <a:ea typeface="ＭＳ Ｐゴシック" charset="0"/>
                <a:sym typeface="Helvetica" charset="0"/>
              </a:rPr>
              <a:t>&lt; 4TeV</a:t>
            </a:r>
            <a:r>
              <a:rPr lang="en-US" sz="2200" dirty="0">
                <a:latin typeface="Helvetica" charset="0"/>
                <a:ea typeface="ＭＳ Ｐゴシック" charset="0"/>
                <a:sym typeface="Helvetica" charset="0"/>
              </a:rPr>
              <a:t>. </a:t>
            </a:r>
          </a:p>
          <a:p>
            <a:pPr>
              <a:spcBef>
                <a:spcPts val="422"/>
              </a:spcBef>
            </a:pPr>
            <a:r>
              <a:rPr lang="en-US" sz="2200" dirty="0">
                <a:latin typeface="Helvetica" charset="0"/>
                <a:ea typeface="ＭＳ Ｐゴシック" charset="0"/>
                <a:sym typeface="Helvetica" charset="0"/>
              </a:rPr>
              <a:t>After removing HW limitations, training started for all sectors</a:t>
            </a:r>
            <a:r>
              <a:rPr lang="en-US" sz="2200" dirty="0" smtClean="0">
                <a:latin typeface="Helvetica" charset="0"/>
                <a:ea typeface="ＭＳ Ｐゴシック" charset="0"/>
                <a:sym typeface="Helvetica" charset="0"/>
              </a:rPr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000" y="18000"/>
            <a:ext cx="7812000" cy="9144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956" y="1348830"/>
            <a:ext cx="7888288" cy="4684713"/>
          </a:xfrm>
        </p:spPr>
        <p:txBody>
          <a:bodyPr anchor="ctr" anchorCtr="0"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Introduction: Run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1, LS1, and hardware commissioning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/>
              <a:t>Run 2: </a:t>
            </a:r>
            <a:r>
              <a:rPr lang="en-US" dirty="0" smtClean="0"/>
              <a:t>highlights from commissioning and 2015 run</a:t>
            </a:r>
            <a:endParaRPr lang="en-US" dirty="0"/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Run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2: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perspectives for 2016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is-IS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nd beyond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Summary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and outlook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78EBA-69B9-42B2-A177-4CDCE61A9FE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84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2004:Templates:Presentations:Designs:Blends</Template>
  <TotalTime>19562</TotalTime>
  <Words>3034</Words>
  <Application>Microsoft Macintosh PowerPoint</Application>
  <PresentationFormat>On-screen Show (4:3)</PresentationFormat>
  <Paragraphs>602</Paragraphs>
  <Slides>50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Blends</vt:lpstr>
      <vt:lpstr>Equation</vt:lpstr>
      <vt:lpstr>LHC status and  prospects  for Run II and beyond</vt:lpstr>
      <vt:lpstr>Outline</vt:lpstr>
      <vt:lpstr>Setting the scene</vt:lpstr>
      <vt:lpstr>Run 1 luminosity</vt:lpstr>
      <vt:lpstr>Run 1 performance</vt:lpstr>
      <vt:lpstr>LS1 activities and goals</vt:lpstr>
      <vt:lpstr>Hardware commissioning</vt:lpstr>
      <vt:lpstr>Dipole training</vt:lpstr>
      <vt:lpstr>Outline</vt:lpstr>
      <vt:lpstr>Priorities for 2015</vt:lpstr>
      <vt:lpstr>The LHC in a nutshell</vt:lpstr>
      <vt:lpstr>Commissioning strategy</vt:lpstr>
      <vt:lpstr>2015 schedule: Q2</vt:lpstr>
      <vt:lpstr>2015 schedule: Q3/Q4</vt:lpstr>
      <vt:lpstr>Highlights from 2015: Optics</vt:lpstr>
      <vt:lpstr>Highlights from 2015: Optics</vt:lpstr>
      <vt:lpstr>PowerPoint Presentation</vt:lpstr>
      <vt:lpstr>Electron cloud (25 ns)</vt:lpstr>
      <vt:lpstr>PowerPoint Presentation</vt:lpstr>
      <vt:lpstr>PowerPoint Presentation</vt:lpstr>
      <vt:lpstr>Collective effects</vt:lpstr>
      <vt:lpstr>Highlights from 2015: Unidentified Falling Objects</vt:lpstr>
      <vt:lpstr>Highlights from 2015: UFOs</vt:lpstr>
      <vt:lpstr>LHC availability</vt:lpstr>
      <vt:lpstr>Availability for physics – 25 ns</vt:lpstr>
      <vt:lpstr>Operational efficiency</vt:lpstr>
      <vt:lpstr>Final performance achieved</vt:lpstr>
      <vt:lpstr>Final performance achieved</vt:lpstr>
      <vt:lpstr>Heavy ions in the end…</vt:lpstr>
      <vt:lpstr>Outline</vt:lpstr>
      <vt:lpstr>Possible parameters for 2016 run</vt:lpstr>
      <vt:lpstr>Performance expectations</vt:lpstr>
      <vt:lpstr>Outline</vt:lpstr>
      <vt:lpstr>The future of LHC: HL-LHC</vt:lpstr>
      <vt:lpstr>The future of LHC: HL-LHC</vt:lpstr>
      <vt:lpstr>The future of LHC: HL-LHC</vt:lpstr>
      <vt:lpstr>The future of LHC: HL-LHC</vt:lpstr>
      <vt:lpstr>Outline</vt:lpstr>
      <vt:lpstr>Summary and outlook</vt:lpstr>
      <vt:lpstr>Summary and outlook</vt:lpstr>
      <vt:lpstr>PowerPoint Presentation</vt:lpstr>
      <vt:lpstr>Reserve slides</vt:lpstr>
      <vt:lpstr>Run 1 overview</vt:lpstr>
      <vt:lpstr>Splice consolidation process</vt:lpstr>
      <vt:lpstr>Easter beam threading</vt:lpstr>
      <vt:lpstr>The first hurdle</vt:lpstr>
      <vt:lpstr>The second hurdle</vt:lpstr>
      <vt:lpstr>Aperture measurements in 15R8.B2</vt:lpstr>
      <vt:lpstr>The LHC in a nutshell</vt:lpstr>
      <vt:lpstr>Highlights from 2015: UFOs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Non-linear Beam Dynamics in Particle Accelerators: Friend or Foe?</dc:title>
  <dc:creator>Massimo Giovannozzi</dc:creator>
  <cp:lastModifiedBy>Massimo Giovannozzi</cp:lastModifiedBy>
  <cp:revision>1948</cp:revision>
  <cp:lastPrinted>2014-02-19T16:09:05Z</cp:lastPrinted>
  <dcterms:created xsi:type="dcterms:W3CDTF">2005-11-23T16:43:14Z</dcterms:created>
  <dcterms:modified xsi:type="dcterms:W3CDTF">2016-02-19T09:57:27Z</dcterms:modified>
</cp:coreProperties>
</file>