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  <p:sldMasterId id="2147483705" r:id="rId3"/>
    <p:sldMasterId id="2147483718" r:id="rId4"/>
    <p:sldMasterId id="2147483731" r:id="rId5"/>
    <p:sldMasterId id="2147483744" r:id="rId6"/>
  </p:sldMasterIdLst>
  <p:notesMasterIdLst>
    <p:notesMasterId r:id="rId22"/>
  </p:notesMasterIdLst>
  <p:sldIdLst>
    <p:sldId id="256" r:id="rId7"/>
    <p:sldId id="260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92" r:id="rId17"/>
    <p:sldId id="294" r:id="rId18"/>
    <p:sldId id="303" r:id="rId19"/>
    <p:sldId id="293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68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CA0C9-B1C7-114E-B5CF-08D4CC644056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3119F-4CEE-5546-B1BC-07D648A5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76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38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40"/>
            <a:ext cx="22098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7" y="6248245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81"/>
            <a:ext cx="533400" cy="244476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34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79" y="1600202"/>
            <a:ext cx="8229267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3219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79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35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66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77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79" y="274680"/>
            <a:ext cx="8229267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20887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0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79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79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19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79" y="160020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79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73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063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79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79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79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93" y="1599840"/>
            <a:ext cx="5235507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93" y="1599840"/>
            <a:ext cx="5235507" cy="452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56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48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78" y="1600202"/>
            <a:ext cx="8229267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0447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78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744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25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252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78" y="274680"/>
            <a:ext cx="8229267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0254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773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532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78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945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78" y="160020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78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641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745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78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78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78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92" y="1599840"/>
            <a:ext cx="5235507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92" y="1599840"/>
            <a:ext cx="5235507" cy="452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054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417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73" y="1600202"/>
            <a:ext cx="8229267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8468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73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616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24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935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73" y="274680"/>
            <a:ext cx="8229267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54288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841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749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73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774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73" y="160020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73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693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318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73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73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73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87" y="1599840"/>
            <a:ext cx="5235507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87" y="1599840"/>
            <a:ext cx="5235507" cy="452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165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67" y="1600202"/>
            <a:ext cx="8229267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7032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67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527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220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5536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67" y="274680"/>
            <a:ext cx="8229267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75563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146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145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67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611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67" y="160020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67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599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499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67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67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67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81" y="1599840"/>
            <a:ext cx="5235507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81" y="1599840"/>
            <a:ext cx="5235507" cy="452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01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159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60" y="1600202"/>
            <a:ext cx="8229267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0594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60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579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570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052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60" y="274680"/>
            <a:ext cx="8229267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20709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098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453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60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471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60" y="160020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60" y="3964320"/>
            <a:ext cx="8229267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67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56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09" y="160020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909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56" y="3964320"/>
            <a:ext cx="4015606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092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60" y="274680"/>
            <a:ext cx="8229267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60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60" y="1600200"/>
            <a:ext cx="8229267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74" y="1599840"/>
            <a:ext cx="5235507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53974" y="1599840"/>
            <a:ext cx="5235507" cy="452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57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38"/>
            <a:ext cx="2667000" cy="365125"/>
          </a:xfrm>
        </p:spPr>
        <p:txBody>
          <a:bodyPr rtlCol="0"/>
          <a:lstStyle/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44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38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7" y="6248244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59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357" y="6356522"/>
            <a:ext cx="2895398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113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algn="r" defTabSz="420658"/>
            <a:fld id="{B51C18B3-F27B-47C6-AB97-A78CDA29C2CE}" type="slidenum">
              <a:rPr lang="en-US" sz="1100">
                <a:solidFill>
                  <a:srgbClr val="8B8B8B"/>
                </a:solidFill>
                <a:latin typeface="Calibri"/>
                <a:ea typeface="DejaVu Sans"/>
                <a:cs typeface="DejaVu Sans"/>
              </a:rPr>
              <a:pPr algn="r" defTabSz="420658"/>
              <a:t>‹#›</a:t>
            </a:fld>
            <a:endParaRPr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6947" y="273600"/>
            <a:ext cx="8229267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6947" y="1604520"/>
            <a:ext cx="8229267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2900" dirty="0">
                <a:latin typeface="Calibri"/>
              </a:rPr>
              <a:t>Click </a:t>
            </a:r>
            <a:r>
              <a:rPr lang="it-IT" sz="2900" dirty="0" err="1">
                <a:latin typeface="Calibri"/>
              </a:rPr>
              <a:t>to</a:t>
            </a:r>
            <a:r>
              <a:rPr lang="it-IT" sz="2900" dirty="0">
                <a:latin typeface="Calibri"/>
              </a:rPr>
              <a:t> </a:t>
            </a:r>
            <a:r>
              <a:rPr lang="it-IT" sz="2900" dirty="0" err="1">
                <a:latin typeface="Calibri"/>
              </a:rPr>
              <a:t>edit</a:t>
            </a:r>
            <a:r>
              <a:rPr lang="it-IT" sz="2900" dirty="0">
                <a:latin typeface="Calibri"/>
              </a:rPr>
              <a:t> the </a:t>
            </a:r>
            <a:r>
              <a:rPr lang="it-IT" sz="2900" dirty="0" err="1">
                <a:latin typeface="Calibri"/>
              </a:rPr>
              <a:t>outline</a:t>
            </a:r>
            <a:r>
              <a:rPr lang="it-IT" sz="2900" dirty="0">
                <a:latin typeface="Calibri"/>
              </a:rPr>
              <a:t>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it-IT" sz="2300" dirty="0" err="1">
                <a:latin typeface="Calibri"/>
              </a:rPr>
              <a:t>Second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Outline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Third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it-IT" sz="1800" dirty="0" err="1">
                <a:latin typeface="Calibri"/>
              </a:rPr>
              <a:t>Fourth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Fifth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it-IT" sz="1800" dirty="0">
                <a:latin typeface="Calibri"/>
              </a:rPr>
              <a:t>Sixth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Seventh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59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357" y="6356522"/>
            <a:ext cx="2895398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113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algn="r" defTabSz="420658"/>
            <a:fld id="{B51C18B3-F27B-47C6-AB97-A78CDA29C2CE}" type="slidenum">
              <a:rPr lang="en-US" sz="1100">
                <a:solidFill>
                  <a:srgbClr val="8B8B8B"/>
                </a:solidFill>
                <a:latin typeface="Calibri"/>
                <a:ea typeface="DejaVu Sans"/>
                <a:cs typeface="DejaVu Sans"/>
              </a:rPr>
              <a:pPr algn="r" defTabSz="420658"/>
              <a:t>‹#›</a:t>
            </a:fld>
            <a:endParaRPr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6946" y="273600"/>
            <a:ext cx="8229267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6946" y="1604520"/>
            <a:ext cx="8229267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2900" dirty="0">
                <a:latin typeface="Calibri"/>
              </a:rPr>
              <a:t>Click </a:t>
            </a:r>
            <a:r>
              <a:rPr lang="it-IT" sz="2900" dirty="0" err="1">
                <a:latin typeface="Calibri"/>
              </a:rPr>
              <a:t>to</a:t>
            </a:r>
            <a:r>
              <a:rPr lang="it-IT" sz="2900" dirty="0">
                <a:latin typeface="Calibri"/>
              </a:rPr>
              <a:t> </a:t>
            </a:r>
            <a:r>
              <a:rPr lang="it-IT" sz="2900" dirty="0" err="1">
                <a:latin typeface="Calibri"/>
              </a:rPr>
              <a:t>edit</a:t>
            </a:r>
            <a:r>
              <a:rPr lang="it-IT" sz="2900" dirty="0">
                <a:latin typeface="Calibri"/>
              </a:rPr>
              <a:t> the </a:t>
            </a:r>
            <a:r>
              <a:rPr lang="it-IT" sz="2900" dirty="0" err="1">
                <a:latin typeface="Calibri"/>
              </a:rPr>
              <a:t>outline</a:t>
            </a:r>
            <a:r>
              <a:rPr lang="it-IT" sz="2900" dirty="0">
                <a:latin typeface="Calibri"/>
              </a:rPr>
              <a:t>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it-IT" sz="2300" dirty="0" err="1">
                <a:latin typeface="Calibri"/>
              </a:rPr>
              <a:t>Second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Outline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Third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it-IT" sz="1800" dirty="0" err="1">
                <a:latin typeface="Calibri"/>
              </a:rPr>
              <a:t>Fourth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Fifth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it-IT" sz="1800" dirty="0">
                <a:latin typeface="Calibri"/>
              </a:rPr>
              <a:t>Sixth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Seventh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5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59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357" y="6356522"/>
            <a:ext cx="2895398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113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algn="r" defTabSz="420658"/>
            <a:fld id="{B51C18B3-F27B-47C6-AB97-A78CDA29C2CE}" type="slidenum">
              <a:rPr lang="en-US" sz="1100">
                <a:solidFill>
                  <a:srgbClr val="8B8B8B"/>
                </a:solidFill>
                <a:latin typeface="Calibri"/>
                <a:ea typeface="DejaVu Sans"/>
                <a:cs typeface="DejaVu Sans"/>
              </a:rPr>
              <a:pPr algn="r" defTabSz="420658"/>
              <a:t>‹#›</a:t>
            </a:fld>
            <a:endParaRPr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6941" y="273600"/>
            <a:ext cx="8229267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6941" y="1604520"/>
            <a:ext cx="8229267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2900" dirty="0">
                <a:latin typeface="Calibri"/>
              </a:rPr>
              <a:t>Click </a:t>
            </a:r>
            <a:r>
              <a:rPr lang="it-IT" sz="2900" dirty="0" err="1">
                <a:latin typeface="Calibri"/>
              </a:rPr>
              <a:t>to</a:t>
            </a:r>
            <a:r>
              <a:rPr lang="it-IT" sz="2900" dirty="0">
                <a:latin typeface="Calibri"/>
              </a:rPr>
              <a:t> </a:t>
            </a:r>
            <a:r>
              <a:rPr lang="it-IT" sz="2900" dirty="0" err="1">
                <a:latin typeface="Calibri"/>
              </a:rPr>
              <a:t>edit</a:t>
            </a:r>
            <a:r>
              <a:rPr lang="it-IT" sz="2900" dirty="0">
                <a:latin typeface="Calibri"/>
              </a:rPr>
              <a:t> the </a:t>
            </a:r>
            <a:r>
              <a:rPr lang="it-IT" sz="2900" dirty="0" err="1">
                <a:latin typeface="Calibri"/>
              </a:rPr>
              <a:t>outline</a:t>
            </a:r>
            <a:r>
              <a:rPr lang="it-IT" sz="2900" dirty="0">
                <a:latin typeface="Calibri"/>
              </a:rPr>
              <a:t>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it-IT" sz="2300" dirty="0" err="1">
                <a:latin typeface="Calibri"/>
              </a:rPr>
              <a:t>Second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Outline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Third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it-IT" sz="1800" dirty="0" err="1">
                <a:latin typeface="Calibri"/>
              </a:rPr>
              <a:t>Fourth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Fifth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it-IT" sz="1800" dirty="0">
                <a:latin typeface="Calibri"/>
              </a:rPr>
              <a:t>Sixth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Seventh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81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59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357" y="6356522"/>
            <a:ext cx="2895398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113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algn="r" defTabSz="420658"/>
            <a:fld id="{B51C18B3-F27B-47C6-AB97-A78CDA29C2CE}" type="slidenum">
              <a:rPr lang="en-US" sz="1100">
                <a:solidFill>
                  <a:srgbClr val="8B8B8B"/>
                </a:solidFill>
                <a:latin typeface="Calibri"/>
                <a:ea typeface="DejaVu Sans"/>
                <a:cs typeface="DejaVu Sans"/>
              </a:rPr>
              <a:pPr algn="r" defTabSz="420658"/>
              <a:t>‹#›</a:t>
            </a:fld>
            <a:endParaRPr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6935" y="273600"/>
            <a:ext cx="8229267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6935" y="1604520"/>
            <a:ext cx="8229267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2900" dirty="0">
                <a:latin typeface="Calibri"/>
              </a:rPr>
              <a:t>Click </a:t>
            </a:r>
            <a:r>
              <a:rPr lang="it-IT" sz="2900" dirty="0" err="1">
                <a:latin typeface="Calibri"/>
              </a:rPr>
              <a:t>to</a:t>
            </a:r>
            <a:r>
              <a:rPr lang="it-IT" sz="2900" dirty="0">
                <a:latin typeface="Calibri"/>
              </a:rPr>
              <a:t> </a:t>
            </a:r>
            <a:r>
              <a:rPr lang="it-IT" sz="2900" dirty="0" err="1">
                <a:latin typeface="Calibri"/>
              </a:rPr>
              <a:t>edit</a:t>
            </a:r>
            <a:r>
              <a:rPr lang="it-IT" sz="2900" dirty="0">
                <a:latin typeface="Calibri"/>
              </a:rPr>
              <a:t> the </a:t>
            </a:r>
            <a:r>
              <a:rPr lang="it-IT" sz="2900" dirty="0" err="1">
                <a:latin typeface="Calibri"/>
              </a:rPr>
              <a:t>outline</a:t>
            </a:r>
            <a:r>
              <a:rPr lang="it-IT" sz="2900" dirty="0">
                <a:latin typeface="Calibri"/>
              </a:rPr>
              <a:t>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it-IT" sz="2300" dirty="0" err="1">
                <a:latin typeface="Calibri"/>
              </a:rPr>
              <a:t>Second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Outline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Third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it-IT" sz="1800" dirty="0" err="1">
                <a:latin typeface="Calibri"/>
              </a:rPr>
              <a:t>Fourth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Fifth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it-IT" sz="1800" dirty="0">
                <a:latin typeface="Calibri"/>
              </a:rPr>
              <a:t>Sixth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Seventh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29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hdr="0" ftr="0" dt="0"/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59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357" y="6356522"/>
            <a:ext cx="2895398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defTabSz="420658"/>
            <a:endParaRPr sz="170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112" y="6356522"/>
            <a:ext cx="2133415" cy="364680"/>
          </a:xfrm>
          <a:prstGeom prst="rect">
            <a:avLst/>
          </a:prstGeom>
        </p:spPr>
        <p:txBody>
          <a:bodyPr lIns="84131" tIns="42066" rIns="84131" bIns="42066" anchor="ctr"/>
          <a:lstStyle/>
          <a:p>
            <a:pPr algn="r" defTabSz="420658"/>
            <a:fld id="{B51C18B3-F27B-47C6-AB97-A78CDA29C2CE}" type="slidenum">
              <a:rPr lang="en-US" sz="1100">
                <a:solidFill>
                  <a:srgbClr val="8B8B8B"/>
                </a:solidFill>
                <a:latin typeface="Calibri"/>
                <a:ea typeface="DejaVu Sans"/>
                <a:cs typeface="DejaVu Sans"/>
              </a:rPr>
              <a:pPr algn="r" defTabSz="420658"/>
              <a:t>‹#›</a:t>
            </a:fld>
            <a:endParaRPr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6928" y="273600"/>
            <a:ext cx="8229267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6928" y="1604520"/>
            <a:ext cx="8229267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2900" dirty="0">
                <a:latin typeface="Calibri"/>
              </a:rPr>
              <a:t>Click </a:t>
            </a:r>
            <a:r>
              <a:rPr lang="it-IT" sz="2900" dirty="0" err="1">
                <a:latin typeface="Calibri"/>
              </a:rPr>
              <a:t>to</a:t>
            </a:r>
            <a:r>
              <a:rPr lang="it-IT" sz="2900" dirty="0">
                <a:latin typeface="Calibri"/>
              </a:rPr>
              <a:t> </a:t>
            </a:r>
            <a:r>
              <a:rPr lang="it-IT" sz="2900" dirty="0" err="1">
                <a:latin typeface="Calibri"/>
              </a:rPr>
              <a:t>edit</a:t>
            </a:r>
            <a:r>
              <a:rPr lang="it-IT" sz="2900" dirty="0">
                <a:latin typeface="Calibri"/>
              </a:rPr>
              <a:t> the </a:t>
            </a:r>
            <a:r>
              <a:rPr lang="it-IT" sz="2900" dirty="0" err="1">
                <a:latin typeface="Calibri"/>
              </a:rPr>
              <a:t>outline</a:t>
            </a:r>
            <a:r>
              <a:rPr lang="it-IT" sz="2900" dirty="0">
                <a:latin typeface="Calibri"/>
              </a:rPr>
              <a:t>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it-IT" sz="2300" dirty="0" err="1">
                <a:latin typeface="Calibri"/>
              </a:rPr>
              <a:t>Second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Outline</a:t>
            </a:r>
            <a:r>
              <a:rPr lang="it-IT" sz="2300" dirty="0">
                <a:latin typeface="Calibri"/>
              </a:rPr>
              <a:t> </a:t>
            </a:r>
            <a:r>
              <a:rPr lang="it-IT" sz="2300" dirty="0" err="1">
                <a:latin typeface="Calibri"/>
              </a:rPr>
              <a:t>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Third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it-IT" sz="1800" dirty="0" err="1">
                <a:latin typeface="Calibri"/>
              </a:rPr>
              <a:t>Fourth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Fifth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it-IT" sz="1800" dirty="0">
                <a:latin typeface="Calibri"/>
              </a:rPr>
              <a:t>Sixth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it-IT" sz="1800" dirty="0" err="1">
                <a:latin typeface="Calibri"/>
              </a:rPr>
              <a:t>Seventh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Outline</a:t>
            </a:r>
            <a:r>
              <a:rPr lang="it-IT" sz="1800" dirty="0">
                <a:latin typeface="Calibri"/>
              </a:rPr>
              <a:t> </a:t>
            </a:r>
            <a:r>
              <a:rPr lang="it-IT" sz="1800" dirty="0" err="1">
                <a:latin typeface="Calibri"/>
              </a:rPr>
              <a:t>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46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31.114.131.146/insidewiki/images/4/42/INSIDE_CNAO_11_2014.pdf" TargetMode="External"/><Relationship Id="rId4" Type="http://schemas.openxmlformats.org/officeDocument/2006/relationships/hyperlink" Target="http://131.114.131.146/insidewiki/images/4/4c/Presentazione_Francesco_Krakow_PET_symposium.pptx" TargetMode="External"/><Relationship Id="rId5" Type="http://schemas.openxmlformats.org/officeDocument/2006/relationships/hyperlink" Target="http://131.114.131.146/insidewiki/images/e/e1/INSIDE_marafini.rar" TargetMode="External"/><Relationship Id="rId6" Type="http://schemas.openxmlformats.org/officeDocument/2006/relationships/hyperlink" Target="http://131.114.131.146/insidewiki/images/5/57/PisaMeeting-INSIDEFiorina.pdf" TargetMode="External"/><Relationship Id="rId7" Type="http://schemas.openxmlformats.org/officeDocument/2006/relationships/hyperlink" Target="http://131.114.131.146/insidewiki/images/9/93/PisaMeeting-INSIDEFiorina-ppt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31.114.131.146/insidewiki/images/b/bd/TurkuPET.ppt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31.114.131.146/insidewiki/images/4/4c/Presentazione_Francesco_Krakow_PET_symposium.pptx" TargetMode="External"/><Relationship Id="rId3" Type="http://schemas.openxmlformats.org/officeDocument/2006/relationships/hyperlink" Target="http://131.114.131.146/insidewiki/images/e/e1/INSIDE_marafini.ra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542" y="2543284"/>
            <a:ext cx="5458968" cy="1048684"/>
          </a:xfrm>
        </p:spPr>
        <p:txBody>
          <a:bodyPr>
            <a:normAutofit/>
          </a:bodyPr>
          <a:lstStyle/>
          <a:p>
            <a:r>
              <a:rPr lang="en-US" dirty="0" smtClean="0"/>
              <a:t>MANAGMENT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379514"/>
            <a:ext cx="5458968" cy="1241210"/>
          </a:xfrm>
        </p:spPr>
        <p:txBody>
          <a:bodyPr>
            <a:normAutofit/>
          </a:bodyPr>
          <a:lstStyle/>
          <a:p>
            <a:r>
              <a:rPr lang="en-US" dirty="0" smtClean="0"/>
              <a:t>M. Giuseppina Bisogni</a:t>
            </a:r>
          </a:p>
          <a:p>
            <a:r>
              <a:rPr lang="en-US" dirty="0" smtClean="0"/>
              <a:t>PISA, INSIDE Meeting </a:t>
            </a:r>
            <a:r>
              <a:rPr lang="en-US" dirty="0" smtClean="0"/>
              <a:t>20</a:t>
            </a:r>
            <a:r>
              <a:rPr lang="en-US" dirty="0" smtClean="0"/>
              <a:t>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1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10608" b="10608"/>
          <a:stretch>
            <a:fillRect/>
          </a:stretch>
        </p:blipFill>
        <p:spPr>
          <a:xfrm>
            <a:off x="-1" y="1733415"/>
            <a:ext cx="9211527" cy="5079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303" y="0"/>
            <a:ext cx="2902697" cy="2053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344" y="678768"/>
            <a:ext cx="12536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NEWS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5916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Conferenze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F. </a:t>
            </a:r>
            <a:r>
              <a:rPr lang="en-US" dirty="0" err="1"/>
              <a:t>Pennazio</a:t>
            </a:r>
            <a:r>
              <a:rPr lang="en-US" dirty="0"/>
              <a:t> - XIII Turku PET Symposium, Turku, 24-27 May 2014. </a:t>
            </a:r>
            <a:r>
              <a:rPr lang="en-US" dirty="0">
                <a:hlinkClick r:id="rId2" tooltip="TurkuPET.pptx"/>
              </a:rPr>
              <a:t>Monte carlo simulations for in-beam PET monitoring in Hadron-Therapy</a:t>
            </a:r>
            <a:r>
              <a:rPr lang="en-US" dirty="0"/>
              <a:t> </a:t>
            </a:r>
          </a:p>
          <a:p>
            <a:r>
              <a:rPr lang="en-US" dirty="0"/>
              <a:t>M. G. Bisogni - HADRONTERAPY: a new frontier for cancer treatment, CNAO foundation, 19-20 September 2014. </a:t>
            </a:r>
            <a:r>
              <a:rPr lang="en-US" dirty="0">
                <a:hlinkClick r:id="rId3" tooltip="INSIDE CNAO 11 2014.pdf"/>
              </a:rPr>
              <a:t>INSIDE: an integrated monitoring system for the assessment of particle therapy treatment accuracy</a:t>
            </a:r>
            <a:r>
              <a:rPr lang="en-US" dirty="0"/>
              <a:t> </a:t>
            </a:r>
          </a:p>
          <a:p>
            <a:r>
              <a:rPr lang="en-US" dirty="0"/>
              <a:t>F. </a:t>
            </a:r>
            <a:r>
              <a:rPr lang="en-US" dirty="0" err="1"/>
              <a:t>Pennazio</a:t>
            </a:r>
            <a:r>
              <a:rPr lang="en-US" dirty="0"/>
              <a:t> - II Symposium on Positron Emission tomography, </a:t>
            </a:r>
            <a:r>
              <a:rPr lang="en-US" dirty="0" err="1"/>
              <a:t>Jagiellonian</a:t>
            </a:r>
            <a:r>
              <a:rPr lang="en-US" dirty="0"/>
              <a:t> University of </a:t>
            </a:r>
            <a:r>
              <a:rPr lang="en-US" dirty="0" err="1"/>
              <a:t>Krakov</a:t>
            </a:r>
            <a:r>
              <a:rPr lang="en-US" dirty="0"/>
              <a:t>, 21-24 September 2014. </a:t>
            </a:r>
            <a:r>
              <a:rPr lang="en-US" dirty="0">
                <a:hlinkClick r:id="rId4" tooltip="Presentazione Francesco Krakow PET symposium.pptx"/>
              </a:rPr>
              <a:t>A study of monitoring performances with the INSIDE system</a:t>
            </a:r>
            <a:r>
              <a:rPr lang="en-US" dirty="0"/>
              <a:t> </a:t>
            </a:r>
          </a:p>
          <a:p>
            <a:r>
              <a:rPr lang="en-US" dirty="0"/>
              <a:t>M. </a:t>
            </a:r>
            <a:r>
              <a:rPr lang="en-US" dirty="0" err="1"/>
              <a:t>Marafini</a:t>
            </a:r>
            <a:r>
              <a:rPr lang="en-US" dirty="0"/>
              <a:t> - II Symposium on Positron Emission tomography, </a:t>
            </a:r>
            <a:r>
              <a:rPr lang="en-US" dirty="0" err="1"/>
              <a:t>Jagiellonian</a:t>
            </a:r>
            <a:r>
              <a:rPr lang="en-US" dirty="0"/>
              <a:t> University of </a:t>
            </a:r>
            <a:r>
              <a:rPr lang="en-US" dirty="0" err="1"/>
              <a:t>Krakov</a:t>
            </a:r>
            <a:r>
              <a:rPr lang="en-US" dirty="0"/>
              <a:t>, 21-24 September 2014. </a:t>
            </a:r>
            <a:r>
              <a:rPr lang="en-US" dirty="0">
                <a:hlinkClick r:id="rId5" tooltip="INSIDE marafini.rar"/>
              </a:rPr>
              <a:t>Innovative Solutions for In­‐beam Dosimetry in Hadrontherapy</a:t>
            </a:r>
            <a:r>
              <a:rPr lang="en-US" dirty="0"/>
              <a:t> </a:t>
            </a:r>
          </a:p>
          <a:p>
            <a:r>
              <a:rPr lang="en-US" b="1" i="1" dirty="0"/>
              <a:t>2015</a:t>
            </a:r>
            <a:r>
              <a:rPr lang="en-US" dirty="0"/>
              <a:t> </a:t>
            </a:r>
          </a:p>
          <a:p>
            <a:r>
              <a:rPr lang="en-US" dirty="0"/>
              <a:t>E. Fiorina - Frontier Detectors for Frontier Physics, XIII Pisa Meeting, </a:t>
            </a:r>
            <a:r>
              <a:rPr lang="en-US" dirty="0" err="1"/>
              <a:t>Isola</a:t>
            </a:r>
            <a:r>
              <a:rPr lang="en-US" dirty="0"/>
              <a:t> </a:t>
            </a:r>
            <a:r>
              <a:rPr lang="en-US" dirty="0" err="1"/>
              <a:t>d'Elba</a:t>
            </a:r>
            <a:r>
              <a:rPr lang="en-US" dirty="0"/>
              <a:t>, 24-30 May 2015. </a:t>
            </a:r>
            <a:r>
              <a:rPr lang="en-US" dirty="0">
                <a:hlinkClick r:id="rId6" tooltip="PisaMeeting-INSIDEFiorina.pdf"/>
              </a:rPr>
              <a:t>An integrated system for the on-line monitoring of particle therapy treatment accuracy (pdf)</a:t>
            </a:r>
            <a:r>
              <a:rPr lang="en-US" dirty="0"/>
              <a:t> </a:t>
            </a:r>
            <a:r>
              <a:rPr lang="en-US" dirty="0">
                <a:hlinkClick r:id="rId7" tooltip="PisaMeeting-INSIDEFiorina-ppt.pptx"/>
              </a:rPr>
              <a:t>(pptx)</a:t>
            </a:r>
            <a:r>
              <a:rPr lang="en-US" dirty="0"/>
              <a:t> </a:t>
            </a:r>
            <a:endParaRPr lang="it-IT" dirty="0" smtClean="0"/>
          </a:p>
          <a:p>
            <a:r>
              <a:rPr lang="it-IT" dirty="0" smtClean="0"/>
              <a:t>IEEE </a:t>
            </a:r>
            <a:r>
              <a:rPr lang="it-IT" dirty="0" smtClean="0"/>
              <a:t>NSS –MIC San Diego, USA, 31 oct-7 </a:t>
            </a:r>
            <a:r>
              <a:rPr lang="it-IT" dirty="0" err="1" smtClean="0"/>
              <a:t>nov</a:t>
            </a:r>
            <a:r>
              <a:rPr lang="it-IT" dirty="0" smtClean="0"/>
              <a:t> </a:t>
            </a:r>
            <a:r>
              <a:rPr lang="it-IT" dirty="0" smtClean="0"/>
              <a:t>2015 poster</a:t>
            </a:r>
            <a:endParaRPr lang="it-IT" dirty="0" smtClean="0"/>
          </a:p>
          <a:p>
            <a:pPr lvl="1"/>
            <a:r>
              <a:rPr lang="it-IT" dirty="0" err="1" smtClean="0"/>
              <a:t>F</a:t>
            </a:r>
            <a:r>
              <a:rPr lang="it-IT" dirty="0" smtClean="0"/>
              <a:t>. </a:t>
            </a:r>
            <a:r>
              <a:rPr lang="it-IT" dirty="0" err="1" smtClean="0"/>
              <a:t>Pennazio</a:t>
            </a:r>
            <a:r>
              <a:rPr lang="it-IT" dirty="0" smtClean="0"/>
              <a:t> et al. “</a:t>
            </a:r>
            <a:r>
              <a:rPr lang="it-IT" dirty="0"/>
              <a:t>The INSIDE in-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smtClean="0"/>
              <a:t>PET: test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with in-</a:t>
            </a:r>
            <a:r>
              <a:rPr lang="it-IT" dirty="0" err="1"/>
              <a:t>spill</a:t>
            </a:r>
            <a:r>
              <a:rPr lang="it-IT" dirty="0"/>
              <a:t> and inter-</a:t>
            </a:r>
            <a:r>
              <a:rPr lang="it-IT" dirty="0" err="1"/>
              <a:t>spill</a:t>
            </a:r>
            <a:r>
              <a:rPr lang="it-IT" dirty="0"/>
              <a:t> </a:t>
            </a:r>
            <a:r>
              <a:rPr lang="it-IT" dirty="0" err="1"/>
              <a:t>acquisition</a:t>
            </a:r>
            <a:endParaRPr lang="it-IT" dirty="0" smtClean="0"/>
          </a:p>
          <a:p>
            <a:pPr lvl="1"/>
            <a:r>
              <a:rPr lang="it-IT" dirty="0" smtClean="0"/>
              <a:t>M. G. Bisogni et al.” </a:t>
            </a:r>
            <a:r>
              <a:rPr lang="en-GB" dirty="0"/>
              <a:t>A bi-modal system for the on-line verification of particle therapy </a:t>
            </a:r>
            <a:r>
              <a:rPr lang="en-GB" dirty="0" smtClean="0"/>
              <a:t>treatments”</a:t>
            </a:r>
            <a:endParaRPr lang="it-IT" dirty="0" smtClean="0"/>
          </a:p>
          <a:p>
            <a:r>
              <a:rPr lang="it-IT" dirty="0" smtClean="0"/>
              <a:t>SIF </a:t>
            </a:r>
            <a:r>
              <a:rPr lang="it-IT" dirty="0" smtClean="0"/>
              <a:t>2015 ROMA 21-25 </a:t>
            </a:r>
            <a:r>
              <a:rPr lang="it-IT" dirty="0" err="1" smtClean="0"/>
              <a:t>september</a:t>
            </a:r>
            <a:r>
              <a:rPr lang="it-IT" dirty="0" smtClean="0"/>
              <a:t> </a:t>
            </a:r>
            <a:r>
              <a:rPr lang="it-IT" dirty="0" smtClean="0"/>
              <a:t>2015 comunicazione orale</a:t>
            </a:r>
            <a:endParaRPr lang="it-IT" dirty="0" smtClean="0"/>
          </a:p>
          <a:p>
            <a:pPr lvl="1"/>
            <a:r>
              <a:rPr lang="it-IT" dirty="0" smtClean="0"/>
              <a:t>G. </a:t>
            </a:r>
            <a:r>
              <a:rPr lang="it-IT" dirty="0" err="1" smtClean="0"/>
              <a:t>Pirrone</a:t>
            </a:r>
            <a:r>
              <a:rPr lang="it-IT" dirty="0" smtClean="0"/>
              <a:t> et al.”</a:t>
            </a:r>
            <a:r>
              <a:rPr lang="it-IT" b="1" dirty="0"/>
              <a:t> a </a:t>
            </a:r>
            <a:r>
              <a:rPr lang="it-IT" b="1" dirty="0" err="1"/>
              <a:t>tool</a:t>
            </a:r>
            <a:r>
              <a:rPr lang="it-IT" b="1" dirty="0"/>
              <a:t> for the </a:t>
            </a:r>
            <a:r>
              <a:rPr lang="it-IT" b="1" dirty="0" err="1"/>
              <a:t>quality</a:t>
            </a:r>
            <a:r>
              <a:rPr lang="it-IT" b="1" dirty="0"/>
              <a:t> </a:t>
            </a:r>
            <a:r>
              <a:rPr lang="it-IT" b="1" dirty="0" err="1"/>
              <a:t>assurance</a:t>
            </a:r>
            <a:r>
              <a:rPr lang="it-IT" b="1" dirty="0"/>
              <a:t> of </a:t>
            </a:r>
            <a:r>
              <a:rPr lang="it-IT" b="1" dirty="0" err="1"/>
              <a:t>hadrontherapy</a:t>
            </a:r>
            <a:r>
              <a:rPr lang="it-IT" b="1" dirty="0"/>
              <a:t> </a:t>
            </a:r>
            <a:r>
              <a:rPr lang="it-IT" b="1" dirty="0" err="1" smtClean="0"/>
              <a:t>treatments</a:t>
            </a:r>
            <a:r>
              <a:rPr lang="it-IT" b="1" dirty="0" smtClean="0"/>
              <a:t>”</a:t>
            </a:r>
            <a:endParaRPr lang="it-IT" dirty="0" smtClean="0"/>
          </a:p>
          <a:p>
            <a:r>
              <a:rPr lang="it-IT" dirty="0" smtClean="0"/>
              <a:t>ICTR</a:t>
            </a:r>
            <a:r>
              <a:rPr lang="it-IT" dirty="0" smtClean="0"/>
              <a:t>-PHE 2016 Geneve 15-19 </a:t>
            </a:r>
            <a:r>
              <a:rPr lang="it-IT" dirty="0" err="1" smtClean="0"/>
              <a:t>feb</a:t>
            </a:r>
            <a:r>
              <a:rPr lang="it-IT" dirty="0" smtClean="0"/>
              <a:t> </a:t>
            </a:r>
            <a:r>
              <a:rPr lang="it-IT" dirty="0"/>
              <a:t>2016</a:t>
            </a:r>
            <a:r>
              <a:rPr lang="it-IT" dirty="0" smtClean="0"/>
              <a:t>, G. Traini et al. “ </a:t>
            </a:r>
            <a:r>
              <a:rPr lang="it-IT" dirty="0" err="1"/>
              <a:t>Realization</a:t>
            </a:r>
            <a:r>
              <a:rPr lang="it-IT" dirty="0"/>
              <a:t> of an innovative Dose Profiler for online </a:t>
            </a:r>
            <a:r>
              <a:rPr lang="it-IT" dirty="0" err="1"/>
              <a:t>range</a:t>
            </a:r>
            <a:r>
              <a:rPr lang="it-IT" dirty="0"/>
              <a:t> </a:t>
            </a:r>
            <a:r>
              <a:rPr lang="it-IT" dirty="0" err="1" smtClean="0"/>
              <a:t>monitoring</a:t>
            </a:r>
            <a:r>
              <a:rPr lang="it-IT" dirty="0" smtClean="0"/>
              <a:t> </a:t>
            </a:r>
            <a:r>
              <a:rPr lang="it-IT" dirty="0"/>
              <a:t>in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 </a:t>
            </a:r>
            <a:r>
              <a:rPr lang="it-IT" dirty="0" err="1" smtClean="0"/>
              <a:t>treatments</a:t>
            </a:r>
            <a:r>
              <a:rPr lang="it-IT" dirty="0" smtClean="0"/>
              <a:t>”</a:t>
            </a:r>
          </a:p>
          <a:p>
            <a:r>
              <a:rPr lang="it-IT" dirty="0"/>
              <a:t>Heidelberg Symposium on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Techniques</a:t>
            </a:r>
            <a:r>
              <a:rPr lang="it-IT" dirty="0"/>
              <a:t> in </a:t>
            </a:r>
            <a:r>
              <a:rPr lang="it-IT" dirty="0" err="1"/>
              <a:t>Ion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 smtClean="0"/>
              <a:t>Radiotherapy</a:t>
            </a:r>
            <a:r>
              <a:rPr lang="it-IT" dirty="0" smtClean="0"/>
              <a:t>, 9-11 March 2016, M.G. Bisogni “</a:t>
            </a:r>
            <a:r>
              <a:rPr lang="it-IT" b="1" dirty="0" err="1" smtClean="0"/>
              <a:t>Novel</a:t>
            </a:r>
            <a:r>
              <a:rPr lang="it-IT" b="1" dirty="0" smtClean="0"/>
              <a:t> </a:t>
            </a:r>
            <a:r>
              <a:rPr lang="it-IT" b="1" dirty="0" err="1"/>
              <a:t>developments</a:t>
            </a:r>
            <a:r>
              <a:rPr lang="it-IT" b="1" dirty="0"/>
              <a:t> in PET </a:t>
            </a:r>
            <a:r>
              <a:rPr lang="it-IT" b="1" dirty="0" err="1" smtClean="0"/>
              <a:t>imaging</a:t>
            </a:r>
            <a:r>
              <a:rPr lang="it-IT" b="1" dirty="0" smtClean="0"/>
              <a:t>”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5385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Papers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F. </a:t>
            </a:r>
            <a:r>
              <a:rPr lang="en-US" dirty="0" err="1"/>
              <a:t>Pennazio</a:t>
            </a:r>
            <a:r>
              <a:rPr lang="en-US" dirty="0"/>
              <a:t> </a:t>
            </a:r>
            <a:r>
              <a:rPr lang="en-US" dirty="0" smtClean="0"/>
              <a:t>et al.- </a:t>
            </a:r>
            <a:r>
              <a:rPr lang="en-US" dirty="0"/>
              <a:t>II Symposium on Positron Emission tomography, </a:t>
            </a:r>
            <a:r>
              <a:rPr lang="en-US" dirty="0" err="1"/>
              <a:t>Jagiellonian</a:t>
            </a:r>
            <a:r>
              <a:rPr lang="en-US" dirty="0"/>
              <a:t> University of </a:t>
            </a:r>
            <a:r>
              <a:rPr lang="en-US" dirty="0" err="1"/>
              <a:t>Krakov</a:t>
            </a:r>
            <a:r>
              <a:rPr lang="en-US" dirty="0"/>
              <a:t>, 21-24 September 2014. </a:t>
            </a:r>
            <a:r>
              <a:rPr lang="en-US" dirty="0">
                <a:hlinkClick r:id="rId2" tooltip="Presentazione Francesco Krakow PET symposium.pptx"/>
              </a:rPr>
              <a:t>A study of monitoring performances with the INSIDE system</a:t>
            </a:r>
            <a:r>
              <a:rPr lang="en-US" dirty="0"/>
              <a:t> </a:t>
            </a:r>
          </a:p>
          <a:p>
            <a:r>
              <a:rPr lang="en-US" dirty="0"/>
              <a:t>M. </a:t>
            </a:r>
            <a:r>
              <a:rPr lang="en-US" dirty="0" err="1"/>
              <a:t>Marafini</a:t>
            </a:r>
            <a:r>
              <a:rPr lang="en-US" dirty="0"/>
              <a:t> </a:t>
            </a:r>
            <a:r>
              <a:rPr lang="en-US" dirty="0" smtClean="0"/>
              <a:t>et al. - </a:t>
            </a:r>
            <a:r>
              <a:rPr lang="en-US" dirty="0"/>
              <a:t>II Symposium on Positron Emission tomography, </a:t>
            </a:r>
            <a:r>
              <a:rPr lang="en-US" dirty="0" err="1"/>
              <a:t>Jagiellonian</a:t>
            </a:r>
            <a:r>
              <a:rPr lang="en-US" dirty="0"/>
              <a:t> University of </a:t>
            </a:r>
            <a:r>
              <a:rPr lang="en-US" dirty="0" err="1"/>
              <a:t>Krakov</a:t>
            </a:r>
            <a:r>
              <a:rPr lang="en-US" dirty="0"/>
              <a:t>, 21-24 September 2014. </a:t>
            </a:r>
            <a:r>
              <a:rPr lang="en-US" dirty="0">
                <a:hlinkClick r:id="rId3" tooltip="INSIDE marafini.rar"/>
              </a:rPr>
              <a:t>Innovative Solutions for In­‐beam Dosimetry in Hadrontherapy</a:t>
            </a:r>
            <a:r>
              <a:rPr lang="en-US" dirty="0"/>
              <a:t> </a:t>
            </a:r>
            <a:r>
              <a:rPr lang="en-US" dirty="0" smtClean="0"/>
              <a:t>published on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Physica</a:t>
            </a:r>
            <a:r>
              <a:rPr lang="en-US" dirty="0" smtClean="0"/>
              <a:t> </a:t>
            </a:r>
            <a:r>
              <a:rPr lang="en-US" dirty="0" err="1" smtClean="0"/>
              <a:t>Polonica</a:t>
            </a:r>
            <a:r>
              <a:rPr lang="en-US" dirty="0" smtClean="0"/>
              <a:t> </a:t>
            </a:r>
            <a:r>
              <a:rPr lang="en-US" b="1" i="1" dirty="0" smtClean="0"/>
              <a:t>2015</a:t>
            </a:r>
          </a:p>
          <a:p>
            <a:r>
              <a:rPr lang="en-US" dirty="0"/>
              <a:t>G. </a:t>
            </a:r>
            <a:r>
              <a:rPr lang="en-US" dirty="0" err="1"/>
              <a:t>Battistoni</a:t>
            </a:r>
            <a:r>
              <a:rPr lang="en-US" dirty="0"/>
              <a:t> et al.” Measurement of charged particle yields from therapeutic beams in view of the design of an innovative </a:t>
            </a:r>
            <a:r>
              <a:rPr lang="en-US" dirty="0" err="1"/>
              <a:t>hadrontherapy</a:t>
            </a:r>
            <a:r>
              <a:rPr lang="en-US" dirty="0"/>
              <a:t> dose monitor” JINST proceeding IWORID 2014</a:t>
            </a:r>
          </a:p>
          <a:p>
            <a:pPr marL="0" indent="0">
              <a:buNone/>
            </a:pPr>
            <a:r>
              <a:rPr lang="en-US" dirty="0" smtClean="0"/>
              <a:t>IN PREPARATION</a:t>
            </a:r>
          </a:p>
          <a:p>
            <a:r>
              <a:rPr lang="en-US" dirty="0" smtClean="0"/>
              <a:t> V. </a:t>
            </a:r>
            <a:r>
              <a:rPr lang="en-US" dirty="0" err="1" smtClean="0"/>
              <a:t>Patera</a:t>
            </a:r>
            <a:r>
              <a:rPr lang="en-US" dirty="0" smtClean="0"/>
              <a:t> et al. “</a:t>
            </a:r>
            <a:r>
              <a:rPr lang="it-IT" dirty="0" smtClean="0"/>
              <a:t>Design </a:t>
            </a:r>
            <a:r>
              <a:rPr lang="it-IT" dirty="0"/>
              <a:t>of a </a:t>
            </a:r>
            <a:r>
              <a:rPr lang="it-IT" dirty="0" err="1"/>
              <a:t>dual</a:t>
            </a:r>
            <a:r>
              <a:rPr lang="it-IT" dirty="0"/>
              <a:t>-mode </a:t>
            </a:r>
            <a:r>
              <a:rPr lang="it-IT" dirty="0" err="1"/>
              <a:t>tracking</a:t>
            </a:r>
            <a:r>
              <a:rPr lang="it-IT" dirty="0"/>
              <a:t> </a:t>
            </a:r>
            <a:r>
              <a:rPr lang="it-IT" dirty="0" err="1"/>
              <a:t>device</a:t>
            </a:r>
            <a:r>
              <a:rPr lang="it-IT" dirty="0"/>
              <a:t> for on-line dose</a:t>
            </a:r>
          </a:p>
          <a:p>
            <a:pPr marL="0" indent="0">
              <a:buNone/>
            </a:pPr>
            <a:r>
              <a:rPr lang="it-IT" dirty="0"/>
              <a:t>monitor in </a:t>
            </a:r>
            <a:r>
              <a:rPr lang="it-IT" dirty="0" err="1"/>
              <a:t>hadron</a:t>
            </a:r>
            <a:r>
              <a:rPr lang="it-IT" dirty="0"/>
              <a:t> </a:t>
            </a:r>
            <a:r>
              <a:rPr lang="it-IT" dirty="0" err="1" smtClean="0"/>
              <a:t>therapy</a:t>
            </a:r>
            <a:r>
              <a:rPr lang="it-IT" dirty="0" smtClean="0"/>
              <a:t>”, </a:t>
            </a:r>
            <a:r>
              <a:rPr lang="en-US" dirty="0" smtClean="0"/>
              <a:t>in prep.</a:t>
            </a:r>
          </a:p>
          <a:p>
            <a:r>
              <a:rPr lang="en-US" dirty="0" smtClean="0"/>
              <a:t>E. Fiorina Pisa meeting </a:t>
            </a:r>
            <a:r>
              <a:rPr lang="en-US" dirty="0" smtClean="0"/>
              <a:t>2015 accepted</a:t>
            </a: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Piliero</a:t>
            </a:r>
            <a:r>
              <a:rPr lang="en-US" dirty="0" smtClean="0"/>
              <a:t>, F. </a:t>
            </a:r>
            <a:r>
              <a:rPr lang="en-US" dirty="0" err="1" smtClean="0"/>
              <a:t>Pennazio</a:t>
            </a:r>
            <a:r>
              <a:rPr lang="en-US" dirty="0" smtClean="0"/>
              <a:t>  </a:t>
            </a:r>
            <a:r>
              <a:rPr lang="en-US" dirty="0" smtClean="0"/>
              <a:t>in prep</a:t>
            </a:r>
            <a:r>
              <a:rPr lang="en-US" dirty="0" smtClean="0"/>
              <a:t>., first draft circulated</a:t>
            </a:r>
            <a:endParaRPr lang="en-US" dirty="0" smtClean="0"/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387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ICTR-PHE 2016 Geneve 15-19 </a:t>
            </a:r>
            <a:r>
              <a:rPr lang="it-IT" dirty="0" err="1"/>
              <a:t>feb</a:t>
            </a:r>
            <a:r>
              <a:rPr lang="it-IT" dirty="0"/>
              <a:t> 2016, G. Traini et al. “ </a:t>
            </a:r>
            <a:r>
              <a:rPr lang="it-IT" dirty="0" err="1"/>
              <a:t>Realization</a:t>
            </a:r>
            <a:r>
              <a:rPr lang="it-IT" dirty="0"/>
              <a:t> of an innovative Dose Profiler for online </a:t>
            </a:r>
            <a:r>
              <a:rPr lang="it-IT" dirty="0" err="1"/>
              <a:t>range</a:t>
            </a:r>
            <a:r>
              <a:rPr lang="it-IT" dirty="0"/>
              <a:t> </a:t>
            </a:r>
            <a:r>
              <a:rPr lang="it-IT" dirty="0" err="1"/>
              <a:t>monitoring</a:t>
            </a:r>
            <a:r>
              <a:rPr lang="it-IT" dirty="0"/>
              <a:t> in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 </a:t>
            </a:r>
            <a:r>
              <a:rPr lang="it-IT" dirty="0" err="1"/>
              <a:t>treatments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A. Sarti, TCTR 2016 HIT </a:t>
            </a:r>
            <a:r>
              <a:rPr lang="it-IT" dirty="0" err="1" smtClean="0"/>
              <a:t>results</a:t>
            </a:r>
            <a:r>
              <a:rPr lang="it-IT" dirty="0" smtClean="0"/>
              <a:t>, talk</a:t>
            </a:r>
            <a:endParaRPr lang="it-IT" dirty="0"/>
          </a:p>
          <a:p>
            <a:r>
              <a:rPr lang="it-IT" dirty="0"/>
              <a:t>Heidelberg Symposium on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Techniques</a:t>
            </a:r>
            <a:r>
              <a:rPr lang="it-IT" dirty="0"/>
              <a:t> in </a:t>
            </a:r>
            <a:r>
              <a:rPr lang="it-IT" dirty="0" err="1"/>
              <a:t>Ion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Radiotherapy</a:t>
            </a:r>
            <a:r>
              <a:rPr lang="it-IT" dirty="0"/>
              <a:t>, 9-11 March 2016, M.G. Bisogni “</a:t>
            </a:r>
            <a:r>
              <a:rPr lang="it-IT" b="1" dirty="0" err="1"/>
              <a:t>Novel</a:t>
            </a:r>
            <a:r>
              <a:rPr lang="it-IT" b="1" dirty="0"/>
              <a:t> </a:t>
            </a:r>
            <a:r>
              <a:rPr lang="it-IT" b="1" dirty="0" err="1"/>
              <a:t>developments</a:t>
            </a:r>
            <a:r>
              <a:rPr lang="it-IT" b="1" dirty="0"/>
              <a:t> in PET </a:t>
            </a:r>
            <a:r>
              <a:rPr lang="it-IT" b="1" dirty="0" err="1"/>
              <a:t>imaging</a:t>
            </a:r>
            <a:r>
              <a:rPr lang="it-IT" b="1" dirty="0"/>
              <a:t>”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M.A. </a:t>
            </a:r>
            <a:r>
              <a:rPr lang="it-IT" dirty="0" err="1" smtClean="0"/>
              <a:t>Piliero,G</a:t>
            </a:r>
            <a:r>
              <a:rPr lang="it-IT" dirty="0" smtClean="0"/>
              <a:t>.  </a:t>
            </a:r>
            <a:r>
              <a:rPr lang="it-IT" dirty="0" err="1" smtClean="0"/>
              <a:t>Pirrone</a:t>
            </a:r>
            <a:r>
              <a:rPr lang="it-IT" dirty="0" smtClean="0"/>
              <a:t>, AIFM, Febbraio 2016 talk</a:t>
            </a:r>
          </a:p>
          <a:p>
            <a:r>
              <a:rPr lang="it-IT" dirty="0" err="1" smtClean="0"/>
              <a:t>F</a:t>
            </a:r>
            <a:r>
              <a:rPr lang="it-IT" dirty="0" smtClean="0"/>
              <a:t>. </a:t>
            </a:r>
            <a:r>
              <a:rPr lang="it-IT" dirty="0" err="1" smtClean="0"/>
              <a:t>Pennazio</a:t>
            </a:r>
            <a:r>
              <a:rPr lang="it-IT" dirty="0" smtClean="0"/>
              <a:t>, ESTRO, Torino, poster</a:t>
            </a:r>
          </a:p>
          <a:p>
            <a:r>
              <a:rPr lang="it-IT" dirty="0" smtClean="0"/>
              <a:t>P.G. </a:t>
            </a:r>
            <a:r>
              <a:rPr lang="it-IT" dirty="0"/>
              <a:t>C</a:t>
            </a:r>
            <a:r>
              <a:rPr lang="it-IT" dirty="0" smtClean="0"/>
              <a:t>erello, PTCOG, Maggio 2016 ?</a:t>
            </a:r>
          </a:p>
          <a:p>
            <a:r>
              <a:rPr lang="it-IT" dirty="0" smtClean="0"/>
              <a:t>S. </a:t>
            </a:r>
            <a:r>
              <a:rPr lang="it-IT" dirty="0" err="1" smtClean="0"/>
              <a:t>Muraro</a:t>
            </a:r>
            <a:r>
              <a:rPr lang="it-IT" dirty="0" smtClean="0"/>
              <a:t>, VCI 2016, talk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IWORID</a:t>
            </a:r>
          </a:p>
          <a:p>
            <a:r>
              <a:rPr lang="it-IT" dirty="0" smtClean="0"/>
              <a:t>IEEE NSS-MIC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622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Aknowledgment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project has been supported by </a:t>
            </a:r>
            <a:r>
              <a:rPr lang="en-US" sz="3200" dirty="0" err="1"/>
              <a:t>Ministero</a:t>
            </a:r>
            <a:r>
              <a:rPr lang="en-US" sz="3200" dirty="0"/>
              <a:t> </a:t>
            </a:r>
            <a:r>
              <a:rPr lang="en-US" sz="3200" dirty="0" err="1"/>
              <a:t>dell’Istruzione</a:t>
            </a:r>
            <a:r>
              <a:rPr lang="en-US" sz="3200" dirty="0"/>
              <a:t>, </a:t>
            </a:r>
            <a:r>
              <a:rPr lang="en-US" sz="3200" dirty="0" err="1"/>
              <a:t>dell’Università</a:t>
            </a:r>
            <a:r>
              <a:rPr lang="en-US" sz="3200" dirty="0"/>
              <a:t> e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Ricerca</a:t>
            </a:r>
            <a:r>
              <a:rPr lang="en-US" sz="3200" dirty="0"/>
              <a:t> of the Italian government under the program  PRIN  2010-2011 project nr. </a:t>
            </a:r>
            <a:r>
              <a:rPr lang="en-US" sz="3200" dirty="0" smtClean="0"/>
              <a:t>2010P98A75</a:t>
            </a:r>
          </a:p>
          <a:p>
            <a:r>
              <a:rPr lang="en-US" sz="3200" dirty="0" smtClean="0"/>
              <a:t>European </a:t>
            </a:r>
            <a:r>
              <a:rPr lang="en-US" sz="3200" dirty="0"/>
              <a:t>Union’s Seventh Framework Program for research, technological development and demonstration under grant agreement no 317446 (INFIERI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401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812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Collaborazione INSIDE-CNAO</a:t>
            </a:r>
          </a:p>
          <a:p>
            <a:pPr lvl="1"/>
            <a:r>
              <a:rPr lang="it-IT" dirty="0" smtClean="0"/>
              <a:t>Pronti documenti tecnici (schema elettrico e progetto meccanico) per fissare i requisiti minimi di sicurezza per il personale che opera nelle sale trattamento dove verranno eseguite le prove con i fantocci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approvato CNAO</a:t>
            </a:r>
          </a:p>
          <a:p>
            <a:r>
              <a:rPr lang="it-IT" dirty="0" smtClean="0">
                <a:sym typeface="Wingdings"/>
              </a:rPr>
              <a:t>Contatti </a:t>
            </a:r>
            <a:r>
              <a:rPr lang="it-IT" dirty="0">
                <a:sym typeface="Wingdings"/>
              </a:rPr>
              <a:t>con industria</a:t>
            </a:r>
          </a:p>
          <a:p>
            <a:pPr lvl="1"/>
            <a:r>
              <a:rPr lang="it-IT" dirty="0" err="1" smtClean="0">
                <a:sym typeface="Wingdings"/>
              </a:rPr>
              <a:t>Damien</a:t>
            </a:r>
            <a:r>
              <a:rPr lang="it-IT" dirty="0" smtClean="0">
                <a:sym typeface="Wingdings"/>
              </a:rPr>
              <a:t> Bertrand-IBA</a:t>
            </a:r>
          </a:p>
          <a:p>
            <a:pPr lvl="1"/>
            <a:r>
              <a:rPr lang="it-IT" dirty="0" err="1" smtClean="0"/>
              <a:t>P</a:t>
            </a:r>
            <a:r>
              <a:rPr lang="en-US" dirty="0" err="1" smtClean="0"/>
              <a:t>roposta</a:t>
            </a:r>
            <a:r>
              <a:rPr lang="en-US" dirty="0" smtClean="0"/>
              <a:t> exclusive </a:t>
            </a:r>
            <a:r>
              <a:rPr lang="en-US" dirty="0"/>
              <a:t>option to negotiate a royalty-bearing, limited-term, worldwide exclusive license to the Technology </a:t>
            </a:r>
            <a:r>
              <a:rPr lang="en-US" dirty="0" smtClean="0"/>
              <a:t>for PET detector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contatti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negoziazione</a:t>
            </a:r>
            <a:endParaRPr lang="it-IT" dirty="0" smtClean="0">
              <a:sym typeface="Wingdings"/>
            </a:endParaRPr>
          </a:p>
          <a:p>
            <a:pPr marL="365760" lvl="1" indent="0">
              <a:buNone/>
            </a:pPr>
            <a:endParaRPr lang="it-IT" dirty="0" smtClean="0">
              <a:sym typeface="Wingdings"/>
            </a:endParaRPr>
          </a:p>
          <a:p>
            <a:pPr lvl="1"/>
            <a:endParaRPr lang="it-IT" dirty="0">
              <a:sym typeface="Wingdings"/>
            </a:endParaRPr>
          </a:p>
          <a:p>
            <a:pPr lvl="1"/>
            <a:endParaRPr lang="it-IT" dirty="0" smtClean="0">
              <a:sym typeface="Wingdings"/>
            </a:endParaRPr>
          </a:p>
          <a:p>
            <a:pPr lvl="1"/>
            <a:endParaRPr lang="it-IT" dirty="0" smtClean="0">
              <a:sym typeface="Wingdings"/>
            </a:endParaRP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450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781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694229" y="-10323"/>
            <a:ext cx="0" cy="609175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237001" y="109804"/>
            <a:ext cx="1690107" cy="353284"/>
          </a:xfrm>
          <a:prstGeom prst="wedgeEllipseCallout">
            <a:avLst>
              <a:gd name="adj1" fmla="val -33827"/>
              <a:gd name="adj2" fmla="val 111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1/2/2013</a:t>
            </a:r>
            <a:endParaRPr lang="it-IT" dirty="0"/>
          </a:p>
        </p:txBody>
      </p:sp>
      <p:sp>
        <p:nvSpPr>
          <p:cNvPr id="6" name="Oval Callout 5"/>
          <p:cNvSpPr/>
          <p:nvPr/>
        </p:nvSpPr>
        <p:spPr>
          <a:xfrm>
            <a:off x="6759617" y="639730"/>
            <a:ext cx="1934612" cy="353284"/>
          </a:xfrm>
          <a:prstGeom prst="wedgeEllipseCallout">
            <a:avLst>
              <a:gd name="adj1" fmla="val 51909"/>
              <a:gd name="adj2" fmla="val -1100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31/1/2016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47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52046" y="1435428"/>
            <a:ext cx="8229267" cy="4525560"/>
          </a:xfrm>
        </p:spPr>
        <p:txBody>
          <a:bodyPr/>
          <a:lstStyle/>
          <a:p>
            <a:r>
              <a:rPr lang="it-IT" sz="2400" dirty="0" smtClean="0"/>
              <a:t>Attualmente </a:t>
            </a:r>
            <a:r>
              <a:rPr lang="it-IT" sz="2400" dirty="0" smtClean="0"/>
              <a:t>il progetto ha accumulato rispetto alla time-line originaria </a:t>
            </a:r>
            <a:r>
              <a:rPr lang="it-IT" sz="2400" dirty="0" smtClean="0">
                <a:solidFill>
                  <a:srgbClr val="FF0000"/>
                </a:solidFill>
              </a:rPr>
              <a:t>circa 6 mesi </a:t>
            </a:r>
            <a:r>
              <a:rPr lang="it-IT" sz="2400" dirty="0" smtClean="0"/>
              <a:t>di ritardo dovuti principalmente a: 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-consegna dei rivelatori del sistema </a:t>
            </a:r>
            <a:r>
              <a:rPr lang="it-IT" sz="2400" dirty="0" err="1" smtClean="0"/>
              <a:t>ibPET</a:t>
            </a:r>
            <a:endParaRPr lang="it-IT" sz="2400" dirty="0" smtClean="0"/>
          </a:p>
          <a:p>
            <a:r>
              <a:rPr lang="it-IT" sz="2400" dirty="0"/>
              <a:t>	</a:t>
            </a:r>
            <a:r>
              <a:rPr lang="it-IT" sz="2400" dirty="0" smtClean="0"/>
              <a:t>-consegna delle schede di Back-End per il DAQ del sistema </a:t>
            </a:r>
            <a:r>
              <a:rPr lang="it-IT" sz="2400" dirty="0" err="1" smtClean="0"/>
              <a:t>ibPET</a:t>
            </a:r>
            <a:endParaRPr lang="it-IT" sz="2400" dirty="0" smtClean="0"/>
          </a:p>
          <a:p>
            <a:pPr lvl="2"/>
            <a:r>
              <a:rPr lang="it-IT" sz="2400" dirty="0"/>
              <a:t>	</a:t>
            </a:r>
            <a:r>
              <a:rPr lang="it-IT" sz="2400" dirty="0" smtClean="0"/>
              <a:t>-consegna delle fibre scintillanti per il DP</a:t>
            </a:r>
          </a:p>
          <a:p>
            <a:pPr lvl="2"/>
            <a:r>
              <a:rPr lang="it-IT" sz="2400" dirty="0"/>
              <a:t>	</a:t>
            </a:r>
            <a:r>
              <a:rPr lang="it-IT" sz="2400" dirty="0" smtClean="0"/>
              <a:t>-realizzazione delle schede e del FW del DAQ del DP</a:t>
            </a:r>
          </a:p>
          <a:p>
            <a:pPr lvl="2"/>
            <a:r>
              <a:rPr lang="it-IT" sz="2400" dirty="0" smtClean="0"/>
              <a:t>Questi ritardi ci portano alla conclusione del progetto (1/2/2016) con i due sistemi di rivelazione </a:t>
            </a:r>
            <a:r>
              <a:rPr lang="it-IT" sz="2400" dirty="0" smtClean="0"/>
              <a:t>(parzialmente) costruiti </a:t>
            </a:r>
            <a:r>
              <a:rPr lang="it-IT" sz="2400" dirty="0" smtClean="0"/>
              <a:t>e collaudati su banco ma non integrati e testati su fascio del CNAO</a:t>
            </a:r>
          </a:p>
          <a:p>
            <a:pPr lvl="2"/>
            <a:r>
              <a:rPr lang="it-IT" sz="2400" dirty="0" smtClean="0">
                <a:solidFill>
                  <a:srgbClr val="FF0000"/>
                </a:solidFill>
              </a:rPr>
              <a:t>Ottenuto </a:t>
            </a:r>
            <a:r>
              <a:rPr lang="it-IT" sz="2400" dirty="0" smtClean="0">
                <a:solidFill>
                  <a:srgbClr val="FF0000"/>
                </a:solidFill>
              </a:rPr>
              <a:t>dalla CSN5 </a:t>
            </a:r>
            <a:r>
              <a:rPr lang="it-IT" sz="2400" dirty="0" smtClean="0">
                <a:solidFill>
                  <a:srgbClr val="FF0000"/>
                </a:solidFill>
              </a:rPr>
              <a:t>per il 2016 un supporto per portare a termine il lavoro di collaudo del sistema al CNAO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e per mettere a punto un protocollo per la validazione del sistema in ambito clinico. </a:t>
            </a:r>
          </a:p>
          <a:p>
            <a:pPr lvl="2"/>
            <a:r>
              <a:rPr lang="it-IT" sz="2400" dirty="0" smtClean="0"/>
              <a:t>La richiesta si inserisce </a:t>
            </a:r>
            <a:r>
              <a:rPr lang="it-IT" sz="2400" dirty="0" smtClean="0">
                <a:solidFill>
                  <a:srgbClr val="FF0000"/>
                </a:solidFill>
              </a:rPr>
              <a:t>nell’ambito del WP5 dell’ esperimento RDH </a:t>
            </a:r>
          </a:p>
          <a:p>
            <a:pPr lvl="2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90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36" y="113003"/>
            <a:ext cx="8595720" cy="66310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INSIDE activities in 2015 – second half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4294967295"/>
          </p:nvPr>
        </p:nvSpPr>
        <p:spPr>
          <a:xfrm>
            <a:off x="157692" y="1195470"/>
            <a:ext cx="8599942" cy="53105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In-beam PET assembly (mechanics, electronics, DAQ) (</a:t>
            </a:r>
            <a:r>
              <a:rPr lang="en-GB" sz="2000" dirty="0" err="1" smtClean="0"/>
              <a:t>Uni</a:t>
            </a:r>
            <a:r>
              <a:rPr lang="en-GB" sz="2000" dirty="0" smtClean="0"/>
              <a:t> and INFN Pisa &amp; To)</a:t>
            </a:r>
          </a:p>
          <a:p>
            <a:pPr lvl="1"/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Mechanics ready end of September</a:t>
            </a:r>
          </a:p>
          <a:p>
            <a:pPr lvl="1"/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FE Asics testing on-going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</a:rPr>
              <a:t>DAQ testing</a:t>
            </a:r>
            <a:r>
              <a:rPr lang="en-GB" sz="1600" dirty="0" smtClean="0">
                <a:solidFill>
                  <a:srgbClr val="FF6600"/>
                </a:solidFill>
              </a:rPr>
              <a:t>-&gt; to be done</a:t>
            </a:r>
          </a:p>
          <a:p>
            <a:pPr lvl="1"/>
            <a:r>
              <a:rPr lang="en-GB" sz="1600" dirty="0" smtClean="0">
                <a:solidFill>
                  <a:srgbClr val="FF6600"/>
                </a:solidFill>
              </a:rPr>
              <a:t>FPGA programming -&gt; on going, to be finalized</a:t>
            </a:r>
          </a:p>
          <a:p>
            <a:r>
              <a:rPr lang="en-GB" sz="2000" dirty="0" smtClean="0"/>
              <a:t>Integration HW &amp; SW (</a:t>
            </a:r>
            <a:r>
              <a:rPr lang="en-GB" sz="2000" dirty="0" err="1" smtClean="0"/>
              <a:t>Uni</a:t>
            </a:r>
            <a:r>
              <a:rPr lang="en-GB" sz="2000" dirty="0" smtClean="0"/>
              <a:t> and INFN Pisa &amp; To, INFN </a:t>
            </a:r>
            <a:r>
              <a:rPr lang="en-GB" sz="2000" dirty="0" err="1" smtClean="0"/>
              <a:t>Mi</a:t>
            </a:r>
            <a:r>
              <a:rPr lang="en-GB" sz="2000" dirty="0" smtClean="0"/>
              <a:t>)</a:t>
            </a:r>
          </a:p>
          <a:p>
            <a:pPr lvl="1"/>
            <a:r>
              <a:rPr lang="en-GB" sz="1600" dirty="0" smtClean="0">
                <a:solidFill>
                  <a:srgbClr val="77933C"/>
                </a:solidFill>
              </a:rPr>
              <a:t>Simulation finalized w protons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</a:rPr>
              <a:t>Simulation w carbon beams</a:t>
            </a:r>
          </a:p>
          <a:p>
            <a:pPr lvl="1"/>
            <a:r>
              <a:rPr lang="en-GB" sz="1600" dirty="0" smtClean="0">
                <a:solidFill>
                  <a:srgbClr val="77933C"/>
                </a:solidFill>
              </a:rPr>
              <a:t>Reconstruction finalized</a:t>
            </a:r>
          </a:p>
          <a:p>
            <a:pPr lvl="1"/>
            <a:endParaRPr lang="en-GB" sz="1600" dirty="0" smtClean="0">
              <a:solidFill>
                <a:srgbClr val="77933C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P</a:t>
            </a:r>
            <a:r>
              <a:rPr lang="en-GB" sz="2000" dirty="0" smtClean="0"/>
              <a:t>rofiler assembly (mechanics, electronics, DAQ &amp;TRG) (RM1 &amp; LNF)</a:t>
            </a:r>
          </a:p>
          <a:p>
            <a:pPr lvl="1"/>
            <a:r>
              <a:rPr lang="en-GB" sz="1600" dirty="0" smtClean="0">
                <a:solidFill>
                  <a:srgbClr val="008000"/>
                </a:solidFill>
              </a:rPr>
              <a:t>Mechanics ok</a:t>
            </a:r>
          </a:p>
          <a:p>
            <a:pPr lvl="1"/>
            <a:r>
              <a:rPr lang="en-GB" sz="1600" dirty="0" smtClean="0">
                <a:solidFill>
                  <a:srgbClr val="008000"/>
                </a:solidFill>
              </a:rPr>
              <a:t>Basic32 Asics testing on-going</a:t>
            </a:r>
          </a:p>
          <a:p>
            <a:pPr lvl="1"/>
            <a:r>
              <a:rPr lang="en-GB" sz="1600" dirty="0" err="1" smtClean="0">
                <a:solidFill>
                  <a:srgbClr val="008000"/>
                </a:solidFill>
              </a:rPr>
              <a:t>Calo</a:t>
            </a:r>
            <a:r>
              <a:rPr lang="en-GB" sz="1600" dirty="0" smtClean="0">
                <a:solidFill>
                  <a:srgbClr val="008000"/>
                </a:solidFill>
              </a:rPr>
              <a:t> FEE design ok</a:t>
            </a:r>
          </a:p>
          <a:p>
            <a:pPr lvl="1"/>
            <a:r>
              <a:rPr lang="en-GB" sz="1600" dirty="0" err="1" smtClean="0">
                <a:solidFill>
                  <a:srgbClr val="FF6600"/>
                </a:solidFill>
              </a:rPr>
              <a:t>Calo</a:t>
            </a:r>
            <a:r>
              <a:rPr lang="en-GB" sz="1600" dirty="0" smtClean="0">
                <a:solidFill>
                  <a:srgbClr val="FF6600"/>
                </a:solidFill>
              </a:rPr>
              <a:t> FEE testing &amp; mounting -&gt; to be done</a:t>
            </a:r>
          </a:p>
          <a:p>
            <a:pPr lvl="1"/>
            <a:r>
              <a:rPr lang="en-GB" sz="1600" dirty="0" smtClean="0">
                <a:solidFill>
                  <a:srgbClr val="FF6600"/>
                </a:solidFill>
              </a:rPr>
              <a:t>FPGA programming -&gt; on going, to be finalized</a:t>
            </a:r>
          </a:p>
          <a:p>
            <a:r>
              <a:rPr lang="en-GB" sz="2000" dirty="0"/>
              <a:t>I</a:t>
            </a:r>
            <a:r>
              <a:rPr lang="en-GB" sz="2000" dirty="0" smtClean="0"/>
              <a:t>ntegration HW &amp; SW (LNF, MI, TO &amp; RM1)</a:t>
            </a:r>
          </a:p>
          <a:p>
            <a:pPr lvl="1"/>
            <a:r>
              <a:rPr lang="en-GB" sz="1600" dirty="0" smtClean="0">
                <a:solidFill>
                  <a:srgbClr val="FF6600"/>
                </a:solidFill>
              </a:rPr>
              <a:t>Reconstruction V0 ready-&gt; Event selection, noise rejection to be done</a:t>
            </a:r>
          </a:p>
          <a:p>
            <a:pPr lvl="1"/>
            <a:r>
              <a:rPr lang="en-GB" sz="1600" dirty="0" smtClean="0">
                <a:solidFill>
                  <a:srgbClr val="008000"/>
                </a:solidFill>
              </a:rPr>
              <a:t>Simulation finalized</a:t>
            </a:r>
          </a:p>
          <a:p>
            <a:pPr marL="457200" lvl="1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it-IT" sz="1600" dirty="0"/>
          </a:p>
        </p:txBody>
      </p:sp>
      <p:cxnSp>
        <p:nvCxnSpPr>
          <p:cNvPr id="7" name="Straight Arrow Connector 6"/>
          <p:cNvCxnSpPr>
            <a:endCxn id="19" idx="1"/>
          </p:cNvCxnSpPr>
          <p:nvPr/>
        </p:nvCxnSpPr>
        <p:spPr>
          <a:xfrm>
            <a:off x="4272493" y="5119792"/>
            <a:ext cx="2783932" cy="1308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66356" y="5410239"/>
            <a:ext cx="1090070" cy="40978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56425" y="4419639"/>
            <a:ext cx="1701209" cy="1661993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defTabSz="420658"/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Six month delay with respect to schedule , to be finalized within </a:t>
            </a:r>
            <a:r>
              <a:rPr lang="en-US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feb</a:t>
            </a: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2016</a:t>
            </a:r>
            <a:endParaRPr lang="en-US"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>
            <a:off x="3938955" y="2438401"/>
            <a:ext cx="3416978" cy="32477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55933" y="1932180"/>
            <a:ext cx="1701209" cy="1661993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defTabSz="420658"/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Six month delay with respect to schedule , to be finalized within </a:t>
            </a:r>
            <a:r>
              <a:rPr lang="en-US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dec</a:t>
            </a: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2015</a:t>
            </a:r>
            <a:endParaRPr lang="en-US"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09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type="body"/>
          </p:nvPr>
        </p:nvSpPr>
        <p:spPr>
          <a:xfrm>
            <a:off x="281369" y="1600200"/>
            <a:ext cx="4216651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I</a:t>
            </a:r>
            <a:r>
              <a:rPr lang="it-IT" sz="2000" dirty="0" err="1" smtClean="0">
                <a:solidFill>
                  <a:srgbClr val="FF0000"/>
                </a:solidFill>
              </a:rPr>
              <a:t>n</a:t>
            </a:r>
            <a:r>
              <a:rPr lang="it-IT" sz="2000" dirty="0" err="1">
                <a:solidFill>
                  <a:srgbClr val="FF0000"/>
                </a:solidFill>
              </a:rPr>
              <a:t>-</a:t>
            </a:r>
            <a:r>
              <a:rPr lang="it-IT" sz="2000" dirty="0" err="1" smtClean="0">
                <a:solidFill>
                  <a:srgbClr val="FF0000"/>
                </a:solidFill>
              </a:rPr>
              <a:t>beam</a:t>
            </a:r>
            <a:r>
              <a:rPr lang="it-IT" sz="2000" dirty="0" smtClean="0">
                <a:solidFill>
                  <a:srgbClr val="FF0000"/>
                </a:solidFill>
              </a:rPr>
              <a:t> PET </a:t>
            </a:r>
          </a:p>
          <a:p>
            <a:r>
              <a:rPr lang="en-GB" sz="2000" dirty="0"/>
              <a:t>global device test &amp; characterization </a:t>
            </a:r>
            <a:r>
              <a:rPr lang="en-GB" sz="2000" dirty="0" smtClean="0"/>
              <a:t>(</a:t>
            </a:r>
            <a:r>
              <a:rPr lang="en-GB" sz="2000" dirty="0" err="1" smtClean="0"/>
              <a:t>Uni</a:t>
            </a:r>
            <a:r>
              <a:rPr lang="en-GB" sz="2000" dirty="0" smtClean="0"/>
              <a:t> and INFN Pisa &amp; To)</a:t>
            </a:r>
          </a:p>
          <a:p>
            <a:pPr lvl="1"/>
            <a:r>
              <a:rPr lang="en-GB" sz="1600" dirty="0" smtClean="0"/>
              <a:t>Performance Assessment w Sources @Pisa, To</a:t>
            </a:r>
          </a:p>
          <a:p>
            <a:pPr lvl="1"/>
            <a:r>
              <a:rPr lang="en-GB" sz="1600" dirty="0" smtClean="0"/>
              <a:t>Installation at CNAO treatment room</a:t>
            </a:r>
          </a:p>
          <a:p>
            <a:pPr lvl="1"/>
            <a:r>
              <a:rPr lang="en-GB" sz="1600" dirty="0" smtClean="0"/>
              <a:t>Commissioning with Proton/Carbon Beams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4" y="0"/>
            <a:ext cx="8229267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INSIDE activities in 2016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/>
          </p:nvPr>
        </p:nvSpPr>
        <p:spPr>
          <a:xfrm>
            <a:off x="4673908" y="1600200"/>
            <a:ext cx="4188738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Dose </a:t>
            </a:r>
            <a:r>
              <a:rPr lang="it-IT" sz="2000" dirty="0" err="1" smtClean="0">
                <a:solidFill>
                  <a:srgbClr val="FF0000"/>
                </a:solidFill>
              </a:rPr>
              <a:t>profiler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en-GB" sz="2000" dirty="0"/>
              <a:t>global device test &amp; characterization (LNF, MI &amp; RM1)</a:t>
            </a:r>
          </a:p>
          <a:p>
            <a:pPr lvl="1"/>
            <a:r>
              <a:rPr lang="en-GB" sz="1600" dirty="0"/>
              <a:t>Cosmic ray test @RM1</a:t>
            </a:r>
          </a:p>
          <a:p>
            <a:pPr lvl="1"/>
            <a:r>
              <a:rPr lang="en-GB" sz="1600" dirty="0"/>
              <a:t>Proton beam calibration @ LNS/TIFPA</a:t>
            </a:r>
          </a:p>
          <a:p>
            <a:pPr lvl="1"/>
            <a:r>
              <a:rPr lang="en-GB" sz="1600" dirty="0" smtClean="0"/>
              <a:t>Installation at CNAO treatment room</a:t>
            </a:r>
          </a:p>
          <a:p>
            <a:pPr lvl="1"/>
            <a:r>
              <a:rPr lang="en-GB" sz="1600" dirty="0" smtClean="0"/>
              <a:t>Commissioning with Proton/Carbon Beams</a:t>
            </a:r>
          </a:p>
          <a:p>
            <a:pPr lvl="1"/>
            <a:endParaRPr lang="en-GB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03351" y="4897747"/>
            <a:ext cx="5339022" cy="10926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 algn="ctr" defTabSz="420658"/>
            <a:r>
              <a:rPr lang="en-GB" sz="16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                   </a:t>
            </a:r>
            <a:r>
              <a:rPr lang="en-GB" sz="1600" dirty="0" smtClean="0">
                <a:solidFill>
                  <a:srgbClr val="FF0000"/>
                </a:solidFill>
                <a:latin typeface="Arial"/>
                <a:ea typeface="DejaVu Sans"/>
                <a:cs typeface="DejaVu Sans"/>
              </a:rPr>
              <a:t>   INSIDE</a:t>
            </a:r>
            <a:r>
              <a:rPr lang="en-GB" sz="16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				</a:t>
            </a:r>
          </a:p>
          <a:p>
            <a:pPr marL="0" lvl="1" algn="just" defTabSz="420658"/>
            <a:r>
              <a:rPr lang="en-GB" sz="16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Commissioning of the bi-modal system w </a:t>
            </a:r>
            <a:r>
              <a:rPr lang="en-GB" sz="160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Carbon Beams</a:t>
            </a:r>
            <a:endParaRPr lang="en-GB" sz="1600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0" lvl="1" defTabSz="420658"/>
            <a:r>
              <a:rPr lang="en-GB" sz="16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Protocol </a:t>
            </a:r>
            <a:r>
              <a:rPr lang="en-GB" sz="16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definition for clinical validation </a:t>
            </a:r>
          </a:p>
          <a:p>
            <a:pPr defTabSz="420658"/>
            <a:endParaRPr lang="it-IT"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60988" y="3962400"/>
            <a:ext cx="492369" cy="7829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0658"/>
            <a:endParaRPr lang="it-IT" sz="170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8771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8" y="-304800"/>
            <a:ext cx="8229267" cy="1143000"/>
          </a:xfrm>
        </p:spPr>
        <p:txBody>
          <a:bodyPr/>
          <a:lstStyle/>
          <a:p>
            <a:r>
              <a:rPr lang="it-IT" dirty="0" smtClean="0"/>
              <a:t>Richieste RDH_INSIDE 2016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57268" y="1905000"/>
            <a:ext cx="8229267" cy="1143000"/>
          </a:xfrm>
        </p:spPr>
        <p:txBody>
          <a:bodyPr/>
          <a:lstStyle/>
          <a:p>
            <a:endParaRPr lang="it-IT" dirty="0"/>
          </a:p>
          <a:p>
            <a:r>
              <a:rPr lang="it-IT" b="1" dirty="0" smtClean="0"/>
              <a:t>Pisa 6 </a:t>
            </a:r>
            <a:r>
              <a:rPr lang="it-IT" b="1" dirty="0" err="1" smtClean="0"/>
              <a:t>kEU</a:t>
            </a:r>
            <a:r>
              <a:rPr lang="it-IT" b="1" dirty="0" smtClean="0"/>
              <a:t> 4 prese dati al CNAO per 4 persone ogni volta compreso il trasporto del materiale</a:t>
            </a:r>
          </a:p>
          <a:p>
            <a:endParaRPr lang="it-IT" b="1" dirty="0"/>
          </a:p>
          <a:p>
            <a:r>
              <a:rPr lang="it-IT" b="1" dirty="0" smtClean="0"/>
              <a:t>Roma I e LNF 5+2 </a:t>
            </a:r>
            <a:r>
              <a:rPr lang="it-IT" b="1" dirty="0" err="1" smtClean="0"/>
              <a:t>kEU</a:t>
            </a:r>
            <a:r>
              <a:rPr lang="it-IT" b="1" dirty="0" smtClean="0"/>
              <a:t> missioni al CNAO per calibrazione e installazione del monitor di particelle cariche </a:t>
            </a:r>
          </a:p>
          <a:p>
            <a:endParaRPr lang="it-IT" b="1" dirty="0"/>
          </a:p>
          <a:p>
            <a:r>
              <a:rPr lang="it-IT" b="1" dirty="0" smtClean="0"/>
              <a:t>Torino 6 </a:t>
            </a:r>
            <a:r>
              <a:rPr lang="it-IT" b="1" dirty="0" err="1" smtClean="0"/>
              <a:t>kEU</a:t>
            </a:r>
            <a:r>
              <a:rPr lang="it-IT" b="1" dirty="0" smtClean="0"/>
              <a:t> missioni per partecipare a </a:t>
            </a:r>
            <a:r>
              <a:rPr lang="it-IT" b="1" dirty="0" err="1" smtClean="0"/>
              <a:t>beam</a:t>
            </a:r>
            <a:r>
              <a:rPr lang="it-IT" b="1" dirty="0" smtClean="0"/>
              <a:t> test su fantoccio e pazienti</a:t>
            </a:r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dirty="0" smtClean="0"/>
              <a:t>Totale 17 </a:t>
            </a:r>
            <a:r>
              <a:rPr lang="it-IT" b="1" dirty="0" err="1" smtClean="0"/>
              <a:t>kEU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ASSEGNATI 10.5 </a:t>
            </a:r>
            <a:r>
              <a:rPr lang="it-IT" b="1" dirty="0" err="1" smtClean="0">
                <a:solidFill>
                  <a:srgbClr val="FF0000"/>
                </a:solidFill>
              </a:rPr>
              <a:t>kEU</a:t>
            </a:r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457268" y="4191000"/>
            <a:ext cx="8229267" cy="1143000"/>
          </a:xfrm>
        </p:spPr>
        <p:txBody>
          <a:bodyPr/>
          <a:lstStyle/>
          <a:p>
            <a:endParaRPr lang="it-IT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Pisa </a:t>
            </a:r>
            <a:r>
              <a:rPr lang="it-IT" b="1" dirty="0" smtClean="0"/>
              <a:t>2 </a:t>
            </a:r>
            <a:r>
              <a:rPr lang="it-IT" b="1" dirty="0" err="1" smtClean="0"/>
              <a:t>kEU</a:t>
            </a:r>
            <a:r>
              <a:rPr lang="it-IT" b="1" dirty="0" smtClean="0"/>
              <a:t> materiale di laboratorio </a:t>
            </a:r>
            <a:endParaRPr lang="it-IT" dirty="0" smtClean="0"/>
          </a:p>
          <a:p>
            <a:endParaRPr lang="it-IT" dirty="0"/>
          </a:p>
          <a:p>
            <a:r>
              <a:rPr lang="it-IT" b="1" dirty="0" smtClean="0"/>
              <a:t>Roma I 2 </a:t>
            </a:r>
            <a:r>
              <a:rPr lang="it-IT" b="1" dirty="0" err="1" smtClean="0"/>
              <a:t>kEU</a:t>
            </a:r>
            <a:r>
              <a:rPr lang="it-IT" b="1" dirty="0" smtClean="0"/>
              <a:t> materiali connessi con la calibrazione del monitor di particelle cariche al </a:t>
            </a:r>
            <a:r>
              <a:rPr lang="it-IT" b="1" dirty="0" err="1" smtClean="0"/>
              <a:t>cnao</a:t>
            </a:r>
            <a:r>
              <a:rPr lang="it-IT" b="1" dirty="0" smtClean="0"/>
              <a:t>: fantocci, materiale per la movimentazione on line del target 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Torino 2 </a:t>
            </a:r>
            <a:r>
              <a:rPr lang="it-IT" b="1" dirty="0" err="1" smtClean="0"/>
              <a:t>kEU</a:t>
            </a:r>
            <a:r>
              <a:rPr lang="it-IT" b="1" dirty="0" smtClean="0"/>
              <a:t> necessità di sostituzione di piccoli componenti durante installazione e </a:t>
            </a:r>
            <a:r>
              <a:rPr lang="it-IT" b="1" dirty="0" err="1" smtClean="0"/>
              <a:t>commissioning</a:t>
            </a:r>
            <a:r>
              <a:rPr lang="it-IT" b="1" dirty="0" smtClean="0"/>
              <a:t> </a:t>
            </a:r>
          </a:p>
          <a:p>
            <a:endParaRPr lang="it-IT" b="1" dirty="0"/>
          </a:p>
          <a:p>
            <a:r>
              <a:rPr lang="it-IT" b="1" dirty="0" smtClean="0"/>
              <a:t>Totale 6 </a:t>
            </a:r>
            <a:r>
              <a:rPr lang="it-IT" b="1" dirty="0" err="1" smtClean="0"/>
              <a:t>kEU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ASSEGNATI 0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Contiamo su residui del premiale IRPT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2327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MILESTONE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1055077" y="1981201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20658"/>
            <a:r>
              <a:rPr lang="it-IT" sz="32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WP5: istallazione e collaudo sistema integrato di </a:t>
            </a:r>
            <a:r>
              <a:rPr lang="it-IT" sz="3200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monitoring</a:t>
            </a:r>
            <a:r>
              <a:rPr lang="it-IT" sz="32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Inside al CNAO e definizione preliminare del protocollo validazione clinica 	</a:t>
            </a:r>
            <a:r>
              <a:rPr lang="it-IT" sz="32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	</a:t>
            </a:r>
          </a:p>
          <a:p>
            <a:pPr defTabSz="420658"/>
            <a:r>
              <a:rPr lang="it-IT" sz="32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Entro il 31</a:t>
            </a:r>
            <a:r>
              <a:rPr lang="it-IT" sz="32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-12-2016 </a:t>
            </a:r>
          </a:p>
        </p:txBody>
      </p:sp>
    </p:spTree>
    <p:extLst>
      <p:ext uri="{BB962C8B-B14F-4D97-AF65-F5344CB8AC3E}">
        <p14:creationId xmlns:p14="http://schemas.microsoft.com/office/powerpoint/2010/main" val="413604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it-IT" sz="2400" b="1" dirty="0" smtClean="0"/>
              <a:t>Rendicontazione delle </a:t>
            </a:r>
            <a:r>
              <a:rPr lang="it-IT" sz="2400" b="1" dirty="0"/>
              <a:t>spese sostenute</a:t>
            </a:r>
            <a:r>
              <a:rPr lang="it-IT" sz="2400" dirty="0"/>
              <a:t> </a:t>
            </a:r>
            <a:r>
              <a:rPr lang="it-IT" sz="2400" dirty="0" smtClean="0"/>
              <a:t>utilizzando </a:t>
            </a:r>
            <a:r>
              <a:rPr lang="it-IT" sz="2400" dirty="0"/>
              <a:t>un’apposita procedura telematica che sarà resa disponibile dal ministero dal 1/02/2016. </a:t>
            </a:r>
            <a:r>
              <a:rPr lang="it-IT" sz="2400" dirty="0" smtClean="0"/>
              <a:t>60 </a:t>
            </a:r>
            <a:r>
              <a:rPr lang="it-IT" sz="2400" dirty="0"/>
              <a:t>giorni per compilare il rendiconto (entro il 01/04/2016)</a:t>
            </a:r>
            <a:r>
              <a:rPr lang="it-IT" sz="2400" dirty="0" smtClean="0"/>
              <a:t>.</a:t>
            </a:r>
          </a:p>
          <a:p>
            <a:r>
              <a:rPr lang="it-IT" sz="2400" dirty="0"/>
              <a:t>	</a:t>
            </a:r>
            <a:r>
              <a:rPr lang="it-IT" sz="2400" dirty="0" smtClean="0">
                <a:sym typeface="Wingdings"/>
              </a:rPr>
              <a:t> RESPONSABILI DI UNITA’, COORDINATORE 		NAZIONALE</a:t>
            </a:r>
            <a:endParaRPr lang="it-IT" sz="2400" dirty="0" smtClean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b="1" dirty="0"/>
              <a:t>R</a:t>
            </a:r>
            <a:r>
              <a:rPr lang="it-IT" sz="2400" b="1" dirty="0" smtClean="0"/>
              <a:t>elazione scientifica conclusiva</a:t>
            </a:r>
            <a:r>
              <a:rPr lang="it-IT" sz="2400" dirty="0" smtClean="0"/>
              <a:t> </a:t>
            </a:r>
            <a:r>
              <a:rPr lang="it-IT" sz="2400" dirty="0" smtClean="0"/>
              <a:t> sempre </a:t>
            </a:r>
            <a:r>
              <a:rPr lang="it-IT" sz="2400" dirty="0"/>
              <a:t>con modalità telematica, la </a:t>
            </a:r>
            <a:r>
              <a:rPr lang="it-IT" sz="2400" dirty="0" smtClean="0"/>
              <a:t>sullo </a:t>
            </a:r>
            <a:r>
              <a:rPr lang="it-IT" sz="2400" dirty="0"/>
              <a:t>svolgimento delle attività e sui risultati ottenuti (01/02/2016 -01/05/2016)</a:t>
            </a:r>
            <a:r>
              <a:rPr lang="it-IT" sz="2400" dirty="0" smtClean="0"/>
              <a:t>. 90 giorni</a:t>
            </a:r>
          </a:p>
          <a:p>
            <a:r>
              <a:rPr lang="it-IT" sz="2400" dirty="0"/>
              <a:t>	</a:t>
            </a:r>
            <a:r>
              <a:rPr lang="it-IT" sz="2400" dirty="0" smtClean="0">
                <a:sym typeface="Wingdings"/>
              </a:rPr>
              <a:t></a:t>
            </a:r>
            <a:r>
              <a:rPr lang="it-IT" sz="2400" dirty="0" smtClean="0"/>
              <a:t>Coordinatore nazionale</a:t>
            </a:r>
            <a:endParaRPr lang="it-I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SCADENZE RENDICONTAZIONE INSIDE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2239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ISTALLAZIONE E TEST AL CNAO</a:t>
            </a:r>
            <a:endParaRPr lang="it-IT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sala dedicata a istallazione e parcheggio strumentazione </a:t>
            </a:r>
          </a:p>
          <a:p>
            <a:pPr marL="285750" indent="-285750">
              <a:buFontTx/>
              <a:buChar char="-"/>
            </a:pPr>
            <a:r>
              <a:rPr lang="it-IT" sz="2400" dirty="0" err="1"/>
              <a:t>d</a:t>
            </a:r>
            <a:r>
              <a:rPr lang="it-IT" sz="2400" dirty="0" err="1" smtClean="0"/>
              <a:t>isponibilita’</a:t>
            </a:r>
            <a:r>
              <a:rPr lang="it-IT" sz="2400" dirty="0" smtClean="0"/>
              <a:t> di tempo macchina durante la notte per 2/3 ore/notte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Un turno di fascio di 8/16 h ogni due mesi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rgbClr val="FF0000"/>
                </a:solidFill>
              </a:rPr>
              <a:t>Prossimo turno domenica 7 febbraio dalle  6 alle 14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8714</TotalTime>
  <Words>1216</Words>
  <Application>Microsoft Macintosh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Median</vt:lpstr>
      <vt:lpstr>Office Theme</vt:lpstr>
      <vt:lpstr>1_Office Theme</vt:lpstr>
      <vt:lpstr>2_Office Theme</vt:lpstr>
      <vt:lpstr>3_Office Theme</vt:lpstr>
      <vt:lpstr>4_Office Theme</vt:lpstr>
      <vt:lpstr>MANAGMENT</vt:lpstr>
      <vt:lpstr>PowerPoint Presentation</vt:lpstr>
      <vt:lpstr>PowerPoint Presentation</vt:lpstr>
      <vt:lpstr>INSIDE activities in 2015 – second half </vt:lpstr>
      <vt:lpstr>INSIDE activities in 2016</vt:lpstr>
      <vt:lpstr>Richieste RDH_INSIDE 2016</vt:lpstr>
      <vt:lpstr>MILESTONE</vt:lpstr>
      <vt:lpstr>SCADENZE RENDICONTAZIONE INSIDE</vt:lpstr>
      <vt:lpstr>ISTALLAZIONE E TEST AL CNAO</vt:lpstr>
      <vt:lpstr>PowerPoint Presentation</vt:lpstr>
      <vt:lpstr>Conferenze</vt:lpstr>
      <vt:lpstr>Papers</vt:lpstr>
      <vt:lpstr>Next</vt:lpstr>
      <vt:lpstr>Aknowledgment</vt:lpstr>
      <vt:lpstr>NEWS</vt:lpstr>
    </vt:vector>
  </TitlesOfParts>
  <Company>INFN -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Prototype</dc:title>
  <dc:creator>maria giuseppina bisogni</dc:creator>
  <cp:lastModifiedBy>maria giuseppina bisogni</cp:lastModifiedBy>
  <cp:revision>119</cp:revision>
  <dcterms:created xsi:type="dcterms:W3CDTF">2012-12-17T16:19:06Z</dcterms:created>
  <dcterms:modified xsi:type="dcterms:W3CDTF">2016-01-22T07:41:03Z</dcterms:modified>
</cp:coreProperties>
</file>