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76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9126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43284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0058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3472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9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987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7321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3710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9213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6523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3476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D4E76-F12E-4DF4-B573-CAB7F04106CA}" type="datetimeFigureOut">
              <a:rPr lang="en-GB" smtClean="0"/>
              <a:pPr/>
              <a:t>20/01/2016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A7980-09F7-4E7B-B970-1A7FA51EE7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4231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773723" y="2895600"/>
            <a:ext cx="7385538" cy="1371600"/>
          </a:xfrm>
          <a:prstGeom prst="rect">
            <a:avLst/>
          </a:prstGeom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4400" dirty="0" smtClean="0"/>
              <a:t>INSIDE in-beam PET system assembly and test at INFN Torino</a:t>
            </a:r>
            <a:endParaRPr sz="4400" dirty="0"/>
          </a:p>
        </p:txBody>
      </p:sp>
      <p:sp>
        <p:nvSpPr>
          <p:cNvPr id="81" name="CustomShape 4"/>
          <p:cNvSpPr/>
          <p:nvPr/>
        </p:nvSpPr>
        <p:spPr>
          <a:xfrm>
            <a:off x="0" y="4267200"/>
            <a:ext cx="9143778" cy="457200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 algn="ctr">
              <a:lnSpc>
                <a:spcPct val="100000"/>
              </a:lnSpc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" name="Picture 29" descr="marafini-116.jpg"/>
          <p:cNvPicPr>
            <a:picLocks noChangeAspect="1"/>
          </p:cNvPicPr>
          <p:nvPr/>
        </p:nvPicPr>
        <p:blipFill>
          <a:blip r:embed="rId2" cstate="print"/>
          <a:srcRect l="907"/>
          <a:stretch>
            <a:fillRect/>
          </a:stretch>
        </p:blipFill>
        <p:spPr>
          <a:xfrm>
            <a:off x="49718" y="153360"/>
            <a:ext cx="5436683" cy="1751640"/>
          </a:xfrm>
          <a:prstGeom prst="rect">
            <a:avLst/>
          </a:prstGeom>
        </p:spPr>
      </p:pic>
      <p:sp>
        <p:nvSpPr>
          <p:cNvPr id="31" name="Rettangolo 4"/>
          <p:cNvSpPr/>
          <p:nvPr/>
        </p:nvSpPr>
        <p:spPr>
          <a:xfrm>
            <a:off x="0" y="16182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8526" y="990604"/>
            <a:ext cx="2250503" cy="7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 rot="10800000" flipV="1">
            <a:off x="45851" y="1686047"/>
            <a:ext cx="6366675" cy="4201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6564925" y="1686053"/>
            <a:ext cx="2533230" cy="4195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stomShape 7"/>
          <p:cNvSpPr/>
          <p:nvPr/>
        </p:nvSpPr>
        <p:spPr>
          <a:xfrm>
            <a:off x="0" y="6432720"/>
            <a:ext cx="9144000" cy="349080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6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 2016</a:t>
            </a:r>
            <a:endParaRPr sz="1600" dirty="0"/>
          </a:p>
        </p:txBody>
      </p:sp>
      <p:sp>
        <p:nvSpPr>
          <p:cNvPr id="11" name="CustomShape 4"/>
          <p:cNvSpPr/>
          <p:nvPr/>
        </p:nvSpPr>
        <p:spPr>
          <a:xfrm>
            <a:off x="0" y="5257801"/>
            <a:ext cx="9143778" cy="609601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R. </a:t>
            </a:r>
            <a:r>
              <a:rPr lang="en-US" sz="1600" dirty="0" err="1" smtClean="0">
                <a:solidFill>
                  <a:srgbClr val="000000"/>
                </a:solidFill>
              </a:rPr>
              <a:t>Wheadon</a:t>
            </a:r>
            <a:r>
              <a:rPr lang="en-US" sz="1600" dirty="0" smtClean="0">
                <a:solidFill>
                  <a:srgbClr val="000000"/>
                </a:solidFill>
              </a:rPr>
              <a:t> , F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600" dirty="0" smtClean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Torino INSIDE Group</a:t>
            </a:r>
          </a:p>
          <a:p>
            <a:pPr algn="ctr"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997183" y="238344"/>
            <a:ext cx="7080017" cy="570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3"/>
          <p:cNvSpPr txBox="1"/>
          <p:nvPr/>
        </p:nvSpPr>
        <p:spPr>
          <a:xfrm>
            <a:off x="2862249" y="5943600"/>
            <a:ext cx="338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Completed PET detector (running)</a:t>
            </a:r>
            <a:endParaRPr lang="en-GB" dirty="0"/>
          </a:p>
        </p:txBody>
      </p:sp>
      <p:sp>
        <p:nvSpPr>
          <p:cNvPr id="13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6260123" y="990600"/>
            <a:ext cx="2461846" cy="3828828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rgbClr val="558ED5"/>
                </a:solidFill>
              </a:rPr>
              <a:t>CONTROL ROOM</a:t>
            </a:r>
            <a:endParaRPr lang="en-US" sz="1600" dirty="0">
              <a:solidFill>
                <a:srgbClr val="558ED5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51692" y="762000"/>
            <a:ext cx="5275385" cy="4057428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TREATMENT ROOM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92370" y="1600200"/>
            <a:ext cx="1758462" cy="3066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INSIDE in-beam PET system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1558432"/>
            <a:ext cx="914400" cy="13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</a:rPr>
              <a:t>LabView</a:t>
            </a:r>
            <a:r>
              <a:rPr lang="en-US" sz="1600" dirty="0" smtClean="0">
                <a:solidFill>
                  <a:srgbClr val="000000"/>
                </a:solidFill>
              </a:rPr>
              <a:t> SW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0800" y="3082432"/>
            <a:ext cx="914400" cy="13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DAQ SW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6892" y="3082432"/>
            <a:ext cx="914400" cy="1337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GUI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4215" y="1558430"/>
            <a:ext cx="2391508" cy="346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Switch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4400" y="2362203"/>
            <a:ext cx="914400" cy="8799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Master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board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4400" y="3731522"/>
            <a:ext cx="914400" cy="230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TX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4400" y="4264922"/>
            <a:ext cx="914400" cy="230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TX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1317" y="3913260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(….)</a:t>
            </a:r>
            <a:endParaRPr lang="en-US" dirty="0"/>
          </a:p>
        </p:txBody>
      </p:sp>
      <p:cxnSp>
        <p:nvCxnSpPr>
          <p:cNvPr id="26" name="Elbow Connector 25"/>
          <p:cNvCxnSpPr>
            <a:stCxn id="20" idx="3"/>
          </p:cNvCxnSpPr>
          <p:nvPr/>
        </p:nvCxnSpPr>
        <p:spPr>
          <a:xfrm flipV="1">
            <a:off x="1828801" y="1905000"/>
            <a:ext cx="1336431" cy="897186"/>
          </a:xfrm>
          <a:prstGeom prst="bentConnector3">
            <a:avLst>
              <a:gd name="adj1" fmla="val 100903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1" idx="3"/>
          </p:cNvCxnSpPr>
          <p:nvPr/>
        </p:nvCxnSpPr>
        <p:spPr>
          <a:xfrm flipV="1">
            <a:off x="1828800" y="1905004"/>
            <a:ext cx="2013954" cy="1941959"/>
          </a:xfrm>
          <a:prstGeom prst="bentConnector3">
            <a:avLst>
              <a:gd name="adj1" fmla="val 100308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4"/>
          <p:cNvCxnSpPr>
            <a:stCxn id="22" idx="3"/>
          </p:cNvCxnSpPr>
          <p:nvPr/>
        </p:nvCxnSpPr>
        <p:spPr>
          <a:xfrm flipV="1">
            <a:off x="1828800" y="1905000"/>
            <a:ext cx="2391508" cy="2475360"/>
          </a:xfrm>
          <a:prstGeom prst="bentConnector3">
            <a:avLst>
              <a:gd name="adj1" fmla="val 100234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842755" y="1978968"/>
            <a:ext cx="377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(….)</a:t>
            </a:r>
            <a:endParaRPr lang="en-US" sz="900" dirty="0"/>
          </a:p>
        </p:txBody>
      </p:sp>
      <p:cxnSp>
        <p:nvCxnSpPr>
          <p:cNvPr id="70" name="Elbow Connector 69"/>
          <p:cNvCxnSpPr>
            <a:stCxn id="13" idx="1"/>
          </p:cNvCxnSpPr>
          <p:nvPr/>
        </p:nvCxnSpPr>
        <p:spPr>
          <a:xfrm rot="10800000">
            <a:off x="5134708" y="1905006"/>
            <a:ext cx="1266092" cy="322013"/>
          </a:xfrm>
          <a:prstGeom prst="bentConnector3">
            <a:avLst>
              <a:gd name="adj1" fmla="val 100301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rot="10800000">
            <a:off x="4853356" y="1905000"/>
            <a:ext cx="1547447" cy="1526282"/>
          </a:xfrm>
          <a:prstGeom prst="bentConnector3">
            <a:avLst>
              <a:gd name="adj1" fmla="val 100509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/>
          <p:nvPr/>
        </p:nvCxnSpPr>
        <p:spPr>
          <a:xfrm rot="10800000">
            <a:off x="4712676" y="1905001"/>
            <a:ext cx="1688125" cy="1678682"/>
          </a:xfrm>
          <a:prstGeom prst="bentConnector3">
            <a:avLst>
              <a:gd name="adj1" fmla="val 9973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14" idx="1"/>
          </p:cNvCxnSpPr>
          <p:nvPr/>
        </p:nvCxnSpPr>
        <p:spPr>
          <a:xfrm rot="10800000">
            <a:off x="4572002" y="1905001"/>
            <a:ext cx="1828798" cy="1846014"/>
          </a:xfrm>
          <a:prstGeom prst="bentConnector3">
            <a:avLst>
              <a:gd name="adj1" fmla="val 99862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315200" y="3733800"/>
            <a:ext cx="351692" cy="228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System configuration, Data Acquisition and monitoring set up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7" y="4971828"/>
            <a:ext cx="4737170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Switch: 24-port Gigabit + 8 port Gigabit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Control PC (desktop)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DAQ Server: 32 cores HT, 128 GB ram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Monitoring PC: 4 cores, 6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Gb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RAM (desktop)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Rectangle 15"/>
          <p:cNvSpPr/>
          <p:nvPr/>
        </p:nvSpPr>
        <p:spPr>
          <a:xfrm>
            <a:off x="533400" y="1143000"/>
            <a:ext cx="1752600" cy="346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Crate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6" name="Elbow Connector 25"/>
          <p:cNvCxnSpPr>
            <a:stCxn id="34" idx="3"/>
            <a:endCxn id="16" idx="0"/>
          </p:cNvCxnSpPr>
          <p:nvPr/>
        </p:nvCxnSpPr>
        <p:spPr>
          <a:xfrm>
            <a:off x="2286000" y="1316286"/>
            <a:ext cx="1863969" cy="242144"/>
          </a:xfrm>
          <a:prstGeom prst="bentConnector2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Background single events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7" y="4971828"/>
            <a:ext cx="4737170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Firmware-decoded events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Good background rate uniformity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2051" name="Picture 3" descr="H:\home\pennaz\Dropbox\InBeamPET\meeting Pisa 20 Gennaio 2016\single distribution.png"/>
          <p:cNvPicPr>
            <a:picLocks noChangeAspect="1" noChangeArrowheads="1"/>
          </p:cNvPicPr>
          <p:nvPr/>
        </p:nvPicPr>
        <p:blipFill>
          <a:blip r:embed="rId3" cstate="print"/>
          <a:srcRect l="26329" t="11635" r="6528" b="34270"/>
          <a:stretch>
            <a:fillRect/>
          </a:stretch>
        </p:blipFill>
        <p:spPr bwMode="auto">
          <a:xfrm>
            <a:off x="952500" y="1066800"/>
            <a:ext cx="7239000" cy="3645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TOFPET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Tfine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 distribution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7" y="4971828"/>
            <a:ext cx="4737170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Raw data format acquisition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pPr>
              <a:lnSpc>
                <a:spcPct val="10000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Tfine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with ideal calibration should be [0,1]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3074" name="Picture 2" descr="H:\home\pennaz\Dropbox\InBeamPET\meeting Pisa 20 Gennaio 2016\Tfinespostato.png"/>
          <p:cNvPicPr>
            <a:picLocks noChangeAspect="1" noChangeArrowheads="1"/>
          </p:cNvPicPr>
          <p:nvPr/>
        </p:nvPicPr>
        <p:blipFill>
          <a:blip r:embed="rId3" cstate="print"/>
          <a:srcRect l="26548" t="7667" r="6567" b="33667"/>
          <a:stretch>
            <a:fillRect/>
          </a:stretch>
        </p:blipFill>
        <p:spPr bwMode="auto">
          <a:xfrm>
            <a:off x="1104900" y="770586"/>
            <a:ext cx="6934200" cy="3801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TOFPET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EoC-SoC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 new calibration 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6" y="4971828"/>
            <a:ext cx="7010924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Raw data format acquisition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New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Gui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feature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EoC-SoC</a:t>
            </a:r>
            <a:r>
              <a:rPr lang="en-US" dirty="0" smtClean="0">
                <a:solidFill>
                  <a:srgbClr val="000000"/>
                </a:solidFill>
              </a:rPr>
              <a:t> calibration and TOFPET calibration files update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 -&gt; corrected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Tfine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interval -&gt; better firmware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decodification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4099" name="Picture 3" descr="H:\home\pennaz\Dropbox\InBeamPET\meeting Pisa 20 Gennaio 2016\Tfinesistemato.png"/>
          <p:cNvPicPr>
            <a:picLocks noChangeAspect="1" noChangeArrowheads="1"/>
          </p:cNvPicPr>
          <p:nvPr/>
        </p:nvPicPr>
        <p:blipFill>
          <a:blip r:embed="rId3" cstate="print"/>
          <a:srcRect l="26290" t="7381" r="6567" b="33952"/>
          <a:stretch>
            <a:fillRect/>
          </a:stretch>
        </p:blipFill>
        <p:spPr bwMode="auto">
          <a:xfrm>
            <a:off x="1104900" y="861438"/>
            <a:ext cx="6934200" cy="3786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Firmware-decoded </a:t>
            </a:r>
            <a:r>
              <a:rPr lang="en-US" sz="2400" b="1" dirty="0" err="1" smtClean="0">
                <a:solidFill>
                  <a:srgbClr val="000000"/>
                </a:solidFill>
                <a:latin typeface="Calibri"/>
              </a:rPr>
              <a:t>Tfine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 distribution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6" y="4971828"/>
            <a:ext cx="7010924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Decoded data format acquisition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Good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</a:rPr>
              <a:t>Tfine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 uniformity</a:t>
            </a: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4098" name="Picture 2" descr="H:\home\pennaz\Dropbox\InBeamPET\meeting Pisa 20 Gennaio 2016\tfineuniformityOK.png"/>
          <p:cNvPicPr>
            <a:picLocks noChangeAspect="1" noChangeArrowheads="1"/>
          </p:cNvPicPr>
          <p:nvPr/>
        </p:nvPicPr>
        <p:blipFill>
          <a:blip r:embed="rId3" cstate="print"/>
          <a:srcRect l="26641" t="7714" r="7143" b="33619"/>
          <a:stretch>
            <a:fillRect/>
          </a:stretch>
        </p:blipFill>
        <p:spPr bwMode="auto">
          <a:xfrm>
            <a:off x="1171575" y="838200"/>
            <a:ext cx="6800850" cy="3765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TOFPET parameters check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7" y="4971828"/>
            <a:ext cx="4737170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Firmware-decoded TOT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Good TOT uniformity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2050" name="Picture 2" descr="H:\home\pennaz\Dropbox\InBeamPET\meeting Pisa 20 Gennaio 2016\TOT2.png"/>
          <p:cNvPicPr>
            <a:picLocks noChangeAspect="1" noChangeArrowheads="1"/>
          </p:cNvPicPr>
          <p:nvPr/>
        </p:nvPicPr>
        <p:blipFill>
          <a:blip r:embed="rId3" cstate="print"/>
          <a:srcRect l="25714" t="7619" r="6667" b="33714"/>
          <a:stretch>
            <a:fillRect/>
          </a:stretch>
        </p:blipFill>
        <p:spPr bwMode="auto">
          <a:xfrm>
            <a:off x="1129146" y="914400"/>
            <a:ext cx="6885709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TOFPET parameters check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7" y="4971828"/>
            <a:ext cx="4737170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Firmware-decoded TOT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TOT in coincidence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5122" name="Picture 2" descr="H:\home\pennaz\Dropbox\InBeamPET\meeting Pisa 20 Gennaio 2016\TOTcoincidenza.png"/>
          <p:cNvPicPr>
            <a:picLocks noChangeAspect="1" noChangeArrowheads="1"/>
          </p:cNvPicPr>
          <p:nvPr/>
        </p:nvPicPr>
        <p:blipFill>
          <a:blip r:embed="rId3" cstate="print"/>
          <a:srcRect l="26290" t="7937" r="7044" b="33397"/>
          <a:stretch>
            <a:fillRect/>
          </a:stretch>
        </p:blipFill>
        <p:spPr bwMode="auto">
          <a:xfrm>
            <a:off x="1333500" y="990600"/>
            <a:ext cx="6477000" cy="356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…and what about the CTR?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6" y="4876800"/>
            <a:ext cx="8534923" cy="1295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Firmware-decoded TOT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Lutetium background spectrum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CTR with 5 ns window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-&gt; calibration software (already tested for 2 boards) works, source needed to perform actual calibration</a:t>
            </a:r>
            <a:endParaRPr lang="en-US" sz="18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Tx/>
              <a:buChar char="-"/>
            </a:pPr>
            <a:endParaRPr lang="en-US" sz="2400" dirty="0" smtClean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  <p:pic>
        <p:nvPicPr>
          <p:cNvPr id="6146" name="Picture 2" descr="H:\home\pennaz\Dropbox\InBeamPET\meeting Pisa 20 Gennaio 2016\CTRsenzafit.png"/>
          <p:cNvPicPr>
            <a:picLocks noChangeAspect="1" noChangeArrowheads="1"/>
          </p:cNvPicPr>
          <p:nvPr/>
        </p:nvPicPr>
        <p:blipFill>
          <a:blip r:embed="rId3" cstate="print"/>
          <a:srcRect l="27604" t="11833" r="1896" b="17056"/>
          <a:stretch>
            <a:fillRect/>
          </a:stretch>
        </p:blipFill>
        <p:spPr bwMode="auto">
          <a:xfrm>
            <a:off x="1371600" y="1143000"/>
            <a:ext cx="6446520" cy="3657600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3426782" y="2734270"/>
            <a:ext cx="2593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Symbol"/>
              <a:buChar char="~"/>
            </a:pPr>
            <a:r>
              <a:rPr lang="en-US" dirty="0" smtClean="0"/>
              <a:t>30 cm head distance</a:t>
            </a:r>
          </a:p>
          <a:p>
            <a:pPr>
              <a:buFont typeface="Symbol"/>
              <a:buChar char="~"/>
            </a:pPr>
            <a:r>
              <a:rPr lang="en-US" dirty="0" smtClean="0"/>
              <a:t> 2 ns separation between peaks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4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3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5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CustomShape 4"/>
          <p:cNvSpPr/>
          <p:nvPr/>
        </p:nvSpPr>
        <p:spPr>
          <a:xfrm>
            <a:off x="140683" y="228600"/>
            <a:ext cx="8792303" cy="5334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</a:rPr>
              <a:t>Conclusions</a:t>
            </a:r>
          </a:p>
        </p:txBody>
      </p:sp>
      <p:sp>
        <p:nvSpPr>
          <p:cNvPr id="117" name="CustomShape 4"/>
          <p:cNvSpPr/>
          <p:nvPr/>
        </p:nvSpPr>
        <p:spPr>
          <a:xfrm>
            <a:off x="304276" y="838200"/>
            <a:ext cx="8534923" cy="525780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t"/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Full PET heads assembled, mounted on support  mechanics and tested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Uniform temperature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First acquisition performed with all boards with background Lu radiation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Raw data and firmware-decoded data tested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Part of TOFPET calibration performed with DAQ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</a:rPr>
              <a:t>Gui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What can be done with background data is as 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expected</a:t>
            </a:r>
            <a:endParaRPr lang="en-US" sz="24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Validation with sources scheduled for January, 22 and 29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 Of course, hardware (FPGA placement), firmware and software development will continue…</a:t>
            </a:r>
          </a:p>
        </p:txBody>
      </p:sp>
      <p:sp>
        <p:nvSpPr>
          <p:cNvPr id="37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CustomShape 4"/>
          <p:cNvSpPr/>
          <p:nvPr/>
        </p:nvSpPr>
        <p:spPr>
          <a:xfrm>
            <a:off x="0" y="76200"/>
            <a:ext cx="9144000" cy="761760"/>
          </a:xfrm>
          <a:prstGeom prst="rect">
            <a:avLst/>
          </a:prstGeom>
          <a:noFill/>
          <a:ln>
            <a:noFill/>
          </a:ln>
        </p:spPr>
        <p:txBody>
          <a:bodyPr lIns="84131" tIns="42066" rIns="84131" bIns="42066" anchor="ctr"/>
          <a:lstStyle/>
          <a:p>
            <a:pPr algn="ctr"/>
            <a:r>
              <a:rPr lang="en-US" sz="3700" dirty="0" smtClean="0">
                <a:solidFill>
                  <a:srgbClr val="000000"/>
                </a:solidFill>
              </a:rPr>
              <a:t>PET detectors construction at INFN Torino</a:t>
            </a:r>
          </a:p>
        </p:txBody>
      </p:sp>
      <p:sp>
        <p:nvSpPr>
          <p:cNvPr id="9" name="CasellaDiTesto 3"/>
          <p:cNvSpPr txBox="1"/>
          <p:nvPr/>
        </p:nvSpPr>
        <p:spPr>
          <a:xfrm>
            <a:off x="395536" y="1196752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Lost over two months due to problems ordering components</a:t>
            </a:r>
          </a:p>
          <a:p>
            <a:endParaRPr lang="en-GB" sz="2400" dirty="0"/>
          </a:p>
          <a:p>
            <a:r>
              <a:rPr lang="en-GB" sz="2400" dirty="0" smtClean="0"/>
              <a:t>Detector boxes completed and tested with cooling last week before Christmas 2015 thanks to unprecedented (and unrepeatable) contribution from the entire INFN Torino electronics laboratory personnel</a:t>
            </a:r>
          </a:p>
          <a:p>
            <a:endParaRPr lang="en-GB" sz="2400" dirty="0"/>
          </a:p>
          <a:p>
            <a:r>
              <a:rPr lang="en-GB" sz="2400" dirty="0" smtClean="0"/>
              <a:t>Support mechanics delivered 13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January 2016</a:t>
            </a:r>
          </a:p>
          <a:p>
            <a:endParaRPr lang="en-GB" sz="2400" dirty="0"/>
          </a:p>
          <a:p>
            <a:r>
              <a:rPr lang="en-GB" sz="2400" dirty="0" smtClean="0"/>
              <a:t>First acquisition with all boards 15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January 2016</a:t>
            </a:r>
            <a:endParaRPr lang="en-GB" sz="2400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CustomShape 7"/>
          <p:cNvSpPr/>
          <p:nvPr/>
        </p:nvSpPr>
        <p:spPr>
          <a:xfrm>
            <a:off x="45849" y="6356520"/>
            <a:ext cx="2773551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 t="3393"/>
          <a:stretch>
            <a:fillRect/>
          </a:stretch>
        </p:blipFill>
        <p:spPr bwMode="auto">
          <a:xfrm>
            <a:off x="179512" y="219412"/>
            <a:ext cx="8820252" cy="259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881708" y="3187686"/>
            <a:ext cx="5052492" cy="283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"/>
          <p:cNvSpPr txBox="1"/>
          <p:nvPr/>
        </p:nvSpPr>
        <p:spPr>
          <a:xfrm>
            <a:off x="2956282" y="2819400"/>
            <a:ext cx="291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FE boards on cooling support</a:t>
            </a:r>
            <a:endParaRPr lang="en-GB" dirty="0"/>
          </a:p>
        </p:txBody>
      </p:sp>
      <p:sp>
        <p:nvSpPr>
          <p:cNvPr id="14" name="CasellaDiTesto 5"/>
          <p:cNvSpPr txBox="1"/>
          <p:nvPr/>
        </p:nvSpPr>
        <p:spPr>
          <a:xfrm>
            <a:off x="3501919" y="5943600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Connector panel</a:t>
            </a:r>
            <a:endParaRPr lang="en-GB" dirty="0"/>
          </a:p>
        </p:txBody>
      </p:sp>
      <p:sp>
        <p:nvSpPr>
          <p:cNvPr id="16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ersonalpages.to.infn.it/%7Ewheadon/Inside/P10100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85801" y="165722"/>
            <a:ext cx="7619999" cy="5701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"/>
          <p:cNvSpPr txBox="1"/>
          <p:nvPr/>
        </p:nvSpPr>
        <p:spPr>
          <a:xfrm>
            <a:off x="2534000" y="5867400"/>
            <a:ext cx="410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FE boards mounted and cabled in PET box</a:t>
            </a:r>
            <a:endParaRPr lang="en-GB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143000" y="182742"/>
            <a:ext cx="6640025" cy="576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2"/>
          <p:cNvSpPr txBox="1"/>
          <p:nvPr/>
        </p:nvSpPr>
        <p:spPr>
          <a:xfrm>
            <a:off x="2732593" y="5943600"/>
            <a:ext cx="3741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Detector blocks on glass-fibre support</a:t>
            </a:r>
            <a:endParaRPr lang="en-GB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ersonalpages.to.infn.it/%7Ewheadon/Inside/P101008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85800" y="184906"/>
            <a:ext cx="7696200" cy="575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"/>
          <p:cNvSpPr txBox="1"/>
          <p:nvPr/>
        </p:nvSpPr>
        <p:spPr>
          <a:xfrm>
            <a:off x="3768831" y="5955268"/>
            <a:ext cx="160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Completed box</a:t>
            </a:r>
            <a:endParaRPr lang="en-GB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personalpages.to.infn.it/%7Ewheadon/Inside/P10100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 t="1442"/>
          <a:stretch>
            <a:fillRect/>
          </a:stretch>
        </p:blipFill>
        <p:spPr bwMode="auto">
          <a:xfrm>
            <a:off x="609600" y="193119"/>
            <a:ext cx="7772400" cy="5731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5"/>
          <p:cNvSpPr txBox="1"/>
          <p:nvPr/>
        </p:nvSpPr>
        <p:spPr>
          <a:xfrm>
            <a:off x="2133230" y="5943600"/>
            <a:ext cx="4978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Ready for test with </a:t>
            </a:r>
            <a:r>
              <a:rPr lang="en-GB" dirty="0" err="1" smtClean="0"/>
              <a:t>Tx</a:t>
            </a:r>
            <a:r>
              <a:rPr lang="en-GB" dirty="0" smtClean="0"/>
              <a:t> boards and chiller connected</a:t>
            </a:r>
            <a:endParaRPr lang="en-GB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personalpages.to.infn.it/%7Ewheadon/Inside/Stability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51991" y="533399"/>
            <a:ext cx="8839609" cy="4906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"/>
          <p:cNvSpPr txBox="1"/>
          <p:nvPr/>
        </p:nvSpPr>
        <p:spPr>
          <a:xfrm>
            <a:off x="666478" y="5562600"/>
            <a:ext cx="7763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Excellent temperature stability (glitches in LV current are CAEN software glitches)</a:t>
            </a:r>
            <a:endParaRPr lang="en-GB" dirty="0"/>
          </a:p>
        </p:txBody>
      </p:sp>
      <p:sp>
        <p:nvSpPr>
          <p:cNvPr id="11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/>
          <p:nvPr/>
        </p:nvSpPr>
        <p:spPr>
          <a:xfrm>
            <a:off x="0" y="6723632"/>
            <a:ext cx="9144000" cy="144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131" tIns="42066" rIns="84131" bIns="42066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0800000" flipV="1">
            <a:off x="140682" y="6791447"/>
            <a:ext cx="82413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5849" y="76200"/>
            <a:ext cx="9052305" cy="6267228"/>
          </a:xfrm>
          <a:prstGeom prst="rect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40000" dist="23000" dir="5400000" rotWithShape="0">
              <a:schemeClr val="tx2">
                <a:lumMod val="60000"/>
                <a:lumOff val="40000"/>
                <a:alpha val="35000"/>
              </a:schemeClr>
            </a:outerShdw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>
            <a:off x="8534404" y="6791451"/>
            <a:ext cx="468923" cy="4194"/>
          </a:xfrm>
          <a:prstGeom prst="line">
            <a:avLst/>
          </a:prstGeom>
          <a:ln w="9525" cap="rnd">
            <a:solidFill>
              <a:srgbClr val="AD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4861" y="6267228"/>
            <a:ext cx="1723016" cy="59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rcRect t="1437"/>
          <a:stretch>
            <a:fillRect/>
          </a:stretch>
        </p:blipFill>
        <p:spPr bwMode="auto">
          <a:xfrm>
            <a:off x="1492424" y="228600"/>
            <a:ext cx="6097445" cy="57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2"/>
          <p:cNvSpPr txBox="1"/>
          <p:nvPr/>
        </p:nvSpPr>
        <p:spPr>
          <a:xfrm>
            <a:off x="3405975" y="5943600"/>
            <a:ext cx="22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Completed mechanics</a:t>
            </a:r>
            <a:endParaRPr lang="en-GB" dirty="0"/>
          </a:p>
        </p:txBody>
      </p:sp>
      <p:sp>
        <p:nvSpPr>
          <p:cNvPr id="13" name="CustomShape 7"/>
          <p:cNvSpPr/>
          <p:nvPr/>
        </p:nvSpPr>
        <p:spPr>
          <a:xfrm>
            <a:off x="45850" y="6356520"/>
            <a:ext cx="2627013" cy="439126"/>
          </a:xfrm>
          <a:prstGeom prst="rect">
            <a:avLst/>
          </a:prstGeom>
          <a:noFill/>
          <a:ln>
            <a:noFill/>
          </a:ln>
        </p:spPr>
        <p:txBody>
          <a:bodyPr lIns="82807" tIns="41404" rIns="82807" bIns="41404"/>
          <a:lstStyle/>
          <a:p>
            <a:pPr>
              <a:lnSpc>
                <a:spcPct val="100000"/>
              </a:lnSpc>
            </a:pP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INSIDE meeting, Pisa, January 20</a:t>
            </a:r>
            <a:r>
              <a:rPr lang="en-US" sz="11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 2016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R.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Wheadon</a:t>
            </a:r>
            <a:r>
              <a:rPr lang="en-US" sz="1100" dirty="0" smtClean="0">
                <a:solidFill>
                  <a:srgbClr val="000000"/>
                </a:solidFill>
                <a:latin typeface="Calibri"/>
              </a:rPr>
              <a:t>, F. </a:t>
            </a:r>
            <a:r>
              <a:rPr lang="en-US" sz="1100" dirty="0" err="1" smtClean="0">
                <a:solidFill>
                  <a:srgbClr val="000000"/>
                </a:solidFill>
                <a:latin typeface="Calibri"/>
              </a:rPr>
              <a:t>Pennazio</a:t>
            </a:r>
            <a:endParaRPr lang="en-US" sz="1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711</Words>
  <Application>Microsoft Office PowerPoint</Application>
  <PresentationFormat>Presentazione su schermo (4:3)</PresentationFormat>
  <Paragraphs>120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wheadon</dc:creator>
  <cp:lastModifiedBy>Francesco Pennazio</cp:lastModifiedBy>
  <cp:revision>40</cp:revision>
  <dcterms:created xsi:type="dcterms:W3CDTF">2016-01-18T10:41:03Z</dcterms:created>
  <dcterms:modified xsi:type="dcterms:W3CDTF">2016-01-20T08:22:45Z</dcterms:modified>
</cp:coreProperties>
</file>