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59" r:id="rId4"/>
    <p:sldId id="260" r:id="rId5"/>
    <p:sldId id="261" r:id="rId6"/>
    <p:sldId id="266" r:id="rId7"/>
    <p:sldId id="265" r:id="rId8"/>
    <p:sldId id="263" r:id="rId9"/>
    <p:sldId id="264" r:id="rId10"/>
    <p:sldId id="26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32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45990-1B66-2344-994F-FF2CC6DD44EE}" type="datetimeFigureOut">
              <a:rPr lang="en-US" smtClean="0"/>
              <a:t>20/01/16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E987-76FE-844D-928E-1F0D484E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FE987-76FE-844D-928E-1F0D484E2B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1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2BC-CCB4-2B4B-9743-4B352FC6F003}" type="datetimeFigureOut">
              <a:rPr lang="en-US" smtClean="0"/>
              <a:t>20/01/16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A90-2B33-0D47-9A3C-63B1A7D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5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2BC-CCB4-2B4B-9743-4B352FC6F003}" type="datetimeFigureOut">
              <a:rPr lang="en-US" smtClean="0"/>
              <a:t>20/01/16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A90-2B33-0D47-9A3C-63B1A7D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2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2BC-CCB4-2B4B-9743-4B352FC6F003}" type="datetimeFigureOut">
              <a:rPr lang="en-US" smtClean="0"/>
              <a:t>20/01/16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A90-2B33-0D47-9A3C-63B1A7D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userDrawn="1">
  <p:cSld name="title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19"/>
          <p:cNvCxnSpPr/>
          <p:nvPr userDrawn="1"/>
        </p:nvCxnSpPr>
        <p:spPr>
          <a:xfrm>
            <a:off x="0" y="1004870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13"/>
          <p:cNvSpPr/>
          <p:nvPr userDrawn="1"/>
        </p:nvSpPr>
        <p:spPr>
          <a:xfrm>
            <a:off x="-1" y="-23830"/>
            <a:ext cx="9144001" cy="10287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7" name="Shape 15"/>
          <p:cNvSpPr txBox="1">
            <a:spLocks noGrp="1"/>
          </p:cNvSpPr>
          <p:nvPr>
            <p:ph type="title"/>
          </p:nvPr>
        </p:nvSpPr>
        <p:spPr>
          <a:xfrm>
            <a:off x="261257" y="186967"/>
            <a:ext cx="8425515" cy="607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2BC-CCB4-2B4B-9743-4B352FC6F003}" type="datetimeFigureOut">
              <a:rPr lang="en-US" smtClean="0"/>
              <a:t>20/01/16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A90-2B33-0D47-9A3C-63B1A7D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2BC-CCB4-2B4B-9743-4B352FC6F003}" type="datetimeFigureOut">
              <a:rPr lang="en-US" smtClean="0"/>
              <a:t>20/01/16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A90-2B33-0D47-9A3C-63B1A7D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4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2BC-CCB4-2B4B-9743-4B352FC6F003}" type="datetimeFigureOut">
              <a:rPr lang="en-US" smtClean="0"/>
              <a:t>20/01/16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A90-2B33-0D47-9A3C-63B1A7D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2BC-CCB4-2B4B-9743-4B352FC6F003}" type="datetimeFigureOut">
              <a:rPr lang="en-US" smtClean="0"/>
              <a:t>20/01/16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A90-2B33-0D47-9A3C-63B1A7D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5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2BC-CCB4-2B4B-9743-4B352FC6F003}" type="datetimeFigureOut">
              <a:rPr lang="en-US" smtClean="0"/>
              <a:t>20/01/16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A90-2B33-0D47-9A3C-63B1A7D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6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2BC-CCB4-2B4B-9743-4B352FC6F003}" type="datetimeFigureOut">
              <a:rPr lang="en-US" smtClean="0"/>
              <a:t>20/01/16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A90-2B33-0D47-9A3C-63B1A7D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1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2BC-CCB4-2B4B-9743-4B352FC6F003}" type="datetimeFigureOut">
              <a:rPr lang="en-US" smtClean="0"/>
              <a:t>20/01/16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A90-2B33-0D47-9A3C-63B1A7D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0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E2BC-CCB4-2B4B-9743-4B352FC6F003}" type="datetimeFigureOut">
              <a:rPr lang="en-US" smtClean="0"/>
              <a:t>20/01/16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9CA90-2B33-0D47-9A3C-63B1A7D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2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1E2BC-CCB4-2B4B-9743-4B352FC6F003}" type="datetimeFigureOut">
              <a:rPr lang="en-US" smtClean="0"/>
              <a:t>20/01/16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9CA90-2B33-0D47-9A3C-63B1A7D7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2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Detection of </a:t>
            </a:r>
            <a:r>
              <a:rPr lang="en-US" dirty="0" err="1" smtClean="0"/>
              <a:t>inhomogeneities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charged particles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274" y="4374197"/>
            <a:ext cx="7316926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</a:t>
            </a:r>
            <a:r>
              <a:rPr lang="en-US" dirty="0"/>
              <a:t>. </a:t>
            </a:r>
            <a:r>
              <a:rPr lang="en-US" dirty="0" smtClean="0"/>
              <a:t>Battistoni for the analysis group of HIT test</a:t>
            </a:r>
          </a:p>
          <a:p>
            <a:r>
              <a:rPr lang="en-US" dirty="0" smtClean="0"/>
              <a:t>(with A</a:t>
            </a:r>
            <a:r>
              <a:rPr lang="en-US" dirty="0" smtClean="0"/>
              <a:t>. </a:t>
            </a:r>
            <a:r>
              <a:rPr lang="en-US" dirty="0" err="1" smtClean="0"/>
              <a:t>Baratto</a:t>
            </a:r>
            <a:r>
              <a:rPr lang="en-US" dirty="0" smtClean="0"/>
              <a:t>, E. De Lucia,  M. </a:t>
            </a:r>
            <a:r>
              <a:rPr lang="en-US" dirty="0" err="1" smtClean="0"/>
              <a:t>Marafini</a:t>
            </a:r>
            <a:r>
              <a:rPr lang="en-US" dirty="0" smtClean="0"/>
              <a:t>, </a:t>
            </a:r>
            <a:endParaRPr lang="en-US" dirty="0" smtClean="0"/>
          </a:p>
          <a:p>
            <a:r>
              <a:rPr lang="en-US" dirty="0" smtClean="0"/>
              <a:t>I. </a:t>
            </a:r>
            <a:r>
              <a:rPr lang="en-US" dirty="0" err="1" smtClean="0"/>
              <a:t>Mattei</a:t>
            </a:r>
            <a:r>
              <a:rPr lang="en-US" dirty="0" smtClean="0"/>
              <a:t>, S. </a:t>
            </a:r>
            <a:r>
              <a:rPr lang="en-US" dirty="0" err="1" smtClean="0"/>
              <a:t>Muraro</a:t>
            </a:r>
            <a:r>
              <a:rPr lang="en-US" dirty="0"/>
              <a:t>, V. </a:t>
            </a:r>
            <a:r>
              <a:rPr lang="en-US" dirty="0" err="1"/>
              <a:t>Patera</a:t>
            </a:r>
            <a:r>
              <a:rPr lang="en-US" dirty="0"/>
              <a:t>, </a:t>
            </a:r>
            <a:r>
              <a:rPr lang="en-US" dirty="0" smtClean="0"/>
              <a:t>A. </a:t>
            </a:r>
            <a:r>
              <a:rPr lang="en-US" dirty="0" err="1" smtClean="0"/>
              <a:t>Rucinski</a:t>
            </a:r>
            <a:r>
              <a:rPr lang="en-US" dirty="0" smtClean="0"/>
              <a:t>,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/>
              <a:t>. </a:t>
            </a:r>
            <a:r>
              <a:rPr lang="en-US" dirty="0" err="1" smtClean="0"/>
              <a:t>Sarti</a:t>
            </a:r>
            <a:r>
              <a:rPr lang="en-US" dirty="0" smtClean="0"/>
              <a:t>, M. </a:t>
            </a:r>
            <a:r>
              <a:rPr lang="en-US" dirty="0" err="1" smtClean="0"/>
              <a:t>Toppi</a:t>
            </a:r>
            <a:r>
              <a:rPr lang="en-US" dirty="0" smtClean="0"/>
              <a:t>, G. </a:t>
            </a:r>
            <a:r>
              <a:rPr lang="en-US" dirty="0" err="1" smtClean="0"/>
              <a:t>Traini</a:t>
            </a:r>
            <a:r>
              <a:rPr lang="en-US" dirty="0" smtClean="0"/>
              <a:t> et al.)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7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88"/>
            <a:ext cx="8229600" cy="819982"/>
          </a:xfrm>
        </p:spPr>
        <p:txBody>
          <a:bodyPr>
            <a:noAutofit/>
          </a:bodyPr>
          <a:lstStyle/>
          <a:p>
            <a:r>
              <a:rPr lang="en-US" sz="3200" dirty="0" smtClean="0"/>
              <a:t>Structures can be spotted with lower statistics</a:t>
            </a:r>
            <a:endParaRPr lang="en-US" sz="3200" dirty="0"/>
          </a:p>
        </p:txBody>
      </p:sp>
      <p:pic>
        <p:nvPicPr>
          <p:cNvPr id="4" name="Picture 3" descr="O260_crazy_datax0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0384" y="83141"/>
            <a:ext cx="3058156" cy="4492162"/>
          </a:xfrm>
          <a:prstGeom prst="rect">
            <a:avLst/>
          </a:prstGeom>
        </p:spPr>
      </p:pic>
      <p:pic>
        <p:nvPicPr>
          <p:cNvPr id="6" name="Picture 5" descr="O260_crazy_datax0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5435" y="56461"/>
            <a:ext cx="3092454" cy="4542542"/>
          </a:xfrm>
          <a:prstGeom prst="rect">
            <a:avLst/>
          </a:prstGeom>
        </p:spPr>
      </p:pic>
      <p:pic>
        <p:nvPicPr>
          <p:cNvPr id="7" name="Picture 6" descr="O260_crazy_datax0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0384" y="3082842"/>
            <a:ext cx="3058156" cy="44921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7412" y="1388148"/>
            <a:ext cx="265970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50%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~ 0.95 </a:t>
            </a:r>
            <a:r>
              <a:rPr lang="en-US" sz="2000" b="1" dirty="0" err="1" smtClean="0">
                <a:solidFill>
                  <a:srgbClr val="FF0000"/>
                </a:solidFill>
              </a:rPr>
              <a:t>Gy</a:t>
            </a:r>
            <a:r>
              <a:rPr lang="en-US" sz="2000" b="1" dirty="0" smtClean="0">
                <a:solidFill>
                  <a:srgbClr val="FF0000"/>
                </a:solidFill>
              </a:rPr>
              <a:t> @2.5 </a:t>
            </a:r>
            <a:r>
              <a:rPr lang="en-US" sz="2000" b="1" dirty="0" err="1" smtClean="0">
                <a:solidFill>
                  <a:srgbClr val="FF0000"/>
                </a:solidFill>
              </a:rPr>
              <a:t>cm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PMMA</a:t>
            </a:r>
            <a:endParaRPr lang="en-US" sz="2000" b="1" baseline="-25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~5.72 </a:t>
            </a:r>
            <a:r>
              <a:rPr lang="en-US" sz="2000" b="1" dirty="0" err="1" smtClean="0">
                <a:solidFill>
                  <a:srgbClr val="FF0000"/>
                </a:solidFill>
              </a:rPr>
              <a:t>Gy</a:t>
            </a:r>
            <a:r>
              <a:rPr lang="en-US" sz="2000" b="1" dirty="0" smtClean="0">
                <a:solidFill>
                  <a:srgbClr val="FF0000"/>
                </a:solidFill>
              </a:rPr>
              <a:t> @7 </a:t>
            </a:r>
            <a:r>
              <a:rPr lang="en-US" sz="2000" b="1" dirty="0" err="1" smtClean="0">
                <a:solidFill>
                  <a:srgbClr val="FF0000"/>
                </a:solidFill>
              </a:rPr>
              <a:t>cm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PMMA</a:t>
            </a:r>
            <a:endParaRPr lang="en-US" sz="2000" b="1" baseline="-25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~14.1 </a:t>
            </a:r>
            <a:r>
              <a:rPr lang="en-US" sz="2000" b="1" dirty="0" err="1" smtClean="0">
                <a:solidFill>
                  <a:srgbClr val="FF0000"/>
                </a:solidFill>
              </a:rPr>
              <a:t>Gy</a:t>
            </a:r>
            <a:r>
              <a:rPr lang="en-US" sz="2000" b="1" dirty="0" smtClean="0">
                <a:solidFill>
                  <a:srgbClr val="FF0000"/>
                </a:solidFill>
              </a:rPr>
              <a:t> @10 </a:t>
            </a:r>
            <a:r>
              <a:rPr lang="en-US" sz="2000" b="1" dirty="0" err="1" smtClean="0">
                <a:solidFill>
                  <a:srgbClr val="FF0000"/>
                </a:solidFill>
              </a:rPr>
              <a:t>cm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PMMA</a:t>
            </a:r>
            <a:endParaRPr lang="en-US" sz="2000" b="1" baseline="-25000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0556" y="1426482"/>
            <a:ext cx="253146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0%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~ 0.4 </a:t>
            </a:r>
            <a:r>
              <a:rPr lang="en-US" sz="2000" b="1" dirty="0" err="1" smtClean="0">
                <a:solidFill>
                  <a:srgbClr val="FF0000"/>
                </a:solidFill>
              </a:rPr>
              <a:t>Gy</a:t>
            </a:r>
            <a:r>
              <a:rPr lang="en-US" sz="2000" b="1" dirty="0" smtClean="0">
                <a:solidFill>
                  <a:srgbClr val="FF0000"/>
                </a:solidFill>
              </a:rPr>
              <a:t> @2.5 </a:t>
            </a:r>
            <a:r>
              <a:rPr lang="en-US" sz="2000" b="1" dirty="0" err="1" smtClean="0">
                <a:solidFill>
                  <a:srgbClr val="FF0000"/>
                </a:solidFill>
              </a:rPr>
              <a:t>cm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PMMA</a:t>
            </a:r>
            <a:endParaRPr lang="en-US" sz="2000" b="1" baseline="-25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~2.3 </a:t>
            </a:r>
            <a:r>
              <a:rPr lang="en-US" sz="2000" b="1" dirty="0" err="1" smtClean="0">
                <a:solidFill>
                  <a:srgbClr val="FF0000"/>
                </a:solidFill>
              </a:rPr>
              <a:t>Gy</a:t>
            </a:r>
            <a:r>
              <a:rPr lang="en-US" sz="2000" b="1" dirty="0" smtClean="0">
                <a:solidFill>
                  <a:srgbClr val="FF0000"/>
                </a:solidFill>
              </a:rPr>
              <a:t> @7 </a:t>
            </a:r>
            <a:r>
              <a:rPr lang="en-US" sz="2000" b="1" dirty="0" err="1" smtClean="0">
                <a:solidFill>
                  <a:srgbClr val="FF0000"/>
                </a:solidFill>
              </a:rPr>
              <a:t>cm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PMMA</a:t>
            </a:r>
            <a:endParaRPr lang="en-US" sz="2000" b="1" baseline="-25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~5.62 </a:t>
            </a:r>
            <a:r>
              <a:rPr lang="en-US" sz="2000" b="1" dirty="0" err="1" smtClean="0">
                <a:solidFill>
                  <a:srgbClr val="FF0000"/>
                </a:solidFill>
              </a:rPr>
              <a:t>Gy</a:t>
            </a:r>
            <a:r>
              <a:rPr lang="en-US" sz="2000" b="1" dirty="0" smtClean="0">
                <a:solidFill>
                  <a:srgbClr val="FF0000"/>
                </a:solidFill>
              </a:rPr>
              <a:t> @10 </a:t>
            </a:r>
            <a:r>
              <a:rPr lang="en-US" sz="2000" b="1" dirty="0" err="1" smtClean="0">
                <a:solidFill>
                  <a:srgbClr val="FF0000"/>
                </a:solidFill>
              </a:rPr>
              <a:t>cm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PMMA</a:t>
            </a:r>
            <a:endParaRPr lang="en-US" sz="2000" b="1" baseline="-25000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8929" y="4284355"/>
            <a:ext cx="253146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10%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~ 0.2 </a:t>
            </a:r>
            <a:r>
              <a:rPr lang="en-US" sz="2000" b="1" dirty="0" err="1" smtClean="0">
                <a:solidFill>
                  <a:srgbClr val="FF0000"/>
                </a:solidFill>
              </a:rPr>
              <a:t>Gy</a:t>
            </a:r>
            <a:r>
              <a:rPr lang="en-US" sz="2000" b="1" dirty="0" smtClean="0">
                <a:solidFill>
                  <a:srgbClr val="FF0000"/>
                </a:solidFill>
              </a:rPr>
              <a:t> @2.5 </a:t>
            </a:r>
            <a:r>
              <a:rPr lang="en-US" sz="2000" b="1" dirty="0" err="1" smtClean="0">
                <a:solidFill>
                  <a:srgbClr val="FF0000"/>
                </a:solidFill>
              </a:rPr>
              <a:t>cm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PMMA</a:t>
            </a:r>
            <a:endParaRPr lang="en-US" sz="2000" b="1" baseline="-25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~1.1 </a:t>
            </a:r>
            <a:r>
              <a:rPr lang="en-US" sz="2000" b="1" dirty="0" err="1" smtClean="0">
                <a:solidFill>
                  <a:srgbClr val="FF0000"/>
                </a:solidFill>
              </a:rPr>
              <a:t>Gy</a:t>
            </a:r>
            <a:r>
              <a:rPr lang="en-US" sz="2000" b="1" dirty="0" smtClean="0">
                <a:solidFill>
                  <a:srgbClr val="FF0000"/>
                </a:solidFill>
              </a:rPr>
              <a:t> @7 </a:t>
            </a:r>
            <a:r>
              <a:rPr lang="en-US" sz="2000" b="1" dirty="0" err="1" smtClean="0">
                <a:solidFill>
                  <a:srgbClr val="FF0000"/>
                </a:solidFill>
              </a:rPr>
              <a:t>cm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PMMA</a:t>
            </a:r>
            <a:endParaRPr lang="en-US" sz="2000" b="1" baseline="-25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~2.8 </a:t>
            </a:r>
            <a:r>
              <a:rPr lang="en-US" sz="2000" b="1" dirty="0" err="1" smtClean="0">
                <a:solidFill>
                  <a:srgbClr val="FF0000"/>
                </a:solidFill>
              </a:rPr>
              <a:t>Gy</a:t>
            </a:r>
            <a:r>
              <a:rPr lang="en-US" sz="2000" b="1" dirty="0" smtClean="0">
                <a:solidFill>
                  <a:srgbClr val="FF0000"/>
                </a:solidFill>
              </a:rPr>
              <a:t> @10 </a:t>
            </a:r>
            <a:r>
              <a:rPr lang="en-US" sz="2000" b="1" dirty="0" err="1" smtClean="0">
                <a:solidFill>
                  <a:srgbClr val="FF0000"/>
                </a:solidFill>
              </a:rPr>
              <a:t>cm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PMMA</a:t>
            </a:r>
            <a:endParaRPr lang="en-US" sz="2000" b="1" baseline="-25000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9220" y="4142877"/>
            <a:ext cx="44580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</a:rPr>
              <a:t>The presence of structures remains</a:t>
            </a: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</a:rPr>
              <a:t>distinguishable also for lower doses</a:t>
            </a:r>
          </a:p>
          <a:p>
            <a:pPr algn="just"/>
            <a:endParaRPr lang="en-US" sz="2000" b="1" u="sng" dirty="0">
              <a:solidFill>
                <a:srgbClr val="0000FF"/>
              </a:solidFill>
            </a:endParaRPr>
          </a:p>
          <a:p>
            <a:pPr algn="just"/>
            <a:r>
              <a:rPr lang="en-US" sz="2400" b="1" u="sng" dirty="0" smtClean="0">
                <a:solidFill>
                  <a:srgbClr val="800000"/>
                </a:solidFill>
              </a:rPr>
              <a:t>The occurrence of a range larger than </a:t>
            </a:r>
            <a:r>
              <a:rPr lang="en-US" sz="2400" b="1" u="sng" dirty="0" err="1" smtClean="0">
                <a:solidFill>
                  <a:srgbClr val="800000"/>
                </a:solidFill>
              </a:rPr>
              <a:t>expextation</a:t>
            </a:r>
            <a:r>
              <a:rPr lang="en-US" sz="2400" b="1" u="sng" dirty="0" smtClean="0">
                <a:solidFill>
                  <a:srgbClr val="800000"/>
                </a:solidFill>
              </a:rPr>
              <a:t> at the given </a:t>
            </a:r>
            <a:r>
              <a:rPr lang="en-US" sz="2400" b="1" u="sng" dirty="0" smtClean="0">
                <a:solidFill>
                  <a:srgbClr val="800000"/>
                </a:solidFill>
              </a:rPr>
              <a:t>energy can </a:t>
            </a:r>
            <a:r>
              <a:rPr lang="en-US" sz="2400" b="1" u="sng" dirty="0" smtClean="0">
                <a:solidFill>
                  <a:srgbClr val="800000"/>
                </a:solidFill>
              </a:rPr>
              <a:t>in any case be detected at low dose </a:t>
            </a:r>
            <a:endParaRPr lang="en-US" sz="2400" b="1" u="sng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0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79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29" y="975929"/>
            <a:ext cx="8702033" cy="51722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W</a:t>
            </a:r>
            <a:r>
              <a:rPr lang="en-US" sz="2400" dirty="0" smtClean="0"/>
              <a:t>e are in principle able to detected range variation </a:t>
            </a:r>
            <a:r>
              <a:rPr lang="en-US" sz="2400" dirty="0" smtClean="0"/>
              <a:t>and even </a:t>
            </a:r>
            <a:r>
              <a:rPr lang="en-US" sz="2400" dirty="0" smtClean="0"/>
              <a:t>spot </a:t>
            </a:r>
            <a:r>
              <a:rPr lang="en-US" sz="2400" dirty="0" err="1" smtClean="0"/>
              <a:t>inhomogeneities</a:t>
            </a:r>
            <a:r>
              <a:rPr lang="en-US" sz="2400" dirty="0" smtClean="0"/>
              <a:t> in target using charged </a:t>
            </a:r>
            <a:r>
              <a:rPr lang="en-US" sz="2400" dirty="0" smtClean="0"/>
              <a:t>particles (resolution on structures might also depend on the angle</a:t>
            </a:r>
            <a:r>
              <a:rPr lang="is-IS" sz="2400" dirty="0" smtClean="0"/>
              <a:t>…)</a:t>
            </a:r>
            <a:endParaRPr lang="en-US" sz="24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Considering that O is a candidate for large dose treatments (</a:t>
            </a:r>
            <a:r>
              <a:rPr lang="en-US" sz="2400" dirty="0" err="1" smtClean="0"/>
              <a:t>hypoxical</a:t>
            </a:r>
            <a:r>
              <a:rPr lang="en-US" sz="2400" dirty="0" smtClean="0"/>
              <a:t> tumors</a:t>
            </a:r>
            <a:r>
              <a:rPr lang="is-IS" sz="2400" dirty="0" smtClean="0"/>
              <a:t>…) the monitoring with a limited portion of treatment seems feasible</a:t>
            </a:r>
            <a:endParaRPr lang="en-US" sz="24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Statistical significance </a:t>
            </a:r>
            <a:r>
              <a:rPr lang="en-US" sz="2400" dirty="0" smtClean="0"/>
              <a:t>and achievable accuracy have to </a:t>
            </a:r>
            <a:r>
              <a:rPr lang="en-US" sz="2400" dirty="0" smtClean="0"/>
              <a:t>be studied in detail yet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Notice: data and MC are close, also in absolute value </a:t>
            </a:r>
            <a:endParaRPr lang="en-US" sz="2400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This </a:t>
            </a:r>
            <a:r>
              <a:rPr lang="en-US" sz="2400" dirty="0" smtClean="0"/>
              <a:t>allow us to study the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in more complex situations (angle different from 90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, smaller structures, etc.)</a:t>
            </a:r>
          </a:p>
          <a:p>
            <a:pPr marL="0" indent="0" algn="just">
              <a:buNone/>
            </a:pPr>
            <a:r>
              <a:rPr lang="en-US" sz="2800" i="1" dirty="0" smtClean="0">
                <a:solidFill>
                  <a:srgbClr val="0000FF"/>
                </a:solidFill>
              </a:rPr>
              <a:t>                               Take </a:t>
            </a:r>
            <a:r>
              <a:rPr lang="en-US" sz="2800" i="1" dirty="0" smtClean="0">
                <a:solidFill>
                  <a:srgbClr val="0000FF"/>
                </a:solidFill>
              </a:rPr>
              <a:t>all this as preliminary!!</a:t>
            </a:r>
          </a:p>
        </p:txBody>
      </p:sp>
      <p:sp>
        <p:nvSpPr>
          <p:cNvPr id="4" name="Right Arrow 3"/>
          <p:cNvSpPr/>
          <p:nvPr/>
        </p:nvSpPr>
        <p:spPr>
          <a:xfrm rot="5400000">
            <a:off x="4197852" y="4935632"/>
            <a:ext cx="514013" cy="3222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0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" y="1042736"/>
            <a:ext cx="4792785" cy="5630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9231" y="6012001"/>
            <a:ext cx="1681220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LYSO Crystal</a:t>
            </a:r>
            <a:endParaRPr lang="it-IT" sz="20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4131" y="2361947"/>
            <a:ext cx="21450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11733" y="6228098"/>
            <a:ext cx="83762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77883" y="5089580"/>
            <a:ext cx="1890261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Drift Chamber</a:t>
            </a:r>
            <a:endParaRPr lang="it-IT" sz="2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60385" y="5305677"/>
            <a:ext cx="83762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5184" y="1837506"/>
            <a:ext cx="841772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Beam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5261" y="2370656"/>
            <a:ext cx="1349693" cy="70788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PMMA Target</a:t>
            </a:r>
            <a:endParaRPr lang="it-IT" sz="2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11733" y="2512941"/>
            <a:ext cx="853657" cy="738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4"/>
          <p:cNvGrpSpPr>
            <a:grpSpLocks/>
          </p:cNvGrpSpPr>
          <p:nvPr/>
        </p:nvGrpSpPr>
        <p:grpSpPr bwMode="auto">
          <a:xfrm rot="5189126">
            <a:off x="720612" y="4118271"/>
            <a:ext cx="3650526" cy="153190"/>
            <a:chOff x="1392" y="1488"/>
            <a:chExt cx="1584" cy="0"/>
          </a:xfrm>
        </p:grpSpPr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29231" y="3246911"/>
            <a:ext cx="2122697" cy="132343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Plastic Scintillator for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TOF measurement</a:t>
            </a:r>
            <a:endParaRPr lang="it-IT" sz="20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734219" y="2835417"/>
            <a:ext cx="1015141" cy="62759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03556" y="417240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</a:rPr>
              <a:t>p</a:t>
            </a:r>
            <a:endParaRPr lang="it-IT" sz="2000">
              <a:solidFill>
                <a:srgbClr val="00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7" y="2074260"/>
            <a:ext cx="3347864" cy="3803012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306426" y="-35282"/>
            <a:ext cx="8478164" cy="13407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New recent analysis of charged particle data </a:t>
            </a:r>
            <a:r>
              <a:rPr lang="en-US" sz="3600" dirty="0" smtClean="0"/>
              <a:t>taken at </a:t>
            </a:r>
            <a:r>
              <a:rPr lang="en-US" sz="3600" dirty="0"/>
              <a:t>Heidelberg with He, C and O beams</a:t>
            </a:r>
          </a:p>
        </p:txBody>
      </p:sp>
    </p:spTree>
    <p:extLst>
      <p:ext uri="{BB962C8B-B14F-4D97-AF65-F5344CB8AC3E}">
        <p14:creationId xmlns:p14="http://schemas.microsoft.com/office/powerpoint/2010/main" val="159006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case of segmented target geometry</a:t>
            </a:r>
            <a:endParaRPr lang="en-US" sz="3600" dirty="0"/>
          </a:p>
        </p:txBody>
      </p:sp>
      <p:pic>
        <p:nvPicPr>
          <p:cNvPr id="4" name="Content Placeholder 3" descr="IMG_08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1560285" y="5989786"/>
            <a:ext cx="6502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only case tested in this configuration was </a:t>
            </a:r>
          </a:p>
          <a:p>
            <a:pPr algn="ctr"/>
            <a:r>
              <a:rPr lang="en-US" sz="2400" baseline="30000" dirty="0" smtClean="0"/>
              <a:t>16</a:t>
            </a:r>
            <a:r>
              <a:rPr lang="en-US" sz="2400" dirty="0" smtClean="0"/>
              <a:t>O at 260 MeV/u, measuring at 90</a:t>
            </a:r>
            <a:r>
              <a:rPr lang="en-US" sz="2400" baseline="30000" dirty="0" smtClean="0"/>
              <a:t>o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17940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Segmented geometry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8433" y="1369530"/>
            <a:ext cx="7423095" cy="4455538"/>
            <a:chOff x="0" y="1369529"/>
            <a:chExt cx="9144000" cy="5488471"/>
          </a:xfrm>
        </p:grpSpPr>
        <p:pic>
          <p:nvPicPr>
            <p:cNvPr id="4" name="Picture 3" descr="Crazy_Targe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69529"/>
              <a:ext cx="9144000" cy="5488471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829733" y="2489200"/>
              <a:ext cx="23876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811867" y="1982801"/>
              <a:ext cx="6358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cm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25334" y="1982801"/>
              <a:ext cx="6358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 cm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07466" y="1982801"/>
              <a:ext cx="811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1.5 cm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0000" y="1982801"/>
              <a:ext cx="928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2.65 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17332" y="4742933"/>
              <a:ext cx="721504" cy="417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  <a:r>
                <a:rPr lang="en-US" sz="1600" dirty="0" smtClean="0"/>
                <a:t> cm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33333" y="4742933"/>
              <a:ext cx="721504" cy="417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  <a:r>
                <a:rPr lang="en-US" sz="1600" dirty="0" smtClean="0"/>
                <a:t> cm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52530" y="4742933"/>
              <a:ext cx="721504" cy="417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  <a:r>
                <a:rPr lang="en-US" sz="1600" dirty="0" smtClean="0"/>
                <a:t> cm</a:t>
              </a:r>
              <a:endParaRPr lang="en-US" sz="16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033510" y="2489200"/>
              <a:ext cx="134942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777817" y="2489200"/>
              <a:ext cx="74076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776133" y="2489200"/>
              <a:ext cx="53755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29733" y="5825067"/>
              <a:ext cx="6553201" cy="0"/>
            </a:xfrm>
            <a:prstGeom prst="straightConnector1">
              <a:avLst/>
            </a:prstGeom>
            <a:ln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725334" y="5996001"/>
              <a:ext cx="10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12.15 cm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1433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O260_normal_da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5967" y="-206535"/>
            <a:ext cx="5549678" cy="8151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8686800" cy="81998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Reference exp. data for the </a:t>
            </a:r>
            <a:r>
              <a:rPr lang="en-US" sz="3600" dirty="0" err="1" smtClean="0"/>
              <a:t>homgeneous</a:t>
            </a:r>
            <a:r>
              <a:rPr lang="en-US" sz="3600" dirty="0" smtClean="0"/>
              <a:t> target </a:t>
            </a:r>
            <a:r>
              <a:rPr lang="en-US" sz="3600" dirty="0"/>
              <a:t> (</a:t>
            </a:r>
            <a:r>
              <a:rPr lang="en-US" sz="3600" dirty="0" smtClean="0"/>
              <a:t>single PMMA piece 10 cm long)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3169533" y="1172810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Normal geometry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591730" y="1335275"/>
            <a:ext cx="3467082" cy="30249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1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260_normal_dataM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9668" y="-196333"/>
            <a:ext cx="5506175" cy="8088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982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xp. data + MC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6429" y="1263525"/>
            <a:ext cx="456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(normalized to the same area for the moment)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62286" y="2812143"/>
            <a:ext cx="67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42305" y="2612088"/>
            <a:ext cx="544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MC</a:t>
            </a:r>
            <a:endParaRPr lang="en-US" sz="2000" b="1" dirty="0"/>
          </a:p>
        </p:txBody>
      </p:sp>
      <p:sp>
        <p:nvSpPr>
          <p:cNvPr id="11" name="Oval 10"/>
          <p:cNvSpPr/>
          <p:nvPr/>
        </p:nvSpPr>
        <p:spPr>
          <a:xfrm>
            <a:off x="5118085" y="2482880"/>
            <a:ext cx="76170" cy="761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68313" y="2310434"/>
            <a:ext cx="1195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Exp. Data</a:t>
            </a:r>
            <a:endParaRPr lang="en-US" sz="20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45555" y="5851132"/>
            <a:ext cx="1716731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68864" y="5543355"/>
            <a:ext cx="626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0 cm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145555" y="3012198"/>
            <a:ext cx="0" cy="2937454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43878" y="3049008"/>
            <a:ext cx="0" cy="2937453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405416" y="1632857"/>
            <a:ext cx="1475278" cy="48087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770246" y="6110311"/>
            <a:ext cx="0" cy="58204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43878" y="6433046"/>
            <a:ext cx="1526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B.P. position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6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82" y="188771"/>
            <a:ext cx="8229600" cy="8199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Exp. data with segmented geometry</a:t>
            </a:r>
            <a:endParaRPr lang="en-US" dirty="0"/>
          </a:p>
        </p:txBody>
      </p:sp>
      <p:pic>
        <p:nvPicPr>
          <p:cNvPr id="5" name="Picture 4" descr="O260_crazy_da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3600" y="-211780"/>
            <a:ext cx="5572048" cy="8184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9711" y="2122714"/>
            <a:ext cx="2884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Integral = 3988 tracks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42645" y="2582761"/>
            <a:ext cx="4166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Corresponding to about 7.7 10</a:t>
            </a:r>
            <a:r>
              <a:rPr lang="en-US" sz="2400" baseline="30000" dirty="0" smtClean="0">
                <a:solidFill>
                  <a:srgbClr val="0000FF"/>
                </a:solidFill>
              </a:rPr>
              <a:t>8</a:t>
            </a:r>
            <a:r>
              <a:rPr lang="en-US" sz="2400" dirty="0" smtClean="0">
                <a:solidFill>
                  <a:srgbClr val="0000FF"/>
                </a:solidFill>
              </a:rPr>
              <a:t> primaries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Thickness = 2.5 cm PMMA (~3cm 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O)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119711" y="4152421"/>
            <a:ext cx="1012257" cy="673579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95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982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xp. data + MC</a:t>
            </a:r>
            <a:endParaRPr lang="en-US" dirty="0"/>
          </a:p>
        </p:txBody>
      </p:sp>
      <p:pic>
        <p:nvPicPr>
          <p:cNvPr id="3" name="Picture 2" descr="O260_crazy_dataM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8804" y="-233663"/>
            <a:ext cx="5587999" cy="820827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862286" y="2812143"/>
            <a:ext cx="67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42305" y="2612088"/>
            <a:ext cx="544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MC</a:t>
            </a:r>
            <a:endParaRPr lang="en-US" sz="2000" b="1" dirty="0"/>
          </a:p>
        </p:txBody>
      </p:sp>
      <p:sp>
        <p:nvSpPr>
          <p:cNvPr id="11" name="Oval 10"/>
          <p:cNvSpPr/>
          <p:nvPr/>
        </p:nvSpPr>
        <p:spPr>
          <a:xfrm>
            <a:off x="5118085" y="2482880"/>
            <a:ext cx="76170" cy="761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68313" y="2310434"/>
            <a:ext cx="1195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Exp. Data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62286" y="3232954"/>
            <a:ext cx="342717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Simulation: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1995 tracks/3.8 10</a:t>
            </a:r>
            <a:r>
              <a:rPr lang="en-US" b="1" baseline="30000" dirty="0" smtClean="0">
                <a:solidFill>
                  <a:srgbClr val="FF0000"/>
                </a:solidFill>
              </a:rPr>
              <a:t>8</a:t>
            </a:r>
            <a:r>
              <a:rPr lang="en-US" b="1" dirty="0" smtClean="0">
                <a:solidFill>
                  <a:srgbClr val="FF0000"/>
                </a:solidFill>
              </a:rPr>
              <a:t> primaries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</a:rPr>
              <a:t>5.25 10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-6</a:t>
            </a:r>
            <a:r>
              <a:rPr lang="en-US" sz="2400" b="1" dirty="0" smtClean="0">
                <a:solidFill>
                  <a:srgbClr val="FF0000"/>
                </a:solidFill>
              </a:rPr>
              <a:t> tracks/primary</a:t>
            </a:r>
          </a:p>
          <a:p>
            <a:endParaRPr lang="en-US" dirty="0"/>
          </a:p>
          <a:p>
            <a:r>
              <a:rPr lang="en-US" sz="2400" b="1" dirty="0" smtClean="0"/>
              <a:t>Data:</a:t>
            </a:r>
          </a:p>
          <a:p>
            <a:r>
              <a:rPr lang="en-US" b="1" dirty="0" smtClean="0"/>
              <a:t>3988 tracks/7.7 </a:t>
            </a:r>
            <a:r>
              <a:rPr lang="en-US" b="1" dirty="0"/>
              <a:t>10</a:t>
            </a:r>
            <a:r>
              <a:rPr lang="en-US" b="1" baseline="30000" dirty="0"/>
              <a:t>8</a:t>
            </a:r>
            <a:r>
              <a:rPr lang="en-US" b="1" dirty="0"/>
              <a:t> primaries</a:t>
            </a:r>
          </a:p>
          <a:p>
            <a:r>
              <a:rPr lang="en-US" b="1" dirty="0"/>
              <a:t>= </a:t>
            </a:r>
            <a:r>
              <a:rPr lang="en-US" sz="2400" b="1" dirty="0" smtClean="0"/>
              <a:t>5.19 </a:t>
            </a:r>
            <a:r>
              <a:rPr lang="en-US" sz="2400" b="1" dirty="0"/>
              <a:t>10</a:t>
            </a:r>
            <a:r>
              <a:rPr lang="en-US" sz="2400" b="1" baseline="30000" dirty="0"/>
              <a:t>-6</a:t>
            </a:r>
            <a:r>
              <a:rPr lang="en-US" sz="2400" b="1" dirty="0"/>
              <a:t> tracks/</a:t>
            </a:r>
            <a:r>
              <a:rPr lang="en-US" sz="2400" b="1" dirty="0" smtClean="0"/>
              <a:t>primary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063873" y="4387582"/>
            <a:ext cx="1225592" cy="307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715400" y="4695482"/>
            <a:ext cx="574064" cy="61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2476166" y="4089400"/>
            <a:ext cx="2356184" cy="2648732"/>
            <a:chOff x="2476166" y="4089400"/>
            <a:chExt cx="2356184" cy="2648732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476166" y="6383126"/>
              <a:ext cx="838534" cy="0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642020" y="6356700"/>
              <a:ext cx="5355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 cm</a:t>
              </a:r>
              <a:endParaRPr lang="en-US" sz="14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225286" y="6370426"/>
              <a:ext cx="452547" cy="0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125831" y="6383817"/>
              <a:ext cx="706519" cy="276999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2.65 cm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59469" y="6476522"/>
              <a:ext cx="567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1.5 cm</a:t>
              </a:r>
              <a:endParaRPr lang="en-US" sz="11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2476166" y="4089400"/>
              <a:ext cx="0" cy="2513172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289300" y="4089400"/>
              <a:ext cx="0" cy="2513172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475563" y="4089400"/>
              <a:ext cx="0" cy="2421467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644895" y="4089400"/>
              <a:ext cx="0" cy="2421467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814215" y="4089400"/>
              <a:ext cx="0" cy="2421467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074563" y="4089400"/>
              <a:ext cx="0" cy="2421467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226965" y="4089400"/>
              <a:ext cx="0" cy="2513172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665113" y="4089400"/>
              <a:ext cx="0" cy="2513172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294050" y="6459447"/>
              <a:ext cx="4603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 cm</a:t>
              </a:r>
              <a:endParaRPr lang="en-US" sz="11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26966" y="4147353"/>
              <a:ext cx="450868" cy="2012147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1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476166" y="4147353"/>
              <a:ext cx="813134" cy="2012147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1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24289" y="4165508"/>
              <a:ext cx="250274" cy="2012147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1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478762" y="4158263"/>
              <a:ext cx="180707" cy="2012147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1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2476166" y="5988832"/>
            <a:ext cx="2188947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476166" y="4152900"/>
            <a:ext cx="0" cy="2513172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665113" y="4152900"/>
            <a:ext cx="0" cy="2513172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26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17" y="622017"/>
            <a:ext cx="8229600" cy="593351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The data plot shown here corresponds to a detector acceptance much </a:t>
            </a:r>
            <a:r>
              <a:rPr lang="en-US" dirty="0" err="1" smtClean="0"/>
              <a:t>saller</a:t>
            </a:r>
            <a:r>
              <a:rPr lang="en-US" dirty="0" smtClean="0"/>
              <a:t> than that of Dose Profiler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We can approximately scale (at the same distance from target) to the acceptance of Dose Profiler  considering a factor </a:t>
            </a:r>
            <a:r>
              <a:rPr lang="en-US" b="1" dirty="0" smtClean="0">
                <a:solidFill>
                  <a:srgbClr val="FF0000"/>
                </a:solidFill>
              </a:rPr>
              <a:t>~17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00FF"/>
                </a:solidFill>
              </a:rPr>
              <a:t>(conservative!!!) </a:t>
            </a:r>
            <a:r>
              <a:rPr lang="en-US" dirty="0" smtClean="0"/>
              <a:t>that no. of reconstructed tracks would correspond to </a:t>
            </a:r>
            <a:r>
              <a:rPr lang="en-US" b="1" dirty="0" smtClean="0">
                <a:solidFill>
                  <a:srgbClr val="FF0000"/>
                </a:solidFill>
              </a:rPr>
              <a:t>~4.5E+07 primaries</a:t>
            </a:r>
          </a:p>
          <a:p>
            <a:pPr marL="0" indent="0" algn="just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dirty="0"/>
              <a:t>F</a:t>
            </a:r>
            <a:r>
              <a:rPr lang="en-US" dirty="0" smtClean="0"/>
              <a:t>rom MC we learn that for O at 260 MeV/u in order to deliver a 1 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/>
              <a:t>on a 3x25x25 mm</a:t>
            </a:r>
            <a:r>
              <a:rPr lang="en-US" baseline="30000" dirty="0"/>
              <a:t>3</a:t>
            </a:r>
            <a:r>
              <a:rPr lang="en-US" dirty="0"/>
              <a:t> slice around the Bragg Peak </a:t>
            </a:r>
            <a:r>
              <a:rPr lang="en-US" dirty="0" smtClean="0"/>
              <a:t>one needs </a:t>
            </a:r>
            <a:r>
              <a:rPr lang="en-US" dirty="0"/>
              <a:t>2.4 10</a:t>
            </a:r>
            <a:r>
              <a:rPr lang="en-US" baseline="30000" dirty="0"/>
              <a:t>7</a:t>
            </a:r>
            <a:r>
              <a:rPr lang="en-US" dirty="0"/>
              <a:t> </a:t>
            </a:r>
            <a:r>
              <a:rPr lang="en-US" dirty="0" smtClean="0"/>
              <a:t>O primaries, that number corresponds to a physical dose of </a:t>
            </a:r>
            <a:r>
              <a:rPr lang="en-US" b="1" dirty="0" smtClean="0">
                <a:solidFill>
                  <a:srgbClr val="FF0000"/>
                </a:solidFill>
              </a:rPr>
              <a:t>~1.9 </a:t>
            </a:r>
            <a:r>
              <a:rPr lang="en-US" b="1" dirty="0" err="1" smtClean="0">
                <a:solidFill>
                  <a:srgbClr val="FF0000"/>
                </a:solidFill>
              </a:rPr>
              <a:t>Gy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We also know from MC how to scale for more reasonable thicknesses. That no. of reconstructed tracks would correspond in the Dose Profiler to: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~2.71E+08 prim:  ~11 </a:t>
            </a:r>
            <a:r>
              <a:rPr lang="en-US" b="1" dirty="0" err="1" smtClean="0">
                <a:solidFill>
                  <a:srgbClr val="FF0000"/>
                </a:solidFill>
              </a:rPr>
              <a:t>Gy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dirty="0" smtClean="0">
                <a:solidFill>
                  <a:srgbClr val="0000FF"/>
                </a:solidFill>
              </a:rPr>
              <a:t>@</a:t>
            </a:r>
            <a:r>
              <a:rPr lang="en-US" b="1" dirty="0">
                <a:solidFill>
                  <a:srgbClr val="0000FF"/>
                </a:solidFill>
              </a:rPr>
              <a:t> 7 cm PMMA ~(8.4 cm H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0)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~6.66E+08  prim: ~28 </a:t>
            </a:r>
            <a:r>
              <a:rPr lang="en-US" b="1" dirty="0" err="1" smtClean="0">
                <a:solidFill>
                  <a:srgbClr val="FF0000"/>
                </a:solidFill>
              </a:rPr>
              <a:t>Gy</a:t>
            </a:r>
            <a:r>
              <a:rPr lang="en-US" b="1" dirty="0">
                <a:solidFill>
                  <a:srgbClr val="FF0000"/>
                </a:solidFill>
              </a:rPr>
              <a:t>   </a:t>
            </a:r>
            <a:r>
              <a:rPr lang="en-US" b="1" dirty="0" smtClean="0">
                <a:solidFill>
                  <a:srgbClr val="0000FF"/>
                </a:solidFill>
              </a:rPr>
              <a:t>@10 </a:t>
            </a:r>
            <a:r>
              <a:rPr lang="en-US" b="1" dirty="0">
                <a:solidFill>
                  <a:srgbClr val="0000FF"/>
                </a:solidFill>
              </a:rPr>
              <a:t>cm PMMA ~(12.0 cm H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0)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4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634</Words>
  <Application>Microsoft Macintosh PowerPoint</Application>
  <PresentationFormat>On-screen Show (4:3)</PresentationFormat>
  <Paragraphs>89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Detection of inhomogeneities with charged particles </vt:lpstr>
      <vt:lpstr>PowerPoint Presentation</vt:lpstr>
      <vt:lpstr>The case of segmented target geometry</vt:lpstr>
      <vt:lpstr>Segmented geometry</vt:lpstr>
      <vt:lpstr>Reference exp. data for the homgeneous target  (single PMMA piece 10 cm long)</vt:lpstr>
      <vt:lpstr>Exp. data + MC</vt:lpstr>
      <vt:lpstr>Exp. data with segmented geometry</vt:lpstr>
      <vt:lpstr>Exp. data + MC</vt:lpstr>
      <vt:lpstr>PowerPoint Presentation</vt:lpstr>
      <vt:lpstr>Structures can be spotted with lower statistics</vt:lpstr>
      <vt:lpstr>Conclusions</vt:lpstr>
    </vt:vector>
  </TitlesOfParts>
  <Manager/>
  <Company>INFN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Structures</dc:title>
  <dc:subject/>
  <dc:creator>Giuseppe Battistoni</dc:creator>
  <cp:keywords/>
  <dc:description/>
  <cp:lastModifiedBy>Giuseppe Battistoni</cp:lastModifiedBy>
  <cp:revision>41</cp:revision>
  <dcterms:created xsi:type="dcterms:W3CDTF">2016-01-13T22:45:54Z</dcterms:created>
  <dcterms:modified xsi:type="dcterms:W3CDTF">2016-01-20T07:52:15Z</dcterms:modified>
  <cp:category/>
</cp:coreProperties>
</file>