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8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2328"/>
          <a:stretch/>
        </p:blipFill>
        <p:spPr>
          <a:xfrm>
            <a:off x="-1" y="0"/>
            <a:ext cx="10121291" cy="68817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DA0B-B6D5-4745-9AA3-1EF71297214F}" type="datetimeFigureOut">
              <a:rPr lang="en-US" smtClean="0"/>
              <a:t>15/01/16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F4A4-5A04-9442-BD7B-205092050D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758" y="6171639"/>
            <a:ext cx="928350" cy="549836"/>
          </a:xfrm>
          <a:prstGeom prst="rect">
            <a:avLst/>
          </a:prstGeom>
        </p:spPr>
      </p:pic>
      <p:pic>
        <p:nvPicPr>
          <p:cNvPr id="8" name="Picture 20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1447" y="6031316"/>
            <a:ext cx="838200" cy="8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4491" y="30228"/>
            <a:ext cx="1572537" cy="4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Calo</a:t>
            </a:r>
            <a:r>
              <a:rPr lang="en-US" b="1" dirty="0" smtClean="0"/>
              <a:t>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P. Valente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HZC Photonics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929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Chinese company, transferred entire </a:t>
            </a:r>
            <a:r>
              <a:rPr lang="en-US" dirty="0" err="1" smtClean="0">
                <a:solidFill>
                  <a:srgbClr val="FF0000"/>
                </a:solidFill>
              </a:rPr>
              <a:t>Photonis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production (equipment, patents, etc.) from France (</a:t>
            </a:r>
            <a:r>
              <a:rPr lang="en-US" dirty="0" err="1" smtClean="0"/>
              <a:t>Brive</a:t>
            </a:r>
            <a:r>
              <a:rPr lang="en-US" dirty="0" smtClean="0"/>
              <a:t>) to Hainan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http://</a:t>
            </a:r>
            <a:r>
              <a:rPr lang="en-US" sz="2000" dirty="0" err="1" smtClean="0">
                <a:solidFill>
                  <a:srgbClr val="FF0000"/>
                </a:solidFill>
              </a:rPr>
              <a:t>hzcphotonics.com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en_index.html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Relevant PMT models:</a:t>
            </a:r>
          </a:p>
          <a:p>
            <a:pPr lvl="1"/>
            <a:r>
              <a:rPr lang="en-US" dirty="0" smtClean="0"/>
              <a:t>XP1911, XP1912, XP2812</a:t>
            </a:r>
          </a:p>
          <a:p>
            <a:pPr lvl="1"/>
            <a:r>
              <a:rPr lang="en-US" dirty="0" smtClean="0"/>
              <a:t>First preliminary (and </a:t>
            </a:r>
            <a:r>
              <a:rPr lang="en-US" b="1" dirty="0" smtClean="0"/>
              <a:t>confidential</a:t>
            </a:r>
            <a:r>
              <a:rPr lang="en-US" dirty="0" smtClean="0"/>
              <a:t>) offer for 600 pieces: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--- € </a:t>
            </a:r>
            <a:r>
              <a:rPr lang="en-US" dirty="0" smtClean="0">
                <a:solidFill>
                  <a:srgbClr val="FF0000"/>
                </a:solidFill>
              </a:rPr>
              <a:t>XP1911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--- </a:t>
            </a:r>
            <a:r>
              <a:rPr lang="en-US" dirty="0" smtClean="0">
                <a:solidFill>
                  <a:srgbClr val="FF0000"/>
                </a:solidFill>
              </a:rPr>
              <a:t>€ </a:t>
            </a:r>
            <a:r>
              <a:rPr lang="en-US" dirty="0" smtClean="0">
                <a:solidFill>
                  <a:srgbClr val="FF0000"/>
                </a:solidFill>
              </a:rPr>
              <a:t>XP1912</a:t>
            </a:r>
          </a:p>
          <a:p>
            <a:pPr marL="1371600" lvl="3" indent="0">
              <a:buNone/>
            </a:pPr>
            <a:r>
              <a:rPr lang="en-US" sz="2200" dirty="0" smtClean="0"/>
              <a:t>+ voltage divider </a:t>
            </a:r>
            <a:r>
              <a:rPr lang="en-US" sz="2200" dirty="0" smtClean="0"/>
              <a:t>--€</a:t>
            </a:r>
            <a:endParaRPr lang="en-US" sz="2200" dirty="0" smtClean="0"/>
          </a:p>
          <a:p>
            <a:pPr marL="1371600" lvl="3" indent="0">
              <a:buNone/>
            </a:pPr>
            <a:r>
              <a:rPr lang="en-US" sz="2200" dirty="0" smtClean="0"/>
              <a:t>+ VAT</a:t>
            </a:r>
          </a:p>
          <a:p>
            <a:pPr marL="1371600" lvl="3" indent="0">
              <a:buNone/>
            </a:pPr>
            <a:r>
              <a:rPr lang="en-US" sz="2200" b="1" dirty="0" smtClean="0"/>
              <a:t>= </a:t>
            </a:r>
            <a:r>
              <a:rPr lang="en-US" sz="2200" b="1" dirty="0" smtClean="0"/>
              <a:t>--- € </a:t>
            </a:r>
            <a:r>
              <a:rPr lang="en-US" sz="2200" b="1" dirty="0" smtClean="0"/>
              <a:t>(XP1911), </a:t>
            </a:r>
            <a:r>
              <a:rPr lang="en-US" sz="2200" b="1" dirty="0" smtClean="0"/>
              <a:t>--- € </a:t>
            </a:r>
            <a:r>
              <a:rPr lang="en-US" sz="2200" b="1" dirty="0"/>
              <a:t>(</a:t>
            </a:r>
            <a:r>
              <a:rPr lang="en-US" sz="2200" b="1" dirty="0" smtClean="0"/>
              <a:t>XP1912)</a:t>
            </a:r>
            <a:endParaRPr lang="en-US" sz="2200" b="1" dirty="0"/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1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58" y="623455"/>
            <a:ext cx="5111151" cy="6234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" y="623455"/>
            <a:ext cx="4855883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635000"/>
            <a:ext cx="9931400" cy="481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My conclusion is that: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¾</a:t>
            </a:r>
            <a:r>
              <a:rPr lang="en-US" b="1" baseline="30000" dirty="0" smtClean="0">
                <a:solidFill>
                  <a:srgbClr val="FF0000"/>
                </a:solidFill>
              </a:rPr>
              <a:t>’’ </a:t>
            </a:r>
            <a:r>
              <a:rPr lang="en-US" b="1" dirty="0" smtClean="0">
                <a:solidFill>
                  <a:srgbClr val="FF0000"/>
                </a:solidFill>
              </a:rPr>
              <a:t>Photomultipliers should be considered very seriously: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Unbeatable high </a:t>
            </a:r>
            <a:r>
              <a:rPr lang="en-US" b="1" dirty="0" smtClean="0">
                <a:solidFill>
                  <a:srgbClr val="FF0000"/>
                </a:solidFill>
              </a:rPr>
              <a:t>gain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linearity</a:t>
            </a:r>
            <a:r>
              <a:rPr lang="en-US" dirty="0" smtClean="0">
                <a:solidFill>
                  <a:srgbClr val="FF0000"/>
                </a:solidFill>
              </a:rPr>
              <a:t> range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Very simple (if any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) front-end electronics</a:t>
            </a:r>
          </a:p>
          <a:p>
            <a:pPr>
              <a:buFontTx/>
              <a:buChar char="-"/>
            </a:pPr>
            <a:r>
              <a:rPr lang="is-IS" dirty="0" smtClean="0">
                <a:solidFill>
                  <a:srgbClr val="FF0000"/>
                </a:solidFill>
              </a:rPr>
              <a:t>The additional cost of HV supply can be compensated and also minimized: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E.g. do we really need the monitoring of individual currents? Fewer HV channels and a simple distributor would reduce the price (linearly with the grouping factor)</a:t>
            </a:r>
          </a:p>
        </p:txBody>
      </p:sp>
    </p:spTree>
    <p:extLst>
      <p:ext uri="{BB962C8B-B14F-4D97-AF65-F5344CB8AC3E}">
        <p14:creationId xmlns:p14="http://schemas.microsoft.com/office/powerpoint/2010/main" val="15834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DRS4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826" y="4681145"/>
            <a:ext cx="10024425" cy="12878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CAEN can also provide </a:t>
            </a:r>
            <a:r>
              <a:rPr lang="en-US" sz="2000" dirty="0" smtClean="0">
                <a:solidFill>
                  <a:srgbClr val="FF0000"/>
                </a:solidFill>
              </a:rPr>
              <a:t>customization</a:t>
            </a:r>
            <a:r>
              <a:rPr lang="en-US" sz="2000" dirty="0" smtClean="0"/>
              <a:t> to the 1742 board (see Mauro’s talk): </a:t>
            </a:r>
            <a:r>
              <a:rPr lang="en-US" sz="2000" b="1" dirty="0" smtClean="0"/>
              <a:t>1.5 V dynamic range, 700 MSPS</a:t>
            </a:r>
          </a:p>
          <a:p>
            <a:r>
              <a:rPr lang="en-US" sz="2000" b="1" dirty="0" smtClean="0"/>
              <a:t>Dead time can also be improved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826" y="3981340"/>
            <a:ext cx="3877949" cy="648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26" y="5471315"/>
            <a:ext cx="4166859" cy="1332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827" y="1162884"/>
            <a:ext cx="9753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Wavedream2 under development for MEG2 by S. </a:t>
            </a:r>
            <a:r>
              <a:rPr lang="en-US" sz="2000" dirty="0" err="1" smtClean="0"/>
              <a:t>Ritt</a:t>
            </a:r>
            <a:r>
              <a:rPr lang="en-US" sz="2000" dirty="0" smtClean="0"/>
              <a:t> at PSI.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Not ready before end of 2016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Commercialization not foreseen by now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Wavedream</a:t>
            </a:r>
            <a:r>
              <a:rPr lang="en-US" sz="2000" dirty="0" smtClean="0"/>
              <a:t> (the previous version) sold by </a:t>
            </a:r>
            <a:r>
              <a:rPr lang="en-US" sz="2000" dirty="0" err="1" smtClean="0"/>
              <a:t>Arktis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33 ns*n of samples </a:t>
            </a:r>
            <a:r>
              <a:rPr lang="en-US" sz="2000" dirty="0" smtClean="0"/>
              <a:t>dead time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Continuous sampling possible at 120 MSPS at 10 bit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Adjustment of range (up to 0.8 V at 1 GSPS, 1.6 V at 120 MSPS) possible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S. </a:t>
            </a:r>
            <a:r>
              <a:rPr lang="en-US" sz="2000" dirty="0" err="1" smtClean="0"/>
              <a:t>Ritt</a:t>
            </a:r>
            <a:r>
              <a:rPr lang="en-US" sz="2000" dirty="0" smtClean="0"/>
              <a:t>: going to 700 MSPS (or even 500 MSPS) depends on the chip, not on the board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S. </a:t>
            </a:r>
            <a:r>
              <a:rPr lang="en-US" sz="2000" dirty="0" err="1" smtClean="0"/>
              <a:t>Ritt</a:t>
            </a:r>
            <a:r>
              <a:rPr lang="en-US" sz="2000" dirty="0" smtClean="0"/>
              <a:t> confirms that external trigger is not a precision one, all PLL have to be synchronized by means of an external reference clock</a:t>
            </a:r>
          </a:p>
        </p:txBody>
      </p:sp>
    </p:spTree>
    <p:extLst>
      <p:ext uri="{BB962C8B-B14F-4D97-AF65-F5344CB8AC3E}">
        <p14:creationId xmlns:p14="http://schemas.microsoft.com/office/powerpoint/2010/main" val="172762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Crystals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90" t="2544"/>
          <a:stretch/>
        </p:blipFill>
        <p:spPr>
          <a:xfrm>
            <a:off x="152400" y="1041399"/>
            <a:ext cx="3403600" cy="506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400" y="1424087"/>
            <a:ext cx="6108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Letter from </a:t>
            </a:r>
            <a:r>
              <a:rPr lang="en-US" sz="2400" dirty="0" err="1" smtClean="0">
                <a:solidFill>
                  <a:srgbClr val="FF0000"/>
                </a:solidFill>
              </a:rPr>
              <a:t>Kurchatov</a:t>
            </a:r>
            <a:r>
              <a:rPr lang="en-US" sz="2400" dirty="0" smtClean="0">
                <a:solidFill>
                  <a:srgbClr val="FF0000"/>
                </a:solidFill>
              </a:rPr>
              <a:t> arrived!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Now final letter to S. Ting will be sent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 do </a:t>
            </a:r>
            <a:r>
              <a:rPr lang="en-US" sz="2400" dirty="0" smtClean="0">
                <a:solidFill>
                  <a:srgbClr val="FF0000"/>
                </a:solidFill>
              </a:rPr>
              <a:t>soon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Arrange crystal checking and selection at CERN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Transport to </a:t>
            </a:r>
            <a:r>
              <a:rPr lang="en-US" sz="2000" dirty="0" err="1" smtClean="0"/>
              <a:t>Scandicci</a:t>
            </a:r>
            <a:r>
              <a:rPr lang="en-US" sz="2000" dirty="0" smtClean="0"/>
              <a:t> for cutting and wrapping or (more probably) painting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We have in the meanwhile, i.e. </a:t>
            </a:r>
            <a:r>
              <a:rPr lang="en-US" sz="2400" dirty="0" smtClean="0">
                <a:solidFill>
                  <a:srgbClr val="FF0000"/>
                </a:solidFill>
              </a:rPr>
              <a:t>NOW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Decision on non-readout sides for polishing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Decision on wrapping</a:t>
            </a:r>
            <a:r>
              <a:rPr lang="en-US" sz="2000" dirty="0"/>
              <a:t> </a:t>
            </a:r>
            <a:r>
              <a:rPr lang="en-US" sz="2000" dirty="0" smtClean="0"/>
              <a:t>or painting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Design of the mechanics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As soon as possible</a:t>
            </a:r>
            <a:r>
              <a:rPr lang="en-US" sz="2400" dirty="0" smtClean="0"/>
              <a:t>, if we want to buy sensors and electronics in 2016: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Decision on </a:t>
            </a:r>
            <a:r>
              <a:rPr lang="en-US" sz="2000" dirty="0" err="1" smtClean="0"/>
              <a:t>photosensors</a:t>
            </a:r>
            <a:r>
              <a:rPr lang="en-US" sz="2000" dirty="0" smtClean="0"/>
              <a:t> + front-end electronics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06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Last minute news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836738"/>
            <a:ext cx="4817604" cy="26554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267" y="1150309"/>
            <a:ext cx="502063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0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410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Calo meeting</vt:lpstr>
      <vt:lpstr>HZC Photonics</vt:lpstr>
      <vt:lpstr>PowerPoint Presentation</vt:lpstr>
      <vt:lpstr>PowerPoint Presentation</vt:lpstr>
      <vt:lpstr>DRS4</vt:lpstr>
      <vt:lpstr>Crystals</vt:lpstr>
      <vt:lpstr>Last minute news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 meeting</dc:title>
  <dc:creator>Paolo Valente</dc:creator>
  <cp:lastModifiedBy>Paolo Valente</cp:lastModifiedBy>
  <cp:revision>16</cp:revision>
  <dcterms:created xsi:type="dcterms:W3CDTF">2016-01-12T14:34:35Z</dcterms:created>
  <dcterms:modified xsi:type="dcterms:W3CDTF">2016-01-15T13:44:07Z</dcterms:modified>
</cp:coreProperties>
</file>