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90" r:id="rId2"/>
    <p:sldId id="1295" r:id="rId3"/>
    <p:sldId id="1296" r:id="rId4"/>
    <p:sldId id="1298" r:id="rId5"/>
    <p:sldId id="1297" r:id="rId6"/>
    <p:sldId id="1292" r:id="rId7"/>
    <p:sldId id="1291" r:id="rId8"/>
    <p:sldId id="1294" r:id="rId9"/>
    <p:sldId id="1293" r:id="rId10"/>
  </p:sldIdLst>
  <p:sldSz cx="9144000" cy="6858000" type="screen4x3"/>
  <p:notesSz cx="6769100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rzi" initials="n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B"/>
    <a:srgbClr val="FF0000"/>
    <a:srgbClr val="00FF00"/>
    <a:srgbClr val="00AB00"/>
    <a:srgbClr val="336699"/>
    <a:srgbClr val="FF7C80"/>
    <a:srgbClr val="FF0066"/>
    <a:srgbClr val="FF9999"/>
    <a:srgbClr val="FF9900"/>
    <a:srgbClr val="C0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40" autoAdjust="0"/>
    <p:restoredTop sz="99290" autoAdjust="0"/>
  </p:normalViewPr>
  <p:slideViewPr>
    <p:cSldViewPr snapToGrid="0">
      <p:cViewPr>
        <p:scale>
          <a:sx n="86" d="100"/>
          <a:sy n="86" d="100"/>
        </p:scale>
        <p:origin x="-1056" y="-5"/>
      </p:cViewPr>
      <p:guideLst>
        <p:guide orient="horz" pos="25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649BFC34-060A-4EE0-89AC-F8362DB532B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AB794D90-77B0-4744-A701-ACFCCBBDC94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5350"/>
            <a:ext cx="54152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B068B6-3FFE-4B5F-A0D8-62B29CB6A0F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4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47DADF63-4C33-4E66-B798-650844D1A470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9DFEAC40-1348-436A-89FD-EE7975A40BF8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A8DA9B60-B22E-4A92-8D61-EB7F22761464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E9238BC9-08E6-41C0-9BDE-FD183FDF231F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0034E512-002E-42B2-9421-341477150797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03F9B46A-4DAF-4B0B-ADBC-48A45DA7D9BC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5EC412DB-5F34-4207-865D-689667DCD1A8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988483FA-317C-4A30-9CD4-0D4ADD69085D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5002E1E8-0536-454D-8E21-5E7B2CCA57E2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E9081675-29E4-42B6-B7E6-9F27B9208EB8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 </a:t>
            </a:r>
            <a:fld id="{1F08A272-4C15-4A95-9ECE-89238F787C71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it-IT"/>
              <a:t> </a:t>
            </a:r>
            <a:fld id="{DDA6962E-24B4-4A60-AF4C-6B0FD9985906}" type="slidenum">
              <a:rPr lang="it-IT">
                <a:solidFill>
                  <a:srgbClr val="005CAB"/>
                </a:solidFill>
              </a:rPr>
              <a:pPr/>
              <a:t>‹N›</a:t>
            </a:fld>
            <a:endParaRPr lang="it-IT">
              <a:solidFill>
                <a:srgbClr val="005C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005C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654" y="1628554"/>
            <a:ext cx="6676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FBK 3DSS status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gennaio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u="sng" dirty="0" smtClean="0">
                <a:solidFill>
                  <a:srgbClr val="FF0000"/>
                </a:solidFill>
              </a:rPr>
              <a:t>Sabina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Ronchin</a:t>
            </a:r>
            <a:endParaRPr lang="en-US" sz="3200" b="1" i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179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11929" r="16363" b="16492"/>
          <a:stretch/>
        </p:blipFill>
        <p:spPr>
          <a:xfrm>
            <a:off x="258128" y="3217239"/>
            <a:ext cx="4159868" cy="3374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9" t="3328" r="18868" b="8442"/>
          <a:stretch/>
        </p:blipFill>
        <p:spPr>
          <a:xfrm>
            <a:off x="5722111" y="334478"/>
            <a:ext cx="3344887" cy="3617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1" t="30029" r="13945" b="13374"/>
          <a:stretch/>
        </p:blipFill>
        <p:spPr>
          <a:xfrm>
            <a:off x="4572000" y="3217240"/>
            <a:ext cx="4566159" cy="337498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0643" y="1077541"/>
            <a:ext cx="5608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3D_rec (primo lotto </a:t>
            </a:r>
            <a:r>
              <a:rPr lang="en-US" sz="2800" dirty="0" err="1">
                <a:solidFill>
                  <a:srgbClr val="0070C0"/>
                </a:solidFill>
              </a:rPr>
              <a:t>senza</a:t>
            </a:r>
            <a:r>
              <a:rPr lang="en-US" sz="2800" dirty="0">
                <a:solidFill>
                  <a:srgbClr val="0070C0"/>
                </a:solidFill>
              </a:rPr>
              <a:t> B doping):</a:t>
            </a:r>
          </a:p>
          <a:p>
            <a:r>
              <a:rPr lang="en-US" dirty="0" err="1">
                <a:solidFill>
                  <a:srgbClr val="FF0000"/>
                </a:solidFill>
              </a:rPr>
              <a:t>processo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finito</a:t>
            </a:r>
            <a:r>
              <a:rPr lang="en-US" dirty="0">
                <a:solidFill>
                  <a:srgbClr val="FF0000"/>
                </a:solidFill>
              </a:rPr>
              <a:t>! In </a:t>
            </a:r>
            <a:r>
              <a:rPr lang="en-US" dirty="0" err="1">
                <a:solidFill>
                  <a:srgbClr val="FF0000"/>
                </a:solidFill>
              </a:rPr>
              <a:t>corso</a:t>
            </a:r>
            <a:r>
              <a:rPr lang="en-US" dirty="0">
                <a:solidFill>
                  <a:srgbClr val="FF0000"/>
                </a:solidFill>
              </a:rPr>
              <a:t> prime </a:t>
            </a:r>
            <a:r>
              <a:rPr lang="en-US" dirty="0" err="1" smtClean="0">
                <a:solidFill>
                  <a:srgbClr val="FF0000"/>
                </a:solidFill>
              </a:rPr>
              <a:t>misure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confermano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l’assenza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boro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99858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73" y="1678806"/>
            <a:ext cx="7280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3DSS_2 (</a:t>
            </a:r>
            <a:r>
              <a:rPr lang="en-US" sz="2800" dirty="0" err="1" smtClean="0">
                <a:solidFill>
                  <a:srgbClr val="0070C0"/>
                </a:solidFill>
              </a:rPr>
              <a:t>nuovo</a:t>
            </a:r>
            <a:r>
              <a:rPr lang="en-US" sz="2800" dirty="0" smtClean="0">
                <a:solidFill>
                  <a:srgbClr val="0070C0"/>
                </a:solidFill>
              </a:rPr>
              <a:t> batch):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Definizione</a:t>
            </a:r>
            <a:r>
              <a:rPr lang="en-US" dirty="0" smtClean="0">
                <a:solidFill>
                  <a:srgbClr val="FF0000"/>
                </a:solidFill>
              </a:rPr>
              <a:t> n-hole poly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Deposizione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definizione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metal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Deposizione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definizione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passivazione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Deposizione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definizione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metal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temporanea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Rimozione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metal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temporanea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fine </a:t>
            </a:r>
            <a:r>
              <a:rPr lang="en-US" dirty="0" err="1">
                <a:solidFill>
                  <a:srgbClr val="FF0000"/>
                </a:solidFill>
              </a:rPr>
              <a:t>prevista</a:t>
            </a:r>
            <a:r>
              <a:rPr lang="en-US" dirty="0">
                <a:solidFill>
                  <a:srgbClr val="FF0000"/>
                </a:solidFill>
              </a:rPr>
              <a:t>  12 </a:t>
            </a:r>
            <a:r>
              <a:rPr lang="en-US" dirty="0" err="1">
                <a:solidFill>
                  <a:srgbClr val="FF0000"/>
                </a:solidFill>
              </a:rPr>
              <a:t>febbraio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322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Splitting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13694"/>
            <a:ext cx="477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3DSS_2 (</a:t>
            </a:r>
            <a:r>
              <a:rPr lang="en-US" dirty="0" err="1">
                <a:solidFill>
                  <a:srgbClr val="0070C0"/>
                </a:solidFill>
              </a:rPr>
              <a:t>nuovo</a:t>
            </a:r>
            <a:r>
              <a:rPr lang="en-US" dirty="0">
                <a:solidFill>
                  <a:srgbClr val="0070C0"/>
                </a:solidFill>
              </a:rPr>
              <a:t> batch</a:t>
            </a:r>
            <a:r>
              <a:rPr lang="en-US" dirty="0" smtClean="0">
                <a:solidFill>
                  <a:srgbClr val="0070C0"/>
                </a:solidFill>
              </a:rPr>
              <a:t>): 10 </a:t>
            </a:r>
            <a:r>
              <a:rPr lang="en-US" dirty="0" err="1" smtClean="0">
                <a:solidFill>
                  <a:srgbClr val="0070C0"/>
                </a:solidFill>
              </a:rPr>
              <a:t>fette</a:t>
            </a:r>
            <a:endParaRPr lang="en-US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3D_rec </a:t>
            </a:r>
            <a:r>
              <a:rPr lang="en-US" dirty="0">
                <a:solidFill>
                  <a:srgbClr val="0070C0"/>
                </a:solidFill>
              </a:rPr>
              <a:t>(primo lotto </a:t>
            </a:r>
            <a:r>
              <a:rPr lang="en-US" dirty="0" err="1">
                <a:solidFill>
                  <a:srgbClr val="0070C0"/>
                </a:solidFill>
              </a:rPr>
              <a:t>senza</a:t>
            </a:r>
            <a:r>
              <a:rPr lang="en-US" dirty="0">
                <a:solidFill>
                  <a:srgbClr val="0070C0"/>
                </a:solidFill>
              </a:rPr>
              <a:t> B doping</a:t>
            </a:r>
            <a:r>
              <a:rPr lang="en-US" dirty="0" smtClean="0">
                <a:solidFill>
                  <a:srgbClr val="0070C0"/>
                </a:solidFill>
              </a:rPr>
              <a:t>): 4 </a:t>
            </a:r>
            <a:r>
              <a:rPr lang="en-US" dirty="0" err="1" smtClean="0">
                <a:solidFill>
                  <a:srgbClr val="0070C0"/>
                </a:solidFill>
              </a:rPr>
              <a:t>fette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0008"/>
              </p:ext>
            </p:extLst>
          </p:nvPr>
        </p:nvGraphicFramePr>
        <p:xfrm>
          <a:off x="5448300" y="4495800"/>
          <a:ext cx="18669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173"/>
                <a:gridCol w="735444"/>
                <a:gridCol w="583283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label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Thickness [µm]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p-poly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89411"/>
              </p:ext>
            </p:extLst>
          </p:nvPr>
        </p:nvGraphicFramePr>
        <p:xfrm>
          <a:off x="5448300" y="1613694"/>
          <a:ext cx="1816100" cy="2348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00"/>
                <a:gridCol w="723726"/>
                <a:gridCol w="597074"/>
              </a:tblGrid>
              <a:tr h="39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label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Thickness </a:t>
                      </a:r>
                      <a:r>
                        <a:rPr lang="en-US" sz="1100" u="none" strike="noStrike" dirty="0">
                          <a:effectLst/>
                        </a:rPr>
                        <a:t>[µm]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p-poly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1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1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tappo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039026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17" y="745156"/>
            <a:ext cx="86761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Ottimizzazione</a:t>
            </a:r>
            <a:r>
              <a:rPr lang="en-US" sz="3600" b="1" dirty="0" smtClean="0">
                <a:solidFill>
                  <a:srgbClr val="0070C0"/>
                </a:solidFill>
              </a:rPr>
              <a:t> del </a:t>
            </a:r>
            <a:r>
              <a:rPr lang="en-US" sz="3600" b="1" dirty="0" err="1" smtClean="0">
                <a:solidFill>
                  <a:srgbClr val="0070C0"/>
                </a:solidFill>
              </a:rPr>
              <a:t>processo</a:t>
            </a:r>
            <a:r>
              <a:rPr lang="en-US" sz="3600" b="1" dirty="0" smtClean="0">
                <a:solidFill>
                  <a:srgbClr val="0070C0"/>
                </a:solidFill>
              </a:rPr>
              <a:t> di “</a:t>
            </a:r>
            <a:r>
              <a:rPr lang="en-US" sz="3600" b="1" dirty="0" err="1" smtClean="0">
                <a:solidFill>
                  <a:srgbClr val="0070C0"/>
                </a:solidFill>
              </a:rPr>
              <a:t>scavo</a:t>
            </a:r>
            <a:r>
              <a:rPr lang="en-US" sz="3600" b="1" dirty="0" smtClean="0">
                <a:solidFill>
                  <a:srgbClr val="0070C0"/>
                </a:solidFill>
              </a:rPr>
              <a:t>”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Introduzione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dello</a:t>
            </a:r>
            <a:r>
              <a:rPr lang="en-US" dirty="0" smtClean="0">
                <a:solidFill>
                  <a:srgbClr val="FF0000"/>
                </a:solidFill>
              </a:rPr>
              <a:t> step di “FLASH” </a:t>
            </a:r>
            <a:r>
              <a:rPr lang="en-US" dirty="0" err="1" smtClean="0">
                <a:solidFill>
                  <a:srgbClr val="FF0000"/>
                </a:solidFill>
              </a:rPr>
              <a:t>nel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processo</a:t>
            </a:r>
            <a:endParaRPr lang="en-US" dirty="0" smtClean="0">
              <a:solidFill>
                <a:srgbClr val="FF000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Rimozione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uniforme</a:t>
            </a:r>
            <a:r>
              <a:rPr lang="en-US" dirty="0" smtClean="0">
                <a:solidFill>
                  <a:srgbClr val="FF0000"/>
                </a:solidFill>
              </a:rPr>
              <a:t> di 10nm di </a:t>
            </a:r>
            <a:r>
              <a:rPr lang="en-US" dirty="0" err="1" smtClean="0">
                <a:solidFill>
                  <a:srgbClr val="FF0000"/>
                </a:solidFill>
              </a:rPr>
              <a:t>fotoresist</a:t>
            </a:r>
            <a:r>
              <a:rPr lang="en-US" dirty="0" smtClean="0">
                <a:solidFill>
                  <a:srgbClr val="FF0000"/>
                </a:solidFill>
              </a:rPr>
              <a:t> da </a:t>
            </a:r>
            <a:r>
              <a:rPr lang="en-US" dirty="0" err="1" smtClean="0">
                <a:solidFill>
                  <a:srgbClr val="FF0000"/>
                </a:solidFill>
              </a:rPr>
              <a:t>tutta</a:t>
            </a:r>
            <a:r>
              <a:rPr lang="en-US" dirty="0" smtClean="0">
                <a:solidFill>
                  <a:srgbClr val="FF0000"/>
                </a:solidFill>
              </a:rPr>
              <a:t> la fetta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Rimuove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residui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fotoresist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sulle</a:t>
            </a:r>
            <a:r>
              <a:rPr lang="en-US" dirty="0" smtClean="0">
                <a:solidFill>
                  <a:srgbClr val="FF0000"/>
                </a:solidFill>
              </a:rPr>
              <a:t> zone </a:t>
            </a:r>
            <a:r>
              <a:rPr lang="en-US" dirty="0" err="1" smtClean="0">
                <a:solidFill>
                  <a:srgbClr val="FF0000"/>
                </a:solidFill>
              </a:rPr>
              <a:t>esposte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Miglior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controllo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definizione</a:t>
            </a:r>
            <a:r>
              <a:rPr lang="en-US" dirty="0" smtClean="0">
                <a:solidFill>
                  <a:srgbClr val="FF0000"/>
                </a:solidFill>
              </a:rPr>
              <a:t> area </a:t>
            </a:r>
            <a:r>
              <a:rPr lang="en-US" dirty="0" err="1" smtClean="0">
                <a:solidFill>
                  <a:srgbClr val="FF0000"/>
                </a:solidFill>
              </a:rPr>
              <a:t>foro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Miglior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controllo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uniformità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profondità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foro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reccia in giù 2"/>
          <p:cNvSpPr/>
          <p:nvPr/>
        </p:nvSpPr>
        <p:spPr bwMode="auto">
          <a:xfrm>
            <a:off x="3053111" y="4217097"/>
            <a:ext cx="1280160" cy="721895"/>
          </a:xfrm>
          <a:prstGeom prst="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69354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7" y="4416079"/>
            <a:ext cx="8602365" cy="194219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Spessore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100um</a:t>
            </a:r>
            <a:endParaRPr lang="en-US" sz="2000" dirty="0" smtClean="0"/>
          </a:p>
          <a:p>
            <a:r>
              <a:rPr lang="en-US" sz="2000" dirty="0" smtClean="0"/>
              <a:t>40’+10’                        </a:t>
            </a:r>
            <a:r>
              <a:rPr lang="en-US" sz="2000" dirty="0"/>
              <a:t>121-131 </a:t>
            </a:r>
            <a:r>
              <a:rPr lang="en-US" sz="2000" dirty="0" smtClean="0"/>
              <a:t>µm</a:t>
            </a:r>
          </a:p>
          <a:p>
            <a:r>
              <a:rPr lang="en-US" sz="2000" dirty="0" smtClean="0"/>
              <a:t>35’+10’ (con flash)     </a:t>
            </a:r>
            <a:r>
              <a:rPr lang="en-US" sz="2000" dirty="0"/>
              <a:t>110-115 µm</a:t>
            </a:r>
            <a:endParaRPr lang="en-US" sz="2000" dirty="0" smtClean="0"/>
          </a:p>
          <a:p>
            <a:r>
              <a:rPr lang="en-US" sz="2000" dirty="0" smtClean="0"/>
              <a:t>40’+10’ (con flash)    </a:t>
            </a:r>
            <a:r>
              <a:rPr lang="en-US" sz="2000" dirty="0"/>
              <a:t>112-127 µm  </a:t>
            </a:r>
            <a:r>
              <a:rPr lang="en-US" sz="2000" b="1" dirty="0" err="1" smtClean="0">
                <a:solidFill>
                  <a:srgbClr val="FF00FF"/>
                </a:solidFill>
              </a:rPr>
              <a:t>effettuato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sulle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REC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43’+10’ (con flash)   114-117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B050"/>
                </a:solidFill>
              </a:rPr>
              <a:t>µm </a:t>
            </a:r>
            <a:r>
              <a:rPr lang="en-US" sz="2000" b="1" dirty="0" err="1">
                <a:solidFill>
                  <a:srgbClr val="00B050"/>
                </a:solidFill>
              </a:rPr>
              <a:t>effettuato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sulle</a:t>
            </a:r>
            <a:r>
              <a:rPr lang="en-US" sz="2000" b="1" dirty="0">
                <a:solidFill>
                  <a:srgbClr val="00B050"/>
                </a:solidFill>
              </a:rPr>
              <a:t> 3DSS_2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717" y="2282395"/>
            <a:ext cx="8602365" cy="19493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Spessore</a:t>
            </a:r>
            <a:r>
              <a:rPr lang="en-US" sz="2000" b="1" dirty="0" smtClean="0">
                <a:solidFill>
                  <a:srgbClr val="FF0000"/>
                </a:solidFill>
              </a:rPr>
              <a:t> 130um</a:t>
            </a:r>
          </a:p>
          <a:p>
            <a:r>
              <a:rPr lang="en-US" sz="2000" dirty="0" smtClean="0"/>
              <a:t>70’+10’      	          165-175 µm</a:t>
            </a:r>
          </a:p>
          <a:p>
            <a:r>
              <a:rPr lang="en-US" sz="2000" dirty="0" smtClean="0"/>
              <a:t>60’+10’ (con flash)     138-148 </a:t>
            </a:r>
            <a:r>
              <a:rPr lang="en-US" sz="2000" dirty="0"/>
              <a:t>µm</a:t>
            </a:r>
          </a:p>
          <a:p>
            <a:r>
              <a:rPr lang="en-US" sz="2000" b="1" dirty="0" smtClean="0">
                <a:solidFill>
                  <a:srgbClr val="FF00FF"/>
                </a:solidFill>
              </a:rPr>
              <a:t>65’+10’ </a:t>
            </a:r>
            <a:r>
              <a:rPr lang="en-US" sz="2000" b="1" dirty="0" err="1" smtClean="0">
                <a:solidFill>
                  <a:srgbClr val="FF00FF"/>
                </a:solidFill>
              </a:rPr>
              <a:t>sulle</a:t>
            </a:r>
            <a:r>
              <a:rPr lang="en-US" sz="2000" b="1" dirty="0" smtClean="0">
                <a:solidFill>
                  <a:srgbClr val="FF00FF"/>
                </a:solidFill>
              </a:rPr>
              <a:t> REC (135 </a:t>
            </a:r>
            <a:r>
              <a:rPr lang="en-US" sz="2000" b="1" dirty="0">
                <a:solidFill>
                  <a:srgbClr val="FF00FF"/>
                </a:solidFill>
              </a:rPr>
              <a:t>µm</a:t>
            </a:r>
            <a:r>
              <a:rPr lang="en-US" sz="2000" b="1" dirty="0" smtClean="0">
                <a:solidFill>
                  <a:srgbClr val="FF00FF"/>
                </a:solidFill>
              </a:rPr>
              <a:t> da SEM)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70’+10’ (con flash)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   155-160 </a:t>
            </a:r>
            <a:r>
              <a:rPr lang="en-US" sz="2000" b="1" dirty="0">
                <a:solidFill>
                  <a:srgbClr val="00B050"/>
                </a:solidFill>
              </a:rPr>
              <a:t>µm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effettuato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sulle</a:t>
            </a:r>
            <a:r>
              <a:rPr lang="en-US" sz="2000" b="1" dirty="0">
                <a:solidFill>
                  <a:srgbClr val="00B050"/>
                </a:solidFill>
              </a:rPr>
              <a:t> 3DSS_2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81629" y="29141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CAB"/>
                </a:solidFill>
                <a:latin typeface="Arial" charset="0"/>
              </a:defRPr>
            </a:lvl9pPr>
          </a:lstStyle>
          <a:p>
            <a:pPr algn="l"/>
            <a:r>
              <a:rPr lang="en-US" kern="0" dirty="0" smtClean="0">
                <a:solidFill>
                  <a:srgbClr val="FF0000"/>
                </a:solidFill>
              </a:rPr>
              <a:t>Test Colonna </a:t>
            </a:r>
            <a:r>
              <a:rPr lang="en-US" kern="0" dirty="0" err="1" smtClean="0">
                <a:solidFill>
                  <a:srgbClr val="FF0000"/>
                </a:solidFill>
              </a:rPr>
              <a:t>Ohmica</a:t>
            </a:r>
            <a:endParaRPr lang="en-US" kern="0" dirty="0" smtClean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99460" y="1387902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Processo di attacco in due passi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70521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0985" y="1016679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p-holes &gt;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130 </a:t>
            </a:r>
            <a:r>
              <a:rPr lang="en-US" dirty="0">
                <a:solidFill>
                  <a:srgbClr val="FF0000"/>
                </a:solidFill>
              </a:rPr>
              <a:t>µm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26656" r="24002" b="26676"/>
          <a:stretch/>
        </p:blipFill>
        <p:spPr>
          <a:xfrm>
            <a:off x="4429682" y="1337913"/>
            <a:ext cx="4455238" cy="26705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0985" y="1448292"/>
            <a:ext cx="248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CAB"/>
                </a:solidFill>
              </a:rPr>
              <a:t>70’ SDE+10’ HER</a:t>
            </a:r>
            <a:endParaRPr lang="en-US" b="1" dirty="0">
              <a:solidFill>
                <a:srgbClr val="005CAB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81537"/>
              </p:ext>
            </p:extLst>
          </p:nvPr>
        </p:nvGraphicFramePr>
        <p:xfrm>
          <a:off x="319519" y="1909957"/>
          <a:ext cx="3829206" cy="1749744"/>
        </p:xfrm>
        <a:graphic>
          <a:graphicData uri="http://schemas.openxmlformats.org/drawingml/2006/table">
            <a:tbl>
              <a:tblPr/>
              <a:tblGrid>
                <a:gridCol w="965040"/>
                <a:gridCol w="954722"/>
                <a:gridCol w="954722"/>
                <a:gridCol w="954722"/>
              </a:tblGrid>
              <a:tr h="266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 (um)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fondo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5?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53048"/>
              </p:ext>
            </p:extLst>
          </p:nvPr>
        </p:nvGraphicFramePr>
        <p:xfrm>
          <a:off x="319519" y="4920941"/>
          <a:ext cx="3535326" cy="1749744"/>
        </p:xfrm>
        <a:graphic>
          <a:graphicData uri="http://schemas.openxmlformats.org/drawingml/2006/table">
            <a:tbl>
              <a:tblPr/>
              <a:tblGrid>
                <a:gridCol w="897193"/>
                <a:gridCol w="923666"/>
                <a:gridCol w="910431"/>
                <a:gridCol w="804036"/>
              </a:tblGrid>
              <a:tr h="299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fondo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2" descr="C:\Users\ronchin\Desktop\2015-11-23\test3D_43+10\0002_s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35363" r="29332" b="24015"/>
          <a:stretch/>
        </p:blipFill>
        <p:spPr bwMode="auto">
          <a:xfrm>
            <a:off x="4429682" y="4057614"/>
            <a:ext cx="4455238" cy="26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19519" y="4362320"/>
            <a:ext cx="2583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5CAB"/>
                </a:solidFill>
              </a:rPr>
              <a:t>43’ SDE + 10’HER</a:t>
            </a:r>
            <a:endParaRPr lang="en-US" b="1" dirty="0">
              <a:solidFill>
                <a:srgbClr val="005CA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519" y="3900655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p-holes &gt;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100 </a:t>
            </a:r>
            <a:r>
              <a:rPr lang="en-US" dirty="0">
                <a:solidFill>
                  <a:srgbClr val="FF0000"/>
                </a:solidFill>
              </a:rPr>
              <a:t>µm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1523" y="309423"/>
            <a:ext cx="327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Nuovi</a:t>
            </a:r>
            <a:r>
              <a:rPr lang="en-US" sz="3200" b="1" dirty="0" smtClean="0">
                <a:solidFill>
                  <a:srgbClr val="FF0000"/>
                </a:solidFill>
              </a:rPr>
              <a:t> test p-hole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64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799" y="224115"/>
            <a:ext cx="7705592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Test Colonna </a:t>
            </a:r>
            <a:r>
              <a:rPr lang="en-US" dirty="0" err="1" smtClean="0">
                <a:solidFill>
                  <a:srgbClr val="FF0000"/>
                </a:solidFill>
              </a:rPr>
              <a:t>Giunzione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562675"/>
            <a:ext cx="8763000" cy="24384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Spessore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130um</a:t>
            </a:r>
            <a:endParaRPr lang="en-US" sz="2400" dirty="0" smtClean="0"/>
          </a:p>
          <a:p>
            <a:r>
              <a:rPr lang="en-US" sz="2400" dirty="0" smtClean="0"/>
              <a:t>40’+10’    </a:t>
            </a:r>
            <a:r>
              <a:rPr lang="en-US" sz="2400" dirty="0"/>
              <a:t>113-126 µm</a:t>
            </a:r>
            <a:endParaRPr lang="en-US" sz="2400" dirty="0" smtClean="0"/>
          </a:p>
          <a:p>
            <a:r>
              <a:rPr lang="en-US" sz="2400" dirty="0" smtClean="0"/>
              <a:t>35’+10’    </a:t>
            </a:r>
            <a:r>
              <a:rPr lang="en-US" sz="2400" dirty="0"/>
              <a:t>115-124 µm</a:t>
            </a:r>
            <a:endParaRPr lang="en-US" sz="2400" dirty="0" smtClean="0"/>
          </a:p>
          <a:p>
            <a:r>
              <a:rPr lang="en-US" sz="2400" dirty="0" smtClean="0"/>
              <a:t>32’+5’       </a:t>
            </a:r>
            <a:r>
              <a:rPr lang="en-US" sz="2400" dirty="0"/>
              <a:t>80-98 µm</a:t>
            </a:r>
            <a:endParaRPr lang="en-US" sz="2400" dirty="0" smtClean="0"/>
          </a:p>
          <a:p>
            <a:r>
              <a:rPr lang="en-US" sz="2400" dirty="0" smtClean="0"/>
              <a:t>35’+5’       </a:t>
            </a:r>
            <a:r>
              <a:rPr lang="en-US" sz="2400" dirty="0"/>
              <a:t>87-99 µm</a:t>
            </a:r>
            <a:r>
              <a:rPr lang="en-US" sz="2400" dirty="0" smtClean="0"/>
              <a:t>	</a:t>
            </a:r>
            <a:r>
              <a:rPr lang="en-US" dirty="0" smtClean="0"/>
              <a:t>	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460" y="4353694"/>
            <a:ext cx="8763000" cy="21640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Spessore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100um</a:t>
            </a:r>
            <a:endParaRPr lang="en-US" sz="2400" dirty="0" smtClean="0"/>
          </a:p>
          <a:p>
            <a:r>
              <a:rPr lang="en-US" sz="2400" dirty="0" smtClean="0"/>
              <a:t>30’+3’     </a:t>
            </a:r>
            <a:r>
              <a:rPr lang="en-US" sz="2400" dirty="0"/>
              <a:t>80-89 µm</a:t>
            </a:r>
            <a:endParaRPr lang="en-US" sz="2400" dirty="0" smtClean="0"/>
          </a:p>
          <a:p>
            <a:r>
              <a:rPr lang="en-US" sz="2400" dirty="0" smtClean="0"/>
              <a:t>28’+3’     </a:t>
            </a:r>
            <a:r>
              <a:rPr lang="en-US" sz="2400" dirty="0"/>
              <a:t>74-81 µm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29’+3’     74-83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µm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05092" y="3479423"/>
            <a:ext cx="4572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62839" y="3240987"/>
            <a:ext cx="454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35’+5’ </a:t>
            </a:r>
            <a:r>
              <a:rPr lang="en-US" b="1" dirty="0" err="1" smtClean="0">
                <a:solidFill>
                  <a:srgbClr val="FF00FF"/>
                </a:solidFill>
              </a:rPr>
              <a:t>effettuato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sulle</a:t>
            </a:r>
            <a:r>
              <a:rPr lang="en-US" b="1" dirty="0" smtClean="0">
                <a:solidFill>
                  <a:srgbClr val="FF00FF"/>
                </a:solidFill>
              </a:rPr>
              <a:t> REC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35’+7’ </a:t>
            </a:r>
            <a:r>
              <a:rPr lang="en-US" b="1" dirty="0" err="1">
                <a:solidFill>
                  <a:srgbClr val="00B050"/>
                </a:solidFill>
              </a:rPr>
              <a:t>effettuato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sulle</a:t>
            </a:r>
            <a:r>
              <a:rPr lang="en-US" b="1" dirty="0" smtClean="0">
                <a:solidFill>
                  <a:srgbClr val="00B050"/>
                </a:solidFill>
              </a:rPr>
              <a:t> 3DSS_2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220" y="5563254"/>
            <a:ext cx="454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28’+3’ </a:t>
            </a:r>
            <a:r>
              <a:rPr lang="en-US" b="1" dirty="0" err="1" smtClean="0">
                <a:solidFill>
                  <a:srgbClr val="FF00FF"/>
                </a:solidFill>
              </a:rPr>
              <a:t>effettuato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sulle</a:t>
            </a:r>
            <a:r>
              <a:rPr lang="en-US" b="1" dirty="0" smtClean="0">
                <a:solidFill>
                  <a:srgbClr val="FF00FF"/>
                </a:solidFill>
              </a:rPr>
              <a:t> REC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29’+3’ </a:t>
            </a:r>
            <a:r>
              <a:rPr lang="en-US" b="1" dirty="0" err="1">
                <a:solidFill>
                  <a:srgbClr val="00B050"/>
                </a:solidFill>
              </a:rPr>
              <a:t>effettuato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sulle</a:t>
            </a:r>
            <a:r>
              <a:rPr lang="en-US" b="1" dirty="0" smtClean="0">
                <a:solidFill>
                  <a:srgbClr val="00B050"/>
                </a:solidFill>
              </a:rPr>
              <a:t> 3DSS_2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8035" y="5720863"/>
            <a:ext cx="4572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1108799" y="1074818"/>
            <a:ext cx="460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+mj-lt"/>
              </a:rPr>
              <a:t>Processo di attacco in due passi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425885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31997" r="20970" b="33340"/>
          <a:stretch/>
        </p:blipFill>
        <p:spPr>
          <a:xfrm>
            <a:off x="4495800" y="1447800"/>
            <a:ext cx="4617720" cy="214206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97128"/>
              </p:ext>
            </p:extLst>
          </p:nvPr>
        </p:nvGraphicFramePr>
        <p:xfrm>
          <a:off x="446568" y="2212398"/>
          <a:ext cx="3508743" cy="1247776"/>
        </p:xfrm>
        <a:graphic>
          <a:graphicData uri="http://schemas.openxmlformats.org/drawingml/2006/table">
            <a:tbl>
              <a:tblPr/>
              <a:tblGrid>
                <a:gridCol w="890446"/>
                <a:gridCol w="916719"/>
                <a:gridCol w="870914"/>
                <a:gridCol w="830664"/>
              </a:tblGrid>
              <a:tr h="2996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fondo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1346" y="1625002"/>
            <a:ext cx="2484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5CAB"/>
                </a:solidFill>
              </a:rPr>
              <a:t>35’ SDE + 5’ HER</a:t>
            </a:r>
            <a:endParaRPr lang="en-US" dirty="0">
              <a:solidFill>
                <a:srgbClr val="005C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749" y="114370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n-holes &lt; 130 </a:t>
            </a:r>
            <a:r>
              <a:rPr lang="en-US" dirty="0">
                <a:solidFill>
                  <a:srgbClr val="FF0000"/>
                </a:solidFill>
              </a:rPr>
              <a:t>µm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44013" r="20126" b="29321"/>
          <a:stretch/>
        </p:blipFill>
        <p:spPr>
          <a:xfrm>
            <a:off x="4495025" y="4876799"/>
            <a:ext cx="4617720" cy="1642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6568" y="398693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n-holes &lt; 100 </a:t>
            </a:r>
            <a:r>
              <a:rPr lang="en-US" dirty="0">
                <a:solidFill>
                  <a:srgbClr val="FF0000"/>
                </a:solidFill>
              </a:rPr>
              <a:t>µm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727" y="4494762"/>
            <a:ext cx="248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5CAB"/>
                </a:solidFill>
              </a:rPr>
              <a:t>29’ SDE + 3’ HER</a:t>
            </a:r>
            <a:endParaRPr lang="en-US" dirty="0">
              <a:solidFill>
                <a:srgbClr val="005CAB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09651"/>
              </p:ext>
            </p:extLst>
          </p:nvPr>
        </p:nvGraphicFramePr>
        <p:xfrm>
          <a:off x="446569" y="5190409"/>
          <a:ext cx="3508742" cy="1247776"/>
        </p:xfrm>
        <a:graphic>
          <a:graphicData uri="http://schemas.openxmlformats.org/drawingml/2006/table">
            <a:tbl>
              <a:tblPr/>
              <a:tblGrid>
                <a:gridCol w="824023"/>
                <a:gridCol w="824023"/>
                <a:gridCol w="824023"/>
                <a:gridCol w="1036673"/>
              </a:tblGrid>
              <a:tr h="266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posizione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depth (um)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top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larghezza fondo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144" marR="7144" marT="7144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n-U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90800" y="298788"/>
            <a:ext cx="327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Nuovi</a:t>
            </a:r>
            <a:r>
              <a:rPr lang="en-US" sz="3200" b="1" dirty="0" smtClean="0">
                <a:solidFill>
                  <a:srgbClr val="FF0000"/>
                </a:solidFill>
              </a:rPr>
              <a:t> test n-hole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68285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18944</TotalTime>
  <Words>466</Words>
  <Application>Microsoft Office PowerPoint</Application>
  <PresentationFormat>Presentazione su schermo (4:3)</PresentationFormat>
  <Paragraphs>202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Default Design</vt:lpstr>
      <vt:lpstr>Presentazione standard di PowerPoint</vt:lpstr>
      <vt:lpstr>Presentazione standard di PowerPoint</vt:lpstr>
      <vt:lpstr>Presentazione standard di PowerPoint</vt:lpstr>
      <vt:lpstr>Splitting</vt:lpstr>
      <vt:lpstr>Presentazione standard di PowerPoint</vt:lpstr>
      <vt:lpstr>Presentazione standard di PowerPoint</vt:lpstr>
      <vt:lpstr>Presentazione standard di PowerPoint</vt:lpstr>
      <vt:lpstr>Test Colonna Giunzione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User</dc:creator>
  <cp:lastModifiedBy>dallabe</cp:lastModifiedBy>
  <cp:revision>619</cp:revision>
  <cp:lastPrinted>2011-10-20T14:14:17Z</cp:lastPrinted>
  <dcterms:created xsi:type="dcterms:W3CDTF">2011-03-02T12:51:48Z</dcterms:created>
  <dcterms:modified xsi:type="dcterms:W3CDTF">2016-01-19T13:43:22Z</dcterms:modified>
</cp:coreProperties>
</file>