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</p:sldMasterIdLst>
  <p:notesMasterIdLst>
    <p:notesMasterId r:id="rId40"/>
  </p:notesMasterIdLst>
  <p:sldIdLst>
    <p:sldId id="262" r:id="rId3"/>
    <p:sldId id="380" r:id="rId4"/>
    <p:sldId id="321" r:id="rId5"/>
    <p:sldId id="334" r:id="rId6"/>
    <p:sldId id="335" r:id="rId7"/>
    <p:sldId id="387" r:id="rId8"/>
    <p:sldId id="388" r:id="rId9"/>
    <p:sldId id="385" r:id="rId10"/>
    <p:sldId id="386" r:id="rId11"/>
    <p:sldId id="324" r:id="rId12"/>
    <p:sldId id="306" r:id="rId13"/>
    <p:sldId id="367" r:id="rId14"/>
    <p:sldId id="383" r:id="rId15"/>
    <p:sldId id="296" r:id="rId16"/>
    <p:sldId id="284" r:id="rId17"/>
    <p:sldId id="366" r:id="rId18"/>
    <p:sldId id="374" r:id="rId19"/>
    <p:sldId id="384" r:id="rId20"/>
    <p:sldId id="276" r:id="rId21"/>
    <p:sldId id="277" r:id="rId22"/>
    <p:sldId id="382" r:id="rId23"/>
    <p:sldId id="278" r:id="rId24"/>
    <p:sldId id="280" r:id="rId25"/>
    <p:sldId id="322" r:id="rId26"/>
    <p:sldId id="308" r:id="rId27"/>
    <p:sldId id="285" r:id="rId28"/>
    <p:sldId id="287" r:id="rId29"/>
    <p:sldId id="342" r:id="rId30"/>
    <p:sldId id="368" r:id="rId31"/>
    <p:sldId id="294" r:id="rId32"/>
    <p:sldId id="292" r:id="rId33"/>
    <p:sldId id="352" r:id="rId34"/>
    <p:sldId id="377" r:id="rId35"/>
    <p:sldId id="376" r:id="rId36"/>
    <p:sldId id="389" r:id="rId37"/>
    <p:sldId id="390" r:id="rId38"/>
    <p:sldId id="268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2942" autoAdjust="0"/>
  </p:normalViewPr>
  <p:slideViewPr>
    <p:cSldViewPr snapToGrid="0">
      <p:cViewPr varScale="1">
        <p:scale>
          <a:sx n="90" d="100"/>
          <a:sy n="90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79EB-E276-4EFF-9EE9-FD0BF45FCA4F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EC812-1B0B-4810-A39D-E23DFE686B8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0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C812-1B0B-4810-A39D-E23DFE686B8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EC812-1B0B-4810-A39D-E23DFE686B8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88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9252A0-1FF6-40D0-98A0-CE9BA28079E3}" type="slidenum">
              <a:rPr lang="en-US"/>
              <a:pPr/>
              <a:t>27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2638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36954F-C3CF-4D1D-A02C-CAC1B91573AD}" type="slidenum">
              <a:rPr lang="en-US"/>
              <a:pPr/>
              <a:t>31</a:t>
            </a:fld>
            <a:endParaRPr 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417513"/>
            <a:ext cx="4567237" cy="3425825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4102100"/>
            <a:ext cx="5486400" cy="4516438"/>
          </a:xfrm>
          <a:noFill/>
        </p:spPr>
        <p:txBody>
          <a:bodyPr/>
          <a:lstStyle/>
          <a:p>
            <a:pPr defTabSz="449263" eaLnBrk="1" hangingPunct="1"/>
            <a:r>
              <a:rPr lang="en-US" sz="2400" b="1" smtClean="0"/>
              <a:t>We have compared 3DCRT, IMRT, and TOMO CSI</a:t>
            </a:r>
            <a:r>
              <a:rPr lang="en-US" sz="2400" smtClean="0"/>
              <a:t>. In this example we  can see the difference between doses delivered to the anterior organs with respect to the spinal cord. </a:t>
            </a:r>
          </a:p>
          <a:p>
            <a:pPr defTabSz="449263" eaLnBrk="1" hangingPunct="1"/>
            <a:r>
              <a:rPr lang="en-US" sz="2400" smtClean="0"/>
              <a:t>In this </a:t>
            </a:r>
            <a:r>
              <a:rPr lang="en-US" sz="2400" b="1" smtClean="0"/>
              <a:t>first case</a:t>
            </a:r>
            <a:r>
              <a:rPr lang="en-US" sz="2400" smtClean="0"/>
              <a:t>, 35% irradiation is delivered to the anterior part of the trunk and abdomen. </a:t>
            </a:r>
          </a:p>
          <a:p>
            <a:pPr defTabSz="449263" eaLnBrk="1" hangingPunct="1"/>
            <a:r>
              <a:rPr lang="en-US" sz="2400" smtClean="0"/>
              <a:t>In the </a:t>
            </a:r>
            <a:r>
              <a:rPr lang="en-US" sz="2400" b="1" smtClean="0"/>
              <a:t>second case</a:t>
            </a:r>
            <a:r>
              <a:rPr lang="en-US" sz="2400" smtClean="0"/>
              <a:t>, 20% irradiation is delivered and the </a:t>
            </a:r>
            <a:r>
              <a:rPr lang="en-US" sz="2400" b="1" smtClean="0"/>
              <a:t>best result is obtained with TOMO</a:t>
            </a:r>
            <a:r>
              <a:rPr lang="en-US" sz="2400" smtClean="0"/>
              <a:t> with only 10% of the dose delivered to those areas. </a:t>
            </a:r>
          </a:p>
        </p:txBody>
      </p:sp>
    </p:spTree>
    <p:extLst>
      <p:ext uri="{BB962C8B-B14F-4D97-AF65-F5344CB8AC3E}">
        <p14:creationId xmlns:p14="http://schemas.microsoft.com/office/powerpoint/2010/main" val="97329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69330-7835-4FEF-AFF5-3AE3B3801724}" type="slidenum">
              <a:rPr lang="en-US" altLang="it-IT"/>
              <a:pPr/>
              <a:t>32</a:t>
            </a:fld>
            <a:endParaRPr lang="en-US" altLang="it-IT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BF273-BBB9-492A-A9E2-39CFC211A356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60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BF273-BBB9-492A-A9E2-39CFC211A356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70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47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41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28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593B29-C446-465E-836A-55CF3AEC64C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4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37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5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2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82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79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9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5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66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56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42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6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18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FA5C-009F-4B0D-ACE3-F5E161CE5B5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8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02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3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74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73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61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2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61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0C53-A94E-4E64-9954-34AFB125E874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B3D9-91E0-447A-86CF-FBBF12B65A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74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409AA7A-C9EC-7D40-A890-FA6A33B46BA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15/03/2016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7F155C-CBEF-1D40-A5C6-80AD1F410AA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7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urizio.amichetti@apss.tn.it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apss.tn.it/Public/ddw.aspx?n=4736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6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3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png"/><Relationship Id="rId11" Type="http://schemas.openxmlformats.org/officeDocument/2006/relationships/image" Target="../media/image59.png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0.png"/><Relationship Id="rId9" Type="http://schemas.openxmlformats.org/officeDocument/2006/relationships/image" Target="../media/image58.png"/><Relationship Id="rId1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51646"/>
            <a:ext cx="8554720" cy="1430318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protonterapia</a:t>
            </a:r>
            <a:r>
              <a:rPr lang="it-IT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opportunità </a:t>
            </a:r>
            <a:r>
              <a:rPr lang="it-IT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cura e di ricerca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40690" y="5673090"/>
            <a:ext cx="3028950" cy="4572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000" b="1" dirty="0" smtClean="0"/>
              <a:t>Maurizio </a:t>
            </a:r>
            <a:r>
              <a:rPr lang="en-US" sz="2000" b="1" dirty="0" err="1" smtClean="0"/>
              <a:t>Amichetti</a:t>
            </a:r>
            <a:endParaRPr lang="en-US" sz="2000" b="1" dirty="0" smtClean="0"/>
          </a:p>
          <a:p>
            <a:pPr>
              <a:buFontTx/>
              <a:buNone/>
            </a:pPr>
            <a:r>
              <a:rPr lang="en-US" sz="1800" dirty="0" smtClean="0">
                <a:hlinkClick r:id="rId3"/>
              </a:rPr>
              <a:t>maurizio.amichetti@apss.tn.it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Picture 7" descr="logo APSS.JPG">
            <a:hlinkClick r:id="rId4" tooltip="http://www.apss.tn.it/Public/ddw.aspx?n=47366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5859463"/>
            <a:ext cx="32226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029618"/>
            <a:ext cx="37433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" y="2014538"/>
            <a:ext cx="374332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 descr="linac ss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03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13360"/>
            <a:ext cx="8385175" cy="1310640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it-IT" sz="2400" b="1" dirty="0">
                <a:solidFill>
                  <a:schemeClr val="bg1"/>
                </a:solidFill>
              </a:rPr>
              <a:t>TIPICO EQUIPAGGIAMENTO PER TRATTAMENTO CON FOTONI:</a:t>
            </a:r>
            <a:br>
              <a:rPr lang="en-US" altLang="it-IT" sz="2400" b="1" dirty="0">
                <a:solidFill>
                  <a:schemeClr val="bg1"/>
                </a:solidFill>
              </a:rPr>
            </a:br>
            <a:r>
              <a:rPr lang="en-US" altLang="it-IT" sz="2400" b="1" dirty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>
                <a:solidFill>
                  <a:schemeClr val="bg1"/>
                </a:solidFill>
              </a:rPr>
              <a:t>acceleratore</a:t>
            </a:r>
            <a:r>
              <a:rPr lang="en-US" altLang="it-IT" sz="2400" b="1" dirty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>
                <a:solidFill>
                  <a:schemeClr val="bg1"/>
                </a:solidFill>
              </a:rPr>
              <a:t>lineare</a:t>
            </a:r>
            <a:r>
              <a:rPr lang="en-US" altLang="it-IT" sz="2400" b="1" dirty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>
                <a:solidFill>
                  <a:schemeClr val="bg1"/>
                </a:solidFill>
              </a:rPr>
              <a:t>che</a:t>
            </a:r>
            <a:r>
              <a:rPr lang="en-US" altLang="it-IT" sz="2400" b="1" dirty="0">
                <a:solidFill>
                  <a:schemeClr val="bg1"/>
                </a:solidFill>
              </a:rPr>
              <a:t> produce </a:t>
            </a:r>
            <a:r>
              <a:rPr lang="en-US" altLang="it-IT" sz="2400" b="1" dirty="0" err="1">
                <a:solidFill>
                  <a:schemeClr val="bg1"/>
                </a:solidFill>
              </a:rPr>
              <a:t>raggi</a:t>
            </a:r>
            <a:r>
              <a:rPr lang="en-US" altLang="it-IT" sz="2400" b="1" dirty="0">
                <a:solidFill>
                  <a:schemeClr val="bg1"/>
                </a:solidFill>
              </a:rPr>
              <a:t> X ad </a:t>
            </a:r>
            <a:r>
              <a:rPr lang="en-US" altLang="it-IT" sz="2400" b="1" dirty="0" err="1">
                <a:solidFill>
                  <a:schemeClr val="bg1"/>
                </a:solidFill>
              </a:rPr>
              <a:t>alta</a:t>
            </a:r>
            <a:r>
              <a:rPr lang="en-US" altLang="it-IT" sz="2400" b="1" dirty="0">
                <a:solidFill>
                  <a:schemeClr val="bg1"/>
                </a:solidFill>
              </a:rPr>
              <a:t> </a:t>
            </a:r>
            <a:r>
              <a:rPr lang="en-US" altLang="it-IT" sz="2400" b="1" dirty="0" err="1">
                <a:solidFill>
                  <a:schemeClr val="bg1"/>
                </a:solidFill>
              </a:rPr>
              <a:t>energia</a:t>
            </a:r>
            <a:endParaRPr lang="en-US" altLang="it-IT" sz="2400" b="1" dirty="0">
              <a:solidFill>
                <a:schemeClr val="bg1"/>
              </a:solidFill>
            </a:endParaRPr>
          </a:p>
        </p:txBody>
      </p:sp>
      <p:sp>
        <p:nvSpPr>
          <p:cNvPr id="416772" name="Freeform 4"/>
          <p:cNvSpPr>
            <a:spLocks/>
          </p:cNvSpPr>
          <p:nvPr/>
        </p:nvSpPr>
        <p:spPr bwMode="auto">
          <a:xfrm>
            <a:off x="1766888" y="2447925"/>
            <a:ext cx="1336675" cy="390525"/>
          </a:xfrm>
          <a:custGeom>
            <a:avLst/>
            <a:gdLst>
              <a:gd name="T0" fmla="*/ 0 w 842"/>
              <a:gd name="T1" fmla="*/ 171 h 246"/>
              <a:gd name="T2" fmla="*/ 828 w 842"/>
              <a:gd name="T3" fmla="*/ 0 h 246"/>
              <a:gd name="T4" fmla="*/ 842 w 842"/>
              <a:gd name="T5" fmla="*/ 73 h 246"/>
              <a:gd name="T6" fmla="*/ 9 w 842"/>
              <a:gd name="T7" fmla="*/ 246 h 246"/>
              <a:gd name="T8" fmla="*/ 0 w 842"/>
              <a:gd name="T9" fmla="*/ 17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2" h="246">
                <a:moveTo>
                  <a:pt x="0" y="171"/>
                </a:moveTo>
                <a:lnTo>
                  <a:pt x="828" y="0"/>
                </a:lnTo>
                <a:lnTo>
                  <a:pt x="842" y="73"/>
                </a:lnTo>
                <a:lnTo>
                  <a:pt x="9" y="246"/>
                </a:lnTo>
                <a:lnTo>
                  <a:pt x="0" y="171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6773" name="Freeform 5"/>
          <p:cNvSpPr>
            <a:spLocks/>
          </p:cNvSpPr>
          <p:nvPr/>
        </p:nvSpPr>
        <p:spPr bwMode="auto">
          <a:xfrm>
            <a:off x="1819275" y="2052638"/>
            <a:ext cx="2143125" cy="719137"/>
          </a:xfrm>
          <a:custGeom>
            <a:avLst/>
            <a:gdLst>
              <a:gd name="T0" fmla="*/ 0 w 1350"/>
              <a:gd name="T1" fmla="*/ 453 h 453"/>
              <a:gd name="T2" fmla="*/ 393 w 1350"/>
              <a:gd name="T3" fmla="*/ 375 h 453"/>
              <a:gd name="T4" fmla="*/ 750 w 1350"/>
              <a:gd name="T5" fmla="*/ 297 h 453"/>
              <a:gd name="T6" fmla="*/ 858 w 1350"/>
              <a:gd name="T7" fmla="*/ 267 h 453"/>
              <a:gd name="T8" fmla="*/ 942 w 1350"/>
              <a:gd name="T9" fmla="*/ 258 h 453"/>
              <a:gd name="T10" fmla="*/ 1083 w 1350"/>
              <a:gd name="T11" fmla="*/ 237 h 453"/>
              <a:gd name="T12" fmla="*/ 1218 w 1350"/>
              <a:gd name="T13" fmla="*/ 210 h 453"/>
              <a:gd name="T14" fmla="*/ 1275 w 1350"/>
              <a:gd name="T15" fmla="*/ 198 h 453"/>
              <a:gd name="T16" fmla="*/ 1320 w 1350"/>
              <a:gd name="T17" fmla="*/ 171 h 453"/>
              <a:gd name="T18" fmla="*/ 1344 w 1350"/>
              <a:gd name="T19" fmla="*/ 126 h 453"/>
              <a:gd name="T20" fmla="*/ 1350 w 1350"/>
              <a:gd name="T21" fmla="*/ 87 h 453"/>
              <a:gd name="T22" fmla="*/ 1329 w 1350"/>
              <a:gd name="T23" fmla="*/ 42 h 453"/>
              <a:gd name="T24" fmla="*/ 1284 w 1350"/>
              <a:gd name="T25" fmla="*/ 3 h 453"/>
              <a:gd name="T26" fmla="*/ 1239 w 1350"/>
              <a:gd name="T27" fmla="*/ 0 h 453"/>
              <a:gd name="T28" fmla="*/ 1200 w 1350"/>
              <a:gd name="T29" fmla="*/ 0 h 453"/>
              <a:gd name="T30" fmla="*/ 1137 w 1350"/>
              <a:gd name="T31" fmla="*/ 24 h 453"/>
              <a:gd name="T32" fmla="*/ 1113 w 1350"/>
              <a:gd name="T33" fmla="*/ 63 h 453"/>
              <a:gd name="T34" fmla="*/ 1104 w 1350"/>
              <a:gd name="T35" fmla="*/ 135 h 453"/>
              <a:gd name="T36" fmla="*/ 1110 w 1350"/>
              <a:gd name="T37" fmla="*/ 186 h 453"/>
              <a:gd name="T38" fmla="*/ 1131 w 1350"/>
              <a:gd name="T39" fmla="*/ 31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50" h="453">
                <a:moveTo>
                  <a:pt x="0" y="453"/>
                </a:moveTo>
                <a:lnTo>
                  <a:pt x="393" y="375"/>
                </a:lnTo>
                <a:lnTo>
                  <a:pt x="750" y="297"/>
                </a:lnTo>
                <a:lnTo>
                  <a:pt x="858" y="267"/>
                </a:lnTo>
                <a:lnTo>
                  <a:pt x="942" y="258"/>
                </a:lnTo>
                <a:lnTo>
                  <a:pt x="1083" y="237"/>
                </a:lnTo>
                <a:lnTo>
                  <a:pt x="1218" y="210"/>
                </a:lnTo>
                <a:lnTo>
                  <a:pt x="1275" y="198"/>
                </a:lnTo>
                <a:lnTo>
                  <a:pt x="1320" y="171"/>
                </a:lnTo>
                <a:lnTo>
                  <a:pt x="1344" y="126"/>
                </a:lnTo>
                <a:lnTo>
                  <a:pt x="1350" y="87"/>
                </a:lnTo>
                <a:lnTo>
                  <a:pt x="1329" y="42"/>
                </a:lnTo>
                <a:lnTo>
                  <a:pt x="1284" y="3"/>
                </a:lnTo>
                <a:lnTo>
                  <a:pt x="1239" y="0"/>
                </a:lnTo>
                <a:lnTo>
                  <a:pt x="1200" y="0"/>
                </a:lnTo>
                <a:lnTo>
                  <a:pt x="1137" y="24"/>
                </a:lnTo>
                <a:lnTo>
                  <a:pt x="1113" y="63"/>
                </a:lnTo>
                <a:cubicBezTo>
                  <a:pt x="1107" y="121"/>
                  <a:pt x="1105" y="117"/>
                  <a:pt x="1104" y="135"/>
                </a:cubicBezTo>
                <a:lnTo>
                  <a:pt x="1110" y="186"/>
                </a:lnTo>
                <a:lnTo>
                  <a:pt x="1131" y="315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16774" name="Group 6"/>
          <p:cNvGrpSpPr>
            <a:grpSpLocks/>
          </p:cNvGrpSpPr>
          <p:nvPr/>
        </p:nvGrpSpPr>
        <p:grpSpPr bwMode="auto">
          <a:xfrm>
            <a:off x="3514725" y="2543175"/>
            <a:ext cx="527050" cy="2136775"/>
            <a:chOff x="2214" y="1602"/>
            <a:chExt cx="332" cy="1346"/>
          </a:xfrm>
        </p:grpSpPr>
        <p:sp>
          <p:nvSpPr>
            <p:cNvPr id="416775" name="Line 7"/>
            <p:cNvSpPr>
              <a:spLocks noChangeShapeType="1"/>
            </p:cNvSpPr>
            <p:nvPr/>
          </p:nvSpPr>
          <p:spPr bwMode="auto">
            <a:xfrm flipH="1">
              <a:off x="2214" y="1614"/>
              <a:ext cx="60" cy="1330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6776" name="Line 8"/>
            <p:cNvSpPr>
              <a:spLocks noChangeShapeType="1"/>
            </p:cNvSpPr>
            <p:nvPr/>
          </p:nvSpPr>
          <p:spPr bwMode="auto">
            <a:xfrm>
              <a:off x="2270" y="1614"/>
              <a:ext cx="32" cy="1326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6777" name="Line 9"/>
            <p:cNvSpPr>
              <a:spLocks noChangeShapeType="1"/>
            </p:cNvSpPr>
            <p:nvPr/>
          </p:nvSpPr>
          <p:spPr bwMode="auto">
            <a:xfrm>
              <a:off x="2274" y="1606"/>
              <a:ext cx="120" cy="1342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6778" name="Line 10"/>
            <p:cNvSpPr>
              <a:spLocks noChangeShapeType="1"/>
            </p:cNvSpPr>
            <p:nvPr/>
          </p:nvSpPr>
          <p:spPr bwMode="auto">
            <a:xfrm>
              <a:off x="2278" y="1602"/>
              <a:ext cx="196" cy="1342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6779" name="Line 11"/>
            <p:cNvSpPr>
              <a:spLocks noChangeShapeType="1"/>
            </p:cNvSpPr>
            <p:nvPr/>
          </p:nvSpPr>
          <p:spPr bwMode="auto">
            <a:xfrm>
              <a:off x="2278" y="1622"/>
              <a:ext cx="268" cy="1290"/>
            </a:xfrm>
            <a:prstGeom prst="line">
              <a:avLst/>
            </a:prstGeom>
            <a:noFill/>
            <a:ln w="28575" cap="rnd">
              <a:solidFill>
                <a:srgbClr val="6699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16780" name="Group 12"/>
          <p:cNvGrpSpPr>
            <a:grpSpLocks/>
          </p:cNvGrpSpPr>
          <p:nvPr/>
        </p:nvGrpSpPr>
        <p:grpSpPr bwMode="auto">
          <a:xfrm>
            <a:off x="3346450" y="3200400"/>
            <a:ext cx="647700" cy="125413"/>
            <a:chOff x="2108" y="2016"/>
            <a:chExt cx="408" cy="79"/>
          </a:xfrm>
        </p:grpSpPr>
        <p:sp>
          <p:nvSpPr>
            <p:cNvPr id="416781" name="Rectangle 13"/>
            <p:cNvSpPr>
              <a:spLocks noChangeArrowheads="1"/>
            </p:cNvSpPr>
            <p:nvPr/>
          </p:nvSpPr>
          <p:spPr bwMode="auto">
            <a:xfrm rot="-341211">
              <a:off x="2364" y="2016"/>
              <a:ext cx="152" cy="47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6782" name="Rectangle 14"/>
            <p:cNvSpPr>
              <a:spLocks noChangeArrowheads="1"/>
            </p:cNvSpPr>
            <p:nvPr/>
          </p:nvSpPr>
          <p:spPr bwMode="auto">
            <a:xfrm rot="-341211">
              <a:off x="2108" y="2048"/>
              <a:ext cx="152" cy="47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16783" name="Freeform 15"/>
          <p:cNvSpPr>
            <a:spLocks/>
          </p:cNvSpPr>
          <p:nvPr/>
        </p:nvSpPr>
        <p:spPr bwMode="auto">
          <a:xfrm rot="399417">
            <a:off x="3656013" y="4857750"/>
            <a:ext cx="2701925" cy="676275"/>
          </a:xfrm>
          <a:custGeom>
            <a:avLst/>
            <a:gdLst>
              <a:gd name="T0" fmla="*/ 216 w 2844"/>
              <a:gd name="T1" fmla="*/ 60 h 435"/>
              <a:gd name="T2" fmla="*/ 177 w 2844"/>
              <a:gd name="T3" fmla="*/ 96 h 435"/>
              <a:gd name="T4" fmla="*/ 120 w 2844"/>
              <a:gd name="T5" fmla="*/ 111 h 435"/>
              <a:gd name="T6" fmla="*/ 12 w 2844"/>
              <a:gd name="T7" fmla="*/ 195 h 435"/>
              <a:gd name="T8" fmla="*/ 12 w 2844"/>
              <a:gd name="T9" fmla="*/ 339 h 435"/>
              <a:gd name="T10" fmla="*/ 201 w 2844"/>
              <a:gd name="T11" fmla="*/ 387 h 435"/>
              <a:gd name="T12" fmla="*/ 396 w 2844"/>
              <a:gd name="T13" fmla="*/ 291 h 435"/>
              <a:gd name="T14" fmla="*/ 492 w 2844"/>
              <a:gd name="T15" fmla="*/ 339 h 435"/>
              <a:gd name="T16" fmla="*/ 663 w 2844"/>
              <a:gd name="T17" fmla="*/ 433 h 435"/>
              <a:gd name="T18" fmla="*/ 1176 w 2844"/>
              <a:gd name="T19" fmla="*/ 420 h 435"/>
              <a:gd name="T20" fmla="*/ 1455 w 2844"/>
              <a:gd name="T21" fmla="*/ 405 h 435"/>
              <a:gd name="T22" fmla="*/ 1779 w 2844"/>
              <a:gd name="T23" fmla="*/ 420 h 435"/>
              <a:gd name="T24" fmla="*/ 1833 w 2844"/>
              <a:gd name="T25" fmla="*/ 396 h 435"/>
              <a:gd name="T26" fmla="*/ 1902 w 2844"/>
              <a:gd name="T27" fmla="*/ 354 h 435"/>
              <a:gd name="T28" fmla="*/ 1995 w 2844"/>
              <a:gd name="T29" fmla="*/ 378 h 435"/>
              <a:gd name="T30" fmla="*/ 2169 w 2844"/>
              <a:gd name="T31" fmla="*/ 354 h 435"/>
              <a:gd name="T32" fmla="*/ 2418 w 2844"/>
              <a:gd name="T33" fmla="*/ 390 h 435"/>
              <a:gd name="T34" fmla="*/ 2748 w 2844"/>
              <a:gd name="T35" fmla="*/ 387 h 435"/>
              <a:gd name="T36" fmla="*/ 2835 w 2844"/>
              <a:gd name="T37" fmla="*/ 387 h 435"/>
              <a:gd name="T38" fmla="*/ 2844 w 2844"/>
              <a:gd name="T39" fmla="*/ 147 h 435"/>
              <a:gd name="T40" fmla="*/ 2775 w 2844"/>
              <a:gd name="T41" fmla="*/ 144 h 435"/>
              <a:gd name="T42" fmla="*/ 2745 w 2844"/>
              <a:gd name="T43" fmla="*/ 264 h 435"/>
              <a:gd name="T44" fmla="*/ 2469 w 2844"/>
              <a:gd name="T45" fmla="*/ 210 h 435"/>
              <a:gd name="T46" fmla="*/ 2259 w 2844"/>
              <a:gd name="T47" fmla="*/ 171 h 435"/>
              <a:gd name="T48" fmla="*/ 1932 w 2844"/>
              <a:gd name="T49" fmla="*/ 147 h 435"/>
              <a:gd name="T50" fmla="*/ 1668 w 2844"/>
              <a:gd name="T51" fmla="*/ 78 h 435"/>
              <a:gd name="T52" fmla="*/ 1341 w 2844"/>
              <a:gd name="T53" fmla="*/ 75 h 435"/>
              <a:gd name="T54" fmla="*/ 993 w 2844"/>
              <a:gd name="T55" fmla="*/ 0 h 435"/>
              <a:gd name="T56" fmla="*/ 660 w 2844"/>
              <a:gd name="T57" fmla="*/ 27 h 435"/>
              <a:gd name="T58" fmla="*/ 444 w 2844"/>
              <a:gd name="T59" fmla="*/ 147 h 435"/>
              <a:gd name="T60" fmla="*/ 348 w 2844"/>
              <a:gd name="T61" fmla="*/ 147 h 435"/>
              <a:gd name="T62" fmla="*/ 354 w 2844"/>
              <a:gd name="T63" fmla="*/ 81 h 435"/>
              <a:gd name="T64" fmla="*/ 300 w 2844"/>
              <a:gd name="T65" fmla="*/ 90 h 435"/>
              <a:gd name="T66" fmla="*/ 270 w 2844"/>
              <a:gd name="T67" fmla="*/ 8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44" h="435">
                <a:moveTo>
                  <a:pt x="225" y="90"/>
                </a:moveTo>
                <a:lnTo>
                  <a:pt x="216" y="60"/>
                </a:lnTo>
                <a:lnTo>
                  <a:pt x="198" y="78"/>
                </a:lnTo>
                <a:lnTo>
                  <a:pt x="177" y="96"/>
                </a:lnTo>
                <a:lnTo>
                  <a:pt x="150" y="120"/>
                </a:lnTo>
                <a:lnTo>
                  <a:pt x="120" y="111"/>
                </a:lnTo>
                <a:lnTo>
                  <a:pt x="54" y="126"/>
                </a:lnTo>
                <a:lnTo>
                  <a:pt x="12" y="195"/>
                </a:lnTo>
                <a:lnTo>
                  <a:pt x="0" y="273"/>
                </a:lnTo>
                <a:lnTo>
                  <a:pt x="12" y="339"/>
                </a:lnTo>
                <a:lnTo>
                  <a:pt x="108" y="387"/>
                </a:lnTo>
                <a:lnTo>
                  <a:pt x="201" y="387"/>
                </a:lnTo>
                <a:lnTo>
                  <a:pt x="300" y="339"/>
                </a:lnTo>
                <a:lnTo>
                  <a:pt x="396" y="291"/>
                </a:lnTo>
                <a:lnTo>
                  <a:pt x="459" y="306"/>
                </a:lnTo>
                <a:lnTo>
                  <a:pt x="492" y="339"/>
                </a:lnTo>
                <a:cubicBezTo>
                  <a:pt x="503" y="348"/>
                  <a:pt x="506" y="359"/>
                  <a:pt x="534" y="375"/>
                </a:cubicBezTo>
                <a:cubicBezTo>
                  <a:pt x="562" y="391"/>
                  <a:pt x="590" y="423"/>
                  <a:pt x="663" y="433"/>
                </a:cubicBezTo>
                <a:lnTo>
                  <a:pt x="972" y="435"/>
                </a:lnTo>
                <a:lnTo>
                  <a:pt x="1176" y="420"/>
                </a:lnTo>
                <a:lnTo>
                  <a:pt x="1353" y="378"/>
                </a:lnTo>
                <a:lnTo>
                  <a:pt x="1455" y="405"/>
                </a:lnTo>
                <a:lnTo>
                  <a:pt x="1644" y="435"/>
                </a:lnTo>
                <a:lnTo>
                  <a:pt x="1779" y="420"/>
                </a:lnTo>
                <a:lnTo>
                  <a:pt x="1809" y="402"/>
                </a:lnTo>
                <a:lnTo>
                  <a:pt x="1833" y="396"/>
                </a:lnTo>
                <a:lnTo>
                  <a:pt x="1857" y="381"/>
                </a:lnTo>
                <a:lnTo>
                  <a:pt x="1902" y="354"/>
                </a:lnTo>
                <a:lnTo>
                  <a:pt x="1920" y="366"/>
                </a:lnTo>
                <a:lnTo>
                  <a:pt x="1995" y="378"/>
                </a:lnTo>
                <a:lnTo>
                  <a:pt x="2109" y="381"/>
                </a:lnTo>
                <a:lnTo>
                  <a:pt x="2169" y="354"/>
                </a:lnTo>
                <a:lnTo>
                  <a:pt x="2253" y="333"/>
                </a:lnTo>
                <a:lnTo>
                  <a:pt x="2418" y="390"/>
                </a:lnTo>
                <a:lnTo>
                  <a:pt x="2508" y="387"/>
                </a:lnTo>
                <a:lnTo>
                  <a:pt x="2748" y="387"/>
                </a:lnTo>
                <a:lnTo>
                  <a:pt x="2817" y="399"/>
                </a:lnTo>
                <a:lnTo>
                  <a:pt x="2835" y="387"/>
                </a:lnTo>
                <a:lnTo>
                  <a:pt x="2844" y="339"/>
                </a:lnTo>
                <a:lnTo>
                  <a:pt x="2844" y="147"/>
                </a:lnTo>
                <a:lnTo>
                  <a:pt x="2796" y="99"/>
                </a:lnTo>
                <a:lnTo>
                  <a:pt x="2775" y="144"/>
                </a:lnTo>
                <a:lnTo>
                  <a:pt x="2790" y="261"/>
                </a:lnTo>
                <a:lnTo>
                  <a:pt x="2745" y="264"/>
                </a:lnTo>
                <a:lnTo>
                  <a:pt x="2652" y="243"/>
                </a:lnTo>
                <a:cubicBezTo>
                  <a:pt x="2598" y="234"/>
                  <a:pt x="2522" y="218"/>
                  <a:pt x="2469" y="210"/>
                </a:cubicBezTo>
                <a:cubicBezTo>
                  <a:pt x="2416" y="202"/>
                  <a:pt x="2366" y="201"/>
                  <a:pt x="2331" y="195"/>
                </a:cubicBezTo>
                <a:lnTo>
                  <a:pt x="2259" y="171"/>
                </a:lnTo>
                <a:lnTo>
                  <a:pt x="2205" y="174"/>
                </a:lnTo>
                <a:lnTo>
                  <a:pt x="1932" y="147"/>
                </a:lnTo>
                <a:lnTo>
                  <a:pt x="1788" y="99"/>
                </a:lnTo>
                <a:lnTo>
                  <a:pt x="1668" y="78"/>
                </a:lnTo>
                <a:lnTo>
                  <a:pt x="1476" y="78"/>
                </a:lnTo>
                <a:lnTo>
                  <a:pt x="1341" y="75"/>
                </a:lnTo>
                <a:lnTo>
                  <a:pt x="1179" y="21"/>
                </a:lnTo>
                <a:lnTo>
                  <a:pt x="993" y="0"/>
                </a:lnTo>
                <a:lnTo>
                  <a:pt x="801" y="9"/>
                </a:lnTo>
                <a:lnTo>
                  <a:pt x="660" y="27"/>
                </a:lnTo>
                <a:lnTo>
                  <a:pt x="540" y="99"/>
                </a:lnTo>
                <a:lnTo>
                  <a:pt x="444" y="147"/>
                </a:lnTo>
                <a:lnTo>
                  <a:pt x="396" y="147"/>
                </a:lnTo>
                <a:lnTo>
                  <a:pt x="348" y="147"/>
                </a:lnTo>
                <a:lnTo>
                  <a:pt x="363" y="93"/>
                </a:lnTo>
                <a:lnTo>
                  <a:pt x="354" y="81"/>
                </a:lnTo>
                <a:lnTo>
                  <a:pt x="327" y="78"/>
                </a:lnTo>
                <a:lnTo>
                  <a:pt x="300" y="90"/>
                </a:lnTo>
                <a:lnTo>
                  <a:pt x="276" y="120"/>
                </a:lnTo>
                <a:lnTo>
                  <a:pt x="270" y="87"/>
                </a:lnTo>
                <a:lnTo>
                  <a:pt x="225" y="9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6784" name="Freeform 16"/>
          <p:cNvSpPr>
            <a:spLocks/>
          </p:cNvSpPr>
          <p:nvPr/>
        </p:nvSpPr>
        <p:spPr bwMode="auto">
          <a:xfrm>
            <a:off x="3441700" y="2511425"/>
            <a:ext cx="320675" cy="104775"/>
          </a:xfrm>
          <a:custGeom>
            <a:avLst/>
            <a:gdLst>
              <a:gd name="T0" fmla="*/ 0 w 202"/>
              <a:gd name="T1" fmla="*/ 26 h 66"/>
              <a:gd name="T2" fmla="*/ 196 w 202"/>
              <a:gd name="T3" fmla="*/ 0 h 66"/>
              <a:gd name="T4" fmla="*/ 202 w 202"/>
              <a:gd name="T5" fmla="*/ 28 h 66"/>
              <a:gd name="T6" fmla="*/ 170 w 202"/>
              <a:gd name="T7" fmla="*/ 36 h 66"/>
              <a:gd name="T8" fmla="*/ 138 w 202"/>
              <a:gd name="T9" fmla="*/ 56 h 66"/>
              <a:gd name="T10" fmla="*/ 112 w 202"/>
              <a:gd name="T11" fmla="*/ 66 h 66"/>
              <a:gd name="T12" fmla="*/ 78 w 202"/>
              <a:gd name="T13" fmla="*/ 62 h 66"/>
              <a:gd name="T14" fmla="*/ 42 w 202"/>
              <a:gd name="T15" fmla="*/ 56 h 66"/>
              <a:gd name="T16" fmla="*/ 2 w 202"/>
              <a:gd name="T17" fmla="*/ 60 h 66"/>
              <a:gd name="T18" fmla="*/ 0 w 202"/>
              <a:gd name="T19" fmla="*/ 2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2" h="66">
                <a:moveTo>
                  <a:pt x="0" y="26"/>
                </a:moveTo>
                <a:lnTo>
                  <a:pt x="196" y="0"/>
                </a:lnTo>
                <a:lnTo>
                  <a:pt x="202" y="28"/>
                </a:lnTo>
                <a:lnTo>
                  <a:pt x="170" y="36"/>
                </a:lnTo>
                <a:lnTo>
                  <a:pt x="138" y="56"/>
                </a:lnTo>
                <a:lnTo>
                  <a:pt x="112" y="66"/>
                </a:lnTo>
                <a:lnTo>
                  <a:pt x="78" y="62"/>
                </a:lnTo>
                <a:lnTo>
                  <a:pt x="42" y="56"/>
                </a:lnTo>
                <a:lnTo>
                  <a:pt x="2" y="60"/>
                </a:lnTo>
                <a:lnTo>
                  <a:pt x="0" y="26"/>
                </a:lnTo>
                <a:close/>
              </a:path>
            </a:pathLst>
          </a:custGeom>
          <a:solidFill>
            <a:srgbClr val="00990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6785" name="AutoShape 17"/>
          <p:cNvSpPr>
            <a:spLocks noChangeArrowheads="1"/>
          </p:cNvSpPr>
          <p:nvPr/>
        </p:nvSpPr>
        <p:spPr bwMode="auto">
          <a:xfrm>
            <a:off x="2295525" y="3768725"/>
            <a:ext cx="717550" cy="703263"/>
          </a:xfrm>
          <a:custGeom>
            <a:avLst/>
            <a:gdLst>
              <a:gd name="G0" fmla="+- -354309 0 0"/>
              <a:gd name="G1" fmla="+- 7730345 0 0"/>
              <a:gd name="G2" fmla="+- -354309 0 7730345"/>
              <a:gd name="G3" fmla="+- 10800 0 0"/>
              <a:gd name="G4" fmla="+- 0 0 -35430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44 0 0"/>
              <a:gd name="G9" fmla="+- 0 0 7730345"/>
              <a:gd name="G10" fmla="+- 8544 0 2700"/>
              <a:gd name="G11" fmla="cos G10 -354309"/>
              <a:gd name="G12" fmla="sin G10 -354309"/>
              <a:gd name="G13" fmla="cos 13500 -354309"/>
              <a:gd name="G14" fmla="sin 13500 -354309"/>
              <a:gd name="G15" fmla="+- G11 10800 0"/>
              <a:gd name="G16" fmla="+- G12 10800 0"/>
              <a:gd name="G17" fmla="+- G13 10800 0"/>
              <a:gd name="G18" fmla="+- G14 10800 0"/>
              <a:gd name="G19" fmla="*/ 8544 1 2"/>
              <a:gd name="G20" fmla="+- G19 5400 0"/>
              <a:gd name="G21" fmla="cos G20 -354309"/>
              <a:gd name="G22" fmla="sin G20 -354309"/>
              <a:gd name="G23" fmla="+- G21 10800 0"/>
              <a:gd name="G24" fmla="+- G12 G23 G22"/>
              <a:gd name="G25" fmla="+- G22 G23 G11"/>
              <a:gd name="G26" fmla="cos 10800 -354309"/>
              <a:gd name="G27" fmla="sin 10800 -354309"/>
              <a:gd name="G28" fmla="cos 8544 -354309"/>
              <a:gd name="G29" fmla="sin 8544 -35430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730345"/>
              <a:gd name="G36" fmla="sin G34 7730345"/>
              <a:gd name="G37" fmla="+/ 7730345 -35430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44 G39"/>
              <a:gd name="G43" fmla="sin 854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803 w 21600"/>
              <a:gd name="T5" fmla="*/ 1817 h 21600"/>
              <a:gd name="T6" fmla="*/ 6265 w 21600"/>
              <a:gd name="T7" fmla="*/ 19343 h 21600"/>
              <a:gd name="T8" fmla="*/ 6056 w 21600"/>
              <a:gd name="T9" fmla="*/ 3693 h 21600"/>
              <a:gd name="T10" fmla="*/ 24239 w 21600"/>
              <a:gd name="T11" fmla="*/ 9528 h 21600"/>
              <a:gd name="T12" fmla="*/ 20789 w 21600"/>
              <a:gd name="T13" fmla="*/ 13698 h 21600"/>
              <a:gd name="T14" fmla="*/ 16618 w 21600"/>
              <a:gd name="T15" fmla="*/ 1024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05" y="9994"/>
                </a:moveTo>
                <a:cubicBezTo>
                  <a:pt x="18890" y="5607"/>
                  <a:pt x="15206" y="2256"/>
                  <a:pt x="10800" y="2256"/>
                </a:cubicBezTo>
                <a:cubicBezTo>
                  <a:pt x="6081" y="2256"/>
                  <a:pt x="2256" y="6081"/>
                  <a:pt x="2256" y="10800"/>
                </a:cubicBezTo>
                <a:cubicBezTo>
                  <a:pt x="2255" y="13961"/>
                  <a:pt x="4001" y="16864"/>
                  <a:pt x="6794" y="18347"/>
                </a:cubicBezTo>
                <a:lnTo>
                  <a:pt x="5737" y="20339"/>
                </a:lnTo>
                <a:cubicBezTo>
                  <a:pt x="2206" y="18466"/>
                  <a:pt x="0" y="1479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370" y="-1"/>
                  <a:pt x="21027" y="4236"/>
                  <a:pt x="21551" y="9782"/>
                </a:cubicBezTo>
                <a:lnTo>
                  <a:pt x="24239" y="9528"/>
                </a:lnTo>
                <a:lnTo>
                  <a:pt x="20789" y="13698"/>
                </a:lnTo>
                <a:lnTo>
                  <a:pt x="16618" y="10249"/>
                </a:lnTo>
                <a:lnTo>
                  <a:pt x="19305" y="9994"/>
                </a:lnTo>
                <a:close/>
              </a:path>
            </a:pathLst>
          </a:custGeom>
          <a:solidFill>
            <a:srgbClr val="CFE3F5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7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 animBg="1"/>
      <p:bldP spid="416773" grpId="0" animBg="1"/>
      <p:bldP spid="416783" grpId="0" animBg="1"/>
      <p:bldP spid="416784" grpId="0" animBg="1"/>
      <p:bldP spid="4167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148" name="Picture 4" descr="02ZEKE-img-blog4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03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0783"/>
            <a:ext cx="80295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49" y="178297"/>
            <a:ext cx="2102663" cy="16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963" y="1210207"/>
            <a:ext cx="1942687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3276" y="1210207"/>
            <a:ext cx="2164784" cy="144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6282047" y="6604752"/>
            <a:ext cx="286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Cortesia Dr. M. Schwarz</a:t>
            </a:r>
            <a:endParaRPr lang="it-IT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80" y="3377277"/>
            <a:ext cx="1758895" cy="121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826" y="5780690"/>
            <a:ext cx="1282105" cy="96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tutorvista.com/cms/images/81/nucleu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5114"/>
            <a:ext cx="6192688" cy="561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179512" y="188640"/>
            <a:ext cx="2448272" cy="914400"/>
          </a:xfrm>
          <a:prstGeom prst="roundRect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Particelle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2429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28687" y="375851"/>
            <a:ext cx="6886575" cy="1891099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L’uso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PROTONI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radioterapia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62050" y="2990368"/>
            <a:ext cx="6286500" cy="29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marL="714375" indent="-528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15000"/>
              </a:spcAft>
              <a:buSzPct val="70000"/>
              <a:buFont typeface="Wingdings" panose="05000000000000000000" pitchFamily="2" charset="2"/>
              <a:buChar char="q"/>
            </a:pPr>
            <a:r>
              <a:rPr kumimoji="1" lang="en-US" sz="2800" b="1" dirty="0" err="1">
                <a:solidFill>
                  <a:srgbClr val="00B0F0"/>
                </a:solidFill>
                <a:latin typeface="Lucida Sans Unicode" panose="020B0602030504020204" pitchFamily="34" charset="0"/>
              </a:rPr>
              <a:t>Migliore</a:t>
            </a:r>
            <a:r>
              <a:rPr kumimoji="1" lang="en-US" sz="2800" b="1" dirty="0">
                <a:solidFill>
                  <a:srgbClr val="00B0F0"/>
                </a:solidFill>
                <a:latin typeface="Lucida Sans Unicode" panose="020B0602030504020204" pitchFamily="34" charset="0"/>
              </a:rPr>
              <a:t> </a:t>
            </a:r>
            <a:r>
              <a:rPr kumimoji="1" lang="en-US" sz="2800" b="1" dirty="0" err="1">
                <a:solidFill>
                  <a:srgbClr val="00B0F0"/>
                </a:solidFill>
                <a:latin typeface="Lucida Sans Unicode" panose="020B0602030504020204" pitchFamily="34" charset="0"/>
              </a:rPr>
              <a:t>distribuzione</a:t>
            </a:r>
            <a:r>
              <a:rPr kumimoji="1" lang="en-US" sz="2800" b="1" dirty="0">
                <a:solidFill>
                  <a:srgbClr val="00B0F0"/>
                </a:solidFill>
                <a:latin typeface="Lucida Sans Unicode" panose="020B0602030504020204" pitchFamily="34" charset="0"/>
              </a:rPr>
              <a:t> di </a:t>
            </a:r>
            <a:r>
              <a:rPr kumimoji="1" lang="en-US" sz="2800" b="1" dirty="0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dose (</a:t>
            </a:r>
            <a:r>
              <a:rPr kumimoji="1" lang="en-US" sz="2800" b="1" dirty="0" err="1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vantaggio</a:t>
            </a:r>
            <a:r>
              <a:rPr kumimoji="1" lang="en-US" sz="2800" b="1" dirty="0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fisico</a:t>
            </a:r>
            <a:r>
              <a:rPr kumimoji="1" lang="en-US" sz="2800" b="1" dirty="0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)</a:t>
            </a:r>
          </a:p>
          <a:p>
            <a:pPr marL="185737" indent="0">
              <a:spcBef>
                <a:spcPct val="20000"/>
              </a:spcBef>
              <a:spcAft>
                <a:spcPct val="15000"/>
              </a:spcAft>
              <a:buSzPct val="70000"/>
            </a:pPr>
            <a:endParaRPr kumimoji="1" lang="en-US" sz="2800" b="1" dirty="0">
              <a:solidFill>
                <a:srgbClr val="00B0F0"/>
              </a:solidFill>
              <a:latin typeface="Lucida Sans Unicode" panose="020B0602030504020204" pitchFamily="34" charset="0"/>
            </a:endParaRPr>
          </a:p>
          <a:p>
            <a:pPr>
              <a:spcBef>
                <a:spcPct val="20000"/>
              </a:spcBef>
              <a:spcAft>
                <a:spcPct val="15000"/>
              </a:spcAft>
              <a:buSzPct val="70000"/>
              <a:buFont typeface="Wingdings" panose="05000000000000000000" pitchFamily="2" charset="2"/>
              <a:buChar char="q"/>
            </a:pPr>
            <a:r>
              <a:rPr kumimoji="1" lang="en-US" sz="2800" b="1" dirty="0">
                <a:solidFill>
                  <a:srgbClr val="00B0F0"/>
                </a:solidFill>
                <a:latin typeface="Lucida Sans Unicode" panose="020B0602030504020204" pitchFamily="34" charset="0"/>
              </a:rPr>
              <a:t>LET e RBE </a:t>
            </a:r>
            <a:r>
              <a:rPr kumimoji="1" lang="en-US" sz="2800" b="1" dirty="0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±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equivalente</a:t>
            </a:r>
            <a:r>
              <a:rPr kumimoji="1" lang="en-US" sz="2800" b="1" dirty="0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 </a:t>
            </a:r>
            <a:r>
              <a:rPr kumimoji="1" lang="en-US" sz="2800" b="1" dirty="0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(piccolo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vantaggio</a:t>
            </a:r>
            <a:r>
              <a:rPr kumimoji="1" lang="en-US" sz="2800" b="1" dirty="0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radiobiologico</a:t>
            </a:r>
            <a:r>
              <a:rPr kumimoji="1" lang="en-US" sz="2800" b="1" dirty="0" smtClean="0">
                <a:solidFill>
                  <a:srgbClr val="00B0F0"/>
                </a:solidFill>
                <a:latin typeface="Lucida Sans Unicode" panose="020B0602030504020204" pitchFamily="34" charset="0"/>
              </a:rPr>
              <a:t>)</a:t>
            </a:r>
            <a:endParaRPr kumimoji="1" lang="en-US" sz="2800" b="1" dirty="0">
              <a:solidFill>
                <a:srgbClr val="00B0F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03757" y="2411483"/>
            <a:ext cx="4591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15000"/>
              </a:spcAft>
            </a:pPr>
            <a:r>
              <a:rPr kumimoji="1" lang="en-US" sz="3200" b="1" dirty="0" err="1">
                <a:solidFill>
                  <a:srgbClr val="0070C0"/>
                </a:solidFill>
                <a:latin typeface="Lucida Sans Unicode" panose="020B0602030504020204" pitchFamily="34" charset="0"/>
              </a:rPr>
              <a:t>Rispetto</a:t>
            </a:r>
            <a:r>
              <a:rPr kumimoji="1" lang="en-US" sz="3200" b="1" dirty="0">
                <a:solidFill>
                  <a:srgbClr val="0070C0"/>
                </a:solidFill>
                <a:latin typeface="Lucida Sans Unicode" panose="020B0602030504020204" pitchFamily="34" charset="0"/>
              </a:rPr>
              <a:t> </a:t>
            </a:r>
            <a:r>
              <a:rPr kumimoji="1" lang="en-US" sz="3200" b="1" dirty="0" err="1">
                <a:solidFill>
                  <a:srgbClr val="0070C0"/>
                </a:solidFill>
                <a:latin typeface="Lucida Sans Unicode" panose="020B0602030504020204" pitchFamily="34" charset="0"/>
              </a:rPr>
              <a:t>ai</a:t>
            </a:r>
            <a:r>
              <a:rPr kumimoji="1" lang="en-US" sz="3200" b="1" dirty="0">
                <a:solidFill>
                  <a:srgbClr val="0070C0"/>
                </a:solidFill>
                <a:latin typeface="Lucida Sans Unicode" panose="020B0602030504020204" pitchFamily="34" charset="0"/>
              </a:rPr>
              <a:t> </a:t>
            </a:r>
            <a:r>
              <a:rPr kumimoji="1" lang="en-US" sz="3200" b="1" dirty="0" err="1">
                <a:solidFill>
                  <a:srgbClr val="0070C0"/>
                </a:solidFill>
                <a:latin typeface="Lucida Sans Unicode" panose="020B0602030504020204" pitchFamily="34" charset="0"/>
              </a:rPr>
              <a:t>raggi</a:t>
            </a:r>
            <a:r>
              <a:rPr kumimoji="1" lang="en-US" sz="3200" b="1" dirty="0">
                <a:solidFill>
                  <a:srgbClr val="0070C0"/>
                </a:solidFill>
                <a:latin typeface="Lucida Sans Unicode" panose="020B0602030504020204" pitchFamily="34" charset="0"/>
              </a:rPr>
              <a:t> X</a:t>
            </a:r>
            <a:r>
              <a:rPr kumimoji="1" lang="en-US" sz="3200" b="1" dirty="0" smtClean="0">
                <a:solidFill>
                  <a:srgbClr val="0070C0"/>
                </a:solidFill>
                <a:latin typeface="Lucida Sans Unicode" panose="020B0602030504020204" pitchFamily="34" charset="0"/>
              </a:rPr>
              <a:t>:</a:t>
            </a:r>
            <a:endParaRPr kumimoji="1" lang="en-US" sz="3200" b="1" dirty="0">
              <a:solidFill>
                <a:srgbClr val="0070C0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277542" y="1484711"/>
            <a:ext cx="6535340" cy="42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graphicFrame>
        <p:nvGraphicFramePr>
          <p:cNvPr id="29701" name="Object 5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981211"/>
              </p:ext>
            </p:extLst>
          </p:nvPr>
        </p:nvGraphicFramePr>
        <p:xfrm>
          <a:off x="1695450" y="2066925"/>
          <a:ext cx="559117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Chart" r:id="rId3" imgW="5953041" imgH="4991087" progId="MSGraph.Chart.8">
                  <p:embed followColorScheme="full"/>
                </p:oleObj>
              </mc:Choice>
              <mc:Fallback>
                <p:oleObj name="Chart" r:id="rId3" imgW="5953041" imgH="4991087" progId="MSGraph.Chart.8">
                  <p:embed followColorScheme="full"/>
                  <p:pic>
                    <p:nvPicPr>
                      <p:cNvPr id="0" name="Picture 5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066925"/>
                        <a:ext cx="5591175" cy="429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871369" y="447675"/>
            <a:ext cx="7358231" cy="14180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chemeClr val="bg1"/>
                </a:solidFill>
              </a:rPr>
              <a:t>Caratteristiche</a:t>
            </a:r>
            <a:r>
              <a:rPr lang="en-US" sz="3600" dirty="0">
                <a:solidFill>
                  <a:schemeClr val="bg1"/>
                </a:solidFill>
              </a:rPr>
              <a:t> dose-</a:t>
            </a:r>
            <a:r>
              <a:rPr lang="en-US" sz="3600" dirty="0" err="1">
                <a:solidFill>
                  <a:schemeClr val="bg1"/>
                </a:solidFill>
              </a:rPr>
              <a:t>profondità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dei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raggi</a:t>
            </a:r>
            <a:r>
              <a:rPr lang="en-US" sz="3600" dirty="0">
                <a:solidFill>
                  <a:schemeClr val="bg1"/>
                </a:solidFill>
              </a:rPr>
              <a:t> x ad </a:t>
            </a:r>
            <a:r>
              <a:rPr lang="en-US" sz="3600" dirty="0" err="1">
                <a:solidFill>
                  <a:schemeClr val="bg1"/>
                </a:solidFill>
              </a:rPr>
              <a:t>alta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energia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6" y="1078708"/>
            <a:ext cx="2126456" cy="2851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17045" y="3257550"/>
            <a:ext cx="3914776" cy="2628900"/>
            <a:chOff x="1555" y="1935"/>
            <a:chExt cx="3288" cy="2208"/>
          </a:xfrm>
        </p:grpSpPr>
        <p:sp>
          <p:nvSpPr>
            <p:cNvPr id="109589" name="Rectangle 4"/>
            <p:cNvSpPr>
              <a:spLocks noChangeArrowheads="1"/>
            </p:cNvSpPr>
            <p:nvPr/>
          </p:nvSpPr>
          <p:spPr bwMode="auto">
            <a:xfrm>
              <a:off x="1566" y="1935"/>
              <a:ext cx="3277" cy="220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sz="1350"/>
            </a:p>
          </p:txBody>
        </p:sp>
        <p:pic>
          <p:nvPicPr>
            <p:cNvPr id="109590" name="Picture 5" descr="auto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" y="1962"/>
              <a:ext cx="2979" cy="2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591" name="Text Box 6"/>
            <p:cNvSpPr txBox="1">
              <a:spLocks noChangeArrowheads="1"/>
            </p:cNvSpPr>
            <p:nvPr/>
          </p:nvSpPr>
          <p:spPr bwMode="auto">
            <a:xfrm rot="16200000">
              <a:off x="1329" y="3111"/>
              <a:ext cx="70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15000"/>
                </a:spcAft>
              </a:pPr>
              <a:r>
                <a:rPr kumimoji="1" lang="en-US" sz="1350" b="1">
                  <a:latin typeface="Times New Roman" panose="02020603050405020304" pitchFamily="18" charset="0"/>
                </a:rPr>
                <a:t>DOSE</a:t>
              </a:r>
            </a:p>
          </p:txBody>
        </p:sp>
        <p:sp>
          <p:nvSpPr>
            <p:cNvPr id="109592" name="Text Box 7"/>
            <p:cNvSpPr txBox="1">
              <a:spLocks noChangeArrowheads="1"/>
            </p:cNvSpPr>
            <p:nvPr/>
          </p:nvSpPr>
          <p:spPr bwMode="auto">
            <a:xfrm>
              <a:off x="3204" y="3772"/>
              <a:ext cx="13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15000"/>
                </a:spcAft>
              </a:pPr>
              <a:r>
                <a:rPr kumimoji="1" lang="en-US" sz="1350" b="1" dirty="0" err="1" smtClean="0">
                  <a:latin typeface="Times New Roman" panose="02020603050405020304" pitchFamily="18" charset="0"/>
                </a:rPr>
                <a:t>Profondità</a:t>
              </a:r>
              <a:r>
                <a:rPr kumimoji="1" lang="en-US" sz="1350" b="1" dirty="0" smtClean="0">
                  <a:latin typeface="Times New Roman" panose="02020603050405020304" pitchFamily="18" charset="0"/>
                </a:rPr>
                <a:t> </a:t>
              </a:r>
              <a:r>
                <a:rPr kumimoji="1" lang="en-US" sz="1350" b="1" dirty="0">
                  <a:latin typeface="Times New Roman" panose="02020603050405020304" pitchFamily="18" charset="0"/>
                </a:rPr>
                <a:t>(CM)</a:t>
              </a:r>
            </a:p>
          </p:txBody>
        </p:sp>
        <p:sp>
          <p:nvSpPr>
            <p:cNvPr id="109593" name="Line 8"/>
            <p:cNvSpPr>
              <a:spLocks noChangeShapeType="1"/>
            </p:cNvSpPr>
            <p:nvPr/>
          </p:nvSpPr>
          <p:spPr bwMode="auto">
            <a:xfrm>
              <a:off x="4448" y="391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it-IT" sz="1350"/>
            </a:p>
          </p:txBody>
        </p:sp>
        <p:sp>
          <p:nvSpPr>
            <p:cNvPr id="109594" name="Line 9"/>
            <p:cNvSpPr>
              <a:spLocks noChangeShapeType="1"/>
            </p:cNvSpPr>
            <p:nvPr/>
          </p:nvSpPr>
          <p:spPr bwMode="auto">
            <a:xfrm rot="-5400000">
              <a:off x="1558" y="2847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endParaRPr lang="it-IT" sz="135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60244" y="4524380"/>
            <a:ext cx="2052638" cy="619126"/>
            <a:chOff x="4114" y="3369"/>
            <a:chExt cx="1646" cy="520"/>
          </a:xfrm>
        </p:grpSpPr>
        <p:sp>
          <p:nvSpPr>
            <p:cNvPr id="109587" name="Line 11"/>
            <p:cNvSpPr>
              <a:spLocks noChangeShapeType="1"/>
            </p:cNvSpPr>
            <p:nvPr/>
          </p:nvSpPr>
          <p:spPr bwMode="auto">
            <a:xfrm flipH="1">
              <a:off x="4114" y="3566"/>
              <a:ext cx="26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sp>
          <p:nvSpPr>
            <p:cNvPr id="109588" name="Text Box 12"/>
            <p:cNvSpPr txBox="1">
              <a:spLocks noChangeArrowheads="1"/>
            </p:cNvSpPr>
            <p:nvPr/>
          </p:nvSpPr>
          <p:spPr bwMode="auto">
            <a:xfrm>
              <a:off x="4359" y="3369"/>
              <a:ext cx="1401" cy="5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25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Profondità</a:t>
              </a:r>
              <a:r>
                <a:rPr lang="en-US" sz="1425" b="1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425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dipendente</a:t>
              </a:r>
              <a:r>
                <a:rPr lang="en-US" sz="1425" b="1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425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dall’energia</a:t>
              </a:r>
              <a:endParaRPr lang="en-US" sz="1350" b="1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418535" y="3792142"/>
            <a:ext cx="2169318" cy="640557"/>
            <a:chOff x="3591" y="2465"/>
            <a:chExt cx="1822" cy="538"/>
          </a:xfrm>
        </p:grpSpPr>
        <p:sp>
          <p:nvSpPr>
            <p:cNvPr id="109583" name="Line 14"/>
            <p:cNvSpPr>
              <a:spLocks noChangeShapeType="1"/>
            </p:cNvSpPr>
            <p:nvPr/>
          </p:nvSpPr>
          <p:spPr bwMode="auto">
            <a:xfrm>
              <a:off x="3591" y="2465"/>
              <a:ext cx="26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sp>
          <p:nvSpPr>
            <p:cNvPr id="109584" name="Line 15"/>
            <p:cNvSpPr>
              <a:spLocks noChangeShapeType="1"/>
            </p:cNvSpPr>
            <p:nvPr/>
          </p:nvSpPr>
          <p:spPr bwMode="auto">
            <a:xfrm flipH="1">
              <a:off x="3887" y="2473"/>
              <a:ext cx="26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sp>
          <p:nvSpPr>
            <p:cNvPr id="109585" name="Line 16"/>
            <p:cNvSpPr>
              <a:spLocks noChangeShapeType="1"/>
            </p:cNvSpPr>
            <p:nvPr/>
          </p:nvSpPr>
          <p:spPr bwMode="auto">
            <a:xfrm>
              <a:off x="4142" y="2474"/>
              <a:ext cx="0" cy="18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sp>
          <p:nvSpPr>
            <p:cNvPr id="109586" name="Text Box 17"/>
            <p:cNvSpPr txBox="1">
              <a:spLocks noChangeArrowheads="1"/>
            </p:cNvSpPr>
            <p:nvPr/>
          </p:nvSpPr>
          <p:spPr bwMode="auto">
            <a:xfrm>
              <a:off x="4027" y="2631"/>
              <a:ext cx="1386" cy="3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25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Picco</a:t>
              </a:r>
              <a:r>
                <a:rPr lang="en-US" sz="1425" b="1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molto </a:t>
              </a:r>
              <a:r>
                <a:rPr lang="en-US" sz="1425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stretto</a:t>
              </a:r>
              <a:r>
                <a:rPr lang="en-US" sz="1425" b="1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sz="1425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pochi</a:t>
              </a:r>
              <a:r>
                <a:rPr lang="en-US" sz="1425" b="1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1425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mm)</a:t>
              </a:r>
              <a:endParaRPr lang="en-US" sz="1350" b="1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09574" name="Picture 18" descr="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8281"/>
          <a:stretch>
            <a:fillRect/>
          </a:stretch>
        </p:blipFill>
        <p:spPr bwMode="auto">
          <a:xfrm>
            <a:off x="1223963" y="1715691"/>
            <a:ext cx="4105275" cy="2346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543300" y="4400550"/>
            <a:ext cx="1609725" cy="828675"/>
            <a:chOff x="2027" y="3249"/>
            <a:chExt cx="1352" cy="408"/>
          </a:xfrm>
        </p:grpSpPr>
        <p:sp>
          <p:nvSpPr>
            <p:cNvPr id="109581" name="Line 20"/>
            <p:cNvSpPr>
              <a:spLocks noChangeShapeType="1"/>
            </p:cNvSpPr>
            <p:nvPr/>
          </p:nvSpPr>
          <p:spPr bwMode="auto">
            <a:xfrm flipH="1">
              <a:off x="2699" y="3367"/>
              <a:ext cx="2" cy="29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sp>
          <p:nvSpPr>
            <p:cNvPr id="109582" name="Text Box 21"/>
            <p:cNvSpPr txBox="1">
              <a:spLocks noChangeArrowheads="1"/>
            </p:cNvSpPr>
            <p:nvPr/>
          </p:nvSpPr>
          <p:spPr bwMode="auto">
            <a:xfrm>
              <a:off x="2027" y="3249"/>
              <a:ext cx="1352" cy="11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2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Bassa</a:t>
              </a:r>
              <a:r>
                <a:rPr lang="en-US" sz="1200" b="1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dose in </a:t>
              </a:r>
              <a:r>
                <a:rPr lang="en-US" sz="12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entrata</a:t>
              </a:r>
              <a:endParaRPr lang="en-US" sz="1200" b="1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084094" y="5232803"/>
            <a:ext cx="1824038" cy="442913"/>
            <a:chOff x="4150" y="3702"/>
            <a:chExt cx="1532" cy="372"/>
          </a:xfrm>
        </p:grpSpPr>
        <p:sp>
          <p:nvSpPr>
            <p:cNvPr id="109579" name="Line 23"/>
            <p:cNvSpPr>
              <a:spLocks noChangeShapeType="1"/>
            </p:cNvSpPr>
            <p:nvPr/>
          </p:nvSpPr>
          <p:spPr bwMode="auto">
            <a:xfrm flipH="1">
              <a:off x="4150" y="3838"/>
              <a:ext cx="40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350"/>
            </a:p>
          </p:txBody>
        </p:sp>
        <p:sp>
          <p:nvSpPr>
            <p:cNvPr id="109580" name="Text Box 24"/>
            <p:cNvSpPr txBox="1">
              <a:spLocks noChangeArrowheads="1"/>
            </p:cNvSpPr>
            <p:nvPr/>
          </p:nvSpPr>
          <p:spPr bwMode="auto">
            <a:xfrm>
              <a:off x="4513" y="3702"/>
              <a:ext cx="1169" cy="3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25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NO </a:t>
              </a:r>
              <a:r>
                <a:rPr lang="en-US" sz="1425" b="1" dirty="0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dose in </a:t>
              </a:r>
              <a:r>
                <a:rPr lang="en-US" sz="1425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uscita</a:t>
              </a:r>
              <a:endParaRPr lang="en-US" sz="1350" b="1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9577" name="Rectangle 25"/>
          <p:cNvSpPr>
            <a:spLocks noGrp="1" noChangeArrowheads="1"/>
          </p:cNvSpPr>
          <p:nvPr>
            <p:ph type="title"/>
          </p:nvPr>
        </p:nvSpPr>
        <p:spPr>
          <a:xfrm>
            <a:off x="1223964" y="1028701"/>
            <a:ext cx="4489847" cy="617935"/>
          </a:xfrm>
          <a:solidFill>
            <a:srgbClr val="0070C0"/>
          </a:solidFill>
          <a:ln algn="ctr"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/>
          <a:p>
            <a:pPr eaLnBrk="1" hangingPunct="1"/>
            <a:r>
              <a:rPr lang="en-US" sz="1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 the Physical Dose Distribution</a:t>
            </a:r>
            <a:r>
              <a:rPr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Using a Different Type of Radiation</a:t>
            </a:r>
          </a:p>
        </p:txBody>
      </p:sp>
    </p:spTree>
    <p:extLst>
      <p:ext uri="{BB962C8B-B14F-4D97-AF65-F5344CB8AC3E}">
        <p14:creationId xmlns:p14="http://schemas.microsoft.com/office/powerpoint/2010/main" val="19020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07" y="166906"/>
            <a:ext cx="2920180" cy="66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438280" cy="287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6438280" cy="27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1691680" y="260648"/>
            <a:ext cx="4968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323528" y="1912751"/>
            <a:ext cx="97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FOTONI</a:t>
            </a:r>
          </a:p>
          <a:p>
            <a:r>
              <a:rPr lang="it-IT" b="1" dirty="0" smtClean="0"/>
              <a:t>(raggi X)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4694" y="4581128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PROTONI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92333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943100" y="1960961"/>
            <a:ext cx="4800600" cy="36397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graphicFrame>
        <p:nvGraphicFramePr>
          <p:cNvPr id="3481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258182"/>
              </p:ext>
            </p:extLst>
          </p:nvPr>
        </p:nvGraphicFramePr>
        <p:xfrm>
          <a:off x="996107" y="1453598"/>
          <a:ext cx="6456045" cy="508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hart" r:id="rId3" imgW="5962751" imgH="4981631" progId="MSGraph.Chart.8">
                  <p:embed followColorScheme="full"/>
                </p:oleObj>
              </mc:Choice>
              <mc:Fallback>
                <p:oleObj name="Chart" r:id="rId3" imgW="5962751" imgH="4981631" progId="MSGraph.Chart.8">
                  <p:embed followColorScheme="full"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107" y="1453598"/>
                        <a:ext cx="6456045" cy="50863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752474" y="212035"/>
            <a:ext cx="7348034" cy="1152940"/>
          </a:xfrm>
          <a:solidFill>
            <a:schemeClr val="accent5"/>
          </a:solidFill>
          <a:ln cap="flat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Ctr="1">
            <a:noAutofit/>
          </a:bodyPr>
          <a:lstStyle/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dose-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profondità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86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486" y="239486"/>
            <a:ext cx="2958533" cy="762000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U.O. Protonterapia – APSS Trento</a:t>
            </a:r>
            <a:endParaRPr lang="it-IT" sz="24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6828" y="1197431"/>
            <a:ext cx="2460172" cy="5116284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CLINICA</a:t>
            </a:r>
          </a:p>
          <a:p>
            <a:r>
              <a:rPr lang="it-IT" dirty="0" smtClean="0"/>
              <a:t>Maurizio </a:t>
            </a:r>
            <a:r>
              <a:rPr lang="it-IT" dirty="0" smtClean="0"/>
              <a:t>Amichetti*</a:t>
            </a:r>
            <a:endParaRPr lang="it-IT" dirty="0" smtClean="0"/>
          </a:p>
          <a:p>
            <a:r>
              <a:rPr lang="it-IT" dirty="0" smtClean="0"/>
              <a:t>Dante Amelio</a:t>
            </a:r>
          </a:p>
          <a:p>
            <a:r>
              <a:rPr lang="it-IT" dirty="0" smtClean="0"/>
              <a:t>Marco Cianchetti</a:t>
            </a:r>
          </a:p>
          <a:p>
            <a:r>
              <a:rPr lang="it-IT" dirty="0" smtClean="0"/>
              <a:t>Francesco Dionisi</a:t>
            </a:r>
          </a:p>
          <a:p>
            <a:r>
              <a:rPr lang="it-IT" dirty="0" smtClean="0"/>
              <a:t>Barbara Rombi</a:t>
            </a:r>
          </a:p>
          <a:p>
            <a:r>
              <a:rPr lang="it-IT" dirty="0" smtClean="0"/>
              <a:t>Sabina Vennarini</a:t>
            </a:r>
          </a:p>
          <a:p>
            <a:endParaRPr lang="it-IT" dirty="0" smtClean="0"/>
          </a:p>
          <a:p>
            <a:r>
              <a:rPr lang="it-IT" b="1" dirty="0" smtClean="0"/>
              <a:t>FISICA</a:t>
            </a:r>
          </a:p>
          <a:p>
            <a:r>
              <a:rPr lang="it-IT" dirty="0" smtClean="0"/>
              <a:t>Marco </a:t>
            </a:r>
            <a:r>
              <a:rPr lang="it-IT" dirty="0" smtClean="0"/>
              <a:t>Schwarz*</a:t>
            </a:r>
            <a:endParaRPr lang="it-IT" dirty="0" smtClean="0"/>
          </a:p>
          <a:p>
            <a:r>
              <a:rPr lang="it-IT" dirty="0" smtClean="0"/>
              <a:t>Carlo Algranati</a:t>
            </a:r>
          </a:p>
          <a:p>
            <a:r>
              <a:rPr lang="it-IT" dirty="0" smtClean="0"/>
              <a:t>Paolo </a:t>
            </a:r>
            <a:r>
              <a:rPr lang="it-IT" dirty="0" err="1" smtClean="0"/>
              <a:t>farace</a:t>
            </a:r>
            <a:endParaRPr lang="it-IT" dirty="0" smtClean="0"/>
          </a:p>
          <a:p>
            <a:r>
              <a:rPr lang="it-IT" dirty="0" smtClean="0"/>
              <a:t>Francesco Fracchiolla</a:t>
            </a:r>
          </a:p>
          <a:p>
            <a:r>
              <a:rPr lang="it-IT" dirty="0" smtClean="0"/>
              <a:t>Roberto Righetto</a:t>
            </a:r>
          </a:p>
          <a:p>
            <a:r>
              <a:rPr lang="it-IT" dirty="0" smtClean="0"/>
              <a:t>Stefano Lorentini</a:t>
            </a:r>
          </a:p>
          <a:p>
            <a:r>
              <a:rPr lang="it-IT" dirty="0" smtClean="0"/>
              <a:t>Lamberto Widesott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59" y="165127"/>
            <a:ext cx="3999367" cy="19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testo 3"/>
          <p:cNvSpPr txBox="1">
            <a:spLocks/>
          </p:cNvSpPr>
          <p:nvPr/>
        </p:nvSpPr>
        <p:spPr>
          <a:xfrm>
            <a:off x="3004456" y="2427514"/>
            <a:ext cx="2460172" cy="369025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/>
              <a:t>TECNICI (TSRM)</a:t>
            </a:r>
          </a:p>
          <a:p>
            <a:r>
              <a:rPr lang="it-IT" dirty="0" smtClean="0"/>
              <a:t>Mauro </a:t>
            </a:r>
            <a:r>
              <a:rPr lang="it-IT" dirty="0" smtClean="0"/>
              <a:t>Curzel*</a:t>
            </a:r>
            <a:endParaRPr lang="it-IT" dirty="0" smtClean="0"/>
          </a:p>
          <a:p>
            <a:r>
              <a:rPr lang="it-IT" dirty="0" err="1" smtClean="0"/>
              <a:t>Mattiella</a:t>
            </a:r>
            <a:r>
              <a:rPr lang="it-IT" dirty="0" smtClean="0"/>
              <a:t> Catalano</a:t>
            </a:r>
          </a:p>
          <a:p>
            <a:r>
              <a:rPr lang="it-IT" dirty="0" smtClean="0"/>
              <a:t>Anna Pellizzari</a:t>
            </a:r>
          </a:p>
          <a:p>
            <a:r>
              <a:rPr lang="it-IT" dirty="0" smtClean="0"/>
              <a:t>Giovanni Fava</a:t>
            </a:r>
          </a:p>
          <a:p>
            <a:r>
              <a:rPr lang="it-IT" dirty="0" smtClean="0"/>
              <a:t>Francesco Fellin</a:t>
            </a:r>
          </a:p>
          <a:p>
            <a:r>
              <a:rPr lang="it-IT" dirty="0" smtClean="0"/>
              <a:t>Mirko Lipparini</a:t>
            </a:r>
          </a:p>
          <a:p>
            <a:r>
              <a:rPr lang="it-IT" dirty="0" smtClean="0"/>
              <a:t>Paolo Pomino</a:t>
            </a:r>
          </a:p>
          <a:p>
            <a:r>
              <a:rPr lang="it-IT" dirty="0" smtClean="0"/>
              <a:t>Nicola Bizzocchi</a:t>
            </a:r>
          </a:p>
          <a:p>
            <a:r>
              <a:rPr lang="it-IT" dirty="0" smtClean="0"/>
              <a:t>Valentina Viesi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Segnaposto testo 3"/>
          <p:cNvSpPr txBox="1">
            <a:spLocks/>
          </p:cNvSpPr>
          <p:nvPr/>
        </p:nvSpPr>
        <p:spPr>
          <a:xfrm>
            <a:off x="5758543" y="2394857"/>
            <a:ext cx="2460172" cy="37229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/>
              <a:t>INFERMERIA</a:t>
            </a:r>
          </a:p>
          <a:p>
            <a:r>
              <a:rPr lang="it-IT" dirty="0" smtClean="0"/>
              <a:t>Federica </a:t>
            </a:r>
            <a:r>
              <a:rPr lang="it-IT" dirty="0" smtClean="0"/>
              <a:t>Rosa*</a:t>
            </a:r>
            <a:endParaRPr lang="it-IT" dirty="0" smtClean="0"/>
          </a:p>
          <a:p>
            <a:r>
              <a:rPr lang="it-IT" dirty="0" smtClean="0"/>
              <a:t>Antonella </a:t>
            </a:r>
            <a:r>
              <a:rPr lang="it-IT" dirty="0" err="1" smtClean="0"/>
              <a:t>DeMarco</a:t>
            </a:r>
            <a:endParaRPr lang="it-IT" dirty="0" smtClean="0"/>
          </a:p>
          <a:p>
            <a:r>
              <a:rPr lang="it-IT" dirty="0"/>
              <a:t>Carla Pallaoro</a:t>
            </a:r>
          </a:p>
          <a:p>
            <a:r>
              <a:rPr lang="it-IT" dirty="0" smtClean="0"/>
              <a:t>Maria Reichegger</a:t>
            </a:r>
          </a:p>
          <a:p>
            <a:r>
              <a:rPr lang="it-IT" dirty="0"/>
              <a:t>Claudio Vogl</a:t>
            </a:r>
          </a:p>
          <a:p>
            <a:endParaRPr lang="it-IT" dirty="0" smtClean="0"/>
          </a:p>
          <a:p>
            <a:r>
              <a:rPr lang="it-IT" b="1" dirty="0"/>
              <a:t>SEGRETERIA</a:t>
            </a:r>
          </a:p>
          <a:p>
            <a:r>
              <a:rPr lang="it-IT" dirty="0" smtClean="0"/>
              <a:t>M. Luisa </a:t>
            </a:r>
            <a:r>
              <a:rPr lang="it-IT" dirty="0"/>
              <a:t>M</a:t>
            </a:r>
            <a:r>
              <a:rPr lang="it-IT" dirty="0" smtClean="0"/>
              <a:t>oratelli</a:t>
            </a:r>
            <a:endParaRPr lang="it-IT" dirty="0"/>
          </a:p>
          <a:p>
            <a:r>
              <a:rPr lang="it-IT" dirty="0"/>
              <a:t>Cristina Pintarelli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21" y="6283671"/>
            <a:ext cx="2729593" cy="5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15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600200" y="1630680"/>
            <a:ext cx="6004560" cy="49834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2" y="289973"/>
            <a:ext cx="7543799" cy="1054244"/>
          </a:xfrm>
          <a:solidFill>
            <a:schemeClr val="accent5"/>
          </a:solidFill>
          <a:ln cap="flat" algn="ctr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Ctr="1">
            <a:noAutofit/>
          </a:bodyPr>
          <a:lstStyle/>
          <a:p>
            <a:pPr algn="ctr" eaLnBrk="1" hangingPunct="1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rapporto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dose-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profondità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2618890" y="2226469"/>
          <a:ext cx="3906220" cy="3263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Chart" r:id="rId3" imgW="5962745" imgH="4981623" progId="MSGraph.Chart.8">
                  <p:embed followColorScheme="full"/>
                </p:oleObj>
              </mc:Choice>
              <mc:Fallback>
                <p:oleObj name="Chart" r:id="rId3" imgW="5962745" imgH="4981623" progId="MSGraph.Chart.8">
                  <p:embed followColorScheme="full"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890" y="2226469"/>
                        <a:ext cx="3906220" cy="3263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>
            <a:spLocks/>
          </p:cNvSpPr>
          <p:nvPr/>
        </p:nvSpPr>
        <p:spPr bwMode="auto">
          <a:xfrm>
            <a:off x="3295650" y="2859769"/>
            <a:ext cx="1704976" cy="1559831"/>
          </a:xfrm>
          <a:custGeom>
            <a:avLst/>
            <a:gdLst>
              <a:gd name="T0" fmla="*/ 0 w 1836"/>
              <a:gd name="T1" fmla="*/ 1412 h 1589"/>
              <a:gd name="T2" fmla="*/ 40 w 1836"/>
              <a:gd name="T3" fmla="*/ 904 h 1589"/>
              <a:gd name="T4" fmla="*/ 64 w 1836"/>
              <a:gd name="T5" fmla="*/ 412 h 1589"/>
              <a:gd name="T6" fmla="*/ 96 w 1836"/>
              <a:gd name="T7" fmla="*/ 244 h 1589"/>
              <a:gd name="T8" fmla="*/ 136 w 1836"/>
              <a:gd name="T9" fmla="*/ 136 h 1589"/>
              <a:gd name="T10" fmla="*/ 196 w 1836"/>
              <a:gd name="T11" fmla="*/ 60 h 1589"/>
              <a:gd name="T12" fmla="*/ 264 w 1836"/>
              <a:gd name="T13" fmla="*/ 0 h 1589"/>
              <a:gd name="T14" fmla="*/ 396 w 1836"/>
              <a:gd name="T15" fmla="*/ 36 h 1589"/>
              <a:gd name="T16" fmla="*/ 628 w 1836"/>
              <a:gd name="T17" fmla="*/ 100 h 1589"/>
              <a:gd name="T18" fmla="*/ 872 w 1836"/>
              <a:gd name="T19" fmla="*/ 212 h 1589"/>
              <a:gd name="T20" fmla="*/ 1156 w 1836"/>
              <a:gd name="T21" fmla="*/ 344 h 1589"/>
              <a:gd name="T22" fmla="*/ 1672 w 1836"/>
              <a:gd name="T23" fmla="*/ 596 h 1589"/>
              <a:gd name="T24" fmla="*/ 1836 w 1836"/>
              <a:gd name="T25" fmla="*/ 668 h 1589"/>
              <a:gd name="T26" fmla="*/ 1836 w 1836"/>
              <a:gd name="T27" fmla="*/ 700 h 1589"/>
              <a:gd name="T28" fmla="*/ 1804 w 1836"/>
              <a:gd name="T29" fmla="*/ 760 h 1589"/>
              <a:gd name="T30" fmla="*/ 1788 w 1836"/>
              <a:gd name="T31" fmla="*/ 876 h 1589"/>
              <a:gd name="T32" fmla="*/ 1772 w 1836"/>
              <a:gd name="T33" fmla="*/ 1032 h 1589"/>
              <a:gd name="T34" fmla="*/ 1732 w 1836"/>
              <a:gd name="T35" fmla="*/ 1200 h 1589"/>
              <a:gd name="T36" fmla="*/ 1661 w 1836"/>
              <a:gd name="T37" fmla="*/ 1322 h 1589"/>
              <a:gd name="T38" fmla="*/ 1601 w 1836"/>
              <a:gd name="T39" fmla="*/ 1435 h 1589"/>
              <a:gd name="T40" fmla="*/ 1504 w 1836"/>
              <a:gd name="T41" fmla="*/ 1520 h 1589"/>
              <a:gd name="T42" fmla="*/ 1365 w 1836"/>
              <a:gd name="T43" fmla="*/ 1535 h 1589"/>
              <a:gd name="T44" fmla="*/ 940 w 1836"/>
              <a:gd name="T45" fmla="*/ 1572 h 1589"/>
              <a:gd name="T46" fmla="*/ 545 w 1836"/>
              <a:gd name="T47" fmla="*/ 1589 h 1589"/>
              <a:gd name="T48" fmla="*/ 154 w 1836"/>
              <a:gd name="T49" fmla="*/ 1581 h 1589"/>
              <a:gd name="T50" fmla="*/ 12 w 1836"/>
              <a:gd name="T51" fmla="*/ 1588 h 1589"/>
              <a:gd name="T52" fmla="*/ 0 w 1836"/>
              <a:gd name="T53" fmla="*/ 1412 h 158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36" h="1589">
                <a:moveTo>
                  <a:pt x="0" y="1412"/>
                </a:moveTo>
                <a:lnTo>
                  <a:pt x="40" y="904"/>
                </a:lnTo>
                <a:lnTo>
                  <a:pt x="64" y="412"/>
                </a:lnTo>
                <a:lnTo>
                  <a:pt x="96" y="244"/>
                </a:lnTo>
                <a:lnTo>
                  <a:pt x="136" y="136"/>
                </a:lnTo>
                <a:lnTo>
                  <a:pt x="196" y="60"/>
                </a:lnTo>
                <a:lnTo>
                  <a:pt x="264" y="0"/>
                </a:lnTo>
                <a:lnTo>
                  <a:pt x="396" y="36"/>
                </a:lnTo>
                <a:lnTo>
                  <a:pt x="628" y="100"/>
                </a:lnTo>
                <a:lnTo>
                  <a:pt x="872" y="212"/>
                </a:lnTo>
                <a:lnTo>
                  <a:pt x="1156" y="344"/>
                </a:lnTo>
                <a:lnTo>
                  <a:pt x="1672" y="596"/>
                </a:lnTo>
                <a:lnTo>
                  <a:pt x="1836" y="668"/>
                </a:lnTo>
                <a:lnTo>
                  <a:pt x="1836" y="700"/>
                </a:lnTo>
                <a:lnTo>
                  <a:pt x="1804" y="760"/>
                </a:lnTo>
                <a:lnTo>
                  <a:pt x="1788" y="876"/>
                </a:lnTo>
                <a:lnTo>
                  <a:pt x="1772" y="1032"/>
                </a:lnTo>
                <a:lnTo>
                  <a:pt x="1732" y="1200"/>
                </a:lnTo>
                <a:lnTo>
                  <a:pt x="1661" y="1322"/>
                </a:lnTo>
                <a:lnTo>
                  <a:pt x="1601" y="1435"/>
                </a:lnTo>
                <a:lnTo>
                  <a:pt x="1504" y="1520"/>
                </a:lnTo>
                <a:lnTo>
                  <a:pt x="1365" y="1535"/>
                </a:lnTo>
                <a:lnTo>
                  <a:pt x="940" y="1572"/>
                </a:lnTo>
                <a:lnTo>
                  <a:pt x="545" y="1589"/>
                </a:lnTo>
                <a:lnTo>
                  <a:pt x="154" y="1581"/>
                </a:lnTo>
                <a:lnTo>
                  <a:pt x="12" y="1588"/>
                </a:lnTo>
                <a:lnTo>
                  <a:pt x="0" y="1412"/>
                </a:lnTo>
                <a:close/>
              </a:path>
            </a:pathLst>
          </a:custGeom>
          <a:solidFill>
            <a:srgbClr val="FF66CC"/>
          </a:solidFill>
          <a:ln w="12700" cap="flat" cmpd="sng">
            <a:solidFill>
              <a:srgbClr val="FFFFC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052306" y="3560269"/>
            <a:ext cx="1177044" cy="1278432"/>
          </a:xfrm>
          <a:custGeom>
            <a:avLst/>
            <a:gdLst>
              <a:gd name="T0" fmla="*/ 112 w 864"/>
              <a:gd name="T1" fmla="*/ 633 h 918"/>
              <a:gd name="T2" fmla="*/ 69 w 864"/>
              <a:gd name="T3" fmla="*/ 250 h 918"/>
              <a:gd name="T4" fmla="*/ 43 w 864"/>
              <a:gd name="T5" fmla="*/ 117 h 918"/>
              <a:gd name="T6" fmla="*/ 34 w 864"/>
              <a:gd name="T7" fmla="*/ 50 h 918"/>
              <a:gd name="T8" fmla="*/ 0 w 864"/>
              <a:gd name="T9" fmla="*/ 0 h 918"/>
              <a:gd name="T10" fmla="*/ 335 w 864"/>
              <a:gd name="T11" fmla="*/ 158 h 918"/>
              <a:gd name="T12" fmla="*/ 619 w 864"/>
              <a:gd name="T13" fmla="*/ 291 h 918"/>
              <a:gd name="T14" fmla="*/ 936 w 864"/>
              <a:gd name="T15" fmla="*/ 416 h 918"/>
              <a:gd name="T16" fmla="*/ 1237 w 864"/>
              <a:gd name="T17" fmla="*/ 525 h 918"/>
              <a:gd name="T18" fmla="*/ 1233 w 864"/>
              <a:gd name="T19" fmla="*/ 1257 h 918"/>
              <a:gd name="T20" fmla="*/ 610 w 864"/>
              <a:gd name="T21" fmla="*/ 1274 h 918"/>
              <a:gd name="T22" fmla="*/ 309 w 864"/>
              <a:gd name="T23" fmla="*/ 1249 h 918"/>
              <a:gd name="T24" fmla="*/ 232 w 864"/>
              <a:gd name="T25" fmla="*/ 1232 h 918"/>
              <a:gd name="T26" fmla="*/ 172 w 864"/>
              <a:gd name="T27" fmla="*/ 1174 h 918"/>
              <a:gd name="T28" fmla="*/ 112 w 864"/>
              <a:gd name="T29" fmla="*/ 633 h 9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64" h="918">
                <a:moveTo>
                  <a:pt x="78" y="456"/>
                </a:moveTo>
                <a:lnTo>
                  <a:pt x="48" y="180"/>
                </a:lnTo>
                <a:lnTo>
                  <a:pt x="30" y="84"/>
                </a:lnTo>
                <a:lnTo>
                  <a:pt x="24" y="36"/>
                </a:lnTo>
                <a:lnTo>
                  <a:pt x="0" y="0"/>
                </a:lnTo>
                <a:lnTo>
                  <a:pt x="234" y="114"/>
                </a:lnTo>
                <a:lnTo>
                  <a:pt x="432" y="210"/>
                </a:lnTo>
                <a:lnTo>
                  <a:pt x="654" y="300"/>
                </a:lnTo>
                <a:lnTo>
                  <a:pt x="864" y="378"/>
                </a:lnTo>
                <a:lnTo>
                  <a:pt x="861" y="906"/>
                </a:lnTo>
                <a:lnTo>
                  <a:pt x="426" y="918"/>
                </a:lnTo>
                <a:lnTo>
                  <a:pt x="216" y="900"/>
                </a:lnTo>
                <a:lnTo>
                  <a:pt x="162" y="888"/>
                </a:lnTo>
                <a:lnTo>
                  <a:pt x="120" y="846"/>
                </a:lnTo>
                <a:lnTo>
                  <a:pt x="78" y="456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00990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2400" y="3962400"/>
            <a:ext cx="354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000" b="1" dirty="0"/>
              <a:t>L</a:t>
            </a:r>
          </a:p>
          <a:p>
            <a:pPr eaLnBrk="1" hangingPunct="1"/>
            <a:r>
              <a:rPr lang="en-US" altLang="it-IT" sz="2000" b="1" dirty="0"/>
              <a:t>E</a:t>
            </a:r>
          </a:p>
          <a:p>
            <a:pPr eaLnBrk="1" hangingPunct="1"/>
            <a:r>
              <a:rPr lang="en-US" altLang="it-IT" sz="2000" b="1" dirty="0"/>
              <a:t>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610600" y="4013200"/>
            <a:ext cx="3683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000" b="1" dirty="0"/>
              <a:t>R</a:t>
            </a:r>
          </a:p>
          <a:p>
            <a:pPr eaLnBrk="1" hangingPunct="1"/>
            <a:r>
              <a:rPr lang="en-US" altLang="it-IT" sz="2000" b="1" dirty="0"/>
              <a:t>B</a:t>
            </a:r>
          </a:p>
          <a:p>
            <a:pPr eaLnBrk="1" hangingPunct="1"/>
            <a:r>
              <a:rPr lang="en-US" altLang="it-IT" sz="2000" b="1" dirty="0"/>
              <a:t>E</a:t>
            </a:r>
          </a:p>
          <a:p>
            <a:pPr eaLnBrk="1" hangingPunct="1"/>
            <a:endParaRPr lang="en-US" altLang="it-IT" sz="2000" b="1" dirty="0">
              <a:solidFill>
                <a:srgbClr val="3333CC"/>
              </a:solidFill>
            </a:endParaRPr>
          </a:p>
          <a:p>
            <a:pPr eaLnBrk="1" hangingPunct="1"/>
            <a:endParaRPr lang="en-US" altLang="it-IT" sz="2000" b="1" dirty="0">
              <a:solidFill>
                <a:srgbClr val="3333CC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371600" y="6361113"/>
            <a:ext cx="418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b="1" dirty="0" err="1"/>
              <a:t>Qualità</a:t>
            </a:r>
            <a:r>
              <a:rPr lang="en-US" altLang="it-IT" b="1" dirty="0"/>
              <a:t> </a:t>
            </a:r>
            <a:r>
              <a:rPr lang="en-US" altLang="it-IT" b="1" dirty="0" err="1"/>
              <a:t>della</a:t>
            </a:r>
            <a:r>
              <a:rPr lang="en-US" altLang="it-IT" b="1" dirty="0"/>
              <a:t> </a:t>
            </a:r>
            <a:r>
              <a:rPr lang="en-US" altLang="it-IT" b="1" dirty="0" err="1"/>
              <a:t>distribuzione</a:t>
            </a:r>
            <a:r>
              <a:rPr lang="en-US" altLang="it-IT" b="1" dirty="0"/>
              <a:t> di  dose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5410200" y="6400800"/>
            <a:ext cx="1676400" cy="257175"/>
          </a:xfrm>
          <a:prstGeom prst="rightArrow">
            <a:avLst>
              <a:gd name="adj1" fmla="val 50000"/>
              <a:gd name="adj2" fmla="val 16296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152400" y="1600200"/>
            <a:ext cx="228600" cy="1981200"/>
          </a:xfrm>
          <a:prstGeom prst="upArrow">
            <a:avLst>
              <a:gd name="adj1" fmla="val 50000"/>
              <a:gd name="adj2" fmla="val 2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8686800" y="1600200"/>
            <a:ext cx="228600" cy="1981200"/>
          </a:xfrm>
          <a:prstGeom prst="upArrow">
            <a:avLst>
              <a:gd name="adj1" fmla="val 50000"/>
              <a:gd name="adj2" fmla="val 2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 rot="-9504195">
            <a:off x="1143000" y="2209800"/>
            <a:ext cx="2628900" cy="16335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dirty="0" err="1" smtClean="0"/>
              <a:t>Neutroni</a:t>
            </a:r>
            <a:endParaRPr lang="en-US" altLang="it-IT" dirty="0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1143000" y="4343400"/>
            <a:ext cx="914400" cy="914400"/>
          </a:xfrm>
          <a:prstGeom prst="ellipse">
            <a:avLst/>
          </a:prstGeom>
          <a:solidFill>
            <a:srgbClr val="BAE4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dirty="0" smtClean="0"/>
              <a:t>250 </a:t>
            </a:r>
            <a:r>
              <a:rPr lang="en-US" altLang="it-IT" dirty="0" err="1" smtClean="0"/>
              <a:t>kv</a:t>
            </a:r>
            <a:endParaRPr lang="en-US" altLang="it-IT" dirty="0" smtClean="0"/>
          </a:p>
          <a:p>
            <a:pPr algn="ctr" eaLnBrk="1" hangingPunct="1"/>
            <a:r>
              <a:rPr lang="en-US" altLang="it-IT" dirty="0" err="1" smtClean="0"/>
              <a:t>Raggi</a:t>
            </a:r>
            <a:r>
              <a:rPr lang="en-US" altLang="it-IT" dirty="0" smtClean="0"/>
              <a:t> X</a:t>
            </a:r>
            <a:endParaRPr lang="en-US" altLang="it-IT" dirty="0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2590800" y="4648200"/>
            <a:ext cx="914400" cy="914400"/>
          </a:xfrm>
          <a:prstGeom prst="ellipse">
            <a:avLst/>
          </a:prstGeom>
          <a:solidFill>
            <a:srgbClr val="B9E5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/>
              <a:t>Co 60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3657600" y="4648200"/>
            <a:ext cx="914400" cy="914400"/>
          </a:xfrm>
          <a:prstGeom prst="ellipse">
            <a:avLst/>
          </a:prstGeom>
          <a:solidFill>
            <a:srgbClr val="A1FDA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dirty="0"/>
              <a:t>22 </a:t>
            </a:r>
            <a:r>
              <a:rPr lang="en-US" altLang="it-IT" dirty="0" err="1"/>
              <a:t>MeV</a:t>
            </a:r>
            <a:endParaRPr lang="en-US" altLang="it-IT" dirty="0"/>
          </a:p>
          <a:p>
            <a:pPr algn="ctr" eaLnBrk="1" hangingPunct="1"/>
            <a:r>
              <a:rPr lang="en-US" altLang="it-IT" dirty="0" err="1" smtClean="0"/>
              <a:t>Raggi</a:t>
            </a:r>
            <a:r>
              <a:rPr lang="en-US" altLang="it-IT" dirty="0" smtClean="0"/>
              <a:t> X</a:t>
            </a:r>
            <a:endParaRPr lang="en-US" altLang="it-IT" dirty="0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4419600" y="3276600"/>
            <a:ext cx="914400" cy="914400"/>
          </a:xfrm>
          <a:prstGeom prst="ellipse">
            <a:avLst/>
          </a:prstGeom>
          <a:solidFill>
            <a:srgbClr val="B6CA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dirty="0" err="1" smtClean="0"/>
              <a:t>pioni</a:t>
            </a:r>
            <a:endParaRPr lang="en-US" altLang="it-IT" dirty="0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5410200" y="3276600"/>
            <a:ext cx="9144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dirty="0"/>
              <a:t>C</a:t>
            </a: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4800600" y="1981200"/>
            <a:ext cx="9144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/>
              <a:t>Ne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3962400" y="1447800"/>
            <a:ext cx="9144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/>
              <a:t>Si</a:t>
            </a: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3048000" y="838200"/>
            <a:ext cx="9144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/>
              <a:t>Ar</a:t>
            </a: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6324600" y="4191000"/>
            <a:ext cx="914400" cy="914400"/>
          </a:xfrm>
          <a:prstGeom prst="ellipse">
            <a:avLst/>
          </a:prstGeom>
          <a:solidFill>
            <a:srgbClr val="AAB1F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dirty="0" err="1" smtClean="0"/>
              <a:t>protoni</a:t>
            </a:r>
            <a:endParaRPr lang="en-US" altLang="it-IT" dirty="0"/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4876800" y="4191000"/>
            <a:ext cx="914400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dirty="0"/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7259252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Raggi X       		Protoni               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5" y="1771649"/>
            <a:ext cx="8044213" cy="379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71475"/>
            <a:ext cx="7269032" cy="1358504"/>
          </a:xfrm>
          <a:solidFill>
            <a:schemeClr val="accent5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Vantaggi clinici della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protonterapia</a:t>
            </a:r>
            <a:r>
              <a:rPr lang="it-IT" sz="3000" dirty="0">
                <a:solidFill>
                  <a:schemeClr val="bg1"/>
                </a:solidFill>
              </a:rPr>
              <a:t/>
            </a:r>
            <a:br>
              <a:rPr lang="it-IT" sz="3000" dirty="0">
                <a:solidFill>
                  <a:schemeClr val="bg1"/>
                </a:solidFill>
              </a:rPr>
            </a:br>
            <a:r>
              <a:rPr lang="it-IT" sz="2100" dirty="0">
                <a:solidFill>
                  <a:schemeClr val="bg1"/>
                </a:solidFill>
              </a:rPr>
              <a:t>(legati alla migliore localizzazione della dose)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76299" y="2043954"/>
            <a:ext cx="7153275" cy="43187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Minor dose ai tessuti normali</a:t>
            </a:r>
          </a:p>
          <a:p>
            <a:pPr lvl="1" eaLnBrk="1" hangingPunct="1">
              <a:defRPr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Minore tossicità ai tessuti normali</a:t>
            </a:r>
          </a:p>
          <a:p>
            <a:pPr lvl="1" eaLnBrk="1" hangingPunct="1">
              <a:defRPr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Migliore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radiotolleranza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(&lt; interruzioni)</a:t>
            </a:r>
          </a:p>
          <a:p>
            <a:pPr lvl="1" eaLnBrk="1" hangingPunct="1">
              <a:defRPr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Migliore integrazione con terapia sistemica</a:t>
            </a:r>
          </a:p>
          <a:p>
            <a:pPr lvl="1" eaLnBrk="1" hangingPunct="1">
              <a:defRPr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Riduzione effetti tardivi</a:t>
            </a:r>
          </a:p>
          <a:p>
            <a:pPr lvl="1" eaLnBrk="1" hangingPunct="1">
              <a:buFontTx/>
              <a:buNone/>
              <a:defRPr/>
            </a:pPr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Possibile dose-escalation</a:t>
            </a:r>
          </a:p>
          <a:p>
            <a:pPr lvl="1" eaLnBrk="1" hangingPunct="1">
              <a:defRPr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Maggior controllo tumorale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GANTRYT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60350"/>
            <a:ext cx="2328862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868680" y="692901"/>
            <a:ext cx="4966970" cy="779317"/>
          </a:xfrm>
          <a:solidFill>
            <a:srgbClr val="0070C0"/>
          </a:solidFill>
          <a:ln/>
        </p:spPr>
        <p:txBody>
          <a:bodyPr wrap="square" lIns="84138" tIns="84138" rIns="84138" bIns="84138">
            <a:spAutoFit/>
          </a:bodyPr>
          <a:lstStyle/>
          <a:p>
            <a:r>
              <a:rPr lang="en-US" alt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Protonterapia</a:t>
            </a:r>
            <a:r>
              <a:rPr lang="en-US" altLang="it-IT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838200" y="2057400"/>
            <a:ext cx="6896100" cy="829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lIns="166688" tIns="166688" rIns="166688" bIns="166688">
            <a:spAutoFit/>
          </a:bodyPr>
          <a:lstStyle>
            <a:lvl1pPr marL="442913" indent="-354013" defTabSz="881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20738" indent="-198438" defTabSz="881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79525" indent="-279400" defTabSz="881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020888" indent="-204788" defTabSz="881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428875" indent="-217488" defTabSz="881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886075" indent="-217488" defTabSz="8810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343275" indent="-217488" defTabSz="8810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800475" indent="-217488" defTabSz="8810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257675" indent="-217488" defTabSz="881063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it-IT" b="1" dirty="0" err="1">
                <a:solidFill>
                  <a:schemeClr val="accent1">
                    <a:lumMod val="75000"/>
                  </a:schemeClr>
                </a:solidFill>
              </a:rPr>
              <a:t>Ipotesi</a:t>
            </a:r>
            <a:r>
              <a:rPr lang="en-GB" alt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it-IT" b="1" dirty="0" err="1">
                <a:solidFill>
                  <a:schemeClr val="accent1">
                    <a:lumMod val="75000"/>
                  </a:schemeClr>
                </a:solidFill>
              </a:rPr>
              <a:t>clinica</a:t>
            </a:r>
            <a:r>
              <a:rPr lang="en-GB" alt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3154539"/>
            <a:ext cx="6896100" cy="3187348"/>
          </a:xfrm>
          <a:solidFill>
            <a:schemeClr val="accent1">
              <a:lumMod val="20000"/>
              <a:lumOff val="80000"/>
            </a:schemeClr>
          </a:solidFill>
          <a:ln/>
        </p:spPr>
        <p:txBody>
          <a:bodyPr lIns="166688" tIns="166688" rIns="166688" bIns="166688" anchor="ctr">
            <a:spAutoFit/>
          </a:bodyPr>
          <a:lstStyle/>
          <a:p>
            <a:pPr>
              <a:lnSpc>
                <a:spcPct val="69000"/>
              </a:lnSpc>
            </a:pP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Aumentare</a:t>
            </a: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controllo</a:t>
            </a: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tumorale</a:t>
            </a: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 →</a:t>
            </a:r>
          </a:p>
          <a:p>
            <a:pPr>
              <a:lnSpc>
                <a:spcPct val="69000"/>
              </a:lnSpc>
              <a:buFontTx/>
              <a:buNone/>
            </a:pP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altLang="it-IT" sz="2800" b="1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en-GB" altLang="it-IT" sz="2800" b="1" dirty="0" err="1" smtClean="0">
                <a:solidFill>
                  <a:schemeClr val="accent1">
                    <a:lumMod val="75000"/>
                  </a:schemeClr>
                </a:solidFill>
              </a:rPr>
              <a:t>sopravvivenza</a:t>
            </a:r>
            <a:endParaRPr lang="en-GB" alt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69000"/>
              </a:lnSpc>
            </a:pPr>
            <a:endParaRPr lang="en-GB" alt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69000"/>
              </a:lnSpc>
            </a:pP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Ridurre</a:t>
            </a: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tossicità</a:t>
            </a: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radioterapia</a:t>
            </a:r>
            <a:endParaRPr lang="en-GB" alt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69000"/>
              </a:lnSpc>
            </a:pPr>
            <a:endParaRPr lang="en-GB" altLang="it-IT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69000"/>
              </a:lnSpc>
            </a:pP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Quindi</a:t>
            </a: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aumentare</a:t>
            </a: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it-IT" sz="28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 Therapeutic</a:t>
            </a:r>
          </a:p>
          <a:p>
            <a:pPr>
              <a:lnSpc>
                <a:spcPct val="69000"/>
              </a:lnSpc>
              <a:buFontTx/>
              <a:buNone/>
            </a:pPr>
            <a:r>
              <a:rPr lang="en-GB" altLang="it-IT" sz="2800" b="1" dirty="0">
                <a:solidFill>
                  <a:schemeClr val="accent1">
                    <a:lumMod val="75000"/>
                  </a:schemeClr>
                </a:solidFill>
              </a:rPr>
              <a:t>	Ratio</a:t>
            </a:r>
          </a:p>
        </p:txBody>
      </p:sp>
    </p:spTree>
    <p:extLst>
      <p:ext uri="{BB962C8B-B14F-4D97-AF65-F5344CB8AC3E}">
        <p14:creationId xmlns:p14="http://schemas.microsoft.com/office/powerpoint/2010/main" val="1225875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011237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it-IT" sz="4000" b="1" dirty="0" err="1" smtClean="0">
                <a:solidFill>
                  <a:schemeClr val="bg1"/>
                </a:solidFill>
              </a:rPr>
              <a:t>Numero</a:t>
            </a:r>
            <a:r>
              <a:rPr lang="en-US" altLang="it-IT" sz="4000" b="1" dirty="0" smtClean="0">
                <a:solidFill>
                  <a:schemeClr val="bg1"/>
                </a:solidFill>
              </a:rPr>
              <a:t> di </a:t>
            </a:r>
            <a:r>
              <a:rPr lang="en-US" altLang="it-IT" sz="4000" b="1" dirty="0" err="1" smtClean="0">
                <a:solidFill>
                  <a:schemeClr val="bg1"/>
                </a:solidFill>
              </a:rPr>
              <a:t>centri</a:t>
            </a:r>
            <a:r>
              <a:rPr lang="en-US" altLang="it-IT" sz="4000" b="1" dirty="0" smtClean="0">
                <a:solidFill>
                  <a:schemeClr val="bg1"/>
                </a:solidFill>
              </a:rPr>
              <a:t> di </a:t>
            </a:r>
            <a:r>
              <a:rPr lang="en-US" altLang="it-IT" sz="4000" b="1" dirty="0" err="1" smtClean="0">
                <a:solidFill>
                  <a:schemeClr val="bg1"/>
                </a:solidFill>
              </a:rPr>
              <a:t>adroterapia</a:t>
            </a:r>
            <a:r>
              <a:rPr lang="en-US" altLang="it-IT" sz="4000" b="1" dirty="0" smtClean="0">
                <a:solidFill>
                  <a:schemeClr val="bg1"/>
                </a:solidFill>
              </a:rPr>
              <a:t> </a:t>
            </a:r>
            <a:r>
              <a:rPr lang="en-US" altLang="it-IT" sz="4000" b="1" dirty="0" err="1" smtClean="0">
                <a:solidFill>
                  <a:schemeClr val="bg1"/>
                </a:solidFill>
              </a:rPr>
              <a:t>nel</a:t>
            </a:r>
            <a:r>
              <a:rPr lang="en-US" altLang="it-IT" sz="4000" b="1" dirty="0" smtClean="0">
                <a:solidFill>
                  <a:schemeClr val="bg1"/>
                </a:solidFill>
              </a:rPr>
              <a:t> </a:t>
            </a:r>
            <a:r>
              <a:rPr lang="en-US" altLang="it-IT" sz="4000" b="1" dirty="0" err="1" smtClean="0">
                <a:solidFill>
                  <a:schemeClr val="bg1"/>
                </a:solidFill>
              </a:rPr>
              <a:t>mondo</a:t>
            </a:r>
            <a:endParaRPr lang="it-IT" altLang="it-IT" sz="4000" b="1" dirty="0" smtClean="0">
              <a:solidFill>
                <a:schemeClr val="bg1"/>
              </a:solidFill>
            </a:endParaRP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1611351"/>
            <a:ext cx="6299200" cy="4525963"/>
          </a:xfrm>
          <a:noFill/>
        </p:spPr>
      </p:pic>
      <p:cxnSp>
        <p:nvCxnSpPr>
          <p:cNvPr id="3" name="Connettore 2 2"/>
          <p:cNvCxnSpPr/>
          <p:nvPr/>
        </p:nvCxnSpPr>
        <p:spPr>
          <a:xfrm rot="-300000" flipV="1">
            <a:off x="7260806" y="1847218"/>
            <a:ext cx="468000" cy="36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7853643" y="1486725"/>
            <a:ext cx="806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54</a:t>
            </a:r>
            <a:endParaRPr lang="it-IT" dirty="0" smtClean="0"/>
          </a:p>
          <a:p>
            <a:r>
              <a:rPr lang="it-IT" dirty="0" smtClean="0"/>
              <a:t>Centri </a:t>
            </a:r>
          </a:p>
          <a:p>
            <a:r>
              <a:rPr lang="it-IT" dirty="0" smtClean="0"/>
              <a:t>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3509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lanisfer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4450"/>
            <a:ext cx="6858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619126" y="969317"/>
            <a:ext cx="1502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2400" b="1" dirty="0" smtClean="0">
                <a:solidFill>
                  <a:srgbClr val="0070C0"/>
                </a:solidFill>
              </a:rPr>
              <a:t>fine 2015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2743200" y="177165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5314950" y="222885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5200650" y="205740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5314950" y="194310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3371850" y="222885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3086100" y="228600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4400550" y="200025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4629150" y="217170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2571750" y="22860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6800850" y="245745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4572000" y="22860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4400550" y="22860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4514850" y="21717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3257550" y="23431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2914650" y="25146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3143250" y="21717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3086100" y="26289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6286500" y="24003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4914900" y="4343400"/>
            <a:ext cx="114300" cy="114300"/>
          </a:xfrm>
          <a:prstGeom prst="ellipse">
            <a:avLst/>
          </a:prstGeom>
          <a:solidFill>
            <a:srgbClr val="A2F1F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7" name="Oval 23"/>
          <p:cNvSpPr>
            <a:spLocks noChangeArrowheads="1"/>
          </p:cNvSpPr>
          <p:nvPr/>
        </p:nvSpPr>
        <p:spPr bwMode="auto">
          <a:xfrm>
            <a:off x="4629150" y="205740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8" name="Oval 24"/>
          <p:cNvSpPr>
            <a:spLocks noChangeArrowheads="1"/>
          </p:cNvSpPr>
          <p:nvPr/>
        </p:nvSpPr>
        <p:spPr bwMode="auto">
          <a:xfrm>
            <a:off x="6572250" y="24003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89" name="Oval 25"/>
          <p:cNvSpPr>
            <a:spLocks noChangeArrowheads="1"/>
          </p:cNvSpPr>
          <p:nvPr/>
        </p:nvSpPr>
        <p:spPr bwMode="auto">
          <a:xfrm>
            <a:off x="6858000" y="23431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90" name="Oval 26"/>
          <p:cNvSpPr>
            <a:spLocks noChangeArrowheads="1"/>
          </p:cNvSpPr>
          <p:nvPr/>
        </p:nvSpPr>
        <p:spPr bwMode="auto">
          <a:xfrm>
            <a:off x="7029450" y="25717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91" name="Oval 27"/>
          <p:cNvSpPr>
            <a:spLocks noChangeArrowheads="1"/>
          </p:cNvSpPr>
          <p:nvPr/>
        </p:nvSpPr>
        <p:spPr bwMode="auto">
          <a:xfrm>
            <a:off x="6800850" y="25717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92" name="Oval 28"/>
          <p:cNvSpPr>
            <a:spLocks noChangeArrowheads="1"/>
          </p:cNvSpPr>
          <p:nvPr/>
        </p:nvSpPr>
        <p:spPr bwMode="auto">
          <a:xfrm>
            <a:off x="6915150" y="25717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93" name="Oval 29"/>
          <p:cNvSpPr>
            <a:spLocks noChangeArrowheads="1"/>
          </p:cNvSpPr>
          <p:nvPr/>
        </p:nvSpPr>
        <p:spPr bwMode="auto">
          <a:xfrm>
            <a:off x="6972300" y="24574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94" name="Oval 30"/>
          <p:cNvSpPr>
            <a:spLocks noChangeArrowheads="1"/>
          </p:cNvSpPr>
          <p:nvPr/>
        </p:nvSpPr>
        <p:spPr bwMode="auto">
          <a:xfrm>
            <a:off x="4686300" y="234315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95" name="Text Box 31"/>
          <p:cNvSpPr txBox="1">
            <a:spLocks noChangeArrowheads="1"/>
          </p:cNvSpPr>
          <p:nvPr/>
        </p:nvSpPr>
        <p:spPr bwMode="auto">
          <a:xfrm>
            <a:off x="6172201" y="971551"/>
            <a:ext cx="17908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1350"/>
              <a:t>Research institutions</a:t>
            </a:r>
          </a:p>
          <a:p>
            <a:pPr eaLnBrk="1" hangingPunct="1"/>
            <a:r>
              <a:rPr lang="it-IT" sz="1350"/>
              <a:t>Clinical facilities</a:t>
            </a:r>
            <a:endParaRPr lang="en-US" sz="1350"/>
          </a:p>
        </p:txBody>
      </p:sp>
      <p:sp>
        <p:nvSpPr>
          <p:cNvPr id="113696" name="Oval 32"/>
          <p:cNvSpPr>
            <a:spLocks noChangeArrowheads="1"/>
          </p:cNvSpPr>
          <p:nvPr/>
        </p:nvSpPr>
        <p:spPr bwMode="auto">
          <a:xfrm>
            <a:off x="6057900" y="12573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97" name="Oval 33"/>
          <p:cNvSpPr>
            <a:spLocks noChangeArrowheads="1"/>
          </p:cNvSpPr>
          <p:nvPr/>
        </p:nvSpPr>
        <p:spPr bwMode="auto">
          <a:xfrm>
            <a:off x="6057900" y="1085850"/>
            <a:ext cx="114300" cy="114300"/>
          </a:xfrm>
          <a:prstGeom prst="ellipse">
            <a:avLst/>
          </a:prstGeom>
          <a:solidFill>
            <a:srgbClr val="85ED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98" name="Oval 34"/>
          <p:cNvSpPr>
            <a:spLocks noChangeArrowheads="1"/>
          </p:cNvSpPr>
          <p:nvPr/>
        </p:nvSpPr>
        <p:spPr bwMode="auto">
          <a:xfrm>
            <a:off x="3200400" y="24574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699" name="Oval 35"/>
          <p:cNvSpPr>
            <a:spLocks noChangeArrowheads="1"/>
          </p:cNvSpPr>
          <p:nvPr/>
        </p:nvSpPr>
        <p:spPr bwMode="auto">
          <a:xfrm>
            <a:off x="3143250" y="24003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700" name="Oval 36"/>
          <p:cNvSpPr>
            <a:spLocks noChangeArrowheads="1"/>
          </p:cNvSpPr>
          <p:nvPr/>
        </p:nvSpPr>
        <p:spPr bwMode="auto">
          <a:xfrm>
            <a:off x="3028950" y="24003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701" name="Oval 37"/>
          <p:cNvSpPr>
            <a:spLocks noChangeArrowheads="1"/>
          </p:cNvSpPr>
          <p:nvPr/>
        </p:nvSpPr>
        <p:spPr bwMode="auto">
          <a:xfrm>
            <a:off x="2914650" y="22860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702" name="Oval 38"/>
          <p:cNvSpPr>
            <a:spLocks noChangeArrowheads="1"/>
          </p:cNvSpPr>
          <p:nvPr/>
        </p:nvSpPr>
        <p:spPr bwMode="auto">
          <a:xfrm>
            <a:off x="6858000" y="26860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113703" name="Oval 39"/>
          <p:cNvSpPr>
            <a:spLocks noChangeArrowheads="1"/>
          </p:cNvSpPr>
          <p:nvPr/>
        </p:nvSpPr>
        <p:spPr bwMode="auto">
          <a:xfrm>
            <a:off x="6972300" y="26860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724150" y="24384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55" y="2114550"/>
            <a:ext cx="1285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1771650"/>
            <a:ext cx="12858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2876550" y="25908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45" name="Oval 12"/>
          <p:cNvSpPr>
            <a:spLocks noChangeArrowheads="1"/>
          </p:cNvSpPr>
          <p:nvPr/>
        </p:nvSpPr>
        <p:spPr bwMode="auto">
          <a:xfrm>
            <a:off x="3028950" y="27432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3181350" y="28956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4800600" y="22098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3050721" y="2525486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2514600" y="2517321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50" name="Oval 12"/>
          <p:cNvSpPr>
            <a:spLocks noChangeArrowheads="1"/>
          </p:cNvSpPr>
          <p:nvPr/>
        </p:nvSpPr>
        <p:spPr bwMode="auto">
          <a:xfrm>
            <a:off x="6509657" y="2735036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  <p:sp>
        <p:nvSpPr>
          <p:cNvPr id="51" name="Oval 12"/>
          <p:cNvSpPr>
            <a:spLocks noChangeArrowheads="1"/>
          </p:cNvSpPr>
          <p:nvPr/>
        </p:nvSpPr>
        <p:spPr bwMode="auto">
          <a:xfrm flipH="1">
            <a:off x="4932587" y="2101215"/>
            <a:ext cx="100693" cy="14096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9717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6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04579"/>
              </p:ext>
            </p:extLst>
          </p:nvPr>
        </p:nvGraphicFramePr>
        <p:xfrm>
          <a:off x="6029661" y="889904"/>
          <a:ext cx="9953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Microsoft Drawing" r:id="rId4" imgW="1325563" imgH="1271588" progId="MSDraw">
                  <p:embed/>
                </p:oleObj>
              </mc:Choice>
              <mc:Fallback>
                <p:oleObj name="Microsoft Drawing" r:id="rId4" imgW="1325563" imgH="1271588" progId="MSDraw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661" y="889904"/>
                        <a:ext cx="995363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12" name="Picture 5" descr="ital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400300"/>
            <a:ext cx="2343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Rectangle 6"/>
          <p:cNvSpPr>
            <a:spLocks noChangeArrowheads="1"/>
          </p:cNvSpPr>
          <p:nvPr/>
        </p:nvSpPr>
        <p:spPr bwMode="auto">
          <a:xfrm>
            <a:off x="6057900" y="2400300"/>
            <a:ext cx="685800" cy="8001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sz="1350">
              <a:solidFill>
                <a:schemeClr val="hlink"/>
              </a:solidFill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6172200" y="2571750"/>
            <a:ext cx="114300" cy="114300"/>
          </a:xfrm>
          <a:prstGeom prst="star5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 sz="1350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94099" y="828339"/>
            <a:ext cx="4235151" cy="1077218"/>
          </a:xfrm>
          <a:prstGeom prst="rect">
            <a:avLst/>
          </a:prstGeom>
          <a:solidFill>
            <a:schemeClr val="accent5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Documento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A.I.R.O. 2004</a:t>
            </a:r>
          </a:p>
        </p:txBody>
      </p:sp>
      <p:sp>
        <p:nvSpPr>
          <p:cNvPr id="119817" name="Rectangle 10"/>
          <p:cNvSpPr>
            <a:spLocks noChangeArrowheads="1"/>
          </p:cNvSpPr>
          <p:nvPr/>
        </p:nvSpPr>
        <p:spPr bwMode="auto">
          <a:xfrm>
            <a:off x="1194099" y="2171701"/>
            <a:ext cx="400655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Sulla base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dei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pazienti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potenzialmente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trattabili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in Italia, è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stata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stimata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necessità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sviluppare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5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centri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distribuiti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nel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territorio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nazionale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uno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ogni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8-10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milioni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abitanti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folHlink"/>
                </a:solidFill>
              </a:rPr>
              <a:t/>
            </a:r>
            <a:br>
              <a:rPr lang="en-US" sz="2800" dirty="0">
                <a:solidFill>
                  <a:schemeClr val="folHlink"/>
                </a:solidFill>
              </a:rPr>
            </a:br>
            <a:endParaRPr lang="en-US" sz="28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accent5"/>
          </a:solidFill>
        </p:spPr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</a:rPr>
              <a:t>Centri di </a:t>
            </a:r>
            <a:r>
              <a:rPr lang="it-IT" altLang="it-IT" dirty="0" err="1">
                <a:solidFill>
                  <a:schemeClr val="bg1"/>
                </a:solidFill>
              </a:rPr>
              <a:t>protonterapia</a:t>
            </a:r>
            <a:r>
              <a:rPr lang="it-IT" altLang="it-IT" dirty="0">
                <a:solidFill>
                  <a:schemeClr val="bg1"/>
                </a:solidFill>
              </a:rPr>
              <a:t> in Italia</a:t>
            </a:r>
          </a:p>
        </p:txBody>
      </p:sp>
      <p:pic>
        <p:nvPicPr>
          <p:cNvPr id="428035" name="Picture 3" descr="Cartina Ital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/>
          <a:stretch>
            <a:fillRect/>
          </a:stretch>
        </p:blipFill>
        <p:spPr>
          <a:xfrm>
            <a:off x="1763713" y="1052513"/>
            <a:ext cx="5400675" cy="580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8036" name="Oval 4"/>
          <p:cNvSpPr>
            <a:spLocks noChangeArrowheads="1"/>
          </p:cNvSpPr>
          <p:nvPr/>
        </p:nvSpPr>
        <p:spPr bwMode="auto">
          <a:xfrm>
            <a:off x="11190288" y="13249275"/>
            <a:ext cx="358775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97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34972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34972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34972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34972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it-IT" sz="800" b="1"/>
              <a:t>TOP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11406188" y="13465175"/>
            <a:ext cx="358775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97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34972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34972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34972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34972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it-IT" sz="800" b="1"/>
              <a:t>TOP</a:t>
            </a: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>
            <a:off x="11622088" y="13681075"/>
            <a:ext cx="358775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3497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34972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34972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34972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34972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it-IT" sz="800" b="1"/>
              <a:t>TOP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3132138" y="1773238"/>
            <a:ext cx="482600" cy="266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1000"/>
              <a:t>CNAO</a:t>
            </a: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>
            <a:off x="3708400" y="1484313"/>
            <a:ext cx="482600" cy="266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1000"/>
              <a:t>TN</a:t>
            </a:r>
          </a:p>
        </p:txBody>
      </p:sp>
      <p:sp>
        <p:nvSpPr>
          <p:cNvPr id="428041" name="Oval 9"/>
          <p:cNvSpPr>
            <a:spLocks noChangeArrowheads="1"/>
          </p:cNvSpPr>
          <p:nvPr/>
        </p:nvSpPr>
        <p:spPr bwMode="auto">
          <a:xfrm>
            <a:off x="4140200" y="1773238"/>
            <a:ext cx="482600" cy="266700"/>
          </a:xfrm>
          <a:prstGeom prst="ellipse">
            <a:avLst/>
          </a:prstGeom>
          <a:solidFill>
            <a:srgbClr val="F7A7C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1000"/>
              <a:t>Mestre</a:t>
            </a:r>
          </a:p>
        </p:txBody>
      </p:sp>
      <p:sp>
        <p:nvSpPr>
          <p:cNvPr id="428042" name="Oval 10"/>
          <p:cNvSpPr>
            <a:spLocks noChangeArrowheads="1"/>
          </p:cNvSpPr>
          <p:nvPr/>
        </p:nvSpPr>
        <p:spPr bwMode="auto">
          <a:xfrm>
            <a:off x="4140200" y="3573463"/>
            <a:ext cx="482600" cy="266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1200"/>
              <a:t>TOP</a:t>
            </a:r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>
            <a:off x="4859338" y="5589588"/>
            <a:ext cx="482600" cy="266700"/>
          </a:xfrm>
          <a:prstGeom prst="ellipse">
            <a:avLst/>
          </a:prstGeom>
          <a:solidFill>
            <a:srgbClr val="F139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1000"/>
              <a:t>INFN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4278086" y="1751013"/>
            <a:ext cx="344714" cy="3227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7804">
            <a:off x="4223928" y="1726407"/>
            <a:ext cx="3778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835400" y="357346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?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97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1610" r="28146" b="48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31" name="Connettore 1 3"/>
          <p:cNvCxnSpPr>
            <a:cxnSpLocks noChangeShapeType="1"/>
          </p:cNvCxnSpPr>
          <p:nvPr/>
        </p:nvCxnSpPr>
        <p:spPr bwMode="auto">
          <a:xfrm>
            <a:off x="4286250" y="5786438"/>
            <a:ext cx="4572000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2" name="Connettore 1 3"/>
          <p:cNvCxnSpPr>
            <a:cxnSpLocks noChangeShapeType="1"/>
          </p:cNvCxnSpPr>
          <p:nvPr/>
        </p:nvCxnSpPr>
        <p:spPr bwMode="auto">
          <a:xfrm>
            <a:off x="250825" y="6092825"/>
            <a:ext cx="252095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40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PROTON ricostitu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257800" cy="64770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6876" y="357233"/>
            <a:ext cx="5829299" cy="102861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Loggia prostatica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238126" y="6335316"/>
            <a:ext cx="4149406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sz="1400" b="1" i="1" dirty="0"/>
              <a:t>collaborazione </a:t>
            </a:r>
            <a:r>
              <a:rPr lang="it-IT" sz="1400" b="1" i="1" dirty="0" err="1"/>
              <a:t>ATreP</a:t>
            </a:r>
            <a:r>
              <a:rPr lang="it-IT" sz="1400" b="1" i="1" dirty="0"/>
              <a:t> – S. </a:t>
            </a:r>
            <a:r>
              <a:rPr lang="it-IT" sz="1400" b="1" i="1" dirty="0" smtClean="0"/>
              <a:t>Raffaele, 2009 </a:t>
            </a:r>
            <a:r>
              <a:rPr lang="it-IT" sz="1400" b="1" i="1" dirty="0"/>
              <a:t>- 2010</a:t>
            </a:r>
            <a:endParaRPr lang="en-US" sz="1400" b="1" i="1" dirty="0"/>
          </a:p>
          <a:p>
            <a:pPr eaLnBrk="1" hangingPunct="1"/>
            <a:r>
              <a:rPr lang="it-IT" sz="1350" b="1" dirty="0" smtClean="0"/>
              <a:t> </a:t>
            </a:r>
            <a:endParaRPr lang="en-US" sz="1350" b="1" dirty="0"/>
          </a:p>
        </p:txBody>
      </p:sp>
      <p:pic>
        <p:nvPicPr>
          <p:cNvPr id="263173" name="Picture 5" descr="Snapshot_0004_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112742"/>
            <a:ext cx="3678458" cy="36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4" name="Picture 6" descr="Snapshot_0005_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105025"/>
            <a:ext cx="36861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2110449" y="1728743"/>
            <a:ext cx="137980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1350" dirty="0" err="1">
                <a:latin typeface="Arial Black" panose="020B0A04020102020204" pitchFamily="34" charset="0"/>
                <a:cs typeface="Arial" panose="020B0604020202020204" pitchFamily="34" charset="0"/>
              </a:rPr>
              <a:t>Tomoterapia</a:t>
            </a:r>
            <a:endParaRPr lang="it-IT" sz="13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5664060" y="1744795"/>
            <a:ext cx="147348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1350">
                <a:latin typeface="Arial Black" panose="020B0A04020102020204" pitchFamily="34" charset="0"/>
                <a:cs typeface="Arial" panose="020B0604020202020204" pitchFamily="34" charset="0"/>
              </a:rPr>
              <a:t>IMPT 2 campi</a:t>
            </a:r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028951"/>
            <a:ext cx="225029" cy="19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4286250" y="2686051"/>
            <a:ext cx="65594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1350" b="1"/>
              <a:t>78 Gy</a:t>
            </a:r>
            <a:endParaRPr lang="en-US" sz="1350" b="1"/>
          </a:p>
        </p:txBody>
      </p:sp>
      <p:sp>
        <p:nvSpPr>
          <p:cNvPr id="263180" name="Text Box 12"/>
          <p:cNvSpPr txBox="1">
            <a:spLocks noChangeArrowheads="1"/>
          </p:cNvSpPr>
          <p:nvPr/>
        </p:nvSpPr>
        <p:spPr bwMode="auto">
          <a:xfrm>
            <a:off x="4286250" y="5029201"/>
            <a:ext cx="65594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sz="1350" b="1"/>
              <a:t>10 Gy</a:t>
            </a:r>
            <a:endParaRPr lang="en-US" sz="1350" b="1"/>
          </a:p>
        </p:txBody>
      </p:sp>
      <p:sp>
        <p:nvSpPr>
          <p:cNvPr id="2" name="Rettangolo 1"/>
          <p:cNvSpPr/>
          <p:nvPr/>
        </p:nvSpPr>
        <p:spPr>
          <a:xfrm>
            <a:off x="5412484" y="6285302"/>
            <a:ext cx="3450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Schwarz M. </a:t>
            </a:r>
            <a:r>
              <a:rPr lang="en-US" sz="1400" i="1" dirty="0" err="1" smtClean="0"/>
              <a:t>Radiother</a:t>
            </a:r>
            <a:r>
              <a:rPr lang="en-US" sz="1400" i="1" dirty="0" smtClean="0"/>
              <a:t> </a:t>
            </a:r>
            <a:r>
              <a:rPr lang="en-US" sz="1400" i="1" dirty="0" err="1"/>
              <a:t>Oncol</a:t>
            </a:r>
            <a:r>
              <a:rPr lang="en-US" sz="1400" i="1" dirty="0"/>
              <a:t>. </a:t>
            </a:r>
            <a:r>
              <a:rPr lang="en-US" sz="1400" i="1" dirty="0" smtClean="0"/>
              <a:t>2011;98:74-80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5741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Nagy TOMO 10% in cute add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2228851"/>
            <a:ext cx="1394222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17" y="2234805"/>
            <a:ext cx="1226344" cy="249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244586" y="1729321"/>
            <a:ext cx="829352" cy="29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209" tIns="31105" rIns="62209" bIns="31105" anchor="ctr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650" b="1">
                <a:solidFill>
                  <a:srgbClr val="FF66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3DCRT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4417345" y="1729321"/>
            <a:ext cx="758178" cy="29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209" tIns="31105" rIns="62209" bIns="31105" anchor="ctr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650" b="1">
                <a:solidFill>
                  <a:srgbClr val="FF66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TOMO</a:t>
            </a:r>
          </a:p>
        </p:txBody>
      </p:sp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6" y="4863704"/>
            <a:ext cx="2106216" cy="11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5" y="2657475"/>
            <a:ext cx="502444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6" name="Line 8"/>
          <p:cNvSpPr>
            <a:spLocks noChangeShapeType="1"/>
          </p:cNvSpPr>
          <p:nvPr/>
        </p:nvSpPr>
        <p:spPr bwMode="auto">
          <a:xfrm flipH="1" flipV="1">
            <a:off x="4854180" y="4296967"/>
            <a:ext cx="340519" cy="67865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5201841" y="3882629"/>
            <a:ext cx="685800" cy="469083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209" tIns="31105" rIns="62209" bIns="31105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50">
                <a:solidFill>
                  <a:schemeClr val="bg1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Dose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50" b="1">
                <a:solidFill>
                  <a:srgbClr val="99CC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10%</a:t>
            </a:r>
          </a:p>
        </p:txBody>
      </p:sp>
      <p:sp>
        <p:nvSpPr>
          <p:cNvPr id="365578" name="Rectangle 10"/>
          <p:cNvSpPr>
            <a:spLocks noChangeArrowheads="1"/>
          </p:cNvSpPr>
          <p:nvPr/>
        </p:nvSpPr>
        <p:spPr bwMode="auto">
          <a:xfrm>
            <a:off x="3182541" y="3881438"/>
            <a:ext cx="685800" cy="469083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209" tIns="31105" rIns="62209" bIns="31105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50">
                <a:solidFill>
                  <a:schemeClr val="bg1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Dose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50" b="1">
                <a:solidFill>
                  <a:schemeClr val="accent1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35%</a:t>
            </a:r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 flipH="1" flipV="1">
            <a:off x="2928937" y="4244580"/>
            <a:ext cx="253604" cy="1166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65580" name="Line 12"/>
          <p:cNvSpPr>
            <a:spLocks noChangeShapeType="1"/>
          </p:cNvSpPr>
          <p:nvPr/>
        </p:nvSpPr>
        <p:spPr bwMode="auto">
          <a:xfrm flipH="1" flipV="1">
            <a:off x="2880123" y="3411142"/>
            <a:ext cx="310753" cy="46791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3385843" y="2458641"/>
            <a:ext cx="245859" cy="21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209" tIns="31105" rIns="62209" bIns="31105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050" b="1">
                <a:ea typeface="Lucida Sans Unicode" panose="020B0602030504020204" pitchFamily="34" charset="0"/>
                <a:cs typeface="Lucida Sans Unicode" panose="020B0602030504020204" pitchFamily="34" charset="0"/>
              </a:rPr>
              <a:t>%</a:t>
            </a:r>
          </a:p>
        </p:txBody>
      </p:sp>
      <p:sp>
        <p:nvSpPr>
          <p:cNvPr id="188430" name="Rectangle 14"/>
          <p:cNvSpPr>
            <a:spLocks noChangeArrowheads="1"/>
          </p:cNvSpPr>
          <p:nvPr/>
        </p:nvSpPr>
        <p:spPr bwMode="auto">
          <a:xfrm>
            <a:off x="5429661" y="2384822"/>
            <a:ext cx="305170" cy="21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2209" tIns="31105" rIns="62209" bIns="31105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050" b="1">
                <a:ea typeface="Lucida Sans Unicode" panose="020B0602030504020204" pitchFamily="34" charset="0"/>
                <a:cs typeface="Lucida Sans Unicode" panose="020B0602030504020204" pitchFamily="34" charset="0"/>
              </a:rPr>
              <a:t>Gy</a:t>
            </a:r>
          </a:p>
        </p:txBody>
      </p:sp>
      <p:sp>
        <p:nvSpPr>
          <p:cNvPr id="365583" name="Line 15"/>
          <p:cNvSpPr>
            <a:spLocks noChangeShapeType="1"/>
          </p:cNvSpPr>
          <p:nvPr/>
        </p:nvSpPr>
        <p:spPr bwMode="auto">
          <a:xfrm flipH="1" flipV="1">
            <a:off x="4854178" y="3415905"/>
            <a:ext cx="347663" cy="459581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350"/>
          </a:p>
        </p:txBody>
      </p:sp>
      <p:graphicFrame>
        <p:nvGraphicFramePr>
          <p:cNvPr id="188432" name="Object 16"/>
          <p:cNvGraphicFramePr>
            <a:graphicFrameLocks noChangeAspect="1"/>
          </p:cNvGraphicFramePr>
          <p:nvPr/>
        </p:nvGraphicFramePr>
        <p:xfrm>
          <a:off x="5434013" y="2582467"/>
          <a:ext cx="314325" cy="125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Immagine bitmap" r:id="rId8" imgW="552527" imgH="2495238" progId="PBrush">
                  <p:embed/>
                </p:oleObj>
              </mc:Choice>
              <mc:Fallback>
                <p:oleObj name="Immagine bitmap" r:id="rId8" imgW="552527" imgH="2495238" progId="PBrush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2582467"/>
                        <a:ext cx="314325" cy="1253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3" name="Object 17"/>
          <p:cNvGraphicFramePr>
            <a:graphicFrameLocks noChangeAspect="1"/>
          </p:cNvGraphicFramePr>
          <p:nvPr/>
        </p:nvGraphicFramePr>
        <p:xfrm>
          <a:off x="3860007" y="4860131"/>
          <a:ext cx="1959769" cy="111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Immagine bitmap" r:id="rId10" imgW="2200582" imgH="1257476" progId="PBrush">
                  <p:embed/>
                </p:oleObj>
              </mc:Choice>
              <mc:Fallback>
                <p:oleObj name="Immagine bitmap" r:id="rId10" imgW="2200582" imgH="1257476" progId="PBrush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007" y="4860131"/>
                        <a:ext cx="1959769" cy="1110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5586" name="Group 18"/>
          <p:cNvGrpSpPr>
            <a:grpSpLocks/>
          </p:cNvGrpSpPr>
          <p:nvPr/>
        </p:nvGrpSpPr>
        <p:grpSpPr bwMode="auto">
          <a:xfrm>
            <a:off x="5876925" y="1728787"/>
            <a:ext cx="2115741" cy="4268391"/>
            <a:chOff x="3976" y="732"/>
            <a:chExt cx="1777" cy="3585"/>
          </a:xfrm>
        </p:grpSpPr>
        <p:pic>
          <p:nvPicPr>
            <p:cNvPr id="188439" name="Picture 1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" y="3351"/>
              <a:ext cx="1694" cy="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440" name="Picture 2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" y="1214"/>
              <a:ext cx="762" cy="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8441" name="Picture 2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1144"/>
              <a:ext cx="998" cy="2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8442" name="Rectangle 22"/>
            <p:cNvSpPr>
              <a:spLocks noChangeArrowheads="1"/>
            </p:cNvSpPr>
            <p:nvPr/>
          </p:nvSpPr>
          <p:spPr bwMode="auto">
            <a:xfrm>
              <a:off x="4413" y="732"/>
              <a:ext cx="53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2209" tIns="31105" rIns="62209" bIns="31105" anchor="ctr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86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US" sz="1650" b="1">
                  <a:solidFill>
                    <a:srgbClr val="FF6600"/>
                  </a:solidFill>
                  <a:ea typeface="Lucida Sans Unicode" panose="020B0602030504020204" pitchFamily="34" charset="0"/>
                  <a:cs typeface="Lucida Sans Unicode" panose="020B0602030504020204" pitchFamily="34" charset="0"/>
                </a:rPr>
                <a:t>IMPT</a:t>
              </a:r>
            </a:p>
          </p:txBody>
        </p:sp>
      </p:grpSp>
      <p:sp>
        <p:nvSpPr>
          <p:cNvPr id="188435" name="Rectangle 23"/>
          <p:cNvSpPr>
            <a:spLocks noChangeArrowheads="1"/>
          </p:cNvSpPr>
          <p:nvPr/>
        </p:nvSpPr>
        <p:spPr bwMode="auto">
          <a:xfrm>
            <a:off x="1145507" y="244071"/>
            <a:ext cx="6543675" cy="121325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it-IT" sz="2400" dirty="0">
                <a:solidFill>
                  <a:schemeClr val="bg1"/>
                </a:solidFill>
              </a:rPr>
              <a:t>TRATTAMENTO MEDULLOBLASTOMA PEDIATRICO</a:t>
            </a:r>
          </a:p>
        </p:txBody>
      </p:sp>
      <p:sp>
        <p:nvSpPr>
          <p:cNvPr id="365592" name="Rectangle 24"/>
          <p:cNvSpPr>
            <a:spLocks noChangeArrowheads="1"/>
          </p:cNvSpPr>
          <p:nvPr/>
        </p:nvSpPr>
        <p:spPr bwMode="auto">
          <a:xfrm>
            <a:off x="6800850" y="3886200"/>
            <a:ext cx="685800" cy="469083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209" tIns="31105" rIns="62209" bIns="31105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650">
                <a:solidFill>
                  <a:schemeClr val="bg1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Dose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50" b="1">
                <a:solidFill>
                  <a:srgbClr val="99CCFF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0%</a:t>
            </a:r>
          </a:p>
        </p:txBody>
      </p:sp>
      <p:sp>
        <p:nvSpPr>
          <p:cNvPr id="365593" name="Line 25"/>
          <p:cNvSpPr>
            <a:spLocks noChangeShapeType="1"/>
          </p:cNvSpPr>
          <p:nvPr/>
        </p:nvSpPr>
        <p:spPr bwMode="auto">
          <a:xfrm flipH="1" flipV="1">
            <a:off x="6457950" y="3429001"/>
            <a:ext cx="347663" cy="459581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365594" name="Line 26"/>
          <p:cNvSpPr>
            <a:spLocks noChangeShapeType="1"/>
          </p:cNvSpPr>
          <p:nvPr/>
        </p:nvSpPr>
        <p:spPr bwMode="auto">
          <a:xfrm flipH="1" flipV="1">
            <a:off x="6457951" y="4286250"/>
            <a:ext cx="340519" cy="67866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350"/>
          </a:p>
        </p:txBody>
      </p:sp>
      <p:sp>
        <p:nvSpPr>
          <p:cNvPr id="2" name="CasellaDiTesto 1"/>
          <p:cNvSpPr txBox="1"/>
          <p:nvPr/>
        </p:nvSpPr>
        <p:spPr>
          <a:xfrm>
            <a:off x="176422" y="6379369"/>
            <a:ext cx="363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Collaborazione con CRO Aviano, 2010</a:t>
            </a:r>
            <a:endParaRPr lang="it-IT" i="1" dirty="0"/>
          </a:p>
        </p:txBody>
      </p:sp>
      <p:sp>
        <p:nvSpPr>
          <p:cNvPr id="3" name="Rettangolo 2"/>
          <p:cNvSpPr/>
          <p:nvPr/>
        </p:nvSpPr>
        <p:spPr>
          <a:xfrm>
            <a:off x="5945206" y="6419493"/>
            <a:ext cx="2842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 err="1" smtClean="0"/>
              <a:t>Mascarin</a:t>
            </a:r>
            <a:r>
              <a:rPr lang="it-IT" sz="1400" i="1" dirty="0" smtClean="0"/>
              <a:t> M. Tumori 2010;96:316-21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1238170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 animBg="1"/>
      <p:bldP spid="365577" grpId="0" animBg="1"/>
      <p:bldP spid="365578" grpId="0" animBg="1"/>
      <p:bldP spid="365579" grpId="0" animBg="1"/>
      <p:bldP spid="365580" grpId="0" animBg="1"/>
      <p:bldP spid="365583" grpId="0" animBg="1"/>
      <p:bldP spid="365592" grpId="0" animBg="1"/>
      <p:bldP spid="365593" grpId="0" animBg="1"/>
      <p:bldP spid="3655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04800" y="3810000"/>
            <a:ext cx="7931150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altLang="it-IT" sz="2800" dirty="0">
                <a:solidFill>
                  <a:schemeClr val="accent5"/>
                </a:solidFill>
              </a:rPr>
              <a:t>It may be possible, using</a:t>
            </a:r>
            <a:br>
              <a:rPr lang="en-US" altLang="it-IT" sz="2800" dirty="0">
                <a:solidFill>
                  <a:schemeClr val="accent5"/>
                </a:solidFill>
              </a:rPr>
            </a:br>
            <a:r>
              <a:rPr lang="en-US" altLang="it-IT" sz="2800" dirty="0">
                <a:solidFill>
                  <a:schemeClr val="accent5"/>
                </a:solidFill>
              </a:rPr>
              <a:t>protons, to deliver a higher</a:t>
            </a:r>
            <a:br>
              <a:rPr lang="en-US" altLang="it-IT" sz="2800" dirty="0">
                <a:solidFill>
                  <a:schemeClr val="accent5"/>
                </a:solidFill>
              </a:rPr>
            </a:br>
            <a:r>
              <a:rPr lang="en-US" altLang="it-IT" sz="2800" dirty="0">
                <a:solidFill>
                  <a:schemeClr val="accent5"/>
                </a:solidFill>
              </a:rPr>
              <a:t>intensity of concomitant chemotherapy </a:t>
            </a: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altLang="it-IT" sz="2800" dirty="0">
                <a:solidFill>
                  <a:schemeClr val="accent5"/>
                </a:solidFill>
              </a:rPr>
              <a:t>OR - to deliver higher doses with protons in the face of concomitant chemotherapy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304800" y="1981200"/>
            <a:ext cx="5105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altLang="it-IT" sz="2800" dirty="0">
                <a:solidFill>
                  <a:schemeClr val="accent5"/>
                </a:solidFill>
              </a:rPr>
              <a:t>Proton’s reduced dose bath</a:t>
            </a:r>
            <a:br>
              <a:rPr lang="en-US" altLang="it-IT" sz="2800" dirty="0">
                <a:solidFill>
                  <a:schemeClr val="accent5"/>
                </a:solidFill>
              </a:rPr>
            </a:br>
            <a:r>
              <a:rPr lang="en-US" altLang="it-IT" sz="2800" dirty="0">
                <a:solidFill>
                  <a:schemeClr val="accent5"/>
                </a:solidFill>
              </a:rPr>
              <a:t>may </a:t>
            </a:r>
            <a:r>
              <a:rPr lang="en-US" altLang="it-IT" sz="2800" u="sng" dirty="0">
                <a:solidFill>
                  <a:schemeClr val="accent5"/>
                </a:solidFill>
              </a:rPr>
              <a:t>reduce the co-morbidity</a:t>
            </a:r>
            <a:br>
              <a:rPr lang="en-US" altLang="it-IT" sz="2800" u="sng" dirty="0">
                <a:solidFill>
                  <a:schemeClr val="accent5"/>
                </a:solidFill>
              </a:rPr>
            </a:br>
            <a:r>
              <a:rPr lang="en-US" altLang="it-IT" sz="2800" u="sng" dirty="0">
                <a:solidFill>
                  <a:schemeClr val="accent5"/>
                </a:solidFill>
              </a:rPr>
              <a:t>of radiation and systemic</a:t>
            </a:r>
            <a:br>
              <a:rPr lang="en-US" altLang="it-IT" sz="2800" u="sng" dirty="0">
                <a:solidFill>
                  <a:schemeClr val="accent5"/>
                </a:solidFill>
              </a:rPr>
            </a:br>
            <a:r>
              <a:rPr lang="en-US" altLang="it-IT" sz="2800" u="sng" dirty="0">
                <a:solidFill>
                  <a:schemeClr val="accent5"/>
                </a:solidFill>
              </a:rPr>
              <a:t>therapies</a:t>
            </a:r>
            <a:endParaRPr lang="en-US" altLang="it-IT" sz="3000" dirty="0">
              <a:solidFill>
                <a:schemeClr val="accent5"/>
              </a:solidFill>
            </a:endParaRPr>
          </a:p>
        </p:txBody>
      </p:sp>
      <p:pic>
        <p:nvPicPr>
          <p:cNvPr id="111622" name="Picture 6" descr="2_xmax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6" r="21544" b="7089"/>
          <a:stretch>
            <a:fillRect/>
          </a:stretch>
        </p:blipFill>
        <p:spPr bwMode="auto">
          <a:xfrm>
            <a:off x="5310188" y="2133600"/>
            <a:ext cx="307816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3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1325563"/>
          </a:xfrm>
          <a:solidFill>
            <a:schemeClr val="accent5"/>
          </a:solidFill>
          <a:ln w="12700" cap="flat">
            <a:solidFill>
              <a:srgbClr val="CC9900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US" altLang="it-IT" dirty="0">
                <a:solidFill>
                  <a:schemeClr val="bg1"/>
                </a:solidFill>
              </a:rPr>
              <a:t>Enhanced Co-Tolerance:</a:t>
            </a:r>
            <a:br>
              <a:rPr lang="en-US" altLang="it-IT" dirty="0">
                <a:solidFill>
                  <a:schemeClr val="bg1"/>
                </a:solidFill>
              </a:rPr>
            </a:br>
            <a:r>
              <a:rPr lang="en-US" altLang="it-IT" dirty="0">
                <a:solidFill>
                  <a:schemeClr val="bg1"/>
                </a:solidFill>
              </a:rPr>
              <a:t>a New Hypothesis</a:t>
            </a:r>
          </a:p>
        </p:txBody>
      </p:sp>
    </p:spTree>
    <p:extLst>
      <p:ext uri="{BB962C8B-B14F-4D97-AF65-F5344CB8AC3E}">
        <p14:creationId xmlns:p14="http://schemas.microsoft.com/office/powerpoint/2010/main" val="3547767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17"/>
          <p:cNvSpPr txBox="1">
            <a:spLocks noChangeArrowheads="1"/>
          </p:cNvSpPr>
          <p:nvPr/>
        </p:nvSpPr>
        <p:spPr bwMode="auto">
          <a:xfrm>
            <a:off x="7634349" y="5688372"/>
            <a:ext cx="1252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Helvetica" charset="0"/>
                <a:ea typeface="Helvetica" charset="0"/>
                <a:cs typeface="Helvetica" charset="0"/>
              </a:rPr>
              <a:t>Amelio</a:t>
            </a:r>
            <a:r>
              <a:rPr lang="en-US" sz="1400" dirty="0">
                <a:latin typeface="Helvetica" charset="0"/>
                <a:ea typeface="Helvetica" charset="0"/>
                <a:cs typeface="Helvetica" charset="0"/>
              </a:rPr>
              <a:t> et al. </a:t>
            </a:r>
            <a:endParaRPr lang="en-US" sz="14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EANO 2012</a:t>
            </a:r>
          </a:p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Update</a:t>
            </a:r>
          </a:p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ASTRO 2013</a:t>
            </a:r>
          </a:p>
        </p:txBody>
      </p:sp>
      <p:pic>
        <p:nvPicPr>
          <p:cNvPr id="32770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271" y="2299838"/>
            <a:ext cx="1596088" cy="17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25400" dir="2700000" sx="103000" sy="103000" algn="tl" rotWithShape="0">
              <a:srgbClr val="000000">
                <a:alpha val="35000"/>
              </a:srgbClr>
            </a:outerShdw>
          </a:effectLst>
        </p:spPr>
      </p:pic>
      <p:pic>
        <p:nvPicPr>
          <p:cNvPr id="32771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79" y="2299838"/>
            <a:ext cx="1599996" cy="17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25400" dir="2700000" sx="103000" sy="103000" algn="tl" rotWithShape="0">
              <a:srgbClr val="000000">
                <a:alpha val="35000"/>
              </a:srgbClr>
            </a:outerShdw>
          </a:effectLst>
        </p:spPr>
      </p:pic>
      <p:sp>
        <p:nvSpPr>
          <p:cNvPr id="32773" name="CasellaDiTesto 6"/>
          <p:cNvSpPr txBox="1">
            <a:spLocks noChangeArrowheads="1"/>
          </p:cNvSpPr>
          <p:nvPr/>
        </p:nvSpPr>
        <p:spPr bwMode="auto">
          <a:xfrm>
            <a:off x="282779" y="4012713"/>
            <a:ext cx="1637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200" dirty="0" err="1">
                <a:latin typeface="Helvetica" charset="0"/>
                <a:ea typeface="Helvetica" charset="0"/>
                <a:cs typeface="Helvetica" charset="0"/>
              </a:rPr>
              <a:t>Intensity-modulated</a:t>
            </a:r>
            <a:r>
              <a:rPr lang="it-IT" sz="12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it-IT" sz="1200" dirty="0" err="1">
                <a:latin typeface="Helvetica" charset="0"/>
                <a:ea typeface="Helvetica" charset="0"/>
                <a:cs typeface="Helvetica" charset="0"/>
              </a:rPr>
              <a:t>photon</a:t>
            </a:r>
            <a:r>
              <a:rPr lang="it-IT" sz="1200" dirty="0">
                <a:latin typeface="Helvetica" charset="0"/>
                <a:ea typeface="Helvetica" charset="0"/>
                <a:cs typeface="Helvetica" charset="0"/>
              </a:rPr>
              <a:t> RT (IMRT)</a:t>
            </a:r>
          </a:p>
        </p:txBody>
      </p:sp>
      <p:sp>
        <p:nvSpPr>
          <p:cNvPr id="32774" name="CasellaDiTesto 7"/>
          <p:cNvSpPr txBox="1">
            <a:spLocks noChangeArrowheads="1"/>
          </p:cNvSpPr>
          <p:nvPr/>
        </p:nvSpPr>
        <p:spPr bwMode="auto">
          <a:xfrm>
            <a:off x="2217735" y="4012713"/>
            <a:ext cx="1921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it-IT" sz="1200" dirty="0" err="1">
                <a:latin typeface="Helvetica" charset="0"/>
                <a:ea typeface="Helvetica" charset="0"/>
                <a:cs typeface="Helvetica" charset="0"/>
              </a:rPr>
              <a:t>Intensity-modulated</a:t>
            </a:r>
            <a:endParaRPr lang="it-IT" sz="1200" dirty="0">
              <a:latin typeface="Helvetica" charset="0"/>
              <a:ea typeface="Helvetica" charset="0"/>
              <a:cs typeface="Helvetica" charset="0"/>
            </a:endParaRPr>
          </a:p>
          <a:p>
            <a:pPr algn="r"/>
            <a:r>
              <a:rPr lang="it-IT" sz="1200" dirty="0">
                <a:latin typeface="Helvetica" charset="0"/>
                <a:ea typeface="Helvetica" charset="0"/>
                <a:cs typeface="Helvetica" charset="0"/>
              </a:rPr>
              <a:t>Proton RT (IMPT)</a:t>
            </a:r>
          </a:p>
        </p:txBody>
      </p:sp>
      <p:pic>
        <p:nvPicPr>
          <p:cNvPr id="32775" name="Immagin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775" y="2299838"/>
            <a:ext cx="660495" cy="17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CasellaDiTesto 9"/>
          <p:cNvSpPr txBox="1">
            <a:spLocks noChangeArrowheads="1"/>
          </p:cNvSpPr>
          <p:nvPr/>
        </p:nvSpPr>
        <p:spPr bwMode="auto">
          <a:xfrm>
            <a:off x="178192" y="4550105"/>
            <a:ext cx="2835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600" dirty="0" smtClean="0">
                <a:latin typeface="Helvetica" charset="0"/>
                <a:ea typeface="Helvetica" charset="0"/>
                <a:cs typeface="Helvetica" charset="0"/>
              </a:rPr>
              <a:t>Differenza: IMRT </a:t>
            </a:r>
            <a:r>
              <a:rPr lang="it-IT" sz="1600" dirty="0">
                <a:latin typeface="Helvetica" charset="0"/>
                <a:ea typeface="Helvetica" charset="0"/>
                <a:cs typeface="Helvetica" charset="0"/>
              </a:rPr>
              <a:t>- IMPT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82563" y="688975"/>
            <a:ext cx="1700212" cy="5238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1F497D"/>
                </a:solidFill>
                <a:latin typeface="Helvetica Neue" charset="0"/>
                <a:ea typeface="Arial" charset="0"/>
                <a:cs typeface="Arial" charset="0"/>
              </a:rPr>
              <a:t>In-</a:t>
            </a:r>
            <a:r>
              <a:rPr lang="en-US" sz="2800" dirty="0" err="1">
                <a:solidFill>
                  <a:srgbClr val="1F497D"/>
                </a:solidFill>
                <a:latin typeface="Helvetica Neue" charset="0"/>
                <a:ea typeface="Arial" charset="0"/>
                <a:cs typeface="Arial" charset="0"/>
              </a:rPr>
              <a:t>Silico</a:t>
            </a:r>
            <a:r>
              <a:rPr lang="en-US" sz="2800" dirty="0">
                <a:solidFill>
                  <a:srgbClr val="1F497D"/>
                </a:solidFill>
                <a:latin typeface="Helvetica Neue" charset="0"/>
                <a:ea typeface="Arial" charset="0"/>
                <a:cs typeface="Arial" charset="0"/>
              </a:rPr>
              <a:t> </a:t>
            </a:r>
            <a:endParaRPr lang="en-US" sz="2800" dirty="0">
              <a:solidFill>
                <a:srgbClr val="1F497D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16" y="4903600"/>
            <a:ext cx="1527854" cy="162287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238" y="4903600"/>
            <a:ext cx="1527854" cy="162287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620" y="4903600"/>
            <a:ext cx="1527854" cy="1622870"/>
          </a:xfrm>
          <a:prstGeom prst="rect">
            <a:avLst/>
          </a:prstGeom>
        </p:spPr>
      </p:pic>
      <p:sp>
        <p:nvSpPr>
          <p:cNvPr id="21" name="CasellaDiTesto 9"/>
          <p:cNvSpPr txBox="1">
            <a:spLocks noChangeArrowheads="1"/>
          </p:cNvSpPr>
          <p:nvPr/>
        </p:nvSpPr>
        <p:spPr bwMode="auto">
          <a:xfrm>
            <a:off x="488823" y="6526470"/>
            <a:ext cx="11056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600" dirty="0" err="1" smtClean="0">
                <a:latin typeface="Helvetica" charset="0"/>
                <a:ea typeface="Helvetica" charset="0"/>
                <a:cs typeface="Helvetica" charset="0"/>
              </a:rPr>
              <a:t>5</a:t>
            </a:r>
            <a:r>
              <a:rPr lang="it-IT" sz="16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it-IT" sz="1600" dirty="0" err="1" smtClean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it-IT" sz="1600" dirty="0" smtClean="0">
                <a:latin typeface="Helvetica" charset="0"/>
                <a:ea typeface="Helvetica" charset="0"/>
                <a:cs typeface="Helvetica" charset="0"/>
              </a:rPr>
              <a:t> 20 </a:t>
            </a:r>
            <a:r>
              <a:rPr lang="it-IT" sz="1600" dirty="0" err="1" smtClean="0">
                <a:latin typeface="Helvetica" charset="0"/>
                <a:ea typeface="Helvetica" charset="0"/>
                <a:cs typeface="Helvetica" charset="0"/>
              </a:rPr>
              <a:t>Gy</a:t>
            </a:r>
            <a:endParaRPr lang="it-IT" sz="1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CasellaDiTesto 9"/>
          <p:cNvSpPr txBox="1">
            <a:spLocks noChangeArrowheads="1"/>
          </p:cNvSpPr>
          <p:nvPr/>
        </p:nvSpPr>
        <p:spPr bwMode="auto">
          <a:xfrm>
            <a:off x="2041819" y="6526470"/>
            <a:ext cx="12996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600" dirty="0" smtClean="0">
                <a:latin typeface="Helvetica" charset="0"/>
                <a:ea typeface="Helvetica" charset="0"/>
                <a:cs typeface="Helvetica" charset="0"/>
              </a:rPr>
              <a:t>20 </a:t>
            </a:r>
            <a:r>
              <a:rPr lang="it-IT" sz="1600" dirty="0" err="1" smtClean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it-IT" sz="1600" dirty="0" smtClean="0">
                <a:latin typeface="Helvetica" charset="0"/>
                <a:ea typeface="Helvetica" charset="0"/>
                <a:cs typeface="Helvetica" charset="0"/>
              </a:rPr>
              <a:t> 40 </a:t>
            </a:r>
            <a:r>
              <a:rPr lang="it-IT" sz="1600" dirty="0" err="1" smtClean="0">
                <a:latin typeface="Helvetica" charset="0"/>
                <a:ea typeface="Helvetica" charset="0"/>
                <a:cs typeface="Helvetica" charset="0"/>
              </a:rPr>
              <a:t>Gy</a:t>
            </a:r>
            <a:endParaRPr lang="it-IT" sz="1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CasellaDiTesto 9"/>
          <p:cNvSpPr txBox="1">
            <a:spLocks noChangeArrowheads="1"/>
          </p:cNvSpPr>
          <p:nvPr/>
        </p:nvSpPr>
        <p:spPr bwMode="auto">
          <a:xfrm>
            <a:off x="3783118" y="6485216"/>
            <a:ext cx="11056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600" dirty="0" err="1" smtClean="0">
                <a:latin typeface="Helvetica" charset="0"/>
                <a:ea typeface="Helvetica" charset="0"/>
                <a:cs typeface="Helvetica" charset="0"/>
              </a:rPr>
              <a:t>5</a:t>
            </a:r>
            <a:r>
              <a:rPr lang="it-IT" sz="16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it-IT" sz="1600" dirty="0" err="1" smtClean="0"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it-IT" sz="1600" dirty="0" smtClean="0">
                <a:latin typeface="Helvetica" charset="0"/>
                <a:ea typeface="Helvetica" charset="0"/>
                <a:cs typeface="Helvetica" charset="0"/>
              </a:rPr>
              <a:t> 40 </a:t>
            </a:r>
            <a:r>
              <a:rPr lang="it-IT" sz="1600" dirty="0" err="1" smtClean="0">
                <a:latin typeface="Helvetica" charset="0"/>
                <a:ea typeface="Helvetica" charset="0"/>
                <a:cs typeface="Helvetica" charset="0"/>
              </a:rPr>
              <a:t>Gy</a:t>
            </a:r>
            <a:endParaRPr lang="it-IT" sz="16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97504" y="1335475"/>
            <a:ext cx="5360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latin typeface="Helvetica Neue"/>
                <a:cs typeface="Helvetica Neue"/>
              </a:rPr>
              <a:t>Intensity-modulated</a:t>
            </a:r>
            <a:r>
              <a:rPr lang="it-IT" b="1" dirty="0" smtClean="0">
                <a:latin typeface="Helvetica Neue"/>
                <a:cs typeface="Helvetica Neue"/>
              </a:rPr>
              <a:t> </a:t>
            </a:r>
            <a:r>
              <a:rPr lang="it-IT" b="1" dirty="0" err="1" smtClean="0">
                <a:latin typeface="Helvetica Neue"/>
                <a:cs typeface="Helvetica Neue"/>
              </a:rPr>
              <a:t>Radiation</a:t>
            </a:r>
            <a:r>
              <a:rPr lang="it-IT" b="1" dirty="0" smtClean="0">
                <a:latin typeface="Helvetica Neue"/>
                <a:cs typeface="Helvetica Neue"/>
              </a:rPr>
              <a:t> </a:t>
            </a:r>
            <a:r>
              <a:rPr lang="it-IT" b="1" dirty="0" err="1" smtClean="0">
                <a:latin typeface="Helvetica Neue"/>
                <a:cs typeface="Helvetica Neue"/>
              </a:rPr>
              <a:t>Therapy</a:t>
            </a:r>
            <a:r>
              <a:rPr lang="it-IT" b="1" dirty="0" smtClean="0">
                <a:latin typeface="Helvetica Neue"/>
                <a:cs typeface="Helvetica Neue"/>
              </a:rPr>
              <a:t> (IMRT) </a:t>
            </a:r>
            <a:r>
              <a:rPr lang="it-IT" b="1" dirty="0" err="1" smtClean="0">
                <a:latin typeface="Helvetica Neue"/>
                <a:cs typeface="Helvetica Neue"/>
              </a:rPr>
              <a:t>Vs</a:t>
            </a:r>
            <a:r>
              <a:rPr lang="it-IT" b="1" dirty="0" smtClean="0">
                <a:latin typeface="Helvetica Neue"/>
                <a:cs typeface="Helvetica Neue"/>
              </a:rPr>
              <a:t> </a:t>
            </a:r>
            <a:r>
              <a:rPr lang="it-IT" b="1" dirty="0" err="1" smtClean="0">
                <a:latin typeface="Helvetica Neue"/>
                <a:cs typeface="Helvetica Neue"/>
              </a:rPr>
              <a:t>Intensity-modulated</a:t>
            </a:r>
            <a:r>
              <a:rPr lang="it-IT" b="1" dirty="0" smtClean="0">
                <a:latin typeface="Helvetica Neue"/>
                <a:cs typeface="Helvetica Neue"/>
              </a:rPr>
              <a:t> Proton </a:t>
            </a:r>
            <a:r>
              <a:rPr lang="it-IT" b="1" dirty="0" err="1" smtClean="0">
                <a:latin typeface="Helvetica Neue"/>
                <a:cs typeface="Helvetica Neue"/>
              </a:rPr>
              <a:t>Therapy</a:t>
            </a:r>
            <a:r>
              <a:rPr lang="it-IT" b="1" dirty="0" smtClean="0">
                <a:latin typeface="Helvetica Neue"/>
                <a:cs typeface="Helvetica Neue"/>
              </a:rPr>
              <a:t> (IMPT) </a:t>
            </a:r>
          </a:p>
          <a:p>
            <a:r>
              <a:rPr lang="it-IT" b="1" dirty="0" smtClean="0">
                <a:latin typeface="Helvetica Neue"/>
                <a:cs typeface="Helvetica Neue"/>
              </a:rPr>
              <a:t>In </a:t>
            </a:r>
            <a:r>
              <a:rPr lang="it-IT" b="1" dirty="0" err="1" smtClean="0">
                <a:latin typeface="Helvetica Neue"/>
                <a:cs typeface="Helvetica Neue"/>
              </a:rPr>
              <a:t>Low-grade</a:t>
            </a:r>
            <a:r>
              <a:rPr lang="it-IT" b="1" dirty="0" smtClean="0">
                <a:latin typeface="Helvetica Neue"/>
                <a:cs typeface="Helvetica Neue"/>
              </a:rPr>
              <a:t> </a:t>
            </a:r>
            <a:r>
              <a:rPr lang="it-IT" b="1" dirty="0" err="1" smtClean="0">
                <a:latin typeface="Helvetica Neue"/>
                <a:cs typeface="Helvetica Neue"/>
              </a:rPr>
              <a:t>Gliomas</a:t>
            </a:r>
            <a:r>
              <a:rPr lang="it-IT" b="1" dirty="0" smtClean="0">
                <a:latin typeface="Helvetica Neue"/>
                <a:cs typeface="Helvetica Neue"/>
              </a:rPr>
              <a:t>: A </a:t>
            </a:r>
            <a:r>
              <a:rPr lang="it-IT" b="1" dirty="0" err="1" smtClean="0">
                <a:latin typeface="Helvetica Neue"/>
                <a:cs typeface="Helvetica Neue"/>
              </a:rPr>
              <a:t>dosimetric</a:t>
            </a:r>
            <a:r>
              <a:rPr lang="it-IT" b="1" dirty="0" smtClean="0">
                <a:latin typeface="Helvetica Neue"/>
                <a:cs typeface="Helvetica Neue"/>
              </a:rPr>
              <a:t> </a:t>
            </a:r>
            <a:r>
              <a:rPr lang="it-IT" b="1" dirty="0" err="1" smtClean="0">
                <a:latin typeface="Helvetica Neue"/>
                <a:cs typeface="Helvetica Neue"/>
              </a:rPr>
              <a:t>study</a:t>
            </a:r>
            <a:r>
              <a:rPr lang="it-IT" b="1" dirty="0" smtClean="0">
                <a:latin typeface="Helvetica Neue"/>
                <a:cs typeface="Helvetica Neue"/>
              </a:rPr>
              <a:t>.</a:t>
            </a:r>
            <a:endParaRPr lang="it-IT" b="1" dirty="0">
              <a:latin typeface="Helvetica Neue"/>
              <a:cs typeface="Helvetica Neue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23204" y="672421"/>
            <a:ext cx="8525980" cy="1588"/>
          </a:xfrm>
          <a:prstGeom prst="line">
            <a:avLst/>
          </a:prstGeom>
          <a:ln w="50800" cap="sq">
            <a:gradFill flip="none" rotWithShape="1">
              <a:gsLst>
                <a:gs pos="75000">
                  <a:schemeClr val="accent1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044143" y="75242"/>
            <a:ext cx="8001245" cy="5847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Potenziali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vantaggi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clinici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dei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Protoni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: LGG</a:t>
            </a:r>
            <a:endParaRPr lang="it-IT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28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9" y="3307578"/>
            <a:ext cx="1860546" cy="181826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895" y="3164142"/>
            <a:ext cx="1862974" cy="20023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69" y="5132215"/>
            <a:ext cx="1860545" cy="16332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763" y="5132216"/>
            <a:ext cx="1853106" cy="16332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69" y="945174"/>
            <a:ext cx="1860546" cy="236240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895" y="945174"/>
            <a:ext cx="1853106" cy="2362404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23204" y="672421"/>
            <a:ext cx="8525980" cy="1588"/>
          </a:xfrm>
          <a:prstGeom prst="line">
            <a:avLst/>
          </a:prstGeom>
          <a:ln w="50800" cap="sq">
            <a:gradFill flip="none" rotWithShape="1">
              <a:gsLst>
                <a:gs pos="75000">
                  <a:schemeClr val="accent1">
                    <a:lumMod val="75000"/>
                  </a:schemeClr>
                </a:gs>
                <a:gs pos="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038115" y="945174"/>
            <a:ext cx="1502334" cy="1200329"/>
          </a:xfrm>
          <a:prstGeom prst="rect">
            <a:avLst/>
          </a:prstGeom>
          <a:noFill/>
          <a:ln w="127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Helvetica Neue"/>
                <a:cs typeface="Helvetica Neue"/>
              </a:rPr>
              <a:t>Piano</a:t>
            </a:r>
          </a:p>
          <a:p>
            <a:pPr algn="ctr"/>
            <a:r>
              <a:rPr lang="it-IT" sz="2400" dirty="0" smtClean="0">
                <a:latin typeface="Helvetica Neue"/>
                <a:cs typeface="Helvetica Neue"/>
              </a:rPr>
              <a:t>VMAT</a:t>
            </a:r>
            <a:endParaRPr lang="it-IT" sz="2400" dirty="0">
              <a:latin typeface="Helvetica Neue"/>
              <a:cs typeface="Helvetica Neue"/>
            </a:endParaRPr>
          </a:p>
          <a:p>
            <a:pPr algn="ctr"/>
            <a:r>
              <a:rPr lang="it-IT" sz="2400" dirty="0">
                <a:latin typeface="Helvetica Neue"/>
                <a:cs typeface="Helvetica Neue"/>
              </a:rPr>
              <a:t>(Backup)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57000" y="967094"/>
            <a:ext cx="1160894" cy="1200329"/>
          </a:xfrm>
          <a:prstGeom prst="rect">
            <a:avLst/>
          </a:prstGeom>
          <a:noFill/>
          <a:ln w="12700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Helvetica Neue"/>
                <a:cs typeface="Helvetica Neue"/>
              </a:rPr>
              <a:t> Piano</a:t>
            </a:r>
          </a:p>
          <a:p>
            <a:pPr algn="ctr"/>
            <a:r>
              <a:rPr lang="it-IT" sz="2400" dirty="0" smtClean="0">
                <a:latin typeface="Helvetica Neue"/>
                <a:cs typeface="Helvetica Neue"/>
              </a:rPr>
              <a:t>con</a:t>
            </a:r>
          </a:p>
          <a:p>
            <a:pPr algn="ctr"/>
            <a:r>
              <a:rPr lang="it-IT" sz="2400" dirty="0" smtClean="0">
                <a:latin typeface="Helvetica Neue"/>
                <a:cs typeface="Helvetica Neue"/>
              </a:rPr>
              <a:t>Protoni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9763" y="945174"/>
            <a:ext cx="1972220" cy="235966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762" y="3345478"/>
            <a:ext cx="1972220" cy="182101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9762" y="5224816"/>
            <a:ext cx="1972220" cy="147362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119717" y="75242"/>
            <a:ext cx="7925671" cy="58477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Potenziali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vantaggi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clinici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dei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Protoni</a:t>
            </a:r>
            <a:r>
              <a:rPr lang="en-US" sz="3200" dirty="0" smtClean="0">
                <a:solidFill>
                  <a:schemeClr val="accent1"/>
                </a:solidFill>
                <a:latin typeface="Helvetica Neue" charset="0"/>
                <a:ea typeface="Arial" charset="0"/>
                <a:cs typeface="Arial" charset="0"/>
              </a:rPr>
              <a:t>: LGG</a:t>
            </a:r>
            <a:endParaRPr lang="it-IT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58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313475" y="1124744"/>
            <a:ext cx="8856984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3063"/>
              </a:buClr>
            </a:pPr>
            <a:endParaRPr lang="en-GB" sz="1800" dirty="0" smtClean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306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Tumori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della</a:t>
            </a:r>
            <a:r>
              <a:rPr lang="en-US" dirty="0" smtClean="0">
                <a:solidFill>
                  <a:srgbClr val="002060"/>
                </a:solidFill>
              </a:rPr>
              <a:t> base </a:t>
            </a:r>
            <a:r>
              <a:rPr lang="en-US" dirty="0" err="1" smtClean="0">
                <a:solidFill>
                  <a:srgbClr val="002060"/>
                </a:solidFill>
              </a:rPr>
              <a:t>cranica</a:t>
            </a:r>
            <a:r>
              <a:rPr lang="en-US" dirty="0" smtClean="0">
                <a:solidFill>
                  <a:srgbClr val="002060"/>
                </a:solidFill>
              </a:rPr>
              <a:t> e </a:t>
            </a:r>
            <a:r>
              <a:rPr lang="en-US" dirty="0" err="1" smtClean="0">
                <a:solidFill>
                  <a:srgbClr val="002060"/>
                </a:solidFill>
              </a:rPr>
              <a:t>rachide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306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Sarcomi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306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</a:t>
            </a:r>
            <a:r>
              <a:rPr lang="en-US" dirty="0" err="1" smtClean="0">
                <a:solidFill>
                  <a:srgbClr val="002060"/>
                </a:solidFill>
              </a:rPr>
              <a:t>eoplasie</a:t>
            </a:r>
            <a:r>
              <a:rPr lang="en-US" dirty="0" smtClean="0">
                <a:solidFill>
                  <a:srgbClr val="002060"/>
                </a:solidFill>
              </a:rPr>
              <a:t> del capo-</a:t>
            </a:r>
            <a:r>
              <a:rPr lang="en-US" dirty="0" err="1" smtClean="0">
                <a:solidFill>
                  <a:srgbClr val="002060"/>
                </a:solidFill>
              </a:rPr>
              <a:t>collo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parotide</a:t>
            </a:r>
            <a:r>
              <a:rPr lang="en-US" dirty="0" smtClean="0">
                <a:solidFill>
                  <a:srgbClr val="002060"/>
                </a:solidFill>
              </a:rPr>
              <a:t>, ACC)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306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Tumori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pediatrici</a:t>
            </a:r>
            <a:r>
              <a:rPr lang="en-US" dirty="0" smtClean="0">
                <a:solidFill>
                  <a:srgbClr val="002060"/>
                </a:solidFill>
              </a:rPr>
              <a:t> (con/</a:t>
            </a:r>
            <a:r>
              <a:rPr lang="en-US" dirty="0" err="1" smtClean="0">
                <a:solidFill>
                  <a:srgbClr val="002060"/>
                </a:solidFill>
              </a:rPr>
              <a:t>senza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sedazione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306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</a:t>
            </a:r>
            <a:r>
              <a:rPr lang="en-US" dirty="0" err="1" smtClean="0">
                <a:solidFill>
                  <a:srgbClr val="002060"/>
                </a:solidFill>
              </a:rPr>
              <a:t>umori</a:t>
            </a:r>
            <a:r>
              <a:rPr lang="en-US" dirty="0" smtClean="0">
                <a:solidFill>
                  <a:srgbClr val="002060"/>
                </a:solidFill>
              </a:rPr>
              <a:t> CNS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3063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</a:rPr>
              <a:t> Re-</a:t>
            </a:r>
            <a:r>
              <a:rPr lang="en-US" dirty="0" err="1" smtClean="0">
                <a:solidFill>
                  <a:srgbClr val="002060"/>
                </a:solidFill>
              </a:rPr>
              <a:t>irradiazione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76814"/>
            <a:ext cx="4735488" cy="220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228601"/>
            <a:ext cx="8305800" cy="1001109"/>
          </a:xfrm>
          <a:solidFill>
            <a:schemeClr val="accent5"/>
          </a:solidFill>
          <a:ln w="12700" cap="flat">
            <a:solidFill>
              <a:srgbClr val="CC9900"/>
            </a:solidFill>
            <a:miter lim="800000"/>
            <a:headEnd/>
            <a:tailEnd/>
          </a:ln>
        </p:spPr>
        <p:txBody>
          <a:bodyPr lIns="90488" tIns="44450" rIns="90488" bIns="44450">
            <a:normAutofit/>
          </a:bodyPr>
          <a:lstStyle/>
          <a:p>
            <a:pPr algn="ctr"/>
            <a:r>
              <a:rPr lang="en-US" altLang="it-IT" sz="3600" b="1" dirty="0" err="1" smtClean="0">
                <a:solidFill>
                  <a:schemeClr val="bg1"/>
                </a:solidFill>
              </a:rPr>
              <a:t>Indicazioni</a:t>
            </a:r>
            <a:r>
              <a:rPr lang="en-US" altLang="it-IT" sz="3600" b="1" dirty="0" smtClean="0">
                <a:solidFill>
                  <a:schemeClr val="bg1"/>
                </a:solidFill>
              </a:rPr>
              <a:t> </a:t>
            </a:r>
            <a:r>
              <a:rPr lang="en-US" altLang="it-IT" sz="3600" b="1" dirty="0" err="1" smtClean="0">
                <a:solidFill>
                  <a:schemeClr val="bg1"/>
                </a:solidFill>
              </a:rPr>
              <a:t>cliniche</a:t>
            </a:r>
            <a:r>
              <a:rPr lang="en-US" altLang="it-IT" sz="3600" b="1" dirty="0" smtClean="0">
                <a:solidFill>
                  <a:schemeClr val="bg1"/>
                </a:solidFill>
              </a:rPr>
              <a:t> </a:t>
            </a:r>
            <a:r>
              <a:rPr lang="en-US" altLang="it-IT" sz="3600" b="1" dirty="0" err="1" smtClean="0">
                <a:solidFill>
                  <a:schemeClr val="bg1"/>
                </a:solidFill>
              </a:rPr>
              <a:t>nella</a:t>
            </a:r>
            <a:r>
              <a:rPr lang="en-US" altLang="it-IT" sz="3600" b="1" dirty="0" smtClean="0">
                <a:solidFill>
                  <a:schemeClr val="bg1"/>
                </a:solidFill>
              </a:rPr>
              <a:t> </a:t>
            </a:r>
            <a:r>
              <a:rPr lang="en-US" altLang="it-IT" sz="3600" b="1" dirty="0" err="1" smtClean="0">
                <a:solidFill>
                  <a:schemeClr val="bg1"/>
                </a:solidFill>
              </a:rPr>
              <a:t>fase</a:t>
            </a:r>
            <a:r>
              <a:rPr lang="en-US" altLang="it-IT" sz="3600" b="1" dirty="0" smtClean="0">
                <a:solidFill>
                  <a:schemeClr val="bg1"/>
                </a:solidFill>
              </a:rPr>
              <a:t> di start-up</a:t>
            </a:r>
            <a:endParaRPr lang="en-US" alt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7048" y="1208690"/>
            <a:ext cx="7958302" cy="5559971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002060"/>
                </a:solidFill>
              </a:rPr>
              <a:t>Protonterapia non ancora nei LEA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110 pazienti trattati sino ad ora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Provenienza: 25% TN, 75% altre regioni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2495 sedute erogate senza problemi importanti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Solo un giorno di interruzione terapia (down-time)</a:t>
            </a:r>
          </a:p>
          <a:p>
            <a:r>
              <a:rPr lang="it-IT" sz="3200" dirty="0" err="1" smtClean="0">
                <a:solidFill>
                  <a:srgbClr val="002060"/>
                </a:solidFill>
              </a:rPr>
              <a:t>Availability</a:t>
            </a:r>
            <a:r>
              <a:rPr lang="it-IT" sz="3200" dirty="0" smtClean="0">
                <a:solidFill>
                  <a:srgbClr val="002060"/>
                </a:solidFill>
              </a:rPr>
              <a:t> circa 98%</a:t>
            </a:r>
          </a:p>
          <a:p>
            <a:r>
              <a:rPr lang="it-IT" sz="3200" dirty="0" smtClean="0">
                <a:solidFill>
                  <a:srgbClr val="002060"/>
                </a:solidFill>
              </a:rPr>
              <a:t>Tossicità:  nessuna interruzione del trattamento, 5 casi </a:t>
            </a:r>
            <a:r>
              <a:rPr lang="it-IT" sz="3200" dirty="0">
                <a:solidFill>
                  <a:srgbClr val="002060"/>
                </a:solidFill>
              </a:rPr>
              <a:t>di </a:t>
            </a:r>
            <a:r>
              <a:rPr lang="it-IT" sz="3200" dirty="0" smtClean="0">
                <a:solidFill>
                  <a:srgbClr val="002060"/>
                </a:solidFill>
              </a:rPr>
              <a:t>tossicità acuta di Gr. 3</a:t>
            </a:r>
            <a:endParaRPr lang="it-IT" sz="32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04800" y="175438"/>
            <a:ext cx="8305800" cy="792126"/>
          </a:xfrm>
          <a:prstGeom prst="rect">
            <a:avLst/>
          </a:prstGeom>
          <a:solidFill>
            <a:schemeClr val="accent5"/>
          </a:solidFill>
          <a:ln w="12700" cap="flat">
            <a:solidFill>
              <a:srgbClr val="CC9900"/>
            </a:solidFill>
            <a:miter lim="800000"/>
            <a:headEnd/>
            <a:tailEnd/>
          </a:ln>
        </p:spPr>
        <p:txBody>
          <a:bodyPr vert="horz" lIns="90488" tIns="44450" rIns="90488" bIns="4445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sz="3600" b="1" dirty="0" smtClean="0">
                <a:solidFill>
                  <a:schemeClr val="bg1"/>
                </a:solidFill>
              </a:rPr>
              <a:t>Per </a:t>
            </a:r>
            <a:r>
              <a:rPr lang="en-US" altLang="it-IT" sz="3600" b="1" dirty="0" err="1" smtClean="0">
                <a:solidFill>
                  <a:schemeClr val="bg1"/>
                </a:solidFill>
              </a:rPr>
              <a:t>finire</a:t>
            </a:r>
            <a:r>
              <a:rPr lang="en-US" altLang="it-IT" sz="3600" b="1" dirty="0">
                <a:solidFill>
                  <a:schemeClr val="bg1"/>
                </a:solidFill>
              </a:rPr>
              <a:t>:</a:t>
            </a:r>
            <a:r>
              <a:rPr lang="en-US" altLang="it-IT" sz="3600" b="1" dirty="0" smtClean="0">
                <a:solidFill>
                  <a:schemeClr val="bg1"/>
                </a:solidFill>
              </a:rPr>
              <a:t> </a:t>
            </a:r>
            <a:r>
              <a:rPr lang="en-US" altLang="it-IT" sz="3600" b="1" dirty="0" err="1" smtClean="0">
                <a:solidFill>
                  <a:schemeClr val="bg1"/>
                </a:solidFill>
              </a:rPr>
              <a:t>alcuni</a:t>
            </a:r>
            <a:r>
              <a:rPr lang="en-US" altLang="it-IT" sz="3600" b="1" dirty="0" smtClean="0">
                <a:solidFill>
                  <a:schemeClr val="bg1"/>
                </a:solidFill>
              </a:rPr>
              <a:t> </a:t>
            </a:r>
            <a:r>
              <a:rPr lang="en-US" altLang="it-IT" sz="3600" b="1" dirty="0" err="1" smtClean="0">
                <a:solidFill>
                  <a:schemeClr val="bg1"/>
                </a:solidFill>
              </a:rPr>
              <a:t>dati</a:t>
            </a:r>
            <a:r>
              <a:rPr lang="en-US" altLang="it-IT" sz="3600" b="1" dirty="0" smtClean="0">
                <a:solidFill>
                  <a:schemeClr val="bg1"/>
                </a:solidFill>
              </a:rPr>
              <a:t> / </a:t>
            </a:r>
            <a:r>
              <a:rPr lang="en-US" altLang="it-IT" sz="3600" b="1" dirty="0" err="1" smtClean="0">
                <a:solidFill>
                  <a:schemeClr val="bg1"/>
                </a:solidFill>
              </a:rPr>
              <a:t>risultati</a:t>
            </a:r>
            <a:r>
              <a:rPr lang="en-US" altLang="it-IT" sz="3600" b="1" dirty="0" smtClean="0">
                <a:solidFill>
                  <a:schemeClr val="bg1"/>
                </a:solidFill>
              </a:rPr>
              <a:t>…..</a:t>
            </a:r>
            <a:endParaRPr lang="en-US" alt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ro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6632" y="83239"/>
            <a:ext cx="4529470" cy="64976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5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6132" name="Picture 4" descr="cobalt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37084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3" name="Picture 5" descr="bomba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8369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39849"/>
            <a:ext cx="7886700" cy="1258646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it-IT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PROTONTERAPIA: </a:t>
            </a:r>
            <a:br>
              <a:rPr lang="en-US" altLang="it-IT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it-IT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perche’ a Trento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4752975" cy="4276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it-IT" sz="2000" dirty="0"/>
              <a:t>Piano di </a:t>
            </a:r>
            <a:r>
              <a:rPr lang="en-US" altLang="it-IT" sz="2000" dirty="0" err="1"/>
              <a:t>costruzione</a:t>
            </a:r>
            <a:r>
              <a:rPr lang="en-US" altLang="it-IT" sz="2000" dirty="0"/>
              <a:t> di un </a:t>
            </a:r>
            <a:r>
              <a:rPr lang="en-US" altLang="it-IT" sz="2000" dirty="0" err="1"/>
              <a:t>nuovo</a:t>
            </a:r>
            <a:r>
              <a:rPr lang="en-US" altLang="it-IT" sz="2000" dirty="0"/>
              <a:t> </a:t>
            </a:r>
            <a:r>
              <a:rPr lang="en-US" altLang="it-IT" sz="2000" dirty="0" err="1" smtClean="0"/>
              <a:t>Ospedale</a:t>
            </a:r>
            <a:r>
              <a:rPr lang="en-US" altLang="it-IT" sz="2000" dirty="0" smtClean="0"/>
              <a:t> </a:t>
            </a:r>
            <a:endParaRPr lang="en-US" altLang="it-IT" sz="2000" dirty="0"/>
          </a:p>
          <a:p>
            <a:pPr>
              <a:lnSpc>
                <a:spcPct val="80000"/>
              </a:lnSpc>
            </a:pPr>
            <a:r>
              <a:rPr lang="en-US" altLang="it-IT" sz="2000" dirty="0" err="1"/>
              <a:t>Decisione</a:t>
            </a:r>
            <a:r>
              <a:rPr lang="en-US" altLang="it-IT" sz="2000" dirty="0"/>
              <a:t> PAT </a:t>
            </a:r>
            <a:r>
              <a:rPr lang="en-US" altLang="it-IT" sz="2000" dirty="0" smtClean="0"/>
              <a:t>ad </a:t>
            </a:r>
            <a:r>
              <a:rPr lang="en-US" altLang="it-IT" sz="2000" dirty="0" err="1" smtClean="0"/>
              <a:t>inizio</a:t>
            </a:r>
            <a:r>
              <a:rPr lang="en-US" altLang="it-IT" sz="2000" dirty="0" smtClean="0"/>
              <a:t> </a:t>
            </a:r>
            <a:r>
              <a:rPr lang="en-US" altLang="it-IT" sz="2000" dirty="0"/>
              <a:t>2000 di </a:t>
            </a:r>
            <a:r>
              <a:rPr lang="en-US" altLang="it-IT" sz="2000" dirty="0" err="1"/>
              <a:t>incrementare</a:t>
            </a:r>
            <a:r>
              <a:rPr lang="en-US" altLang="it-IT" sz="2000" dirty="0"/>
              <a:t> </a:t>
            </a:r>
            <a:r>
              <a:rPr lang="en-US" altLang="it-IT" sz="2000" dirty="0" err="1" smtClean="0"/>
              <a:t>i</a:t>
            </a:r>
            <a:r>
              <a:rPr lang="en-US" altLang="it-IT" sz="2000" dirty="0" smtClean="0"/>
              <a:t> </a:t>
            </a:r>
            <a:r>
              <a:rPr lang="en-US" altLang="it-IT" sz="2000" dirty="0" err="1"/>
              <a:t>fondi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destinati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alla</a:t>
            </a:r>
            <a:r>
              <a:rPr lang="en-US" altLang="it-IT" sz="2000" dirty="0"/>
              <a:t> </a:t>
            </a:r>
            <a:r>
              <a:rPr lang="en-US" altLang="it-IT" sz="2000" dirty="0" err="1" smtClean="0"/>
              <a:t>ricerca</a:t>
            </a:r>
            <a:r>
              <a:rPr lang="en-US" altLang="it-IT" sz="2000" dirty="0" smtClean="0"/>
              <a:t> </a:t>
            </a:r>
            <a:r>
              <a:rPr lang="en-US" altLang="it-IT" sz="2000" dirty="0"/>
              <a:t>dal 1.3%/anno al 3%</a:t>
            </a:r>
          </a:p>
          <a:p>
            <a:pPr>
              <a:lnSpc>
                <a:spcPct val="80000"/>
              </a:lnSpc>
            </a:pPr>
            <a:r>
              <a:rPr lang="en-US" altLang="it-IT" sz="2000" dirty="0" err="1"/>
              <a:t>Tradizione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storica</a:t>
            </a:r>
            <a:r>
              <a:rPr lang="en-US" altLang="it-IT" sz="2000" dirty="0"/>
              <a:t> in campo </a:t>
            </a:r>
            <a:r>
              <a:rPr lang="en-US" altLang="it-IT" sz="2000" dirty="0" err="1"/>
              <a:t>radioterapico</a:t>
            </a:r>
            <a:r>
              <a:rPr lang="en-US" altLang="it-IT" sz="2000" dirty="0"/>
              <a:t> (1</a:t>
            </a:r>
            <a:r>
              <a:rPr lang="en-US" altLang="it-IT" sz="2000" baseline="30000" dirty="0"/>
              <a:t>a</a:t>
            </a:r>
            <a:r>
              <a:rPr lang="en-US" altLang="it-IT" sz="2000" dirty="0"/>
              <a:t> “</a:t>
            </a:r>
            <a:r>
              <a:rPr lang="en-US" altLang="it-IT" sz="2000" dirty="0" err="1"/>
              <a:t>bomba</a:t>
            </a:r>
            <a:r>
              <a:rPr lang="en-US" altLang="it-IT" sz="2000" dirty="0"/>
              <a:t> al </a:t>
            </a:r>
            <a:r>
              <a:rPr lang="en-US" altLang="it-IT" sz="2000" dirty="0" err="1"/>
              <a:t>cobalto</a:t>
            </a:r>
            <a:r>
              <a:rPr lang="en-US" altLang="it-IT" sz="2000" dirty="0"/>
              <a:t>” </a:t>
            </a:r>
            <a:r>
              <a:rPr lang="en-US" altLang="it-IT" sz="2000" dirty="0" err="1"/>
              <a:t>d’Europa</a:t>
            </a:r>
            <a:r>
              <a:rPr lang="en-US" altLang="it-IT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altLang="it-IT" sz="2000" dirty="0" err="1"/>
              <a:t>Buon</a:t>
            </a:r>
            <a:r>
              <a:rPr lang="en-US" altLang="it-IT" sz="2000" dirty="0"/>
              <a:t> </a:t>
            </a:r>
            <a:r>
              <a:rPr lang="en-US" altLang="it-IT" sz="2000" dirty="0" err="1"/>
              <a:t>livello</a:t>
            </a:r>
            <a:r>
              <a:rPr lang="en-US" altLang="it-IT" sz="2000" dirty="0"/>
              <a:t> locale </a:t>
            </a:r>
            <a:r>
              <a:rPr lang="en-US" altLang="it-IT" sz="2000" dirty="0" err="1"/>
              <a:t>delle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terapie</a:t>
            </a:r>
            <a:r>
              <a:rPr lang="en-US" altLang="it-IT" sz="2000" dirty="0"/>
              <a:t>  </a:t>
            </a:r>
            <a:r>
              <a:rPr lang="en-US" altLang="it-IT" sz="2000" dirty="0" err="1"/>
              <a:t>oncologiche</a:t>
            </a:r>
            <a:endParaRPr lang="en-US" altLang="it-IT" sz="2000" dirty="0"/>
          </a:p>
          <a:p>
            <a:pPr>
              <a:lnSpc>
                <a:spcPct val="80000"/>
              </a:lnSpc>
            </a:pPr>
            <a:r>
              <a:rPr lang="en-US" altLang="it-IT" sz="2000" dirty="0" err="1"/>
              <a:t>Presenza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strutture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ricerca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internazionali</a:t>
            </a:r>
            <a:r>
              <a:rPr lang="en-US" altLang="it-IT" sz="2000" dirty="0"/>
              <a:t> (</a:t>
            </a:r>
            <a:r>
              <a:rPr lang="en-US" altLang="it-IT" sz="2000" dirty="0" err="1"/>
              <a:t>Universita</a:t>
            </a:r>
            <a:r>
              <a:rPr lang="en-US" altLang="it-IT" sz="2000" dirty="0"/>
              <a:t>’, FBK, </a:t>
            </a:r>
            <a:r>
              <a:rPr lang="en-US" altLang="it-IT" sz="2000" dirty="0" smtClean="0"/>
              <a:t>ECT…)</a:t>
            </a:r>
            <a:endParaRPr lang="en-US" altLang="it-IT" sz="2000" dirty="0"/>
          </a:p>
          <a:p>
            <a:pPr>
              <a:lnSpc>
                <a:spcPct val="80000"/>
              </a:lnSpc>
            </a:pPr>
            <a:r>
              <a:rPr lang="en-US" altLang="it-IT" sz="2000" dirty="0" err="1" smtClean="0"/>
              <a:t>Sensibilità</a:t>
            </a:r>
            <a:r>
              <a:rPr lang="en-US" altLang="it-IT" sz="2000" dirty="0" smtClean="0"/>
              <a:t> al </a:t>
            </a:r>
            <a:r>
              <a:rPr lang="en-US" altLang="it-IT" sz="2000" dirty="0" err="1" smtClean="0"/>
              <a:t>tema</a:t>
            </a:r>
            <a:r>
              <a:rPr lang="en-US" altLang="it-IT" sz="2000" dirty="0" smtClean="0"/>
              <a:t>: </a:t>
            </a:r>
            <a:r>
              <a:rPr lang="en-US" altLang="it-IT" sz="2000" dirty="0" err="1" smtClean="0"/>
              <a:t>elevata</a:t>
            </a:r>
            <a:r>
              <a:rPr lang="en-US" altLang="it-IT" sz="2000" dirty="0" smtClean="0"/>
              <a:t> </a:t>
            </a:r>
            <a:r>
              <a:rPr lang="en-US" altLang="it-IT" sz="2000" dirty="0" err="1"/>
              <a:t>incidenza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tumorale</a:t>
            </a:r>
            <a:r>
              <a:rPr lang="en-US" altLang="it-IT" sz="2000" dirty="0"/>
              <a:t> in </a:t>
            </a:r>
            <a:r>
              <a:rPr lang="en-US" altLang="it-IT" sz="2000" dirty="0" err="1"/>
              <a:t>provincia</a:t>
            </a:r>
            <a:r>
              <a:rPr lang="en-US" altLang="it-IT" sz="2000" dirty="0"/>
              <a:t>: 3</a:t>
            </a:r>
            <a:r>
              <a:rPr lang="en-US" altLang="it-IT" sz="2000" baseline="30000" dirty="0"/>
              <a:t>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su</a:t>
            </a:r>
            <a:r>
              <a:rPr lang="en-US" altLang="it-IT" sz="2000" dirty="0"/>
              <a:t> 103 in Italia! </a:t>
            </a:r>
          </a:p>
          <a:p>
            <a:pPr>
              <a:lnSpc>
                <a:spcPct val="80000"/>
              </a:lnSpc>
            </a:pPr>
            <a:endParaRPr lang="en-US" altLang="it-IT" sz="2000" dirty="0">
              <a:solidFill>
                <a:schemeClr val="bg2"/>
              </a:solidFill>
            </a:endParaRPr>
          </a:p>
        </p:txBody>
      </p:sp>
      <p:pic>
        <p:nvPicPr>
          <p:cNvPr id="278532" name="Picture 4" descr="05tr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20938"/>
            <a:ext cx="3886200" cy="25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5724525" y="5013325"/>
            <a:ext cx="3190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i="1">
                <a:effectLst>
                  <a:outerShdw blurRad="38100" dist="38100" dir="2700000" algn="tl">
                    <a:srgbClr val="C0C0C0"/>
                  </a:outerShdw>
                </a:effectLst>
                <a:latin typeface="Antique Olive Roman" pitchFamily="34" charset="0"/>
              </a:rPr>
              <a:t>Veduta di Trento - A. Durer, 1507</a:t>
            </a:r>
            <a:endParaRPr lang="en-US" altLang="it-IT" sz="1600" i="1">
              <a:effectLst>
                <a:outerShdw blurRad="38100" dist="38100" dir="2700000" algn="tl">
                  <a:srgbClr val="C0C0C0"/>
                </a:outerShdw>
              </a:effectLst>
              <a:latin typeface="Antique Olive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0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888" y="9525"/>
            <a:ext cx="6327775" cy="8509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“</a:t>
            </a:r>
            <a:r>
              <a:rPr lang="en-US" alt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Breve</a:t>
            </a:r>
            <a:r>
              <a:rPr lang="en-US" alt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” </a:t>
            </a:r>
            <a:r>
              <a:rPr lang="en-US" alt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storia</a:t>
            </a:r>
            <a:r>
              <a:rPr lang="en-US" alt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del </a:t>
            </a:r>
            <a:r>
              <a:rPr lang="en-US" alt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progetto</a:t>
            </a:r>
            <a:endParaRPr lang="en-US" alt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4938" y="955675"/>
            <a:ext cx="6092825" cy="556966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smtClean="0"/>
              <a:t>Maggio</a:t>
            </a:r>
            <a:r>
              <a:rPr lang="en-US" altLang="it-IT" sz="1600" dirty="0" smtClean="0"/>
              <a:t> </a:t>
            </a:r>
            <a:r>
              <a:rPr lang="en-US" altLang="it-IT" sz="1600" b="1" dirty="0" smtClean="0"/>
              <a:t>2000</a:t>
            </a:r>
            <a:r>
              <a:rPr lang="en-US" altLang="it-IT" sz="1600" dirty="0" smtClean="0"/>
              <a:t> 	prima </a:t>
            </a:r>
            <a:r>
              <a:rPr lang="en-US" altLang="it-IT" sz="1600" dirty="0" err="1" smtClean="0"/>
              <a:t>proposta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err="1" smtClean="0"/>
              <a:t>Febbraio</a:t>
            </a:r>
            <a:r>
              <a:rPr lang="en-US" altLang="it-IT" sz="1600" dirty="0" smtClean="0"/>
              <a:t> </a:t>
            </a:r>
            <a:r>
              <a:rPr lang="en-US" altLang="it-IT" sz="1600" b="1" dirty="0" smtClean="0"/>
              <a:t>2001 	</a:t>
            </a:r>
            <a:r>
              <a:rPr lang="en-US" altLang="it-IT" sz="1600" dirty="0" err="1" smtClean="0"/>
              <a:t>convegno</a:t>
            </a:r>
            <a:r>
              <a:rPr lang="en-US" altLang="it-IT" sz="1600" dirty="0" smtClean="0"/>
              <a:t> a TN </a:t>
            </a:r>
            <a:r>
              <a:rPr lang="en-US" altLang="it-IT" sz="1600" dirty="0" err="1" smtClean="0"/>
              <a:t>sul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tema</a:t>
            </a:r>
            <a:r>
              <a:rPr lang="en-US" altLang="it-IT" sz="16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err="1" smtClean="0"/>
              <a:t>Inizio</a:t>
            </a:r>
            <a:r>
              <a:rPr lang="en-US" altLang="it-IT" sz="1600" b="1" dirty="0" smtClean="0"/>
              <a:t> 2002</a:t>
            </a:r>
            <a:r>
              <a:rPr lang="en-US" altLang="it-IT" sz="1600" dirty="0" smtClean="0"/>
              <a:t> 	</a:t>
            </a:r>
            <a:r>
              <a:rPr lang="en-US" altLang="it-IT" sz="1600" dirty="0" err="1" smtClean="0"/>
              <a:t>analisi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preliminare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fattibilità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smtClean="0"/>
              <a:t>Fine 2002</a:t>
            </a:r>
            <a:r>
              <a:rPr lang="en-US" altLang="it-IT" sz="1600" dirty="0" smtClean="0"/>
              <a:t> 	</a:t>
            </a:r>
            <a:r>
              <a:rPr lang="en-US" altLang="it-IT" sz="1600" dirty="0" err="1" smtClean="0"/>
              <a:t>decisione</a:t>
            </a:r>
            <a:r>
              <a:rPr lang="en-US" altLang="it-IT" sz="1600" dirty="0" smtClean="0"/>
              <a:t> PAT di </a:t>
            </a:r>
            <a:r>
              <a:rPr lang="en-US" altLang="it-IT" sz="1600" dirty="0" err="1" smtClean="0"/>
              <a:t>finanziare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il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progetto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err="1" smtClean="0"/>
              <a:t>Luglio</a:t>
            </a:r>
            <a:r>
              <a:rPr lang="en-US" altLang="it-IT" sz="1600" b="1" dirty="0" smtClean="0"/>
              <a:t> 2003</a:t>
            </a:r>
            <a:r>
              <a:rPr lang="en-US" altLang="it-IT" sz="1600" dirty="0" smtClean="0"/>
              <a:t> 	</a:t>
            </a:r>
            <a:r>
              <a:rPr lang="en-US" altLang="it-IT" sz="1600" dirty="0" err="1" smtClean="0"/>
              <a:t>creazione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ATreP</a:t>
            </a:r>
            <a:r>
              <a:rPr lang="en-US" altLang="it-IT" sz="1600" dirty="0" smtClean="0"/>
              <a:t> con </a:t>
            </a:r>
            <a:r>
              <a:rPr lang="en-US" altLang="it-IT" sz="1600" dirty="0" err="1" smtClean="0"/>
              <a:t>legge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provinciale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err="1" smtClean="0"/>
              <a:t>Autunno</a:t>
            </a:r>
            <a:r>
              <a:rPr lang="en-US" altLang="it-IT" sz="1600" b="1" dirty="0" smtClean="0"/>
              <a:t> 2004</a:t>
            </a:r>
            <a:r>
              <a:rPr lang="en-US" altLang="it-IT" sz="1600" dirty="0" smtClean="0"/>
              <a:t>     	</a:t>
            </a:r>
            <a:r>
              <a:rPr lang="en-US" altLang="it-IT" sz="1600" dirty="0" err="1" smtClean="0"/>
              <a:t>approvazione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bilancio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preliminare</a:t>
            </a:r>
            <a:r>
              <a:rPr lang="en-US" altLang="it-IT" sz="1600" dirty="0" smtClean="0"/>
              <a:t> e </a:t>
            </a:r>
            <a:r>
              <a:rPr lang="en-US" altLang="it-IT" sz="1600" dirty="0" err="1" smtClean="0"/>
              <a:t>nomina</a:t>
            </a:r>
            <a:r>
              <a:rPr lang="en-US" altLang="it-IT" sz="1600" dirty="0" smtClean="0"/>
              <a:t> 		</a:t>
            </a:r>
            <a:r>
              <a:rPr lang="en-US" altLang="it-IT" sz="1600" dirty="0" err="1" smtClean="0"/>
              <a:t>Direttore</a:t>
            </a:r>
            <a:r>
              <a:rPr lang="en-US" altLang="it-IT" sz="1600" dirty="0" smtClean="0"/>
              <a:t> dell’ </a:t>
            </a:r>
            <a:r>
              <a:rPr lang="en-US" altLang="it-IT" sz="1600" dirty="0" err="1" smtClean="0"/>
              <a:t>Agenzia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err="1" smtClean="0"/>
              <a:t>Inizio</a:t>
            </a:r>
            <a:r>
              <a:rPr lang="en-US" altLang="it-IT" sz="1600" b="1" dirty="0" smtClean="0"/>
              <a:t> 2005</a:t>
            </a:r>
            <a:r>
              <a:rPr lang="en-US" altLang="it-IT" sz="1600" dirty="0" smtClean="0"/>
              <a:t> 	</a:t>
            </a:r>
            <a:r>
              <a:rPr lang="en-US" altLang="it-IT" sz="1600" dirty="0" err="1" smtClean="0"/>
              <a:t>formazione</a:t>
            </a:r>
            <a:r>
              <a:rPr lang="en-US" altLang="it-IT" sz="1600" dirty="0" smtClean="0"/>
              <a:t> del </a:t>
            </a:r>
            <a:r>
              <a:rPr lang="en-US" altLang="it-IT" sz="1600" dirty="0" err="1" smtClean="0"/>
              <a:t>gruppo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lavoro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smtClean="0"/>
              <a:t>2007</a:t>
            </a:r>
            <a:r>
              <a:rPr lang="en-US" altLang="it-IT" sz="1600" dirty="0" smtClean="0"/>
              <a:t> 		</a:t>
            </a:r>
            <a:r>
              <a:rPr lang="en-US" altLang="it-IT" sz="1600" dirty="0" err="1" smtClean="0"/>
              <a:t>bando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concorso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europeo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smtClean="0"/>
              <a:t>2008</a:t>
            </a:r>
            <a:r>
              <a:rPr lang="en-US" altLang="it-IT" sz="1600" dirty="0" smtClean="0"/>
              <a:t> 		</a:t>
            </a:r>
            <a:r>
              <a:rPr lang="en-US" altLang="it-IT" sz="1600" dirty="0" err="1" smtClean="0"/>
              <a:t>nomina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vincitore</a:t>
            </a:r>
            <a:r>
              <a:rPr lang="en-US" altLang="it-IT" sz="1600" dirty="0" smtClean="0"/>
              <a:t> e </a:t>
            </a:r>
            <a:r>
              <a:rPr lang="en-US" altLang="it-IT" sz="1600" dirty="0" err="1" smtClean="0"/>
              <a:t>trattativa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negoziata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err="1" smtClean="0"/>
              <a:t>Dicembre</a:t>
            </a:r>
            <a:r>
              <a:rPr lang="en-US" altLang="it-IT" sz="1600" b="1" dirty="0" smtClean="0"/>
              <a:t> 2009</a:t>
            </a:r>
            <a:r>
              <a:rPr lang="en-US" altLang="it-IT" sz="1600" dirty="0" smtClean="0"/>
              <a:t> 	firma del </a:t>
            </a:r>
            <a:r>
              <a:rPr lang="en-US" altLang="it-IT" sz="1600" dirty="0" err="1" smtClean="0"/>
              <a:t>contratto</a:t>
            </a:r>
            <a:r>
              <a:rPr lang="en-US" altLang="it-IT" sz="1600" dirty="0" smtClean="0"/>
              <a:t> con IBA-</a:t>
            </a:r>
            <a:r>
              <a:rPr lang="en-US" altLang="it-IT" sz="1600" dirty="0" err="1" smtClean="0"/>
              <a:t>Mantovani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smtClean="0"/>
              <a:t>2010-2013</a:t>
            </a:r>
            <a:r>
              <a:rPr lang="en-US" altLang="it-IT" sz="1600" dirty="0" smtClean="0"/>
              <a:t> 	</a:t>
            </a:r>
            <a:r>
              <a:rPr lang="en-US" altLang="it-IT" sz="1600" dirty="0" err="1" smtClean="0"/>
              <a:t>costruzione</a:t>
            </a:r>
            <a:r>
              <a:rPr lang="en-US" altLang="it-IT" sz="1600" dirty="0" smtClean="0"/>
              <a:t> del </a:t>
            </a:r>
            <a:r>
              <a:rPr lang="en-US" altLang="it-IT" sz="1600" dirty="0" err="1" smtClean="0"/>
              <a:t>centro</a:t>
            </a:r>
            <a:r>
              <a:rPr lang="en-US" altLang="it-IT" sz="1600" dirty="0" smtClean="0"/>
              <a:t> e </a:t>
            </a:r>
            <a:r>
              <a:rPr lang="en-US" altLang="it-IT" sz="1600" dirty="0" err="1" smtClean="0"/>
              <a:t>implementazione</a:t>
            </a:r>
            <a:r>
              <a:rPr lang="en-US" altLang="it-IT" sz="1600" dirty="0" smtClean="0"/>
              <a:t> 			</a:t>
            </a:r>
            <a:r>
              <a:rPr lang="en-US" altLang="it-IT" sz="1600" dirty="0" err="1" smtClean="0"/>
              <a:t>gruppo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lavoro</a:t>
            </a:r>
            <a:endParaRPr lang="en-US" altLang="it-IT" sz="16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1600" b="1" dirty="0" err="1" smtClean="0">
                <a:sym typeface="Wingdings" pitchFamily="2" charset="2"/>
              </a:rPr>
              <a:t>Agosto</a:t>
            </a:r>
            <a:r>
              <a:rPr lang="en-US" altLang="it-IT" sz="1600" b="1" dirty="0" smtClean="0">
                <a:sym typeface="Wingdings" pitchFamily="2" charset="2"/>
              </a:rPr>
              <a:t> 2013</a:t>
            </a:r>
            <a:r>
              <a:rPr lang="en-US" altLang="it-IT" sz="1600" dirty="0" smtClean="0">
                <a:sym typeface="Wingdings" pitchFamily="2" charset="2"/>
              </a:rPr>
              <a:t> 	</a:t>
            </a:r>
            <a:r>
              <a:rPr lang="en-US" altLang="it-IT" sz="1600" dirty="0" err="1" smtClean="0">
                <a:sym typeface="Wingdings" pitchFamily="2" charset="2"/>
              </a:rPr>
              <a:t>consegna</a:t>
            </a:r>
            <a:r>
              <a:rPr lang="en-US" altLang="it-IT" sz="1600" dirty="0" smtClean="0">
                <a:sym typeface="Wingdings" pitchFamily="2" charset="2"/>
              </a:rPr>
              <a:t> del </a:t>
            </a:r>
            <a:r>
              <a:rPr lang="en-US" altLang="it-IT" sz="1600" dirty="0" err="1" smtClean="0">
                <a:sym typeface="Wingdings" pitchFamily="2" charset="2"/>
              </a:rPr>
              <a:t>centro</a:t>
            </a:r>
            <a:endParaRPr lang="en-US" altLang="it-IT" sz="1600" dirty="0" smtClean="0">
              <a:sym typeface="Wingdings" pitchFamily="2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 err="1" smtClean="0"/>
              <a:t>Settembre</a:t>
            </a:r>
            <a:r>
              <a:rPr lang="en-US" sz="1600" b="1" dirty="0" smtClean="0"/>
              <a:t> 2013 	</a:t>
            </a:r>
            <a:r>
              <a:rPr lang="en-US" altLang="it-IT" sz="1600" dirty="0" err="1" smtClean="0">
                <a:sym typeface="Wingdings" pitchFamily="2" charset="2"/>
              </a:rPr>
              <a:t>inizio</a:t>
            </a:r>
            <a:r>
              <a:rPr lang="en-US" altLang="it-IT" sz="1600" dirty="0" smtClean="0">
                <a:sym typeface="Wingdings" pitchFamily="2" charset="2"/>
              </a:rPr>
              <a:t> prove di </a:t>
            </a:r>
            <a:r>
              <a:rPr lang="en-US" altLang="it-IT" sz="1600" dirty="0" err="1" smtClean="0">
                <a:sym typeface="Wingdings" pitchFamily="2" charset="2"/>
              </a:rPr>
              <a:t>accettazione</a:t>
            </a:r>
            <a:endParaRPr lang="en-US" altLang="it-IT" sz="1600" dirty="0" smtClean="0">
              <a:sym typeface="Wingdings" pitchFamily="2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b="1" dirty="0" smtClean="0"/>
              <a:t>1° </a:t>
            </a:r>
            <a:r>
              <a:rPr lang="en-US" sz="1600" b="1" dirty="0" err="1" smtClean="0"/>
              <a:t>Gennaio</a:t>
            </a:r>
            <a:r>
              <a:rPr lang="en-US" sz="1600" b="1" dirty="0" smtClean="0"/>
              <a:t> 2014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600" dirty="0" err="1" smtClean="0"/>
              <a:t>cessazione</a:t>
            </a:r>
            <a:r>
              <a:rPr lang="en-US" sz="1600" dirty="0" smtClean="0"/>
              <a:t> di </a:t>
            </a:r>
            <a:r>
              <a:rPr lang="en-US" sz="1600" dirty="0" err="1" smtClean="0"/>
              <a:t>ATreP</a:t>
            </a:r>
            <a:r>
              <a:rPr lang="en-US" sz="1600" dirty="0" smtClean="0"/>
              <a:t> e </a:t>
            </a:r>
            <a:r>
              <a:rPr lang="en-US" sz="1600" dirty="0" err="1" smtClean="0"/>
              <a:t>presa</a:t>
            </a:r>
            <a:r>
              <a:rPr lang="en-US" sz="1600" dirty="0" smtClean="0"/>
              <a:t> in </a:t>
            </a:r>
            <a:r>
              <a:rPr lang="en-US" sz="1600" dirty="0" err="1" smtClean="0"/>
              <a:t>carico</a:t>
            </a:r>
            <a:r>
              <a:rPr lang="en-US" sz="1600" dirty="0" smtClean="0"/>
              <a:t> da parte di 		APSS (</a:t>
            </a:r>
            <a:r>
              <a:rPr lang="en-US" sz="1600" dirty="0" err="1" smtClean="0"/>
              <a:t>Azienda</a:t>
            </a:r>
            <a:r>
              <a:rPr lang="en-US" sz="1600" dirty="0" smtClean="0"/>
              <a:t> </a:t>
            </a:r>
            <a:r>
              <a:rPr lang="en-US" sz="1600" dirty="0" err="1" smtClean="0"/>
              <a:t>Provinciale</a:t>
            </a:r>
            <a:r>
              <a:rPr lang="en-US" sz="1600" dirty="0" smtClean="0"/>
              <a:t> per I Servizi </a:t>
            </a:r>
            <a:r>
              <a:rPr lang="en-US" sz="1600" dirty="0" err="1" smtClean="0"/>
              <a:t>Sanitari</a:t>
            </a:r>
            <a:r>
              <a:rPr lang="en-US" sz="1600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 smtClean="0"/>
              <a:t>23 </a:t>
            </a:r>
            <a:r>
              <a:rPr lang="en-US" sz="1600" b="1" dirty="0" err="1"/>
              <a:t>O</a:t>
            </a:r>
            <a:r>
              <a:rPr lang="en-US" sz="1600" b="1" dirty="0" err="1" smtClean="0"/>
              <a:t>ttobre</a:t>
            </a:r>
            <a:r>
              <a:rPr lang="en-US" sz="1600" b="1" dirty="0" smtClean="0"/>
              <a:t> 2014 </a:t>
            </a:r>
            <a:r>
              <a:rPr lang="en-US" sz="1600" b="1" dirty="0" smtClean="0"/>
              <a:t>	</a:t>
            </a:r>
            <a:r>
              <a:rPr lang="en-US" sz="1600" dirty="0" err="1" smtClean="0"/>
              <a:t>inizio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 smtClean="0"/>
              <a:t> </a:t>
            </a:r>
            <a:r>
              <a:rPr lang="en-US" sz="1600" dirty="0" err="1" smtClean="0"/>
              <a:t>attività</a:t>
            </a:r>
            <a:r>
              <a:rPr lang="en-US" sz="1600" dirty="0" smtClean="0"/>
              <a:t> </a:t>
            </a:r>
            <a:r>
              <a:rPr lang="en-US" sz="1600" dirty="0" err="1" smtClean="0"/>
              <a:t>clinica</a:t>
            </a:r>
            <a:endParaRPr lang="en-US" altLang="it-IT" sz="1600" dirty="0" smtClean="0">
              <a:sym typeface="Wingdings" pitchFamily="2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it-IT" sz="1600" dirty="0" smtClean="0">
              <a:sym typeface="Wingdings" pitchFamily="2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endParaRPr lang="en-US" altLang="it-IT" sz="1600" dirty="0"/>
          </a:p>
        </p:txBody>
      </p:sp>
      <p:pic>
        <p:nvPicPr>
          <p:cNvPr id="93188" name="Picture 2" descr="http://upload.wikimedia.org/wikipedia/commons/thumb/6/62/Flag_of_Trento_Province.png/230px-Flag_of_Trento_Provi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04788"/>
            <a:ext cx="1971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2133600"/>
            <a:ext cx="159543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AutoShape 4" descr="data:image/jpeg;base64,/9j/4AAQSkZJRgABAQAAAQABAAD/2wCEAAkGBwgHBhIUBxQWExMXGBkaGBgVFxccFxcWGR4dGBsUFBkcHiggGBolHBQXITQiJSotLjAuFx82ODMtOCgtLisBCgoKDg0OGxAQGywlICQ3NDA1LTQwLywsLzctLCwxNC8vLC4sNDQsNDQsLTQsNiwsLDQ0NC4tLCwsLCw0LC8sLP/AABEIAM4A9QMBEQACEQEDEQH/xAAbAAEAAgMBAQAAAAAAAAAAAAAABQYCAwQBB//EAD0QAAIBAgIGBwUFBwUAAAAAAAABAgMRBAUGEiExUXETMkFhgZGxIkKhwdEUYnLh8BUjMzRSosIkJYKS8f/EABsBAQADAQEBAQAAAAAAAAAAAAAEBQYDAgEH/8QANxEBAAECAgUKBQMEAwAAAAAAAAECAwQRBRIhMUETUWGBkaGxwdHwBhQyceEiI/EVJDNCU2Ki/9oADAMBAAIRAxEAPwD7iAAAAAAAAAAAAAAAAAAAAAAAAAAAAAAAAAAAAAAAAAAAAAAAAAAAAAAAAAAAAAAAAAAAAAAAAAAAAAAAAAAAAAAAAAAAAAAAAAAAAAAAAAAAAAAAAAAAAAAAAAAAAAAAAAAAAAAAAAAAAAAAAAAAAAAAAAAAAAAAADTPFYenU1ak4qXBtX8jjViLVNWpVVETzZxm51XrdNWrNUZ/duOzoAAAAAAAAAAAAAAAAAAAAAAAAAAAAAaK2Lo0X7Tu+CONzEUUbJca79FG9yyzGbf7uPntIs4yZ+mEecXM/TD1VsdPqx+H1PsXcRO6H2Ll+d0NuMq1qGWTkuuot8n+XyOmIuXLeGqrj6oj32Ol6uuixVVxiFCblOW27b8W2/Vn59nVVVzzLJTnM7X0DL4VKeBpqv1lFX52P0TCU102KKa9+UZthh6aqbVMVb8odBIdgAAAAAAAAAAAAAAAAAAAAAAAAAAOTMa0qdJamy/aRcVcmmnKOKNia5ppyjiiisVycoUqdKH7vz4lzbt00RlSt7dFNEfpbDo9gHLSy7B0autSpxUuKW7lwItGCw9urXpoiJ+yPRhbNFWtTTGbqJSQ8bS3nyZyM8muWIox60l5nib1uN8w5zdojfMMFi6Uv4d5ckzx8xRP05z1PPL0zuznqZKpVl1Y2/E18rnqK653U9s/y9a1c7qe1klUfWaXJfU9ZV8ZfcquMslFdu09ar1kyPr6AAAAAAAAAAAAAAAAAAABrrUo1qdpni5biunKXiuiK4ylH1MuqxfsNP4MgVYOuN21CqwlcbtryFLG0upfzVj5TbxFG7N8ii/TubFLMP0onvPE+8nvPEe8nv8AuD7v+p6/uZ9w+/3E+4ZdDjpdaSX67kfeTxE76vfY+8nfnfUxlQcZJV6tm+y/pdnmbWU5V3O/8vk2spyrr99rbHL6PvXfNnWMJb45y6RhaOO1uhh6MOrFHamzbp3Q602qKd0Np0dAAAAAAAAAAAAAAAAAAAAAAAAAAAAEdnmYPL8Hen1m7Rv8X4fQrtJ42cLZ1qfqnZHqhY7EzYt5xvncjNHcZmOMxb6WV4Je1dLe9yVu36FXofF4vEXZ16s6Y37I7kHR1/EXbk61WdMb0/i68cNhpTnuim/yNBfvRZt1XJ4Rmt71yLdE1zwUfDUq2a5ilN3cneT4Ltflu8DB2LdzG4nKZ21TnM++7qhlbdFeJvZTvnfK90qcaVJRhuSSXJbDf0URRTFNO6NjWU0xTTFMboZHp6AAAAAAAAAAAAAAAAAAAAAAAAAAAAAKbpRiunzHVW6Ct4va/kvAxenMRymI1I3U7Ovj6dTNaUva97VjdTs9VkyXB/YsvjF9Z7Zc32eG7wNNo3C/L4emjjvn7z7yXWCscjZinjvn33I/S3E6mEjCPvO75R/NryK74gv6tmm1H+090flD0vdytxbjj5fljolhdWhKpLfJ6q5Lf8fQ8fD+G1bdV6d87I+0fnwfNEWcqZuTx2e+vwWA0S4AAAAAbSW0DnWOwbnZVIX4ayv6kf5uxrauvTn94cfmbOeWvGf3h0Eh2AAAAAAAAAAAAAAAAAAAAAYV6saNGUp7opt+G08XbkW6JrndEZ9jzXXFFM1TwUrKKUsfnEek27XOXht9bLxMPo63OKxkTVz60+Piy+Eom/iI1ufOfHxXg3bVKXpNX6bNZJe6lH5v4v4GI03d5TFzTH+uUefmzGk7mviJjm2LXgqMcHgYRezVjt572/O5r8NaixYpo5o/lobFEWrUUzwj+UTj9JaVKVsHHX+89kfDtfwKbF6ft0Tq2Y1unh+Vbf0tTTOVqM+ngjJaR5g3scV/xKudPYqZ4diDOlMRPGOxJZVpF09VQxqSb2KS3X4NdnMs8Bpzla4t3oymeMbutOwmlNeqKLsZZ8VgNEuHLmOPo5fQ1q3glvb7iJjMZbwtvXr6o4yj4nE0WKNars51Ox2ZYvMqtpXs90I3t5e8zGYrH4jGVZcOFMe9rN38VdxFWU7uaPe0/Y+Y9Hfo5W8L+V7j+lYzV1tSe7Ps3nyOIyz1J99CT0Wx9bp+iqXcbNq/u27ORaaCxlzX+Xq2xw6MvJO0Xia9fkp2xw6FoNUvgAAAAAAAAAAAAAAAAAAAIrSWt0OUyS3yaj838Eyq01d5PCVRz7PfUr9J3NXDzHPsR+h9D+JN90V6v5Fb8O2fru9XnPkh6Ht/VX1e+5ZXs3mnXii4Jfbs6i371TW8L6zXkjBYb+5x0Tz1Z9+bJ2f3sTHTOfm7tIM0njK/RYW7inZ29+XDvRP0vpCq/X8va3dHGUvSGLm7VyVvd4y3Zdo1rRTx7a+7H/J/TzO+D0BnGtiJ6o859O11w+ic41rs9Uec+nalHkOW6ltTx1pX9S0/o+D1ctTvn1Tv6bhsstXvn1VPNcF9gxsoJ3W9Pts+P67DI4/CfK35t744M/irHI3ZoXLDYpRyqFTEP3E2/DabWziIjC03rk/6xM9jS2r0Rh6blfNEz2KfiK2IzjMNiu5O0V2JcPm2Yy9dvY/EbN87Ijmj3vZu5XcxV7pndHMtuVZXQy6n7O2fbLt5LgjX4HR9rC07NtXGffBocJg6LFOzbPO7ywTFcyiEJaSV3DctbzbV/Rmc0fRTOkr1VO6M/GFLg6YnG3Jjhn4rGaNdAAAAAAAAAAAAAAAAAAAAVvTGo9WlFfeflZL1ZmviK5+m3R958FJpiv6KfvLv0ZpdHlMX/U2/jb0SJ+hLephKZ5858vJL0ZRq4eJ5858vJ25jU6LAVGuyMvQnYuvUsV1c0T4JWJq1bNVXRKiYWvLDSbhv1Wk+F9jflcwFi/NmZqjflMR0Z/hkrVybczMb8su38LPo5lKw1JVK69trYn7q+r/XaarQ+jYs0xeuR+qd3RHr/HOvtHYLk6eUrjbO7oTherUApWkNT7RnElT22tFd7/8AXYxGmK+Wxk008Mo99exl9I1cpiZinoj31pDSWp9mwFKjDgr8opJfHb4Fjpu5yOHt4en3l77kzSVXJ2qLMe8vfc2aJYNRoyqz3vZHkt78X6HTQGFim3N+d87I+38+D3omxlTN2eOyPf38FhNEuUdnWZRy/Dez131V/k+5FdpLHxhbWcfVO6PNCxuLixRs+qd3qhtEZ3xtTW3uN/jt9Sk+Hq871ee+Y81Zoir92rPm81qNY0AAAAAAAAAAAAAAAAAAAAFT0ulfHwXCHq39DIfENWd+mOjzlntLz+9EdHnKw5TDUyykvuR+KuaTAU6uGtx0R4LnCU6tiiOiGzHUPtWDnC9tZNX7zpibPLWarfPD3ft8rbqo51ZybJa0sw/1kWow27d0n2JcV2mX0boq58x+9TlFPfPD7++dRYLAVze/cjKKe/1W017RAEfnOZQy/DbOu+qvm+5FfpHH04W1n/tO6PNDxuLixR/2nd6oLRvATxOL6Wt1Yu6b96f5b+dig0Lg6r175ivdHfP43/dU6Nw03LnK1bo75995pcn+0IX3anzY+IYnl6Z4Zecml8+Wj7ecp3IZ03lNPo2ti29z7bl/ouuicJRqzuj+VtgKqZw9OXBz5nn+GwkWqDU593VXN/JEfG6Zs2I1bf6qu7rny8HHE6St2oyo2z3drnyjLa2Kr9Pme1vqxfq12LgiNo/A3L1fzWK2zO6J9PCOtwweEru1cvf257o990OLEYLFZJmHSYZOVP8Axe+MuHPkQruEv6OxHLWozo8uafX+Ea5h7uDvcpRGdPlzT6pGOkuHqK1KnUlL+lJfJ/IsqdO2q9lFFU1c2X58k2NLW6o/TTVM8zvy6pjq15YyMYJ9WKu5L8T3E/CV4m5nVepimOEcetLw1d+vOq7ERHCOPW7SalAAAAAAAAAAAAAAAAABUdLlbMY/gXqzH/EEf3NM9HnLO6Xj96Pt5ys+B/kqf4I+iNThv8NH2jwXmH/xU/aPBujKMl7LudomJ3OsTE7np9fXjaS2nyZiNskzkhsy0hw+HTWF/eT/ALV49vgUuN03atfptfqq7vz1dqrxOk7dvZb2z3fnqR+CyjF5nX6TMm0nx6zXBL3V+u8rsNoy/jLnLYqZiO+fSPfSh2MDdxFfKX9kd8+kLRSpwpU1GmrJbkjVUUU0UxTTGUQvqaYoiKaYyiHDnGVwzKkturKO5896fcQNI6PpxlERnlMbpRcZg4xFMbcpjdKCWjGM1tsoW5y9LFBHw9iM/qpy6/RU/wBIvZ7Zjv8ARK5bkGHwclKs9eXZdbFyXHmW+C0LZsTrV/qq7o6lhhtG27U61W2e7sTBcrIA8SS3HzKDJ6fQAAAAAAAAAAAAAAAAAAFe0uws504VIK6jdS7k7WfLf5mc+IMPVVRTdpjdslTaXszMU3I4b0lkVeNfKqbXYtV847P1zLTRd2LmFomOEZdmxNwFyK8PTPNs7GFfKIOo5YOcqMnv1H7LfFx3Hi7o2maprs1TRM826fvDzXgac9a1VNE9G7savsGbdmJ/sRy+Tx3/AD/+Yc/lsX/zd0MJ5FVxH89XnNcFsXldo51aIru/571VUc26PN5nR1Vz/Lcme71duDyrBYN3oxV+L2vwvu8Cdh9HYfD7aKdvPO2ff2SrOCs2ttNO3n3y7SalAAAAAAAAAAAAAAAAAAAAAAAAAAAAG8DCnSp0r9ElG++ySu+LPFFuijPViIz5nmmimn6YyZnt6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15888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93191" name="Picture 10" descr="logo_ap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373688"/>
            <a:ext cx="81438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2" name="Rectangle 11"/>
          <p:cNvSpPr>
            <a:spLocks noChangeArrowheads="1"/>
          </p:cNvSpPr>
          <p:nvPr/>
        </p:nvSpPr>
        <p:spPr bwMode="auto">
          <a:xfrm>
            <a:off x="6345238" y="6226175"/>
            <a:ext cx="2690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b="1">
                <a:solidFill>
                  <a:srgbClr val="A12B2B"/>
                </a:solidFill>
                <a:latin typeface="Arial" pitchFamily="34" charset="0"/>
                <a:ea typeface="ＭＳ Ｐゴシック" pitchFamily="34" charset="-128"/>
              </a:rPr>
              <a:t>Azienda Provinciale  per i Servizi Sanitari </a:t>
            </a:r>
            <a:br>
              <a:rPr lang="it-IT" altLang="it-IT" sz="1000" b="1">
                <a:solidFill>
                  <a:srgbClr val="A12B2B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it-IT" altLang="it-IT" sz="1000" b="1">
                <a:solidFill>
                  <a:srgbClr val="A12B2B"/>
                </a:solidFill>
                <a:latin typeface="Arial" pitchFamily="34" charset="0"/>
                <a:ea typeface="ＭＳ Ｐゴシック" pitchFamily="34" charset="-128"/>
              </a:rPr>
              <a:t>Provincia Autonoma di Trento</a:t>
            </a:r>
          </a:p>
        </p:txBody>
      </p:sp>
      <p:pic>
        <p:nvPicPr>
          <p:cNvPr id="93193" name="Picture 6" descr="http://rsna2006.rsna.org/rsna2006/V2006/services/exbdata/1360/images/CMYK_IBA_MA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t="9576" r="10229" b="29228"/>
          <a:stretch>
            <a:fillRect/>
          </a:stretch>
        </p:blipFill>
        <p:spPr bwMode="auto">
          <a:xfrm>
            <a:off x="6537325" y="3557588"/>
            <a:ext cx="97948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8" descr="http://img.pgol.it/img/44/84/43/45/8/7949543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3709988"/>
            <a:ext cx="15192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7691438" y="1573213"/>
            <a:ext cx="0" cy="711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7669213" y="2867025"/>
            <a:ext cx="0" cy="6905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7691438" y="4365625"/>
            <a:ext cx="0" cy="9350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/>
          <a:stretch/>
        </p:blipFill>
        <p:spPr bwMode="auto">
          <a:xfrm>
            <a:off x="5064903" y="115503"/>
            <a:ext cx="3946683" cy="152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:\protonterapia\presentazione aviano\gantry 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02" y="3501008"/>
            <a:ext cx="39466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9674" y="1676845"/>
            <a:ext cx="2271912" cy="179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80213"/>
              </p:ext>
            </p:extLst>
          </p:nvPr>
        </p:nvGraphicFramePr>
        <p:xfrm>
          <a:off x="28875" y="1470526"/>
          <a:ext cx="4772816" cy="9181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72816"/>
              </a:tblGrid>
              <a:tr h="918191">
                <a:tc>
                  <a:txBody>
                    <a:bodyPr/>
                    <a:lstStyle/>
                    <a:p>
                      <a:pPr marL="357188" indent="0"/>
                      <a:r>
                        <a:rPr lang="fr-BE" sz="2100" b="1" dirty="0" err="1" smtClean="0">
                          <a:solidFill>
                            <a:srgbClr val="FF0000"/>
                          </a:solidFill>
                        </a:rPr>
                        <a:t>Beam</a:t>
                      </a:r>
                      <a:r>
                        <a:rPr lang="fr-BE" sz="2100" b="1" dirty="0" smtClean="0">
                          <a:solidFill>
                            <a:srgbClr val="FF0000"/>
                          </a:solidFill>
                        </a:rPr>
                        <a:t> Production System</a:t>
                      </a:r>
                    </a:p>
                    <a:p>
                      <a:pPr marL="357188" indent="0"/>
                      <a:r>
                        <a:rPr lang="fr-BE" sz="2100" b="0" dirty="0" smtClean="0"/>
                        <a:t>230</a:t>
                      </a:r>
                      <a:r>
                        <a:rPr lang="fr-BE" sz="2100" b="0" baseline="0" dirty="0" smtClean="0"/>
                        <a:t> MeV  </a:t>
                      </a:r>
                      <a:r>
                        <a:rPr lang="fr-BE" sz="2100" b="0" dirty="0" smtClean="0"/>
                        <a:t>Cyclotron</a:t>
                      </a:r>
                      <a:r>
                        <a:rPr lang="fr-BE" sz="2100" b="0" baseline="0" dirty="0" smtClean="0"/>
                        <a:t> </a:t>
                      </a:r>
                      <a:endParaRPr lang="fr-BE" sz="2100" b="0" dirty="0" smtClean="0"/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9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686761"/>
              </p:ext>
            </p:extLst>
          </p:nvPr>
        </p:nvGraphicFramePr>
        <p:xfrm>
          <a:off x="38499" y="2520799"/>
          <a:ext cx="4763191" cy="1905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63191"/>
              </a:tblGrid>
              <a:tr h="1426516">
                <a:tc>
                  <a:txBody>
                    <a:bodyPr/>
                    <a:lstStyle/>
                    <a:p>
                      <a:pPr marL="357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100" b="1" dirty="0" err="1" smtClean="0">
                          <a:solidFill>
                            <a:srgbClr val="FF0000"/>
                          </a:solidFill>
                        </a:rPr>
                        <a:t>Beam</a:t>
                      </a:r>
                      <a:r>
                        <a:rPr lang="fr-BE" sz="2100" b="1" dirty="0" smtClean="0">
                          <a:solidFill>
                            <a:srgbClr val="FF0000"/>
                          </a:solidFill>
                        </a:rPr>
                        <a:t> Delivery System</a:t>
                      </a:r>
                    </a:p>
                    <a:p>
                      <a:pPr marL="357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Active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dirty="0" smtClean="0"/>
                        <a:t>Scanning Dedicated Nozzle</a:t>
                      </a:r>
                    </a:p>
                    <a:p>
                      <a:pPr marL="357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3 spot sizes </a:t>
                      </a:r>
                    </a:p>
                    <a:p>
                      <a:pPr marL="357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Spot sigma @ 32 g/cm2 ~ 2.65 mm</a:t>
                      </a:r>
                    </a:p>
                    <a:p>
                      <a:pPr marL="357188" indent="0"/>
                      <a:r>
                        <a:rPr lang="fr-BE" sz="2100" b="0" dirty="0" smtClean="0"/>
                        <a:t>360° </a:t>
                      </a:r>
                      <a:r>
                        <a:rPr lang="fr-BE" sz="2100" b="0" dirty="0" err="1" smtClean="0"/>
                        <a:t>Gantry</a:t>
                      </a:r>
                      <a:r>
                        <a:rPr lang="fr-BE" sz="2100" b="0" dirty="0" smtClean="0"/>
                        <a:t> </a:t>
                      </a:r>
                      <a:r>
                        <a:rPr lang="fr-BE" sz="2100" b="0" dirty="0" err="1" smtClean="0"/>
                        <a:t>Treatment</a:t>
                      </a:r>
                      <a:r>
                        <a:rPr lang="fr-BE" sz="2100" b="0" baseline="0" dirty="0" smtClean="0"/>
                        <a:t> </a:t>
                      </a:r>
                      <a:r>
                        <a:rPr lang="fr-BE" sz="2100" b="0" baseline="0" dirty="0" err="1" smtClean="0"/>
                        <a:t>rooms</a:t>
                      </a:r>
                      <a:r>
                        <a:rPr lang="fr-BE" sz="2100" b="0" baseline="0" dirty="0" smtClean="0"/>
                        <a:t>:  </a:t>
                      </a:r>
                      <a:r>
                        <a:rPr lang="fr-BE" sz="2100" b="0" dirty="0" smtClean="0"/>
                        <a:t>2  </a:t>
                      </a:r>
                      <a:endParaRPr lang="fr-BE" sz="2100" b="0" baseline="0" dirty="0" smtClean="0"/>
                    </a:p>
                    <a:p>
                      <a:pPr marL="357188" indent="0"/>
                      <a:r>
                        <a:rPr lang="fr-BE" sz="2100" b="0" baseline="0" dirty="0" err="1" smtClean="0"/>
                        <a:t>Fixed</a:t>
                      </a:r>
                      <a:r>
                        <a:rPr lang="fr-BE" sz="2100" b="0" baseline="0" dirty="0" smtClean="0"/>
                        <a:t> line:  1</a:t>
                      </a: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89046"/>
              </p:ext>
            </p:extLst>
          </p:nvPr>
        </p:nvGraphicFramePr>
        <p:xfrm>
          <a:off x="24607" y="116632"/>
          <a:ext cx="4773042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73042"/>
              </a:tblGrid>
              <a:tr h="1082040">
                <a:tc>
                  <a:txBody>
                    <a:bodyPr/>
                    <a:lstStyle/>
                    <a:p>
                      <a:pPr marL="357188" indent="0"/>
                      <a:r>
                        <a:rPr lang="fr-BE" sz="2100" b="1" baseline="0" dirty="0" smtClean="0">
                          <a:solidFill>
                            <a:srgbClr val="FF0000"/>
                          </a:solidFill>
                        </a:rPr>
                        <a:t>PROTONTHERAPY Center, </a:t>
                      </a:r>
                      <a:r>
                        <a:rPr lang="fr-BE" sz="2800" b="1" baseline="0" dirty="0" smtClean="0">
                          <a:solidFill>
                            <a:srgbClr val="FF0000"/>
                          </a:solidFill>
                        </a:rPr>
                        <a:t>Trento</a:t>
                      </a:r>
                    </a:p>
                    <a:p>
                      <a:pPr marL="357188" indent="0" algn="just"/>
                      <a:r>
                        <a:rPr lang="fr-BE" sz="2100" b="0" dirty="0" smtClean="0"/>
                        <a:t>First patient: </a:t>
                      </a:r>
                      <a:r>
                        <a:rPr lang="fr-BE" sz="2100" b="0" dirty="0" err="1" smtClean="0"/>
                        <a:t>October</a:t>
                      </a:r>
                      <a:r>
                        <a:rPr lang="fr-BE" sz="2100" b="0" baseline="0" dirty="0" smtClean="0"/>
                        <a:t> </a:t>
                      </a:r>
                      <a:r>
                        <a:rPr lang="fr-BE" sz="2100" b="0" dirty="0" smtClean="0"/>
                        <a:t>22</a:t>
                      </a:r>
                      <a:r>
                        <a:rPr lang="fr-BE" sz="2100" b="0" baseline="40000" dirty="0" smtClean="0"/>
                        <a:t>th</a:t>
                      </a:r>
                      <a:r>
                        <a:rPr lang="fr-BE" sz="2100" b="0" dirty="0" smtClean="0"/>
                        <a:t>, 2014</a:t>
                      </a:r>
                      <a:endParaRPr lang="fr-BE" sz="21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57188" indent="0" algn="ctr"/>
                      <a:endParaRPr lang="fr-BE" sz="21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pic>
        <p:nvPicPr>
          <p:cNvPr id="1027" name="Picture 3" descr="C:\Users\5319930\Downloads\IMG_3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02" y="4931804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2" b="17326"/>
          <a:stretch/>
        </p:blipFill>
        <p:spPr bwMode="auto">
          <a:xfrm>
            <a:off x="4197774" y="880744"/>
            <a:ext cx="603917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763363"/>
              </p:ext>
            </p:extLst>
          </p:nvPr>
        </p:nvGraphicFramePr>
        <p:xfrm>
          <a:off x="23292" y="4532441"/>
          <a:ext cx="4788024" cy="2042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88024"/>
              </a:tblGrid>
              <a:tr h="918191">
                <a:tc>
                  <a:txBody>
                    <a:bodyPr/>
                    <a:lstStyle/>
                    <a:p>
                      <a:pPr marL="357188" indent="0" algn="l"/>
                      <a:r>
                        <a:rPr lang="fr-BE" sz="2100" b="1" dirty="0" smtClean="0">
                          <a:solidFill>
                            <a:srgbClr val="FF0000"/>
                          </a:solidFill>
                        </a:rPr>
                        <a:t>Patient </a:t>
                      </a:r>
                      <a:r>
                        <a:rPr lang="fr-BE" sz="2100" b="1" dirty="0" err="1" smtClean="0">
                          <a:solidFill>
                            <a:srgbClr val="FF0000"/>
                          </a:solidFill>
                        </a:rPr>
                        <a:t>imaging</a:t>
                      </a:r>
                      <a:r>
                        <a:rPr lang="fr-BE" sz="2100" b="1" dirty="0" smtClean="0">
                          <a:solidFill>
                            <a:srgbClr val="FF0000"/>
                          </a:solidFill>
                        </a:rPr>
                        <a:t> System</a:t>
                      </a:r>
                    </a:p>
                    <a:p>
                      <a:pPr marL="357188" indent="0" algn="l"/>
                      <a:r>
                        <a:rPr lang="fr-BE" sz="2100" b="0" dirty="0" err="1" smtClean="0"/>
                        <a:t>Dedicated</a:t>
                      </a:r>
                      <a:r>
                        <a:rPr lang="fr-BE" sz="2100" b="0" baseline="0" dirty="0" smtClean="0"/>
                        <a:t> simulation CT &amp; MRI</a:t>
                      </a:r>
                    </a:p>
                    <a:p>
                      <a:pPr marL="357188" indent="0" algn="l"/>
                      <a:r>
                        <a:rPr lang="fr-BE" sz="2100" b="0" baseline="0" dirty="0" smtClean="0"/>
                        <a:t>2D KV images (2014)</a:t>
                      </a:r>
                    </a:p>
                    <a:p>
                      <a:pPr marL="357188" indent="0" algn="l"/>
                      <a:r>
                        <a:rPr lang="fr-BE" sz="2100" b="0" baseline="0" dirty="0" smtClean="0"/>
                        <a:t>Vision RT</a:t>
                      </a:r>
                    </a:p>
                    <a:p>
                      <a:pPr marL="357188" indent="0" algn="l"/>
                      <a:r>
                        <a:rPr lang="fr-BE" sz="2100" b="0" baseline="0" dirty="0" smtClean="0"/>
                        <a:t>CT on rail (2016)</a:t>
                      </a:r>
                    </a:p>
                    <a:p>
                      <a:pPr marL="357188" indent="0" algn="l"/>
                      <a:r>
                        <a:rPr lang="fr-BE" sz="2100" b="0" baseline="0" dirty="0" smtClean="0"/>
                        <a:t>CBCT (2017?)</a:t>
                      </a:r>
                      <a:endParaRPr lang="fr-BE" sz="2100" b="0" dirty="0" smtClean="0"/>
                    </a:p>
                  </a:txBody>
                  <a:tcPr marT="60960" marB="60960"/>
                </a:tc>
              </a:tr>
            </a:tbl>
          </a:graphicData>
        </a:graphic>
      </p:graphicFrame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45" y="4922179"/>
            <a:ext cx="1344377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P11003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2"/>
          <a:stretch>
            <a:fillRect/>
          </a:stretch>
        </p:blipFill>
        <p:spPr bwMode="auto">
          <a:xfrm>
            <a:off x="5078512" y="1712044"/>
            <a:ext cx="1634334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1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Terapia multidisciplinare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4066"/>
            <a:ext cx="2265653" cy="2205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54066"/>
            <a:ext cx="2381250" cy="2205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4066"/>
            <a:ext cx="2526308" cy="2173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79912" y="3964414"/>
            <a:ext cx="1502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Chirurgia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6923" y="3918247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Radioterapia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13790" y="3825914"/>
            <a:ext cx="2556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Terapie sistemiche </a:t>
            </a:r>
            <a:endParaRPr lang="it-IT" sz="2400" dirty="0" smtClean="0"/>
          </a:p>
          <a:p>
            <a:r>
              <a:rPr lang="it-IT" sz="2400" dirty="0" smtClean="0"/>
              <a:t>(chemioterapia,</a:t>
            </a:r>
          </a:p>
          <a:p>
            <a:r>
              <a:rPr lang="it-IT" sz="2400" dirty="0" smtClean="0"/>
              <a:t>ormonoterapia</a:t>
            </a:r>
            <a:r>
              <a:rPr lang="it-IT" sz="2400" dirty="0"/>
              <a:t>, </a:t>
            </a:r>
            <a:endParaRPr lang="it-IT" sz="2400" dirty="0" smtClean="0"/>
          </a:p>
          <a:p>
            <a:r>
              <a:rPr lang="it-IT" sz="2400" dirty="0" smtClean="0"/>
              <a:t>terapie </a:t>
            </a:r>
            <a:r>
              <a:rPr lang="it-IT" sz="2400" dirty="0"/>
              <a:t>biologiche)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1384346" y="4621518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8688"/>
            <a:ext cx="3048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2721"/>
            <a:ext cx="3048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304866" y="5986154"/>
            <a:ext cx="35596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3600" dirty="0"/>
              <a:t>t</a:t>
            </a:r>
            <a:r>
              <a:rPr lang="it-IT" sz="3600" dirty="0" smtClean="0"/>
              <a:t>umore / paziente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92928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/>
              <a:t>Indice terapeutico </a:t>
            </a:r>
            <a:r>
              <a:rPr lang="it-IT" sz="3600" dirty="0" smtClean="0"/>
              <a:t>:</a:t>
            </a:r>
          </a:p>
          <a:p>
            <a:pPr marL="0" indent="0">
              <a:buNone/>
            </a:pPr>
            <a:r>
              <a:rPr lang="it-IT" sz="3600" dirty="0" smtClean="0"/>
              <a:t>rapporto tra efficacia del trattamento</a:t>
            </a:r>
          </a:p>
          <a:p>
            <a:pPr marL="0" indent="0">
              <a:buNone/>
            </a:pPr>
            <a:r>
              <a:rPr lang="it-IT" sz="3600" dirty="0" smtClean="0"/>
              <a:t>ed effetti collaterali</a:t>
            </a:r>
            <a:endParaRPr lang="it-IT" sz="3600" dirty="0"/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2823196" cy="2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88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844</Words>
  <Application>Microsoft Office PowerPoint</Application>
  <PresentationFormat>Presentazione su schermo (4:3)</PresentationFormat>
  <Paragraphs>246</Paragraphs>
  <Slides>37</Slides>
  <Notes>7</Notes>
  <HiddenSlides>2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42" baseType="lpstr">
      <vt:lpstr>Tema di Office</vt:lpstr>
      <vt:lpstr>1_Tema di Office</vt:lpstr>
      <vt:lpstr>Chart</vt:lpstr>
      <vt:lpstr>Microsoft Drawing</vt:lpstr>
      <vt:lpstr>Immagine bitmap</vt:lpstr>
      <vt:lpstr>La protonterapia: opportunità di cura e di ricerca</vt:lpstr>
      <vt:lpstr>U.O. Protonterapia – APSS Trento</vt:lpstr>
      <vt:lpstr>Presentazione standard di PowerPoint</vt:lpstr>
      <vt:lpstr>Presentazione standard di PowerPoint</vt:lpstr>
      <vt:lpstr>PROTONTERAPIA:  perche’ a Trento</vt:lpstr>
      <vt:lpstr>Presentazione standard di PowerPoint</vt:lpstr>
      <vt:lpstr>Presentazione standard di PowerPoint</vt:lpstr>
      <vt:lpstr>Terapia multidisciplinare</vt:lpstr>
      <vt:lpstr>Presentazione standard di PowerPoint</vt:lpstr>
      <vt:lpstr>TIPICO EQUIPAGGIAMENTO PER TRATTAMENTO CON FOTONI:  acceleratore lineare che produce raggi X ad alta energia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Improve the Physical Dose Distribution  by Using a Different Type of Radiation</vt:lpstr>
      <vt:lpstr>Presentazione standard di PowerPoint</vt:lpstr>
      <vt:lpstr>Presentazione standard di PowerPoint</vt:lpstr>
      <vt:lpstr>Miglior rapporto dose-profondità dei Protoni</vt:lpstr>
      <vt:lpstr>Miglior rapporto dose-profondità dei Protoni</vt:lpstr>
      <vt:lpstr>Presentazione standard di PowerPoint</vt:lpstr>
      <vt:lpstr> Raggi X         Protoni                </vt:lpstr>
      <vt:lpstr>Vantaggi clinici della protonterapia (legati alla migliore localizzazione della dose)</vt:lpstr>
      <vt:lpstr>Protonterapia </vt:lpstr>
      <vt:lpstr>Numero di centri di adroterapia nel mondo</vt:lpstr>
      <vt:lpstr>Presentazione standard di PowerPoint</vt:lpstr>
      <vt:lpstr>Presentazione standard di PowerPoint</vt:lpstr>
      <vt:lpstr>Centri di protonterapia in Italia</vt:lpstr>
      <vt:lpstr>Presentazione standard di PowerPoint</vt:lpstr>
      <vt:lpstr>Loggia prostatica</vt:lpstr>
      <vt:lpstr>Presentazione standard di PowerPoint</vt:lpstr>
      <vt:lpstr>Enhanced Co-Tolerance: a New Hypothesis</vt:lpstr>
      <vt:lpstr>Presentazione standard di PowerPoint</vt:lpstr>
      <vt:lpstr>Presentazione standard di PowerPoint</vt:lpstr>
      <vt:lpstr>Indicazioni cliniche nella fase di start-up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Amichetti Maurizio</dc:creator>
  <cp:lastModifiedBy>Maurizio Amichetti</cp:lastModifiedBy>
  <cp:revision>103</cp:revision>
  <dcterms:created xsi:type="dcterms:W3CDTF">2013-09-26T16:08:52Z</dcterms:created>
  <dcterms:modified xsi:type="dcterms:W3CDTF">2016-03-15T16:08:26Z</dcterms:modified>
</cp:coreProperties>
</file>