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84" r:id="rId4"/>
    <p:sldId id="298" r:id="rId5"/>
    <p:sldId id="299" r:id="rId6"/>
    <p:sldId id="301" r:id="rId7"/>
    <p:sldId id="258" r:id="rId8"/>
    <p:sldId id="302" r:id="rId9"/>
    <p:sldId id="262" r:id="rId10"/>
    <p:sldId id="285" r:id="rId11"/>
    <p:sldId id="293" r:id="rId12"/>
    <p:sldId id="300" r:id="rId13"/>
    <p:sldId id="263" r:id="rId14"/>
    <p:sldId id="295" r:id="rId15"/>
    <p:sldId id="294" r:id="rId16"/>
    <p:sldId id="296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262"/>
    <a:srgbClr val="06375F"/>
    <a:srgbClr val="D7DEE3"/>
    <a:srgbClr val="CECAE3"/>
    <a:srgbClr val="000069"/>
    <a:srgbClr val="B6B2C8"/>
    <a:srgbClr val="6F0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46E16-E36C-A346-845B-7A55BEEF0392}" type="datetimeFigureOut">
              <a:rPr lang="en-US" smtClean="0"/>
              <a:t>17/3/16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8C19D-3FCA-7947-98B7-AB4EA4BAC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1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C85F-A675-9E4A-B1CF-E5578107F2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79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Che cos’è un TPS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6059-B1BC-41D9-97C5-CDD1F56DD1D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32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Che cos’è un TPS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6059-B1BC-41D9-97C5-CDD1F56DD1D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32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DEVO ANCORA CAMBIARE LE IMMAGINI E METTERE QUELLE INTERSPILL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6BC-412A-BE44-AD7A-6FFA1E2024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 firmware</a:t>
            </a:r>
            <a:r>
              <a:rPr lang="en-US" baseline="0" dirty="0" smtClean="0"/>
              <a:t> ha un tempo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sviluppo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lungo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quindi</a:t>
            </a:r>
            <a:r>
              <a:rPr lang="en-US" baseline="0" dirty="0" smtClean="0"/>
              <a:t> è </a:t>
            </a:r>
            <a:r>
              <a:rPr lang="en-US" baseline="0" dirty="0" err="1" smtClean="0"/>
              <a:t>stato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sviluppato</a:t>
            </a:r>
            <a:r>
              <a:rPr lang="en-US" baseline="0" dirty="0" smtClean="0"/>
              <a:t> in // al 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, ma </a:t>
            </a:r>
            <a:r>
              <a:rPr lang="en-US" baseline="0" dirty="0" err="1" smtClean="0"/>
              <a:t>molte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funzionalità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sono</a:t>
            </a:r>
            <a:r>
              <a:rPr lang="en-US" baseline="0" dirty="0" smtClean="0"/>
              <a:t> state testate e </a:t>
            </a:r>
            <a:r>
              <a:rPr lang="en-US" baseline="0" dirty="0" err="1" smtClean="0"/>
              <a:t>raffinate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sw</a:t>
            </a:r>
            <a:r>
              <a:rPr lang="en-US" baseline="0" dirty="0" smtClean="0"/>
              <a:t> prima e </a:t>
            </a:r>
            <a:r>
              <a:rPr lang="en-US" baseline="0" dirty="0" err="1" smtClean="0"/>
              <a:t>codificate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fw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dopo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Nuove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funzionalità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possibili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combinando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nuova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generazione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FPGA e </a:t>
            </a:r>
            <a:r>
              <a:rPr lang="en-US" baseline="0" dirty="0" err="1" smtClean="0"/>
              <a:t>eventualmente</a:t>
            </a:r>
            <a:r>
              <a:rPr lang="en-US" baseline="0" dirty="0" smtClean="0"/>
              <a:t> Soc, </a:t>
            </a:r>
            <a:r>
              <a:rPr lang="en-US" baseline="0" dirty="0" err="1" smtClean="0"/>
              <a:t>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essendo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programmabili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capacità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calcolo</a:t>
            </a:r>
            <a:r>
              <a:rPr lang="en-US" baseline="0" dirty="0" smtClean="0"/>
              <a:t> a basso </a:t>
            </a:r>
            <a:r>
              <a:rPr lang="en-US" baseline="0" dirty="0" err="1" smtClean="0"/>
              <a:t>costo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parallelo</a:t>
            </a:r>
            <a:r>
              <a:rPr lang="en-US" baseline="0" dirty="0" smtClean="0"/>
              <a:t> (se ne </a:t>
            </a:r>
            <a:r>
              <a:rPr lang="en-US" baseline="0" dirty="0" err="1" smtClean="0"/>
              <a:t>metterebbero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per board). </a:t>
            </a:r>
            <a:r>
              <a:rPr lang="en-US" baseline="0" dirty="0" err="1" smtClean="0"/>
              <a:t>Conseguenze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monitorabili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possibilità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applicare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calibrazioni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cioè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calibrare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</a:t>
            </a:r>
            <a:r>
              <a:rPr lang="en-US" baseline="0" dirty="0" smtClean="0"/>
              <a:t> TDC per </a:t>
            </a:r>
            <a:r>
              <a:rPr lang="en-US" baseline="0" dirty="0" err="1" smtClean="0"/>
              <a:t>ogni</a:t>
            </a:r>
            <a:r>
              <a:rPr lang="en-US" baseline="0" dirty="0" smtClean="0"/>
              <a:t> TAC per </a:t>
            </a:r>
            <a:r>
              <a:rPr lang="en-US" baseline="0" dirty="0" err="1" smtClean="0"/>
              <a:t>esempio</a:t>
            </a:r>
            <a:r>
              <a:rPr lang="en-US" baseline="0" dirty="0" smtClean="0"/>
              <a:t>…) e </a:t>
            </a:r>
            <a:r>
              <a:rPr lang="en-US" baseline="0" dirty="0" err="1" smtClean="0"/>
              <a:t>monitorare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più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quantità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6BC-412A-BE44-AD7A-6FFA1E2024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000069"/>
                </a:solidFill>
                <a:latin typeface="Arial"/>
                <a:cs typeface="Arial"/>
              </a:defRPr>
            </a:lvl1pPr>
          </a:lstStyle>
          <a:p>
            <a:r>
              <a:rPr lang="en-US" dirty="0" err="1" smtClean="0"/>
              <a:t>Rivelatori</a:t>
            </a:r>
            <a:r>
              <a:rPr lang="en-US" dirty="0" smtClean="0"/>
              <a:t> e Software per </a:t>
            </a:r>
            <a:r>
              <a:rPr lang="en-US" dirty="0" err="1" smtClean="0"/>
              <a:t>Diagnostica</a:t>
            </a:r>
            <a:r>
              <a:rPr lang="en-US" dirty="0" smtClean="0"/>
              <a:t> e </a:t>
            </a:r>
            <a:r>
              <a:rPr lang="en-US" dirty="0" err="1" smtClean="0"/>
              <a:t>Terapia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Piergiorgio Cerello</a:t>
            </a:r>
          </a:p>
          <a:p>
            <a:r>
              <a:rPr lang="en-US" dirty="0" smtClean="0"/>
              <a:t>INFN – </a:t>
            </a:r>
            <a:r>
              <a:rPr lang="en-US" dirty="0" err="1" smtClean="0"/>
              <a:t>Sezione</a:t>
            </a:r>
            <a:r>
              <a:rPr lang="en-US" dirty="0" smtClean="0"/>
              <a:t> di Torino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7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6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388433" y="1230772"/>
            <a:ext cx="7374872" cy="0"/>
          </a:xfrm>
          <a:prstGeom prst="line">
            <a:avLst/>
          </a:prstGeom>
          <a:ln>
            <a:solidFill>
              <a:srgbClr val="00006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64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0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2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F98DC-3AA5-1543-A618-099E822054A0}" type="datetimeFigureOut">
              <a:rPr lang="en-US" smtClean="0"/>
              <a:t>17/3/16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4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hyperlink" Target="mailto:cerello@to.infn.it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DEE3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-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 smtClean="0"/>
          </a:p>
          <a:p>
            <a:fld id="{28BF98DC-3AA5-1543-A618-099E822054A0}" type="datetimeFigureOut">
              <a:rPr lang="en-US" smtClean="0"/>
              <a:t>17/3/16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 smtClean="0"/>
              <a:t>RESEARCH AND INDUSTRY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974D-E1F3-C444-A0F3-A9C9AE0EF85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INFN-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54646" cy="12307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" y="6434666"/>
            <a:ext cx="9143999" cy="423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Piergiorgio Cerello – </a:t>
            </a:r>
            <a:r>
              <a:rPr lang="en-US" sz="1400" dirty="0" smtClean="0">
                <a:solidFill>
                  <a:srgbClr val="000090"/>
                </a:solidFill>
                <a:latin typeface="Frutiger 55 Roman"/>
                <a:cs typeface="Frutiger 55 Roman"/>
                <a:hlinkClick r:id="rId14"/>
              </a:rPr>
              <a:t>cerello@to.infn.it</a:t>
            </a:r>
            <a:r>
              <a:rPr lang="en-US" sz="14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                                                   </a:t>
            </a:r>
            <a:r>
              <a:rPr lang="en-US" sz="1400" b="1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CCR2016 - </a:t>
            </a:r>
            <a:r>
              <a:rPr lang="en-US" sz="1400" b="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Trent</a:t>
            </a:r>
            <a:r>
              <a:rPr lang="en-US" sz="14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o, March, 17</a:t>
            </a:r>
            <a:r>
              <a:rPr lang="en-US" sz="1400" baseline="300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th</a:t>
            </a:r>
            <a:r>
              <a:rPr lang="en-US" sz="14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, 2016</a:t>
            </a:r>
            <a:endParaRPr lang="en-US" sz="1400"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4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006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5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5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5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5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95665"/>
            <a:ext cx="91440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Computing in Medical Applications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5819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Piergiorgio Cerello</a:t>
            </a:r>
          </a:p>
          <a:p>
            <a:r>
              <a:rPr lang="en-US" sz="2400" dirty="0" smtClean="0"/>
              <a:t>INFN – </a:t>
            </a:r>
            <a:r>
              <a:rPr lang="en-US" sz="2400" dirty="0" err="1" smtClean="0"/>
              <a:t>Sezione</a:t>
            </a:r>
            <a:r>
              <a:rPr lang="en-US" sz="2400" dirty="0" smtClean="0"/>
              <a:t> di Torino</a:t>
            </a:r>
          </a:p>
          <a:p>
            <a:r>
              <a:rPr lang="en-US" sz="2400" dirty="0" err="1" smtClean="0"/>
              <a:t>cerello@to.infn.it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71" y="2419421"/>
            <a:ext cx="1845835" cy="1466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582" b="15030"/>
          <a:stretch/>
        </p:blipFill>
        <p:spPr>
          <a:xfrm>
            <a:off x="2068551" y="141888"/>
            <a:ext cx="1562901" cy="1466779"/>
          </a:xfrm>
          <a:prstGeom prst="rect">
            <a:avLst/>
          </a:prstGeom>
        </p:spPr>
      </p:pic>
      <p:pic>
        <p:nvPicPr>
          <p:cNvPr id="7" name="grab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3065" y="5200720"/>
            <a:ext cx="1775738" cy="13686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96"/>
          <p:cNvSpPr/>
          <p:nvPr/>
        </p:nvSpPr>
        <p:spPr>
          <a:xfrm>
            <a:off x="3903788" y="279050"/>
            <a:ext cx="1280074" cy="12449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4999" r="-14999"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3" y="4038184"/>
            <a:ext cx="200183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3721" y="5277379"/>
            <a:ext cx="2056652" cy="122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22" y="2481711"/>
            <a:ext cx="2067154" cy="1522607"/>
          </a:xfrm>
          <a:prstGeom prst="rect">
            <a:avLst/>
          </a:prstGeom>
        </p:spPr>
      </p:pic>
      <p:grpSp>
        <p:nvGrpSpPr>
          <p:cNvPr id="19" name="Group 11"/>
          <p:cNvGrpSpPr/>
          <p:nvPr/>
        </p:nvGrpSpPr>
        <p:grpSpPr>
          <a:xfrm>
            <a:off x="7240514" y="4410441"/>
            <a:ext cx="1710267" cy="1576189"/>
            <a:chOff x="800100" y="1638300"/>
            <a:chExt cx="3251200" cy="3251200"/>
          </a:xfrm>
        </p:grpSpPr>
        <p:pic>
          <p:nvPicPr>
            <p:cNvPr id="20" name="Picture 19" descr="pianocent-1cutgood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638300"/>
              <a:ext cx="3251200" cy="32512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409700" y="2273300"/>
              <a:ext cx="2108200" cy="2008981"/>
            </a:xfrm>
            <a:prstGeom prst="line">
              <a:avLst/>
            </a:pr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26" y="199520"/>
            <a:ext cx="1848363" cy="14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6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430106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Spin-off: </a:t>
            </a:r>
            <a:endParaRPr lang="en-US" dirty="0"/>
          </a:p>
        </p:txBody>
      </p:sp>
      <p:pic>
        <p:nvPicPr>
          <p:cNvPr id="13" name="Picture 12" descr="I-SEE@Mila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4000" cy="5718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498" y="16933"/>
            <a:ext cx="2948999" cy="90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581"/>
            <a:ext cx="9143999" cy="49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tangolo 13"/>
          <p:cNvSpPr/>
          <p:nvPr/>
        </p:nvSpPr>
        <p:spPr>
          <a:xfrm>
            <a:off x="1941543" y="186346"/>
            <a:ext cx="6257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Frutiger 55 Roman"/>
                <a:cs typeface="Frutiger 55 Roman"/>
              </a:rPr>
              <a:t>Treatment Planning in PT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852514"/>
            <a:ext cx="3083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See talk by S. </a:t>
            </a:r>
            <a:r>
              <a:rPr lang="en-US" dirty="0" err="1" smtClean="0">
                <a:solidFill>
                  <a:srgbClr val="000090"/>
                </a:solidFill>
                <a:latin typeface="Frutiger 55 Roman"/>
                <a:cs typeface="Frutiger 55 Roman"/>
              </a:rPr>
              <a:t>Giordanengo</a:t>
            </a:r>
            <a:endParaRPr lang="en-US"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73448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2553" t="31986" r="35462" b="25919"/>
          <a:stretch/>
        </p:blipFill>
        <p:spPr>
          <a:xfrm>
            <a:off x="2027129" y="1477388"/>
            <a:ext cx="6964012" cy="366643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74801" y="5451600"/>
            <a:ext cx="6418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Overview of the INFN TPS algorithms: </a:t>
            </a:r>
            <a:r>
              <a:rPr lang="en-GB" sz="2400" b="1" i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en-GB" sz="2400" b="1" i="1" dirty="0" smtClean="0">
                <a:solidFill>
                  <a:srgbClr val="002060"/>
                </a:solidFill>
              </a:rPr>
              <a:t>CPU and GPU implementation results  </a:t>
            </a:r>
            <a:endParaRPr lang="en-GB" sz="2400" b="1" i="1" dirty="0">
              <a:solidFill>
                <a:srgbClr val="00206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11537" y="5143823"/>
            <a:ext cx="2802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Phys. Med. Biol. 61 (2016) 183–214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7" y="1467761"/>
            <a:ext cx="1852856" cy="3676062"/>
          </a:xfrm>
          <a:prstGeom prst="rect">
            <a:avLst/>
          </a:prstGeom>
        </p:spPr>
      </p:pic>
      <p:sp>
        <p:nvSpPr>
          <p:cNvPr id="18" name="Rettangolo 13"/>
          <p:cNvSpPr/>
          <p:nvPr/>
        </p:nvSpPr>
        <p:spPr>
          <a:xfrm>
            <a:off x="1450476" y="355680"/>
            <a:ext cx="7451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Frutiger 55 Roman"/>
                <a:cs typeface="Frutiger 55 Roman"/>
              </a:rPr>
              <a:t>CUDA porting of INFN-IBA TPS</a:t>
            </a:r>
          </a:p>
        </p:txBody>
      </p:sp>
    </p:spTree>
    <p:extLst>
      <p:ext uri="{BB962C8B-B14F-4D97-AF65-F5344CB8AC3E}">
        <p14:creationId xmlns:p14="http://schemas.microsoft.com/office/powerpoint/2010/main" val="4188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G_2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5" y="2490339"/>
            <a:ext cx="3452870" cy="2589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Terapia</a:t>
            </a:r>
            <a:r>
              <a:rPr lang="en-US" dirty="0" smtClean="0"/>
              <a:t>: monitor di dose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9" y="1871128"/>
            <a:ext cx="8229600" cy="651933"/>
          </a:xfrm>
        </p:spPr>
        <p:txBody>
          <a:bodyPr/>
          <a:lstStyle/>
          <a:p>
            <a:r>
              <a:rPr lang="en-US" sz="2800" dirty="0" smtClean="0"/>
              <a:t> INSIDE: </a:t>
            </a:r>
            <a:r>
              <a:rPr lang="en-US" sz="2800" dirty="0" err="1" smtClean="0"/>
              <a:t>dov’e</a:t>
            </a:r>
            <a:r>
              <a:rPr lang="en-US" sz="2800" dirty="0" smtClean="0"/>
              <a:t>’ (&lt; 1mm)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picco</a:t>
            </a:r>
            <a:r>
              <a:rPr lang="en-US" sz="2800" dirty="0" smtClean="0"/>
              <a:t> di Bragg?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69933" y="2523061"/>
            <a:ext cx="3487552" cy="2556930"/>
            <a:chOff x="5912244" y="1321440"/>
            <a:chExt cx="3038096" cy="2303451"/>
          </a:xfrm>
        </p:grpSpPr>
        <p:pic>
          <p:nvPicPr>
            <p:cNvPr id="6" name="Immagin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42" r="28914" b="48102"/>
            <a:stretch/>
          </p:blipFill>
          <p:spPr>
            <a:xfrm>
              <a:off x="5912244" y="1321440"/>
              <a:ext cx="3038096" cy="230345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5944315" y="1535389"/>
              <a:ext cx="2156496" cy="1958908"/>
            </a:xfrm>
            <a:prstGeom prst="ellipse">
              <a:avLst/>
            </a:prstGeom>
            <a:noFill/>
            <a:ln w="3810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2" tIns="45717" rIns="91432" bIns="45717"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 rot="16200000">
            <a:off x="-462962" y="3092211"/>
            <a:ext cx="1969756" cy="5156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In-beam PET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6200000">
            <a:off x="3964965" y="3083745"/>
            <a:ext cx="1952820" cy="515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Tracciatore</a:t>
            </a:r>
            <a:endParaRPr lang="en-US" sz="2400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999882" y="5343379"/>
            <a:ext cx="7169003" cy="651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Primo test PET @ CNAO 7/2/2016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622" y="5940772"/>
            <a:ext cx="2093378" cy="7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914400" y="852514"/>
            <a:ext cx="2647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See talk by F. </a:t>
            </a:r>
            <a:r>
              <a:rPr lang="en-US" dirty="0" err="1" smtClean="0">
                <a:solidFill>
                  <a:srgbClr val="000090"/>
                </a:solidFill>
                <a:latin typeface="Frutiger 55 Roman"/>
                <a:cs typeface="Frutiger 55 Roman"/>
              </a:rPr>
              <a:t>Pennazio</a:t>
            </a:r>
            <a:endParaRPr lang="en-US"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875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ntoccio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78384" y="1213932"/>
            <a:ext cx="1034199" cy="2628000"/>
          </a:xfrm>
          <a:prstGeom prst="rect">
            <a:avLst/>
          </a:prstGeom>
        </p:spPr>
      </p:pic>
      <p:pic>
        <p:nvPicPr>
          <p:cNvPr id="4" name="Picture 3" descr="fantoccio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4069541" y="1220215"/>
            <a:ext cx="1024355" cy="2628000"/>
          </a:xfrm>
          <a:prstGeom prst="rect">
            <a:avLst/>
          </a:prstGeom>
        </p:spPr>
      </p:pic>
      <p:pic>
        <p:nvPicPr>
          <p:cNvPr id="5" name="Picture 4" descr="fantoccio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6959481" y="1215322"/>
            <a:ext cx="1031419" cy="2628000"/>
          </a:xfrm>
          <a:prstGeom prst="rect">
            <a:avLst/>
          </a:prstGeom>
        </p:spPr>
      </p:pic>
      <p:sp>
        <p:nvSpPr>
          <p:cNvPr id="14" name="Rectangle 20"/>
          <p:cNvSpPr>
            <a:spLocks/>
          </p:cNvSpPr>
          <p:nvPr/>
        </p:nvSpPr>
        <p:spPr bwMode="auto">
          <a:xfrm>
            <a:off x="473712" y="1597600"/>
            <a:ext cx="508416" cy="3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A</a:t>
            </a:r>
            <a:endParaRPr lang="en-US" sz="2400" dirty="0">
              <a:solidFill>
                <a:srgbClr val="00009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sp>
        <p:nvSpPr>
          <p:cNvPr id="15" name="Rectangle 20"/>
          <p:cNvSpPr>
            <a:spLocks/>
          </p:cNvSpPr>
          <p:nvPr/>
        </p:nvSpPr>
        <p:spPr bwMode="auto">
          <a:xfrm>
            <a:off x="3229612" y="1599657"/>
            <a:ext cx="508416" cy="3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2400" dirty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B</a:t>
            </a:r>
          </a:p>
        </p:txBody>
      </p:sp>
      <p:sp>
        <p:nvSpPr>
          <p:cNvPr id="16" name="Rectangle 20"/>
          <p:cNvSpPr>
            <a:spLocks/>
          </p:cNvSpPr>
          <p:nvPr/>
        </p:nvSpPr>
        <p:spPr bwMode="auto">
          <a:xfrm>
            <a:off x="6161189" y="1597600"/>
            <a:ext cx="508416" cy="3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D</a:t>
            </a:r>
            <a:endParaRPr lang="en-US" sz="2400" dirty="0">
              <a:solidFill>
                <a:srgbClr val="00009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pic>
        <p:nvPicPr>
          <p:cNvPr id="6" name="Picture 5" descr="fantoccioA_data_si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41752"/>
            <a:ext cx="3399368" cy="1869106"/>
          </a:xfrm>
          <a:prstGeom prst="rect">
            <a:avLst/>
          </a:prstGeom>
        </p:spPr>
      </p:pic>
      <p:grpSp>
        <p:nvGrpSpPr>
          <p:cNvPr id="31" name="Gruppo 30"/>
          <p:cNvGrpSpPr/>
          <p:nvPr/>
        </p:nvGrpSpPr>
        <p:grpSpPr>
          <a:xfrm>
            <a:off x="5445089" y="2990992"/>
            <a:ext cx="2079632" cy="451363"/>
            <a:chOff x="530569" y="1559422"/>
            <a:chExt cx="2252935" cy="451363"/>
          </a:xfrm>
        </p:grpSpPr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530569" y="1559422"/>
              <a:ext cx="1322513" cy="45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 anchor="t"/>
            <a:lstStyle/>
            <a:p>
              <a:pPr marL="39688"/>
              <a:r>
                <a:rPr lang="en-US" sz="2400" dirty="0" smtClean="0">
                  <a:solidFill>
                    <a:srgbClr val="000090"/>
                  </a:solidFill>
                  <a:latin typeface="Frutiger 55 Roman"/>
                  <a:ea typeface="ＭＳ Ｐゴシック" charset="0"/>
                  <a:cs typeface="Frutiger 55 Roman"/>
                  <a:sym typeface="Arial" charset="0"/>
                </a:rPr>
                <a:t>beam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1899458" y="1729743"/>
              <a:ext cx="884046" cy="0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/>
          <p:cNvCxnSpPr/>
          <p:nvPr/>
        </p:nvCxnSpPr>
        <p:spPr>
          <a:xfrm>
            <a:off x="489756" y="3235114"/>
            <a:ext cx="492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78699" y="3218133"/>
            <a:ext cx="4923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82129" y="2990992"/>
            <a:ext cx="86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utiger 55 Roman"/>
                <a:cs typeface="Frutiger 55 Roman"/>
              </a:rPr>
              <a:t>Data</a:t>
            </a:r>
            <a:endParaRPr lang="en-US" sz="2400" dirty="0">
              <a:latin typeface="Frutiger 55 Roman"/>
              <a:cs typeface="Frutiger 55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02328" y="2968058"/>
            <a:ext cx="172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Frutiger 55 Roman"/>
                <a:cs typeface="Frutiger 55 Roman"/>
              </a:rPr>
              <a:t>Simulation</a:t>
            </a:r>
            <a:endParaRPr lang="en-US" sz="2400" dirty="0">
              <a:solidFill>
                <a:srgbClr val="FF0000"/>
              </a:solidFill>
              <a:latin typeface="Frutiger 55 Roman"/>
              <a:cs typeface="Frutiger 55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47" y="1184126"/>
            <a:ext cx="912655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 – 25/02/2016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 AFTER TREATMENT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19" descr="A_interspil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32" y="3351248"/>
            <a:ext cx="3395853" cy="2197026"/>
          </a:xfrm>
          <a:prstGeom prst="rect">
            <a:avLst/>
          </a:prstGeom>
        </p:spPr>
      </p:pic>
      <p:pic>
        <p:nvPicPr>
          <p:cNvPr id="24" name="Picture 8" descr="B_interspil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89053" y="3351248"/>
            <a:ext cx="3395853" cy="2197026"/>
          </a:xfrm>
          <a:prstGeom prst="rect">
            <a:avLst/>
          </a:prstGeom>
        </p:spPr>
      </p:pic>
      <p:pic>
        <p:nvPicPr>
          <p:cNvPr id="36" name="Picture 9" descr="D_interspill.png"/>
          <p:cNvPicPr>
            <a:picLocks noChangeAspect="1"/>
          </p:cNvPicPr>
          <p:nvPr/>
        </p:nvPicPr>
        <p:blipFill>
          <a:blip r:embed="rId9" cstate="print"/>
          <a:srcRect r="6765"/>
          <a:stretch>
            <a:fillRect/>
          </a:stretch>
        </p:blipFill>
        <p:spPr>
          <a:xfrm>
            <a:off x="6119447" y="3351248"/>
            <a:ext cx="3007107" cy="2197026"/>
          </a:xfrm>
          <a:prstGeom prst="rect">
            <a:avLst/>
          </a:prstGeom>
        </p:spPr>
      </p:pic>
      <p:sp>
        <p:nvSpPr>
          <p:cNvPr id="37" name="TextBox 15"/>
          <p:cNvSpPr txBox="1"/>
          <p:nvPr/>
        </p:nvSpPr>
        <p:spPr>
          <a:xfrm>
            <a:off x="50731" y="5621936"/>
            <a:ext cx="3038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PMMA phantom</a:t>
            </a:r>
          </a:p>
          <a:p>
            <a:r>
              <a:rPr lang="en-US" sz="1500" dirty="0" smtClean="0"/>
              <a:t>2 slices 2.7x2.7 cm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 (E</a:t>
            </a:r>
            <a:r>
              <a:rPr lang="en-US" sz="1500" baseline="-25000" dirty="0" smtClean="0"/>
              <a:t>1</a:t>
            </a:r>
            <a:r>
              <a:rPr lang="en-US" sz="1500" dirty="0" smtClean="0"/>
              <a:t> = 77 </a:t>
            </a:r>
            <a:r>
              <a:rPr lang="en-US" sz="1500" dirty="0" err="1" smtClean="0"/>
              <a:t>MeV</a:t>
            </a:r>
            <a:r>
              <a:rPr lang="en-US" sz="1500" dirty="0" smtClean="0"/>
              <a:t>, E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= 105 </a:t>
            </a:r>
            <a:r>
              <a:rPr lang="en-US" sz="1500" dirty="0" err="1" smtClean="0"/>
              <a:t>MeV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Acquisition time = 254 s</a:t>
            </a:r>
          </a:p>
        </p:txBody>
      </p:sp>
      <p:sp>
        <p:nvSpPr>
          <p:cNvPr id="38" name="TextBox 15"/>
          <p:cNvSpPr txBox="1"/>
          <p:nvPr/>
        </p:nvSpPr>
        <p:spPr>
          <a:xfrm>
            <a:off x="3229612" y="5621936"/>
            <a:ext cx="27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PMMA phantom with hole</a:t>
            </a:r>
          </a:p>
          <a:p>
            <a:r>
              <a:rPr lang="en-US" sz="1500" dirty="0" smtClean="0"/>
              <a:t>2 slices 2.7x2.7 cm</a:t>
            </a:r>
            <a:r>
              <a:rPr lang="en-US" sz="1500" baseline="30000" dirty="0" smtClean="0"/>
              <a:t>2</a:t>
            </a:r>
            <a:r>
              <a:rPr lang="en-US" sz="1500" dirty="0" smtClean="0"/>
              <a:t> (E</a:t>
            </a:r>
            <a:r>
              <a:rPr lang="en-US" sz="1500" baseline="-25000" dirty="0" smtClean="0"/>
              <a:t>1</a:t>
            </a:r>
            <a:r>
              <a:rPr lang="en-US" sz="1500" dirty="0" smtClean="0"/>
              <a:t> = 77 </a:t>
            </a:r>
            <a:r>
              <a:rPr lang="en-US" sz="1500" dirty="0" err="1" smtClean="0"/>
              <a:t>MeV</a:t>
            </a:r>
            <a:r>
              <a:rPr lang="en-US" sz="1500" dirty="0" smtClean="0"/>
              <a:t>, E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= 105 </a:t>
            </a:r>
            <a:r>
              <a:rPr lang="en-US" sz="1500" dirty="0" err="1" smtClean="0"/>
              <a:t>MeV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Acquisition time = 155 s</a:t>
            </a:r>
          </a:p>
        </p:txBody>
      </p:sp>
      <p:sp>
        <p:nvSpPr>
          <p:cNvPr id="39" name="TextBox 15"/>
          <p:cNvSpPr txBox="1"/>
          <p:nvPr/>
        </p:nvSpPr>
        <p:spPr>
          <a:xfrm>
            <a:off x="5980645" y="5621935"/>
            <a:ext cx="316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PMMA phantom</a:t>
            </a:r>
          </a:p>
          <a:p>
            <a:r>
              <a:rPr lang="en-US" sz="1500" b="1" dirty="0" smtClean="0"/>
              <a:t>Real treatment plan </a:t>
            </a:r>
            <a:r>
              <a:rPr lang="en-US" sz="1500" dirty="0" smtClean="0"/>
              <a:t>(</a:t>
            </a:r>
            <a:r>
              <a:rPr lang="en-US" sz="1500" dirty="0" err="1" smtClean="0"/>
              <a:t>E</a:t>
            </a:r>
            <a:r>
              <a:rPr lang="en-US" sz="1500" baseline="-25000" dirty="0" err="1" smtClean="0"/>
              <a:t>min</a:t>
            </a:r>
            <a:r>
              <a:rPr lang="en-US" sz="1500" dirty="0" smtClean="0"/>
              <a:t>= 76.6 </a:t>
            </a:r>
            <a:r>
              <a:rPr lang="en-US" sz="1500" dirty="0" err="1" smtClean="0"/>
              <a:t>MeV</a:t>
            </a:r>
            <a:r>
              <a:rPr lang="en-US" sz="1500" dirty="0" smtClean="0"/>
              <a:t>, </a:t>
            </a:r>
            <a:r>
              <a:rPr lang="en-US" sz="1500" dirty="0" err="1" smtClean="0"/>
              <a:t>E</a:t>
            </a:r>
            <a:r>
              <a:rPr lang="en-US" sz="1500" baseline="-25000" dirty="0" err="1" smtClean="0"/>
              <a:t>max</a:t>
            </a:r>
            <a:r>
              <a:rPr lang="en-US" sz="1500" dirty="0" smtClean="0"/>
              <a:t>= 124.5 </a:t>
            </a:r>
            <a:r>
              <a:rPr lang="en-US" sz="1500" dirty="0" err="1" smtClean="0"/>
              <a:t>MeV</a:t>
            </a:r>
            <a:r>
              <a:rPr lang="en-US" sz="1500" dirty="0" smtClean="0"/>
              <a:t>)</a:t>
            </a:r>
          </a:p>
          <a:p>
            <a:r>
              <a:rPr lang="en-US" sz="1500" dirty="0" smtClean="0"/>
              <a:t>Acquisition time= 133 s</a:t>
            </a:r>
          </a:p>
        </p:txBody>
      </p:sp>
      <p:sp>
        <p:nvSpPr>
          <p:cNvPr id="40" name="CustomShape 4"/>
          <p:cNvSpPr/>
          <p:nvPr/>
        </p:nvSpPr>
        <p:spPr>
          <a:xfrm>
            <a:off x="728129" y="526799"/>
            <a:ext cx="8229267" cy="761760"/>
          </a:xfrm>
          <a:prstGeom prst="rect">
            <a:avLst/>
          </a:prstGeom>
          <a:noFill/>
          <a:ln>
            <a:noFill/>
          </a:ln>
        </p:spPr>
        <p:txBody>
          <a:bodyPr lIns="84131" tIns="42066" rIns="84131" bIns="42066" anchor="ctr"/>
          <a:lstStyle/>
          <a:p>
            <a:pPr algn="ctr">
              <a:lnSpc>
                <a:spcPct val="100000"/>
              </a:lnSpc>
            </a:pPr>
            <a:r>
              <a:rPr lang="en-US" sz="37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Image and profile reconstruction</a:t>
            </a:r>
            <a:endParaRPr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0622" y="114807"/>
            <a:ext cx="2093378" cy="7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6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34680" y="1139898"/>
            <a:ext cx="8890004" cy="5401733"/>
            <a:chOff x="0" y="995126"/>
            <a:chExt cx="9144000" cy="5862874"/>
          </a:xfrm>
        </p:grpSpPr>
        <p:pic>
          <p:nvPicPr>
            <p:cNvPr id="3" name="Picture 2" descr="fantoccioAsigmoidi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5126"/>
              <a:ext cx="9144000" cy="586287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064000" y="995126"/>
              <a:ext cx="1151467" cy="461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 flipH="1">
            <a:off x="6519335" y="3708408"/>
            <a:ext cx="2506133" cy="0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0"/>
          <p:cNvSpPr>
            <a:spLocks/>
          </p:cNvSpPr>
          <p:nvPr/>
        </p:nvSpPr>
        <p:spPr bwMode="auto">
          <a:xfrm>
            <a:off x="6950305" y="2879203"/>
            <a:ext cx="1939699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3600" dirty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b</a:t>
            </a:r>
            <a:r>
              <a:rPr lang="en-US" sz="3600" dirty="0" smtClean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eam in</a:t>
            </a:r>
            <a:endParaRPr lang="en-US" sz="3600" dirty="0">
              <a:solidFill>
                <a:srgbClr val="80000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88267" y="2370667"/>
            <a:ext cx="1981202" cy="965208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35868" y="3708410"/>
            <a:ext cx="1286938" cy="1135063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/>
          </p:cNvSpPr>
          <p:nvPr/>
        </p:nvSpPr>
        <p:spPr bwMode="auto">
          <a:xfrm>
            <a:off x="1121422" y="2150541"/>
            <a:ext cx="493689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3600" dirty="0" smtClean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Bragg peak</a:t>
            </a:r>
            <a:r>
              <a:rPr lang="en-US" sz="3600" dirty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 </a:t>
            </a:r>
            <a:endParaRPr lang="en-US" sz="3600" dirty="0" smtClean="0">
              <a:solidFill>
                <a:srgbClr val="80000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  <a:p>
            <a:pPr marL="39688" algn="l"/>
            <a:r>
              <a:rPr lang="en-US" sz="3600" dirty="0" smtClean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77 MeV</a:t>
            </a:r>
            <a:endParaRPr lang="en-US" sz="3600" dirty="0">
              <a:solidFill>
                <a:srgbClr val="80000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sp>
        <p:nvSpPr>
          <p:cNvPr id="16" name="Rectangle 20"/>
          <p:cNvSpPr>
            <a:spLocks/>
          </p:cNvSpPr>
          <p:nvPr/>
        </p:nvSpPr>
        <p:spPr bwMode="auto">
          <a:xfrm>
            <a:off x="1121422" y="3335875"/>
            <a:ext cx="493689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3600" dirty="0" smtClean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Bragg peak</a:t>
            </a:r>
            <a:r>
              <a:rPr lang="en-US" sz="3600" dirty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 </a:t>
            </a:r>
            <a:endParaRPr lang="en-US" sz="3600" dirty="0" smtClean="0">
              <a:solidFill>
                <a:srgbClr val="80000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  <a:p>
            <a:pPr marL="39688" algn="l"/>
            <a:r>
              <a:rPr lang="en-US" sz="3600" dirty="0" smtClean="0">
                <a:solidFill>
                  <a:srgbClr val="80000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105 MeV</a:t>
            </a:r>
            <a:endParaRPr lang="en-US" sz="3600" dirty="0">
              <a:solidFill>
                <a:srgbClr val="80000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1104484" y="4775735"/>
            <a:ext cx="2959516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Expected difference </a:t>
            </a:r>
          </a:p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31.2 mm</a:t>
            </a:r>
            <a:endParaRPr lang="en-US" sz="2400" dirty="0">
              <a:solidFill>
                <a:srgbClr val="00009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sp>
        <p:nvSpPr>
          <p:cNvPr id="20" name="Rectangle 20"/>
          <p:cNvSpPr>
            <a:spLocks/>
          </p:cNvSpPr>
          <p:nvPr/>
        </p:nvSpPr>
        <p:spPr bwMode="auto">
          <a:xfrm>
            <a:off x="5029201" y="4775735"/>
            <a:ext cx="3149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Measured difference </a:t>
            </a:r>
          </a:p>
          <a:p>
            <a:pPr marL="39688" algn="l"/>
            <a:r>
              <a:rPr lang="en-US" sz="24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(30.2 +/- 0.3) mm</a:t>
            </a:r>
            <a:endParaRPr lang="en-US" sz="2400" dirty="0">
              <a:solidFill>
                <a:srgbClr val="00009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sp>
        <p:nvSpPr>
          <p:cNvPr id="24" name="Rectangle 20"/>
          <p:cNvSpPr>
            <a:spLocks/>
          </p:cNvSpPr>
          <p:nvPr/>
        </p:nvSpPr>
        <p:spPr bwMode="auto">
          <a:xfrm>
            <a:off x="6950305" y="3736667"/>
            <a:ext cx="294258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 algn="l"/>
            <a:r>
              <a:rPr lang="en-US" sz="36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10</a:t>
            </a:r>
            <a:r>
              <a:rPr lang="en-US" sz="3600" baseline="300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10</a:t>
            </a:r>
            <a:r>
              <a:rPr lang="en-US" sz="3600" dirty="0" smtClean="0">
                <a:solidFill>
                  <a:srgbClr val="000090"/>
                </a:solidFill>
                <a:latin typeface="Frutiger 65 Bold"/>
                <a:ea typeface="ＭＳ Ｐゴシック" charset="0"/>
                <a:cs typeface="Frutiger 65 Bold"/>
                <a:sym typeface="Arial" charset="0"/>
              </a:rPr>
              <a:t>p</a:t>
            </a:r>
            <a:endParaRPr lang="en-US" sz="3600" dirty="0">
              <a:solidFill>
                <a:srgbClr val="000090"/>
              </a:solidFill>
              <a:latin typeface="Frutiger 65 Bold"/>
              <a:ea typeface="ＭＳ Ｐゴシック" charset="0"/>
              <a:cs typeface="Frutiger 65 Bold"/>
              <a:sym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363" y="255924"/>
            <a:ext cx="2093378" cy="7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ustomShape 4"/>
          <p:cNvSpPr/>
          <p:nvPr/>
        </p:nvSpPr>
        <p:spPr>
          <a:xfrm>
            <a:off x="822820" y="211684"/>
            <a:ext cx="8229267" cy="761760"/>
          </a:xfrm>
          <a:prstGeom prst="rect">
            <a:avLst/>
          </a:prstGeom>
          <a:noFill/>
          <a:ln>
            <a:noFill/>
          </a:ln>
        </p:spPr>
        <p:txBody>
          <a:bodyPr lIns="84131" tIns="42066" rIns="84131" bIns="42066" anchor="ctr"/>
          <a:lstStyle/>
          <a:p>
            <a:pPr algn="ctr">
              <a:lnSpc>
                <a:spcPct val="100000"/>
              </a:lnSpc>
            </a:pPr>
            <a:r>
              <a:rPr lang="en-US" sz="37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                   Preliminary results</a:t>
            </a:r>
            <a:endParaRPr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  <p:sp>
        <p:nvSpPr>
          <p:cNvPr id="21" name="Rettangolo 3"/>
          <p:cNvSpPr/>
          <p:nvPr/>
        </p:nvSpPr>
        <p:spPr>
          <a:xfrm>
            <a:off x="19240" y="973686"/>
            <a:ext cx="9144000" cy="1440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31" tIns="42066" rIns="84131" bIns="42066" rtlCol="0" anchor="ctr"/>
          <a:lstStyle/>
          <a:p>
            <a:pPr algn="ctr"/>
            <a:endParaRPr lang="en-US"/>
          </a:p>
        </p:txBody>
      </p:sp>
      <p:sp>
        <p:nvSpPr>
          <p:cNvPr id="25" name="Rettangolo 4"/>
          <p:cNvSpPr/>
          <p:nvPr/>
        </p:nvSpPr>
        <p:spPr>
          <a:xfrm>
            <a:off x="0" y="6723632"/>
            <a:ext cx="9144000" cy="1440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31" tIns="42066" rIns="84131" bIns="42066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17"/>
          <p:cNvCxnSpPr/>
          <p:nvPr/>
        </p:nvCxnSpPr>
        <p:spPr>
          <a:xfrm flipH="1">
            <a:off x="195072" y="6795641"/>
            <a:ext cx="8753856" cy="0"/>
          </a:xfrm>
          <a:prstGeom prst="line">
            <a:avLst/>
          </a:prstGeom>
          <a:ln w="9525" cap="rnd">
            <a:solidFill>
              <a:srgbClr val="AD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7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4"/>
          <p:cNvSpPr/>
          <p:nvPr/>
        </p:nvSpPr>
        <p:spPr>
          <a:xfrm>
            <a:off x="985880" y="126885"/>
            <a:ext cx="8229267" cy="761760"/>
          </a:xfrm>
          <a:prstGeom prst="rect">
            <a:avLst/>
          </a:prstGeom>
          <a:noFill/>
          <a:ln>
            <a:noFill/>
          </a:ln>
        </p:spPr>
        <p:txBody>
          <a:bodyPr lIns="84131" tIns="42066" rIns="84131" bIns="42066" anchor="ctr"/>
          <a:lstStyle/>
          <a:p>
            <a:pPr algn="ctr">
              <a:lnSpc>
                <a:spcPct val="100000"/>
              </a:lnSpc>
            </a:pPr>
            <a:r>
              <a:rPr lang="en-US" sz="37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DAQ developments and upgrades</a:t>
            </a:r>
            <a:endParaRPr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  <p:sp>
        <p:nvSpPr>
          <p:cNvPr id="28" name="CustomShape 5"/>
          <p:cNvSpPr/>
          <p:nvPr/>
        </p:nvSpPr>
        <p:spPr>
          <a:xfrm>
            <a:off x="380823" y="1548192"/>
            <a:ext cx="8534404" cy="1765904"/>
          </a:xfrm>
          <a:prstGeom prst="rect">
            <a:avLst/>
          </a:prstGeom>
          <a:noFill/>
          <a:ln w="57150">
            <a:noFill/>
          </a:ln>
        </p:spPr>
        <p:txBody>
          <a:bodyPr lIns="82807" tIns="41404" rIns="82807" bIns="41404"/>
          <a:lstStyle/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000090"/>
              </a:solidFill>
              <a:latin typeface="Frutiger 55 Roman"/>
              <a:cs typeface="Frutiger 55 Roman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 in-spill DAQ and Image reconstruction </a:t>
            </a:r>
          </a:p>
          <a:p>
            <a:pPr lvl="2"/>
            <a:r>
              <a:rPr lang="en-US" sz="2800" dirty="0" smtClean="0">
                <a:solidFill>
                  <a:srgbClr val="FF6600"/>
                </a:solidFill>
                <a:latin typeface="Frutiger 55 Roman"/>
                <a:cs typeface="Frutiger 55 Roman"/>
              </a:rPr>
              <a:t>required for use at cyclotrons</a:t>
            </a: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000090"/>
              </a:solidFill>
              <a:latin typeface="Frutiger 55 Roman"/>
              <a:cs typeface="Frutiger 55 Roman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  <a:latin typeface="Frutiger 55 Roman"/>
                <a:cs typeface="Frutiger 55 Roman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use for pre-validation</a:t>
            </a:r>
            <a:r>
              <a:rPr lang="en-US" sz="2800" dirty="0">
                <a:solidFill>
                  <a:srgbClr val="000090"/>
                </a:solidFill>
                <a:latin typeface="Frutiger 55 Roman"/>
                <a:cs typeface="Frutiger 55 Roman"/>
              </a:rPr>
              <a:t> </a:t>
            </a:r>
            <a:endParaRPr lang="en-US" sz="2800" dirty="0" smtClean="0">
              <a:solidFill>
                <a:srgbClr val="000090"/>
              </a:solidFill>
              <a:latin typeface="Frutiger 55 Roman"/>
              <a:cs typeface="Frutiger 55 Roman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000090"/>
                </a:solidFill>
                <a:latin typeface="Frutiger 55 Roman"/>
                <a:cs typeface="Frutiger 55 Roman"/>
              </a:rPr>
              <a:t>	</a:t>
            </a:r>
            <a:r>
              <a:rPr lang="en-US" sz="28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		</a:t>
            </a:r>
            <a:r>
              <a:rPr lang="en-US" sz="2800" dirty="0" err="1">
                <a:solidFill>
                  <a:srgbClr val="FF6600"/>
                </a:solidFill>
                <a:latin typeface="Frutiger 55 Roman"/>
                <a:cs typeface="Frutiger 55 Roman"/>
              </a:rPr>
              <a:t>h</a:t>
            </a:r>
            <a:r>
              <a:rPr lang="en-US" sz="2800" dirty="0" err="1" smtClean="0">
                <a:solidFill>
                  <a:srgbClr val="FF6600"/>
                </a:solidFill>
                <a:latin typeface="Frutiger 55 Roman"/>
                <a:cs typeface="Frutiger 55 Roman"/>
              </a:rPr>
              <a:t>ypofractionation</a:t>
            </a:r>
            <a:endParaRPr lang="en-US" sz="2800" dirty="0" smtClean="0">
              <a:solidFill>
                <a:srgbClr val="FF6600"/>
              </a:solidFill>
              <a:latin typeface="Frutiger 55 Roman"/>
              <a:cs typeface="Frutiger 55 Roman"/>
            </a:endParaRPr>
          </a:p>
          <a:p>
            <a:pPr>
              <a:lnSpc>
                <a:spcPct val="100000"/>
              </a:lnSpc>
            </a:pPr>
            <a:endParaRPr lang="en-US" sz="2800" dirty="0" smtClean="0">
              <a:solidFill>
                <a:srgbClr val="000090"/>
              </a:solidFill>
              <a:latin typeface="Frutiger 55 Roman"/>
              <a:cs typeface="Frutiger 55 Roman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90"/>
                </a:solidFill>
                <a:latin typeface="Frutiger 55 Roman"/>
                <a:cs typeface="Frutiger 55 Roman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larger acceptance, higher speed (ASIC)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rgbClr val="FF6600"/>
                </a:solidFill>
                <a:latin typeface="Frutiger 55 Roman"/>
                <a:cs typeface="Frutiger 55 Roman"/>
              </a:rPr>
              <a:t>	</a:t>
            </a:r>
            <a:r>
              <a:rPr lang="en-US" sz="2800" dirty="0" smtClean="0">
                <a:solidFill>
                  <a:srgbClr val="FF6600"/>
                </a:solidFill>
                <a:latin typeface="Frutiger 55 Roman"/>
                <a:cs typeface="Frutiger 55 Roman"/>
              </a:rPr>
              <a:t>		multiple lesion treatment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sz="23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00000"/>
              </a:lnSpc>
              <a:buFont typeface="Arial" pitchFamily="34" charset="0"/>
              <a:buChar char="•"/>
            </a:pPr>
            <a:endParaRPr lang="en-US" sz="23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4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6933" y="1624383"/>
            <a:ext cx="3826934" cy="1470025"/>
          </a:xfrm>
        </p:spPr>
        <p:txBody>
          <a:bodyPr>
            <a:normAutofit/>
          </a:bodyPr>
          <a:lstStyle/>
          <a:p>
            <a:r>
              <a:rPr lang="en-US" b="1" dirty="0"/>
              <a:t>i</a:t>
            </a:r>
            <a:r>
              <a:rPr lang="en-US" b="1" dirty="0" smtClean="0"/>
              <a:t>n </a:t>
            </a:r>
            <a:r>
              <a:rPr lang="en-US" b="1" dirty="0" err="1" smtClean="0"/>
              <a:t>sintesi</a:t>
            </a:r>
            <a:r>
              <a:rPr lang="en-US" b="1" dirty="0" smtClean="0"/>
              <a:t>…</a:t>
            </a: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16" y="1959655"/>
            <a:ext cx="1845835" cy="1466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4582" b="15030"/>
          <a:stretch/>
        </p:blipFill>
        <p:spPr>
          <a:xfrm>
            <a:off x="2068551" y="141888"/>
            <a:ext cx="1562901" cy="1466779"/>
          </a:xfrm>
          <a:prstGeom prst="rect">
            <a:avLst/>
          </a:prstGeom>
        </p:spPr>
      </p:pic>
      <p:pic>
        <p:nvPicPr>
          <p:cNvPr id="7" name="grab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3065" y="5204159"/>
            <a:ext cx="1775738" cy="136862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96"/>
          <p:cNvSpPr/>
          <p:nvPr/>
        </p:nvSpPr>
        <p:spPr>
          <a:xfrm>
            <a:off x="3903788" y="279050"/>
            <a:ext cx="1280074" cy="12449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4999" r="-14999"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" y="4180063"/>
            <a:ext cx="200183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23721" y="5345111"/>
            <a:ext cx="2056652" cy="1227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3" y="1903827"/>
            <a:ext cx="2067154" cy="1522607"/>
          </a:xfrm>
          <a:prstGeom prst="rect">
            <a:avLst/>
          </a:prstGeom>
        </p:spPr>
      </p:pic>
      <p:grpSp>
        <p:nvGrpSpPr>
          <p:cNvPr id="19" name="Group 11"/>
          <p:cNvGrpSpPr/>
          <p:nvPr/>
        </p:nvGrpSpPr>
        <p:grpSpPr>
          <a:xfrm>
            <a:off x="7240514" y="3872214"/>
            <a:ext cx="1710267" cy="1576189"/>
            <a:chOff x="800100" y="1638300"/>
            <a:chExt cx="3251200" cy="3251200"/>
          </a:xfrm>
        </p:grpSpPr>
        <p:pic>
          <p:nvPicPr>
            <p:cNvPr id="20" name="Picture 19" descr="pianocent-1cutgood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" y="1638300"/>
              <a:ext cx="3251200" cy="325120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409700" y="2273300"/>
              <a:ext cx="2108200" cy="2008981"/>
            </a:xfrm>
            <a:prstGeom prst="line">
              <a:avLst/>
            </a:prstGeom>
            <a:ln w="31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26" y="199520"/>
            <a:ext cx="1848363" cy="14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324068" y="2828569"/>
            <a:ext cx="4602473" cy="222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…</a:t>
            </a:r>
            <a:r>
              <a:rPr lang="en-US" sz="2400" dirty="0" err="1" smtClean="0"/>
              <a:t>molte</a:t>
            </a:r>
            <a:r>
              <a:rPr lang="en-US" sz="2400" dirty="0" smtClean="0"/>
              <a:t> </a:t>
            </a:r>
            <a:r>
              <a:rPr lang="en-US" sz="2400" dirty="0" err="1" smtClean="0"/>
              <a:t>applicazioni</a:t>
            </a:r>
            <a:r>
              <a:rPr lang="en-US" sz="2400" dirty="0" smtClean="0"/>
              <a:t> </a:t>
            </a:r>
            <a:r>
              <a:rPr lang="en-US" sz="2400" dirty="0" err="1" smtClean="0"/>
              <a:t>mediche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rilevanti</a:t>
            </a:r>
            <a:r>
              <a:rPr lang="en-US" sz="2400" dirty="0" smtClean="0"/>
              <a:t> dal </a:t>
            </a:r>
            <a:r>
              <a:rPr lang="en-US" sz="2400" dirty="0" err="1" smtClean="0"/>
              <a:t>punto</a:t>
            </a:r>
            <a:r>
              <a:rPr lang="en-US" sz="2400" dirty="0" smtClean="0"/>
              <a:t> di vista del </a:t>
            </a:r>
            <a:r>
              <a:rPr lang="en-US" sz="2400" dirty="0" err="1" smtClean="0"/>
              <a:t>calcolo</a:t>
            </a:r>
            <a:r>
              <a:rPr lang="en-US" sz="2400" dirty="0" smtClean="0"/>
              <a:t> </a:t>
            </a:r>
            <a:r>
              <a:rPr lang="en-US" sz="2400" dirty="0" err="1" smtClean="0"/>
              <a:t>scientifico</a:t>
            </a:r>
            <a:r>
              <a:rPr lang="is-IS" sz="2400" dirty="0" smtClean="0"/>
              <a:t>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372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21026"/>
              </p:ext>
            </p:extLst>
          </p:nvPr>
        </p:nvGraphicFramePr>
        <p:xfrm>
          <a:off x="232547" y="1444968"/>
          <a:ext cx="8791197" cy="4788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8405"/>
                <a:gridCol w="778405"/>
                <a:gridCol w="1327588"/>
                <a:gridCol w="1377828"/>
                <a:gridCol w="1336161"/>
                <a:gridCol w="1434410"/>
                <a:gridCol w="1758400"/>
              </a:tblGrid>
              <a:tr h="655320">
                <a:tc>
                  <a:txBody>
                    <a:bodyPr/>
                    <a:lstStyle/>
                    <a:p>
                      <a:endParaRPr lang="en-US" b="0" i="0" dirty="0" smtClean="0"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054262"/>
                          </a:solidFill>
                          <a:latin typeface="Frutiger 55 Roman"/>
                          <a:cs typeface="Frutiger 55 Roman"/>
                        </a:rPr>
                        <a:t>App</a:t>
                      </a:r>
                    </a:p>
                    <a:p>
                      <a:endParaRPr lang="en-US" b="0" i="0" dirty="0" smtClean="0">
                        <a:solidFill>
                          <a:srgbClr val="054262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Diagnosis</a:t>
                      </a: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Detector simulation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Therapy</a:t>
                      </a: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Treatment planning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Therapy</a:t>
                      </a: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Quality</a:t>
                      </a:r>
                    </a:p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Assurance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Diagnosis</a:t>
                      </a: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endParaRPr lang="en-US" sz="1600" b="1" i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  <a:p>
                      <a:r>
                        <a:rPr lang="en-US" sz="1600" b="1" i="0" dirty="0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Image</a:t>
                      </a:r>
                    </a:p>
                    <a:p>
                      <a:r>
                        <a:rPr lang="en-US" sz="1600" b="1" i="0" dirty="0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Processing</a:t>
                      </a:r>
                      <a:endParaRPr lang="en-US" sz="1600" b="1" i="0" dirty="0">
                        <a:solidFill>
                          <a:srgbClr val="8000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Biological</a:t>
                      </a:r>
                      <a:r>
                        <a:rPr lang="en-US" sz="1600" b="1" i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 </a:t>
                      </a:r>
                      <a:r>
                        <a:rPr lang="en-US" sz="1600" b="1" i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Frutiger 55 Roman"/>
                          <a:cs typeface="Frutiger 55 Roman"/>
                        </a:rPr>
                        <a:t>Modelling</a:t>
                      </a:r>
                      <a:endParaRPr lang="en-US" sz="1600" b="1" i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Tech</a:t>
                      </a:r>
                    </a:p>
                    <a:p>
                      <a:r>
                        <a:rPr lang="en-US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  </a:t>
                      </a:r>
                      <a:endParaRPr lang="en-US" b="0" i="0" dirty="0" smtClean="0"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 smtClean="0"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7442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Web</a:t>
                      </a:r>
                      <a:endParaRPr lang="en-US" sz="1600" b="1" i="0" dirty="0">
                        <a:solidFill>
                          <a:srgbClr val="FF66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M5L, MIND, etc.</a:t>
                      </a:r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  <a:tr h="841479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Cloud</a:t>
                      </a:r>
                      <a:endParaRPr lang="en-US" sz="1600" b="1" i="0" dirty="0">
                        <a:solidFill>
                          <a:srgbClr val="FF66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everyone</a:t>
                      </a:r>
                    </a:p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(FLUKA, Geant4/5)</a:t>
                      </a:r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I-SEE</a:t>
                      </a:r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INSIDE</a:t>
                      </a:r>
                      <a:endParaRPr lang="en-US" b="1" i="0" dirty="0">
                        <a:solidFill>
                          <a:srgbClr val="8000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M5L, MIND,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err="1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WaveScalES</a:t>
                      </a:r>
                      <a:endParaRPr lang="en-US" b="1" i="0" dirty="0">
                        <a:solidFill>
                          <a:srgbClr val="8000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  <a:tr h="492919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GPU</a:t>
                      </a:r>
                      <a:endParaRPr lang="en-US" sz="1600" b="1" i="0" dirty="0">
                        <a:solidFill>
                          <a:srgbClr val="FF66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Geant5</a:t>
                      </a:r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RIDOS</a:t>
                      </a:r>
                      <a:endParaRPr lang="en-US" b="1" i="0" dirty="0">
                        <a:solidFill>
                          <a:srgbClr val="8000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  <a:tr h="841479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High-</a:t>
                      </a:r>
                      <a:r>
                        <a:rPr lang="en-US" sz="1600" b="1" i="0" dirty="0" err="1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perf</a:t>
                      </a:r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.</a:t>
                      </a:r>
                    </a:p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DAQ</a:t>
                      </a:r>
                      <a:endParaRPr lang="en-US" sz="1600" b="1" i="0" dirty="0">
                        <a:solidFill>
                          <a:srgbClr val="FF66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solidFill>
                            <a:srgbClr val="800000"/>
                          </a:solidFill>
                          <a:latin typeface="Frutiger 55 Roman"/>
                          <a:cs typeface="Frutiger 55 Roman"/>
                        </a:rPr>
                        <a:t>PROMPT</a:t>
                      </a:r>
                      <a:endParaRPr lang="en-US" b="1" i="0" dirty="0">
                        <a:solidFill>
                          <a:srgbClr val="8000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  <a:tr h="589035">
                <a:tc gridSpan="2">
                  <a:txBody>
                    <a:bodyPr/>
                    <a:lstStyle/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Data Access,</a:t>
                      </a:r>
                    </a:p>
                    <a:p>
                      <a:r>
                        <a:rPr lang="en-US" sz="1600" b="1" i="0" dirty="0" smtClean="0">
                          <a:solidFill>
                            <a:srgbClr val="FF6600"/>
                          </a:solidFill>
                          <a:latin typeface="Frutiger 55 Roman"/>
                          <a:cs typeface="Frutiger 55 Roman"/>
                        </a:rPr>
                        <a:t>Preservation</a:t>
                      </a:r>
                      <a:endParaRPr lang="en-US" sz="1600" b="1" i="0" dirty="0">
                        <a:solidFill>
                          <a:srgbClr val="FF660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90"/>
                          </a:solidFill>
                          <a:latin typeface="Frutiger 55 Roman"/>
                          <a:cs typeface="Frutiger 55 Roman"/>
                        </a:rPr>
                        <a:t>?</a:t>
                      </a:r>
                      <a:endParaRPr lang="en-US" b="0" i="0" dirty="0">
                        <a:solidFill>
                          <a:srgbClr val="000090"/>
                        </a:solidFill>
                        <a:latin typeface="Frutiger 55 Roman"/>
                        <a:cs typeface="Frutiger 55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-270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Matrix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96704" y="1406480"/>
            <a:ext cx="538731" cy="0"/>
          </a:xfrm>
          <a:prstGeom prst="straightConnector1">
            <a:avLst/>
          </a:prstGeom>
          <a:ln>
            <a:solidFill>
              <a:srgbClr val="05426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-75299" y="2346187"/>
            <a:ext cx="538731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270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Simulazione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/>
              <a:t>I</a:t>
            </a:r>
            <a:r>
              <a:rPr lang="en-US" dirty="0" err="1" smtClean="0"/>
              <a:t>nterazione</a:t>
            </a:r>
            <a:r>
              <a:rPr lang="en-US" dirty="0" smtClean="0"/>
              <a:t> </a:t>
            </a:r>
            <a:r>
              <a:rPr lang="en-US" dirty="0" err="1" smtClean="0"/>
              <a:t>radiazione-materia</a:t>
            </a:r>
            <a:endParaRPr lang="en-US" dirty="0"/>
          </a:p>
        </p:txBody>
      </p:sp>
      <p:sp>
        <p:nvSpPr>
          <p:cNvPr id="4" name="Shape 48"/>
          <p:cNvSpPr txBox="1">
            <a:spLocks/>
          </p:cNvSpPr>
          <p:nvPr/>
        </p:nvSpPr>
        <p:spPr>
          <a:xfrm>
            <a:off x="372534" y="3238655"/>
            <a:ext cx="8229600" cy="11432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6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endParaRPr lang="en" dirty="0"/>
          </a:p>
        </p:txBody>
      </p:sp>
      <p:pic>
        <p:nvPicPr>
          <p:cNvPr id="7" name="Picture 6" descr="fluka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4" y="3238655"/>
            <a:ext cx="4152900" cy="12700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883832" y="4961468"/>
            <a:ext cx="5401733" cy="14477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due </a:t>
            </a:r>
            <a:r>
              <a:rPr lang="en-US" sz="2800" dirty="0" err="1" smtClean="0"/>
              <a:t>preziosissimi</a:t>
            </a:r>
            <a:r>
              <a:rPr lang="en-US" sz="2800" dirty="0" smtClean="0"/>
              <a:t> </a:t>
            </a:r>
            <a:r>
              <a:rPr lang="en-US" sz="2800" dirty="0" err="1" smtClean="0"/>
              <a:t>strumenti</a:t>
            </a:r>
            <a:r>
              <a:rPr lang="en-US" sz="2800" dirty="0" smtClean="0"/>
              <a:t> </a:t>
            </a:r>
            <a:r>
              <a:rPr lang="en-US" sz="2800" dirty="0" err="1" smtClean="0"/>
              <a:t>sviluppati</a:t>
            </a:r>
            <a:r>
              <a:rPr lang="en-US" sz="2800" dirty="0" smtClean="0"/>
              <a:t> </a:t>
            </a:r>
            <a:r>
              <a:rPr lang="en-US" sz="2800" dirty="0" err="1" smtClean="0"/>
              <a:t>inizialmente</a:t>
            </a:r>
            <a:r>
              <a:rPr lang="en-US" sz="2800" dirty="0" smtClean="0"/>
              <a:t> per la </a:t>
            </a:r>
            <a:r>
              <a:rPr lang="en-US" sz="2800" dirty="0" err="1" smtClean="0"/>
              <a:t>fisica</a:t>
            </a:r>
            <a:r>
              <a:rPr lang="en-US" sz="2800" dirty="0" smtClean="0"/>
              <a:t> </a:t>
            </a:r>
            <a:r>
              <a:rPr lang="en-US" sz="2800" dirty="0" err="1" smtClean="0"/>
              <a:t>delle</a:t>
            </a:r>
            <a:r>
              <a:rPr lang="en-US" sz="2800" dirty="0" smtClean="0"/>
              <a:t> </a:t>
            </a:r>
            <a:r>
              <a:rPr lang="en-US" sz="2800" dirty="0" err="1" smtClean="0"/>
              <a:t>particelle</a:t>
            </a: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pic>
        <p:nvPicPr>
          <p:cNvPr id="9" name="Picture 8" descr="geant4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374126"/>
            <a:ext cx="3175000" cy="774390"/>
          </a:xfrm>
          <a:prstGeom prst="rect">
            <a:avLst/>
          </a:prstGeom>
        </p:spPr>
      </p:pic>
      <p:sp>
        <p:nvSpPr>
          <p:cNvPr id="10" name="Content Placeholder 7"/>
          <p:cNvSpPr txBox="1">
            <a:spLocks/>
          </p:cNvSpPr>
          <p:nvPr/>
        </p:nvSpPr>
        <p:spPr>
          <a:xfrm>
            <a:off x="2078567" y="1634144"/>
            <a:ext cx="5401733" cy="122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“simulation of the passage of particles through matter”</a:t>
            </a:r>
          </a:p>
        </p:txBody>
      </p:sp>
    </p:spTree>
    <p:extLst>
      <p:ext uri="{BB962C8B-B14F-4D97-AF65-F5344CB8AC3E}">
        <p14:creationId xmlns:p14="http://schemas.microsoft.com/office/powerpoint/2010/main" val="4295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WaveScalES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565" y="3210635"/>
            <a:ext cx="8229600" cy="3210744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Brain research: </a:t>
            </a:r>
            <a:endParaRPr lang="en-GB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b="1" dirty="0" smtClean="0">
                <a:sym typeface="Wingdings" panose="05000000000000000000" pitchFamily="2" charset="2"/>
              </a:rPr>
              <a:t>	 </a:t>
            </a:r>
            <a:r>
              <a:rPr lang="en-GB" sz="2000" b="1" dirty="0" smtClean="0"/>
              <a:t>Computational Neuroscience</a:t>
            </a:r>
            <a:r>
              <a:rPr lang="en-GB" sz="2000" dirty="0" smtClean="0"/>
              <a:t>: novel </a:t>
            </a:r>
            <a:r>
              <a:rPr lang="en-GB" sz="2000" dirty="0"/>
              <a:t>experimental </a:t>
            </a:r>
            <a:r>
              <a:rPr lang="en-GB" sz="2000" dirty="0" smtClean="0"/>
              <a:t>methodologies and </a:t>
            </a:r>
            <a:r>
              <a:rPr lang="en-GB" sz="2000" dirty="0"/>
              <a:t>massive parallel simulations </a:t>
            </a:r>
            <a:r>
              <a:rPr lang="en-GB" sz="2000" dirty="0" smtClean="0"/>
              <a:t>for multi-scale theoretical models</a:t>
            </a:r>
          </a:p>
          <a:p>
            <a:pPr marL="0" indent="0">
              <a:buNone/>
            </a:pPr>
            <a:endParaRPr lang="en-GB" sz="2000" b="1" dirty="0"/>
          </a:p>
          <a:p>
            <a:r>
              <a:rPr lang="en-GB" sz="2000" dirty="0" smtClean="0"/>
              <a:t>The </a:t>
            </a:r>
            <a:r>
              <a:rPr lang="en-GB" sz="2000" b="1" dirty="0" err="1" smtClean="0">
                <a:solidFill>
                  <a:srgbClr val="FF0000"/>
                </a:solidFill>
              </a:rPr>
              <a:t>WaveScalES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project:</a:t>
            </a:r>
          </a:p>
          <a:p>
            <a:pPr lvl="1"/>
            <a:r>
              <a:rPr lang="en-GB" sz="2000" dirty="0" smtClean="0"/>
              <a:t> Experimental </a:t>
            </a:r>
            <a:r>
              <a:rPr lang="en-GB" sz="2000" dirty="0"/>
              <a:t>(perturbative) investigation, modelling </a:t>
            </a:r>
            <a:r>
              <a:rPr lang="en-GB" sz="2000" dirty="0" smtClean="0"/>
              <a:t>and </a:t>
            </a:r>
            <a:r>
              <a:rPr lang="en-GB" sz="2000" dirty="0"/>
              <a:t>simulation of </a:t>
            </a:r>
            <a:r>
              <a:rPr lang="en-GB" sz="2000" dirty="0" smtClean="0"/>
              <a:t>multi-scale </a:t>
            </a:r>
            <a:r>
              <a:rPr lang="en-GB" sz="2000" dirty="0"/>
              <a:t>Slow Wave Activity and </a:t>
            </a:r>
            <a:r>
              <a:rPr lang="en-GB" sz="2000" dirty="0" smtClean="0"/>
              <a:t>transition to </a:t>
            </a:r>
            <a:r>
              <a:rPr lang="en-GB" sz="2000" dirty="0" err="1" smtClean="0"/>
              <a:t>awakeness</a:t>
            </a:r>
            <a:endParaRPr lang="en-GB" sz="2000" dirty="0" smtClean="0"/>
          </a:p>
          <a:p>
            <a:pPr lvl="1"/>
            <a:r>
              <a:rPr lang="en-GB" sz="2000" dirty="0" smtClean="0"/>
              <a:t>Part of the </a:t>
            </a:r>
            <a:r>
              <a:rPr lang="en-GB" sz="2000" b="1" dirty="0" smtClean="0"/>
              <a:t>Human </a:t>
            </a:r>
            <a:r>
              <a:rPr lang="en-GB" sz="2000" b="1" dirty="0"/>
              <a:t>Brain Project </a:t>
            </a:r>
            <a:r>
              <a:rPr lang="en-GB" sz="2000" dirty="0"/>
              <a:t>(</a:t>
            </a:r>
            <a:r>
              <a:rPr lang="en-GB" sz="2000" dirty="0" smtClean="0"/>
              <a:t>HBP)</a:t>
            </a:r>
            <a:endParaRPr lang="en-GB" sz="20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9720" y="1027535"/>
            <a:ext cx="7772400" cy="2209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6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3200" dirty="0" smtClean="0">
                <a:solidFill>
                  <a:srgbClr val="FF0000"/>
                </a:solidFill>
              </a:rPr>
              <a:t>Large scale simulations of the cortical activity investigating slow waves, plasticity, sleep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and memory consolidation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061D206-FE11-9C48-8D26-0CA676B12DED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52514"/>
            <a:ext cx="266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See talk by E. </a:t>
            </a:r>
            <a:r>
              <a:rPr lang="en-US" dirty="0" err="1" smtClean="0">
                <a:solidFill>
                  <a:srgbClr val="000090"/>
                </a:solidFill>
                <a:latin typeface="Frutiger 55 Roman"/>
                <a:cs typeface="Frutiger 55 Roman"/>
              </a:rPr>
              <a:t>Pastorelli</a:t>
            </a:r>
            <a:endParaRPr lang="en-US"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6551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800"/>
            <a:ext cx="847034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Cortical simulations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The simulation of the cortical field activity can be accelerated using parallel/distributed computers. </a:t>
            </a:r>
            <a:r>
              <a:rPr lang="en-GB" sz="2200" dirty="0" smtClean="0"/>
              <a:t>However</a:t>
            </a:r>
            <a:r>
              <a:rPr lang="en-GB" sz="2200" dirty="0"/>
              <a:t>, there are several challenges, including:</a:t>
            </a:r>
          </a:p>
          <a:p>
            <a:pPr lvl="1"/>
            <a:r>
              <a:rPr lang="en-GB" sz="2000" dirty="0"/>
              <a:t>Neural networks heavily interconnected at multiple distances, local activity rapidly produces effects at all distances </a:t>
            </a:r>
            <a:r>
              <a:rPr lang="en-GB" sz="2000" dirty="0">
                <a:sym typeface="Wingdings"/>
              </a:rPr>
              <a:t> P</a:t>
            </a:r>
            <a:r>
              <a:rPr lang="en-GB" sz="2000" dirty="0"/>
              <a:t>rototype of non-trivial parallelization problem</a:t>
            </a:r>
          </a:p>
          <a:p>
            <a:pPr lvl="1"/>
            <a:r>
              <a:rPr lang="en-GB" sz="2000" dirty="0"/>
              <a:t>Each neural spike originates a cascade of  synaptic events at multiple times: t + </a:t>
            </a:r>
            <a:r>
              <a:rPr lang="en-GB" sz="2000" dirty="0" err="1"/>
              <a:t>Δt</a:t>
            </a:r>
            <a:r>
              <a:rPr lang="en-GB" sz="2000" baseline="-25000" dirty="0" err="1"/>
              <a:t>s</a:t>
            </a:r>
            <a:r>
              <a:rPr lang="en-GB" sz="2000" dirty="0"/>
              <a:t> </a:t>
            </a:r>
            <a:r>
              <a:rPr lang="en-GB" sz="2000" dirty="0">
                <a:sym typeface="Wingdings"/>
              </a:rPr>
              <a:t> </a:t>
            </a:r>
            <a:r>
              <a:rPr lang="en-GB" sz="2000" dirty="0"/>
              <a:t>Complex data </a:t>
            </a:r>
            <a:r>
              <a:rPr lang="en-GB" sz="2000" dirty="0" smtClean="0"/>
              <a:t>structures</a:t>
            </a:r>
            <a:endParaRPr lang="en-GB" sz="2000" dirty="0"/>
          </a:p>
          <a:p>
            <a:pPr lvl="1"/>
            <a:r>
              <a:rPr lang="en-GB" sz="2000" dirty="0"/>
              <a:t>Multiple time-scales (neural, synaptic, </a:t>
            </a:r>
            <a:r>
              <a:rPr lang="en-GB" sz="2000" dirty="0" smtClean="0"/>
              <a:t>spikes, long </a:t>
            </a:r>
            <a:r>
              <a:rPr lang="en-GB" sz="2000" dirty="0"/>
              <a:t>and short term plasticity models) </a:t>
            </a:r>
            <a:r>
              <a:rPr lang="en-GB" sz="2000" dirty="0">
                <a:sym typeface="Wingdings"/>
              </a:rPr>
              <a:t> Non-trivial s</a:t>
            </a:r>
            <a:r>
              <a:rPr lang="en-GB" sz="2000" dirty="0"/>
              <a:t>ynchronization at all </a:t>
            </a:r>
            <a:r>
              <a:rPr lang="en-GB" sz="2000" dirty="0" smtClean="0"/>
              <a:t>scales: </a:t>
            </a:r>
            <a:r>
              <a:rPr lang="en-GB" sz="2000" dirty="0">
                <a:sym typeface="Wingdings"/>
              </a:rPr>
              <a:t>m</a:t>
            </a:r>
            <a:r>
              <a:rPr lang="en-GB" sz="2000" dirty="0" smtClean="0">
                <a:sym typeface="Wingdings"/>
              </a:rPr>
              <a:t>ixed </a:t>
            </a:r>
            <a:r>
              <a:rPr lang="en-GB" sz="2000" dirty="0">
                <a:sym typeface="Wingdings"/>
              </a:rPr>
              <a:t>time-driven (delivery of spiking messages) and event-driven (synaptic activity and neural dynamic)</a:t>
            </a:r>
            <a:endParaRPr lang="en-GB" sz="2000" dirty="0"/>
          </a:p>
          <a:p>
            <a:pPr lvl="1"/>
            <a:r>
              <a:rPr lang="en-GB" sz="2000" dirty="0">
                <a:sym typeface="Wingdings"/>
              </a:rPr>
              <a:t>Gigantic synaptic data-base. A key issue for large scale simulations  Clever parallel resource management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3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"/>
            <a:ext cx="8470346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Image processing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480"/>
            <a:ext cx="9106624" cy="35729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06397" y="5215733"/>
            <a:ext cx="84703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6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Central vs. distributed processing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4400" y="852514"/>
            <a:ext cx="237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Frutiger 55 Roman"/>
                <a:cs typeface="Frutiger 55 Roman"/>
              </a:rPr>
              <a:t>See talk by A. </a:t>
            </a:r>
            <a:r>
              <a:rPr lang="en-US" dirty="0" err="1" smtClean="0">
                <a:solidFill>
                  <a:srgbClr val="000090"/>
                </a:solidFill>
                <a:latin typeface="Frutiger 55 Roman"/>
                <a:cs typeface="Frutiger 55 Roman"/>
              </a:rPr>
              <a:t>Retico</a:t>
            </a:r>
            <a:endParaRPr lang="en-US" dirty="0">
              <a:solidFill>
                <a:srgbClr val="000090"/>
              </a:solidFill>
              <a:latin typeface="Frutiger 55 Roman"/>
              <a:cs typeface="Frutiger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632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ubmi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4" y="4510277"/>
            <a:ext cx="3556993" cy="2110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Diagnostica</a:t>
            </a:r>
            <a:r>
              <a:rPr lang="en-US" dirty="0" smtClean="0"/>
              <a:t>                               WEB / Cloud + Image Processing</a:t>
            </a:r>
            <a:endParaRPr lang="en-US" dirty="0"/>
          </a:p>
        </p:txBody>
      </p:sp>
      <p:sp>
        <p:nvSpPr>
          <p:cNvPr id="5" name="Shape 352"/>
          <p:cNvSpPr/>
          <p:nvPr/>
        </p:nvSpPr>
        <p:spPr>
          <a:xfrm rot="16200000">
            <a:off x="-1101811" y="2804990"/>
            <a:ext cx="3151801" cy="85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/>
          <a:p>
            <a:pPr marL="616219" indent="-312621" algn="ctr" defTabSz="955443">
              <a:spcBef>
                <a:spcPts val="914"/>
              </a:spcBef>
              <a:buClr>
                <a:srgbClr val="76D6FF"/>
              </a:buClr>
              <a:buFont typeface="Palatino"/>
              <a:defRPr sz="1800"/>
            </a:pPr>
            <a:r>
              <a:rPr lang="en-US" sz="1700" dirty="0" err="1" smtClean="0">
                <a:solidFill>
                  <a:srgbClr val="000069"/>
                </a:solidFill>
                <a:uFill>
                  <a:solidFill>
                    <a:srgbClr val="011993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Validazione</a:t>
            </a:r>
            <a:r>
              <a:rPr lang="en-US" sz="1700" dirty="0" smtClean="0">
                <a:solidFill>
                  <a:srgbClr val="000069"/>
                </a:solidFill>
                <a:uFill>
                  <a:solidFill>
                    <a:srgbClr val="011993"/>
                  </a:solidFill>
                </a:uFill>
                <a:latin typeface="Arial Bold"/>
                <a:ea typeface="Arial Bold"/>
                <a:cs typeface="Arial Bold"/>
                <a:sym typeface="Arial Bold"/>
              </a:rPr>
              <a:t> su 949 CT</a:t>
            </a:r>
            <a:endParaRPr sz="1700" dirty="0">
              <a:solidFill>
                <a:srgbClr val="000069"/>
              </a:solidFill>
              <a:uFill>
                <a:solidFill>
                  <a:srgbClr val="011993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  <a:p>
            <a:pPr marL="357175" indent="-357175" algn="ctr" defTabSz="955443">
              <a:lnSpc>
                <a:spcPct val="150000"/>
              </a:lnSpc>
              <a:buClr>
                <a:srgbClr val="FFFFFF"/>
              </a:buClr>
              <a:buSzPct val="77000"/>
              <a:buFont typeface="Palatino"/>
              <a:buChar char="•"/>
              <a:defRPr sz="1800"/>
            </a:pPr>
            <a:endParaRPr sz="1700" dirty="0">
              <a:solidFill>
                <a:srgbClr val="000069"/>
              </a:solidFill>
              <a:uFill>
                <a:solidFill>
                  <a:srgbClr val="011993"/>
                </a:solidFill>
              </a:u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7" name="Picture 6" descr="fig13-eps-converted-t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8" y="1933805"/>
            <a:ext cx="3386666" cy="2401128"/>
          </a:xfrm>
          <a:prstGeom prst="rect">
            <a:avLst/>
          </a:prstGeom>
        </p:spPr>
      </p:pic>
      <p:sp>
        <p:nvSpPr>
          <p:cNvPr id="9" name="Shape 351"/>
          <p:cNvSpPr txBox="1">
            <a:spLocks/>
          </p:cNvSpPr>
          <p:nvPr/>
        </p:nvSpPr>
        <p:spPr>
          <a:xfrm>
            <a:off x="4830706" y="3619442"/>
            <a:ext cx="4292602" cy="991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69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>
              <a:defRPr sz="1800"/>
            </a:pPr>
            <a:r>
              <a:rPr lang="en-US" sz="3200" dirty="0" smtClean="0">
                <a:solidFill>
                  <a:srgbClr val="1A0A53"/>
                </a:solidFill>
                <a:latin typeface="Bookman Old Style"/>
                <a:cs typeface="Bookman Old Style"/>
              </a:rPr>
              <a:t>http://m5l.to.infn.it</a:t>
            </a:r>
            <a:endParaRPr lang="en-US" sz="3200" dirty="0">
              <a:solidFill>
                <a:srgbClr val="1A0A53"/>
              </a:solidFill>
              <a:latin typeface="Bookman Old Style"/>
              <a:ea typeface="Helvetica Neue"/>
              <a:cs typeface="Bookman Old Style"/>
              <a:sym typeface="Helvetica Neue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825" y="1261291"/>
            <a:ext cx="8686800" cy="86305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Ricerca</a:t>
            </a:r>
            <a:r>
              <a:rPr lang="en-US" sz="2800" dirty="0" smtClean="0"/>
              <a:t> </a:t>
            </a:r>
            <a:r>
              <a:rPr lang="en-US" sz="2800" dirty="0" err="1" smtClean="0"/>
              <a:t>automatica</a:t>
            </a:r>
            <a:r>
              <a:rPr lang="en-US" sz="2800" dirty="0" smtClean="0"/>
              <a:t> di </a:t>
            </a:r>
            <a:r>
              <a:rPr lang="en-US" sz="2800" dirty="0" err="1" smtClean="0"/>
              <a:t>noduli</a:t>
            </a:r>
            <a:r>
              <a:rPr lang="en-US" sz="2800" dirty="0" smtClean="0"/>
              <a:t> in CT </a:t>
            </a:r>
            <a:r>
              <a:rPr lang="en-US" sz="2800" dirty="0" err="1" smtClean="0"/>
              <a:t>polmonari</a:t>
            </a:r>
            <a:endParaRPr lang="en-US" sz="2800" dirty="0"/>
          </a:p>
        </p:txBody>
      </p:sp>
      <p:pic>
        <p:nvPicPr>
          <p:cNvPr id="13" name="grab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3783" y="4510277"/>
            <a:ext cx="3514546" cy="215847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extBox 13"/>
          <p:cNvSpPr txBox="1"/>
          <p:nvPr/>
        </p:nvSpPr>
        <p:spPr>
          <a:xfrm>
            <a:off x="1007267" y="28144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81888" y="36381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grab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0126" y="4510277"/>
            <a:ext cx="3514545" cy="215847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440299" y="2005810"/>
            <a:ext cx="4517439" cy="1489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Sensibilità</a:t>
            </a:r>
            <a:r>
              <a:rPr lang="en-US" sz="2400" dirty="0"/>
              <a:t> </a:t>
            </a:r>
            <a:r>
              <a:rPr lang="en-US" sz="2400" dirty="0" smtClean="0"/>
              <a:t>~  80% a 6 FP/scan,</a:t>
            </a:r>
          </a:p>
          <a:p>
            <a:pPr marL="0" indent="0">
              <a:buNone/>
            </a:pPr>
            <a:r>
              <a:rPr lang="en-US" sz="2400" dirty="0" err="1" smtClean="0"/>
              <a:t>Validazione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Clinica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corso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130 </a:t>
            </a:r>
            <a:r>
              <a:rPr lang="en-US" sz="2400" dirty="0" err="1" smtClean="0"/>
              <a:t>noduli</a:t>
            </a:r>
            <a:r>
              <a:rPr lang="en-US" sz="2400" dirty="0" smtClean="0"/>
              <a:t>, S ~ 90%, </a:t>
            </a:r>
          </a:p>
          <a:p>
            <a:pPr marL="0" indent="0">
              <a:buNone/>
            </a:pPr>
            <a:r>
              <a:rPr lang="en-US" sz="2400" dirty="0" smtClean="0"/>
              <a:t>+10% </a:t>
            </a:r>
            <a:r>
              <a:rPr lang="en-US" sz="2400" dirty="0" err="1" smtClean="0"/>
              <a:t>noduli</a:t>
            </a:r>
            <a:r>
              <a:rPr lang="en-US" sz="2400" dirty="0" smtClean="0"/>
              <a:t> in </a:t>
            </a:r>
            <a:r>
              <a:rPr lang="en-US" sz="2400" dirty="0" err="1" smtClean="0"/>
              <a:t>seconda</a:t>
            </a:r>
            <a:r>
              <a:rPr lang="en-US" sz="2400" dirty="0" smtClean="0"/>
              <a:t> </a:t>
            </a:r>
            <a:r>
              <a:rPr lang="en-US" sz="2400" dirty="0" err="1" smtClean="0"/>
              <a:t>lettura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8" name="magic5logo-small.gi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40168" y="3602509"/>
            <a:ext cx="790538" cy="719025"/>
          </a:xfrm>
          <a:prstGeom prst="rect">
            <a:avLst/>
          </a:prstGeom>
          <a:ln>
            <a:round/>
          </a:ln>
        </p:spPr>
      </p:pic>
      <p:sp>
        <p:nvSpPr>
          <p:cNvPr id="19" name="TextBox 18"/>
          <p:cNvSpPr txBox="1"/>
          <p:nvPr/>
        </p:nvSpPr>
        <p:spPr>
          <a:xfrm>
            <a:off x="296179" y="40470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1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Validation </a:t>
            </a:r>
            <a:r>
              <a:rPr lang="en-US" dirty="0" smtClean="0"/>
              <a:t>/ </a:t>
            </a:r>
            <a:r>
              <a:rPr lang="en-US" b="1" dirty="0" smtClean="0">
                <a:solidFill>
                  <a:srgbClr val="008000"/>
                </a:solidFill>
              </a:rPr>
              <a:t>preliminary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64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Collaboration with the Radiology Department of IRCCS </a:t>
            </a:r>
            <a:r>
              <a:rPr lang="en-US" sz="1600" dirty="0" err="1" smtClean="0"/>
              <a:t>Candiolo</a:t>
            </a:r>
            <a:r>
              <a:rPr lang="en-US" sz="1600" dirty="0" smtClean="0"/>
              <a:t> (Italy)</a:t>
            </a:r>
          </a:p>
        </p:txBody>
      </p:sp>
      <p:pic>
        <p:nvPicPr>
          <p:cNvPr id="5" name="Picture 4" descr="IRC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9867" y="820138"/>
            <a:ext cx="1236133" cy="890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828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every day CT scans of oncological patients under-going staging or re-staging are submitted to M5L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three radiologists independently annotate the CTs (</a:t>
            </a:r>
            <a:r>
              <a:rPr lang="en-US" sz="1600" b="1" dirty="0" smtClean="0">
                <a:solidFill>
                  <a:srgbClr val="008000"/>
                </a:solidFill>
              </a:rPr>
              <a:t>first-reader mode</a:t>
            </a:r>
            <a:r>
              <a:rPr lang="en-US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CAD results are made available to radiologists for review (</a:t>
            </a:r>
            <a:r>
              <a:rPr lang="en-US" sz="1600" b="1" dirty="0" smtClean="0">
                <a:solidFill>
                  <a:srgbClr val="008000"/>
                </a:solidFill>
              </a:rPr>
              <a:t>second-reader mode</a:t>
            </a:r>
            <a:r>
              <a:rPr lang="en-US" sz="1600" dirty="0" smtClean="0"/>
              <a:t>) only after the first-reading annotation was completed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Goal: dataset of about 1000 scans</a:t>
            </a:r>
          </a:p>
        </p:txBody>
      </p:sp>
      <p:pic>
        <p:nvPicPr>
          <p:cNvPr id="7" name="Picture 6" descr="summary_tab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992" y="3276600"/>
            <a:ext cx="859840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2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Terapia</a:t>
            </a:r>
            <a:r>
              <a:rPr lang="en-US" dirty="0" smtClean="0"/>
              <a:t>: </a:t>
            </a:r>
            <a:r>
              <a:rPr lang="en-US" dirty="0" err="1" smtClean="0"/>
              <a:t>piani</a:t>
            </a:r>
            <a:r>
              <a:rPr lang="en-US" dirty="0" smtClean="0"/>
              <a:t> di </a:t>
            </a:r>
            <a:r>
              <a:rPr lang="en-US" dirty="0" err="1" smtClean="0"/>
              <a:t>trattamento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541"/>
            <a:ext cx="8229600" cy="651928"/>
          </a:xfrm>
        </p:spPr>
        <p:txBody>
          <a:bodyPr>
            <a:normAutofit/>
          </a:bodyPr>
          <a:lstStyle/>
          <a:p>
            <a:r>
              <a:rPr lang="en" sz="2800" dirty="0" smtClean="0"/>
              <a:t>“PlanKIT”: kernel </a:t>
            </a:r>
            <a:r>
              <a:rPr lang="en-US" sz="2800" dirty="0" smtClean="0"/>
              <a:t>per </a:t>
            </a:r>
            <a:r>
              <a:rPr lang="en-US" sz="2800" dirty="0" err="1" smtClean="0"/>
              <a:t>Terapia</a:t>
            </a:r>
            <a:r>
              <a:rPr lang="en-US" sz="2800" dirty="0" smtClean="0"/>
              <a:t> con </a:t>
            </a:r>
            <a:r>
              <a:rPr lang="en-US" sz="2800" dirty="0" err="1" smtClean="0"/>
              <a:t>fasci</a:t>
            </a:r>
            <a:r>
              <a:rPr lang="en-US" sz="2800" dirty="0" smtClean="0"/>
              <a:t> di </a:t>
            </a:r>
            <a:r>
              <a:rPr lang="en-US" sz="2800" dirty="0" err="1" smtClean="0"/>
              <a:t>ioni</a:t>
            </a:r>
            <a:endParaRPr lang="en" sz="2800" dirty="0" smtClean="0"/>
          </a:p>
        </p:txBody>
      </p:sp>
      <p:sp>
        <p:nvSpPr>
          <p:cNvPr id="4" name="Shape 48"/>
          <p:cNvSpPr txBox="1">
            <a:spLocks/>
          </p:cNvSpPr>
          <p:nvPr/>
        </p:nvSpPr>
        <p:spPr>
          <a:xfrm>
            <a:off x="321732" y="1629995"/>
            <a:ext cx="8229600" cy="11432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69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0"/>
              </a:spcBef>
            </a:pPr>
            <a:endParaRPr lang="en" dirty="0"/>
          </a:p>
        </p:txBody>
      </p:sp>
      <p:grpSp>
        <p:nvGrpSpPr>
          <p:cNvPr id="5" name="Shape 44"/>
          <p:cNvGrpSpPr/>
          <p:nvPr/>
        </p:nvGrpSpPr>
        <p:grpSpPr>
          <a:xfrm>
            <a:off x="6868160" y="3899179"/>
            <a:ext cx="2169375" cy="1868224"/>
            <a:chOff x="4707750" y="4507475"/>
            <a:chExt cx="2169375" cy="1868224"/>
          </a:xfrm>
        </p:grpSpPr>
        <p:pic>
          <p:nvPicPr>
            <p:cNvPr id="6" name="Shape 4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707750" y="4507475"/>
              <a:ext cx="2169375" cy="1868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46"/>
            <p:cNvSpPr txBox="1"/>
            <p:nvPr/>
          </p:nvSpPr>
          <p:spPr>
            <a:xfrm>
              <a:off x="4846787" y="5616050"/>
              <a:ext cx="15531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00"/>
                  </a:solidFill>
                </a:rPr>
                <a:t>(SOBP 13-23.5 cm,</a:t>
              </a:r>
            </a:p>
            <a:p>
              <a:pPr lvl="0" rtl="0">
                <a:spcBef>
                  <a:spcPts val="0"/>
                </a:spcBef>
                <a:buNone/>
              </a:pPr>
              <a:r>
                <a:rPr lang="en" sz="1200">
                  <a:solidFill>
                    <a:srgbClr val="FFFF00"/>
                  </a:solidFill>
                </a:rPr>
                <a:t>10x10x10 cm^3)</a:t>
              </a:r>
            </a:p>
          </p:txBody>
        </p:sp>
      </p:grpSp>
      <p:pic>
        <p:nvPicPr>
          <p:cNvPr id="8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85" y="3956805"/>
            <a:ext cx="2169375" cy="160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135" y="3852029"/>
            <a:ext cx="5657199" cy="27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50"/>
          <p:cNvPicPr preferRelativeResize="0"/>
          <p:nvPr/>
        </p:nvPicPr>
        <p:blipFill rotWithShape="1">
          <a:blip r:embed="rId5">
            <a:alphaModFix/>
          </a:blip>
          <a:srcRect r="24930"/>
          <a:stretch/>
        </p:blipFill>
        <p:spPr>
          <a:xfrm>
            <a:off x="3652297" y="1828804"/>
            <a:ext cx="5156875" cy="18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51"/>
          <p:cNvSpPr txBox="1"/>
          <p:nvPr/>
        </p:nvSpPr>
        <p:spPr>
          <a:xfrm>
            <a:off x="186259" y="1845737"/>
            <a:ext cx="3080403" cy="4805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25450" lvl="0" indent="-28575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b="1" dirty="0" smtClean="0">
                <a:solidFill>
                  <a:srgbClr val="054262"/>
                </a:solidFill>
              </a:rPr>
              <a:t>C</a:t>
            </a:r>
            <a:r>
              <a:rPr lang="en" b="1" dirty="0" smtClean="0">
                <a:solidFill>
                  <a:srgbClr val="054262"/>
                </a:solidFill>
              </a:rPr>
              <a:t>ollabora</a:t>
            </a:r>
            <a:r>
              <a:rPr lang="en-US" b="1" dirty="0" smtClean="0">
                <a:solidFill>
                  <a:srgbClr val="054262"/>
                </a:solidFill>
              </a:rPr>
              <a:t>z</a:t>
            </a:r>
            <a:r>
              <a:rPr lang="en" b="1" dirty="0" smtClean="0">
                <a:solidFill>
                  <a:srgbClr val="054262"/>
                </a:solidFill>
              </a:rPr>
              <a:t>ion</a:t>
            </a:r>
            <a:r>
              <a:rPr lang="en-US" b="1" dirty="0" smtClean="0">
                <a:solidFill>
                  <a:srgbClr val="054262"/>
                </a:solidFill>
              </a:rPr>
              <a:t>e</a:t>
            </a:r>
            <a:r>
              <a:rPr lang="en" b="1" dirty="0" smtClean="0">
                <a:solidFill>
                  <a:srgbClr val="054262"/>
                </a:solidFill>
              </a:rPr>
              <a:t> INFN/IBA</a:t>
            </a:r>
            <a:endParaRPr lang="en-US" b="1" dirty="0" smtClean="0">
              <a:solidFill>
                <a:srgbClr val="054262"/>
              </a:solidFill>
            </a:endParaRPr>
          </a:p>
          <a:p>
            <a:pPr marL="425450" lvl="0" indent="-28575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 err="1" smtClean="0">
                <a:solidFill>
                  <a:srgbClr val="054262"/>
                </a:solidFill>
              </a:rPr>
              <a:t>Validazione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-US" dirty="0" err="1" smtClean="0">
                <a:solidFill>
                  <a:srgbClr val="054262"/>
                </a:solidFill>
              </a:rPr>
              <a:t>Clinica</a:t>
            </a:r>
            <a:r>
              <a:rPr lang="en-US" dirty="0" smtClean="0">
                <a:solidFill>
                  <a:srgbClr val="054262"/>
                </a:solidFill>
              </a:rPr>
              <a:t> a </a:t>
            </a:r>
            <a:r>
              <a:rPr lang="en" b="1" dirty="0" smtClean="0">
                <a:solidFill>
                  <a:srgbClr val="054262"/>
                </a:solidFill>
              </a:rPr>
              <a:t>CNAO</a:t>
            </a:r>
            <a:r>
              <a:rPr lang="en-US" dirty="0" smtClean="0">
                <a:solidFill>
                  <a:srgbClr val="054262"/>
                </a:solidFill>
              </a:rPr>
              <a:t> (Pavia)</a:t>
            </a:r>
            <a:endParaRPr lang="en-US" dirty="0">
              <a:solidFill>
                <a:srgbClr val="054262"/>
              </a:solidFill>
            </a:endParaRPr>
          </a:p>
          <a:p>
            <a:pPr marL="425450" lvl="0" indent="-285750" rtl="0">
              <a:spcBef>
                <a:spcPts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US" dirty="0" err="1" smtClean="0">
                <a:solidFill>
                  <a:srgbClr val="054262"/>
                </a:solidFill>
              </a:rPr>
              <a:t>Aspetti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-US" dirty="0" err="1" smtClean="0">
                <a:solidFill>
                  <a:srgbClr val="054262"/>
                </a:solidFill>
              </a:rPr>
              <a:t>innovativi</a:t>
            </a:r>
            <a:endParaRPr lang="en" dirty="0">
              <a:solidFill>
                <a:srgbClr val="054262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dirty="0" smtClean="0">
                <a:solidFill>
                  <a:srgbClr val="054262"/>
                </a:solidFill>
              </a:rPr>
              <a:t>Multi-Ion</a:t>
            </a:r>
            <a:r>
              <a:rPr lang="en-US" dirty="0" smtClean="0">
                <a:solidFill>
                  <a:srgbClr val="054262"/>
                </a:solidFill>
              </a:rPr>
              <a:t>e</a:t>
            </a:r>
            <a:r>
              <a:rPr lang="en" dirty="0" smtClean="0">
                <a:solidFill>
                  <a:srgbClr val="054262"/>
                </a:solidFill>
              </a:rPr>
              <a:t> </a:t>
            </a:r>
            <a:r>
              <a:rPr lang="en" dirty="0">
                <a:solidFill>
                  <a:srgbClr val="054262"/>
                </a:solidFill>
              </a:rPr>
              <a:t>(</a:t>
            </a:r>
            <a:r>
              <a:rPr lang="en" dirty="0" smtClean="0">
                <a:solidFill>
                  <a:srgbClr val="054262"/>
                </a:solidFill>
              </a:rPr>
              <a:t>proton</a:t>
            </a:r>
            <a:r>
              <a:rPr lang="en-US" dirty="0" err="1" smtClean="0">
                <a:solidFill>
                  <a:srgbClr val="054262"/>
                </a:solidFill>
              </a:rPr>
              <a:t>i</a:t>
            </a:r>
            <a:r>
              <a:rPr lang="en" dirty="0" smtClean="0">
                <a:solidFill>
                  <a:srgbClr val="054262"/>
                </a:solidFill>
              </a:rPr>
              <a:t>, carbon</a:t>
            </a:r>
            <a:r>
              <a:rPr lang="en-US" dirty="0" err="1" smtClean="0">
                <a:solidFill>
                  <a:srgbClr val="054262"/>
                </a:solidFill>
              </a:rPr>
              <a:t>io</a:t>
            </a:r>
            <a:r>
              <a:rPr lang="en" dirty="0" smtClean="0">
                <a:solidFill>
                  <a:srgbClr val="054262"/>
                </a:solidFill>
              </a:rPr>
              <a:t>  </a:t>
            </a:r>
            <a:r>
              <a:rPr lang="en" dirty="0">
                <a:solidFill>
                  <a:srgbClr val="054262"/>
                </a:solidFill>
              </a:rPr>
              <a:t>et al.)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dirty="0" err="1" smtClean="0">
                <a:solidFill>
                  <a:srgbClr val="054262"/>
                </a:solidFill>
              </a:rPr>
              <a:t>Modelli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" dirty="0" smtClean="0">
                <a:solidFill>
                  <a:srgbClr val="054262"/>
                </a:solidFill>
              </a:rPr>
              <a:t>Radiobiologic</a:t>
            </a:r>
            <a:r>
              <a:rPr lang="en-US" dirty="0" err="1" smtClean="0">
                <a:solidFill>
                  <a:srgbClr val="054262"/>
                </a:solidFill>
              </a:rPr>
              <a:t>i</a:t>
            </a:r>
            <a:endParaRPr lang="en-US" dirty="0">
              <a:solidFill>
                <a:srgbClr val="054262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dirty="0" err="1" smtClean="0">
                <a:solidFill>
                  <a:srgbClr val="054262"/>
                </a:solidFill>
              </a:rPr>
              <a:t>Valutazione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-US" dirty="0" err="1" smtClean="0">
                <a:solidFill>
                  <a:srgbClr val="054262"/>
                </a:solidFill>
              </a:rPr>
              <a:t>simultanea</a:t>
            </a:r>
            <a:r>
              <a:rPr lang="en-US" dirty="0" smtClean="0">
                <a:solidFill>
                  <a:srgbClr val="054262"/>
                </a:solidFill>
              </a:rPr>
              <a:t> di: </a:t>
            </a:r>
            <a:r>
              <a:rPr lang="en" dirty="0" smtClean="0">
                <a:solidFill>
                  <a:srgbClr val="054262"/>
                </a:solidFill>
              </a:rPr>
              <a:t>dose</a:t>
            </a:r>
            <a:r>
              <a:rPr lang="en" dirty="0">
                <a:solidFill>
                  <a:srgbClr val="054262"/>
                </a:solidFill>
              </a:rPr>
              <a:t>, RBE, LET, </a:t>
            </a:r>
            <a:r>
              <a:rPr lang="en-US" dirty="0" smtClean="0">
                <a:solidFill>
                  <a:srgbClr val="054262"/>
                </a:solidFill>
              </a:rPr>
              <a:t>dose </a:t>
            </a:r>
            <a:r>
              <a:rPr lang="en" dirty="0" smtClean="0">
                <a:solidFill>
                  <a:srgbClr val="054262"/>
                </a:solidFill>
              </a:rPr>
              <a:t>effe</a:t>
            </a:r>
            <a:r>
              <a:rPr lang="en-US" dirty="0" smtClean="0">
                <a:solidFill>
                  <a:srgbClr val="054262"/>
                </a:solidFill>
              </a:rPr>
              <a:t>t</a:t>
            </a:r>
            <a:r>
              <a:rPr lang="en" dirty="0" smtClean="0">
                <a:solidFill>
                  <a:srgbClr val="054262"/>
                </a:solidFill>
              </a:rPr>
              <a:t>tiv</a:t>
            </a:r>
            <a:r>
              <a:rPr lang="en-US" dirty="0" smtClean="0">
                <a:solidFill>
                  <a:srgbClr val="054262"/>
                </a:solidFill>
              </a:rPr>
              <a:t>a</a:t>
            </a:r>
            <a:r>
              <a:rPr lang="en" dirty="0" smtClean="0">
                <a:solidFill>
                  <a:srgbClr val="054262"/>
                </a:solidFill>
              </a:rPr>
              <a:t>, </a:t>
            </a:r>
            <a:r>
              <a:rPr lang="en-US" dirty="0" err="1" smtClean="0">
                <a:solidFill>
                  <a:srgbClr val="054262"/>
                </a:solidFill>
              </a:rPr>
              <a:t>sopravvivenza</a:t>
            </a:r>
            <a:r>
              <a:rPr lang="en-US" dirty="0">
                <a:solidFill>
                  <a:srgbClr val="054262"/>
                </a:solidFill>
              </a:rPr>
              <a:t> </a:t>
            </a:r>
            <a:r>
              <a:rPr lang="en" dirty="0" smtClean="0">
                <a:solidFill>
                  <a:srgbClr val="054262"/>
                </a:solidFill>
              </a:rPr>
              <a:t>cell</a:t>
            </a:r>
            <a:r>
              <a:rPr lang="en-US" dirty="0" err="1" smtClean="0">
                <a:solidFill>
                  <a:srgbClr val="054262"/>
                </a:solidFill>
              </a:rPr>
              <a:t>ulare</a:t>
            </a:r>
            <a:r>
              <a:rPr lang="en-US" dirty="0" smtClean="0">
                <a:solidFill>
                  <a:srgbClr val="054262"/>
                </a:solidFill>
              </a:rPr>
              <a:t>,</a:t>
            </a:r>
            <a:r>
              <a:rPr lang="en" dirty="0" smtClean="0">
                <a:solidFill>
                  <a:srgbClr val="054262"/>
                </a:solidFill>
              </a:rPr>
              <a:t> </a:t>
            </a:r>
            <a:r>
              <a:rPr lang="en" dirty="0">
                <a:solidFill>
                  <a:srgbClr val="054262"/>
                </a:solidFill>
              </a:rPr>
              <a:t>etc</a:t>
            </a:r>
            <a:r>
              <a:rPr lang="en" dirty="0" smtClean="0">
                <a:solidFill>
                  <a:srgbClr val="054262"/>
                </a:solidFill>
              </a:rPr>
              <a:t>…</a:t>
            </a:r>
            <a:endParaRPr lang="en-US" dirty="0" smtClean="0">
              <a:solidFill>
                <a:srgbClr val="054262"/>
              </a:solidFill>
            </a:endParaRP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dirty="0" err="1" smtClean="0">
                <a:solidFill>
                  <a:srgbClr val="054262"/>
                </a:solidFill>
              </a:rPr>
              <a:t>Simulazione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-US" dirty="0" err="1" smtClean="0">
                <a:solidFill>
                  <a:srgbClr val="054262"/>
                </a:solidFill>
              </a:rPr>
              <a:t>veloce</a:t>
            </a:r>
            <a:r>
              <a:rPr lang="en-US" dirty="0" smtClean="0">
                <a:solidFill>
                  <a:srgbClr val="054262"/>
                </a:solidFill>
              </a:rPr>
              <a:t> </a:t>
            </a:r>
            <a:r>
              <a:rPr lang="en-US" dirty="0" err="1" smtClean="0">
                <a:solidFill>
                  <a:srgbClr val="054262"/>
                </a:solidFill>
              </a:rPr>
              <a:t>della</a:t>
            </a:r>
            <a:r>
              <a:rPr lang="en-US" dirty="0" smtClean="0">
                <a:solidFill>
                  <a:srgbClr val="054262"/>
                </a:solidFill>
              </a:rPr>
              <a:t> dose con GPU</a:t>
            </a:r>
            <a:endParaRPr lang="en-US" dirty="0">
              <a:solidFill>
                <a:srgbClr val="054262"/>
              </a:solidFill>
            </a:endParaRPr>
          </a:p>
          <a:p>
            <a:pPr marL="139700" lvl="0">
              <a:buClr>
                <a:srgbClr val="000000"/>
              </a:buClr>
              <a:buSzPct val="100000"/>
            </a:pPr>
            <a:r>
              <a:rPr lang="en" b="1" dirty="0" smtClean="0">
                <a:solidFill>
                  <a:srgbClr val="054262"/>
                </a:solidFill>
              </a:rPr>
              <a:t>Patent pending</a:t>
            </a:r>
            <a:r>
              <a:rPr lang="en-US" b="1" dirty="0" smtClean="0">
                <a:solidFill>
                  <a:srgbClr val="054262"/>
                </a:solidFill>
              </a:rPr>
              <a:t>  </a:t>
            </a:r>
            <a:endParaRPr lang="en" b="1" dirty="0">
              <a:solidFill>
                <a:srgbClr val="0542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8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846</Words>
  <Application>Microsoft Macintosh PowerPoint</Application>
  <PresentationFormat>On-screen Show (4:3)</PresentationFormat>
  <Paragraphs>157</Paragraphs>
  <Slides>17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Computing in Medical Applications</vt:lpstr>
      <vt:lpstr> the Matrix</vt:lpstr>
      <vt:lpstr> Simulazione  Interazione radiazione-materia</vt:lpstr>
      <vt:lpstr>The WaveScalES project</vt:lpstr>
      <vt:lpstr>Cortical simulations</vt:lpstr>
      <vt:lpstr>Image processing</vt:lpstr>
      <vt:lpstr>Diagnostica                               WEB / Cloud + Image Processing</vt:lpstr>
      <vt:lpstr>Clinical Validation / preliminary</vt:lpstr>
      <vt:lpstr>Terapia: piani di trattamento</vt:lpstr>
      <vt:lpstr>Spin-off: </vt:lpstr>
      <vt:lpstr>PowerPoint Presentation</vt:lpstr>
      <vt:lpstr>PowerPoint Presentation</vt:lpstr>
      <vt:lpstr>Terapia: monitor di dose 3D</vt:lpstr>
      <vt:lpstr>PowerPoint Presentation</vt:lpstr>
      <vt:lpstr>PowerPoint Presentation</vt:lpstr>
      <vt:lpstr>PowerPoint Presentation</vt:lpstr>
      <vt:lpstr>in sintesi…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Piergiorgio Cerello</dc:creator>
  <cp:lastModifiedBy>Piergiorgio Cerello</cp:lastModifiedBy>
  <cp:revision>244</cp:revision>
  <dcterms:created xsi:type="dcterms:W3CDTF">2014-11-17T10:49:19Z</dcterms:created>
  <dcterms:modified xsi:type="dcterms:W3CDTF">2016-03-17T08:48:05Z</dcterms:modified>
</cp:coreProperties>
</file>