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3" r:id="rId10"/>
    <p:sldId id="272" r:id="rId11"/>
    <p:sldId id="274" r:id="rId12"/>
    <p:sldId id="275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A88CB27-9E1C-419C-B1B1-3425643502E4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2204A-26ED-4450-BABF-34789A852DDA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7164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CB27-9E1C-419C-B1B1-3425643502E4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2204A-26ED-4450-BABF-34789A852D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2310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CB27-9E1C-419C-B1B1-3425643502E4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2204A-26ED-4450-BABF-34789A852DDA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9367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CB27-9E1C-419C-B1B1-3425643502E4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2204A-26ED-4450-BABF-34789A852D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5445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CB27-9E1C-419C-B1B1-3425643502E4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2204A-26ED-4450-BABF-34789A852DDA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1690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CB27-9E1C-419C-B1B1-3425643502E4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2204A-26ED-4450-BABF-34789A852D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4713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CB27-9E1C-419C-B1B1-3425643502E4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2204A-26ED-4450-BABF-34789A852D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8934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CB27-9E1C-419C-B1B1-3425643502E4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2204A-26ED-4450-BABF-34789A852D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751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CB27-9E1C-419C-B1B1-3425643502E4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2204A-26ED-4450-BABF-34789A852D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6798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CB27-9E1C-419C-B1B1-3425643502E4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2204A-26ED-4450-BABF-34789A852D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438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CB27-9E1C-419C-B1B1-3425643502E4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2204A-26ED-4450-BABF-34789A852DDA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9392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A88CB27-9E1C-419C-B1B1-3425643502E4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EA2204A-26ED-4450-BABF-34789A852DDA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214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013181"/>
            <a:ext cx="9144000" cy="2387600"/>
          </a:xfrm>
        </p:spPr>
        <p:txBody>
          <a:bodyPr>
            <a:normAutofit/>
          </a:bodyPr>
          <a:lstStyle/>
          <a:p>
            <a:r>
              <a:rPr lang="it-IT" dirty="0" smtClean="0"/>
              <a:t>Formazione CCR </a:t>
            </a:r>
            <a:br>
              <a:rPr lang="it-IT" dirty="0" smtClean="0"/>
            </a:br>
            <a:r>
              <a:rPr lang="it-IT" dirty="0" smtClean="0"/>
              <a:t>anno 2016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3218" y="4707507"/>
            <a:ext cx="11536173" cy="1665997"/>
          </a:xfrm>
        </p:spPr>
        <p:txBody>
          <a:bodyPr>
            <a:normAutofit/>
          </a:bodyPr>
          <a:lstStyle/>
          <a:p>
            <a:r>
              <a:rPr lang="it-IT" sz="2400" dirty="0" smtClean="0"/>
              <a:t>Commissione Calcolo e Reti</a:t>
            </a:r>
            <a:br>
              <a:rPr lang="it-IT" sz="2400" dirty="0" smtClean="0"/>
            </a:br>
            <a:r>
              <a:rPr lang="it-IT" sz="2400" dirty="0" smtClean="0"/>
              <a:t>Trento </a:t>
            </a:r>
            <a:r>
              <a:rPr lang="it-IT" sz="2400" dirty="0" smtClean="0"/>
              <a:t>16 </a:t>
            </a:r>
            <a:r>
              <a:rPr lang="it-IT" sz="2400" dirty="0" smtClean="0"/>
              <a:t>marzo 2016</a:t>
            </a:r>
          </a:p>
          <a:p>
            <a:r>
              <a:rPr lang="it-IT" sz="2400" i="1" dirty="0" smtClean="0"/>
              <a:t>Silvia Arezzini (per il gruppo di lavoro, composto anche </a:t>
            </a:r>
            <a:r>
              <a:rPr lang="it-IT" sz="2400" i="1" dirty="0" smtClean="0"/>
              <a:t>da</a:t>
            </a:r>
          </a:p>
          <a:p>
            <a:r>
              <a:rPr lang="it-IT" sz="2400" i="1" dirty="0" smtClean="0"/>
              <a:t>Luciano </a:t>
            </a:r>
            <a:r>
              <a:rPr lang="it-IT" sz="2400" i="1" dirty="0" err="1" smtClean="0"/>
              <a:t>Gaido</a:t>
            </a:r>
            <a:r>
              <a:rPr lang="it-IT" sz="2400" i="1" dirty="0" smtClean="0"/>
              <a:t> e Roberto Alfieri)</a:t>
            </a:r>
            <a:endParaRPr lang="it-IT" sz="2400" i="1" dirty="0"/>
          </a:p>
        </p:txBody>
      </p:sp>
    </p:spTree>
    <p:extLst>
      <p:ext uri="{BB962C8B-B14F-4D97-AF65-F5344CB8AC3E}">
        <p14:creationId xmlns:p14="http://schemas.microsoft.com/office/powerpoint/2010/main" val="52470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Schedule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E’ già possibile fare una schedule più precisa?</a:t>
            </a:r>
          </a:p>
          <a:p>
            <a:r>
              <a:rPr lang="it-IT" dirty="0" smtClean="0"/>
              <a:t>Nei prossimi giorni messaggio con invito a definire un calendario</a:t>
            </a:r>
          </a:p>
          <a:p>
            <a:endParaRPr lang="it-IT" dirty="0"/>
          </a:p>
          <a:p>
            <a:r>
              <a:rPr lang="it-IT" dirty="0" smtClean="0"/>
              <a:t>Discussione</a:t>
            </a:r>
            <a:r>
              <a:rPr lang="it-IT" dirty="0" smtClean="0"/>
              <a:t>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75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Corso </a:t>
            </a:r>
            <a:r>
              <a:rPr lang="it-IT" dirty="0" err="1" smtClean="0"/>
              <a:t>Red</a:t>
            </a:r>
            <a:r>
              <a:rPr lang="it-IT" dirty="0" smtClean="0"/>
              <a:t> </a:t>
            </a:r>
            <a:r>
              <a:rPr lang="it-IT" dirty="0" err="1" smtClean="0"/>
              <a:t>Hat</a:t>
            </a:r>
            <a:r>
              <a:rPr lang="it-IT" dirty="0" smtClean="0"/>
              <a:t> nazionale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Avevamo </a:t>
            </a:r>
            <a:r>
              <a:rPr lang="it-IT" dirty="0" smtClean="0"/>
              <a:t>provato ad inserire un corso </a:t>
            </a:r>
            <a:r>
              <a:rPr lang="it-IT" dirty="0" err="1" smtClean="0"/>
              <a:t>RedHat</a:t>
            </a:r>
            <a:r>
              <a:rPr lang="it-IT" dirty="0" smtClean="0"/>
              <a:t> nel piano di CCR, ma non eravamo riusciti ad avere i dettagli per tempo</a:t>
            </a:r>
          </a:p>
          <a:p>
            <a:r>
              <a:rPr lang="it-IT" dirty="0" smtClean="0"/>
              <a:t>Sono state acquistate delle Training Unit per corsi </a:t>
            </a:r>
            <a:r>
              <a:rPr lang="it-IT" dirty="0" err="1" smtClean="0"/>
              <a:t>RedHat</a:t>
            </a:r>
            <a:r>
              <a:rPr lang="it-IT" dirty="0" smtClean="0"/>
              <a:t> richiesti in varie sedi.</a:t>
            </a:r>
          </a:p>
          <a:p>
            <a:r>
              <a:rPr lang="it-IT" dirty="0" smtClean="0"/>
              <a:t>Se ci mettiamo d’accordo su un corso di interesse generale sarà possibile effettuare un corso nazionale anche personalizzato</a:t>
            </a:r>
          </a:p>
          <a:p>
            <a:r>
              <a:rPr lang="it-IT" dirty="0" smtClean="0"/>
              <a:t>Ci mettiamo d’accordo?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82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 </a:t>
            </a:r>
            <a:r>
              <a:rPr lang="it-IT" dirty="0" err="1" smtClean="0"/>
              <a:t>learning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24127" y="1789410"/>
            <a:ext cx="9720073" cy="4878675"/>
          </a:xfrm>
        </p:spPr>
        <p:txBody>
          <a:bodyPr>
            <a:noAutofit/>
          </a:bodyPr>
          <a:lstStyle/>
          <a:p>
            <a:r>
              <a:rPr lang="it-IT" sz="2400" dirty="0" smtClean="0"/>
              <a:t>L’ufficio formazione ha una unità E-Learning</a:t>
            </a:r>
          </a:p>
          <a:p>
            <a:r>
              <a:rPr lang="it-IT" sz="2400" dirty="0" smtClean="0"/>
              <a:t>Verranno messi in funzione a breve due corsi</a:t>
            </a:r>
          </a:p>
          <a:p>
            <a:pPr lvl="1"/>
            <a:r>
              <a:rPr lang="it-IT" sz="2000" dirty="0" smtClean="0"/>
              <a:t>Uno acquistato, per tutti i dipendenti (normativa anticorruzione)</a:t>
            </a:r>
          </a:p>
          <a:p>
            <a:pPr lvl="1"/>
            <a:r>
              <a:rPr lang="it-IT" sz="2000" dirty="0" smtClean="0"/>
              <a:t>Uno auto prodotto sulla figura del RUP fino a </a:t>
            </a:r>
            <a:r>
              <a:rPr lang="it-IT" sz="2000" dirty="0" smtClean="0"/>
              <a:t>20.000 </a:t>
            </a:r>
            <a:r>
              <a:rPr lang="it-IT" sz="2000" dirty="0" smtClean="0"/>
              <a:t>euro</a:t>
            </a:r>
          </a:p>
          <a:p>
            <a:pPr lvl="1"/>
            <a:endParaRPr lang="it-IT" sz="2000" dirty="0"/>
          </a:p>
          <a:p>
            <a:r>
              <a:rPr lang="it-IT" sz="2400" dirty="0" smtClean="0"/>
              <a:t>Possibile iniziare una operazione E-learning per temi di nostro interesse</a:t>
            </a:r>
          </a:p>
          <a:p>
            <a:pPr lvl="1"/>
            <a:r>
              <a:rPr lang="it-IT" sz="2000" dirty="0" err="1" smtClean="0"/>
              <a:t>Webinar</a:t>
            </a:r>
            <a:r>
              <a:rPr lang="it-IT" sz="2000" dirty="0" smtClean="0"/>
              <a:t>, </a:t>
            </a:r>
            <a:r>
              <a:rPr lang="it-IT" sz="2000" dirty="0" err="1" smtClean="0"/>
              <a:t>Podcast</a:t>
            </a:r>
            <a:r>
              <a:rPr lang="it-IT" sz="2000" dirty="0" smtClean="0"/>
              <a:t>, Corso </a:t>
            </a:r>
            <a:r>
              <a:rPr lang="it-IT" sz="2000" dirty="0" err="1" smtClean="0"/>
              <a:t>moodle</a:t>
            </a:r>
            <a:r>
              <a:rPr lang="it-IT" sz="2000" dirty="0" smtClean="0"/>
              <a:t>…</a:t>
            </a:r>
          </a:p>
          <a:p>
            <a:pPr lvl="1"/>
            <a:r>
              <a:rPr lang="it-IT" sz="2000" dirty="0" smtClean="0"/>
              <a:t>Contatti per argomenti interessanti:</a:t>
            </a:r>
          </a:p>
          <a:p>
            <a:pPr lvl="2"/>
            <a:r>
              <a:rPr lang="it-IT" sz="1600" dirty="0" err="1" smtClean="0"/>
              <a:t>Phishing</a:t>
            </a:r>
            <a:endParaRPr lang="it-IT" sz="1600" dirty="0" smtClean="0"/>
          </a:p>
          <a:p>
            <a:pPr lvl="2"/>
            <a:r>
              <a:rPr lang="it-IT" sz="1600" dirty="0" smtClean="0"/>
              <a:t>«</a:t>
            </a:r>
            <a:r>
              <a:rPr lang="it-IT" sz="1600" dirty="0" err="1" smtClean="0"/>
              <a:t>harmony</a:t>
            </a:r>
            <a:r>
              <a:rPr lang="it-IT" sz="1600" dirty="0" smtClean="0"/>
              <a:t>»</a:t>
            </a:r>
          </a:p>
          <a:p>
            <a:pPr lvl="2"/>
            <a:r>
              <a:rPr lang="it-IT" sz="1600" dirty="0" smtClean="0"/>
              <a:t>AAI</a:t>
            </a:r>
          </a:p>
          <a:p>
            <a:pPr lvl="2"/>
            <a:r>
              <a:rPr lang="it-IT" sz="1600" dirty="0" smtClean="0"/>
              <a:t>?</a:t>
            </a:r>
          </a:p>
          <a:p>
            <a:pPr lvl="2"/>
            <a:r>
              <a:rPr lang="it-IT" sz="1600" dirty="0" smtClean="0"/>
              <a:t>Idee e volontari….</a:t>
            </a:r>
          </a:p>
        </p:txBody>
      </p:sp>
    </p:spTree>
    <p:extLst>
      <p:ext uri="{BB962C8B-B14F-4D97-AF65-F5344CB8AC3E}">
        <p14:creationId xmlns:p14="http://schemas.microsoft.com/office/powerpoint/2010/main" val="171441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Formazione 2016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piano di Formazione recentemente approvato</a:t>
            </a:r>
          </a:p>
          <a:p>
            <a:pPr lvl="1"/>
            <a:r>
              <a:rPr lang="it-IT" dirty="0" smtClean="0"/>
              <a:t>Corsi</a:t>
            </a:r>
          </a:p>
          <a:p>
            <a:pPr lvl="1"/>
            <a:r>
              <a:rPr lang="it-IT" dirty="0" smtClean="0"/>
              <a:t>Raccomandazioni dall’ Ufficio Formazione</a:t>
            </a:r>
          </a:p>
          <a:p>
            <a:pPr lvl="1"/>
            <a:r>
              <a:rPr lang="it-IT" dirty="0" smtClean="0"/>
              <a:t>Schedule?</a:t>
            </a:r>
          </a:p>
          <a:p>
            <a:r>
              <a:rPr lang="it-IT" dirty="0" smtClean="0"/>
              <a:t>Un corso </a:t>
            </a:r>
            <a:r>
              <a:rPr lang="it-IT" dirty="0" err="1" smtClean="0"/>
              <a:t>RedHat</a:t>
            </a:r>
            <a:r>
              <a:rPr lang="it-IT" dirty="0" smtClean="0"/>
              <a:t> nazionale?</a:t>
            </a:r>
          </a:p>
          <a:p>
            <a:pPr lvl="1"/>
            <a:r>
              <a:rPr lang="it-IT" dirty="0" smtClean="0"/>
              <a:t>Prospettiva</a:t>
            </a:r>
          </a:p>
          <a:p>
            <a:pPr lvl="1"/>
            <a:r>
              <a:rPr lang="it-IT" dirty="0" smtClean="0"/>
              <a:t>Programma ?</a:t>
            </a:r>
          </a:p>
          <a:p>
            <a:r>
              <a:rPr lang="it-IT" dirty="0" smtClean="0"/>
              <a:t>Iniziative di E-learning </a:t>
            </a:r>
          </a:p>
          <a:p>
            <a:pPr lvl="1"/>
            <a:r>
              <a:rPr lang="it-IT" dirty="0" smtClean="0"/>
              <a:t>Iniziative generali</a:t>
            </a:r>
          </a:p>
          <a:p>
            <a:pPr lvl="1"/>
            <a:r>
              <a:rPr lang="it-IT" dirty="0" smtClean="0"/>
              <a:t>E per Commissione Calcolo e Reti?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2619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615" y="0"/>
            <a:ext cx="7377059" cy="675249"/>
          </a:xfrm>
        </p:spPr>
        <p:txBody>
          <a:bodyPr>
            <a:normAutofit/>
          </a:bodyPr>
          <a:lstStyle/>
          <a:p>
            <a:r>
              <a:rPr lang="it-IT" sz="3600" dirty="0" smtClean="0"/>
              <a:t>Piano Formazione CCR 2016 approvato</a:t>
            </a:r>
            <a:endParaRPr lang="it-IT" sz="3600" dirty="0"/>
          </a:p>
        </p:txBody>
      </p:sp>
      <p:pic>
        <p:nvPicPr>
          <p:cNvPr id="7" name="Segnaposto contenut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940" y="784614"/>
            <a:ext cx="5550408" cy="5924841"/>
          </a:xfrm>
        </p:spPr>
      </p:pic>
    </p:spTree>
    <p:extLst>
      <p:ext uri="{BB962C8B-B14F-4D97-AF65-F5344CB8AC3E}">
        <p14:creationId xmlns:p14="http://schemas.microsoft.com/office/powerpoint/2010/main" val="31122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5562821"/>
              </p:ext>
            </p:extLst>
          </p:nvPr>
        </p:nvGraphicFramePr>
        <p:xfrm>
          <a:off x="696035" y="596419"/>
          <a:ext cx="10699846" cy="5681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6729"/>
                <a:gridCol w="1622189"/>
                <a:gridCol w="989811"/>
                <a:gridCol w="979500"/>
                <a:gridCol w="2917880"/>
                <a:gridCol w="1061984"/>
                <a:gridCol w="732047"/>
                <a:gridCol w="989811"/>
                <a:gridCol w="549895"/>
              </a:tblGrid>
              <a:tr h="113699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N.</a:t>
                      </a:r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Titolo del corso</a:t>
                      </a:r>
                      <a:endParaRPr lang="it-IT" sz="9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Responsabile </a:t>
                      </a:r>
                      <a:br>
                        <a:rPr lang="it-IT" sz="900" u="none" strike="noStrike">
                          <a:effectLst/>
                        </a:rPr>
                      </a:br>
                      <a:r>
                        <a:rPr lang="it-IT" sz="900" u="none" strike="noStrike">
                          <a:effectLst/>
                        </a:rPr>
                        <a:t>del corso</a:t>
                      </a:r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N. previsto di partecipanti</a:t>
                      </a:r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Obiettivo del corso</a:t>
                      </a:r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Target</a:t>
                      </a:r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Periodo</a:t>
                      </a:r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Durata del corso in giorni</a:t>
                      </a:r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Ore di corso</a:t>
                      </a:r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6374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1</a:t>
                      </a:r>
                      <a:endParaRPr lang="it-IT" sz="1000" b="1" i="0" u="none" strike="noStrike" dirty="0">
                        <a:solidFill>
                          <a:srgbClr val="0D0D0D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Corso di sicurezza informatica su modulo </a:t>
                      </a:r>
                      <a:r>
                        <a:rPr lang="it-IT" sz="1000" u="none" strike="noStrike" dirty="0" err="1">
                          <a:effectLst/>
                        </a:rPr>
                        <a:t>Selinux</a:t>
                      </a:r>
                      <a:endParaRPr lang="it-IT" sz="1000" b="1" i="0" u="none" strike="noStrike" dirty="0">
                        <a:solidFill>
                          <a:srgbClr val="0000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Massimo Pistoni</a:t>
                      </a:r>
                      <a:endParaRPr lang="it-IT" sz="1000" b="1" i="0" u="none" strike="noStrike">
                        <a:solidFill>
                          <a:srgbClr val="0D0D0D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4</a:t>
                      </a:r>
                      <a:endParaRPr lang="it-IT" sz="1000" b="0" i="0" u="none" strike="noStrike">
                        <a:solidFill>
                          <a:srgbClr val="0D0D0D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Imparare la programmazione, lo sviluppo e la compilazione delle policies di SELinux nonche' l'amministrazione di SELinux  su sistemi esposti sulla rete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Sistemisti esperti INFN</a:t>
                      </a:r>
                      <a:endParaRPr lang="it-IT" sz="1000" b="0" i="0" u="none" strike="noStrike">
                        <a:solidFill>
                          <a:srgbClr val="0D0D0D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Primo semestre 2016</a:t>
                      </a:r>
                      <a:endParaRPr lang="it-IT" sz="1000" b="0" i="0" u="none" strike="noStrike" dirty="0">
                        <a:solidFill>
                          <a:srgbClr val="0D0D0D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10</a:t>
                      </a:r>
                      <a:endParaRPr lang="it-IT" sz="1000" b="0" i="0" u="none" strike="noStrike">
                        <a:solidFill>
                          <a:srgbClr val="0D0D0D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64</a:t>
                      </a:r>
                      <a:endParaRPr lang="it-IT" sz="1000" b="0" i="0" u="none" strike="noStrike">
                        <a:solidFill>
                          <a:srgbClr val="0D0D0D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48081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2</a:t>
                      </a:r>
                      <a:endParaRPr lang="it-IT" sz="1000" b="1" i="0" u="none" strike="noStrike">
                        <a:solidFill>
                          <a:srgbClr val="0D0D0D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Sicurezza Informatica: aspetti legali per sistemisti</a:t>
                      </a:r>
                      <a:endParaRPr lang="it-IT" sz="1000" b="1" i="0" u="none" strike="noStrike">
                        <a:solidFill>
                          <a:srgbClr val="0000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Roberto Cecchini</a:t>
                      </a:r>
                      <a:endParaRPr lang="it-IT" sz="1000" b="1" i="0" u="none" strike="noStrike">
                        <a:solidFill>
                          <a:srgbClr val="0D0D0D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20</a:t>
                      </a:r>
                      <a:endParaRPr lang="it-IT" sz="1000" b="0" i="0" u="none" strike="noStrike">
                        <a:solidFill>
                          <a:srgbClr val="0D0D0D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Rispondere ai dubbi che ogni sistemista ha quando si trova a dover bilanciare le opposte esigenze di controllare i propri sistemi e rispettare la privacy degli utenti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Gestori di sistemi informatici</a:t>
                      </a:r>
                      <a:endParaRPr lang="it-IT" sz="1000" b="0" i="0" u="none" strike="noStrike">
                        <a:solidFill>
                          <a:srgbClr val="0D0D0D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II semestre 2016</a:t>
                      </a:r>
                      <a:endParaRPr lang="it-IT" sz="1000" b="0" i="0" u="none" strike="noStrike">
                        <a:solidFill>
                          <a:srgbClr val="0D0D0D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</a:t>
                      </a:r>
                      <a:endParaRPr lang="it-IT" sz="1000" b="0" i="0" u="none" strike="noStrike">
                        <a:solidFill>
                          <a:srgbClr val="0D0D0D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6</a:t>
                      </a:r>
                      <a:endParaRPr lang="it-IT" sz="1000" b="0" i="0" u="none" strike="noStrike" dirty="0">
                        <a:solidFill>
                          <a:srgbClr val="0D0D0D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70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6846763"/>
              </p:ext>
            </p:extLst>
          </p:nvPr>
        </p:nvGraphicFramePr>
        <p:xfrm>
          <a:off x="556598" y="450376"/>
          <a:ext cx="11112237" cy="5950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6873"/>
                <a:gridCol w="1757700"/>
                <a:gridCol w="1072494"/>
                <a:gridCol w="1061323"/>
                <a:gridCol w="3161627"/>
                <a:gridCol w="1150697"/>
                <a:gridCol w="793199"/>
                <a:gridCol w="1072494"/>
                <a:gridCol w="595830"/>
              </a:tblGrid>
              <a:tr h="88333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N.</a:t>
                      </a:r>
                      <a:endParaRPr lang="it-IT" sz="9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Titolo del corso</a:t>
                      </a:r>
                      <a:endParaRPr lang="it-IT" sz="9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Responsabile </a:t>
                      </a:r>
                      <a:br>
                        <a:rPr lang="it-IT" sz="900" u="none" strike="noStrike">
                          <a:effectLst/>
                        </a:rPr>
                      </a:br>
                      <a:r>
                        <a:rPr lang="it-IT" sz="900" u="none" strike="noStrike">
                          <a:effectLst/>
                        </a:rPr>
                        <a:t>del corso</a:t>
                      </a:r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N. previsto di partecipanti</a:t>
                      </a:r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Obiettivo del corso</a:t>
                      </a:r>
                      <a:endParaRPr lang="it-IT" sz="9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Target</a:t>
                      </a:r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Periodo</a:t>
                      </a:r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Durata del corso in giorni</a:t>
                      </a:r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Ore di corso</a:t>
                      </a:r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</a:tr>
              <a:tr h="181368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3</a:t>
                      </a:r>
                      <a:endParaRPr lang="it-IT" sz="1000" b="1" i="0" u="none" strike="noStrike">
                        <a:solidFill>
                          <a:srgbClr val="0D0D0D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Sicurezza Informatica: aspetti legali per amministrativi  SECONDA PRIORITA'</a:t>
                      </a:r>
                      <a:endParaRPr lang="it-IT" sz="1000" b="1" i="0" u="none" strike="noStrike">
                        <a:solidFill>
                          <a:srgbClr val="0000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Roberto Cecchini</a:t>
                      </a:r>
                      <a:endParaRPr lang="it-IT" sz="1000" b="1" i="0" u="none" strike="noStrike">
                        <a:solidFill>
                          <a:srgbClr val="0D0D0D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20</a:t>
                      </a:r>
                      <a:endParaRPr lang="it-IT" sz="1000" b="0" i="0" u="none" strike="noStrike">
                        <a:solidFill>
                          <a:srgbClr val="0D0D0D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Aumentare la consapevolezza sulle tematiche legate alla sicurezza, nel quadro delle responsabilità delle proprie attività lavorative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Impiegati amministrativi</a:t>
                      </a:r>
                      <a:endParaRPr lang="it-IT" sz="1000" b="0" i="0" u="none" strike="noStrike">
                        <a:solidFill>
                          <a:srgbClr val="0D0D0D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II semestre 2016</a:t>
                      </a:r>
                      <a:endParaRPr lang="it-IT" sz="1000" b="0" i="0" u="none" strike="noStrike">
                        <a:solidFill>
                          <a:srgbClr val="0D0D0D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</a:t>
                      </a:r>
                      <a:endParaRPr lang="it-IT" sz="1000" b="0" i="0" u="none" strike="noStrike">
                        <a:solidFill>
                          <a:srgbClr val="0D0D0D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6</a:t>
                      </a:r>
                      <a:endParaRPr lang="it-IT" sz="1000" b="0" i="0" u="none" strike="noStrike">
                        <a:solidFill>
                          <a:srgbClr val="0D0D0D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</a:tr>
              <a:tr h="162670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4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Corso Amministratori OpenStack</a:t>
                      </a:r>
                      <a:endParaRPr lang="it-IT" sz="1000" b="1" i="0" u="none" strike="noStrike">
                        <a:solidFill>
                          <a:srgbClr val="0000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Davide Salomoni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12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Acquisire le competenze sull'installazione, configurazione e gestione di una piattaforma di Cloud Computing di Livello IaaS Basata su OpenStack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Gestori di Infrastrutture Cloud Computing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I semestre 2016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4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32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</a:tr>
              <a:tr h="162670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5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Corso Amministratori OpenStack </a:t>
                      </a:r>
                      <a:br>
                        <a:rPr lang="it-IT" sz="1000" u="none" strike="noStrike">
                          <a:effectLst/>
                        </a:rPr>
                      </a:br>
                      <a:r>
                        <a:rPr lang="it-IT" sz="1000" u="none" strike="noStrike">
                          <a:effectLst/>
                        </a:rPr>
                        <a:t>SECONDA PRIORITA'</a:t>
                      </a:r>
                      <a:endParaRPr lang="it-IT" sz="1000" b="1" i="0" u="none" strike="noStrike">
                        <a:solidFill>
                          <a:srgbClr val="0000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Davide Salomoni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12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Acquisire le competenze sull'installazione, configurazione e gestione di una piattaforma di </a:t>
                      </a:r>
                      <a:r>
                        <a:rPr lang="it-IT" sz="1000" u="none" strike="noStrike" dirty="0" err="1">
                          <a:effectLst/>
                        </a:rPr>
                        <a:t>Cloud</a:t>
                      </a:r>
                      <a:r>
                        <a:rPr lang="it-IT" sz="1000" u="none" strike="noStrike" dirty="0">
                          <a:effectLst/>
                        </a:rPr>
                        <a:t> Computing di Livello </a:t>
                      </a:r>
                      <a:r>
                        <a:rPr lang="it-IT" sz="1000" u="none" strike="noStrike" dirty="0" err="1">
                          <a:effectLst/>
                        </a:rPr>
                        <a:t>IaaS</a:t>
                      </a:r>
                      <a:r>
                        <a:rPr lang="it-IT" sz="1000" u="none" strike="noStrike" dirty="0">
                          <a:effectLst/>
                        </a:rPr>
                        <a:t> Basata su </a:t>
                      </a:r>
                      <a:r>
                        <a:rPr lang="it-IT" sz="1000" u="none" strike="noStrike" dirty="0" err="1">
                          <a:effectLst/>
                        </a:rPr>
                        <a:t>OpenStack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Gestori di Infrastrutture Cloud Computing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II semestre 2016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4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32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</a:tr>
            </a:tbl>
          </a:graphicData>
        </a:graphic>
      </p:graphicFrame>
      <p:sp>
        <p:nvSpPr>
          <p:cNvPr id="3" name="Ovale 2"/>
          <p:cNvSpPr/>
          <p:nvPr/>
        </p:nvSpPr>
        <p:spPr>
          <a:xfrm>
            <a:off x="900752" y="4926842"/>
            <a:ext cx="10617958" cy="1392072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umetto 3 6"/>
          <p:cNvSpPr/>
          <p:nvPr/>
        </p:nvSpPr>
        <p:spPr>
          <a:xfrm>
            <a:off x="10424159" y="4620518"/>
            <a:ext cx="914400" cy="61264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NO!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697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6690662"/>
              </p:ext>
            </p:extLst>
          </p:nvPr>
        </p:nvGraphicFramePr>
        <p:xfrm>
          <a:off x="310173" y="337624"/>
          <a:ext cx="11562960" cy="62179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4998"/>
                <a:gridCol w="1828994"/>
                <a:gridCol w="1115996"/>
                <a:gridCol w="1104371"/>
                <a:gridCol w="3289864"/>
                <a:gridCol w="1197371"/>
                <a:gridCol w="825372"/>
                <a:gridCol w="1115996"/>
                <a:gridCol w="619998"/>
              </a:tblGrid>
              <a:tr h="239674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N.</a:t>
                      </a:r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Titolo del corso</a:t>
                      </a:r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Responsabile </a:t>
                      </a:r>
                      <a:br>
                        <a:rPr lang="it-IT" sz="900" u="none" strike="noStrike">
                          <a:effectLst/>
                        </a:rPr>
                      </a:br>
                      <a:r>
                        <a:rPr lang="it-IT" sz="900" u="none" strike="noStrike">
                          <a:effectLst/>
                        </a:rPr>
                        <a:t>del corso</a:t>
                      </a:r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N. previsto di partecipanti</a:t>
                      </a:r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Obiettivo del corso</a:t>
                      </a:r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Target</a:t>
                      </a:r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Periodo</a:t>
                      </a:r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Durata del corso in giorni</a:t>
                      </a:r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Ore di corso</a:t>
                      </a:r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15833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6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Soluzioni di storage per il cloud computing</a:t>
                      </a:r>
                      <a:endParaRPr lang="it-IT" sz="1000" b="1" i="0" u="none" strike="noStrike">
                        <a:solidFill>
                          <a:srgbClr val="0000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Alessandro Brunengo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10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Acquisire competenze sulla configurazione di soluzioni di storage a supporto di una infrastruttura di cloud computing.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Gestori di Infrastrutture di storage per Cloud Computing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Ii semestre 2016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4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32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0450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7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Distributed Parallel File System GPFS: advanced features SECONDA PRIORITA'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Alessandro Brunengo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10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Approfondire le funzionalita' avanzate nelle ultime release del file system GPFS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Amministratori di sistemi di storage di medie e grosse dimensioni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I semestre 2016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3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24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15833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8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Tutorial days di CCR</a:t>
                      </a:r>
                      <a:endParaRPr lang="it-IT" sz="1000" b="1" i="0" u="none" strike="noStrike">
                        <a:solidFill>
                          <a:srgbClr val="0000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Claudio Grandi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25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Giornate di formazione su temi specifici legati a Approfondimenti AAI, Cloud, Container (Docker)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Personale afferente ai servizi calcolo e reti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Ottobre o Novembre 2016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3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20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687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2088950"/>
              </p:ext>
            </p:extLst>
          </p:nvPr>
        </p:nvGraphicFramePr>
        <p:xfrm>
          <a:off x="428308" y="393895"/>
          <a:ext cx="11318214" cy="61335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5156"/>
                <a:gridCol w="1790281"/>
                <a:gridCol w="1092374"/>
                <a:gridCol w="1080996"/>
                <a:gridCol w="3220230"/>
                <a:gridCol w="1172026"/>
                <a:gridCol w="807902"/>
                <a:gridCol w="1092374"/>
                <a:gridCol w="606875"/>
              </a:tblGrid>
              <a:tr h="7615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N.</a:t>
                      </a:r>
                      <a:endParaRPr lang="it-IT" sz="9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Titolo del corso</a:t>
                      </a:r>
                      <a:endParaRPr lang="it-IT" sz="9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Responsabile </a:t>
                      </a:r>
                      <a:br>
                        <a:rPr lang="it-IT" sz="900" u="none" strike="noStrike">
                          <a:effectLst/>
                        </a:rPr>
                      </a:br>
                      <a:r>
                        <a:rPr lang="it-IT" sz="900" u="none" strike="noStrike">
                          <a:effectLst/>
                        </a:rPr>
                        <a:t>del corso</a:t>
                      </a:r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N. previsto di partecipanti</a:t>
                      </a:r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Obiettivo del corso</a:t>
                      </a:r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Target</a:t>
                      </a:r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Periodo</a:t>
                      </a:r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Durata del corso in giorni</a:t>
                      </a:r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Ore di corso</a:t>
                      </a:r>
                      <a:endParaRPr lang="it-IT" sz="9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</a:tr>
              <a:tr h="151404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9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Supporto INFN-AAI: Liv. 1</a:t>
                      </a:r>
                      <a:endParaRPr lang="it-IT" sz="1000" b="1" i="0" u="none" strike="noStrike">
                        <a:solidFill>
                          <a:srgbClr val="0000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Enrico Fasanelli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12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Fornire  le conoscenze di base sull'architettura di INFN-AAI e le sue relazioni con GODiVA e gli strumenti per poter effettuare il supporto di primo livello.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Personale afferente ai servizi calcolo e reti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mar-16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3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16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</a:tr>
              <a:tr h="211092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10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Supporto INFN-AAI: Liv. 2</a:t>
                      </a:r>
                      <a:endParaRPr lang="it-IT" sz="1000" b="1" i="0" u="none" strike="noStrike">
                        <a:solidFill>
                          <a:srgbClr val="0000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Enrico Fasanelli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8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Conoscenza approfondita sull'architettura di INFN-AAI e le sue relazioni con GODiVA e strumenti per poter effettuare il supporto di secondo livello, sui sistemi di core di INFN-AAI.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Personale dei Servizi di Calcolo e Reti coinvolto nelle attività di R&amp;D di INFN-AAI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giu-16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5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40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</a:tr>
              <a:tr h="174697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11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GODIVA per SYSAdmin </a:t>
                      </a:r>
                      <a:br>
                        <a:rPr lang="it-IT" sz="1000" u="none" strike="noStrike">
                          <a:effectLst/>
                        </a:rPr>
                      </a:br>
                      <a:r>
                        <a:rPr lang="it-IT" sz="1000" u="none" strike="noStrike">
                          <a:effectLst/>
                        </a:rPr>
                        <a:t>SECONDA PRIORITA'</a:t>
                      </a:r>
                      <a:endParaRPr lang="it-IT" sz="1000" b="1" i="0" u="none" strike="noStrike">
                        <a:solidFill>
                          <a:srgbClr val="0000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Enrico Fasanelli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8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Utilizzo delle API di </a:t>
                      </a:r>
                      <a:r>
                        <a:rPr lang="it-IT" sz="1000" u="none" strike="noStrike" dirty="0" err="1">
                          <a:effectLst/>
                        </a:rPr>
                        <a:t>GODiVA</a:t>
                      </a:r>
                      <a:r>
                        <a:rPr lang="it-IT" sz="1000" u="none" strike="noStrike" dirty="0">
                          <a:effectLst/>
                        </a:rPr>
                        <a:t> via </a:t>
                      </a:r>
                      <a:r>
                        <a:rPr lang="it-IT" sz="1000" u="none" strike="noStrike" dirty="0" err="1">
                          <a:effectLst/>
                        </a:rPr>
                        <a:t>Groovy</a:t>
                      </a:r>
                      <a:r>
                        <a:rPr lang="it-IT" sz="1000" u="none" strike="noStrike" dirty="0">
                          <a:effectLst/>
                        </a:rPr>
                        <a:t> e PERL/</a:t>
                      </a:r>
                      <a:r>
                        <a:rPr lang="it-IT" sz="1000" u="none" strike="noStrike" dirty="0" err="1">
                          <a:effectLst/>
                        </a:rPr>
                        <a:t>shell</a:t>
                      </a:r>
                      <a:endParaRPr lang="it-IT" sz="1000" b="0" i="0" u="none" strike="noStrike" dirty="0">
                        <a:solidFill>
                          <a:srgbClr val="0D0D0D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Personale dei Servizi di Calcolo e Reti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set-16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5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40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4" marR="6214" marT="9525" marB="0" anchor="ctr"/>
                </a:tc>
              </a:tr>
            </a:tbl>
          </a:graphicData>
        </a:graphic>
      </p:graphicFrame>
      <p:sp>
        <p:nvSpPr>
          <p:cNvPr id="7" name="Ovale 6"/>
          <p:cNvSpPr/>
          <p:nvPr/>
        </p:nvSpPr>
        <p:spPr>
          <a:xfrm>
            <a:off x="900752" y="4926842"/>
            <a:ext cx="10617958" cy="1392072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umetto 3 9"/>
          <p:cNvSpPr/>
          <p:nvPr/>
        </p:nvSpPr>
        <p:spPr>
          <a:xfrm>
            <a:off x="10424159" y="4620518"/>
            <a:ext cx="914400" cy="61264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NO!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424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5973979"/>
              </p:ext>
            </p:extLst>
          </p:nvPr>
        </p:nvGraphicFramePr>
        <p:xfrm>
          <a:off x="507121" y="711359"/>
          <a:ext cx="11281605" cy="58160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3684"/>
                <a:gridCol w="1784490"/>
                <a:gridCol w="1088841"/>
                <a:gridCol w="1077499"/>
                <a:gridCol w="3209814"/>
                <a:gridCol w="1168236"/>
                <a:gridCol w="805288"/>
                <a:gridCol w="1088841"/>
                <a:gridCol w="604912"/>
              </a:tblGrid>
              <a:tr h="126633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N.</a:t>
                      </a:r>
                      <a:endParaRPr lang="it-IT" sz="9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Titolo del corso</a:t>
                      </a:r>
                      <a:endParaRPr lang="it-IT" sz="9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Responsabile </a:t>
                      </a:r>
                      <a:br>
                        <a:rPr lang="it-IT" sz="900" u="none" strike="noStrike">
                          <a:effectLst/>
                        </a:rPr>
                      </a:br>
                      <a:r>
                        <a:rPr lang="it-IT" sz="900" u="none" strike="noStrike">
                          <a:effectLst/>
                        </a:rPr>
                        <a:t>del corso</a:t>
                      </a:r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N. previsto di partecipanti</a:t>
                      </a:r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Obiettivo del corso</a:t>
                      </a:r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Target</a:t>
                      </a:r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Periodo</a:t>
                      </a:r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Durata del corso in giorni</a:t>
                      </a:r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Ore di corso</a:t>
                      </a:r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748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12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Moodle</a:t>
                      </a:r>
                      <a:endParaRPr lang="it-IT" sz="1000" b="1" i="0" u="none" strike="noStrike">
                        <a:solidFill>
                          <a:srgbClr val="0000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Rossana Chiaratti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10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Fornire le conoscenze per l'utilizzo della piattaforma Moodle </a:t>
                      </a:r>
                      <a:endParaRPr lang="it-IT" sz="1000" b="0" i="0" u="none" strike="noStrike">
                        <a:solidFill>
                          <a:srgbClr val="0D0D0D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Personale amministrativo che si occupa di e-learning e personale della CCR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I semestre 2016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2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10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748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13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HTCondor per amministratori di batch system</a:t>
                      </a:r>
                      <a:endParaRPr lang="it-IT" sz="1000" b="1" i="0" u="none" strike="noStrike">
                        <a:solidFill>
                          <a:srgbClr val="0000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Francesco Prelz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10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Configurare ed amministrare il sistema di calcolo distribuito ad alto throughput HTCondor sia in siti tipo Tier-X che per utenti scientifici multidisciplinari.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Gestori di infrastrutture di calcolo distribuito.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set-16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4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32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21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Raccomandazioni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dirty="0" smtClean="0"/>
              <a:t>Effettuare i Corsi </a:t>
            </a:r>
            <a:r>
              <a:rPr lang="it-IT" sz="2800" dirty="0" smtClean="0"/>
              <a:t>approvati il </a:t>
            </a:r>
            <a:r>
              <a:rPr lang="it-IT" sz="2800" dirty="0" smtClean="0"/>
              <a:t>prima possibile</a:t>
            </a:r>
          </a:p>
          <a:p>
            <a:r>
              <a:rPr lang="it-IT" sz="2800" dirty="0" smtClean="0"/>
              <a:t>I fondi sono conservati centralmente</a:t>
            </a:r>
          </a:p>
          <a:p>
            <a:pPr lvl="1"/>
            <a:r>
              <a:rPr lang="it-IT" sz="2400" dirty="0"/>
              <a:t> </a:t>
            </a:r>
            <a:r>
              <a:rPr lang="it-IT" sz="2400" dirty="0" smtClean="0"/>
              <a:t>Verranno sbloccati al momento dell’attivazione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5117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Integrale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2723</TotalTime>
  <Words>866</Words>
  <Application>Microsoft Office PowerPoint</Application>
  <PresentationFormat>Widescreen</PresentationFormat>
  <Paragraphs>208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8" baseType="lpstr">
      <vt:lpstr>Tahoma</vt:lpstr>
      <vt:lpstr>Tw Cen MT</vt:lpstr>
      <vt:lpstr>Tw Cen MT Condensed</vt:lpstr>
      <vt:lpstr>Verdana</vt:lpstr>
      <vt:lpstr>Wingdings 3</vt:lpstr>
      <vt:lpstr>Integrale</vt:lpstr>
      <vt:lpstr>Formazione CCR  anno 2016 </vt:lpstr>
      <vt:lpstr>Formazione 2016</vt:lpstr>
      <vt:lpstr>Piano Formazione CCR 2016 approvato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Raccomandazioni</vt:lpstr>
      <vt:lpstr> Schedule </vt:lpstr>
      <vt:lpstr>Corso Red Hat nazionale</vt:lpstr>
      <vt:lpstr>E learning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Piano di Formazione CCR  per il 2016 </dc:title>
  <dc:creator>Silvia</dc:creator>
  <cp:lastModifiedBy>Silvia</cp:lastModifiedBy>
  <cp:revision>24</cp:revision>
  <dcterms:created xsi:type="dcterms:W3CDTF">2015-09-14T09:05:08Z</dcterms:created>
  <dcterms:modified xsi:type="dcterms:W3CDTF">2016-03-16T13:37:21Z</dcterms:modified>
</cp:coreProperties>
</file>