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2" autoAdjust="0"/>
    <p:restoredTop sz="94660"/>
  </p:normalViewPr>
  <p:slideViewPr>
    <p:cSldViewPr>
      <p:cViewPr>
        <p:scale>
          <a:sx n="59" d="100"/>
          <a:sy n="59" d="100"/>
        </p:scale>
        <p:origin x="-43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70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94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7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88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9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62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1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03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92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34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18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AC6CF-6344-43F8-8480-330D3CC25976}" type="datetimeFigureOut">
              <a:rPr lang="it-IT" smtClean="0"/>
              <a:t>14/12/2015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D974-DCC1-4AD1-91DD-F0B0D61F55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52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5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.tif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618"/>
            <a:ext cx="2888916" cy="226615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91680" y="2279774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WELCOME at </a:t>
            </a:r>
            <a:r>
              <a:rPr lang="en-GB" sz="3200" b="1" dirty="0" err="1" smtClean="0">
                <a:solidFill>
                  <a:srgbClr val="FF0000"/>
                </a:solidFill>
              </a:rPr>
              <a:t>HIB@lns</a:t>
            </a:r>
            <a:r>
              <a:rPr lang="en-GB" sz="3200" b="1" dirty="0" smtClean="0">
                <a:solidFill>
                  <a:srgbClr val="FF0000"/>
                </a:solidFill>
              </a:rPr>
              <a:t> – one day workshop-LNS CATANIA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99592" y="3356992"/>
            <a:ext cx="7848872" cy="3193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The workshop is promoted by INFN-LNS and INFN</a:t>
            </a:r>
            <a:r>
              <a:rPr lang="en-US" sz="2400" b="1" strike="sngStrike" dirty="0" smtClean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-</a:t>
            </a:r>
            <a:r>
              <a:rPr lang="en-US" sz="2400" b="1" dirty="0" err="1" smtClean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Sezione</a:t>
            </a:r>
            <a:r>
              <a:rPr lang="en-US" sz="2400" b="1" dirty="0" smtClean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 di Catania. It is supported by </a:t>
            </a:r>
            <a:r>
              <a:rPr lang="en-US" sz="24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LNS User’s Committee</a:t>
            </a:r>
            <a:r>
              <a:rPr lang="en-US" sz="2400" b="1" dirty="0" smtClean="0">
                <a:solidFill>
                  <a:schemeClr val="tx2"/>
                </a:solidFill>
                <a:effectLst/>
                <a:latin typeface="Times New Roman"/>
                <a:ea typeface="Calibri"/>
                <a:cs typeface="Times New Roman"/>
              </a:rPr>
              <a:t> and by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the </a:t>
            </a:r>
            <a:r>
              <a:rPr lang="en-US" sz="2400" b="1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European Collaboration on High Intensity Stable Beams (ECOS).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The organisers are grateful to all the speakers, conveners and participants for the effort they made to support the initiative. </a:t>
            </a:r>
            <a:endParaRPr lang="en-GB" sz="24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519956" y="806802"/>
            <a:ext cx="2054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The </a:t>
            </a:r>
            <a:r>
              <a:rPr lang="en-US" sz="1200" b="1" dirty="0"/>
              <a:t>Guardian newspaper </a:t>
            </a:r>
            <a:endParaRPr lang="en-US" sz="1200" b="1" dirty="0" smtClean="0"/>
          </a:p>
          <a:p>
            <a:r>
              <a:rPr lang="en-US" sz="1200" b="1" dirty="0" smtClean="0"/>
              <a:t>(curtesy :</a:t>
            </a:r>
            <a:r>
              <a:rPr lang="en-US" sz="1200" b="1" dirty="0">
                <a:solidFill>
                  <a:srgbClr val="FF0000"/>
                </a:solidFill>
              </a:rPr>
              <a:t>R</a:t>
            </a:r>
            <a:r>
              <a:rPr lang="en-US" sz="1200" b="1" dirty="0" smtClean="0">
                <a:solidFill>
                  <a:srgbClr val="FF0000"/>
                </a:solidFill>
              </a:rPr>
              <a:t>emi’ </a:t>
            </a:r>
            <a:r>
              <a:rPr lang="en-US" sz="1200" b="1" dirty="0" err="1" smtClean="0">
                <a:solidFill>
                  <a:srgbClr val="FF0000"/>
                </a:solidFill>
              </a:rPr>
              <a:t>bougault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/>
              <a:t>eruption </a:t>
            </a:r>
            <a:r>
              <a:rPr lang="en-US" sz="1200" b="1" dirty="0"/>
              <a:t>at Mount </a:t>
            </a:r>
            <a:r>
              <a:rPr lang="en-US" sz="1200" b="1" dirty="0" smtClean="0"/>
              <a:t>Etna</a:t>
            </a:r>
            <a:endParaRPr lang="it-IT" sz="12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49" y="52015"/>
            <a:ext cx="3508349" cy="234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nuclear matrix element measurements in </a:t>
            </a:r>
            <a:r>
              <a:rPr lang="en-US" u="sng" dirty="0" smtClean="0">
                <a:solidFill>
                  <a:srgbClr val="FF0000"/>
                </a:solidFill>
              </a:rPr>
              <a:t>double exchange direct reactions </a:t>
            </a:r>
            <a:r>
              <a:rPr lang="en-US" dirty="0" smtClean="0">
                <a:solidFill>
                  <a:srgbClr val="FF0000"/>
                </a:solidFill>
              </a:rPr>
              <a:t>and nexus with neutrino physics</a:t>
            </a: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the production of medium - mass exotic beams by </a:t>
            </a:r>
            <a:r>
              <a:rPr lang="en-US" u="sng" dirty="0" smtClean="0">
                <a:solidFill>
                  <a:schemeClr val="tx2"/>
                </a:solidFill>
              </a:rPr>
              <a:t>in-flight method </a:t>
            </a:r>
            <a:r>
              <a:rPr lang="en-US" dirty="0" smtClean="0">
                <a:solidFill>
                  <a:schemeClr val="tx2"/>
                </a:solidFill>
              </a:rPr>
              <a:t>and connections with (multi-) fragmentation reactions, transfer reactions, and clustering phenomena. </a:t>
            </a:r>
          </a:p>
          <a:p>
            <a:pPr algn="just"/>
            <a:r>
              <a:rPr lang="en-US" dirty="0" smtClean="0">
                <a:solidFill>
                  <a:srgbClr val="00B050"/>
                </a:solidFill>
              </a:rPr>
              <a:t>possible overlaps with physics of heavy and super heavy elements are also expected (with stable and RIBs beams)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23728" y="548680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0000"/>
                </a:solidFill>
              </a:rPr>
              <a:t>WHY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pgrade the Superconducting Cyclotron (SC) by increasing the beam intensity of </a:t>
            </a:r>
            <a:r>
              <a:rPr lang="en-US" u="sng" dirty="0" smtClean="0">
                <a:solidFill>
                  <a:srgbClr val="FF0000"/>
                </a:solidFill>
              </a:rPr>
              <a:t>two orders of magnitude</a:t>
            </a:r>
            <a:r>
              <a:rPr lang="en-US" u="sng" dirty="0" smtClean="0"/>
              <a:t> </a:t>
            </a:r>
            <a:r>
              <a:rPr lang="en-US" dirty="0" smtClean="0"/>
              <a:t>with respect to the existing SC facility in Catania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(underground idea): to progress in the field of Heavy Ion reactions at Fermi energy with both stable and exotic beams and related applications.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(Hoping that:) different topics will benefit of this upgrade.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3491880" y="404664"/>
            <a:ext cx="17102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HOW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22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59632" y="332656"/>
            <a:ext cx="66967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The evolutionary character of the main reaction mechanism in HI above Coulomb energy (E/A &gt; 10MeV/nucleon) 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grpSp>
        <p:nvGrpSpPr>
          <p:cNvPr id="8" name="Gruppo 7"/>
          <p:cNvGrpSpPr/>
          <p:nvPr/>
        </p:nvGrpSpPr>
        <p:grpSpPr>
          <a:xfrm>
            <a:off x="112694" y="1155952"/>
            <a:ext cx="4953998" cy="3179039"/>
            <a:chOff x="395536" y="1300118"/>
            <a:chExt cx="4953998" cy="317903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382812"/>
              <a:ext cx="3248046" cy="3096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" name="Connettore 2 2"/>
            <p:cNvCxnSpPr/>
            <p:nvPr/>
          </p:nvCxnSpPr>
          <p:spPr>
            <a:xfrm>
              <a:off x="3643582" y="1556792"/>
              <a:ext cx="0" cy="19442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asellaDiTesto 4"/>
            <p:cNvSpPr txBox="1"/>
            <p:nvPr/>
          </p:nvSpPr>
          <p:spPr>
            <a:xfrm>
              <a:off x="3707904" y="130011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Time</a:t>
              </a:r>
              <a:endParaRPr lang="it-IT" dirty="0"/>
            </a:p>
          </p:txBody>
        </p:sp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6966575"/>
                </p:ext>
              </p:extLst>
            </p:nvPr>
          </p:nvGraphicFramePr>
          <p:xfrm>
            <a:off x="3707903" y="1605082"/>
            <a:ext cx="1641631" cy="383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zione" r:id="rId4" imgW="977760" imgH="228600" progId="Equation.3">
                    <p:embed/>
                  </p:oleObj>
                </mc:Choice>
                <mc:Fallback>
                  <p:oleObj name="Equazione" r:id="rId4" imgW="97776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07903" y="1605082"/>
                          <a:ext cx="1641631" cy="38375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3933116"/>
                </p:ext>
              </p:extLst>
            </p:nvPr>
          </p:nvGraphicFramePr>
          <p:xfrm>
            <a:off x="3491880" y="3573016"/>
            <a:ext cx="1848203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zione" r:id="rId6" imgW="977760" imgH="228600" progId="Equation.3">
                    <p:embed/>
                  </p:oleObj>
                </mc:Choice>
                <mc:Fallback>
                  <p:oleObj name="Equazione" r:id="rId6" imgW="97776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491880" y="3573016"/>
                          <a:ext cx="1848203" cy="4320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0" name="Connettore 2 9"/>
          <p:cNvCxnSpPr/>
          <p:nvPr/>
        </p:nvCxnSpPr>
        <p:spPr>
          <a:xfrm>
            <a:off x="3425062" y="2924944"/>
            <a:ext cx="144016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51520" y="4437112"/>
            <a:ext cx="3529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J.Wilczyinski</a:t>
            </a:r>
            <a:r>
              <a:rPr lang="it-IT" dirty="0"/>
              <a:t>, PL  </a:t>
            </a:r>
            <a:r>
              <a:rPr lang="it-IT" dirty="0" err="1" smtClean="0"/>
              <a:t>Vol</a:t>
            </a:r>
            <a:r>
              <a:rPr lang="it-IT" dirty="0" smtClean="0"/>
              <a:t> 47B</a:t>
            </a:r>
            <a:r>
              <a:rPr lang="it-IT" dirty="0"/>
              <a:t>, </a:t>
            </a:r>
            <a:r>
              <a:rPr lang="it-IT" dirty="0" smtClean="0"/>
              <a:t>n.6(1973) </a:t>
            </a:r>
            <a:endParaRPr lang="it-IT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796" y="4725144"/>
            <a:ext cx="4673327" cy="171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608004" y="4479157"/>
            <a:ext cx="428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scale of nuclear detection systems </a:t>
            </a:r>
            <a:endParaRPr lang="en-GB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145142" y="214048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FERMI ENERGY</a:t>
            </a:r>
            <a:endParaRPr lang="it-IT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55952"/>
            <a:ext cx="4133778" cy="28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3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GB" dirty="0" smtClean="0"/>
              <a:t>A first report to be submitted to INFN </a:t>
            </a:r>
          </a:p>
          <a:p>
            <a:endParaRPr lang="en-GB" dirty="0" smtClean="0"/>
          </a:p>
          <a:p>
            <a:r>
              <a:rPr lang="en-GB" dirty="0" smtClean="0"/>
              <a:t>Call for proposals and letters of intent for PAC committee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The role of Users of LNS is crucial.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332656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0000"/>
                </a:solidFill>
              </a:rPr>
              <a:t>GOAL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r>
              <a:rPr lang="en-GB" sz="2400" dirty="0" smtClean="0"/>
              <a:t>Message from Mauro </a:t>
            </a:r>
            <a:r>
              <a:rPr lang="en-GB" sz="2400" dirty="0" err="1" smtClean="0"/>
              <a:t>Taiuti</a:t>
            </a:r>
            <a:r>
              <a:rPr lang="en-GB" sz="2400" dirty="0" smtClean="0"/>
              <a:t> (president of INFN nuclear Physics committee )</a:t>
            </a:r>
          </a:p>
          <a:p>
            <a:r>
              <a:rPr lang="en-GB" sz="2400" dirty="0" smtClean="0"/>
              <a:t>Dear Angelo,</a:t>
            </a:r>
          </a:p>
          <a:p>
            <a:r>
              <a:rPr lang="en-US" sz="2400" dirty="0"/>
              <a:t>my greetings to all participants in the HIB @ </a:t>
            </a:r>
            <a:r>
              <a:rPr lang="en-US" sz="2400" dirty="0" err="1"/>
              <a:t>lns</a:t>
            </a:r>
            <a:r>
              <a:rPr lang="en-US" sz="2400" dirty="0"/>
              <a:t> workshops</a:t>
            </a:r>
            <a:r>
              <a:rPr lang="en-US" sz="2400" dirty="0" smtClean="0"/>
              <a:t>.</a:t>
            </a:r>
            <a:endParaRPr lang="en-GB" sz="2400" dirty="0" smtClean="0"/>
          </a:p>
          <a:p>
            <a:r>
              <a:rPr lang="en-GB" sz="2400" u="sng" dirty="0" smtClean="0">
                <a:solidFill>
                  <a:srgbClr val="FF0000"/>
                </a:solidFill>
              </a:rPr>
              <a:t>I think that your  proposal for HIB upgrade is of strategic importance for the future </a:t>
            </a:r>
            <a:r>
              <a:rPr lang="en-GB" sz="2400" u="sng" smtClean="0">
                <a:solidFill>
                  <a:srgbClr val="FF0000"/>
                </a:solidFill>
              </a:rPr>
              <a:t>of </a:t>
            </a:r>
            <a:r>
              <a:rPr lang="en-GB" sz="2400" u="sng" smtClean="0">
                <a:solidFill>
                  <a:srgbClr val="FF0000"/>
                </a:solidFill>
              </a:rPr>
              <a:t>LNS</a:t>
            </a:r>
            <a:r>
              <a:rPr lang="en-GB" sz="2400" u="sng" smtClean="0">
                <a:solidFill>
                  <a:srgbClr val="FF0000"/>
                </a:solidFill>
              </a:rPr>
              <a:t> </a:t>
            </a:r>
            <a:r>
              <a:rPr lang="en-GB" sz="2400" u="sng" dirty="0" smtClean="0">
                <a:solidFill>
                  <a:srgbClr val="FF0000"/>
                </a:solidFill>
              </a:rPr>
              <a:t>!, </a:t>
            </a:r>
            <a:r>
              <a:rPr lang="en-GB" sz="2400" dirty="0" smtClean="0"/>
              <a:t>so 'as I did for the SPES project, I will follow' with much interest your programs and the follow-up of the activity.</a:t>
            </a:r>
          </a:p>
          <a:p>
            <a:r>
              <a:rPr lang="en-US" sz="2400" dirty="0"/>
              <a:t>full success for the Workshop</a:t>
            </a:r>
            <a:r>
              <a:rPr lang="en-US" sz="2400" dirty="0" smtClean="0"/>
              <a:t>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3550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908720"/>
            <a:ext cx="8352928" cy="4752528"/>
          </a:xfrm>
        </p:spPr>
        <p:txBody>
          <a:bodyPr>
            <a:noAutofit/>
          </a:bodyPr>
          <a:lstStyle/>
          <a:p>
            <a:r>
              <a:rPr lang="en-US" sz="2400" u="sng" dirty="0" smtClean="0">
                <a:latin typeface="+mj-lt"/>
              </a:rPr>
              <a:t>Message from </a:t>
            </a:r>
            <a:r>
              <a:rPr lang="en-US" sz="2400" u="sng" dirty="0">
                <a:latin typeface="+mj-lt"/>
              </a:rPr>
              <a:t>Eugenio </a:t>
            </a:r>
            <a:r>
              <a:rPr lang="en-US" sz="2400" u="sng" dirty="0" err="1" smtClean="0">
                <a:latin typeface="+mj-lt"/>
              </a:rPr>
              <a:t>Nappi</a:t>
            </a:r>
            <a:r>
              <a:rPr lang="en-US" sz="2400" u="sng" dirty="0" smtClean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(INFN </a:t>
            </a:r>
            <a:r>
              <a:rPr lang="en-US" sz="2400" u="sng" dirty="0" smtClean="0">
                <a:latin typeface="+mj-lt"/>
              </a:rPr>
              <a:t>Executive board): </a:t>
            </a:r>
          </a:p>
          <a:p>
            <a:endParaRPr lang="en-US" sz="2400" u="sng" dirty="0">
              <a:latin typeface="+mj-lt"/>
            </a:endParaRPr>
          </a:p>
          <a:p>
            <a:r>
              <a:rPr lang="en-US" sz="2400" dirty="0">
                <a:latin typeface="+mj-lt"/>
              </a:rPr>
              <a:t>Dear </a:t>
            </a:r>
            <a:r>
              <a:rPr lang="en-US" sz="2400" dirty="0" smtClean="0">
                <a:latin typeface="+mj-lt"/>
              </a:rPr>
              <a:t>Angelo, </a:t>
            </a:r>
            <a:r>
              <a:rPr lang="en-US" sz="2400" dirty="0" err="1" smtClean="0">
                <a:latin typeface="+mj-lt"/>
              </a:rPr>
              <a:t>pls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transmit</a:t>
            </a:r>
          </a:p>
          <a:p>
            <a:pPr algn="just"/>
            <a:r>
              <a:rPr lang="en-US" sz="2400" dirty="0" smtClean="0">
                <a:latin typeface="+mj-lt"/>
              </a:rPr>
              <a:t>my </a:t>
            </a:r>
            <a:r>
              <a:rPr lang="en-US" sz="2400" dirty="0">
                <a:latin typeface="+mj-lt"/>
              </a:rPr>
              <a:t>greetings to all participants in the HIB @ </a:t>
            </a:r>
            <a:r>
              <a:rPr lang="en-US" sz="2400" dirty="0" err="1">
                <a:latin typeface="+mj-lt"/>
              </a:rPr>
              <a:t>lns</a:t>
            </a:r>
            <a:r>
              <a:rPr lang="en-US" sz="2400" dirty="0">
                <a:latin typeface="+mj-lt"/>
              </a:rPr>
              <a:t> workshops.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It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is the intention of the President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Fernando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Ferroni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INFN Executive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Board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to support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the initiative </a:t>
            </a:r>
            <a:r>
              <a:rPr lang="en-US" sz="2400" u="sng" dirty="0">
                <a:solidFill>
                  <a:srgbClr val="FF0000"/>
                </a:solidFill>
                <a:latin typeface="+mj-lt"/>
              </a:rPr>
              <a:t>related to the enhancement of the </a:t>
            </a:r>
            <a:r>
              <a:rPr lang="en-US" sz="2400" u="sng" dirty="0" smtClean="0">
                <a:solidFill>
                  <a:srgbClr val="FF0000"/>
                </a:solidFill>
                <a:latin typeface="+mj-lt"/>
              </a:rPr>
              <a:t>beam Intensity of the cyclotron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. As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told us, recently, by Giacomo (Director of LNS) </a:t>
            </a:r>
            <a:r>
              <a:rPr lang="en-US" sz="2400" u="sng" dirty="0" smtClean="0">
                <a:solidFill>
                  <a:srgbClr val="FF0000"/>
                </a:solidFill>
                <a:latin typeface="+mj-lt"/>
              </a:rPr>
              <a:t>it </a:t>
            </a:r>
            <a:r>
              <a:rPr lang="en-US" sz="2400" u="sng" dirty="0">
                <a:solidFill>
                  <a:srgbClr val="FF0000"/>
                </a:solidFill>
                <a:latin typeface="+mj-lt"/>
              </a:rPr>
              <a:t>is </a:t>
            </a:r>
            <a:r>
              <a:rPr lang="en-US" sz="2400" u="sng" dirty="0" smtClean="0">
                <a:solidFill>
                  <a:srgbClr val="FF0000"/>
                </a:solidFill>
                <a:latin typeface="+mj-lt"/>
              </a:rPr>
              <a:t>receiving significant </a:t>
            </a:r>
            <a:r>
              <a:rPr lang="en-US" sz="2400" u="sng" dirty="0">
                <a:solidFill>
                  <a:srgbClr val="FF0000"/>
                </a:solidFill>
                <a:latin typeface="+mj-lt"/>
              </a:rPr>
              <a:t>positive feedback and great interest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 from the international scientific community, and leading scientists in the field of nuclear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physics. I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wish you all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full success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for the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Workshop.</a:t>
            </a:r>
            <a:endParaRPr lang="en-US" sz="2400" dirty="0">
              <a:latin typeface="+mj-lt"/>
            </a:endParaRPr>
          </a:p>
          <a:p>
            <a:endParaRPr lang="en-US" sz="1800" dirty="0" smtClean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endParaRPr lang="en-US" sz="1800" dirty="0" smtClean="0">
              <a:latin typeface="+mj-lt"/>
            </a:endParaRP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endParaRPr lang="en-US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86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445</Words>
  <Application>Microsoft Office PowerPoint</Application>
  <PresentationFormat>Presentazione su schermo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Tema di Office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pagano</dc:creator>
  <cp:lastModifiedBy>Guest_No_Password</cp:lastModifiedBy>
  <cp:revision>27</cp:revision>
  <dcterms:created xsi:type="dcterms:W3CDTF">2015-12-13T08:16:01Z</dcterms:created>
  <dcterms:modified xsi:type="dcterms:W3CDTF">2015-12-14T10:49:19Z</dcterms:modified>
</cp:coreProperties>
</file>