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5.xml" ContentType="application/vnd.openxmlformats-officedocument.theme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6" r:id="rId3"/>
    <p:sldMasterId id="2147483700" r:id="rId4"/>
    <p:sldMasterId id="2147483714" r:id="rId5"/>
    <p:sldMasterId id="2147483727" r:id="rId6"/>
    <p:sldMasterId id="2147483741" r:id="rId7"/>
    <p:sldMasterId id="2147483769" r:id="rId8"/>
    <p:sldMasterId id="2147483781" r:id="rId9"/>
    <p:sldMasterId id="2147483793" r:id="rId10"/>
    <p:sldMasterId id="2147483807" r:id="rId11"/>
    <p:sldMasterId id="2147483821" r:id="rId12"/>
    <p:sldMasterId id="2147483835" r:id="rId13"/>
    <p:sldMasterId id="2147483875" r:id="rId14"/>
    <p:sldMasterId id="2147483887" r:id="rId15"/>
    <p:sldMasterId id="2147483911" r:id="rId16"/>
    <p:sldMasterId id="2147483913" r:id="rId17"/>
    <p:sldMasterId id="2147483925" r:id="rId18"/>
  </p:sldMasterIdLst>
  <p:notesMasterIdLst>
    <p:notesMasterId r:id="rId56"/>
  </p:notesMasterIdLst>
  <p:handoutMasterIdLst>
    <p:handoutMasterId r:id="rId57"/>
  </p:handoutMasterIdLst>
  <p:sldIdLst>
    <p:sldId id="378" r:id="rId19"/>
    <p:sldId id="389" r:id="rId20"/>
    <p:sldId id="317" r:id="rId21"/>
    <p:sldId id="350" r:id="rId22"/>
    <p:sldId id="354" r:id="rId23"/>
    <p:sldId id="353" r:id="rId24"/>
    <p:sldId id="358" r:id="rId25"/>
    <p:sldId id="385" r:id="rId26"/>
    <p:sldId id="381" r:id="rId27"/>
    <p:sldId id="359" r:id="rId28"/>
    <p:sldId id="362" r:id="rId29"/>
    <p:sldId id="349" r:id="rId30"/>
    <p:sldId id="363" r:id="rId31"/>
    <p:sldId id="364" r:id="rId32"/>
    <p:sldId id="322" r:id="rId33"/>
    <p:sldId id="365" r:id="rId34"/>
    <p:sldId id="366" r:id="rId35"/>
    <p:sldId id="361" r:id="rId36"/>
    <p:sldId id="327" r:id="rId37"/>
    <p:sldId id="356" r:id="rId38"/>
    <p:sldId id="386" r:id="rId39"/>
    <p:sldId id="384" r:id="rId40"/>
    <p:sldId id="368" r:id="rId41"/>
    <p:sldId id="369" r:id="rId42"/>
    <p:sldId id="387" r:id="rId43"/>
    <p:sldId id="259" r:id="rId44"/>
    <p:sldId id="379" r:id="rId45"/>
    <p:sldId id="329" r:id="rId46"/>
    <p:sldId id="388" r:id="rId47"/>
    <p:sldId id="372" r:id="rId48"/>
    <p:sldId id="373" r:id="rId49"/>
    <p:sldId id="374" r:id="rId50"/>
    <p:sldId id="375" r:id="rId51"/>
    <p:sldId id="376" r:id="rId52"/>
    <p:sldId id="360" r:id="rId53"/>
    <p:sldId id="390" r:id="rId54"/>
    <p:sldId id="377" r:id="rId5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35" autoAdjust="0"/>
    <p:restoredTop sz="98551" autoAdjust="0"/>
  </p:normalViewPr>
  <p:slideViewPr>
    <p:cSldViewPr snapToGrid="0" snapToObjects="1">
      <p:cViewPr varScale="1">
        <p:scale>
          <a:sx n="96" d="100"/>
          <a:sy n="96" d="100"/>
        </p:scale>
        <p:origin x="869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9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viewProps" Target="viewProp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oglio_di_lavoro_di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oglio_di_lavoro_di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6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explosion val="1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explosion val="6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0.21111111111111111"/>
                  <c:y val="9.23855351414406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Nuclear Physics
</a:t>
                    </a:r>
                    <a:fld id="{A101D8FF-7E81-4193-B26B-5AED2718F90A}" type="PERCENTAGE">
                      <a:rPr lang="en-US" baseline="0"/>
                      <a:pPr>
                        <a:defRPr/>
                      </a:pPr>
                      <a:t>[PERCENTUALE]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36111111111112"/>
                      <c:h val="0.1840277777777777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25241601049868762"/>
                  <c:y val="-0.57163713910761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Applications
</a:t>
                    </a:r>
                    <a:r>
                      <a:rPr lang="en-US" baseline="0" dirty="0" smtClean="0"/>
                      <a:t>40%</a:t>
                    </a:r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37521117672790899"/>
                  <c:y val="0.400854841061533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err="1"/>
                      <a:t>Catana</a:t>
                    </a:r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25%</a:t>
                    </a:r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80555555555553"/>
                      <c:h val="0.14541666666666667"/>
                    </c:manualLayout>
                  </c15:layout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Foglio1!$C$7:$C$9</c:f>
              <c:numCache>
                <c:formatCode>General</c:formatCode>
                <c:ptCount val="3"/>
                <c:pt idx="0">
                  <c:v>35</c:v>
                </c:pt>
                <c:pt idx="1">
                  <c:v>25</c:v>
                </c:pt>
                <c:pt idx="2">
                  <c:v>40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it-IT">
                <a:solidFill>
                  <a:srgbClr val="002060"/>
                </a:solidFill>
              </a:rPr>
              <a:t>Tandem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0.17902307524059496"/>
                  <c:y val="-0.643518518518518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Appl.</a:t>
                    </a:r>
                  </a:p>
                  <a:p>
                    <a:pPr>
                      <a:defRPr/>
                    </a:pPr>
                    <a:r>
                      <a:rPr lang="en-US"/>
                      <a:t>10%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541776027996487E-2"/>
                      <c:h val="0.1315277777777777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25301968503937006"/>
                  <c:y val="0.5008078156897053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Nuclear Physics</a:t>
                    </a:r>
                  </a:p>
                  <a:p>
                    <a:pPr>
                      <a:defRPr/>
                    </a:pPr>
                    <a:r>
                      <a:rPr lang="en-US"/>
                      <a:t>90%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Foglio1!$C$20:$C$21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8CD207-69AE-48B5-A2F5-A3981CA7AD6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82EE1FB-BD5B-4F31-B73E-0EF7D7098205}">
      <dgm:prSet phldrT="[Testo]" custT="1"/>
      <dgm:spPr/>
      <dgm:t>
        <a:bodyPr/>
        <a:lstStyle/>
        <a:p>
          <a:r>
            <a:rPr lang="it-IT" sz="2000" dirty="0" err="1" smtClean="0"/>
            <a:t>Research</a:t>
          </a:r>
          <a:r>
            <a:rPr lang="it-IT" sz="2000" dirty="0" smtClean="0"/>
            <a:t> </a:t>
          </a:r>
          <a:r>
            <a:rPr lang="it-IT" sz="2000" dirty="0" err="1" smtClean="0"/>
            <a:t>Division</a:t>
          </a:r>
          <a:endParaRPr lang="it-IT" sz="2000" dirty="0"/>
        </a:p>
      </dgm:t>
    </dgm:pt>
    <dgm:pt modelId="{E3D16637-5592-44D5-B7B5-6C809B019D75}" type="parTrans" cxnId="{D0FB134A-A2AA-49A9-9B0B-434E35F35906}">
      <dgm:prSet/>
      <dgm:spPr/>
      <dgm:t>
        <a:bodyPr/>
        <a:lstStyle/>
        <a:p>
          <a:endParaRPr lang="it-IT"/>
        </a:p>
      </dgm:t>
    </dgm:pt>
    <dgm:pt modelId="{08DA0110-9CE6-436C-8110-28D0FEF22E8F}" type="sibTrans" cxnId="{D0FB134A-A2AA-49A9-9B0B-434E35F35906}">
      <dgm:prSet/>
      <dgm:spPr/>
      <dgm:t>
        <a:bodyPr/>
        <a:lstStyle/>
        <a:p>
          <a:endParaRPr lang="it-IT"/>
        </a:p>
      </dgm:t>
    </dgm:pt>
    <dgm:pt modelId="{5E8EB437-C0A6-4F1C-82E5-088F85B57FE0}">
      <dgm:prSet phldrT="[Testo]" custT="1"/>
      <dgm:spPr/>
      <dgm:t>
        <a:bodyPr/>
        <a:lstStyle/>
        <a:p>
          <a:r>
            <a:rPr lang="it-IT" sz="1600" dirty="0" smtClean="0"/>
            <a:t>User Service</a:t>
          </a:r>
          <a:endParaRPr lang="it-IT" sz="1600" dirty="0"/>
        </a:p>
      </dgm:t>
    </dgm:pt>
    <dgm:pt modelId="{75CA0AB4-4273-4B38-BDC4-2789726DF426}" type="parTrans" cxnId="{60E2E8EA-2746-4A1D-AC2A-73CED05297C7}">
      <dgm:prSet/>
      <dgm:spPr/>
      <dgm:t>
        <a:bodyPr/>
        <a:lstStyle/>
        <a:p>
          <a:endParaRPr lang="it-IT"/>
        </a:p>
      </dgm:t>
    </dgm:pt>
    <dgm:pt modelId="{7E853F29-5A23-4B2F-8420-F0D228071E5C}" type="sibTrans" cxnId="{60E2E8EA-2746-4A1D-AC2A-73CED05297C7}">
      <dgm:prSet/>
      <dgm:spPr/>
      <dgm:t>
        <a:bodyPr/>
        <a:lstStyle/>
        <a:p>
          <a:endParaRPr lang="it-IT"/>
        </a:p>
      </dgm:t>
    </dgm:pt>
    <dgm:pt modelId="{A0EC5031-5101-46A5-9D68-C34889A1501C}">
      <dgm:prSet phldrT="[Testo]" custT="1"/>
      <dgm:spPr/>
      <dgm:t>
        <a:bodyPr/>
        <a:lstStyle/>
        <a:p>
          <a:r>
            <a:rPr lang="it-IT" sz="1600" dirty="0" smtClean="0"/>
            <a:t>Computing Service</a:t>
          </a:r>
          <a:endParaRPr lang="it-IT" sz="1600" dirty="0"/>
        </a:p>
      </dgm:t>
    </dgm:pt>
    <dgm:pt modelId="{118EE697-184F-48AC-81CC-C244476AE3CC}" type="parTrans" cxnId="{573EDBCB-B8A1-4C1E-AAC3-BA5991FB3665}">
      <dgm:prSet/>
      <dgm:spPr/>
      <dgm:t>
        <a:bodyPr/>
        <a:lstStyle/>
        <a:p>
          <a:endParaRPr lang="it-IT"/>
        </a:p>
      </dgm:t>
    </dgm:pt>
    <dgm:pt modelId="{6F3AA619-B646-4EDF-A49A-139A61B54A5F}" type="sibTrans" cxnId="{573EDBCB-B8A1-4C1E-AAC3-BA5991FB3665}">
      <dgm:prSet/>
      <dgm:spPr/>
      <dgm:t>
        <a:bodyPr/>
        <a:lstStyle/>
        <a:p>
          <a:endParaRPr lang="it-IT"/>
        </a:p>
      </dgm:t>
    </dgm:pt>
    <dgm:pt modelId="{1A28787A-FC2E-4D1D-92CF-CC03966D9655}">
      <dgm:prSet phldrT="[Testo]" custT="1"/>
      <dgm:spPr/>
      <dgm:t>
        <a:bodyPr/>
        <a:lstStyle/>
        <a:p>
          <a:r>
            <a:rPr lang="it-IT" sz="1600" dirty="0" err="1" smtClean="0"/>
            <a:t>Scientific</a:t>
          </a:r>
          <a:r>
            <a:rPr lang="it-IT" sz="1600" dirty="0" smtClean="0"/>
            <a:t> Information Service</a:t>
          </a:r>
          <a:endParaRPr lang="it-IT" sz="1600" dirty="0"/>
        </a:p>
      </dgm:t>
    </dgm:pt>
    <dgm:pt modelId="{923A565C-14E2-4B56-8DAA-842B73B54438}" type="parTrans" cxnId="{68515EC7-EB9E-432E-979D-24F4DC7DB44D}">
      <dgm:prSet/>
      <dgm:spPr/>
      <dgm:t>
        <a:bodyPr/>
        <a:lstStyle/>
        <a:p>
          <a:endParaRPr lang="it-IT"/>
        </a:p>
      </dgm:t>
    </dgm:pt>
    <dgm:pt modelId="{7C6AA186-D053-4781-B473-E6C4DD008EDF}" type="sibTrans" cxnId="{68515EC7-EB9E-432E-979D-24F4DC7DB44D}">
      <dgm:prSet/>
      <dgm:spPr/>
      <dgm:t>
        <a:bodyPr/>
        <a:lstStyle/>
        <a:p>
          <a:endParaRPr lang="it-IT"/>
        </a:p>
      </dgm:t>
    </dgm:pt>
    <dgm:pt modelId="{7EB6C2A3-0195-463E-A21C-5111B1538D62}">
      <dgm:prSet custT="1"/>
      <dgm:spPr/>
      <dgm:t>
        <a:bodyPr/>
        <a:lstStyle/>
        <a:p>
          <a:r>
            <a:rPr lang="it-IT" sz="1600" dirty="0" smtClean="0"/>
            <a:t>Marine </a:t>
          </a:r>
          <a:r>
            <a:rPr lang="it-IT" sz="1600" dirty="0" err="1" smtClean="0"/>
            <a:t>Infrastructures</a:t>
          </a:r>
          <a:r>
            <a:rPr lang="it-IT" sz="1600" dirty="0" smtClean="0"/>
            <a:t> Service</a:t>
          </a:r>
          <a:endParaRPr lang="it-IT" sz="1600" dirty="0"/>
        </a:p>
      </dgm:t>
    </dgm:pt>
    <dgm:pt modelId="{8DFA63DD-F3EF-4A0E-9773-82982CB0EB40}" type="parTrans" cxnId="{52A7BEFF-C2B1-4A14-A479-0DA5D6214765}">
      <dgm:prSet/>
      <dgm:spPr/>
      <dgm:t>
        <a:bodyPr/>
        <a:lstStyle/>
        <a:p>
          <a:endParaRPr lang="it-IT"/>
        </a:p>
      </dgm:t>
    </dgm:pt>
    <dgm:pt modelId="{5852E7FB-4A64-4AB9-A704-8F4058C4CD19}" type="sibTrans" cxnId="{52A7BEFF-C2B1-4A14-A479-0DA5D6214765}">
      <dgm:prSet/>
      <dgm:spPr/>
      <dgm:t>
        <a:bodyPr/>
        <a:lstStyle/>
        <a:p>
          <a:endParaRPr lang="it-IT"/>
        </a:p>
      </dgm:t>
    </dgm:pt>
    <dgm:pt modelId="{99C05425-5443-42A0-8F03-0B1823DBBE37}" type="pres">
      <dgm:prSet presAssocID="{2A8CD207-69AE-48B5-A2F5-A3981CA7AD6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F5501547-BB7A-4F87-B09F-E76C825A8562}" type="pres">
      <dgm:prSet presAssocID="{382EE1FB-BD5B-4F31-B73E-0EF7D7098205}" presName="hierRoot1" presStyleCnt="0">
        <dgm:presLayoutVars>
          <dgm:hierBranch val="init"/>
        </dgm:presLayoutVars>
      </dgm:prSet>
      <dgm:spPr/>
    </dgm:pt>
    <dgm:pt modelId="{82E1073A-1572-4206-A8B1-8228AAB11E6E}" type="pres">
      <dgm:prSet presAssocID="{382EE1FB-BD5B-4F31-B73E-0EF7D7098205}" presName="rootComposite1" presStyleCnt="0"/>
      <dgm:spPr/>
    </dgm:pt>
    <dgm:pt modelId="{90755066-8667-4549-885D-C1A26CEF8BB9}" type="pres">
      <dgm:prSet presAssocID="{382EE1FB-BD5B-4F31-B73E-0EF7D709820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A27AEA8-E53F-44B1-A0E1-8863A41BBE33}" type="pres">
      <dgm:prSet presAssocID="{382EE1FB-BD5B-4F31-B73E-0EF7D7098205}" presName="rootConnector1" presStyleLbl="node1" presStyleIdx="0" presStyleCnt="0"/>
      <dgm:spPr/>
      <dgm:t>
        <a:bodyPr/>
        <a:lstStyle/>
        <a:p>
          <a:endParaRPr lang="it-IT"/>
        </a:p>
      </dgm:t>
    </dgm:pt>
    <dgm:pt modelId="{41DFCF7A-DB1C-4E66-B413-98A48DC6512B}" type="pres">
      <dgm:prSet presAssocID="{382EE1FB-BD5B-4F31-B73E-0EF7D7098205}" presName="hierChild2" presStyleCnt="0"/>
      <dgm:spPr/>
    </dgm:pt>
    <dgm:pt modelId="{CF57170F-6C0D-4A85-AA53-D5196C20CC27}" type="pres">
      <dgm:prSet presAssocID="{75CA0AB4-4273-4B38-BDC4-2789726DF426}" presName="Name37" presStyleLbl="parChTrans1D2" presStyleIdx="0" presStyleCnt="4"/>
      <dgm:spPr/>
      <dgm:t>
        <a:bodyPr/>
        <a:lstStyle/>
        <a:p>
          <a:endParaRPr lang="it-IT"/>
        </a:p>
      </dgm:t>
    </dgm:pt>
    <dgm:pt modelId="{B93687D5-539E-46A9-AEF3-B61BB83FAB79}" type="pres">
      <dgm:prSet presAssocID="{5E8EB437-C0A6-4F1C-82E5-088F85B57FE0}" presName="hierRoot2" presStyleCnt="0">
        <dgm:presLayoutVars>
          <dgm:hierBranch val="init"/>
        </dgm:presLayoutVars>
      </dgm:prSet>
      <dgm:spPr/>
    </dgm:pt>
    <dgm:pt modelId="{562DB605-A020-4B52-BE41-5E8BDC529470}" type="pres">
      <dgm:prSet presAssocID="{5E8EB437-C0A6-4F1C-82E5-088F85B57FE0}" presName="rootComposite" presStyleCnt="0"/>
      <dgm:spPr/>
    </dgm:pt>
    <dgm:pt modelId="{4B238453-7680-40FE-B4D9-20D39799A067}" type="pres">
      <dgm:prSet presAssocID="{5E8EB437-C0A6-4F1C-82E5-088F85B57FE0}" presName="rootText" presStyleLbl="node2" presStyleIdx="0" presStyleCnt="4" custScaleY="12869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A2A11C2-8464-474F-B480-9FF752C511CA}" type="pres">
      <dgm:prSet presAssocID="{5E8EB437-C0A6-4F1C-82E5-088F85B57FE0}" presName="rootConnector" presStyleLbl="node2" presStyleIdx="0" presStyleCnt="4"/>
      <dgm:spPr/>
      <dgm:t>
        <a:bodyPr/>
        <a:lstStyle/>
        <a:p>
          <a:endParaRPr lang="it-IT"/>
        </a:p>
      </dgm:t>
    </dgm:pt>
    <dgm:pt modelId="{E9A4DFE4-8033-4CA1-8B4E-E162FB623459}" type="pres">
      <dgm:prSet presAssocID="{5E8EB437-C0A6-4F1C-82E5-088F85B57FE0}" presName="hierChild4" presStyleCnt="0"/>
      <dgm:spPr/>
    </dgm:pt>
    <dgm:pt modelId="{86CC0087-0572-4F03-A92F-BF097EED9B50}" type="pres">
      <dgm:prSet presAssocID="{5E8EB437-C0A6-4F1C-82E5-088F85B57FE0}" presName="hierChild5" presStyleCnt="0"/>
      <dgm:spPr/>
    </dgm:pt>
    <dgm:pt modelId="{74F8B8FE-DE39-42D8-83AD-D4DEA93339AC}" type="pres">
      <dgm:prSet presAssocID="{118EE697-184F-48AC-81CC-C244476AE3CC}" presName="Name37" presStyleLbl="parChTrans1D2" presStyleIdx="1" presStyleCnt="4"/>
      <dgm:spPr/>
      <dgm:t>
        <a:bodyPr/>
        <a:lstStyle/>
        <a:p>
          <a:endParaRPr lang="it-IT"/>
        </a:p>
      </dgm:t>
    </dgm:pt>
    <dgm:pt modelId="{6CC39881-0177-4EF7-A44C-C6E45977E19B}" type="pres">
      <dgm:prSet presAssocID="{A0EC5031-5101-46A5-9D68-C34889A1501C}" presName="hierRoot2" presStyleCnt="0">
        <dgm:presLayoutVars>
          <dgm:hierBranch val="init"/>
        </dgm:presLayoutVars>
      </dgm:prSet>
      <dgm:spPr/>
    </dgm:pt>
    <dgm:pt modelId="{B7CF6D81-611B-44EC-813F-F206AEE04B37}" type="pres">
      <dgm:prSet presAssocID="{A0EC5031-5101-46A5-9D68-C34889A1501C}" presName="rootComposite" presStyleCnt="0"/>
      <dgm:spPr/>
    </dgm:pt>
    <dgm:pt modelId="{60EB32A8-9E8A-46B5-AF3F-0FDBB48A6191}" type="pres">
      <dgm:prSet presAssocID="{A0EC5031-5101-46A5-9D68-C34889A1501C}" presName="rootText" presStyleLbl="node2" presStyleIdx="1" presStyleCnt="4" custScaleY="12869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7C034E5-8A9E-421B-9E3D-56565ACDBD6D}" type="pres">
      <dgm:prSet presAssocID="{A0EC5031-5101-46A5-9D68-C34889A1501C}" presName="rootConnector" presStyleLbl="node2" presStyleIdx="1" presStyleCnt="4"/>
      <dgm:spPr/>
      <dgm:t>
        <a:bodyPr/>
        <a:lstStyle/>
        <a:p>
          <a:endParaRPr lang="it-IT"/>
        </a:p>
      </dgm:t>
    </dgm:pt>
    <dgm:pt modelId="{AC2B39F0-C549-498D-B9D8-92E8666DACB1}" type="pres">
      <dgm:prSet presAssocID="{A0EC5031-5101-46A5-9D68-C34889A1501C}" presName="hierChild4" presStyleCnt="0"/>
      <dgm:spPr/>
    </dgm:pt>
    <dgm:pt modelId="{1A080D92-8D72-4386-BA5B-21AF9E74D351}" type="pres">
      <dgm:prSet presAssocID="{A0EC5031-5101-46A5-9D68-C34889A1501C}" presName="hierChild5" presStyleCnt="0"/>
      <dgm:spPr/>
    </dgm:pt>
    <dgm:pt modelId="{35320EB0-A655-4C6C-A524-313AE5C4F0C3}" type="pres">
      <dgm:prSet presAssocID="{923A565C-14E2-4B56-8DAA-842B73B54438}" presName="Name37" presStyleLbl="parChTrans1D2" presStyleIdx="2" presStyleCnt="4"/>
      <dgm:spPr/>
      <dgm:t>
        <a:bodyPr/>
        <a:lstStyle/>
        <a:p>
          <a:endParaRPr lang="it-IT"/>
        </a:p>
      </dgm:t>
    </dgm:pt>
    <dgm:pt modelId="{796BC705-EA83-4D62-B6FA-7991B30119CC}" type="pres">
      <dgm:prSet presAssocID="{1A28787A-FC2E-4D1D-92CF-CC03966D9655}" presName="hierRoot2" presStyleCnt="0">
        <dgm:presLayoutVars>
          <dgm:hierBranch val="init"/>
        </dgm:presLayoutVars>
      </dgm:prSet>
      <dgm:spPr/>
    </dgm:pt>
    <dgm:pt modelId="{DBA8C964-2434-4A2F-ABAB-CAB09A579ADA}" type="pres">
      <dgm:prSet presAssocID="{1A28787A-FC2E-4D1D-92CF-CC03966D9655}" presName="rootComposite" presStyleCnt="0"/>
      <dgm:spPr/>
    </dgm:pt>
    <dgm:pt modelId="{0716D561-705F-49D3-B274-D840D717323E}" type="pres">
      <dgm:prSet presAssocID="{1A28787A-FC2E-4D1D-92CF-CC03966D9655}" presName="rootText" presStyleLbl="node2" presStyleIdx="2" presStyleCnt="4" custScaleY="12869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1DB592C-33F5-41D8-AF06-2F19B45C3AB1}" type="pres">
      <dgm:prSet presAssocID="{1A28787A-FC2E-4D1D-92CF-CC03966D9655}" presName="rootConnector" presStyleLbl="node2" presStyleIdx="2" presStyleCnt="4"/>
      <dgm:spPr/>
      <dgm:t>
        <a:bodyPr/>
        <a:lstStyle/>
        <a:p>
          <a:endParaRPr lang="it-IT"/>
        </a:p>
      </dgm:t>
    </dgm:pt>
    <dgm:pt modelId="{1CFD07BA-68BA-4E8C-90B8-E6A584D6E66F}" type="pres">
      <dgm:prSet presAssocID="{1A28787A-FC2E-4D1D-92CF-CC03966D9655}" presName="hierChild4" presStyleCnt="0"/>
      <dgm:spPr/>
    </dgm:pt>
    <dgm:pt modelId="{BC5DC4A0-4BAD-4A35-9178-07399A283365}" type="pres">
      <dgm:prSet presAssocID="{1A28787A-FC2E-4D1D-92CF-CC03966D9655}" presName="hierChild5" presStyleCnt="0"/>
      <dgm:spPr/>
    </dgm:pt>
    <dgm:pt modelId="{C7CF9096-CA1D-4DF1-B66B-D2B48738501E}" type="pres">
      <dgm:prSet presAssocID="{8DFA63DD-F3EF-4A0E-9773-82982CB0EB40}" presName="Name37" presStyleLbl="parChTrans1D2" presStyleIdx="3" presStyleCnt="4"/>
      <dgm:spPr/>
      <dgm:t>
        <a:bodyPr/>
        <a:lstStyle/>
        <a:p>
          <a:endParaRPr lang="it-IT"/>
        </a:p>
      </dgm:t>
    </dgm:pt>
    <dgm:pt modelId="{01674CDD-CDC1-4A8D-A29C-E44720CDBE3C}" type="pres">
      <dgm:prSet presAssocID="{7EB6C2A3-0195-463E-A21C-5111B1538D62}" presName="hierRoot2" presStyleCnt="0">
        <dgm:presLayoutVars>
          <dgm:hierBranch val="init"/>
        </dgm:presLayoutVars>
      </dgm:prSet>
      <dgm:spPr/>
    </dgm:pt>
    <dgm:pt modelId="{89E4184E-FC0A-4BB8-AF18-850AFE55B38D}" type="pres">
      <dgm:prSet presAssocID="{7EB6C2A3-0195-463E-A21C-5111B1538D62}" presName="rootComposite" presStyleCnt="0"/>
      <dgm:spPr/>
    </dgm:pt>
    <dgm:pt modelId="{DAA68AA3-DFE8-4227-83FC-36F06B5B7C72}" type="pres">
      <dgm:prSet presAssocID="{7EB6C2A3-0195-463E-A21C-5111B1538D62}" presName="rootText" presStyleLbl="node2" presStyleIdx="3" presStyleCnt="4" custScaleY="12869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10B1BE2-4925-44DA-821B-F2C53F2296D5}" type="pres">
      <dgm:prSet presAssocID="{7EB6C2A3-0195-463E-A21C-5111B1538D62}" presName="rootConnector" presStyleLbl="node2" presStyleIdx="3" presStyleCnt="4"/>
      <dgm:spPr/>
      <dgm:t>
        <a:bodyPr/>
        <a:lstStyle/>
        <a:p>
          <a:endParaRPr lang="it-IT"/>
        </a:p>
      </dgm:t>
    </dgm:pt>
    <dgm:pt modelId="{29DA6C4A-0606-4022-BD48-64E30CDEC411}" type="pres">
      <dgm:prSet presAssocID="{7EB6C2A3-0195-463E-A21C-5111B1538D62}" presName="hierChild4" presStyleCnt="0"/>
      <dgm:spPr/>
    </dgm:pt>
    <dgm:pt modelId="{462014B4-C5EB-4328-8BD8-424D458585DD}" type="pres">
      <dgm:prSet presAssocID="{7EB6C2A3-0195-463E-A21C-5111B1538D62}" presName="hierChild5" presStyleCnt="0"/>
      <dgm:spPr/>
    </dgm:pt>
    <dgm:pt modelId="{02D703C2-37A3-4E21-B831-BCFA6ECDBC54}" type="pres">
      <dgm:prSet presAssocID="{382EE1FB-BD5B-4F31-B73E-0EF7D7098205}" presName="hierChild3" presStyleCnt="0"/>
      <dgm:spPr/>
    </dgm:pt>
  </dgm:ptLst>
  <dgm:cxnLst>
    <dgm:cxn modelId="{7F994E6F-339D-4C6D-944E-B49B1245C209}" type="presOf" srcId="{118EE697-184F-48AC-81CC-C244476AE3CC}" destId="{74F8B8FE-DE39-42D8-83AD-D4DEA93339AC}" srcOrd="0" destOrd="0" presId="urn:microsoft.com/office/officeart/2005/8/layout/orgChart1"/>
    <dgm:cxn modelId="{5C4FEAC9-F3A0-4091-915B-12E9D4CE3F87}" type="presOf" srcId="{A0EC5031-5101-46A5-9D68-C34889A1501C}" destId="{D7C034E5-8A9E-421B-9E3D-56565ACDBD6D}" srcOrd="1" destOrd="0" presId="urn:microsoft.com/office/officeart/2005/8/layout/orgChart1"/>
    <dgm:cxn modelId="{D0FB134A-A2AA-49A9-9B0B-434E35F35906}" srcId="{2A8CD207-69AE-48B5-A2F5-A3981CA7AD64}" destId="{382EE1FB-BD5B-4F31-B73E-0EF7D7098205}" srcOrd="0" destOrd="0" parTransId="{E3D16637-5592-44D5-B7B5-6C809B019D75}" sibTransId="{08DA0110-9CE6-436C-8110-28D0FEF22E8F}"/>
    <dgm:cxn modelId="{68515EC7-EB9E-432E-979D-24F4DC7DB44D}" srcId="{382EE1FB-BD5B-4F31-B73E-0EF7D7098205}" destId="{1A28787A-FC2E-4D1D-92CF-CC03966D9655}" srcOrd="2" destOrd="0" parTransId="{923A565C-14E2-4B56-8DAA-842B73B54438}" sibTransId="{7C6AA186-D053-4781-B473-E6C4DD008EDF}"/>
    <dgm:cxn modelId="{D47664F1-495B-4C8B-B63F-E60A03729C0E}" type="presOf" srcId="{8DFA63DD-F3EF-4A0E-9773-82982CB0EB40}" destId="{C7CF9096-CA1D-4DF1-B66B-D2B48738501E}" srcOrd="0" destOrd="0" presId="urn:microsoft.com/office/officeart/2005/8/layout/orgChart1"/>
    <dgm:cxn modelId="{573EDBCB-B8A1-4C1E-AAC3-BA5991FB3665}" srcId="{382EE1FB-BD5B-4F31-B73E-0EF7D7098205}" destId="{A0EC5031-5101-46A5-9D68-C34889A1501C}" srcOrd="1" destOrd="0" parTransId="{118EE697-184F-48AC-81CC-C244476AE3CC}" sibTransId="{6F3AA619-B646-4EDF-A49A-139A61B54A5F}"/>
    <dgm:cxn modelId="{6ED7C163-F374-42FD-8F37-A475D6F1FCC3}" type="presOf" srcId="{5E8EB437-C0A6-4F1C-82E5-088F85B57FE0}" destId="{4B238453-7680-40FE-B4D9-20D39799A067}" srcOrd="0" destOrd="0" presId="urn:microsoft.com/office/officeart/2005/8/layout/orgChart1"/>
    <dgm:cxn modelId="{3F45B7D7-26BF-45C7-89E2-CA3E0526630D}" type="presOf" srcId="{7EB6C2A3-0195-463E-A21C-5111B1538D62}" destId="{F10B1BE2-4925-44DA-821B-F2C53F2296D5}" srcOrd="1" destOrd="0" presId="urn:microsoft.com/office/officeart/2005/8/layout/orgChart1"/>
    <dgm:cxn modelId="{D73DF1DF-B90C-4458-9D7F-8F63C756C0E8}" type="presOf" srcId="{A0EC5031-5101-46A5-9D68-C34889A1501C}" destId="{60EB32A8-9E8A-46B5-AF3F-0FDBB48A6191}" srcOrd="0" destOrd="0" presId="urn:microsoft.com/office/officeart/2005/8/layout/orgChart1"/>
    <dgm:cxn modelId="{CD2F9F2B-A452-4430-A7F9-C55ABCEC9197}" type="presOf" srcId="{382EE1FB-BD5B-4F31-B73E-0EF7D7098205}" destId="{CA27AEA8-E53F-44B1-A0E1-8863A41BBE33}" srcOrd="1" destOrd="0" presId="urn:microsoft.com/office/officeart/2005/8/layout/orgChart1"/>
    <dgm:cxn modelId="{A9746C00-2EEA-49AE-89FE-0FFAD31D15EA}" type="presOf" srcId="{1A28787A-FC2E-4D1D-92CF-CC03966D9655}" destId="{21DB592C-33F5-41D8-AF06-2F19B45C3AB1}" srcOrd="1" destOrd="0" presId="urn:microsoft.com/office/officeart/2005/8/layout/orgChart1"/>
    <dgm:cxn modelId="{B5E43F35-8469-464E-897E-3B8339581D99}" type="presOf" srcId="{7EB6C2A3-0195-463E-A21C-5111B1538D62}" destId="{DAA68AA3-DFE8-4227-83FC-36F06B5B7C72}" srcOrd="0" destOrd="0" presId="urn:microsoft.com/office/officeart/2005/8/layout/orgChart1"/>
    <dgm:cxn modelId="{DB460B89-2845-4336-B8D7-1C359AB2FF87}" type="presOf" srcId="{923A565C-14E2-4B56-8DAA-842B73B54438}" destId="{35320EB0-A655-4C6C-A524-313AE5C4F0C3}" srcOrd="0" destOrd="0" presId="urn:microsoft.com/office/officeart/2005/8/layout/orgChart1"/>
    <dgm:cxn modelId="{532B388A-26AA-4B30-94BA-480D9B95108D}" type="presOf" srcId="{382EE1FB-BD5B-4F31-B73E-0EF7D7098205}" destId="{90755066-8667-4549-885D-C1A26CEF8BB9}" srcOrd="0" destOrd="0" presId="urn:microsoft.com/office/officeart/2005/8/layout/orgChart1"/>
    <dgm:cxn modelId="{69B9B255-CD1D-466B-924F-B5D0CD88E3C7}" type="presOf" srcId="{5E8EB437-C0A6-4F1C-82E5-088F85B57FE0}" destId="{8A2A11C2-8464-474F-B480-9FF752C511CA}" srcOrd="1" destOrd="0" presId="urn:microsoft.com/office/officeart/2005/8/layout/orgChart1"/>
    <dgm:cxn modelId="{00C12933-DA1F-4178-8D6A-8D7FC90F5B9D}" type="presOf" srcId="{2A8CD207-69AE-48B5-A2F5-A3981CA7AD64}" destId="{99C05425-5443-42A0-8F03-0B1823DBBE37}" srcOrd="0" destOrd="0" presId="urn:microsoft.com/office/officeart/2005/8/layout/orgChart1"/>
    <dgm:cxn modelId="{52A7BEFF-C2B1-4A14-A479-0DA5D6214765}" srcId="{382EE1FB-BD5B-4F31-B73E-0EF7D7098205}" destId="{7EB6C2A3-0195-463E-A21C-5111B1538D62}" srcOrd="3" destOrd="0" parTransId="{8DFA63DD-F3EF-4A0E-9773-82982CB0EB40}" sibTransId="{5852E7FB-4A64-4AB9-A704-8F4058C4CD19}"/>
    <dgm:cxn modelId="{60E2E8EA-2746-4A1D-AC2A-73CED05297C7}" srcId="{382EE1FB-BD5B-4F31-B73E-0EF7D7098205}" destId="{5E8EB437-C0A6-4F1C-82E5-088F85B57FE0}" srcOrd="0" destOrd="0" parTransId="{75CA0AB4-4273-4B38-BDC4-2789726DF426}" sibTransId="{7E853F29-5A23-4B2F-8420-F0D228071E5C}"/>
    <dgm:cxn modelId="{E5442FF3-F305-45AE-B459-F1EFB815F6C6}" type="presOf" srcId="{1A28787A-FC2E-4D1D-92CF-CC03966D9655}" destId="{0716D561-705F-49D3-B274-D840D717323E}" srcOrd="0" destOrd="0" presId="urn:microsoft.com/office/officeart/2005/8/layout/orgChart1"/>
    <dgm:cxn modelId="{4D5CB021-0557-4634-B731-E419B8D544AF}" type="presOf" srcId="{75CA0AB4-4273-4B38-BDC4-2789726DF426}" destId="{CF57170F-6C0D-4A85-AA53-D5196C20CC27}" srcOrd="0" destOrd="0" presId="urn:microsoft.com/office/officeart/2005/8/layout/orgChart1"/>
    <dgm:cxn modelId="{88994C11-9C3C-4530-BF88-EE3FAE63D849}" type="presParOf" srcId="{99C05425-5443-42A0-8F03-0B1823DBBE37}" destId="{F5501547-BB7A-4F87-B09F-E76C825A8562}" srcOrd="0" destOrd="0" presId="urn:microsoft.com/office/officeart/2005/8/layout/orgChart1"/>
    <dgm:cxn modelId="{755B682E-B23C-4CAD-9E37-E5F71EFECE2D}" type="presParOf" srcId="{F5501547-BB7A-4F87-B09F-E76C825A8562}" destId="{82E1073A-1572-4206-A8B1-8228AAB11E6E}" srcOrd="0" destOrd="0" presId="urn:microsoft.com/office/officeart/2005/8/layout/orgChart1"/>
    <dgm:cxn modelId="{43702C11-2B17-4BF0-AC6A-50D50A841835}" type="presParOf" srcId="{82E1073A-1572-4206-A8B1-8228AAB11E6E}" destId="{90755066-8667-4549-885D-C1A26CEF8BB9}" srcOrd="0" destOrd="0" presId="urn:microsoft.com/office/officeart/2005/8/layout/orgChart1"/>
    <dgm:cxn modelId="{3D2D3DDF-F975-4C5F-BD2C-D116187A8524}" type="presParOf" srcId="{82E1073A-1572-4206-A8B1-8228AAB11E6E}" destId="{CA27AEA8-E53F-44B1-A0E1-8863A41BBE33}" srcOrd="1" destOrd="0" presId="urn:microsoft.com/office/officeart/2005/8/layout/orgChart1"/>
    <dgm:cxn modelId="{36D20D38-C12F-4B30-88F4-08683D24A222}" type="presParOf" srcId="{F5501547-BB7A-4F87-B09F-E76C825A8562}" destId="{41DFCF7A-DB1C-4E66-B413-98A48DC6512B}" srcOrd="1" destOrd="0" presId="urn:microsoft.com/office/officeart/2005/8/layout/orgChart1"/>
    <dgm:cxn modelId="{83CA86A1-0679-4BE6-9877-D1AF2DCDBE14}" type="presParOf" srcId="{41DFCF7A-DB1C-4E66-B413-98A48DC6512B}" destId="{CF57170F-6C0D-4A85-AA53-D5196C20CC27}" srcOrd="0" destOrd="0" presId="urn:microsoft.com/office/officeart/2005/8/layout/orgChart1"/>
    <dgm:cxn modelId="{B6BD4091-DBA6-4139-9DD0-92CB65265B05}" type="presParOf" srcId="{41DFCF7A-DB1C-4E66-B413-98A48DC6512B}" destId="{B93687D5-539E-46A9-AEF3-B61BB83FAB79}" srcOrd="1" destOrd="0" presId="urn:microsoft.com/office/officeart/2005/8/layout/orgChart1"/>
    <dgm:cxn modelId="{BC85E175-24D2-4AA0-A517-6A37A987E587}" type="presParOf" srcId="{B93687D5-539E-46A9-AEF3-B61BB83FAB79}" destId="{562DB605-A020-4B52-BE41-5E8BDC529470}" srcOrd="0" destOrd="0" presId="urn:microsoft.com/office/officeart/2005/8/layout/orgChart1"/>
    <dgm:cxn modelId="{DE03B4A4-10BB-40E7-B3DA-12FAAE89C87F}" type="presParOf" srcId="{562DB605-A020-4B52-BE41-5E8BDC529470}" destId="{4B238453-7680-40FE-B4D9-20D39799A067}" srcOrd="0" destOrd="0" presId="urn:microsoft.com/office/officeart/2005/8/layout/orgChart1"/>
    <dgm:cxn modelId="{0706E0F2-6282-462E-B7EB-ADDFE5B080B7}" type="presParOf" srcId="{562DB605-A020-4B52-BE41-5E8BDC529470}" destId="{8A2A11C2-8464-474F-B480-9FF752C511CA}" srcOrd="1" destOrd="0" presId="urn:microsoft.com/office/officeart/2005/8/layout/orgChart1"/>
    <dgm:cxn modelId="{B338A072-1818-41D6-8B38-D4DCDD81A64B}" type="presParOf" srcId="{B93687D5-539E-46A9-AEF3-B61BB83FAB79}" destId="{E9A4DFE4-8033-4CA1-8B4E-E162FB623459}" srcOrd="1" destOrd="0" presId="urn:microsoft.com/office/officeart/2005/8/layout/orgChart1"/>
    <dgm:cxn modelId="{E724A100-3999-45C4-93C5-7F2C969A3117}" type="presParOf" srcId="{B93687D5-539E-46A9-AEF3-B61BB83FAB79}" destId="{86CC0087-0572-4F03-A92F-BF097EED9B50}" srcOrd="2" destOrd="0" presId="urn:microsoft.com/office/officeart/2005/8/layout/orgChart1"/>
    <dgm:cxn modelId="{BE4DDDA7-A9C2-48E1-8F2F-4AAC5CA3BE6A}" type="presParOf" srcId="{41DFCF7A-DB1C-4E66-B413-98A48DC6512B}" destId="{74F8B8FE-DE39-42D8-83AD-D4DEA93339AC}" srcOrd="2" destOrd="0" presId="urn:microsoft.com/office/officeart/2005/8/layout/orgChart1"/>
    <dgm:cxn modelId="{6F2DECA4-D4F8-4973-A9AD-B5D9DB110A21}" type="presParOf" srcId="{41DFCF7A-DB1C-4E66-B413-98A48DC6512B}" destId="{6CC39881-0177-4EF7-A44C-C6E45977E19B}" srcOrd="3" destOrd="0" presId="urn:microsoft.com/office/officeart/2005/8/layout/orgChart1"/>
    <dgm:cxn modelId="{1F97F175-5E9E-457F-BA07-B23BEBED2178}" type="presParOf" srcId="{6CC39881-0177-4EF7-A44C-C6E45977E19B}" destId="{B7CF6D81-611B-44EC-813F-F206AEE04B37}" srcOrd="0" destOrd="0" presId="urn:microsoft.com/office/officeart/2005/8/layout/orgChart1"/>
    <dgm:cxn modelId="{C3533420-7887-4CEC-BCD2-1283EC3F0E41}" type="presParOf" srcId="{B7CF6D81-611B-44EC-813F-F206AEE04B37}" destId="{60EB32A8-9E8A-46B5-AF3F-0FDBB48A6191}" srcOrd="0" destOrd="0" presId="urn:microsoft.com/office/officeart/2005/8/layout/orgChart1"/>
    <dgm:cxn modelId="{63D5806C-3D2E-4138-BDAB-380356348057}" type="presParOf" srcId="{B7CF6D81-611B-44EC-813F-F206AEE04B37}" destId="{D7C034E5-8A9E-421B-9E3D-56565ACDBD6D}" srcOrd="1" destOrd="0" presId="urn:microsoft.com/office/officeart/2005/8/layout/orgChart1"/>
    <dgm:cxn modelId="{31EB9265-0486-4836-BE64-06C809D99EEF}" type="presParOf" srcId="{6CC39881-0177-4EF7-A44C-C6E45977E19B}" destId="{AC2B39F0-C549-498D-B9D8-92E8666DACB1}" srcOrd="1" destOrd="0" presId="urn:microsoft.com/office/officeart/2005/8/layout/orgChart1"/>
    <dgm:cxn modelId="{10EC1D20-A070-46A9-B09B-1F33F3A38D7E}" type="presParOf" srcId="{6CC39881-0177-4EF7-A44C-C6E45977E19B}" destId="{1A080D92-8D72-4386-BA5B-21AF9E74D351}" srcOrd="2" destOrd="0" presId="urn:microsoft.com/office/officeart/2005/8/layout/orgChart1"/>
    <dgm:cxn modelId="{EF2423C8-F602-4F0F-BDEA-51BB053A93F0}" type="presParOf" srcId="{41DFCF7A-DB1C-4E66-B413-98A48DC6512B}" destId="{35320EB0-A655-4C6C-A524-313AE5C4F0C3}" srcOrd="4" destOrd="0" presId="urn:microsoft.com/office/officeart/2005/8/layout/orgChart1"/>
    <dgm:cxn modelId="{D647B369-AEAE-4C2A-803E-1A2DF672EC47}" type="presParOf" srcId="{41DFCF7A-DB1C-4E66-B413-98A48DC6512B}" destId="{796BC705-EA83-4D62-B6FA-7991B30119CC}" srcOrd="5" destOrd="0" presId="urn:microsoft.com/office/officeart/2005/8/layout/orgChart1"/>
    <dgm:cxn modelId="{F61388DA-87E1-4BDC-9856-86287C52B936}" type="presParOf" srcId="{796BC705-EA83-4D62-B6FA-7991B30119CC}" destId="{DBA8C964-2434-4A2F-ABAB-CAB09A579ADA}" srcOrd="0" destOrd="0" presId="urn:microsoft.com/office/officeart/2005/8/layout/orgChart1"/>
    <dgm:cxn modelId="{B04767AD-28B0-4B18-9188-9A55B16AF252}" type="presParOf" srcId="{DBA8C964-2434-4A2F-ABAB-CAB09A579ADA}" destId="{0716D561-705F-49D3-B274-D840D717323E}" srcOrd="0" destOrd="0" presId="urn:microsoft.com/office/officeart/2005/8/layout/orgChart1"/>
    <dgm:cxn modelId="{CDAEA07E-DAA9-4200-BD8B-19FE77F6A00F}" type="presParOf" srcId="{DBA8C964-2434-4A2F-ABAB-CAB09A579ADA}" destId="{21DB592C-33F5-41D8-AF06-2F19B45C3AB1}" srcOrd="1" destOrd="0" presId="urn:microsoft.com/office/officeart/2005/8/layout/orgChart1"/>
    <dgm:cxn modelId="{E299E870-BD05-44A3-9FEC-017647688374}" type="presParOf" srcId="{796BC705-EA83-4D62-B6FA-7991B30119CC}" destId="{1CFD07BA-68BA-4E8C-90B8-E6A584D6E66F}" srcOrd="1" destOrd="0" presId="urn:microsoft.com/office/officeart/2005/8/layout/orgChart1"/>
    <dgm:cxn modelId="{C366B22A-385C-4754-A902-DE8FC4E5EEFC}" type="presParOf" srcId="{796BC705-EA83-4D62-B6FA-7991B30119CC}" destId="{BC5DC4A0-4BAD-4A35-9178-07399A283365}" srcOrd="2" destOrd="0" presId="urn:microsoft.com/office/officeart/2005/8/layout/orgChart1"/>
    <dgm:cxn modelId="{108A0251-55AB-4A32-83EF-15B2D203CC7B}" type="presParOf" srcId="{41DFCF7A-DB1C-4E66-B413-98A48DC6512B}" destId="{C7CF9096-CA1D-4DF1-B66B-D2B48738501E}" srcOrd="6" destOrd="0" presId="urn:microsoft.com/office/officeart/2005/8/layout/orgChart1"/>
    <dgm:cxn modelId="{6AEE8DCF-4B26-4544-B76D-A90FC167B59B}" type="presParOf" srcId="{41DFCF7A-DB1C-4E66-B413-98A48DC6512B}" destId="{01674CDD-CDC1-4A8D-A29C-E44720CDBE3C}" srcOrd="7" destOrd="0" presId="urn:microsoft.com/office/officeart/2005/8/layout/orgChart1"/>
    <dgm:cxn modelId="{EAEDF6E2-C90F-46E8-B471-4B51103A0FB6}" type="presParOf" srcId="{01674CDD-CDC1-4A8D-A29C-E44720CDBE3C}" destId="{89E4184E-FC0A-4BB8-AF18-850AFE55B38D}" srcOrd="0" destOrd="0" presId="urn:microsoft.com/office/officeart/2005/8/layout/orgChart1"/>
    <dgm:cxn modelId="{BFD22F0C-80D3-4DCF-9268-2CB332EB2FDE}" type="presParOf" srcId="{89E4184E-FC0A-4BB8-AF18-850AFE55B38D}" destId="{DAA68AA3-DFE8-4227-83FC-36F06B5B7C72}" srcOrd="0" destOrd="0" presId="urn:microsoft.com/office/officeart/2005/8/layout/orgChart1"/>
    <dgm:cxn modelId="{5574B4F3-4177-44A5-8B87-C12E0C053C4B}" type="presParOf" srcId="{89E4184E-FC0A-4BB8-AF18-850AFE55B38D}" destId="{F10B1BE2-4925-44DA-821B-F2C53F2296D5}" srcOrd="1" destOrd="0" presId="urn:microsoft.com/office/officeart/2005/8/layout/orgChart1"/>
    <dgm:cxn modelId="{946CB436-AC54-4D24-AB6B-B79F2FE7135E}" type="presParOf" srcId="{01674CDD-CDC1-4A8D-A29C-E44720CDBE3C}" destId="{29DA6C4A-0606-4022-BD48-64E30CDEC411}" srcOrd="1" destOrd="0" presId="urn:microsoft.com/office/officeart/2005/8/layout/orgChart1"/>
    <dgm:cxn modelId="{40099A38-0F60-4866-86A0-BC7AAE8D43B5}" type="presParOf" srcId="{01674CDD-CDC1-4A8D-A29C-E44720CDBE3C}" destId="{462014B4-C5EB-4328-8BD8-424D458585DD}" srcOrd="2" destOrd="0" presId="urn:microsoft.com/office/officeart/2005/8/layout/orgChart1"/>
    <dgm:cxn modelId="{611E42DB-15E4-4FB4-891A-87BD6339B1A3}" type="presParOf" srcId="{F5501547-BB7A-4F87-B09F-E76C825A8562}" destId="{02D703C2-37A3-4E21-B831-BCFA6ECDBC5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183C02-00FB-435B-9E52-0BCC0FFB736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E57A72B-2F66-4512-93F3-967726F657BF}">
      <dgm:prSet phldrT="[Testo]" custT="1"/>
      <dgm:spPr/>
      <dgm:t>
        <a:bodyPr/>
        <a:lstStyle/>
        <a:p>
          <a:r>
            <a:rPr lang="it-IT" sz="1800" dirty="0" err="1" smtClean="0"/>
            <a:t>Research</a:t>
          </a:r>
          <a:r>
            <a:rPr lang="it-IT" sz="1800" dirty="0" smtClean="0"/>
            <a:t> </a:t>
          </a:r>
          <a:r>
            <a:rPr lang="it-IT" sz="1800" dirty="0" err="1" smtClean="0"/>
            <a:t>Division</a:t>
          </a:r>
          <a:endParaRPr lang="it-IT" sz="1800" dirty="0"/>
        </a:p>
      </dgm:t>
    </dgm:pt>
    <dgm:pt modelId="{E5418944-3CA1-45AB-BDD9-8FF533C30B69}" type="parTrans" cxnId="{0303ECB5-ACE8-49F6-AE56-5AD54D298436}">
      <dgm:prSet/>
      <dgm:spPr/>
      <dgm:t>
        <a:bodyPr/>
        <a:lstStyle/>
        <a:p>
          <a:endParaRPr lang="it-IT"/>
        </a:p>
      </dgm:t>
    </dgm:pt>
    <dgm:pt modelId="{3E573BEB-CFBC-4561-80B6-B5D5F693E00D}" type="sibTrans" cxnId="{0303ECB5-ACE8-49F6-AE56-5AD54D298436}">
      <dgm:prSet/>
      <dgm:spPr/>
      <dgm:t>
        <a:bodyPr/>
        <a:lstStyle/>
        <a:p>
          <a:endParaRPr lang="it-IT"/>
        </a:p>
      </dgm:t>
    </dgm:pt>
    <dgm:pt modelId="{8D6E07B7-0EA2-4D37-A331-3711DA1EF06F}">
      <dgm:prSet phldrT="[Testo]" custT="1"/>
      <dgm:spPr/>
      <dgm:t>
        <a:bodyPr/>
        <a:lstStyle/>
        <a:p>
          <a:r>
            <a:rPr lang="it-IT" sz="1800" dirty="0" smtClean="0"/>
            <a:t>Accelerator </a:t>
          </a:r>
          <a:r>
            <a:rPr lang="it-IT" sz="1800" dirty="0" err="1" smtClean="0"/>
            <a:t>Division</a:t>
          </a:r>
          <a:endParaRPr lang="it-IT" sz="1800" dirty="0"/>
        </a:p>
      </dgm:t>
    </dgm:pt>
    <dgm:pt modelId="{6E138D9C-2986-4AD1-8D33-807BC7847925}" type="parTrans" cxnId="{69CAEBBC-2E9C-42A5-8E1E-B8AAD3B1114B}">
      <dgm:prSet/>
      <dgm:spPr/>
      <dgm:t>
        <a:bodyPr/>
        <a:lstStyle/>
        <a:p>
          <a:endParaRPr lang="it-IT"/>
        </a:p>
      </dgm:t>
    </dgm:pt>
    <dgm:pt modelId="{C7880AE0-6A6D-4D54-980A-997223059BD9}" type="sibTrans" cxnId="{69CAEBBC-2E9C-42A5-8E1E-B8AAD3B1114B}">
      <dgm:prSet/>
      <dgm:spPr/>
      <dgm:t>
        <a:bodyPr/>
        <a:lstStyle/>
        <a:p>
          <a:endParaRPr lang="it-IT"/>
        </a:p>
      </dgm:t>
    </dgm:pt>
    <dgm:pt modelId="{F5F884C3-E894-4C15-B30E-21EFDFCFB857}">
      <dgm:prSet phldrT="[Testo]" custT="1"/>
      <dgm:spPr/>
      <dgm:t>
        <a:bodyPr/>
        <a:lstStyle/>
        <a:p>
          <a:r>
            <a:rPr lang="it-IT" sz="1800" dirty="0" smtClean="0"/>
            <a:t>Technical </a:t>
          </a:r>
          <a:r>
            <a:rPr lang="it-IT" sz="1800" dirty="0" err="1" smtClean="0"/>
            <a:t>Division</a:t>
          </a:r>
          <a:endParaRPr lang="it-IT" sz="1800" dirty="0"/>
        </a:p>
      </dgm:t>
    </dgm:pt>
    <dgm:pt modelId="{2A20B44D-9E26-4D48-B7D8-91AACE86850A}" type="parTrans" cxnId="{11C3A83D-6338-406C-AB4C-8E39CF515FA3}">
      <dgm:prSet/>
      <dgm:spPr/>
      <dgm:t>
        <a:bodyPr/>
        <a:lstStyle/>
        <a:p>
          <a:endParaRPr lang="it-IT"/>
        </a:p>
      </dgm:t>
    </dgm:pt>
    <dgm:pt modelId="{DC9E30B0-D1D5-477D-8092-991DC97E698A}" type="sibTrans" cxnId="{11C3A83D-6338-406C-AB4C-8E39CF515FA3}">
      <dgm:prSet/>
      <dgm:spPr/>
      <dgm:t>
        <a:bodyPr/>
        <a:lstStyle/>
        <a:p>
          <a:endParaRPr lang="it-IT"/>
        </a:p>
      </dgm:t>
    </dgm:pt>
    <dgm:pt modelId="{93F6DA1E-1007-488C-BE6F-46FC0E6A4E5C}">
      <dgm:prSet phldrT="[Testo]" custT="1"/>
      <dgm:spPr/>
      <dgm:t>
        <a:bodyPr/>
        <a:lstStyle/>
        <a:p>
          <a:r>
            <a:rPr lang="it-IT" sz="1800" dirty="0" err="1" smtClean="0"/>
            <a:t>Radioprotection</a:t>
          </a:r>
          <a:r>
            <a:rPr lang="it-IT" sz="1800" dirty="0" smtClean="0"/>
            <a:t> and </a:t>
          </a:r>
          <a:r>
            <a:rPr lang="it-IT" sz="1800" dirty="0" err="1" smtClean="0"/>
            <a:t>Safety</a:t>
          </a:r>
          <a:r>
            <a:rPr lang="it-IT" sz="1800" dirty="0" smtClean="0"/>
            <a:t> Services</a:t>
          </a:r>
          <a:endParaRPr lang="it-IT" sz="1800" dirty="0"/>
        </a:p>
      </dgm:t>
    </dgm:pt>
    <dgm:pt modelId="{C5AC8B76-CC3E-4D8B-B450-7E94F891C433}" type="parTrans" cxnId="{F945741B-97B8-4AD4-A054-8F44DE4BBD42}">
      <dgm:prSet/>
      <dgm:spPr/>
      <dgm:t>
        <a:bodyPr/>
        <a:lstStyle/>
        <a:p>
          <a:endParaRPr lang="it-IT"/>
        </a:p>
      </dgm:t>
    </dgm:pt>
    <dgm:pt modelId="{C2559BA5-962B-4535-9219-325F65BC6E8D}" type="sibTrans" cxnId="{F945741B-97B8-4AD4-A054-8F44DE4BBD42}">
      <dgm:prSet/>
      <dgm:spPr/>
      <dgm:t>
        <a:bodyPr/>
        <a:lstStyle/>
        <a:p>
          <a:endParaRPr lang="it-IT"/>
        </a:p>
      </dgm:t>
    </dgm:pt>
    <dgm:pt modelId="{6E961245-0AA8-4DBB-9742-FF332DAB3735}">
      <dgm:prSet phldrT="[Testo]" custT="1"/>
      <dgm:spPr/>
      <dgm:t>
        <a:bodyPr/>
        <a:lstStyle/>
        <a:p>
          <a:r>
            <a:rPr lang="it-IT" sz="1800" dirty="0" smtClean="0"/>
            <a:t>Administration Service</a:t>
          </a:r>
          <a:endParaRPr lang="it-IT" sz="1800" dirty="0"/>
        </a:p>
      </dgm:t>
    </dgm:pt>
    <dgm:pt modelId="{82A328AC-878B-4ED6-ACA1-A7B4E14C4034}" type="parTrans" cxnId="{D1E9A794-8265-499A-9194-1634D92DF301}">
      <dgm:prSet/>
      <dgm:spPr/>
      <dgm:t>
        <a:bodyPr/>
        <a:lstStyle/>
        <a:p>
          <a:endParaRPr lang="it-IT"/>
        </a:p>
      </dgm:t>
    </dgm:pt>
    <dgm:pt modelId="{B2BDBA03-E0E0-428A-BF65-FA7FD130038A}" type="sibTrans" cxnId="{D1E9A794-8265-499A-9194-1634D92DF301}">
      <dgm:prSet/>
      <dgm:spPr/>
      <dgm:t>
        <a:bodyPr/>
        <a:lstStyle/>
        <a:p>
          <a:endParaRPr lang="it-IT"/>
        </a:p>
      </dgm:t>
    </dgm:pt>
    <dgm:pt modelId="{9B622275-CC16-4544-B3F0-0A66083A4AAB}" type="pres">
      <dgm:prSet presAssocID="{58183C02-00FB-435B-9E52-0BCC0FFB736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CF43459-8C36-4A47-850A-96CCFACAF273}" type="pres">
      <dgm:prSet presAssocID="{FE57A72B-2F66-4512-93F3-967726F657BF}" presName="node" presStyleLbl="node1" presStyleIdx="0" presStyleCnt="5" custScaleX="13015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60F69A1-73E1-4CB1-87E1-851602CC97AF}" type="pres">
      <dgm:prSet presAssocID="{FE57A72B-2F66-4512-93F3-967726F657BF}" presName="spNode" presStyleCnt="0"/>
      <dgm:spPr/>
    </dgm:pt>
    <dgm:pt modelId="{336914CE-DABF-4586-B7E8-CDA110A2FA52}" type="pres">
      <dgm:prSet presAssocID="{3E573BEB-CFBC-4561-80B6-B5D5F693E00D}" presName="sibTrans" presStyleLbl="sibTrans1D1" presStyleIdx="0" presStyleCnt="5"/>
      <dgm:spPr/>
      <dgm:t>
        <a:bodyPr/>
        <a:lstStyle/>
        <a:p>
          <a:endParaRPr lang="it-IT"/>
        </a:p>
      </dgm:t>
    </dgm:pt>
    <dgm:pt modelId="{BEE8122B-CBA3-4772-92B0-2E5C8A747BB4}" type="pres">
      <dgm:prSet presAssocID="{8D6E07B7-0EA2-4D37-A331-3711DA1EF06F}" presName="node" presStyleLbl="node1" presStyleIdx="1" presStyleCnt="5" custScaleX="13015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4D659E2-513D-45A4-9F14-C98698A4A714}" type="pres">
      <dgm:prSet presAssocID="{8D6E07B7-0EA2-4D37-A331-3711DA1EF06F}" presName="spNode" presStyleCnt="0"/>
      <dgm:spPr/>
    </dgm:pt>
    <dgm:pt modelId="{5088D474-66C7-462D-893C-B053B374D3BB}" type="pres">
      <dgm:prSet presAssocID="{C7880AE0-6A6D-4D54-980A-997223059BD9}" presName="sibTrans" presStyleLbl="sibTrans1D1" presStyleIdx="1" presStyleCnt="5"/>
      <dgm:spPr/>
      <dgm:t>
        <a:bodyPr/>
        <a:lstStyle/>
        <a:p>
          <a:endParaRPr lang="it-IT"/>
        </a:p>
      </dgm:t>
    </dgm:pt>
    <dgm:pt modelId="{92438455-46C0-4B19-9543-0478884CC0D3}" type="pres">
      <dgm:prSet presAssocID="{F5F884C3-E894-4C15-B30E-21EFDFCFB857}" presName="node" presStyleLbl="node1" presStyleIdx="2" presStyleCnt="5" custScaleX="13015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69B965A-BBC8-4420-B1EE-B57BD7EE80CC}" type="pres">
      <dgm:prSet presAssocID="{F5F884C3-E894-4C15-B30E-21EFDFCFB857}" presName="spNode" presStyleCnt="0"/>
      <dgm:spPr/>
    </dgm:pt>
    <dgm:pt modelId="{3A0A628A-5C2B-4257-9D06-46BD88FA1705}" type="pres">
      <dgm:prSet presAssocID="{DC9E30B0-D1D5-477D-8092-991DC97E698A}" presName="sibTrans" presStyleLbl="sibTrans1D1" presStyleIdx="2" presStyleCnt="5"/>
      <dgm:spPr/>
      <dgm:t>
        <a:bodyPr/>
        <a:lstStyle/>
        <a:p>
          <a:endParaRPr lang="it-IT"/>
        </a:p>
      </dgm:t>
    </dgm:pt>
    <dgm:pt modelId="{E6590332-68BD-44AC-8A21-0F9D93298F42}" type="pres">
      <dgm:prSet presAssocID="{93F6DA1E-1007-488C-BE6F-46FC0E6A4E5C}" presName="node" presStyleLbl="node1" presStyleIdx="3" presStyleCnt="5" custScaleX="13015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2D212B-9FC6-436A-9B10-EFA483E876C9}" type="pres">
      <dgm:prSet presAssocID="{93F6DA1E-1007-488C-BE6F-46FC0E6A4E5C}" presName="spNode" presStyleCnt="0"/>
      <dgm:spPr/>
    </dgm:pt>
    <dgm:pt modelId="{200CBEAB-1661-4708-A537-DE40CA9D19F6}" type="pres">
      <dgm:prSet presAssocID="{C2559BA5-962B-4535-9219-325F65BC6E8D}" presName="sibTrans" presStyleLbl="sibTrans1D1" presStyleIdx="3" presStyleCnt="5"/>
      <dgm:spPr/>
      <dgm:t>
        <a:bodyPr/>
        <a:lstStyle/>
        <a:p>
          <a:endParaRPr lang="it-IT"/>
        </a:p>
      </dgm:t>
    </dgm:pt>
    <dgm:pt modelId="{A51AD085-AB4E-4AE9-8A5A-46E4AAABA3C9}" type="pres">
      <dgm:prSet presAssocID="{6E961245-0AA8-4DBB-9742-FF332DAB3735}" presName="node" presStyleLbl="node1" presStyleIdx="4" presStyleCnt="5" custScaleX="13015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B11C311-97B6-403F-95F1-F7D8D348D805}" type="pres">
      <dgm:prSet presAssocID="{6E961245-0AA8-4DBB-9742-FF332DAB3735}" presName="spNode" presStyleCnt="0"/>
      <dgm:spPr/>
    </dgm:pt>
    <dgm:pt modelId="{2449F0DF-FA4F-4270-B626-C50BA84C550A}" type="pres">
      <dgm:prSet presAssocID="{B2BDBA03-E0E0-428A-BF65-FA7FD130038A}" presName="sibTrans" presStyleLbl="sibTrans1D1" presStyleIdx="4" presStyleCnt="5"/>
      <dgm:spPr/>
      <dgm:t>
        <a:bodyPr/>
        <a:lstStyle/>
        <a:p>
          <a:endParaRPr lang="it-IT"/>
        </a:p>
      </dgm:t>
    </dgm:pt>
  </dgm:ptLst>
  <dgm:cxnLst>
    <dgm:cxn modelId="{E26D3A4A-7AD9-4061-9B9A-6898B5C46037}" type="presOf" srcId="{6E961245-0AA8-4DBB-9742-FF332DAB3735}" destId="{A51AD085-AB4E-4AE9-8A5A-46E4AAABA3C9}" srcOrd="0" destOrd="0" presId="urn:microsoft.com/office/officeart/2005/8/layout/cycle6"/>
    <dgm:cxn modelId="{D924657E-5608-41B5-BE09-90E4C2887417}" type="presOf" srcId="{C2559BA5-962B-4535-9219-325F65BC6E8D}" destId="{200CBEAB-1661-4708-A537-DE40CA9D19F6}" srcOrd="0" destOrd="0" presId="urn:microsoft.com/office/officeart/2005/8/layout/cycle6"/>
    <dgm:cxn modelId="{86A9087A-23BF-4521-9475-98C03257CD25}" type="presOf" srcId="{58183C02-00FB-435B-9E52-0BCC0FFB7361}" destId="{9B622275-CC16-4544-B3F0-0A66083A4AAB}" srcOrd="0" destOrd="0" presId="urn:microsoft.com/office/officeart/2005/8/layout/cycle6"/>
    <dgm:cxn modelId="{7B67021D-88ED-49DD-82E5-38F27CFB1ADA}" type="presOf" srcId="{DC9E30B0-D1D5-477D-8092-991DC97E698A}" destId="{3A0A628A-5C2B-4257-9D06-46BD88FA1705}" srcOrd="0" destOrd="0" presId="urn:microsoft.com/office/officeart/2005/8/layout/cycle6"/>
    <dgm:cxn modelId="{F945741B-97B8-4AD4-A054-8F44DE4BBD42}" srcId="{58183C02-00FB-435B-9E52-0BCC0FFB7361}" destId="{93F6DA1E-1007-488C-BE6F-46FC0E6A4E5C}" srcOrd="3" destOrd="0" parTransId="{C5AC8B76-CC3E-4D8B-B450-7E94F891C433}" sibTransId="{C2559BA5-962B-4535-9219-325F65BC6E8D}"/>
    <dgm:cxn modelId="{73DDF069-ADA0-42D8-972D-58051E18F1A5}" type="presOf" srcId="{93F6DA1E-1007-488C-BE6F-46FC0E6A4E5C}" destId="{E6590332-68BD-44AC-8A21-0F9D93298F42}" srcOrd="0" destOrd="0" presId="urn:microsoft.com/office/officeart/2005/8/layout/cycle6"/>
    <dgm:cxn modelId="{D1E9A794-8265-499A-9194-1634D92DF301}" srcId="{58183C02-00FB-435B-9E52-0BCC0FFB7361}" destId="{6E961245-0AA8-4DBB-9742-FF332DAB3735}" srcOrd="4" destOrd="0" parTransId="{82A328AC-878B-4ED6-ACA1-A7B4E14C4034}" sibTransId="{B2BDBA03-E0E0-428A-BF65-FA7FD130038A}"/>
    <dgm:cxn modelId="{89340FFA-28C6-44E2-9462-BAD7B4240B67}" type="presOf" srcId="{B2BDBA03-E0E0-428A-BF65-FA7FD130038A}" destId="{2449F0DF-FA4F-4270-B626-C50BA84C550A}" srcOrd="0" destOrd="0" presId="urn:microsoft.com/office/officeart/2005/8/layout/cycle6"/>
    <dgm:cxn modelId="{A0DA2EDF-F7DD-4997-9163-21FF8134925E}" type="presOf" srcId="{FE57A72B-2F66-4512-93F3-967726F657BF}" destId="{7CF43459-8C36-4A47-850A-96CCFACAF273}" srcOrd="0" destOrd="0" presId="urn:microsoft.com/office/officeart/2005/8/layout/cycle6"/>
    <dgm:cxn modelId="{11C3A83D-6338-406C-AB4C-8E39CF515FA3}" srcId="{58183C02-00FB-435B-9E52-0BCC0FFB7361}" destId="{F5F884C3-E894-4C15-B30E-21EFDFCFB857}" srcOrd="2" destOrd="0" parTransId="{2A20B44D-9E26-4D48-B7D8-91AACE86850A}" sibTransId="{DC9E30B0-D1D5-477D-8092-991DC97E698A}"/>
    <dgm:cxn modelId="{8704AC3A-9C22-4172-96D6-15C6917656A2}" type="presOf" srcId="{C7880AE0-6A6D-4D54-980A-997223059BD9}" destId="{5088D474-66C7-462D-893C-B053B374D3BB}" srcOrd="0" destOrd="0" presId="urn:microsoft.com/office/officeart/2005/8/layout/cycle6"/>
    <dgm:cxn modelId="{FBEC6B3D-A23C-4AB1-A443-3B99169CD2E1}" type="presOf" srcId="{3E573BEB-CFBC-4561-80B6-B5D5F693E00D}" destId="{336914CE-DABF-4586-B7E8-CDA110A2FA52}" srcOrd="0" destOrd="0" presId="urn:microsoft.com/office/officeart/2005/8/layout/cycle6"/>
    <dgm:cxn modelId="{69CAEBBC-2E9C-42A5-8E1E-B8AAD3B1114B}" srcId="{58183C02-00FB-435B-9E52-0BCC0FFB7361}" destId="{8D6E07B7-0EA2-4D37-A331-3711DA1EF06F}" srcOrd="1" destOrd="0" parTransId="{6E138D9C-2986-4AD1-8D33-807BC7847925}" sibTransId="{C7880AE0-6A6D-4D54-980A-997223059BD9}"/>
    <dgm:cxn modelId="{D64189B0-62C4-4F90-A3F4-1DAB6901ACD3}" type="presOf" srcId="{F5F884C3-E894-4C15-B30E-21EFDFCFB857}" destId="{92438455-46C0-4B19-9543-0478884CC0D3}" srcOrd="0" destOrd="0" presId="urn:microsoft.com/office/officeart/2005/8/layout/cycle6"/>
    <dgm:cxn modelId="{0303ECB5-ACE8-49F6-AE56-5AD54D298436}" srcId="{58183C02-00FB-435B-9E52-0BCC0FFB7361}" destId="{FE57A72B-2F66-4512-93F3-967726F657BF}" srcOrd="0" destOrd="0" parTransId="{E5418944-3CA1-45AB-BDD9-8FF533C30B69}" sibTransId="{3E573BEB-CFBC-4561-80B6-B5D5F693E00D}"/>
    <dgm:cxn modelId="{148D3400-5D58-4456-86FD-9A0B8D0CE950}" type="presOf" srcId="{8D6E07B7-0EA2-4D37-A331-3711DA1EF06F}" destId="{BEE8122B-CBA3-4772-92B0-2E5C8A747BB4}" srcOrd="0" destOrd="0" presId="urn:microsoft.com/office/officeart/2005/8/layout/cycle6"/>
    <dgm:cxn modelId="{FB3379A0-AE02-47EF-B58B-0ED5B5B357AD}" type="presParOf" srcId="{9B622275-CC16-4544-B3F0-0A66083A4AAB}" destId="{7CF43459-8C36-4A47-850A-96CCFACAF273}" srcOrd="0" destOrd="0" presId="urn:microsoft.com/office/officeart/2005/8/layout/cycle6"/>
    <dgm:cxn modelId="{85F2CBA0-EE76-4CEE-8F5D-466AE6114B25}" type="presParOf" srcId="{9B622275-CC16-4544-B3F0-0A66083A4AAB}" destId="{D60F69A1-73E1-4CB1-87E1-851602CC97AF}" srcOrd="1" destOrd="0" presId="urn:microsoft.com/office/officeart/2005/8/layout/cycle6"/>
    <dgm:cxn modelId="{AEF05770-E169-46AB-9451-2A329B4AB7BA}" type="presParOf" srcId="{9B622275-CC16-4544-B3F0-0A66083A4AAB}" destId="{336914CE-DABF-4586-B7E8-CDA110A2FA52}" srcOrd="2" destOrd="0" presId="urn:microsoft.com/office/officeart/2005/8/layout/cycle6"/>
    <dgm:cxn modelId="{84EDC0DC-5CDB-40A1-BDD6-B21185D3F56C}" type="presParOf" srcId="{9B622275-CC16-4544-B3F0-0A66083A4AAB}" destId="{BEE8122B-CBA3-4772-92B0-2E5C8A747BB4}" srcOrd="3" destOrd="0" presId="urn:microsoft.com/office/officeart/2005/8/layout/cycle6"/>
    <dgm:cxn modelId="{44422D6A-59C5-4EBB-843C-AEF1912CC7C4}" type="presParOf" srcId="{9B622275-CC16-4544-B3F0-0A66083A4AAB}" destId="{C4D659E2-513D-45A4-9F14-C98698A4A714}" srcOrd="4" destOrd="0" presId="urn:microsoft.com/office/officeart/2005/8/layout/cycle6"/>
    <dgm:cxn modelId="{55A97D0A-5086-4622-84AC-95A6E4D7AA75}" type="presParOf" srcId="{9B622275-CC16-4544-B3F0-0A66083A4AAB}" destId="{5088D474-66C7-462D-893C-B053B374D3BB}" srcOrd="5" destOrd="0" presId="urn:microsoft.com/office/officeart/2005/8/layout/cycle6"/>
    <dgm:cxn modelId="{7772EB72-1637-4B2C-8401-F92CB61011EC}" type="presParOf" srcId="{9B622275-CC16-4544-B3F0-0A66083A4AAB}" destId="{92438455-46C0-4B19-9543-0478884CC0D3}" srcOrd="6" destOrd="0" presId="urn:microsoft.com/office/officeart/2005/8/layout/cycle6"/>
    <dgm:cxn modelId="{DDAE2CAC-FDE0-4E5A-9498-F2FFB0AA7BBB}" type="presParOf" srcId="{9B622275-CC16-4544-B3F0-0A66083A4AAB}" destId="{069B965A-BBC8-4420-B1EE-B57BD7EE80CC}" srcOrd="7" destOrd="0" presId="urn:microsoft.com/office/officeart/2005/8/layout/cycle6"/>
    <dgm:cxn modelId="{2597D199-6BBC-40CB-B51B-A162AFB1751D}" type="presParOf" srcId="{9B622275-CC16-4544-B3F0-0A66083A4AAB}" destId="{3A0A628A-5C2B-4257-9D06-46BD88FA1705}" srcOrd="8" destOrd="0" presId="urn:microsoft.com/office/officeart/2005/8/layout/cycle6"/>
    <dgm:cxn modelId="{26D5A146-2A13-4371-A924-5A1B2AF89C0F}" type="presParOf" srcId="{9B622275-CC16-4544-B3F0-0A66083A4AAB}" destId="{E6590332-68BD-44AC-8A21-0F9D93298F42}" srcOrd="9" destOrd="0" presId="urn:microsoft.com/office/officeart/2005/8/layout/cycle6"/>
    <dgm:cxn modelId="{42F0817C-800B-4CDB-BDA3-FD4EDDE8AF0D}" type="presParOf" srcId="{9B622275-CC16-4544-B3F0-0A66083A4AAB}" destId="{1E2D212B-9FC6-436A-9B10-EFA483E876C9}" srcOrd="10" destOrd="0" presId="urn:microsoft.com/office/officeart/2005/8/layout/cycle6"/>
    <dgm:cxn modelId="{C019C1F7-E011-4960-B8AB-4A5110918B7B}" type="presParOf" srcId="{9B622275-CC16-4544-B3F0-0A66083A4AAB}" destId="{200CBEAB-1661-4708-A537-DE40CA9D19F6}" srcOrd="11" destOrd="0" presId="urn:microsoft.com/office/officeart/2005/8/layout/cycle6"/>
    <dgm:cxn modelId="{844490C4-2A46-430E-8809-ECA70B888910}" type="presParOf" srcId="{9B622275-CC16-4544-B3F0-0A66083A4AAB}" destId="{A51AD085-AB4E-4AE9-8A5A-46E4AAABA3C9}" srcOrd="12" destOrd="0" presId="urn:microsoft.com/office/officeart/2005/8/layout/cycle6"/>
    <dgm:cxn modelId="{CAE51186-C680-441C-B87E-76681669D34A}" type="presParOf" srcId="{9B622275-CC16-4544-B3F0-0A66083A4AAB}" destId="{3B11C311-97B6-403F-95F1-F7D8D348D805}" srcOrd="13" destOrd="0" presId="urn:microsoft.com/office/officeart/2005/8/layout/cycle6"/>
    <dgm:cxn modelId="{A6E7CD7A-426C-458B-8D1A-BE526D8BA0E5}" type="presParOf" srcId="{9B622275-CC16-4544-B3F0-0A66083A4AAB}" destId="{2449F0DF-FA4F-4270-B626-C50BA84C550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F9096-CA1D-4DF1-B66B-D2B48738501E}">
      <dsp:nvSpPr>
        <dsp:cNvPr id="0" name=""/>
        <dsp:cNvSpPr/>
      </dsp:nvSpPr>
      <dsp:spPr>
        <a:xfrm>
          <a:off x="3192293" y="1788548"/>
          <a:ext cx="2500223" cy="289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641"/>
              </a:lnTo>
              <a:lnTo>
                <a:pt x="2500223" y="144641"/>
              </a:lnTo>
              <a:lnTo>
                <a:pt x="2500223" y="2892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320EB0-A655-4C6C-A524-313AE5C4F0C3}">
      <dsp:nvSpPr>
        <dsp:cNvPr id="0" name=""/>
        <dsp:cNvSpPr/>
      </dsp:nvSpPr>
      <dsp:spPr>
        <a:xfrm>
          <a:off x="3192293" y="1788548"/>
          <a:ext cx="833407" cy="289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641"/>
              </a:lnTo>
              <a:lnTo>
                <a:pt x="833407" y="144641"/>
              </a:lnTo>
              <a:lnTo>
                <a:pt x="833407" y="2892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F8B8FE-DE39-42D8-83AD-D4DEA93339AC}">
      <dsp:nvSpPr>
        <dsp:cNvPr id="0" name=""/>
        <dsp:cNvSpPr/>
      </dsp:nvSpPr>
      <dsp:spPr>
        <a:xfrm>
          <a:off x="2358885" y="1788548"/>
          <a:ext cx="833407" cy="289282"/>
        </a:xfrm>
        <a:custGeom>
          <a:avLst/>
          <a:gdLst/>
          <a:ahLst/>
          <a:cxnLst/>
          <a:rect l="0" t="0" r="0" b="0"/>
          <a:pathLst>
            <a:path>
              <a:moveTo>
                <a:pt x="833407" y="0"/>
              </a:moveTo>
              <a:lnTo>
                <a:pt x="833407" y="144641"/>
              </a:lnTo>
              <a:lnTo>
                <a:pt x="0" y="144641"/>
              </a:lnTo>
              <a:lnTo>
                <a:pt x="0" y="2892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57170F-6C0D-4A85-AA53-D5196C20CC27}">
      <dsp:nvSpPr>
        <dsp:cNvPr id="0" name=""/>
        <dsp:cNvSpPr/>
      </dsp:nvSpPr>
      <dsp:spPr>
        <a:xfrm>
          <a:off x="692069" y="1788548"/>
          <a:ext cx="2500223" cy="289282"/>
        </a:xfrm>
        <a:custGeom>
          <a:avLst/>
          <a:gdLst/>
          <a:ahLst/>
          <a:cxnLst/>
          <a:rect l="0" t="0" r="0" b="0"/>
          <a:pathLst>
            <a:path>
              <a:moveTo>
                <a:pt x="2500223" y="0"/>
              </a:moveTo>
              <a:lnTo>
                <a:pt x="2500223" y="144641"/>
              </a:lnTo>
              <a:lnTo>
                <a:pt x="0" y="144641"/>
              </a:lnTo>
              <a:lnTo>
                <a:pt x="0" y="2892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755066-8667-4549-885D-C1A26CEF8BB9}">
      <dsp:nvSpPr>
        <dsp:cNvPr id="0" name=""/>
        <dsp:cNvSpPr/>
      </dsp:nvSpPr>
      <dsp:spPr>
        <a:xfrm>
          <a:off x="2503526" y="1099781"/>
          <a:ext cx="1377533" cy="688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err="1" smtClean="0"/>
            <a:t>Research</a:t>
          </a:r>
          <a:r>
            <a:rPr lang="it-IT" sz="2000" kern="1200" dirty="0" smtClean="0"/>
            <a:t> </a:t>
          </a:r>
          <a:r>
            <a:rPr lang="it-IT" sz="2000" kern="1200" dirty="0" err="1" smtClean="0"/>
            <a:t>Division</a:t>
          </a:r>
          <a:endParaRPr lang="it-IT" sz="2000" kern="1200" dirty="0"/>
        </a:p>
      </dsp:txBody>
      <dsp:txXfrm>
        <a:off x="2503526" y="1099781"/>
        <a:ext cx="1377533" cy="688766"/>
      </dsp:txXfrm>
    </dsp:sp>
    <dsp:sp modelId="{4B238453-7680-40FE-B4D9-20D39799A067}">
      <dsp:nvSpPr>
        <dsp:cNvPr id="0" name=""/>
        <dsp:cNvSpPr/>
      </dsp:nvSpPr>
      <dsp:spPr>
        <a:xfrm>
          <a:off x="3302" y="2077830"/>
          <a:ext cx="1377533" cy="8863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User Service</a:t>
          </a:r>
          <a:endParaRPr lang="it-IT" sz="1600" kern="1200" dirty="0"/>
        </a:p>
      </dsp:txBody>
      <dsp:txXfrm>
        <a:off x="3302" y="2077830"/>
        <a:ext cx="1377533" cy="886387"/>
      </dsp:txXfrm>
    </dsp:sp>
    <dsp:sp modelId="{60EB32A8-9E8A-46B5-AF3F-0FDBB48A6191}">
      <dsp:nvSpPr>
        <dsp:cNvPr id="0" name=""/>
        <dsp:cNvSpPr/>
      </dsp:nvSpPr>
      <dsp:spPr>
        <a:xfrm>
          <a:off x="1670118" y="2077830"/>
          <a:ext cx="1377533" cy="8863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Computing Service</a:t>
          </a:r>
          <a:endParaRPr lang="it-IT" sz="1600" kern="1200" dirty="0"/>
        </a:p>
      </dsp:txBody>
      <dsp:txXfrm>
        <a:off x="1670118" y="2077830"/>
        <a:ext cx="1377533" cy="886387"/>
      </dsp:txXfrm>
    </dsp:sp>
    <dsp:sp modelId="{0716D561-705F-49D3-B274-D840D717323E}">
      <dsp:nvSpPr>
        <dsp:cNvPr id="0" name=""/>
        <dsp:cNvSpPr/>
      </dsp:nvSpPr>
      <dsp:spPr>
        <a:xfrm>
          <a:off x="3336934" y="2077830"/>
          <a:ext cx="1377533" cy="8863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err="1" smtClean="0"/>
            <a:t>Scientific</a:t>
          </a:r>
          <a:r>
            <a:rPr lang="it-IT" sz="1600" kern="1200" dirty="0" smtClean="0"/>
            <a:t> Information Service</a:t>
          </a:r>
          <a:endParaRPr lang="it-IT" sz="1600" kern="1200" dirty="0"/>
        </a:p>
      </dsp:txBody>
      <dsp:txXfrm>
        <a:off x="3336934" y="2077830"/>
        <a:ext cx="1377533" cy="886387"/>
      </dsp:txXfrm>
    </dsp:sp>
    <dsp:sp modelId="{DAA68AA3-DFE8-4227-83FC-36F06B5B7C72}">
      <dsp:nvSpPr>
        <dsp:cNvPr id="0" name=""/>
        <dsp:cNvSpPr/>
      </dsp:nvSpPr>
      <dsp:spPr>
        <a:xfrm>
          <a:off x="5003750" y="2077830"/>
          <a:ext cx="1377533" cy="8863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Marine </a:t>
          </a:r>
          <a:r>
            <a:rPr lang="it-IT" sz="1600" kern="1200" dirty="0" err="1" smtClean="0"/>
            <a:t>Infrastructures</a:t>
          </a:r>
          <a:r>
            <a:rPr lang="it-IT" sz="1600" kern="1200" dirty="0" smtClean="0"/>
            <a:t> Service</a:t>
          </a:r>
          <a:endParaRPr lang="it-IT" sz="1600" kern="1200" dirty="0"/>
        </a:p>
      </dsp:txBody>
      <dsp:txXfrm>
        <a:off x="5003750" y="2077830"/>
        <a:ext cx="1377533" cy="8863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F43459-8C36-4A47-850A-96CCFACAF273}">
      <dsp:nvSpPr>
        <dsp:cNvPr id="0" name=""/>
        <dsp:cNvSpPr/>
      </dsp:nvSpPr>
      <dsp:spPr>
        <a:xfrm>
          <a:off x="2179229" y="2370"/>
          <a:ext cx="1737540" cy="8677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err="1" smtClean="0"/>
            <a:t>Research</a:t>
          </a:r>
          <a:r>
            <a:rPr lang="it-IT" sz="1800" kern="1200" dirty="0" smtClean="0"/>
            <a:t> </a:t>
          </a:r>
          <a:r>
            <a:rPr lang="it-IT" sz="1800" kern="1200" dirty="0" err="1" smtClean="0"/>
            <a:t>Division</a:t>
          </a:r>
          <a:endParaRPr lang="it-IT" sz="1800" kern="1200" dirty="0"/>
        </a:p>
      </dsp:txBody>
      <dsp:txXfrm>
        <a:off x="2221589" y="44730"/>
        <a:ext cx="1652820" cy="783022"/>
      </dsp:txXfrm>
    </dsp:sp>
    <dsp:sp modelId="{336914CE-DABF-4586-B7E8-CDA110A2FA52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608071" y="237461"/>
              </a:moveTo>
              <a:arcTo wR="1732594" hR="1732594" stAng="18021070" swAng="152252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E8122B-CBA3-4772-92B0-2E5C8A747BB4}">
      <dsp:nvSpPr>
        <dsp:cNvPr id="0" name=""/>
        <dsp:cNvSpPr/>
      </dsp:nvSpPr>
      <dsp:spPr>
        <a:xfrm>
          <a:off x="3827024" y="1199563"/>
          <a:ext cx="1737540" cy="8677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Accelerator </a:t>
          </a:r>
          <a:r>
            <a:rPr lang="it-IT" sz="1800" kern="1200" dirty="0" err="1" smtClean="0"/>
            <a:t>Division</a:t>
          </a:r>
          <a:endParaRPr lang="it-IT" sz="1800" kern="1200" dirty="0"/>
        </a:p>
      </dsp:txBody>
      <dsp:txXfrm>
        <a:off x="3869384" y="1241923"/>
        <a:ext cx="1652820" cy="783022"/>
      </dsp:txXfrm>
    </dsp:sp>
    <dsp:sp modelId="{5088D474-66C7-462D-893C-B053B374D3BB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462825" y="1642133"/>
              </a:moveTo>
              <a:arcTo wR="1732594" hR="1732594" stAng="21420430" swAng="219511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438455-46C0-4B19-9543-0478884CC0D3}">
      <dsp:nvSpPr>
        <dsp:cNvPr id="0" name=""/>
        <dsp:cNvSpPr/>
      </dsp:nvSpPr>
      <dsp:spPr>
        <a:xfrm>
          <a:off x="3197616" y="3136663"/>
          <a:ext cx="1737553" cy="8677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Technical </a:t>
          </a:r>
          <a:r>
            <a:rPr lang="it-IT" sz="1800" kern="1200" dirty="0" err="1" smtClean="0"/>
            <a:t>Division</a:t>
          </a:r>
          <a:endParaRPr lang="it-IT" sz="1800" kern="1200" dirty="0"/>
        </a:p>
      </dsp:txBody>
      <dsp:txXfrm>
        <a:off x="3239976" y="3179023"/>
        <a:ext cx="1652833" cy="783022"/>
      </dsp:txXfrm>
    </dsp:sp>
    <dsp:sp modelId="{3A0A628A-5C2B-4257-9D06-46BD88FA1705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1879229" y="3458972"/>
              </a:moveTo>
              <a:arcTo wR="1732594" hR="1732594" stAng="5108704" swAng="5826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590332-68BD-44AC-8A21-0F9D93298F42}">
      <dsp:nvSpPr>
        <dsp:cNvPr id="0" name=""/>
        <dsp:cNvSpPr/>
      </dsp:nvSpPr>
      <dsp:spPr>
        <a:xfrm>
          <a:off x="1160836" y="3136663"/>
          <a:ext cx="1737540" cy="8677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err="1" smtClean="0"/>
            <a:t>Radioprotection</a:t>
          </a:r>
          <a:r>
            <a:rPr lang="it-IT" sz="1800" kern="1200" dirty="0" smtClean="0"/>
            <a:t> and </a:t>
          </a:r>
          <a:r>
            <a:rPr lang="it-IT" sz="1800" kern="1200" dirty="0" err="1" smtClean="0"/>
            <a:t>Safety</a:t>
          </a:r>
          <a:r>
            <a:rPr lang="it-IT" sz="1800" kern="1200" dirty="0" smtClean="0"/>
            <a:t> Services</a:t>
          </a:r>
          <a:endParaRPr lang="it-IT" sz="1800" kern="1200" dirty="0"/>
        </a:p>
      </dsp:txBody>
      <dsp:txXfrm>
        <a:off x="1203196" y="3179023"/>
        <a:ext cx="1652820" cy="783022"/>
      </dsp:txXfrm>
    </dsp:sp>
    <dsp:sp modelId="{200CBEAB-1661-4708-A537-DE40CA9D19F6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89352" y="2691206"/>
              </a:moveTo>
              <a:arcTo wR="1732594" hR="1732594" stAng="8784456" swAng="219511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1AD085-AB4E-4AE9-8A5A-46E4AAABA3C9}">
      <dsp:nvSpPr>
        <dsp:cNvPr id="0" name=""/>
        <dsp:cNvSpPr/>
      </dsp:nvSpPr>
      <dsp:spPr>
        <a:xfrm>
          <a:off x="531434" y="1199563"/>
          <a:ext cx="1737540" cy="8677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Administration Service</a:t>
          </a:r>
          <a:endParaRPr lang="it-IT" sz="1800" kern="1200" dirty="0"/>
        </a:p>
      </dsp:txBody>
      <dsp:txXfrm>
        <a:off x="573794" y="1241923"/>
        <a:ext cx="1652820" cy="783022"/>
      </dsp:txXfrm>
    </dsp:sp>
    <dsp:sp modelId="{2449F0DF-FA4F-4270-B626-C50BA84C550A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00847" y="756897"/>
              </a:moveTo>
              <a:arcTo wR="1732594" hR="1732594" stAng="12856402" swAng="152252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emf"/><Relationship Id="rId1" Type="http://schemas.openxmlformats.org/officeDocument/2006/relationships/image" Target="../media/image8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92968-9F44-BD46-B1E0-5AB07BEE33A7}" type="datetimeFigureOut">
              <a:rPr lang="it-IT" smtClean="0"/>
              <a:t>15/12/2015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34490-5D51-3640-8931-B73BCC25C13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851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8986-7B27-3045-BD25-A65DE6E5135A}" type="datetimeFigureOut">
              <a:rPr lang="it-IT" smtClean="0"/>
              <a:t>15/12/2015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B531D-B622-C74E-A191-D8C5C42037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022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89933" tIns="44967" rIns="89933" bIns="4496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6173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31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A5952A81-7B0A-4EC7-864C-9960B3AFEAD1}" type="slidenum">
              <a:rPr lang="it-IT" altLang="it-IT" sz="1200"/>
              <a:pPr eaLnBrk="1" hangingPunct="1"/>
              <a:t>13</a:t>
            </a:fld>
            <a:endParaRPr lang="it-IT" altLang="it-IT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909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31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B44064D9-AF8E-403C-A312-8E7B1FB7C1E9}" type="slidenum">
              <a:rPr lang="it-IT" altLang="it-IT" sz="1200"/>
              <a:pPr eaLnBrk="1" hangingPunct="1"/>
              <a:t>15</a:t>
            </a:fld>
            <a:endParaRPr lang="it-IT" altLang="it-IT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050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4DD4394-CAEF-2440-BE68-B3B2D25CA83B}" type="slidenum">
              <a:rPr lang="en-GB" smtClean="0">
                <a:solidFill>
                  <a:prstClr val="black"/>
                </a:solidFill>
                <a:latin typeface="Times New Roman" pitchFamily="18" charset="0"/>
                <a:ea typeface="ＭＳ Ｐゴシック" charset="-128"/>
              </a:rPr>
              <a:pPr>
                <a:defRPr/>
              </a:pPr>
              <a:t>23</a:t>
            </a:fld>
            <a:endParaRPr lang="en-GB" smtClean="0">
              <a:solidFill>
                <a:prstClr val="black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7204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180975"/>
            <a:endParaRPr lang="it-IT" altLang="it-IT" smtClean="0"/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50D87F62-22D7-408A-B294-D3D7FB1AEE51}" type="slidenum">
              <a:rPr lang="en-US" altLang="it-IT" smtClean="0">
                <a:solidFill>
                  <a:srgbClr val="000000"/>
                </a:solidFill>
                <a:latin typeface="Calibri" panose="020F0502020204030204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it-IT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7045" name="Footer Placeholder 4"/>
          <p:cNvSpPr txBox="1">
            <a:spLocks noGrp="1"/>
          </p:cNvSpPr>
          <p:nvPr/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77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8A97E-A11C-D24E-92F2-926990F1B1E2}" type="datetime1">
              <a:rPr lang="it-IT" smtClean="0"/>
              <a:t>15/12/2015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Comitato di Valutazione dei LNS, 1-2 Luglio 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441-F34B-6B4E-9CD4-7F418E036B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8C74-98C5-1B44-85CB-37424D22DAA8}" type="datetime1">
              <a:rPr lang="it-IT" smtClean="0"/>
              <a:t>15/12/2015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Comitato di Valutazione dei LNS, 1-2 Luglio 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441-F34B-6B4E-9CD4-7F418E036B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812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3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25128366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08520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994855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113488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77649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15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1270227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15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 smtClean="0">
              <a:sym typeface="Times New Roman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44612344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708008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94010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CAD6-05AB-466E-878F-56B96FEA9EA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17DD8-B7F8-44A8-AF92-F08702070A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3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FE74-8FE6-1A43-871F-DD77406870EB}" type="datetime1">
              <a:rPr lang="it-IT" smtClean="0"/>
              <a:t>15/12/2015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Comitato di Valutazione dei LNS, 1-2 Luglio 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441-F34B-6B4E-9CD4-7F418E036B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926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59E9-DA89-4BBE-8D1E-A28B48E212F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0FEAC-0D6D-40FE-8F60-5C4AE75DC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134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3783-A408-4432-9F33-D99D6D1A90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83C44-8AF4-45B5-8F8C-6F8E307A86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638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317F-A05B-44B3-85AA-C18FC284D1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D9488-F0A0-4C64-8B0B-53D9564A82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816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0E0B5-D3EC-4535-9F9B-42D62EA2F5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0860-3414-450C-A16D-8866F1F11FB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9743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3B75F-5C88-4B2A-89D6-E3F1B419AB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9CC68-AB34-4AF2-BDC7-6A2499AC610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803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E8FA9-F647-4584-810D-397C812009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F8FF4-F005-4A42-A8BF-0F1F546936F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012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A367-8ECA-4953-BFC2-3D3432153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93CB-A8D4-40EE-BF05-388E23D4AA5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701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6C053-C2E1-4C57-9D2C-048155B130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3874D-1876-4BF6-A31F-CCFE29DBEF9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744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23681-C1D0-46ED-ADDE-3275AE0265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404EF-6EF8-4A88-8798-3936D7D6A3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557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076C-E65B-481E-B61F-D151A930E4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36D09-124E-472C-AF5D-5DF982E070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973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69862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C8CF6-E3A9-4D98-AE40-3A4F7775DD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E8FB-949C-4F72-BDCA-D9A80D50CC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56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LogoCAT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88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INF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0"/>
            <a:ext cx="8270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24950" cy="819150"/>
          </a:xfrm>
          <a:prstGeom prst="rect">
            <a:avLst/>
          </a:prstGeom>
          <a:solidFill>
            <a:srgbClr val="0066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8748713" y="0"/>
            <a:ext cx="395287" cy="6858000"/>
          </a:xfrm>
          <a:gradFill rotWithShape="1">
            <a:gsLst>
              <a:gs pos="0">
                <a:srgbClr val="003366"/>
              </a:gs>
              <a:gs pos="100000">
                <a:srgbClr val="003366">
                  <a:gamma/>
                  <a:shade val="46275"/>
                  <a:invGamma/>
                </a:srgbClr>
              </a:gs>
            </a:gsLst>
            <a:lin ang="0" scaled="1"/>
          </a:gradFill>
        </p:spPr>
        <p:txBody>
          <a:bodyPr vert="eaVert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75688" y="6524625"/>
            <a:ext cx="504825" cy="3333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115F9CA-127F-7540-825A-7DCE6C1EFAFD}" type="slidenum">
              <a:rPr lang="it-IT">
                <a:solidFill>
                  <a:prstClr val="white"/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66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CAD6-05AB-466E-878F-56B96FEA9EA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17DD8-B7F8-44A8-AF92-F08702070A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388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59E9-DA89-4BBE-8D1E-A28B48E212F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0FEAC-0D6D-40FE-8F60-5C4AE75DC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993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3783-A408-4432-9F33-D99D6D1A90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83C44-8AF4-45B5-8F8C-6F8E307A86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31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317F-A05B-44B3-85AA-C18FC284D1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D9488-F0A0-4C64-8B0B-53D9564A82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160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0E0B5-D3EC-4535-9F9B-42D62EA2F5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0860-3414-450C-A16D-8866F1F11FB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453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3B75F-5C88-4B2A-89D6-E3F1B419AB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9CC68-AB34-4AF2-BDC7-6A2499AC610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115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E8FA9-F647-4584-810D-397C812009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F8FF4-F005-4A42-A8BF-0F1F546936F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834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A367-8ECA-4953-BFC2-3D3432153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93CB-A8D4-40EE-BF05-388E23D4AA5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1254134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6C053-C2E1-4C57-9D2C-048155B130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3874D-1876-4BF6-A31F-CCFE29DBEF9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524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23681-C1D0-46ED-ADDE-3275AE0265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404EF-6EF8-4A88-8798-3936D7D6A3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785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076C-E65B-481E-B61F-D151A930E4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36D09-124E-472C-AF5D-5DF982E070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50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C8CF6-E3A9-4D98-AE40-3A4F7775DD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E8FB-949C-4F72-BDCA-D9A80D50CC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3503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LogoCAT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88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INF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0"/>
            <a:ext cx="8270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24950" cy="819150"/>
          </a:xfrm>
          <a:prstGeom prst="rect">
            <a:avLst/>
          </a:prstGeom>
          <a:solidFill>
            <a:srgbClr val="0066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8748713" y="0"/>
            <a:ext cx="395287" cy="6858000"/>
          </a:xfrm>
          <a:gradFill rotWithShape="1">
            <a:gsLst>
              <a:gs pos="0">
                <a:srgbClr val="003366"/>
              </a:gs>
              <a:gs pos="100000">
                <a:srgbClr val="003366">
                  <a:gamma/>
                  <a:shade val="46275"/>
                  <a:invGamma/>
                </a:srgbClr>
              </a:gs>
            </a:gsLst>
            <a:lin ang="0" scaled="1"/>
          </a:gradFill>
        </p:spPr>
        <p:txBody>
          <a:bodyPr vert="eaVert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75688" y="6524625"/>
            <a:ext cx="504825" cy="3333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115F9CA-127F-7540-825A-7DCE6C1EFAFD}" type="slidenum">
              <a:rPr lang="it-IT">
                <a:solidFill>
                  <a:prstClr val="white"/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500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CAD6-05AB-466E-878F-56B96FEA9EA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17DD8-B7F8-44A8-AF92-F08702070A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55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59E9-DA89-4BBE-8D1E-A28B48E212F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0FEAC-0D6D-40FE-8F60-5C4AE75DC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736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3783-A408-4432-9F33-D99D6D1A90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83C44-8AF4-45B5-8F8C-6F8E307A86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7762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317F-A05B-44B3-85AA-C18FC284D1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D9488-F0A0-4C64-8B0B-53D9564A82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136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0E0B5-D3EC-4535-9F9B-42D62EA2F5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0860-3414-450C-A16D-8866F1F11FB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25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67807986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3B75F-5C88-4B2A-89D6-E3F1B419AB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9CC68-AB34-4AF2-BDC7-6A2499AC610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763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E8FA9-F647-4584-810D-397C812009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F8FF4-F005-4A42-A8BF-0F1F546936F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527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A367-8ECA-4953-BFC2-3D3432153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93CB-A8D4-40EE-BF05-388E23D4AA5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224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6C053-C2E1-4C57-9D2C-048155B130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3874D-1876-4BF6-A31F-CCFE29DBEF9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616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23681-C1D0-46ED-ADDE-3275AE0265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404EF-6EF8-4A88-8798-3936D7D6A3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436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076C-E65B-481E-B61F-D151A930E4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36D09-124E-472C-AF5D-5DF982E070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978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C8CF6-E3A9-4D98-AE40-3A4F7775DD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E8FB-949C-4F72-BDCA-D9A80D50CC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547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LogoCAT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88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INF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0"/>
            <a:ext cx="8270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24950" cy="819150"/>
          </a:xfrm>
          <a:prstGeom prst="rect">
            <a:avLst/>
          </a:prstGeom>
          <a:solidFill>
            <a:srgbClr val="0066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8748713" y="0"/>
            <a:ext cx="395287" cy="6858000"/>
          </a:xfrm>
          <a:gradFill rotWithShape="1">
            <a:gsLst>
              <a:gs pos="0">
                <a:srgbClr val="003366"/>
              </a:gs>
              <a:gs pos="100000">
                <a:srgbClr val="003366">
                  <a:gamma/>
                  <a:shade val="46275"/>
                  <a:invGamma/>
                </a:srgbClr>
              </a:gs>
            </a:gsLst>
            <a:lin ang="0" scaled="1"/>
          </a:gradFill>
        </p:spPr>
        <p:txBody>
          <a:bodyPr vert="eaVert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75688" y="6524625"/>
            <a:ext cx="504825" cy="3333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115F9CA-127F-7540-825A-7DCE6C1EFAFD}" type="slidenum">
              <a:rPr lang="it-IT">
                <a:solidFill>
                  <a:prstClr val="white"/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0593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CAD6-05AB-466E-878F-56B96FEA9EA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17DD8-B7F8-44A8-AF92-F08702070A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7302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59E9-DA89-4BBE-8D1E-A28B48E212F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0FEAC-0D6D-40FE-8F60-5C4AE75DC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5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357136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3783-A408-4432-9F33-D99D6D1A90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83C44-8AF4-45B5-8F8C-6F8E307A86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2229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317F-A05B-44B3-85AA-C18FC284D1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D9488-F0A0-4C64-8B0B-53D9564A82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634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0E0B5-D3EC-4535-9F9B-42D62EA2F5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0860-3414-450C-A16D-8866F1F11FB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020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3B75F-5C88-4B2A-89D6-E3F1B419AB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9CC68-AB34-4AF2-BDC7-6A2499AC610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588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E8FA9-F647-4584-810D-397C812009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F8FF4-F005-4A42-A8BF-0F1F546936F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4387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A367-8ECA-4953-BFC2-3D3432153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93CB-A8D4-40EE-BF05-388E23D4AA5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0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6C053-C2E1-4C57-9D2C-048155B130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3874D-1876-4BF6-A31F-CCFE29DBEF9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7407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23681-C1D0-46ED-ADDE-3275AE0265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404EF-6EF8-4A88-8798-3936D7D6A3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6271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076C-E65B-481E-B61F-D151A930E4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36D09-124E-472C-AF5D-5DF982E070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9380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C8CF6-E3A9-4D98-AE40-3A4F7775DD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E8FB-949C-4F72-BDCA-D9A80D50CC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05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311510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LogoCAT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88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INF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0"/>
            <a:ext cx="8270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24950" cy="819150"/>
          </a:xfrm>
          <a:prstGeom prst="rect">
            <a:avLst/>
          </a:prstGeom>
          <a:solidFill>
            <a:srgbClr val="0066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8748713" y="0"/>
            <a:ext cx="395287" cy="6858000"/>
          </a:xfrm>
          <a:gradFill rotWithShape="1">
            <a:gsLst>
              <a:gs pos="0">
                <a:srgbClr val="003366"/>
              </a:gs>
              <a:gs pos="100000">
                <a:srgbClr val="003366">
                  <a:gamma/>
                  <a:shade val="46275"/>
                  <a:invGamma/>
                </a:srgbClr>
              </a:gs>
            </a:gsLst>
            <a:lin ang="0" scaled="1"/>
          </a:gradFill>
        </p:spPr>
        <p:txBody>
          <a:bodyPr vert="eaVert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75688" y="6524625"/>
            <a:ext cx="504825" cy="3333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115F9CA-127F-7540-825A-7DCE6C1EFAFD}" type="slidenum">
              <a:rPr lang="it-IT">
                <a:solidFill>
                  <a:prstClr val="white"/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6342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CE17-0B0A-45BD-92B3-F1D120502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2D0D-D847-47B8-94DE-37C1BE0639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1120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CE17-0B0A-45BD-92B3-F1D120502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2D0D-D847-47B8-94DE-37C1BE0639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51036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CE17-0B0A-45BD-92B3-F1D120502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2D0D-D847-47B8-94DE-37C1BE0639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450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CE17-0B0A-45BD-92B3-F1D120502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2D0D-D847-47B8-94DE-37C1BE0639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03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CE17-0B0A-45BD-92B3-F1D120502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2D0D-D847-47B8-94DE-37C1BE0639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854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CE17-0B0A-45BD-92B3-F1D120502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2D0D-D847-47B8-94DE-37C1BE0639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39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CE17-0B0A-45BD-92B3-F1D120502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2D0D-D847-47B8-94DE-37C1BE0639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1182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CE17-0B0A-45BD-92B3-F1D120502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2D0D-D847-47B8-94DE-37C1BE0639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544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CE17-0B0A-45BD-92B3-F1D120502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2D0D-D847-47B8-94DE-37C1BE0639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30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404756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CE17-0B0A-45BD-92B3-F1D120502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2D0D-D847-47B8-94DE-37C1BE0639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6809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CE17-0B0A-45BD-92B3-F1D120502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2D0D-D847-47B8-94DE-37C1BE0639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2484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E2E9-F9A6-4DE7-A173-2A03D5C6E0A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090-6269-4E9D-B09C-574F8B0231F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674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E2E9-F9A6-4DE7-A173-2A03D5C6E0A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090-6269-4E9D-B09C-574F8B0231F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687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E2E9-F9A6-4DE7-A173-2A03D5C6E0A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090-6269-4E9D-B09C-574F8B0231F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681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E2E9-F9A6-4DE7-A173-2A03D5C6E0A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090-6269-4E9D-B09C-574F8B0231F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595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E2E9-F9A6-4DE7-A173-2A03D5C6E0A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090-6269-4E9D-B09C-574F8B0231F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8237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E2E9-F9A6-4DE7-A173-2A03D5C6E0A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090-6269-4E9D-B09C-574F8B0231F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265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E2E9-F9A6-4DE7-A173-2A03D5C6E0A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090-6269-4E9D-B09C-574F8B0231F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0660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E2E9-F9A6-4DE7-A173-2A03D5C6E0A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090-6269-4E9D-B09C-574F8B0231F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67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78301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E2E9-F9A6-4DE7-A173-2A03D5C6E0A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090-6269-4E9D-B09C-574F8B0231F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18374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E2E9-F9A6-4DE7-A173-2A03D5C6E0A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090-6269-4E9D-B09C-574F8B0231F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0309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E2E9-F9A6-4DE7-A173-2A03D5C6E0A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090-6269-4E9D-B09C-574F8B0231F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708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baseline="300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baseline="300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baseline="30000"/>
            </a:lvl1pPr>
          </a:lstStyle>
          <a:p>
            <a:fld id="{22F6B63E-6B39-4D85-9491-6896547ABF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727283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994633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8345290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36741924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352253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491093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744272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99119777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751268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03644044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Times New Roman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06793838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497691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387414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10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traight Connector 11"/>
          <p:cNvSpPr>
            <a:spLocks noChangeShapeType="1"/>
          </p:cNvSpPr>
          <p:nvPr userDrawn="1"/>
        </p:nvSpPr>
        <p:spPr bwMode="auto">
          <a:xfrm>
            <a:off x="466725" y="6361113"/>
            <a:ext cx="82010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pPr algn="ctr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12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traight Connector 28"/>
          <p:cNvSpPr>
            <a:spLocks noChangeShapeType="1"/>
          </p:cNvSpPr>
          <p:nvPr userDrawn="1"/>
        </p:nvSpPr>
        <p:spPr bwMode="auto">
          <a:xfrm>
            <a:off x="473075" y="623888"/>
            <a:ext cx="82010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pPr algn="ctr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12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 descr="Logo INFN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0"/>
            <a:ext cx="7905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" t="3780" r="1616"/>
          <a:stretch>
            <a:fillRect/>
          </a:stretch>
        </p:blipFill>
        <p:spPr bwMode="auto">
          <a:xfrm>
            <a:off x="2543175" y="6407150"/>
            <a:ext cx="1238250" cy="3222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8229600" cy="5072098"/>
          </a:xfrm>
        </p:spPr>
        <p:txBody>
          <a:bodyPr/>
          <a:lstStyle>
            <a:lvl1pPr>
              <a:defRPr sz="2000"/>
            </a:lvl1pPr>
            <a:lvl2pPr>
              <a:defRPr sz="1800">
                <a:solidFill>
                  <a:srgbClr val="002060"/>
                </a:solidFill>
              </a:defRPr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 anchor="t">
            <a:normAutofit/>
          </a:bodyPr>
          <a:lstStyle>
            <a:lvl1pPr>
              <a:defRPr sz="2800" b="1" cap="none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Footer Placeholder 2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prstClr val="black"/>
                </a:solidFill>
              </a:rPr>
              <a:t> LNS User Meeting – 30</a:t>
            </a:r>
            <a:r>
              <a:rPr lang="en-US" altLang="it-IT" baseline="30000">
                <a:solidFill>
                  <a:prstClr val="black"/>
                </a:solidFill>
              </a:rPr>
              <a:t>th</a:t>
            </a:r>
            <a:r>
              <a:rPr lang="en-US" altLang="it-IT">
                <a:solidFill>
                  <a:prstClr val="black"/>
                </a:solidFill>
              </a:rPr>
              <a:t> October, 2012</a:t>
            </a:r>
          </a:p>
        </p:txBody>
      </p:sp>
      <p:sp>
        <p:nvSpPr>
          <p:cNvPr id="11" name="Date Placeholder 20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prstClr val="black"/>
                </a:solidFill>
              </a:rPr>
              <a:t>E. Fioretto</a:t>
            </a:r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2E5CA-A428-454F-B32F-A15CF43A9D28}" type="slidenum">
              <a:rPr lang="en-US" altLang="it-IT">
                <a:solidFill>
                  <a:prstClr val="black"/>
                </a:solidFill>
              </a:rPr>
              <a:pPr/>
              <a:t>‹N›</a:t>
            </a:fld>
            <a:endParaRPr lang="en-US" alt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556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16B4-EDB3-3A47-90BC-F10A79F4D28E}" type="datetime1">
              <a:rPr lang="it-IT" smtClean="0"/>
              <a:t>15/12/2015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Comitato di Valutazione dei LNS, 1-2 Luglio 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441-F34B-6B4E-9CD4-7F418E036B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51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Times New Roman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1866546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2967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49187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CAD6-05AB-466E-878F-56B96FEA9EA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17DD8-B7F8-44A8-AF92-F08702070A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98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59E9-DA89-4BBE-8D1E-A28B48E212F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0FEAC-0D6D-40FE-8F60-5C4AE75DC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06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3783-A408-4432-9F33-D99D6D1A90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83C44-8AF4-45B5-8F8C-6F8E307A86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887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317F-A05B-44B3-85AA-C18FC284D1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D9488-F0A0-4C64-8B0B-53D9564A82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92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0E0B5-D3EC-4535-9F9B-42D62EA2F5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0860-3414-450C-A16D-8866F1F11FB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27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3B75F-5C88-4B2A-89D6-E3F1B419AB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9CC68-AB34-4AF2-BDC7-6A2499AC610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73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E8FA9-F647-4584-810D-397C812009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F8FF4-F005-4A42-A8BF-0F1F546936F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56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EE2C-1662-454B-BBFC-389C09DC334D}" type="datetime1">
              <a:rPr lang="it-IT" smtClean="0"/>
              <a:t>15/12/2015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Comitato di Valutazione dei LNS, 1-2 Luglio 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441-F34B-6B4E-9CD4-7F418E036B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9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A367-8ECA-4953-BFC2-3D3432153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93CB-A8D4-40EE-BF05-388E23D4AA5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95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6C053-C2E1-4C57-9D2C-048155B130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3874D-1876-4BF6-A31F-CCFE29DBEF9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61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23681-C1D0-46ED-ADDE-3275AE0265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404EF-6EF8-4A88-8798-3936D7D6A3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10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076C-E65B-481E-B61F-D151A930E4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36D09-124E-472C-AF5D-5DF982E070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88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C8CF6-E3A9-4D98-AE40-3A4F7775DD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E8FB-949C-4F72-BDCA-D9A80D50CC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56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LogoCAT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88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INF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0"/>
            <a:ext cx="8270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24950" cy="819150"/>
          </a:xfrm>
          <a:prstGeom prst="rect">
            <a:avLst/>
          </a:prstGeom>
          <a:solidFill>
            <a:srgbClr val="0066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8748713" y="0"/>
            <a:ext cx="395287" cy="6858000"/>
          </a:xfrm>
          <a:gradFill rotWithShape="1">
            <a:gsLst>
              <a:gs pos="0">
                <a:srgbClr val="003366"/>
              </a:gs>
              <a:gs pos="100000">
                <a:srgbClr val="003366">
                  <a:gamma/>
                  <a:shade val="46275"/>
                  <a:invGamma/>
                </a:srgbClr>
              </a:gs>
            </a:gsLst>
            <a:lin ang="0" scaled="1"/>
          </a:gradFill>
        </p:spPr>
        <p:txBody>
          <a:bodyPr vert="eaVert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75688" y="6524625"/>
            <a:ext cx="504825" cy="3333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115F9CA-127F-7540-825A-7DCE6C1EFAFD}" type="slidenum">
              <a:rPr lang="it-IT">
                <a:solidFill>
                  <a:prstClr val="white"/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1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CAD6-05AB-466E-878F-56B96FEA9EA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17DD8-B7F8-44A8-AF92-F08702070A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70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59E9-DA89-4BBE-8D1E-A28B48E212F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0FEAC-0D6D-40FE-8F60-5C4AE75DC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20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3783-A408-4432-9F33-D99D6D1A90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83C44-8AF4-45B5-8F8C-6F8E307A86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784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317F-A05B-44B3-85AA-C18FC284D1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D9488-F0A0-4C64-8B0B-53D9564A82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46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250E-59C7-114C-8657-93605E57F46C}" type="datetime1">
              <a:rPr lang="it-IT" smtClean="0"/>
              <a:t>15/12/2015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Comitato di Valutazione dei LNS, 1-2 Luglio 2015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441-F34B-6B4E-9CD4-7F418E036B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91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0E0B5-D3EC-4535-9F9B-42D62EA2F5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0860-3414-450C-A16D-8866F1F11FB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471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3B75F-5C88-4B2A-89D6-E3F1B419AB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9CC68-AB34-4AF2-BDC7-6A2499AC610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27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E8FA9-F647-4584-810D-397C812009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F8FF4-F005-4A42-A8BF-0F1F546936F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425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A367-8ECA-4953-BFC2-3D3432153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93CB-A8D4-40EE-BF05-388E23D4AA5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1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6C053-C2E1-4C57-9D2C-048155B130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3874D-1876-4BF6-A31F-CCFE29DBEF9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511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23681-C1D0-46ED-ADDE-3275AE0265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404EF-6EF8-4A88-8798-3936D7D6A3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00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076C-E65B-481E-B61F-D151A930E4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36D09-124E-472C-AF5D-5DF982E070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72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C8CF6-E3A9-4D98-AE40-3A4F7775DD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E8FB-949C-4F72-BDCA-D9A80D50CC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04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LogoCAT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88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INF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0"/>
            <a:ext cx="8270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24950" cy="819150"/>
          </a:xfrm>
          <a:prstGeom prst="rect">
            <a:avLst/>
          </a:prstGeom>
          <a:solidFill>
            <a:srgbClr val="0066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8748713" y="0"/>
            <a:ext cx="395287" cy="6858000"/>
          </a:xfrm>
          <a:gradFill rotWithShape="1">
            <a:gsLst>
              <a:gs pos="0">
                <a:srgbClr val="003366"/>
              </a:gs>
              <a:gs pos="100000">
                <a:srgbClr val="003366">
                  <a:gamma/>
                  <a:shade val="46275"/>
                  <a:invGamma/>
                </a:srgbClr>
              </a:gs>
            </a:gsLst>
            <a:lin ang="0" scaled="1"/>
          </a:gradFill>
        </p:spPr>
        <p:txBody>
          <a:bodyPr vert="eaVert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75688" y="6524625"/>
            <a:ext cx="504825" cy="3333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115F9CA-127F-7540-825A-7DCE6C1EFAFD}" type="slidenum">
              <a:rPr lang="it-IT">
                <a:solidFill>
                  <a:prstClr val="white"/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57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CAD6-05AB-466E-878F-56B96FEA9EA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17DD8-B7F8-44A8-AF92-F08702070A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3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6342-E683-0043-97F6-899D4849D8A2}" type="datetime1">
              <a:rPr lang="it-IT" smtClean="0"/>
              <a:t>15/12/2015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Comitato di Valutazione dei LNS, 1-2 Luglio 2015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441-F34B-6B4E-9CD4-7F418E036B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754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59E9-DA89-4BBE-8D1E-A28B48E212F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0FEAC-0D6D-40FE-8F60-5C4AE75DC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353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3783-A408-4432-9F33-D99D6D1A90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83C44-8AF4-45B5-8F8C-6F8E307A86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837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317F-A05B-44B3-85AA-C18FC284D1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D9488-F0A0-4C64-8B0B-53D9564A82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80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0E0B5-D3EC-4535-9F9B-42D62EA2F5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0860-3414-450C-A16D-8866F1F11FB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43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3B75F-5C88-4B2A-89D6-E3F1B419AB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9CC68-AB34-4AF2-BDC7-6A2499AC610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105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E8FA9-F647-4584-810D-397C812009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F8FF4-F005-4A42-A8BF-0F1F546936F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824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A367-8ECA-4953-BFC2-3D3432153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93CB-A8D4-40EE-BF05-388E23D4AA5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935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6C053-C2E1-4C57-9D2C-048155B130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3874D-1876-4BF6-A31F-CCFE29DBEF9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863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23681-C1D0-46ED-ADDE-3275AE0265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404EF-6EF8-4A88-8798-3936D7D6A3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871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076C-E65B-481E-B61F-D151A930E4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36D09-124E-472C-AF5D-5DF982E070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90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9BADE-3863-7F4C-8FAC-0D65FD954677}" type="datetime1">
              <a:rPr lang="it-IT" smtClean="0"/>
              <a:t>15/12/2015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Comitato di Valutazione dei LNS, 1-2 Luglio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441-F34B-6B4E-9CD4-7F418E036B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514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C8CF6-E3A9-4D98-AE40-3A4F7775DD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E8FB-949C-4F72-BDCA-D9A80D50CC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44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CAD6-05AB-466E-878F-56B96FEA9EA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17DD8-B7F8-44A8-AF92-F08702070A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487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59E9-DA89-4BBE-8D1E-A28B48E212F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0FEAC-0D6D-40FE-8F60-5C4AE75DC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403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3783-A408-4432-9F33-D99D6D1A90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83C44-8AF4-45B5-8F8C-6F8E307A86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054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317F-A05B-44B3-85AA-C18FC284D1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D9488-F0A0-4C64-8B0B-53D9564A82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817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0E0B5-D3EC-4535-9F9B-42D62EA2F5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0860-3414-450C-A16D-8866F1F11FB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994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3B75F-5C88-4B2A-89D6-E3F1B419AB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9CC68-AB34-4AF2-BDC7-6A2499AC610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0949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E8FA9-F647-4584-810D-397C812009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F8FF4-F005-4A42-A8BF-0F1F546936F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955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A367-8ECA-4953-BFC2-3D3432153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93CB-A8D4-40EE-BF05-388E23D4AA5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580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6C053-C2E1-4C57-9D2C-048155B130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3874D-1876-4BF6-A31F-CCFE29DBEF9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00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3DDE-48AA-D64F-AB02-1F7BC53CE592}" type="datetime1">
              <a:rPr lang="it-IT" smtClean="0"/>
              <a:t>15/12/2015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Comitato di Valutazione dei LNS, 1-2 Luglio 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441-F34B-6B4E-9CD4-7F418E036B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705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23681-C1D0-46ED-ADDE-3275AE0265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404EF-6EF8-4A88-8798-3936D7D6A3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976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076C-E65B-481E-B61F-D151A930E4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36D09-124E-472C-AF5D-5DF982E070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968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C8CF6-E3A9-4D98-AE40-3A4F7775DD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E8FB-949C-4F72-BDCA-D9A80D50CC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642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LogoCAT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88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INF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0"/>
            <a:ext cx="8270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24950" cy="819150"/>
          </a:xfrm>
          <a:prstGeom prst="rect">
            <a:avLst/>
          </a:prstGeom>
          <a:solidFill>
            <a:srgbClr val="0066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8748713" y="0"/>
            <a:ext cx="395287" cy="6858000"/>
          </a:xfrm>
          <a:gradFill rotWithShape="1">
            <a:gsLst>
              <a:gs pos="0">
                <a:srgbClr val="003366"/>
              </a:gs>
              <a:gs pos="100000">
                <a:srgbClr val="003366">
                  <a:gamma/>
                  <a:shade val="46275"/>
                  <a:invGamma/>
                </a:srgbClr>
              </a:gs>
            </a:gsLst>
            <a:lin ang="0" scaled="1"/>
          </a:gradFill>
        </p:spPr>
        <p:txBody>
          <a:bodyPr vert="eaVert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75688" y="6524625"/>
            <a:ext cx="504825" cy="3333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115F9CA-127F-7540-825A-7DCE6C1EFAFD}" type="slidenum">
              <a:rPr lang="it-IT">
                <a:solidFill>
                  <a:prstClr val="white"/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320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CAD6-05AB-466E-878F-56B96FEA9EA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17DD8-B7F8-44A8-AF92-F08702070A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965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59E9-DA89-4BBE-8D1E-A28B48E212F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0FEAC-0D6D-40FE-8F60-5C4AE75DC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845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3783-A408-4432-9F33-D99D6D1A90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83C44-8AF4-45B5-8F8C-6F8E307A86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1638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317F-A05B-44B3-85AA-C18FC284D1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D9488-F0A0-4C64-8B0B-53D9564A82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838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0E0B5-D3EC-4535-9F9B-42D62EA2F5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0860-3414-450C-A16D-8866F1F11FB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611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3B75F-5C88-4B2A-89D6-E3F1B419AB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9CC68-AB34-4AF2-BDC7-6A2499AC610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3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A3B3-F747-0D43-9A7F-E660ECC263B6}" type="datetime1">
              <a:rPr lang="it-IT" smtClean="0"/>
              <a:t>15/12/2015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Comitato di Valutazione dei LNS, 1-2 Luglio 2015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441-F34B-6B4E-9CD4-7F418E036B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672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E8FA9-F647-4584-810D-397C812009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F8FF4-F005-4A42-A8BF-0F1F546936F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9120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A367-8ECA-4953-BFC2-3D3432153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93CB-A8D4-40EE-BF05-388E23D4AA5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735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6C053-C2E1-4C57-9D2C-048155B130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3874D-1876-4BF6-A31F-CCFE29DBEF9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67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23681-C1D0-46ED-ADDE-3275AE0265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404EF-6EF8-4A88-8798-3936D7D6A3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511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076C-E65B-481E-B61F-D151A930E4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36D09-124E-472C-AF5D-5DF982E070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580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C8CF6-E3A9-4D98-AE40-3A4F7775DD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E8FB-949C-4F72-BDCA-D9A80D50CC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496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LogoCAT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88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INF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0"/>
            <a:ext cx="8270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24950" cy="819150"/>
          </a:xfrm>
          <a:prstGeom prst="rect">
            <a:avLst/>
          </a:prstGeom>
          <a:solidFill>
            <a:srgbClr val="0066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8748713" y="0"/>
            <a:ext cx="395287" cy="6858000"/>
          </a:xfrm>
          <a:gradFill rotWithShape="1">
            <a:gsLst>
              <a:gs pos="0">
                <a:srgbClr val="003366"/>
              </a:gs>
              <a:gs pos="100000">
                <a:srgbClr val="003366">
                  <a:gamma/>
                  <a:shade val="46275"/>
                  <a:invGamma/>
                </a:srgbClr>
              </a:gs>
            </a:gsLst>
            <a:lin ang="0" scaled="1"/>
          </a:gradFill>
        </p:spPr>
        <p:txBody>
          <a:bodyPr vert="eaVert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75688" y="6524625"/>
            <a:ext cx="504825" cy="3333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115F9CA-127F-7540-825A-7DCE6C1EFAFD}" type="slidenum">
              <a:rPr lang="it-IT">
                <a:solidFill>
                  <a:prstClr val="white"/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513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738122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507848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3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308275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0AB75-0FF8-8045-AE06-7F7374FF6F0B}" type="datetime1">
              <a:rPr lang="it-IT" smtClean="0"/>
              <a:t>15/12/2015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Comitato di Valutazione dei LNS, 1-2 Luglio 2015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441-F34B-6B4E-9CD4-7F418E036B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970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07468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61306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6884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44956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15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3580742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15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 smtClean="0">
              <a:sym typeface="Times New Roman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7102338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504550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783390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97215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211713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8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D0692-048B-E74F-9DA9-20B544384123}" type="datetime1">
              <a:rPr lang="it-IT" smtClean="0"/>
              <a:t>15/12/2015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882900" y="6356350"/>
            <a:ext cx="344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0090"/>
                </a:solidFill>
              </a:defRPr>
            </a:lvl1pPr>
          </a:lstStyle>
          <a:p>
            <a:r>
              <a:rPr lang="en-US" dirty="0" err="1" smtClean="0"/>
              <a:t>Comitato</a:t>
            </a:r>
            <a:r>
              <a:rPr lang="en-US" dirty="0" smtClean="0"/>
              <a:t> di </a:t>
            </a:r>
            <a:r>
              <a:rPr lang="en-US" dirty="0" err="1" smtClean="0"/>
              <a:t>Valutazione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LNS, 1-2 </a:t>
            </a:r>
            <a:r>
              <a:rPr lang="en-US" dirty="0" err="1" smtClean="0"/>
              <a:t>Luglio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975600" y="6356350"/>
            <a:ext cx="71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9C441-F34B-6B4E-9CD4-7F418E036B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3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EDC0C878-8E07-43E1-888F-824D0F4C8E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0281F401-E606-4DD8-AD34-729C067146B5}" type="slidenum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1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EDC0C878-8E07-43E1-888F-824D0F4C8E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0281F401-E606-4DD8-AD34-729C067146B5}" type="slidenum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9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EDC0C878-8E07-43E1-888F-824D0F4C8E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0281F401-E606-4DD8-AD34-729C067146B5}" type="slidenum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8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EDC0C878-8E07-43E1-888F-824D0F4C8E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0281F401-E606-4DD8-AD34-729C067146B5}" type="slidenum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6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5CFCE17-0B0A-45BD-92B3-F1D120502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4F2D0D-D847-47B8-94DE-37C1BE0639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9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D18E2E9-F9A6-4DE7-A173-2A03D5C6E0A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33F1090-6269-4E9D-B09C-574F8B0231F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4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stile</a:t>
            </a:r>
          </a:p>
        </p:txBody>
      </p:sp>
      <p:sp>
        <p:nvSpPr>
          <p:cNvPr id="1741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l">
              <a:defRPr sz="1200" b="0" baseline="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>
              <a:defRPr sz="1200" b="0" baseline="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9B2EE39-498D-4987-86ED-6935CB211FFA}" type="slidenum">
              <a:rPr lang="it-IT" altLang="it-IT" smtClean="0">
                <a:ea typeface="ＭＳ Ｐゴシック" panose="020B0600070205080204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698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</p:sldLayoutIdLst>
  <p:hf sldNum="0" hdr="0" ft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177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353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530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706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65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1pPr>
      <a:lvl2pPr marL="7429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2pPr>
      <a:lvl3pPr marL="11430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3pPr>
      <a:lvl4pPr marL="16002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4pPr>
      <a:lvl5pPr marL="20574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5pPr>
      <a:lvl6pPr marL="25146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718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290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862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title style</a:t>
            </a:r>
          </a:p>
        </p:txBody>
      </p:sp>
      <p:sp>
        <p:nvSpPr>
          <p:cNvPr id="717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text styles</a:t>
            </a:r>
          </a:p>
          <a:p>
            <a:pPr lvl="1"/>
            <a:r>
              <a:rPr lang="en-US" altLang="it-IT" smtClean="0"/>
              <a:t>Second level</a:t>
            </a:r>
          </a:p>
          <a:p>
            <a:pPr lvl="2"/>
            <a:r>
              <a:rPr lang="en-US" altLang="it-IT" smtClean="0"/>
              <a:t>Third level</a:t>
            </a:r>
          </a:p>
          <a:p>
            <a:pPr lvl="3"/>
            <a:r>
              <a:rPr lang="en-US" altLang="it-IT" smtClean="0"/>
              <a:t>Fourth level</a:t>
            </a:r>
          </a:p>
          <a:p>
            <a:pPr lvl="4"/>
            <a:r>
              <a:rPr lang="en-US" altLang="it-IT" smtClean="0"/>
              <a:t>Fifth level</a:t>
            </a:r>
          </a:p>
        </p:txBody>
      </p:sp>
      <p:sp>
        <p:nvSpPr>
          <p:cNvPr id="18" name="Footer Placeholder 22"/>
          <p:cNvSpPr>
            <a:spLocks noGrp="1"/>
          </p:cNvSpPr>
          <p:nvPr>
            <p:ph type="ftr" sz="quarter" idx="3"/>
          </p:nvPr>
        </p:nvSpPr>
        <p:spPr>
          <a:xfrm>
            <a:off x="4257675" y="6356350"/>
            <a:ext cx="25796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USP meeting – 11</a:t>
            </a:r>
            <a:r>
              <a:rPr lang="en-US" altLang="it-IT" baseline="30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it-IT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July 2012 @ LNS </a:t>
            </a:r>
          </a:p>
        </p:txBody>
      </p:sp>
      <p:sp>
        <p:nvSpPr>
          <p:cNvPr id="19" name="Date Placeholder 20"/>
          <p:cNvSpPr>
            <a:spLocks noGrp="1"/>
          </p:cNvSpPr>
          <p:nvPr>
            <p:ph type="dt" sz="half" idx="2"/>
          </p:nvPr>
        </p:nvSpPr>
        <p:spPr>
          <a:xfrm>
            <a:off x="6523038" y="6356350"/>
            <a:ext cx="21669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Fioretto</a:t>
            </a:r>
          </a:p>
        </p:txBody>
      </p:sp>
      <p:sp>
        <p:nvSpPr>
          <p:cNvPr id="20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04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7D11A2E-44B7-45EA-9F78-05E2710FDE96}" type="slidenum">
              <a:rPr lang="en-US" altLang="it-IT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6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p:transition spd="med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sz="26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300" kern="1200">
          <a:solidFill>
            <a:schemeClr val="tx2"/>
          </a:solidFill>
          <a:latin typeface="Arial" pitchFamily="34" charset="0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anose="05000000000000000000" pitchFamily="2" charset="2"/>
        <a:buChar char="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89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1pPr>
      <a:lvl2pPr marL="7429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2pPr>
      <a:lvl3pPr marL="11430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3pPr>
      <a:lvl4pPr marL="16002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4pPr>
      <a:lvl5pPr marL="20574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5pPr>
      <a:lvl6pPr marL="25146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718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290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862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EDC0C878-8E07-43E1-888F-824D0F4C8E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0281F401-E606-4DD8-AD34-729C067146B5}" type="slidenum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0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EDC0C878-8E07-43E1-888F-824D0F4C8E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0281F401-E606-4DD8-AD34-729C067146B5}" type="slidenum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2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EDC0C878-8E07-43E1-888F-824D0F4C8E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0281F401-E606-4DD8-AD34-729C067146B5}" type="slidenum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6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EDC0C878-8E07-43E1-888F-824D0F4C8E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0281F401-E606-4DD8-AD34-729C067146B5}" type="slidenum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4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EDC0C878-8E07-43E1-888F-824D0F4C8E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15/12/2015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0281F401-E606-4DD8-AD34-729C067146B5}" type="slidenum">
              <a:rPr lang="it-I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2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66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257175" indent="-257175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1pPr>
      <a:lvl2pPr marL="557213" indent="-214313" algn="l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1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2pPr>
      <a:lvl3pPr marL="857250" indent="-171450" algn="l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3pPr>
      <a:lvl4pPr marL="1200150" indent="-171450" algn="l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5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4pPr>
      <a:lvl5pPr marL="1543050" indent="-171450" algn="l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15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5pPr>
      <a:lvl6pPr marL="1885950" indent="-171450" algn="l" rtl="0" fontAlgn="base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15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228850" indent="-171450" algn="l" rtl="0" fontAlgn="base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15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2571750" indent="-171450" algn="l" rtl="0" fontAlgn="base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15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2914650" indent="-171450" algn="l" rtl="0" fontAlgn="base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15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16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100" b="1">
          <a:solidFill>
            <a:srgbClr val="00009A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257175" indent="-257175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1pPr>
      <a:lvl2pPr marL="557213" indent="-214313" algn="l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1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2pPr>
      <a:lvl3pPr marL="857250" indent="-171450" algn="l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3pPr>
      <a:lvl4pPr marL="1200150" indent="-171450" algn="l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5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4pPr>
      <a:lvl5pPr marL="1543050" indent="-171450" algn="l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15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5pPr>
      <a:lvl6pPr marL="1885950" indent="-171450" algn="l" rtl="0" fontAlgn="base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15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228850" indent="-171450" algn="l" rtl="0" fontAlgn="base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15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2571750" indent="-171450" algn="l" rtl="0" fontAlgn="base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15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2914650" indent="-171450" algn="l" rtl="0" fontAlgn="base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15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1.jpeg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7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0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t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9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8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90.png"/><Relationship Id="rId4" Type="http://schemas.openxmlformats.org/officeDocument/2006/relationships/image" Target="../media/image91.png"/><Relationship Id="rId9" Type="http://schemas.openxmlformats.org/officeDocument/2006/relationships/oleObject" Target="../embeddings/oleObject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emf"/><Relationship Id="rId4" Type="http://schemas.openxmlformats.org/officeDocument/2006/relationships/oleObject" Target="../embeddings/Foglio_di_lavoro_di_Microsoft_Excel_97-20031.xls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0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441-F34B-6B4E-9CD4-7F418E036B7C}" type="slidenum">
              <a:rPr lang="en-US" smtClean="0"/>
              <a:t>1</a:t>
            </a:fld>
            <a:endParaRPr lang="en-US"/>
          </a:p>
        </p:txBody>
      </p:sp>
      <p:sp>
        <p:nvSpPr>
          <p:cNvPr id="4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4180113" y="3873890"/>
            <a:ext cx="3918857" cy="365125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  <a:latin typeface="TimesNewRomanPS-BoldMT"/>
              </a:rPr>
              <a:t>LNS USER MEETING </a:t>
            </a:r>
            <a:r>
              <a:rPr lang="it-IT" dirty="0">
                <a:solidFill>
                  <a:srgbClr val="002060"/>
                </a:solidFill>
                <a:latin typeface="TimesNewRomanPS-BoldMT"/>
              </a:rPr>
              <a:t>– </a:t>
            </a:r>
            <a:r>
              <a:rPr lang="it-IT" dirty="0" err="1" smtClean="0">
                <a:solidFill>
                  <a:srgbClr val="002060"/>
                </a:solidFill>
                <a:latin typeface="TimesNewRomanPS-BoldMT"/>
              </a:rPr>
              <a:t>December</a:t>
            </a:r>
            <a:r>
              <a:rPr lang="it-IT" dirty="0">
                <a:solidFill>
                  <a:srgbClr val="002060"/>
                </a:solidFill>
                <a:latin typeface="TimesNewRomanPS-BoldM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TimesNewRomanPS-BoldMT"/>
              </a:rPr>
              <a:t>15</a:t>
            </a:r>
            <a:r>
              <a:rPr lang="it-IT" dirty="0">
                <a:solidFill>
                  <a:srgbClr val="002060"/>
                </a:solidFill>
                <a:latin typeface="TimesNewRomanPS-BoldMT"/>
              </a:rPr>
              <a:t>, 2015 - Catania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2" descr="LNS+phys_from_sky_w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645"/>
            <a:ext cx="3482671" cy="2989356"/>
          </a:xfrm>
          <a:prstGeom prst="rect">
            <a:avLst/>
          </a:prstGeom>
        </p:spPr>
      </p:pic>
      <p:pic>
        <p:nvPicPr>
          <p:cNvPr id="6" name="Picture 14" descr="INFN-LNS_logo.jpg                                              001A7D53Macintosh_HD                   BF9E3FA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03383" cy="14699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/>
          </p:cNvSpPr>
          <p:nvPr/>
        </p:nvSpPr>
        <p:spPr bwMode="auto">
          <a:xfrm>
            <a:off x="1278828" y="1509023"/>
            <a:ext cx="7109595" cy="1815022"/>
          </a:xfrm>
          <a:prstGeom prst="roundRect">
            <a:avLst>
              <a:gd name="adj" fmla="val 6415"/>
            </a:avLst>
          </a:prstGeom>
          <a:solidFill>
            <a:srgbClr val="00B0F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291" tIns="32146" rIns="64291" bIns="32146" anchor="ctr" anchorCtr="1">
            <a:spAutoFit/>
          </a:bodyPr>
          <a:lstStyle/>
          <a:p>
            <a:pPr algn="ctr" defTabSz="64293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The</a:t>
            </a: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Research</a:t>
            </a: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Division</a:t>
            </a: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activity</a:t>
            </a: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at</a:t>
            </a: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 LNS</a:t>
            </a:r>
            <a:endParaRPr lang="en-US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S PGothic" charset="0"/>
              <a:sym typeface="Baskerville" charset="0"/>
            </a:endParaRPr>
          </a:p>
          <a:p>
            <a:pPr algn="ctr" defTabSz="64293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205F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S PGothic" charset="0"/>
              <a:sym typeface="Baskerville" charset="0"/>
            </a:endParaRPr>
          </a:p>
          <a:p>
            <a:pPr algn="ctr" defTabSz="64293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Stefano Romano</a:t>
            </a:r>
          </a:p>
          <a:p>
            <a:pPr algn="ctr" defTabSz="64293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400" b="1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S PGothic" charset="0"/>
              <a:sym typeface="Baskerville" charset="0"/>
            </a:endParaRPr>
          </a:p>
          <a:p>
            <a:pPr algn="ctr" defTabSz="64293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INFN – </a:t>
            </a:r>
            <a:r>
              <a:rPr lang="en-US" sz="14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Laboratori</a:t>
            </a:r>
            <a:r>
              <a:rPr lang="en-US" sz="14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Nazionali</a:t>
            </a:r>
            <a:r>
              <a:rPr lang="en-US" sz="14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 del </a:t>
            </a:r>
            <a:r>
              <a:rPr lang="en-US" sz="14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Sud</a:t>
            </a:r>
            <a:r>
              <a:rPr lang="en-US" sz="14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S PGothic" charset="0"/>
                <a:sym typeface="Baskerville" charset="0"/>
              </a:rPr>
              <a:t>, Catania, Italy</a:t>
            </a:r>
            <a:endParaRPr lang="en-US" sz="14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S PGothic" charset="0"/>
              <a:sym typeface="Baskerville" charset="0"/>
            </a:endParaRPr>
          </a:p>
        </p:txBody>
      </p:sp>
      <p:pic>
        <p:nvPicPr>
          <p:cNvPr id="8" name="Picture 3" descr="C:\docdanilo\immagini\CS_2000-01-25_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9350" y="4595740"/>
            <a:ext cx="2914650" cy="2185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015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WSnap9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145"/>
            <a:ext cx="9144000" cy="647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prstClr val="white"/>
                </a:solidFill>
                <a:latin typeface="Chalkboard"/>
                <a:cs typeface="Chalkboard"/>
              </a:rPr>
              <a:t>I Laboratori Nazionali del Sud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838201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prstClr val="white"/>
                </a:solidFill>
                <a:latin typeface="Arial" charset="0"/>
              </a:rPr>
              <a:t>LNS lay-out: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accelerators</a:t>
            </a:r>
            <a:r>
              <a:rPr lang="it-IT" sz="3200" dirty="0">
                <a:solidFill>
                  <a:prstClr val="white"/>
                </a:solidFill>
                <a:latin typeface="Arial" charset="0"/>
              </a:rPr>
              <a:t> and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experimental</a:t>
            </a:r>
            <a:r>
              <a:rPr lang="it-IT" sz="32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halls</a:t>
            </a:r>
            <a:r>
              <a:rPr lang="it-IT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b="1" i="1" dirty="0">
                <a:solidFill>
                  <a:srgbClr val="500093"/>
                </a:solidFill>
                <a:latin typeface="Book Antiqua" pitchFamily="18" charset="0"/>
              </a:rPr>
              <a:t> </a:t>
            </a:r>
            <a:endParaRPr lang="en-US" b="1" i="1" baseline="30000" dirty="0">
              <a:solidFill>
                <a:srgbClr val="CC3300"/>
              </a:solidFill>
              <a:latin typeface="Book Antiqua" pitchFamily="18" charset="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 rot="916479">
            <a:off x="850179" y="4026086"/>
            <a:ext cx="191452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Superconducting</a:t>
            </a:r>
            <a:r>
              <a:rPr lang="it-IT" sz="1000" b="1" kern="1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Cyclotron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 rot="916479">
            <a:off x="5552086" y="4159948"/>
            <a:ext cx="1225250" cy="3685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Tandem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 rot="916479">
            <a:off x="3806824" y="5096052"/>
            <a:ext cx="1225250" cy="3685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EXCYT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 rot="916479">
            <a:off x="2277176" y="3786254"/>
            <a:ext cx="1225250" cy="2358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FRIBS@LNS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 rot="916479">
            <a:off x="2265330" y="2980323"/>
            <a:ext cx="997887" cy="2297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Medea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 rot="916479">
            <a:off x="2708729" y="2061227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Ciclope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 rot="916479">
            <a:off x="3572825" y="1470585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Chimera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 rot="916479">
            <a:off x="5445033" y="1686609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Magnex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 rot="916479">
            <a:off x="6093105" y="2406689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Catana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 rot="916479">
            <a:off x="5634516" y="2914790"/>
            <a:ext cx="366290" cy="198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20°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 rot="916479">
            <a:off x="5745094" y="3260629"/>
            <a:ext cx="390117" cy="2114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4</a:t>
            </a: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6" name="WordArt 7"/>
          <p:cNvSpPr>
            <a:spLocks noChangeArrowheads="1" noChangeShapeType="1" noTextEdit="1"/>
          </p:cNvSpPr>
          <p:nvPr/>
        </p:nvSpPr>
        <p:spPr bwMode="auto">
          <a:xfrm rot="916479">
            <a:off x="5317409" y="3642488"/>
            <a:ext cx="614024" cy="2746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60°-80°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7" name="WordArt 7"/>
          <p:cNvSpPr>
            <a:spLocks noChangeArrowheads="1" noChangeShapeType="1" noTextEdit="1"/>
          </p:cNvSpPr>
          <p:nvPr/>
        </p:nvSpPr>
        <p:spPr bwMode="auto">
          <a:xfrm rot="916479">
            <a:off x="4584372" y="2896704"/>
            <a:ext cx="366290" cy="2536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3350904" y="1108804"/>
            <a:ext cx="5677340" cy="4821898"/>
            <a:chOff x="3350904" y="1108804"/>
            <a:chExt cx="5677340" cy="4821898"/>
          </a:xfrm>
        </p:grpSpPr>
        <p:pic>
          <p:nvPicPr>
            <p:cNvPr id="5124" name="Picture 4" descr="ciclop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346" y="1108804"/>
              <a:ext cx="4821898" cy="4821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Freccia a destra 20"/>
            <p:cNvSpPr/>
            <p:nvPr/>
          </p:nvSpPr>
          <p:spPr>
            <a:xfrm>
              <a:off x="3350904" y="2321269"/>
              <a:ext cx="861056" cy="531666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7649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08562" y="0"/>
            <a:ext cx="8326877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/>
                <a:cs typeface="Times New Roman"/>
              </a:rPr>
              <a:t>The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/>
                <a:cs typeface="Times New Roman"/>
              </a:rPr>
              <a:t>Ciclope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/>
                <a:cs typeface="Times New Roman"/>
              </a:rPr>
              <a:t> scattering chamber</a:t>
            </a:r>
          </a:p>
          <a:p>
            <a:pPr lvl="0" algn="ctr" defTabSz="914400"/>
            <a:r>
              <a:rPr lang="en-US" sz="2400" b="1" kern="0" dirty="0" smtClean="0">
                <a:solidFill>
                  <a:srgbClr val="000090"/>
                </a:solidFill>
                <a:latin typeface="Times New Roman"/>
                <a:cs typeface="Times New Roman"/>
              </a:rPr>
              <a:t>(general </a:t>
            </a:r>
            <a:r>
              <a:rPr lang="en-US" sz="2400" b="1" kern="0" dirty="0">
                <a:solidFill>
                  <a:srgbClr val="000090"/>
                </a:solidFill>
                <a:latin typeface="Times New Roman"/>
                <a:cs typeface="Times New Roman"/>
              </a:rPr>
              <a:t>purpose vacuum chamber, 4m length, 2m diameter)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8194" name="Picture 2" descr="ciclope_ins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27632"/>
            <a:ext cx="4690406" cy="463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873558" y="1663429"/>
            <a:ext cx="4270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 smtClean="0"/>
              <a:t>Nuclear</a:t>
            </a:r>
            <a:r>
              <a:rPr lang="it-IT" dirty="0" smtClean="0"/>
              <a:t> </a:t>
            </a:r>
            <a:r>
              <a:rPr lang="it-IT" dirty="0" err="1" smtClean="0"/>
              <a:t>Physics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 smtClean="0"/>
              <a:t>Tests</a:t>
            </a:r>
            <a:r>
              <a:rPr lang="it-IT" dirty="0" smtClean="0"/>
              <a:t> for large </a:t>
            </a:r>
            <a:r>
              <a:rPr lang="it-IT" dirty="0" err="1" smtClean="0"/>
              <a:t>Experimental</a:t>
            </a:r>
            <a:r>
              <a:rPr lang="it-IT" dirty="0" smtClean="0"/>
              <a:t> setup </a:t>
            </a:r>
            <a:r>
              <a:rPr lang="it-IT" dirty="0" err="1" smtClean="0"/>
              <a:t>tests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 smtClean="0"/>
              <a:t>applications</a:t>
            </a:r>
            <a:endParaRPr lang="it-IT" dirty="0"/>
          </a:p>
        </p:txBody>
      </p:sp>
      <p:pic>
        <p:nvPicPr>
          <p:cNvPr id="8196" name="Picture 4" descr="ciclope_2000-04-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07" y="3210578"/>
            <a:ext cx="4453593" cy="364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52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WSnap9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145"/>
            <a:ext cx="9144000" cy="647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prstClr val="white"/>
                </a:solidFill>
                <a:latin typeface="Chalkboard"/>
                <a:cs typeface="Chalkboard"/>
              </a:rPr>
              <a:t>I Laboratori Nazionali del Sud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838201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prstClr val="white"/>
                </a:solidFill>
                <a:latin typeface="Arial" charset="0"/>
              </a:rPr>
              <a:t>LNS lay-out: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accelerators</a:t>
            </a:r>
            <a:r>
              <a:rPr lang="it-IT" sz="3200" dirty="0">
                <a:solidFill>
                  <a:prstClr val="white"/>
                </a:solidFill>
                <a:latin typeface="Arial" charset="0"/>
              </a:rPr>
              <a:t> and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experimental</a:t>
            </a:r>
            <a:r>
              <a:rPr lang="it-IT" sz="32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halls</a:t>
            </a:r>
            <a:r>
              <a:rPr lang="it-IT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b="1" i="1" dirty="0">
                <a:solidFill>
                  <a:srgbClr val="500093"/>
                </a:solidFill>
                <a:latin typeface="Book Antiqua" pitchFamily="18" charset="0"/>
              </a:rPr>
              <a:t> </a:t>
            </a:r>
            <a:endParaRPr lang="en-US" b="1" i="1" baseline="30000" dirty="0">
              <a:solidFill>
                <a:srgbClr val="CC3300"/>
              </a:solidFill>
              <a:latin typeface="Book Antiqua" pitchFamily="18" charset="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 rot="916479">
            <a:off x="850179" y="4026086"/>
            <a:ext cx="191452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Superconducting</a:t>
            </a:r>
            <a:r>
              <a:rPr lang="it-IT" sz="1000" b="1" kern="1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Cyclotron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 rot="916479">
            <a:off x="5552086" y="4159948"/>
            <a:ext cx="1225250" cy="3685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Tandem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 rot="916479">
            <a:off x="3806824" y="5096052"/>
            <a:ext cx="1225250" cy="3685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EXCYT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 rot="916479">
            <a:off x="2277176" y="3786254"/>
            <a:ext cx="1225250" cy="2358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FRIBS@LNS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 rot="916479">
            <a:off x="2265330" y="2980323"/>
            <a:ext cx="997887" cy="2297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Medea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 rot="916479">
            <a:off x="2708729" y="2061227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Ciclope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 rot="916479">
            <a:off x="3572825" y="1470585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Chimera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 rot="916479">
            <a:off x="5445033" y="1686609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Magnex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 rot="916479">
            <a:off x="6093105" y="2406689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Catana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 rot="916479">
            <a:off x="5634516" y="2914790"/>
            <a:ext cx="366290" cy="198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20°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 rot="916479">
            <a:off x="5745094" y="3260629"/>
            <a:ext cx="390117" cy="2114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4</a:t>
            </a: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6" name="WordArt 7"/>
          <p:cNvSpPr>
            <a:spLocks noChangeArrowheads="1" noChangeShapeType="1" noTextEdit="1"/>
          </p:cNvSpPr>
          <p:nvPr/>
        </p:nvSpPr>
        <p:spPr bwMode="auto">
          <a:xfrm rot="916479">
            <a:off x="5317409" y="3642488"/>
            <a:ext cx="614024" cy="2746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60°-80°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7" name="WordArt 7"/>
          <p:cNvSpPr>
            <a:spLocks noChangeArrowheads="1" noChangeShapeType="1" noTextEdit="1"/>
          </p:cNvSpPr>
          <p:nvPr/>
        </p:nvSpPr>
        <p:spPr bwMode="auto">
          <a:xfrm rot="916479">
            <a:off x="4584372" y="2896704"/>
            <a:ext cx="366290" cy="2536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470708" y="2053154"/>
            <a:ext cx="4719782" cy="4218095"/>
            <a:chOff x="470708" y="2053154"/>
            <a:chExt cx="4719782" cy="4218095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708" y="3126060"/>
              <a:ext cx="4719782" cy="3145189"/>
            </a:xfrm>
            <a:prstGeom prst="rect">
              <a:avLst/>
            </a:prstGeom>
          </p:spPr>
        </p:pic>
        <p:sp>
          <p:nvSpPr>
            <p:cNvPr id="19" name="Freccia in giù 18"/>
            <p:cNvSpPr/>
            <p:nvPr/>
          </p:nvSpPr>
          <p:spPr>
            <a:xfrm>
              <a:off x="3981953" y="2053154"/>
              <a:ext cx="936221" cy="1157564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01634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ttangolo arrotondato 13"/>
          <p:cNvSpPr>
            <a:spLocks noChangeArrowheads="1"/>
          </p:cNvSpPr>
          <p:nvPr/>
        </p:nvSpPr>
        <p:spPr bwMode="auto">
          <a:xfrm>
            <a:off x="1439466" y="1160861"/>
            <a:ext cx="6318647" cy="129659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sz="1800"/>
          </a:p>
        </p:txBody>
      </p:sp>
      <p:sp>
        <p:nvSpPr>
          <p:cNvPr id="10245" name="Rectangle 7"/>
          <p:cNvSpPr>
            <a:spLocks/>
          </p:cNvSpPr>
          <p:nvPr/>
        </p:nvSpPr>
        <p:spPr bwMode="auto">
          <a:xfrm>
            <a:off x="4806286" y="2643619"/>
            <a:ext cx="3143250" cy="324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575" tIns="28575" rIns="28575" bIns="28575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</a:pPr>
            <a:endParaRPr lang="en-US" altLang="it-IT" sz="1350" dirty="0">
              <a:latin typeface="Garamond" panose="02020404030301010803" pitchFamily="18" charset="0"/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it-IT" sz="1500" b="1">
                <a:solidFill>
                  <a:srgbClr val="3333CC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 Equation of State of Asymmetric nuclear matter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it-IT" sz="1500" b="1">
                <a:solidFill>
                  <a:srgbClr val="3333CC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 isospin </a:t>
            </a:r>
            <a:r>
              <a:rPr lang="en-US" altLang="it-IT" sz="1500" b="1" dirty="0">
                <a:solidFill>
                  <a:srgbClr val="3333CC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dependence </a:t>
            </a:r>
            <a:r>
              <a:rPr lang="en-US" altLang="it-IT" sz="1500" b="1">
                <a:solidFill>
                  <a:srgbClr val="3333CC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of the symmetry energy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it-IT" sz="1500" b="1">
                <a:solidFill>
                  <a:srgbClr val="3333CC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 Time scale of particles and cluster emission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it-IT" sz="1500" b="1">
                <a:solidFill>
                  <a:srgbClr val="3333CC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 Isospin dependence of compound nucleus formation and decay (ISODEC)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it-IT" sz="1500" b="1">
                <a:solidFill>
                  <a:srgbClr val="3333CC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  Use of the FRIBS beam lines: coupling CHIMERA with the FARCOS prototype (CLIR [</a:t>
            </a:r>
            <a:r>
              <a:rPr lang="en-US" altLang="it-IT" sz="1500" b="1" baseline="30000">
                <a:solidFill>
                  <a:srgbClr val="3333CC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16</a:t>
            </a:r>
            <a:r>
              <a:rPr lang="en-US" altLang="it-IT" sz="1500" b="1">
                <a:solidFill>
                  <a:srgbClr val="3333CC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C] and PIGMY [</a:t>
            </a:r>
            <a:r>
              <a:rPr lang="en-US" altLang="it-IT" sz="1500" b="1" baseline="30000">
                <a:solidFill>
                  <a:srgbClr val="3333CC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68</a:t>
            </a:r>
            <a:r>
              <a:rPr lang="en-US" altLang="it-IT" sz="1500" b="1">
                <a:solidFill>
                  <a:srgbClr val="3333CC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Ni]</a:t>
            </a:r>
            <a:r>
              <a:rPr lang="en-US" altLang="it-IT" sz="1500" b="1" baseline="30000">
                <a:solidFill>
                  <a:srgbClr val="3333CC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  </a:t>
            </a:r>
            <a:r>
              <a:rPr lang="en-US" altLang="it-IT" sz="1500" b="1">
                <a:solidFill>
                  <a:srgbClr val="3333CC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experiments (2015)  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Arial" panose="020B0604020202020204" pitchFamily="34" charset="0"/>
              <a:buChar char="•"/>
            </a:pPr>
            <a:endParaRPr lang="en-US" altLang="it-IT" sz="1500" b="1">
              <a:solidFill>
                <a:srgbClr val="3333CC"/>
              </a:solidFill>
              <a:latin typeface="Garamond" panose="02020404030301010803" pitchFamily="18" charset="0"/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</a:pPr>
            <a:endParaRPr lang="en-US" altLang="it-IT" sz="1500" b="1">
              <a:solidFill>
                <a:srgbClr val="3333CC"/>
              </a:solidFill>
              <a:latin typeface="Garamond" panose="02020404030301010803" pitchFamily="18" charset="0"/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Arial" panose="020B0604020202020204" pitchFamily="34" charset="0"/>
              <a:buChar char="•"/>
            </a:pPr>
            <a:endParaRPr lang="en-US" altLang="it-IT" sz="1350" dirty="0">
              <a:latin typeface="Garamond" panose="02020404030301010803" pitchFamily="18" charset="0"/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</a:pPr>
            <a:endParaRPr lang="en-US" altLang="it-IT" sz="1500" b="1" dirty="0">
              <a:solidFill>
                <a:srgbClr val="3333CC"/>
              </a:solidFill>
              <a:latin typeface="Arial" panose="020B0604020202020204" pitchFamily="34" charset="0"/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0246" name="Rectangle 9"/>
          <p:cNvSpPr>
            <a:spLocks/>
          </p:cNvSpPr>
          <p:nvPr/>
        </p:nvSpPr>
        <p:spPr bwMode="auto">
          <a:xfrm>
            <a:off x="5518223" y="2643620"/>
            <a:ext cx="14954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575" tIns="28575" rIns="28575" bIns="28575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685800" eaLnBrk="1" fontAlgn="base" hangingPunct="1">
              <a:spcBef>
                <a:spcPts val="900"/>
              </a:spcBef>
              <a:spcAft>
                <a:spcPct val="0"/>
              </a:spcAft>
            </a:pPr>
            <a:r>
              <a:rPr lang="en-US" altLang="it-IT" sz="1500" b="1">
                <a:solidFill>
                  <a:srgbClr val="C00000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CHIMERA</a:t>
            </a:r>
            <a:endParaRPr lang="en-US" altLang="it-IT" sz="1500" b="1">
              <a:solidFill>
                <a:srgbClr val="C00000"/>
              </a:solidFill>
              <a:latin typeface="Arial" panose="020B0604020202020204" pitchFamily="34" charset="0"/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0247" name="AutoShape 2" descr="http://www.lns.infn.it/images/stories/Research/chimera/_mg_6282_s.jpg"/>
          <p:cNvSpPr>
            <a:spLocks noChangeAspect="1" noChangeArrowheads="1"/>
          </p:cNvSpPr>
          <p:nvPr/>
        </p:nvSpPr>
        <p:spPr bwMode="auto">
          <a:xfrm>
            <a:off x="4400550" y="120253"/>
            <a:ext cx="2300288" cy="153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sz="3150"/>
          </a:p>
        </p:txBody>
      </p:sp>
      <p:sp>
        <p:nvSpPr>
          <p:cNvPr id="10248" name="AutoShape 4" descr="http://www.lns.infn.it/images/stories/Research/chimera/_mg_6282_s.jpg"/>
          <p:cNvSpPr>
            <a:spLocks noChangeAspect="1" noChangeArrowheads="1"/>
          </p:cNvSpPr>
          <p:nvPr/>
        </p:nvSpPr>
        <p:spPr bwMode="auto">
          <a:xfrm>
            <a:off x="4400550" y="120253"/>
            <a:ext cx="2300288" cy="153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sz="3150"/>
          </a:p>
        </p:txBody>
      </p:sp>
      <p:sp>
        <p:nvSpPr>
          <p:cNvPr id="10249" name="CasellaDiTesto 12"/>
          <p:cNvSpPr txBox="1">
            <a:spLocks noChangeArrowheads="1"/>
          </p:cNvSpPr>
          <p:nvPr/>
        </p:nvSpPr>
        <p:spPr bwMode="auto">
          <a:xfrm>
            <a:off x="1439466" y="1376364"/>
            <a:ext cx="61567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1200" b="1">
                <a:solidFill>
                  <a:srgbClr val="C00000"/>
                </a:solidFill>
                <a:latin typeface="Calibri" panose="020F0502020204030204" pitchFamily="34" charset="0"/>
              </a:rPr>
              <a:t>CHIMERA (CHarged Ion Mass and Energy Resolving Array) </a:t>
            </a:r>
            <a:br>
              <a:rPr lang="en-US" altLang="it-IT" sz="1200" b="1">
                <a:solidFill>
                  <a:srgbClr val="C00000"/>
                </a:solidFill>
                <a:latin typeface="Calibri" panose="020F0502020204030204" pitchFamily="34" charset="0"/>
              </a:rPr>
            </a:br>
            <a:endParaRPr lang="en-US" altLang="it-IT" sz="120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1200" b="1">
                <a:solidFill>
                  <a:srgbClr val="C00000"/>
                </a:solidFill>
                <a:latin typeface="Calibri" panose="020F0502020204030204" pitchFamily="34" charset="0"/>
              </a:rPr>
              <a:t>is a 4pi detector for charged particles devoted to the study of nuclear reaction at intermediate energies and operating at </a:t>
            </a:r>
            <a:r>
              <a:rPr lang="en-US" altLang="it-IT" sz="1200" b="1" i="1">
                <a:solidFill>
                  <a:srgbClr val="C00000"/>
                </a:solidFill>
                <a:latin typeface="Calibri" panose="020F0502020204030204" pitchFamily="34" charset="0"/>
              </a:rPr>
              <a:t>Laboratori Nazionali del Sud</a:t>
            </a:r>
            <a:r>
              <a:rPr lang="en-US" altLang="it-IT" sz="1200" b="1">
                <a:solidFill>
                  <a:srgbClr val="C00000"/>
                </a:solidFill>
                <a:latin typeface="Calibri" panose="020F0502020204030204" pitchFamily="34" charset="0"/>
              </a:rPr>
              <a:t> in Catania</a:t>
            </a:r>
            <a:endParaRPr lang="en-US" altLang="it-IT" sz="120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sz="120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641859"/>
            <a:ext cx="3539837" cy="235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78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uppo 56"/>
          <p:cNvGrpSpPr>
            <a:grpSpLocks/>
          </p:cNvGrpSpPr>
          <p:nvPr/>
        </p:nvGrpSpPr>
        <p:grpSpPr bwMode="auto">
          <a:xfrm>
            <a:off x="291231" y="1219693"/>
            <a:ext cx="6588919" cy="4708922"/>
            <a:chOff x="251764" y="404672"/>
            <a:chExt cx="8353425" cy="6279001"/>
          </a:xfrm>
        </p:grpSpPr>
        <p:pic>
          <p:nvPicPr>
            <p:cNvPr id="12293" name="Immagine 55" descr="sferasola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340768"/>
              <a:ext cx="4416491" cy="331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294" name="Gruppo 48"/>
            <p:cNvGrpSpPr>
              <a:grpSpLocks/>
            </p:cNvGrpSpPr>
            <p:nvPr/>
          </p:nvGrpSpPr>
          <p:grpSpPr bwMode="auto">
            <a:xfrm>
              <a:off x="2699808" y="4379681"/>
              <a:ext cx="3240538" cy="2303992"/>
              <a:chOff x="2699409" y="4293658"/>
              <a:chExt cx="3240338" cy="2303992"/>
            </a:xfrm>
          </p:grpSpPr>
          <p:pic>
            <p:nvPicPr>
              <p:cNvPr id="12338" name="Immagine 22" descr="rise1000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409" y="4293658"/>
                <a:ext cx="3172831" cy="2294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ttangolo 23"/>
              <p:cNvSpPr>
                <a:spLocks noChangeArrowheads="1"/>
              </p:cNvSpPr>
              <p:nvPr/>
            </p:nvSpPr>
            <p:spPr bwMode="auto">
              <a:xfrm>
                <a:off x="2699730" y="4294027"/>
                <a:ext cx="3240638" cy="2303623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it-IT" sz="900">
                  <a:solidFill>
                    <a:srgbClr val="000000"/>
                  </a:solidFill>
                  <a:latin typeface="Arial"/>
                  <a:sym typeface="Gill Sans" charset="0"/>
                </a:endParaRPr>
              </a:p>
            </p:txBody>
          </p:sp>
        </p:grpSp>
        <p:pic>
          <p:nvPicPr>
            <p:cNvPr id="12295" name="Picture 14" descr="paw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902" y="554445"/>
              <a:ext cx="2496508" cy="25259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6" name="CasellaDiTesto 26"/>
            <p:cNvSpPr txBox="1">
              <a:spLocks noChangeArrowheads="1"/>
            </p:cNvSpPr>
            <p:nvPr/>
          </p:nvSpPr>
          <p:spPr bwMode="auto">
            <a:xfrm>
              <a:off x="1115365" y="620587"/>
              <a:ext cx="1944687" cy="677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900">
                  <a:latin typeface="Calibri" panose="020F0502020204030204" pitchFamily="34" charset="0"/>
                  <a:ea typeface="MS PGothic" panose="020B0600070205080204" pitchFamily="34" charset="-128"/>
                </a:rPr>
                <a:t>ΔE-E   Si-Csi </a:t>
              </a:r>
              <a:br>
                <a:rPr lang="en-US" altLang="it-IT" sz="900">
                  <a:latin typeface="Calibri" panose="020F0502020204030204" pitchFamily="34" charset="0"/>
                  <a:ea typeface="MS PGothic" panose="020B0600070205080204" pitchFamily="34" charset="-128"/>
                </a:rPr>
              </a:br>
              <a:r>
                <a:rPr lang="en-US" altLang="it-IT" sz="900">
                  <a:latin typeface="Calibri" panose="020F0502020204030204" pitchFamily="34" charset="0"/>
                  <a:ea typeface="MS PGothic" panose="020B0600070205080204" pitchFamily="34" charset="-128"/>
                </a:rPr>
                <a:t>charge for all particles punching through silicon</a:t>
              </a:r>
            </a:p>
          </p:txBody>
        </p:sp>
        <p:grpSp>
          <p:nvGrpSpPr>
            <p:cNvPr id="12297" name="Gruppo 29"/>
            <p:cNvGrpSpPr>
              <a:grpSpLocks/>
            </p:cNvGrpSpPr>
            <p:nvPr/>
          </p:nvGrpSpPr>
          <p:grpSpPr bwMode="auto">
            <a:xfrm>
              <a:off x="251764" y="3226594"/>
              <a:ext cx="2520950" cy="2519992"/>
              <a:chOff x="-167585" y="4128341"/>
              <a:chExt cx="2520812" cy="2520280"/>
            </a:xfrm>
          </p:grpSpPr>
          <p:pic>
            <p:nvPicPr>
              <p:cNvPr id="12336" name="Picture 19" descr="fig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7585" y="4128341"/>
                <a:ext cx="2483971" cy="25202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37" name="CasellaDiTesto 27"/>
              <p:cNvSpPr txBox="1">
                <a:spLocks noChangeArrowheads="1"/>
              </p:cNvSpPr>
              <p:nvPr/>
            </p:nvSpPr>
            <p:spPr bwMode="auto">
              <a:xfrm>
                <a:off x="1056310" y="4345132"/>
                <a:ext cx="1296917" cy="677233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defTabSz="6858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it-IT" sz="900">
                    <a:latin typeface="Calibri" panose="020F0502020204030204" pitchFamily="34" charset="0"/>
                    <a:ea typeface="MS PGothic" panose="020B0600070205080204" pitchFamily="34" charset="-128"/>
                  </a:rPr>
                  <a:t>ΔE-E</a:t>
                </a:r>
                <a:br>
                  <a:rPr lang="en-US" altLang="it-IT" sz="900">
                    <a:latin typeface="Calibri" panose="020F0502020204030204" pitchFamily="34" charset="0"/>
                    <a:ea typeface="MS PGothic" panose="020B0600070205080204" pitchFamily="34" charset="-128"/>
                  </a:rPr>
                </a:br>
                <a:r>
                  <a:rPr lang="en-US" altLang="it-IT" sz="900">
                    <a:latin typeface="Calibri" panose="020F0502020204030204" pitchFamily="34" charset="0"/>
                    <a:ea typeface="MS PGothic" panose="020B0600070205080204" pitchFamily="34" charset="-128"/>
                  </a:rPr>
                  <a:t>isotopic identification</a:t>
                </a:r>
              </a:p>
            </p:txBody>
          </p:sp>
        </p:grpSp>
        <p:sp>
          <p:nvSpPr>
            <p:cNvPr id="12298" name="CasellaDiTesto 30"/>
            <p:cNvSpPr txBox="1">
              <a:spLocks noChangeArrowheads="1"/>
            </p:cNvSpPr>
            <p:nvPr/>
          </p:nvSpPr>
          <p:spPr bwMode="auto">
            <a:xfrm>
              <a:off x="2988614" y="4667407"/>
              <a:ext cx="2016125" cy="6771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900">
                  <a:latin typeface="Calibri" panose="020F0502020204030204" pitchFamily="34" charset="0"/>
                  <a:ea typeface="MS PGothic" panose="020B0600070205080204" pitchFamily="34" charset="-128"/>
                </a:rPr>
                <a:t>PSD – Si  </a:t>
              </a:r>
              <a:br>
                <a:rPr lang="en-US" altLang="it-IT" sz="900">
                  <a:latin typeface="Calibri" panose="020F0502020204030204" pitchFamily="34" charset="0"/>
                  <a:ea typeface="MS PGothic" panose="020B0600070205080204" pitchFamily="34" charset="-128"/>
                </a:rPr>
              </a:br>
              <a:r>
                <a:rPr lang="en-US" altLang="it-IT" sz="900">
                  <a:latin typeface="Calibri" panose="020F0502020204030204" pitchFamily="34" charset="0"/>
                  <a:ea typeface="MS PGothic" panose="020B0600070205080204" pitchFamily="34" charset="-128"/>
                </a:rPr>
                <a:t>charge identification for particles stopped in silicon</a:t>
              </a:r>
            </a:p>
          </p:txBody>
        </p:sp>
        <p:grpSp>
          <p:nvGrpSpPr>
            <p:cNvPr id="12299" name="Gruppo 32"/>
            <p:cNvGrpSpPr>
              <a:grpSpLocks/>
            </p:cNvGrpSpPr>
            <p:nvPr/>
          </p:nvGrpSpPr>
          <p:grpSpPr bwMode="auto">
            <a:xfrm>
              <a:off x="5364651" y="491398"/>
              <a:ext cx="3240538" cy="2447992"/>
              <a:chOff x="5364850" y="404370"/>
              <a:chExt cx="3240360" cy="2448272"/>
            </a:xfrm>
          </p:grpSpPr>
          <p:grpSp>
            <p:nvGrpSpPr>
              <p:cNvPr id="12317" name="Group 28"/>
              <p:cNvGrpSpPr>
                <a:grpSpLocks/>
              </p:cNvGrpSpPr>
              <p:nvPr/>
            </p:nvGrpSpPr>
            <p:grpSpPr bwMode="auto">
              <a:xfrm rot="641618">
                <a:off x="5364850" y="404370"/>
                <a:ext cx="3240360" cy="2448272"/>
                <a:chOff x="3955" y="746"/>
                <a:chExt cx="1814" cy="1225"/>
              </a:xfrm>
            </p:grpSpPr>
            <p:pic>
              <p:nvPicPr>
                <p:cNvPr id="12319" name="Picture 29" descr="Fast-Slow-R4-13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641618">
                  <a:off x="3955" y="746"/>
                  <a:ext cx="1814" cy="12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4420" y="1709"/>
                  <a:ext cx="368" cy="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68567" tIns="34283" rIns="68567" bIns="34283"/>
                <a:lstStyle/>
                <a:p>
                  <a:pPr defTabSz="685800">
                    <a:defRPr/>
                  </a:pPr>
                  <a:endParaRPr lang="it-IT" sz="900">
                    <a:solidFill>
                      <a:srgbClr val="000000"/>
                    </a:solidFill>
                    <a:latin typeface="Arial"/>
                    <a:sym typeface="Gill Sans" charset="0"/>
                  </a:endParaRPr>
                </a:p>
              </p:txBody>
            </p:sp>
            <p:sp>
              <p:nvSpPr>
                <p:cNvPr id="2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4527" y="1631"/>
                  <a:ext cx="368" cy="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68567" tIns="34283" rIns="68567" bIns="34283"/>
                <a:lstStyle/>
                <a:p>
                  <a:pPr defTabSz="685800">
                    <a:defRPr/>
                  </a:pPr>
                  <a:endParaRPr lang="it-IT" sz="900">
                    <a:solidFill>
                      <a:srgbClr val="000000"/>
                    </a:solidFill>
                    <a:latin typeface="Arial"/>
                    <a:sym typeface="Gill Sans" charset="0"/>
                  </a:endParaRPr>
                </a:p>
              </p:txBody>
            </p:sp>
            <p:sp>
              <p:nvSpPr>
                <p:cNvPr id="3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4717" y="1515"/>
                  <a:ext cx="368" cy="3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68567" tIns="34283" rIns="68567" bIns="34283"/>
                <a:lstStyle/>
                <a:p>
                  <a:pPr defTabSz="685800">
                    <a:defRPr/>
                  </a:pPr>
                  <a:endParaRPr lang="it-IT" sz="900">
                    <a:solidFill>
                      <a:srgbClr val="000000"/>
                    </a:solidFill>
                    <a:latin typeface="Arial"/>
                    <a:sym typeface="Gill Sans" charset="0"/>
                  </a:endParaRPr>
                </a:p>
              </p:txBody>
            </p:sp>
            <p:sp>
              <p:nvSpPr>
                <p:cNvPr id="4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4795" y="884"/>
                  <a:ext cx="259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68567" tIns="34283" rIns="68567" bIns="34283"/>
                <a:lstStyle/>
                <a:p>
                  <a:pPr defTabSz="685800">
                    <a:defRPr/>
                  </a:pPr>
                  <a:endParaRPr lang="it-IT" sz="900">
                    <a:solidFill>
                      <a:srgbClr val="000000"/>
                    </a:solidFill>
                    <a:latin typeface="Arial"/>
                    <a:sym typeface="Gill Sans" charset="0"/>
                  </a:endParaRPr>
                </a:p>
              </p:txBody>
            </p:sp>
            <p:sp>
              <p:nvSpPr>
                <p:cNvPr id="11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4892" y="912"/>
                  <a:ext cx="308" cy="17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68567" tIns="34283" rIns="68567" bIns="34283"/>
                <a:lstStyle/>
                <a:p>
                  <a:pPr defTabSz="685800">
                    <a:defRPr/>
                  </a:pPr>
                  <a:endParaRPr lang="it-IT" sz="900">
                    <a:solidFill>
                      <a:srgbClr val="000000"/>
                    </a:solidFill>
                    <a:latin typeface="Arial"/>
                    <a:sym typeface="Gill Sans" charset="0"/>
                  </a:endParaRPr>
                </a:p>
              </p:txBody>
            </p:sp>
            <p:sp>
              <p:nvSpPr>
                <p:cNvPr id="5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5044" y="1151"/>
                  <a:ext cx="292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68567" tIns="34283" rIns="68567" bIns="34283"/>
                <a:lstStyle/>
                <a:p>
                  <a:pPr defTabSz="685800">
                    <a:defRPr/>
                  </a:pPr>
                  <a:endParaRPr lang="it-IT" sz="900">
                    <a:solidFill>
                      <a:srgbClr val="000000"/>
                    </a:solidFill>
                    <a:latin typeface="Arial"/>
                    <a:sym typeface="Gill Sans" charset="0"/>
                  </a:endParaRPr>
                </a:p>
              </p:txBody>
            </p:sp>
            <p:sp>
              <p:nvSpPr>
                <p:cNvPr id="15392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4914" y="1253"/>
                  <a:ext cx="305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68567" tIns="34283" rIns="68567" bIns="34283"/>
                <a:lstStyle/>
                <a:p>
                  <a:pPr defTabSz="685800">
                    <a:defRPr/>
                  </a:pPr>
                  <a:endParaRPr lang="it-IT" sz="900">
                    <a:solidFill>
                      <a:srgbClr val="000000"/>
                    </a:solidFill>
                    <a:latin typeface="Arial"/>
                    <a:sym typeface="Gill Sans" charset="0"/>
                  </a:endParaRPr>
                </a:p>
              </p:txBody>
            </p:sp>
            <p:sp>
              <p:nvSpPr>
                <p:cNvPr id="6" name="Line 37"/>
                <p:cNvSpPr>
                  <a:spLocks noChangeShapeType="1"/>
                </p:cNvSpPr>
                <p:nvPr/>
              </p:nvSpPr>
              <p:spPr bwMode="auto">
                <a:xfrm>
                  <a:off x="4345" y="1187"/>
                  <a:ext cx="188" cy="1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68567" tIns="34283" rIns="68567" bIns="34283"/>
                <a:lstStyle/>
                <a:p>
                  <a:pPr defTabSz="685800">
                    <a:defRPr/>
                  </a:pPr>
                  <a:endParaRPr lang="it-IT" sz="900">
                    <a:solidFill>
                      <a:srgbClr val="000000"/>
                    </a:solidFill>
                    <a:latin typeface="Arial"/>
                    <a:sym typeface="Gill Sans" charset="0"/>
                  </a:endParaRPr>
                </a:p>
              </p:txBody>
            </p:sp>
            <p:sp>
              <p:nvSpPr>
                <p:cNvPr id="15394" name="Text Box 38"/>
                <p:cNvSpPr txBox="1">
                  <a:spLocks noChangeArrowheads="1"/>
                </p:cNvSpPr>
                <p:nvPr/>
              </p:nvSpPr>
              <p:spPr bwMode="auto">
                <a:xfrm rot="19142148">
                  <a:off x="4173" y="1163"/>
                  <a:ext cx="180" cy="139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 wrap="none" lIns="68567" tIns="34283" rIns="68567" bIns="34283">
                  <a:spAutoFit/>
                </a:bodyPr>
                <a:lstStyle/>
                <a:p>
                  <a:pPr defTabSz="685800">
                    <a:spcBef>
                      <a:spcPct val="50000"/>
                    </a:spcBef>
                    <a:defRPr/>
                  </a:pPr>
                  <a:r>
                    <a:rPr lang="it-IT" sz="900">
                      <a:solidFill>
                        <a:srgbClr val="FF0000"/>
                      </a:solidFill>
                      <a:latin typeface="Arial"/>
                      <a:sym typeface="Gill Sans" charset="0"/>
                    </a:rPr>
                    <a:t>HI</a:t>
                  </a:r>
                </a:p>
              </p:txBody>
            </p:sp>
            <p:sp>
              <p:nvSpPr>
                <p:cNvPr id="15395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777" y="1720"/>
                  <a:ext cx="144" cy="139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 wrap="none" lIns="68567" tIns="34283" rIns="68567" bIns="34283">
                  <a:spAutoFit/>
                </a:bodyPr>
                <a:lstStyle/>
                <a:p>
                  <a:pPr defTabSz="685800">
                    <a:spcBef>
                      <a:spcPct val="50000"/>
                    </a:spcBef>
                    <a:defRPr/>
                  </a:pPr>
                  <a:r>
                    <a:rPr lang="it-IT" sz="900">
                      <a:solidFill>
                        <a:srgbClr val="FF0000"/>
                      </a:solidFill>
                      <a:latin typeface="Arial"/>
                      <a:sym typeface="Gill Sans" charset="0"/>
                    </a:rPr>
                    <a:t>p</a:t>
                  </a:r>
                </a:p>
              </p:txBody>
            </p:sp>
            <p:sp>
              <p:nvSpPr>
                <p:cNvPr id="15396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880" y="1623"/>
                  <a:ext cx="144" cy="139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 wrap="none" lIns="68567" tIns="34283" rIns="68567" bIns="34283">
                  <a:spAutoFit/>
                </a:bodyPr>
                <a:lstStyle/>
                <a:p>
                  <a:pPr defTabSz="685800">
                    <a:spcBef>
                      <a:spcPct val="50000"/>
                    </a:spcBef>
                    <a:defRPr/>
                  </a:pPr>
                  <a:r>
                    <a:rPr lang="it-IT" sz="900">
                      <a:solidFill>
                        <a:srgbClr val="FF0000"/>
                      </a:solidFill>
                      <a:latin typeface="Arial"/>
                      <a:sym typeface="Gill Sans" charset="0"/>
                    </a:rPr>
                    <a:t>d</a:t>
                  </a:r>
                </a:p>
              </p:txBody>
            </p:sp>
            <p:sp>
              <p:nvSpPr>
                <p:cNvPr id="15397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5054" y="1503"/>
                  <a:ext cx="139" cy="139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 lIns="68567" tIns="34283" rIns="68567" bIns="34283">
                  <a:spAutoFit/>
                </a:bodyPr>
                <a:lstStyle/>
                <a:p>
                  <a:pPr defTabSz="685800">
                    <a:spcBef>
                      <a:spcPct val="50000"/>
                    </a:spcBef>
                    <a:defRPr/>
                  </a:pPr>
                  <a:r>
                    <a:rPr lang="it-IT" sz="900">
                      <a:solidFill>
                        <a:srgbClr val="FF0000"/>
                      </a:solidFill>
                      <a:latin typeface="Arial"/>
                      <a:sym typeface="Gill Sans" charset="0"/>
                    </a:rPr>
                    <a:t>t</a:t>
                  </a:r>
                </a:p>
              </p:txBody>
            </p:sp>
            <p:sp>
              <p:nvSpPr>
                <p:cNvPr id="1539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5194" y="1214"/>
                  <a:ext cx="234" cy="139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 wrap="none" lIns="68567" tIns="34283" rIns="68567" bIns="34283">
                  <a:spAutoFit/>
                </a:bodyPr>
                <a:lstStyle/>
                <a:p>
                  <a:pPr defTabSz="685800">
                    <a:spcBef>
                      <a:spcPct val="50000"/>
                    </a:spcBef>
                    <a:defRPr/>
                  </a:pPr>
                  <a:r>
                    <a:rPr lang="it-IT" sz="900" baseline="30000">
                      <a:solidFill>
                        <a:srgbClr val="FF0000"/>
                      </a:solidFill>
                      <a:latin typeface="Arial"/>
                      <a:sym typeface="Gill Sans" charset="0"/>
                    </a:rPr>
                    <a:t>3</a:t>
                  </a:r>
                  <a:r>
                    <a:rPr lang="it-IT" sz="900">
                      <a:solidFill>
                        <a:srgbClr val="FF0000"/>
                      </a:solidFill>
                      <a:latin typeface="Arial"/>
                      <a:sym typeface="Gill Sans" charset="0"/>
                    </a:rPr>
                    <a:t>He</a:t>
                  </a:r>
                </a:p>
              </p:txBody>
            </p:sp>
            <p:sp>
              <p:nvSpPr>
                <p:cNvPr id="1539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320" y="1093"/>
                  <a:ext cx="144" cy="139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 wrap="none" lIns="68567" tIns="34283" rIns="68567" bIns="34283">
                  <a:spAutoFit/>
                </a:bodyPr>
                <a:lstStyle/>
                <a:p>
                  <a:pPr defTabSz="685800">
                    <a:spcBef>
                      <a:spcPct val="50000"/>
                    </a:spcBef>
                    <a:defRPr/>
                  </a:pPr>
                  <a:r>
                    <a:rPr lang="it-IT" sz="900">
                      <a:solidFill>
                        <a:srgbClr val="FF0000"/>
                      </a:solidFill>
                      <a:latin typeface="Arial"/>
                      <a:sym typeface="Gill Sans" charset="0"/>
                    </a:rPr>
                    <a:t>a</a:t>
                  </a:r>
                </a:p>
              </p:txBody>
            </p:sp>
            <p:sp>
              <p:nvSpPr>
                <p:cNvPr id="15400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5146" y="846"/>
                  <a:ext cx="162" cy="139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 wrap="none" lIns="68567" tIns="34283" rIns="68567" bIns="34283">
                  <a:spAutoFit/>
                </a:bodyPr>
                <a:lstStyle/>
                <a:p>
                  <a:pPr defTabSz="685800">
                    <a:spcBef>
                      <a:spcPct val="50000"/>
                    </a:spcBef>
                    <a:defRPr/>
                  </a:pPr>
                  <a:r>
                    <a:rPr lang="it-IT" sz="900">
                      <a:solidFill>
                        <a:srgbClr val="FF0000"/>
                      </a:solidFill>
                      <a:latin typeface="Arial"/>
                      <a:sym typeface="Gill Sans" charset="0"/>
                    </a:rPr>
                    <a:t>Li</a:t>
                  </a:r>
                </a:p>
              </p:txBody>
            </p:sp>
            <p:sp>
              <p:nvSpPr>
                <p:cNvPr id="1540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5026" y="804"/>
                  <a:ext cx="198" cy="139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 wrap="none" lIns="68567" tIns="34283" rIns="68567" bIns="34283">
                  <a:spAutoFit/>
                </a:bodyPr>
                <a:lstStyle/>
                <a:p>
                  <a:pPr defTabSz="685800">
                    <a:spcBef>
                      <a:spcPct val="50000"/>
                    </a:spcBef>
                    <a:defRPr/>
                  </a:pPr>
                  <a:r>
                    <a:rPr lang="it-IT" sz="900">
                      <a:solidFill>
                        <a:srgbClr val="FF0000"/>
                      </a:solidFill>
                      <a:latin typeface="Arial"/>
                      <a:sym typeface="Gill Sans" charset="0"/>
                    </a:rPr>
                    <a:t>Be</a:t>
                  </a:r>
                </a:p>
              </p:txBody>
            </p:sp>
          </p:grpSp>
          <p:sp>
            <p:nvSpPr>
              <p:cNvPr id="12318" name="CasellaDiTesto 31"/>
              <p:cNvSpPr txBox="1">
                <a:spLocks noChangeArrowheads="1"/>
              </p:cNvSpPr>
              <p:nvPr/>
            </p:nvSpPr>
            <p:spPr bwMode="auto">
              <a:xfrm>
                <a:off x="6012964" y="474826"/>
                <a:ext cx="1511217" cy="492533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defTabSz="6858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it-IT" sz="900">
                    <a:latin typeface="Calibri" panose="020F0502020204030204" pitchFamily="34" charset="0"/>
                    <a:ea typeface="MS PGothic" panose="020B0600070205080204" pitchFamily="34" charset="-128"/>
                  </a:rPr>
                  <a:t>PSD – CsI</a:t>
                </a:r>
              </a:p>
              <a:p>
                <a:pPr defTabSz="6858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it-IT" sz="900">
                    <a:latin typeface="Calibri" panose="020F0502020204030204" pitchFamily="34" charset="0"/>
                    <a:ea typeface="MS PGothic" panose="020B0600070205080204" pitchFamily="34" charset="-128"/>
                  </a:rPr>
                  <a:t>Light particles</a:t>
                </a:r>
              </a:p>
            </p:txBody>
          </p:sp>
        </p:grpSp>
        <p:grpSp>
          <p:nvGrpSpPr>
            <p:cNvPr id="12300" name="Gruppo 49"/>
            <p:cNvGrpSpPr>
              <a:grpSpLocks/>
            </p:cNvGrpSpPr>
            <p:nvPr/>
          </p:nvGrpSpPr>
          <p:grpSpPr bwMode="auto">
            <a:xfrm>
              <a:off x="5695221" y="3038028"/>
              <a:ext cx="2664790" cy="2578203"/>
              <a:chOff x="5694637" y="2952005"/>
              <a:chExt cx="2664626" cy="2578203"/>
            </a:xfrm>
          </p:grpSpPr>
          <p:pic>
            <p:nvPicPr>
              <p:cNvPr id="12315" name="Picture 20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375">
                <a:off x="5694637" y="2952005"/>
                <a:ext cx="2664626" cy="257820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16" name="CasellaDiTesto 33"/>
              <p:cNvSpPr txBox="1">
                <a:spLocks noChangeArrowheads="1"/>
              </p:cNvSpPr>
              <p:nvPr/>
            </p:nvSpPr>
            <p:spPr bwMode="auto">
              <a:xfrm rot="21598935">
                <a:off x="6012197" y="2980934"/>
                <a:ext cx="1441360" cy="1046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defTabSz="6858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it-IT" sz="900">
                    <a:latin typeface="Calibri" panose="020F0502020204030204" pitchFamily="34" charset="0"/>
                    <a:ea typeface="MS PGothic" panose="020B0600070205080204" pitchFamily="34" charset="-128"/>
                  </a:rPr>
                  <a:t>ΔE-ToF</a:t>
                </a:r>
                <a:br>
                  <a:rPr lang="en-US" altLang="it-IT" sz="900">
                    <a:latin typeface="Calibri" panose="020F0502020204030204" pitchFamily="34" charset="0"/>
                    <a:ea typeface="MS PGothic" panose="020B0600070205080204" pitchFamily="34" charset="-128"/>
                  </a:rPr>
                </a:br>
                <a:r>
                  <a:rPr lang="en-US" altLang="it-IT" sz="900">
                    <a:latin typeface="Calibri" panose="020F0502020204030204" pitchFamily="34" charset="0"/>
                    <a:ea typeface="MS PGothic" panose="020B0600070205080204" pitchFamily="34" charset="-128"/>
                  </a:rPr>
                  <a:t>mass measurements for particles stopped in silicon</a:t>
                </a:r>
              </a:p>
            </p:txBody>
          </p:sp>
        </p:grpSp>
        <p:grpSp>
          <p:nvGrpSpPr>
            <p:cNvPr id="12301" name="Group 4"/>
            <p:cNvGrpSpPr>
              <a:grpSpLocks/>
            </p:cNvGrpSpPr>
            <p:nvPr/>
          </p:nvGrpSpPr>
          <p:grpSpPr bwMode="auto">
            <a:xfrm>
              <a:off x="3276044" y="404672"/>
              <a:ext cx="1645781" cy="895247"/>
              <a:chOff x="2496" y="362"/>
              <a:chExt cx="987" cy="606"/>
            </a:xfrm>
          </p:grpSpPr>
          <p:grpSp>
            <p:nvGrpSpPr>
              <p:cNvPr id="12308" name="Group 5"/>
              <p:cNvGrpSpPr>
                <a:grpSpLocks/>
              </p:cNvGrpSpPr>
              <p:nvPr/>
            </p:nvGrpSpPr>
            <p:grpSpPr bwMode="auto">
              <a:xfrm>
                <a:off x="2688" y="519"/>
                <a:ext cx="504" cy="425"/>
                <a:chOff x="2688" y="519"/>
                <a:chExt cx="504" cy="425"/>
              </a:xfrm>
            </p:grpSpPr>
            <p:sp>
              <p:nvSpPr>
                <p:cNvPr id="14" name="Freeform 6"/>
                <p:cNvSpPr>
                  <a:spLocks/>
                </p:cNvSpPr>
                <p:nvPr/>
              </p:nvSpPr>
              <p:spPr bwMode="auto">
                <a:xfrm>
                  <a:off x="2897" y="519"/>
                  <a:ext cx="295" cy="433"/>
                </a:xfrm>
                <a:custGeom>
                  <a:avLst/>
                  <a:gdLst>
                    <a:gd name="T0" fmla="*/ 0 w 590"/>
                    <a:gd name="T1" fmla="*/ 213 h 850"/>
                    <a:gd name="T2" fmla="*/ 40 w 590"/>
                    <a:gd name="T3" fmla="*/ 100 h 850"/>
                    <a:gd name="T4" fmla="*/ 148 w 590"/>
                    <a:gd name="T5" fmla="*/ 0 h 850"/>
                    <a:gd name="T6" fmla="*/ 108 w 590"/>
                    <a:gd name="T7" fmla="*/ 101 h 850"/>
                    <a:gd name="T8" fmla="*/ 0 w 590"/>
                    <a:gd name="T9" fmla="*/ 213 h 8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90"/>
                    <a:gd name="T16" fmla="*/ 0 h 850"/>
                    <a:gd name="T17" fmla="*/ 590 w 590"/>
                    <a:gd name="T18" fmla="*/ 850 h 8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90" h="850">
                      <a:moveTo>
                        <a:pt x="0" y="850"/>
                      </a:moveTo>
                      <a:lnTo>
                        <a:pt x="163" y="399"/>
                      </a:lnTo>
                      <a:lnTo>
                        <a:pt x="590" y="0"/>
                      </a:lnTo>
                      <a:lnTo>
                        <a:pt x="434" y="402"/>
                      </a:lnTo>
                      <a:lnTo>
                        <a:pt x="0" y="850"/>
                      </a:lnTo>
                      <a:close/>
                    </a:path>
                  </a:pathLst>
                </a:custGeom>
                <a:solidFill>
                  <a:srgbClr val="E8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it-IT" sz="900">
                    <a:solidFill>
                      <a:srgbClr val="000000"/>
                    </a:solidFill>
                    <a:latin typeface="Arial"/>
                    <a:sym typeface="Gill Sans" charset="0"/>
                  </a:endParaRPr>
                </a:p>
              </p:txBody>
            </p:sp>
            <p:sp>
              <p:nvSpPr>
                <p:cNvPr id="7" name="Freeform 7"/>
                <p:cNvSpPr>
                  <a:spLocks/>
                </p:cNvSpPr>
                <p:nvPr/>
              </p:nvSpPr>
              <p:spPr bwMode="auto">
                <a:xfrm>
                  <a:off x="2688" y="666"/>
                  <a:ext cx="288" cy="278"/>
                </a:xfrm>
                <a:custGeom>
                  <a:avLst/>
                  <a:gdLst>
                    <a:gd name="T0" fmla="*/ 0 w 581"/>
                    <a:gd name="T1" fmla="*/ 0 h 556"/>
                    <a:gd name="T2" fmla="*/ 39 w 581"/>
                    <a:gd name="T3" fmla="*/ 125 h 556"/>
                    <a:gd name="T4" fmla="*/ 105 w 581"/>
                    <a:gd name="T5" fmla="*/ 139 h 556"/>
                    <a:gd name="T6" fmla="*/ 146 w 581"/>
                    <a:gd name="T7" fmla="*/ 26 h 556"/>
                    <a:gd name="T8" fmla="*/ 0 w 581"/>
                    <a:gd name="T9" fmla="*/ 0 h 5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1"/>
                    <a:gd name="T16" fmla="*/ 0 h 556"/>
                    <a:gd name="T17" fmla="*/ 581 w 581"/>
                    <a:gd name="T18" fmla="*/ 556 h 5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1" h="556">
                      <a:moveTo>
                        <a:pt x="0" y="0"/>
                      </a:moveTo>
                      <a:lnTo>
                        <a:pt x="154" y="500"/>
                      </a:lnTo>
                      <a:lnTo>
                        <a:pt x="418" y="556"/>
                      </a:lnTo>
                      <a:lnTo>
                        <a:pt x="581" y="1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it-IT" sz="900">
                    <a:solidFill>
                      <a:srgbClr val="000000"/>
                    </a:solidFill>
                    <a:latin typeface="Arial"/>
                    <a:sym typeface="Gill Sans" charset="0"/>
                  </a:endParaRPr>
                </a:p>
              </p:txBody>
            </p:sp>
          </p:grpSp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2688" y="480"/>
                <a:ext cx="504" cy="235"/>
              </a:xfrm>
              <a:custGeom>
                <a:avLst/>
                <a:gdLst>
                  <a:gd name="T0" fmla="*/ 146 w 1008"/>
                  <a:gd name="T1" fmla="*/ 119 h 475"/>
                  <a:gd name="T2" fmla="*/ 0 w 1008"/>
                  <a:gd name="T3" fmla="*/ 93 h 475"/>
                  <a:gd name="T4" fmla="*/ 124 w 1008"/>
                  <a:gd name="T5" fmla="*/ 0 h 475"/>
                  <a:gd name="T6" fmla="*/ 252 w 1008"/>
                  <a:gd name="T7" fmla="*/ 19 h 475"/>
                  <a:gd name="T8" fmla="*/ 146 w 1008"/>
                  <a:gd name="T9" fmla="*/ 119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8"/>
                  <a:gd name="T16" fmla="*/ 0 h 475"/>
                  <a:gd name="T17" fmla="*/ 1008 w 1008"/>
                  <a:gd name="T18" fmla="*/ 475 h 4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8" h="475">
                    <a:moveTo>
                      <a:pt x="581" y="475"/>
                    </a:moveTo>
                    <a:lnTo>
                      <a:pt x="0" y="370"/>
                    </a:lnTo>
                    <a:lnTo>
                      <a:pt x="496" y="0"/>
                    </a:lnTo>
                    <a:lnTo>
                      <a:pt x="1008" y="76"/>
                    </a:lnTo>
                    <a:lnTo>
                      <a:pt x="581" y="475"/>
                    </a:lnTo>
                    <a:close/>
                  </a:path>
                </a:pathLst>
              </a:custGeom>
              <a:solidFill>
                <a:srgbClr val="9D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it-IT" sz="900">
                  <a:solidFill>
                    <a:srgbClr val="000000"/>
                  </a:solidFill>
                  <a:latin typeface="Arial"/>
                  <a:sym typeface="Gill Sans" charset="0"/>
                </a:endParaRPr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44" y="690"/>
                <a:ext cx="291" cy="278"/>
              </a:xfrm>
              <a:custGeom>
                <a:avLst/>
                <a:gdLst>
                  <a:gd name="T0" fmla="*/ 0 w 581"/>
                  <a:gd name="T1" fmla="*/ 0 h 556"/>
                  <a:gd name="T2" fmla="*/ 38 w 581"/>
                  <a:gd name="T3" fmla="*/ 124 h 556"/>
                  <a:gd name="T4" fmla="*/ 104 w 581"/>
                  <a:gd name="T5" fmla="*/ 139 h 556"/>
                  <a:gd name="T6" fmla="*/ 145 w 581"/>
                  <a:gd name="T7" fmla="*/ 26 h 556"/>
                  <a:gd name="T8" fmla="*/ 0 w 581"/>
                  <a:gd name="T9" fmla="*/ 0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1"/>
                  <a:gd name="T16" fmla="*/ 0 h 556"/>
                  <a:gd name="T17" fmla="*/ 581 w 581"/>
                  <a:gd name="T18" fmla="*/ 556 h 5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1" h="556">
                    <a:moveTo>
                      <a:pt x="0" y="0"/>
                    </a:moveTo>
                    <a:lnTo>
                      <a:pt x="154" y="499"/>
                    </a:lnTo>
                    <a:lnTo>
                      <a:pt x="419" y="556"/>
                    </a:lnTo>
                    <a:lnTo>
                      <a:pt x="581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29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it-IT" sz="900">
                  <a:solidFill>
                    <a:srgbClr val="000000"/>
                  </a:solidFill>
                  <a:latin typeface="Arial"/>
                  <a:sym typeface="Gill Sans" charset="0"/>
                </a:endParaRPr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2496" y="704"/>
                <a:ext cx="129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defTabSz="685800" eaLnBrk="0" hangingPunct="0">
                  <a:spcBef>
                    <a:spcPct val="50000"/>
                  </a:spcBef>
                  <a:defRPr/>
                </a:pPr>
                <a:r>
                  <a:rPr lang="it-IT" sz="1050" dirty="0">
                    <a:solidFill>
                      <a:srgbClr val="3333CC"/>
                    </a:solidFill>
                    <a:latin typeface="Arial"/>
                    <a:sym typeface="Gill Sans" charset="0"/>
                  </a:rPr>
                  <a:t>Si</a:t>
                </a:r>
                <a:endParaRPr lang="it-IT" sz="1050" dirty="0">
                  <a:solidFill>
                    <a:srgbClr val="000000"/>
                  </a:solidFill>
                  <a:latin typeface="Arial"/>
                  <a:sym typeface="Gill Sans" charset="0"/>
                </a:endParaRPr>
              </a:p>
            </p:txBody>
          </p:sp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3176" y="362"/>
                <a:ext cx="307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>
                  <a:spcBef>
                    <a:spcPct val="50000"/>
                  </a:spcBef>
                  <a:defRPr/>
                </a:pPr>
                <a:r>
                  <a:rPr lang="it-IT" sz="1050" dirty="0" err="1">
                    <a:solidFill>
                      <a:srgbClr val="FF0000"/>
                    </a:solidFill>
                    <a:latin typeface="Arial"/>
                    <a:sym typeface="Gill Sans" charset="0"/>
                  </a:rPr>
                  <a:t>CsI</a:t>
                </a:r>
                <a:r>
                  <a:rPr lang="it-IT" sz="1050" dirty="0">
                    <a:solidFill>
                      <a:srgbClr val="FF0000"/>
                    </a:solidFill>
                    <a:latin typeface="Arial"/>
                    <a:sym typeface="Gill Sans" charset="0"/>
                  </a:rPr>
                  <a:t>(</a:t>
                </a:r>
                <a:r>
                  <a:rPr lang="it-IT" sz="1050" dirty="0" err="1">
                    <a:solidFill>
                      <a:srgbClr val="FF0000"/>
                    </a:solidFill>
                    <a:latin typeface="Arial"/>
                    <a:sym typeface="Gill Sans" charset="0"/>
                  </a:rPr>
                  <a:t>Tl</a:t>
                </a:r>
                <a:r>
                  <a:rPr lang="it-IT" sz="1050" dirty="0">
                    <a:solidFill>
                      <a:srgbClr val="FF0000"/>
                    </a:solidFill>
                    <a:latin typeface="Arial"/>
                    <a:sym typeface="Gill Sans" charset="0"/>
                  </a:rPr>
                  <a:t>)</a:t>
                </a:r>
                <a:endParaRPr lang="it-IT" sz="1050" dirty="0">
                  <a:solidFill>
                    <a:srgbClr val="000000"/>
                  </a:solidFill>
                  <a:latin typeface="Arial"/>
                  <a:sym typeface="Gill Sans" charset="0"/>
                </a:endParaRPr>
              </a:p>
            </p:txBody>
          </p:sp>
        </p:grpSp>
        <p:sp>
          <p:nvSpPr>
            <p:cNvPr id="12302" name="CasellaDiTesto 47"/>
            <p:cNvSpPr txBox="1">
              <a:spLocks noChangeArrowheads="1"/>
            </p:cNvSpPr>
            <p:nvPr/>
          </p:nvSpPr>
          <p:spPr bwMode="auto">
            <a:xfrm>
              <a:off x="2412351" y="1339775"/>
              <a:ext cx="576263" cy="307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900">
                  <a:solidFill>
                    <a:srgbClr val="FF0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Z=50</a:t>
              </a:r>
            </a:p>
          </p:txBody>
        </p:sp>
        <p:sp>
          <p:nvSpPr>
            <p:cNvPr id="49" name="CasellaDiTesto 48"/>
            <p:cNvSpPr txBox="1"/>
            <p:nvPr/>
          </p:nvSpPr>
          <p:spPr bwMode="auto">
            <a:xfrm>
              <a:off x="2052565" y="4724562"/>
              <a:ext cx="504164" cy="3077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>
                <a:defRPr/>
              </a:pPr>
              <a:r>
                <a:rPr lang="it-IT" sz="900">
                  <a:solidFill>
                    <a:srgbClr val="FF0000"/>
                  </a:solidFill>
                  <a:latin typeface="Arial"/>
                  <a:sym typeface="Gill Sans" charset="0"/>
                </a:rPr>
                <a:t>Z=6</a:t>
              </a:r>
            </a:p>
          </p:txBody>
        </p:sp>
        <p:sp>
          <p:nvSpPr>
            <p:cNvPr id="50" name="CasellaDiTesto 49"/>
            <p:cNvSpPr txBox="1"/>
            <p:nvPr/>
          </p:nvSpPr>
          <p:spPr bwMode="auto">
            <a:xfrm>
              <a:off x="4500931" y="5732695"/>
              <a:ext cx="576619" cy="2770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>
                <a:defRPr/>
              </a:pPr>
              <a:r>
                <a:rPr lang="it-IT" sz="750">
                  <a:solidFill>
                    <a:srgbClr val="FF0000"/>
                  </a:solidFill>
                  <a:latin typeface="Arial"/>
                  <a:sym typeface="Gill Sans" charset="0"/>
                </a:rPr>
                <a:t>Z=10</a:t>
              </a:r>
            </a:p>
          </p:txBody>
        </p:sp>
        <p:sp>
          <p:nvSpPr>
            <p:cNvPr id="51" name="CasellaDiTesto 50"/>
            <p:cNvSpPr txBox="1"/>
            <p:nvPr/>
          </p:nvSpPr>
          <p:spPr bwMode="auto">
            <a:xfrm>
              <a:off x="4212622" y="6021640"/>
              <a:ext cx="495107" cy="2770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>
                <a:defRPr/>
              </a:pPr>
              <a:r>
                <a:rPr lang="it-IT" sz="750">
                  <a:solidFill>
                    <a:srgbClr val="FF0000"/>
                  </a:solidFill>
                  <a:latin typeface="Arial"/>
                  <a:sym typeface="Gill Sans" charset="0"/>
                </a:rPr>
                <a:t>Z=6</a:t>
              </a:r>
            </a:p>
          </p:txBody>
        </p:sp>
        <p:sp>
          <p:nvSpPr>
            <p:cNvPr id="52" name="CasellaDiTesto 51"/>
            <p:cNvSpPr txBox="1"/>
            <p:nvPr/>
          </p:nvSpPr>
          <p:spPr bwMode="auto">
            <a:xfrm>
              <a:off x="4860186" y="5229421"/>
              <a:ext cx="576619" cy="2770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>
                <a:defRPr/>
              </a:pPr>
              <a:r>
                <a:rPr lang="it-IT" sz="750">
                  <a:solidFill>
                    <a:srgbClr val="FF0000"/>
                  </a:solidFill>
                  <a:latin typeface="Arial"/>
                  <a:sym typeface="Gill Sans" charset="0"/>
                </a:rPr>
                <a:t>Z=16</a:t>
              </a:r>
            </a:p>
          </p:txBody>
        </p:sp>
        <p:sp>
          <p:nvSpPr>
            <p:cNvPr id="12307" name="CasellaDiTesto 53"/>
            <p:cNvSpPr txBox="1">
              <a:spLocks noChangeArrowheads="1"/>
            </p:cNvSpPr>
            <p:nvPr/>
          </p:nvSpPr>
          <p:spPr bwMode="auto">
            <a:xfrm rot="929242">
              <a:off x="7917801" y="1282720"/>
              <a:ext cx="263525" cy="307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900">
                  <a:solidFill>
                    <a:srgbClr val="FF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rPr>
                <a:t>α</a:t>
              </a:r>
              <a:endParaRPr lang="en-US" altLang="it-IT" sz="90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Text Box 3"/>
          <p:cNvSpPr txBox="1">
            <a:spLocks noChangeArrowheads="1"/>
          </p:cNvSpPr>
          <p:nvPr/>
        </p:nvSpPr>
        <p:spPr bwMode="auto">
          <a:xfrm>
            <a:off x="1143000" y="857250"/>
            <a:ext cx="6858000" cy="461665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Gill Sans" charset="0"/>
              </a:rPr>
              <a:t>CHIMERA Detector:  Identification methods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sym typeface="Gill Sans" charset="0"/>
            </a:endParaRPr>
          </a:p>
        </p:txBody>
      </p:sp>
      <p:sp>
        <p:nvSpPr>
          <p:cNvPr id="12292" name="Text Box 50"/>
          <p:cNvSpPr txBox="1">
            <a:spLocks noChangeArrowheads="1"/>
          </p:cNvSpPr>
          <p:nvPr/>
        </p:nvSpPr>
        <p:spPr bwMode="auto">
          <a:xfrm>
            <a:off x="4572001" y="1415654"/>
            <a:ext cx="46038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1050">
                <a:latin typeface="Calibri" panose="020F0502020204030204" pitchFamily="34" charset="0"/>
                <a:ea typeface="MS PGothic" panose="020B0600070205080204" pitchFamily="34" charset="-128"/>
              </a:rPr>
              <a:t>1192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91914" y="3587071"/>
            <a:ext cx="1737122" cy="154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CasellaDiTesto 54"/>
          <p:cNvSpPr txBox="1">
            <a:spLocks noChangeArrowheads="1"/>
          </p:cNvSpPr>
          <p:nvPr/>
        </p:nvSpPr>
        <p:spPr bwMode="auto">
          <a:xfrm>
            <a:off x="4970110" y="5178149"/>
            <a:ext cx="2813447" cy="715581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/>
            <a:r>
              <a:rPr lang="en-US" sz="1350" dirty="0">
                <a:solidFill>
                  <a:srgbClr val="000000"/>
                </a:solidFill>
              </a:rPr>
              <a:t>Recently improved by an array of triple telescopes DSSSD-</a:t>
            </a:r>
            <a:r>
              <a:rPr lang="en-US" sz="1350" dirty="0" err="1">
                <a:solidFill>
                  <a:srgbClr val="000000"/>
                </a:solidFill>
              </a:rPr>
              <a:t>CsI</a:t>
            </a:r>
            <a:r>
              <a:rPr lang="en-US" sz="1350" dirty="0">
                <a:solidFill>
                  <a:srgbClr val="000000"/>
                </a:solidFill>
              </a:rPr>
              <a:t> FARCOS</a:t>
            </a:r>
          </a:p>
        </p:txBody>
      </p:sp>
    </p:spTree>
    <p:extLst>
      <p:ext uri="{BB962C8B-B14F-4D97-AF65-F5344CB8AC3E}">
        <p14:creationId xmlns:p14="http://schemas.microsoft.com/office/powerpoint/2010/main" val="764348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66750"/>
            <a:ext cx="86106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/>
          </p:cNvSpPr>
          <p:nvPr/>
        </p:nvSpPr>
        <p:spPr bwMode="auto">
          <a:xfrm>
            <a:off x="3635375" y="1431925"/>
            <a:ext cx="21240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2000" b="1" smtClean="0">
                <a:solidFill>
                  <a:srgbClr val="99FF33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Comic Sans MS" panose="030F0702030302020204" pitchFamily="66" charset="0"/>
              </a:rPr>
              <a:t>Production Target:</a:t>
            </a:r>
            <a:endParaRPr lang="en-US" altLang="it-IT" sz="1800" smtClean="0">
              <a:latin typeface="Garamond" panose="02020404030301010803" pitchFamily="18" charset="0"/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2000" b="1" smtClean="0">
                <a:solidFill>
                  <a:srgbClr val="99FF33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Comic Sans MS" panose="030F0702030302020204" pitchFamily="66" charset="0"/>
              </a:rPr>
              <a:t>0.5, 1.5, 2.5 mm Be</a:t>
            </a:r>
            <a:endParaRPr lang="en-US" altLang="it-IT" sz="2000" b="1" smtClean="0">
              <a:solidFill>
                <a:srgbClr val="99FF33"/>
              </a:solidFill>
              <a:latin typeface="Comic Sans MS" panose="030F0702030302020204" pitchFamily="66" charset="0"/>
              <a:ea typeface="MS PGothic" panose="020B0600070205080204" pitchFamily="34" charset="-128"/>
              <a:sym typeface="Comic Sans MS" panose="030F0702030302020204" pitchFamily="66" charset="0"/>
            </a:endParaRPr>
          </a:p>
        </p:txBody>
      </p:sp>
      <p:sp>
        <p:nvSpPr>
          <p:cNvPr id="13316" name="Rectangle 3"/>
          <p:cNvSpPr>
            <a:spLocks/>
          </p:cNvSpPr>
          <p:nvPr/>
        </p:nvSpPr>
        <p:spPr bwMode="auto">
          <a:xfrm>
            <a:off x="3186113" y="2276475"/>
            <a:ext cx="8064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2000" b="1" smtClean="0">
                <a:solidFill>
                  <a:srgbClr val="99FF33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Comic Sans MS" panose="030F0702030302020204" pitchFamily="66" charset="0"/>
              </a:rPr>
              <a:t>FRIBs</a:t>
            </a:r>
            <a:endParaRPr lang="en-US" altLang="it-IT" sz="1800" smtClean="0">
              <a:latin typeface="Garamond" panose="02020404030301010803" pitchFamily="18" charset="0"/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2000" b="1" smtClean="0">
                <a:solidFill>
                  <a:srgbClr val="99FF33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Comic Sans MS" panose="030F0702030302020204" pitchFamily="66" charset="0"/>
              </a:rPr>
              <a:t>station</a:t>
            </a:r>
            <a:endParaRPr lang="en-US" altLang="it-IT" sz="2000" b="1" smtClean="0">
              <a:solidFill>
                <a:srgbClr val="99FF33"/>
              </a:solidFill>
              <a:latin typeface="Comic Sans MS" panose="030F0702030302020204" pitchFamily="66" charset="0"/>
              <a:ea typeface="MS PGothic" panose="020B0600070205080204" pitchFamily="34" charset="-128"/>
              <a:sym typeface="Comic Sans MS" panose="030F0702030302020204" pitchFamily="66" charset="0"/>
            </a:endParaRPr>
          </a:p>
        </p:txBody>
      </p:sp>
      <p:sp>
        <p:nvSpPr>
          <p:cNvPr id="13317" name="Rectangle 4"/>
          <p:cNvSpPr>
            <a:spLocks/>
          </p:cNvSpPr>
          <p:nvPr/>
        </p:nvSpPr>
        <p:spPr bwMode="auto">
          <a:xfrm>
            <a:off x="735013" y="5718175"/>
            <a:ext cx="1898650" cy="460375"/>
          </a:xfrm>
          <a:prstGeom prst="rect">
            <a:avLst/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1400" b="1" smtClean="0">
                <a:solidFill>
                  <a:srgbClr val="000099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Comic Sans MS" panose="030F0702030302020204" pitchFamily="66" charset="0"/>
              </a:rPr>
              <a:t>20° beam line - HODO</a:t>
            </a:r>
            <a:endParaRPr lang="en-US" altLang="it-IT" sz="1800" smtClean="0">
              <a:latin typeface="Garamond" panose="02020404030301010803" pitchFamily="18" charset="0"/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pPr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1400" b="1" smtClean="0">
                <a:solidFill>
                  <a:srgbClr val="000099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Comic Sans MS" panose="030F0702030302020204" pitchFamily="66" charset="0"/>
              </a:rPr>
              <a:t>≈ 90% vs. FRIBs station</a:t>
            </a:r>
            <a:endParaRPr lang="en-US" altLang="it-IT" sz="1400" b="1" smtClean="0">
              <a:solidFill>
                <a:srgbClr val="000099"/>
              </a:solidFill>
              <a:latin typeface="Comic Sans MS" panose="030F0702030302020204" pitchFamily="66" charset="0"/>
              <a:ea typeface="MS PGothic" panose="020B0600070205080204" pitchFamily="34" charset="-128"/>
              <a:sym typeface="Comic Sans MS" panose="030F0702030302020204" pitchFamily="66" charset="0"/>
            </a:endParaRPr>
          </a:p>
        </p:txBody>
      </p:sp>
      <p:sp>
        <p:nvSpPr>
          <p:cNvPr id="13318" name="Line 5"/>
          <p:cNvSpPr>
            <a:spLocks noChangeShapeType="1"/>
          </p:cNvSpPr>
          <p:nvPr/>
        </p:nvSpPr>
        <p:spPr bwMode="auto">
          <a:xfrm rot="10800000" flipH="1">
            <a:off x="2362200" y="5013325"/>
            <a:ext cx="409575" cy="549275"/>
          </a:xfrm>
          <a:prstGeom prst="line">
            <a:avLst/>
          </a:prstGeom>
          <a:noFill/>
          <a:ln w="38100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z="4200" smtClean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13319" name="Rectangle 6"/>
          <p:cNvSpPr>
            <a:spLocks/>
          </p:cNvSpPr>
          <p:nvPr/>
        </p:nvSpPr>
        <p:spPr bwMode="auto">
          <a:xfrm>
            <a:off x="5027613" y="6248400"/>
            <a:ext cx="1898650" cy="460375"/>
          </a:xfrm>
          <a:prstGeom prst="rect">
            <a:avLst/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1400" b="1" smtClean="0">
                <a:solidFill>
                  <a:srgbClr val="000099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Comic Sans MS" panose="030F0702030302020204" pitchFamily="66" charset="0"/>
              </a:rPr>
              <a:t>CHIMERA beam line</a:t>
            </a:r>
            <a:endParaRPr lang="en-US" altLang="it-IT" sz="1800" smtClean="0">
              <a:latin typeface="Garamond" panose="02020404030301010803" pitchFamily="18" charset="0"/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pPr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1400" b="1" smtClean="0">
                <a:solidFill>
                  <a:srgbClr val="000099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Comic Sans MS" panose="030F0702030302020204" pitchFamily="66" charset="0"/>
              </a:rPr>
              <a:t>≈ 50% vs. FRIBs station</a:t>
            </a:r>
            <a:endParaRPr lang="en-US" altLang="it-IT" sz="1400" b="1" smtClean="0">
              <a:solidFill>
                <a:srgbClr val="000099"/>
              </a:solidFill>
              <a:latin typeface="Comic Sans MS" panose="030F0702030302020204" pitchFamily="66" charset="0"/>
              <a:ea typeface="MS PGothic" panose="020B0600070205080204" pitchFamily="34" charset="-128"/>
              <a:sym typeface="Comic Sans MS" panose="030F0702030302020204" pitchFamily="66" charset="0"/>
            </a:endParaRPr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 rot="10800000">
            <a:off x="4419600" y="1066800"/>
            <a:ext cx="368300" cy="417513"/>
          </a:xfrm>
          <a:prstGeom prst="line">
            <a:avLst/>
          </a:prstGeom>
          <a:noFill/>
          <a:ln w="57150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z="4200" smtClean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 rot="10800000">
            <a:off x="2908300" y="2435225"/>
            <a:ext cx="295275" cy="201613"/>
          </a:xfrm>
          <a:prstGeom prst="line">
            <a:avLst/>
          </a:prstGeom>
          <a:noFill/>
          <a:ln w="57150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z="4200" smtClean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13322" name="Rectangle 9"/>
          <p:cNvSpPr>
            <a:spLocks/>
          </p:cNvSpPr>
          <p:nvPr/>
        </p:nvSpPr>
        <p:spPr bwMode="auto">
          <a:xfrm>
            <a:off x="0" y="-26988"/>
            <a:ext cx="9156700" cy="83820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smtClean="0">
                <a:solidFill>
                  <a:srgbClr val="FFFFFF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FRIBS@LNS: in Flight Radioactive Ion Beams</a:t>
            </a:r>
            <a:r>
              <a:rPr lang="en-US" altLang="it-IT" sz="3200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 </a:t>
            </a:r>
            <a:r>
              <a:rPr lang="en-US" altLang="it-IT" sz="1800" b="1" smtClean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 </a:t>
            </a:r>
            <a:r>
              <a:rPr lang="en-US" altLang="it-IT" sz="1800" b="1" i="1" smtClean="0">
                <a:solidFill>
                  <a:srgbClr val="500093"/>
                </a:solidFill>
                <a:latin typeface="Book Antiqua" panose="02040602050305030304" pitchFamily="18" charset="0"/>
                <a:ea typeface="MS PGothic" panose="020B0600070205080204" pitchFamily="34" charset="-128"/>
                <a:sym typeface="Book Antiqua" panose="02040602050305030304" pitchFamily="18" charset="0"/>
              </a:rPr>
              <a:t> </a:t>
            </a:r>
          </a:p>
        </p:txBody>
      </p:sp>
      <p:grpSp>
        <p:nvGrpSpPr>
          <p:cNvPr id="13323" name="Group 12"/>
          <p:cNvGrpSpPr>
            <a:grpSpLocks/>
          </p:cNvGrpSpPr>
          <p:nvPr/>
        </p:nvGrpSpPr>
        <p:grpSpPr bwMode="auto">
          <a:xfrm rot="5700000">
            <a:off x="2624931" y="4579145"/>
            <a:ext cx="504825" cy="360362"/>
            <a:chOff x="0" y="0"/>
            <a:chExt cx="318" cy="227"/>
          </a:xfrm>
        </p:grpSpPr>
        <p:sp>
          <p:nvSpPr>
            <p:cNvPr id="13324" name="AutoShape 10"/>
            <p:cNvSpPr>
              <a:spLocks/>
            </p:cNvSpPr>
            <p:nvPr/>
          </p:nvSpPr>
          <p:spPr bwMode="auto">
            <a:xfrm>
              <a:off x="0" y="0"/>
              <a:ext cx="318" cy="2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4835"/>
                    <a:pt x="21600" y="10800"/>
                  </a:cubicBezTo>
                  <a:cubicBezTo>
                    <a:pt x="21600" y="16765"/>
                    <a:pt x="19988" y="21600"/>
                    <a:pt x="18000" y="21600"/>
                  </a:cubicBezTo>
                  <a:lnTo>
                    <a:pt x="3600" y="21600"/>
                  </a:lnTo>
                  <a:cubicBezTo>
                    <a:pt x="1612" y="21600"/>
                    <a:pt x="0" y="16765"/>
                    <a:pt x="0" y="10800"/>
                  </a:cubicBezTo>
                  <a:cubicBezTo>
                    <a:pt x="0" y="4835"/>
                    <a:pt x="1612" y="0"/>
                    <a:pt x="3600" y="0"/>
                  </a:cubicBezTo>
                  <a:close/>
                  <a:moveTo>
                    <a:pt x="3600" y="0"/>
                  </a:move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it-IT" sz="4200" smtClean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endParaRPr>
            </a:p>
          </p:txBody>
        </p:sp>
        <p:sp>
          <p:nvSpPr>
            <p:cNvPr id="13325" name="AutoShape 11"/>
            <p:cNvSpPr>
              <a:spLocks/>
            </p:cNvSpPr>
            <p:nvPr/>
          </p:nvSpPr>
          <p:spPr bwMode="auto">
            <a:xfrm>
              <a:off x="0" y="0"/>
              <a:ext cx="318" cy="2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18000" y="21600"/>
                  </a:moveTo>
                  <a:cubicBezTo>
                    <a:pt x="16012" y="21600"/>
                    <a:pt x="14400" y="16765"/>
                    <a:pt x="14400" y="10800"/>
                  </a:cubicBezTo>
                  <a:cubicBezTo>
                    <a:pt x="14400" y="4835"/>
                    <a:pt x="16012" y="0"/>
                    <a:pt x="18000" y="0"/>
                  </a:cubicBezTo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4835"/>
                    <a:pt x="21600" y="10800"/>
                  </a:cubicBezTo>
                  <a:cubicBezTo>
                    <a:pt x="21600" y="16765"/>
                    <a:pt x="19988" y="21600"/>
                    <a:pt x="18000" y="21600"/>
                  </a:cubicBezTo>
                  <a:lnTo>
                    <a:pt x="3600" y="21600"/>
                  </a:lnTo>
                  <a:cubicBezTo>
                    <a:pt x="1612" y="21600"/>
                    <a:pt x="0" y="16765"/>
                    <a:pt x="0" y="10800"/>
                  </a:cubicBezTo>
                  <a:cubicBezTo>
                    <a:pt x="0" y="4835"/>
                    <a:pt x="1612" y="0"/>
                    <a:pt x="3600" y="0"/>
                  </a:cubicBezTo>
                  <a:close/>
                  <a:moveTo>
                    <a:pt x="3600" y="0"/>
                  </a:move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it-IT" sz="4200" smtClean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070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5201" y="1220392"/>
            <a:ext cx="3098800" cy="130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1564482"/>
            <a:ext cx="3009900" cy="233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987" name="Group 26"/>
          <p:cNvGrpSpPr>
            <a:grpSpLocks/>
          </p:cNvGrpSpPr>
          <p:nvPr/>
        </p:nvGrpSpPr>
        <p:grpSpPr bwMode="auto">
          <a:xfrm>
            <a:off x="5946776" y="2099072"/>
            <a:ext cx="2176463" cy="1557338"/>
            <a:chOff x="1746" y="709"/>
            <a:chExt cx="2722" cy="2222"/>
          </a:xfrm>
        </p:grpSpPr>
        <p:sp>
          <p:nvSpPr>
            <p:cNvPr id="42030" name="AutoShape 25"/>
            <p:cNvSpPr>
              <a:spLocks noChangeAspect="1" noChangeArrowheads="1"/>
            </p:cNvSpPr>
            <p:nvPr/>
          </p:nvSpPr>
          <p:spPr bwMode="auto">
            <a:xfrm rot="-378675">
              <a:off x="4195" y="1752"/>
              <a:ext cx="273" cy="458"/>
            </a:xfrm>
            <a:custGeom>
              <a:avLst/>
              <a:gdLst>
                <a:gd name="T0" fmla="*/ 137 w 21600"/>
                <a:gd name="T1" fmla="*/ 0 h 21600"/>
                <a:gd name="T2" fmla="*/ 40 w 21600"/>
                <a:gd name="T3" fmla="*/ 67 h 21600"/>
                <a:gd name="T4" fmla="*/ 0 w 21600"/>
                <a:gd name="T5" fmla="*/ 229 h 21600"/>
                <a:gd name="T6" fmla="*/ 40 w 21600"/>
                <a:gd name="T7" fmla="*/ 391 h 21600"/>
                <a:gd name="T8" fmla="*/ 137 w 21600"/>
                <a:gd name="T9" fmla="*/ 458 h 21600"/>
                <a:gd name="T10" fmla="*/ 233 w 21600"/>
                <a:gd name="T11" fmla="*/ 391 h 21600"/>
                <a:gd name="T12" fmla="*/ 273 w 21600"/>
                <a:gd name="T13" fmla="*/ 229 h 21600"/>
                <a:gd name="T14" fmla="*/ 233 w 21600"/>
                <a:gd name="T15" fmla="*/ 6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5 w 21600"/>
                <a:gd name="T25" fmla="*/ 3160 h 21600"/>
                <a:gd name="T26" fmla="*/ 18435 w 21600"/>
                <a:gd name="T27" fmla="*/ 1844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scene3d>
              <a:camera prst="legacyPerspectiveTopRight">
                <a:rot lat="20099998" lon="1500000" rev="0"/>
              </a:camera>
              <a:lightRig rig="legacyFlat4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 defTabSz="685800"/>
              <a:endParaRPr lang="it-IT" sz="1350">
                <a:solidFill>
                  <a:srgbClr val="000000"/>
                </a:solidFill>
              </a:endParaRPr>
            </a:p>
          </p:txBody>
        </p:sp>
        <p:sp>
          <p:nvSpPr>
            <p:cNvPr id="42031" name="AutoShape 24"/>
            <p:cNvSpPr>
              <a:spLocks noChangeAspect="1" noChangeArrowheads="1"/>
            </p:cNvSpPr>
            <p:nvPr/>
          </p:nvSpPr>
          <p:spPr bwMode="auto">
            <a:xfrm>
              <a:off x="3923" y="1661"/>
              <a:ext cx="354" cy="594"/>
            </a:xfrm>
            <a:custGeom>
              <a:avLst/>
              <a:gdLst>
                <a:gd name="T0" fmla="*/ 177 w 21600"/>
                <a:gd name="T1" fmla="*/ 0 h 21600"/>
                <a:gd name="T2" fmla="*/ 52 w 21600"/>
                <a:gd name="T3" fmla="*/ 87 h 21600"/>
                <a:gd name="T4" fmla="*/ 0 w 21600"/>
                <a:gd name="T5" fmla="*/ 297 h 21600"/>
                <a:gd name="T6" fmla="*/ 52 w 21600"/>
                <a:gd name="T7" fmla="*/ 507 h 21600"/>
                <a:gd name="T8" fmla="*/ 177 w 21600"/>
                <a:gd name="T9" fmla="*/ 594 h 21600"/>
                <a:gd name="T10" fmla="*/ 302 w 21600"/>
                <a:gd name="T11" fmla="*/ 507 h 21600"/>
                <a:gd name="T12" fmla="*/ 354 w 21600"/>
                <a:gd name="T13" fmla="*/ 297 h 21600"/>
                <a:gd name="T14" fmla="*/ 302 w 21600"/>
                <a:gd name="T15" fmla="*/ 8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3 w 21600"/>
                <a:gd name="T25" fmla="*/ 3164 h 21600"/>
                <a:gd name="T26" fmla="*/ 18427 w 21600"/>
                <a:gd name="T27" fmla="*/ 1843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scene3d>
              <a:camera prst="legacyPerspectiveFront">
                <a:rot lat="20099998" lon="150000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 defTabSz="685800"/>
              <a:endParaRPr lang="it-IT" sz="1350">
                <a:solidFill>
                  <a:srgbClr val="000000"/>
                </a:solidFill>
              </a:endParaRPr>
            </a:p>
          </p:txBody>
        </p:sp>
        <p:sp>
          <p:nvSpPr>
            <p:cNvPr id="42032" name="AutoShape 22"/>
            <p:cNvSpPr>
              <a:spLocks noChangeAspect="1" noChangeArrowheads="1"/>
            </p:cNvSpPr>
            <p:nvPr/>
          </p:nvSpPr>
          <p:spPr bwMode="auto">
            <a:xfrm>
              <a:off x="3696" y="1525"/>
              <a:ext cx="354" cy="821"/>
            </a:xfrm>
            <a:custGeom>
              <a:avLst/>
              <a:gdLst>
                <a:gd name="T0" fmla="*/ 177 w 21600"/>
                <a:gd name="T1" fmla="*/ 0 h 21600"/>
                <a:gd name="T2" fmla="*/ 52 w 21600"/>
                <a:gd name="T3" fmla="*/ 120 h 21600"/>
                <a:gd name="T4" fmla="*/ 0 w 21600"/>
                <a:gd name="T5" fmla="*/ 411 h 21600"/>
                <a:gd name="T6" fmla="*/ 52 w 21600"/>
                <a:gd name="T7" fmla="*/ 701 h 21600"/>
                <a:gd name="T8" fmla="*/ 177 w 21600"/>
                <a:gd name="T9" fmla="*/ 821 h 21600"/>
                <a:gd name="T10" fmla="*/ 302 w 21600"/>
                <a:gd name="T11" fmla="*/ 701 h 21600"/>
                <a:gd name="T12" fmla="*/ 354 w 21600"/>
                <a:gd name="T13" fmla="*/ 411 h 21600"/>
                <a:gd name="T14" fmla="*/ 302 w 21600"/>
                <a:gd name="T15" fmla="*/ 12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3 w 21600"/>
                <a:gd name="T25" fmla="*/ 3157 h 21600"/>
                <a:gd name="T26" fmla="*/ 18427 w 21600"/>
                <a:gd name="T27" fmla="*/ 18443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scene3d>
              <a:camera prst="legacyPerspectiveFront">
                <a:rot lat="20099998" lon="1500000" rev="0"/>
              </a:camera>
              <a:lightRig rig="legacyFlat4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 defTabSz="685800"/>
              <a:endParaRPr lang="it-IT" sz="1350">
                <a:solidFill>
                  <a:srgbClr val="000000"/>
                </a:solidFill>
              </a:endParaRPr>
            </a:p>
          </p:txBody>
        </p:sp>
        <p:sp>
          <p:nvSpPr>
            <p:cNvPr id="42033" name="AutoShape 21"/>
            <p:cNvSpPr>
              <a:spLocks noChangeAspect="1" noChangeArrowheads="1"/>
            </p:cNvSpPr>
            <p:nvPr/>
          </p:nvSpPr>
          <p:spPr bwMode="auto">
            <a:xfrm>
              <a:off x="3379" y="1389"/>
              <a:ext cx="453" cy="1032"/>
            </a:xfrm>
            <a:custGeom>
              <a:avLst/>
              <a:gdLst>
                <a:gd name="T0" fmla="*/ 227 w 21600"/>
                <a:gd name="T1" fmla="*/ 0 h 21600"/>
                <a:gd name="T2" fmla="*/ 66 w 21600"/>
                <a:gd name="T3" fmla="*/ 151 h 21600"/>
                <a:gd name="T4" fmla="*/ 0 w 21600"/>
                <a:gd name="T5" fmla="*/ 516 h 21600"/>
                <a:gd name="T6" fmla="*/ 66 w 21600"/>
                <a:gd name="T7" fmla="*/ 881 h 21600"/>
                <a:gd name="T8" fmla="*/ 227 w 21600"/>
                <a:gd name="T9" fmla="*/ 1032 h 21600"/>
                <a:gd name="T10" fmla="*/ 387 w 21600"/>
                <a:gd name="T11" fmla="*/ 881 h 21600"/>
                <a:gd name="T12" fmla="*/ 453 w 21600"/>
                <a:gd name="T13" fmla="*/ 516 h 21600"/>
                <a:gd name="T14" fmla="*/ 387 w 21600"/>
                <a:gd name="T15" fmla="*/ 15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47 w 21600"/>
                <a:gd name="T25" fmla="*/ 3160 h 21600"/>
                <a:gd name="T26" fmla="*/ 18453 w 21600"/>
                <a:gd name="T27" fmla="*/ 1844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scene3d>
              <a:camera prst="legacyPerspectiveFront">
                <a:rot lat="20099998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 defTabSz="685800"/>
              <a:endParaRPr lang="it-IT" sz="1350">
                <a:solidFill>
                  <a:srgbClr val="000000"/>
                </a:solidFill>
              </a:endParaRPr>
            </a:p>
          </p:txBody>
        </p:sp>
        <p:sp>
          <p:nvSpPr>
            <p:cNvPr id="42034" name="AutoShape 23"/>
            <p:cNvSpPr>
              <a:spLocks noChangeAspect="1" noChangeArrowheads="1"/>
            </p:cNvSpPr>
            <p:nvPr/>
          </p:nvSpPr>
          <p:spPr bwMode="auto">
            <a:xfrm>
              <a:off x="3107" y="1253"/>
              <a:ext cx="503" cy="1297"/>
            </a:xfrm>
            <a:custGeom>
              <a:avLst/>
              <a:gdLst>
                <a:gd name="T0" fmla="*/ 252 w 21600"/>
                <a:gd name="T1" fmla="*/ 0 h 21600"/>
                <a:gd name="T2" fmla="*/ 74 w 21600"/>
                <a:gd name="T3" fmla="*/ 190 h 21600"/>
                <a:gd name="T4" fmla="*/ 0 w 21600"/>
                <a:gd name="T5" fmla="*/ 649 h 21600"/>
                <a:gd name="T6" fmla="*/ 74 w 21600"/>
                <a:gd name="T7" fmla="*/ 1107 h 21600"/>
                <a:gd name="T8" fmla="*/ 252 w 21600"/>
                <a:gd name="T9" fmla="*/ 1297 h 21600"/>
                <a:gd name="T10" fmla="*/ 429 w 21600"/>
                <a:gd name="T11" fmla="*/ 1107 h 21600"/>
                <a:gd name="T12" fmla="*/ 503 w 21600"/>
                <a:gd name="T13" fmla="*/ 649 h 21600"/>
                <a:gd name="T14" fmla="*/ 429 w 21600"/>
                <a:gd name="T15" fmla="*/ 19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8 w 21600"/>
                <a:gd name="T25" fmla="*/ 3164 h 21600"/>
                <a:gd name="T26" fmla="*/ 18422 w 21600"/>
                <a:gd name="T27" fmla="*/ 1843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scene3d>
              <a:camera prst="legacyPerspectiveFront">
                <a:rot lat="20099998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 defTabSz="685800"/>
              <a:endParaRPr lang="it-IT" sz="1350">
                <a:solidFill>
                  <a:srgbClr val="000000"/>
                </a:solidFill>
              </a:endParaRPr>
            </a:p>
          </p:txBody>
        </p:sp>
        <p:sp>
          <p:nvSpPr>
            <p:cNvPr id="42035" name="AutoShape 20"/>
            <p:cNvSpPr>
              <a:spLocks noChangeAspect="1" noChangeArrowheads="1"/>
            </p:cNvSpPr>
            <p:nvPr/>
          </p:nvSpPr>
          <p:spPr bwMode="auto">
            <a:xfrm>
              <a:off x="2744" y="1071"/>
              <a:ext cx="628" cy="1618"/>
            </a:xfrm>
            <a:custGeom>
              <a:avLst/>
              <a:gdLst>
                <a:gd name="T0" fmla="*/ 314 w 21600"/>
                <a:gd name="T1" fmla="*/ 0 h 21600"/>
                <a:gd name="T2" fmla="*/ 92 w 21600"/>
                <a:gd name="T3" fmla="*/ 237 h 21600"/>
                <a:gd name="T4" fmla="*/ 0 w 21600"/>
                <a:gd name="T5" fmla="*/ 809 h 21600"/>
                <a:gd name="T6" fmla="*/ 92 w 21600"/>
                <a:gd name="T7" fmla="*/ 1381 h 21600"/>
                <a:gd name="T8" fmla="*/ 314 w 21600"/>
                <a:gd name="T9" fmla="*/ 1618 h 21600"/>
                <a:gd name="T10" fmla="*/ 536 w 21600"/>
                <a:gd name="T11" fmla="*/ 1381 h 21600"/>
                <a:gd name="T12" fmla="*/ 628 w 21600"/>
                <a:gd name="T13" fmla="*/ 809 h 21600"/>
                <a:gd name="T14" fmla="*/ 536 w 21600"/>
                <a:gd name="T15" fmla="*/ 23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4 w 21600"/>
                <a:gd name="T25" fmla="*/ 3164 h 21600"/>
                <a:gd name="T26" fmla="*/ 18436 w 21600"/>
                <a:gd name="T27" fmla="*/ 1843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scene3d>
              <a:camera prst="legacyPerspectiveFront">
                <a:rot lat="20099998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 defTabSz="685800"/>
              <a:endParaRPr lang="it-IT" sz="1350">
                <a:solidFill>
                  <a:srgbClr val="000000"/>
                </a:solidFill>
              </a:endParaRPr>
            </a:p>
          </p:txBody>
        </p:sp>
        <p:sp>
          <p:nvSpPr>
            <p:cNvPr id="42036" name="AutoShape 19"/>
            <p:cNvSpPr>
              <a:spLocks noChangeAspect="1" noChangeArrowheads="1"/>
            </p:cNvSpPr>
            <p:nvPr/>
          </p:nvSpPr>
          <p:spPr bwMode="auto">
            <a:xfrm>
              <a:off x="2409" y="950"/>
              <a:ext cx="698" cy="1800"/>
            </a:xfrm>
            <a:custGeom>
              <a:avLst/>
              <a:gdLst>
                <a:gd name="T0" fmla="*/ 349 w 21600"/>
                <a:gd name="T1" fmla="*/ 0 h 21600"/>
                <a:gd name="T2" fmla="*/ 102 w 21600"/>
                <a:gd name="T3" fmla="*/ 264 h 21600"/>
                <a:gd name="T4" fmla="*/ 0 w 21600"/>
                <a:gd name="T5" fmla="*/ 900 h 21600"/>
                <a:gd name="T6" fmla="*/ 102 w 21600"/>
                <a:gd name="T7" fmla="*/ 1536 h 21600"/>
                <a:gd name="T8" fmla="*/ 349 w 21600"/>
                <a:gd name="T9" fmla="*/ 1800 h 21600"/>
                <a:gd name="T10" fmla="*/ 596 w 21600"/>
                <a:gd name="T11" fmla="*/ 1536 h 21600"/>
                <a:gd name="T12" fmla="*/ 698 w 21600"/>
                <a:gd name="T13" fmla="*/ 900 h 21600"/>
                <a:gd name="T14" fmla="*/ 596 w 21600"/>
                <a:gd name="T15" fmla="*/ 26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6 w 21600"/>
                <a:gd name="T25" fmla="*/ 3168 h 21600"/>
                <a:gd name="T26" fmla="*/ 18444 w 21600"/>
                <a:gd name="T27" fmla="*/ 1843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scene3d>
              <a:camera prst="legacyPerspectiveFront">
                <a:rot lat="20099998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 defTabSz="685800"/>
              <a:endParaRPr lang="it-IT" sz="1350">
                <a:solidFill>
                  <a:srgbClr val="000000"/>
                </a:solidFill>
              </a:endParaRPr>
            </a:p>
          </p:txBody>
        </p:sp>
        <p:sp>
          <p:nvSpPr>
            <p:cNvPr id="42037" name="AutoShape 16"/>
            <p:cNvSpPr>
              <a:spLocks noChangeAspect="1" noChangeArrowheads="1"/>
            </p:cNvSpPr>
            <p:nvPr/>
          </p:nvSpPr>
          <p:spPr bwMode="auto">
            <a:xfrm>
              <a:off x="2064" y="841"/>
              <a:ext cx="775" cy="1999"/>
            </a:xfrm>
            <a:custGeom>
              <a:avLst/>
              <a:gdLst>
                <a:gd name="T0" fmla="*/ 388 w 21600"/>
                <a:gd name="T1" fmla="*/ 0 h 21600"/>
                <a:gd name="T2" fmla="*/ 113 w 21600"/>
                <a:gd name="T3" fmla="*/ 293 h 21600"/>
                <a:gd name="T4" fmla="*/ 0 w 21600"/>
                <a:gd name="T5" fmla="*/ 1000 h 21600"/>
                <a:gd name="T6" fmla="*/ 113 w 21600"/>
                <a:gd name="T7" fmla="*/ 1706 h 21600"/>
                <a:gd name="T8" fmla="*/ 388 w 21600"/>
                <a:gd name="T9" fmla="*/ 1999 h 21600"/>
                <a:gd name="T10" fmla="*/ 662 w 21600"/>
                <a:gd name="T11" fmla="*/ 1706 h 21600"/>
                <a:gd name="T12" fmla="*/ 775 w 21600"/>
                <a:gd name="T13" fmla="*/ 1000 h 21600"/>
                <a:gd name="T14" fmla="*/ 662 w 21600"/>
                <a:gd name="T15" fmla="*/ 29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49 w 21600"/>
                <a:gd name="T25" fmla="*/ 3166 h 21600"/>
                <a:gd name="T26" fmla="*/ 18451 w 21600"/>
                <a:gd name="T27" fmla="*/ 1843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scene3d>
              <a:camera prst="legacyPerspectiveFront">
                <a:rot lat="20099998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 defTabSz="685800"/>
              <a:endParaRPr lang="it-IT" sz="1350">
                <a:solidFill>
                  <a:srgbClr val="000000"/>
                </a:solidFill>
              </a:endParaRPr>
            </a:p>
          </p:txBody>
        </p:sp>
        <p:sp>
          <p:nvSpPr>
            <p:cNvPr id="42038" name="AutoShape 15"/>
            <p:cNvSpPr>
              <a:spLocks noChangeArrowheads="1"/>
            </p:cNvSpPr>
            <p:nvPr/>
          </p:nvSpPr>
          <p:spPr bwMode="auto">
            <a:xfrm>
              <a:off x="1746" y="709"/>
              <a:ext cx="862" cy="2222"/>
            </a:xfrm>
            <a:custGeom>
              <a:avLst/>
              <a:gdLst>
                <a:gd name="T0" fmla="*/ 431 w 21600"/>
                <a:gd name="T1" fmla="*/ 0 h 21600"/>
                <a:gd name="T2" fmla="*/ 126 w 21600"/>
                <a:gd name="T3" fmla="*/ 325 h 21600"/>
                <a:gd name="T4" fmla="*/ 0 w 21600"/>
                <a:gd name="T5" fmla="*/ 1111 h 21600"/>
                <a:gd name="T6" fmla="*/ 126 w 21600"/>
                <a:gd name="T7" fmla="*/ 1897 h 21600"/>
                <a:gd name="T8" fmla="*/ 431 w 21600"/>
                <a:gd name="T9" fmla="*/ 2222 h 21600"/>
                <a:gd name="T10" fmla="*/ 736 w 21600"/>
                <a:gd name="T11" fmla="*/ 1897 h 21600"/>
                <a:gd name="T12" fmla="*/ 862 w 21600"/>
                <a:gd name="T13" fmla="*/ 1111 h 21600"/>
                <a:gd name="T14" fmla="*/ 736 w 21600"/>
                <a:gd name="T15" fmla="*/ 325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7 w 21600"/>
                <a:gd name="T25" fmla="*/ 3159 h 21600"/>
                <a:gd name="T26" fmla="*/ 18443 w 21600"/>
                <a:gd name="T27" fmla="*/ 18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scene3d>
              <a:camera prst="legacyPerspectiveFront">
                <a:rot lat="20099998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 defTabSz="685800"/>
              <a:endParaRPr lang="it-IT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1988" name="Group 40"/>
          <p:cNvGrpSpPr>
            <a:grpSpLocks/>
          </p:cNvGrpSpPr>
          <p:nvPr/>
        </p:nvGrpSpPr>
        <p:grpSpPr bwMode="auto">
          <a:xfrm>
            <a:off x="3508376" y="2080023"/>
            <a:ext cx="1974850" cy="1720453"/>
            <a:chOff x="4876" y="1961"/>
            <a:chExt cx="2041" cy="2359"/>
          </a:xfrm>
        </p:grpSpPr>
        <p:sp>
          <p:nvSpPr>
            <p:cNvPr id="42028" name="Oval 38"/>
            <p:cNvSpPr>
              <a:spLocks noChangeArrowheads="1"/>
            </p:cNvSpPr>
            <p:nvPr/>
          </p:nvSpPr>
          <p:spPr bwMode="auto">
            <a:xfrm>
              <a:off x="4876" y="1961"/>
              <a:ext cx="2041" cy="235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it-IT" sz="1350">
                <a:solidFill>
                  <a:srgbClr val="000000"/>
                </a:solidFill>
              </a:endParaRPr>
            </a:p>
          </p:txBody>
        </p:sp>
        <p:sp>
          <p:nvSpPr>
            <p:cNvPr id="42029" name="AutoShape 39"/>
            <p:cNvSpPr>
              <a:spLocks noChangeArrowheads="1"/>
            </p:cNvSpPr>
            <p:nvPr/>
          </p:nvSpPr>
          <p:spPr bwMode="auto">
            <a:xfrm flipH="1">
              <a:off x="6509" y="2205"/>
              <a:ext cx="408" cy="1905"/>
            </a:xfrm>
            <a:prstGeom prst="moon">
              <a:avLst>
                <a:gd name="adj" fmla="val 71319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it-IT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1989" name="Group 5"/>
          <p:cNvGrpSpPr>
            <a:grpSpLocks/>
          </p:cNvGrpSpPr>
          <p:nvPr/>
        </p:nvGrpSpPr>
        <p:grpSpPr bwMode="auto">
          <a:xfrm>
            <a:off x="5440363" y="2678908"/>
            <a:ext cx="417512" cy="1354931"/>
            <a:chOff x="2595326" y="3695931"/>
            <a:chExt cx="557391" cy="2163234"/>
          </a:xfrm>
        </p:grpSpPr>
        <p:sp>
          <p:nvSpPr>
            <p:cNvPr id="42021" name="Rectangle 36"/>
            <p:cNvSpPr>
              <a:spLocks noChangeArrowheads="1"/>
            </p:cNvSpPr>
            <p:nvPr/>
          </p:nvSpPr>
          <p:spPr bwMode="auto">
            <a:xfrm rot="1587315">
              <a:off x="2645957" y="5403751"/>
              <a:ext cx="506760" cy="455414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>
                <a:rot lat="16499997" lon="0" rev="0"/>
              </a:camera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48218" tIns="24110" rIns="48218" bIns="24110" anchor="ctr">
              <a:flatTx/>
            </a:bodyPr>
            <a:lstStyle/>
            <a:p>
              <a:pPr defTabSz="685800"/>
              <a:endParaRPr lang="it-IT" sz="1350">
                <a:solidFill>
                  <a:srgbClr val="000000"/>
                </a:solidFill>
              </a:endParaRPr>
            </a:p>
          </p:txBody>
        </p:sp>
        <p:grpSp>
          <p:nvGrpSpPr>
            <p:cNvPr id="42022" name="Group 31"/>
            <p:cNvGrpSpPr>
              <a:grpSpLocks/>
            </p:cNvGrpSpPr>
            <p:nvPr/>
          </p:nvGrpSpPr>
          <p:grpSpPr bwMode="auto">
            <a:xfrm>
              <a:off x="2595326" y="3695931"/>
              <a:ext cx="505644" cy="657449"/>
              <a:chOff x="930" y="1344"/>
              <a:chExt cx="725" cy="996"/>
            </a:xfrm>
          </p:grpSpPr>
          <p:sp>
            <p:nvSpPr>
              <p:cNvPr id="42024" name="Rectangle 27"/>
              <p:cNvSpPr>
                <a:spLocks noChangeArrowheads="1"/>
              </p:cNvSpPr>
              <p:nvPr/>
            </p:nvSpPr>
            <p:spPr bwMode="auto">
              <a:xfrm>
                <a:off x="930" y="1344"/>
                <a:ext cx="362" cy="408"/>
              </a:xfrm>
              <a:prstGeom prst="rect">
                <a:avLst/>
              </a:prstGeom>
              <a:pattFill prst="lgGrid">
                <a:fgClr>
                  <a:schemeClr val="bg2"/>
                </a:fgClr>
                <a:bgClr>
                  <a:srgbClr val="D69790"/>
                </a:bgClr>
              </a:pattFill>
              <a:ln w="9525">
                <a:miter lim="800000"/>
                <a:headEnd/>
                <a:tailEnd/>
              </a:ln>
              <a:scene3d>
                <a:camera prst="legacyObliqueTopRight">
                  <a:rot lat="0" lon="1500000" rev="0"/>
                </a:camera>
                <a:lightRig rig="legacyFlat3" dir="b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defTabSz="685800"/>
                <a:endParaRPr lang="it-IT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25" name="Rectangle 28"/>
              <p:cNvSpPr>
                <a:spLocks noChangeArrowheads="1"/>
              </p:cNvSpPr>
              <p:nvPr/>
            </p:nvSpPr>
            <p:spPr bwMode="auto">
              <a:xfrm>
                <a:off x="1293" y="1434"/>
                <a:ext cx="362" cy="408"/>
              </a:xfrm>
              <a:prstGeom prst="rect">
                <a:avLst/>
              </a:prstGeom>
              <a:pattFill prst="lgGrid">
                <a:fgClr>
                  <a:schemeClr val="bg2"/>
                </a:fgClr>
                <a:bgClr>
                  <a:srgbClr val="D69790"/>
                </a:bgClr>
              </a:pattFill>
              <a:ln w="9525">
                <a:miter lim="800000"/>
                <a:headEnd/>
                <a:tailEnd/>
              </a:ln>
              <a:scene3d>
                <a:camera prst="legacyObliqueTopRight">
                  <a:rot lat="0" lon="1500000" rev="0"/>
                </a:camera>
                <a:lightRig rig="legacyFlat3" dir="b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defTabSz="685800"/>
                <a:endParaRPr lang="it-IT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26" name="Rectangle 29"/>
              <p:cNvSpPr>
                <a:spLocks noChangeArrowheads="1"/>
              </p:cNvSpPr>
              <p:nvPr/>
            </p:nvSpPr>
            <p:spPr bwMode="auto">
              <a:xfrm>
                <a:off x="930" y="1842"/>
                <a:ext cx="362" cy="408"/>
              </a:xfrm>
              <a:prstGeom prst="rect">
                <a:avLst/>
              </a:prstGeom>
              <a:pattFill prst="lgGrid">
                <a:fgClr>
                  <a:schemeClr val="bg2"/>
                </a:fgClr>
                <a:bgClr>
                  <a:srgbClr val="D69790"/>
                </a:bgClr>
              </a:pattFill>
              <a:ln w="9525">
                <a:miter lim="800000"/>
                <a:headEnd/>
                <a:tailEnd/>
              </a:ln>
              <a:scene3d>
                <a:camera prst="legacyObliqueTopRight">
                  <a:rot lat="0" lon="1500000" rev="0"/>
                </a:camera>
                <a:lightRig rig="legacyFlat3" dir="b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defTabSz="685800"/>
                <a:endParaRPr lang="it-IT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27" name="Rectangle 30"/>
              <p:cNvSpPr>
                <a:spLocks noChangeArrowheads="1"/>
              </p:cNvSpPr>
              <p:nvPr/>
            </p:nvSpPr>
            <p:spPr bwMode="auto">
              <a:xfrm>
                <a:off x="1293" y="1932"/>
                <a:ext cx="362" cy="408"/>
              </a:xfrm>
              <a:prstGeom prst="rect">
                <a:avLst/>
              </a:prstGeom>
              <a:pattFill prst="lgGrid">
                <a:fgClr>
                  <a:schemeClr val="bg2"/>
                </a:fgClr>
                <a:bgClr>
                  <a:srgbClr val="D69790"/>
                </a:bgClr>
              </a:pattFill>
              <a:ln w="9525">
                <a:miter lim="800000"/>
                <a:headEnd/>
                <a:tailEnd/>
              </a:ln>
              <a:scene3d>
                <a:camera prst="legacyObliqueTopRight">
                  <a:rot lat="0" lon="1500000" rev="0"/>
                </a:camera>
                <a:lightRig rig="legacyFlat3" dir="b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defTabSz="685800"/>
                <a:endParaRPr lang="it-IT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023" name="Line 35"/>
            <p:cNvSpPr>
              <a:spLocks noChangeShapeType="1"/>
            </p:cNvSpPr>
            <p:nvPr/>
          </p:nvSpPr>
          <p:spPr bwMode="auto">
            <a:xfrm>
              <a:off x="2899111" y="4354129"/>
              <a:ext cx="227" cy="1301887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lIns="48218" tIns="24110" rIns="48218" bIns="24110">
              <a:flatTx/>
            </a:bodyPr>
            <a:lstStyle/>
            <a:p>
              <a:pPr defTabSz="685800"/>
              <a:endParaRPr lang="it-IT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1990" name="Group 43"/>
          <p:cNvGrpSpPr>
            <a:grpSpLocks/>
          </p:cNvGrpSpPr>
          <p:nvPr/>
        </p:nvGrpSpPr>
        <p:grpSpPr bwMode="auto">
          <a:xfrm>
            <a:off x="4572000" y="2658667"/>
            <a:ext cx="203200" cy="683419"/>
            <a:chOff x="4195" y="2795"/>
            <a:chExt cx="182" cy="817"/>
          </a:xfrm>
        </p:grpSpPr>
        <p:sp>
          <p:nvSpPr>
            <p:cNvPr id="42019" name="Rectangle 41"/>
            <p:cNvSpPr>
              <a:spLocks noChangeArrowheads="1"/>
            </p:cNvSpPr>
            <p:nvPr/>
          </p:nvSpPr>
          <p:spPr bwMode="auto">
            <a:xfrm>
              <a:off x="4195" y="2795"/>
              <a:ext cx="182" cy="817"/>
            </a:xfrm>
            <a:prstGeom prst="rect">
              <a:avLst/>
            </a:prstGeom>
            <a:solidFill>
              <a:srgbClr val="FFFF66"/>
            </a:solidFill>
            <a:ln w="9525">
              <a:miter lim="800000"/>
              <a:headEnd/>
              <a:tailEnd/>
            </a:ln>
            <a:scene3d>
              <a:camera prst="legacyObliqueTopRight">
                <a:rot lat="0" lon="1500000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</p:spPr>
          <p:txBody>
            <a:bodyPr wrap="none" anchor="ctr">
              <a:flatTx/>
            </a:bodyPr>
            <a:lstStyle/>
            <a:p>
              <a:pPr defTabSz="685800"/>
              <a:endParaRPr lang="it-IT" sz="1350">
                <a:solidFill>
                  <a:srgbClr val="000000"/>
                </a:solidFill>
              </a:endParaRPr>
            </a:p>
          </p:txBody>
        </p:sp>
        <p:sp>
          <p:nvSpPr>
            <p:cNvPr id="42020" name="Rectangle 42"/>
            <p:cNvSpPr>
              <a:spLocks noChangeArrowheads="1"/>
            </p:cNvSpPr>
            <p:nvPr/>
          </p:nvSpPr>
          <p:spPr bwMode="auto">
            <a:xfrm>
              <a:off x="4195" y="3067"/>
              <a:ext cx="182" cy="136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Right">
                <a:rot lat="0" lon="1200000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anchor="ctr">
              <a:flatTx/>
            </a:bodyPr>
            <a:lstStyle/>
            <a:p>
              <a:pPr defTabSz="685800"/>
              <a:endParaRPr lang="it-IT" sz="1350">
                <a:solidFill>
                  <a:srgbClr val="000000"/>
                </a:solidFill>
              </a:endParaRPr>
            </a:p>
          </p:txBody>
        </p:sp>
      </p:grpSp>
      <p:sp>
        <p:nvSpPr>
          <p:cNvPr id="41991" name="Line 44"/>
          <p:cNvSpPr>
            <a:spLocks noChangeShapeType="1"/>
          </p:cNvSpPr>
          <p:nvPr/>
        </p:nvSpPr>
        <p:spPr bwMode="auto">
          <a:xfrm>
            <a:off x="1695450" y="2521744"/>
            <a:ext cx="3003550" cy="400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48218" tIns="24110" rIns="48218" bIns="24110"/>
          <a:lstStyle/>
          <a:p>
            <a:pPr defTabSz="685800"/>
            <a:endParaRPr lang="it-IT" sz="1350">
              <a:solidFill>
                <a:srgbClr val="000000"/>
              </a:solidFill>
            </a:endParaRPr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5922963" y="1946673"/>
            <a:ext cx="1763712" cy="8155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99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4989" y="3894536"/>
            <a:ext cx="2616200" cy="182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Connettore 2 17"/>
          <p:cNvCxnSpPr/>
          <p:nvPr/>
        </p:nvCxnSpPr>
        <p:spPr>
          <a:xfrm flipH="1">
            <a:off x="3957638" y="3483770"/>
            <a:ext cx="200025" cy="39766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74578" y="4659382"/>
            <a:ext cx="1620409" cy="715581"/>
          </a:xfrm>
          <a:prstGeom prst="rect">
            <a:avLst/>
          </a:prstGeom>
          <a:solidFill>
            <a:srgbClr val="FF99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en-US" sz="1350" b="1" dirty="0">
                <a:solidFill>
                  <a:srgbClr val="000000"/>
                </a:solidFill>
              </a:rPr>
              <a:t>-rays on the </a:t>
            </a:r>
            <a:r>
              <a:rPr lang="en-US" sz="1350" b="1" dirty="0" err="1">
                <a:solidFill>
                  <a:srgbClr val="000000"/>
                </a:solidFill>
              </a:rPr>
              <a:t>CsI</a:t>
            </a:r>
            <a:r>
              <a:rPr lang="en-US" sz="1350" b="1" dirty="0">
                <a:solidFill>
                  <a:srgbClr val="000000"/>
                </a:solidFill>
              </a:rPr>
              <a:t>(Tl) of the sphere</a:t>
            </a:r>
          </a:p>
        </p:txBody>
      </p:sp>
      <p:cxnSp>
        <p:nvCxnSpPr>
          <p:cNvPr id="21" name="Connettore 2 20"/>
          <p:cNvCxnSpPr>
            <a:stCxn id="42026" idx="0"/>
            <a:endCxn id="42031" idx="5"/>
          </p:cNvCxnSpPr>
          <p:nvPr/>
        </p:nvCxnSpPr>
        <p:spPr>
          <a:xfrm>
            <a:off x="5534026" y="2884885"/>
            <a:ext cx="2395538" cy="2369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999" name="CasellaDiTesto 21"/>
          <p:cNvSpPr txBox="1">
            <a:spLocks noChangeArrowheads="1"/>
          </p:cNvSpPr>
          <p:nvPr/>
        </p:nvSpPr>
        <p:spPr bwMode="auto">
          <a:xfrm>
            <a:off x="7832725" y="3209925"/>
            <a:ext cx="27122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sz="1350">
                <a:solidFill>
                  <a:srgbClr val="000000"/>
                </a:solidFill>
              </a:rPr>
              <a:t>n</a:t>
            </a:r>
          </a:p>
        </p:txBody>
      </p:sp>
      <p:pic>
        <p:nvPicPr>
          <p:cNvPr id="420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3488" y="3923110"/>
            <a:ext cx="2601912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sellaDiTesto 23"/>
          <p:cNvSpPr txBox="1"/>
          <p:nvPr/>
        </p:nvSpPr>
        <p:spPr>
          <a:xfrm>
            <a:off x="4699295" y="5213380"/>
            <a:ext cx="4489335" cy="507831"/>
          </a:xfrm>
          <a:prstGeom prst="rect">
            <a:avLst/>
          </a:pr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0000"/>
                </a:solidFill>
              </a:rPr>
              <a:t>Neutrons on the </a:t>
            </a:r>
            <a:r>
              <a:rPr lang="en-US" sz="1350" b="1" dirty="0" err="1">
                <a:solidFill>
                  <a:srgbClr val="000000"/>
                </a:solidFill>
              </a:rPr>
              <a:t>CsI</a:t>
            </a:r>
            <a:r>
              <a:rPr lang="en-US" sz="1350" b="1" dirty="0">
                <a:solidFill>
                  <a:srgbClr val="000000"/>
                </a:solidFill>
              </a:rPr>
              <a:t>(Tl) of CHIMERA rings covered by FARCOS</a:t>
            </a:r>
          </a:p>
        </p:txBody>
      </p:sp>
      <p:sp>
        <p:nvSpPr>
          <p:cNvPr id="42004" name="CasellaDiTesto 64"/>
          <p:cNvSpPr txBox="1">
            <a:spLocks noChangeArrowheads="1"/>
          </p:cNvSpPr>
          <p:nvPr/>
        </p:nvSpPr>
        <p:spPr bwMode="auto">
          <a:xfrm>
            <a:off x="4808539" y="2671762"/>
            <a:ext cx="55976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it-IT" sz="1350" b="1" baseline="30000">
                <a:solidFill>
                  <a:srgbClr val="000000"/>
                </a:solidFill>
              </a:rPr>
              <a:t>68</a:t>
            </a:r>
            <a:r>
              <a:rPr lang="it-IT" sz="1350" b="1">
                <a:solidFill>
                  <a:srgbClr val="000000"/>
                </a:solidFill>
              </a:rPr>
              <a:t>Ni*</a:t>
            </a:r>
          </a:p>
        </p:txBody>
      </p:sp>
      <p:pic>
        <p:nvPicPr>
          <p:cNvPr id="4200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3872871">
            <a:off x="4139805" y="3160316"/>
            <a:ext cx="450056" cy="173037"/>
          </a:xfrm>
          <a:prstGeom prst="rect">
            <a:avLst/>
          </a:prstGeom>
          <a:solidFill>
            <a:srgbClr val="FF9933"/>
          </a:solidFill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73" name="TextBox 61"/>
          <p:cNvSpPr txBox="1"/>
          <p:nvPr/>
        </p:nvSpPr>
        <p:spPr>
          <a:xfrm>
            <a:off x="4699001" y="4751786"/>
            <a:ext cx="1142536" cy="302607"/>
          </a:xfrm>
          <a:prstGeom prst="rect">
            <a:avLst/>
          </a:prstGeom>
          <a:noFill/>
        </p:spPr>
        <p:txBody>
          <a:bodyPr wrap="none" lIns="48218" tIns="24110" rIns="48218" bIns="24110">
            <a:spAutoFit/>
          </a:bodyPr>
          <a:lstStyle/>
          <a:p>
            <a:pPr defTabSz="685800">
              <a:defRPr/>
            </a:pPr>
            <a:r>
              <a:rPr lang="en-US" sz="1650" b="1" dirty="0">
                <a:solidFill>
                  <a:srgbClr val="000090"/>
                </a:solidFill>
              </a:rPr>
              <a:t>CHIMERA</a:t>
            </a:r>
          </a:p>
        </p:txBody>
      </p:sp>
      <p:cxnSp>
        <p:nvCxnSpPr>
          <p:cNvPr id="42007" name="Straight Arrow Connector 65"/>
          <p:cNvCxnSpPr>
            <a:cxnSpLocks noChangeShapeType="1"/>
            <a:endCxn id="73" idx="0"/>
          </p:cNvCxnSpPr>
          <p:nvPr/>
        </p:nvCxnSpPr>
        <p:spPr bwMode="auto">
          <a:xfrm>
            <a:off x="4699000" y="3999310"/>
            <a:ext cx="571269" cy="752476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42008" name="Straight Arrow Connector 65"/>
          <p:cNvCxnSpPr>
            <a:cxnSpLocks noChangeShapeType="1"/>
            <a:endCxn id="73" idx="0"/>
          </p:cNvCxnSpPr>
          <p:nvPr/>
        </p:nvCxnSpPr>
        <p:spPr bwMode="auto">
          <a:xfrm flipH="1">
            <a:off x="5270269" y="3910014"/>
            <a:ext cx="930509" cy="841772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83" name="TextBox 61"/>
          <p:cNvSpPr txBox="1"/>
          <p:nvPr/>
        </p:nvSpPr>
        <p:spPr>
          <a:xfrm>
            <a:off x="4276726" y="3758805"/>
            <a:ext cx="635987" cy="210274"/>
          </a:xfrm>
          <a:prstGeom prst="rect">
            <a:avLst/>
          </a:prstGeom>
          <a:noFill/>
        </p:spPr>
        <p:txBody>
          <a:bodyPr wrap="none" lIns="48218" tIns="24110" rIns="48218" bIns="24110">
            <a:spAutoFit/>
          </a:bodyPr>
          <a:lstStyle/>
          <a:p>
            <a:pPr defTabSz="685800">
              <a:defRPr/>
            </a:pPr>
            <a:r>
              <a:rPr lang="en-US" sz="1050" b="1" dirty="0">
                <a:solidFill>
                  <a:srgbClr val="000090"/>
                </a:solidFill>
              </a:rPr>
              <a:t>SPHERE</a:t>
            </a:r>
          </a:p>
        </p:txBody>
      </p:sp>
      <p:sp>
        <p:nvSpPr>
          <p:cNvPr id="85" name="TextBox 61"/>
          <p:cNvSpPr txBox="1"/>
          <p:nvPr/>
        </p:nvSpPr>
        <p:spPr>
          <a:xfrm>
            <a:off x="5975350" y="3700463"/>
            <a:ext cx="663238" cy="210274"/>
          </a:xfrm>
          <a:prstGeom prst="rect">
            <a:avLst/>
          </a:prstGeom>
          <a:noFill/>
        </p:spPr>
        <p:txBody>
          <a:bodyPr wrap="none" lIns="48218" tIns="24110" rIns="48218" bIns="24110">
            <a:spAutoFit/>
          </a:bodyPr>
          <a:lstStyle/>
          <a:p>
            <a:pPr defTabSz="685800">
              <a:defRPr/>
            </a:pPr>
            <a:r>
              <a:rPr lang="en-US" sz="1050" b="1" dirty="0">
                <a:solidFill>
                  <a:srgbClr val="000090"/>
                </a:solidFill>
              </a:rPr>
              <a:t>RING 1-9</a:t>
            </a:r>
          </a:p>
        </p:txBody>
      </p:sp>
      <p:sp>
        <p:nvSpPr>
          <p:cNvPr id="87" name="CasellaDiTesto 86"/>
          <p:cNvSpPr txBox="1"/>
          <p:nvPr/>
        </p:nvSpPr>
        <p:spPr>
          <a:xfrm>
            <a:off x="3576045" y="1465872"/>
            <a:ext cx="2624664" cy="461665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srgbClr val="000000"/>
                </a:solidFill>
              </a:rPr>
              <a:t>Expected</a:t>
            </a:r>
            <a:r>
              <a:rPr lang="en-US" sz="1200" b="1" baseline="30000" dirty="0">
                <a:solidFill>
                  <a:srgbClr val="000000"/>
                </a:solidFill>
              </a:rPr>
              <a:t> 68</a:t>
            </a:r>
            <a:r>
              <a:rPr lang="en-US" sz="1200" b="1" dirty="0">
                <a:solidFill>
                  <a:srgbClr val="000000"/>
                </a:solidFill>
              </a:rPr>
              <a:t>Ni identification in FARCOS silicon detectors</a:t>
            </a:r>
          </a:p>
        </p:txBody>
      </p:sp>
      <p:sp>
        <p:nvSpPr>
          <p:cNvPr id="52" name="Text Box 61"/>
          <p:cNvSpPr txBox="1">
            <a:spLocks noChangeArrowheads="1"/>
          </p:cNvSpPr>
          <p:nvPr/>
        </p:nvSpPr>
        <p:spPr bwMode="auto">
          <a:xfrm>
            <a:off x="0" y="857250"/>
            <a:ext cx="9144000" cy="646331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</a:rPr>
              <a:t>The most recent experiment with 68Ni Fribs beam (december 2015): </a:t>
            </a:r>
            <a:r>
              <a:rPr lang="en-US" b="1" dirty="0">
                <a:solidFill>
                  <a:srgbClr val="FF0000"/>
                </a:solidFill>
              </a:rPr>
              <a:t>the Pygmy resonance measurement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12" name="Connettore 2 11"/>
          <p:cNvCxnSpPr>
            <a:endCxn id="42024" idx="0"/>
          </p:cNvCxnSpPr>
          <p:nvPr/>
        </p:nvCxnSpPr>
        <p:spPr>
          <a:xfrm flipH="1">
            <a:off x="5534025" y="1870472"/>
            <a:ext cx="285750" cy="808434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18" name="Rettangolo 49"/>
          <p:cNvSpPr>
            <a:spLocks noChangeArrowheads="1"/>
          </p:cNvSpPr>
          <p:nvPr/>
        </p:nvSpPr>
        <p:spPr bwMode="auto">
          <a:xfrm>
            <a:off x="5629478" y="5686452"/>
            <a:ext cx="2932036" cy="3231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en-US" sz="1500" b="1">
                <a:solidFill>
                  <a:srgbClr val="000000"/>
                </a:solidFill>
              </a:rPr>
              <a:t>G.Cardella NN2015 and HIB talk </a:t>
            </a:r>
            <a:endParaRPr lang="it-IT" sz="15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691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22" name="Group 114"/>
          <p:cNvGraphicFramePr>
            <a:graphicFrameLocks noGrp="1"/>
          </p:cNvGraphicFramePr>
          <p:nvPr>
            <p:extLst/>
          </p:nvPr>
        </p:nvGraphicFramePr>
        <p:xfrm>
          <a:off x="251520" y="674688"/>
          <a:ext cx="4332287" cy="6111075"/>
        </p:xfrm>
        <a:graphic>
          <a:graphicData uri="http://schemas.openxmlformats.org/drawingml/2006/table">
            <a:tbl>
              <a:tblPr/>
              <a:tblGrid>
                <a:gridCol w="1547812"/>
                <a:gridCol w="1360488"/>
                <a:gridCol w="1423987"/>
              </a:tblGrid>
              <a:tr h="5746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primary beam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beam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intensity (kHz/100W)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18O 55 AMeV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16C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setting 11Be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17C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13B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11Be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10Be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8Li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18O 55 AMeV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14B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setting 12Be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12Be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9Li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6He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13C 55 AMeV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11Be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setting 11Be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12B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36Ar 42 AMeV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37K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setting 34Ar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35Ar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36Ar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37Ar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33Cl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34Cl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35Cl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20Ne 35 AMeV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18Ne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setting ne18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17F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21Na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70Zn 40 AMeV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setting 68Ni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68Ni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8096" marR="8096" marT="809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43119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838201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3200">
                <a:solidFill>
                  <a:prstClr val="white"/>
                </a:solidFill>
                <a:latin typeface="Arial" charset="0"/>
              </a:rPr>
              <a:t> Beams developed at FRIBS@LNS  </a:t>
            </a:r>
            <a:r>
              <a:rPr lang="it-IT" b="1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b="1" i="1">
                <a:solidFill>
                  <a:srgbClr val="500093"/>
                </a:solidFill>
                <a:latin typeface="Book Antiqua" pitchFamily="18" charset="0"/>
              </a:rPr>
              <a:t> </a:t>
            </a: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860032" y="1124744"/>
            <a:ext cx="4024201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80"/>
                </a:solidFill>
                <a:latin typeface="Arial" charset="0"/>
              </a:rPr>
              <a:t>Beams to be delivered in 2014-2015 to approved experiments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8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 smtClean="0">
                <a:solidFill>
                  <a:srgbClr val="000080"/>
                </a:solidFill>
                <a:latin typeface="Arial" charset="0"/>
              </a:rPr>
              <a:t>16</a:t>
            </a:r>
            <a:r>
              <a:rPr lang="en-US" sz="2400" b="1" dirty="0" smtClean="0">
                <a:solidFill>
                  <a:srgbClr val="000080"/>
                </a:solidFill>
                <a:latin typeface="Arial" charset="0"/>
              </a:rPr>
              <a:t>C (CHIMERA)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8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 smtClean="0">
                <a:solidFill>
                  <a:srgbClr val="000080"/>
                </a:solidFill>
                <a:latin typeface="Arial" charset="0"/>
              </a:rPr>
              <a:t>68</a:t>
            </a:r>
            <a:r>
              <a:rPr lang="en-US" sz="2400" b="1" dirty="0" smtClean="0">
                <a:solidFill>
                  <a:srgbClr val="000080"/>
                </a:solidFill>
                <a:latin typeface="Arial" charset="0"/>
              </a:rPr>
              <a:t>Ni (CHIMERA)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8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 smtClean="0">
                <a:solidFill>
                  <a:srgbClr val="000080"/>
                </a:solidFill>
                <a:latin typeface="Arial" charset="0"/>
              </a:rPr>
              <a:t>8</a:t>
            </a:r>
            <a:r>
              <a:rPr lang="en-US" sz="2400" b="1" dirty="0" smtClean="0">
                <a:solidFill>
                  <a:srgbClr val="000080"/>
                </a:solidFill>
                <a:latin typeface="Arial" charset="0"/>
              </a:rPr>
              <a:t>He (CHIMERA)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</a:rPr>
              <a:t>new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8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 smtClean="0">
                <a:solidFill>
                  <a:srgbClr val="000080"/>
                </a:solidFill>
                <a:latin typeface="Arial" charset="0"/>
              </a:rPr>
              <a:t>14</a:t>
            </a:r>
            <a:r>
              <a:rPr lang="en-US" sz="2400" b="1" dirty="0" smtClean="0">
                <a:solidFill>
                  <a:srgbClr val="000080"/>
                </a:solidFill>
                <a:latin typeface="Arial" charset="0"/>
              </a:rPr>
              <a:t>Be (test experiment)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</a:rPr>
              <a:t>new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00008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 smtClean="0">
                <a:solidFill>
                  <a:srgbClr val="000080"/>
                </a:solidFill>
                <a:latin typeface="Arial" charset="0"/>
              </a:rPr>
              <a:t>38</a:t>
            </a:r>
            <a:r>
              <a:rPr lang="en-US" sz="2400" b="1" dirty="0" smtClean="0">
                <a:solidFill>
                  <a:srgbClr val="000080"/>
                </a:solidFill>
                <a:latin typeface="Arial" charset="0"/>
              </a:rPr>
              <a:t>S   (MAGNEX)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</a:rPr>
              <a:t>new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00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</a:rPr>
              <a:t>Unique facility in Europe</a:t>
            </a:r>
            <a:endParaRPr lang="en-US" sz="2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4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WSnap9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145"/>
            <a:ext cx="9144000" cy="647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prstClr val="white"/>
                </a:solidFill>
                <a:latin typeface="Chalkboard"/>
                <a:cs typeface="Chalkboard"/>
              </a:rPr>
              <a:t>I Laboratori Nazionali del Sud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838201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prstClr val="white"/>
                </a:solidFill>
                <a:latin typeface="Arial" charset="0"/>
              </a:rPr>
              <a:t>LNS lay-out: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accelerators</a:t>
            </a:r>
            <a:r>
              <a:rPr lang="it-IT" sz="3200" dirty="0">
                <a:solidFill>
                  <a:prstClr val="white"/>
                </a:solidFill>
                <a:latin typeface="Arial" charset="0"/>
              </a:rPr>
              <a:t> and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experimental</a:t>
            </a:r>
            <a:r>
              <a:rPr lang="it-IT" sz="32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halls</a:t>
            </a:r>
            <a:r>
              <a:rPr lang="it-IT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b="1" i="1" dirty="0">
                <a:solidFill>
                  <a:srgbClr val="500093"/>
                </a:solidFill>
                <a:latin typeface="Book Antiqua" pitchFamily="18" charset="0"/>
              </a:rPr>
              <a:t> </a:t>
            </a:r>
            <a:endParaRPr lang="en-US" b="1" i="1" baseline="30000" dirty="0">
              <a:solidFill>
                <a:srgbClr val="CC3300"/>
              </a:solidFill>
              <a:latin typeface="Book Antiqua" pitchFamily="18" charset="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 rot="916479">
            <a:off x="850179" y="4026086"/>
            <a:ext cx="191452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Superconducting</a:t>
            </a:r>
            <a:r>
              <a:rPr lang="it-IT" sz="1000" b="1" kern="1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Cyclotron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 rot="916479">
            <a:off x="5552086" y="4159948"/>
            <a:ext cx="1225250" cy="3685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Tandem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 rot="916479">
            <a:off x="3806824" y="5096052"/>
            <a:ext cx="1225250" cy="3685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EXCYT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 rot="916479">
            <a:off x="2277176" y="3786254"/>
            <a:ext cx="1225250" cy="2358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FRIBS@LNS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 rot="916479">
            <a:off x="2265330" y="2980323"/>
            <a:ext cx="997887" cy="2297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Medea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 rot="916479">
            <a:off x="2708729" y="2061227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Ciclope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 rot="916479">
            <a:off x="3572825" y="1470585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Chimera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 rot="916479">
            <a:off x="5445033" y="1686609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Magnex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 rot="916479">
            <a:off x="6093105" y="2406689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Catana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 rot="916479">
            <a:off x="5634516" y="2914790"/>
            <a:ext cx="366290" cy="198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20°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 rot="916479">
            <a:off x="5745094" y="3260629"/>
            <a:ext cx="390117" cy="2114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4</a:t>
            </a: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6" name="WordArt 7"/>
          <p:cNvSpPr>
            <a:spLocks noChangeArrowheads="1" noChangeShapeType="1" noTextEdit="1"/>
          </p:cNvSpPr>
          <p:nvPr/>
        </p:nvSpPr>
        <p:spPr bwMode="auto">
          <a:xfrm rot="916479">
            <a:off x="5317409" y="3642488"/>
            <a:ext cx="614024" cy="2746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60°-80°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7" name="WordArt 7"/>
          <p:cNvSpPr>
            <a:spLocks noChangeArrowheads="1" noChangeShapeType="1" noTextEdit="1"/>
          </p:cNvSpPr>
          <p:nvPr/>
        </p:nvSpPr>
        <p:spPr bwMode="auto">
          <a:xfrm rot="916479">
            <a:off x="4584372" y="2896704"/>
            <a:ext cx="366290" cy="2536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83416" y="877539"/>
            <a:ext cx="5492104" cy="3552728"/>
            <a:chOff x="83416" y="877539"/>
            <a:chExt cx="5492104" cy="3552728"/>
          </a:xfrm>
        </p:grpSpPr>
        <p:pic>
          <p:nvPicPr>
            <p:cNvPr id="5122" name="Picture 2" descr="http://www.lns.infn.it/magnex/images/artists_view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16" y="877539"/>
              <a:ext cx="4560592" cy="3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ccia a sinistra 17"/>
            <p:cNvSpPr/>
            <p:nvPr/>
          </p:nvSpPr>
          <p:spPr>
            <a:xfrm>
              <a:off x="4666744" y="1646329"/>
              <a:ext cx="908776" cy="627804"/>
            </a:xfrm>
            <a:prstGeom prst="lef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25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2" descr="magnex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5188"/>
            <a:ext cx="5238750" cy="34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6"/>
          <p:cNvSpPr>
            <a:spLocks/>
          </p:cNvSpPr>
          <p:nvPr/>
        </p:nvSpPr>
        <p:spPr bwMode="auto">
          <a:xfrm>
            <a:off x="434975" y="1143000"/>
            <a:ext cx="4975225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it-IT" sz="1600" u="sng" dirty="0" smtClean="0">
              <a:solidFill>
                <a:srgbClr val="FF0066"/>
              </a:solidFill>
              <a:latin typeface="Garamond" panose="02020404030301010803" pitchFamily="18" charset="0"/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it-IT" sz="1600" dirty="0" smtClean="0">
                <a:solidFill>
                  <a:srgbClr val="FF0066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 Light nuclei structure</a:t>
            </a:r>
            <a:endParaRPr lang="en-US" altLang="it-IT" sz="1600" dirty="0" smtClean="0">
              <a:latin typeface="Garamond" panose="02020404030301010803" pitchFamily="18" charset="0"/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it-IT" sz="1600" dirty="0" smtClean="0">
                <a:solidFill>
                  <a:srgbClr val="FF0066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 Nuclear astrophysics</a:t>
            </a:r>
            <a:endParaRPr lang="en-US" altLang="it-IT" sz="1600" dirty="0" smtClean="0">
              <a:latin typeface="Garamond" panose="02020404030301010803" pitchFamily="18" charset="0"/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it-IT" sz="1600" dirty="0" smtClean="0">
                <a:solidFill>
                  <a:srgbClr val="FF0066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 Spectroscopy </a:t>
            </a:r>
            <a:endParaRPr lang="en-US" altLang="it-IT" sz="1600" dirty="0" smtClean="0">
              <a:latin typeface="Garamond" panose="02020404030301010803" pitchFamily="18" charset="0"/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it-IT" sz="1600" dirty="0" smtClean="0">
                <a:solidFill>
                  <a:srgbClr val="FF0066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 Structure effects on reaction </a:t>
            </a:r>
            <a:r>
              <a:rPr lang="en-US" altLang="it-IT" sz="1600" dirty="0" smtClean="0">
                <a:solidFill>
                  <a:srgbClr val="FF0066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mechanism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it-IT" sz="1600" dirty="0" smtClean="0">
                <a:solidFill>
                  <a:srgbClr val="FF0066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 Exotic nuclei</a:t>
            </a:r>
            <a:endParaRPr lang="en-US" altLang="it-IT" sz="1600" dirty="0">
              <a:solidFill>
                <a:srgbClr val="FF0066"/>
              </a:solidFill>
              <a:latin typeface="Arial" panose="020B0604020202020204" pitchFamily="34" charset="0"/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it-IT" sz="1600" dirty="0" smtClean="0">
                <a:solidFill>
                  <a:srgbClr val="FF0066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 </a:t>
            </a:r>
            <a:r>
              <a:rPr lang="en-US" altLang="it-IT" sz="1600" dirty="0" err="1" smtClean="0">
                <a:solidFill>
                  <a:srgbClr val="FF0066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Isgm</a:t>
            </a:r>
            <a:endParaRPr lang="en-US" altLang="it-IT" sz="1600" dirty="0" smtClean="0">
              <a:solidFill>
                <a:srgbClr val="FF0066"/>
              </a:solidFill>
              <a:latin typeface="Garamond" panose="02020404030301010803" pitchFamily="18" charset="0"/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it-IT" sz="1600" dirty="0" smtClean="0">
                <a:solidFill>
                  <a:srgbClr val="FF0066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 DCE</a:t>
            </a:r>
            <a:endParaRPr lang="en-US" altLang="it-IT" sz="1600" dirty="0" smtClean="0">
              <a:solidFill>
                <a:srgbClr val="FF0066"/>
              </a:solidFill>
              <a:latin typeface="Garamond" panose="02020404030301010803" pitchFamily="18" charset="0"/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8436" name="Rectangle 8"/>
          <p:cNvSpPr>
            <a:spLocks/>
          </p:cNvSpPr>
          <p:nvPr/>
        </p:nvSpPr>
        <p:spPr bwMode="auto">
          <a:xfrm>
            <a:off x="2843213" y="549275"/>
            <a:ext cx="36004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defTabSz="914400" eaLnBrk="1" fontAlgn="base" hangingPunct="1">
              <a:spcBef>
                <a:spcPts val="1200"/>
              </a:spcBef>
              <a:spcAft>
                <a:spcPct val="0"/>
              </a:spcAft>
            </a:pPr>
            <a:r>
              <a:rPr lang="en-US" altLang="it-IT" sz="3200" b="1" smtClean="0">
                <a:solidFill>
                  <a:srgbClr val="19198E"/>
                </a:solidFill>
                <a:latin typeface="Garamond" panose="020204040303010108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MAGNEX*EDEN</a:t>
            </a:r>
            <a:endParaRPr lang="en-US" altLang="it-IT" sz="3200" b="1" smtClean="0">
              <a:solidFill>
                <a:srgbClr val="19198E"/>
              </a:solidFill>
              <a:latin typeface="Arial" panose="020B0604020202020204" pitchFamily="34" charset="0"/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5" name="Immagine 4" descr="Magnex_Ed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71" y="1460111"/>
            <a:ext cx="3895929" cy="539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441-F34B-6B4E-9CD4-7F418E036B7C}" type="slidenum">
              <a:rPr lang="en-US" smtClean="0"/>
              <a:t>2</a:t>
            </a:fld>
            <a:endParaRPr lang="en-US"/>
          </a:p>
        </p:txBody>
      </p:sp>
      <p:sp>
        <p:nvSpPr>
          <p:cNvPr id="4" name="CasellaDiTesto 3"/>
          <p:cNvSpPr txBox="1"/>
          <p:nvPr/>
        </p:nvSpPr>
        <p:spPr>
          <a:xfrm>
            <a:off x="548640" y="405517"/>
            <a:ext cx="3395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</a:rPr>
              <a:t>Plan …</a:t>
            </a:r>
            <a:endParaRPr lang="it-IT" sz="2400" b="1" dirty="0">
              <a:solidFill>
                <a:srgbClr val="0070C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86561" y="2457172"/>
            <a:ext cx="68621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 smtClean="0">
                <a:solidFill>
                  <a:srgbClr val="002060"/>
                </a:solidFill>
              </a:rPr>
              <a:t>Summary</a:t>
            </a:r>
            <a:r>
              <a:rPr lang="it-IT" dirty="0" smtClean="0">
                <a:solidFill>
                  <a:srgbClr val="002060"/>
                </a:solidFill>
              </a:rPr>
              <a:t> on </a:t>
            </a:r>
            <a:r>
              <a:rPr lang="it-IT" dirty="0" err="1" smtClean="0">
                <a:solidFill>
                  <a:srgbClr val="002060"/>
                </a:solidFill>
              </a:rPr>
              <a:t>scientific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activities</a:t>
            </a:r>
            <a:endParaRPr lang="it-IT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2060"/>
                </a:solidFill>
              </a:rPr>
              <a:t>Overview on </a:t>
            </a:r>
            <a:r>
              <a:rPr lang="it-IT" dirty="0" err="1" smtClean="0">
                <a:solidFill>
                  <a:srgbClr val="002060"/>
                </a:solidFill>
              </a:rPr>
              <a:t>experimental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facilities</a:t>
            </a:r>
            <a:endParaRPr lang="it-IT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002060"/>
                </a:solidFill>
              </a:rPr>
              <a:t>T</a:t>
            </a:r>
            <a:r>
              <a:rPr lang="it-IT" dirty="0" smtClean="0">
                <a:solidFill>
                  <a:srgbClr val="002060"/>
                </a:solidFill>
              </a:rPr>
              <a:t>he </a:t>
            </a:r>
            <a:r>
              <a:rPr lang="it-IT" dirty="0" err="1" smtClean="0">
                <a:solidFill>
                  <a:srgbClr val="002060"/>
                </a:solidFill>
              </a:rPr>
              <a:t>structure</a:t>
            </a:r>
            <a:r>
              <a:rPr lang="it-IT" dirty="0" smtClean="0">
                <a:solidFill>
                  <a:srgbClr val="002060"/>
                </a:solidFill>
              </a:rPr>
              <a:t> of the </a:t>
            </a:r>
            <a:r>
              <a:rPr lang="it-IT" dirty="0" err="1" smtClean="0">
                <a:solidFill>
                  <a:srgbClr val="002060"/>
                </a:solidFill>
              </a:rPr>
              <a:t>Reseach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Division</a:t>
            </a:r>
            <a:endParaRPr lang="it-IT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 smtClean="0">
                <a:solidFill>
                  <a:srgbClr val="002060"/>
                </a:solidFill>
              </a:rPr>
              <a:t>Support</a:t>
            </a:r>
            <a:r>
              <a:rPr lang="it-IT" dirty="0" smtClean="0">
                <a:solidFill>
                  <a:srgbClr val="002060"/>
                </a:solidFill>
              </a:rPr>
              <a:t> to the </a:t>
            </a:r>
            <a:r>
              <a:rPr lang="it-IT" dirty="0" err="1" smtClean="0">
                <a:solidFill>
                  <a:srgbClr val="002060"/>
                </a:solidFill>
              </a:rPr>
              <a:t>users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9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NPC EXO talk jalbert 060413 reduced jpeg.003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t="11940" r="5001" b="46269"/>
          <a:stretch/>
        </p:blipFill>
        <p:spPr>
          <a:xfrm>
            <a:off x="368490" y="1078178"/>
            <a:ext cx="8359254" cy="28660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Oggetto 7"/>
          <p:cNvGraphicFramePr>
            <a:graphicFrameLocks noChangeAspect="1"/>
          </p:cNvGraphicFramePr>
          <p:nvPr>
            <p:extLst/>
          </p:nvPr>
        </p:nvGraphicFramePr>
        <p:xfrm>
          <a:off x="514350" y="4394200"/>
          <a:ext cx="4778375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" name="Equazione" r:id="rId4" imgW="2285724" imgH="520861" progId="Equation.3">
                  <p:embed/>
                </p:oleObj>
              </mc:Choice>
              <mc:Fallback>
                <p:oleObj name="Equazione" r:id="rId4" imgW="2285724" imgH="52086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4394200"/>
                        <a:ext cx="4778375" cy="1089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ttangolo arrotondato 8"/>
          <p:cNvSpPr/>
          <p:nvPr/>
        </p:nvSpPr>
        <p:spPr>
          <a:xfrm>
            <a:off x="3334532" y="4553848"/>
            <a:ext cx="1050878" cy="89673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white"/>
              </a:solidFill>
            </a:endParaRPr>
          </a:p>
        </p:txBody>
      </p:sp>
      <p:graphicFrame>
        <p:nvGraphicFramePr>
          <p:cNvPr id="15" name="Oggetto 14"/>
          <p:cNvGraphicFramePr>
            <a:graphicFrameLocks noChangeAspect="1"/>
          </p:cNvGraphicFramePr>
          <p:nvPr>
            <p:extLst/>
          </p:nvPr>
        </p:nvGraphicFramePr>
        <p:xfrm>
          <a:off x="6250675" y="4694830"/>
          <a:ext cx="2679700" cy="628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" name="Equazione" r:id="rId6" imgW="1282585" imgH="368185" progId="Equation.3">
                  <p:embed/>
                </p:oleObj>
              </mc:Choice>
              <mc:Fallback>
                <p:oleObj name="Equazione" r:id="rId6" imgW="1282585" imgH="3681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0675" y="4694830"/>
                        <a:ext cx="2679700" cy="6289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15"/>
          <p:cNvSpPr txBox="1"/>
          <p:nvPr/>
        </p:nvSpPr>
        <p:spPr>
          <a:xfrm>
            <a:off x="548378" y="5807932"/>
            <a:ext cx="446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Arial" charset="0"/>
              </a:rPr>
              <a:t>but</a:t>
            </a:r>
            <a:r>
              <a:rPr lang="it-IT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Arial" charset="0"/>
              </a:rPr>
              <a:t>one</a:t>
            </a:r>
            <a:r>
              <a:rPr lang="it-IT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Arial" charset="0"/>
              </a:rPr>
              <a:t>should</a:t>
            </a:r>
            <a:r>
              <a:rPr lang="it-IT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Arial" charset="0"/>
              </a:rPr>
              <a:t>know</a:t>
            </a:r>
            <a:r>
              <a:rPr lang="it-IT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Arial" charset="0"/>
              </a:rPr>
              <a:t>Nuclear</a:t>
            </a:r>
            <a:r>
              <a:rPr lang="it-IT" b="1" dirty="0" smtClean="0">
                <a:solidFill>
                  <a:srgbClr val="FF0000"/>
                </a:solidFill>
                <a:latin typeface="Arial" charset="0"/>
              </a:rPr>
              <a:t> Matrix </a:t>
            </a:r>
            <a:r>
              <a:rPr lang="it-IT" b="1" dirty="0" err="1" smtClean="0">
                <a:solidFill>
                  <a:srgbClr val="FF0000"/>
                </a:solidFill>
                <a:latin typeface="Arial" charset="0"/>
              </a:rPr>
              <a:t>Element</a:t>
            </a:r>
            <a:r>
              <a:rPr lang="it-IT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it-IT" dirty="0" smtClean="0">
                <a:solidFill>
                  <a:prstClr val="black"/>
                </a:solidFill>
                <a:latin typeface="Arial" charset="0"/>
              </a:rPr>
              <a:t>(NME)</a:t>
            </a:r>
            <a:endParaRPr lang="it-IT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17" name="Oggetto 16"/>
          <p:cNvGraphicFramePr>
            <a:graphicFrameLocks noChangeAspect="1"/>
          </p:cNvGraphicFramePr>
          <p:nvPr>
            <p:extLst/>
          </p:nvPr>
        </p:nvGraphicFramePr>
        <p:xfrm>
          <a:off x="5399088" y="5761038"/>
          <a:ext cx="342265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1" name="Equazione" r:id="rId8" imgW="1638093" imgH="393539" progId="Equation.3">
                  <p:embed/>
                </p:oleObj>
              </mc:Choice>
              <mc:Fallback>
                <p:oleObj name="Equazione" r:id="rId8" imgW="1638093" imgH="3935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9088" y="5761038"/>
                        <a:ext cx="3422650" cy="822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reccia a destra 17"/>
          <p:cNvSpPr/>
          <p:nvPr/>
        </p:nvSpPr>
        <p:spPr>
          <a:xfrm>
            <a:off x="4694830" y="6074383"/>
            <a:ext cx="655091" cy="21723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6023199" y="4211654"/>
            <a:ext cx="2818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FF0000"/>
                </a:solidFill>
                <a:latin typeface="Arial" charset="0"/>
              </a:rPr>
              <a:t>A </a:t>
            </a:r>
            <a:r>
              <a:rPr lang="it-IT" b="1" dirty="0" err="1">
                <a:solidFill>
                  <a:srgbClr val="FF0000"/>
                </a:solidFill>
                <a:latin typeface="Arial" charset="0"/>
              </a:rPr>
              <a:t>lot</a:t>
            </a:r>
            <a:r>
              <a:rPr lang="it-IT" b="1" dirty="0">
                <a:solidFill>
                  <a:srgbClr val="FF0000"/>
                </a:solidFill>
                <a:latin typeface="Arial" charset="0"/>
              </a:rPr>
              <a:t> of new </a:t>
            </a:r>
            <a:r>
              <a:rPr lang="it-IT" b="1" dirty="0" err="1">
                <a:solidFill>
                  <a:srgbClr val="FF0000"/>
                </a:solidFill>
                <a:latin typeface="Arial" charset="0"/>
              </a:rPr>
              <a:t>physics</a:t>
            </a:r>
            <a:r>
              <a:rPr lang="it-IT" b="1" dirty="0">
                <a:solidFill>
                  <a:srgbClr val="FF0000"/>
                </a:solidFill>
                <a:latin typeface="Arial" charset="0"/>
              </a:rPr>
              <a:t> inside</a:t>
            </a:r>
          </a:p>
        </p:txBody>
      </p:sp>
      <p:cxnSp>
        <p:nvCxnSpPr>
          <p:cNvPr id="21" name="Connettore 1 20"/>
          <p:cNvCxnSpPr/>
          <p:nvPr/>
        </p:nvCxnSpPr>
        <p:spPr>
          <a:xfrm>
            <a:off x="368490" y="3944208"/>
            <a:ext cx="42112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>
            <a:stCxn id="4" idx="2"/>
          </p:cNvCxnSpPr>
          <p:nvPr/>
        </p:nvCxnSpPr>
        <p:spPr>
          <a:xfrm flipV="1">
            <a:off x="4548117" y="832514"/>
            <a:ext cx="0" cy="31116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-24"/>
            <a:ext cx="9144000" cy="838201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smtClean="0">
                <a:solidFill>
                  <a:prstClr val="white"/>
                </a:solidFill>
                <a:latin typeface="Arial" charset="0"/>
              </a:rPr>
              <a:t>Physics case demanding high intensity: double </a:t>
            </a:r>
            <a:r>
              <a:rPr lang="it-IT" sz="2800" dirty="0" smtClean="0">
                <a:solidFill>
                  <a:prstClr val="white"/>
                </a:solidFill>
                <a:latin typeface="Symbol" charset="2"/>
                <a:cs typeface="Symbol" charset="2"/>
              </a:rPr>
              <a:t>b </a:t>
            </a:r>
            <a:r>
              <a:rPr lang="it-IT" sz="2800" dirty="0" err="1" smtClean="0">
                <a:solidFill>
                  <a:prstClr val="white"/>
                </a:solidFill>
                <a:latin typeface="Arial"/>
                <a:cs typeface="Arial"/>
              </a:rPr>
              <a:t>decay</a:t>
            </a:r>
            <a:endParaRPr lang="en-US" sz="2800" b="1" i="1" baseline="30000" dirty="0">
              <a:solidFill>
                <a:srgbClr val="CC3300"/>
              </a:solidFill>
              <a:latin typeface="Arial"/>
              <a:cs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759529" y="3634025"/>
            <a:ext cx="3624941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FFFF00"/>
                </a:solidFill>
              </a:rPr>
              <a:t>F. Cappuzzello talk </a:t>
            </a:r>
            <a:endParaRPr lang="it-IT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3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WSnap9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145"/>
            <a:ext cx="9144000" cy="647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prstClr val="white"/>
                </a:solidFill>
                <a:latin typeface="Chalkboard"/>
                <a:cs typeface="Chalkboard"/>
              </a:rPr>
              <a:t>I Laboratori Nazionali del Sud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838201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prstClr val="white"/>
                </a:solidFill>
                <a:latin typeface="Arial" charset="0"/>
              </a:rPr>
              <a:t>LNS lay-out: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accelerators</a:t>
            </a:r>
            <a:r>
              <a:rPr lang="it-IT" sz="3200" dirty="0">
                <a:solidFill>
                  <a:prstClr val="white"/>
                </a:solidFill>
                <a:latin typeface="Arial" charset="0"/>
              </a:rPr>
              <a:t> and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experimental</a:t>
            </a:r>
            <a:r>
              <a:rPr lang="it-IT" sz="32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halls</a:t>
            </a:r>
            <a:r>
              <a:rPr lang="it-IT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b="1" i="1" dirty="0">
                <a:solidFill>
                  <a:srgbClr val="500093"/>
                </a:solidFill>
                <a:latin typeface="Book Antiqua" pitchFamily="18" charset="0"/>
              </a:rPr>
              <a:t> </a:t>
            </a:r>
            <a:endParaRPr lang="en-US" b="1" i="1" baseline="30000" dirty="0">
              <a:solidFill>
                <a:srgbClr val="CC3300"/>
              </a:solidFill>
              <a:latin typeface="Book Antiqua" pitchFamily="18" charset="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 rot="916479">
            <a:off x="850179" y="4026086"/>
            <a:ext cx="191452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Superconducting</a:t>
            </a:r>
            <a:r>
              <a:rPr lang="it-IT" sz="1000" b="1" kern="1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Cyclotron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 rot="916479">
            <a:off x="5552086" y="4159948"/>
            <a:ext cx="1225250" cy="3685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Tandem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 rot="916479">
            <a:off x="3806824" y="5096052"/>
            <a:ext cx="1225250" cy="3685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EXCYT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 rot="916479">
            <a:off x="2277176" y="3786254"/>
            <a:ext cx="1225250" cy="2358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FRIBS@LNS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 rot="916479">
            <a:off x="2265330" y="2980323"/>
            <a:ext cx="997887" cy="2297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Medea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 rot="916479">
            <a:off x="2708729" y="2061227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Ciclope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 rot="916479">
            <a:off x="3572825" y="1470585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Chimera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 rot="916479">
            <a:off x="5445033" y="1686609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Magnex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 rot="916479">
            <a:off x="6093105" y="2406689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Catana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 rot="916479">
            <a:off x="5634516" y="2914790"/>
            <a:ext cx="366290" cy="198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20°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 rot="916479">
            <a:off x="5745094" y="3260629"/>
            <a:ext cx="390117" cy="2114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4</a:t>
            </a: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6" name="WordArt 7"/>
          <p:cNvSpPr>
            <a:spLocks noChangeArrowheads="1" noChangeShapeType="1" noTextEdit="1"/>
          </p:cNvSpPr>
          <p:nvPr/>
        </p:nvSpPr>
        <p:spPr bwMode="auto">
          <a:xfrm rot="916479">
            <a:off x="5317409" y="3642488"/>
            <a:ext cx="614024" cy="2746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60°-80°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7" name="WordArt 7"/>
          <p:cNvSpPr>
            <a:spLocks noChangeArrowheads="1" noChangeShapeType="1" noTextEdit="1"/>
          </p:cNvSpPr>
          <p:nvPr/>
        </p:nvSpPr>
        <p:spPr bwMode="auto">
          <a:xfrm rot="916479">
            <a:off x="4584372" y="2896704"/>
            <a:ext cx="366290" cy="2536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8843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1" descr="EXCYT2LA_6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t="18024" b="12794"/>
          <a:stretch>
            <a:fillRect/>
          </a:stretch>
        </p:blipFill>
        <p:spPr bwMode="auto">
          <a:xfrm>
            <a:off x="682625" y="2097088"/>
            <a:ext cx="7561263" cy="46815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1" name="Text Box 43"/>
          <p:cNvSpPr txBox="1">
            <a:spLocks noChangeArrowheads="1"/>
          </p:cNvSpPr>
          <p:nvPr/>
        </p:nvSpPr>
        <p:spPr bwMode="auto">
          <a:xfrm>
            <a:off x="766763" y="2162175"/>
            <a:ext cx="2700337" cy="525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45561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45561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it-IT" sz="1400" b="1" smtClean="0">
                <a:solidFill>
                  <a:srgbClr val="000000"/>
                </a:solidFill>
              </a:rPr>
              <a:t>Beam lines and experimental rooms at LNS </a:t>
            </a:r>
          </a:p>
        </p:txBody>
      </p:sp>
      <p:pic>
        <p:nvPicPr>
          <p:cNvPr id="27652" name="Picture 44" descr="INFN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5959475"/>
            <a:ext cx="790575" cy="774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5448300" y="3454400"/>
            <a:ext cx="1279525" cy="276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CATANA</a:t>
            </a:r>
          </a:p>
        </p:txBody>
      </p:sp>
      <p:sp>
        <p:nvSpPr>
          <p:cNvPr id="16" name="Text Box 47"/>
          <p:cNvSpPr txBox="1">
            <a:spLocks noChangeArrowheads="1"/>
          </p:cNvSpPr>
          <p:nvPr/>
        </p:nvSpPr>
        <p:spPr bwMode="auto">
          <a:xfrm>
            <a:off x="4681538" y="4211638"/>
            <a:ext cx="12239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>
            <a:lvl1pPr defTabSz="45561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45561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it-IT" sz="1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20° room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it-IT" sz="1200" b="1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it-IT" sz="1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40° room</a:t>
            </a:r>
          </a:p>
        </p:txBody>
      </p:sp>
      <p:sp>
        <p:nvSpPr>
          <p:cNvPr id="18" name="Text Box 49"/>
          <p:cNvSpPr txBox="1">
            <a:spLocks noChangeArrowheads="1"/>
          </p:cNvSpPr>
          <p:nvPr/>
        </p:nvSpPr>
        <p:spPr bwMode="auto">
          <a:xfrm>
            <a:off x="5543550" y="5070475"/>
            <a:ext cx="1368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TANDEM</a:t>
            </a:r>
          </a:p>
        </p:txBody>
      </p:sp>
      <p:sp>
        <p:nvSpPr>
          <p:cNvPr id="19" name="Text Box 50"/>
          <p:cNvSpPr txBox="1">
            <a:spLocks noChangeArrowheads="1"/>
          </p:cNvSpPr>
          <p:nvPr/>
        </p:nvSpPr>
        <p:spPr bwMode="auto">
          <a:xfrm>
            <a:off x="792163" y="3630613"/>
            <a:ext cx="1547812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Superconducting Cyclotron (CS)</a:t>
            </a:r>
          </a:p>
        </p:txBody>
      </p:sp>
      <p:sp>
        <p:nvSpPr>
          <p:cNvPr id="20" name="Text Box 51"/>
          <p:cNvSpPr txBox="1">
            <a:spLocks noChangeArrowheads="1"/>
          </p:cNvSpPr>
          <p:nvPr/>
        </p:nvSpPr>
        <p:spPr bwMode="auto">
          <a:xfrm>
            <a:off x="3887788" y="2693988"/>
            <a:ext cx="1368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MAGNEX </a:t>
            </a:r>
          </a:p>
        </p:txBody>
      </p: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2843213" y="3032125"/>
            <a:ext cx="1368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CHIMERA </a:t>
            </a:r>
          </a:p>
        </p:txBody>
      </p:sp>
      <p:sp>
        <p:nvSpPr>
          <p:cNvPr id="22" name="Text Box 53"/>
          <p:cNvSpPr txBox="1">
            <a:spLocks noChangeArrowheads="1"/>
          </p:cNvSpPr>
          <p:nvPr/>
        </p:nvSpPr>
        <p:spPr bwMode="auto">
          <a:xfrm>
            <a:off x="2159000" y="3378200"/>
            <a:ext cx="1368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MEDEA</a:t>
            </a: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it-IT" sz="3200" b="1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Multidisciplinary beam lines at INFN-LNS</a:t>
            </a:r>
            <a:endParaRPr lang="en-GB" altLang="it-IT" sz="3200" b="1" i="1" smtClean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33" name="Connettore 1 32"/>
          <p:cNvCxnSpPr>
            <a:cxnSpLocks noChangeShapeType="1"/>
          </p:cNvCxnSpPr>
          <p:nvPr/>
        </p:nvCxnSpPr>
        <p:spPr bwMode="auto">
          <a:xfrm flipV="1">
            <a:off x="5067300" y="3738563"/>
            <a:ext cx="404813" cy="20637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onnettore 1 33"/>
          <p:cNvCxnSpPr>
            <a:cxnSpLocks noChangeShapeType="1"/>
          </p:cNvCxnSpPr>
          <p:nvPr/>
        </p:nvCxnSpPr>
        <p:spPr bwMode="auto">
          <a:xfrm flipV="1">
            <a:off x="5049838" y="3454400"/>
            <a:ext cx="457200" cy="228600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2811463" y="3883025"/>
            <a:ext cx="1184275" cy="276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>
            <a:lvl1pPr defTabSz="45561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45561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it-IT" sz="1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0°</a:t>
            </a:r>
          </a:p>
        </p:txBody>
      </p:sp>
      <p:cxnSp>
        <p:nvCxnSpPr>
          <p:cNvPr id="44" name="Connettore 1 43"/>
          <p:cNvCxnSpPr>
            <a:cxnSpLocks noChangeShapeType="1"/>
          </p:cNvCxnSpPr>
          <p:nvPr/>
        </p:nvCxnSpPr>
        <p:spPr bwMode="auto">
          <a:xfrm>
            <a:off x="4000500" y="4140200"/>
            <a:ext cx="381000" cy="228600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Connettore 1 44"/>
          <p:cNvCxnSpPr>
            <a:cxnSpLocks noChangeShapeType="1"/>
          </p:cNvCxnSpPr>
          <p:nvPr/>
        </p:nvCxnSpPr>
        <p:spPr bwMode="auto">
          <a:xfrm rot="16200000" flipH="1">
            <a:off x="4000500" y="3911600"/>
            <a:ext cx="381000" cy="381000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66" name="Rettangolo 7"/>
          <p:cNvSpPr>
            <a:spLocks noChangeArrowheads="1"/>
          </p:cNvSpPr>
          <p:nvPr/>
        </p:nvSpPr>
        <p:spPr bwMode="auto">
          <a:xfrm>
            <a:off x="142875" y="800100"/>
            <a:ext cx="881697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14400" indent="-4572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2000" smtClean="0">
                <a:solidFill>
                  <a:srgbClr val="000000"/>
                </a:solidFill>
              </a:rPr>
              <a:t>Two rooms are available at LNS for multidisciplinary activities irradiations:</a:t>
            </a:r>
          </a:p>
          <a:p>
            <a:pPr lvl="1"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it-IT" sz="1800" b="1" smtClean="0">
                <a:solidFill>
                  <a:srgbClr val="000000"/>
                </a:solidFill>
              </a:rPr>
              <a:t>CATANA beam line </a:t>
            </a:r>
            <a:r>
              <a:rPr lang="en-US" altLang="it-IT" sz="1800" smtClean="0">
                <a:solidFill>
                  <a:srgbClr val="000000"/>
                </a:solidFill>
              </a:rPr>
              <a:t>(clinical proton beams at 62 MeV)</a:t>
            </a:r>
          </a:p>
          <a:p>
            <a:pPr lvl="1"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it-IT" sz="1800" b="1" smtClean="0">
                <a:solidFill>
                  <a:srgbClr val="000000"/>
                </a:solidFill>
              </a:rPr>
              <a:t>0° beam line </a:t>
            </a:r>
            <a:r>
              <a:rPr lang="en-US" altLang="it-IT" sz="1800" smtClean="0">
                <a:solidFill>
                  <a:srgbClr val="000000"/>
                </a:solidFill>
              </a:rPr>
              <a:t>(protons and light ions up to 80 AMeV)</a:t>
            </a: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1800" smtClean="0">
                <a:solidFill>
                  <a:srgbClr val="000000"/>
                </a:solidFill>
              </a:rPr>
              <a:t>both equipped with detectors for beam diagnostics and dose monitoring.</a:t>
            </a:r>
            <a:endParaRPr lang="it-IT" altLang="it-IT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layout Linea senza elemen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908050"/>
            <a:ext cx="7573962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3" descr="Patient in ch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916113"/>
            <a:ext cx="32623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Final collimator, pointer led and CC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1924050"/>
            <a:ext cx="121920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7010400" y="1379538"/>
            <a:ext cx="1346200" cy="2008187"/>
            <a:chOff x="4488" y="608"/>
            <a:chExt cx="672" cy="1265"/>
          </a:xfrm>
        </p:grpSpPr>
        <p:pic>
          <p:nvPicPr>
            <p:cNvPr id="39961" name="Picture 6" descr="Scatterer syste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3" b="6096"/>
            <a:stretch>
              <a:fillRect/>
            </a:stretch>
          </p:blipFill>
          <p:spPr bwMode="auto">
            <a:xfrm>
              <a:off x="4742" y="1402"/>
              <a:ext cx="306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2" name="Text Box 7"/>
            <p:cNvSpPr txBox="1">
              <a:spLocks noChangeArrowheads="1"/>
            </p:cNvSpPr>
            <p:nvPr/>
          </p:nvSpPr>
          <p:spPr bwMode="auto">
            <a:xfrm>
              <a:off x="4488" y="608"/>
              <a:ext cx="672" cy="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sz="1800" b="1">
                  <a:solidFill>
                    <a:prstClr val="black"/>
                  </a:solidFill>
                </a:rPr>
                <a:t>Scattering system</a:t>
              </a:r>
              <a:endParaRPr lang="en-US" sz="1800" b="1">
                <a:solidFill>
                  <a:prstClr val="black"/>
                </a:solidFill>
              </a:endParaRPr>
            </a:p>
          </p:txBody>
        </p:sp>
        <p:sp>
          <p:nvSpPr>
            <p:cNvPr id="39963" name="Line 8"/>
            <p:cNvSpPr>
              <a:spLocks noChangeShapeType="1"/>
            </p:cNvSpPr>
            <p:nvPr/>
          </p:nvSpPr>
          <p:spPr bwMode="auto">
            <a:xfrm>
              <a:off x="4800" y="1000"/>
              <a:ext cx="0" cy="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39941" name="Text Box 9"/>
          <p:cNvSpPr txBox="1">
            <a:spLocks noChangeArrowheads="1"/>
          </p:cNvSpPr>
          <p:nvPr/>
        </p:nvSpPr>
        <p:spPr bwMode="auto">
          <a:xfrm>
            <a:off x="6388100" y="5207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charset="0"/>
            </a:endParaRP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6032500" y="858838"/>
            <a:ext cx="1371600" cy="2559050"/>
            <a:chOff x="3800" y="264"/>
            <a:chExt cx="864" cy="1612"/>
          </a:xfrm>
        </p:grpSpPr>
        <p:pic>
          <p:nvPicPr>
            <p:cNvPr id="39958" name="Picture 11" descr="modulator and RS box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73"/>
            <a:stretch>
              <a:fillRect/>
            </a:stretch>
          </p:blipFill>
          <p:spPr bwMode="auto">
            <a:xfrm>
              <a:off x="4028" y="1369"/>
              <a:ext cx="628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9" name="Text Box 12"/>
            <p:cNvSpPr txBox="1">
              <a:spLocks noChangeArrowheads="1"/>
            </p:cNvSpPr>
            <p:nvPr/>
          </p:nvSpPr>
          <p:spPr bwMode="auto">
            <a:xfrm>
              <a:off x="3800" y="264"/>
              <a:ext cx="864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sz="1400" b="1">
                  <a:solidFill>
                    <a:prstClr val="black"/>
                  </a:solidFill>
                </a:rPr>
                <a:t>Modulator &amp; Range shifter</a:t>
              </a:r>
              <a:endParaRPr lang="en-US" sz="1400" b="1">
                <a:solidFill>
                  <a:prstClr val="black"/>
                </a:solidFill>
              </a:endParaRPr>
            </a:p>
          </p:txBody>
        </p:sp>
        <p:sp>
          <p:nvSpPr>
            <p:cNvPr id="39960" name="Line 13"/>
            <p:cNvSpPr>
              <a:spLocks noChangeShapeType="1"/>
            </p:cNvSpPr>
            <p:nvPr/>
          </p:nvSpPr>
          <p:spPr bwMode="auto">
            <a:xfrm>
              <a:off x="4384" y="688"/>
              <a:ext cx="0" cy="7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7422" name="Group 14"/>
          <p:cNvGrpSpPr>
            <a:grpSpLocks/>
          </p:cNvGrpSpPr>
          <p:nvPr/>
        </p:nvGrpSpPr>
        <p:grpSpPr bwMode="auto">
          <a:xfrm>
            <a:off x="5364163" y="1484313"/>
            <a:ext cx="1325562" cy="1936750"/>
            <a:chOff x="3406" y="720"/>
            <a:chExt cx="682" cy="1153"/>
          </a:xfrm>
        </p:grpSpPr>
        <p:pic>
          <p:nvPicPr>
            <p:cNvPr id="39955" name="Picture 15" descr="Monitor Chamber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54"/>
            <a:stretch>
              <a:fillRect/>
            </a:stretch>
          </p:blipFill>
          <p:spPr bwMode="auto">
            <a:xfrm>
              <a:off x="3406" y="1433"/>
              <a:ext cx="657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6" name="Text Box 16"/>
            <p:cNvSpPr txBox="1">
              <a:spLocks noChangeArrowheads="1"/>
            </p:cNvSpPr>
            <p:nvPr/>
          </p:nvSpPr>
          <p:spPr bwMode="auto">
            <a:xfrm>
              <a:off x="3416" y="720"/>
              <a:ext cx="672" cy="3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sz="1600" b="1">
                  <a:solidFill>
                    <a:prstClr val="black"/>
                  </a:solidFill>
                </a:rPr>
                <a:t>Monitor chambers</a:t>
              </a:r>
              <a:endParaRPr lang="en-US" sz="1600" b="1">
                <a:solidFill>
                  <a:prstClr val="black"/>
                </a:solidFill>
              </a:endParaRPr>
            </a:p>
          </p:txBody>
        </p:sp>
        <p:sp>
          <p:nvSpPr>
            <p:cNvPr id="39957" name="Line 17"/>
            <p:cNvSpPr>
              <a:spLocks noChangeShapeType="1"/>
            </p:cNvSpPr>
            <p:nvPr/>
          </p:nvSpPr>
          <p:spPr bwMode="auto">
            <a:xfrm>
              <a:off x="3768" y="1152"/>
              <a:ext cx="0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7426" name="Group 18"/>
          <p:cNvGrpSpPr>
            <a:grpSpLocks/>
          </p:cNvGrpSpPr>
          <p:nvPr/>
        </p:nvGrpSpPr>
        <p:grpSpPr bwMode="auto">
          <a:xfrm>
            <a:off x="4406900" y="947738"/>
            <a:ext cx="1295400" cy="2468562"/>
            <a:chOff x="2776" y="320"/>
            <a:chExt cx="816" cy="1555"/>
          </a:xfrm>
        </p:grpSpPr>
        <p:grpSp>
          <p:nvGrpSpPr>
            <p:cNvPr id="39947" name="Group 19"/>
            <p:cNvGrpSpPr>
              <a:grpSpLocks/>
            </p:cNvGrpSpPr>
            <p:nvPr/>
          </p:nvGrpSpPr>
          <p:grpSpPr bwMode="auto">
            <a:xfrm>
              <a:off x="3032" y="320"/>
              <a:ext cx="560" cy="1553"/>
              <a:chOff x="3032" y="320"/>
              <a:chExt cx="560" cy="1553"/>
            </a:xfrm>
          </p:grpSpPr>
          <p:pic>
            <p:nvPicPr>
              <p:cNvPr id="39952" name="Picture 20" descr="ligth field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7" y="1286"/>
                <a:ext cx="210" cy="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953" name="Text Box 21"/>
              <p:cNvSpPr txBox="1">
                <a:spLocks noChangeArrowheads="1"/>
              </p:cNvSpPr>
              <p:nvPr/>
            </p:nvSpPr>
            <p:spPr bwMode="auto">
              <a:xfrm>
                <a:off x="3032" y="320"/>
                <a:ext cx="560" cy="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it-IT" sz="1600" b="1">
                    <a:solidFill>
                      <a:prstClr val="black"/>
                    </a:solidFill>
                  </a:rPr>
                  <a:t>Ligth field</a:t>
                </a:r>
                <a:endParaRPr lang="en-US" sz="16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9954" name="Line 22"/>
              <p:cNvSpPr>
                <a:spLocks noChangeShapeType="1"/>
              </p:cNvSpPr>
              <p:nvPr/>
            </p:nvSpPr>
            <p:spPr bwMode="auto">
              <a:xfrm>
                <a:off x="3288" y="712"/>
                <a:ext cx="0" cy="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39948" name="Group 23"/>
            <p:cNvGrpSpPr>
              <a:grpSpLocks/>
            </p:cNvGrpSpPr>
            <p:nvPr/>
          </p:nvGrpSpPr>
          <p:grpSpPr bwMode="auto">
            <a:xfrm>
              <a:off x="2776" y="839"/>
              <a:ext cx="472" cy="1036"/>
              <a:chOff x="2776" y="839"/>
              <a:chExt cx="472" cy="1036"/>
            </a:xfrm>
          </p:grpSpPr>
          <p:pic>
            <p:nvPicPr>
              <p:cNvPr id="39949" name="Picture 24" descr="Positioning laser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76"/>
              <a:stretch>
                <a:fillRect/>
              </a:stretch>
            </p:blipFill>
            <p:spPr bwMode="auto">
              <a:xfrm>
                <a:off x="2999" y="1576"/>
                <a:ext cx="210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950" name="Line 25"/>
              <p:cNvSpPr>
                <a:spLocks noChangeShapeType="1"/>
              </p:cNvSpPr>
              <p:nvPr/>
            </p:nvSpPr>
            <p:spPr bwMode="auto">
              <a:xfrm>
                <a:off x="3088" y="1120"/>
                <a:ext cx="0" cy="3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951" name="Text Box 26"/>
              <p:cNvSpPr txBox="1">
                <a:spLocks noChangeArrowheads="1"/>
              </p:cNvSpPr>
              <p:nvPr/>
            </p:nvSpPr>
            <p:spPr bwMode="auto">
              <a:xfrm>
                <a:off x="2776" y="839"/>
                <a:ext cx="47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it-IT" sz="1600" b="1">
                    <a:solidFill>
                      <a:prstClr val="black"/>
                    </a:solidFill>
                  </a:rPr>
                  <a:t>Laser</a:t>
                </a:r>
                <a:endParaRPr lang="en-US" sz="1600" b="1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17435" name="Picture 27" descr="DCP_033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66800"/>
            <a:ext cx="3835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144463" y="101600"/>
            <a:ext cx="8748712" cy="519113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63500" dist="107763" dir="18900000" algn="ctr" rotWithShape="0">
              <a:srgbClr val="3399FF">
                <a:alpha val="74998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CATANA proton therapy beam line</a:t>
            </a:r>
            <a:endParaRPr lang="it-IT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0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921213"/>
              </p:ext>
            </p:extLst>
          </p:nvPr>
        </p:nvGraphicFramePr>
        <p:xfrm>
          <a:off x="323850" y="333375"/>
          <a:ext cx="8351838" cy="5808664"/>
        </p:xfrm>
        <a:graphic>
          <a:graphicData uri="http://schemas.openxmlformats.org/drawingml/2006/table">
            <a:tbl>
              <a:tblPr/>
              <a:tblGrid>
                <a:gridCol w="4176713"/>
                <a:gridCol w="2951162"/>
                <a:gridCol w="1223963"/>
              </a:tblGrid>
              <a:tr h="5762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Number of patients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&gt; 300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77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Deaths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Metastatis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Other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</a:tr>
              <a:tr h="777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Eye retention rate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95 %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77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Surviving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98 %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LOCAL CONTROL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95 %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56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WSnap9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145"/>
            <a:ext cx="9144000" cy="647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prstClr val="white"/>
                </a:solidFill>
                <a:latin typeface="Chalkboard"/>
                <a:cs typeface="Chalkboard"/>
              </a:rPr>
              <a:t>I Laboratori Nazionali del Sud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838201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prstClr val="white"/>
                </a:solidFill>
                <a:latin typeface="Arial" charset="0"/>
              </a:rPr>
              <a:t>LNS lay-out: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accelerators</a:t>
            </a:r>
            <a:r>
              <a:rPr lang="it-IT" sz="3200" dirty="0">
                <a:solidFill>
                  <a:prstClr val="white"/>
                </a:solidFill>
                <a:latin typeface="Arial" charset="0"/>
              </a:rPr>
              <a:t> and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experimental</a:t>
            </a:r>
            <a:r>
              <a:rPr lang="it-IT" sz="32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halls</a:t>
            </a:r>
            <a:r>
              <a:rPr lang="it-IT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b="1" i="1" dirty="0">
                <a:solidFill>
                  <a:srgbClr val="500093"/>
                </a:solidFill>
                <a:latin typeface="Book Antiqua" pitchFamily="18" charset="0"/>
              </a:rPr>
              <a:t> </a:t>
            </a:r>
            <a:endParaRPr lang="en-US" b="1" i="1" baseline="30000" dirty="0">
              <a:solidFill>
                <a:srgbClr val="CC3300"/>
              </a:solidFill>
              <a:latin typeface="Book Antiqua" pitchFamily="18" charset="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 rot="916479">
            <a:off x="850179" y="4026086"/>
            <a:ext cx="191452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Superconducting</a:t>
            </a:r>
            <a:r>
              <a:rPr lang="it-IT" sz="1000" b="1" kern="1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Cyclotron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 rot="916479">
            <a:off x="5552086" y="4159948"/>
            <a:ext cx="1225250" cy="3685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Tandem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 rot="916479">
            <a:off x="3806824" y="5096052"/>
            <a:ext cx="1225250" cy="3685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EXCYT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 rot="916479">
            <a:off x="2277176" y="3786254"/>
            <a:ext cx="1225250" cy="2358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FRIBS@LNS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 rot="916479">
            <a:off x="2265330" y="2980323"/>
            <a:ext cx="997887" cy="2297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Medea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 rot="916479">
            <a:off x="2708729" y="2061227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Ciclope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 rot="916479">
            <a:off x="3572825" y="1470585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Chimera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 rot="916479">
            <a:off x="5445033" y="1686609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Magnex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 rot="916479">
            <a:off x="6093105" y="2406689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Catana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 rot="916479">
            <a:off x="5634516" y="2914790"/>
            <a:ext cx="366290" cy="198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20°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 rot="916479">
            <a:off x="5745094" y="3260629"/>
            <a:ext cx="390117" cy="2114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4</a:t>
            </a: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6" name="WordArt 7"/>
          <p:cNvSpPr>
            <a:spLocks noChangeArrowheads="1" noChangeShapeType="1" noTextEdit="1"/>
          </p:cNvSpPr>
          <p:nvPr/>
        </p:nvSpPr>
        <p:spPr bwMode="auto">
          <a:xfrm rot="916479">
            <a:off x="5317409" y="3642488"/>
            <a:ext cx="614024" cy="2746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60°-80°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7" name="WordArt 7"/>
          <p:cNvSpPr>
            <a:spLocks noChangeArrowheads="1" noChangeShapeType="1" noTextEdit="1"/>
          </p:cNvSpPr>
          <p:nvPr/>
        </p:nvSpPr>
        <p:spPr bwMode="auto">
          <a:xfrm rot="916479">
            <a:off x="4584372" y="2896704"/>
            <a:ext cx="366290" cy="2536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7286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T2000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" y="2019912"/>
            <a:ext cx="4051920" cy="485315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035" y="3802213"/>
            <a:ext cx="5084966" cy="307085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025960" y="0"/>
            <a:ext cx="509208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The scattering chamber 2000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(2 m diameter)</a:t>
            </a:r>
            <a:endParaRPr lang="en-US" sz="24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441-F34B-6B4E-9CD4-7F418E036B7C}" type="slidenum">
              <a:rPr lang="en-US" smtClean="0"/>
              <a:t>26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418289" y="642026"/>
            <a:ext cx="4231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 smtClean="0">
                <a:solidFill>
                  <a:srgbClr val="0070C0"/>
                </a:solidFill>
              </a:rPr>
              <a:t>Nuclear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Physics</a:t>
            </a:r>
            <a:endParaRPr lang="it-IT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 smtClean="0">
                <a:solidFill>
                  <a:srgbClr val="0070C0"/>
                </a:solidFill>
              </a:rPr>
              <a:t>Nuclear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Astrophysics</a:t>
            </a:r>
            <a:endParaRPr lang="it-IT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70C0"/>
                </a:solidFill>
              </a:rPr>
              <a:t>Applications</a:t>
            </a:r>
          </a:p>
          <a:p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948167" y="4670634"/>
            <a:ext cx="1811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NEW!</a:t>
            </a:r>
            <a:endParaRPr lang="it-IT" sz="5400" b="0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" name="Picture 36"/>
          <p:cNvPicPr>
            <a:picLocks noChangeAspect="1" noChangeArrowheads="1"/>
          </p:cNvPicPr>
          <p:nvPr/>
        </p:nvPicPr>
        <p:blipFill>
          <a:blip r:embed="rId4" cstate="print">
            <a:lum bright="12000" contrast="18000"/>
          </a:blip>
          <a:srcRect/>
          <a:stretch>
            <a:fillRect/>
          </a:stretch>
        </p:blipFill>
        <p:spPr bwMode="auto">
          <a:xfrm>
            <a:off x="4049251" y="772365"/>
            <a:ext cx="5140936" cy="322005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Freccia a destra 10"/>
          <p:cNvSpPr/>
          <p:nvPr/>
        </p:nvSpPr>
        <p:spPr>
          <a:xfrm rot="10543375">
            <a:off x="6059047" y="1063041"/>
            <a:ext cx="628153" cy="2408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/>
          <p:cNvSpPr/>
          <p:nvPr/>
        </p:nvSpPr>
        <p:spPr>
          <a:xfrm rot="2880909">
            <a:off x="8576486" y="2611378"/>
            <a:ext cx="628153" cy="2408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bidirezionale verticale 11"/>
          <p:cNvSpPr/>
          <p:nvPr/>
        </p:nvSpPr>
        <p:spPr>
          <a:xfrm>
            <a:off x="6619719" y="3190996"/>
            <a:ext cx="190832" cy="73430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04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8" r="25229"/>
          <a:stretch>
            <a:fillRect/>
          </a:stretch>
        </p:blipFill>
        <p:spPr bwMode="auto">
          <a:xfrm>
            <a:off x="683568" y="1844824"/>
            <a:ext cx="1796187" cy="142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37643" y="3501008"/>
            <a:ext cx="848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3333CC"/>
                </a:solidFill>
                <a:cs typeface="Times New Roman" pitchFamily="18" charset="0"/>
              </a:rPr>
              <a:t>Fusion excitation functions with the  activation technique have been measured. Decay</a:t>
            </a:r>
          </a:p>
          <a:p>
            <a:pPr algn="ctr" defTabSz="914400"/>
            <a:r>
              <a:rPr lang="en-US" b="1" dirty="0">
                <a:solidFill>
                  <a:srgbClr val="3333CC"/>
                </a:solidFill>
                <a:cs typeface="Times New Roman" pitchFamily="18" charset="0"/>
              </a:rPr>
              <a:t>o</a:t>
            </a:r>
            <a:r>
              <a:rPr lang="en-US" b="1" dirty="0" smtClean="0">
                <a:solidFill>
                  <a:srgbClr val="3333CC"/>
                </a:solidFill>
                <a:cs typeface="Times New Roman" pitchFamily="18" charset="0"/>
              </a:rPr>
              <a:t>f the activated foils followed off line in a dedicated lab  with  lead shielded detectors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9438" y="44624"/>
            <a:ext cx="8655050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Reaction and nuclear structure studies at the CT 2000 Chamber</a:t>
            </a:r>
            <a:endParaRPr lang="en-GB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4" name="Gruppo 73"/>
          <p:cNvGrpSpPr/>
          <p:nvPr/>
        </p:nvGrpSpPr>
        <p:grpSpPr>
          <a:xfrm>
            <a:off x="337643" y="4717126"/>
            <a:ext cx="3460885" cy="1880373"/>
            <a:chOff x="3065697" y="4005064"/>
            <a:chExt cx="3460885" cy="1880373"/>
          </a:xfrm>
        </p:grpSpPr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3065697" y="4005064"/>
              <a:ext cx="1223814" cy="1224175"/>
              <a:chOff x="107504" y="44624"/>
              <a:chExt cx="1224136" cy="1224136"/>
            </a:xfrm>
          </p:grpSpPr>
          <p:grpSp>
            <p:nvGrpSpPr>
              <p:cNvPr id="33" name="Group 29"/>
              <p:cNvGrpSpPr>
                <a:grpSpLocks/>
              </p:cNvGrpSpPr>
              <p:nvPr/>
            </p:nvGrpSpPr>
            <p:grpSpPr bwMode="auto">
              <a:xfrm>
                <a:off x="395536" y="332656"/>
                <a:ext cx="936104" cy="936104"/>
                <a:chOff x="827584" y="2996952"/>
                <a:chExt cx="936104" cy="936104"/>
              </a:xfrm>
            </p:grpSpPr>
            <p:sp>
              <p:nvSpPr>
                <p:cNvPr id="35" name="Rectangle 25"/>
                <p:cNvSpPr/>
                <p:nvPr/>
              </p:nvSpPr>
              <p:spPr>
                <a:xfrm rot="11264192">
                  <a:off x="1403648" y="3429000"/>
                  <a:ext cx="360040" cy="43204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/>
                  </a:solidFill>
                </a:ln>
                <a:scene3d>
                  <a:camera prst="isometricLeftDown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Isosceles Triangle 26"/>
                <p:cNvSpPr>
                  <a:spLocks noChangeArrowheads="1"/>
                </p:cNvSpPr>
                <p:nvPr/>
              </p:nvSpPr>
              <p:spPr bwMode="auto">
                <a:xfrm rot="7780253">
                  <a:off x="1173500" y="3007458"/>
                  <a:ext cx="206368" cy="778079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4BD97"/>
                </a:solidFill>
                <a:ln w="25400" algn="ctr">
                  <a:solidFill>
                    <a:srgbClr val="C4BD97"/>
                  </a:solidFill>
                  <a:miter lim="800000"/>
                  <a:headEnd/>
                  <a:tailEnd/>
                </a:ln>
              </p:spPr>
              <p:txBody>
                <a:bodyPr rot="10800000" vert="eaVert" anchor="ctr"/>
                <a:lstStyle/>
                <a:p>
                  <a:pPr algn="ctr" defTabSz="914400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Oval 27"/>
                <p:cNvSpPr/>
                <p:nvPr/>
              </p:nvSpPr>
              <p:spPr>
                <a:xfrm rot="11369814">
                  <a:off x="974020" y="3501008"/>
                  <a:ext cx="288032" cy="432048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  <a:effectLst>
                  <a:outerShdw blurRad="225425" dist="50800" dir="5220000" algn="ctr">
                    <a:srgbClr val="000000">
                      <a:alpha val="33000"/>
                    </a:srgbClr>
                  </a:outerShdw>
                </a:effectLst>
                <a:scene3d>
                  <a:camera prst="isometricLeftDown"/>
                  <a:lightRig rig="harsh" dir="t">
                    <a:rot lat="0" lon="0" rev="3000000"/>
                  </a:lightRig>
                </a:scene3d>
                <a:sp3d extrusionH="254000" contourW="19050">
                  <a:bevelT w="82550" h="44450" prst="angle"/>
                  <a:bevelB w="82550" h="44450" prst="angle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8" name="Group 52"/>
                <p:cNvGrpSpPr>
                  <a:grpSpLocks/>
                </p:cNvGrpSpPr>
                <p:nvPr/>
              </p:nvGrpSpPr>
              <p:grpSpPr bwMode="auto">
                <a:xfrm>
                  <a:off x="827584" y="2996952"/>
                  <a:ext cx="288032" cy="270662"/>
                  <a:chOff x="697" y="12966"/>
                  <a:chExt cx="1602" cy="1618"/>
                </a:xfrm>
              </p:grpSpPr>
              <p:grpSp>
                <p:nvGrpSpPr>
                  <p:cNvPr id="42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692" y="12970"/>
                    <a:ext cx="1603" cy="1617"/>
                    <a:chOff x="692" y="12970"/>
                    <a:chExt cx="1603" cy="1617"/>
                  </a:xfrm>
                </p:grpSpPr>
                <p:grpSp>
                  <p:nvGrpSpPr>
                    <p:cNvPr id="50" name="Group 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2" y="12970"/>
                      <a:ext cx="1603" cy="1617"/>
                      <a:chOff x="4403" y="6278"/>
                      <a:chExt cx="4828" cy="5166"/>
                    </a:xfrm>
                  </p:grpSpPr>
                  <p:sp>
                    <p:nvSpPr>
                      <p:cNvPr id="61" name="Oval 55"/>
                      <p:cNvSpPr>
                        <a:spLocks noChangeArrowheads="1"/>
                      </p:cNvSpPr>
                      <p:nvPr/>
                    </p:nvSpPr>
                    <p:spPr bwMode="auto">
                      <a:xfrm rot="1949392">
                        <a:off x="7933" y="8122"/>
                        <a:ext cx="1298" cy="1364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00B050"/>
                          </a:gs>
                          <a:gs pos="100000">
                            <a:srgbClr val="005828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2" name="Oval 56"/>
                      <p:cNvSpPr>
                        <a:spLocks noChangeArrowheads="1"/>
                      </p:cNvSpPr>
                      <p:nvPr/>
                    </p:nvSpPr>
                    <p:spPr bwMode="auto">
                      <a:xfrm rot="1949392">
                        <a:off x="7346" y="6518"/>
                        <a:ext cx="1298" cy="1364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00B050"/>
                          </a:gs>
                          <a:gs pos="100000">
                            <a:srgbClr val="005828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3" name="Oval 57"/>
                      <p:cNvSpPr>
                        <a:spLocks noChangeArrowheads="1"/>
                      </p:cNvSpPr>
                      <p:nvPr/>
                    </p:nvSpPr>
                    <p:spPr bwMode="auto">
                      <a:xfrm rot="1949392">
                        <a:off x="6279" y="10080"/>
                        <a:ext cx="1298" cy="1364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00B050"/>
                          </a:gs>
                          <a:gs pos="100000">
                            <a:srgbClr val="005828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4" name="Oval 58"/>
                      <p:cNvSpPr>
                        <a:spLocks noChangeArrowheads="1"/>
                      </p:cNvSpPr>
                      <p:nvPr/>
                    </p:nvSpPr>
                    <p:spPr bwMode="auto">
                      <a:xfrm rot="1949392">
                        <a:off x="4403" y="8122"/>
                        <a:ext cx="1298" cy="1364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00B050"/>
                          </a:gs>
                          <a:gs pos="100000">
                            <a:srgbClr val="005828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5" name="Oval 59"/>
                      <p:cNvSpPr>
                        <a:spLocks noChangeArrowheads="1"/>
                      </p:cNvSpPr>
                      <p:nvPr/>
                    </p:nvSpPr>
                    <p:spPr bwMode="auto">
                      <a:xfrm rot="1949392">
                        <a:off x="7933" y="9107"/>
                        <a:ext cx="1298" cy="1364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00B050"/>
                          </a:gs>
                          <a:gs pos="100000">
                            <a:srgbClr val="005828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6" name="Oval 60"/>
                      <p:cNvSpPr>
                        <a:spLocks noChangeArrowheads="1"/>
                      </p:cNvSpPr>
                      <p:nvPr/>
                    </p:nvSpPr>
                    <p:spPr bwMode="auto">
                      <a:xfrm rot="1949392">
                        <a:off x="4579" y="9107"/>
                        <a:ext cx="1298" cy="1364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0000"/>
                          </a:gs>
                          <a:gs pos="100000">
                            <a:srgbClr val="8000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7" name="Oval 61"/>
                      <p:cNvSpPr>
                        <a:spLocks noChangeArrowheads="1"/>
                      </p:cNvSpPr>
                      <p:nvPr/>
                    </p:nvSpPr>
                    <p:spPr bwMode="auto">
                      <a:xfrm rot="1949392">
                        <a:off x="5337" y="6518"/>
                        <a:ext cx="1298" cy="1364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0000"/>
                          </a:gs>
                          <a:gs pos="100000">
                            <a:srgbClr val="8000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8" name="Oval 62"/>
                      <p:cNvSpPr>
                        <a:spLocks noChangeArrowheads="1"/>
                      </p:cNvSpPr>
                      <p:nvPr/>
                    </p:nvSpPr>
                    <p:spPr bwMode="auto">
                      <a:xfrm rot="1949392">
                        <a:off x="5337" y="9726"/>
                        <a:ext cx="1298" cy="1364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0000"/>
                          </a:gs>
                          <a:gs pos="100000">
                            <a:srgbClr val="8000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9" name="Oval 63"/>
                      <p:cNvSpPr>
                        <a:spLocks noChangeArrowheads="1"/>
                      </p:cNvSpPr>
                      <p:nvPr/>
                    </p:nvSpPr>
                    <p:spPr bwMode="auto">
                      <a:xfrm rot="1949392">
                        <a:off x="7175" y="9726"/>
                        <a:ext cx="1298" cy="1364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0000"/>
                          </a:gs>
                          <a:gs pos="100000">
                            <a:srgbClr val="8000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0" name="Oval 64"/>
                      <p:cNvSpPr>
                        <a:spLocks noChangeArrowheads="1"/>
                      </p:cNvSpPr>
                      <p:nvPr/>
                    </p:nvSpPr>
                    <p:spPr bwMode="auto">
                      <a:xfrm rot="1949392">
                        <a:off x="4579" y="6998"/>
                        <a:ext cx="1298" cy="1364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0000"/>
                          </a:gs>
                          <a:gs pos="100000">
                            <a:srgbClr val="8000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1" name="Oval 65"/>
                      <p:cNvSpPr>
                        <a:spLocks noChangeArrowheads="1"/>
                      </p:cNvSpPr>
                      <p:nvPr/>
                    </p:nvSpPr>
                    <p:spPr bwMode="auto">
                      <a:xfrm rot="1949392">
                        <a:off x="7933" y="7238"/>
                        <a:ext cx="1298" cy="1364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0000"/>
                          </a:gs>
                          <a:gs pos="100000">
                            <a:srgbClr val="8000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72" name="Oval 66"/>
                      <p:cNvSpPr>
                        <a:spLocks noChangeArrowheads="1"/>
                      </p:cNvSpPr>
                      <p:nvPr/>
                    </p:nvSpPr>
                    <p:spPr bwMode="auto">
                      <a:xfrm rot="1949392">
                        <a:off x="6279" y="6278"/>
                        <a:ext cx="1298" cy="1364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0000"/>
                          </a:gs>
                          <a:gs pos="100000">
                            <a:srgbClr val="8000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51" name="Group 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71" y="13227"/>
                      <a:ext cx="1295" cy="1147"/>
                      <a:chOff x="4040" y="1132"/>
                      <a:chExt cx="1295" cy="1147"/>
                    </a:xfrm>
                  </p:grpSpPr>
                  <p:sp>
                    <p:nvSpPr>
                      <p:cNvPr id="52" name="Oval 68"/>
                      <p:cNvSpPr>
                        <a:spLocks noChangeArrowheads="1"/>
                      </p:cNvSpPr>
                      <p:nvPr/>
                    </p:nvSpPr>
                    <p:spPr bwMode="auto">
                      <a:xfrm rot="2994047">
                        <a:off x="4389" y="1850"/>
                        <a:ext cx="431" cy="427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00B050"/>
                          </a:gs>
                          <a:gs pos="100000">
                            <a:srgbClr val="005828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3" name="Oval 69"/>
                      <p:cNvSpPr>
                        <a:spLocks noChangeArrowheads="1"/>
                      </p:cNvSpPr>
                      <p:nvPr/>
                    </p:nvSpPr>
                    <p:spPr bwMode="auto">
                      <a:xfrm rot="2994047">
                        <a:off x="4858" y="1311"/>
                        <a:ext cx="430" cy="427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00B050"/>
                          </a:gs>
                          <a:gs pos="100000">
                            <a:srgbClr val="005828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4" name="Oval 70"/>
                      <p:cNvSpPr>
                        <a:spLocks noChangeArrowheads="1"/>
                      </p:cNvSpPr>
                      <p:nvPr/>
                    </p:nvSpPr>
                    <p:spPr bwMode="auto">
                      <a:xfrm rot="2994047">
                        <a:off x="4753" y="1850"/>
                        <a:ext cx="431" cy="427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00B050"/>
                          </a:gs>
                          <a:gs pos="100000">
                            <a:srgbClr val="005828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5" name="Oval 71"/>
                      <p:cNvSpPr>
                        <a:spLocks noChangeArrowheads="1"/>
                      </p:cNvSpPr>
                      <p:nvPr/>
                    </p:nvSpPr>
                    <p:spPr bwMode="auto">
                      <a:xfrm rot="2994047">
                        <a:off x="4038" y="1504"/>
                        <a:ext cx="431" cy="427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00B050"/>
                          </a:gs>
                          <a:gs pos="100000">
                            <a:srgbClr val="005828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6" name="Oval 72"/>
                      <p:cNvSpPr>
                        <a:spLocks noChangeArrowheads="1"/>
                      </p:cNvSpPr>
                      <p:nvPr/>
                    </p:nvSpPr>
                    <p:spPr bwMode="auto">
                      <a:xfrm rot="2994047">
                        <a:off x="4157" y="1731"/>
                        <a:ext cx="431" cy="427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0000"/>
                          </a:gs>
                          <a:gs pos="100000">
                            <a:srgbClr val="8000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7" name="Oval 73"/>
                      <p:cNvSpPr>
                        <a:spLocks noChangeArrowheads="1"/>
                      </p:cNvSpPr>
                      <p:nvPr/>
                    </p:nvSpPr>
                    <p:spPr bwMode="auto">
                      <a:xfrm rot="2994047">
                        <a:off x="4426" y="1134"/>
                        <a:ext cx="431" cy="427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0000"/>
                          </a:gs>
                          <a:gs pos="100000">
                            <a:srgbClr val="8000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8" name="Oval 74"/>
                      <p:cNvSpPr>
                        <a:spLocks noChangeArrowheads="1"/>
                      </p:cNvSpPr>
                      <p:nvPr/>
                    </p:nvSpPr>
                    <p:spPr bwMode="auto">
                      <a:xfrm rot="2994047">
                        <a:off x="4140" y="1181"/>
                        <a:ext cx="431" cy="427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0000"/>
                          </a:gs>
                          <a:gs pos="100000">
                            <a:srgbClr val="8000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9" name="Oval 75"/>
                      <p:cNvSpPr>
                        <a:spLocks noChangeArrowheads="1"/>
                      </p:cNvSpPr>
                      <p:nvPr/>
                    </p:nvSpPr>
                    <p:spPr bwMode="auto">
                      <a:xfrm rot="2994047">
                        <a:off x="4906" y="1585"/>
                        <a:ext cx="431" cy="427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0000"/>
                          </a:gs>
                          <a:gs pos="100000">
                            <a:srgbClr val="8000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60" name="Oval 76"/>
                      <p:cNvSpPr>
                        <a:spLocks noChangeArrowheads="1"/>
                      </p:cNvSpPr>
                      <p:nvPr/>
                    </p:nvSpPr>
                    <p:spPr bwMode="auto">
                      <a:xfrm rot="2994047">
                        <a:off x="4746" y="1134"/>
                        <a:ext cx="431" cy="427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0000"/>
                          </a:gs>
                          <a:gs pos="100000">
                            <a:srgbClr val="8000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/>
                      <a:lstStyle/>
                      <a:p>
                        <a:pPr defTabSz="9144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43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1018" y="13345"/>
                    <a:ext cx="982" cy="893"/>
                    <a:chOff x="6494" y="4560"/>
                    <a:chExt cx="2959" cy="2854"/>
                  </a:xfrm>
                </p:grpSpPr>
                <p:sp>
                  <p:nvSpPr>
                    <p:cNvPr id="44" name="Oval 78"/>
                    <p:cNvSpPr>
                      <a:spLocks noChangeArrowheads="1"/>
                    </p:cNvSpPr>
                    <p:nvPr/>
                  </p:nvSpPr>
                  <p:spPr bwMode="auto">
                    <a:xfrm rot="1949392">
                      <a:off x="7326" y="6050"/>
                      <a:ext cx="1298" cy="1364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B050"/>
                        </a:gs>
                        <a:gs pos="100000">
                          <a:srgbClr val="005828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9144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5" name="Oval 79"/>
                    <p:cNvSpPr>
                      <a:spLocks noChangeArrowheads="1"/>
                    </p:cNvSpPr>
                    <p:nvPr/>
                  </p:nvSpPr>
                  <p:spPr bwMode="auto">
                    <a:xfrm rot="1949392">
                      <a:off x="7724" y="4686"/>
                      <a:ext cx="1298" cy="1364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8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9144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6" name="Oval 80"/>
                    <p:cNvSpPr>
                      <a:spLocks noChangeArrowheads="1"/>
                    </p:cNvSpPr>
                    <p:nvPr/>
                  </p:nvSpPr>
                  <p:spPr bwMode="auto">
                    <a:xfrm rot="1949392">
                      <a:off x="8155" y="5520"/>
                      <a:ext cx="1298" cy="1364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8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9144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7" name="Oval 81"/>
                    <p:cNvSpPr>
                      <a:spLocks noChangeArrowheads="1"/>
                    </p:cNvSpPr>
                    <p:nvPr/>
                  </p:nvSpPr>
                  <p:spPr bwMode="auto">
                    <a:xfrm rot="1949392">
                      <a:off x="6494" y="5520"/>
                      <a:ext cx="1298" cy="1364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8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9144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8" name="Oval 82"/>
                    <p:cNvSpPr>
                      <a:spLocks noChangeArrowheads="1"/>
                    </p:cNvSpPr>
                    <p:nvPr/>
                  </p:nvSpPr>
                  <p:spPr bwMode="auto">
                    <a:xfrm rot="1949392">
                      <a:off x="6857" y="4560"/>
                      <a:ext cx="1298" cy="1364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B050"/>
                        </a:gs>
                        <a:gs pos="100000">
                          <a:srgbClr val="005828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9144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9" name="Oval 83"/>
                    <p:cNvSpPr>
                      <a:spLocks noChangeArrowheads="1"/>
                    </p:cNvSpPr>
                    <p:nvPr/>
                  </p:nvSpPr>
                  <p:spPr bwMode="auto">
                    <a:xfrm rot="1949392">
                      <a:off x="7326" y="5279"/>
                      <a:ext cx="1298" cy="1364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8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defTabSz="9144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9" name="Group 120"/>
                <p:cNvGrpSpPr>
                  <a:grpSpLocks/>
                </p:cNvGrpSpPr>
                <p:nvPr/>
              </p:nvGrpSpPr>
              <p:grpSpPr bwMode="auto">
                <a:xfrm rot="4827333">
                  <a:off x="783171" y="3377396"/>
                  <a:ext cx="567622" cy="74675"/>
                  <a:chOff x="3347864" y="4434445"/>
                  <a:chExt cx="851434" cy="146683"/>
                </a:xfrm>
              </p:grpSpPr>
              <p:cxnSp>
                <p:nvCxnSpPr>
                  <p:cNvPr id="40" name="Straight Arrow Connector 31"/>
                  <p:cNvCxnSpPr/>
                  <p:nvPr/>
                </p:nvCxnSpPr>
                <p:spPr>
                  <a:xfrm>
                    <a:off x="4111731" y="4539330"/>
                    <a:ext cx="71435" cy="0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Freeform 30"/>
                  <p:cNvSpPr/>
                  <p:nvPr/>
                </p:nvSpPr>
                <p:spPr>
                  <a:xfrm>
                    <a:off x="3323267" y="4459591"/>
                    <a:ext cx="800076" cy="146600"/>
                  </a:xfrm>
                  <a:custGeom>
                    <a:avLst/>
                    <a:gdLst>
                      <a:gd name="connsiteX0" fmla="*/ 0 w 1365663"/>
                      <a:gd name="connsiteY0" fmla="*/ 357250 h 389907"/>
                      <a:gd name="connsiteX1" fmla="*/ 160317 w 1365663"/>
                      <a:gd name="connsiteY1" fmla="*/ 990 h 389907"/>
                      <a:gd name="connsiteX2" fmla="*/ 338447 w 1365663"/>
                      <a:gd name="connsiteY2" fmla="*/ 351312 h 389907"/>
                      <a:gd name="connsiteX3" fmla="*/ 516577 w 1365663"/>
                      <a:gd name="connsiteY3" fmla="*/ 990 h 389907"/>
                      <a:gd name="connsiteX4" fmla="*/ 676894 w 1365663"/>
                      <a:gd name="connsiteY4" fmla="*/ 357250 h 389907"/>
                      <a:gd name="connsiteX5" fmla="*/ 819398 w 1365663"/>
                      <a:gd name="connsiteY5" fmla="*/ 990 h 389907"/>
                      <a:gd name="connsiteX6" fmla="*/ 955964 w 1365663"/>
                      <a:gd name="connsiteY6" fmla="*/ 363187 h 389907"/>
                      <a:gd name="connsiteX7" fmla="*/ 1104406 w 1365663"/>
                      <a:gd name="connsiteY7" fmla="*/ 990 h 389907"/>
                      <a:gd name="connsiteX8" fmla="*/ 1252847 w 1365663"/>
                      <a:gd name="connsiteY8" fmla="*/ 357250 h 389907"/>
                      <a:gd name="connsiteX9" fmla="*/ 1365663 w 1365663"/>
                      <a:gd name="connsiteY9" fmla="*/ 196933 h 389907"/>
                      <a:gd name="connsiteX10" fmla="*/ 1365663 w 1365663"/>
                      <a:gd name="connsiteY10" fmla="*/ 196933 h 3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65663" h="389907">
                        <a:moveTo>
                          <a:pt x="0" y="357250"/>
                        </a:moveTo>
                        <a:cubicBezTo>
                          <a:pt x="51954" y="179615"/>
                          <a:pt x="103909" y="1980"/>
                          <a:pt x="160317" y="990"/>
                        </a:cubicBezTo>
                        <a:cubicBezTo>
                          <a:pt x="216725" y="0"/>
                          <a:pt x="279070" y="351312"/>
                          <a:pt x="338447" y="351312"/>
                        </a:cubicBezTo>
                        <a:cubicBezTo>
                          <a:pt x="397824" y="351312"/>
                          <a:pt x="460169" y="0"/>
                          <a:pt x="516577" y="990"/>
                        </a:cubicBezTo>
                        <a:cubicBezTo>
                          <a:pt x="572985" y="1980"/>
                          <a:pt x="626424" y="357250"/>
                          <a:pt x="676894" y="357250"/>
                        </a:cubicBezTo>
                        <a:cubicBezTo>
                          <a:pt x="727364" y="357250"/>
                          <a:pt x="772886" y="1"/>
                          <a:pt x="819398" y="990"/>
                        </a:cubicBezTo>
                        <a:cubicBezTo>
                          <a:pt x="865910" y="1979"/>
                          <a:pt x="908463" y="363187"/>
                          <a:pt x="955964" y="363187"/>
                        </a:cubicBezTo>
                        <a:cubicBezTo>
                          <a:pt x="1003465" y="363187"/>
                          <a:pt x="1054926" y="1979"/>
                          <a:pt x="1104406" y="990"/>
                        </a:cubicBezTo>
                        <a:cubicBezTo>
                          <a:pt x="1153886" y="1"/>
                          <a:pt x="1209304" y="324593"/>
                          <a:pt x="1252847" y="357250"/>
                        </a:cubicBezTo>
                        <a:cubicBezTo>
                          <a:pt x="1296390" y="389907"/>
                          <a:pt x="1365663" y="196933"/>
                          <a:pt x="1365663" y="196933"/>
                        </a:cubicBezTo>
                        <a:lnTo>
                          <a:pt x="1365663" y="196933"/>
                        </a:lnTo>
                      </a:path>
                    </a:pathLst>
                  </a:custGeom>
                  <a:ln w="19050">
                    <a:solidFill>
                      <a:srgbClr val="CC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defTabSz="914400">
                      <a:defRPr/>
                    </a:pPr>
                    <a:endParaRPr lang="it-IT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34" name="TextBox 24"/>
              <p:cNvSpPr txBox="1">
                <a:spLocks noChangeArrowheads="1"/>
              </p:cNvSpPr>
              <p:nvPr/>
            </p:nvSpPr>
            <p:spPr bwMode="auto">
              <a:xfrm>
                <a:off x="107504" y="44624"/>
                <a:ext cx="544590" cy="3365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914400" eaLnBrk="1" hangingPunct="1"/>
                <a:r>
                  <a:rPr lang="it-IT" sz="160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E.R.</a:t>
                </a:r>
              </a:p>
            </p:txBody>
          </p:sp>
        </p:grpSp>
        <p:grpSp>
          <p:nvGrpSpPr>
            <p:cNvPr id="10" name="Gruppo 9"/>
            <p:cNvGrpSpPr/>
            <p:nvPr/>
          </p:nvGrpSpPr>
          <p:grpSpPr>
            <a:xfrm>
              <a:off x="3323685" y="4552641"/>
              <a:ext cx="3202897" cy="1332796"/>
              <a:chOff x="3136361" y="3322179"/>
              <a:chExt cx="3202897" cy="1332796"/>
            </a:xfrm>
          </p:grpSpPr>
          <p:sp>
            <p:nvSpPr>
              <p:cNvPr id="12" name="Line 17"/>
              <p:cNvSpPr>
                <a:spLocks noChangeShapeType="1"/>
              </p:cNvSpPr>
              <p:nvPr/>
            </p:nvSpPr>
            <p:spPr bwMode="auto">
              <a:xfrm>
                <a:off x="3390017" y="4155744"/>
                <a:ext cx="294924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Text Box 19"/>
              <p:cNvSpPr txBox="1">
                <a:spLocks noChangeArrowheads="1"/>
              </p:cNvSpPr>
              <p:nvPr/>
            </p:nvSpPr>
            <p:spPr bwMode="auto">
              <a:xfrm>
                <a:off x="3717905" y="4179243"/>
                <a:ext cx="792187" cy="335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914400"/>
                <a:r>
                  <a:rPr lang="en-US" sz="1600" b="1" dirty="0">
                    <a:latin typeface="Times New Roman" pitchFamily="18" charset="0"/>
                    <a:cs typeface="Times New Roman" pitchFamily="18" charset="0"/>
                  </a:rPr>
                  <a:t>BEAM</a:t>
                </a:r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V="1">
                <a:off x="5138294" y="3898564"/>
                <a:ext cx="0" cy="503770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Line 21"/>
              <p:cNvSpPr>
                <a:spLocks noChangeShapeType="1"/>
              </p:cNvSpPr>
              <p:nvPr/>
            </p:nvSpPr>
            <p:spPr bwMode="auto">
              <a:xfrm flipV="1">
                <a:off x="5549021" y="3898564"/>
                <a:ext cx="0" cy="503770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43170" y="3898564"/>
                <a:ext cx="0" cy="503770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Line 23"/>
              <p:cNvSpPr>
                <a:spLocks noChangeShapeType="1"/>
              </p:cNvSpPr>
              <p:nvPr/>
            </p:nvSpPr>
            <p:spPr bwMode="auto">
              <a:xfrm flipV="1">
                <a:off x="5753898" y="3898564"/>
                <a:ext cx="0" cy="503770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Line 24"/>
              <p:cNvSpPr>
                <a:spLocks noChangeShapeType="1"/>
              </p:cNvSpPr>
              <p:nvPr/>
            </p:nvSpPr>
            <p:spPr bwMode="auto">
              <a:xfrm flipH="1">
                <a:off x="5035550" y="3899354"/>
                <a:ext cx="0" cy="503238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5649913" y="3899354"/>
                <a:ext cx="0" cy="503238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Line 26"/>
              <p:cNvSpPr>
                <a:spLocks noChangeShapeType="1"/>
              </p:cNvSpPr>
              <p:nvPr/>
            </p:nvSpPr>
            <p:spPr bwMode="auto">
              <a:xfrm flipH="1">
                <a:off x="5241925" y="3899354"/>
                <a:ext cx="0" cy="503238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H="1">
                <a:off x="5445125" y="3899354"/>
                <a:ext cx="0" cy="503238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>
                  <a:defRPr/>
                </a:pPr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Text Box 28"/>
              <p:cNvSpPr txBox="1">
                <a:spLocks noChangeArrowheads="1"/>
              </p:cNvSpPr>
              <p:nvPr/>
            </p:nvSpPr>
            <p:spPr bwMode="auto">
              <a:xfrm>
                <a:off x="4070986" y="3322179"/>
                <a:ext cx="819505" cy="366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914400"/>
                <a:r>
                  <a:rPr lang="en-US" sz="160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b="1">
                    <a:solidFill>
                      <a:srgbClr val="7F7F7F"/>
                    </a:solidFill>
                    <a:latin typeface="Times New Roman" pitchFamily="18" charset="0"/>
                    <a:cs typeface="Times New Roman" pitchFamily="18" charset="0"/>
                  </a:rPr>
                  <a:t>target</a:t>
                </a:r>
              </a:p>
            </p:txBody>
          </p:sp>
          <p:sp>
            <p:nvSpPr>
              <p:cNvPr id="23" name="Line 29"/>
              <p:cNvSpPr>
                <a:spLocks noChangeShapeType="1"/>
              </p:cNvSpPr>
              <p:nvPr/>
            </p:nvSpPr>
            <p:spPr bwMode="auto">
              <a:xfrm flipH="1">
                <a:off x="4881711" y="4465872"/>
                <a:ext cx="102438" cy="189103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Line 30"/>
              <p:cNvSpPr>
                <a:spLocks noChangeShapeType="1"/>
              </p:cNvSpPr>
              <p:nvPr/>
            </p:nvSpPr>
            <p:spPr bwMode="auto">
              <a:xfrm flipV="1">
                <a:off x="4881711" y="4465872"/>
                <a:ext cx="102438" cy="189103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Line 31"/>
              <p:cNvSpPr>
                <a:spLocks noChangeShapeType="1"/>
              </p:cNvSpPr>
              <p:nvPr/>
            </p:nvSpPr>
            <p:spPr bwMode="auto">
              <a:xfrm>
                <a:off x="4718050" y="3538992"/>
                <a:ext cx="288925" cy="360362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defTabSz="914400">
                  <a:defRPr/>
                </a:pPr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Text Box 32"/>
              <p:cNvSpPr txBox="1">
                <a:spLocks noChangeArrowheads="1"/>
              </p:cNvSpPr>
              <p:nvPr/>
            </p:nvSpPr>
            <p:spPr bwMode="auto">
              <a:xfrm>
                <a:off x="5431949" y="3322179"/>
                <a:ext cx="907309" cy="367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914400"/>
                <a:r>
                  <a:rPr lang="en-US" sz="1800" b="1">
                    <a:solidFill>
                      <a:srgbClr val="FF9933"/>
                    </a:solidFill>
                    <a:latin typeface="Times New Roman" pitchFamily="18" charset="0"/>
                    <a:cs typeface="Times New Roman" pitchFamily="18" charset="0"/>
                  </a:rPr>
                  <a:t>catcher</a:t>
                </a:r>
              </a:p>
            </p:txBody>
          </p:sp>
          <p:sp>
            <p:nvSpPr>
              <p:cNvPr id="27" name="Line 33"/>
              <p:cNvSpPr>
                <a:spLocks noChangeShapeType="1"/>
              </p:cNvSpPr>
              <p:nvPr/>
            </p:nvSpPr>
            <p:spPr bwMode="auto">
              <a:xfrm flipH="1">
                <a:off x="5151951" y="3609615"/>
                <a:ext cx="287802" cy="287436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Line 34"/>
              <p:cNvSpPr>
                <a:spLocks noChangeShapeType="1"/>
              </p:cNvSpPr>
              <p:nvPr/>
            </p:nvSpPr>
            <p:spPr bwMode="auto">
              <a:xfrm>
                <a:off x="3136361" y="4213231"/>
                <a:ext cx="102438" cy="125564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2" name="Connettore 2 31"/>
              <p:cNvCxnSpPr/>
              <p:nvPr/>
            </p:nvCxnSpPr>
            <p:spPr bwMode="auto">
              <a:xfrm flipH="1" flipV="1">
                <a:off x="4281056" y="3866238"/>
                <a:ext cx="651308" cy="236427"/>
              </a:xfrm>
              <a:prstGeom prst="straightConnector1">
                <a:avLst/>
              </a:prstGeom>
              <a:ln w="25400">
                <a:solidFill>
                  <a:schemeClr val="bg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3" name="Picture 2" descr="D:\M1L\Documents\Tesi\3_setup\Immagini\Rivelator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36" y="4059078"/>
            <a:ext cx="2065724" cy="275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5" descr="D:\M1L\Desktop\PadovaColloquio\Diapositive\Immagini\21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660" y="4509268"/>
            <a:ext cx="2434219" cy="22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6875" y="1340767"/>
            <a:ext cx="2181229" cy="19328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7" name="Text Box 13"/>
          <p:cNvSpPr txBox="1">
            <a:spLocks noChangeArrowheads="1"/>
          </p:cNvSpPr>
          <p:nvPr/>
        </p:nvSpPr>
        <p:spPr bwMode="auto">
          <a:xfrm>
            <a:off x="4247691" y="1514541"/>
            <a:ext cx="828365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defTabSz="914400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 baseline="30000" dirty="0" smtClean="0">
                <a:solidFill>
                  <a:srgbClr val="003366"/>
                </a:solidFill>
              </a:rPr>
              <a:t>4</a:t>
            </a:r>
            <a:r>
              <a:rPr lang="it-IT" sz="2000" b="1" dirty="0" smtClean="0">
                <a:solidFill>
                  <a:srgbClr val="003366"/>
                </a:solidFill>
              </a:rPr>
              <a:t>He </a:t>
            </a:r>
            <a:endParaRPr lang="it-IT" sz="2000" b="1" dirty="0">
              <a:solidFill>
                <a:srgbClr val="003366"/>
              </a:solidFill>
            </a:endParaRPr>
          </a:p>
        </p:txBody>
      </p:sp>
      <p:sp>
        <p:nvSpPr>
          <p:cNvPr id="78" name="Rettangolo 77"/>
          <p:cNvSpPr/>
          <p:nvPr/>
        </p:nvSpPr>
        <p:spPr>
          <a:xfrm>
            <a:off x="309438" y="3501008"/>
            <a:ext cx="8511034" cy="3240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144016" y="33265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3333CC"/>
                </a:solidFill>
                <a:cs typeface="Times New Roman" pitchFamily="18" charset="0"/>
              </a:rPr>
              <a:t>Elastic and direct processes studied with Si telescopes systems like e.g. CLAD.</a:t>
            </a:r>
          </a:p>
          <a:p>
            <a:pPr algn="ctr" defTabSz="914400"/>
            <a:r>
              <a:rPr lang="en-US" b="1" dirty="0" smtClean="0">
                <a:solidFill>
                  <a:srgbClr val="3333CC"/>
                </a:solidFill>
                <a:cs typeface="Times New Roman" pitchFamily="18" charset="0"/>
              </a:rPr>
              <a:t>Elastic excitation functions measured with the TTIK technique filling the chamber with gas</a:t>
            </a:r>
          </a:p>
        </p:txBody>
      </p:sp>
      <p:sp>
        <p:nvSpPr>
          <p:cNvPr id="80" name="CasellaDiTesto 79"/>
          <p:cNvSpPr txBox="1"/>
          <p:nvPr/>
        </p:nvSpPr>
        <p:spPr>
          <a:xfrm>
            <a:off x="179512" y="1124744"/>
            <a:ext cx="2857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3333CC"/>
                </a:solidFill>
                <a:cs typeface="Times New Roman" pitchFamily="18" charset="0"/>
              </a:rPr>
              <a:t>CLAD 6 highly segmented</a:t>
            </a:r>
          </a:p>
          <a:p>
            <a:pPr algn="ctr" defTabSz="914400"/>
            <a:r>
              <a:rPr lang="en-US" b="1" dirty="0" smtClean="0">
                <a:solidFill>
                  <a:srgbClr val="3333CC"/>
                </a:solidFill>
                <a:cs typeface="Times New Roman" pitchFamily="18" charset="0"/>
              </a:rPr>
              <a:t>Si telescopes </a:t>
            </a:r>
          </a:p>
        </p:txBody>
      </p:sp>
      <p:sp>
        <p:nvSpPr>
          <p:cNvPr id="81" name="Rettangolo 80"/>
          <p:cNvSpPr/>
          <p:nvPr/>
        </p:nvSpPr>
        <p:spPr>
          <a:xfrm>
            <a:off x="316398" y="1124744"/>
            <a:ext cx="2599418" cy="223224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2" name="Picture 1"/>
          <p:cNvPicPr>
            <a:picLocks noChangeAspect="1" noChangeArrowheads="1"/>
          </p:cNvPicPr>
          <p:nvPr/>
        </p:nvPicPr>
        <p:blipFill rotWithShape="1">
          <a:blip r:embed="rId6" cstate="print"/>
          <a:srcRect t="32196"/>
          <a:stretch/>
        </p:blipFill>
        <p:spPr bwMode="auto">
          <a:xfrm>
            <a:off x="5772015" y="1124745"/>
            <a:ext cx="3192473" cy="2202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3" name="Rettangolo 82"/>
          <p:cNvSpPr/>
          <p:nvPr/>
        </p:nvSpPr>
        <p:spPr>
          <a:xfrm>
            <a:off x="3109183" y="1124745"/>
            <a:ext cx="5711289" cy="223224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723075" y="628152"/>
            <a:ext cx="4241413" cy="3985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09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arrotondato 29"/>
          <p:cNvSpPr/>
          <p:nvPr/>
        </p:nvSpPr>
        <p:spPr bwMode="auto">
          <a:xfrm>
            <a:off x="2627784" y="260648"/>
            <a:ext cx="2016224" cy="1224136"/>
          </a:xfrm>
          <a:prstGeom prst="round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  <a:extLst>
            <a:ext uri="{AF507438-7753-43e0-B8FC-AC1667EBCBE1}"/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483" name="Text Box 14"/>
          <p:cNvSpPr txBox="1">
            <a:spLocks noChangeArrowheads="1"/>
          </p:cNvSpPr>
          <p:nvPr/>
        </p:nvSpPr>
        <p:spPr bwMode="auto">
          <a:xfrm>
            <a:off x="609600" y="4862513"/>
            <a:ext cx="4191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it-IT" altLang="it-IT" sz="1800" b="1" smtClean="0">
                <a:solidFill>
                  <a:srgbClr val="FF0000"/>
                </a:solidFill>
                <a:latin typeface="Comic Sans MS" panose="030F0702030302020204" pitchFamily="66" charset="0"/>
                <a:ea typeface="ヒラギノ明朝 ProN W3" charset="-128"/>
              </a:rPr>
              <a:t>virtual two body reaction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it-IT" altLang="it-IT" sz="1800" b="1" smtClean="0">
                <a:solidFill>
                  <a:srgbClr val="FF0000"/>
                </a:solidFill>
                <a:latin typeface="Comic Sans MS" panose="030F0702030302020204" pitchFamily="66" charset="0"/>
                <a:ea typeface="ヒラギノ明朝 ProN W3" charset="-128"/>
              </a:rPr>
              <a:t>a + b </a:t>
            </a:r>
            <a:r>
              <a:rPr kumimoji="1" lang="it-IT" altLang="it-IT" sz="1800" b="1" smtClean="0">
                <a:solidFill>
                  <a:srgbClr val="FF0000"/>
                </a:solidFill>
                <a:latin typeface="Comic Sans MS" panose="030F0702030302020204" pitchFamily="66" charset="0"/>
                <a:ea typeface="ヒラギノ明朝 ProN W3" charset="-128"/>
                <a:sym typeface="Wingdings" panose="05000000000000000000" pitchFamily="2" charset="2"/>
              </a:rPr>
              <a:t> c + d</a:t>
            </a:r>
            <a:endParaRPr kumimoji="1" lang="it-IT" altLang="it-IT" sz="1800" b="1" smtClean="0">
              <a:solidFill>
                <a:srgbClr val="FF0000"/>
              </a:solidFill>
              <a:latin typeface="Comic Sans MS" panose="030F0702030302020204" pitchFamily="66" charset="0"/>
              <a:ea typeface="ヒラギノ明朝 ProN W3" charset="-128"/>
            </a:endParaRPr>
          </a:p>
        </p:txBody>
      </p:sp>
      <p:sp>
        <p:nvSpPr>
          <p:cNvPr id="20484" name="Oval 3"/>
          <p:cNvSpPr>
            <a:spLocks noChangeArrowheads="1"/>
          </p:cNvSpPr>
          <p:nvPr/>
        </p:nvSpPr>
        <p:spPr bwMode="auto">
          <a:xfrm>
            <a:off x="2057400" y="2590800"/>
            <a:ext cx="381000" cy="381000"/>
          </a:xfrm>
          <a:prstGeom prst="ellipse">
            <a:avLst/>
          </a:prstGeom>
          <a:solidFill>
            <a:srgbClr val="6699FF"/>
          </a:solidFill>
          <a:ln w="38100">
            <a:solidFill>
              <a:srgbClr val="3399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sz="2400" smtClean="0">
              <a:ea typeface="ヒラギノ明朝 ProN W3" charset="-128"/>
            </a:endParaRPr>
          </a:p>
        </p:txBody>
      </p:sp>
      <p:sp>
        <p:nvSpPr>
          <p:cNvPr id="20485" name="Oval 4"/>
          <p:cNvSpPr>
            <a:spLocks noChangeArrowheads="1"/>
          </p:cNvSpPr>
          <p:nvPr/>
        </p:nvSpPr>
        <p:spPr bwMode="auto">
          <a:xfrm>
            <a:off x="2057400" y="3657600"/>
            <a:ext cx="381000" cy="381000"/>
          </a:xfrm>
          <a:prstGeom prst="ellipse">
            <a:avLst/>
          </a:prstGeom>
          <a:solidFill>
            <a:srgbClr val="6699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sz="2400" smtClean="0">
              <a:ea typeface="ヒラギノ明朝 ProN W3" charset="-128"/>
            </a:endParaRPr>
          </a:p>
        </p:txBody>
      </p:sp>
      <p:sp>
        <p:nvSpPr>
          <p:cNvPr id="20486" name="Line 5"/>
          <p:cNvSpPr>
            <a:spLocks noChangeShapeType="1"/>
          </p:cNvSpPr>
          <p:nvPr/>
        </p:nvSpPr>
        <p:spPr bwMode="auto">
          <a:xfrm flipV="1">
            <a:off x="762000" y="3886200"/>
            <a:ext cx="1295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z="4200" smtClean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20487" name="Line 6"/>
          <p:cNvSpPr>
            <a:spLocks noChangeShapeType="1"/>
          </p:cNvSpPr>
          <p:nvPr/>
        </p:nvSpPr>
        <p:spPr bwMode="auto">
          <a:xfrm>
            <a:off x="609600" y="2743200"/>
            <a:ext cx="1447800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z="4200" smtClean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20488" name="Line 7"/>
          <p:cNvSpPr>
            <a:spLocks noChangeShapeType="1"/>
          </p:cNvSpPr>
          <p:nvPr/>
        </p:nvSpPr>
        <p:spPr bwMode="auto">
          <a:xfrm flipV="1">
            <a:off x="2438400" y="2743200"/>
            <a:ext cx="1219200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z="4200" smtClean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20489" name="Line 8"/>
          <p:cNvSpPr>
            <a:spLocks noChangeShapeType="1"/>
          </p:cNvSpPr>
          <p:nvPr/>
        </p:nvSpPr>
        <p:spPr bwMode="auto">
          <a:xfrm flipV="1">
            <a:off x="2438400" y="3429000"/>
            <a:ext cx="1295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z="4200" smtClean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20490" name="Line 9"/>
          <p:cNvSpPr>
            <a:spLocks noChangeShapeType="1"/>
          </p:cNvSpPr>
          <p:nvPr/>
        </p:nvSpPr>
        <p:spPr bwMode="auto">
          <a:xfrm>
            <a:off x="2209800" y="2971800"/>
            <a:ext cx="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z="4200" smtClean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20491" name="Line 10"/>
          <p:cNvSpPr>
            <a:spLocks noChangeShapeType="1"/>
          </p:cNvSpPr>
          <p:nvPr/>
        </p:nvSpPr>
        <p:spPr bwMode="auto">
          <a:xfrm>
            <a:off x="2438400" y="3886200"/>
            <a:ext cx="1295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z="4200" smtClean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20492" name="Text Box 11"/>
          <p:cNvSpPr txBox="1">
            <a:spLocks noChangeArrowheads="1"/>
          </p:cNvSpPr>
          <p:nvPr/>
        </p:nvSpPr>
        <p:spPr bwMode="auto">
          <a:xfrm>
            <a:off x="76200" y="24384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it-IT" altLang="it-IT" sz="1800" smtClean="0">
                <a:solidFill>
                  <a:srgbClr val="339933"/>
                </a:solidFill>
                <a:latin typeface="Times New Roman" panose="02020603050405020304" pitchFamily="18" charset="0"/>
                <a:ea typeface="ヒラギノ明朝 ProN W3" charset="-128"/>
              </a:rPr>
              <a:t> </a:t>
            </a:r>
            <a:r>
              <a:rPr kumimoji="1" lang="it-IT" altLang="it-IT" sz="1800" smtClean="0">
                <a:solidFill>
                  <a:srgbClr val="339933"/>
                </a:solidFill>
                <a:ea typeface="ヒラギノ明朝 ProN W3" charset="-128"/>
              </a:rPr>
              <a:t> </a:t>
            </a:r>
            <a:r>
              <a:rPr kumimoji="1" lang="it-IT" altLang="it-IT" sz="1800" b="1" smtClean="0">
                <a:solidFill>
                  <a:srgbClr val="339933"/>
                </a:solidFill>
                <a:latin typeface="Comic Sans MS" panose="030F0702030302020204" pitchFamily="66" charset="0"/>
                <a:ea typeface="ヒラギノ明朝 ProN W3" charset="-128"/>
              </a:rPr>
              <a:t>x</a:t>
            </a:r>
          </a:p>
        </p:txBody>
      </p:sp>
      <p:sp>
        <p:nvSpPr>
          <p:cNvPr id="20493" name="Text Box 12"/>
          <p:cNvSpPr txBox="1">
            <a:spLocks noChangeArrowheads="1"/>
          </p:cNvSpPr>
          <p:nvPr/>
        </p:nvSpPr>
        <p:spPr bwMode="auto">
          <a:xfrm>
            <a:off x="304800" y="38862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it-IT" altLang="it-IT" sz="2400" b="1" smtClean="0">
                <a:solidFill>
                  <a:srgbClr val="FF0000"/>
                </a:solidFill>
                <a:latin typeface="Comic Sans MS" panose="030F0702030302020204" pitchFamily="66" charset="0"/>
                <a:ea typeface="ヒラギノ明朝 ProN W3" charset="-128"/>
              </a:rPr>
              <a:t>a</a:t>
            </a:r>
          </a:p>
        </p:txBody>
      </p:sp>
      <p:sp>
        <p:nvSpPr>
          <p:cNvPr id="20494" name="Text Box 13"/>
          <p:cNvSpPr txBox="1">
            <a:spLocks noChangeArrowheads="1"/>
          </p:cNvSpPr>
          <p:nvPr/>
        </p:nvSpPr>
        <p:spPr bwMode="auto">
          <a:xfrm>
            <a:off x="2286000" y="3124200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it-IT" altLang="it-IT" sz="2400" b="1" smtClean="0">
                <a:solidFill>
                  <a:srgbClr val="FF0000"/>
                </a:solidFill>
                <a:latin typeface="Comic Sans MS" panose="030F0702030302020204" pitchFamily="66" charset="0"/>
                <a:ea typeface="ヒラギノ明朝 ProN W3" charset="-128"/>
              </a:rPr>
              <a:t>b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1143000" y="1892300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it-IT" altLang="it-IT" sz="2400" smtClean="0">
                <a:solidFill>
                  <a:srgbClr val="339933"/>
                </a:solidFill>
                <a:latin typeface="Times New Roman" panose="02020603050405020304" pitchFamily="18" charset="0"/>
                <a:ea typeface="ヒラギノ明朝 ProN W3" charset="-128"/>
              </a:rPr>
              <a:t>      </a:t>
            </a:r>
            <a:r>
              <a:rPr kumimoji="1" lang="it-IT" altLang="it-IT" sz="2400" b="1" smtClean="0">
                <a:solidFill>
                  <a:srgbClr val="339933"/>
                </a:solidFill>
                <a:latin typeface="Comic Sans MS" panose="030F0702030302020204" pitchFamily="66" charset="0"/>
                <a:ea typeface="ヒラギノ明朝 ProN W3" charset="-128"/>
              </a:rPr>
              <a:t>break-up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3810000" y="2438400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altLang="it-IT" sz="2400" b="1" smtClean="0">
                <a:solidFill>
                  <a:srgbClr val="339933"/>
                </a:solidFill>
                <a:latin typeface="Comic Sans MS" panose="030F0702030302020204" pitchFamily="66" charset="0"/>
                <a:ea typeface="ヒラギノ明朝 ProN W3" charset="-128"/>
              </a:rPr>
              <a:t>s</a:t>
            </a: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3886200" y="3124200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altLang="it-IT" sz="2400" b="1" smtClean="0">
                <a:solidFill>
                  <a:srgbClr val="FF0000"/>
                </a:solidFill>
                <a:latin typeface="Comic Sans MS" panose="030F0702030302020204" pitchFamily="66" charset="0"/>
                <a:ea typeface="ヒラギノ明朝 ProN W3" charset="-128"/>
              </a:rPr>
              <a:t>d</a:t>
            </a: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3886200" y="4191000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altLang="it-IT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</a:rPr>
              <a:t>c</a:t>
            </a:r>
          </a:p>
        </p:txBody>
      </p:sp>
      <p:grpSp>
        <p:nvGrpSpPr>
          <p:cNvPr id="20499" name="Group 30"/>
          <p:cNvGrpSpPr>
            <a:grpSpLocks/>
          </p:cNvGrpSpPr>
          <p:nvPr/>
        </p:nvGrpSpPr>
        <p:grpSpPr bwMode="auto">
          <a:xfrm>
            <a:off x="4800600" y="1524000"/>
            <a:ext cx="4267200" cy="3000375"/>
            <a:chOff x="3024" y="384"/>
            <a:chExt cx="2688" cy="1890"/>
          </a:xfrm>
        </p:grpSpPr>
        <p:sp>
          <p:nvSpPr>
            <p:cNvPr id="20511" name="Text Box 21"/>
            <p:cNvSpPr txBox="1">
              <a:spLocks noChangeArrowheads="1"/>
            </p:cNvSpPr>
            <p:nvPr/>
          </p:nvSpPr>
          <p:spPr bwMode="auto">
            <a:xfrm>
              <a:off x="3024" y="384"/>
              <a:ext cx="2688" cy="1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kumimoji="1" lang="it-IT" altLang="it-IT" sz="1800" b="1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ヒラギノ明朝 ProN W3" charset="-128"/>
                </a:rPr>
                <a:t>quasi-free </a:t>
              </a:r>
              <a:r>
                <a:rPr kumimoji="1" lang="it-IT" altLang="it-IT" sz="1800" b="1" dirty="0" err="1" smtClean="0">
                  <a:solidFill>
                    <a:srgbClr val="FF0000"/>
                  </a:solidFill>
                  <a:latin typeface="Comic Sans MS" panose="030F0702030302020204" pitchFamily="66" charset="0"/>
                  <a:ea typeface="ヒラギノ明朝 ProN W3" charset="-128"/>
                </a:rPr>
                <a:t>contribution</a:t>
              </a:r>
              <a:r>
                <a:rPr kumimoji="1" lang="it-IT" altLang="it-IT" sz="1800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ヒラギノ明朝 ProN W3" charset="-128"/>
                </a:rPr>
                <a:t> </a:t>
              </a:r>
              <a:r>
                <a:rPr lang="it-IT" altLang="it-IT" sz="1800" dirty="0" smtClean="0">
                  <a:latin typeface="Comic Sans MS" panose="030F0702030302020204" pitchFamily="66" charset="0"/>
                  <a:cs typeface="Times New Roman" panose="02020603050405020304" pitchFamily="18" charset="0"/>
                </a:rPr>
                <a:t>of an appropriate </a:t>
              </a:r>
              <a:r>
                <a:rPr lang="it-IT" altLang="it-IT" sz="1800" dirty="0" err="1" smtClean="0">
                  <a:latin typeface="Comic Sans MS" panose="030F0702030302020204" pitchFamily="66" charset="0"/>
                  <a:cs typeface="Times New Roman" panose="02020603050405020304" pitchFamily="18" charset="0"/>
                </a:rPr>
                <a:t>three</a:t>
              </a:r>
              <a:r>
                <a:rPr lang="it-IT" altLang="it-IT" sz="1800" dirty="0" smtClean="0">
                  <a:latin typeface="Comic Sans MS" panose="030F0702030302020204" pitchFamily="66" charset="0"/>
                  <a:cs typeface="Times New Roman" panose="02020603050405020304" pitchFamily="18" charset="0"/>
                </a:rPr>
                <a:t>-body </a:t>
              </a:r>
              <a:r>
                <a:rPr lang="it-IT" altLang="it-IT" sz="1800" dirty="0" err="1" smtClean="0">
                  <a:latin typeface="Comic Sans MS" panose="030F0702030302020204" pitchFamily="66" charset="0"/>
                  <a:cs typeface="Times New Roman" panose="02020603050405020304" pitchFamily="18" charset="0"/>
                </a:rPr>
                <a:t>reaction</a:t>
              </a:r>
              <a:endParaRPr kumimoji="1" lang="it-IT" altLang="it-IT" sz="1800" dirty="0" smtClean="0">
                <a:latin typeface="Comic Sans MS" panose="030F0702030302020204" pitchFamily="66" charset="0"/>
                <a:ea typeface="ヒラギノ明朝 ProN W3" charset="-128"/>
              </a:endParaRPr>
            </a:p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kumimoji="1" lang="it-IT" altLang="it-IT" sz="2400" b="1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ヒラギノ明朝 ProN W3" charset="-128"/>
                </a:rPr>
                <a:t>a + </a:t>
              </a:r>
              <a:r>
                <a:rPr kumimoji="1" lang="it-IT" altLang="it-IT" sz="2400" b="1" dirty="0" smtClean="0">
                  <a:solidFill>
                    <a:srgbClr val="339933"/>
                  </a:solidFill>
                  <a:latin typeface="Comic Sans MS" panose="030F0702030302020204" pitchFamily="66" charset="0"/>
                  <a:ea typeface="ヒラギノ明朝 ProN W3" charset="-128"/>
                </a:rPr>
                <a:t>x</a:t>
              </a:r>
              <a:r>
                <a:rPr kumimoji="1" lang="it-IT" altLang="it-IT" sz="2400" b="1" dirty="0" smtClean="0">
                  <a:solidFill>
                    <a:srgbClr val="333399"/>
                  </a:solidFill>
                  <a:latin typeface="Comic Sans MS" panose="030F0702030302020204" pitchFamily="66" charset="0"/>
                  <a:ea typeface="ヒラギノ明朝 ProN W3" charset="-128"/>
                </a:rPr>
                <a:t> </a:t>
              </a:r>
              <a:r>
                <a:rPr kumimoji="1" lang="it-IT" altLang="it-IT" sz="2400" b="1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</a:t>
              </a:r>
              <a:r>
                <a:rPr kumimoji="1" lang="it-IT" altLang="it-IT" sz="2400" b="1" dirty="0" smtClean="0">
                  <a:solidFill>
                    <a:srgbClr val="333399"/>
                  </a:solidFill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 </a:t>
              </a:r>
              <a:r>
                <a:rPr kumimoji="1" lang="it-IT" altLang="it-IT" sz="2400" b="1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c + d + </a:t>
              </a:r>
              <a:r>
                <a:rPr kumimoji="1" lang="it-IT" altLang="it-IT" sz="2400" b="1" dirty="0" smtClean="0">
                  <a:solidFill>
                    <a:srgbClr val="339933"/>
                  </a:solidFill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s</a:t>
              </a:r>
            </a:p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kumimoji="1" lang="it-IT" altLang="it-IT" sz="2400" dirty="0" smtClean="0">
                  <a:solidFill>
                    <a:srgbClr val="333399"/>
                  </a:solidFill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             </a:t>
              </a:r>
              <a:r>
                <a:rPr kumimoji="1" lang="it-IT" altLang="it-IT" sz="2400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b </a:t>
              </a:r>
              <a:r>
                <a:rPr kumimoji="1" lang="it-IT" altLang="it-IT" sz="2400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ヒラギノ明朝 ProN W3" charset="-128"/>
                  <a:sym typeface="Symbol" panose="05050102010706020507" pitchFamily="18" charset="2"/>
                </a:rPr>
                <a:t></a:t>
              </a:r>
              <a:r>
                <a:rPr kumimoji="1" lang="it-IT" altLang="it-IT" sz="2400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 </a:t>
              </a:r>
              <a:r>
                <a:rPr kumimoji="1" lang="it-IT" altLang="it-IT" sz="2400" dirty="0" smtClean="0">
                  <a:solidFill>
                    <a:srgbClr val="339933"/>
                  </a:solidFill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s</a:t>
              </a:r>
              <a:r>
                <a:rPr kumimoji="1" lang="it-IT" altLang="it-IT" sz="1800" dirty="0" smtClean="0">
                  <a:solidFill>
                    <a:srgbClr val="009900"/>
                  </a:solidFill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 </a:t>
              </a:r>
              <a:r>
                <a:rPr kumimoji="1" lang="it-IT" altLang="it-IT" sz="2400" b="1" dirty="0" smtClean="0">
                  <a:solidFill>
                    <a:srgbClr val="333399"/>
                  </a:solidFill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 </a:t>
              </a:r>
              <a:r>
                <a:rPr kumimoji="1" lang="it-IT" altLang="it-IT" sz="2400" b="1" u="sng" dirty="0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clusters</a:t>
              </a:r>
            </a:p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kumimoji="1" lang="it-IT" altLang="it-IT" sz="1800" dirty="0" smtClean="0">
                  <a:latin typeface="Comic Sans MS" panose="030F0702030302020204" pitchFamily="66" charset="0"/>
                  <a:ea typeface="ヒラギノ明朝 ProN W3" charset="-128"/>
                  <a:sym typeface="Wingdings 2" panose="05020102010507070707" pitchFamily="18" charset="2"/>
                </a:rPr>
                <a:t></a:t>
              </a:r>
              <a:r>
                <a:rPr kumimoji="1" lang="it-IT" altLang="it-IT" sz="1800" dirty="0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   </a:t>
              </a:r>
              <a:r>
                <a:rPr kumimoji="1" lang="it-IT" altLang="it-IT" sz="1800" dirty="0" err="1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only</a:t>
              </a:r>
              <a:r>
                <a:rPr kumimoji="1" lang="it-IT" altLang="it-IT" sz="1800" dirty="0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  </a:t>
              </a:r>
              <a:r>
                <a:rPr kumimoji="1" lang="it-IT" altLang="it-IT" sz="1800" b="1" dirty="0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b </a:t>
              </a:r>
              <a:r>
                <a:rPr kumimoji="1" lang="it-IT" altLang="it-IT" sz="1800" dirty="0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 </a:t>
              </a:r>
              <a:r>
                <a:rPr kumimoji="1" lang="it-IT" altLang="it-IT" sz="1800" dirty="0" err="1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interacts</a:t>
              </a:r>
              <a:r>
                <a:rPr kumimoji="1" lang="it-IT" altLang="it-IT" sz="1800" dirty="0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 with  </a:t>
              </a:r>
              <a:r>
                <a:rPr kumimoji="1" lang="it-IT" altLang="it-IT" sz="1800" b="1" dirty="0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a</a:t>
              </a:r>
            </a:p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  <a:buFont typeface="Wingdings 2" panose="05020102010507070707" pitchFamily="18" charset="2"/>
                <a:buChar char="å"/>
              </a:pPr>
              <a:r>
                <a:rPr kumimoji="1" lang="it-IT" altLang="it-IT" sz="1800" b="1" dirty="0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 s </a:t>
              </a:r>
              <a:r>
                <a:rPr kumimoji="1" lang="it-IT" altLang="it-IT" sz="1800" dirty="0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 is </a:t>
              </a:r>
              <a:r>
                <a:rPr kumimoji="1" lang="it-IT" altLang="it-IT" sz="1800" dirty="0" err="1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considered</a:t>
              </a:r>
              <a:r>
                <a:rPr kumimoji="1" lang="it-IT" altLang="it-IT" sz="1800" dirty="0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 to be </a:t>
              </a:r>
              <a:r>
                <a:rPr kumimoji="1" lang="it-IT" altLang="it-IT" sz="1800" dirty="0" err="1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spectator</a:t>
              </a:r>
              <a:r>
                <a:rPr kumimoji="1" lang="it-IT" altLang="it-IT" sz="1800" dirty="0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 </a:t>
              </a:r>
            </a:p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  <a:buFont typeface="Wingdings 2" panose="05020102010507070707" pitchFamily="18" charset="2"/>
                <a:buNone/>
              </a:pPr>
              <a:r>
                <a:rPr kumimoji="1" lang="it-IT" altLang="it-IT" sz="1800" dirty="0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         to the </a:t>
              </a:r>
              <a:r>
                <a:rPr kumimoji="1" lang="it-IT" altLang="it-IT" sz="1800" dirty="0" err="1" smtClean="0">
                  <a:latin typeface="Comic Sans MS" panose="030F0702030302020204" pitchFamily="66" charset="0"/>
                  <a:ea typeface="ヒラギノ明朝 ProN W3" charset="-128"/>
                  <a:sym typeface="Wingdings" panose="05000000000000000000" pitchFamily="2" charset="2"/>
                </a:rPr>
                <a:t>reaction</a:t>
              </a:r>
              <a:endParaRPr kumimoji="1" lang="it-IT" altLang="it-IT" sz="1800" dirty="0" smtClean="0">
                <a:latin typeface="Comic Sans MS" panose="030F0702030302020204" pitchFamily="66" charset="0"/>
                <a:ea typeface="ヒラギノ明朝 ProN W3" charset="-128"/>
                <a:sym typeface="Wingdings" panose="05000000000000000000" pitchFamily="2" charset="2"/>
              </a:endParaRPr>
            </a:p>
          </p:txBody>
        </p:sp>
        <p:grpSp>
          <p:nvGrpSpPr>
            <p:cNvPr id="20512" name="Group 28"/>
            <p:cNvGrpSpPr>
              <a:grpSpLocks/>
            </p:cNvGrpSpPr>
            <p:nvPr/>
          </p:nvGrpSpPr>
          <p:grpSpPr bwMode="auto">
            <a:xfrm>
              <a:off x="3564" y="1117"/>
              <a:ext cx="450" cy="240"/>
              <a:chOff x="3738" y="2357"/>
              <a:chExt cx="450" cy="240"/>
            </a:xfrm>
          </p:grpSpPr>
          <p:sp>
            <p:nvSpPr>
              <p:cNvPr id="20513" name="Line 25"/>
              <p:cNvSpPr>
                <a:spLocks noChangeShapeType="1"/>
              </p:cNvSpPr>
              <p:nvPr/>
            </p:nvSpPr>
            <p:spPr bwMode="auto">
              <a:xfrm>
                <a:off x="3738" y="2357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4200" smtClean="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endParaRPr>
              </a:p>
            </p:txBody>
          </p:sp>
          <p:sp>
            <p:nvSpPr>
              <p:cNvPr id="20514" name="Line 26"/>
              <p:cNvSpPr>
                <a:spLocks noChangeShapeType="1"/>
              </p:cNvSpPr>
              <p:nvPr/>
            </p:nvSpPr>
            <p:spPr bwMode="auto">
              <a:xfrm>
                <a:off x="3738" y="2597"/>
                <a:ext cx="450" cy="0"/>
              </a:xfrm>
              <a:prstGeom prst="line">
                <a:avLst/>
              </a:prstGeom>
              <a:noFill/>
              <a:ln w="19050">
                <a:solidFill>
                  <a:srgbClr val="3366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4200" smtClean="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endParaRPr>
              </a:p>
            </p:txBody>
          </p:sp>
        </p:grpSp>
      </p:grpSp>
      <p:pic>
        <p:nvPicPr>
          <p:cNvPr id="20500" name="Picture 3" descr="C:\asfin\trojanhors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8510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1" name="CasellaDiTesto 26"/>
          <p:cNvSpPr txBox="1">
            <a:spLocks noChangeArrowheads="1"/>
          </p:cNvSpPr>
          <p:nvPr/>
        </p:nvSpPr>
        <p:spPr bwMode="auto">
          <a:xfrm>
            <a:off x="4787900" y="404813"/>
            <a:ext cx="4176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ヒラギノ明朝 ProN W3" charset="-128"/>
              </a:rPr>
              <a:t>Basic idea: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 err="1" smtClean="0">
                <a:latin typeface="Comic Sans MS" panose="030F0702030302020204" pitchFamily="66" charset="0"/>
                <a:ea typeface="ヒラギノ明朝 ProN W3" charset="-128"/>
              </a:rPr>
              <a:t>it</a:t>
            </a:r>
            <a:r>
              <a:rPr lang="it-IT" altLang="it-IT" sz="1800" dirty="0" smtClean="0">
                <a:latin typeface="Comic Sans MS" panose="030F0702030302020204" pitchFamily="66" charset="0"/>
                <a:ea typeface="ヒラギノ明朝 ProN W3" charset="-128"/>
              </a:rPr>
              <a:t> is </a:t>
            </a:r>
            <a:r>
              <a:rPr lang="it-IT" altLang="it-IT" sz="1800" dirty="0" err="1" smtClean="0">
                <a:latin typeface="Comic Sans MS" panose="030F0702030302020204" pitchFamily="66" charset="0"/>
                <a:ea typeface="ヒラギノ明朝 ProN W3" charset="-128"/>
              </a:rPr>
              <a:t>possible</a:t>
            </a:r>
            <a:r>
              <a:rPr lang="it-IT" altLang="it-IT" sz="1800" dirty="0" smtClean="0">
                <a:latin typeface="Comic Sans MS" panose="030F0702030302020204" pitchFamily="66" charset="0"/>
                <a:ea typeface="ヒラギノ明朝 ProN W3" charset="-128"/>
              </a:rPr>
              <a:t> to </a:t>
            </a:r>
            <a:r>
              <a:rPr lang="it-IT" altLang="it-IT" sz="1800" dirty="0" err="1" smtClean="0">
                <a:latin typeface="Comic Sans MS" panose="030F0702030302020204" pitchFamily="66" charset="0"/>
                <a:ea typeface="ヒラギノ明朝 ProN W3" charset="-128"/>
              </a:rPr>
              <a:t>extract</a:t>
            </a:r>
            <a:r>
              <a:rPr lang="it-IT" altLang="it-IT" sz="1800" dirty="0" smtClean="0">
                <a:latin typeface="Comic Sans MS" panose="030F0702030302020204" pitchFamily="66" charset="0"/>
                <a:ea typeface="ヒラギノ明朝 ProN W3" charset="-128"/>
              </a:rPr>
              <a:t> the cross </a:t>
            </a:r>
            <a:r>
              <a:rPr lang="it-IT" altLang="it-IT" sz="1800" dirty="0" err="1" smtClean="0">
                <a:latin typeface="Comic Sans MS" panose="030F0702030302020204" pitchFamily="66" charset="0"/>
                <a:ea typeface="ヒラギノ明朝 ProN W3" charset="-128"/>
              </a:rPr>
              <a:t>section</a:t>
            </a:r>
            <a:r>
              <a:rPr lang="it-IT" altLang="it-IT" sz="1800" dirty="0" smtClean="0">
                <a:latin typeface="Comic Sans MS" panose="030F0702030302020204" pitchFamily="66" charset="0"/>
                <a:ea typeface="ヒラギノ明朝 ProN W3" charset="-128"/>
              </a:rPr>
              <a:t> of the </a:t>
            </a:r>
            <a:r>
              <a:rPr kumimoji="1" lang="it-IT" altLang="it-IT" sz="1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ヒラギノ明朝 ProN W3" charset="-128"/>
              </a:rPr>
              <a:t>a + b </a:t>
            </a:r>
            <a:r>
              <a:rPr kumimoji="1" lang="it-IT" altLang="it-IT" sz="1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ヒラギノ明朝 ProN W3" charset="-128"/>
                <a:sym typeface="Wingdings" panose="05000000000000000000" pitchFamily="2" charset="2"/>
              </a:rPr>
              <a:t> c + d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 err="1" smtClean="0">
                <a:latin typeface="Comic Sans MS" panose="030F0702030302020204" pitchFamily="66" charset="0"/>
                <a:ea typeface="ヒラギノ明朝 ProN W3" charset="-128"/>
              </a:rPr>
              <a:t>two</a:t>
            </a:r>
            <a:r>
              <a:rPr lang="it-IT" altLang="it-IT" sz="1800" dirty="0" smtClean="0">
                <a:latin typeface="Comic Sans MS" panose="030F0702030302020204" pitchFamily="66" charset="0"/>
                <a:ea typeface="ヒラギノ明朝 ProN W3" charset="-128"/>
              </a:rPr>
              <a:t>-body </a:t>
            </a:r>
            <a:r>
              <a:rPr lang="it-IT" altLang="it-IT" sz="1800" dirty="0" err="1" smtClean="0">
                <a:latin typeface="Comic Sans MS" panose="030F0702030302020204" pitchFamily="66" charset="0"/>
                <a:ea typeface="ヒラギノ明朝 ProN W3" charset="-128"/>
              </a:rPr>
              <a:t>reaction</a:t>
            </a:r>
            <a:r>
              <a:rPr lang="it-IT" altLang="it-IT" sz="1800" dirty="0" smtClean="0">
                <a:latin typeface="Comic Sans MS" panose="030F0702030302020204" pitchFamily="66" charset="0"/>
                <a:ea typeface="ヒラギノ明朝 ProN W3" charset="-128"/>
              </a:rPr>
              <a:t> from the</a:t>
            </a:r>
          </a:p>
        </p:txBody>
      </p:sp>
      <p:sp>
        <p:nvSpPr>
          <p:cNvPr id="20502" name="Text Box 7"/>
          <p:cNvSpPr txBox="1">
            <a:spLocks noChangeArrowheads="1"/>
          </p:cNvSpPr>
          <p:nvPr/>
        </p:nvSpPr>
        <p:spPr bwMode="auto">
          <a:xfrm>
            <a:off x="5180013" y="5300663"/>
            <a:ext cx="3568700" cy="33813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it-IT" sz="1600" smtClean="0">
                <a:solidFill>
                  <a:srgbClr val="000066"/>
                </a:solidFill>
                <a:latin typeface="Comic Sans MS" panose="030F0702030302020204" pitchFamily="66" charset="0"/>
                <a:ea typeface="ヒラギノ明朝 ProN W3" charset="-128"/>
              </a:rPr>
              <a:t>G.Baur: Phys. Lett.B178,(1986),135</a:t>
            </a:r>
          </a:p>
        </p:txBody>
      </p:sp>
      <p:sp>
        <p:nvSpPr>
          <p:cNvPr id="20503" name="CasellaDiTesto 29"/>
          <p:cNvSpPr txBox="1">
            <a:spLocks noChangeArrowheads="1"/>
          </p:cNvSpPr>
          <p:nvPr/>
        </p:nvSpPr>
        <p:spPr bwMode="auto">
          <a:xfrm>
            <a:off x="1404938" y="5876925"/>
            <a:ext cx="251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it-IT" sz="1800" smtClean="0">
                <a:solidFill>
                  <a:srgbClr val="002060"/>
                </a:solidFill>
                <a:latin typeface="Comic Sans MS" panose="030F0702030302020204" pitchFamily="66" charset="0"/>
                <a:ea typeface="ヒラギノ明朝 ProN W3" charset="-128"/>
              </a:rPr>
              <a:t> (pole approximation)</a:t>
            </a:r>
          </a:p>
        </p:txBody>
      </p:sp>
      <p:sp>
        <p:nvSpPr>
          <p:cNvPr id="20504" name="CasellaDiTesto 28"/>
          <p:cNvSpPr txBox="1">
            <a:spLocks noChangeArrowheads="1"/>
          </p:cNvSpPr>
          <p:nvPr/>
        </p:nvSpPr>
        <p:spPr bwMode="auto">
          <a:xfrm>
            <a:off x="2843213" y="620713"/>
            <a:ext cx="15843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dirty="0" smtClean="0">
                <a:solidFill>
                  <a:srgbClr val="FFFF00"/>
                </a:solidFill>
                <a:latin typeface="Comic Sans MS" panose="030F0702030302020204" pitchFamily="66" charset="0"/>
                <a:ea typeface="ヒラギノ明朝 ProN W3" charset="-128"/>
              </a:rPr>
              <a:t>THM</a:t>
            </a:r>
          </a:p>
        </p:txBody>
      </p:sp>
      <p:grpSp>
        <p:nvGrpSpPr>
          <p:cNvPr id="4" name="Gruppo 28"/>
          <p:cNvGrpSpPr>
            <a:grpSpLocks/>
          </p:cNvGrpSpPr>
          <p:nvPr/>
        </p:nvGrpSpPr>
        <p:grpSpPr bwMode="auto">
          <a:xfrm>
            <a:off x="674688" y="3571875"/>
            <a:ext cx="8001000" cy="2160588"/>
            <a:chOff x="674688" y="2276872"/>
            <a:chExt cx="8001000" cy="2160240"/>
          </a:xfrm>
        </p:grpSpPr>
        <p:sp>
          <p:nvSpPr>
            <p:cNvPr id="20509" name="Rettangolo arrotondato 25"/>
            <p:cNvSpPr>
              <a:spLocks noChangeArrowheads="1"/>
            </p:cNvSpPr>
            <p:nvPr/>
          </p:nvSpPr>
          <p:spPr bwMode="auto">
            <a:xfrm>
              <a:off x="827584" y="2276872"/>
              <a:ext cx="7704856" cy="216024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 sz="2400" smtClean="0">
                <a:solidFill>
                  <a:srgbClr val="002060"/>
                </a:solidFill>
              </a:endParaRPr>
            </a:p>
          </p:txBody>
        </p:sp>
        <p:sp>
          <p:nvSpPr>
            <p:cNvPr id="20510" name="Rectangle 3"/>
            <p:cNvSpPr>
              <a:spLocks noChangeArrowheads="1"/>
            </p:cNvSpPr>
            <p:nvPr/>
          </p:nvSpPr>
          <p:spPr bwMode="auto">
            <a:xfrm>
              <a:off x="674688" y="2276872"/>
              <a:ext cx="8001000" cy="214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defTabSz="91440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SzPct val="70000"/>
              </a:pPr>
              <a:endParaRPr lang="it-IT" altLang="it-IT" sz="2400" b="1" dirty="0" smtClean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  <a:p>
              <a:pPr algn="ctr" defTabSz="91440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SzPct val="70000"/>
                <a:buFont typeface="Wingdings" panose="05000000000000000000" pitchFamily="2" charset="2"/>
                <a:buChar char="n"/>
              </a:pPr>
              <a:r>
                <a:rPr lang="it-IT" altLang="it-IT" sz="2400" b="1" dirty="0" err="1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Today</a:t>
              </a:r>
              <a:r>
                <a:rPr lang="it-IT" altLang="it-IT" sz="24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, the THM is </a:t>
              </a:r>
              <a:r>
                <a:rPr lang="it-IT" altLang="it-IT" sz="2400" b="1" dirty="0" err="1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believed</a:t>
              </a:r>
              <a:r>
                <a:rPr lang="it-IT" altLang="it-IT" sz="24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 to be the </a:t>
              </a:r>
              <a:r>
                <a:rPr lang="it-IT" altLang="it-IT" sz="2400" b="1" dirty="0" err="1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unique</a:t>
              </a:r>
              <a:r>
                <a:rPr lang="it-IT" altLang="it-IT" sz="24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 </a:t>
              </a:r>
              <a:r>
                <a:rPr lang="it-IT" altLang="it-IT" sz="2400" b="1" dirty="0" err="1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technique</a:t>
              </a:r>
              <a:r>
                <a:rPr lang="it-IT" altLang="it-IT" sz="24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 </a:t>
              </a:r>
              <a:r>
                <a:rPr lang="it-IT" altLang="it-IT" sz="2400" b="1" dirty="0" err="1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which</a:t>
              </a:r>
              <a:r>
                <a:rPr lang="it-IT" altLang="it-IT" sz="24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 </a:t>
              </a:r>
              <a:r>
                <a:rPr lang="it-IT" altLang="it-IT" sz="2400" b="1" dirty="0" err="1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allows</a:t>
              </a:r>
              <a:r>
                <a:rPr lang="it-IT" altLang="it-IT" sz="24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 </a:t>
              </a:r>
              <a:r>
                <a:rPr lang="it-IT" altLang="it-IT" sz="2400" b="1" dirty="0" err="1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one</a:t>
              </a:r>
              <a:r>
                <a:rPr lang="it-IT" altLang="it-IT" sz="24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 to investigate </a:t>
              </a:r>
              <a:r>
                <a:rPr lang="it-IT" altLang="it-IT" sz="2400" b="1" dirty="0" err="1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nuclear</a:t>
              </a:r>
              <a:r>
                <a:rPr lang="it-IT" altLang="it-IT" sz="24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 </a:t>
              </a:r>
              <a:r>
                <a:rPr lang="it-IT" altLang="it-IT" sz="2400" b="1" dirty="0" err="1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effects</a:t>
              </a:r>
              <a:r>
                <a:rPr lang="it-IT" altLang="it-IT" sz="24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 in </a:t>
              </a:r>
              <a:r>
                <a:rPr lang="it-IT" altLang="it-IT" sz="2400" b="1" dirty="0" err="1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nuclear</a:t>
              </a:r>
              <a:r>
                <a:rPr lang="it-IT" altLang="it-IT" sz="24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 and </a:t>
              </a:r>
              <a:r>
                <a:rPr lang="it-IT" altLang="it-IT" sz="2400" b="1" dirty="0" err="1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astrophysical</a:t>
              </a:r>
              <a:r>
                <a:rPr lang="it-IT" altLang="it-IT" sz="24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 </a:t>
              </a:r>
              <a:r>
                <a:rPr lang="it-IT" altLang="it-IT" sz="2400" b="1" dirty="0" err="1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scenarios</a:t>
              </a:r>
              <a:r>
                <a:rPr lang="it-IT" altLang="it-IT" sz="24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.</a:t>
              </a:r>
            </a:p>
            <a:p>
              <a:pPr algn="ctr" defTabSz="91440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SzPct val="70000"/>
                <a:buFont typeface="Wingdings" panose="05000000000000000000" pitchFamily="2" charset="2"/>
                <a:buNone/>
              </a:pPr>
              <a:endParaRPr lang="it-IT" altLang="it-IT" sz="2400" b="1" dirty="0" smtClean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1042988" y="836613"/>
            <a:ext cx="7200900" cy="1655762"/>
            <a:chOff x="1042988" y="836613"/>
            <a:chExt cx="7200900" cy="1655762"/>
          </a:xfrm>
        </p:grpSpPr>
        <p:sp>
          <p:nvSpPr>
            <p:cNvPr id="32" name="Rettangolo arrotondato 31"/>
            <p:cNvSpPr>
              <a:spLocks noChangeArrowheads="1"/>
            </p:cNvSpPr>
            <p:nvPr/>
          </p:nvSpPr>
          <p:spPr bwMode="auto">
            <a:xfrm>
              <a:off x="1042988" y="836613"/>
              <a:ext cx="7200900" cy="1655762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 sz="2400" smtClean="0"/>
            </a:p>
          </p:txBody>
        </p:sp>
        <p:sp>
          <p:nvSpPr>
            <p:cNvPr id="20507" name="CasellaDiTesto 32"/>
            <p:cNvSpPr txBox="1">
              <a:spLocks noChangeArrowheads="1"/>
            </p:cNvSpPr>
            <p:nvPr/>
          </p:nvSpPr>
          <p:spPr bwMode="auto">
            <a:xfrm>
              <a:off x="1692275" y="1382713"/>
              <a:ext cx="61198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4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Progetto Premiale Astrofisica Nucleare</a:t>
              </a:r>
            </a:p>
          </p:txBody>
        </p:sp>
      </p:grpSp>
      <p:sp>
        <p:nvSpPr>
          <p:cNvPr id="20508" name="CasellaDiTesto 27"/>
          <p:cNvSpPr txBox="1">
            <a:spLocks noChangeArrowheads="1"/>
          </p:cNvSpPr>
          <p:nvPr/>
        </p:nvSpPr>
        <p:spPr bwMode="auto">
          <a:xfrm>
            <a:off x="4716463" y="5876925"/>
            <a:ext cx="4032250" cy="52387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400" b="1" smtClean="0">
                <a:solidFill>
                  <a:srgbClr val="002060"/>
                </a:solidFill>
                <a:latin typeface="Comic Sans MS" panose="030F0702030302020204" pitchFamily="66" charset="0"/>
                <a:ea typeface="ヒラギノ明朝 ProN W3" charset="-128"/>
              </a:rPr>
              <a:t>C. Spitaleri et al., PRC 64(2001)068801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400" b="1" smtClean="0">
                <a:solidFill>
                  <a:srgbClr val="002060"/>
                </a:solidFill>
                <a:latin typeface="Comic Sans MS" panose="030F0702030302020204" pitchFamily="66" charset="0"/>
                <a:ea typeface="ヒラギノ明朝 ProN W3" charset="-128"/>
              </a:rPr>
              <a:t>C. Spitaleri et al., PRC 69(2004)055806</a:t>
            </a:r>
          </a:p>
        </p:txBody>
      </p:sp>
    </p:spTree>
    <p:extLst>
      <p:ext uri="{BB962C8B-B14F-4D97-AF65-F5344CB8AC3E}">
        <p14:creationId xmlns:p14="http://schemas.microsoft.com/office/powerpoint/2010/main" val="3826235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6147" cy="696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19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ttangolo arrotondato 1"/>
          <p:cNvSpPr>
            <a:spLocks noChangeArrowheads="1"/>
          </p:cNvSpPr>
          <p:nvPr/>
        </p:nvSpPr>
        <p:spPr bwMode="auto">
          <a:xfrm>
            <a:off x="1295400" y="836613"/>
            <a:ext cx="6553200" cy="223202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5400" algn="ctr">
            <a:solidFill>
              <a:srgbClr val="000000"/>
            </a:solidFill>
            <a:round/>
            <a:headEnd/>
            <a:tailEnd/>
          </a:ln>
          <a:effectLst>
            <a:reflection blurRad="6350" stA="50000" endA="300" endPos="90000" dir="5400000" sy="-100000" algn="bl" rotWithShape="0"/>
          </a:effec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8195" name="CasellaDiTesto 2"/>
          <p:cNvSpPr txBox="1">
            <a:spLocks noChangeArrowheads="1"/>
          </p:cNvSpPr>
          <p:nvPr/>
        </p:nvSpPr>
        <p:spPr bwMode="auto">
          <a:xfrm>
            <a:off x="2195513" y="1341438"/>
            <a:ext cx="47529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dirty="0" err="1" smtClean="0">
                <a:solidFill>
                  <a:srgbClr val="FFFFFF"/>
                </a:solidFill>
              </a:rPr>
              <a:t>Scientific</a:t>
            </a:r>
            <a:r>
              <a:rPr lang="it-IT" altLang="it-IT" dirty="0" smtClean="0">
                <a:solidFill>
                  <a:srgbClr val="FFFFFF"/>
                </a:solidFill>
              </a:rPr>
              <a:t> </a:t>
            </a:r>
            <a:r>
              <a:rPr lang="it-IT" altLang="it-IT" dirty="0" err="1" smtClean="0">
                <a:solidFill>
                  <a:srgbClr val="FFFFFF"/>
                </a:solidFill>
              </a:rPr>
              <a:t>activities</a:t>
            </a:r>
            <a:endParaRPr lang="it-IT" altLang="it-IT" dirty="0" smtClean="0">
              <a:solidFill>
                <a:srgbClr val="FFFFFF"/>
              </a:solidFill>
            </a:endParaRPr>
          </a:p>
        </p:txBody>
      </p:sp>
      <p:grpSp>
        <p:nvGrpSpPr>
          <p:cNvPr id="8196" name="Gruppo 7"/>
          <p:cNvGrpSpPr>
            <a:grpSpLocks/>
          </p:cNvGrpSpPr>
          <p:nvPr/>
        </p:nvGrpSpPr>
        <p:grpSpPr bwMode="auto">
          <a:xfrm>
            <a:off x="1298575" y="3500438"/>
            <a:ext cx="6599238" cy="2595562"/>
            <a:chOff x="1240093" y="3501008"/>
            <a:chExt cx="6600054" cy="2594347"/>
          </a:xfrm>
        </p:grpSpPr>
        <p:pic>
          <p:nvPicPr>
            <p:cNvPr id="138242" name="Picture 2" descr="abtastroparticelle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44857" y="3501008"/>
              <a:ext cx="2476806" cy="100759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</p:pic>
        <p:pic>
          <p:nvPicPr>
            <p:cNvPr id="138244" name="Picture 4" descr="abtnucleare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63341" y="3501008"/>
              <a:ext cx="2448228" cy="99648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</p:pic>
        <p:pic>
          <p:nvPicPr>
            <p:cNvPr id="138246" name="Picture 6" descr="abtteorica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40093" y="5084591"/>
              <a:ext cx="2481570" cy="10107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</p:pic>
        <p:pic>
          <p:nvPicPr>
            <p:cNvPr id="138248" name="Picture 8" descr="abttecno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63341" y="5084591"/>
              <a:ext cx="2476806" cy="100917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</p:pic>
      </p:grpSp>
      <p:sp>
        <p:nvSpPr>
          <p:cNvPr id="2" name="Ovale 1"/>
          <p:cNvSpPr/>
          <p:nvPr/>
        </p:nvSpPr>
        <p:spPr bwMode="auto">
          <a:xfrm>
            <a:off x="4581726" y="2869655"/>
            <a:ext cx="4182894" cy="387160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Ovale 2"/>
          <p:cNvSpPr/>
          <p:nvPr/>
        </p:nvSpPr>
        <p:spPr bwMode="auto">
          <a:xfrm>
            <a:off x="690663" y="4659546"/>
            <a:ext cx="3774332" cy="190662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573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78213" y="350196"/>
            <a:ext cx="3122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</a:rPr>
              <a:t>R. D. </a:t>
            </a:r>
            <a:r>
              <a:rPr lang="it-IT" sz="2400" b="1" dirty="0" err="1" smtClean="0">
                <a:solidFill>
                  <a:srgbClr val="0070C0"/>
                </a:solidFill>
              </a:rPr>
              <a:t>towards</a:t>
            </a:r>
            <a:r>
              <a:rPr lang="it-IT" sz="2400" b="1" dirty="0" smtClean="0">
                <a:solidFill>
                  <a:srgbClr val="0070C0"/>
                </a:solidFill>
              </a:rPr>
              <a:t> </a:t>
            </a:r>
            <a:r>
              <a:rPr lang="it-IT" sz="2400" b="1" dirty="0" err="1" smtClean="0">
                <a:solidFill>
                  <a:srgbClr val="0070C0"/>
                </a:solidFill>
              </a:rPr>
              <a:t>users</a:t>
            </a:r>
            <a:r>
              <a:rPr lang="it-IT" sz="2400" b="1" dirty="0" smtClean="0">
                <a:solidFill>
                  <a:srgbClr val="0070C0"/>
                </a:solidFill>
              </a:rPr>
              <a:t> …</a:t>
            </a:r>
            <a:endParaRPr lang="it-IT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2073059648"/>
              </p:ext>
            </p:extLst>
          </p:nvPr>
        </p:nvGraphicFramePr>
        <p:xfrm>
          <a:off x="1523999" y="1397000"/>
          <a:ext cx="638458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975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4208351" y="0"/>
            <a:ext cx="3709529" cy="3112851"/>
            <a:chOff x="895565" y="0"/>
            <a:chExt cx="7366509" cy="6858000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565" y="0"/>
              <a:ext cx="7366509" cy="6858000"/>
            </a:xfrm>
            <a:prstGeom prst="rect">
              <a:avLst/>
            </a:prstGeom>
          </p:spPr>
        </p:pic>
        <p:sp>
          <p:nvSpPr>
            <p:cNvPr id="12" name="Rettangolo 11"/>
            <p:cNvSpPr/>
            <p:nvPr/>
          </p:nvSpPr>
          <p:spPr>
            <a:xfrm>
              <a:off x="1024467" y="220133"/>
              <a:ext cx="1820333" cy="3386667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Cornice 12"/>
            <p:cNvSpPr/>
            <p:nvPr/>
          </p:nvSpPr>
          <p:spPr>
            <a:xfrm>
              <a:off x="1371608" y="296333"/>
              <a:ext cx="1549400" cy="914400"/>
            </a:xfrm>
            <a:prstGeom prst="frame">
              <a:avLst>
                <a:gd name="adj1" fmla="val 0"/>
              </a:avLst>
            </a:prstGeom>
            <a:solidFill>
              <a:srgbClr val="0000FF"/>
            </a:solidFill>
            <a:ln w="38100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Cornice 13"/>
            <p:cNvSpPr/>
            <p:nvPr/>
          </p:nvSpPr>
          <p:spPr>
            <a:xfrm>
              <a:off x="1371608" y="1210733"/>
              <a:ext cx="1549400" cy="1371600"/>
            </a:xfrm>
            <a:prstGeom prst="frame">
              <a:avLst>
                <a:gd name="adj1" fmla="val 0"/>
              </a:avLst>
            </a:prstGeom>
            <a:solidFill>
              <a:srgbClr val="0000FF"/>
            </a:solidFill>
            <a:ln w="38100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Cornice 14"/>
            <p:cNvSpPr/>
            <p:nvPr/>
          </p:nvSpPr>
          <p:spPr>
            <a:xfrm>
              <a:off x="1371607" y="2810933"/>
              <a:ext cx="1735667" cy="702734"/>
            </a:xfrm>
            <a:prstGeom prst="frame">
              <a:avLst>
                <a:gd name="adj1" fmla="val 0"/>
              </a:avLst>
            </a:prstGeom>
            <a:solidFill>
              <a:srgbClr val="0000FF"/>
            </a:solidFill>
            <a:ln w="38100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1636222" y="406399"/>
              <a:ext cx="1012926" cy="74587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AISHA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AREA</a:t>
              </a: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1532916" y="1447799"/>
              <a:ext cx="1238942" cy="74587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KM3NET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AREA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1219200" y="2751664"/>
              <a:ext cx="2048934" cy="8543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Data handling</a:t>
              </a:r>
            </a:p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Magnex</a:t>
              </a: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 + Chimera</a:t>
              </a: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41" y="221297"/>
            <a:ext cx="1377815" cy="89009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729" y="1294881"/>
            <a:ext cx="41828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Technical </a:t>
            </a:r>
            <a:r>
              <a:rPr lang="it-IT" dirty="0" err="1"/>
              <a:t>s</a:t>
            </a:r>
            <a:r>
              <a:rPr lang="it-IT" dirty="0" err="1" smtClean="0"/>
              <a:t>upport</a:t>
            </a:r>
            <a:r>
              <a:rPr lang="it-IT" dirty="0" smtClean="0"/>
              <a:t> for</a:t>
            </a:r>
          </a:p>
          <a:p>
            <a:endParaRPr lang="it-IT" dirty="0"/>
          </a:p>
          <a:p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 </a:t>
            </a:r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facilities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 </a:t>
            </a:r>
            <a:r>
              <a:rPr lang="it-IT" dirty="0" err="1" smtClean="0"/>
              <a:t>electronics</a:t>
            </a:r>
            <a:r>
              <a:rPr lang="it-IT" dirty="0" smtClean="0"/>
              <a:t> and detectors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 target </a:t>
            </a:r>
            <a:r>
              <a:rPr lang="it-IT" dirty="0" err="1" smtClean="0"/>
              <a:t>preparation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 smtClean="0"/>
              <a:t>maintenance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/>
              <a:t>….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83" y="0"/>
            <a:ext cx="2172211" cy="1634247"/>
          </a:xfrm>
          <a:prstGeom prst="rect">
            <a:avLst/>
          </a:prstGeom>
        </p:spPr>
      </p:pic>
      <p:pic>
        <p:nvPicPr>
          <p:cNvPr id="9" name="Immagine 8" descr="Test_idrogeno_Tudisco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83" y="109647"/>
            <a:ext cx="2486275" cy="1864706"/>
          </a:xfrm>
          <a:prstGeom prst="rect">
            <a:avLst/>
          </a:prstGeom>
        </p:spPr>
      </p:pic>
      <p:pic>
        <p:nvPicPr>
          <p:cNvPr id="5" name="Immagine 4" descr="Linea_40gradi_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81" y="2264317"/>
            <a:ext cx="2452240" cy="1839180"/>
          </a:xfrm>
          <a:prstGeom prst="rect">
            <a:avLst/>
          </a:prstGeom>
        </p:spPr>
      </p:pic>
      <p:pic>
        <p:nvPicPr>
          <p:cNvPr id="19" name="Immagine 1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56" y="2339671"/>
            <a:ext cx="2763438" cy="197471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865664" y="523019"/>
            <a:ext cx="135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B0F0"/>
                </a:solidFill>
              </a:rPr>
              <a:t>Personnel</a:t>
            </a:r>
            <a:r>
              <a:rPr lang="it-IT" dirty="0" smtClean="0">
                <a:solidFill>
                  <a:srgbClr val="00B0F0"/>
                </a:solidFill>
              </a:rPr>
              <a:t>: 9</a:t>
            </a:r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20" name="Picture 4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204" y="3704199"/>
            <a:ext cx="3538777" cy="2273747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9218" name="Picture 2" descr="http://www.lns.infn.it/images/stories/Infrastructure/target_la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45" y="4716911"/>
            <a:ext cx="3191621" cy="206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26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entroDICalcolo_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98" y="2266545"/>
            <a:ext cx="5045185" cy="4114799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420187" y="271789"/>
            <a:ext cx="1377533" cy="886387"/>
            <a:chOff x="1670118" y="2077830"/>
            <a:chExt cx="1377533" cy="886387"/>
          </a:xfrm>
        </p:grpSpPr>
        <p:sp>
          <p:nvSpPr>
            <p:cNvPr id="4" name="Rettangolo 3"/>
            <p:cNvSpPr/>
            <p:nvPr/>
          </p:nvSpPr>
          <p:spPr>
            <a:xfrm>
              <a:off x="1670118" y="2077830"/>
              <a:ext cx="1377533" cy="88638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ttangolo 4"/>
            <p:cNvSpPr/>
            <p:nvPr/>
          </p:nvSpPr>
          <p:spPr>
            <a:xfrm>
              <a:off x="1670118" y="2077830"/>
              <a:ext cx="1377533" cy="8863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kern="1200" dirty="0" smtClean="0"/>
                <a:t>Computing Service</a:t>
              </a:r>
              <a:endParaRPr lang="it-IT" sz="1600" kern="1200" dirty="0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9729" y="1723066"/>
            <a:ext cx="418289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Support</a:t>
            </a:r>
            <a:r>
              <a:rPr lang="it-IT" dirty="0" smtClean="0"/>
              <a:t> </a:t>
            </a:r>
            <a:r>
              <a:rPr lang="it-IT" dirty="0" smtClean="0"/>
              <a:t>for</a:t>
            </a:r>
          </a:p>
          <a:p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 smtClean="0"/>
              <a:t>acquisition</a:t>
            </a:r>
            <a:r>
              <a:rPr lang="it-IT" dirty="0" smtClean="0"/>
              <a:t> </a:t>
            </a:r>
            <a:r>
              <a:rPr lang="it-IT" dirty="0" err="1" smtClean="0"/>
              <a:t>systems</a:t>
            </a:r>
            <a:endParaRPr lang="it-IT" dirty="0" smtClean="0"/>
          </a:p>
          <a:p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d</a:t>
            </a:r>
            <a:r>
              <a:rPr lang="it-IT" dirty="0" smtClean="0"/>
              <a:t>ata </a:t>
            </a:r>
            <a:r>
              <a:rPr lang="it-IT" dirty="0" err="1" smtClean="0"/>
              <a:t>storage</a:t>
            </a:r>
            <a:r>
              <a:rPr lang="it-IT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 smtClean="0"/>
              <a:t>wifi</a:t>
            </a:r>
            <a:r>
              <a:rPr lang="it-IT" dirty="0" smtClean="0"/>
              <a:t> </a:t>
            </a:r>
            <a:r>
              <a:rPr lang="it-IT" dirty="0" err="1" smtClean="0"/>
              <a:t>connections</a:t>
            </a:r>
            <a:endParaRPr lang="it-IT" dirty="0" smtClean="0"/>
          </a:p>
          <a:p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email account</a:t>
            </a:r>
          </a:p>
          <a:p>
            <a:endParaRPr lang="it-IT" dirty="0"/>
          </a:p>
          <a:p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/>
              <a:t>….</a:t>
            </a:r>
          </a:p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688736" y="1663430"/>
            <a:ext cx="374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New </a:t>
            </a:r>
            <a:r>
              <a:rPr lang="it-IT" b="1" dirty="0" err="1" smtClean="0">
                <a:solidFill>
                  <a:srgbClr val="0070C0"/>
                </a:solidFill>
              </a:rPr>
              <a:t>computing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system</a:t>
            </a:r>
            <a:r>
              <a:rPr lang="it-IT" b="1" dirty="0" smtClean="0">
                <a:solidFill>
                  <a:srgbClr val="0070C0"/>
                </a:solidFill>
              </a:rPr>
              <a:t> - 2015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865664" y="523019"/>
            <a:ext cx="135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B0F0"/>
                </a:solidFill>
              </a:rPr>
              <a:t>Personnel</a:t>
            </a:r>
            <a:r>
              <a:rPr lang="it-IT" dirty="0" smtClean="0">
                <a:solidFill>
                  <a:srgbClr val="00B0F0"/>
                </a:solidFill>
              </a:rPr>
              <a:t>: 3</a:t>
            </a:r>
            <a:endParaRPr lang="it-IT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400731" y="407976"/>
            <a:ext cx="1377533" cy="886387"/>
            <a:chOff x="3336934" y="2077830"/>
            <a:chExt cx="1377533" cy="886387"/>
          </a:xfrm>
        </p:grpSpPr>
        <p:sp>
          <p:nvSpPr>
            <p:cNvPr id="3" name="Rettangolo 2"/>
            <p:cNvSpPr/>
            <p:nvPr/>
          </p:nvSpPr>
          <p:spPr>
            <a:xfrm>
              <a:off x="3336934" y="2077830"/>
              <a:ext cx="1377533" cy="88638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ttangolo 3"/>
            <p:cNvSpPr/>
            <p:nvPr/>
          </p:nvSpPr>
          <p:spPr>
            <a:xfrm>
              <a:off x="3336934" y="2077830"/>
              <a:ext cx="1377533" cy="8863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kern="1200" dirty="0" err="1" smtClean="0"/>
                <a:t>Scientific</a:t>
              </a:r>
              <a:r>
                <a:rPr lang="it-IT" sz="1600" kern="1200" dirty="0" smtClean="0"/>
                <a:t> Information Service</a:t>
              </a:r>
              <a:endParaRPr lang="it-IT" sz="1600" kern="1200" dirty="0"/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301557" y="1955260"/>
            <a:ext cx="43288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 smtClean="0"/>
              <a:t>Scientific</a:t>
            </a:r>
            <a:r>
              <a:rPr lang="it-IT" dirty="0" smtClean="0"/>
              <a:t> </a:t>
            </a:r>
            <a:r>
              <a:rPr lang="it-IT" dirty="0" err="1" smtClean="0"/>
              <a:t>publications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 smtClean="0"/>
              <a:t>Events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 smtClean="0"/>
              <a:t>Visit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LNS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Access to the Guest-House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 …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</p:txBody>
      </p:sp>
      <p:pic>
        <p:nvPicPr>
          <p:cNvPr id="10248" name="Picture 8" descr="http://www.physics.unlv.edu/%7Echen/LZ9157.full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556" y="632821"/>
            <a:ext cx="2024473" cy="264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263" y="1294363"/>
            <a:ext cx="3619635" cy="2636293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5949279" y="1542466"/>
            <a:ext cx="2830749" cy="2140085"/>
            <a:chOff x="817123" y="4309353"/>
            <a:chExt cx="2830749" cy="2140085"/>
          </a:xfrm>
        </p:grpSpPr>
        <p:sp>
          <p:nvSpPr>
            <p:cNvPr id="11" name="Rettangolo arrotondato 10"/>
            <p:cNvSpPr/>
            <p:nvPr/>
          </p:nvSpPr>
          <p:spPr>
            <a:xfrm>
              <a:off x="817123" y="4309353"/>
              <a:ext cx="2830749" cy="214008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322962" y="4797762"/>
              <a:ext cx="171206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dirty="0" smtClean="0">
                  <a:solidFill>
                    <a:srgbClr val="FFC000"/>
                  </a:solidFill>
                </a:rPr>
                <a:t>LNS PAC meeting</a:t>
              </a:r>
              <a:endParaRPr lang="it-IT" sz="3200" dirty="0">
                <a:solidFill>
                  <a:srgbClr val="FFC000"/>
                </a:solidFill>
              </a:endParaRPr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7341" y="2862331"/>
            <a:ext cx="3314623" cy="2486795"/>
          </a:xfrm>
          <a:prstGeom prst="rect">
            <a:avLst/>
          </a:prstGeom>
        </p:spPr>
      </p:pic>
      <p:pic>
        <p:nvPicPr>
          <p:cNvPr id="10242" name="Picture 2" descr="11 inner courtyard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556" y="4236475"/>
            <a:ext cx="3321241" cy="25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1865664" y="523019"/>
            <a:ext cx="135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B0F0"/>
                </a:solidFill>
              </a:rPr>
              <a:t>Personnel</a:t>
            </a:r>
            <a:r>
              <a:rPr lang="it-IT" dirty="0" smtClean="0">
                <a:solidFill>
                  <a:srgbClr val="00B0F0"/>
                </a:solidFill>
              </a:rPr>
              <a:t>: 2</a:t>
            </a:r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85" y="500062"/>
            <a:ext cx="805815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5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284000" y="417703"/>
            <a:ext cx="1377533" cy="886387"/>
            <a:chOff x="5003750" y="2077830"/>
            <a:chExt cx="1377533" cy="886387"/>
          </a:xfrm>
        </p:grpSpPr>
        <p:sp>
          <p:nvSpPr>
            <p:cNvPr id="3" name="Rettangolo 2"/>
            <p:cNvSpPr/>
            <p:nvPr/>
          </p:nvSpPr>
          <p:spPr>
            <a:xfrm>
              <a:off x="5003750" y="2077830"/>
              <a:ext cx="1377533" cy="88638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ttangolo 3"/>
            <p:cNvSpPr/>
            <p:nvPr/>
          </p:nvSpPr>
          <p:spPr>
            <a:xfrm>
              <a:off x="5003750" y="2077830"/>
              <a:ext cx="1377533" cy="8863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kern="1200" dirty="0" smtClean="0"/>
                <a:t>Marine </a:t>
              </a:r>
              <a:r>
                <a:rPr lang="it-IT" sz="1600" kern="1200" dirty="0" err="1" smtClean="0"/>
                <a:t>Infrastructures</a:t>
              </a:r>
              <a:r>
                <a:rPr lang="it-IT" sz="1600" kern="1200" dirty="0" smtClean="0"/>
                <a:t> Service</a:t>
              </a:r>
              <a:endParaRPr lang="it-IT" sz="1600" kern="1200" dirty="0"/>
            </a:p>
          </p:txBody>
        </p:sp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777" y="1738993"/>
            <a:ext cx="6793223" cy="511900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865663" y="523019"/>
            <a:ext cx="146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B0F0"/>
                </a:solidFill>
              </a:rPr>
              <a:t>Personnel</a:t>
            </a:r>
            <a:r>
              <a:rPr lang="it-IT" dirty="0" smtClean="0">
                <a:solidFill>
                  <a:srgbClr val="00B0F0"/>
                </a:solidFill>
              </a:rPr>
              <a:t>: 11</a:t>
            </a:r>
            <a:endParaRPr lang="it-IT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3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6663" y="1676193"/>
            <a:ext cx="4967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The </a:t>
            </a:r>
            <a:r>
              <a:rPr lang="it-IT" dirty="0" err="1" smtClean="0">
                <a:solidFill>
                  <a:srgbClr val="002060"/>
                </a:solidFill>
              </a:rPr>
              <a:t>Transnational</a:t>
            </a:r>
            <a:r>
              <a:rPr lang="it-IT" dirty="0" smtClean="0">
                <a:solidFill>
                  <a:srgbClr val="002060"/>
                </a:solidFill>
              </a:rPr>
              <a:t> Access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to LNL and LNS - Ensar2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16662" y="2293312"/>
            <a:ext cx="73761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 smtClean="0">
                <a:solidFill>
                  <a:srgbClr val="002060"/>
                </a:solidFill>
              </a:rPr>
              <a:t>Consortium</a:t>
            </a:r>
            <a:r>
              <a:rPr lang="it-IT" dirty="0" smtClean="0">
                <a:solidFill>
                  <a:srgbClr val="002060"/>
                </a:solidFill>
              </a:rPr>
              <a:t> Agreement </a:t>
            </a:r>
            <a:r>
              <a:rPr lang="it-IT" dirty="0" err="1" smtClean="0">
                <a:solidFill>
                  <a:srgbClr val="002060"/>
                </a:solidFill>
              </a:rPr>
              <a:t>signed</a:t>
            </a:r>
            <a:r>
              <a:rPr lang="it-IT" dirty="0" smtClean="0">
                <a:solidFill>
                  <a:srgbClr val="002060"/>
                </a:solidFill>
              </a:rPr>
              <a:t>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 smtClean="0">
                <a:solidFill>
                  <a:srgbClr val="002060"/>
                </a:solidFill>
              </a:rPr>
              <a:t>Starting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date </a:t>
            </a:r>
            <a:r>
              <a:rPr lang="it-IT" dirty="0" err="1" smtClean="0">
                <a:solidFill>
                  <a:srgbClr val="002060"/>
                </a:solidFill>
              </a:rPr>
              <a:t>January</a:t>
            </a:r>
            <a:r>
              <a:rPr lang="it-IT" dirty="0" smtClean="0">
                <a:solidFill>
                  <a:srgbClr val="002060"/>
                </a:solidFill>
              </a:rPr>
              <a:t> 1</a:t>
            </a:r>
            <a:r>
              <a:rPr lang="it-IT" baseline="30000" dirty="0" smtClean="0">
                <a:solidFill>
                  <a:srgbClr val="002060"/>
                </a:solidFill>
              </a:rPr>
              <a:t>st</a:t>
            </a:r>
            <a:r>
              <a:rPr lang="it-IT" dirty="0" smtClean="0">
                <a:solidFill>
                  <a:srgbClr val="002060"/>
                </a:solidFill>
              </a:rPr>
              <a:t> 2016 … </a:t>
            </a:r>
            <a:r>
              <a:rPr lang="it-IT" dirty="0" smtClean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To be eligible to benefit from access to the infrastructure under the grant agreement, a user </a:t>
            </a:r>
            <a:r>
              <a:rPr lang="en-US" dirty="0" smtClean="0">
                <a:solidFill>
                  <a:srgbClr val="002060"/>
                </a:solidFill>
              </a:rPr>
              <a:t>group </a:t>
            </a:r>
            <a:r>
              <a:rPr lang="en-US" dirty="0">
                <a:solidFill>
                  <a:srgbClr val="002060"/>
                </a:solidFill>
              </a:rPr>
              <a:t>must satisfy the following two conditions:</a:t>
            </a:r>
          </a:p>
          <a:p>
            <a:r>
              <a:rPr lang="en-US" dirty="0">
                <a:solidFill>
                  <a:srgbClr val="002060"/>
                </a:solidFill>
              </a:rPr>
              <a:t>         a) the user group leader and the majority of the </a:t>
            </a:r>
            <a:r>
              <a:rPr lang="en-US" dirty="0" smtClean="0">
                <a:solidFill>
                  <a:srgbClr val="002060"/>
                </a:solidFill>
              </a:rPr>
              <a:t>	users </a:t>
            </a:r>
            <a:r>
              <a:rPr lang="en-US" dirty="0">
                <a:solidFill>
                  <a:srgbClr val="002060"/>
                </a:solidFill>
              </a:rPr>
              <a:t>must work in a </a:t>
            </a:r>
            <a:r>
              <a:rPr lang="en-US" dirty="0" smtClean="0">
                <a:solidFill>
                  <a:srgbClr val="002060"/>
                </a:solidFill>
              </a:rPr>
              <a:t>	institution </a:t>
            </a:r>
            <a:r>
              <a:rPr lang="en-US" dirty="0">
                <a:solidFill>
                  <a:srgbClr val="002060"/>
                </a:solidFill>
              </a:rPr>
              <a:t>established in </a:t>
            </a:r>
            <a:r>
              <a:rPr lang="en-US" dirty="0" smtClean="0">
                <a:solidFill>
                  <a:srgbClr val="002060"/>
                </a:solidFill>
              </a:rPr>
              <a:t>a </a:t>
            </a:r>
            <a:r>
              <a:rPr lang="en-US" dirty="0">
                <a:solidFill>
                  <a:srgbClr val="002060"/>
                </a:solidFill>
              </a:rPr>
              <a:t>Member State or Associated State;</a:t>
            </a:r>
          </a:p>
          <a:p>
            <a:r>
              <a:rPr lang="en-US" dirty="0">
                <a:solidFill>
                  <a:srgbClr val="002060"/>
                </a:solidFill>
              </a:rPr>
              <a:t>         b) the user group leader and the majority of the </a:t>
            </a:r>
            <a:r>
              <a:rPr lang="en-US" dirty="0" smtClean="0">
                <a:solidFill>
                  <a:srgbClr val="002060"/>
                </a:solidFill>
              </a:rPr>
              <a:t>	users </a:t>
            </a:r>
            <a:r>
              <a:rPr lang="en-US" dirty="0">
                <a:solidFill>
                  <a:srgbClr val="002060"/>
                </a:solidFill>
              </a:rPr>
              <a:t>must work in a </a:t>
            </a:r>
            <a:r>
              <a:rPr lang="en-US" dirty="0" smtClean="0">
                <a:solidFill>
                  <a:srgbClr val="002060"/>
                </a:solidFill>
              </a:rPr>
              <a:t>	country </a:t>
            </a:r>
            <a:r>
              <a:rPr lang="en-US" dirty="0">
                <a:solidFill>
                  <a:srgbClr val="002060"/>
                </a:solidFill>
              </a:rPr>
              <a:t>other than </a:t>
            </a:r>
            <a:r>
              <a:rPr lang="en-US" dirty="0" smtClean="0">
                <a:solidFill>
                  <a:srgbClr val="002060"/>
                </a:solidFill>
              </a:rPr>
              <a:t>the country(</a:t>
            </a:r>
            <a:r>
              <a:rPr lang="en-US" dirty="0" err="1" smtClean="0">
                <a:solidFill>
                  <a:srgbClr val="002060"/>
                </a:solidFill>
              </a:rPr>
              <a:t>ies</a:t>
            </a:r>
            <a:r>
              <a:rPr lang="en-US" dirty="0">
                <a:solidFill>
                  <a:srgbClr val="002060"/>
                </a:solidFill>
              </a:rPr>
              <a:t>) where the legal entity(</a:t>
            </a:r>
            <a:r>
              <a:rPr lang="en-US" dirty="0" err="1">
                <a:solidFill>
                  <a:srgbClr val="002060"/>
                </a:solidFill>
              </a:rPr>
              <a:t>ies</a:t>
            </a:r>
            <a:r>
              <a:rPr lang="en-US" dirty="0">
                <a:solidFill>
                  <a:srgbClr val="002060"/>
                </a:solidFill>
              </a:rPr>
              <a:t>) operating </a:t>
            </a:r>
            <a:r>
              <a:rPr lang="en-US" dirty="0" smtClean="0">
                <a:solidFill>
                  <a:srgbClr val="002060"/>
                </a:solidFill>
              </a:rPr>
              <a:t>	the </a:t>
            </a:r>
            <a:r>
              <a:rPr lang="en-US" dirty="0">
                <a:solidFill>
                  <a:srgbClr val="002060"/>
                </a:solidFill>
              </a:rPr>
              <a:t>infrastructure is(are) established.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256306" y="222637"/>
            <a:ext cx="6631388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GB" sz="32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“European Nuclear Science </a:t>
            </a:r>
          </a:p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GB" sz="32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and Applications Research”</a:t>
            </a:r>
            <a:endParaRPr lang="en-GB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12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/>
                </a:solidFill>
              </a:rPr>
              <a:t> LNS User Meeting – 30</a:t>
            </a:r>
            <a:r>
              <a:rPr lang="en-US" altLang="it-IT" baseline="30000">
                <a:solidFill>
                  <a:prstClr val="black"/>
                </a:solidFill>
              </a:rPr>
              <a:t>th</a:t>
            </a:r>
            <a:r>
              <a:rPr lang="en-US" altLang="it-IT">
                <a:solidFill>
                  <a:prstClr val="black"/>
                </a:solidFill>
              </a:rPr>
              <a:t> October, 2012</a:t>
            </a:r>
          </a:p>
        </p:txBody>
      </p:sp>
      <p:sp>
        <p:nvSpPr>
          <p:cNvPr id="16" name="Date Placeholder 2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/>
                </a:solidFill>
              </a:rPr>
              <a:t>E. Fioretto</a:t>
            </a:r>
          </a:p>
        </p:txBody>
      </p:sp>
      <p:sp>
        <p:nvSpPr>
          <p:cNvPr id="1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BCA22-57AF-41ED-81CB-93543241DA1F}" type="slidenum">
              <a:rPr lang="en-US" altLang="it-IT">
                <a:solidFill>
                  <a:prstClr val="black"/>
                </a:solidFill>
              </a:rPr>
              <a:pPr/>
              <a:t>36</a:t>
            </a:fld>
            <a:endParaRPr lang="en-US" altLang="it-IT">
              <a:solidFill>
                <a:prstClr val="black"/>
              </a:solidFill>
            </a:endParaRPr>
          </a:p>
        </p:txBody>
      </p:sp>
      <p:pic>
        <p:nvPicPr>
          <p:cNvPr id="10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4222750"/>
            <a:ext cx="384016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2600325"/>
            <a:ext cx="402431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720725"/>
            <a:ext cx="34036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1" name="Rectangle 5"/>
          <p:cNvSpPr>
            <a:spLocks noGrp="1"/>
          </p:cNvSpPr>
          <p:nvPr>
            <p:ph type="title" idx="4294967295"/>
          </p:nvPr>
        </p:nvSpPr>
        <p:spPr>
          <a:xfrm>
            <a:off x="339725" y="150813"/>
            <a:ext cx="8229600" cy="503237"/>
          </a:xfrm>
          <a:extLst/>
        </p:spPr>
        <p:txBody>
          <a:bodyPr/>
          <a:lstStyle/>
          <a:p>
            <a:pPr>
              <a:defRPr/>
            </a:pP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TNA03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Deliverables</a:t>
            </a:r>
          </a:p>
        </p:txBody>
      </p:sp>
      <p:graphicFrame>
        <p:nvGraphicFramePr>
          <p:cNvPr id="1026" name="Chart 1"/>
          <p:cNvGraphicFramePr>
            <a:graphicFrameLocks/>
          </p:cNvGraphicFramePr>
          <p:nvPr/>
        </p:nvGraphicFramePr>
        <p:xfrm>
          <a:off x="-423863" y="635000"/>
          <a:ext cx="4054476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r:id="rId5" imgW="4054191" imgH="2737341" progId="Excel.Chart.8">
                  <p:embed/>
                </p:oleObj>
              </mc:Choice>
              <mc:Fallback>
                <p:oleObj r:id="rId5" imgW="4054191" imgH="273734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23863" y="635000"/>
                        <a:ext cx="4054476" cy="273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Chart 13"/>
          <p:cNvGraphicFramePr>
            <a:graphicFrameLocks/>
          </p:cNvGraphicFramePr>
          <p:nvPr/>
        </p:nvGraphicFramePr>
        <p:xfrm>
          <a:off x="1990725" y="2576513"/>
          <a:ext cx="4054475" cy="273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Chart" r:id="rId7" imgW="4053869" imgH="2735551" progId="Excel.Chart.8">
                  <p:embed/>
                </p:oleObj>
              </mc:Choice>
              <mc:Fallback>
                <p:oleObj name="Chart" r:id="rId7" imgW="4053869" imgH="273555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725" y="2576513"/>
                        <a:ext cx="4054475" cy="2735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Chart 14"/>
          <p:cNvGraphicFramePr>
            <a:graphicFrameLocks/>
          </p:cNvGraphicFramePr>
          <p:nvPr/>
        </p:nvGraphicFramePr>
        <p:xfrm>
          <a:off x="4937125" y="4171950"/>
          <a:ext cx="4054475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r:id="rId9" imgW="4054191" imgH="2737341" progId="Excel.Chart.8">
                  <p:embed/>
                </p:oleObj>
              </mc:Choice>
              <mc:Fallback>
                <p:oleObj r:id="rId9" imgW="4054191" imgH="273734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25" y="4171950"/>
                        <a:ext cx="4054475" cy="273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AutoShape 113"/>
          <p:cNvSpPr>
            <a:spLocks noChangeArrowheads="1"/>
          </p:cNvSpPr>
          <p:nvPr/>
        </p:nvSpPr>
        <p:spPr bwMode="auto">
          <a:xfrm>
            <a:off x="4775200" y="1820863"/>
            <a:ext cx="4151313" cy="484187"/>
          </a:xfrm>
          <a:prstGeom prst="roundRect">
            <a:avLst>
              <a:gd name="adj" fmla="val 3532"/>
            </a:avLst>
          </a:prstGeom>
          <a:gradFill rotWithShape="1">
            <a:gsLst>
              <a:gs pos="0">
                <a:srgbClr val="FFFFFF"/>
              </a:gs>
              <a:gs pos="100000">
                <a:schemeClr val="bg2"/>
              </a:gs>
            </a:gsLst>
            <a:lin ang="0" scaled="1"/>
          </a:gradFill>
          <a:ln w="12700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>
            <a:lvl1pPr marL="4763" indent="-4763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10795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10795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10795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10795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it-IT" sz="1800" smtClean="0">
                <a:solidFill>
                  <a:prstClr val="black"/>
                </a:solidFill>
                <a:latin typeface="Calibri" panose="020F0502020204030204" pitchFamily="34" charset="0"/>
              </a:rPr>
              <a:t>Min. quantity</a:t>
            </a:r>
            <a:r>
              <a:rPr lang="it-IT" altLang="it-IT" sz="180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altLang="it-IT" sz="1800" smtClean="0">
                <a:solidFill>
                  <a:prstClr val="black"/>
                </a:solidFill>
                <a:latin typeface="Calibri" panose="020F0502020204030204" pitchFamily="34" charset="0"/>
              </a:rPr>
              <a:t>of access to be</a:t>
            </a:r>
            <a:r>
              <a:rPr lang="it-IT" altLang="it-IT" sz="180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altLang="it-IT" sz="1800" smtClean="0">
                <a:solidFill>
                  <a:prstClr val="black"/>
                </a:solidFill>
                <a:latin typeface="Calibri" panose="020F0502020204030204" pitchFamily="34" charset="0"/>
              </a:rPr>
              <a:t>provided</a:t>
            </a:r>
          </a:p>
        </p:txBody>
      </p:sp>
      <p:sp>
        <p:nvSpPr>
          <p:cNvPr id="1037" name="AutoShape 113"/>
          <p:cNvSpPr>
            <a:spLocks noChangeArrowheads="1"/>
          </p:cNvSpPr>
          <p:nvPr/>
        </p:nvSpPr>
        <p:spPr bwMode="auto">
          <a:xfrm>
            <a:off x="6677025" y="2876550"/>
            <a:ext cx="1376363" cy="484188"/>
          </a:xfrm>
          <a:prstGeom prst="roundRect">
            <a:avLst>
              <a:gd name="adj" fmla="val 3532"/>
            </a:avLst>
          </a:prstGeom>
          <a:gradFill rotWithShape="1">
            <a:gsLst>
              <a:gs pos="0">
                <a:srgbClr val="FFFFFF"/>
              </a:gs>
              <a:gs pos="100000">
                <a:schemeClr val="bg2"/>
              </a:gs>
            </a:gsLst>
            <a:lin ang="0" scaled="1"/>
          </a:gradFill>
          <a:ln w="12700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>
            <a:lvl1pPr marL="4763" indent="-4763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10795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10795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10795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10795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it-IT" sz="1800" b="1" smtClean="0">
                <a:solidFill>
                  <a:prstClr val="black"/>
                </a:solidFill>
                <a:latin typeface="Calibri" panose="020F0502020204030204" pitchFamily="34" charset="0"/>
              </a:rPr>
              <a:t>4424 h / 4y</a:t>
            </a:r>
          </a:p>
        </p:txBody>
      </p:sp>
      <p:sp>
        <p:nvSpPr>
          <p:cNvPr id="9231" name="AutoShape 16"/>
          <p:cNvSpPr>
            <a:spLocks noChangeArrowheads="1"/>
          </p:cNvSpPr>
          <p:nvPr/>
        </p:nvSpPr>
        <p:spPr bwMode="auto">
          <a:xfrm>
            <a:off x="7181850" y="2400300"/>
            <a:ext cx="295275" cy="376238"/>
          </a:xfrm>
          <a:prstGeom prst="downArrow">
            <a:avLst>
              <a:gd name="adj1" fmla="val 50000"/>
              <a:gd name="adj2" fmla="val 31855"/>
            </a:avLst>
          </a:prstGeom>
          <a:gradFill rotWithShape="1">
            <a:gsLst>
              <a:gs pos="0">
                <a:srgbClr val="FFFFFF"/>
              </a:gs>
              <a:gs pos="100000">
                <a:schemeClr val="bg2"/>
              </a:gs>
            </a:gsLst>
            <a:lin ang="0" scaled="1"/>
          </a:gradFill>
          <a:ln w="12700" algn="ctr">
            <a:solidFill>
              <a:schemeClr val="accent2"/>
            </a:solidFill>
            <a:miter lim="800000"/>
            <a:headEnd/>
            <a:tailEnd/>
          </a:ln>
          <a:effectLst>
            <a:outerShdw dist="1796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12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9" name="AutoShape 113"/>
          <p:cNvSpPr>
            <a:spLocks noChangeArrowheads="1"/>
          </p:cNvSpPr>
          <p:nvPr/>
        </p:nvSpPr>
        <p:spPr bwMode="auto">
          <a:xfrm>
            <a:off x="33338" y="3570288"/>
            <a:ext cx="1870075" cy="484187"/>
          </a:xfrm>
          <a:prstGeom prst="roundRect">
            <a:avLst>
              <a:gd name="adj" fmla="val 3532"/>
            </a:avLst>
          </a:prstGeom>
          <a:gradFill rotWithShape="1">
            <a:gsLst>
              <a:gs pos="0">
                <a:srgbClr val="FFFFFF"/>
              </a:gs>
              <a:gs pos="100000">
                <a:schemeClr val="bg2"/>
              </a:gs>
            </a:gsLst>
            <a:lin ang="0" scaled="1"/>
          </a:gradFill>
          <a:ln w="12700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>
            <a:lvl1pPr marL="4763" indent="-4763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10795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10795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10795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10795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it-IT" sz="1800" b="1" smtClean="0">
                <a:solidFill>
                  <a:prstClr val="black"/>
                </a:solidFill>
                <a:latin typeface="Calibri" panose="020F0502020204030204" pitchFamily="34" charset="0"/>
              </a:rPr>
              <a:t>204 users / 4y</a:t>
            </a:r>
          </a:p>
        </p:txBody>
      </p:sp>
      <p:sp>
        <p:nvSpPr>
          <p:cNvPr id="1040" name="AutoShape 113"/>
          <p:cNvSpPr>
            <a:spLocks noChangeArrowheads="1"/>
          </p:cNvSpPr>
          <p:nvPr/>
        </p:nvSpPr>
        <p:spPr bwMode="auto">
          <a:xfrm>
            <a:off x="3265488" y="5270500"/>
            <a:ext cx="1858962" cy="484188"/>
          </a:xfrm>
          <a:prstGeom prst="roundRect">
            <a:avLst>
              <a:gd name="adj" fmla="val 3532"/>
            </a:avLst>
          </a:prstGeom>
          <a:gradFill rotWithShape="1">
            <a:gsLst>
              <a:gs pos="0">
                <a:srgbClr val="FFFFFF"/>
              </a:gs>
              <a:gs pos="100000">
                <a:schemeClr val="bg2"/>
              </a:gs>
            </a:gsLst>
            <a:lin ang="0" scaled="1"/>
          </a:gradFill>
          <a:ln w="12700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>
            <a:lvl1pPr marL="4763" indent="-4763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9500"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10795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10795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10795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10795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it-IT" sz="1800" b="1" smtClean="0">
                <a:solidFill>
                  <a:prstClr val="black"/>
                </a:solidFill>
                <a:latin typeface="Calibri" panose="020F0502020204030204" pitchFamily="34" charset="0"/>
              </a:rPr>
              <a:t>52 projects / 4y</a:t>
            </a: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3598863" y="784225"/>
            <a:ext cx="5594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chemeClr val="bg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NSDBF</a:t>
            </a:r>
            <a:r>
              <a:rPr lang="en-US" altLang="it-IT" sz="16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Nuclear Structure and Dynamics Based Facilities</a:t>
            </a:r>
          </a:p>
          <a:p>
            <a:pPr algn="ctr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AIPF</a:t>
            </a:r>
            <a:r>
              <a:rPr lang="en-US" altLang="it-IT" sz="16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Applied and Interdisciplinary Physics Facilities </a:t>
            </a:r>
            <a:endParaRPr lang="en-US" altLang="it-IT" sz="160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905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84945936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330741" y="252919"/>
            <a:ext cx="2655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</a:rPr>
              <a:t>LNS </a:t>
            </a:r>
            <a:r>
              <a:rPr lang="it-IT" sz="2400" b="1" dirty="0" err="1" smtClean="0">
                <a:solidFill>
                  <a:srgbClr val="0070C0"/>
                </a:solidFill>
              </a:rPr>
              <a:t>towards</a:t>
            </a:r>
            <a:r>
              <a:rPr lang="it-IT" sz="2400" b="1" dirty="0" smtClean="0">
                <a:solidFill>
                  <a:srgbClr val="0070C0"/>
                </a:solidFill>
              </a:rPr>
              <a:t> </a:t>
            </a:r>
            <a:r>
              <a:rPr lang="it-IT" sz="2400" b="1" dirty="0" err="1" smtClean="0">
                <a:solidFill>
                  <a:srgbClr val="0070C0"/>
                </a:solidFill>
              </a:rPr>
              <a:t>users</a:t>
            </a:r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7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prstClr val="white"/>
                </a:solidFill>
                <a:latin typeface="Chalkboard"/>
                <a:cs typeface="Chalkboard"/>
              </a:rPr>
              <a:t>Come studiare i primi istanti di vita dell’Universo?</a:t>
            </a:r>
          </a:p>
        </p:txBody>
      </p:sp>
      <p:pic>
        <p:nvPicPr>
          <p:cNvPr id="62465" name="Picture 1" descr="C:\Users\Rifuggiato\Desktop\prein450RITOCCA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928670"/>
            <a:ext cx="2286016" cy="1714512"/>
          </a:xfrm>
          <a:prstGeom prst="rect">
            <a:avLst/>
          </a:prstGeom>
          <a:noFill/>
        </p:spPr>
      </p:pic>
      <p:pic>
        <p:nvPicPr>
          <p:cNvPr id="12" name="Picture 2" descr="C:\Documents and Settings\rifuggiato\Desktop\C\100_0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40" y="2071678"/>
            <a:ext cx="2095516" cy="1571636"/>
          </a:xfrm>
          <a:prstGeom prst="rect">
            <a:avLst/>
          </a:prstGeom>
          <a:noFill/>
        </p:spPr>
      </p:pic>
      <p:pic>
        <p:nvPicPr>
          <p:cNvPr id="13" name="Picture 1027" descr="&#10;fotoSERSE.jpg                                                  000053ED&#10;Macintosh HD2                  B6838915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7857" y="3857628"/>
            <a:ext cx="2224473" cy="174149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4" name="Picture 1026" descr="P0000337"/>
          <p:cNvPicPr>
            <a:picLocks noChangeAspect="1" noChangeArrowheads="1"/>
          </p:cNvPicPr>
          <p:nvPr/>
        </p:nvPicPr>
        <p:blipFill>
          <a:blip r:embed="rId5" cstate="print"/>
          <a:srcRect l="10754" t="499"/>
          <a:stretch>
            <a:fillRect/>
          </a:stretch>
        </p:blipFill>
        <p:spPr bwMode="auto">
          <a:xfrm>
            <a:off x="6858015" y="4982933"/>
            <a:ext cx="2112893" cy="158933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-27384"/>
            <a:ext cx="9144000" cy="838201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 smtClean="0">
                <a:solidFill>
                  <a:prstClr val="white"/>
                </a:solidFill>
                <a:latin typeface="Arial" charset="0"/>
              </a:rPr>
              <a:t>Accelerator </a:t>
            </a:r>
            <a:r>
              <a:rPr lang="it-IT" sz="3200" dirty="0" err="1" smtClean="0">
                <a:solidFill>
                  <a:prstClr val="white"/>
                </a:solidFill>
                <a:latin typeface="Arial" charset="0"/>
              </a:rPr>
              <a:t>equipment</a:t>
            </a:r>
            <a:r>
              <a:rPr lang="it-IT" sz="3200" dirty="0" smtClean="0">
                <a:solidFill>
                  <a:prstClr val="white"/>
                </a:solidFill>
                <a:latin typeface="Arial" charset="0"/>
              </a:rPr>
              <a:t> for </a:t>
            </a:r>
            <a:r>
              <a:rPr lang="it-IT" sz="3200" dirty="0" err="1" smtClean="0">
                <a:solidFill>
                  <a:prstClr val="white"/>
                </a:solidFill>
                <a:latin typeface="Arial" charset="0"/>
              </a:rPr>
              <a:t>ion</a:t>
            </a:r>
            <a:r>
              <a:rPr lang="it-IT" sz="32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sz="3200" dirty="0" err="1" smtClean="0">
                <a:solidFill>
                  <a:prstClr val="white"/>
                </a:solidFill>
                <a:latin typeface="Arial" charset="0"/>
              </a:rPr>
              <a:t>beam</a:t>
            </a:r>
            <a:r>
              <a:rPr lang="it-IT" sz="3200" dirty="0" smtClean="0">
                <a:solidFill>
                  <a:prstClr val="white"/>
                </a:solidFill>
                <a:latin typeface="Arial" charset="0"/>
              </a:rPr>
              <a:t> production</a:t>
            </a:r>
            <a:endParaRPr lang="en-US" b="1" i="1" baseline="30000" dirty="0">
              <a:solidFill>
                <a:srgbClr val="CC3300"/>
              </a:solidFill>
              <a:latin typeface="Book Antiqua" pitchFamily="18" charset="0"/>
            </a:endParaRPr>
          </a:p>
        </p:txBody>
      </p:sp>
      <p:pic>
        <p:nvPicPr>
          <p:cNvPr id="34818" name="Picture 2" descr="C:\docdanilo\immagini\tande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791" y="807667"/>
            <a:ext cx="4167185" cy="3125389"/>
          </a:xfrm>
          <a:prstGeom prst="rect">
            <a:avLst/>
          </a:prstGeom>
          <a:noFill/>
        </p:spPr>
      </p:pic>
      <p:sp>
        <p:nvSpPr>
          <p:cNvPr id="19" name="CasellaDiTesto 18"/>
          <p:cNvSpPr txBox="1"/>
          <p:nvPr/>
        </p:nvSpPr>
        <p:spPr>
          <a:xfrm>
            <a:off x="4857752" y="2786058"/>
            <a:ext cx="1571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smtClean="0">
                <a:solidFill>
                  <a:srgbClr val="0000CC"/>
                </a:solidFill>
                <a:latin typeface="Arial" charset="0"/>
              </a:rPr>
              <a:t>450 KV injector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smtClean="0">
                <a:solidFill>
                  <a:srgbClr val="0000CC"/>
                </a:solidFill>
                <a:latin typeface="Arial" charset="0"/>
              </a:rPr>
              <a:t>2 sputtering sources</a:t>
            </a:r>
            <a:endParaRPr lang="it-IT" sz="1400" b="1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34819" name="Picture 3" descr="C:\docdanilo\immagini\CS_2000-01-25_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618520"/>
            <a:ext cx="4176464" cy="3132348"/>
          </a:xfrm>
          <a:prstGeom prst="rect">
            <a:avLst/>
          </a:prstGeom>
          <a:noFill/>
        </p:spPr>
      </p:pic>
      <p:sp>
        <p:nvSpPr>
          <p:cNvPr id="21" name="CasellaDiTesto 20"/>
          <p:cNvSpPr txBox="1"/>
          <p:nvPr/>
        </p:nvSpPr>
        <p:spPr>
          <a:xfrm>
            <a:off x="4857752" y="6049052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smtClean="0">
                <a:solidFill>
                  <a:srgbClr val="0000CC"/>
                </a:solidFill>
                <a:latin typeface="Arial" charset="0"/>
              </a:rPr>
              <a:t>Superconducting ECR source SERSE </a:t>
            </a:r>
            <a:endParaRPr lang="it-IT" sz="1400" b="1">
              <a:solidFill>
                <a:srgbClr val="0000CC"/>
              </a:solidFill>
              <a:latin typeface="Arial" charset="0"/>
            </a:endParaRPr>
          </a:p>
        </p:txBody>
      </p:sp>
      <p:cxnSp>
        <p:nvCxnSpPr>
          <p:cNvPr id="16" name="Connettore 2 15"/>
          <p:cNvCxnSpPr/>
          <p:nvPr/>
        </p:nvCxnSpPr>
        <p:spPr>
          <a:xfrm rot="5400000" flipH="1" flipV="1">
            <a:off x="5680083" y="5893611"/>
            <a:ext cx="356396" cy="794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7143768" y="3929066"/>
            <a:ext cx="1857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 err="1" smtClean="0">
                <a:solidFill>
                  <a:srgbClr val="0000CC"/>
                </a:solidFill>
                <a:latin typeface="Arial" charset="0"/>
              </a:rPr>
              <a:t>Normal</a:t>
            </a:r>
            <a:r>
              <a:rPr lang="it-IT" sz="1400" b="1" dirty="0" smtClean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it-IT" sz="1400" b="1" dirty="0" err="1" smtClean="0">
                <a:solidFill>
                  <a:srgbClr val="0000CC"/>
                </a:solidFill>
                <a:latin typeface="Arial" charset="0"/>
              </a:rPr>
              <a:t>conducting</a:t>
            </a:r>
            <a:r>
              <a:rPr lang="it-IT" sz="1400" b="1" dirty="0" smtClean="0">
                <a:solidFill>
                  <a:srgbClr val="0000CC"/>
                </a:solidFill>
                <a:latin typeface="Arial" charset="0"/>
              </a:rPr>
              <a:t> ECR source CAESAR </a:t>
            </a:r>
            <a:endParaRPr lang="it-IT" sz="1400" b="1" dirty="0">
              <a:solidFill>
                <a:srgbClr val="0000CC"/>
              </a:solidFill>
              <a:latin typeface="Arial" charset="0"/>
            </a:endParaRPr>
          </a:p>
        </p:txBody>
      </p:sp>
      <p:cxnSp>
        <p:nvCxnSpPr>
          <p:cNvPr id="22" name="Connettore 2 21"/>
          <p:cNvCxnSpPr>
            <a:stCxn id="18" idx="2"/>
          </p:cNvCxnSpPr>
          <p:nvPr/>
        </p:nvCxnSpPr>
        <p:spPr>
          <a:xfrm flipH="1">
            <a:off x="8071668" y="4667730"/>
            <a:ext cx="794" cy="190824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06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6172200" y="581159"/>
            <a:ext cx="2971800" cy="652024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b="1" baseline="30000" dirty="0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it-IT" b="1" dirty="0">
                <a:solidFill>
                  <a:srgbClr val="FF0000"/>
                </a:solidFill>
                <a:latin typeface="Times New Roman" pitchFamily="18" charset="0"/>
              </a:rPr>
              <a:t>X	E 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</a:rPr>
              <a:t>AMeV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  <a:endParaRPr lang="it-IT" b="1" dirty="0">
              <a:solidFill>
                <a:srgbClr val="FF0000"/>
              </a:solidFill>
              <a:latin typeface="Times New Roman" pitchFamily="18" charset="0"/>
            </a:endParaRP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H</a:t>
            </a:r>
            <a:r>
              <a:rPr lang="it-IT" sz="1300" b="1" baseline="-25000" dirty="0">
                <a:solidFill>
                  <a:srgbClr val="000099"/>
                </a:solidFill>
                <a:latin typeface="Times New Roman" pitchFamily="18" charset="0"/>
              </a:rPr>
              <a:t>2</a:t>
            </a: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+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	62,80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H</a:t>
            </a:r>
            <a:r>
              <a:rPr lang="it-IT" sz="1300" b="1" baseline="-25000" dirty="0">
                <a:solidFill>
                  <a:srgbClr val="000099"/>
                </a:solidFill>
                <a:latin typeface="Times New Roman" pitchFamily="18" charset="0"/>
              </a:rPr>
              <a:t>3</a:t>
            </a: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+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	30,35,45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2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D</a:t>
            </a: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+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	35,62,80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4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He	</a:t>
            </a:r>
            <a:r>
              <a:rPr lang="it-IT" sz="1300" b="1" dirty="0" smtClean="0">
                <a:solidFill>
                  <a:srgbClr val="000099"/>
                </a:solidFill>
                <a:latin typeface="Times New Roman" pitchFamily="18" charset="0"/>
              </a:rPr>
              <a:t>25,62,80</a:t>
            </a:r>
            <a:endParaRPr lang="it-IT" sz="1300" b="1" dirty="0">
              <a:solidFill>
                <a:srgbClr val="000099"/>
              </a:solidFill>
              <a:latin typeface="Times New Roman" pitchFamily="18" charset="0"/>
            </a:endParaRP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He-H	10, 21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9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Be 	</a:t>
            </a:r>
            <a:r>
              <a:rPr lang="it-IT" sz="1300" b="1" dirty="0" smtClean="0">
                <a:solidFill>
                  <a:srgbClr val="000099"/>
                </a:solidFill>
                <a:latin typeface="Times New Roman" pitchFamily="18" charset="0"/>
              </a:rPr>
              <a:t>45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11</a:t>
            </a:r>
            <a:r>
              <a:rPr lang="it-IT" sz="1300" b="1" dirty="0" smtClean="0">
                <a:solidFill>
                  <a:srgbClr val="FF0000"/>
                </a:solidFill>
                <a:latin typeface="Times New Roman" pitchFamily="18" charset="0"/>
              </a:rPr>
              <a:t>B	55</a:t>
            </a:r>
            <a:endParaRPr lang="it-IT" sz="13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12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C	23,62,80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FF0000"/>
                </a:solidFill>
                <a:latin typeface="Times New Roman" pitchFamily="18" charset="0"/>
              </a:rPr>
              <a:t>13</a:t>
            </a:r>
            <a:r>
              <a:rPr lang="it-IT" sz="1300" b="1" dirty="0">
                <a:solidFill>
                  <a:srgbClr val="FF0000"/>
                </a:solidFill>
                <a:latin typeface="Times New Roman" pitchFamily="18" charset="0"/>
              </a:rPr>
              <a:t>C	45,55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14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N	62,80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FF0000"/>
                </a:solidFill>
                <a:latin typeface="Times New Roman" pitchFamily="18" charset="0"/>
              </a:rPr>
              <a:t>16</a:t>
            </a:r>
            <a:r>
              <a:rPr lang="it-IT" sz="1300" b="1" dirty="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	21,25,</a:t>
            </a:r>
            <a:r>
              <a:rPr lang="it-IT" sz="1300" b="1" dirty="0">
                <a:solidFill>
                  <a:srgbClr val="FF0000"/>
                </a:solidFill>
                <a:latin typeface="Times New Roman" pitchFamily="18" charset="0"/>
              </a:rPr>
              <a:t>55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,62,80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FF0000"/>
                </a:solidFill>
                <a:latin typeface="Times New Roman" pitchFamily="18" charset="0"/>
              </a:rPr>
              <a:t>18</a:t>
            </a:r>
            <a:r>
              <a:rPr lang="it-IT" sz="1300" b="1" dirty="0">
                <a:solidFill>
                  <a:srgbClr val="FF0000"/>
                </a:solidFill>
                <a:latin typeface="Times New Roman" pitchFamily="18" charset="0"/>
              </a:rPr>
              <a:t>O	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15,</a:t>
            </a:r>
            <a:r>
              <a:rPr lang="it-IT" sz="1300" b="1" dirty="0">
                <a:solidFill>
                  <a:srgbClr val="FF0000"/>
                </a:solidFill>
                <a:latin typeface="Times New Roman" pitchFamily="18" charset="0"/>
              </a:rPr>
              <a:t>55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19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F	35,40,50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FF0000"/>
                </a:solidFill>
                <a:latin typeface="Times New Roman" pitchFamily="18" charset="0"/>
              </a:rPr>
              <a:t>20</a:t>
            </a:r>
            <a:r>
              <a:rPr lang="it-IT" sz="1300" b="1" dirty="0">
                <a:solidFill>
                  <a:srgbClr val="FF0000"/>
                </a:solidFill>
                <a:latin typeface="Times New Roman" pitchFamily="18" charset="0"/>
              </a:rPr>
              <a:t>Ne	</a:t>
            </a:r>
            <a:r>
              <a:rPr lang="it-IT" sz="1300" b="1" dirty="0" smtClean="0">
                <a:solidFill>
                  <a:srgbClr val="000099"/>
                </a:solidFill>
                <a:latin typeface="Times New Roman" pitchFamily="18" charset="0"/>
              </a:rPr>
              <a:t>20,40</a:t>
            </a:r>
            <a:r>
              <a:rPr lang="it-IT" sz="1300" b="1" dirty="0" smtClean="0">
                <a:solidFill>
                  <a:srgbClr val="FF0000"/>
                </a:solidFill>
                <a:latin typeface="Times New Roman" pitchFamily="18" charset="0"/>
              </a:rPr>
              <a:t>,45,</a:t>
            </a:r>
            <a:r>
              <a:rPr lang="it-IT" sz="1300" b="1" dirty="0" smtClean="0">
                <a:solidFill>
                  <a:srgbClr val="0000CC"/>
                </a:solidFill>
                <a:latin typeface="Times New Roman" pitchFamily="18" charset="0"/>
              </a:rPr>
              <a:t>62</a:t>
            </a:r>
            <a:endParaRPr lang="it-IT" sz="13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24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Mg	</a:t>
            </a:r>
            <a:r>
              <a:rPr lang="it-IT" sz="1300" b="1" dirty="0" smtClean="0">
                <a:solidFill>
                  <a:srgbClr val="000099"/>
                </a:solidFill>
                <a:latin typeface="Times New Roman" pitchFamily="18" charset="0"/>
              </a:rPr>
              <a:t>50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 smtClean="0">
                <a:solidFill>
                  <a:srgbClr val="000099"/>
                </a:solidFill>
                <a:latin typeface="Times New Roman" pitchFamily="18" charset="0"/>
              </a:rPr>
              <a:t>27</a:t>
            </a:r>
            <a:r>
              <a:rPr lang="it-IT" sz="1300" b="1" dirty="0" smtClean="0">
                <a:solidFill>
                  <a:srgbClr val="000099"/>
                </a:solidFill>
                <a:latin typeface="Times New Roman" pitchFamily="18" charset="0"/>
              </a:rPr>
              <a:t>Al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	</a:t>
            </a:r>
            <a:r>
              <a:rPr lang="it-IT" sz="1300" b="1" dirty="0" smtClean="0">
                <a:solidFill>
                  <a:srgbClr val="000099"/>
                </a:solidFill>
                <a:latin typeface="Times New Roman" pitchFamily="18" charset="0"/>
              </a:rPr>
              <a:t>40</a:t>
            </a:r>
            <a:endParaRPr lang="it-IT" sz="1300" b="1" dirty="0">
              <a:solidFill>
                <a:srgbClr val="000099"/>
              </a:solidFill>
              <a:latin typeface="Times New Roman" pitchFamily="18" charset="0"/>
            </a:endParaRP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36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Ar	16,38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FF0000"/>
                </a:solidFill>
                <a:latin typeface="Times New Roman" pitchFamily="18" charset="0"/>
              </a:rPr>
              <a:t>40</a:t>
            </a:r>
            <a:r>
              <a:rPr lang="it-IT" sz="1300" b="1" dirty="0">
                <a:solidFill>
                  <a:srgbClr val="FF0000"/>
                </a:solidFill>
                <a:latin typeface="Times New Roman" pitchFamily="18" charset="0"/>
              </a:rPr>
              <a:t>Ar	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15,20,</a:t>
            </a:r>
            <a:r>
              <a:rPr lang="it-IT" sz="1300" b="1" dirty="0">
                <a:solidFill>
                  <a:srgbClr val="FF0000"/>
                </a:solidFill>
                <a:latin typeface="Times New Roman" pitchFamily="18" charset="0"/>
              </a:rPr>
              <a:t>40</a:t>
            </a:r>
            <a:endParaRPr lang="it-IT" sz="1300" b="1" baseline="30000" dirty="0">
              <a:solidFill>
                <a:srgbClr val="FF0000"/>
              </a:solidFill>
              <a:latin typeface="Times New Roman" pitchFamily="18" charset="0"/>
            </a:endParaRP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40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Ca	10,25,40,45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 smtClean="0">
                <a:solidFill>
                  <a:srgbClr val="000099"/>
                </a:solidFill>
                <a:latin typeface="Times New Roman" pitchFamily="18" charset="0"/>
              </a:rPr>
              <a:t>42,48</a:t>
            </a:r>
            <a:r>
              <a:rPr lang="it-IT" sz="1300" b="1" dirty="0" smtClean="0">
                <a:solidFill>
                  <a:srgbClr val="000099"/>
                </a:solidFill>
                <a:latin typeface="Times New Roman" pitchFamily="18" charset="0"/>
              </a:rPr>
              <a:t>Ca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	10,45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58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Ni	16,23,25,30,35,40,45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 smtClean="0">
                <a:solidFill>
                  <a:srgbClr val="000099"/>
                </a:solidFill>
                <a:latin typeface="Times New Roman" pitchFamily="18" charset="0"/>
              </a:rPr>
              <a:t>62,64</a:t>
            </a:r>
            <a:r>
              <a:rPr lang="it-IT" sz="1300" b="1" dirty="0" smtClean="0">
                <a:solidFill>
                  <a:srgbClr val="000099"/>
                </a:solidFill>
                <a:latin typeface="Times New Roman" pitchFamily="18" charset="0"/>
              </a:rPr>
              <a:t>Ni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	25,35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FF0000"/>
                </a:solidFill>
                <a:latin typeface="Times New Roman" pitchFamily="18" charset="0"/>
              </a:rPr>
              <a:t>68,70</a:t>
            </a:r>
            <a:r>
              <a:rPr lang="it-IT" sz="1300" b="1" dirty="0">
                <a:solidFill>
                  <a:srgbClr val="FF0000"/>
                </a:solidFill>
                <a:latin typeface="Times New Roman" pitchFamily="18" charset="0"/>
              </a:rPr>
              <a:t>Zn	40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74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Ge	40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 smtClean="0">
                <a:solidFill>
                  <a:srgbClr val="000099"/>
                </a:solidFill>
                <a:latin typeface="Times New Roman" pitchFamily="18" charset="0"/>
              </a:rPr>
              <a:t>78,86</a:t>
            </a:r>
            <a:r>
              <a:rPr lang="it-IT" sz="1300" b="1" dirty="0" smtClean="0">
                <a:solidFill>
                  <a:srgbClr val="000099"/>
                </a:solidFill>
                <a:latin typeface="Times New Roman" pitchFamily="18" charset="0"/>
              </a:rPr>
              <a:t>Kr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	10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84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Kr	10,15,20,25</a:t>
            </a:r>
            <a:endParaRPr lang="it-IT" sz="1300" b="1" baseline="30000" dirty="0">
              <a:solidFill>
                <a:srgbClr val="000099"/>
              </a:solidFill>
              <a:latin typeface="Times New Roman" pitchFamily="18" charset="0"/>
            </a:endParaRP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93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Nb	15,17,23,30,38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 smtClean="0">
                <a:solidFill>
                  <a:srgbClr val="000099"/>
                </a:solidFill>
                <a:latin typeface="Times New Roman" pitchFamily="18" charset="0"/>
              </a:rPr>
              <a:t>107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A</a:t>
            </a:r>
            <a:r>
              <a:rPr lang="it-IT" sz="1300" b="1" dirty="0" smtClean="0">
                <a:solidFill>
                  <a:srgbClr val="000099"/>
                </a:solidFill>
                <a:latin typeface="Times New Roman" pitchFamily="18" charset="0"/>
              </a:rPr>
              <a:t>g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	</a:t>
            </a:r>
            <a:r>
              <a:rPr lang="it-IT" sz="1300" b="1" dirty="0" smtClean="0">
                <a:solidFill>
                  <a:srgbClr val="000099"/>
                </a:solidFill>
                <a:latin typeface="Times New Roman" pitchFamily="18" charset="0"/>
              </a:rPr>
              <a:t>40</a:t>
            </a:r>
            <a:endParaRPr lang="it-IT" sz="1300" b="1" baseline="30000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 smtClean="0">
                <a:solidFill>
                  <a:srgbClr val="000099"/>
                </a:solidFill>
                <a:latin typeface="Times New Roman" pitchFamily="18" charset="0"/>
              </a:rPr>
              <a:t>112</a:t>
            </a:r>
            <a:r>
              <a:rPr lang="it-IT" sz="1300" b="1" dirty="0" smtClean="0">
                <a:solidFill>
                  <a:srgbClr val="000099"/>
                </a:solidFill>
                <a:latin typeface="Times New Roman" pitchFamily="18" charset="0"/>
              </a:rPr>
              <a:t>Sn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	15.5,35,43.5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116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Sn	23,30,38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124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Sn	15,25,30,35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129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Xe	20,21,23,35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197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Au	10,15,20,21,23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1300" b="1" baseline="30000" dirty="0">
                <a:solidFill>
                  <a:srgbClr val="000099"/>
                </a:solidFill>
                <a:latin typeface="Times New Roman" pitchFamily="18" charset="0"/>
              </a:rPr>
              <a:t>208</a:t>
            </a:r>
            <a:r>
              <a:rPr lang="it-IT" sz="1300" b="1" dirty="0">
                <a:solidFill>
                  <a:srgbClr val="000099"/>
                </a:solidFill>
                <a:latin typeface="Times New Roman" pitchFamily="18" charset="0"/>
              </a:rPr>
              <a:t>Pb	10</a:t>
            </a:r>
          </a:p>
        </p:txBody>
      </p:sp>
      <p:grpSp>
        <p:nvGrpSpPr>
          <p:cNvPr id="30724" name="Group 19"/>
          <p:cNvGrpSpPr>
            <a:grpSpLocks/>
          </p:cNvGrpSpPr>
          <p:nvPr/>
        </p:nvGrpSpPr>
        <p:grpSpPr bwMode="auto">
          <a:xfrm>
            <a:off x="228600" y="5157787"/>
            <a:ext cx="5334000" cy="369887"/>
            <a:chOff x="144" y="3249"/>
            <a:chExt cx="3360" cy="233"/>
          </a:xfrm>
        </p:grpSpPr>
        <p:sp>
          <p:nvSpPr>
            <p:cNvPr id="30729" name="Text Box 3"/>
            <p:cNvSpPr txBox="1">
              <a:spLocks noChangeArrowheads="1"/>
            </p:cNvSpPr>
            <p:nvPr/>
          </p:nvSpPr>
          <p:spPr bwMode="auto">
            <a:xfrm>
              <a:off x="144" y="3249"/>
              <a:ext cx="3360" cy="233"/>
            </a:xfrm>
            <a:prstGeom prst="rect">
              <a:avLst/>
            </a:prstGeom>
            <a:solidFill>
              <a:srgbClr val="FFFF66"/>
            </a:solidFill>
            <a:ln w="38100">
              <a:solidFill>
                <a:srgbClr val="6699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b="1" baseline="30000">
                  <a:solidFill>
                    <a:prstClr val="black"/>
                  </a:solidFill>
                  <a:latin typeface="Arial Unicode MS" pitchFamily="34" charset="-128"/>
                  <a:cs typeface="Times New Roman" pitchFamily="18" charset="0"/>
                </a:rPr>
                <a:t>          </a:t>
              </a:r>
              <a:r>
                <a:rPr lang="it-IT" b="1" baseline="30000">
                  <a:solidFill>
                    <a:srgbClr val="6699FF"/>
                  </a:solidFill>
                  <a:latin typeface="Arial Unicode MS" pitchFamily="34" charset="-128"/>
                  <a:cs typeface="Times New Roman" pitchFamily="18" charset="0"/>
                </a:rPr>
                <a:t>4</a:t>
              </a:r>
              <a:r>
                <a:rPr lang="it-IT" b="1">
                  <a:solidFill>
                    <a:srgbClr val="6699FF"/>
                  </a:solidFill>
                  <a:latin typeface="Arial Unicode MS" pitchFamily="34" charset="-128"/>
                  <a:cs typeface="Times New Roman" pitchFamily="18" charset="0"/>
                </a:rPr>
                <a:t>He 80 </a:t>
              </a:r>
              <a:r>
                <a:rPr lang="it-IT" b="1" smtClean="0">
                  <a:solidFill>
                    <a:srgbClr val="6699FF"/>
                  </a:solidFill>
                  <a:latin typeface="Arial Unicode MS" pitchFamily="34" charset="-128"/>
                  <a:cs typeface="Times New Roman" pitchFamily="18" charset="0"/>
                </a:rPr>
                <a:t>AMeV</a:t>
              </a:r>
              <a:r>
                <a:rPr lang="it-IT" b="1" smtClean="0">
                  <a:solidFill>
                    <a:srgbClr val="99CCFF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endParaRPr lang="it-IT" b="1">
                <a:solidFill>
                  <a:srgbClr val="99CCFF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30730" name="AutoShape 16"/>
            <p:cNvSpPr>
              <a:spLocks noChangeArrowheads="1"/>
            </p:cNvSpPr>
            <p:nvPr/>
          </p:nvSpPr>
          <p:spPr bwMode="auto">
            <a:xfrm>
              <a:off x="240" y="3283"/>
              <a:ext cx="192" cy="192"/>
            </a:xfrm>
            <a:prstGeom prst="flowChartExtract">
              <a:avLst/>
            </a:prstGeom>
            <a:solidFill>
              <a:srgbClr val="6699FF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0725" name="Group 20"/>
          <p:cNvGrpSpPr>
            <a:grpSpLocks/>
          </p:cNvGrpSpPr>
          <p:nvPr/>
        </p:nvGrpSpPr>
        <p:grpSpPr bwMode="auto">
          <a:xfrm>
            <a:off x="228600" y="5761037"/>
            <a:ext cx="5334000" cy="369887"/>
            <a:chOff x="144" y="3810"/>
            <a:chExt cx="3360" cy="233"/>
          </a:xfrm>
        </p:grpSpPr>
        <p:sp>
          <p:nvSpPr>
            <p:cNvPr id="30727" name="Text Box 14"/>
            <p:cNvSpPr txBox="1">
              <a:spLocks noChangeArrowheads="1"/>
            </p:cNvSpPr>
            <p:nvPr/>
          </p:nvSpPr>
          <p:spPr bwMode="auto">
            <a:xfrm>
              <a:off x="144" y="3810"/>
              <a:ext cx="3360" cy="233"/>
            </a:xfrm>
            <a:prstGeom prst="rect">
              <a:avLst/>
            </a:prstGeom>
            <a:solidFill>
              <a:srgbClr val="6699FF"/>
            </a:solidFill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it-IT" sz="1600" b="1">
                  <a:solidFill>
                    <a:srgbClr val="FFFF99"/>
                  </a:solidFill>
                  <a:latin typeface="Arial Unicode MS" pitchFamily="34" charset="-128"/>
                  <a:cs typeface="Times New Roman" pitchFamily="18" charset="0"/>
                </a:rPr>
                <a:t>        </a:t>
              </a:r>
              <a:r>
                <a:rPr lang="it-IT" b="1" baseline="30000">
                  <a:solidFill>
                    <a:srgbClr val="FFFF99"/>
                  </a:solidFill>
                  <a:latin typeface="Arial Unicode MS" pitchFamily="34" charset="-128"/>
                  <a:cs typeface="Times New Roman" pitchFamily="18" charset="0"/>
                </a:rPr>
                <a:t>112</a:t>
              </a:r>
              <a:r>
                <a:rPr lang="it-IT" b="1">
                  <a:solidFill>
                    <a:srgbClr val="FFFF99"/>
                  </a:solidFill>
                  <a:latin typeface="Arial Unicode MS" pitchFamily="34" charset="-128"/>
                  <a:cs typeface="Times New Roman" pitchFamily="18" charset="0"/>
                </a:rPr>
                <a:t>Sn 43.5 </a:t>
              </a:r>
              <a:r>
                <a:rPr lang="it-IT" b="1" smtClean="0">
                  <a:solidFill>
                    <a:srgbClr val="FFFF99"/>
                  </a:solidFill>
                  <a:latin typeface="Arial Unicode MS" pitchFamily="34" charset="-128"/>
                  <a:cs typeface="Times New Roman" pitchFamily="18" charset="0"/>
                </a:rPr>
                <a:t>AMeV</a:t>
              </a:r>
              <a:endParaRPr lang="it-IT" b="1">
                <a:solidFill>
                  <a:srgbClr val="FFFF99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30728" name="Rectangle 17"/>
            <p:cNvSpPr>
              <a:spLocks noChangeArrowheads="1"/>
            </p:cNvSpPr>
            <p:nvPr/>
          </p:nvSpPr>
          <p:spPr bwMode="auto">
            <a:xfrm>
              <a:off x="240" y="3858"/>
              <a:ext cx="144" cy="144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9999FF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30726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598488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dirty="0" err="1">
                <a:solidFill>
                  <a:prstClr val="white"/>
                </a:solidFill>
                <a:latin typeface="Arial" charset="0"/>
              </a:rPr>
              <a:t>Superconducting</a:t>
            </a:r>
            <a:r>
              <a:rPr lang="it-IT" sz="28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sz="2800" dirty="0" err="1" smtClean="0">
                <a:solidFill>
                  <a:prstClr val="white"/>
                </a:solidFill>
                <a:latin typeface="Arial" charset="0"/>
              </a:rPr>
              <a:t>Cyclotron</a:t>
            </a:r>
            <a:r>
              <a:rPr lang="it-IT" sz="28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sz="2800" dirty="0" err="1" smtClean="0">
                <a:solidFill>
                  <a:prstClr val="white"/>
                </a:solidFill>
                <a:latin typeface="Arial" charset="0"/>
              </a:rPr>
              <a:t>developed</a:t>
            </a:r>
            <a:r>
              <a:rPr lang="it-IT" sz="28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sz="2800" dirty="0" err="1" smtClean="0">
                <a:solidFill>
                  <a:prstClr val="white"/>
                </a:solidFill>
                <a:latin typeface="Arial" charset="0"/>
              </a:rPr>
              <a:t>beams</a:t>
            </a:r>
            <a:endParaRPr lang="en-US" sz="2800" b="1" i="1" baseline="30000" dirty="0">
              <a:solidFill>
                <a:srgbClr val="CC3300"/>
              </a:solidFill>
              <a:latin typeface="Book Antiqua" pitchFamily="18" charset="0"/>
            </a:endParaRPr>
          </a:p>
        </p:txBody>
      </p:sp>
      <p:graphicFrame>
        <p:nvGraphicFramePr>
          <p:cNvPr id="30722" name="Object 21"/>
          <p:cNvGraphicFramePr>
            <a:graphicFrameLocks noChangeAspect="1"/>
          </p:cNvGraphicFramePr>
          <p:nvPr/>
        </p:nvGraphicFramePr>
        <p:xfrm>
          <a:off x="220663" y="998538"/>
          <a:ext cx="5367337" cy="369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" name="Worksheet" r:id="rId4" imgW="5305411" imgH="3638520" progId="Excel.Sheet.8">
                  <p:embed/>
                </p:oleObj>
              </mc:Choice>
              <mc:Fallback>
                <p:oleObj name="Worksheet" r:id="rId4" imgW="5305411" imgH="363852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3" y="998538"/>
                        <a:ext cx="5367337" cy="3692525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 w="76200" cmpd="tri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107763" dir="18900000" algn="ctr" rotWithShape="0">
                          <a:schemeClr val="bg2">
                            <a:alpha val="50000"/>
                          </a:scheme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500034" y="6286520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prstClr val="black"/>
                </a:solidFill>
                <a:latin typeface="Arial" charset="0"/>
              </a:rPr>
              <a:t>In </a:t>
            </a:r>
            <a:r>
              <a:rPr lang="it-IT" b="1" dirty="0" err="1" smtClean="0">
                <a:solidFill>
                  <a:srgbClr val="FF0000"/>
                </a:solidFill>
                <a:latin typeface="Arial" charset="0"/>
              </a:rPr>
              <a:t>red</a:t>
            </a:r>
            <a:r>
              <a:rPr lang="it-IT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it-IT" b="1" dirty="0" err="1" smtClean="0">
                <a:solidFill>
                  <a:prstClr val="black"/>
                </a:solidFill>
                <a:latin typeface="Arial" charset="0"/>
              </a:rPr>
              <a:t>beams</a:t>
            </a:r>
            <a:r>
              <a:rPr lang="it-IT" b="1" dirty="0" smtClean="0">
                <a:solidFill>
                  <a:prstClr val="black"/>
                </a:solidFill>
                <a:latin typeface="Arial" charset="0"/>
              </a:rPr>
              <a:t> with </a:t>
            </a:r>
            <a:r>
              <a:rPr lang="it-IT" b="1" dirty="0" err="1" smtClean="0">
                <a:solidFill>
                  <a:prstClr val="black"/>
                </a:solidFill>
                <a:latin typeface="Arial" charset="0"/>
              </a:rPr>
              <a:t>intensity</a:t>
            </a:r>
            <a:r>
              <a:rPr lang="it-IT" b="1" dirty="0" smtClean="0">
                <a:solidFill>
                  <a:prstClr val="black"/>
                </a:solidFill>
                <a:latin typeface="Arial" charset="0"/>
              </a:rPr>
              <a:t> 10</a:t>
            </a:r>
            <a:r>
              <a:rPr lang="it-IT" b="1" baseline="30000" dirty="0" smtClean="0">
                <a:solidFill>
                  <a:prstClr val="black"/>
                </a:solidFill>
                <a:latin typeface="Arial" charset="0"/>
              </a:rPr>
              <a:t>12</a:t>
            </a:r>
            <a:r>
              <a:rPr lang="it-IT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it-IT" b="1" dirty="0" err="1" smtClean="0">
                <a:solidFill>
                  <a:prstClr val="black"/>
                </a:solidFill>
                <a:latin typeface="Arial" charset="0"/>
              </a:rPr>
              <a:t>pps</a:t>
            </a:r>
            <a:endParaRPr lang="it-IT" b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-3"/>
            <a:ext cx="9144000" cy="461665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  <a:r>
              <a:rPr lang="it-IT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</a:t>
            </a:r>
            <a:r>
              <a:rPr lang="it-IT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Cyclotron</a:t>
            </a:r>
            <a:r>
              <a:rPr lang="it-IT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Tandem </a:t>
            </a:r>
            <a:r>
              <a:rPr lang="it-IT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endParaRPr lang="it-I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9721778"/>
              </p:ext>
            </p:extLst>
          </p:nvPr>
        </p:nvGraphicFramePr>
        <p:xfrm>
          <a:off x="0" y="321499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1173621"/>
              </p:ext>
            </p:extLst>
          </p:nvPr>
        </p:nvGraphicFramePr>
        <p:xfrm>
          <a:off x="4572000" y="321499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603112" y="2295730"/>
            <a:ext cx="3677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002060"/>
                </a:solidFill>
              </a:rPr>
              <a:t>Superconducting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Cyclotron</a:t>
            </a:r>
            <a:endParaRPr lang="it-IT" sz="2400" b="1" dirty="0" smtClean="0">
              <a:solidFill>
                <a:srgbClr val="002060"/>
              </a:solidFill>
            </a:endParaRPr>
          </a:p>
          <a:p>
            <a:pPr algn="ctr"/>
            <a:r>
              <a:rPr lang="it-IT" dirty="0" smtClean="0">
                <a:solidFill>
                  <a:srgbClr val="002060"/>
                </a:solidFill>
              </a:rPr>
              <a:t>400 BTU = 3200 h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739315" y="2295732"/>
            <a:ext cx="24610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Tandem</a:t>
            </a:r>
          </a:p>
          <a:p>
            <a:pPr algn="ctr"/>
            <a:r>
              <a:rPr lang="it-IT" dirty="0" smtClean="0">
                <a:solidFill>
                  <a:srgbClr val="002060"/>
                </a:solidFill>
              </a:rPr>
              <a:t>350 BTU = 2800 h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40468" y="1157593"/>
            <a:ext cx="8394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In case of full </a:t>
            </a:r>
            <a:r>
              <a:rPr lang="it-IT" b="1" dirty="0" err="1" smtClean="0">
                <a:solidFill>
                  <a:srgbClr val="002060"/>
                </a:solidFill>
              </a:rPr>
              <a:t>operation</a:t>
            </a:r>
            <a:r>
              <a:rPr lang="it-IT" b="1" dirty="0" smtClean="0">
                <a:solidFill>
                  <a:srgbClr val="002060"/>
                </a:solidFill>
              </a:rPr>
              <a:t> of the </a:t>
            </a:r>
            <a:r>
              <a:rPr lang="it-IT" b="1" dirty="0" err="1" smtClean="0">
                <a:solidFill>
                  <a:srgbClr val="002060"/>
                </a:solidFill>
              </a:rPr>
              <a:t>accelerators</a:t>
            </a:r>
            <a:r>
              <a:rPr lang="it-IT" b="1" dirty="0" smtClean="0">
                <a:solidFill>
                  <a:srgbClr val="002060"/>
                </a:solidFill>
              </a:rPr>
              <a:t> the </a:t>
            </a:r>
            <a:r>
              <a:rPr lang="it-IT" b="1" dirty="0" err="1" smtClean="0">
                <a:solidFill>
                  <a:srgbClr val="002060"/>
                </a:solidFill>
              </a:rPr>
              <a:t>annual</a:t>
            </a:r>
            <a:r>
              <a:rPr lang="it-IT" b="1" dirty="0" smtClean="0">
                <a:solidFill>
                  <a:srgbClr val="002060"/>
                </a:solidFill>
              </a:rPr>
              <a:t> </a:t>
            </a:r>
            <a:r>
              <a:rPr lang="it-IT" b="1" dirty="0" err="1" smtClean="0">
                <a:solidFill>
                  <a:srgbClr val="002060"/>
                </a:solidFill>
              </a:rPr>
              <a:t>availability</a:t>
            </a:r>
            <a:r>
              <a:rPr lang="it-IT" b="1" dirty="0" smtClean="0">
                <a:solidFill>
                  <a:srgbClr val="002060"/>
                </a:solidFill>
              </a:rPr>
              <a:t> of the </a:t>
            </a:r>
            <a:r>
              <a:rPr lang="it-IT" b="1" dirty="0" err="1" smtClean="0">
                <a:solidFill>
                  <a:srgbClr val="002060"/>
                </a:solidFill>
              </a:rPr>
              <a:t>beam</a:t>
            </a:r>
            <a:r>
              <a:rPr lang="it-IT" b="1" dirty="0" smtClean="0">
                <a:solidFill>
                  <a:srgbClr val="002060"/>
                </a:solidFill>
              </a:rPr>
              <a:t> time is 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608950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0070C0"/>
                </a:solidFill>
              </a:rPr>
              <a:t>All</a:t>
            </a:r>
            <a:r>
              <a:rPr lang="it-IT" b="1" dirty="0" smtClean="0">
                <a:solidFill>
                  <a:srgbClr val="0070C0"/>
                </a:solidFill>
              </a:rPr>
              <a:t> the </a:t>
            </a:r>
            <a:r>
              <a:rPr lang="it-IT" b="1" dirty="0" err="1" smtClean="0">
                <a:solidFill>
                  <a:srgbClr val="0070C0"/>
                </a:solidFill>
              </a:rPr>
              <a:t>activities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performed</a:t>
            </a:r>
            <a:r>
              <a:rPr lang="it-IT" b="1" dirty="0" smtClean="0">
                <a:solidFill>
                  <a:srgbClr val="0070C0"/>
                </a:solidFill>
              </a:rPr>
              <a:t> with the </a:t>
            </a:r>
            <a:r>
              <a:rPr lang="it-IT" b="1" dirty="0" err="1" smtClean="0">
                <a:solidFill>
                  <a:srgbClr val="0070C0"/>
                </a:solidFill>
              </a:rPr>
              <a:t>accelerators</a:t>
            </a:r>
            <a:r>
              <a:rPr lang="it-IT" b="1" dirty="0" smtClean="0">
                <a:solidFill>
                  <a:srgbClr val="0070C0"/>
                </a:solidFill>
              </a:rPr>
              <a:t> are </a:t>
            </a:r>
            <a:r>
              <a:rPr lang="it-IT" b="1" dirty="0" err="1" smtClean="0">
                <a:solidFill>
                  <a:srgbClr val="0070C0"/>
                </a:solidFill>
              </a:rPr>
              <a:t>approved</a:t>
            </a:r>
            <a:r>
              <a:rPr lang="it-IT" b="1" dirty="0" smtClean="0">
                <a:solidFill>
                  <a:srgbClr val="0070C0"/>
                </a:solidFill>
              </a:rPr>
              <a:t> by the </a:t>
            </a:r>
          </a:p>
          <a:p>
            <a:pPr algn="ctr"/>
            <a:r>
              <a:rPr lang="it-IT" b="1" dirty="0" smtClean="0">
                <a:solidFill>
                  <a:srgbClr val="0070C0"/>
                </a:solidFill>
              </a:rPr>
              <a:t>LNS Program Advisor </a:t>
            </a:r>
            <a:r>
              <a:rPr lang="it-IT" b="1" dirty="0" err="1" smtClean="0">
                <a:solidFill>
                  <a:srgbClr val="0070C0"/>
                </a:solidFill>
              </a:rPr>
              <a:t>Committee</a:t>
            </a:r>
            <a:r>
              <a:rPr lang="it-IT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111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WSnap9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145"/>
            <a:ext cx="9144000" cy="647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prstClr val="white"/>
                </a:solidFill>
                <a:latin typeface="Chalkboard"/>
                <a:cs typeface="Chalkboard"/>
              </a:rPr>
              <a:t>I Laboratori Nazionali del Sud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838201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prstClr val="white"/>
                </a:solidFill>
                <a:latin typeface="Arial" charset="0"/>
              </a:rPr>
              <a:t>LNS lay-out: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accelerators</a:t>
            </a:r>
            <a:r>
              <a:rPr lang="it-IT" sz="3200" dirty="0">
                <a:solidFill>
                  <a:prstClr val="white"/>
                </a:solidFill>
                <a:latin typeface="Arial" charset="0"/>
              </a:rPr>
              <a:t> and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experimental</a:t>
            </a:r>
            <a:r>
              <a:rPr lang="it-IT" sz="32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sz="3200" dirty="0" err="1">
                <a:solidFill>
                  <a:prstClr val="white"/>
                </a:solidFill>
                <a:latin typeface="Arial" charset="0"/>
              </a:rPr>
              <a:t>halls</a:t>
            </a:r>
            <a:r>
              <a:rPr lang="it-IT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it-IT" b="1" i="1" dirty="0">
                <a:solidFill>
                  <a:srgbClr val="500093"/>
                </a:solidFill>
                <a:latin typeface="Book Antiqua" pitchFamily="18" charset="0"/>
              </a:rPr>
              <a:t> </a:t>
            </a:r>
            <a:endParaRPr lang="en-US" b="1" i="1" baseline="30000" dirty="0">
              <a:solidFill>
                <a:srgbClr val="CC3300"/>
              </a:solidFill>
              <a:latin typeface="Book Antiqua" pitchFamily="18" charset="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 rot="916479">
            <a:off x="850179" y="4026086"/>
            <a:ext cx="191452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Superconducting</a:t>
            </a:r>
            <a:r>
              <a:rPr lang="it-IT" sz="1000" b="1" kern="1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Cyclotron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 rot="916479">
            <a:off x="5552086" y="4159948"/>
            <a:ext cx="1225250" cy="3685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Tandem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 rot="916479">
            <a:off x="3806824" y="5096052"/>
            <a:ext cx="1225250" cy="3685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EXCYT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 rot="916479">
            <a:off x="2277176" y="3786254"/>
            <a:ext cx="1225250" cy="2358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FRIBS@LNS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 rot="916479">
            <a:off x="2265330" y="2980323"/>
            <a:ext cx="997887" cy="2297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Medea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 rot="916479">
            <a:off x="2708729" y="2061227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Ciclope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 rot="916479">
            <a:off x="3572825" y="1470585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Chimera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 rot="916479">
            <a:off x="5445033" y="1686609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Magnex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 rot="916479">
            <a:off x="6093105" y="2406689"/>
            <a:ext cx="1048380" cy="313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Catana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 rot="916479">
            <a:off x="5634516" y="2914790"/>
            <a:ext cx="366290" cy="198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20°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 rot="916479">
            <a:off x="5745094" y="3260629"/>
            <a:ext cx="390117" cy="2114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4</a:t>
            </a: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6" name="WordArt 7"/>
          <p:cNvSpPr>
            <a:spLocks noChangeArrowheads="1" noChangeShapeType="1" noTextEdit="1"/>
          </p:cNvSpPr>
          <p:nvPr/>
        </p:nvSpPr>
        <p:spPr bwMode="auto">
          <a:xfrm rot="916479">
            <a:off x="5317409" y="3642488"/>
            <a:ext cx="614024" cy="2746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60°-80°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7" name="WordArt 7"/>
          <p:cNvSpPr>
            <a:spLocks noChangeArrowheads="1" noChangeShapeType="1" noTextEdit="1"/>
          </p:cNvSpPr>
          <p:nvPr/>
        </p:nvSpPr>
        <p:spPr bwMode="auto">
          <a:xfrm rot="916479">
            <a:off x="4584372" y="2896704"/>
            <a:ext cx="366290" cy="2536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kern="1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0°</a:t>
            </a:r>
            <a:endParaRPr lang="it-IT" sz="10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2847487" y="3068958"/>
            <a:ext cx="6334612" cy="3789041"/>
            <a:chOff x="2847487" y="3068958"/>
            <a:chExt cx="6334612" cy="3789041"/>
          </a:xfrm>
        </p:grpSpPr>
        <p:sp>
          <p:nvSpPr>
            <p:cNvPr id="20" name="Freccia a destra 19"/>
            <p:cNvSpPr/>
            <p:nvPr/>
          </p:nvSpPr>
          <p:spPr>
            <a:xfrm rot="1857825">
              <a:off x="2847487" y="3083820"/>
              <a:ext cx="1289394" cy="753330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994" y="3068958"/>
              <a:ext cx="5073105" cy="3789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CasellaDiTesto 23"/>
            <p:cNvSpPr txBox="1"/>
            <p:nvPr/>
          </p:nvSpPr>
          <p:spPr>
            <a:xfrm>
              <a:off x="4187957" y="3259334"/>
              <a:ext cx="174205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it-IT" sz="24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MEDEA:</a:t>
              </a:r>
            </a:p>
            <a:p>
              <a:pPr defTabSz="914400"/>
              <a:endParaRPr lang="it-IT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400"/>
              <a:r>
                <a:rPr lang="it-IT" sz="24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it-IT" sz="2400" b="1" dirty="0" smtClean="0">
                  <a:solidFill>
                    <a:prstClr val="white">
                      <a:lumMod val="8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ulti</a:t>
              </a:r>
            </a:p>
            <a:p>
              <a:pPr defTabSz="914400"/>
              <a:r>
                <a:rPr lang="it-IT" sz="2400" b="1" dirty="0" err="1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it-IT" sz="2400" b="1" dirty="0" err="1" smtClean="0">
                  <a:solidFill>
                    <a:prstClr val="white">
                      <a:lumMod val="8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lement</a:t>
              </a:r>
              <a:endParaRPr lang="it-IT" sz="2400" b="1" dirty="0" smtClean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400"/>
              <a:r>
                <a:rPr lang="it-IT" sz="2400" b="1" dirty="0" err="1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</a:t>
              </a:r>
              <a:r>
                <a:rPr lang="it-IT" sz="2400" b="1" dirty="0" err="1" smtClean="0">
                  <a:solidFill>
                    <a:prstClr val="white">
                      <a:lumMod val="8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tector</a:t>
              </a:r>
              <a:endParaRPr lang="it-IT" sz="2400" b="1" dirty="0" smtClean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400"/>
              <a:r>
                <a:rPr lang="it-IT" sz="24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it-IT" sz="2400" b="1" dirty="0" smtClean="0">
                  <a:solidFill>
                    <a:prstClr val="white">
                      <a:lumMod val="8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rray</a:t>
              </a:r>
              <a:endParaRPr lang="it-IT" sz="2400" b="1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00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11"/>
          <p:cNvSpPr>
            <a:spLocks noChangeArrowheads="1"/>
          </p:cNvSpPr>
          <p:nvPr/>
        </p:nvSpPr>
        <p:spPr bwMode="auto">
          <a:xfrm>
            <a:off x="1866900" y="6057900"/>
            <a:ext cx="533400" cy="228600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9999"/>
              </a:solidFill>
              <a:ea typeface="ヒラギノ明朝 ProN W3" charset="-128"/>
            </a:endParaRPr>
          </a:p>
        </p:txBody>
      </p:sp>
      <p:sp>
        <p:nvSpPr>
          <p:cNvPr id="15363" name="AutoShape 21"/>
          <p:cNvSpPr>
            <a:spLocks noChangeArrowheads="1"/>
          </p:cNvSpPr>
          <p:nvPr/>
        </p:nvSpPr>
        <p:spPr bwMode="auto">
          <a:xfrm rot="10800000">
            <a:off x="4824413" y="1409700"/>
            <a:ext cx="611187" cy="304800"/>
          </a:xfrm>
          <a:prstGeom prst="rightArrow">
            <a:avLst>
              <a:gd name="adj1" fmla="val 50000"/>
              <a:gd name="adj2" fmla="val 50130"/>
            </a:avLst>
          </a:prstGeom>
          <a:solidFill>
            <a:srgbClr val="FF0066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ea typeface="ヒラギノ明朝 ProN W3" charset="-128"/>
            </a:endParaRPr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179388" y="1700213"/>
            <a:ext cx="2459037" cy="3648075"/>
            <a:chOff x="144" y="1062"/>
            <a:chExt cx="1549" cy="2298"/>
          </a:xfrm>
        </p:grpSpPr>
        <p:pic>
          <p:nvPicPr>
            <p:cNvPr id="15375" name="Picture 5" descr="sole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3" t="8858" r="31004" b="23622"/>
            <a:stretch>
              <a:fillRect/>
            </a:stretch>
          </p:blipFill>
          <p:spPr bwMode="auto">
            <a:xfrm>
              <a:off x="144" y="1062"/>
              <a:ext cx="1549" cy="1355"/>
            </a:xfrm>
            <a:prstGeom prst="rect">
              <a:avLst/>
            </a:prstGeom>
            <a:solidFill>
              <a:srgbClr val="FF6600"/>
            </a:solidFill>
            <a:ln w="5715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5376" name="Text Box 6"/>
            <p:cNvSpPr txBox="1">
              <a:spLocks noChangeArrowheads="1"/>
            </p:cNvSpPr>
            <p:nvPr/>
          </p:nvSpPr>
          <p:spPr bwMode="auto">
            <a:xfrm>
              <a:off x="144" y="2742"/>
              <a:ext cx="1488" cy="618"/>
            </a:xfrm>
            <a:prstGeom prst="rect">
              <a:avLst/>
            </a:prstGeom>
            <a:solidFill>
              <a:srgbClr val="FF0066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marL="457200" indent="-4572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1400" b="1" smtClean="0">
                  <a:solidFill>
                    <a:srgbClr val="FFFFFF"/>
                  </a:solidFill>
                  <a:latin typeface="Times New Roman" panose="02020603050405020304" pitchFamily="18" charset="0"/>
                  <a:ea typeface="ヒラギノ明朝 ProN W3" charset="-128"/>
                </a:rPr>
                <a:t>SOLE</a:t>
              </a:r>
            </a:p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1400" b="1" smtClean="0">
                  <a:solidFill>
                    <a:srgbClr val="FFFFFF"/>
                  </a:solidFill>
                  <a:latin typeface="Times New Roman" panose="02020603050405020304" pitchFamily="18" charset="0"/>
                  <a:ea typeface="ヒラギノ明朝 ProN W3" charset="-128"/>
                </a:rPr>
                <a:t>Superconducting Solenoid</a:t>
              </a:r>
              <a:endParaRPr lang="en-GB" altLang="it-IT" sz="1400" b="1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endParaRPr>
            </a:p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1400" b="1" smtClean="0">
                  <a:solidFill>
                    <a:srgbClr val="FFFFFF"/>
                  </a:solidFill>
                  <a:latin typeface="Times New Roman" panose="02020603050405020304" pitchFamily="18" charset="0"/>
                  <a:ea typeface="ヒラギノ明朝 ProN W3" charset="-128"/>
                </a:rPr>
                <a:t>0</a:t>
              </a:r>
              <a:r>
                <a:rPr lang="en-GB" altLang="it-IT" sz="1400" b="1" baseline="30000" smtClean="0">
                  <a:solidFill>
                    <a:srgbClr val="FFFFFF"/>
                  </a:solidFill>
                  <a:latin typeface="Times New Roman" panose="02020603050405020304" pitchFamily="18" charset="0"/>
                  <a:ea typeface="ヒラギノ明朝 ProN W3" charset="-128"/>
                </a:rPr>
                <a:t>0 </a:t>
              </a:r>
              <a:r>
                <a:rPr lang="en-GB" altLang="it-IT" sz="1400" b="1" smtClean="0">
                  <a:solidFill>
                    <a:srgbClr val="FFFFFF"/>
                  </a:solidFill>
                  <a:latin typeface="Times New Roman" panose="02020603050405020304" pitchFamily="18" charset="0"/>
                  <a:ea typeface="ヒラギノ明朝 ProN W3" charset="-128"/>
                  <a:sym typeface="Symbol" panose="05050102010706020507" pitchFamily="18" charset="2"/>
                </a:rPr>
                <a:t></a:t>
              </a:r>
              <a:r>
                <a:rPr lang="en-GB" altLang="it-IT" sz="1400" b="1" baseline="30000" smtClean="0">
                  <a:solidFill>
                    <a:srgbClr val="FFFFFF"/>
                  </a:solidFill>
                  <a:latin typeface="Times New Roman" panose="02020603050405020304" pitchFamily="18" charset="0"/>
                  <a:ea typeface="ヒラギノ明朝 ProN W3" charset="-128"/>
                </a:rPr>
                <a:t> </a:t>
              </a:r>
              <a:r>
                <a:rPr lang="en-GB" altLang="it-IT" sz="1400" b="1" smtClean="0">
                  <a:solidFill>
                    <a:srgbClr val="FFFFFF"/>
                  </a:solidFill>
                  <a:latin typeface="Times New Roman" panose="02020603050405020304" pitchFamily="18" charset="0"/>
                  <a:ea typeface="ヒラギノ明朝 ProN W3" charset="-128"/>
                  <a:sym typeface="Symbol" panose="05050102010706020507" pitchFamily="18" charset="2"/>
                </a:rPr>
                <a:t> </a:t>
              </a:r>
              <a:r>
                <a:rPr lang="it-IT" altLang="it-IT" sz="1400" b="1" smtClean="0">
                  <a:solidFill>
                    <a:srgbClr val="FFFFFF"/>
                  </a:solidFill>
                  <a:latin typeface="Times New Roman" panose="02020603050405020304" pitchFamily="18" charset="0"/>
                  <a:ea typeface="ヒラギノ明朝 ProN W3" charset="-128"/>
                </a:rPr>
                <a:t>6</a:t>
              </a:r>
              <a:r>
                <a:rPr lang="en-GB" altLang="it-IT" sz="1400" b="1" baseline="30000" smtClean="0">
                  <a:solidFill>
                    <a:srgbClr val="FFFFFF"/>
                  </a:solidFill>
                  <a:latin typeface="Times New Roman" panose="02020603050405020304" pitchFamily="18" charset="0"/>
                  <a:ea typeface="ヒラギノ明朝 ProN W3" charset="-128"/>
                </a:rPr>
                <a:t>0</a:t>
              </a:r>
              <a:r>
                <a:rPr lang="en-GB" altLang="it-IT" sz="1400" b="1" smtClean="0">
                  <a:solidFill>
                    <a:srgbClr val="FFFFFF"/>
                  </a:solidFill>
                  <a:latin typeface="Times New Roman" panose="02020603050405020304" pitchFamily="18" charset="0"/>
                  <a:ea typeface="ヒラギノ明朝 ProN W3" charset="-128"/>
                </a:rPr>
                <a:t>  </a:t>
              </a:r>
            </a:p>
          </p:txBody>
        </p:sp>
        <p:sp>
          <p:nvSpPr>
            <p:cNvPr id="15377" name="AutoShape 7"/>
            <p:cNvSpPr>
              <a:spLocks noChangeArrowheads="1"/>
            </p:cNvSpPr>
            <p:nvPr/>
          </p:nvSpPr>
          <p:spPr bwMode="auto">
            <a:xfrm rot="5400000">
              <a:off x="766" y="2504"/>
              <a:ext cx="292" cy="192"/>
            </a:xfrm>
            <a:prstGeom prst="rightArrow">
              <a:avLst>
                <a:gd name="adj1" fmla="val 50000"/>
                <a:gd name="adj2" fmla="val 38021"/>
              </a:avLst>
            </a:prstGeom>
            <a:solidFill>
              <a:srgbClr val="FF0066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 smtClean="0">
                <a:ea typeface="ヒラギノ明朝 ProN W3" charset="-128"/>
              </a:endParaRPr>
            </a:p>
          </p:txBody>
        </p:sp>
      </p:grpSp>
      <p:pic>
        <p:nvPicPr>
          <p:cNvPr id="15365" name="Picture 8" descr="DSCN5409 (1)"/>
          <p:cNvPicPr>
            <a:picLocks noChangeAspect="1" noChangeArrowheads="1"/>
          </p:cNvPicPr>
          <p:nvPr/>
        </p:nvPicPr>
        <p:blipFill>
          <a:blip r:embed="rId3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2171700"/>
            <a:ext cx="6243637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MEDEA_insid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05400"/>
            <a:ext cx="2057400" cy="17526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Text Box 12"/>
          <p:cNvSpPr txBox="1">
            <a:spLocks noChangeArrowheads="1"/>
          </p:cNvSpPr>
          <p:nvPr/>
        </p:nvSpPr>
        <p:spPr bwMode="auto">
          <a:xfrm>
            <a:off x="6350" y="5589588"/>
            <a:ext cx="1828800" cy="981075"/>
          </a:xfrm>
          <a:prstGeom prst="rect">
            <a:avLst/>
          </a:prstGeom>
          <a:solidFill>
            <a:srgbClr val="FF0066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altLang="it-IT" sz="1400" b="1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MEDEA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it-IT" sz="1400" b="1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180 BaF</a:t>
            </a:r>
            <a:r>
              <a:rPr lang="en-GB" altLang="it-IT" sz="1400" b="1" baseline="-25000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2</a:t>
            </a:r>
            <a:r>
              <a:rPr lang="en-GB" altLang="it-IT" sz="1400" b="1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 </a:t>
            </a:r>
            <a:r>
              <a:rPr lang="it-IT" altLang="it-IT" sz="1400" b="1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detectors</a:t>
            </a:r>
            <a:endParaRPr lang="en-GB" altLang="it-IT" sz="1400" b="1" smtClean="0">
              <a:solidFill>
                <a:srgbClr val="FFFFFF"/>
              </a:solidFill>
              <a:latin typeface="Times New Roman" panose="02020603050405020304" pitchFamily="18" charset="0"/>
              <a:ea typeface="ヒラギノ明朝 ProN W3" charset="-128"/>
            </a:endParaRP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it-IT" sz="1400" b="1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30</a:t>
            </a:r>
            <a:r>
              <a:rPr lang="en-GB" altLang="it-IT" sz="1400" b="1" baseline="30000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0 </a:t>
            </a:r>
            <a:r>
              <a:rPr lang="en-GB" altLang="it-IT" sz="1400" b="1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  <a:sym typeface="Symbol" panose="05050102010706020507" pitchFamily="18" charset="2"/>
              </a:rPr>
              <a:t>  </a:t>
            </a:r>
            <a:r>
              <a:rPr lang="en-GB" altLang="it-IT" sz="1400" b="1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180</a:t>
            </a:r>
            <a:r>
              <a:rPr lang="en-GB" altLang="it-IT" sz="1400" b="1" baseline="30000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0</a:t>
            </a:r>
            <a:r>
              <a:rPr lang="en-GB" altLang="it-IT" sz="1400" b="1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 </a:t>
            </a:r>
            <a:endParaRPr lang="en-GB" altLang="it-IT" sz="1400" b="1" smtClean="0">
              <a:solidFill>
                <a:srgbClr val="FFFFFF"/>
              </a:solidFill>
              <a:latin typeface="Times" panose="02020603050405020304" pitchFamily="18" charset="0"/>
              <a:ea typeface="ヒラギノ明朝 ProN W3" charset="-128"/>
            </a:endParaRPr>
          </a:p>
        </p:txBody>
      </p:sp>
      <p:sp>
        <p:nvSpPr>
          <p:cNvPr id="15368" name="Line 15"/>
          <p:cNvSpPr>
            <a:spLocks noChangeShapeType="1"/>
          </p:cNvSpPr>
          <p:nvPr/>
        </p:nvSpPr>
        <p:spPr bwMode="auto">
          <a:xfrm flipH="1">
            <a:off x="4343400" y="4457700"/>
            <a:ext cx="1905000" cy="2057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z="4200" smtClean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15369" name="Line 16"/>
          <p:cNvSpPr>
            <a:spLocks noChangeShapeType="1"/>
          </p:cNvSpPr>
          <p:nvPr/>
        </p:nvSpPr>
        <p:spPr bwMode="auto">
          <a:xfrm flipH="1">
            <a:off x="5562600" y="3619500"/>
            <a:ext cx="30480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z="4200" smtClean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15370" name="Line 17"/>
          <p:cNvSpPr>
            <a:spLocks noChangeShapeType="1"/>
          </p:cNvSpPr>
          <p:nvPr/>
        </p:nvSpPr>
        <p:spPr bwMode="auto">
          <a:xfrm rot="1428940" flipH="1">
            <a:off x="2362200" y="2781300"/>
            <a:ext cx="3124200" cy="777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z="4200" smtClean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pic>
        <p:nvPicPr>
          <p:cNvPr id="15371" name="Picture 18" descr="MACISTE_99-03-26_6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33450"/>
            <a:ext cx="2362200" cy="177165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2" name="Text Box 19"/>
          <p:cNvSpPr txBox="1">
            <a:spLocks noChangeArrowheads="1"/>
          </p:cNvSpPr>
          <p:nvPr/>
        </p:nvSpPr>
        <p:spPr bwMode="auto">
          <a:xfrm>
            <a:off x="2771775" y="836613"/>
            <a:ext cx="2016125" cy="1300162"/>
          </a:xfrm>
          <a:prstGeom prst="rect">
            <a:avLst/>
          </a:prstGeom>
          <a:solidFill>
            <a:srgbClr val="FF0066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altLang="it-IT" sz="1400" b="1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MACISTE 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altLang="it-IT" sz="1400" b="1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8 gas -plastic position 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altLang="it-IT" sz="1400" b="1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sensitive detectors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it-IT" sz="1400" b="1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  <a:sym typeface="Symbol" panose="05050102010706020507" pitchFamily="18" charset="2"/>
              </a:rPr>
              <a:t></a:t>
            </a:r>
            <a:r>
              <a:rPr lang="en-GB" altLang="it-IT" sz="1400" b="1" baseline="30000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 </a:t>
            </a:r>
            <a:r>
              <a:rPr lang="en-GB" altLang="it-IT" sz="1400" b="1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  <a:sym typeface="Symbol" panose="05050102010706020507" pitchFamily="18" charset="2"/>
              </a:rPr>
              <a:t> </a:t>
            </a:r>
            <a:r>
              <a:rPr lang="it-IT" altLang="it-IT" sz="1400" b="1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6</a:t>
            </a:r>
            <a:r>
              <a:rPr lang="en-GB" altLang="it-IT" sz="1400" b="1" baseline="30000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0</a:t>
            </a:r>
            <a:r>
              <a:rPr lang="en-GB" altLang="it-IT" sz="1400" b="1" smtClean="0">
                <a:solidFill>
                  <a:srgbClr val="FFFFFF"/>
                </a:solidFill>
                <a:latin typeface="Times New Roman" panose="02020603050405020304" pitchFamily="18" charset="0"/>
                <a:ea typeface="ヒラギノ明朝 ProN W3" charset="-128"/>
              </a:rPr>
              <a:t>  </a:t>
            </a:r>
          </a:p>
        </p:txBody>
      </p:sp>
      <p:sp>
        <p:nvSpPr>
          <p:cNvPr id="15373" name="Line 20"/>
          <p:cNvSpPr>
            <a:spLocks noChangeShapeType="1"/>
          </p:cNvSpPr>
          <p:nvPr/>
        </p:nvSpPr>
        <p:spPr bwMode="auto">
          <a:xfrm flipV="1">
            <a:off x="4500563" y="1773238"/>
            <a:ext cx="1150937" cy="71913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z="4200" smtClean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15374" name="WordArt 22"/>
          <p:cNvSpPr>
            <a:spLocks noChangeArrowheads="1" noChangeShapeType="1" noTextEdit="1"/>
          </p:cNvSpPr>
          <p:nvPr/>
        </p:nvSpPr>
        <p:spPr bwMode="auto">
          <a:xfrm>
            <a:off x="322263" y="0"/>
            <a:ext cx="8497887" cy="73818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 panose="020B0A04020102020204" pitchFamily="34" charset="0"/>
                <a:ea typeface="ヒラギノ角ゴ ProN W3" charset="-128"/>
                <a:sym typeface="Gill Sans" charset="0"/>
              </a:rPr>
              <a:t>MEDEA - SOLE - MACISTE</a:t>
            </a:r>
          </a:p>
        </p:txBody>
      </p:sp>
    </p:spTree>
    <p:extLst>
      <p:ext uri="{BB962C8B-B14F-4D97-AF65-F5344CB8AC3E}">
        <p14:creationId xmlns:p14="http://schemas.microsoft.com/office/powerpoint/2010/main" val="173029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tangolo 28"/>
          <p:cNvSpPr/>
          <p:nvPr/>
        </p:nvSpPr>
        <p:spPr>
          <a:xfrm>
            <a:off x="4381625" y="0"/>
            <a:ext cx="4762376" cy="59927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>
              <a:solidFill>
                <a:prstClr val="white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0" y="0"/>
            <a:ext cx="4381625" cy="599276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>
              <a:solidFill>
                <a:prstClr val="white"/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0" y="1184052"/>
            <a:ext cx="4381623" cy="5673948"/>
          </a:xfrm>
          <a:prstGeom prst="rect">
            <a:avLst/>
          </a:prstGeom>
          <a:solidFill>
            <a:srgbClr val="33333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12749" y="136038"/>
            <a:ext cx="426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GDR </a:t>
            </a:r>
            <a:r>
              <a:rPr lang="it-IT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it-IT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110 ÷ </a:t>
            </a:r>
            <a:r>
              <a:rPr lang="it-IT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 nuclei</a:t>
            </a:r>
            <a:endParaRPr lang="it-IT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428" y="599276"/>
            <a:ext cx="4375195" cy="584776"/>
          </a:xfrm>
          <a:prstGeom prst="rect">
            <a:avLst/>
          </a:prstGeom>
          <a:solidFill>
            <a:srgbClr val="333333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Reactions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:   </a:t>
            </a:r>
            <a:r>
              <a:rPr lang="it-IT" sz="1600" baseline="30000" dirty="0" smtClean="0">
                <a:solidFill>
                  <a:prstClr val="white"/>
                </a:solidFill>
                <a:latin typeface="Arial"/>
                <a:cs typeface="Arial"/>
              </a:rPr>
              <a:t>116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Sn + </a:t>
            </a:r>
            <a:r>
              <a:rPr lang="it-IT" sz="1600" baseline="30000" dirty="0" smtClean="0">
                <a:solidFill>
                  <a:prstClr val="white"/>
                </a:solidFill>
                <a:latin typeface="Arial"/>
                <a:cs typeface="Arial"/>
              </a:rPr>
              <a:t>12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C   @ 17  and 23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MeV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/A</a:t>
            </a:r>
          </a:p>
          <a:p>
            <a:pPr defTabSz="914400"/>
            <a:r>
              <a:rPr lang="it-IT" sz="1600" baseline="30000" dirty="0" smtClean="0">
                <a:solidFill>
                  <a:prstClr val="white"/>
                </a:solidFill>
                <a:latin typeface="Arial"/>
                <a:cs typeface="Arial"/>
              </a:rPr>
              <a:t>                           116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Sn + </a:t>
            </a:r>
            <a:r>
              <a:rPr lang="it-IT" sz="1600" baseline="30000" dirty="0" smtClean="0">
                <a:solidFill>
                  <a:prstClr val="white"/>
                </a:solidFill>
                <a:latin typeface="Arial"/>
                <a:cs typeface="Arial"/>
              </a:rPr>
              <a:t>24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Mg @ 17 and 23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MeV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/A</a:t>
            </a:r>
            <a:endParaRPr lang="it-IT" sz="16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12749" y="1460277"/>
            <a:ext cx="439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sz="1600" b="1" dirty="0" smtClean="0">
                <a:solidFill>
                  <a:prstClr val="white"/>
                </a:solidFill>
                <a:latin typeface="Symbol" panose="05050102010706020507" pitchFamily="18" charset="2"/>
                <a:cs typeface="Arial"/>
              </a:rPr>
              <a:t>g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and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light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charged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particles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in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coincidence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with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evaporation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pruducts</a:t>
            </a:r>
            <a:endParaRPr lang="it-IT" sz="16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8971" y="1981313"/>
            <a:ext cx="4147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ToF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measurements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endParaRPr lang="it-IT" sz="16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19821" y="6215307"/>
            <a:ext cx="3902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sz="1400" dirty="0">
                <a:solidFill>
                  <a:srgbClr val="E0AB28"/>
                </a:solidFill>
                <a:latin typeface="Arial"/>
                <a:cs typeface="Arial"/>
              </a:rPr>
              <a:t>Q</a:t>
            </a:r>
            <a:r>
              <a:rPr lang="it-IT" sz="1400" dirty="0" smtClean="0">
                <a:solidFill>
                  <a:srgbClr val="E0AB28"/>
                </a:solidFill>
                <a:latin typeface="Arial"/>
                <a:cs typeface="Arial"/>
              </a:rPr>
              <a:t>uenching </a:t>
            </a:r>
            <a:r>
              <a:rPr lang="it-IT" sz="1400" dirty="0" smtClean="0">
                <a:solidFill>
                  <a:srgbClr val="E0AB28"/>
                </a:solidFill>
                <a:latin typeface="Arial"/>
                <a:cs typeface="Arial"/>
              </a:rPr>
              <a:t>of</a:t>
            </a:r>
            <a:r>
              <a:rPr lang="it-IT" sz="1400" dirty="0" smtClean="0">
                <a:solidFill>
                  <a:srgbClr val="E0AB28"/>
                </a:solidFill>
                <a:latin typeface="Arial"/>
                <a:cs typeface="Arial"/>
              </a:rPr>
              <a:t> </a:t>
            </a:r>
            <a:r>
              <a:rPr lang="it-IT" sz="1400" dirty="0" smtClean="0">
                <a:solidFill>
                  <a:srgbClr val="E0AB28"/>
                </a:solidFill>
                <a:latin typeface="Arial"/>
                <a:cs typeface="Arial"/>
              </a:rPr>
              <a:t>GDR </a:t>
            </a:r>
            <a:r>
              <a:rPr lang="it-IT" sz="1400" dirty="0" err="1" smtClean="0">
                <a:solidFill>
                  <a:srgbClr val="E0AB28"/>
                </a:solidFill>
                <a:latin typeface="Arial"/>
                <a:cs typeface="Arial"/>
              </a:rPr>
              <a:t>at</a:t>
            </a:r>
            <a:r>
              <a:rPr lang="it-IT" sz="1400" dirty="0" smtClean="0">
                <a:solidFill>
                  <a:srgbClr val="E0AB28"/>
                </a:solidFill>
                <a:latin typeface="Arial"/>
                <a:cs typeface="Arial"/>
              </a:rPr>
              <a:t> </a:t>
            </a:r>
            <a:r>
              <a:rPr lang="it-IT" sz="1400" dirty="0" smtClean="0">
                <a:solidFill>
                  <a:srgbClr val="E0AB28"/>
                </a:solidFill>
                <a:latin typeface="Arial"/>
                <a:cs typeface="Arial"/>
              </a:rPr>
              <a:t>E*/A ≈ 2.0 </a:t>
            </a:r>
            <a:r>
              <a:rPr lang="it-IT" sz="1400" dirty="0" err="1" smtClean="0">
                <a:solidFill>
                  <a:srgbClr val="E0AB28"/>
                </a:solidFill>
                <a:latin typeface="Arial"/>
                <a:cs typeface="Arial"/>
              </a:rPr>
              <a:t>MeV</a:t>
            </a:r>
            <a:r>
              <a:rPr lang="it-IT" sz="1400" dirty="0" smtClean="0">
                <a:solidFill>
                  <a:srgbClr val="E0AB28"/>
                </a:solidFill>
                <a:latin typeface="Arial"/>
                <a:cs typeface="Arial"/>
              </a:rPr>
              <a:t>/A </a:t>
            </a:r>
            <a:endParaRPr lang="it-IT" sz="1400" dirty="0">
              <a:solidFill>
                <a:srgbClr val="E0AB28"/>
              </a:solidFill>
              <a:latin typeface="Arial"/>
              <a:cs typeface="Arial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2175"/>
          <a:stretch/>
        </p:blipFill>
        <p:spPr>
          <a:xfrm>
            <a:off x="118262" y="2509842"/>
            <a:ext cx="2713657" cy="3587762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613562" y="6534868"/>
            <a:ext cx="3315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it-IT" sz="1200" i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Santonocito</a:t>
            </a:r>
            <a:r>
              <a:rPr lang="it-IT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– </a:t>
            </a:r>
            <a:r>
              <a:rPr lang="it-IT" sz="1200" b="1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PRC</a:t>
            </a:r>
            <a:r>
              <a:rPr lang="it-IT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(2014) 054603</a:t>
            </a:r>
          </a:p>
          <a:p>
            <a:pPr defTabSz="914400"/>
            <a:r>
              <a:rPr lang="it-IT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22470" y="1184052"/>
            <a:ext cx="2682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Incomplete fusion </a:t>
            </a:r>
            <a:r>
              <a:rPr lang="it-IT" sz="1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it-IT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4381624" y="136038"/>
            <a:ext cx="3657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lang="it-IT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r>
              <a:rPr lang="it-IT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A=192 nuclei</a:t>
            </a:r>
            <a:endParaRPr lang="it-IT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4378403" y="608801"/>
            <a:ext cx="4765597" cy="584776"/>
          </a:xfrm>
          <a:prstGeom prst="rect">
            <a:avLst/>
          </a:prstGeom>
          <a:solidFill>
            <a:srgbClr val="153153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  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Reactions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:   </a:t>
            </a:r>
            <a:r>
              <a:rPr lang="it-IT" sz="1600" baseline="30000" dirty="0" smtClean="0">
                <a:solidFill>
                  <a:prstClr val="white"/>
                </a:solidFill>
                <a:latin typeface="Arial"/>
                <a:cs typeface="Arial"/>
              </a:rPr>
              <a:t>40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Ca + </a:t>
            </a:r>
            <a:r>
              <a:rPr lang="it-IT" sz="1600" baseline="30000" dirty="0" smtClean="0">
                <a:solidFill>
                  <a:prstClr val="white"/>
                </a:solidFill>
                <a:latin typeface="Arial"/>
                <a:cs typeface="Arial"/>
              </a:rPr>
              <a:t>152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Sm   @ 10</a:t>
            </a:r>
            <a:r>
              <a:rPr lang="it-IT" sz="1600" i="1" dirty="0" smtClean="0">
                <a:solidFill>
                  <a:prstClr val="white"/>
                </a:solidFill>
                <a:latin typeface="Arial"/>
                <a:cs typeface="Arial"/>
              </a:rPr>
              <a:t>A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MeV</a:t>
            </a:r>
            <a:endParaRPr lang="it-IT" sz="1600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defTabSz="914400"/>
            <a:r>
              <a:rPr lang="it-IT" sz="1600" baseline="30000" dirty="0" smtClean="0">
                <a:solidFill>
                  <a:prstClr val="white"/>
                </a:solidFill>
                <a:latin typeface="Arial"/>
                <a:cs typeface="Arial"/>
              </a:rPr>
              <a:t>                               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600" baseline="30000" dirty="0" smtClean="0">
                <a:solidFill>
                  <a:prstClr val="white"/>
                </a:solidFill>
                <a:latin typeface="Arial"/>
                <a:cs typeface="Arial"/>
              </a:rPr>
              <a:t> 48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Ca + </a:t>
            </a:r>
            <a:r>
              <a:rPr lang="it-IT" sz="1600" baseline="30000" dirty="0" smtClean="0">
                <a:solidFill>
                  <a:prstClr val="white"/>
                </a:solidFill>
                <a:latin typeface="Arial"/>
                <a:cs typeface="Arial"/>
              </a:rPr>
              <a:t>144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Sm @ 11.1</a:t>
            </a:r>
            <a:r>
              <a:rPr lang="it-IT" sz="1600" i="1" dirty="0" smtClean="0">
                <a:solidFill>
                  <a:prstClr val="white"/>
                </a:solidFill>
                <a:latin typeface="Arial"/>
                <a:cs typeface="Arial"/>
              </a:rPr>
              <a:t>A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MeV</a:t>
            </a:r>
            <a:endParaRPr lang="it-IT" sz="16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4381625" y="1193577"/>
            <a:ext cx="4762375" cy="5673948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3192387" y="3219450"/>
            <a:ext cx="1085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sz="1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it-IT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Data</a:t>
            </a:r>
          </a:p>
          <a:p>
            <a:pPr defTabSz="914400"/>
            <a:r>
              <a:rPr lang="it-IT" sz="1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Cascade</a:t>
            </a:r>
            <a:endParaRPr lang="it-IT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e 32"/>
          <p:cNvSpPr/>
          <p:nvPr/>
        </p:nvSpPr>
        <p:spPr>
          <a:xfrm>
            <a:off x="3086100" y="3371850"/>
            <a:ext cx="75241" cy="571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>
              <a:solidFill>
                <a:prstClr val="white"/>
              </a:solidFill>
            </a:endParaRPr>
          </a:p>
        </p:txBody>
      </p:sp>
      <p:cxnSp>
        <p:nvCxnSpPr>
          <p:cNvPr id="35" name="Connettore 1 34"/>
          <p:cNvCxnSpPr/>
          <p:nvPr/>
        </p:nvCxnSpPr>
        <p:spPr>
          <a:xfrm>
            <a:off x="3038475" y="3638550"/>
            <a:ext cx="1990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4524310" y="4973178"/>
            <a:ext cx="2815194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600"/>
              </a:spcBef>
            </a:pPr>
            <a:r>
              <a:rPr lang="it-IT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600" baseline="-25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GDR </a:t>
            </a:r>
            <a:r>
              <a:rPr lang="it-IT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13 </a:t>
            </a:r>
            <a:r>
              <a:rPr lang="it-IT" sz="1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it-IT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400">
              <a:spcBef>
                <a:spcPts val="600"/>
              </a:spcBef>
            </a:pPr>
            <a:r>
              <a:rPr lang="it-IT" sz="1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600" baseline="-25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r>
              <a:rPr lang="it-IT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11 </a:t>
            </a:r>
            <a:r>
              <a:rPr lang="it-IT" sz="1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it-IT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1600" dirty="0" err="1" smtClean="0">
                <a:solidFill>
                  <a:prstClr val="white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it-IT" sz="1600" baseline="-25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r>
              <a:rPr lang="it-IT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3.5 </a:t>
            </a:r>
            <a:r>
              <a:rPr lang="it-IT" sz="1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it-IT" sz="8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600"/>
              </a:spcBef>
            </a:pPr>
            <a:r>
              <a:rPr lang="it-IT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sz="1600" baseline="-25000" dirty="0" smtClean="0">
                <a:solidFill>
                  <a:prstClr val="white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it-IT" sz="1600" b="1" baseline="-25000" dirty="0" smtClean="0">
                <a:solidFill>
                  <a:prstClr val="white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solidFill>
                  <a:prstClr val="white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(</a:t>
            </a:r>
            <a:r>
              <a:rPr lang="it-IT" sz="1600" dirty="0" err="1">
                <a:solidFill>
                  <a:prstClr val="white"/>
                </a:solidFill>
                <a:latin typeface="Symbol" panose="05050102010706020507" pitchFamily="18" charset="2"/>
                <a:ea typeface="Tahoma" pitchFamily="34" charset="0"/>
                <a:cs typeface="Arial" panose="020B0604020202020204" pitchFamily="34" charset="0"/>
              </a:rPr>
              <a:t>q</a:t>
            </a:r>
            <a:r>
              <a:rPr lang="it-IT" sz="1600" baseline="-25000" dirty="0" err="1">
                <a:solidFill>
                  <a:prstClr val="white"/>
                </a:solidFill>
                <a:latin typeface="Symbol" panose="05050102010706020507" pitchFamily="18" charset="2"/>
                <a:ea typeface="Tahoma" pitchFamily="34" charset="0"/>
                <a:cs typeface="Arial" panose="020B0604020202020204" pitchFamily="34" charset="0"/>
              </a:rPr>
              <a:t>g</a:t>
            </a:r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)</a:t>
            </a:r>
            <a:r>
              <a:rPr lang="it-IT" sz="1600" kern="0" dirty="0">
                <a:solidFill>
                  <a:prstClr val="white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= (1.0 ± 0.1) 10</a:t>
            </a:r>
            <a:r>
              <a:rPr lang="it-IT" sz="1600" kern="0" baseline="30000" dirty="0">
                <a:solidFill>
                  <a:prstClr val="white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-4 </a:t>
            </a:r>
            <a:r>
              <a:rPr lang="it-IT" sz="1600" kern="0" baseline="30000" dirty="0" smtClean="0">
                <a:solidFill>
                  <a:prstClr val="white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it-IT" sz="1600" kern="0" dirty="0" smtClean="0">
                <a:solidFill>
                  <a:prstClr val="white"/>
                </a:solidFill>
                <a:latin typeface="Symbol" panose="05050102010706020507" pitchFamily="18" charset="2"/>
                <a:ea typeface="Tahoma" pitchFamily="34" charset="0"/>
                <a:cs typeface="Arial" panose="020B0604020202020204" pitchFamily="34" charset="0"/>
              </a:rPr>
              <a:t>g</a:t>
            </a:r>
            <a:r>
              <a:rPr lang="it-IT" sz="1600" kern="0" dirty="0" smtClean="0">
                <a:solidFill>
                  <a:prstClr val="white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/</a:t>
            </a:r>
            <a:r>
              <a:rPr lang="it-IT" sz="1600" kern="0" dirty="0" err="1" smtClean="0">
                <a:solidFill>
                  <a:prstClr val="white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sr</a:t>
            </a:r>
            <a:r>
              <a:rPr lang="it-IT" sz="1600" kern="0" dirty="0" smtClean="0">
                <a:solidFill>
                  <a:prstClr val="white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endParaRPr lang="it-IT" sz="16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600"/>
              </a:spcBef>
            </a:pPr>
            <a:endParaRPr lang="it-IT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3920412" y="5903378"/>
            <a:ext cx="24118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it-IT" sz="1600" kern="0" dirty="0" smtClean="0">
                <a:ln w="0"/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600" kern="0" baseline="-25000" dirty="0" smtClean="0">
                <a:ln w="0"/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  </a:t>
            </a:r>
            <a:r>
              <a:rPr lang="it-IT" sz="1600" kern="0" dirty="0" smtClean="0">
                <a:ln w="0"/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E</a:t>
            </a:r>
            <a:r>
              <a:rPr lang="it-IT" sz="1600" kern="0" baseline="-25000" dirty="0" smtClean="0">
                <a:ln w="0"/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GDR</a:t>
            </a:r>
            <a:endParaRPr lang="it-IT" sz="1600" kern="0" dirty="0" smtClean="0">
              <a:ln w="0"/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3161341" y="5912796"/>
            <a:ext cx="6089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it-IT" sz="16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it-IT" sz="16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deformed</a:t>
            </a:r>
            <a:r>
              <a:rPr lang="it-IT" sz="16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it-IT" sz="1600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reccia a destra 43"/>
          <p:cNvSpPr/>
          <p:nvPr/>
        </p:nvSpPr>
        <p:spPr>
          <a:xfrm>
            <a:off x="5772150" y="6065884"/>
            <a:ext cx="357615" cy="4571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>
              <a:solidFill>
                <a:prstClr val="white"/>
              </a:solidFill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4454269" y="6207182"/>
            <a:ext cx="4651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sz="1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Sudy</a:t>
            </a:r>
            <a:r>
              <a:rPr lang="it-IT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it-IT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</a:t>
            </a:r>
            <a:r>
              <a:rPr lang="it-IT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it-IT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EOS </a:t>
            </a:r>
            <a:endParaRPr lang="it-IT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Mimmo\Desktop\grdif_ev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62" y="2468668"/>
            <a:ext cx="3539877" cy="233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sellaDiTesto 45"/>
          <p:cNvSpPr txBox="1"/>
          <p:nvPr/>
        </p:nvSpPr>
        <p:spPr>
          <a:xfrm>
            <a:off x="6705662" y="4759114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sz="1400" dirty="0" err="1" smtClean="0">
                <a:solidFill>
                  <a:prstClr val="white"/>
                </a:solidFill>
              </a:rPr>
              <a:t>E</a:t>
            </a:r>
            <a:r>
              <a:rPr lang="it-IT" sz="1400" baseline="-25000" dirty="0" err="1" smtClean="0">
                <a:solidFill>
                  <a:prstClr val="white"/>
                </a:solidFill>
                <a:latin typeface="Symbol" panose="05050102010706020507" pitchFamily="18" charset="2"/>
              </a:rPr>
              <a:t>g</a:t>
            </a:r>
            <a:r>
              <a:rPr lang="it-IT" sz="1400" dirty="0" smtClean="0">
                <a:solidFill>
                  <a:prstClr val="white"/>
                </a:solidFill>
              </a:rPr>
              <a:t> (</a:t>
            </a:r>
            <a:r>
              <a:rPr lang="it-IT" sz="1400" dirty="0" err="1" smtClean="0">
                <a:solidFill>
                  <a:prstClr val="white"/>
                </a:solidFill>
              </a:rPr>
              <a:t>MeV</a:t>
            </a:r>
            <a:r>
              <a:rPr lang="it-IT" sz="1400" dirty="0" smtClean="0">
                <a:solidFill>
                  <a:prstClr val="white"/>
                </a:solidFill>
              </a:rPr>
              <a:t>)</a:t>
            </a:r>
            <a:endParaRPr lang="it-IT" sz="1400" dirty="0">
              <a:solidFill>
                <a:prstClr val="white"/>
              </a:solidFill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4487291" y="1493412"/>
            <a:ext cx="439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sz="1600" b="1" dirty="0" smtClean="0">
                <a:solidFill>
                  <a:prstClr val="white"/>
                </a:solidFill>
                <a:latin typeface="Symbol" panose="05050102010706020507" pitchFamily="18" charset="2"/>
                <a:cs typeface="Arial"/>
              </a:rPr>
              <a:t>g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and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light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charged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particles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in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coincidence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with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evaporation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pruducts</a:t>
            </a:r>
            <a:endParaRPr lang="it-IT" sz="16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4483513" y="2014448"/>
            <a:ext cx="4147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ToF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600" dirty="0" err="1" smtClean="0">
                <a:solidFill>
                  <a:prstClr val="white"/>
                </a:solidFill>
                <a:latin typeface="Arial"/>
                <a:cs typeface="Arial"/>
              </a:rPr>
              <a:t>measurements</a:t>
            </a:r>
            <a:r>
              <a:rPr lang="it-IT" sz="16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endParaRPr lang="it-IT" sz="16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497012" y="1217187"/>
            <a:ext cx="2682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Incomplete fusion </a:t>
            </a:r>
            <a:r>
              <a:rPr lang="it-IT" sz="1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it-IT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3_Default - Vuota">
  <a:themeElements>
    <a:clrScheme name="Default -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Vuota">
      <a:majorFont>
        <a:latin typeface="Arial"/>
        <a:ea typeface="ヒラギノ角ゴ ProN W6"/>
        <a:cs typeface="ヒラギノ角ゴ ProN W6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6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6_Origi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- Vuota">
  <a:themeElements>
    <a:clrScheme name="Default -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Vuota">
      <a:majorFont>
        <a:latin typeface="Arial"/>
        <a:ea typeface="ヒラギノ角ゴ ProN W6"/>
        <a:cs typeface="ヒラギノ角ゴ ProN W6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- Vuota">
  <a:themeElements>
    <a:clrScheme name="Default -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Vuota">
      <a:majorFont>
        <a:latin typeface="Arial"/>
        <a:ea typeface="ヒラギノ角ゴ ProN W6"/>
        <a:cs typeface="ヒラギノ角ゴ ProN W6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- Vuota">
  <a:themeElements>
    <a:clrScheme name="Default -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Vuota">
      <a:majorFont>
        <a:latin typeface="Arial"/>
        <a:ea typeface="ヒラギノ角ゴ ProN W6"/>
        <a:cs typeface="ヒラギノ角ゴ ProN W6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7021</TotalTime>
  <Words>1552</Words>
  <Application>Microsoft Office PowerPoint</Application>
  <PresentationFormat>Presentazione su schermo (4:3)</PresentationFormat>
  <Paragraphs>561</Paragraphs>
  <Slides>37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25</vt:i4>
      </vt:variant>
      <vt:variant>
        <vt:lpstr>Tema</vt:lpstr>
      </vt:variant>
      <vt:variant>
        <vt:i4>18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37</vt:i4>
      </vt:variant>
    </vt:vector>
  </HeadingPairs>
  <TitlesOfParts>
    <vt:vector size="84" baseType="lpstr">
      <vt:lpstr>Arial Unicode MS</vt:lpstr>
      <vt:lpstr>MS PGothic</vt:lpstr>
      <vt:lpstr>MS PGothic</vt:lpstr>
      <vt:lpstr>Arial</vt:lpstr>
      <vt:lpstr>Arial Black</vt:lpstr>
      <vt:lpstr>Baskerville</vt:lpstr>
      <vt:lpstr>Book Antiqua</vt:lpstr>
      <vt:lpstr>Bookman Old Style</vt:lpstr>
      <vt:lpstr>Calibri</vt:lpstr>
      <vt:lpstr>Chalkboard</vt:lpstr>
      <vt:lpstr>Comic Sans MS</vt:lpstr>
      <vt:lpstr>Garamond</vt:lpstr>
      <vt:lpstr>Gill Sans</vt:lpstr>
      <vt:lpstr>Symbol</vt:lpstr>
      <vt:lpstr>Tahoma</vt:lpstr>
      <vt:lpstr>Times</vt:lpstr>
      <vt:lpstr>Times New Roman</vt:lpstr>
      <vt:lpstr>TimesNewRomanPS-BoldMT</vt:lpstr>
      <vt:lpstr>Verdana</vt:lpstr>
      <vt:lpstr>Wingdings</vt:lpstr>
      <vt:lpstr>Wingdings 2</vt:lpstr>
      <vt:lpstr>Wingdings 3</vt:lpstr>
      <vt:lpstr>ヒラギノ明朝 ProN W3</vt:lpstr>
      <vt:lpstr>ヒラギノ角ゴ ProN W3</vt:lpstr>
      <vt:lpstr>ヒラギノ角ゴ ProN W6</vt:lpstr>
      <vt:lpstr>Tema di Office</vt:lpstr>
      <vt:lpstr>Default - Vuota</vt:lpstr>
      <vt:lpstr>2_Tema di Office</vt:lpstr>
      <vt:lpstr>3_Tema di Office</vt:lpstr>
      <vt:lpstr>4_Tema di Office</vt:lpstr>
      <vt:lpstr>1_Tema di Office</vt:lpstr>
      <vt:lpstr>5_Tema di Office</vt:lpstr>
      <vt:lpstr>1_Default - Vuota</vt:lpstr>
      <vt:lpstr>2_Default - Vuota</vt:lpstr>
      <vt:lpstr>7_Tema di Office</vt:lpstr>
      <vt:lpstr>8_Tema di Office</vt:lpstr>
      <vt:lpstr>9_Tema di Office</vt:lpstr>
      <vt:lpstr>10_Tema di Office</vt:lpstr>
      <vt:lpstr>12_Tema di Office</vt:lpstr>
      <vt:lpstr>13_Tema di Office</vt:lpstr>
      <vt:lpstr>11_Tema di Office</vt:lpstr>
      <vt:lpstr>3_Default - Vuota</vt:lpstr>
      <vt:lpstr>6_Origin</vt:lpstr>
      <vt:lpstr>Worksheet</vt:lpstr>
      <vt:lpstr>Equazione</vt:lpstr>
      <vt:lpstr>Microsoft Excel Chart</vt:lpstr>
      <vt:lpstr>Microsoft Office Excel Chart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TNA03 – Deliverables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Amministratore</dc:creator>
  <cp:lastModifiedBy>Stefano Romano</cp:lastModifiedBy>
  <cp:revision>201</cp:revision>
  <cp:lastPrinted>2015-07-01T10:23:12Z</cp:lastPrinted>
  <dcterms:created xsi:type="dcterms:W3CDTF">2015-06-22T04:09:56Z</dcterms:created>
  <dcterms:modified xsi:type="dcterms:W3CDTF">2015-12-15T12:29:53Z</dcterms:modified>
</cp:coreProperties>
</file>