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1" r:id="rId7"/>
    <p:sldId id="265" r:id="rId8"/>
    <p:sldId id="267"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5A9AD4-2426-433F-9177-3ECFBCF179DD}" type="datetimeFigureOut">
              <a:rPr lang="en-US" smtClean="0"/>
              <a:pPr/>
              <a:t>12/15/2015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6BDB0C6-79ED-41DD-9150-EEDFA8CE74AF}"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A9AD4-2426-433F-9177-3ECFBCF179DD}" type="datetimeFigureOut">
              <a:rPr lang="en-US" smtClean="0"/>
              <a:pPr/>
              <a:t>12/15/2015</a:t>
            </a:fld>
            <a:endParaRPr lang="en-US"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B0C6-79ED-41DD-9150-EEDFA8CE74AF}"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332656"/>
            <a:ext cx="842493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smtClean="0"/>
              <a:t>LNS User Meeting  15/12/2014</a:t>
            </a:r>
            <a:endParaRPr lang="en-US" sz="2800" dirty="0"/>
          </a:p>
        </p:txBody>
      </p:sp>
      <p:sp>
        <p:nvSpPr>
          <p:cNvPr id="6" name="CasellaDiTesto 5"/>
          <p:cNvSpPr txBox="1"/>
          <p:nvPr/>
        </p:nvSpPr>
        <p:spPr>
          <a:xfrm>
            <a:off x="971600" y="1118520"/>
            <a:ext cx="7344816" cy="32008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b="1" smtClean="0"/>
              <a:t>Members of the user commettee (2015-2016):</a:t>
            </a:r>
            <a:endParaRPr lang="it-IT" sz="2400" b="1" dirty="0" smtClean="0"/>
          </a:p>
          <a:p>
            <a:endParaRPr lang="it-IT" smtClean="0"/>
          </a:p>
          <a:p>
            <a:r>
              <a:rPr lang="it-IT" sz="2000" smtClean="0"/>
              <a:t>Enrico </a:t>
            </a:r>
            <a:r>
              <a:rPr lang="it-IT" sz="2000"/>
              <a:t>De Filippo – INFN sez. Catania  (coordinator of the user group</a:t>
            </a:r>
            <a:r>
              <a:rPr lang="it-IT" sz="2000" smtClean="0"/>
              <a:t>)</a:t>
            </a:r>
          </a:p>
          <a:p>
            <a:r>
              <a:rPr lang="en-US" sz="2000"/>
              <a:t>Silvio Cherubini  - INFN - LNS and Catania </a:t>
            </a:r>
            <a:r>
              <a:rPr lang="en-US" sz="2000" smtClean="0"/>
              <a:t>University</a:t>
            </a:r>
            <a:endParaRPr lang="it-IT" sz="2000" dirty="0"/>
          </a:p>
          <a:p>
            <a:r>
              <a:rPr lang="en-US" sz="2000" smtClean="0"/>
              <a:t>Marco Circella – INFN</a:t>
            </a:r>
            <a:r>
              <a:rPr lang="en-US" sz="2000"/>
              <a:t> </a:t>
            </a:r>
            <a:r>
              <a:rPr lang="en-US" sz="2000" smtClean="0"/>
              <a:t>sez. Bari</a:t>
            </a:r>
          </a:p>
          <a:p>
            <a:r>
              <a:rPr lang="en-US" sz="2000" smtClean="0"/>
              <a:t>Chiara Nociforo -  GSI Darmstadt </a:t>
            </a:r>
          </a:p>
          <a:p>
            <a:r>
              <a:rPr lang="en-US" sz="2000" smtClean="0"/>
              <a:t>Gabriele Pasquali – INFN sez. Firenze </a:t>
            </a:r>
            <a:r>
              <a:rPr lang="en-US" sz="2000"/>
              <a:t/>
            </a:r>
            <a:br>
              <a:rPr lang="en-US" sz="2000"/>
            </a:br>
            <a:endParaRPr lang="en-US" sz="2000" smtClean="0"/>
          </a:p>
          <a:p>
            <a:r>
              <a:rPr lang="en-US" sz="2000" smtClean="0"/>
              <a:t>Last  User committee election was on december 2014</a:t>
            </a:r>
          </a:p>
          <a:p>
            <a:r>
              <a:rPr lang="en-US" sz="2000" smtClean="0"/>
              <a:t>Next Renewal :  december 2016  </a:t>
            </a:r>
          </a:p>
        </p:txBody>
      </p:sp>
      <p:sp>
        <p:nvSpPr>
          <p:cNvPr id="10" name="Rectangle 1"/>
          <p:cNvSpPr>
            <a:spLocks noChangeArrowheads="1"/>
          </p:cNvSpPr>
          <p:nvPr/>
        </p:nvSpPr>
        <p:spPr bwMode="auto">
          <a:xfrm>
            <a:off x="0" y="4611231"/>
            <a:ext cx="41044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1" u="sng" strike="noStrike" cap="none" normalizeH="0" baseline="0" smtClean="0">
                <a:ln>
                  <a:noFill/>
                </a:ln>
                <a:solidFill>
                  <a:srgbClr val="003399"/>
                </a:solidFill>
                <a:effectLst/>
                <a:latin typeface="+mj-lt"/>
                <a:ea typeface="Times New Roman" pitchFamily="18" charset="0"/>
                <a:cs typeface="Courier New" pitchFamily="49" charset="0"/>
              </a:rPr>
              <a:t>From regulations: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smtClean="0">
                <a:ln>
                  <a:noFill/>
                </a:ln>
                <a:solidFill>
                  <a:srgbClr val="003399"/>
                </a:solidFill>
                <a:effectLst/>
                <a:latin typeface="+mj-lt"/>
                <a:ea typeface="Times New Roman" pitchFamily="18" charset="0"/>
                <a:cs typeface="Courier New" pitchFamily="49" charset="0"/>
              </a:rPr>
              <a:t>The Users Committee of the Laboratori Nazionali del Sud discusses the development proposal of the Laboratory and the technical-administrative and logistical problems of the users.</a:t>
            </a:r>
            <a:endParaRPr kumimoji="0" lang="en-GB" sz="2000" b="0" i="1" u="none" strike="noStrike" cap="none" normalizeH="0" baseline="0" smtClean="0">
              <a:ln>
                <a:noFill/>
              </a:ln>
              <a:solidFill>
                <a:schemeClr val="tx1"/>
              </a:solidFill>
              <a:effectLst/>
              <a:latin typeface="+mj-lt"/>
              <a:cs typeface="Arial" pitchFamily="34" charset="0"/>
            </a:endParaRPr>
          </a:p>
        </p:txBody>
      </p:sp>
      <p:sp>
        <p:nvSpPr>
          <p:cNvPr id="2" name="CasellaDiTesto 1"/>
          <p:cNvSpPr txBox="1"/>
          <p:nvPr/>
        </p:nvSpPr>
        <p:spPr>
          <a:xfrm>
            <a:off x="4788024" y="4869160"/>
            <a:ext cx="3672408"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t-IT" smtClean="0"/>
              <a:t>This year the User Committee has supported the organization of the HIB workshop  on high intensity cyclotron beams</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332656"/>
            <a:ext cx="8424936" cy="298543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b="1" smtClean="0"/>
              <a:t>Suggestions and information from the users comes from:</a:t>
            </a:r>
          </a:p>
          <a:p>
            <a:r>
              <a:rPr lang="it-IT" sz="2400" b="1" smtClean="0"/>
              <a:t> </a:t>
            </a:r>
          </a:p>
          <a:p>
            <a:r>
              <a:rPr lang="it-IT" sz="2000" b="1" smtClean="0">
                <a:solidFill>
                  <a:srgbClr val="FF0000"/>
                </a:solidFill>
              </a:rPr>
              <a:t>1) Direct contacts of users with committee members or the coordinator</a:t>
            </a:r>
          </a:p>
          <a:p>
            <a:r>
              <a:rPr lang="it-IT" sz="2000" b="1" smtClean="0">
                <a:solidFill>
                  <a:srgbClr val="FF0000"/>
                </a:solidFill>
              </a:rPr>
              <a:t>2) End of run forms   </a:t>
            </a:r>
          </a:p>
          <a:p>
            <a:endParaRPr lang="it-IT" sz="2000" b="1">
              <a:solidFill>
                <a:srgbClr val="FF0000"/>
              </a:solidFill>
            </a:endParaRPr>
          </a:p>
          <a:p>
            <a:r>
              <a:rPr lang="it-IT" sz="2000" b="1" smtClean="0">
                <a:solidFill>
                  <a:srgbClr val="FF0000"/>
                </a:solidFill>
              </a:rPr>
              <a:t>Generally they are reported to direction (through the LNS «consiglio di laboratorio») or to the heads of involved divisions or  to the users support service (currently D. Santonocito).  Often, not complex problems can be resolved easily in this way. </a:t>
            </a:r>
            <a:endParaRPr lang="en-US" sz="2000" b="1">
              <a:solidFill>
                <a:srgbClr val="FF0000"/>
              </a:solidFill>
            </a:endParaRPr>
          </a:p>
        </p:txBody>
      </p:sp>
      <p:sp>
        <p:nvSpPr>
          <p:cNvPr id="5" name="CasellaDiTesto 4"/>
          <p:cNvSpPr txBox="1"/>
          <p:nvPr/>
        </p:nvSpPr>
        <p:spPr>
          <a:xfrm>
            <a:off x="431540" y="3717032"/>
            <a:ext cx="820891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000" smtClean="0"/>
              <a:t>The end-of-run form is the best way to maintain the database of users (at least for users of the accelerators) line and improve the LNS “efficiency”</a:t>
            </a:r>
          </a:p>
          <a:p>
            <a:endParaRPr lang="it-IT" sz="2000"/>
          </a:p>
          <a:p>
            <a:r>
              <a:rPr lang="it-IT" sz="2000" smtClean="0"/>
              <a:t>Generally we receive a good number of «end of run» forms  from users of the accelerators but only if the compilation and sending of the form is kindly «pushed» by e-mail (i generally do this periodically for cyclotron users)</a:t>
            </a:r>
            <a:endParaRPr 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390" y="37800"/>
            <a:ext cx="9129609"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t-IT" sz="2400" b="1" smtClean="0"/>
              <a:t>Activity at the Cyclotron November 2014-December 2015 (after Helium liquefier stop)</a:t>
            </a:r>
            <a:endParaRPr lang="it-IT" sz="2400" b="1"/>
          </a:p>
        </p:txBody>
      </p:sp>
      <p:sp>
        <p:nvSpPr>
          <p:cNvPr id="5" name="CasellaDiTesto 4"/>
          <p:cNvSpPr txBox="1"/>
          <p:nvPr/>
        </p:nvSpPr>
        <p:spPr>
          <a:xfrm>
            <a:off x="395536" y="1118212"/>
            <a:ext cx="3600400" cy="32316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b="1" smtClean="0">
                <a:solidFill>
                  <a:srgbClr val="0070C0"/>
                </a:solidFill>
              </a:rPr>
              <a:t>Nuclear physics </a:t>
            </a:r>
          </a:p>
          <a:p>
            <a:r>
              <a:rPr lang="it-IT" b="1" smtClean="0">
                <a:solidFill>
                  <a:srgbClr val="FF0000"/>
                </a:solidFill>
              </a:rPr>
              <a:t>Fazia test (2014)       Ciclope</a:t>
            </a:r>
          </a:p>
          <a:p>
            <a:r>
              <a:rPr lang="it-IT" b="1" smtClean="0">
                <a:solidFill>
                  <a:srgbClr val="FF0000"/>
                </a:solidFill>
              </a:rPr>
              <a:t>CLIR                             CHIMERA</a:t>
            </a:r>
          </a:p>
          <a:p>
            <a:r>
              <a:rPr lang="it-IT" b="1" smtClean="0"/>
              <a:t>RAINBOW                   MAGNEX</a:t>
            </a:r>
          </a:p>
          <a:p>
            <a:r>
              <a:rPr lang="it-IT" b="1" smtClean="0">
                <a:solidFill>
                  <a:srgbClr val="FF0000"/>
                </a:solidFill>
              </a:rPr>
              <a:t>O16-Magnex              MAGNEX</a:t>
            </a:r>
          </a:p>
          <a:p>
            <a:r>
              <a:rPr lang="it-IT" b="1" smtClean="0"/>
              <a:t>DRIP_LINES                MAGNEX</a:t>
            </a:r>
          </a:p>
          <a:p>
            <a:r>
              <a:rPr lang="it-IT" b="1" smtClean="0">
                <a:solidFill>
                  <a:srgbClr val="FF0000"/>
                </a:solidFill>
              </a:rPr>
              <a:t>ISOFAZIA                     Ciclope</a:t>
            </a:r>
          </a:p>
          <a:p>
            <a:r>
              <a:rPr lang="it-IT" b="1" smtClean="0"/>
              <a:t>Fazia test                    Ciclope</a:t>
            </a:r>
          </a:p>
          <a:p>
            <a:r>
              <a:rPr lang="it-IT" b="1" smtClean="0"/>
              <a:t>SIKO                             CHIMERA</a:t>
            </a:r>
          </a:p>
          <a:p>
            <a:r>
              <a:rPr lang="it-IT" b="1" smtClean="0">
                <a:solidFill>
                  <a:srgbClr val="FF0000"/>
                </a:solidFill>
              </a:rPr>
              <a:t>PIGMY                         CHIMERA</a:t>
            </a:r>
          </a:p>
          <a:p>
            <a:r>
              <a:rPr lang="it-IT" b="1" smtClean="0">
                <a:solidFill>
                  <a:schemeClr val="accent1"/>
                </a:solidFill>
              </a:rPr>
              <a:t>FAZIA-Sym                  Ciclope</a:t>
            </a:r>
            <a:endParaRPr lang="it-IT" b="1">
              <a:solidFill>
                <a:schemeClr val="accent1"/>
              </a:solidFill>
            </a:endParaRPr>
          </a:p>
        </p:txBody>
      </p:sp>
      <p:sp>
        <p:nvSpPr>
          <p:cNvPr id="6" name="CasellaDiTesto 5"/>
          <p:cNvSpPr txBox="1"/>
          <p:nvPr/>
        </p:nvSpPr>
        <p:spPr>
          <a:xfrm>
            <a:off x="4211960" y="810435"/>
            <a:ext cx="4608512" cy="461665"/>
          </a:xfrm>
          <a:prstGeom prst="rect">
            <a:avLst/>
          </a:prstGeom>
          <a:noFill/>
        </p:spPr>
        <p:txBody>
          <a:bodyPr wrap="square" rtlCol="0">
            <a:spAutoFit/>
          </a:bodyPr>
          <a:lstStyle/>
          <a:p>
            <a:r>
              <a:rPr lang="it-IT" sz="2400" b="1" smtClean="0">
                <a:solidFill>
                  <a:srgbClr val="FF0000"/>
                </a:solidFill>
              </a:rPr>
              <a:t>In red:   end of run form available </a:t>
            </a:r>
            <a:endParaRPr lang="it-IT" sz="2400" b="1">
              <a:solidFill>
                <a:srgbClr val="FF0000"/>
              </a:solidFill>
            </a:endParaRPr>
          </a:p>
        </p:txBody>
      </p:sp>
      <p:sp>
        <p:nvSpPr>
          <p:cNvPr id="7" name="CasellaDiTesto 6"/>
          <p:cNvSpPr txBox="1"/>
          <p:nvPr/>
        </p:nvSpPr>
        <p:spPr>
          <a:xfrm>
            <a:off x="4355976" y="1272100"/>
            <a:ext cx="4320480" cy="54476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sz="2400" b="1" smtClean="0">
                <a:solidFill>
                  <a:srgbClr val="0070C0"/>
                </a:solidFill>
              </a:rPr>
              <a:t>Interdisciplinary physics </a:t>
            </a:r>
          </a:p>
          <a:p>
            <a:r>
              <a:rPr lang="it-IT" b="1" smtClean="0"/>
              <a:t>MAPRAD                  0°</a:t>
            </a:r>
          </a:p>
          <a:p>
            <a:r>
              <a:rPr lang="it-IT" b="1" smtClean="0"/>
              <a:t>RADIOSTEM             0°</a:t>
            </a:r>
          </a:p>
          <a:p>
            <a:r>
              <a:rPr lang="it-IT" b="1" smtClean="0">
                <a:solidFill>
                  <a:srgbClr val="FF0000"/>
                </a:solidFill>
              </a:rPr>
              <a:t>HADMAC                  0°</a:t>
            </a:r>
          </a:p>
          <a:p>
            <a:r>
              <a:rPr lang="it-IT" b="1" smtClean="0"/>
              <a:t>DNA-BRAGG            Catana</a:t>
            </a:r>
          </a:p>
          <a:p>
            <a:r>
              <a:rPr lang="it-IT" b="1" smtClean="0"/>
              <a:t>PRIMA                      Catana</a:t>
            </a:r>
          </a:p>
          <a:p>
            <a:r>
              <a:rPr lang="it-IT" b="1" smtClean="0"/>
              <a:t>MIMOBRAGG          0°</a:t>
            </a:r>
          </a:p>
          <a:p>
            <a:r>
              <a:rPr lang="it-IT" b="1" smtClean="0"/>
              <a:t>IONMAPS                 0°</a:t>
            </a:r>
          </a:p>
          <a:p>
            <a:r>
              <a:rPr lang="it-IT" b="1" smtClean="0">
                <a:solidFill>
                  <a:srgbClr val="FF0000"/>
                </a:solidFill>
              </a:rPr>
              <a:t>REDOLIB</a:t>
            </a:r>
            <a:r>
              <a:rPr lang="it-IT" b="1">
                <a:solidFill>
                  <a:srgbClr val="FF0000"/>
                </a:solidFill>
              </a:rPr>
              <a:t> </a:t>
            </a:r>
            <a:r>
              <a:rPr lang="it-IT" b="1" smtClean="0">
                <a:solidFill>
                  <a:srgbClr val="FF0000"/>
                </a:solidFill>
              </a:rPr>
              <a:t>                  0</a:t>
            </a:r>
            <a:r>
              <a:rPr lang="it-IT" b="1">
                <a:solidFill>
                  <a:srgbClr val="FF0000"/>
                </a:solidFill>
              </a:rPr>
              <a:t>°</a:t>
            </a:r>
            <a:endParaRPr lang="it-IT" b="1" smtClean="0">
              <a:solidFill>
                <a:srgbClr val="FF0000"/>
              </a:solidFill>
            </a:endParaRPr>
          </a:p>
          <a:p>
            <a:r>
              <a:rPr lang="it-IT" b="1" smtClean="0"/>
              <a:t>PIRAMIDE</a:t>
            </a:r>
            <a:r>
              <a:rPr lang="it-IT" b="1"/>
              <a:t> </a:t>
            </a:r>
            <a:r>
              <a:rPr lang="it-IT" b="1" smtClean="0"/>
              <a:t>               0</a:t>
            </a:r>
            <a:r>
              <a:rPr lang="it-IT" b="1"/>
              <a:t>°</a:t>
            </a:r>
            <a:endParaRPr lang="it-IT" b="1" smtClean="0"/>
          </a:p>
          <a:p>
            <a:r>
              <a:rPr lang="it-IT" b="1" smtClean="0"/>
              <a:t>WP1-BIO</a:t>
            </a:r>
            <a:r>
              <a:rPr lang="it-IT" b="1"/>
              <a:t> </a:t>
            </a:r>
            <a:r>
              <a:rPr lang="it-IT" b="1" smtClean="0"/>
              <a:t>                 0</a:t>
            </a:r>
            <a:r>
              <a:rPr lang="it-IT" b="1"/>
              <a:t>°</a:t>
            </a:r>
            <a:endParaRPr lang="it-IT" b="1" smtClean="0"/>
          </a:p>
          <a:p>
            <a:r>
              <a:rPr lang="it-IT" b="1" smtClean="0">
                <a:solidFill>
                  <a:srgbClr val="FF0000"/>
                </a:solidFill>
              </a:rPr>
              <a:t>IRSIDIA</a:t>
            </a:r>
            <a:r>
              <a:rPr lang="it-IT" b="1">
                <a:solidFill>
                  <a:srgbClr val="FF0000"/>
                </a:solidFill>
              </a:rPr>
              <a:t> </a:t>
            </a:r>
            <a:r>
              <a:rPr lang="it-IT" b="1" smtClean="0">
                <a:solidFill>
                  <a:srgbClr val="FF0000"/>
                </a:solidFill>
              </a:rPr>
              <a:t>                    0</a:t>
            </a:r>
            <a:r>
              <a:rPr lang="it-IT" b="1">
                <a:solidFill>
                  <a:srgbClr val="FF0000"/>
                </a:solidFill>
              </a:rPr>
              <a:t>°</a:t>
            </a:r>
            <a:endParaRPr lang="it-IT" b="1" smtClean="0">
              <a:solidFill>
                <a:srgbClr val="FF0000"/>
              </a:solidFill>
            </a:endParaRPr>
          </a:p>
          <a:p>
            <a:r>
              <a:rPr lang="it-IT" b="1" smtClean="0"/>
              <a:t>DIAPIX                      </a:t>
            </a:r>
            <a:r>
              <a:rPr lang="it-IT" b="1"/>
              <a:t>0°</a:t>
            </a:r>
            <a:endParaRPr lang="it-IT" b="1" smtClean="0"/>
          </a:p>
          <a:p>
            <a:r>
              <a:rPr lang="it-IT" b="1" smtClean="0"/>
              <a:t>MITRA                      </a:t>
            </a:r>
            <a:r>
              <a:rPr lang="it-IT" b="1"/>
              <a:t>0°</a:t>
            </a:r>
            <a:endParaRPr lang="it-IT" b="1" smtClean="0"/>
          </a:p>
          <a:p>
            <a:r>
              <a:rPr lang="it-IT" b="1" smtClean="0"/>
              <a:t>DOPET                     Catana</a:t>
            </a:r>
          </a:p>
          <a:p>
            <a:r>
              <a:rPr lang="it-IT" b="1" smtClean="0"/>
              <a:t>ELIMED                    40°</a:t>
            </a:r>
          </a:p>
          <a:p>
            <a:r>
              <a:rPr lang="it-IT" b="1" smtClean="0">
                <a:solidFill>
                  <a:srgbClr val="FF0000"/>
                </a:solidFill>
              </a:rPr>
              <a:t>ARDENT                   Catana</a:t>
            </a:r>
          </a:p>
          <a:p>
            <a:r>
              <a:rPr lang="it-IT" b="1" smtClean="0">
                <a:solidFill>
                  <a:srgbClr val="FF0000"/>
                </a:solidFill>
              </a:rPr>
              <a:t>PREDATE                  Catana</a:t>
            </a:r>
          </a:p>
          <a:p>
            <a:r>
              <a:rPr lang="it-IT" b="1" smtClean="0"/>
              <a:t>TERASPARC             Ciclope</a:t>
            </a:r>
            <a:endParaRPr lang="it-IT" b="1"/>
          </a:p>
        </p:txBody>
      </p:sp>
      <p:sp>
        <p:nvSpPr>
          <p:cNvPr id="9" name="CasellaDiTesto 8"/>
          <p:cNvSpPr txBox="1"/>
          <p:nvPr/>
        </p:nvSpPr>
        <p:spPr>
          <a:xfrm>
            <a:off x="0" y="6457835"/>
            <a:ext cx="3816424" cy="369332"/>
          </a:xfrm>
          <a:prstGeom prst="rect">
            <a:avLst/>
          </a:prstGeom>
          <a:noFill/>
        </p:spPr>
        <p:txBody>
          <a:bodyPr wrap="square" rtlCol="0">
            <a:spAutoFit/>
          </a:bodyPr>
          <a:lstStyle/>
          <a:p>
            <a:r>
              <a:rPr lang="it-IT" smtClean="0"/>
              <a:t>List from Danilo Rifuggiato (PAC2015)</a:t>
            </a:r>
            <a:endParaRPr lang="it-IT"/>
          </a:p>
        </p:txBody>
      </p:sp>
    </p:spTree>
    <p:extLst>
      <p:ext uri="{BB962C8B-B14F-4D97-AF65-F5344CB8AC3E}">
        <p14:creationId xmlns:p14="http://schemas.microsoft.com/office/powerpoint/2010/main" val="2631029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080831279"/>
              </p:ext>
            </p:extLst>
          </p:nvPr>
        </p:nvGraphicFramePr>
        <p:xfrm>
          <a:off x="179512" y="620688"/>
          <a:ext cx="8856984" cy="5730240"/>
        </p:xfrm>
        <a:graphic>
          <a:graphicData uri="http://schemas.openxmlformats.org/drawingml/2006/table">
            <a:tbl>
              <a:tblPr firstRow="1" bandRow="1">
                <a:tableStyleId>{5C22544A-7EE6-4342-B048-85BDC9FD1C3A}</a:tableStyleId>
              </a:tblPr>
              <a:tblGrid>
                <a:gridCol w="881577"/>
                <a:gridCol w="715692"/>
                <a:gridCol w="943111"/>
                <a:gridCol w="987924"/>
                <a:gridCol w="648160"/>
                <a:gridCol w="594686"/>
                <a:gridCol w="954775"/>
                <a:gridCol w="754795"/>
                <a:gridCol w="720080"/>
                <a:gridCol w="792088"/>
                <a:gridCol w="864096"/>
              </a:tblGrid>
              <a:tr h="792088">
                <a:tc>
                  <a:txBody>
                    <a:bodyPr/>
                    <a:lstStyle/>
                    <a:p>
                      <a:r>
                        <a:rPr lang="it-IT" sz="1400" smtClean="0"/>
                        <a:t>Schedule</a:t>
                      </a:r>
                      <a:endParaRPr lang="en-US" sz="1400"/>
                    </a:p>
                  </a:txBody>
                  <a:tcPr/>
                </a:tc>
                <a:tc>
                  <a:txBody>
                    <a:bodyPr/>
                    <a:lstStyle/>
                    <a:p>
                      <a:r>
                        <a:rPr lang="it-IT" sz="1400" smtClean="0"/>
                        <a:t>Time preparation</a:t>
                      </a:r>
                      <a:endParaRPr lang="en-US" sz="1400"/>
                    </a:p>
                  </a:txBody>
                  <a:tcPr/>
                </a:tc>
                <a:tc>
                  <a:txBody>
                    <a:bodyPr/>
                    <a:lstStyle/>
                    <a:p>
                      <a:r>
                        <a:rPr lang="it-IT" sz="1400" smtClean="0"/>
                        <a:t>Electronic LNS pool</a:t>
                      </a:r>
                      <a:endParaRPr lang="en-US" sz="1400"/>
                    </a:p>
                  </a:txBody>
                  <a:tcPr/>
                </a:tc>
                <a:tc>
                  <a:txBody>
                    <a:bodyPr/>
                    <a:lstStyle/>
                    <a:p>
                      <a:r>
                        <a:rPr lang="it-IT" sz="1400" smtClean="0"/>
                        <a:t>Requested module available</a:t>
                      </a:r>
                      <a:endParaRPr lang="en-US" sz="1400"/>
                    </a:p>
                  </a:txBody>
                  <a:tcPr/>
                </a:tc>
                <a:tc>
                  <a:txBody>
                    <a:bodyPr/>
                    <a:lstStyle/>
                    <a:p>
                      <a:r>
                        <a:rPr lang="it-IT" sz="1400" smtClean="0"/>
                        <a:t>Acq LNS used</a:t>
                      </a:r>
                      <a:endParaRPr lang="en-US" sz="1400"/>
                    </a:p>
                  </a:txBody>
                  <a:tcPr/>
                </a:tc>
                <a:tc>
                  <a:txBody>
                    <a:bodyPr/>
                    <a:lstStyle/>
                    <a:p>
                      <a:r>
                        <a:rPr lang="it-IT" sz="1400" smtClean="0"/>
                        <a:t>Beam on target </a:t>
                      </a:r>
                      <a:endParaRPr lang="en-US" sz="1400"/>
                    </a:p>
                  </a:txBody>
                  <a:tcPr/>
                </a:tc>
                <a:tc>
                  <a:txBody>
                    <a:bodyPr/>
                    <a:lstStyle/>
                    <a:p>
                      <a:r>
                        <a:rPr lang="it-IT" sz="1400" smtClean="0"/>
                        <a:t>Reason for beam lost</a:t>
                      </a:r>
                      <a:endParaRPr lang="en-US" sz="1400"/>
                    </a:p>
                  </a:txBody>
                  <a:tcPr/>
                </a:tc>
                <a:tc>
                  <a:txBody>
                    <a:bodyPr/>
                    <a:lstStyle/>
                    <a:p>
                      <a:r>
                        <a:rPr lang="it-IT" sz="1400" smtClean="0"/>
                        <a:t>Time to dismount</a:t>
                      </a:r>
                      <a:endParaRPr lang="en-US" sz="1400"/>
                    </a:p>
                  </a:txBody>
                  <a:tcPr/>
                </a:tc>
                <a:tc>
                  <a:txBody>
                    <a:bodyPr/>
                    <a:lstStyle/>
                    <a:p>
                      <a:r>
                        <a:rPr lang="it-IT" sz="1400" smtClean="0"/>
                        <a:t>Need LNS service</a:t>
                      </a:r>
                      <a:endParaRPr lang="en-US" sz="1400"/>
                    </a:p>
                  </a:txBody>
                  <a:tcPr/>
                </a:tc>
                <a:tc>
                  <a:txBody>
                    <a:bodyPr/>
                    <a:lstStyle/>
                    <a:p>
                      <a:r>
                        <a:rPr lang="it-IT" sz="1400" smtClean="0"/>
                        <a:t>Support satisfaction</a:t>
                      </a:r>
                      <a:endParaRPr lang="en-US" sz="1400"/>
                    </a:p>
                  </a:txBody>
                  <a:tcPr/>
                </a:tc>
                <a:tc>
                  <a:txBody>
                    <a:bodyPr/>
                    <a:lstStyle/>
                    <a:p>
                      <a:r>
                        <a:rPr lang="it-IT" sz="1400" smtClean="0"/>
                        <a:t>Guest house</a:t>
                      </a:r>
                      <a:endParaRPr lang="en-US" sz="1400"/>
                    </a:p>
                  </a:txBody>
                  <a:tcPr/>
                </a:tc>
              </a:tr>
              <a:tr h="372785">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no</a:t>
                      </a:r>
                      <a:endParaRPr lang="en-US" sz="1400"/>
                    </a:p>
                  </a:txBody>
                  <a:tcPr/>
                </a:tc>
                <a:tc>
                  <a:txBody>
                    <a:bodyPr/>
                    <a:lstStyle/>
                    <a:p>
                      <a:endParaRPr lang="en-US" sz="1400"/>
                    </a:p>
                  </a:txBody>
                  <a:tcPr/>
                </a:tc>
                <a:tc>
                  <a:txBody>
                    <a:bodyPr/>
                    <a:lstStyle/>
                    <a:p>
                      <a:r>
                        <a:rPr lang="it-IT" sz="1400" smtClean="0"/>
                        <a:t>no</a:t>
                      </a:r>
                      <a:endParaRPr lang="en-US" sz="1400"/>
                    </a:p>
                  </a:txBody>
                  <a:tcPr/>
                </a:tc>
                <a:tc>
                  <a:txBody>
                    <a:bodyPr/>
                    <a:lstStyle/>
                    <a:p>
                      <a:r>
                        <a:rPr lang="it-IT" sz="1400" smtClean="0"/>
                        <a:t>100%</a:t>
                      </a:r>
                      <a:endParaRPr lang="en-US" sz="1400"/>
                    </a:p>
                  </a:txBody>
                  <a:tcPr/>
                </a:tc>
                <a:tc>
                  <a:txBody>
                    <a:bodyPr/>
                    <a:lstStyle/>
                    <a:p>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Nice, noisy</a:t>
                      </a:r>
                      <a:endParaRPr lang="en-US" sz="1400"/>
                    </a:p>
                  </a:txBody>
                  <a:tcPr/>
                </a:tc>
              </a:tr>
              <a:tr h="328726">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en-US" sz="1400" smtClean="0"/>
                        <a:t>yes</a:t>
                      </a:r>
                      <a:endParaRPr lang="en-US" sz="1400"/>
                    </a:p>
                  </a:txBody>
                  <a:tcPr/>
                </a:tc>
                <a:tc>
                  <a:txBody>
                    <a:bodyPr/>
                    <a:lstStyle/>
                    <a:p>
                      <a:r>
                        <a:rPr lang="it-IT" sz="1400" smtClean="0"/>
                        <a:t>no</a:t>
                      </a:r>
                      <a:endParaRPr lang="en-US" sz="1400"/>
                    </a:p>
                  </a:txBody>
                  <a:tcPr/>
                </a:tc>
                <a:tc>
                  <a:txBody>
                    <a:bodyPr/>
                    <a:lstStyle/>
                    <a:p>
                      <a:r>
                        <a:rPr lang="it-IT" sz="1400" smtClean="0"/>
                        <a:t>70%</a:t>
                      </a:r>
                      <a:endParaRPr lang="en-US" sz="1400"/>
                    </a:p>
                  </a:txBody>
                  <a:tcPr/>
                </a:tc>
                <a:tc>
                  <a:txBody>
                    <a:bodyPr/>
                    <a:lstStyle/>
                    <a:p>
                      <a:r>
                        <a:rPr lang="en-US" sz="1400" smtClean="0"/>
                        <a:t>Experiment</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en-US" sz="1400" smtClean="0"/>
                        <a:t>Longer stay required</a:t>
                      </a:r>
                      <a:endParaRPr lang="en-US" sz="1400"/>
                    </a:p>
                  </a:txBody>
                  <a:tcPr/>
                </a:tc>
              </a:tr>
              <a:tr h="328726">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endParaRPr lang="en-US" sz="1400"/>
                    </a:p>
                  </a:txBody>
                  <a:tcPr/>
                </a:tc>
                <a:tc>
                  <a:txBody>
                    <a:bodyPr/>
                    <a:lstStyle/>
                    <a:p>
                      <a:r>
                        <a:rPr lang="en-US" sz="1400" smtClean="0"/>
                        <a:t>Partial </a:t>
                      </a:r>
                      <a:endParaRPr lang="en-US" sz="1400"/>
                    </a:p>
                  </a:txBody>
                  <a:tcPr/>
                </a:tc>
                <a:tc>
                  <a:txBody>
                    <a:bodyPr/>
                    <a:lstStyle/>
                    <a:p>
                      <a:r>
                        <a:rPr lang="en-US" sz="1400" smtClean="0"/>
                        <a:t>90%</a:t>
                      </a:r>
                      <a:endParaRPr lang="en-US" sz="1400"/>
                    </a:p>
                  </a:txBody>
                  <a:tcPr/>
                </a:tc>
                <a:tc>
                  <a:txBody>
                    <a:bodyPr/>
                    <a:lstStyle/>
                    <a:p>
                      <a:r>
                        <a:rPr lang="en-US" sz="1400" smtClean="0"/>
                        <a:t>Beam tests</a:t>
                      </a:r>
                      <a:endParaRPr lang="en-US" sz="1400"/>
                    </a:p>
                  </a:txBody>
                  <a:tcPr/>
                </a:tc>
                <a:tc>
                  <a:txBody>
                    <a:bodyPr/>
                    <a:lstStyle/>
                    <a:p>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fine</a:t>
                      </a:r>
                      <a:endParaRPr lang="en-US" sz="1400"/>
                    </a:p>
                  </a:txBody>
                  <a:tcPr/>
                </a:tc>
              </a:tr>
              <a:tr h="328726">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endParaRPr lang="en-US" sz="1400"/>
                    </a:p>
                  </a:txBody>
                  <a:tcPr/>
                </a:tc>
                <a:tc>
                  <a:txBody>
                    <a:bodyPr/>
                    <a:lstStyle/>
                    <a:p>
                      <a:r>
                        <a:rPr lang="en-US" sz="1400" smtClean="0"/>
                        <a:t>no</a:t>
                      </a:r>
                      <a:endParaRPr lang="en-US" sz="1400"/>
                    </a:p>
                  </a:txBody>
                  <a:tcPr/>
                </a:tc>
                <a:tc>
                  <a:txBody>
                    <a:bodyPr/>
                    <a:lstStyle/>
                    <a:p>
                      <a:r>
                        <a:rPr lang="en-US" sz="1400" smtClean="0"/>
                        <a:t>60%</a:t>
                      </a:r>
                      <a:endParaRPr lang="en-US" sz="1400"/>
                    </a:p>
                  </a:txBody>
                  <a:tcPr/>
                </a:tc>
                <a:tc>
                  <a:txBody>
                    <a:bodyPr/>
                    <a:lstStyle/>
                    <a:p>
                      <a:r>
                        <a:rPr lang="en-US" sz="1400" smtClean="0"/>
                        <a:t>Experiment</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endParaRPr lang="en-US" sz="1400"/>
                    </a:p>
                  </a:txBody>
                  <a:tcPr/>
                </a:tc>
                <a:tc>
                  <a:txBody>
                    <a:bodyPr/>
                    <a:lstStyle/>
                    <a:p>
                      <a:endParaRPr lang="en-US" sz="1400"/>
                    </a:p>
                  </a:txBody>
                  <a:tcPr/>
                </a:tc>
              </a:tr>
              <a:tr h="328726">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r>
                        <a:rPr lang="en-US" sz="1400" smtClean="0"/>
                        <a:t>90%</a:t>
                      </a:r>
                      <a:endParaRPr lang="en-US" sz="1400"/>
                    </a:p>
                  </a:txBody>
                  <a:tcPr/>
                </a:tc>
                <a:tc>
                  <a:txBody>
                    <a:bodyPr/>
                    <a:lstStyle/>
                    <a:p>
                      <a:r>
                        <a:rPr lang="en-US" sz="1400" smtClean="0"/>
                        <a:t>Beam unstable</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clean</a:t>
                      </a:r>
                      <a:endParaRPr lang="en-US" sz="1400"/>
                    </a:p>
                  </a:txBody>
                  <a:tcPr/>
                </a:tc>
              </a:tr>
              <a:tr h="328726">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endParaRPr lang="en-US" sz="1400"/>
                    </a:p>
                  </a:txBody>
                  <a:tcPr/>
                </a:tc>
                <a:tc>
                  <a:txBody>
                    <a:bodyPr/>
                    <a:lstStyle/>
                    <a:p>
                      <a:r>
                        <a:rPr lang="en-US" sz="1400" smtClean="0"/>
                        <a:t>no</a:t>
                      </a:r>
                      <a:endParaRPr lang="en-US" sz="1400"/>
                    </a:p>
                  </a:txBody>
                  <a:tcPr/>
                </a:tc>
                <a:tc>
                  <a:txBody>
                    <a:bodyPr/>
                    <a:lstStyle/>
                    <a:p>
                      <a:r>
                        <a:rPr lang="en-US" sz="1400" smtClean="0"/>
                        <a:t>60%</a:t>
                      </a:r>
                      <a:endParaRPr lang="en-US" sz="1400"/>
                    </a:p>
                  </a:txBody>
                  <a:tcPr/>
                </a:tc>
                <a:tc>
                  <a:txBody>
                    <a:bodyPr/>
                    <a:lstStyle/>
                    <a:p>
                      <a:r>
                        <a:rPr lang="en-US" sz="1400" smtClean="0"/>
                        <a:t>Experiment tasks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perfect</a:t>
                      </a:r>
                      <a:endParaRPr lang="en-US" sz="1400"/>
                    </a:p>
                  </a:txBody>
                  <a:tcPr/>
                </a:tc>
              </a:tr>
              <a:tr h="328726">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r>
                        <a:rPr lang="en-US" sz="1400" smtClean="0"/>
                        <a:t>70%</a:t>
                      </a:r>
                      <a:endParaRPr lang="en-US" sz="1400"/>
                    </a:p>
                  </a:txBody>
                  <a:tcPr/>
                </a:tc>
                <a:tc>
                  <a:txBody>
                    <a:bodyPr/>
                    <a:lstStyle/>
                    <a:p>
                      <a:r>
                        <a:rPr lang="en-US" sz="1400" smtClean="0"/>
                        <a:t>Beam unstable</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Good. No laundry</a:t>
                      </a:r>
                      <a:endParaRPr lang="en-US" sz="1400"/>
                    </a:p>
                  </a:txBody>
                  <a:tcPr/>
                </a:tc>
              </a:tr>
              <a:tr h="328726">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no</a:t>
                      </a:r>
                      <a:endParaRPr lang="en-US" sz="1400"/>
                    </a:p>
                  </a:txBody>
                  <a:tcPr/>
                </a:tc>
                <a:tc>
                  <a:txBody>
                    <a:bodyPr/>
                    <a:lstStyle/>
                    <a:p>
                      <a:endParaRPr lang="en-US" sz="1400"/>
                    </a:p>
                  </a:txBody>
                  <a:tcPr/>
                </a:tc>
                <a:tc>
                  <a:txBody>
                    <a:bodyPr/>
                    <a:lstStyle/>
                    <a:p>
                      <a:r>
                        <a:rPr lang="en-US" sz="1400" smtClean="0"/>
                        <a:t>no</a:t>
                      </a:r>
                      <a:endParaRPr lang="en-US" sz="1400"/>
                    </a:p>
                  </a:txBody>
                  <a:tcPr/>
                </a:tc>
                <a:tc>
                  <a:txBody>
                    <a:bodyPr/>
                    <a:lstStyle/>
                    <a:p>
                      <a:r>
                        <a:rPr lang="en-US" sz="1400" smtClean="0"/>
                        <a:t>80%</a:t>
                      </a:r>
                      <a:endParaRPr lang="en-US" sz="1400"/>
                    </a:p>
                  </a:txBody>
                  <a:tcPr/>
                </a:tc>
                <a:tc>
                  <a:txBody>
                    <a:bodyPr/>
                    <a:lstStyle/>
                    <a:p>
                      <a:r>
                        <a:rPr lang="en-US" sz="1400" smtClean="0"/>
                        <a:t>Source problems </a:t>
                      </a:r>
                    </a:p>
                    <a:p>
                      <a:r>
                        <a:rPr lang="en-US" sz="1400" smtClean="0"/>
                        <a:t>and</a:t>
                      </a:r>
                      <a:r>
                        <a:rPr lang="en-US" sz="1400" baseline="0" smtClean="0"/>
                        <a:t> exp.</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fine</a:t>
                      </a:r>
                      <a:endParaRPr lang="en-US" sz="1400"/>
                    </a:p>
                  </a:txBody>
                  <a:tcPr/>
                </a:tc>
              </a:tr>
            </a:tbl>
          </a:graphicData>
        </a:graphic>
      </p:graphicFrame>
      <p:sp>
        <p:nvSpPr>
          <p:cNvPr id="5" name="CasellaDiTesto 4"/>
          <p:cNvSpPr txBox="1"/>
          <p:nvPr/>
        </p:nvSpPr>
        <p:spPr>
          <a:xfrm>
            <a:off x="0" y="-15715"/>
            <a:ext cx="169218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smtClean="0"/>
              <a:t>2015 report </a:t>
            </a:r>
            <a:endParaRPr lang="it-IT"/>
          </a:p>
        </p:txBody>
      </p:sp>
    </p:spTree>
    <p:extLst>
      <p:ext uri="{BB962C8B-B14F-4D97-AF65-F5344CB8AC3E}">
        <p14:creationId xmlns:p14="http://schemas.microsoft.com/office/powerpoint/2010/main" val="319535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070099601"/>
              </p:ext>
            </p:extLst>
          </p:nvPr>
        </p:nvGraphicFramePr>
        <p:xfrm>
          <a:off x="179512" y="332656"/>
          <a:ext cx="8784975" cy="1683033"/>
        </p:xfrm>
        <a:graphic>
          <a:graphicData uri="http://schemas.openxmlformats.org/drawingml/2006/table">
            <a:tbl>
              <a:tblPr firstRow="1" bandRow="1">
                <a:tableStyleId>{5C22544A-7EE6-4342-B048-85BDC9FD1C3A}</a:tableStyleId>
              </a:tblPr>
              <a:tblGrid>
                <a:gridCol w="881577"/>
                <a:gridCol w="715692"/>
                <a:gridCol w="943111"/>
                <a:gridCol w="987924"/>
                <a:gridCol w="576152"/>
                <a:gridCol w="666694"/>
                <a:gridCol w="954775"/>
                <a:gridCol w="789598"/>
                <a:gridCol w="732081"/>
                <a:gridCol w="867491"/>
                <a:gridCol w="669880"/>
              </a:tblGrid>
              <a:tr h="792088">
                <a:tc>
                  <a:txBody>
                    <a:bodyPr/>
                    <a:lstStyle/>
                    <a:p>
                      <a:r>
                        <a:rPr lang="it-IT" sz="1400" smtClean="0"/>
                        <a:t>Schedule</a:t>
                      </a:r>
                      <a:endParaRPr lang="en-US" sz="1400"/>
                    </a:p>
                  </a:txBody>
                  <a:tcPr/>
                </a:tc>
                <a:tc>
                  <a:txBody>
                    <a:bodyPr/>
                    <a:lstStyle/>
                    <a:p>
                      <a:r>
                        <a:rPr lang="it-IT" sz="1400" smtClean="0"/>
                        <a:t>Time preparation</a:t>
                      </a:r>
                      <a:endParaRPr lang="en-US" sz="1400"/>
                    </a:p>
                  </a:txBody>
                  <a:tcPr/>
                </a:tc>
                <a:tc>
                  <a:txBody>
                    <a:bodyPr/>
                    <a:lstStyle/>
                    <a:p>
                      <a:r>
                        <a:rPr lang="it-IT" sz="1400" smtClean="0"/>
                        <a:t>Electronic LNS pool</a:t>
                      </a:r>
                      <a:endParaRPr lang="en-US" sz="1400"/>
                    </a:p>
                  </a:txBody>
                  <a:tcPr/>
                </a:tc>
                <a:tc>
                  <a:txBody>
                    <a:bodyPr/>
                    <a:lstStyle/>
                    <a:p>
                      <a:r>
                        <a:rPr lang="it-IT" sz="1400" smtClean="0"/>
                        <a:t>Requested module available</a:t>
                      </a:r>
                      <a:endParaRPr lang="en-US" sz="1400"/>
                    </a:p>
                  </a:txBody>
                  <a:tcPr/>
                </a:tc>
                <a:tc>
                  <a:txBody>
                    <a:bodyPr/>
                    <a:lstStyle/>
                    <a:p>
                      <a:r>
                        <a:rPr lang="it-IT" sz="1400" smtClean="0"/>
                        <a:t>Acq LNS used</a:t>
                      </a:r>
                      <a:endParaRPr lang="en-US" sz="1400"/>
                    </a:p>
                  </a:txBody>
                  <a:tcPr/>
                </a:tc>
                <a:tc>
                  <a:txBody>
                    <a:bodyPr/>
                    <a:lstStyle/>
                    <a:p>
                      <a:r>
                        <a:rPr lang="it-IT" sz="1400" smtClean="0"/>
                        <a:t>Beam on target </a:t>
                      </a:r>
                      <a:endParaRPr lang="en-US" sz="1400"/>
                    </a:p>
                  </a:txBody>
                  <a:tcPr/>
                </a:tc>
                <a:tc>
                  <a:txBody>
                    <a:bodyPr/>
                    <a:lstStyle/>
                    <a:p>
                      <a:r>
                        <a:rPr lang="it-IT" sz="1400" smtClean="0"/>
                        <a:t>Reason for beam lost</a:t>
                      </a:r>
                      <a:endParaRPr lang="en-US" sz="1400"/>
                    </a:p>
                  </a:txBody>
                  <a:tcPr/>
                </a:tc>
                <a:tc>
                  <a:txBody>
                    <a:bodyPr/>
                    <a:lstStyle/>
                    <a:p>
                      <a:r>
                        <a:rPr lang="it-IT" sz="1400" smtClean="0"/>
                        <a:t>Time to dismount</a:t>
                      </a:r>
                      <a:endParaRPr lang="en-US" sz="1400"/>
                    </a:p>
                  </a:txBody>
                  <a:tcPr/>
                </a:tc>
                <a:tc>
                  <a:txBody>
                    <a:bodyPr/>
                    <a:lstStyle/>
                    <a:p>
                      <a:r>
                        <a:rPr lang="it-IT" sz="1400" smtClean="0"/>
                        <a:t>Need LNS service</a:t>
                      </a:r>
                      <a:endParaRPr lang="en-US" sz="1400"/>
                    </a:p>
                  </a:txBody>
                  <a:tcPr/>
                </a:tc>
                <a:tc>
                  <a:txBody>
                    <a:bodyPr/>
                    <a:lstStyle/>
                    <a:p>
                      <a:r>
                        <a:rPr lang="it-IT" sz="1400" smtClean="0"/>
                        <a:t>Support satisfaction</a:t>
                      </a:r>
                      <a:endParaRPr lang="en-US" sz="1400"/>
                    </a:p>
                  </a:txBody>
                  <a:tcPr/>
                </a:tc>
                <a:tc>
                  <a:txBody>
                    <a:bodyPr/>
                    <a:lstStyle/>
                    <a:p>
                      <a:r>
                        <a:rPr lang="it-IT" sz="1400" smtClean="0"/>
                        <a:t>Guest house</a:t>
                      </a:r>
                      <a:endParaRPr lang="en-US" sz="1400"/>
                    </a:p>
                  </a:txBody>
                  <a:tcPr/>
                </a:tc>
              </a:tr>
              <a:tr h="372785">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en-US" sz="1400" smtClean="0"/>
                        <a:t>yes</a:t>
                      </a:r>
                      <a:endParaRPr lang="en-US" sz="1400"/>
                    </a:p>
                  </a:txBody>
                  <a:tcPr/>
                </a:tc>
                <a:tc>
                  <a:txBody>
                    <a:bodyPr/>
                    <a:lstStyle/>
                    <a:p>
                      <a:r>
                        <a:rPr lang="it-IT" sz="1400" smtClean="0"/>
                        <a:t>Yes </a:t>
                      </a:r>
                      <a:endParaRPr lang="en-US" sz="1400"/>
                    </a:p>
                  </a:txBody>
                  <a:tcPr/>
                </a:tc>
                <a:tc>
                  <a:txBody>
                    <a:bodyPr/>
                    <a:lstStyle/>
                    <a:p>
                      <a:r>
                        <a:rPr lang="it-IT" sz="1400" smtClean="0"/>
                        <a:t>80%</a:t>
                      </a:r>
                      <a:endParaRPr lang="en-US" sz="1400"/>
                    </a:p>
                  </a:txBody>
                  <a:tcPr/>
                </a:tc>
                <a:tc>
                  <a:txBody>
                    <a:bodyPr/>
                    <a:lstStyle/>
                    <a:p>
                      <a:r>
                        <a:rPr lang="en-US" sz="1400" smtClean="0"/>
                        <a:t>Sources </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yes</a:t>
                      </a:r>
                      <a:endParaRPr lang="en-US" sz="1400"/>
                    </a:p>
                  </a:txBody>
                  <a:tcPr/>
                </a:tc>
                <a:tc>
                  <a:txBody>
                    <a:bodyPr/>
                    <a:lstStyle/>
                    <a:p>
                      <a:r>
                        <a:rPr lang="it-IT" sz="1400" smtClean="0"/>
                        <a:t>good</a:t>
                      </a:r>
                      <a:endParaRPr lang="en-US" sz="1400"/>
                    </a:p>
                  </a:txBody>
                  <a:tcPr/>
                </a:tc>
              </a:tr>
              <a:tr h="372785">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Yes </a:t>
                      </a:r>
                      <a:endParaRPr lang="en-US" sz="1400"/>
                    </a:p>
                  </a:txBody>
                  <a:tcPr/>
                </a:tc>
                <a:tc>
                  <a:txBody>
                    <a:bodyPr/>
                    <a:lstStyle/>
                    <a:p>
                      <a:r>
                        <a:rPr lang="en-US" sz="1400" smtClean="0"/>
                        <a:t>90%</a:t>
                      </a:r>
                      <a:endParaRPr lang="en-US" sz="1400"/>
                    </a:p>
                  </a:txBody>
                  <a:tcPr/>
                </a:tc>
                <a:tc>
                  <a:txBody>
                    <a:bodyPr/>
                    <a:lstStyle/>
                    <a:p>
                      <a:r>
                        <a:rPr lang="en-US" sz="1400" smtClean="0"/>
                        <a:t>Source intensity</a:t>
                      </a:r>
                      <a:endParaRPr lang="en-US" sz="1400"/>
                    </a:p>
                  </a:txBody>
                  <a:tcPr/>
                </a:tc>
                <a:tc>
                  <a:txBody>
                    <a:bodyPr/>
                    <a:lstStyle/>
                    <a:p>
                      <a:endParaRPr lang="en-US" sz="1400"/>
                    </a:p>
                  </a:txBody>
                  <a:tcPr/>
                </a:tc>
                <a:tc>
                  <a:txBody>
                    <a:bodyPr/>
                    <a:lstStyle/>
                    <a:p>
                      <a:r>
                        <a:rPr lang="en-US" sz="1400" smtClean="0"/>
                        <a:t>yes</a:t>
                      </a:r>
                      <a:endParaRPr lang="en-US" sz="1400"/>
                    </a:p>
                  </a:txBody>
                  <a:tcPr/>
                </a:tc>
                <a:tc>
                  <a:txBody>
                    <a:bodyPr/>
                    <a:lstStyle/>
                    <a:p>
                      <a:r>
                        <a:rPr lang="en-US" sz="1400" smtClean="0"/>
                        <a:t>yes</a:t>
                      </a:r>
                      <a:endParaRPr lang="en-US" sz="1400"/>
                    </a:p>
                  </a:txBody>
                  <a:tcPr/>
                </a:tc>
                <a:tc>
                  <a:txBody>
                    <a:bodyPr/>
                    <a:lstStyle/>
                    <a:p>
                      <a:r>
                        <a:rPr lang="en-US" sz="1400" smtClean="0"/>
                        <a:t>good</a:t>
                      </a:r>
                      <a:endParaRPr lang="en-US" sz="1400"/>
                    </a:p>
                  </a:txBody>
                  <a:tcPr/>
                </a:tc>
              </a:tr>
            </a:tbl>
          </a:graphicData>
        </a:graphic>
      </p:graphicFrame>
      <p:sp>
        <p:nvSpPr>
          <p:cNvPr id="5" name="CasellaDiTesto 4"/>
          <p:cNvSpPr txBox="1"/>
          <p:nvPr/>
        </p:nvSpPr>
        <p:spPr>
          <a:xfrm>
            <a:off x="395536" y="2204864"/>
            <a:ext cx="8352928"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smtClean="0"/>
              <a:t>General considerations on comments and problems:</a:t>
            </a:r>
          </a:p>
          <a:p>
            <a:r>
              <a:rPr lang="it-IT" smtClean="0"/>
              <a:t>On beams:  effort must be done for the improvement of the sources intensity, </a:t>
            </a:r>
            <a:br>
              <a:rPr lang="it-IT" smtClean="0"/>
            </a:br>
            <a:r>
              <a:rPr lang="it-IT" smtClean="0"/>
              <a:t>                      in particular for FRIBS beams </a:t>
            </a:r>
          </a:p>
          <a:p>
            <a:endParaRPr lang="it-IT"/>
          </a:p>
          <a:p>
            <a:r>
              <a:rPr lang="it-IT" smtClean="0"/>
              <a:t>On acquisitions rooms:  O° not confortable and noisy for long experiments</a:t>
            </a:r>
          </a:p>
          <a:p>
            <a:r>
              <a:rPr lang="it-IT"/>
              <a:t> </a:t>
            </a:r>
            <a:r>
              <a:rPr lang="it-IT" smtClean="0"/>
              <a:t>                                         Magnex room small  and very crowded when </a:t>
            </a:r>
            <a:br>
              <a:rPr lang="it-IT" smtClean="0"/>
            </a:br>
            <a:r>
              <a:rPr lang="it-IT" smtClean="0"/>
              <a:t>                                          there are a lot of participants</a:t>
            </a:r>
          </a:p>
          <a:p>
            <a:r>
              <a:rPr lang="it-IT"/>
              <a:t> </a:t>
            </a:r>
            <a:r>
              <a:rPr lang="it-IT" smtClean="0"/>
              <a:t>                                         Lack of chairs in Ciclope daq. room (resolved ?) and </a:t>
            </a:r>
          </a:p>
          <a:p>
            <a:r>
              <a:rPr lang="it-IT"/>
              <a:t> </a:t>
            </a:r>
            <a:r>
              <a:rPr lang="it-IT" smtClean="0"/>
              <a:t>                                         furniture (resolved) in Ciclope chamber. </a:t>
            </a:r>
          </a:p>
          <a:p>
            <a:r>
              <a:rPr lang="it-IT" smtClean="0"/>
              <a:t>                                          Problem of rain inside the daq rooms  and 2nd   </a:t>
            </a:r>
          </a:p>
          <a:p>
            <a:r>
              <a:rPr lang="it-IT"/>
              <a:t> </a:t>
            </a:r>
            <a:r>
              <a:rPr lang="it-IT" smtClean="0"/>
              <a:t>                                         distribution [heavy rain]  (resolved ?)</a:t>
            </a:r>
          </a:p>
          <a:p>
            <a:r>
              <a:rPr lang="it-IT"/>
              <a:t> </a:t>
            </a:r>
            <a:r>
              <a:rPr lang="it-IT" smtClean="0"/>
              <a:t>                                         Problems for preparation, </a:t>
            </a:r>
            <a:r>
              <a:rPr lang="it-IT" smtClean="0"/>
              <a:t>starting vacuum and </a:t>
            </a:r>
            <a:r>
              <a:rPr lang="it-IT" smtClean="0"/>
              <a:t>tests in Chimera </a:t>
            </a:r>
            <a:br>
              <a:rPr lang="it-IT" smtClean="0"/>
            </a:br>
            <a:r>
              <a:rPr lang="it-IT" smtClean="0"/>
              <a:t>                                          when Magnex is working</a:t>
            </a:r>
          </a:p>
          <a:p>
            <a:endParaRPr lang="it-IT" smtClean="0"/>
          </a:p>
          <a:p>
            <a:r>
              <a:rPr lang="it-IT" smtClean="0"/>
              <a:t>On guest house:              Generally very nice. Some difficulty to </a:t>
            </a:r>
            <a:r>
              <a:rPr lang="it-IT" smtClean="0"/>
              <a:t>pay (resolved?).  </a:t>
            </a:r>
            <a:r>
              <a:rPr lang="it-IT" smtClean="0"/>
              <a:t/>
            </a:r>
            <a:br>
              <a:rPr lang="it-IT" smtClean="0"/>
            </a:br>
            <a:r>
              <a:rPr lang="it-IT" smtClean="0"/>
              <a:t>                                           </a:t>
            </a:r>
            <a:r>
              <a:rPr lang="it-IT" smtClean="0"/>
              <a:t>Few</a:t>
            </a:r>
            <a:r>
              <a:rPr lang="it-IT" smtClean="0"/>
              <a:t> </a:t>
            </a:r>
            <a:r>
              <a:rPr lang="it-IT" smtClean="0"/>
              <a:t>lack of services. </a:t>
            </a:r>
            <a:endParaRPr lang="it-IT"/>
          </a:p>
        </p:txBody>
      </p:sp>
    </p:spTree>
    <p:extLst>
      <p:ext uri="{BB962C8B-B14F-4D97-AF65-F5344CB8AC3E}">
        <p14:creationId xmlns:p14="http://schemas.microsoft.com/office/powerpoint/2010/main" val="103560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7516" y="836712"/>
            <a:ext cx="8820472"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t>14:30 - 14:50   G. Cuttone       </a:t>
            </a:r>
            <a:r>
              <a:rPr lang="en-US" smtClean="0"/>
              <a:t>Communications </a:t>
            </a:r>
            <a:r>
              <a:rPr lang="en-US"/>
              <a:t>and news from LNS director</a:t>
            </a:r>
            <a:endParaRPr lang="it-IT"/>
          </a:p>
          <a:p>
            <a:r>
              <a:rPr lang="en-US"/>
              <a:t>14:50 - 15:00   E. De Filippo    News from user committee </a:t>
            </a:r>
            <a:endParaRPr lang="it-IT"/>
          </a:p>
          <a:p>
            <a:r>
              <a:rPr lang="en-US"/>
              <a:t>15:00 – 15:20  D. Rifuggiato    Status of the accelerators and news for the users</a:t>
            </a:r>
            <a:endParaRPr lang="it-IT"/>
          </a:p>
          <a:p>
            <a:r>
              <a:rPr lang="en-US"/>
              <a:t>15:20 – 15:40  S. Romano        </a:t>
            </a:r>
            <a:r>
              <a:rPr lang="en-US" smtClean="0"/>
              <a:t>The </a:t>
            </a:r>
            <a:r>
              <a:rPr lang="en-US"/>
              <a:t>Research Division activity at LNS </a:t>
            </a:r>
            <a:endParaRPr lang="it-IT"/>
          </a:p>
          <a:p>
            <a:r>
              <a:rPr lang="en-US"/>
              <a:t>15:40 – 16:00   A. Pagano         </a:t>
            </a:r>
            <a:r>
              <a:rPr lang="en-US" smtClean="0"/>
              <a:t>Summary </a:t>
            </a:r>
            <a:r>
              <a:rPr lang="en-US"/>
              <a:t>and report on HIB workshop </a:t>
            </a:r>
            <a:endParaRPr lang="en-US" smtClean="0"/>
          </a:p>
          <a:p>
            <a:endParaRPr lang="it-IT"/>
          </a:p>
          <a:p>
            <a:r>
              <a:rPr lang="en-US"/>
              <a:t>                        </a:t>
            </a:r>
            <a:r>
              <a:rPr lang="en-US" b="1"/>
              <a:t>Coffee break    16:00  -  </a:t>
            </a:r>
            <a:r>
              <a:rPr lang="en-US" b="1" smtClean="0"/>
              <a:t>16:20</a:t>
            </a:r>
          </a:p>
          <a:p>
            <a:endParaRPr lang="it-IT"/>
          </a:p>
          <a:p>
            <a:r>
              <a:rPr lang="en-US"/>
              <a:t>16:20- 16:40    P.P. Figuera        Low energy  reactions mechanism studies with</a:t>
            </a:r>
            <a:endParaRPr lang="it-IT"/>
          </a:p>
          <a:p>
            <a:r>
              <a:rPr lang="en-US"/>
              <a:t>                                                   </a:t>
            </a:r>
            <a:r>
              <a:rPr lang="en-US" smtClean="0"/>
              <a:t>   </a:t>
            </a:r>
            <a:r>
              <a:rPr lang="en-US"/>
              <a:t>weakly bound nuclei al LNS   </a:t>
            </a:r>
            <a:endParaRPr lang="it-IT"/>
          </a:p>
          <a:p>
            <a:r>
              <a:rPr lang="en-US"/>
              <a:t>16:40 – 17:00  F. Romano          News on irradiations beam line and new projects in</a:t>
            </a:r>
            <a:endParaRPr lang="it-IT"/>
          </a:p>
          <a:p>
            <a:r>
              <a:rPr lang="en-US"/>
              <a:t>                                                 </a:t>
            </a:r>
            <a:r>
              <a:rPr lang="en-US" smtClean="0"/>
              <a:t>     </a:t>
            </a:r>
            <a:r>
              <a:rPr lang="en-US"/>
              <a:t>in-vivo experiments</a:t>
            </a:r>
            <a:endParaRPr lang="it-IT"/>
          </a:p>
          <a:p>
            <a:r>
              <a:rPr lang="en-US"/>
              <a:t>17:00 – 17:20  P. Migliozzi (INFN-Napoli)    Activities and news in 2015 for</a:t>
            </a:r>
            <a:endParaRPr lang="it-IT"/>
          </a:p>
          <a:p>
            <a:r>
              <a:rPr lang="en-US"/>
              <a:t>                                                                          Km3Net project</a:t>
            </a:r>
            <a:endParaRPr lang="it-IT"/>
          </a:p>
          <a:p>
            <a:r>
              <a:rPr lang="en-US"/>
              <a:t>17:20 – 17:40  M. La Cognata       </a:t>
            </a:r>
            <a:r>
              <a:rPr lang="en-US" smtClean="0"/>
              <a:t> Activities </a:t>
            </a:r>
            <a:r>
              <a:rPr lang="en-US"/>
              <a:t>and news from ASFIN group </a:t>
            </a:r>
            <a:endParaRPr lang="it-IT"/>
          </a:p>
          <a:p>
            <a:endParaRPr lang="en-US" smtClean="0"/>
          </a:p>
          <a:p>
            <a:r>
              <a:rPr lang="en-US" smtClean="0"/>
              <a:t>17:40 </a:t>
            </a:r>
            <a:r>
              <a:rPr lang="en-US"/>
              <a:t>-  18:xx : Open Discussion and brief  contributions from users (5 minutes, 3,4 slides): problems to be raised for the User Committee and LNS direction, new projects, ideas, communications, etc., </a:t>
            </a:r>
            <a:endParaRPr lang="it-IT"/>
          </a:p>
          <a:p>
            <a:r>
              <a:rPr lang="en-US"/>
              <a:t>       Talks :  15 min + 5 discussion </a:t>
            </a:r>
            <a:endParaRPr lang="it-IT"/>
          </a:p>
        </p:txBody>
      </p:sp>
      <p:sp>
        <p:nvSpPr>
          <p:cNvPr id="2" name="CasellaDiTesto 1"/>
          <p:cNvSpPr txBox="1"/>
          <p:nvPr/>
        </p:nvSpPr>
        <p:spPr>
          <a:xfrm>
            <a:off x="1115616" y="188640"/>
            <a:ext cx="252028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2400" b="1" smtClean="0"/>
              <a:t>PROGRAM </a:t>
            </a:r>
            <a:endParaRPr lang="it-IT"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778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60648"/>
            <a:ext cx="712879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t-IT"/>
              <a:t>T</a:t>
            </a:r>
            <a:r>
              <a:rPr lang="it-IT" smtClean="0"/>
              <a:t>he </a:t>
            </a:r>
            <a:r>
              <a:rPr lang="it-IT" b="1" smtClean="0">
                <a:solidFill>
                  <a:srgbClr val="FF0000"/>
                </a:solidFill>
              </a:rPr>
              <a:t>User Committee </a:t>
            </a:r>
            <a:r>
              <a:rPr lang="it-IT" smtClean="0"/>
              <a:t>has supported the organization of the HIB workshop  on high intensity cyclotron beams</a:t>
            </a:r>
            <a:endParaRPr lang="it-IT"/>
          </a:p>
        </p:txBody>
      </p:sp>
      <p:sp>
        <p:nvSpPr>
          <p:cNvPr id="3" name="Rettangolo 2"/>
          <p:cNvSpPr/>
          <p:nvPr/>
        </p:nvSpPr>
        <p:spPr>
          <a:xfrm>
            <a:off x="326794" y="1002659"/>
            <a:ext cx="5973398" cy="1477328"/>
          </a:xfrm>
          <a:prstGeom prst="rect">
            <a:avLst/>
          </a:prstGeom>
        </p:spPr>
        <p:txBody>
          <a:bodyPr wrap="square">
            <a:spAutoFit/>
          </a:bodyPr>
          <a:lstStyle/>
          <a:p>
            <a:pPr lvl="0" algn="just" fontAlgn="base">
              <a:spcBef>
                <a:spcPct val="0"/>
              </a:spcBef>
              <a:spcAft>
                <a:spcPct val="0"/>
              </a:spcAft>
            </a:pPr>
            <a:r>
              <a:rPr lang="en-GB" i="1">
                <a:solidFill>
                  <a:srgbClr val="003399"/>
                </a:solidFill>
                <a:ea typeface="Times New Roman" pitchFamily="18" charset="0"/>
                <a:cs typeface="Courier New" pitchFamily="49" charset="0"/>
              </a:rPr>
              <a:t>The Users Committee of the Laboratori Nazionali del Sud discusses the development proposal of the Laboratory and the technical-administrative and logistical problems of the </a:t>
            </a:r>
            <a:r>
              <a:rPr lang="en-GB" b="1" i="1" smtClean="0">
                <a:solidFill>
                  <a:srgbClr val="003399"/>
                </a:solidFill>
                <a:ea typeface="Times New Roman" pitchFamily="18" charset="0"/>
                <a:cs typeface="Courier New" pitchFamily="49" charset="0"/>
              </a:rPr>
              <a:t>users</a:t>
            </a:r>
            <a:r>
              <a:rPr lang="en-GB" i="1">
                <a:solidFill>
                  <a:srgbClr val="003399"/>
                </a:solidFill>
                <a:ea typeface="Times New Roman" pitchFamily="18" charset="0"/>
                <a:cs typeface="Courier New" pitchFamily="49" charset="0"/>
              </a:rPr>
              <a:t> </a:t>
            </a:r>
            <a:r>
              <a:rPr lang="en-GB" i="1" smtClean="0">
                <a:solidFill>
                  <a:srgbClr val="003399"/>
                </a:solidFill>
                <a:ea typeface="Times New Roman" pitchFamily="18" charset="0"/>
                <a:cs typeface="Courier New" pitchFamily="49" charset="0"/>
              </a:rPr>
              <a:t>that belong to different communities following the research directions of LNS:  </a:t>
            </a:r>
            <a:endParaRPr lang="en-GB" i="1">
              <a:cs typeface="Arial" pitchFamily="34" charset="0"/>
            </a:endParaRPr>
          </a:p>
        </p:txBody>
      </p:sp>
      <p:pic>
        <p:nvPicPr>
          <p:cNvPr id="9" name="Picture 3" descr="C:\docdanilo\immagini\CS_2000-01-25_a.JPG"/>
          <p:cNvPicPr>
            <a:picLocks noChangeAspect="1" noChangeArrowheads="1"/>
          </p:cNvPicPr>
          <p:nvPr/>
        </p:nvPicPr>
        <p:blipFill>
          <a:blip r:embed="rId2" cstate="print"/>
          <a:srcRect/>
          <a:stretch>
            <a:fillRect/>
          </a:stretch>
        </p:blipFill>
        <p:spPr bwMode="auto">
          <a:xfrm>
            <a:off x="840873" y="4056817"/>
            <a:ext cx="1358873" cy="1019155"/>
          </a:xfrm>
          <a:prstGeom prst="rect">
            <a:avLst/>
          </a:prstGeom>
          <a:noFill/>
          <a:ln>
            <a:solidFill>
              <a:srgbClr val="FF0000"/>
            </a:solidFill>
          </a:ln>
          <a:effectLst>
            <a:glow rad="228600">
              <a:schemeClr val="accent2">
                <a:satMod val="175000"/>
                <a:alpha val="40000"/>
              </a:schemeClr>
            </a:glow>
          </a:effectLst>
        </p:spPr>
      </p:pic>
      <p:grpSp>
        <p:nvGrpSpPr>
          <p:cNvPr id="19" name="Gruppo 18"/>
          <p:cNvGrpSpPr/>
          <p:nvPr/>
        </p:nvGrpSpPr>
        <p:grpSpPr>
          <a:xfrm>
            <a:off x="251520" y="2190131"/>
            <a:ext cx="5885098" cy="4667869"/>
            <a:chOff x="251520" y="2190131"/>
            <a:chExt cx="5885098" cy="4667869"/>
          </a:xfrm>
        </p:grpSpPr>
        <p:pic>
          <p:nvPicPr>
            <p:cNvPr id="7" name="Picture 2" descr="C:\docdanilo\immagini\tandem.jpg"/>
            <p:cNvPicPr>
              <a:picLocks noChangeAspect="1" noChangeArrowheads="1"/>
            </p:cNvPicPr>
            <p:nvPr/>
          </p:nvPicPr>
          <p:blipFill>
            <a:blip r:embed="rId3" cstate="print"/>
            <a:srcRect/>
            <a:stretch>
              <a:fillRect/>
            </a:stretch>
          </p:blipFill>
          <p:spPr bwMode="auto">
            <a:xfrm>
              <a:off x="840872" y="2900909"/>
              <a:ext cx="1358873" cy="1019155"/>
            </a:xfrm>
            <a:prstGeom prst="rect">
              <a:avLst/>
            </a:prstGeom>
            <a:noFill/>
          </p:spPr>
        </p:pic>
        <p:pic>
          <p:nvPicPr>
            <p:cNvPr id="11" name="Immagine 10"/>
            <p:cNvPicPr>
              <a:picLocks noChangeAspect="1"/>
            </p:cNvPicPr>
            <p:nvPr/>
          </p:nvPicPr>
          <p:blipFill>
            <a:blip r:embed="rId4"/>
            <a:stretch>
              <a:fillRect/>
            </a:stretch>
          </p:blipFill>
          <p:spPr>
            <a:xfrm>
              <a:off x="3364310" y="2804959"/>
              <a:ext cx="1872208" cy="1115105"/>
            </a:xfrm>
            <a:prstGeom prst="rect">
              <a:avLst/>
            </a:prstGeom>
          </p:spPr>
        </p:pic>
        <p:sp>
          <p:nvSpPr>
            <p:cNvPr id="13" name="CasellaDiTesto 12"/>
            <p:cNvSpPr txBox="1"/>
            <p:nvPr/>
          </p:nvSpPr>
          <p:spPr>
            <a:xfrm>
              <a:off x="584721" y="5157192"/>
              <a:ext cx="2160240" cy="923330"/>
            </a:xfrm>
            <a:prstGeom prst="rect">
              <a:avLst/>
            </a:prstGeom>
            <a:noFill/>
          </p:spPr>
          <p:txBody>
            <a:bodyPr wrap="square" rtlCol="0">
              <a:spAutoFit/>
            </a:bodyPr>
            <a:lstStyle/>
            <a:p>
              <a:r>
                <a:rPr lang="it-IT" smtClean="0"/>
                <a:t>Physics with accelerators:</a:t>
              </a:r>
            </a:p>
            <a:p>
              <a:r>
                <a:rPr lang="it-IT" smtClean="0"/>
                <a:t>Nuclear physics  </a:t>
              </a:r>
              <a:endParaRPr lang="it-IT"/>
            </a:p>
          </p:txBody>
        </p:sp>
        <p:sp>
          <p:nvSpPr>
            <p:cNvPr id="14" name="CasellaDiTesto 13"/>
            <p:cNvSpPr txBox="1"/>
            <p:nvPr/>
          </p:nvSpPr>
          <p:spPr>
            <a:xfrm>
              <a:off x="3364310" y="3920064"/>
              <a:ext cx="2772308" cy="646331"/>
            </a:xfrm>
            <a:prstGeom prst="rect">
              <a:avLst/>
            </a:prstGeom>
            <a:noFill/>
          </p:spPr>
          <p:txBody>
            <a:bodyPr wrap="square" rtlCol="0">
              <a:spAutoFit/>
            </a:bodyPr>
            <a:lstStyle/>
            <a:p>
              <a:r>
                <a:rPr lang="it-IT" smtClean="0"/>
                <a:t>Km3Net, neutrino physics, INFN group II physics</a:t>
              </a:r>
            </a:p>
          </p:txBody>
        </p:sp>
        <p:sp>
          <p:nvSpPr>
            <p:cNvPr id="15" name="Rettangolo 14"/>
            <p:cNvSpPr/>
            <p:nvPr/>
          </p:nvSpPr>
          <p:spPr>
            <a:xfrm>
              <a:off x="2441847" y="5864559"/>
              <a:ext cx="2447658" cy="923330"/>
            </a:xfrm>
            <a:prstGeom prst="rect">
              <a:avLst/>
            </a:prstGeom>
          </p:spPr>
          <p:txBody>
            <a:bodyPr wrap="none">
              <a:spAutoFit/>
            </a:bodyPr>
            <a:lstStyle/>
            <a:p>
              <a:r>
                <a:rPr lang="it-IT"/>
                <a:t>Interdisciplinary </a:t>
              </a:r>
              <a:r>
                <a:rPr lang="it-IT" smtClean="0"/>
                <a:t>physics</a:t>
              </a:r>
            </a:p>
            <a:p>
              <a:r>
                <a:rPr lang="it-IT" smtClean="0"/>
                <a:t>Catana beam line </a:t>
              </a:r>
            </a:p>
            <a:p>
              <a:r>
                <a:rPr lang="it-IT" smtClean="0"/>
                <a:t>0° beam line, irradiation</a:t>
              </a:r>
              <a:endParaRPr lang="it-IT"/>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961" y="4702106"/>
              <a:ext cx="1841430" cy="114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e 15"/>
            <p:cNvSpPr/>
            <p:nvPr/>
          </p:nvSpPr>
          <p:spPr>
            <a:xfrm>
              <a:off x="251520" y="2190131"/>
              <a:ext cx="5885098" cy="4667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2" name="Gruppo 21"/>
          <p:cNvGrpSpPr/>
          <p:nvPr/>
        </p:nvGrpSpPr>
        <p:grpSpPr>
          <a:xfrm>
            <a:off x="2199746" y="3140968"/>
            <a:ext cx="6692734" cy="3693319"/>
            <a:chOff x="2199746" y="3140968"/>
            <a:chExt cx="6692734" cy="3693319"/>
          </a:xfrm>
        </p:grpSpPr>
        <p:sp>
          <p:nvSpPr>
            <p:cNvPr id="18" name="CasellaDiTesto 17"/>
            <p:cNvSpPr txBox="1"/>
            <p:nvPr/>
          </p:nvSpPr>
          <p:spPr>
            <a:xfrm>
              <a:off x="5508104" y="3140968"/>
              <a:ext cx="3384376"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b="1" smtClean="0">
                  <a:solidFill>
                    <a:srgbClr val="0070C0"/>
                  </a:solidFill>
                </a:rPr>
                <a:t>Nuclear physics with cyclotron in 2015 </a:t>
              </a:r>
              <a:r>
                <a:rPr lang="it-IT" sz="2400" b="1" smtClean="0">
                  <a:solidFill>
                    <a:srgbClr val="0070C0"/>
                  </a:solidFill>
                </a:rPr>
                <a:t>(</a:t>
              </a:r>
              <a:r>
                <a:rPr lang="it-IT" b="1" smtClean="0">
                  <a:solidFill>
                    <a:srgbClr val="0070C0"/>
                  </a:solidFill>
                </a:rPr>
                <a:t>interdisciplinary not included</a:t>
              </a:r>
              <a:r>
                <a:rPr lang="it-IT" sz="2400" b="1" smtClean="0">
                  <a:solidFill>
                    <a:srgbClr val="0070C0"/>
                  </a:solidFill>
                </a:rPr>
                <a:t>)</a:t>
              </a:r>
              <a:endParaRPr lang="it-IT" sz="2400" b="1" smtClean="0">
                <a:solidFill>
                  <a:srgbClr val="0070C0"/>
                </a:solidFill>
              </a:endParaRPr>
            </a:p>
            <a:p>
              <a:r>
                <a:rPr lang="it-IT" b="1" smtClean="0">
                  <a:solidFill>
                    <a:srgbClr val="FF0000"/>
                  </a:solidFill>
                </a:rPr>
                <a:t>CLIR    (</a:t>
              </a:r>
              <a:r>
                <a:rPr lang="it-IT" b="1" smtClean="0">
                  <a:solidFill>
                    <a:srgbClr val="002060"/>
                  </a:solidFill>
                </a:rPr>
                <a:t>FRIBS</a:t>
              </a:r>
              <a:r>
                <a:rPr lang="it-IT" b="1" smtClean="0">
                  <a:solidFill>
                    <a:srgbClr val="FF0000"/>
                  </a:solidFill>
                </a:rPr>
                <a:t>)             CHIMERA</a:t>
              </a:r>
            </a:p>
            <a:p>
              <a:r>
                <a:rPr lang="it-IT" b="1" smtClean="0">
                  <a:solidFill>
                    <a:srgbClr val="FF0000"/>
                  </a:solidFill>
                </a:rPr>
                <a:t>RAINBOW                   MAGNEX</a:t>
              </a:r>
            </a:p>
            <a:p>
              <a:r>
                <a:rPr lang="it-IT" b="1" smtClean="0">
                  <a:solidFill>
                    <a:srgbClr val="FF0000"/>
                  </a:solidFill>
                </a:rPr>
                <a:t>O16-Magnex              MAGNEX</a:t>
              </a:r>
            </a:p>
            <a:p>
              <a:r>
                <a:rPr lang="it-IT" b="1" smtClean="0">
                  <a:solidFill>
                    <a:srgbClr val="FF0000"/>
                  </a:solidFill>
                </a:rPr>
                <a:t>DRIP_LINES                MAGNEX</a:t>
              </a:r>
            </a:p>
            <a:p>
              <a:r>
                <a:rPr lang="it-IT" b="1" smtClean="0">
                  <a:solidFill>
                    <a:srgbClr val="FF0000"/>
                  </a:solidFill>
                </a:rPr>
                <a:t>ISOFAZIA                     Ciclope</a:t>
              </a:r>
            </a:p>
            <a:p>
              <a:r>
                <a:rPr lang="it-IT" b="1" smtClean="0">
                  <a:solidFill>
                    <a:srgbClr val="FF0000"/>
                  </a:solidFill>
                </a:rPr>
                <a:t>Fazia test                     Ciclope</a:t>
              </a:r>
            </a:p>
            <a:p>
              <a:r>
                <a:rPr lang="it-IT" b="1" smtClean="0">
                  <a:solidFill>
                    <a:srgbClr val="FF0000"/>
                  </a:solidFill>
                </a:rPr>
                <a:t>SIKO                             CHIMERA</a:t>
              </a:r>
            </a:p>
            <a:p>
              <a:r>
                <a:rPr lang="it-IT" b="1" smtClean="0">
                  <a:solidFill>
                    <a:srgbClr val="FF0000"/>
                  </a:solidFill>
                </a:rPr>
                <a:t>PIGMY  (</a:t>
              </a:r>
              <a:r>
                <a:rPr lang="it-IT" b="1" smtClean="0">
                  <a:solidFill>
                    <a:srgbClr val="002060"/>
                  </a:solidFill>
                </a:rPr>
                <a:t>FRIBS</a:t>
              </a:r>
              <a:r>
                <a:rPr lang="it-IT" b="1" smtClean="0">
                  <a:solidFill>
                    <a:srgbClr val="FF0000"/>
                  </a:solidFill>
                </a:rPr>
                <a:t>)          CHIMERA</a:t>
              </a:r>
            </a:p>
            <a:p>
              <a:r>
                <a:rPr lang="it-IT" b="1" smtClean="0">
                  <a:solidFill>
                    <a:srgbClr val="FF0000"/>
                  </a:solidFill>
                </a:rPr>
                <a:t>FAZIA-Sym                  Ciclope</a:t>
              </a:r>
              <a:endParaRPr lang="it-IT" b="1">
                <a:solidFill>
                  <a:srgbClr val="FF0000"/>
                </a:solidFill>
              </a:endParaRPr>
            </a:p>
          </p:txBody>
        </p:sp>
        <p:cxnSp>
          <p:nvCxnSpPr>
            <p:cNvPr id="21" name="Connettore 2 20"/>
            <p:cNvCxnSpPr/>
            <p:nvPr/>
          </p:nvCxnSpPr>
          <p:spPr>
            <a:xfrm flipH="1" flipV="1">
              <a:off x="2199746" y="4524065"/>
              <a:ext cx="3308358" cy="633127"/>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10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548680"/>
            <a:ext cx="7272808" cy="2677656"/>
          </a:xfrm>
          <a:prstGeom prst="rect">
            <a:avLst/>
          </a:prstGeom>
          <a:noFill/>
        </p:spPr>
        <p:txBody>
          <a:bodyPr wrap="square" rtlCol="0">
            <a:spAutoFit/>
          </a:bodyPr>
          <a:lstStyle/>
          <a:p>
            <a:r>
              <a:rPr lang="it-IT" sz="2400" smtClean="0"/>
              <a:t>Possibility to enlarge the cyclotron users community  (new detectors, coupling of existing detectors) ?</a:t>
            </a:r>
          </a:p>
          <a:p>
            <a:endParaRPr lang="it-IT" sz="2400"/>
          </a:p>
          <a:p>
            <a:r>
              <a:rPr lang="it-IT" sz="2400" smtClean="0"/>
              <a:t>Consequences in infrastructures: improvements on ECR sources,  beam lines, </a:t>
            </a:r>
            <a:r>
              <a:rPr lang="it-IT" sz="2400" smtClean="0"/>
              <a:t> detectors</a:t>
            </a:r>
            <a:r>
              <a:rPr lang="it-IT" sz="2400" smtClean="0"/>
              <a:t>?   New man-power ? </a:t>
            </a:r>
          </a:p>
          <a:p>
            <a:endParaRPr lang="it-IT" sz="2400"/>
          </a:p>
          <a:p>
            <a:r>
              <a:rPr lang="it-IT" sz="2400" smtClean="0"/>
              <a:t>Concequences on research:  cyclotron stopping </a:t>
            </a:r>
            <a:endParaRPr lang="it-IT" sz="2400"/>
          </a:p>
        </p:txBody>
      </p:sp>
      <p:graphicFrame>
        <p:nvGraphicFramePr>
          <p:cNvPr id="4" name="Segnaposto contenuto 5"/>
          <p:cNvGraphicFramePr>
            <a:graphicFrameLocks/>
          </p:cNvGraphicFramePr>
          <p:nvPr>
            <p:extLst>
              <p:ext uri="{D42A27DB-BD31-4B8C-83A1-F6EECF244321}">
                <p14:modId xmlns:p14="http://schemas.microsoft.com/office/powerpoint/2010/main" val="4222135902"/>
              </p:ext>
            </p:extLst>
          </p:nvPr>
        </p:nvGraphicFramePr>
        <p:xfrm>
          <a:off x="503548" y="3407745"/>
          <a:ext cx="7776864" cy="2163487"/>
        </p:xfrm>
        <a:graphic>
          <a:graphicData uri="http://schemas.openxmlformats.org/drawingml/2006/table">
            <a:tbl>
              <a:tblPr firstRow="1" bandRow="1">
                <a:tableStyleId>{5C22544A-7EE6-4342-B048-85BDC9FD1C3A}</a:tableStyleId>
              </a:tblPr>
              <a:tblGrid>
                <a:gridCol w="1046015"/>
                <a:gridCol w="724161"/>
                <a:gridCol w="402313"/>
                <a:gridCol w="419799"/>
                <a:gridCol w="864095"/>
                <a:gridCol w="864095"/>
                <a:gridCol w="432049"/>
                <a:gridCol w="227490"/>
                <a:gridCol w="1068654"/>
                <a:gridCol w="432049"/>
                <a:gridCol w="432049"/>
                <a:gridCol w="864095"/>
              </a:tblGrid>
              <a:tr h="700447">
                <a:tc>
                  <a:txBody>
                    <a:bodyPr/>
                    <a:lstStyle/>
                    <a:p>
                      <a:r>
                        <a:rPr lang="it-IT" dirty="0" err="1" smtClean="0"/>
                        <a:t>year</a:t>
                      </a:r>
                      <a:endParaRPr lang="it-IT" dirty="0"/>
                    </a:p>
                  </a:txBody>
                  <a:tcPr marL="91438" marR="91438">
                    <a:solidFill>
                      <a:schemeClr val="tx1"/>
                    </a:solidFill>
                  </a:tcPr>
                </a:tc>
                <a:tc>
                  <a:txBody>
                    <a:bodyPr/>
                    <a:lstStyle/>
                    <a:p>
                      <a:r>
                        <a:rPr lang="it-IT" dirty="0" smtClean="0"/>
                        <a:t>2013</a:t>
                      </a:r>
                      <a:endParaRPr lang="it-IT" dirty="0"/>
                    </a:p>
                  </a:txBody>
                  <a:tcPr marL="91438" marR="91438">
                    <a:solidFill>
                      <a:srgbClr val="336666"/>
                    </a:solidFill>
                  </a:tcPr>
                </a:tc>
                <a:tc gridSpan="2">
                  <a:txBody>
                    <a:bodyPr/>
                    <a:lstStyle/>
                    <a:p>
                      <a:r>
                        <a:rPr lang="it-IT" dirty="0" smtClean="0"/>
                        <a:t>2014</a:t>
                      </a:r>
                      <a:endParaRPr lang="it-IT" dirty="0"/>
                    </a:p>
                  </a:txBody>
                  <a:tcPr marL="91438" marR="91438">
                    <a:solidFill>
                      <a:srgbClr val="336666"/>
                    </a:solidFill>
                  </a:tcPr>
                </a:tc>
                <a:tc hMerge="1">
                  <a:txBody>
                    <a:bodyPr/>
                    <a:lstStyle/>
                    <a:p>
                      <a:endParaRPr lang="it-IT"/>
                    </a:p>
                  </a:txBody>
                  <a:tcPr/>
                </a:tc>
                <a:tc>
                  <a:txBody>
                    <a:bodyPr/>
                    <a:lstStyle/>
                    <a:p>
                      <a:r>
                        <a:rPr lang="it-IT" dirty="0" smtClean="0"/>
                        <a:t>2015</a:t>
                      </a:r>
                      <a:endParaRPr lang="it-IT" dirty="0"/>
                    </a:p>
                  </a:txBody>
                  <a:tcPr marL="91438" marR="91438">
                    <a:solidFill>
                      <a:srgbClr val="336666"/>
                    </a:solidFill>
                  </a:tcPr>
                </a:tc>
                <a:tc>
                  <a:txBody>
                    <a:bodyPr/>
                    <a:lstStyle/>
                    <a:p>
                      <a:r>
                        <a:rPr lang="it-IT" dirty="0" smtClean="0"/>
                        <a:t>2016</a:t>
                      </a:r>
                      <a:endParaRPr lang="it-IT" dirty="0"/>
                    </a:p>
                  </a:txBody>
                  <a:tcPr marL="91438" marR="91438">
                    <a:solidFill>
                      <a:srgbClr val="336666"/>
                    </a:solidFill>
                  </a:tcPr>
                </a:tc>
                <a:tc gridSpan="2">
                  <a:txBody>
                    <a:bodyPr/>
                    <a:lstStyle/>
                    <a:p>
                      <a:r>
                        <a:rPr lang="it-IT" dirty="0" smtClean="0"/>
                        <a:t>2017</a:t>
                      </a:r>
                      <a:endParaRPr lang="it-IT" dirty="0"/>
                    </a:p>
                  </a:txBody>
                  <a:tcPr marL="91438" marR="91438">
                    <a:solidFill>
                      <a:srgbClr val="336666"/>
                    </a:solidFill>
                  </a:tcPr>
                </a:tc>
                <a:tc hMerge="1">
                  <a:txBody>
                    <a:bodyPr/>
                    <a:lstStyle/>
                    <a:p>
                      <a:endParaRPr lang="it-IT"/>
                    </a:p>
                  </a:txBody>
                  <a:tcPr/>
                </a:tc>
                <a:tc>
                  <a:txBody>
                    <a:bodyPr/>
                    <a:lstStyle/>
                    <a:p>
                      <a:r>
                        <a:rPr lang="it-IT" dirty="0" smtClean="0"/>
                        <a:t>2018</a:t>
                      </a:r>
                      <a:endParaRPr lang="it-IT" dirty="0"/>
                    </a:p>
                  </a:txBody>
                  <a:tcPr marL="91438" marR="91438">
                    <a:solidFill>
                      <a:srgbClr val="336666"/>
                    </a:solidFill>
                  </a:tcPr>
                </a:tc>
                <a:tc gridSpan="2">
                  <a:txBody>
                    <a:bodyPr/>
                    <a:lstStyle/>
                    <a:p>
                      <a:r>
                        <a:rPr lang="it-IT" dirty="0" smtClean="0"/>
                        <a:t>2019</a:t>
                      </a:r>
                      <a:endParaRPr lang="it-IT" dirty="0"/>
                    </a:p>
                  </a:txBody>
                  <a:tcPr marL="91438" marR="91438">
                    <a:solidFill>
                      <a:srgbClr val="336666"/>
                    </a:solidFill>
                  </a:tcPr>
                </a:tc>
                <a:tc hMerge="1">
                  <a:txBody>
                    <a:bodyPr/>
                    <a:lstStyle/>
                    <a:p>
                      <a:endParaRPr lang="it-IT"/>
                    </a:p>
                  </a:txBody>
                  <a:tcPr/>
                </a:tc>
                <a:tc>
                  <a:txBody>
                    <a:bodyPr/>
                    <a:lstStyle/>
                    <a:p>
                      <a:r>
                        <a:rPr lang="it-IT" dirty="0" smtClean="0"/>
                        <a:t>2020</a:t>
                      </a:r>
                      <a:endParaRPr lang="it-IT" dirty="0"/>
                    </a:p>
                  </a:txBody>
                  <a:tcPr marL="91438" marR="91438">
                    <a:solidFill>
                      <a:srgbClr val="336666"/>
                    </a:solidFill>
                  </a:tcPr>
                </a:tc>
              </a:tr>
              <a:tr h="360446">
                <a:tc>
                  <a:txBody>
                    <a:bodyPr/>
                    <a:lstStyle/>
                    <a:p>
                      <a:r>
                        <a:rPr lang="it-IT" b="1" i="0" dirty="0" smtClean="0">
                          <a:solidFill>
                            <a:srgbClr val="FF0000"/>
                          </a:solidFill>
                        </a:rPr>
                        <a:t>Phase1</a:t>
                      </a:r>
                      <a:endParaRPr lang="it-IT" b="1" i="0" dirty="0">
                        <a:solidFill>
                          <a:srgbClr val="FF0000"/>
                        </a:solidFill>
                      </a:endParaRPr>
                    </a:p>
                  </a:txBody>
                  <a:tcPr marL="91438" marR="91438"/>
                </a:tc>
                <a:tc>
                  <a:txBody>
                    <a:bodyPr/>
                    <a:lstStyle/>
                    <a:p>
                      <a:endParaRPr lang="it-IT" dirty="0"/>
                    </a:p>
                  </a:txBody>
                  <a:tcPr marL="91438" marR="91438">
                    <a:solidFill>
                      <a:srgbClr val="FF0080"/>
                    </a:solidFill>
                  </a:tcPr>
                </a:tc>
                <a:tc gridSpan="2">
                  <a:txBody>
                    <a:bodyPr/>
                    <a:lstStyle/>
                    <a:p>
                      <a:endParaRPr lang="it-IT" dirty="0"/>
                    </a:p>
                  </a:txBody>
                  <a:tcPr marL="91438" marR="91438">
                    <a:lnB w="12700" cap="flat" cmpd="sng" algn="ctr">
                      <a:noFill/>
                      <a:prstDash val="solid"/>
                      <a:round/>
                      <a:headEnd type="none" w="med" len="med"/>
                      <a:tailEnd type="none" w="med" len="med"/>
                    </a:lnB>
                    <a:solidFill>
                      <a:srgbClr val="FF0080"/>
                    </a:solidFill>
                  </a:tcPr>
                </a:tc>
                <a:tc hMerge="1">
                  <a:txBody>
                    <a:bodyPr/>
                    <a:lstStyle/>
                    <a:p>
                      <a:endParaRPr lang="it-IT"/>
                    </a:p>
                  </a:txBody>
                  <a:tcPr/>
                </a:tc>
                <a:tc>
                  <a:txBody>
                    <a:bodyPr/>
                    <a:lstStyle/>
                    <a:p>
                      <a:endParaRPr lang="it-IT" dirty="0"/>
                    </a:p>
                  </a:txBody>
                  <a:tcPr marL="91438" marR="91438">
                    <a:solidFill>
                      <a:srgbClr val="FF0080"/>
                    </a:solidFill>
                  </a:tcPr>
                </a:tc>
                <a:tc>
                  <a:txBody>
                    <a:bodyPr/>
                    <a:lstStyle/>
                    <a:p>
                      <a:endParaRPr lang="it-IT"/>
                    </a:p>
                  </a:txBody>
                  <a:tcPr marL="91438" marR="91438"/>
                </a:tc>
                <a:tc gridSpan="2">
                  <a:txBody>
                    <a:bodyPr/>
                    <a:lstStyle/>
                    <a:p>
                      <a:endParaRPr lang="it-IT" dirty="0"/>
                    </a:p>
                  </a:txBody>
                  <a:tcPr marL="91438" marR="91438"/>
                </a:tc>
                <a:tc hMerge="1">
                  <a:txBody>
                    <a:bodyPr/>
                    <a:lstStyle/>
                    <a:p>
                      <a:endParaRPr lang="it-IT"/>
                    </a:p>
                  </a:txBody>
                  <a:tcPr/>
                </a:tc>
                <a:tc>
                  <a:txBody>
                    <a:bodyPr/>
                    <a:lstStyle/>
                    <a:p>
                      <a:endParaRPr lang="it-IT" dirty="0"/>
                    </a:p>
                  </a:txBody>
                  <a:tcPr marL="91438" marR="91438"/>
                </a:tc>
                <a:tc gridSpan="2">
                  <a:txBody>
                    <a:bodyPr/>
                    <a:lstStyle/>
                    <a:p>
                      <a:endParaRPr lang="it-IT"/>
                    </a:p>
                  </a:txBody>
                  <a:tcPr marL="91438" marR="91438"/>
                </a:tc>
                <a:tc hMerge="1">
                  <a:txBody>
                    <a:bodyPr/>
                    <a:lstStyle/>
                    <a:p>
                      <a:endParaRPr lang="it-IT"/>
                    </a:p>
                  </a:txBody>
                  <a:tcPr/>
                </a:tc>
                <a:tc>
                  <a:txBody>
                    <a:bodyPr/>
                    <a:lstStyle/>
                    <a:p>
                      <a:endParaRPr lang="it-IT"/>
                    </a:p>
                  </a:txBody>
                  <a:tcPr marL="91438" marR="91438"/>
                </a:tc>
              </a:tr>
              <a:tr h="360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i="0" dirty="0" smtClean="0">
                          <a:solidFill>
                            <a:srgbClr val="FF0000"/>
                          </a:solidFill>
                        </a:rPr>
                        <a:t>Phase2</a:t>
                      </a:r>
                    </a:p>
                  </a:txBody>
                  <a:tcPr marL="91438" marR="91438"/>
                </a:tc>
                <a:tc>
                  <a:txBody>
                    <a:bodyPr/>
                    <a:lstStyle/>
                    <a:p>
                      <a:endParaRPr lang="it-IT" dirty="0"/>
                    </a:p>
                  </a:txBody>
                  <a:tcPr marL="91438" marR="91438">
                    <a:lnR w="12700" cap="flat" cmpd="sng" algn="ctr">
                      <a:noFill/>
                      <a:prstDash val="solid"/>
                      <a:round/>
                      <a:headEnd type="none" w="med" len="med"/>
                      <a:tailEnd type="none" w="med" len="med"/>
                    </a:lnR>
                  </a:tcPr>
                </a:tc>
                <a:tc>
                  <a:txBody>
                    <a:bodyPr/>
                    <a:lstStyle/>
                    <a:p>
                      <a:endParaRPr lang="it-IT" dirty="0"/>
                    </a:p>
                  </a:txBody>
                  <a:tcPr marL="91438" marR="91438">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solidFill>
                      <a:schemeClr val="accent5"/>
                    </a:solidFill>
                  </a:tcPr>
                </a:tc>
                <a:tc>
                  <a:txBody>
                    <a:bodyPr/>
                    <a:lstStyle/>
                    <a:p>
                      <a:endParaRPr lang="it-IT" dirty="0"/>
                    </a:p>
                  </a:txBody>
                  <a:tcPr marL="91438" marR="91438">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solidFill>
                      <a:srgbClr val="00FF00"/>
                    </a:solidFill>
                  </a:tcPr>
                </a:tc>
                <a:tc>
                  <a:txBody>
                    <a:bodyPr/>
                    <a:lstStyle/>
                    <a:p>
                      <a:endParaRPr lang="it-IT" dirty="0"/>
                    </a:p>
                  </a:txBody>
                  <a:tcPr marL="91438" marR="91438">
                    <a:lnL w="12700" cap="flat" cmpd="sng" algn="ctr">
                      <a:noFill/>
                      <a:prstDash val="solid"/>
                      <a:round/>
                      <a:headEnd type="none" w="med" len="med"/>
                      <a:tailEnd type="none" w="med" len="med"/>
                    </a:lnL>
                    <a:solidFill>
                      <a:srgbClr val="00FF00"/>
                    </a:solidFill>
                  </a:tcPr>
                </a:tc>
                <a:tc>
                  <a:txBody>
                    <a:bodyPr/>
                    <a:lstStyle/>
                    <a:p>
                      <a:endParaRPr lang="it-IT" dirty="0"/>
                    </a:p>
                  </a:txBody>
                  <a:tcPr marL="91438" marR="91438">
                    <a:solidFill>
                      <a:srgbClr val="00FF00"/>
                    </a:solidFill>
                  </a:tcPr>
                </a:tc>
                <a:tc>
                  <a:txBody>
                    <a:bodyPr/>
                    <a:lstStyle/>
                    <a:p>
                      <a:endParaRPr lang="it-IT" dirty="0"/>
                    </a:p>
                  </a:txBody>
                  <a:tcPr marL="91438" marR="91438">
                    <a:lnR w="12700" cap="flat" cmpd="sng" algn="ctr">
                      <a:solidFill>
                        <a:scrgbClr r="0" g="0" b="0"/>
                      </a:solidFill>
                      <a:prstDash val="solid"/>
                      <a:round/>
                      <a:headEnd type="none" w="med" len="med"/>
                      <a:tailEnd type="none" w="med" len="med"/>
                    </a:lnR>
                    <a:lnTlToBr w="12700" cap="flat" cmpd="sng" algn="ctr">
                      <a:noFill/>
                      <a:prstDash val="solid"/>
                      <a:round/>
                      <a:headEnd type="none" w="med" len="med"/>
                      <a:tailEnd type="none" w="med" len="med"/>
                    </a:lnTlToBr>
                    <a:solidFill>
                      <a:srgbClr val="00FF00"/>
                    </a:solidFill>
                  </a:tcPr>
                </a:tc>
                <a:tc>
                  <a:txBody>
                    <a:bodyPr/>
                    <a:lstStyle/>
                    <a:p>
                      <a:endParaRPr lang="it-IT" dirty="0"/>
                    </a:p>
                  </a:txBody>
                  <a:tcPr marL="91438" marR="91438">
                    <a:lnL w="12700" cap="flat" cmpd="sng" algn="ctr">
                      <a:solidFill>
                        <a:scrgbClr r="0" g="0" b="0"/>
                      </a:solidFill>
                      <a:prstDash val="solid"/>
                      <a:round/>
                      <a:headEnd type="none" w="med" len="med"/>
                      <a:tailEnd type="none" w="med" len="med"/>
                    </a:lnL>
                    <a:lnTlToBr w="12700" cap="flat" cmpd="sng" algn="ctr">
                      <a:noFill/>
                      <a:prstDash val="solid"/>
                      <a:round/>
                      <a:headEnd type="none" w="med" len="med"/>
                      <a:tailEnd type="none" w="med" len="med"/>
                    </a:lnTlToBr>
                    <a:solidFill>
                      <a:schemeClr val="accent5"/>
                    </a:solidFill>
                  </a:tcPr>
                </a:tc>
                <a:tc>
                  <a:txBody>
                    <a:bodyPr/>
                    <a:lstStyle/>
                    <a:p>
                      <a:endParaRPr lang="it-IT"/>
                    </a:p>
                  </a:txBody>
                  <a:tcPr marL="91438" marR="91438"/>
                </a:tc>
                <a:tc gridSpan="2">
                  <a:txBody>
                    <a:bodyPr/>
                    <a:lstStyle/>
                    <a:p>
                      <a:endParaRPr lang="it-IT"/>
                    </a:p>
                  </a:txBody>
                  <a:tcPr marL="91438" marR="91438"/>
                </a:tc>
                <a:tc hMerge="1">
                  <a:txBody>
                    <a:bodyPr/>
                    <a:lstStyle/>
                    <a:p>
                      <a:endParaRPr lang="it-IT"/>
                    </a:p>
                  </a:txBody>
                  <a:tcPr/>
                </a:tc>
                <a:tc>
                  <a:txBody>
                    <a:bodyPr/>
                    <a:lstStyle/>
                    <a:p>
                      <a:endParaRPr lang="it-IT"/>
                    </a:p>
                  </a:txBody>
                  <a:tcPr marL="91438" marR="91438"/>
                </a:tc>
              </a:tr>
              <a:tr h="360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i="0" dirty="0" smtClean="0">
                          <a:solidFill>
                            <a:srgbClr val="FF0000"/>
                          </a:solidFill>
                        </a:rPr>
                        <a:t>Phase3</a:t>
                      </a:r>
                    </a:p>
                  </a:txBody>
                  <a:tcPr marL="91438" marR="91438"/>
                </a:tc>
                <a:tc>
                  <a:txBody>
                    <a:bodyPr/>
                    <a:lstStyle/>
                    <a:p>
                      <a:endParaRPr lang="it-IT"/>
                    </a:p>
                  </a:txBody>
                  <a:tcPr marL="91438" marR="91438"/>
                </a:tc>
                <a:tc gridSpan="2">
                  <a:txBody>
                    <a:bodyPr/>
                    <a:lstStyle/>
                    <a:p>
                      <a:endParaRPr lang="it-IT" dirty="0"/>
                    </a:p>
                  </a:txBody>
                  <a:tcPr marL="91438" marR="91438">
                    <a:lnT w="12700" cap="flat" cmpd="sng" algn="ctr">
                      <a:noFill/>
                      <a:prstDash val="solid"/>
                      <a:round/>
                      <a:headEnd type="none" w="med" len="med"/>
                      <a:tailEnd type="none" w="med" len="med"/>
                    </a:lnT>
                  </a:tcPr>
                </a:tc>
                <a:tc hMerge="1">
                  <a:txBody>
                    <a:bodyPr/>
                    <a:lstStyle/>
                    <a:p>
                      <a:endParaRPr lang="it-IT"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a:txBody>
                    <a:bodyPr/>
                    <a:lstStyle/>
                    <a:p>
                      <a:endParaRPr lang="it-IT"/>
                    </a:p>
                  </a:txBody>
                  <a:tcPr marL="91438" marR="91438"/>
                </a:tc>
                <a:tc>
                  <a:txBody>
                    <a:bodyPr/>
                    <a:lstStyle/>
                    <a:p>
                      <a:endParaRPr lang="it-IT"/>
                    </a:p>
                  </a:txBody>
                  <a:tcPr marL="91438" marR="91438"/>
                </a:tc>
                <a:tc>
                  <a:txBody>
                    <a:bodyPr/>
                    <a:lstStyle/>
                    <a:p>
                      <a:endParaRPr lang="it-IT" dirty="0"/>
                    </a:p>
                  </a:txBody>
                  <a:tcPr marL="91438" marR="91438">
                    <a:lnR w="12700" cap="flat" cmpd="sng" algn="ctr">
                      <a:solidFill>
                        <a:scrgbClr r="0" g="0" b="0"/>
                      </a:solidFill>
                      <a:prstDash val="solid"/>
                      <a:round/>
                      <a:headEnd type="none" w="med" len="med"/>
                      <a:tailEnd type="none" w="med" len="med"/>
                    </a:lnR>
                    <a:solidFill>
                      <a:srgbClr val="CAE2E2"/>
                    </a:solidFill>
                  </a:tcPr>
                </a:tc>
                <a:tc>
                  <a:txBody>
                    <a:bodyPr/>
                    <a:lstStyle/>
                    <a:p>
                      <a:endParaRPr lang="it-IT" dirty="0"/>
                    </a:p>
                  </a:txBody>
                  <a:tcPr marL="91438" marR="91438">
                    <a:lnL w="12700" cap="flat" cmpd="sng" algn="ctr">
                      <a:solidFill>
                        <a:scrgbClr r="0" g="0" b="0"/>
                      </a:solidFill>
                      <a:prstDash val="solid"/>
                      <a:round/>
                      <a:headEnd type="none" w="med" len="med"/>
                      <a:tailEnd type="none" w="med" len="med"/>
                    </a:lnL>
                    <a:solidFill>
                      <a:srgbClr val="FF0000"/>
                    </a:solidFill>
                  </a:tcPr>
                </a:tc>
                <a:tc>
                  <a:txBody>
                    <a:bodyPr/>
                    <a:lstStyle/>
                    <a:p>
                      <a:endParaRPr lang="it-IT" dirty="0"/>
                    </a:p>
                  </a:txBody>
                  <a:tcPr marL="91438" marR="91438">
                    <a:solidFill>
                      <a:srgbClr val="FF0000"/>
                    </a:solidFill>
                  </a:tcPr>
                </a:tc>
                <a:tc>
                  <a:txBody>
                    <a:bodyPr/>
                    <a:lstStyle/>
                    <a:p>
                      <a:endParaRPr lang="it-IT" dirty="0"/>
                    </a:p>
                  </a:txBody>
                  <a:tcPr marL="91438" marR="91438">
                    <a:lnR w="12700" cap="flat" cmpd="sng" algn="ctr">
                      <a:solidFill>
                        <a:srgbClr val="336666"/>
                      </a:solidFill>
                      <a:prstDash val="solid"/>
                      <a:round/>
                      <a:headEnd type="none" w="med" len="med"/>
                      <a:tailEnd type="none" w="med" len="med"/>
                    </a:lnR>
                    <a:solidFill>
                      <a:srgbClr val="FF0000"/>
                    </a:solidFill>
                  </a:tcPr>
                </a:tc>
                <a:tc>
                  <a:txBody>
                    <a:bodyPr/>
                    <a:lstStyle/>
                    <a:p>
                      <a:endParaRPr lang="it-IT"/>
                    </a:p>
                  </a:txBody>
                  <a:tcPr marL="91438" marR="91438">
                    <a:lnL w="12700" cap="flat" cmpd="sng" algn="ctr">
                      <a:solidFill>
                        <a:srgbClr val="336666"/>
                      </a:solidFill>
                      <a:prstDash val="solid"/>
                      <a:round/>
                      <a:headEnd type="none" w="med" len="med"/>
                      <a:tailEnd type="none" w="med" len="med"/>
                    </a:lnL>
                  </a:tcPr>
                </a:tc>
                <a:tc>
                  <a:txBody>
                    <a:bodyPr/>
                    <a:lstStyle/>
                    <a:p>
                      <a:endParaRPr lang="it-IT"/>
                    </a:p>
                  </a:txBody>
                  <a:tcPr marL="91438" marR="91438"/>
                </a:tc>
              </a:tr>
              <a:tr h="360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i="0" dirty="0" smtClean="0">
                          <a:solidFill>
                            <a:srgbClr val="FF0000"/>
                          </a:solidFill>
                        </a:rPr>
                        <a:t>Phase4</a:t>
                      </a:r>
                    </a:p>
                  </a:txBody>
                  <a:tcPr marL="91438" marR="91438"/>
                </a:tc>
                <a:tc>
                  <a:txBody>
                    <a:bodyPr/>
                    <a:lstStyle/>
                    <a:p>
                      <a:endParaRPr lang="it-IT"/>
                    </a:p>
                  </a:txBody>
                  <a:tcPr marL="91438" marR="91438"/>
                </a:tc>
                <a:tc gridSpan="2">
                  <a:txBody>
                    <a:bodyPr/>
                    <a:lstStyle/>
                    <a:p>
                      <a:endParaRPr lang="it-IT" dirty="0"/>
                    </a:p>
                  </a:txBody>
                  <a:tcPr marL="91438" marR="91438"/>
                </a:tc>
                <a:tc hMerge="1">
                  <a:txBody>
                    <a:bodyPr/>
                    <a:lstStyle/>
                    <a:p>
                      <a:endParaRPr lang="it-IT"/>
                    </a:p>
                  </a:txBody>
                  <a:tcPr/>
                </a:tc>
                <a:tc>
                  <a:txBody>
                    <a:bodyPr/>
                    <a:lstStyle/>
                    <a:p>
                      <a:endParaRPr lang="it-IT" dirty="0"/>
                    </a:p>
                  </a:txBody>
                  <a:tcPr marL="91438" marR="91438"/>
                </a:tc>
                <a:tc>
                  <a:txBody>
                    <a:bodyPr/>
                    <a:lstStyle/>
                    <a:p>
                      <a:endParaRPr lang="it-IT"/>
                    </a:p>
                  </a:txBody>
                  <a:tcPr marL="91438" marR="91438"/>
                </a:tc>
                <a:tc gridSpan="2">
                  <a:txBody>
                    <a:bodyPr/>
                    <a:lstStyle/>
                    <a:p>
                      <a:endParaRPr lang="it-IT" dirty="0"/>
                    </a:p>
                  </a:txBody>
                  <a:tcPr marL="91438" marR="91438"/>
                </a:tc>
                <a:tc hMerge="1">
                  <a:txBody>
                    <a:bodyPr/>
                    <a:lstStyle/>
                    <a:p>
                      <a:endParaRPr lang="it-IT"/>
                    </a:p>
                  </a:txBody>
                  <a:tcPr/>
                </a:tc>
                <a:tc>
                  <a:txBody>
                    <a:bodyPr/>
                    <a:lstStyle/>
                    <a:p>
                      <a:endParaRPr lang="it-IT"/>
                    </a:p>
                  </a:txBody>
                  <a:tcPr marL="91438" marR="91438"/>
                </a:tc>
                <a:tc>
                  <a:txBody>
                    <a:bodyPr/>
                    <a:lstStyle/>
                    <a:p>
                      <a:endParaRPr lang="it-IT" dirty="0"/>
                    </a:p>
                  </a:txBody>
                  <a:tcPr marL="91438" marR="91438">
                    <a:lnR w="12700" cap="flat" cmpd="sng" algn="ctr">
                      <a:solidFill>
                        <a:srgbClr val="336666"/>
                      </a:solidFill>
                      <a:prstDash val="solid"/>
                      <a:round/>
                      <a:headEnd type="none" w="med" len="med"/>
                      <a:tailEnd type="none" w="med" len="med"/>
                    </a:lnR>
                    <a:solidFill>
                      <a:schemeClr val="accent5"/>
                    </a:solidFill>
                  </a:tcPr>
                </a:tc>
                <a:tc>
                  <a:txBody>
                    <a:bodyPr/>
                    <a:lstStyle/>
                    <a:p>
                      <a:endParaRPr lang="it-IT" dirty="0"/>
                    </a:p>
                  </a:txBody>
                  <a:tcPr marL="91438" marR="91438">
                    <a:lnL w="12700" cap="flat" cmpd="sng" algn="ctr">
                      <a:solidFill>
                        <a:srgbClr val="336666"/>
                      </a:solidFill>
                      <a:prstDash val="solid"/>
                      <a:round/>
                      <a:headEnd type="none" w="med" len="med"/>
                      <a:tailEnd type="none" w="med" len="med"/>
                    </a:lnL>
                    <a:solidFill>
                      <a:srgbClr val="0080FF"/>
                    </a:solidFill>
                  </a:tcPr>
                </a:tc>
                <a:tc>
                  <a:txBody>
                    <a:bodyPr/>
                    <a:lstStyle/>
                    <a:p>
                      <a:endParaRPr lang="it-IT" dirty="0"/>
                    </a:p>
                  </a:txBody>
                  <a:tcPr marL="91438" marR="91438">
                    <a:solidFill>
                      <a:srgbClr val="0080FF"/>
                    </a:solidFill>
                  </a:tcPr>
                </a:tc>
              </a:tr>
            </a:tbl>
          </a:graphicData>
        </a:graphic>
      </p:graphicFrame>
      <p:sp>
        <p:nvSpPr>
          <p:cNvPr id="2" name="CasellaDiTesto 1"/>
          <p:cNvSpPr txBox="1"/>
          <p:nvPr/>
        </p:nvSpPr>
        <p:spPr>
          <a:xfrm>
            <a:off x="395536" y="5499938"/>
            <a:ext cx="3528392" cy="369332"/>
          </a:xfrm>
          <a:prstGeom prst="rect">
            <a:avLst/>
          </a:prstGeom>
          <a:noFill/>
        </p:spPr>
        <p:txBody>
          <a:bodyPr wrap="square" rtlCol="0">
            <a:spAutoFit/>
          </a:bodyPr>
          <a:lstStyle/>
          <a:p>
            <a:r>
              <a:rPr lang="it-IT" smtClean="0"/>
              <a:t>See Alessandra  Calanna talk</a:t>
            </a:r>
            <a:endParaRPr lang="it-IT"/>
          </a:p>
        </p:txBody>
      </p:sp>
    </p:spTree>
    <p:extLst>
      <p:ext uri="{BB962C8B-B14F-4D97-AF65-F5344CB8AC3E}">
        <p14:creationId xmlns:p14="http://schemas.microsoft.com/office/powerpoint/2010/main" val="1873646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919</Words>
  <Application>Microsoft Office PowerPoint</Application>
  <PresentationFormat>Presentazione su schermo (4:3)</PresentationFormat>
  <Paragraphs>247</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 De Filippo</dc:creator>
  <cp:lastModifiedBy>defilippo</cp:lastModifiedBy>
  <cp:revision>96</cp:revision>
  <dcterms:created xsi:type="dcterms:W3CDTF">2013-12-03T15:00:05Z</dcterms:created>
  <dcterms:modified xsi:type="dcterms:W3CDTF">2015-12-15T07:23:12Z</dcterms:modified>
</cp:coreProperties>
</file>