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2" r:id="rId3"/>
    <p:sldId id="269" r:id="rId4"/>
    <p:sldId id="258" r:id="rId5"/>
    <p:sldId id="268" r:id="rId6"/>
    <p:sldId id="270" r:id="rId7"/>
    <p:sldId id="271" r:id="rId8"/>
    <p:sldId id="272" r:id="rId9"/>
    <p:sldId id="260" r:id="rId10"/>
    <p:sldId id="261" r:id="rId11"/>
    <p:sldId id="264" r:id="rId12"/>
    <p:sldId id="273" r:id="rId13"/>
    <p:sldId id="275" r:id="rId14"/>
    <p:sldId id="274" r:id="rId15"/>
    <p:sldId id="265" r:id="rId16"/>
    <p:sldId id="266"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1" autoAdjust="0"/>
    <p:restoredTop sz="94660"/>
  </p:normalViewPr>
  <p:slideViewPr>
    <p:cSldViewPr snapToGrid="0">
      <p:cViewPr varScale="1">
        <p:scale>
          <a:sx n="87" d="100"/>
          <a:sy n="87" d="100"/>
        </p:scale>
        <p:origin x="72" y="69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B7EBC68-C021-4314-A93D-5B3DE1909875}" type="datetimeFigureOut">
              <a:rPr lang="it-IT" smtClean="0"/>
              <a:t>17/02/2016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818D6E9-CA84-483B-99CF-86F3B81BA28F}" type="slidenum">
              <a:rPr lang="it-IT" smtClean="0"/>
              <a:t>‹N›</a:t>
            </a:fld>
            <a:endParaRPr lang="it-IT"/>
          </a:p>
        </p:txBody>
      </p:sp>
    </p:spTree>
    <p:extLst>
      <p:ext uri="{BB962C8B-B14F-4D97-AF65-F5344CB8AC3E}">
        <p14:creationId xmlns:p14="http://schemas.microsoft.com/office/powerpoint/2010/main" val="167293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B7EBC68-C021-4314-A93D-5B3DE1909875}" type="datetimeFigureOut">
              <a:rPr lang="it-IT" smtClean="0"/>
              <a:t>17/02/2016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818D6E9-CA84-483B-99CF-86F3B81BA28F}" type="slidenum">
              <a:rPr lang="it-IT" smtClean="0"/>
              <a:t>‹N›</a:t>
            </a:fld>
            <a:endParaRPr lang="it-IT"/>
          </a:p>
        </p:txBody>
      </p:sp>
    </p:spTree>
    <p:extLst>
      <p:ext uri="{BB962C8B-B14F-4D97-AF65-F5344CB8AC3E}">
        <p14:creationId xmlns:p14="http://schemas.microsoft.com/office/powerpoint/2010/main" val="352243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B7EBC68-C021-4314-A93D-5B3DE1909875}" type="datetimeFigureOut">
              <a:rPr lang="it-IT" smtClean="0"/>
              <a:t>17/02/2016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818D6E9-CA84-483B-99CF-86F3B81BA28F}" type="slidenum">
              <a:rPr lang="it-IT" smtClean="0"/>
              <a:t>‹N›</a:t>
            </a:fld>
            <a:endParaRPr lang="it-IT"/>
          </a:p>
        </p:txBody>
      </p:sp>
    </p:spTree>
    <p:extLst>
      <p:ext uri="{BB962C8B-B14F-4D97-AF65-F5344CB8AC3E}">
        <p14:creationId xmlns:p14="http://schemas.microsoft.com/office/powerpoint/2010/main" val="338147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B7EBC68-C021-4314-A93D-5B3DE1909875}" type="datetimeFigureOut">
              <a:rPr lang="it-IT" smtClean="0"/>
              <a:t>17/02/2016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818D6E9-CA84-483B-99CF-86F3B81BA28F}" type="slidenum">
              <a:rPr lang="it-IT" smtClean="0"/>
              <a:t>‹N›</a:t>
            </a:fld>
            <a:endParaRPr lang="it-IT"/>
          </a:p>
        </p:txBody>
      </p:sp>
    </p:spTree>
    <p:extLst>
      <p:ext uri="{BB962C8B-B14F-4D97-AF65-F5344CB8AC3E}">
        <p14:creationId xmlns:p14="http://schemas.microsoft.com/office/powerpoint/2010/main" val="14012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EB7EBC68-C021-4314-A93D-5B3DE1909875}" type="datetimeFigureOut">
              <a:rPr lang="it-IT" smtClean="0"/>
              <a:t>17/02/2016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818D6E9-CA84-483B-99CF-86F3B81BA28F}" type="slidenum">
              <a:rPr lang="it-IT" smtClean="0"/>
              <a:t>‹N›</a:t>
            </a:fld>
            <a:endParaRPr lang="it-IT"/>
          </a:p>
        </p:txBody>
      </p:sp>
    </p:spTree>
    <p:extLst>
      <p:ext uri="{BB962C8B-B14F-4D97-AF65-F5344CB8AC3E}">
        <p14:creationId xmlns:p14="http://schemas.microsoft.com/office/powerpoint/2010/main" val="380295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B7EBC68-C021-4314-A93D-5B3DE1909875}" type="datetimeFigureOut">
              <a:rPr lang="it-IT" smtClean="0"/>
              <a:t>17/02/2016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818D6E9-CA84-483B-99CF-86F3B81BA28F}" type="slidenum">
              <a:rPr lang="it-IT" smtClean="0"/>
              <a:t>‹N›</a:t>
            </a:fld>
            <a:endParaRPr lang="it-IT"/>
          </a:p>
        </p:txBody>
      </p:sp>
    </p:spTree>
    <p:extLst>
      <p:ext uri="{BB962C8B-B14F-4D97-AF65-F5344CB8AC3E}">
        <p14:creationId xmlns:p14="http://schemas.microsoft.com/office/powerpoint/2010/main" val="9173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EB7EBC68-C021-4314-A93D-5B3DE1909875}" type="datetimeFigureOut">
              <a:rPr lang="it-IT" smtClean="0"/>
              <a:t>17/02/2016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818D6E9-CA84-483B-99CF-86F3B81BA28F}" type="slidenum">
              <a:rPr lang="it-IT" smtClean="0"/>
              <a:t>‹N›</a:t>
            </a:fld>
            <a:endParaRPr lang="it-IT"/>
          </a:p>
        </p:txBody>
      </p:sp>
    </p:spTree>
    <p:extLst>
      <p:ext uri="{BB962C8B-B14F-4D97-AF65-F5344CB8AC3E}">
        <p14:creationId xmlns:p14="http://schemas.microsoft.com/office/powerpoint/2010/main" val="426634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EB7EBC68-C021-4314-A93D-5B3DE1909875}" type="datetimeFigureOut">
              <a:rPr lang="it-IT" smtClean="0"/>
              <a:t>17/02/2016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818D6E9-CA84-483B-99CF-86F3B81BA28F}" type="slidenum">
              <a:rPr lang="it-IT" smtClean="0"/>
              <a:t>‹N›</a:t>
            </a:fld>
            <a:endParaRPr lang="it-IT"/>
          </a:p>
        </p:txBody>
      </p:sp>
    </p:spTree>
    <p:extLst>
      <p:ext uri="{BB962C8B-B14F-4D97-AF65-F5344CB8AC3E}">
        <p14:creationId xmlns:p14="http://schemas.microsoft.com/office/powerpoint/2010/main" val="154504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EBC68-C021-4314-A93D-5B3DE1909875}" type="datetimeFigureOut">
              <a:rPr lang="it-IT" smtClean="0"/>
              <a:t>17/02/2016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818D6E9-CA84-483B-99CF-86F3B81BA28F}" type="slidenum">
              <a:rPr lang="it-IT" smtClean="0"/>
              <a:t>‹N›</a:t>
            </a:fld>
            <a:endParaRPr lang="it-IT"/>
          </a:p>
        </p:txBody>
      </p:sp>
    </p:spTree>
    <p:extLst>
      <p:ext uri="{BB962C8B-B14F-4D97-AF65-F5344CB8AC3E}">
        <p14:creationId xmlns:p14="http://schemas.microsoft.com/office/powerpoint/2010/main" val="2852436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B7EBC68-C021-4314-A93D-5B3DE1909875}" type="datetimeFigureOut">
              <a:rPr lang="it-IT" smtClean="0"/>
              <a:t>17/02/2016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818D6E9-CA84-483B-99CF-86F3B81BA28F}" type="slidenum">
              <a:rPr lang="it-IT" smtClean="0"/>
              <a:t>‹N›</a:t>
            </a:fld>
            <a:endParaRPr lang="it-IT"/>
          </a:p>
        </p:txBody>
      </p:sp>
    </p:spTree>
    <p:extLst>
      <p:ext uri="{BB962C8B-B14F-4D97-AF65-F5344CB8AC3E}">
        <p14:creationId xmlns:p14="http://schemas.microsoft.com/office/powerpoint/2010/main" val="3599856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B7EBC68-C021-4314-A93D-5B3DE1909875}" type="datetimeFigureOut">
              <a:rPr lang="it-IT" smtClean="0"/>
              <a:t>17/02/2016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818D6E9-CA84-483B-99CF-86F3B81BA28F}" type="slidenum">
              <a:rPr lang="it-IT" smtClean="0"/>
              <a:t>‹N›</a:t>
            </a:fld>
            <a:endParaRPr lang="it-IT"/>
          </a:p>
        </p:txBody>
      </p:sp>
    </p:spTree>
    <p:extLst>
      <p:ext uri="{BB962C8B-B14F-4D97-AF65-F5344CB8AC3E}">
        <p14:creationId xmlns:p14="http://schemas.microsoft.com/office/powerpoint/2010/main" val="34412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EBC68-C021-4314-A93D-5B3DE1909875}" type="datetimeFigureOut">
              <a:rPr lang="it-IT" smtClean="0"/>
              <a:t>17/02/2016</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8D6E9-CA84-483B-99CF-86F3B81BA28F}" type="slidenum">
              <a:rPr lang="it-IT" smtClean="0"/>
              <a:t>‹N›</a:t>
            </a:fld>
            <a:endParaRPr lang="it-IT"/>
          </a:p>
        </p:txBody>
      </p:sp>
    </p:spTree>
    <p:extLst>
      <p:ext uri="{BB962C8B-B14F-4D97-AF65-F5344CB8AC3E}">
        <p14:creationId xmlns:p14="http://schemas.microsoft.com/office/powerpoint/2010/main" val="3355448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929" y="301150"/>
            <a:ext cx="7886700" cy="744661"/>
          </a:xfrm>
        </p:spPr>
        <p:txBody>
          <a:bodyPr>
            <a:normAutofit fontScale="90000"/>
          </a:bodyPr>
          <a:lstStyle/>
          <a:p>
            <a:pPr algn="ctr"/>
            <a:r>
              <a:rPr lang="it-IT" dirty="0" err="1" smtClean="0">
                <a:solidFill>
                  <a:schemeClr val="accent1">
                    <a:lumMod val="50000"/>
                  </a:schemeClr>
                </a:solidFill>
              </a:rPr>
              <a:t>Cosmic</a:t>
            </a:r>
            <a:r>
              <a:rPr lang="it-IT" dirty="0" smtClean="0">
                <a:solidFill>
                  <a:schemeClr val="accent1">
                    <a:lumMod val="50000"/>
                  </a:schemeClr>
                </a:solidFill>
              </a:rPr>
              <a:t> </a:t>
            </a:r>
            <a:r>
              <a:rPr lang="it-IT" dirty="0" err="1" smtClean="0">
                <a:solidFill>
                  <a:schemeClr val="accent1">
                    <a:lumMod val="50000"/>
                  </a:schemeClr>
                </a:solidFill>
              </a:rPr>
              <a:t>Microwave</a:t>
            </a:r>
            <a:r>
              <a:rPr lang="it-IT" dirty="0" smtClean="0">
                <a:solidFill>
                  <a:schemeClr val="accent1">
                    <a:lumMod val="50000"/>
                  </a:schemeClr>
                </a:solidFill>
              </a:rPr>
              <a:t> Background </a:t>
            </a:r>
            <a:r>
              <a:rPr lang="it-IT" dirty="0" err="1" smtClean="0">
                <a:solidFill>
                  <a:schemeClr val="accent1">
                    <a:lumMod val="50000"/>
                  </a:schemeClr>
                </a:solidFill>
              </a:rPr>
              <a:t>Polarization</a:t>
            </a:r>
            <a:endParaRPr lang="it-IT" dirty="0">
              <a:solidFill>
                <a:schemeClr val="accent1">
                  <a:lumMod val="50000"/>
                </a:schemeClr>
              </a:solidFill>
            </a:endParaRPr>
          </a:p>
        </p:txBody>
      </p:sp>
      <p:sp>
        <p:nvSpPr>
          <p:cNvPr id="3" name="Segnaposto contenuto 2"/>
          <p:cNvSpPr>
            <a:spLocks noGrp="1"/>
          </p:cNvSpPr>
          <p:nvPr>
            <p:ph idx="1"/>
          </p:nvPr>
        </p:nvSpPr>
        <p:spPr>
          <a:xfrm>
            <a:off x="332974" y="1234276"/>
            <a:ext cx="8575581" cy="5664789"/>
          </a:xfrm>
        </p:spPr>
        <p:txBody>
          <a:bodyPr>
            <a:normAutofit fontScale="92500" lnSpcReduction="20000"/>
          </a:bodyPr>
          <a:lstStyle/>
          <a:p>
            <a:r>
              <a:rPr lang="it-IT" dirty="0" smtClean="0"/>
              <a:t>B-</a:t>
            </a:r>
            <a:r>
              <a:rPr lang="it-IT" dirty="0" err="1" smtClean="0"/>
              <a:t>modes</a:t>
            </a:r>
            <a:r>
              <a:rPr lang="it-IT" dirty="0" smtClean="0"/>
              <a:t> </a:t>
            </a:r>
            <a:r>
              <a:rPr lang="it-IT" dirty="0" err="1" smtClean="0"/>
              <a:t>polarization</a:t>
            </a:r>
            <a:r>
              <a:rPr lang="it-IT" dirty="0" smtClean="0"/>
              <a:t> of the CMB: </a:t>
            </a:r>
          </a:p>
          <a:p>
            <a:pPr lvl="1"/>
            <a:r>
              <a:rPr lang="it-IT" dirty="0" err="1" smtClean="0"/>
              <a:t>produced</a:t>
            </a:r>
            <a:r>
              <a:rPr lang="it-IT" dirty="0" smtClean="0"/>
              <a:t> by </a:t>
            </a:r>
            <a:r>
              <a:rPr lang="it-IT" i="1" dirty="0" smtClean="0"/>
              <a:t>dark </a:t>
            </a:r>
            <a:r>
              <a:rPr lang="it-IT" i="1" dirty="0" err="1" smtClean="0"/>
              <a:t>matter</a:t>
            </a:r>
            <a:r>
              <a:rPr lang="it-IT" i="1" dirty="0" smtClean="0"/>
              <a:t> </a:t>
            </a:r>
            <a:r>
              <a:rPr lang="it-IT" dirty="0" err="1" smtClean="0"/>
              <a:t>structures</a:t>
            </a:r>
            <a:r>
              <a:rPr lang="it-IT" dirty="0" smtClean="0"/>
              <a:t> (</a:t>
            </a:r>
            <a:r>
              <a:rPr lang="it-IT" dirty="0" err="1" smtClean="0"/>
              <a:t>lensing</a:t>
            </a:r>
            <a:r>
              <a:rPr lang="it-IT" dirty="0" smtClean="0"/>
              <a:t>) </a:t>
            </a:r>
            <a:r>
              <a:rPr lang="it-IT" dirty="0" err="1" smtClean="0"/>
              <a:t>crossed</a:t>
            </a:r>
            <a:r>
              <a:rPr lang="it-IT" dirty="0" smtClean="0"/>
              <a:t> by CMB </a:t>
            </a:r>
            <a:r>
              <a:rPr lang="it-IT" dirty="0" err="1" smtClean="0"/>
              <a:t>photons</a:t>
            </a:r>
            <a:endParaRPr lang="it-IT" dirty="0" smtClean="0"/>
          </a:p>
          <a:p>
            <a:pPr lvl="1"/>
            <a:r>
              <a:rPr lang="it-IT" dirty="0" err="1" smtClean="0"/>
              <a:t>Produced</a:t>
            </a:r>
            <a:r>
              <a:rPr lang="it-IT" dirty="0" smtClean="0"/>
              <a:t> by the </a:t>
            </a:r>
            <a:r>
              <a:rPr lang="it-IT" i="1" dirty="0" err="1" smtClean="0"/>
              <a:t>inflation</a:t>
            </a:r>
            <a:r>
              <a:rPr lang="it-IT" dirty="0" smtClean="0"/>
              <a:t> </a:t>
            </a:r>
            <a:r>
              <a:rPr lang="it-IT" dirty="0" err="1" smtClean="0"/>
              <a:t>process</a:t>
            </a:r>
            <a:r>
              <a:rPr lang="it-IT" dirty="0" smtClean="0"/>
              <a:t> in the </a:t>
            </a:r>
            <a:r>
              <a:rPr lang="it-IT" dirty="0" err="1" smtClean="0"/>
              <a:t>very</a:t>
            </a:r>
            <a:r>
              <a:rPr lang="it-IT" dirty="0" smtClean="0"/>
              <a:t> </a:t>
            </a:r>
            <a:r>
              <a:rPr lang="it-IT" dirty="0" err="1" smtClean="0"/>
              <a:t>early</a:t>
            </a:r>
            <a:r>
              <a:rPr lang="it-IT" dirty="0" smtClean="0"/>
              <a:t> </a:t>
            </a:r>
            <a:r>
              <a:rPr lang="it-IT" dirty="0" err="1" smtClean="0"/>
              <a:t>universe</a:t>
            </a:r>
            <a:r>
              <a:rPr lang="it-IT" dirty="0" smtClean="0"/>
              <a:t> </a:t>
            </a:r>
            <a:br>
              <a:rPr lang="it-IT" dirty="0" smtClean="0"/>
            </a:br>
            <a:r>
              <a:rPr lang="it-IT" dirty="0" smtClean="0"/>
              <a:t>(</a:t>
            </a:r>
            <a:r>
              <a:rPr lang="it-IT" i="1" dirty="0" smtClean="0"/>
              <a:t>E=10</a:t>
            </a:r>
            <a:r>
              <a:rPr lang="it-IT" i="1" baseline="30000" dirty="0" smtClean="0"/>
              <a:t>16</a:t>
            </a:r>
            <a:r>
              <a:rPr lang="it-IT" i="1" dirty="0" smtClean="0"/>
              <a:t> </a:t>
            </a:r>
            <a:r>
              <a:rPr lang="it-IT" i="1" dirty="0" err="1" smtClean="0"/>
              <a:t>GeV</a:t>
            </a:r>
            <a:r>
              <a:rPr lang="it-IT" i="1" dirty="0" smtClean="0"/>
              <a:t> ??</a:t>
            </a:r>
            <a:r>
              <a:rPr lang="it-IT" dirty="0" smtClean="0"/>
              <a:t>) and </a:t>
            </a:r>
            <a:r>
              <a:rPr lang="it-IT" dirty="0" err="1" smtClean="0"/>
              <a:t>its</a:t>
            </a:r>
            <a:r>
              <a:rPr lang="it-IT" dirty="0" smtClean="0"/>
              <a:t> </a:t>
            </a:r>
            <a:r>
              <a:rPr lang="it-IT" i="1" dirty="0" err="1" smtClean="0"/>
              <a:t>tensor</a:t>
            </a:r>
            <a:r>
              <a:rPr lang="it-IT" dirty="0" smtClean="0"/>
              <a:t> </a:t>
            </a:r>
            <a:r>
              <a:rPr lang="it-IT" dirty="0" err="1" smtClean="0"/>
              <a:t>fluctuations</a:t>
            </a:r>
            <a:r>
              <a:rPr lang="it-IT" dirty="0" smtClean="0"/>
              <a:t>. </a:t>
            </a:r>
          </a:p>
          <a:p>
            <a:r>
              <a:rPr lang="it-IT" dirty="0" err="1" smtClean="0"/>
              <a:t>Measurement</a:t>
            </a:r>
            <a:r>
              <a:rPr lang="it-IT" dirty="0" smtClean="0"/>
              <a:t> </a:t>
            </a:r>
            <a:r>
              <a:rPr lang="it-IT" dirty="0" err="1" smtClean="0"/>
              <a:t>method</a:t>
            </a:r>
            <a:r>
              <a:rPr lang="it-IT" dirty="0" smtClean="0"/>
              <a:t>:</a:t>
            </a:r>
          </a:p>
          <a:p>
            <a:pPr lvl="1"/>
            <a:r>
              <a:rPr lang="it-IT" dirty="0"/>
              <a:t>A</a:t>
            </a:r>
            <a:r>
              <a:rPr lang="it-IT" dirty="0" smtClean="0"/>
              <a:t>ccurate </a:t>
            </a:r>
            <a:r>
              <a:rPr lang="it-IT" dirty="0" err="1" smtClean="0"/>
              <a:t>maps</a:t>
            </a:r>
            <a:r>
              <a:rPr lang="it-IT" dirty="0" smtClean="0"/>
              <a:t> of the </a:t>
            </a:r>
            <a:r>
              <a:rPr lang="it-IT" dirty="0" err="1" smtClean="0"/>
              <a:t>Stokes</a:t>
            </a:r>
            <a:r>
              <a:rPr lang="it-IT" dirty="0" smtClean="0"/>
              <a:t> </a:t>
            </a:r>
            <a:r>
              <a:rPr lang="it-IT" dirty="0" err="1" smtClean="0"/>
              <a:t>parameters</a:t>
            </a:r>
            <a:r>
              <a:rPr lang="it-IT" dirty="0" smtClean="0"/>
              <a:t> of the CMB</a:t>
            </a:r>
          </a:p>
          <a:p>
            <a:pPr lvl="1"/>
            <a:r>
              <a:rPr lang="it-IT" dirty="0" err="1" smtClean="0"/>
              <a:t>Exquisite</a:t>
            </a:r>
            <a:r>
              <a:rPr lang="it-IT" dirty="0" smtClean="0"/>
              <a:t> control of </a:t>
            </a:r>
            <a:r>
              <a:rPr lang="it-IT" dirty="0" err="1" smtClean="0"/>
              <a:t>systematic</a:t>
            </a:r>
            <a:r>
              <a:rPr lang="it-IT" dirty="0" smtClean="0"/>
              <a:t> </a:t>
            </a:r>
            <a:r>
              <a:rPr lang="it-IT" dirty="0" err="1" smtClean="0"/>
              <a:t>effects</a:t>
            </a:r>
            <a:r>
              <a:rPr lang="it-IT" dirty="0" smtClean="0"/>
              <a:t> in </a:t>
            </a:r>
            <a:r>
              <a:rPr lang="it-IT" dirty="0" err="1" smtClean="0"/>
              <a:t>polarimeters</a:t>
            </a:r>
            <a:endParaRPr lang="it-IT" dirty="0" smtClean="0"/>
          </a:p>
          <a:p>
            <a:pPr lvl="1"/>
            <a:r>
              <a:rPr lang="it-IT" dirty="0" smtClean="0"/>
              <a:t>Wide </a:t>
            </a:r>
            <a:r>
              <a:rPr lang="it-IT" dirty="0" err="1" smtClean="0"/>
              <a:t>frequency</a:t>
            </a:r>
            <a:r>
              <a:rPr lang="it-IT" dirty="0" smtClean="0"/>
              <a:t> </a:t>
            </a:r>
            <a:r>
              <a:rPr lang="it-IT" dirty="0" err="1" smtClean="0"/>
              <a:t>range</a:t>
            </a:r>
            <a:r>
              <a:rPr lang="it-IT" dirty="0" smtClean="0"/>
              <a:t> for accurate </a:t>
            </a:r>
            <a:r>
              <a:rPr lang="it-IT" dirty="0" err="1" smtClean="0"/>
              <a:t>monitoring</a:t>
            </a:r>
            <a:r>
              <a:rPr lang="it-IT" dirty="0" smtClean="0"/>
              <a:t> of </a:t>
            </a:r>
            <a:r>
              <a:rPr lang="it-IT" dirty="0" err="1" smtClean="0"/>
              <a:t>locally</a:t>
            </a:r>
            <a:r>
              <a:rPr lang="it-IT" dirty="0" smtClean="0"/>
              <a:t> </a:t>
            </a:r>
            <a:r>
              <a:rPr lang="it-IT" dirty="0" err="1" smtClean="0"/>
              <a:t>produced</a:t>
            </a:r>
            <a:r>
              <a:rPr lang="it-IT" dirty="0" smtClean="0"/>
              <a:t> </a:t>
            </a:r>
            <a:r>
              <a:rPr lang="it-IT" dirty="0" err="1" smtClean="0"/>
              <a:t>polarization</a:t>
            </a:r>
            <a:endParaRPr lang="it-IT" dirty="0" smtClean="0"/>
          </a:p>
          <a:p>
            <a:r>
              <a:rPr lang="it-IT" dirty="0" err="1" smtClean="0"/>
              <a:t>Current</a:t>
            </a:r>
            <a:r>
              <a:rPr lang="it-IT" dirty="0" smtClean="0"/>
              <a:t> </a:t>
            </a:r>
            <a:r>
              <a:rPr lang="it-IT" dirty="0" err="1" smtClean="0"/>
              <a:t>limits</a:t>
            </a:r>
            <a:r>
              <a:rPr lang="it-IT" dirty="0" smtClean="0"/>
              <a:t>:</a:t>
            </a:r>
          </a:p>
          <a:p>
            <a:pPr lvl="1"/>
            <a:r>
              <a:rPr lang="it-IT" dirty="0" smtClean="0"/>
              <a:t>Ratio </a:t>
            </a:r>
            <a:r>
              <a:rPr lang="it-IT" dirty="0" err="1" smtClean="0"/>
              <a:t>tensor</a:t>
            </a:r>
            <a:r>
              <a:rPr lang="it-IT" dirty="0" smtClean="0"/>
              <a:t>/scalar </a:t>
            </a:r>
            <a:r>
              <a:rPr lang="it-IT" dirty="0" err="1" smtClean="0"/>
              <a:t>fluctuations</a:t>
            </a:r>
            <a:r>
              <a:rPr lang="it-IT" dirty="0" smtClean="0"/>
              <a:t> : </a:t>
            </a:r>
            <a:r>
              <a:rPr lang="it-IT" i="1" dirty="0" smtClean="0">
                <a:latin typeface="Times New Roman" panose="02020603050405020304" pitchFamily="18" charset="0"/>
                <a:cs typeface="Times New Roman" panose="02020603050405020304" pitchFamily="18" charset="0"/>
              </a:rPr>
              <a:t>r</a:t>
            </a:r>
            <a:r>
              <a:rPr lang="it-IT" dirty="0" smtClean="0"/>
              <a:t> &lt; 0.1 @ 95% C.L.  (</a:t>
            </a:r>
            <a:r>
              <a:rPr lang="it-IT" dirty="0" err="1" smtClean="0"/>
              <a:t>Planck</a:t>
            </a:r>
            <a:r>
              <a:rPr lang="it-IT" dirty="0" smtClean="0"/>
              <a:t>, </a:t>
            </a:r>
            <a:r>
              <a:rPr lang="it-IT" dirty="0" err="1" smtClean="0"/>
              <a:t>Keck</a:t>
            </a:r>
            <a:r>
              <a:rPr lang="it-IT" dirty="0" smtClean="0"/>
              <a:t>, BICEP)</a:t>
            </a:r>
          </a:p>
          <a:p>
            <a:pPr lvl="1"/>
            <a:r>
              <a:rPr lang="it-IT" dirty="0" smtClean="0"/>
              <a:t>For single-</a:t>
            </a:r>
            <a:r>
              <a:rPr lang="it-IT" dirty="0" err="1" smtClean="0"/>
              <a:t>field</a:t>
            </a:r>
            <a:r>
              <a:rPr lang="it-IT" dirty="0" smtClean="0"/>
              <a:t>, slow-</a:t>
            </a:r>
            <a:r>
              <a:rPr lang="it-IT" dirty="0" err="1" smtClean="0"/>
              <a:t>roll</a:t>
            </a:r>
            <a:r>
              <a:rPr lang="it-IT" dirty="0" smtClean="0"/>
              <a:t> </a:t>
            </a:r>
            <a:r>
              <a:rPr lang="it-IT" dirty="0" err="1" smtClean="0"/>
              <a:t>inflation</a:t>
            </a:r>
            <a:r>
              <a:rPr lang="it-IT" dirty="0" smtClean="0"/>
              <a:t>:</a:t>
            </a:r>
          </a:p>
          <a:p>
            <a:pPr lvl="1"/>
            <a:endParaRPr lang="it-IT" dirty="0"/>
          </a:p>
          <a:p>
            <a:pPr lvl="1"/>
            <a:endParaRPr lang="it-IT" dirty="0" smtClean="0"/>
          </a:p>
          <a:p>
            <a:pPr lvl="1"/>
            <a:r>
              <a:rPr lang="it-IT" dirty="0" err="1" smtClean="0"/>
              <a:t>Not</a:t>
            </a:r>
            <a:r>
              <a:rPr lang="it-IT" dirty="0" smtClean="0"/>
              <a:t> </a:t>
            </a:r>
            <a:r>
              <a:rPr lang="it-IT" dirty="0" err="1" smtClean="0"/>
              <a:t>only</a:t>
            </a:r>
            <a:r>
              <a:rPr lang="it-IT" dirty="0" smtClean="0"/>
              <a:t> r, </a:t>
            </a:r>
            <a:r>
              <a:rPr lang="it-IT" dirty="0" err="1" smtClean="0"/>
              <a:t>but</a:t>
            </a:r>
            <a:r>
              <a:rPr lang="it-IT" dirty="0" smtClean="0"/>
              <a:t> </a:t>
            </a:r>
            <a:r>
              <a:rPr lang="it-IT" dirty="0" err="1" smtClean="0"/>
              <a:t>also</a:t>
            </a:r>
            <a:r>
              <a:rPr lang="it-IT" dirty="0" smtClean="0"/>
              <a:t> n</a:t>
            </a:r>
            <a:r>
              <a:rPr lang="it-IT" baseline="-25000" dirty="0" smtClean="0"/>
              <a:t>s</a:t>
            </a:r>
            <a:r>
              <a:rPr lang="it-IT" dirty="0" smtClean="0"/>
              <a:t>,  </a:t>
            </a:r>
            <a:r>
              <a:rPr lang="it-IT" dirty="0" err="1" smtClean="0"/>
              <a:t>n</a:t>
            </a:r>
            <a:r>
              <a:rPr lang="it-IT" baseline="-25000" dirty="0" err="1" smtClean="0"/>
              <a:t>T</a:t>
            </a:r>
            <a:r>
              <a:rPr lang="it-IT" dirty="0" smtClean="0"/>
              <a:t>, and </a:t>
            </a:r>
            <a:r>
              <a:rPr lang="it-IT" dirty="0" err="1" smtClean="0"/>
              <a:t>possibly</a:t>
            </a:r>
            <a:r>
              <a:rPr lang="it-IT" dirty="0" smtClean="0"/>
              <a:t> the full </a:t>
            </a:r>
            <a:r>
              <a:rPr lang="it-IT" dirty="0" err="1" smtClean="0"/>
              <a:t>inflaton</a:t>
            </a:r>
            <a:r>
              <a:rPr lang="it-IT" dirty="0" smtClean="0"/>
              <a:t> </a:t>
            </a:r>
            <a:r>
              <a:rPr lang="it-IT" dirty="0" err="1" smtClean="0"/>
              <a:t>potential</a:t>
            </a:r>
            <a:r>
              <a:rPr lang="it-IT" dirty="0" smtClean="0"/>
              <a:t> </a:t>
            </a:r>
            <a:r>
              <a:rPr lang="it-IT" i="1" dirty="0" smtClean="0">
                <a:latin typeface="Times New Roman" panose="02020603050405020304" pitchFamily="18" charset="0"/>
                <a:cs typeface="Times New Roman" panose="02020603050405020304" pitchFamily="18" charset="0"/>
              </a:rPr>
              <a:t>V</a:t>
            </a:r>
            <a:r>
              <a:rPr lang="it-IT" dirty="0" smtClean="0"/>
              <a:t>.</a:t>
            </a:r>
          </a:p>
          <a:p>
            <a:endParaRPr lang="it-IT" dirty="0"/>
          </a:p>
        </p:txBody>
      </p:sp>
      <p:graphicFrame>
        <p:nvGraphicFramePr>
          <p:cNvPr id="4" name="Oggetto 3"/>
          <p:cNvGraphicFramePr>
            <a:graphicFrameLocks noChangeAspect="1"/>
          </p:cNvGraphicFramePr>
          <p:nvPr>
            <p:extLst/>
          </p:nvPr>
        </p:nvGraphicFramePr>
        <p:xfrm>
          <a:off x="3004373" y="5192589"/>
          <a:ext cx="3233811" cy="803027"/>
        </p:xfrm>
        <a:graphic>
          <a:graphicData uri="http://schemas.openxmlformats.org/presentationml/2006/ole">
            <mc:AlternateContent xmlns:mc="http://schemas.openxmlformats.org/markup-compatibility/2006">
              <mc:Choice xmlns:v="urn:schemas-microsoft-com:vml" Requires="v">
                <p:oleObj spid="_x0000_s2058" name="Equazione" r:id="rId3" imgW="1892160" imgH="469800" progId="Equation.3">
                  <p:embed/>
                </p:oleObj>
              </mc:Choice>
              <mc:Fallback>
                <p:oleObj name="Equazione" r:id="rId3" imgW="1892160" imgH="469800" progId="Equation.3">
                  <p:embed/>
                  <p:pic>
                    <p:nvPicPr>
                      <p:cNvPr id="0" name=""/>
                      <p:cNvPicPr/>
                      <p:nvPr/>
                    </p:nvPicPr>
                    <p:blipFill>
                      <a:blip r:embed="rId4"/>
                      <a:stretch>
                        <a:fillRect/>
                      </a:stretch>
                    </p:blipFill>
                    <p:spPr>
                      <a:xfrm>
                        <a:off x="3004373" y="5192589"/>
                        <a:ext cx="3233811" cy="803027"/>
                      </a:xfrm>
                      <a:prstGeom prst="rect">
                        <a:avLst/>
                      </a:prstGeom>
                    </p:spPr>
                  </p:pic>
                </p:oleObj>
              </mc:Fallback>
            </mc:AlternateContent>
          </a:graphicData>
        </a:graphic>
      </p:graphicFrame>
    </p:spTree>
    <p:extLst>
      <p:ext uri="{BB962C8B-B14F-4D97-AF65-F5344CB8AC3E}">
        <p14:creationId xmlns:p14="http://schemas.microsoft.com/office/powerpoint/2010/main" val="1649892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3554" y="3212560"/>
            <a:ext cx="4807444" cy="3605583"/>
          </a:xfrm>
          <a:prstGeom prst="rect">
            <a:avLst/>
          </a:prstGeom>
        </p:spPr>
      </p:pic>
      <p:pic>
        <p:nvPicPr>
          <p:cNvPr id="15" name="Picture 25"/>
          <p:cNvPicPr>
            <a:picLocks noChangeAspect="1" noChangeArrowheads="1"/>
          </p:cNvPicPr>
          <p:nvPr/>
        </p:nvPicPr>
        <p:blipFill>
          <a:blip r:embed="rId3"/>
          <a:srcRect/>
          <a:stretch>
            <a:fillRect/>
          </a:stretch>
        </p:blipFill>
        <p:spPr bwMode="auto">
          <a:xfrm>
            <a:off x="194640" y="4969305"/>
            <a:ext cx="2433410" cy="1812495"/>
          </a:xfrm>
          <a:prstGeom prst="rect">
            <a:avLst/>
          </a:prstGeom>
          <a:noFill/>
          <a:ln w="9525">
            <a:noFill/>
            <a:miter lim="800000"/>
            <a:headEnd/>
            <a:tailEnd/>
          </a:ln>
          <a:effectLst>
            <a:glow rad="50800">
              <a:schemeClr val="bg1"/>
            </a:glow>
          </a:effectLst>
        </p:spPr>
      </p:pic>
      <p:sp>
        <p:nvSpPr>
          <p:cNvPr id="125954" name="AutoShape 17"/>
          <p:cNvSpPr>
            <a:spLocks noChangeArrowheads="1"/>
          </p:cNvSpPr>
          <p:nvPr/>
        </p:nvSpPr>
        <p:spPr bwMode="auto">
          <a:xfrm>
            <a:off x="152400" y="152400"/>
            <a:ext cx="8839200" cy="6553200"/>
          </a:xfrm>
          <a:prstGeom prst="roundRect">
            <a:avLst>
              <a:gd name="adj" fmla="val 5824"/>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sz="1800"/>
          </a:p>
        </p:txBody>
      </p:sp>
      <p:sp>
        <p:nvSpPr>
          <p:cNvPr id="125956" name="Rectangle 19"/>
          <p:cNvSpPr>
            <a:spLocks noGrp="1" noChangeArrowheads="1"/>
          </p:cNvSpPr>
          <p:nvPr>
            <p:ph type="title"/>
          </p:nvPr>
        </p:nvSpPr>
        <p:spPr>
          <a:xfrm>
            <a:off x="457200" y="-76200"/>
            <a:ext cx="8229600" cy="1143000"/>
          </a:xfrm>
        </p:spPr>
        <p:txBody>
          <a:bodyPr>
            <a:normAutofit/>
          </a:bodyPr>
          <a:lstStyle/>
          <a:p>
            <a:pPr algn="ctr" eaLnBrk="1" hangingPunct="1"/>
            <a:r>
              <a:rPr lang="it-IT" dirty="0" smtClean="0">
                <a:solidFill>
                  <a:schemeClr val="accent1">
                    <a:lumMod val="50000"/>
                  </a:schemeClr>
                </a:solidFill>
                <a:latin typeface="Calibri" panose="020F0502020204030204" pitchFamily="34" charset="0"/>
              </a:rPr>
              <a:t>LSPE: </a:t>
            </a:r>
            <a:r>
              <a:rPr lang="it-IT" dirty="0" err="1" smtClean="0">
                <a:solidFill>
                  <a:schemeClr val="accent1">
                    <a:lumMod val="50000"/>
                  </a:schemeClr>
                </a:solidFill>
                <a:latin typeface="Calibri" panose="020F0502020204030204" pitchFamily="34" charset="0"/>
              </a:rPr>
              <a:t>enabling</a:t>
            </a:r>
            <a:r>
              <a:rPr lang="it-IT" dirty="0" smtClean="0">
                <a:solidFill>
                  <a:schemeClr val="accent1">
                    <a:lumMod val="50000"/>
                  </a:schemeClr>
                </a:solidFill>
                <a:latin typeface="Calibri" panose="020F0502020204030204" pitchFamily="34" charset="0"/>
              </a:rPr>
              <a:t> </a:t>
            </a:r>
            <a:r>
              <a:rPr lang="it-IT" dirty="0" err="1" smtClean="0">
                <a:solidFill>
                  <a:schemeClr val="accent1">
                    <a:lumMod val="50000"/>
                  </a:schemeClr>
                </a:solidFill>
                <a:latin typeface="Calibri" panose="020F0502020204030204" pitchFamily="34" charset="0"/>
              </a:rPr>
              <a:t>technologies</a:t>
            </a:r>
            <a:endParaRPr lang="en-US" dirty="0" smtClean="0">
              <a:solidFill>
                <a:schemeClr val="accent1">
                  <a:lumMod val="50000"/>
                </a:schemeClr>
              </a:solidFill>
              <a:latin typeface="Calibri" panose="020F0502020204030204" pitchFamily="34" charset="0"/>
            </a:endParaRPr>
          </a:p>
        </p:txBody>
      </p:sp>
      <p:sp>
        <p:nvSpPr>
          <p:cNvPr id="125957" name="Line 23"/>
          <p:cNvSpPr>
            <a:spLocks noChangeShapeType="1"/>
          </p:cNvSpPr>
          <p:nvPr/>
        </p:nvSpPr>
        <p:spPr bwMode="auto">
          <a:xfrm flipH="1">
            <a:off x="3886200" y="6705600"/>
            <a:ext cx="1143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5958" name="Line 24"/>
          <p:cNvSpPr>
            <a:spLocks noChangeShapeType="1"/>
          </p:cNvSpPr>
          <p:nvPr/>
        </p:nvSpPr>
        <p:spPr bwMode="auto">
          <a:xfrm>
            <a:off x="4114800" y="152400"/>
            <a:ext cx="457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8" name="Picture 3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7276" y="855083"/>
            <a:ext cx="4477501" cy="235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7593" y="3334195"/>
            <a:ext cx="2477184" cy="303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4513" y="760858"/>
            <a:ext cx="3494087"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18838" y="1938783"/>
            <a:ext cx="1468438"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94246" y="3138779"/>
            <a:ext cx="2385012" cy="2308324"/>
          </a:xfrm>
          <a:prstGeom prst="rect">
            <a:avLst/>
          </a:prstGeom>
          <a:noFill/>
        </p:spPr>
        <p:txBody>
          <a:bodyPr wrap="none" rtlCol="0">
            <a:spAutoFit/>
          </a:bodyPr>
          <a:lstStyle/>
          <a:p>
            <a:r>
              <a:rPr lang="it-IT" dirty="0" smtClean="0"/>
              <a:t>Multi-mode</a:t>
            </a:r>
          </a:p>
          <a:p>
            <a:r>
              <a:rPr lang="it-IT" dirty="0" smtClean="0"/>
              <a:t>TES detectors</a:t>
            </a:r>
          </a:p>
          <a:p>
            <a:endParaRPr lang="it-IT" dirty="0" smtClean="0"/>
          </a:p>
          <a:p>
            <a:r>
              <a:rPr lang="it-IT" dirty="0" smtClean="0"/>
              <a:t>Large </a:t>
            </a:r>
            <a:r>
              <a:rPr lang="it-IT" dirty="0" err="1" smtClean="0"/>
              <a:t>focal</a:t>
            </a:r>
            <a:r>
              <a:rPr lang="it-IT" dirty="0" smtClean="0"/>
              <a:t> </a:t>
            </a:r>
            <a:r>
              <a:rPr lang="it-IT" dirty="0" err="1" smtClean="0"/>
              <a:t>plane</a:t>
            </a:r>
            <a:r>
              <a:rPr lang="it-IT" dirty="0" smtClean="0"/>
              <a:t> arrays</a:t>
            </a:r>
          </a:p>
          <a:p>
            <a:endParaRPr lang="it-IT" dirty="0"/>
          </a:p>
          <a:p>
            <a:r>
              <a:rPr lang="it-IT" dirty="0" err="1" smtClean="0"/>
              <a:t>Rotating</a:t>
            </a:r>
            <a:r>
              <a:rPr lang="it-IT" dirty="0" smtClean="0"/>
              <a:t> HWP</a:t>
            </a:r>
          </a:p>
          <a:p>
            <a:endParaRPr lang="it-IT" dirty="0"/>
          </a:p>
          <a:p>
            <a:endParaRPr lang="it-IT" dirty="0"/>
          </a:p>
        </p:txBody>
      </p:sp>
    </p:spTree>
    <p:extLst>
      <p:ext uri="{BB962C8B-B14F-4D97-AF65-F5344CB8AC3E}">
        <p14:creationId xmlns:p14="http://schemas.microsoft.com/office/powerpoint/2010/main" val="24150251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txBox="1">
            <a:spLocks noChangeArrowheads="1"/>
          </p:cNvSpPr>
          <p:nvPr/>
        </p:nvSpPr>
        <p:spPr bwMode="auto">
          <a:xfrm>
            <a:off x="76200" y="60325"/>
            <a:ext cx="906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00" dirty="0">
                <a:solidFill>
                  <a:schemeClr val="tx2"/>
                </a:solidFill>
                <a:latin typeface="Calibri" panose="020F0502020204030204" pitchFamily="34" charset="0"/>
              </a:rPr>
              <a:t>SWIPE Performance Forecast (1</a:t>
            </a:r>
            <a:r>
              <a:rPr lang="en-US" sz="4000" baseline="30000" dirty="0">
                <a:solidFill>
                  <a:schemeClr val="tx2"/>
                </a:solidFill>
                <a:latin typeface="Calibri" panose="020F0502020204030204" pitchFamily="34" charset="0"/>
              </a:rPr>
              <a:t>st</a:t>
            </a:r>
            <a:r>
              <a:rPr lang="en-US" sz="4000" dirty="0">
                <a:solidFill>
                  <a:schemeClr val="tx2"/>
                </a:solidFill>
                <a:latin typeface="Calibri" panose="020F0502020204030204" pitchFamily="34" charset="0"/>
              </a:rPr>
              <a:t> flight)</a:t>
            </a:r>
          </a:p>
        </p:txBody>
      </p:sp>
      <p:sp>
        <p:nvSpPr>
          <p:cNvPr id="153603" name="AutoShape 3"/>
          <p:cNvSpPr>
            <a:spLocks noChangeArrowheads="1"/>
          </p:cNvSpPr>
          <p:nvPr/>
        </p:nvSpPr>
        <p:spPr bwMode="auto">
          <a:xfrm>
            <a:off x="152400" y="152400"/>
            <a:ext cx="8839200" cy="6553200"/>
          </a:xfrm>
          <a:prstGeom prst="roundRect">
            <a:avLst>
              <a:gd name="adj" fmla="val 5824"/>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sz="1800"/>
          </a:p>
        </p:txBody>
      </p:sp>
      <p:sp>
        <p:nvSpPr>
          <p:cNvPr id="153604" name="CasellaDiTesto 5"/>
          <p:cNvSpPr txBox="1">
            <a:spLocks noChangeArrowheads="1"/>
          </p:cNvSpPr>
          <p:nvPr/>
        </p:nvSpPr>
        <p:spPr bwMode="auto">
          <a:xfrm>
            <a:off x="228600" y="6242050"/>
            <a:ext cx="2608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sz="1800"/>
              <a:t>L. Pagano, F. Piacentini</a:t>
            </a:r>
          </a:p>
        </p:txBody>
      </p:sp>
      <p:pic>
        <p:nvPicPr>
          <p:cNvPr id="153605" name="Immagine 10" descr="prob_r_compsep.pdf - Adobe Acrobat Pro"/>
          <p:cNvPicPr>
            <a:picLocks noChangeAspect="1"/>
          </p:cNvPicPr>
          <p:nvPr/>
        </p:nvPicPr>
        <p:blipFill>
          <a:blip r:embed="rId2">
            <a:extLst>
              <a:ext uri="{28A0092B-C50C-407E-A947-70E740481C1C}">
                <a14:useLocalDpi xmlns:a14="http://schemas.microsoft.com/office/drawing/2010/main" val="0"/>
              </a:ext>
            </a:extLst>
          </a:blip>
          <a:srcRect l="19028" t="12325" r="21805" b="3159"/>
          <a:stretch>
            <a:fillRect/>
          </a:stretch>
        </p:blipFill>
        <p:spPr bwMode="auto">
          <a:xfrm>
            <a:off x="1065213" y="727075"/>
            <a:ext cx="7088187"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168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arrotondato 19"/>
          <p:cNvSpPr/>
          <p:nvPr/>
        </p:nvSpPr>
        <p:spPr>
          <a:xfrm>
            <a:off x="5689600" y="4740440"/>
            <a:ext cx="2413186" cy="14402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Ovale 1"/>
          <p:cNvSpPr/>
          <p:nvPr/>
        </p:nvSpPr>
        <p:spPr>
          <a:xfrm>
            <a:off x="173642" y="577655"/>
            <a:ext cx="3184346" cy="227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Current</a:t>
            </a:r>
            <a:endParaRPr lang="it-IT" dirty="0" smtClean="0"/>
          </a:p>
          <a:p>
            <a:pPr algn="ctr"/>
            <a:r>
              <a:rPr lang="it-IT" dirty="0" err="1" smtClean="0"/>
              <a:t>Experiments</a:t>
            </a:r>
            <a:endParaRPr lang="it-IT" dirty="0" smtClean="0"/>
          </a:p>
          <a:p>
            <a:pPr algn="ctr"/>
            <a:r>
              <a:rPr lang="it-IT" dirty="0" smtClean="0">
                <a:solidFill>
                  <a:srgbClr val="FF0000"/>
                </a:solidFill>
              </a:rPr>
              <a:t>LSPE, QUBIC</a:t>
            </a:r>
          </a:p>
          <a:p>
            <a:pPr algn="ctr"/>
            <a:r>
              <a:rPr lang="it-IT" dirty="0">
                <a:solidFill>
                  <a:srgbClr val="FF0000"/>
                </a:solidFill>
              </a:rPr>
              <a:t>i</a:t>
            </a:r>
            <a:r>
              <a:rPr lang="it-IT" dirty="0" smtClean="0">
                <a:solidFill>
                  <a:srgbClr val="FF0000"/>
                </a:solidFill>
              </a:rPr>
              <a:t>n Europe</a:t>
            </a:r>
          </a:p>
        </p:txBody>
      </p:sp>
      <p:sp>
        <p:nvSpPr>
          <p:cNvPr id="3" name="Ovale 2"/>
          <p:cNvSpPr/>
          <p:nvPr/>
        </p:nvSpPr>
        <p:spPr>
          <a:xfrm>
            <a:off x="4105268" y="328965"/>
            <a:ext cx="2239459" cy="16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COrE</a:t>
            </a:r>
            <a:r>
              <a:rPr lang="it-IT" dirty="0" smtClean="0"/>
              <a:t>++</a:t>
            </a:r>
          </a:p>
        </p:txBody>
      </p:sp>
      <p:sp>
        <p:nvSpPr>
          <p:cNvPr id="4" name="Ovale 3"/>
          <p:cNvSpPr/>
          <p:nvPr/>
        </p:nvSpPr>
        <p:spPr>
          <a:xfrm>
            <a:off x="4373971" y="1694651"/>
            <a:ext cx="2239459" cy="16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LiteBIRD</a:t>
            </a:r>
            <a:endParaRPr lang="it-IT" dirty="0" smtClean="0">
              <a:solidFill>
                <a:srgbClr val="FF0000"/>
              </a:solidFill>
            </a:endParaRPr>
          </a:p>
        </p:txBody>
      </p:sp>
      <p:sp>
        <p:nvSpPr>
          <p:cNvPr id="5" name="CasellaDiTesto 4"/>
          <p:cNvSpPr txBox="1"/>
          <p:nvPr/>
        </p:nvSpPr>
        <p:spPr>
          <a:xfrm>
            <a:off x="7445867" y="861839"/>
            <a:ext cx="1468672" cy="2123658"/>
          </a:xfrm>
          <a:prstGeom prst="rect">
            <a:avLst/>
          </a:prstGeom>
          <a:noFill/>
        </p:spPr>
        <p:txBody>
          <a:bodyPr wrap="none" rtlCol="0">
            <a:spAutoFit/>
          </a:bodyPr>
          <a:lstStyle/>
          <a:p>
            <a:r>
              <a:rPr lang="it-IT" sz="6600" dirty="0" smtClean="0"/>
              <a:t>M5</a:t>
            </a:r>
          </a:p>
          <a:p>
            <a:r>
              <a:rPr lang="it-IT" sz="6600" dirty="0" smtClean="0"/>
              <a:t>MO</a:t>
            </a:r>
            <a:endParaRPr lang="it-IT" sz="6600" dirty="0"/>
          </a:p>
        </p:txBody>
      </p:sp>
      <p:sp>
        <p:nvSpPr>
          <p:cNvPr id="6" name="Freccia a destra 5"/>
          <p:cNvSpPr/>
          <p:nvPr/>
        </p:nvSpPr>
        <p:spPr>
          <a:xfrm rot="20748423">
            <a:off x="3384218" y="1405147"/>
            <a:ext cx="699946" cy="23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rot="1492515">
            <a:off x="3432194" y="2205823"/>
            <a:ext cx="699946" cy="23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rot="20748423">
            <a:off x="6613429" y="2005884"/>
            <a:ext cx="699946" cy="23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rot="1619379">
            <a:off x="6474347" y="1313199"/>
            <a:ext cx="699946" cy="23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2036393" y="3660746"/>
            <a:ext cx="2239459" cy="16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smtClean="0"/>
              <a:t>S4</a:t>
            </a:r>
            <a:endParaRPr lang="it-IT" dirty="0" smtClean="0">
              <a:solidFill>
                <a:srgbClr val="FF0000"/>
              </a:solidFill>
            </a:endParaRPr>
          </a:p>
        </p:txBody>
      </p:sp>
      <p:sp>
        <p:nvSpPr>
          <p:cNvPr id="11" name="Freccia a destra 10"/>
          <p:cNvSpPr/>
          <p:nvPr/>
        </p:nvSpPr>
        <p:spPr>
          <a:xfrm rot="3741602">
            <a:off x="2160689" y="3100643"/>
            <a:ext cx="699946" cy="23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289827" y="3921860"/>
            <a:ext cx="2239459" cy="16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balloons</a:t>
            </a:r>
            <a:endParaRPr lang="it-IT" sz="700" dirty="0" smtClean="0">
              <a:solidFill>
                <a:srgbClr val="FF0000"/>
              </a:solidFill>
            </a:endParaRPr>
          </a:p>
        </p:txBody>
      </p:sp>
      <p:sp>
        <p:nvSpPr>
          <p:cNvPr id="13" name="Freccia a destra 12"/>
          <p:cNvSpPr/>
          <p:nvPr/>
        </p:nvSpPr>
        <p:spPr>
          <a:xfrm rot="6343165">
            <a:off x="1367901" y="3187210"/>
            <a:ext cx="699946" cy="23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7507110" y="3033699"/>
            <a:ext cx="1191352" cy="369332"/>
          </a:xfrm>
          <a:prstGeom prst="rect">
            <a:avLst/>
          </a:prstGeom>
          <a:noFill/>
        </p:spPr>
        <p:txBody>
          <a:bodyPr wrap="none" rtlCol="0">
            <a:spAutoFit/>
          </a:bodyPr>
          <a:lstStyle/>
          <a:p>
            <a:r>
              <a:rPr lang="it-IT" dirty="0" smtClean="0"/>
              <a:t>2025-2030</a:t>
            </a:r>
            <a:endParaRPr lang="it-IT" dirty="0"/>
          </a:p>
        </p:txBody>
      </p:sp>
      <p:sp>
        <p:nvSpPr>
          <p:cNvPr id="15" name="CasellaDiTesto 14"/>
          <p:cNvSpPr txBox="1"/>
          <p:nvPr/>
        </p:nvSpPr>
        <p:spPr>
          <a:xfrm>
            <a:off x="1964770" y="5674410"/>
            <a:ext cx="1191352" cy="369332"/>
          </a:xfrm>
          <a:prstGeom prst="rect">
            <a:avLst/>
          </a:prstGeom>
          <a:noFill/>
        </p:spPr>
        <p:txBody>
          <a:bodyPr wrap="none" rtlCol="0">
            <a:spAutoFit/>
          </a:bodyPr>
          <a:lstStyle/>
          <a:p>
            <a:r>
              <a:rPr lang="it-IT" dirty="0" smtClean="0"/>
              <a:t>2025-2030</a:t>
            </a:r>
            <a:endParaRPr lang="it-IT" dirty="0"/>
          </a:p>
        </p:txBody>
      </p:sp>
      <p:sp>
        <p:nvSpPr>
          <p:cNvPr id="16" name="CasellaDiTesto 15"/>
          <p:cNvSpPr txBox="1"/>
          <p:nvPr/>
        </p:nvSpPr>
        <p:spPr>
          <a:xfrm>
            <a:off x="6090355" y="5028079"/>
            <a:ext cx="1664238" cy="830997"/>
          </a:xfrm>
          <a:prstGeom prst="rect">
            <a:avLst/>
          </a:prstGeom>
          <a:noFill/>
        </p:spPr>
        <p:txBody>
          <a:bodyPr wrap="none" rtlCol="0">
            <a:spAutoFit/>
          </a:bodyPr>
          <a:lstStyle/>
          <a:p>
            <a:r>
              <a:rPr lang="it-IT" sz="4800" dirty="0"/>
              <a:t>r</a:t>
            </a:r>
            <a:r>
              <a:rPr lang="it-IT" sz="4800" dirty="0" smtClean="0"/>
              <a:t>=10</a:t>
            </a:r>
            <a:r>
              <a:rPr lang="it-IT" sz="4800" baseline="30000" dirty="0" smtClean="0"/>
              <a:t>-4</a:t>
            </a:r>
            <a:endParaRPr lang="it-IT" sz="4800" baseline="30000" dirty="0"/>
          </a:p>
        </p:txBody>
      </p:sp>
      <p:sp>
        <p:nvSpPr>
          <p:cNvPr id="18" name="Freccia a destra 17"/>
          <p:cNvSpPr/>
          <p:nvPr/>
        </p:nvSpPr>
        <p:spPr>
          <a:xfrm rot="6274759">
            <a:off x="7359164" y="3993266"/>
            <a:ext cx="699946" cy="23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p:cNvSpPr/>
          <p:nvPr/>
        </p:nvSpPr>
        <p:spPr>
          <a:xfrm rot="1190160">
            <a:off x="4622279" y="4950689"/>
            <a:ext cx="699946" cy="23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8346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65555" y="1081524"/>
            <a:ext cx="8029881" cy="4684795"/>
          </a:xfrm>
          <a:prstGeom prst="rect">
            <a:avLst/>
          </a:prstGeom>
        </p:spPr>
      </p:pic>
      <p:sp>
        <p:nvSpPr>
          <p:cNvPr id="3" name="CasellaDiTesto 2"/>
          <p:cNvSpPr txBox="1"/>
          <p:nvPr/>
        </p:nvSpPr>
        <p:spPr>
          <a:xfrm>
            <a:off x="680313" y="158194"/>
            <a:ext cx="7796943" cy="923330"/>
          </a:xfrm>
          <a:prstGeom prst="rect">
            <a:avLst/>
          </a:prstGeom>
          <a:noFill/>
        </p:spPr>
        <p:txBody>
          <a:bodyPr wrap="none" rtlCol="0">
            <a:spAutoFit/>
          </a:bodyPr>
          <a:lstStyle/>
          <a:p>
            <a:r>
              <a:rPr lang="it-IT" sz="5400" dirty="0" err="1" smtClean="0"/>
              <a:t>COrE</a:t>
            </a:r>
            <a:r>
              <a:rPr lang="it-IT" sz="5400" dirty="0" smtClean="0"/>
              <a:t>   -&gt; </a:t>
            </a:r>
            <a:r>
              <a:rPr lang="it-IT" sz="5400" dirty="0" err="1" smtClean="0"/>
              <a:t>COrE</a:t>
            </a:r>
            <a:r>
              <a:rPr lang="it-IT" sz="5400" dirty="0" smtClean="0"/>
              <a:t>+   -&gt; </a:t>
            </a:r>
            <a:r>
              <a:rPr lang="it-IT" sz="5400" dirty="0" err="1" smtClean="0"/>
              <a:t>COrE</a:t>
            </a:r>
            <a:r>
              <a:rPr lang="it-IT" sz="5400" dirty="0" smtClean="0"/>
              <a:t>++</a:t>
            </a:r>
            <a:endParaRPr lang="it-IT" sz="5400" dirty="0"/>
          </a:p>
        </p:txBody>
      </p:sp>
    </p:spTree>
    <p:extLst>
      <p:ext uri="{BB962C8B-B14F-4D97-AF65-F5344CB8AC3E}">
        <p14:creationId xmlns:p14="http://schemas.microsoft.com/office/powerpoint/2010/main" val="1696858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8260" y="92990"/>
            <a:ext cx="8748183" cy="6542759"/>
          </a:xfrm>
          <a:prstGeom prst="rect">
            <a:avLst/>
          </a:prstGeom>
        </p:spPr>
      </p:pic>
    </p:spTree>
    <p:extLst>
      <p:ext uri="{BB962C8B-B14F-4D97-AF65-F5344CB8AC3E}">
        <p14:creationId xmlns:p14="http://schemas.microsoft.com/office/powerpoint/2010/main" val="4262575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olo 1"/>
          <p:cNvSpPr>
            <a:spLocks noGrp="1"/>
          </p:cNvSpPr>
          <p:nvPr>
            <p:ph type="title"/>
          </p:nvPr>
        </p:nvSpPr>
        <p:spPr>
          <a:xfrm>
            <a:off x="457200" y="6350"/>
            <a:ext cx="8229600" cy="831850"/>
          </a:xfrm>
        </p:spPr>
        <p:txBody>
          <a:bodyPr/>
          <a:lstStyle/>
          <a:p>
            <a:r>
              <a:rPr lang="it-IT" dirty="0" err="1" smtClean="0">
                <a:solidFill>
                  <a:schemeClr val="accent1">
                    <a:lumMod val="50000"/>
                  </a:schemeClr>
                </a:solidFill>
                <a:latin typeface="Calibri" panose="020F0502020204030204" pitchFamily="34" charset="0"/>
              </a:rPr>
              <a:t>Not</a:t>
            </a:r>
            <a:r>
              <a:rPr lang="it-IT" dirty="0" smtClean="0">
                <a:solidFill>
                  <a:schemeClr val="accent1">
                    <a:lumMod val="50000"/>
                  </a:schemeClr>
                </a:solidFill>
                <a:latin typeface="Calibri" panose="020F0502020204030204" pitchFamily="34" charset="0"/>
              </a:rPr>
              <a:t> just </a:t>
            </a:r>
            <a:r>
              <a:rPr lang="it-IT" dirty="0" err="1" smtClean="0">
                <a:solidFill>
                  <a:schemeClr val="accent1">
                    <a:lumMod val="50000"/>
                  </a:schemeClr>
                </a:solidFill>
                <a:latin typeface="Calibri" panose="020F0502020204030204" pitchFamily="34" charset="0"/>
              </a:rPr>
              <a:t>inflationary</a:t>
            </a:r>
            <a:r>
              <a:rPr lang="it-IT" dirty="0" smtClean="0">
                <a:solidFill>
                  <a:schemeClr val="accent1">
                    <a:lumMod val="50000"/>
                  </a:schemeClr>
                </a:solidFill>
                <a:latin typeface="Calibri" panose="020F0502020204030204" pitchFamily="34" charset="0"/>
              </a:rPr>
              <a:t> B-</a:t>
            </a:r>
            <a:r>
              <a:rPr lang="it-IT" dirty="0" err="1" smtClean="0">
                <a:solidFill>
                  <a:schemeClr val="accent1">
                    <a:lumMod val="50000"/>
                  </a:schemeClr>
                </a:solidFill>
                <a:latin typeface="Calibri" panose="020F0502020204030204" pitchFamily="34" charset="0"/>
              </a:rPr>
              <a:t>modes</a:t>
            </a:r>
            <a:endParaRPr lang="it-IT" dirty="0" smtClean="0">
              <a:solidFill>
                <a:schemeClr val="accent1">
                  <a:lumMod val="50000"/>
                </a:schemeClr>
              </a:solidFill>
              <a:latin typeface="Calibri" panose="020F0502020204030204" pitchFamily="34" charset="0"/>
            </a:endParaRPr>
          </a:p>
        </p:txBody>
      </p:sp>
      <p:sp>
        <p:nvSpPr>
          <p:cNvPr id="154627" name="Segnaposto contenuto 2"/>
          <p:cNvSpPr>
            <a:spLocks noGrp="1"/>
          </p:cNvSpPr>
          <p:nvPr>
            <p:ph idx="1"/>
          </p:nvPr>
        </p:nvSpPr>
        <p:spPr>
          <a:xfrm>
            <a:off x="152400" y="762000"/>
            <a:ext cx="8229600" cy="4525963"/>
          </a:xfrm>
        </p:spPr>
        <p:txBody>
          <a:bodyPr/>
          <a:lstStyle/>
          <a:p>
            <a:r>
              <a:rPr lang="it-IT" sz="2300" dirty="0" smtClean="0">
                <a:latin typeface="Calibri" panose="020F0502020204030204" pitchFamily="34" charset="0"/>
              </a:rPr>
              <a:t>A </a:t>
            </a:r>
            <a:r>
              <a:rPr lang="it-IT" sz="2300" dirty="0" err="1" smtClean="0">
                <a:latin typeface="Calibri" panose="020F0502020204030204" pitchFamily="34" charset="0"/>
              </a:rPr>
              <a:t>very</a:t>
            </a:r>
            <a:r>
              <a:rPr lang="it-IT" sz="2300" dirty="0" smtClean="0">
                <a:latin typeface="Calibri" panose="020F0502020204030204" pitchFamily="34" charset="0"/>
              </a:rPr>
              <a:t> </a:t>
            </a:r>
            <a:r>
              <a:rPr lang="it-IT" sz="2300" dirty="0" err="1" smtClean="0">
                <a:latin typeface="Calibri" panose="020F0502020204030204" pitchFamily="34" charset="0"/>
              </a:rPr>
              <a:t>active</a:t>
            </a:r>
            <a:r>
              <a:rPr lang="it-IT" sz="2300" dirty="0" smtClean="0">
                <a:latin typeface="Calibri" panose="020F0502020204030204" pitchFamily="34" charset="0"/>
              </a:rPr>
              <a:t> community </a:t>
            </a:r>
            <a:r>
              <a:rPr lang="it-IT" sz="2300" dirty="0" err="1" smtClean="0">
                <a:latin typeface="Calibri" panose="020F0502020204030204" pitchFamily="34" charset="0"/>
              </a:rPr>
              <a:t>is</a:t>
            </a:r>
            <a:r>
              <a:rPr lang="it-IT" sz="2300" dirty="0" smtClean="0">
                <a:latin typeface="Calibri" panose="020F0502020204030204" pitchFamily="34" charset="0"/>
              </a:rPr>
              <a:t> </a:t>
            </a:r>
            <a:r>
              <a:rPr lang="it-IT" sz="2300" dirty="0" err="1" smtClean="0">
                <a:latin typeface="Calibri" panose="020F0502020204030204" pitchFamily="34" charset="0"/>
              </a:rPr>
              <a:t>interested</a:t>
            </a:r>
            <a:r>
              <a:rPr lang="it-IT" sz="2300" dirty="0" smtClean="0">
                <a:latin typeface="Calibri" panose="020F0502020204030204" pitchFamily="34" charset="0"/>
              </a:rPr>
              <a:t> to </a:t>
            </a:r>
            <a:r>
              <a:rPr lang="it-IT" sz="2300" dirty="0" err="1" smtClean="0">
                <a:latin typeface="Calibri" panose="020F0502020204030204" pitchFamily="34" charset="0"/>
              </a:rPr>
              <a:t>Cosmic</a:t>
            </a:r>
            <a:r>
              <a:rPr lang="it-IT" sz="2300" dirty="0" smtClean="0">
                <a:latin typeface="Calibri" panose="020F0502020204030204" pitchFamily="34" charset="0"/>
              </a:rPr>
              <a:t> </a:t>
            </a:r>
            <a:r>
              <a:rPr lang="it-IT" sz="2300" dirty="0" err="1" smtClean="0">
                <a:latin typeface="Calibri" panose="020F0502020204030204" pitchFamily="34" charset="0"/>
              </a:rPr>
              <a:t>Polarization</a:t>
            </a:r>
            <a:r>
              <a:rPr lang="it-IT" sz="2300" dirty="0" smtClean="0">
                <a:latin typeface="Calibri" panose="020F0502020204030204" pitchFamily="34" charset="0"/>
              </a:rPr>
              <a:t> </a:t>
            </a:r>
            <a:r>
              <a:rPr lang="it-IT" sz="2300" dirty="0" err="1" smtClean="0">
                <a:latin typeface="Calibri" panose="020F0502020204030204" pitchFamily="34" charset="0"/>
              </a:rPr>
              <a:t>Rotation</a:t>
            </a:r>
            <a:endParaRPr lang="it-IT" sz="2300" dirty="0" smtClean="0">
              <a:latin typeface="Calibri" panose="020F0502020204030204" pitchFamily="34" charset="0"/>
            </a:endParaRPr>
          </a:p>
          <a:p>
            <a:r>
              <a:rPr lang="en-US" sz="2300" dirty="0" smtClean="0">
                <a:latin typeface="Calibri" panose="020F0502020204030204" pitchFamily="34" charset="0"/>
              </a:rPr>
              <a:t>The orientation of polarization appears to be the most stable property of photons. </a:t>
            </a:r>
          </a:p>
          <a:p>
            <a:r>
              <a:rPr lang="en-US" sz="2300" dirty="0" smtClean="0">
                <a:latin typeface="Calibri" panose="020F0502020204030204" pitchFamily="34" charset="0"/>
              </a:rPr>
              <a:t>However, changes in the polarization angle of photons traveling over cosmological distances are foreseen, for example, if fundamental physical principles, such as the Einstein Equivalence Principle, are violated, or if there is a Faraday rotation.</a:t>
            </a:r>
          </a:p>
          <a:p>
            <a:r>
              <a:rPr lang="en-US" sz="2300" dirty="0" smtClean="0">
                <a:latin typeface="Calibri" panose="020F0502020204030204" pitchFamily="34" charset="0"/>
              </a:rPr>
              <a:t>A very difficult measurement. Usually based on non-zero &lt;TB&gt; &amp;&lt;EB&gt;</a:t>
            </a:r>
            <a:endParaRPr lang="it-IT" sz="2300" dirty="0" smtClean="0">
              <a:latin typeface="Calibri" panose="020F0502020204030204" pitchFamily="34" charset="0"/>
            </a:endParaRPr>
          </a:p>
        </p:txBody>
      </p:sp>
      <p:pic>
        <p:nvPicPr>
          <p:cNvPr id="154628"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386263"/>
            <a:ext cx="73152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CasellaDiTesto 4"/>
          <p:cNvSpPr txBox="1">
            <a:spLocks noChangeArrowheads="1"/>
          </p:cNvSpPr>
          <p:nvPr/>
        </p:nvSpPr>
        <p:spPr bwMode="auto">
          <a:xfrm>
            <a:off x="1700213" y="4386263"/>
            <a:ext cx="6173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sz="1800"/>
              <a:t>See presentations/papers at http://www.arcetri.astro.it/cpr/ </a:t>
            </a:r>
          </a:p>
        </p:txBody>
      </p:sp>
    </p:spTree>
    <p:extLst>
      <p:ext uri="{BB962C8B-B14F-4D97-AF65-F5344CB8AC3E}">
        <p14:creationId xmlns:p14="http://schemas.microsoft.com/office/powerpoint/2010/main" val="313422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olo 1"/>
          <p:cNvSpPr>
            <a:spLocks noGrp="1"/>
          </p:cNvSpPr>
          <p:nvPr>
            <p:ph type="title"/>
          </p:nvPr>
        </p:nvSpPr>
        <p:spPr>
          <a:xfrm>
            <a:off x="490053" y="197991"/>
            <a:ext cx="8229600" cy="831850"/>
          </a:xfrm>
        </p:spPr>
        <p:txBody>
          <a:bodyPr/>
          <a:lstStyle/>
          <a:p>
            <a:r>
              <a:rPr lang="it-IT" dirty="0" smtClean="0">
                <a:solidFill>
                  <a:schemeClr val="accent1">
                    <a:lumMod val="50000"/>
                  </a:schemeClr>
                </a:solidFill>
                <a:latin typeface="Calibri" panose="020F0502020204030204" pitchFamily="34" charset="0"/>
              </a:rPr>
              <a:t>… and the </a:t>
            </a:r>
            <a:r>
              <a:rPr lang="it-IT" dirty="0" err="1" smtClean="0">
                <a:solidFill>
                  <a:schemeClr val="accent1">
                    <a:lumMod val="50000"/>
                  </a:schemeClr>
                </a:solidFill>
                <a:latin typeface="Calibri" panose="020F0502020204030204" pitchFamily="34" charset="0"/>
              </a:rPr>
              <a:t>spectrum</a:t>
            </a:r>
            <a:r>
              <a:rPr lang="it-IT" dirty="0" smtClean="0">
                <a:solidFill>
                  <a:schemeClr val="accent1">
                    <a:lumMod val="50000"/>
                  </a:schemeClr>
                </a:solidFill>
                <a:latin typeface="Calibri" panose="020F0502020204030204" pitchFamily="34" charset="0"/>
              </a:rPr>
              <a:t> of the CMB !</a:t>
            </a:r>
          </a:p>
        </p:txBody>
      </p:sp>
      <p:sp>
        <p:nvSpPr>
          <p:cNvPr id="154627" name="Segnaposto contenuto 2"/>
          <p:cNvSpPr>
            <a:spLocks noGrp="1"/>
          </p:cNvSpPr>
          <p:nvPr>
            <p:ph idx="1"/>
          </p:nvPr>
        </p:nvSpPr>
        <p:spPr>
          <a:xfrm>
            <a:off x="349515" y="1101479"/>
            <a:ext cx="8229600" cy="5441684"/>
          </a:xfrm>
        </p:spPr>
        <p:txBody>
          <a:bodyPr>
            <a:normAutofit/>
          </a:bodyPr>
          <a:lstStyle/>
          <a:p>
            <a:r>
              <a:rPr lang="it-IT" sz="2300" dirty="0" smtClean="0">
                <a:latin typeface="Calibri" panose="020F0502020204030204" pitchFamily="34" charset="0"/>
              </a:rPr>
              <a:t>COBE-FIRAS </a:t>
            </a:r>
            <a:r>
              <a:rPr lang="it-IT" sz="2300" dirty="0" err="1" smtClean="0">
                <a:latin typeface="Calibri" panose="020F0502020204030204" pitchFamily="34" charset="0"/>
              </a:rPr>
              <a:t>demonstrated</a:t>
            </a:r>
            <a:r>
              <a:rPr lang="it-IT" sz="2300" dirty="0" smtClean="0">
                <a:latin typeface="Calibri" panose="020F0502020204030204" pitchFamily="34" charset="0"/>
              </a:rPr>
              <a:t> </a:t>
            </a:r>
            <a:r>
              <a:rPr lang="it-IT" sz="2300" dirty="0" err="1" smtClean="0">
                <a:latin typeface="Calibri" panose="020F0502020204030204" pitchFamily="34" charset="0"/>
              </a:rPr>
              <a:t>that</a:t>
            </a:r>
            <a:r>
              <a:rPr lang="it-IT" sz="2300" dirty="0" smtClean="0">
                <a:latin typeface="Calibri" panose="020F0502020204030204" pitchFamily="34" charset="0"/>
              </a:rPr>
              <a:t> the </a:t>
            </a:r>
            <a:r>
              <a:rPr lang="it-IT" sz="2300" dirty="0" err="1" smtClean="0">
                <a:latin typeface="Calibri" panose="020F0502020204030204" pitchFamily="34" charset="0"/>
              </a:rPr>
              <a:t>spectrum</a:t>
            </a:r>
            <a:r>
              <a:rPr lang="it-IT" sz="2300" dirty="0" smtClean="0">
                <a:latin typeface="Calibri" panose="020F0502020204030204" pitchFamily="34" charset="0"/>
              </a:rPr>
              <a:t> of the CMB </a:t>
            </a:r>
            <a:r>
              <a:rPr lang="it-IT" sz="2300" dirty="0" err="1" smtClean="0">
                <a:latin typeface="Calibri" panose="020F0502020204030204" pitchFamily="34" charset="0"/>
              </a:rPr>
              <a:t>is</a:t>
            </a:r>
            <a:r>
              <a:rPr lang="it-IT" sz="2300" dirty="0" smtClean="0">
                <a:latin typeface="Calibri" panose="020F0502020204030204" pitchFamily="34" charset="0"/>
              </a:rPr>
              <a:t> a high </a:t>
            </a:r>
            <a:r>
              <a:rPr lang="it-IT" sz="2300" dirty="0" err="1" smtClean="0">
                <a:latin typeface="Calibri" panose="020F0502020204030204" pitchFamily="34" charset="0"/>
              </a:rPr>
              <a:t>accuracy</a:t>
            </a:r>
            <a:r>
              <a:rPr lang="it-IT" sz="2300" dirty="0" smtClean="0">
                <a:latin typeface="Calibri" panose="020F0502020204030204" pitchFamily="34" charset="0"/>
              </a:rPr>
              <a:t> </a:t>
            </a:r>
            <a:r>
              <a:rPr lang="it-IT" sz="2300" dirty="0" err="1" smtClean="0">
                <a:latin typeface="Calibri" panose="020F0502020204030204" pitchFamily="34" charset="0"/>
              </a:rPr>
              <a:t>blackbody</a:t>
            </a:r>
            <a:r>
              <a:rPr lang="it-IT" sz="2300" dirty="0" smtClean="0">
                <a:latin typeface="Calibri" panose="020F0502020204030204" pitchFamily="34" charset="0"/>
              </a:rPr>
              <a:t>.</a:t>
            </a:r>
          </a:p>
          <a:p>
            <a:r>
              <a:rPr lang="en-US" sz="2300" dirty="0">
                <a:latin typeface="Calibri" panose="020F0502020204030204" pitchFamily="34" charset="0"/>
              </a:rPr>
              <a:t>However, </a:t>
            </a:r>
            <a:r>
              <a:rPr lang="en-US" sz="2300" dirty="0" smtClean="0">
                <a:latin typeface="Calibri" panose="020F0502020204030204" pitchFamily="34" charset="0"/>
              </a:rPr>
              <a:t>several </a:t>
            </a:r>
            <a:r>
              <a:rPr lang="en-US" sz="2300" dirty="0">
                <a:latin typeface="Calibri" panose="020F0502020204030204" pitchFamily="34" charset="0"/>
              </a:rPr>
              <a:t>processes lead to inevitable </a:t>
            </a:r>
            <a:r>
              <a:rPr lang="en-US" sz="2300" dirty="0" smtClean="0">
                <a:latin typeface="Calibri" panose="020F0502020204030204" pitchFamily="34" charset="0"/>
              </a:rPr>
              <a:t>distortions ! New trend (PIXIE et al.): ultra-high precision measurements of the spectrum</a:t>
            </a:r>
            <a:endParaRPr lang="en-US" sz="2300" dirty="0">
              <a:latin typeface="Calibri" panose="020F0502020204030204" pitchFamily="34" charset="0"/>
            </a:endParaRPr>
          </a:p>
          <a:p>
            <a:r>
              <a:rPr lang="en-US" sz="2300" dirty="0" err="1">
                <a:latin typeface="Calibri" panose="020F0502020204030204" pitchFamily="34" charset="0"/>
              </a:rPr>
              <a:t>Comptonization</a:t>
            </a:r>
            <a:r>
              <a:rPr lang="en-US" sz="2300" dirty="0">
                <a:latin typeface="Calibri" panose="020F0502020204030204" pitchFamily="34" charset="0"/>
              </a:rPr>
              <a:t> &amp; free-free distortion associated with </a:t>
            </a:r>
            <a:r>
              <a:rPr lang="en-US" sz="2300" dirty="0" err="1">
                <a:latin typeface="Calibri" panose="020F0502020204030204" pitchFamily="34" charset="0"/>
              </a:rPr>
              <a:t>reionization</a:t>
            </a:r>
            <a:r>
              <a:rPr lang="en-US" sz="2300" dirty="0">
                <a:latin typeface="Calibri" panose="020F0502020204030204" pitchFamily="34" charset="0"/>
              </a:rPr>
              <a:t> / structure formation &amp; hot galaxy </a:t>
            </a:r>
            <a:r>
              <a:rPr lang="en-US" sz="2300" dirty="0" smtClean="0">
                <a:latin typeface="Calibri" panose="020F0502020204030204" pitchFamily="34" charset="0"/>
              </a:rPr>
              <a:t>clusters</a:t>
            </a:r>
          </a:p>
          <a:p>
            <a:r>
              <a:rPr lang="en-US" sz="2300" dirty="0" smtClean="0">
                <a:latin typeface="Calibri" panose="020F0502020204030204" pitchFamily="34" charset="0"/>
              </a:rPr>
              <a:t>Dissipation </a:t>
            </a:r>
            <a:r>
              <a:rPr lang="en-US" sz="2300" dirty="0">
                <a:latin typeface="Calibri" panose="020F0502020204030204" pitchFamily="34" charset="0"/>
              </a:rPr>
              <a:t>of acoustic modes at small </a:t>
            </a:r>
            <a:r>
              <a:rPr lang="en-US" sz="2300" dirty="0" smtClean="0">
                <a:latin typeface="Calibri" panose="020F0502020204030204" pitchFamily="34" charset="0"/>
              </a:rPr>
              <a:t>scales:</a:t>
            </a:r>
            <a:endParaRPr lang="en-US" sz="2300" dirty="0">
              <a:latin typeface="Calibri" panose="020F0502020204030204" pitchFamily="34" charset="0"/>
            </a:endParaRPr>
          </a:p>
          <a:p>
            <a:pPr lvl="1"/>
            <a:r>
              <a:rPr lang="en-US" sz="1900" dirty="0" smtClean="0">
                <a:latin typeface="Calibri" panose="020F0502020204030204" pitchFamily="34" charset="0"/>
              </a:rPr>
              <a:t>complementary </a:t>
            </a:r>
            <a:r>
              <a:rPr lang="en-US" sz="1900" dirty="0">
                <a:latin typeface="Calibri" panose="020F0502020204030204" pitchFamily="34" charset="0"/>
              </a:rPr>
              <a:t>probe of inflation over additional ~10 e-folds!</a:t>
            </a:r>
          </a:p>
          <a:p>
            <a:pPr lvl="1"/>
            <a:r>
              <a:rPr lang="en-US" sz="1900" dirty="0" smtClean="0">
                <a:latin typeface="Calibri" panose="020F0502020204030204" pitchFamily="34" charset="0"/>
              </a:rPr>
              <a:t>signal </a:t>
            </a:r>
            <a:r>
              <a:rPr lang="en-US" sz="1900" dirty="0">
                <a:latin typeface="Calibri" panose="020F0502020204030204" pitchFamily="34" charset="0"/>
              </a:rPr>
              <a:t>for standard power spectrum </a:t>
            </a:r>
            <a:endParaRPr lang="en-US" sz="1900" dirty="0" smtClean="0">
              <a:latin typeface="Calibri" panose="020F0502020204030204" pitchFamily="34" charset="0"/>
            </a:endParaRPr>
          </a:p>
          <a:p>
            <a:r>
              <a:rPr lang="en-US" sz="2400" dirty="0" smtClean="0">
                <a:latin typeface="Calibri" panose="020F0502020204030204" pitchFamily="34" charset="0"/>
              </a:rPr>
              <a:t>Hydrogen </a:t>
            </a:r>
            <a:r>
              <a:rPr lang="en-US" sz="2400" dirty="0">
                <a:latin typeface="Calibri" panose="020F0502020204030204" pitchFamily="34" charset="0"/>
              </a:rPr>
              <a:t>and Helium recombination lines from z ≃ </a:t>
            </a:r>
            <a:r>
              <a:rPr lang="en-US" sz="2400" dirty="0" smtClean="0">
                <a:latin typeface="Calibri" panose="020F0502020204030204" pitchFamily="34" charset="0"/>
              </a:rPr>
              <a:t>1000</a:t>
            </a:r>
          </a:p>
          <a:p>
            <a:pPr lvl="1"/>
            <a:r>
              <a:rPr lang="en-US" sz="1900" dirty="0" smtClean="0">
                <a:latin typeface="Calibri" panose="020F0502020204030204" pitchFamily="34" charset="0"/>
              </a:rPr>
              <a:t>HI </a:t>
            </a:r>
            <a:r>
              <a:rPr lang="en-US" sz="1900" dirty="0" err="1">
                <a:latin typeface="Calibri" panose="020F0502020204030204" pitchFamily="34" charset="0"/>
              </a:rPr>
              <a:t>Balmer</a:t>
            </a:r>
            <a:r>
              <a:rPr lang="en-US" sz="1900" dirty="0">
                <a:latin typeface="Calibri" panose="020F0502020204030204" pitchFamily="34" charset="0"/>
              </a:rPr>
              <a:t> &amp; </a:t>
            </a:r>
            <a:r>
              <a:rPr lang="en-US" sz="1900" dirty="0" err="1">
                <a:latin typeface="Calibri" panose="020F0502020204030204" pitchFamily="34" charset="0"/>
              </a:rPr>
              <a:t>Paschen</a:t>
            </a:r>
            <a:r>
              <a:rPr lang="en-US" sz="1900" dirty="0">
                <a:latin typeface="Calibri" panose="020F0502020204030204" pitchFamily="34" charset="0"/>
              </a:rPr>
              <a:t>-</a:t>
            </a:r>
            <a:r>
              <a:rPr lang="el-GR" sz="1900" dirty="0">
                <a:latin typeface="Calibri" panose="020F0502020204030204" pitchFamily="34" charset="0"/>
              </a:rPr>
              <a:t>α </a:t>
            </a:r>
            <a:r>
              <a:rPr lang="en-US" sz="1900" dirty="0" smtClean="0">
                <a:latin typeface="Calibri" panose="020F0502020204030204" pitchFamily="34" charset="0"/>
              </a:rPr>
              <a:t>lines</a:t>
            </a:r>
          </a:p>
          <a:p>
            <a:pPr lvl="1"/>
            <a:r>
              <a:rPr lang="en-US" sz="2000" dirty="0" smtClean="0">
                <a:latin typeface="Calibri" panose="020F0502020204030204" pitchFamily="34" charset="0"/>
              </a:rPr>
              <a:t>additional </a:t>
            </a:r>
            <a:r>
              <a:rPr lang="en-US" sz="2000" dirty="0">
                <a:latin typeface="Calibri" panose="020F0502020204030204" pitchFamily="34" charset="0"/>
              </a:rPr>
              <a:t>anisotropic </a:t>
            </a:r>
            <a:r>
              <a:rPr lang="en-US" sz="2000" dirty="0" smtClean="0">
                <a:latin typeface="Calibri" panose="020F0502020204030204" pitchFamily="34" charset="0"/>
              </a:rPr>
              <a:t>signals</a:t>
            </a:r>
            <a:endParaRPr lang="en-US" sz="2000" dirty="0">
              <a:latin typeface="Calibri" panose="020F0502020204030204" pitchFamily="34" charset="0"/>
            </a:endParaRPr>
          </a:p>
          <a:p>
            <a:r>
              <a:rPr lang="en-US" sz="2300" dirty="0">
                <a:latin typeface="Calibri" panose="020F0502020204030204" pitchFamily="34" charset="0"/>
              </a:rPr>
              <a:t>Resonant scattering signals of </a:t>
            </a:r>
            <a:r>
              <a:rPr lang="en-US" sz="2300" dirty="0" smtClean="0">
                <a:latin typeface="Calibri" panose="020F0502020204030204" pitchFamily="34" charset="0"/>
              </a:rPr>
              <a:t>“metals” </a:t>
            </a:r>
            <a:r>
              <a:rPr lang="en-US" sz="2300" dirty="0">
                <a:latin typeface="Calibri" panose="020F0502020204030204" pitchFamily="34" charset="0"/>
              </a:rPr>
              <a:t>during the dark </a:t>
            </a:r>
            <a:r>
              <a:rPr lang="en-US" sz="2300" dirty="0" smtClean="0">
                <a:latin typeface="Calibri" panose="020F0502020204030204" pitchFamily="34" charset="0"/>
              </a:rPr>
              <a:t>ages</a:t>
            </a:r>
            <a:endParaRPr lang="it-IT" sz="2300" dirty="0" smtClean="0">
              <a:latin typeface="Calibri" panose="020F0502020204030204" pitchFamily="34" charset="0"/>
            </a:endParaRPr>
          </a:p>
        </p:txBody>
      </p:sp>
    </p:spTree>
    <p:extLst>
      <p:ext uri="{BB962C8B-B14F-4D97-AF65-F5344CB8AC3E}">
        <p14:creationId xmlns:p14="http://schemas.microsoft.com/office/powerpoint/2010/main" val="103752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6791" y="53026"/>
            <a:ext cx="7886700" cy="713537"/>
          </a:xfrm>
        </p:spPr>
        <p:txBody>
          <a:bodyPr/>
          <a:lstStyle/>
          <a:p>
            <a:r>
              <a:rPr lang="it-IT" dirty="0" err="1" smtClean="0">
                <a:solidFill>
                  <a:schemeClr val="accent1">
                    <a:lumMod val="50000"/>
                  </a:schemeClr>
                </a:solidFill>
              </a:rPr>
              <a:t>Inflation</a:t>
            </a:r>
            <a:r>
              <a:rPr lang="it-IT" dirty="0" smtClean="0">
                <a:solidFill>
                  <a:schemeClr val="accent1">
                    <a:lumMod val="50000"/>
                  </a:schemeClr>
                </a:solidFill>
              </a:rPr>
              <a:t> model </a:t>
            </a:r>
            <a:r>
              <a:rPr lang="it-IT" dirty="0" err="1" smtClean="0">
                <a:solidFill>
                  <a:schemeClr val="accent1">
                    <a:lumMod val="50000"/>
                  </a:schemeClr>
                </a:solidFill>
              </a:rPr>
              <a:t>testing</a:t>
            </a:r>
            <a:endParaRPr lang="it-IT" dirty="0">
              <a:solidFill>
                <a:schemeClr val="accent1">
                  <a:lumMod val="50000"/>
                </a:schemeClr>
              </a:solidFill>
            </a:endParaRPr>
          </a:p>
        </p:txBody>
      </p:sp>
      <p:pic>
        <p:nvPicPr>
          <p:cNvPr id="4" name="Immagine 3"/>
          <p:cNvPicPr>
            <a:picLocks noChangeAspect="1"/>
          </p:cNvPicPr>
          <p:nvPr/>
        </p:nvPicPr>
        <p:blipFill>
          <a:blip r:embed="rId2"/>
          <a:stretch>
            <a:fillRect/>
          </a:stretch>
        </p:blipFill>
        <p:spPr>
          <a:xfrm>
            <a:off x="158333" y="1062237"/>
            <a:ext cx="8898061" cy="5489119"/>
          </a:xfrm>
          <a:prstGeom prst="rect">
            <a:avLst/>
          </a:prstGeom>
        </p:spPr>
      </p:pic>
    </p:spTree>
    <p:extLst>
      <p:ext uri="{BB962C8B-B14F-4D97-AF65-F5344CB8AC3E}">
        <p14:creationId xmlns:p14="http://schemas.microsoft.com/office/powerpoint/2010/main" val="298148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18376" y="138421"/>
            <a:ext cx="8923211" cy="6504427"/>
          </a:xfrm>
          <a:prstGeom prst="rect">
            <a:avLst/>
          </a:prstGeom>
        </p:spPr>
      </p:pic>
    </p:spTree>
    <p:extLst>
      <p:ext uri="{BB962C8B-B14F-4D97-AF65-F5344CB8AC3E}">
        <p14:creationId xmlns:p14="http://schemas.microsoft.com/office/powerpoint/2010/main" val="321276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848695"/>
          </a:xfrm>
        </p:spPr>
        <p:txBody>
          <a:bodyPr>
            <a:normAutofit/>
          </a:bodyPr>
          <a:lstStyle/>
          <a:p>
            <a:r>
              <a:rPr lang="it-IT" sz="4000" dirty="0" err="1" smtClean="0">
                <a:solidFill>
                  <a:schemeClr val="accent1">
                    <a:lumMod val="50000"/>
                  </a:schemeClr>
                </a:solidFill>
              </a:rPr>
              <a:t>Forthcoming</a:t>
            </a:r>
            <a:r>
              <a:rPr lang="it-IT" sz="4000" dirty="0" smtClean="0">
                <a:solidFill>
                  <a:schemeClr val="accent1">
                    <a:lumMod val="50000"/>
                  </a:schemeClr>
                </a:solidFill>
              </a:rPr>
              <a:t> B-</a:t>
            </a:r>
            <a:r>
              <a:rPr lang="it-IT" sz="4000" dirty="0" err="1" smtClean="0">
                <a:solidFill>
                  <a:schemeClr val="accent1">
                    <a:lumMod val="50000"/>
                  </a:schemeClr>
                </a:solidFill>
              </a:rPr>
              <a:t>modes</a:t>
            </a:r>
            <a:r>
              <a:rPr lang="it-IT" sz="4000" dirty="0" smtClean="0">
                <a:solidFill>
                  <a:schemeClr val="accent1">
                    <a:lumMod val="50000"/>
                  </a:schemeClr>
                </a:solidFill>
              </a:rPr>
              <a:t> </a:t>
            </a:r>
            <a:r>
              <a:rPr lang="it-IT" sz="4000" dirty="0" err="1" smtClean="0">
                <a:solidFill>
                  <a:schemeClr val="accent1">
                    <a:lumMod val="50000"/>
                  </a:schemeClr>
                </a:solidFill>
              </a:rPr>
              <a:t>experiments</a:t>
            </a:r>
            <a:endParaRPr lang="it-IT" sz="4000" dirty="0">
              <a:solidFill>
                <a:schemeClr val="accent1">
                  <a:lumMod val="50000"/>
                </a:schemeClr>
              </a:solidFill>
            </a:endParaRPr>
          </a:p>
        </p:txBody>
      </p:sp>
      <p:sp>
        <p:nvSpPr>
          <p:cNvPr id="3" name="Segnaposto contenuto 2"/>
          <p:cNvSpPr>
            <a:spLocks noGrp="1"/>
          </p:cNvSpPr>
          <p:nvPr>
            <p:ph idx="1"/>
          </p:nvPr>
        </p:nvSpPr>
        <p:spPr>
          <a:xfrm>
            <a:off x="491764" y="982405"/>
            <a:ext cx="7886700" cy="5708593"/>
          </a:xfrm>
        </p:spPr>
        <p:txBody>
          <a:bodyPr>
            <a:normAutofit fontScale="77500" lnSpcReduction="20000"/>
          </a:bodyPr>
          <a:lstStyle/>
          <a:p>
            <a:r>
              <a:rPr lang="it-IT" dirty="0" err="1" smtClean="0"/>
              <a:t>Planck</a:t>
            </a:r>
            <a:r>
              <a:rPr lang="it-IT" dirty="0" smtClean="0"/>
              <a:t> </a:t>
            </a:r>
            <a:r>
              <a:rPr lang="it-IT" dirty="0" err="1" smtClean="0"/>
              <a:t>flown</a:t>
            </a:r>
            <a:r>
              <a:rPr lang="it-IT" dirty="0" smtClean="0"/>
              <a:t>, </a:t>
            </a:r>
            <a:r>
              <a:rPr lang="it-IT" dirty="0" err="1" smtClean="0"/>
              <a:t>preliminary</a:t>
            </a:r>
            <a:r>
              <a:rPr lang="it-IT" dirty="0" smtClean="0"/>
              <a:t> </a:t>
            </a:r>
            <a:r>
              <a:rPr lang="it-IT" dirty="0" err="1" smtClean="0"/>
              <a:t>results</a:t>
            </a:r>
            <a:r>
              <a:rPr lang="it-IT" dirty="0" smtClean="0"/>
              <a:t> </a:t>
            </a:r>
            <a:r>
              <a:rPr lang="it-IT" dirty="0" err="1" smtClean="0"/>
              <a:t>published</a:t>
            </a:r>
            <a:r>
              <a:rPr lang="it-IT" dirty="0" smtClean="0"/>
              <a:t>, </a:t>
            </a:r>
            <a:r>
              <a:rPr lang="it-IT" dirty="0" err="1" smtClean="0"/>
              <a:t>legacy</a:t>
            </a:r>
            <a:r>
              <a:rPr lang="it-IT" dirty="0" smtClean="0"/>
              <a:t> </a:t>
            </a:r>
            <a:r>
              <a:rPr lang="it-IT" dirty="0" err="1" smtClean="0"/>
              <a:t>analysis</a:t>
            </a:r>
            <a:r>
              <a:rPr lang="it-IT" dirty="0" smtClean="0"/>
              <a:t> by 2016. Best </a:t>
            </a:r>
            <a:r>
              <a:rPr lang="it-IT" dirty="0" err="1" smtClean="0"/>
              <a:t>limits</a:t>
            </a:r>
            <a:r>
              <a:rPr lang="it-IT" dirty="0" smtClean="0"/>
              <a:t> in </a:t>
            </a:r>
            <a:r>
              <a:rPr lang="it-IT" dirty="0" err="1" smtClean="0"/>
              <a:t>synergy</a:t>
            </a:r>
            <a:r>
              <a:rPr lang="it-IT" dirty="0" smtClean="0"/>
              <a:t> with </a:t>
            </a:r>
            <a:r>
              <a:rPr lang="it-IT" dirty="0" err="1" smtClean="0"/>
              <a:t>Keck</a:t>
            </a:r>
            <a:r>
              <a:rPr lang="it-IT" dirty="0" smtClean="0"/>
              <a:t> &amp; BICEP </a:t>
            </a:r>
          </a:p>
          <a:p>
            <a:r>
              <a:rPr lang="it-IT" dirty="0" smtClean="0"/>
              <a:t>EBEX balloon </a:t>
            </a:r>
            <a:r>
              <a:rPr lang="it-IT" dirty="0" err="1" smtClean="0"/>
              <a:t>flown</a:t>
            </a:r>
            <a:endParaRPr lang="it-IT" dirty="0" smtClean="0"/>
          </a:p>
          <a:p>
            <a:r>
              <a:rPr lang="it-IT" dirty="0" smtClean="0"/>
              <a:t>SPIDER balloon </a:t>
            </a:r>
            <a:r>
              <a:rPr lang="it-IT" dirty="0" err="1" smtClean="0"/>
              <a:t>flown</a:t>
            </a:r>
            <a:r>
              <a:rPr lang="it-IT" dirty="0" smtClean="0"/>
              <a:t> 1/2 (95 &amp; 145 GHz)</a:t>
            </a:r>
          </a:p>
          <a:p>
            <a:r>
              <a:rPr lang="it-IT" dirty="0" err="1" smtClean="0"/>
              <a:t>Keck</a:t>
            </a:r>
            <a:r>
              <a:rPr lang="it-IT" dirty="0" smtClean="0"/>
              <a:t> array, BICEP2 </a:t>
            </a:r>
            <a:r>
              <a:rPr lang="it-IT" dirty="0" err="1" smtClean="0"/>
              <a:t>published</a:t>
            </a:r>
            <a:r>
              <a:rPr lang="it-IT" dirty="0" smtClean="0"/>
              <a:t> (95 &amp; 140 GHz, </a:t>
            </a:r>
            <a:r>
              <a:rPr lang="it-IT" dirty="0" err="1" smtClean="0"/>
              <a:t>south</a:t>
            </a:r>
            <a:r>
              <a:rPr lang="it-IT" dirty="0" smtClean="0"/>
              <a:t> pole)</a:t>
            </a:r>
          </a:p>
          <a:p>
            <a:r>
              <a:rPr lang="it-IT" dirty="0" smtClean="0"/>
              <a:t>ABS </a:t>
            </a:r>
            <a:r>
              <a:rPr lang="it-IT" dirty="0" err="1" smtClean="0"/>
              <a:t>done</a:t>
            </a:r>
            <a:r>
              <a:rPr lang="it-IT" dirty="0" smtClean="0"/>
              <a:t> (145 GHz, Atacama)</a:t>
            </a:r>
          </a:p>
          <a:p>
            <a:r>
              <a:rPr lang="it-IT" dirty="0" smtClean="0"/>
              <a:t>CLASS in </a:t>
            </a:r>
            <a:r>
              <a:rPr lang="it-IT" dirty="0" err="1" smtClean="0"/>
              <a:t>preparation</a:t>
            </a:r>
            <a:r>
              <a:rPr lang="it-IT" dirty="0" smtClean="0"/>
              <a:t> (38, 93, 148, 217 GHz, Atacama)</a:t>
            </a:r>
          </a:p>
          <a:p>
            <a:r>
              <a:rPr lang="it-IT" dirty="0" err="1" smtClean="0"/>
              <a:t>ACTpol</a:t>
            </a:r>
            <a:r>
              <a:rPr lang="it-IT" dirty="0" smtClean="0"/>
              <a:t> (90 &amp; 146 GHz, Atacama) </a:t>
            </a:r>
            <a:r>
              <a:rPr lang="it-IT" dirty="0" err="1" smtClean="0"/>
              <a:t>taking</a:t>
            </a:r>
            <a:r>
              <a:rPr lang="it-IT" dirty="0" smtClean="0"/>
              <a:t> data</a:t>
            </a:r>
          </a:p>
          <a:p>
            <a:r>
              <a:rPr lang="it-IT" dirty="0" err="1" smtClean="0"/>
              <a:t>PolarBEAR</a:t>
            </a:r>
            <a:r>
              <a:rPr lang="it-IT" dirty="0" smtClean="0"/>
              <a:t> </a:t>
            </a:r>
            <a:r>
              <a:rPr lang="it-IT" dirty="0" err="1" smtClean="0"/>
              <a:t>publishing</a:t>
            </a:r>
            <a:r>
              <a:rPr lang="it-IT" dirty="0" smtClean="0"/>
              <a:t> and </a:t>
            </a:r>
            <a:r>
              <a:rPr lang="it-IT" dirty="0" err="1" smtClean="0"/>
              <a:t>taking</a:t>
            </a:r>
            <a:r>
              <a:rPr lang="it-IT" dirty="0" smtClean="0"/>
              <a:t> data (95 &amp; 150 GHz, Atacama)</a:t>
            </a:r>
          </a:p>
          <a:p>
            <a:r>
              <a:rPr lang="it-IT" dirty="0" err="1" smtClean="0"/>
              <a:t>SPTpol</a:t>
            </a:r>
            <a:r>
              <a:rPr lang="it-IT" dirty="0" smtClean="0"/>
              <a:t> </a:t>
            </a:r>
            <a:r>
              <a:rPr lang="it-IT" dirty="0" err="1" smtClean="0"/>
              <a:t>publishing</a:t>
            </a:r>
            <a:r>
              <a:rPr lang="it-IT" dirty="0" smtClean="0"/>
              <a:t> and </a:t>
            </a:r>
            <a:r>
              <a:rPr lang="it-IT" dirty="0" err="1" smtClean="0"/>
              <a:t>taking</a:t>
            </a:r>
            <a:r>
              <a:rPr lang="it-IT" dirty="0" smtClean="0"/>
              <a:t> data</a:t>
            </a:r>
          </a:p>
          <a:p>
            <a:r>
              <a:rPr lang="it-IT" dirty="0" smtClean="0"/>
              <a:t>B-side balloon with </a:t>
            </a:r>
            <a:r>
              <a:rPr lang="it-IT" dirty="0" err="1" smtClean="0"/>
              <a:t>KIDs</a:t>
            </a:r>
            <a:r>
              <a:rPr lang="it-IT" dirty="0" smtClean="0"/>
              <a:t> under </a:t>
            </a:r>
            <a:r>
              <a:rPr lang="it-IT" dirty="0" err="1" smtClean="0"/>
              <a:t>discussion</a:t>
            </a:r>
            <a:r>
              <a:rPr lang="it-IT" dirty="0" smtClean="0"/>
              <a:t> in France</a:t>
            </a:r>
          </a:p>
          <a:p>
            <a:r>
              <a:rPr lang="it-IT" dirty="0" smtClean="0">
                <a:solidFill>
                  <a:srgbClr val="FF0000"/>
                </a:solidFill>
              </a:rPr>
              <a:t>LSPE </a:t>
            </a:r>
            <a:r>
              <a:rPr lang="it-IT" dirty="0" err="1" smtClean="0">
                <a:solidFill>
                  <a:srgbClr val="FF0000"/>
                </a:solidFill>
              </a:rPr>
              <a:t>being</a:t>
            </a:r>
            <a:r>
              <a:rPr lang="it-IT" dirty="0" smtClean="0">
                <a:solidFill>
                  <a:srgbClr val="FF0000"/>
                </a:solidFill>
              </a:rPr>
              <a:t> </a:t>
            </a:r>
            <a:r>
              <a:rPr lang="it-IT" dirty="0" err="1" smtClean="0">
                <a:solidFill>
                  <a:srgbClr val="FF0000"/>
                </a:solidFill>
              </a:rPr>
              <a:t>prepared</a:t>
            </a:r>
            <a:r>
              <a:rPr lang="it-IT" dirty="0" smtClean="0">
                <a:solidFill>
                  <a:srgbClr val="FF0000"/>
                </a:solidFill>
              </a:rPr>
              <a:t> (140, 220, 240 GHz, </a:t>
            </a:r>
            <a:r>
              <a:rPr lang="it-IT" dirty="0" err="1" smtClean="0">
                <a:solidFill>
                  <a:srgbClr val="FF0000"/>
                </a:solidFill>
              </a:rPr>
              <a:t>arctic</a:t>
            </a:r>
            <a:r>
              <a:rPr lang="it-IT" dirty="0" smtClean="0">
                <a:solidFill>
                  <a:srgbClr val="FF0000"/>
                </a:solidFill>
              </a:rPr>
              <a:t> </a:t>
            </a:r>
            <a:r>
              <a:rPr lang="it-IT" dirty="0" smtClean="0">
                <a:solidFill>
                  <a:srgbClr val="FF0000"/>
                </a:solidFill>
              </a:rPr>
              <a:t>balloon </a:t>
            </a:r>
            <a:r>
              <a:rPr lang="it-IT" dirty="0" err="1" smtClean="0">
                <a:solidFill>
                  <a:srgbClr val="FF0000"/>
                </a:solidFill>
              </a:rPr>
              <a:t>flight</a:t>
            </a:r>
            <a:r>
              <a:rPr lang="it-IT" dirty="0" smtClean="0">
                <a:solidFill>
                  <a:srgbClr val="FF0000"/>
                </a:solidFill>
              </a:rPr>
              <a:t>)</a:t>
            </a:r>
          </a:p>
          <a:p>
            <a:r>
              <a:rPr lang="it-IT" dirty="0" smtClean="0">
                <a:solidFill>
                  <a:srgbClr val="FF0000"/>
                </a:solidFill>
              </a:rPr>
              <a:t>QUBIC </a:t>
            </a:r>
            <a:r>
              <a:rPr lang="it-IT" dirty="0" err="1" smtClean="0">
                <a:solidFill>
                  <a:srgbClr val="FF0000"/>
                </a:solidFill>
              </a:rPr>
              <a:t>being</a:t>
            </a:r>
            <a:r>
              <a:rPr lang="it-IT" dirty="0" smtClean="0">
                <a:solidFill>
                  <a:srgbClr val="FF0000"/>
                </a:solidFill>
              </a:rPr>
              <a:t> </a:t>
            </a:r>
            <a:r>
              <a:rPr lang="it-IT" dirty="0" err="1" smtClean="0">
                <a:solidFill>
                  <a:srgbClr val="FF0000"/>
                </a:solidFill>
              </a:rPr>
              <a:t>prepared</a:t>
            </a:r>
            <a:r>
              <a:rPr lang="it-IT" dirty="0" smtClean="0">
                <a:solidFill>
                  <a:srgbClr val="FF0000"/>
                </a:solidFill>
              </a:rPr>
              <a:t> (140 &amp; 220 GHz, </a:t>
            </a:r>
            <a:r>
              <a:rPr lang="it-IT" dirty="0" smtClean="0">
                <a:solidFill>
                  <a:srgbClr val="FF0000"/>
                </a:solidFill>
              </a:rPr>
              <a:t>Dome-C Antarctica)</a:t>
            </a:r>
            <a:endParaRPr lang="it-IT" dirty="0" smtClean="0">
              <a:solidFill>
                <a:srgbClr val="FF0000"/>
              </a:solidFill>
            </a:endParaRPr>
          </a:p>
          <a:p>
            <a:r>
              <a:rPr lang="it-IT" dirty="0" smtClean="0"/>
              <a:t>Stage 4 </a:t>
            </a:r>
            <a:r>
              <a:rPr lang="it-IT" dirty="0" err="1" smtClean="0"/>
              <a:t>at</a:t>
            </a:r>
            <a:r>
              <a:rPr lang="it-IT" dirty="0" smtClean="0"/>
              <a:t> the </a:t>
            </a:r>
            <a:r>
              <a:rPr lang="it-IT" dirty="0" err="1" smtClean="0"/>
              <a:t>horizon</a:t>
            </a:r>
            <a:endParaRPr lang="it-IT" dirty="0" smtClean="0"/>
          </a:p>
          <a:p>
            <a:r>
              <a:rPr lang="it-IT" dirty="0" err="1" smtClean="0"/>
              <a:t>LiteBIRD</a:t>
            </a:r>
            <a:r>
              <a:rPr lang="it-IT" dirty="0" smtClean="0"/>
              <a:t> satellite in </a:t>
            </a:r>
            <a:r>
              <a:rPr lang="it-IT" dirty="0" err="1" smtClean="0"/>
              <a:t>phase</a:t>
            </a:r>
            <a:r>
              <a:rPr lang="it-IT" dirty="0" smtClean="0"/>
              <a:t> A</a:t>
            </a:r>
          </a:p>
          <a:p>
            <a:r>
              <a:rPr lang="it-IT" dirty="0" smtClean="0"/>
              <a:t>M5 – ESA call for medium </a:t>
            </a:r>
            <a:r>
              <a:rPr lang="it-IT" dirty="0" err="1" smtClean="0"/>
              <a:t>mission</a:t>
            </a:r>
            <a:r>
              <a:rPr lang="it-IT" dirty="0" smtClean="0"/>
              <a:t> </a:t>
            </a:r>
            <a:r>
              <a:rPr lang="it-IT" dirty="0" err="1" smtClean="0"/>
              <a:t>coming</a:t>
            </a:r>
            <a:r>
              <a:rPr lang="it-IT" dirty="0" smtClean="0"/>
              <a:t> in </a:t>
            </a:r>
            <a:r>
              <a:rPr lang="it-IT" dirty="0" err="1" smtClean="0"/>
              <a:t>spring</a:t>
            </a:r>
            <a:r>
              <a:rPr lang="it-IT" dirty="0" smtClean="0"/>
              <a:t> 2016 (</a:t>
            </a:r>
            <a:r>
              <a:rPr lang="it-IT" dirty="0" err="1" smtClean="0"/>
              <a:t>COrE</a:t>
            </a:r>
            <a:r>
              <a:rPr lang="it-IT" dirty="0" smtClean="0"/>
              <a:t>++)</a:t>
            </a:r>
            <a:endParaRPr lang="it-IT" dirty="0"/>
          </a:p>
        </p:txBody>
      </p:sp>
      <p:sp>
        <p:nvSpPr>
          <p:cNvPr id="4" name="CasellaDiTesto 3"/>
          <p:cNvSpPr txBox="1"/>
          <p:nvPr/>
        </p:nvSpPr>
        <p:spPr>
          <a:xfrm rot="18124353">
            <a:off x="7063329" y="1938309"/>
            <a:ext cx="1791644" cy="769441"/>
          </a:xfrm>
          <a:prstGeom prst="rect">
            <a:avLst/>
          </a:prstGeom>
          <a:noFill/>
        </p:spPr>
        <p:txBody>
          <a:bodyPr wrap="none" rtlCol="0">
            <a:spAutoFit/>
          </a:bodyPr>
          <a:lstStyle/>
          <a:p>
            <a:r>
              <a:rPr lang="it-IT" sz="4400" dirty="0" err="1" smtClean="0">
                <a:solidFill>
                  <a:schemeClr val="accent1">
                    <a:lumMod val="50000"/>
                  </a:schemeClr>
                </a:solidFill>
              </a:rPr>
              <a:t>Many</a:t>
            </a:r>
            <a:r>
              <a:rPr lang="it-IT" sz="4400" dirty="0" smtClean="0">
                <a:solidFill>
                  <a:schemeClr val="accent1">
                    <a:lumMod val="50000"/>
                  </a:schemeClr>
                </a:solidFill>
              </a:rPr>
              <a:t> !</a:t>
            </a:r>
            <a:endParaRPr lang="it-IT" dirty="0">
              <a:solidFill>
                <a:schemeClr val="accent1">
                  <a:lumMod val="50000"/>
                </a:schemeClr>
              </a:solidFill>
            </a:endParaRPr>
          </a:p>
        </p:txBody>
      </p:sp>
      <p:sp>
        <p:nvSpPr>
          <p:cNvPr id="5" name="CasellaDiTesto 4"/>
          <p:cNvSpPr txBox="1"/>
          <p:nvPr/>
        </p:nvSpPr>
        <p:spPr>
          <a:xfrm rot="18124353">
            <a:off x="7259533" y="4415361"/>
            <a:ext cx="1791644" cy="769441"/>
          </a:xfrm>
          <a:prstGeom prst="rect">
            <a:avLst/>
          </a:prstGeom>
          <a:noFill/>
        </p:spPr>
        <p:txBody>
          <a:bodyPr wrap="none" rtlCol="0">
            <a:spAutoFit/>
          </a:bodyPr>
          <a:lstStyle/>
          <a:p>
            <a:r>
              <a:rPr lang="it-IT" sz="4400" dirty="0" err="1" smtClean="0">
                <a:solidFill>
                  <a:schemeClr val="accent1">
                    <a:lumMod val="50000"/>
                  </a:schemeClr>
                </a:solidFill>
              </a:rPr>
              <a:t>Many</a:t>
            </a:r>
            <a:r>
              <a:rPr lang="it-IT" sz="4400" dirty="0" smtClean="0">
                <a:solidFill>
                  <a:schemeClr val="accent1">
                    <a:lumMod val="50000"/>
                  </a:schemeClr>
                </a:solidFill>
              </a:rPr>
              <a:t> !</a:t>
            </a:r>
            <a:endParaRPr lang="it-IT" dirty="0">
              <a:solidFill>
                <a:schemeClr val="accent1">
                  <a:lumMod val="50000"/>
                </a:schemeClr>
              </a:solidFill>
            </a:endParaRPr>
          </a:p>
        </p:txBody>
      </p:sp>
    </p:spTree>
    <p:extLst>
      <p:ext uri="{BB962C8B-B14F-4D97-AF65-F5344CB8AC3E}">
        <p14:creationId xmlns:p14="http://schemas.microsoft.com/office/powerpoint/2010/main" val="323717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41974" y="163688"/>
            <a:ext cx="8323847" cy="6440955"/>
          </a:xfrm>
          <a:prstGeom prst="rect">
            <a:avLst/>
          </a:prstGeom>
        </p:spPr>
      </p:pic>
      <p:cxnSp>
        <p:nvCxnSpPr>
          <p:cNvPr id="6" name="Connettore 1 5"/>
          <p:cNvCxnSpPr/>
          <p:nvPr/>
        </p:nvCxnSpPr>
        <p:spPr>
          <a:xfrm flipV="1">
            <a:off x="6282267" y="1456267"/>
            <a:ext cx="0" cy="45212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30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06971" y="213139"/>
            <a:ext cx="7526410" cy="4644153"/>
          </a:xfrm>
          <a:prstGeom prst="rect">
            <a:avLst/>
          </a:prstGeom>
        </p:spPr>
      </p:pic>
      <p:cxnSp>
        <p:nvCxnSpPr>
          <p:cNvPr id="6" name="Connettore 1 5"/>
          <p:cNvCxnSpPr/>
          <p:nvPr/>
        </p:nvCxnSpPr>
        <p:spPr>
          <a:xfrm>
            <a:off x="4981651" y="6283756"/>
            <a:ext cx="2757831"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7651699" y="1814170"/>
            <a:ext cx="14631" cy="4454956"/>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6210605" y="5914424"/>
            <a:ext cx="729687" cy="369332"/>
          </a:xfrm>
          <a:prstGeom prst="rect">
            <a:avLst/>
          </a:prstGeom>
          <a:noFill/>
        </p:spPr>
        <p:txBody>
          <a:bodyPr wrap="none" rtlCol="0">
            <a:spAutoFit/>
          </a:bodyPr>
          <a:lstStyle/>
          <a:p>
            <a:r>
              <a:rPr lang="it-IT" dirty="0" smtClean="0"/>
              <a:t>0.1</a:t>
            </a:r>
            <a:r>
              <a:rPr lang="it-IT" dirty="0" smtClean="0">
                <a:latin typeface="Symbol" panose="05050102010706020507" pitchFamily="18" charset="2"/>
              </a:rPr>
              <a:t>m</a:t>
            </a:r>
            <a:r>
              <a:rPr lang="it-IT" dirty="0" smtClean="0"/>
              <a:t>K</a:t>
            </a:r>
            <a:endParaRPr lang="it-IT" dirty="0"/>
          </a:p>
        </p:txBody>
      </p:sp>
      <p:sp>
        <p:nvSpPr>
          <p:cNvPr id="11" name="CasellaDiTesto 10"/>
          <p:cNvSpPr txBox="1"/>
          <p:nvPr/>
        </p:nvSpPr>
        <p:spPr>
          <a:xfrm>
            <a:off x="6201465" y="1814170"/>
            <a:ext cx="723275" cy="369332"/>
          </a:xfrm>
          <a:prstGeom prst="rect">
            <a:avLst/>
          </a:prstGeom>
          <a:noFill/>
        </p:spPr>
        <p:txBody>
          <a:bodyPr wrap="none" rtlCol="0">
            <a:spAutoFit/>
          </a:bodyPr>
          <a:lstStyle/>
          <a:p>
            <a:r>
              <a:rPr lang="it-IT" dirty="0" smtClean="0"/>
              <a:t>10mK</a:t>
            </a:r>
            <a:endParaRPr lang="it-IT" dirty="0"/>
          </a:p>
        </p:txBody>
      </p:sp>
      <p:sp>
        <p:nvSpPr>
          <p:cNvPr id="12" name="CasellaDiTesto 11"/>
          <p:cNvSpPr txBox="1"/>
          <p:nvPr/>
        </p:nvSpPr>
        <p:spPr>
          <a:xfrm>
            <a:off x="7651699" y="3621108"/>
            <a:ext cx="808235" cy="646331"/>
          </a:xfrm>
          <a:prstGeom prst="rect">
            <a:avLst/>
          </a:prstGeom>
          <a:noFill/>
        </p:spPr>
        <p:txBody>
          <a:bodyPr wrap="none" rtlCol="0">
            <a:spAutoFit/>
          </a:bodyPr>
          <a:lstStyle/>
          <a:p>
            <a:r>
              <a:rPr lang="it-IT" sz="3600" dirty="0" smtClean="0">
                <a:solidFill>
                  <a:schemeClr val="accent1">
                    <a:lumMod val="75000"/>
                  </a:schemeClr>
                </a:solidFill>
              </a:rPr>
              <a:t>10</a:t>
            </a:r>
            <a:r>
              <a:rPr lang="it-IT" sz="3600" baseline="30000" dirty="0" smtClean="0">
                <a:solidFill>
                  <a:schemeClr val="accent1">
                    <a:lumMod val="75000"/>
                  </a:schemeClr>
                </a:solidFill>
              </a:rPr>
              <a:t>5</a:t>
            </a:r>
            <a:endParaRPr lang="it-IT" sz="3600" baseline="30000" dirty="0">
              <a:solidFill>
                <a:schemeClr val="accent1">
                  <a:lumMod val="75000"/>
                </a:schemeClr>
              </a:solidFill>
            </a:endParaRPr>
          </a:p>
        </p:txBody>
      </p:sp>
    </p:spTree>
    <p:extLst>
      <p:ext uri="{BB962C8B-B14F-4D97-AF65-F5344CB8AC3E}">
        <p14:creationId xmlns:p14="http://schemas.microsoft.com/office/powerpoint/2010/main" val="246504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525932" y="102412"/>
            <a:ext cx="8186472" cy="6621744"/>
          </a:xfrm>
          <a:prstGeom prst="rect">
            <a:avLst/>
          </a:prstGeom>
        </p:spPr>
      </p:pic>
    </p:spTree>
    <p:extLst>
      <p:ext uri="{BB962C8B-B14F-4D97-AF65-F5344CB8AC3E}">
        <p14:creationId xmlns:p14="http://schemas.microsoft.com/office/powerpoint/2010/main" val="188439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arrotondato 19"/>
          <p:cNvSpPr/>
          <p:nvPr/>
        </p:nvSpPr>
        <p:spPr>
          <a:xfrm>
            <a:off x="5689600" y="4740440"/>
            <a:ext cx="2413186" cy="14402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Ovale 1"/>
          <p:cNvSpPr/>
          <p:nvPr/>
        </p:nvSpPr>
        <p:spPr>
          <a:xfrm>
            <a:off x="173642" y="577655"/>
            <a:ext cx="3184346" cy="227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Current</a:t>
            </a:r>
            <a:endParaRPr lang="it-IT" dirty="0" smtClean="0"/>
          </a:p>
          <a:p>
            <a:pPr algn="ctr"/>
            <a:r>
              <a:rPr lang="it-IT" dirty="0" err="1" smtClean="0"/>
              <a:t>Experiments</a:t>
            </a:r>
            <a:endParaRPr lang="it-IT" dirty="0" smtClean="0"/>
          </a:p>
          <a:p>
            <a:pPr algn="ctr"/>
            <a:r>
              <a:rPr lang="it-IT" dirty="0" smtClean="0">
                <a:solidFill>
                  <a:srgbClr val="FF0000"/>
                </a:solidFill>
              </a:rPr>
              <a:t>LSPE, QUBIC</a:t>
            </a:r>
          </a:p>
          <a:p>
            <a:pPr algn="ctr"/>
            <a:r>
              <a:rPr lang="it-IT" dirty="0">
                <a:solidFill>
                  <a:srgbClr val="FF0000"/>
                </a:solidFill>
              </a:rPr>
              <a:t>i</a:t>
            </a:r>
            <a:r>
              <a:rPr lang="it-IT" dirty="0" smtClean="0">
                <a:solidFill>
                  <a:srgbClr val="FF0000"/>
                </a:solidFill>
              </a:rPr>
              <a:t>n Europe</a:t>
            </a:r>
          </a:p>
        </p:txBody>
      </p:sp>
      <p:sp>
        <p:nvSpPr>
          <p:cNvPr id="3" name="Ovale 2"/>
          <p:cNvSpPr/>
          <p:nvPr/>
        </p:nvSpPr>
        <p:spPr>
          <a:xfrm>
            <a:off x="4105268" y="328965"/>
            <a:ext cx="2239459" cy="16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COrE</a:t>
            </a:r>
            <a:r>
              <a:rPr lang="it-IT" dirty="0" smtClean="0"/>
              <a:t>++</a:t>
            </a:r>
          </a:p>
        </p:txBody>
      </p:sp>
      <p:sp>
        <p:nvSpPr>
          <p:cNvPr id="4" name="Ovale 3"/>
          <p:cNvSpPr/>
          <p:nvPr/>
        </p:nvSpPr>
        <p:spPr>
          <a:xfrm>
            <a:off x="4373971" y="1694651"/>
            <a:ext cx="2239459" cy="16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LiteBIRD</a:t>
            </a:r>
            <a:endParaRPr lang="it-IT" dirty="0" smtClean="0">
              <a:solidFill>
                <a:srgbClr val="FF0000"/>
              </a:solidFill>
            </a:endParaRPr>
          </a:p>
        </p:txBody>
      </p:sp>
      <p:sp>
        <p:nvSpPr>
          <p:cNvPr id="5" name="CasellaDiTesto 4"/>
          <p:cNvSpPr txBox="1"/>
          <p:nvPr/>
        </p:nvSpPr>
        <p:spPr>
          <a:xfrm>
            <a:off x="7445867" y="861839"/>
            <a:ext cx="1468672" cy="2123658"/>
          </a:xfrm>
          <a:prstGeom prst="rect">
            <a:avLst/>
          </a:prstGeom>
          <a:noFill/>
        </p:spPr>
        <p:txBody>
          <a:bodyPr wrap="none" rtlCol="0">
            <a:spAutoFit/>
          </a:bodyPr>
          <a:lstStyle/>
          <a:p>
            <a:r>
              <a:rPr lang="it-IT" sz="6600" dirty="0" smtClean="0"/>
              <a:t>M5</a:t>
            </a:r>
          </a:p>
          <a:p>
            <a:r>
              <a:rPr lang="it-IT" sz="6600" dirty="0" smtClean="0"/>
              <a:t>MO</a:t>
            </a:r>
            <a:endParaRPr lang="it-IT" sz="6600" dirty="0"/>
          </a:p>
        </p:txBody>
      </p:sp>
      <p:sp>
        <p:nvSpPr>
          <p:cNvPr id="6" name="Freccia a destra 5"/>
          <p:cNvSpPr/>
          <p:nvPr/>
        </p:nvSpPr>
        <p:spPr>
          <a:xfrm rot="20748423">
            <a:off x="3384218" y="1405147"/>
            <a:ext cx="699946" cy="23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rot="1492515">
            <a:off x="3432194" y="2205823"/>
            <a:ext cx="699946" cy="23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rot="20748423">
            <a:off x="6613429" y="2005884"/>
            <a:ext cx="699946" cy="23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rot="1619379">
            <a:off x="6474347" y="1313199"/>
            <a:ext cx="699946" cy="23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2036393" y="3660746"/>
            <a:ext cx="2239459" cy="16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smtClean="0"/>
              <a:t>S4</a:t>
            </a:r>
            <a:endParaRPr lang="it-IT" dirty="0" smtClean="0">
              <a:solidFill>
                <a:srgbClr val="FF0000"/>
              </a:solidFill>
            </a:endParaRPr>
          </a:p>
        </p:txBody>
      </p:sp>
      <p:sp>
        <p:nvSpPr>
          <p:cNvPr id="11" name="Freccia a destra 10"/>
          <p:cNvSpPr/>
          <p:nvPr/>
        </p:nvSpPr>
        <p:spPr>
          <a:xfrm rot="3741602">
            <a:off x="2160689" y="3100643"/>
            <a:ext cx="699946" cy="23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289827" y="3921860"/>
            <a:ext cx="2239459" cy="16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balloons</a:t>
            </a:r>
            <a:endParaRPr lang="it-IT" sz="700" dirty="0" smtClean="0">
              <a:solidFill>
                <a:srgbClr val="FF0000"/>
              </a:solidFill>
            </a:endParaRPr>
          </a:p>
        </p:txBody>
      </p:sp>
      <p:sp>
        <p:nvSpPr>
          <p:cNvPr id="13" name="Freccia a destra 12"/>
          <p:cNvSpPr/>
          <p:nvPr/>
        </p:nvSpPr>
        <p:spPr>
          <a:xfrm rot="6343165">
            <a:off x="1367901" y="3187210"/>
            <a:ext cx="699946" cy="23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7507110" y="3033699"/>
            <a:ext cx="1191352" cy="369332"/>
          </a:xfrm>
          <a:prstGeom prst="rect">
            <a:avLst/>
          </a:prstGeom>
          <a:noFill/>
        </p:spPr>
        <p:txBody>
          <a:bodyPr wrap="none" rtlCol="0">
            <a:spAutoFit/>
          </a:bodyPr>
          <a:lstStyle/>
          <a:p>
            <a:r>
              <a:rPr lang="it-IT" dirty="0" smtClean="0"/>
              <a:t>2025-2030</a:t>
            </a:r>
            <a:endParaRPr lang="it-IT" dirty="0"/>
          </a:p>
        </p:txBody>
      </p:sp>
      <p:sp>
        <p:nvSpPr>
          <p:cNvPr id="15" name="CasellaDiTesto 14"/>
          <p:cNvSpPr txBox="1"/>
          <p:nvPr/>
        </p:nvSpPr>
        <p:spPr>
          <a:xfrm>
            <a:off x="1964770" y="5674410"/>
            <a:ext cx="1191352" cy="369332"/>
          </a:xfrm>
          <a:prstGeom prst="rect">
            <a:avLst/>
          </a:prstGeom>
          <a:noFill/>
        </p:spPr>
        <p:txBody>
          <a:bodyPr wrap="none" rtlCol="0">
            <a:spAutoFit/>
          </a:bodyPr>
          <a:lstStyle/>
          <a:p>
            <a:r>
              <a:rPr lang="it-IT" dirty="0" smtClean="0"/>
              <a:t>2025-2030</a:t>
            </a:r>
            <a:endParaRPr lang="it-IT" dirty="0"/>
          </a:p>
        </p:txBody>
      </p:sp>
      <p:sp>
        <p:nvSpPr>
          <p:cNvPr id="16" name="CasellaDiTesto 15"/>
          <p:cNvSpPr txBox="1"/>
          <p:nvPr/>
        </p:nvSpPr>
        <p:spPr>
          <a:xfrm>
            <a:off x="6090355" y="5028079"/>
            <a:ext cx="1664238" cy="830997"/>
          </a:xfrm>
          <a:prstGeom prst="rect">
            <a:avLst/>
          </a:prstGeom>
          <a:noFill/>
        </p:spPr>
        <p:txBody>
          <a:bodyPr wrap="none" rtlCol="0">
            <a:spAutoFit/>
          </a:bodyPr>
          <a:lstStyle/>
          <a:p>
            <a:r>
              <a:rPr lang="it-IT" sz="4800" dirty="0"/>
              <a:t>r</a:t>
            </a:r>
            <a:r>
              <a:rPr lang="it-IT" sz="4800" dirty="0" smtClean="0"/>
              <a:t>=10</a:t>
            </a:r>
            <a:r>
              <a:rPr lang="it-IT" sz="4800" baseline="30000" dirty="0" smtClean="0"/>
              <a:t>-4</a:t>
            </a:r>
            <a:endParaRPr lang="it-IT" sz="4800" baseline="30000" dirty="0"/>
          </a:p>
        </p:txBody>
      </p:sp>
      <p:sp>
        <p:nvSpPr>
          <p:cNvPr id="18" name="Freccia a destra 17"/>
          <p:cNvSpPr/>
          <p:nvPr/>
        </p:nvSpPr>
        <p:spPr>
          <a:xfrm rot="6274759">
            <a:off x="7359164" y="3993266"/>
            <a:ext cx="699946" cy="23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p:cNvSpPr/>
          <p:nvPr/>
        </p:nvSpPr>
        <p:spPr>
          <a:xfrm rot="1190160">
            <a:off x="4622279" y="4950689"/>
            <a:ext cx="699946" cy="235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831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17"/>
          <p:cNvSpPr>
            <a:spLocks noChangeArrowheads="1"/>
          </p:cNvSpPr>
          <p:nvPr/>
        </p:nvSpPr>
        <p:spPr bwMode="auto">
          <a:xfrm>
            <a:off x="152400" y="152400"/>
            <a:ext cx="8839200" cy="6553200"/>
          </a:xfrm>
          <a:prstGeom prst="roundRect">
            <a:avLst>
              <a:gd name="adj" fmla="val 5824"/>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sz="1800"/>
          </a:p>
        </p:txBody>
      </p:sp>
      <p:sp>
        <p:nvSpPr>
          <p:cNvPr id="125955" name="Rectangle 18"/>
          <p:cNvSpPr>
            <a:spLocks noChangeArrowheads="1"/>
          </p:cNvSpPr>
          <p:nvPr/>
        </p:nvSpPr>
        <p:spPr bwMode="auto">
          <a:xfrm>
            <a:off x="228600" y="762000"/>
            <a:ext cx="86868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it-IT" sz="2400" dirty="0">
                <a:latin typeface="Calibri" panose="020F0502020204030204" pitchFamily="34" charset="0"/>
              </a:rPr>
              <a:t>The Large-Scale </a:t>
            </a:r>
            <a:r>
              <a:rPr lang="it-IT" sz="2400" dirty="0" err="1">
                <a:latin typeface="Calibri" panose="020F0502020204030204" pitchFamily="34" charset="0"/>
              </a:rPr>
              <a:t>Polarization</a:t>
            </a:r>
            <a:r>
              <a:rPr lang="it-IT" sz="2400" dirty="0">
                <a:latin typeface="Calibri" panose="020F0502020204030204" pitchFamily="34" charset="0"/>
              </a:rPr>
              <a:t> Explorer </a:t>
            </a:r>
            <a:r>
              <a:rPr lang="it-IT" sz="2400" dirty="0" err="1">
                <a:latin typeface="Calibri" panose="020F0502020204030204" pitchFamily="34" charset="0"/>
              </a:rPr>
              <a:t>is</a:t>
            </a:r>
            <a:r>
              <a:rPr lang="it-IT" sz="2400" dirty="0">
                <a:latin typeface="Calibri" panose="020F0502020204030204" pitchFamily="34" charset="0"/>
              </a:rPr>
              <a:t> :</a:t>
            </a:r>
          </a:p>
          <a:p>
            <a:pPr lvl="1" eaLnBrk="1" hangingPunct="1"/>
            <a:r>
              <a:rPr lang="it-IT" sz="1800" dirty="0">
                <a:latin typeface="Calibri" panose="020F0502020204030204" pitchFamily="34" charset="0"/>
              </a:rPr>
              <a:t>an </a:t>
            </a:r>
            <a:r>
              <a:rPr lang="it-IT" sz="1800" dirty="0" err="1">
                <a:latin typeface="Calibri" panose="020F0502020204030204" pitchFamily="34" charset="0"/>
              </a:rPr>
              <a:t>instrument</a:t>
            </a:r>
            <a:r>
              <a:rPr lang="it-IT" sz="1800" dirty="0">
                <a:latin typeface="Calibri" panose="020F0502020204030204" pitchFamily="34" charset="0"/>
              </a:rPr>
              <a:t> to </a:t>
            </a:r>
            <a:r>
              <a:rPr lang="it-IT" sz="1800" dirty="0" err="1">
                <a:latin typeface="Calibri" panose="020F0502020204030204" pitchFamily="34" charset="0"/>
              </a:rPr>
              <a:t>measure</a:t>
            </a:r>
            <a:r>
              <a:rPr lang="it-IT" sz="1800" dirty="0">
                <a:latin typeface="Calibri" panose="020F0502020204030204" pitchFamily="34" charset="0"/>
              </a:rPr>
              <a:t> the </a:t>
            </a:r>
            <a:r>
              <a:rPr lang="it-IT" sz="1800" dirty="0" err="1">
                <a:latin typeface="Calibri" panose="020F0502020204030204" pitchFamily="34" charset="0"/>
              </a:rPr>
              <a:t>polarization</a:t>
            </a:r>
            <a:r>
              <a:rPr lang="it-IT" sz="1800" dirty="0">
                <a:latin typeface="Calibri" panose="020F0502020204030204" pitchFamily="34" charset="0"/>
              </a:rPr>
              <a:t> of the </a:t>
            </a:r>
            <a:r>
              <a:rPr lang="it-IT" sz="1800" dirty="0" err="1">
                <a:latin typeface="Calibri" panose="020F0502020204030204" pitchFamily="34" charset="0"/>
              </a:rPr>
              <a:t>Cosmic</a:t>
            </a:r>
            <a:r>
              <a:rPr lang="it-IT" sz="1800" dirty="0">
                <a:latin typeface="Calibri" panose="020F0502020204030204" pitchFamily="34" charset="0"/>
              </a:rPr>
              <a:t> </a:t>
            </a:r>
            <a:r>
              <a:rPr lang="it-IT" sz="1800" dirty="0" err="1">
                <a:latin typeface="Calibri" panose="020F0502020204030204" pitchFamily="34" charset="0"/>
              </a:rPr>
              <a:t>Microwave</a:t>
            </a:r>
            <a:r>
              <a:rPr lang="it-IT" sz="1800" dirty="0">
                <a:latin typeface="Calibri" panose="020F0502020204030204" pitchFamily="34" charset="0"/>
              </a:rPr>
              <a:t> Background </a:t>
            </a:r>
            <a:r>
              <a:rPr lang="it-IT" sz="1800" dirty="0" err="1">
                <a:latin typeface="Calibri" panose="020F0502020204030204" pitchFamily="34" charset="0"/>
              </a:rPr>
              <a:t>at</a:t>
            </a:r>
            <a:r>
              <a:rPr lang="it-IT" sz="1800" dirty="0">
                <a:latin typeface="Calibri" panose="020F0502020204030204" pitchFamily="34" charset="0"/>
              </a:rPr>
              <a:t> large </a:t>
            </a:r>
            <a:r>
              <a:rPr lang="it-IT" sz="1800" dirty="0" err="1">
                <a:latin typeface="Calibri" panose="020F0502020204030204" pitchFamily="34" charset="0"/>
              </a:rPr>
              <a:t>angular</a:t>
            </a:r>
            <a:r>
              <a:rPr lang="it-IT" sz="1800" dirty="0">
                <a:latin typeface="Calibri" panose="020F0502020204030204" pitchFamily="34" charset="0"/>
              </a:rPr>
              <a:t> </a:t>
            </a:r>
            <a:r>
              <a:rPr lang="it-IT" sz="1800" dirty="0" err="1">
                <a:latin typeface="Calibri" panose="020F0502020204030204" pitchFamily="34" charset="0"/>
              </a:rPr>
              <a:t>scales</a:t>
            </a:r>
            <a:endParaRPr lang="it-IT" sz="1800" dirty="0">
              <a:latin typeface="Calibri" panose="020F0502020204030204" pitchFamily="34" charset="0"/>
            </a:endParaRPr>
          </a:p>
          <a:p>
            <a:pPr lvl="1" eaLnBrk="1" hangingPunct="1"/>
            <a:r>
              <a:rPr lang="it-IT" sz="1800" dirty="0" err="1">
                <a:latin typeface="Calibri" panose="020F0502020204030204" pitchFamily="34" charset="0"/>
              </a:rPr>
              <a:t>using</a:t>
            </a:r>
            <a:r>
              <a:rPr lang="it-IT" sz="1800" dirty="0">
                <a:latin typeface="Calibri" panose="020F0502020204030204" pitchFamily="34" charset="0"/>
              </a:rPr>
              <a:t> </a:t>
            </a:r>
            <a:r>
              <a:rPr lang="it-IT" sz="1800" i="1" dirty="0">
                <a:latin typeface="Calibri" panose="020F0502020204030204" pitchFamily="34" charset="0"/>
              </a:rPr>
              <a:t>a spinning </a:t>
            </a:r>
            <a:r>
              <a:rPr lang="it-IT" sz="1800" i="1" dirty="0" err="1">
                <a:latin typeface="Calibri" panose="020F0502020204030204" pitchFamily="34" charset="0"/>
              </a:rPr>
              <a:t>stratospheric</a:t>
            </a:r>
            <a:r>
              <a:rPr lang="it-IT" sz="1800" i="1" dirty="0">
                <a:latin typeface="Calibri" panose="020F0502020204030204" pitchFamily="34" charset="0"/>
              </a:rPr>
              <a:t> balloon </a:t>
            </a:r>
            <a:r>
              <a:rPr lang="it-IT" sz="1800" i="1" dirty="0" err="1">
                <a:latin typeface="Calibri" panose="020F0502020204030204" pitchFamily="34" charset="0"/>
              </a:rPr>
              <a:t>payload</a:t>
            </a:r>
            <a:r>
              <a:rPr lang="it-IT" sz="1800" i="1" dirty="0">
                <a:latin typeface="Calibri" panose="020F0502020204030204" pitchFamily="34" charset="0"/>
              </a:rPr>
              <a:t> </a:t>
            </a:r>
            <a:r>
              <a:rPr lang="it-IT" sz="1800" dirty="0">
                <a:latin typeface="Calibri" panose="020F0502020204030204" pitchFamily="34" charset="0"/>
              </a:rPr>
              <a:t>to </a:t>
            </a:r>
            <a:r>
              <a:rPr lang="it-IT" sz="1800" dirty="0" err="1">
                <a:latin typeface="Calibri" panose="020F0502020204030204" pitchFamily="34" charset="0"/>
              </a:rPr>
              <a:t>avoid</a:t>
            </a:r>
            <a:r>
              <a:rPr lang="it-IT" sz="1800" dirty="0">
                <a:latin typeface="Calibri" panose="020F0502020204030204" pitchFamily="34" charset="0"/>
              </a:rPr>
              <a:t> </a:t>
            </a:r>
            <a:r>
              <a:rPr lang="it-IT" sz="1800" dirty="0" err="1">
                <a:latin typeface="Calibri" panose="020F0502020204030204" pitchFamily="34" charset="0"/>
              </a:rPr>
              <a:t>atmospheric</a:t>
            </a:r>
            <a:r>
              <a:rPr lang="it-IT" sz="1800" dirty="0">
                <a:latin typeface="Calibri" panose="020F0502020204030204" pitchFamily="34" charset="0"/>
              </a:rPr>
              <a:t> </a:t>
            </a:r>
            <a:r>
              <a:rPr lang="it-IT" sz="1800" dirty="0" err="1">
                <a:latin typeface="Calibri" panose="020F0502020204030204" pitchFamily="34" charset="0"/>
              </a:rPr>
              <a:t>noise</a:t>
            </a:r>
            <a:endParaRPr lang="it-IT" sz="1800" dirty="0">
              <a:latin typeface="Calibri" panose="020F0502020204030204" pitchFamily="34" charset="0"/>
            </a:endParaRPr>
          </a:p>
          <a:p>
            <a:pPr lvl="1" eaLnBrk="1" hangingPunct="1"/>
            <a:r>
              <a:rPr lang="it-IT" sz="1800" dirty="0" err="1">
                <a:latin typeface="Calibri" panose="020F0502020204030204" pitchFamily="34" charset="0"/>
              </a:rPr>
              <a:t>flying</a:t>
            </a:r>
            <a:r>
              <a:rPr lang="it-IT" sz="1800" dirty="0">
                <a:latin typeface="Calibri" panose="020F0502020204030204" pitchFamily="34" charset="0"/>
              </a:rPr>
              <a:t> </a:t>
            </a:r>
            <a:r>
              <a:rPr lang="it-IT" sz="1800" i="1" dirty="0">
                <a:latin typeface="Calibri" panose="020F0502020204030204" pitchFamily="34" charset="0"/>
              </a:rPr>
              <a:t>long-</a:t>
            </a:r>
            <a:r>
              <a:rPr lang="it-IT" sz="1800" i="1" dirty="0" err="1">
                <a:latin typeface="Calibri" panose="020F0502020204030204" pitchFamily="34" charset="0"/>
              </a:rPr>
              <a:t>duration</a:t>
            </a:r>
            <a:r>
              <a:rPr lang="it-IT" sz="1800" i="1" dirty="0">
                <a:latin typeface="Calibri" panose="020F0502020204030204" pitchFamily="34" charset="0"/>
              </a:rPr>
              <a:t>, in the </a:t>
            </a:r>
            <a:r>
              <a:rPr lang="it-IT" sz="1800" i="1" dirty="0" err="1">
                <a:latin typeface="Calibri" panose="020F0502020204030204" pitchFamily="34" charset="0"/>
              </a:rPr>
              <a:t>polar</a:t>
            </a:r>
            <a:r>
              <a:rPr lang="it-IT" sz="1800" i="1" dirty="0">
                <a:latin typeface="Calibri" panose="020F0502020204030204" pitchFamily="34" charset="0"/>
              </a:rPr>
              <a:t> night</a:t>
            </a:r>
          </a:p>
          <a:p>
            <a:pPr lvl="1" eaLnBrk="1" hangingPunct="1"/>
            <a:r>
              <a:rPr lang="it-IT" sz="1800" dirty="0" err="1">
                <a:latin typeface="Calibri" panose="020F0502020204030204" pitchFamily="34" charset="0"/>
              </a:rPr>
              <a:t>using</a:t>
            </a:r>
            <a:r>
              <a:rPr lang="it-IT" sz="1800" dirty="0">
                <a:latin typeface="Calibri" panose="020F0502020204030204" pitchFamily="34" charset="0"/>
              </a:rPr>
              <a:t> a </a:t>
            </a:r>
            <a:r>
              <a:rPr lang="it-IT" sz="1800" i="1" dirty="0" err="1">
                <a:latin typeface="Calibri" panose="020F0502020204030204" pitchFamily="34" charset="0"/>
              </a:rPr>
              <a:t>polarization</a:t>
            </a:r>
            <a:r>
              <a:rPr lang="it-IT" sz="1800" i="1" dirty="0">
                <a:latin typeface="Calibri" panose="020F0502020204030204" pitchFamily="34" charset="0"/>
              </a:rPr>
              <a:t> modulator </a:t>
            </a:r>
            <a:r>
              <a:rPr lang="it-IT" sz="1800" dirty="0">
                <a:latin typeface="Calibri" panose="020F0502020204030204" pitchFamily="34" charset="0"/>
              </a:rPr>
              <a:t>to </a:t>
            </a:r>
            <a:r>
              <a:rPr lang="it-IT" sz="1800" dirty="0" err="1">
                <a:latin typeface="Calibri" panose="020F0502020204030204" pitchFamily="34" charset="0"/>
              </a:rPr>
              <a:t>achieve</a:t>
            </a:r>
            <a:r>
              <a:rPr lang="it-IT" sz="1800" dirty="0">
                <a:latin typeface="Calibri" panose="020F0502020204030204" pitchFamily="34" charset="0"/>
              </a:rPr>
              <a:t> high </a:t>
            </a:r>
            <a:r>
              <a:rPr lang="it-IT" sz="1800" dirty="0" err="1">
                <a:latin typeface="Calibri" panose="020F0502020204030204" pitchFamily="34" charset="0"/>
              </a:rPr>
              <a:t>stability</a:t>
            </a:r>
            <a:endParaRPr lang="it-IT" sz="1800" dirty="0">
              <a:latin typeface="Calibri" panose="020F0502020204030204" pitchFamily="34" charset="0"/>
            </a:endParaRPr>
          </a:p>
          <a:p>
            <a:pPr eaLnBrk="1" hangingPunct="1"/>
            <a:r>
              <a:rPr lang="it-IT" sz="2400" dirty="0" err="1">
                <a:latin typeface="Calibri" panose="020F0502020204030204" pitchFamily="34" charset="0"/>
              </a:rPr>
              <a:t>Frequency</a:t>
            </a:r>
            <a:r>
              <a:rPr lang="it-IT" sz="2400" dirty="0">
                <a:latin typeface="Calibri" panose="020F0502020204030204" pitchFamily="34" charset="0"/>
              </a:rPr>
              <a:t> </a:t>
            </a:r>
            <a:r>
              <a:rPr lang="it-IT" sz="2400" dirty="0" err="1">
                <a:latin typeface="Calibri" panose="020F0502020204030204" pitchFamily="34" charset="0"/>
              </a:rPr>
              <a:t>coverage</a:t>
            </a:r>
            <a:r>
              <a:rPr lang="it-IT" sz="2400" dirty="0">
                <a:latin typeface="Calibri" panose="020F0502020204030204" pitchFamily="34" charset="0"/>
              </a:rPr>
              <a:t>: 40 – 250 GHz (5 </a:t>
            </a:r>
            <a:r>
              <a:rPr lang="it-IT" sz="2400" dirty="0" err="1">
                <a:latin typeface="Calibri" panose="020F0502020204030204" pitchFamily="34" charset="0"/>
              </a:rPr>
              <a:t>channels</a:t>
            </a:r>
            <a:r>
              <a:rPr lang="it-IT" sz="2400" dirty="0">
                <a:latin typeface="Calibri" panose="020F0502020204030204" pitchFamily="34" charset="0"/>
              </a:rPr>
              <a:t>, 2 </a:t>
            </a:r>
            <a:r>
              <a:rPr lang="it-IT" sz="2400" dirty="0" err="1">
                <a:latin typeface="Calibri" panose="020F0502020204030204" pitchFamily="34" charset="0"/>
              </a:rPr>
              <a:t>instruments</a:t>
            </a:r>
            <a:r>
              <a:rPr lang="it-IT" sz="2400" dirty="0">
                <a:latin typeface="Calibri" panose="020F0502020204030204" pitchFamily="34" charset="0"/>
              </a:rPr>
              <a:t>: </a:t>
            </a:r>
            <a:r>
              <a:rPr lang="it-IT" sz="2400" dirty="0">
                <a:solidFill>
                  <a:srgbClr val="FF0000"/>
                </a:solidFill>
                <a:latin typeface="Calibri" panose="020F0502020204030204" pitchFamily="34" charset="0"/>
              </a:rPr>
              <a:t>STRIP</a:t>
            </a:r>
            <a:r>
              <a:rPr lang="it-IT" sz="2400" dirty="0">
                <a:latin typeface="Calibri" panose="020F0502020204030204" pitchFamily="34" charset="0"/>
              </a:rPr>
              <a:t> &amp; </a:t>
            </a:r>
            <a:r>
              <a:rPr lang="it-IT" sz="2400" dirty="0">
                <a:solidFill>
                  <a:srgbClr val="0000FF"/>
                </a:solidFill>
                <a:latin typeface="Calibri" panose="020F0502020204030204" pitchFamily="34" charset="0"/>
              </a:rPr>
              <a:t>SWIPE</a:t>
            </a:r>
            <a:r>
              <a:rPr lang="it-IT" sz="2400" dirty="0">
                <a:latin typeface="Calibri" panose="020F0502020204030204" pitchFamily="34" charset="0"/>
              </a:rPr>
              <a:t>)</a:t>
            </a:r>
          </a:p>
          <a:p>
            <a:pPr eaLnBrk="1" hangingPunct="1"/>
            <a:r>
              <a:rPr lang="it-IT" sz="2400" dirty="0" err="1">
                <a:latin typeface="Calibri" panose="020F0502020204030204" pitchFamily="34" charset="0"/>
              </a:rPr>
              <a:t>Angular</a:t>
            </a:r>
            <a:r>
              <a:rPr lang="it-IT" sz="2400" dirty="0">
                <a:latin typeface="Calibri" panose="020F0502020204030204" pitchFamily="34" charset="0"/>
              </a:rPr>
              <a:t> </a:t>
            </a:r>
            <a:r>
              <a:rPr lang="it-IT" sz="2400" dirty="0" err="1">
                <a:latin typeface="Calibri" panose="020F0502020204030204" pitchFamily="34" charset="0"/>
              </a:rPr>
              <a:t>resolution</a:t>
            </a:r>
            <a:r>
              <a:rPr lang="it-IT" sz="2400" dirty="0">
                <a:latin typeface="Calibri" panose="020F0502020204030204" pitchFamily="34" charset="0"/>
              </a:rPr>
              <a:t>: 1.3</a:t>
            </a:r>
            <a:r>
              <a:rPr lang="it-IT" sz="2400" baseline="30000" dirty="0">
                <a:latin typeface="Calibri" panose="020F0502020204030204" pitchFamily="34" charset="0"/>
              </a:rPr>
              <a:t>o</a:t>
            </a:r>
            <a:r>
              <a:rPr lang="it-IT" sz="2400" dirty="0">
                <a:latin typeface="Calibri" panose="020F0502020204030204" pitchFamily="34" charset="0"/>
              </a:rPr>
              <a:t> FWHM</a:t>
            </a:r>
          </a:p>
          <a:p>
            <a:pPr eaLnBrk="1" hangingPunct="1"/>
            <a:r>
              <a:rPr lang="it-IT" sz="2400" dirty="0" err="1">
                <a:latin typeface="Calibri" panose="020F0502020204030204" pitchFamily="34" charset="0"/>
              </a:rPr>
              <a:t>Sky</a:t>
            </a:r>
            <a:r>
              <a:rPr lang="it-IT" sz="2400" dirty="0">
                <a:latin typeface="Calibri" panose="020F0502020204030204" pitchFamily="34" charset="0"/>
              </a:rPr>
              <a:t> </a:t>
            </a:r>
            <a:r>
              <a:rPr lang="it-IT" sz="2400" dirty="0" err="1">
                <a:latin typeface="Calibri" panose="020F0502020204030204" pitchFamily="34" charset="0"/>
              </a:rPr>
              <a:t>coverage</a:t>
            </a:r>
            <a:r>
              <a:rPr lang="it-IT" sz="2400" dirty="0">
                <a:latin typeface="Calibri" panose="020F0502020204030204" pitchFamily="34" charset="0"/>
              </a:rPr>
              <a:t>: 20-25% of the </a:t>
            </a:r>
            <a:r>
              <a:rPr lang="it-IT" sz="2400" dirty="0" err="1">
                <a:latin typeface="Calibri" panose="020F0502020204030204" pitchFamily="34" charset="0"/>
              </a:rPr>
              <a:t>sky</a:t>
            </a:r>
            <a:r>
              <a:rPr lang="it-IT" sz="2400" dirty="0">
                <a:latin typeface="Calibri" panose="020F0502020204030204" pitchFamily="34" charset="0"/>
              </a:rPr>
              <a:t> per </a:t>
            </a:r>
            <a:r>
              <a:rPr lang="it-IT" sz="2400" dirty="0" err="1">
                <a:latin typeface="Calibri" panose="020F0502020204030204" pitchFamily="34" charset="0"/>
              </a:rPr>
              <a:t>flight</a:t>
            </a:r>
            <a:r>
              <a:rPr lang="it-IT" sz="2400" dirty="0">
                <a:latin typeface="Calibri" panose="020F0502020204030204" pitchFamily="34" charset="0"/>
              </a:rPr>
              <a:t> </a:t>
            </a:r>
          </a:p>
          <a:p>
            <a:pPr eaLnBrk="1" hangingPunct="1"/>
            <a:r>
              <a:rPr lang="it-IT" sz="2400" dirty="0" err="1">
                <a:latin typeface="Calibri" panose="020F0502020204030204" pitchFamily="34" charset="0"/>
              </a:rPr>
              <a:t>Combined</a:t>
            </a:r>
            <a:r>
              <a:rPr lang="it-IT" sz="2400" dirty="0">
                <a:latin typeface="Calibri" panose="020F0502020204030204" pitchFamily="34" charset="0"/>
              </a:rPr>
              <a:t> </a:t>
            </a:r>
            <a:r>
              <a:rPr lang="it-IT" sz="2400" dirty="0" err="1">
                <a:latin typeface="Calibri" panose="020F0502020204030204" pitchFamily="34" charset="0"/>
              </a:rPr>
              <a:t>sensitivity</a:t>
            </a:r>
            <a:r>
              <a:rPr lang="it-IT" sz="2400" dirty="0">
                <a:latin typeface="Calibri" panose="020F0502020204030204" pitchFamily="34" charset="0"/>
              </a:rPr>
              <a:t>: 10 </a:t>
            </a:r>
            <a:r>
              <a:rPr lang="it-IT" sz="2400" dirty="0" err="1">
                <a:latin typeface="Symbol" panose="05050102010706020507" pitchFamily="18" charset="2"/>
              </a:rPr>
              <a:t>m</a:t>
            </a:r>
            <a:r>
              <a:rPr lang="it-IT" sz="2400" dirty="0" err="1">
                <a:latin typeface="Calibri" panose="020F0502020204030204" pitchFamily="34" charset="0"/>
              </a:rPr>
              <a:t>K</a:t>
            </a:r>
            <a:r>
              <a:rPr lang="it-IT" sz="2400" dirty="0">
                <a:latin typeface="Calibri" panose="020F0502020204030204" pitchFamily="34" charset="0"/>
              </a:rPr>
              <a:t> </a:t>
            </a:r>
            <a:r>
              <a:rPr lang="it-IT" sz="2400" dirty="0" err="1">
                <a:latin typeface="Calibri" panose="020F0502020204030204" pitchFamily="34" charset="0"/>
              </a:rPr>
              <a:t>arcmin</a:t>
            </a:r>
            <a:r>
              <a:rPr lang="it-IT" sz="2400" dirty="0">
                <a:latin typeface="Calibri" panose="020F0502020204030204" pitchFamily="34" charset="0"/>
              </a:rPr>
              <a:t>  per </a:t>
            </a:r>
            <a:r>
              <a:rPr lang="it-IT" sz="2400" dirty="0" err="1">
                <a:latin typeface="Calibri" panose="020F0502020204030204" pitchFamily="34" charset="0"/>
              </a:rPr>
              <a:t>flight</a:t>
            </a:r>
            <a:endParaRPr lang="it-IT" sz="2400" dirty="0">
              <a:latin typeface="Calibri" panose="020F0502020204030204" pitchFamily="34" charset="0"/>
            </a:endParaRPr>
          </a:p>
          <a:p>
            <a:pPr eaLnBrk="1" hangingPunct="1"/>
            <a:r>
              <a:rPr lang="it-IT" sz="2400" dirty="0" err="1">
                <a:latin typeface="Calibri" panose="020F0502020204030204" pitchFamily="34" charset="0"/>
              </a:rPr>
              <a:t>Current</a:t>
            </a:r>
            <a:r>
              <a:rPr lang="it-IT" sz="2400" dirty="0">
                <a:latin typeface="Calibri" panose="020F0502020204030204" pitchFamily="34" charset="0"/>
              </a:rPr>
              <a:t> </a:t>
            </a:r>
            <a:r>
              <a:rPr lang="it-IT" sz="2400" dirty="0" err="1">
                <a:latin typeface="Calibri" panose="020F0502020204030204" pitchFamily="34" charset="0"/>
              </a:rPr>
              <a:t>collaboration</a:t>
            </a:r>
            <a:r>
              <a:rPr lang="it-IT" sz="2400" dirty="0">
                <a:latin typeface="Calibri" panose="020F0502020204030204" pitchFamily="34" charset="0"/>
              </a:rPr>
              <a:t>: Sapienza, UNIMI, UNIMIB, IASFBO-INAF, IFAC-CNR, </a:t>
            </a:r>
            <a:r>
              <a:rPr lang="it-IT" sz="2400" dirty="0" err="1">
                <a:latin typeface="Calibri" panose="020F0502020204030204" pitchFamily="34" charset="0"/>
              </a:rPr>
              <a:t>Uni.Cardiff</a:t>
            </a:r>
            <a:r>
              <a:rPr lang="it-IT" sz="2400" dirty="0">
                <a:latin typeface="Calibri" panose="020F0502020204030204" pitchFamily="34" charset="0"/>
              </a:rPr>
              <a:t>, </a:t>
            </a:r>
            <a:r>
              <a:rPr lang="it-IT" sz="2400" dirty="0" err="1">
                <a:latin typeface="Calibri" panose="020F0502020204030204" pitchFamily="34" charset="0"/>
              </a:rPr>
              <a:t>Uni.Manchester</a:t>
            </a:r>
            <a:r>
              <a:rPr lang="it-IT" sz="2400" dirty="0">
                <a:latin typeface="Calibri" panose="020F0502020204030204" pitchFamily="34" charset="0"/>
              </a:rPr>
              <a:t>. INFN-GE, INFN-PI, INFN-RM1, INFN-RM2, INFN-FE</a:t>
            </a:r>
          </a:p>
          <a:p>
            <a:pPr eaLnBrk="1" hangingPunct="1"/>
            <a:r>
              <a:rPr lang="it-IT" sz="2000" dirty="0" err="1" smtClean="0">
                <a:latin typeface="Calibri" panose="020F0502020204030204" pitchFamily="34" charset="0"/>
              </a:rPr>
              <a:t>See</a:t>
            </a:r>
            <a:r>
              <a:rPr lang="it-IT" sz="2000" dirty="0" smtClean="0">
                <a:latin typeface="Calibri" panose="020F0502020204030204" pitchFamily="34" charset="0"/>
              </a:rPr>
              <a:t> </a:t>
            </a:r>
            <a:r>
              <a:rPr lang="it-IT" sz="2000" dirty="0" smtClean="0">
                <a:solidFill>
                  <a:srgbClr val="FF0000"/>
                </a:solidFill>
                <a:latin typeface="Calibri" panose="020F0502020204030204" pitchFamily="34" charset="0"/>
              </a:rPr>
              <a:t>planck.roma1.infn.it/</a:t>
            </a:r>
            <a:r>
              <a:rPr lang="it-IT" sz="2000" dirty="0" err="1" smtClean="0">
                <a:solidFill>
                  <a:srgbClr val="FF0000"/>
                </a:solidFill>
                <a:latin typeface="Calibri" panose="020F0502020204030204" pitchFamily="34" charset="0"/>
              </a:rPr>
              <a:t>lspe</a:t>
            </a:r>
            <a:endParaRPr lang="en-US" sz="2000" dirty="0">
              <a:solidFill>
                <a:srgbClr val="FF0000"/>
              </a:solidFill>
              <a:latin typeface="Calibri" panose="020F0502020204030204" pitchFamily="34" charset="0"/>
            </a:endParaRPr>
          </a:p>
        </p:txBody>
      </p:sp>
      <p:sp>
        <p:nvSpPr>
          <p:cNvPr id="125956" name="Rectangle 19"/>
          <p:cNvSpPr>
            <a:spLocks noGrp="1" noChangeArrowheads="1"/>
          </p:cNvSpPr>
          <p:nvPr>
            <p:ph type="title"/>
          </p:nvPr>
        </p:nvSpPr>
        <p:spPr>
          <a:xfrm>
            <a:off x="457200" y="-76200"/>
            <a:ext cx="8229600" cy="1143000"/>
          </a:xfrm>
        </p:spPr>
        <p:txBody>
          <a:bodyPr/>
          <a:lstStyle/>
          <a:p>
            <a:pPr algn="ctr" eaLnBrk="1" hangingPunct="1"/>
            <a:r>
              <a:rPr lang="it-IT" dirty="0" smtClean="0">
                <a:solidFill>
                  <a:schemeClr val="accent1">
                    <a:lumMod val="50000"/>
                  </a:schemeClr>
                </a:solidFill>
                <a:latin typeface="Calibri" panose="020F0502020204030204" pitchFamily="34" charset="0"/>
              </a:rPr>
              <a:t>LSPE in a </a:t>
            </a:r>
            <a:r>
              <a:rPr lang="it-IT" dirty="0" err="1" smtClean="0">
                <a:solidFill>
                  <a:schemeClr val="accent1">
                    <a:lumMod val="50000"/>
                  </a:schemeClr>
                </a:solidFill>
                <a:latin typeface="Calibri" panose="020F0502020204030204" pitchFamily="34" charset="0"/>
              </a:rPr>
              <a:t>nutshell</a:t>
            </a:r>
            <a:endParaRPr lang="en-US" dirty="0" smtClean="0">
              <a:solidFill>
                <a:schemeClr val="accent1">
                  <a:lumMod val="50000"/>
                </a:schemeClr>
              </a:solidFill>
              <a:latin typeface="Calibri" panose="020F0502020204030204" pitchFamily="34" charset="0"/>
            </a:endParaRPr>
          </a:p>
        </p:txBody>
      </p:sp>
      <p:sp>
        <p:nvSpPr>
          <p:cNvPr id="125957" name="Line 23"/>
          <p:cNvSpPr>
            <a:spLocks noChangeShapeType="1"/>
          </p:cNvSpPr>
          <p:nvPr/>
        </p:nvSpPr>
        <p:spPr bwMode="auto">
          <a:xfrm flipH="1">
            <a:off x="3886200" y="6705600"/>
            <a:ext cx="1143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5958" name="Line 24"/>
          <p:cNvSpPr>
            <a:spLocks noChangeShapeType="1"/>
          </p:cNvSpPr>
          <p:nvPr/>
        </p:nvSpPr>
        <p:spPr bwMode="auto">
          <a:xfrm>
            <a:off x="4114800" y="152400"/>
            <a:ext cx="457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247870341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1836</TotalTime>
  <Words>592</Words>
  <Application>Microsoft Office PowerPoint</Application>
  <PresentationFormat>Presentazione su schermo (4:3)</PresentationFormat>
  <Paragraphs>101</Paragraphs>
  <Slides>16</Slides>
  <Notes>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16</vt:i4>
      </vt:variant>
    </vt:vector>
  </HeadingPairs>
  <TitlesOfParts>
    <vt:vector size="23" baseType="lpstr">
      <vt:lpstr>Arial</vt:lpstr>
      <vt:lpstr>Calibri</vt:lpstr>
      <vt:lpstr>Calibri Light</vt:lpstr>
      <vt:lpstr>Symbol</vt:lpstr>
      <vt:lpstr>Times New Roman</vt:lpstr>
      <vt:lpstr>Tema di Office</vt:lpstr>
      <vt:lpstr>Equazione</vt:lpstr>
      <vt:lpstr>Cosmic Microwave Background Polarization</vt:lpstr>
      <vt:lpstr>Inflation model testing</vt:lpstr>
      <vt:lpstr>Presentazione standard di PowerPoint</vt:lpstr>
      <vt:lpstr>Forthcoming B-modes experiments</vt:lpstr>
      <vt:lpstr>Presentazione standard di PowerPoint</vt:lpstr>
      <vt:lpstr>Presentazione standard di PowerPoint</vt:lpstr>
      <vt:lpstr>Presentazione standard di PowerPoint</vt:lpstr>
      <vt:lpstr>Presentazione standard di PowerPoint</vt:lpstr>
      <vt:lpstr>LSPE in a nutshell</vt:lpstr>
      <vt:lpstr>LSPE: enabling technologies</vt:lpstr>
      <vt:lpstr>Presentazione standard di PowerPoint</vt:lpstr>
      <vt:lpstr>Presentazione standard di PowerPoint</vt:lpstr>
      <vt:lpstr>Presentazione standard di PowerPoint</vt:lpstr>
      <vt:lpstr>Presentazione standard di PowerPoint</vt:lpstr>
      <vt:lpstr>Not just inflationary B-modes</vt:lpstr>
      <vt:lpstr>… and the spectrum of the CMB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Cosmic Microwave Background Polarization</dc:title>
  <dc:creator>paolo de bernardis</dc:creator>
  <cp:lastModifiedBy>paolo de bernardis</cp:lastModifiedBy>
  <cp:revision>27</cp:revision>
  <dcterms:created xsi:type="dcterms:W3CDTF">2016-02-06T13:50:24Z</dcterms:created>
  <dcterms:modified xsi:type="dcterms:W3CDTF">2016-02-17T08:06:10Z</dcterms:modified>
</cp:coreProperties>
</file>