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14" r:id="rId1"/>
    <p:sldMasterId id="2147488237" r:id="rId2"/>
    <p:sldMasterId id="2147488250" r:id="rId3"/>
    <p:sldMasterId id="2147488263" r:id="rId4"/>
    <p:sldMasterId id="2147488287" r:id="rId5"/>
  </p:sldMasterIdLst>
  <p:notesMasterIdLst>
    <p:notesMasterId r:id="rId28"/>
  </p:notesMasterIdLst>
  <p:sldIdLst>
    <p:sldId id="795" r:id="rId6"/>
    <p:sldId id="1032" r:id="rId7"/>
    <p:sldId id="998" r:id="rId8"/>
    <p:sldId id="800" r:id="rId9"/>
    <p:sldId id="1008" r:id="rId10"/>
    <p:sldId id="801" r:id="rId11"/>
    <p:sldId id="988" r:id="rId12"/>
    <p:sldId id="1009" r:id="rId13"/>
    <p:sldId id="1013" r:id="rId14"/>
    <p:sldId id="1012" r:id="rId15"/>
    <p:sldId id="1014" r:id="rId16"/>
    <p:sldId id="1018" r:id="rId17"/>
    <p:sldId id="1025" r:id="rId18"/>
    <p:sldId id="1030" r:id="rId19"/>
    <p:sldId id="1019" r:id="rId20"/>
    <p:sldId id="1027" r:id="rId21"/>
    <p:sldId id="1031" r:id="rId22"/>
    <p:sldId id="1016" r:id="rId23"/>
    <p:sldId id="1029" r:id="rId24"/>
    <p:sldId id="1017" r:id="rId25"/>
    <p:sldId id="1020" r:id="rId26"/>
    <p:sldId id="1021" r:id="rId27"/>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FF00"/>
    <a:srgbClr val="E013FF"/>
    <a:srgbClr val="FFDFD3"/>
    <a:srgbClr val="FFCC66"/>
    <a:srgbClr val="00FFFF"/>
    <a:srgbClr val="AAB7CC"/>
    <a:srgbClr val="FF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03" autoAdjust="0"/>
  </p:normalViewPr>
  <p:slideViewPr>
    <p:cSldViewPr snapToGrid="0" snapToObjects="1">
      <p:cViewPr>
        <p:scale>
          <a:sx n="75" d="100"/>
          <a:sy n="75" d="100"/>
        </p:scale>
        <p:origin x="-1552" y="-280"/>
      </p:cViewPr>
      <p:guideLst>
        <p:guide orient="horz" pos="2160"/>
        <p:guide pos="2880"/>
      </p:guideLst>
    </p:cSldViewPr>
  </p:slideViewPr>
  <p:outlineViewPr>
    <p:cViewPr>
      <p:scale>
        <a:sx n="33" d="100"/>
        <a:sy n="33" d="100"/>
      </p:scale>
      <p:origin x="0" y="488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wmf"/><Relationship Id="rId2"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824D0BCF-5FF6-B74F-86C9-ACB6972E61AE}" type="datetime1">
              <a:rPr lang="fr-FR"/>
              <a:pPr>
                <a:defRPr/>
              </a:pPr>
              <a:t>28/04/16</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A61FA21D-AEDC-8E46-A0FF-5E676B49C9E1}" type="slidenum">
              <a:rPr lang="en-GB"/>
              <a:pPr>
                <a:defRPr/>
              </a:pPr>
              <a:t>‹#›</a:t>
            </a:fld>
            <a:endParaRPr lang="en-GB"/>
          </a:p>
        </p:txBody>
      </p:sp>
    </p:spTree>
    <p:extLst>
      <p:ext uri="{BB962C8B-B14F-4D97-AF65-F5344CB8AC3E}">
        <p14:creationId xmlns:p14="http://schemas.microsoft.com/office/powerpoint/2010/main" val="15963020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ln>
        </p:spPr>
        <p:txBody>
          <a:bodyPr/>
          <a:lstStyle/>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Let me detailed the two setups that will be installed at the final focal plane. </a:t>
            </a:r>
          </a:p>
          <a:p>
            <a:r>
              <a:rPr lang="en-US" dirty="0" smtClean="0"/>
              <a:t>The SIRIUS setup for spectroscopy</a:t>
            </a:r>
            <a:r>
              <a:rPr lang="en-US" baseline="0" dirty="0" smtClean="0"/>
              <a:t> and identification of rare ions</a:t>
            </a:r>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10</a:t>
            </a:fld>
            <a:endParaRPr lang="en-GB"/>
          </a:p>
        </p:txBody>
      </p:sp>
    </p:spTree>
    <p:extLst>
      <p:ext uri="{BB962C8B-B14F-4D97-AF65-F5344CB8AC3E}">
        <p14:creationId xmlns:p14="http://schemas.microsoft.com/office/powerpoint/2010/main" val="329659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128"/>
                <a:cs typeface="ＭＳ Ｐゴシック" charset="-128"/>
              </a:rPr>
              <a:t>The physicists’ collaboration has established a list of priority</a:t>
            </a:r>
            <a:r>
              <a:rPr lang="en-GB" sz="1200" kern="1200" baseline="0" dirty="0" smtClean="0">
                <a:solidFill>
                  <a:schemeClr val="tx1"/>
                </a:solidFill>
                <a:effectLst/>
                <a:latin typeface="Arial" charset="0"/>
                <a:ea typeface="ＭＳ Ｐゴシック" charset="-128"/>
                <a:cs typeface="ＭＳ Ｐゴシック" charset="-128"/>
              </a:rPr>
              <a:t> measurements to be performed with this setup. </a:t>
            </a:r>
          </a:p>
          <a:p>
            <a:endParaRPr lang="en-US" sz="1200" i="1" dirty="0" smtClean="0">
              <a:ea typeface="Wingdings" charset="0"/>
              <a:sym typeface="Wingdings" charset="0"/>
            </a:endParaRPr>
          </a:p>
          <a:p>
            <a:r>
              <a:rPr lang="en-GB" sz="1200" kern="1200" dirty="0" smtClean="0">
                <a:solidFill>
                  <a:schemeClr val="tx1"/>
                </a:solidFill>
                <a:effectLst/>
                <a:latin typeface="Arial" charset="0"/>
                <a:ea typeface="ＭＳ Ｐゴシック" charset="-128"/>
                <a:cs typeface="ＭＳ Ｐゴシック" charset="-128"/>
              </a:rPr>
              <a:t>In the SHE region, </a:t>
            </a:r>
          </a:p>
          <a:p>
            <a:r>
              <a:rPr lang="en-GB" sz="1200" kern="1200" dirty="0" smtClean="0">
                <a:solidFill>
                  <a:schemeClr val="tx1"/>
                </a:solidFill>
                <a:effectLst/>
                <a:latin typeface="Arial" charset="0"/>
                <a:ea typeface="ＭＳ Ｐゴシック" charset="-128"/>
                <a:cs typeface="ＭＳ Ｐゴシック" charset="-128"/>
              </a:rPr>
              <a:t>The high production rates will permit detailed spectroscopy studies of nuclei that are today produced only with few rates</a:t>
            </a:r>
            <a:r>
              <a:rPr lang="en-GB" sz="1200" kern="1200" baseline="0" dirty="0" smtClean="0">
                <a:solidFill>
                  <a:schemeClr val="tx1"/>
                </a:solidFill>
                <a:effectLst/>
                <a:latin typeface="Arial" charset="0"/>
                <a:ea typeface="ＭＳ Ｐゴシック" charset="-128"/>
                <a:cs typeface="ＭＳ Ｐゴシック" charset="-128"/>
              </a:rPr>
              <a:t> </a:t>
            </a:r>
          </a:p>
          <a:p>
            <a:r>
              <a:rPr lang="en-GB" sz="1200" kern="1200" baseline="0" dirty="0" smtClean="0">
                <a:solidFill>
                  <a:schemeClr val="tx1"/>
                </a:solidFill>
                <a:effectLst/>
                <a:latin typeface="Arial" charset="0"/>
                <a:ea typeface="ＭＳ Ｐゴシック" charset="-128"/>
                <a:cs typeface="ＭＳ Ｐゴシック" charset="-128"/>
              </a:rPr>
              <a:t>like in the region of deformed </a:t>
            </a:r>
            <a:r>
              <a:rPr lang="en-GB" sz="1200" kern="1200" baseline="0" dirty="0" err="1" smtClean="0">
                <a:solidFill>
                  <a:schemeClr val="tx1"/>
                </a:solidFill>
                <a:effectLst/>
                <a:latin typeface="Arial" charset="0"/>
                <a:ea typeface="ＭＳ Ｐゴシック" charset="-128"/>
                <a:cs typeface="ＭＳ Ｐゴシック" charset="-128"/>
              </a:rPr>
              <a:t>transfermium</a:t>
            </a:r>
            <a:r>
              <a:rPr lang="en-GB" sz="1200" kern="1200" baseline="0" dirty="0" smtClean="0">
                <a:solidFill>
                  <a:schemeClr val="tx1"/>
                </a:solidFill>
                <a:effectLst/>
                <a:latin typeface="Arial" charset="0"/>
                <a:ea typeface="ＭＳ Ｐゴシック" charset="-128"/>
                <a:cs typeface="ＭＳ Ｐゴシック" charset="-128"/>
              </a:rPr>
              <a:t> for nuclear structure studies. </a:t>
            </a:r>
          </a:p>
          <a:p>
            <a:endParaRPr lang="en-GB" sz="1200" kern="1200" baseline="0" dirty="0" smtClean="0">
              <a:solidFill>
                <a:schemeClr val="tx1"/>
              </a:solidFill>
              <a:effectLst/>
              <a:latin typeface="Arial" charset="0"/>
              <a:ea typeface="ＭＳ Ｐゴシック" charset="-128"/>
              <a:cs typeface="ＭＳ Ｐゴシック" charset="-128"/>
            </a:endParaRPr>
          </a:p>
          <a:p>
            <a:r>
              <a:rPr lang="en-GB" sz="1200" kern="1200" baseline="0" dirty="0" smtClean="0">
                <a:solidFill>
                  <a:schemeClr val="tx1"/>
                </a:solidFill>
                <a:effectLst/>
                <a:latin typeface="Arial" charset="0"/>
                <a:ea typeface="ＭＳ Ｐゴシック" charset="-128"/>
                <a:cs typeface="ＭＳ Ｐゴシック" charset="-128"/>
              </a:rPr>
              <a:t>The use of </a:t>
            </a:r>
            <a:r>
              <a:rPr lang="en-GB" sz="1200" kern="1200" baseline="0" dirty="0" err="1" smtClean="0">
                <a:solidFill>
                  <a:schemeClr val="tx1"/>
                </a:solidFill>
                <a:effectLst/>
                <a:latin typeface="Arial" charset="0"/>
                <a:ea typeface="ＭＳ Ｐゴシック" charset="-128"/>
                <a:cs typeface="ＭＳ Ｐゴシック" charset="-128"/>
              </a:rPr>
              <a:t>variious</a:t>
            </a:r>
            <a:r>
              <a:rPr lang="en-GB" sz="1200" kern="1200" baseline="0" dirty="0" smtClean="0">
                <a:solidFill>
                  <a:schemeClr val="tx1"/>
                </a:solidFill>
                <a:effectLst/>
                <a:latin typeface="Arial" charset="0"/>
                <a:ea typeface="ＭＳ Ｐゴシック" charset="-128"/>
                <a:cs typeface="ＭＳ Ｐゴシック" charset="-128"/>
              </a:rPr>
              <a:t> stable isotopes of Si, S, </a:t>
            </a:r>
            <a:r>
              <a:rPr lang="en-GB" sz="1200" kern="1200" baseline="0" dirty="0" err="1" smtClean="0">
                <a:solidFill>
                  <a:schemeClr val="tx1"/>
                </a:solidFill>
                <a:effectLst/>
                <a:latin typeface="Arial" charset="0"/>
                <a:ea typeface="ＭＳ Ｐゴシック" charset="-128"/>
                <a:cs typeface="ＭＳ Ｐゴシック" charset="-128"/>
              </a:rPr>
              <a:t>Ar</a:t>
            </a:r>
            <a:r>
              <a:rPr lang="en-GB" sz="1200" kern="1200" baseline="0" dirty="0" smtClean="0">
                <a:solidFill>
                  <a:schemeClr val="tx1"/>
                </a:solidFill>
                <a:effectLst/>
                <a:latin typeface="Arial" charset="0"/>
                <a:ea typeface="ＭＳ Ｐゴシック" charset="-128"/>
                <a:cs typeface="ＭＳ Ｐゴシック" charset="-128"/>
              </a:rPr>
              <a:t> and </a:t>
            </a:r>
            <a:r>
              <a:rPr lang="en-GB" sz="1200" kern="1200" baseline="0" dirty="0" err="1" smtClean="0">
                <a:solidFill>
                  <a:schemeClr val="tx1"/>
                </a:solidFill>
                <a:effectLst/>
                <a:latin typeface="Arial" charset="0"/>
                <a:ea typeface="ＭＳ Ｐゴシック" charset="-128"/>
                <a:cs typeface="ＭＳ Ｐゴシック" charset="-128"/>
              </a:rPr>
              <a:t>Ca</a:t>
            </a:r>
            <a:r>
              <a:rPr lang="en-GB" sz="1200" kern="1200" baseline="0" dirty="0" smtClean="0">
                <a:solidFill>
                  <a:schemeClr val="tx1"/>
                </a:solidFill>
                <a:effectLst/>
                <a:latin typeface="Arial" charset="0"/>
                <a:ea typeface="ＭＳ Ｐゴシック" charset="-128"/>
                <a:cs typeface="ＭＳ Ｐゴシック" charset="-128"/>
              </a:rPr>
              <a:t> beams on U target will also make possible to bridge the gap between the hot and cold fusion chains and to learn about </a:t>
            </a:r>
          </a:p>
          <a:p>
            <a:r>
              <a:rPr lang="en-GB" sz="1200" kern="1200" baseline="0" dirty="0" smtClean="0">
                <a:solidFill>
                  <a:schemeClr val="tx1"/>
                </a:solidFill>
                <a:effectLst/>
                <a:latin typeface="Arial" charset="0"/>
                <a:ea typeface="ＭＳ Ｐゴシック" charset="-128"/>
                <a:cs typeface="ＭＳ Ｐゴシック" charset="-128"/>
              </a:rPr>
              <a:t>The mechanism of fusion and fission and the </a:t>
            </a:r>
            <a:r>
              <a:rPr lang="en-GB" sz="1200" kern="1200" baseline="0" dirty="0" err="1" smtClean="0">
                <a:solidFill>
                  <a:schemeClr val="tx1"/>
                </a:solidFill>
                <a:effectLst/>
                <a:latin typeface="Arial" charset="0"/>
                <a:ea typeface="ＭＳ Ｐゴシック" charset="-128"/>
                <a:cs typeface="ＭＳ Ｐゴシック" charset="-128"/>
              </a:rPr>
              <a:t>isospin</a:t>
            </a:r>
            <a:r>
              <a:rPr lang="en-GB" sz="1200" kern="1200" baseline="0" dirty="0" smtClean="0">
                <a:solidFill>
                  <a:schemeClr val="tx1"/>
                </a:solidFill>
                <a:effectLst/>
                <a:latin typeface="Arial" charset="0"/>
                <a:ea typeface="ＭＳ Ｐゴシック" charset="-128"/>
                <a:cs typeface="ＭＳ Ｐゴシック" charset="-128"/>
              </a:rPr>
              <a:t> </a:t>
            </a:r>
            <a:r>
              <a:rPr lang="en-GB" sz="1200" kern="1200" baseline="0" dirty="0" err="1" smtClean="0">
                <a:solidFill>
                  <a:schemeClr val="tx1"/>
                </a:solidFill>
                <a:effectLst/>
                <a:latin typeface="Arial" charset="0"/>
                <a:ea typeface="ＭＳ Ｐゴシック" charset="-128"/>
                <a:cs typeface="ＭＳ Ｐゴシック" charset="-128"/>
              </a:rPr>
              <a:t>dependance</a:t>
            </a:r>
            <a:endParaRPr lang="en-GB" sz="1200" kern="1200" baseline="0" dirty="0" smtClean="0">
              <a:solidFill>
                <a:schemeClr val="tx1"/>
              </a:solidFill>
              <a:effectLst/>
              <a:latin typeface="Arial" charset="0"/>
              <a:ea typeface="ＭＳ Ｐゴシック" charset="-128"/>
              <a:cs typeface="ＭＳ Ｐゴシック" charset="-128"/>
            </a:endParaRPr>
          </a:p>
          <a:p>
            <a:endParaRPr lang="en-GB" sz="1200" kern="1200" baseline="0" dirty="0" smtClean="0">
              <a:solidFill>
                <a:schemeClr val="tx1"/>
              </a:solidFill>
              <a:effectLst/>
              <a:latin typeface="Arial" charset="0"/>
              <a:ea typeface="ＭＳ Ｐゴシック" charset="-128"/>
              <a:cs typeface="ＭＳ Ｐゴシック" charset="-128"/>
            </a:endParaRPr>
          </a:p>
          <a:p>
            <a:r>
              <a:rPr lang="en-GB" sz="1200" kern="1200" baseline="0" dirty="0" smtClean="0">
                <a:solidFill>
                  <a:schemeClr val="tx1"/>
                </a:solidFill>
                <a:effectLst/>
                <a:latin typeface="Arial" charset="0"/>
                <a:ea typeface="ＭＳ Ｐゴシック" charset="-128"/>
                <a:cs typeface="ＭＳ Ｐゴシック" charset="-128"/>
              </a:rPr>
              <a:t>Finally the use of actinide target with high intense beam open a way for the synthesis  of the heaviest element with the aim to go down to 10fb sensitivity</a:t>
            </a:r>
          </a:p>
          <a:p>
            <a:endParaRPr lang="en-GB" sz="1200" kern="1200" baseline="0" dirty="0" smtClean="0">
              <a:solidFill>
                <a:schemeClr val="tx1"/>
              </a:solidFill>
              <a:effectLst/>
              <a:latin typeface="Arial" charset="0"/>
              <a:ea typeface="ＭＳ Ｐゴシック" charset="-128"/>
              <a:cs typeface="ＭＳ Ｐゴシック" charset="-128"/>
            </a:endParaRPr>
          </a:p>
          <a:p>
            <a:endParaRPr lang="en-GB" sz="1200" kern="1200" dirty="0" smtClean="0">
              <a:solidFill>
                <a:schemeClr val="tx1"/>
              </a:solidFill>
              <a:effectLst/>
              <a:latin typeface="Arial" charset="0"/>
              <a:ea typeface="ＭＳ Ｐゴシック" charset="-128"/>
              <a:cs typeface="ＭＳ Ｐゴシック" charset="-128"/>
            </a:endParaRPr>
          </a:p>
          <a:p>
            <a:endParaRPr lang="en-GB" sz="1200" kern="1200" dirty="0" smtClean="0">
              <a:solidFill>
                <a:schemeClr val="tx1"/>
              </a:solidFill>
              <a:effectLst/>
              <a:latin typeface="Arial" charset="0"/>
              <a:ea typeface="ＭＳ Ｐゴシック" charset="-128"/>
              <a:cs typeface="ＭＳ Ｐゴシック" charset="-128"/>
            </a:endParaRPr>
          </a:p>
          <a:p>
            <a:r>
              <a:rPr lang="en-GB" sz="1200" kern="1200" dirty="0" smtClean="0">
                <a:solidFill>
                  <a:schemeClr val="tx1"/>
                </a:solidFill>
                <a:effectLst/>
                <a:latin typeface="Arial" charset="0"/>
                <a:ea typeface="ＭＳ Ｐゴシック" charset="-128"/>
                <a:cs typeface="ＭＳ Ｐゴシック" charset="-128"/>
              </a:rPr>
              <a:t>either through decay spectroscopy (alpha, proton, electron, gamma…) </a:t>
            </a:r>
            <a:endParaRPr lang="en-US" sz="1200" i="1" dirty="0" smtClean="0">
              <a:ea typeface="Wingdings" charset="0"/>
              <a:sym typeface="Wingdings" charset="0"/>
            </a:endParaRPr>
          </a:p>
          <a:p>
            <a:r>
              <a:rPr lang="en-US" sz="1200" i="1" dirty="0" smtClean="0">
                <a:ea typeface="Wingdings" charset="0"/>
                <a:sym typeface="Wingdings" charset="0"/>
              </a:rPr>
              <a:t>(In depth spectroscopy of deformed </a:t>
            </a:r>
            <a:r>
              <a:rPr lang="en-US" sz="1200" i="1" dirty="0" err="1" smtClean="0">
                <a:ea typeface="Wingdings" charset="0"/>
                <a:sym typeface="Wingdings" charset="0"/>
              </a:rPr>
              <a:t>transfermium</a:t>
            </a:r>
            <a:r>
              <a:rPr lang="en-US" sz="1200" i="1" dirty="0" smtClean="0">
                <a:ea typeface="Wingdings" charset="0"/>
                <a:sym typeface="Wingdings" charset="0"/>
              </a:rPr>
              <a:t>, bridging the gap between hot and cold fusion chains, SHE synthesis in future, </a:t>
            </a:r>
            <a:r>
              <a:rPr lang="en-US" sz="1200" i="1" baseline="30000" dirty="0" smtClean="0">
                <a:solidFill>
                  <a:srgbClr val="000000"/>
                </a:solidFill>
                <a:ea typeface="Wingdings" charset="0"/>
                <a:cs typeface="Wingdings" charset="0"/>
              </a:rPr>
              <a:t>112</a:t>
            </a:r>
            <a:r>
              <a:rPr lang="en-US" sz="1200" i="1" dirty="0" smtClean="0">
                <a:solidFill>
                  <a:srgbClr val="000000"/>
                </a:solidFill>
                <a:ea typeface="Wingdings" charset="0"/>
                <a:cs typeface="Wingdings" charset="0"/>
              </a:rPr>
              <a:t>Ba-</a:t>
            </a:r>
            <a:r>
              <a:rPr lang="en-US" sz="1200" i="1" baseline="30000" dirty="0" smtClean="0">
                <a:solidFill>
                  <a:srgbClr val="000000"/>
                </a:solidFill>
                <a:ea typeface="Wingdings" charset="0"/>
                <a:cs typeface="Wingdings" charset="0"/>
              </a:rPr>
              <a:t>108</a:t>
            </a:r>
            <a:r>
              <a:rPr lang="en-US" sz="1200" i="1" dirty="0" smtClean="0">
                <a:solidFill>
                  <a:srgbClr val="000000"/>
                </a:solidFill>
                <a:ea typeface="Wingdings" charset="0"/>
                <a:cs typeface="Wingdings" charset="0"/>
              </a:rPr>
              <a:t>Xe -</a:t>
            </a:r>
            <a:r>
              <a:rPr lang="en-US" sz="1200" i="1" baseline="30000" dirty="0" smtClean="0">
                <a:solidFill>
                  <a:srgbClr val="000000"/>
                </a:solidFill>
                <a:ea typeface="Wingdings" charset="0"/>
                <a:cs typeface="Wingdings" charset="0"/>
              </a:rPr>
              <a:t>104</a:t>
            </a:r>
            <a:r>
              <a:rPr lang="en-US" sz="1200" i="1" dirty="0" smtClean="0">
                <a:solidFill>
                  <a:srgbClr val="000000"/>
                </a:solidFill>
                <a:ea typeface="Wingdings" charset="0"/>
                <a:cs typeface="Wingdings" charset="0"/>
              </a:rPr>
              <a:t>Te  super-allowed </a:t>
            </a:r>
            <a:r>
              <a:rPr lang="en-US" sz="1200" i="1" dirty="0" smtClean="0">
                <a:solidFill>
                  <a:srgbClr val="000000"/>
                </a:solidFill>
                <a:latin typeface="Symbol" charset="0"/>
                <a:ea typeface="Wingdings" charset="0"/>
                <a:cs typeface="Wingdings" charset="0"/>
              </a:rPr>
              <a:t>a</a:t>
            </a:r>
            <a:r>
              <a:rPr lang="en-US" sz="1200" i="1" dirty="0" smtClean="0">
                <a:solidFill>
                  <a:srgbClr val="000000"/>
                </a:solidFill>
                <a:ea typeface="Wingdings" charset="0"/>
                <a:cs typeface="Wingdings" charset="0"/>
              </a:rPr>
              <a:t> decay, …</a:t>
            </a:r>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11</a:t>
            </a:fld>
            <a:endParaRPr lang="en-GB"/>
          </a:p>
        </p:txBody>
      </p:sp>
    </p:spTree>
    <p:extLst>
      <p:ext uri="{BB962C8B-B14F-4D97-AF65-F5344CB8AC3E}">
        <p14:creationId xmlns:p14="http://schemas.microsoft.com/office/powerpoint/2010/main" val="143761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For the neutron</a:t>
            </a:r>
            <a:r>
              <a:rPr lang="en-US" baseline="0" dirty="0" smtClean="0"/>
              <a:t> deficient nuclei, as I early </a:t>
            </a:r>
            <a:r>
              <a:rPr lang="en-US" baseline="0" dirty="0" err="1" smtClean="0"/>
              <a:t>mentionned</a:t>
            </a:r>
            <a:r>
              <a:rPr lang="en-US" baseline="0" dirty="0" smtClean="0"/>
              <a:t> the region of 100sn is of particular interest. This slide somehow summarizes </a:t>
            </a:r>
          </a:p>
          <a:p>
            <a:r>
              <a:rPr lang="en-US" baseline="0" dirty="0" smtClean="0"/>
              <a:t>What is known today … there is still room for decay properties measurements and more specifically we would like to search for alpha decay chains </a:t>
            </a:r>
          </a:p>
          <a:p>
            <a:r>
              <a:rPr lang="en-US" baseline="0" dirty="0" smtClean="0"/>
              <a:t>As the </a:t>
            </a:r>
            <a:r>
              <a:rPr lang="en-US" baseline="0" dirty="0" err="1" smtClean="0"/>
              <a:t>superallowed</a:t>
            </a:r>
            <a:r>
              <a:rPr lang="en-US" baseline="0" dirty="0" smtClean="0"/>
              <a:t> and cluster radioactivity predicted in Ba isotopes.</a:t>
            </a:r>
          </a:p>
          <a:p>
            <a:r>
              <a:rPr lang="en-US" baseline="0" dirty="0" smtClean="0"/>
              <a:t>And also exotic decays from the high spin isomer in 94Ag.</a:t>
            </a:r>
          </a:p>
          <a:p>
            <a:endParaRPr lang="en-US" baseline="0" dirty="0" smtClean="0"/>
          </a:p>
          <a:p>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12</a:t>
            </a:fld>
            <a:endParaRPr lang="en-GB"/>
          </a:p>
        </p:txBody>
      </p:sp>
    </p:spTree>
    <p:extLst>
      <p:ext uri="{BB962C8B-B14F-4D97-AF65-F5344CB8AC3E}">
        <p14:creationId xmlns:p14="http://schemas.microsoft.com/office/powerpoint/2010/main" val="337017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The </a:t>
            </a:r>
            <a:r>
              <a:rPr lang="fr-FR" dirty="0" err="1" smtClean="0"/>
              <a:t>RIBs</a:t>
            </a:r>
            <a:r>
              <a:rPr lang="fr-FR" dirty="0" smtClean="0"/>
              <a:t> are </a:t>
            </a:r>
            <a:r>
              <a:rPr lang="fr-FR" dirty="0" err="1" smtClean="0"/>
              <a:t>pre</a:t>
            </a:r>
            <a:r>
              <a:rPr lang="fr-FR" dirty="0" smtClean="0"/>
              <a:t>-</a:t>
            </a:r>
            <a:r>
              <a:rPr lang="fr-FR" dirty="0" err="1" smtClean="0"/>
              <a:t>selected</a:t>
            </a:r>
            <a:r>
              <a:rPr lang="fr-FR" dirty="0" smtClean="0"/>
              <a:t> by the in-flight </a:t>
            </a:r>
            <a:r>
              <a:rPr lang="fr-FR" dirty="0" err="1" smtClean="0"/>
              <a:t>spectrometer</a:t>
            </a:r>
            <a:r>
              <a:rPr lang="fr-FR" baseline="0" dirty="0" smtClean="0"/>
              <a:t> S3</a:t>
            </a:r>
          </a:p>
          <a:p>
            <a:r>
              <a:rPr lang="fr-FR" baseline="0" dirty="0" err="1" smtClean="0"/>
              <a:t>Reactions</a:t>
            </a:r>
            <a:r>
              <a:rPr lang="fr-FR" baseline="0" dirty="0" smtClean="0"/>
              <a:t> </a:t>
            </a:r>
            <a:r>
              <a:rPr lang="fr-FR" baseline="0" dirty="0" err="1" smtClean="0"/>
              <a:t>producted</a:t>
            </a:r>
            <a:r>
              <a:rPr lang="fr-FR" baseline="0" dirty="0" smtClean="0"/>
              <a:t> are </a:t>
            </a:r>
            <a:r>
              <a:rPr lang="fr-FR" baseline="0" dirty="0" err="1" smtClean="0"/>
              <a:t>stopped</a:t>
            </a:r>
            <a:r>
              <a:rPr lang="fr-FR" baseline="0" dirty="0" smtClean="0"/>
              <a:t> and </a:t>
            </a:r>
            <a:r>
              <a:rPr lang="fr-FR" baseline="0" dirty="0" err="1" smtClean="0"/>
              <a:t>neutralized</a:t>
            </a:r>
            <a:r>
              <a:rPr lang="fr-FR" baseline="0" dirty="0" smtClean="0"/>
              <a:t> in 500mbar Ar </a:t>
            </a:r>
            <a:r>
              <a:rPr lang="fr-FR" baseline="0" dirty="0" err="1" smtClean="0"/>
              <a:t>gas</a:t>
            </a:r>
            <a:r>
              <a:rPr lang="fr-FR" baseline="0" dirty="0" smtClean="0"/>
              <a:t> </a:t>
            </a:r>
            <a:r>
              <a:rPr lang="fr-FR" baseline="0" dirty="0" err="1" smtClean="0"/>
              <a:t>cell</a:t>
            </a:r>
            <a:endParaRPr lang="fr-FR" baseline="0" dirty="0" smtClean="0"/>
          </a:p>
          <a:p>
            <a:r>
              <a:rPr lang="fr-FR" baseline="0" dirty="0" smtClean="0"/>
              <a:t>The </a:t>
            </a:r>
            <a:r>
              <a:rPr lang="fr-FR" baseline="0" dirty="0" err="1" smtClean="0"/>
              <a:t>gas</a:t>
            </a:r>
            <a:r>
              <a:rPr lang="fr-FR" baseline="0" dirty="0" smtClean="0"/>
              <a:t> </a:t>
            </a:r>
            <a:r>
              <a:rPr lang="fr-FR" baseline="0" dirty="0" err="1" smtClean="0"/>
              <a:t>cell</a:t>
            </a:r>
            <a:r>
              <a:rPr lang="fr-FR" baseline="0" dirty="0" smtClean="0"/>
              <a:t> </a:t>
            </a:r>
            <a:r>
              <a:rPr lang="fr-FR" baseline="0" dirty="0" err="1" smtClean="0"/>
              <a:t>can</a:t>
            </a:r>
            <a:r>
              <a:rPr lang="fr-FR" baseline="0" dirty="0" smtClean="0"/>
              <a:t> </a:t>
            </a:r>
            <a:r>
              <a:rPr lang="fr-FR" baseline="0" dirty="0" err="1" smtClean="0"/>
              <a:t>be</a:t>
            </a:r>
            <a:r>
              <a:rPr lang="fr-FR" baseline="0" dirty="0" smtClean="0"/>
              <a:t> </a:t>
            </a:r>
            <a:r>
              <a:rPr lang="fr-FR" baseline="0" dirty="0" err="1" smtClean="0"/>
              <a:t>fast</a:t>
            </a:r>
            <a:r>
              <a:rPr lang="fr-FR" baseline="0" dirty="0" smtClean="0"/>
              <a:t> for </a:t>
            </a:r>
            <a:r>
              <a:rPr lang="fr-FR" baseline="0" dirty="0" err="1" smtClean="0"/>
              <a:t>fast</a:t>
            </a:r>
            <a:r>
              <a:rPr lang="fr-FR" baseline="0" dirty="0" smtClean="0"/>
              <a:t> </a:t>
            </a:r>
            <a:r>
              <a:rPr lang="fr-FR" baseline="0" dirty="0" err="1" smtClean="0"/>
              <a:t>evacuation</a:t>
            </a:r>
            <a:endParaRPr lang="fr-FR" baseline="0" dirty="0" smtClean="0"/>
          </a:p>
          <a:p>
            <a:r>
              <a:rPr lang="fr-FR" baseline="0" dirty="0" err="1" smtClean="0"/>
              <a:t>Unwanted</a:t>
            </a:r>
            <a:r>
              <a:rPr lang="fr-FR" baseline="0" dirty="0" smtClean="0"/>
              <a:t> ions are </a:t>
            </a:r>
            <a:r>
              <a:rPr lang="fr-FR" baseline="0" dirty="0" err="1" smtClean="0"/>
              <a:t>collected</a:t>
            </a:r>
            <a:r>
              <a:rPr lang="fr-FR" baseline="0" dirty="0" smtClean="0"/>
              <a:t> </a:t>
            </a:r>
          </a:p>
          <a:p>
            <a:r>
              <a:rPr lang="fr-FR" baseline="0" dirty="0" smtClean="0"/>
              <a:t>Broad band in the </a:t>
            </a:r>
            <a:r>
              <a:rPr lang="fr-FR" baseline="0" dirty="0" err="1" smtClean="0"/>
              <a:t>gas</a:t>
            </a:r>
            <a:r>
              <a:rPr lang="fr-FR" baseline="0" dirty="0" smtClean="0"/>
              <a:t> </a:t>
            </a:r>
            <a:r>
              <a:rPr lang="fr-FR" baseline="0" dirty="0" err="1" smtClean="0"/>
              <a:t>cell</a:t>
            </a:r>
            <a:r>
              <a:rPr lang="fr-FR" baseline="0" dirty="0" smtClean="0"/>
              <a:t> </a:t>
            </a:r>
            <a:r>
              <a:rPr lang="fr-FR" baseline="0" dirty="0" err="1" smtClean="0"/>
              <a:t>Ionization</a:t>
            </a:r>
            <a:r>
              <a:rPr lang="fr-FR" baseline="0" dirty="0" smtClean="0"/>
              <a:t> to look for </a:t>
            </a:r>
            <a:r>
              <a:rPr lang="fr-FR" baseline="0" dirty="0" err="1" smtClean="0"/>
              <a:t>atomic</a:t>
            </a:r>
            <a:r>
              <a:rPr lang="fr-FR" baseline="0" dirty="0" smtClean="0"/>
              <a:t> transitions</a:t>
            </a:r>
          </a:p>
          <a:p>
            <a:r>
              <a:rPr lang="fr-FR" baseline="0" dirty="0" err="1" smtClean="0"/>
              <a:t>Ionization</a:t>
            </a:r>
            <a:r>
              <a:rPr lang="fr-FR" baseline="0" dirty="0" smtClean="0"/>
              <a:t> in the </a:t>
            </a:r>
            <a:r>
              <a:rPr lang="fr-FR" baseline="0" dirty="0" err="1" smtClean="0"/>
              <a:t>low</a:t>
            </a:r>
            <a:r>
              <a:rPr lang="fr-FR" baseline="0" dirty="0" smtClean="0"/>
              <a:t> </a:t>
            </a:r>
            <a:r>
              <a:rPr lang="fr-FR" baseline="0" dirty="0" err="1" smtClean="0"/>
              <a:t>temperature</a:t>
            </a:r>
            <a:r>
              <a:rPr lang="fr-FR" baseline="0" dirty="0" smtClean="0"/>
              <a:t>, </a:t>
            </a:r>
            <a:r>
              <a:rPr lang="fr-FR" baseline="0" dirty="0" err="1" smtClean="0"/>
              <a:t>low</a:t>
            </a:r>
            <a:r>
              <a:rPr lang="fr-FR" baseline="0" dirty="0" smtClean="0"/>
              <a:t> pressure </a:t>
            </a:r>
            <a:r>
              <a:rPr lang="fr-FR" baseline="0" dirty="0" err="1" smtClean="0"/>
              <a:t>supersonic</a:t>
            </a:r>
            <a:r>
              <a:rPr lang="fr-FR" baseline="0" dirty="0" smtClean="0"/>
              <a:t> jet for </a:t>
            </a:r>
            <a:r>
              <a:rPr lang="fr-FR" baseline="0" dirty="0" err="1" smtClean="0"/>
              <a:t>high</a:t>
            </a:r>
            <a:r>
              <a:rPr lang="fr-FR" baseline="0" dirty="0" smtClean="0"/>
              <a:t> </a:t>
            </a:r>
            <a:r>
              <a:rPr lang="fr-FR" baseline="0" dirty="0" err="1" smtClean="0"/>
              <a:t>resolution</a:t>
            </a:r>
            <a:r>
              <a:rPr lang="fr-FR" baseline="0" dirty="0" smtClean="0"/>
              <a:t> </a:t>
            </a:r>
            <a:r>
              <a:rPr lang="fr-FR" baseline="0" dirty="0" err="1" smtClean="0"/>
              <a:t>spectroscopy</a:t>
            </a:r>
            <a:r>
              <a:rPr lang="fr-FR" baseline="0" dirty="0" smtClean="0"/>
              <a:t> (200MHz </a:t>
            </a:r>
            <a:r>
              <a:rPr lang="fr-FR" baseline="0" dirty="0" err="1" smtClean="0"/>
              <a:t>resolution</a:t>
            </a:r>
            <a:r>
              <a:rPr lang="fr-FR" baseline="0" dirty="0" smtClean="0"/>
              <a:t>, </a:t>
            </a:r>
            <a:r>
              <a:rPr lang="fr-FR" baseline="0" dirty="0" err="1" smtClean="0"/>
              <a:t>isomer</a:t>
            </a:r>
            <a:r>
              <a:rPr lang="fr-FR" baseline="0" dirty="0" smtClean="0"/>
              <a:t> purification)</a:t>
            </a:r>
          </a:p>
          <a:p>
            <a:r>
              <a:rPr lang="fr-FR" baseline="0" dirty="0" smtClean="0"/>
              <a:t>Ion of </a:t>
            </a:r>
            <a:r>
              <a:rPr lang="fr-FR" baseline="0" dirty="0" err="1" smtClean="0"/>
              <a:t>interest</a:t>
            </a:r>
            <a:r>
              <a:rPr lang="fr-FR" baseline="0" dirty="0" smtClean="0"/>
              <a:t> </a:t>
            </a:r>
            <a:r>
              <a:rPr lang="fr-FR" baseline="0" dirty="0" err="1" smtClean="0"/>
              <a:t>transported</a:t>
            </a:r>
            <a:r>
              <a:rPr lang="fr-FR" baseline="0" dirty="0" smtClean="0"/>
              <a:t> </a:t>
            </a:r>
            <a:r>
              <a:rPr lang="fr-FR" baseline="0" dirty="0" err="1" smtClean="0"/>
              <a:t>through</a:t>
            </a:r>
            <a:r>
              <a:rPr lang="fr-FR" baseline="0" dirty="0" smtClean="0"/>
              <a:t> </a:t>
            </a:r>
            <a:r>
              <a:rPr lang="fr-FR" baseline="0" dirty="0" err="1" smtClean="0"/>
              <a:t>radiofrequency</a:t>
            </a:r>
            <a:r>
              <a:rPr lang="fr-FR" baseline="0" dirty="0" smtClean="0"/>
              <a:t> </a:t>
            </a:r>
            <a:r>
              <a:rPr lang="fr-FR" baseline="0" dirty="0" err="1" smtClean="0"/>
              <a:t>quadrupoles</a:t>
            </a:r>
            <a:r>
              <a:rPr lang="fr-FR" baseline="0" dirty="0" smtClean="0"/>
              <a:t>, S-</a:t>
            </a:r>
            <a:r>
              <a:rPr lang="fr-FR" baseline="0" dirty="0" err="1" smtClean="0"/>
              <a:t>shape</a:t>
            </a:r>
            <a:endParaRPr lang="fr-FR" baseline="0" dirty="0" smtClean="0"/>
          </a:p>
          <a:p>
            <a:r>
              <a:rPr lang="fr-FR" baseline="0" dirty="0" err="1" smtClean="0"/>
              <a:t>Differential</a:t>
            </a:r>
            <a:r>
              <a:rPr lang="fr-FR" baseline="0" dirty="0" smtClean="0"/>
              <a:t> </a:t>
            </a:r>
            <a:r>
              <a:rPr lang="fr-FR" baseline="0" dirty="0" err="1" smtClean="0"/>
              <a:t>pumping</a:t>
            </a:r>
            <a:r>
              <a:rPr lang="fr-FR" baseline="0" dirty="0" smtClean="0"/>
              <a:t>, QMF for first </a:t>
            </a:r>
            <a:r>
              <a:rPr lang="fr-FR" baseline="0" dirty="0" err="1" smtClean="0"/>
              <a:t>separation</a:t>
            </a:r>
            <a:r>
              <a:rPr lang="fr-FR" baseline="0" dirty="0" smtClean="0"/>
              <a:t> and </a:t>
            </a:r>
            <a:r>
              <a:rPr lang="fr-FR" baseline="0" dirty="0" err="1" smtClean="0"/>
              <a:t>then</a:t>
            </a:r>
            <a:r>
              <a:rPr lang="fr-FR" baseline="0" dirty="0" smtClean="0"/>
              <a:t> sent to the identification station or </a:t>
            </a:r>
            <a:r>
              <a:rPr lang="fr-FR" baseline="0" dirty="0" err="1" smtClean="0"/>
              <a:t>through</a:t>
            </a:r>
            <a:r>
              <a:rPr lang="fr-FR" baseline="0" dirty="0" smtClean="0"/>
              <a:t> the </a:t>
            </a:r>
            <a:r>
              <a:rPr lang="fr-FR" baseline="0" dirty="0" err="1" smtClean="0"/>
              <a:t>Multireflection</a:t>
            </a:r>
            <a:r>
              <a:rPr lang="fr-FR" baseline="0" dirty="0" smtClean="0"/>
              <a:t> time of flight mass </a:t>
            </a:r>
            <a:r>
              <a:rPr lang="fr-FR" baseline="0" dirty="0" err="1" smtClean="0"/>
              <a:t>separator</a:t>
            </a:r>
            <a:r>
              <a:rPr lang="fr-FR" baseline="0" dirty="0" smtClean="0"/>
              <a:t> for </a:t>
            </a:r>
            <a:r>
              <a:rPr lang="fr-FR" baseline="0" dirty="0" err="1" smtClean="0"/>
              <a:t>beam</a:t>
            </a:r>
            <a:r>
              <a:rPr lang="fr-FR" baseline="0" dirty="0" smtClean="0"/>
              <a:t> purification or for mass </a:t>
            </a:r>
            <a:r>
              <a:rPr lang="fr-FR" baseline="0" dirty="0" err="1" smtClean="0"/>
              <a:t>measurement</a:t>
            </a:r>
            <a:r>
              <a:rPr lang="fr-FR" baseline="0" dirty="0" smtClean="0"/>
              <a:t>.</a:t>
            </a:r>
          </a:p>
          <a:p>
            <a:r>
              <a:rPr lang="fr-FR" baseline="0" dirty="0" smtClean="0"/>
              <a:t>In the future, </a:t>
            </a:r>
            <a:r>
              <a:rPr lang="fr-FR" baseline="0" dirty="0" err="1" smtClean="0"/>
              <a:t>We</a:t>
            </a:r>
            <a:r>
              <a:rPr lang="fr-FR" baseline="0" dirty="0" smtClean="0"/>
              <a:t> </a:t>
            </a:r>
            <a:r>
              <a:rPr lang="fr-FR" baseline="0" dirty="0" err="1" smtClean="0"/>
              <a:t>will</a:t>
            </a:r>
            <a:r>
              <a:rPr lang="fr-FR" baseline="0" dirty="0" smtClean="0"/>
              <a:t> </a:t>
            </a:r>
            <a:r>
              <a:rPr lang="fr-FR" baseline="0" dirty="0" err="1" smtClean="0"/>
              <a:t>produce</a:t>
            </a:r>
            <a:r>
              <a:rPr lang="fr-FR" baseline="0" dirty="0" smtClean="0"/>
              <a:t> </a:t>
            </a:r>
            <a:r>
              <a:rPr lang="fr-FR" baseline="0" dirty="0" err="1" smtClean="0"/>
              <a:t>high</a:t>
            </a:r>
            <a:r>
              <a:rPr lang="fr-FR" baseline="0" dirty="0" smtClean="0"/>
              <a:t> </a:t>
            </a:r>
            <a:r>
              <a:rPr lang="fr-FR" baseline="0" dirty="0" err="1" smtClean="0"/>
              <a:t>purity</a:t>
            </a:r>
            <a:r>
              <a:rPr lang="fr-FR" baseline="0" dirty="0" smtClean="0"/>
              <a:t>  </a:t>
            </a:r>
            <a:r>
              <a:rPr lang="fr-FR" baseline="0" dirty="0" err="1" smtClean="0"/>
              <a:t>isotopic</a:t>
            </a:r>
            <a:r>
              <a:rPr lang="fr-FR" baseline="0" dirty="0" smtClean="0"/>
              <a:t> or </a:t>
            </a:r>
            <a:r>
              <a:rPr lang="fr-FR" baseline="0" dirty="0" err="1" smtClean="0"/>
              <a:t>isomeric</a:t>
            </a:r>
            <a:r>
              <a:rPr lang="fr-FR" baseline="0" dirty="0" smtClean="0"/>
              <a:t> </a:t>
            </a:r>
            <a:r>
              <a:rPr lang="fr-FR" baseline="0" dirty="0" err="1" smtClean="0"/>
              <a:t>RIBs</a:t>
            </a:r>
            <a:r>
              <a:rPr lang="fr-FR" baseline="0" dirty="0" smtClean="0"/>
              <a:t> for </a:t>
            </a:r>
            <a:r>
              <a:rPr lang="fr-FR" baseline="0" dirty="0" err="1" smtClean="0"/>
              <a:t>other</a:t>
            </a:r>
            <a:r>
              <a:rPr lang="fr-FR" baseline="0" dirty="0" smtClean="0"/>
              <a:t> </a:t>
            </a:r>
            <a:r>
              <a:rPr lang="fr-FR" baseline="0" dirty="0" err="1" smtClean="0"/>
              <a:t>users</a:t>
            </a:r>
            <a:r>
              <a:rPr lang="fr-FR" baseline="0" dirty="0" smtClean="0"/>
              <a:t> in the DESIR </a:t>
            </a:r>
            <a:r>
              <a:rPr lang="fr-FR" baseline="0" dirty="0" err="1" smtClean="0"/>
              <a:t>facility</a:t>
            </a:r>
            <a:r>
              <a:rPr lang="fr-FR" baseline="0" dirty="0" smtClean="0"/>
              <a:t>.</a:t>
            </a:r>
          </a:p>
          <a:p>
            <a:endParaRPr lang="fr-FR"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14</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The </a:t>
            </a:r>
            <a:r>
              <a:rPr lang="fr-FR" dirty="0" err="1" smtClean="0"/>
              <a:t>RIBs</a:t>
            </a:r>
            <a:r>
              <a:rPr lang="fr-FR" dirty="0" smtClean="0"/>
              <a:t> are </a:t>
            </a:r>
            <a:r>
              <a:rPr lang="fr-FR" dirty="0" err="1" smtClean="0"/>
              <a:t>pre</a:t>
            </a:r>
            <a:r>
              <a:rPr lang="fr-FR" dirty="0" smtClean="0"/>
              <a:t>-</a:t>
            </a:r>
            <a:r>
              <a:rPr lang="fr-FR" dirty="0" err="1" smtClean="0"/>
              <a:t>selected</a:t>
            </a:r>
            <a:r>
              <a:rPr lang="fr-FR" dirty="0" smtClean="0"/>
              <a:t> by the in-flight </a:t>
            </a:r>
            <a:r>
              <a:rPr lang="fr-FR" dirty="0" err="1" smtClean="0"/>
              <a:t>spectrometer</a:t>
            </a:r>
            <a:r>
              <a:rPr lang="fr-FR" baseline="0" dirty="0" smtClean="0"/>
              <a:t> S3</a:t>
            </a:r>
          </a:p>
          <a:p>
            <a:r>
              <a:rPr lang="fr-FR" baseline="0" dirty="0" err="1" smtClean="0"/>
              <a:t>Reactions</a:t>
            </a:r>
            <a:r>
              <a:rPr lang="fr-FR" baseline="0" dirty="0" smtClean="0"/>
              <a:t> </a:t>
            </a:r>
            <a:r>
              <a:rPr lang="fr-FR" baseline="0" dirty="0" err="1" smtClean="0"/>
              <a:t>producted</a:t>
            </a:r>
            <a:r>
              <a:rPr lang="fr-FR" baseline="0" dirty="0" smtClean="0"/>
              <a:t> are </a:t>
            </a:r>
            <a:r>
              <a:rPr lang="fr-FR" baseline="0" dirty="0" err="1" smtClean="0"/>
              <a:t>stopped</a:t>
            </a:r>
            <a:r>
              <a:rPr lang="fr-FR" baseline="0" dirty="0" smtClean="0"/>
              <a:t> and </a:t>
            </a:r>
            <a:r>
              <a:rPr lang="fr-FR" baseline="0" dirty="0" err="1" smtClean="0"/>
              <a:t>neutralized</a:t>
            </a:r>
            <a:r>
              <a:rPr lang="fr-FR" baseline="0" dirty="0" smtClean="0"/>
              <a:t> in 500mbar Ar </a:t>
            </a:r>
            <a:r>
              <a:rPr lang="fr-FR" baseline="0" dirty="0" err="1" smtClean="0"/>
              <a:t>gas</a:t>
            </a:r>
            <a:r>
              <a:rPr lang="fr-FR" baseline="0" dirty="0" smtClean="0"/>
              <a:t> </a:t>
            </a:r>
            <a:r>
              <a:rPr lang="fr-FR" baseline="0" dirty="0" err="1" smtClean="0"/>
              <a:t>cell</a:t>
            </a:r>
            <a:endParaRPr lang="fr-FR" baseline="0" dirty="0" smtClean="0"/>
          </a:p>
          <a:p>
            <a:r>
              <a:rPr lang="fr-FR" baseline="0" dirty="0" smtClean="0"/>
              <a:t>The </a:t>
            </a:r>
            <a:r>
              <a:rPr lang="fr-FR" baseline="0" dirty="0" err="1" smtClean="0"/>
              <a:t>gas</a:t>
            </a:r>
            <a:r>
              <a:rPr lang="fr-FR" baseline="0" dirty="0" smtClean="0"/>
              <a:t> </a:t>
            </a:r>
            <a:r>
              <a:rPr lang="fr-FR" baseline="0" dirty="0" err="1" smtClean="0"/>
              <a:t>cell</a:t>
            </a:r>
            <a:r>
              <a:rPr lang="fr-FR" baseline="0" dirty="0" smtClean="0"/>
              <a:t> </a:t>
            </a:r>
            <a:r>
              <a:rPr lang="fr-FR" baseline="0" dirty="0" err="1" smtClean="0"/>
              <a:t>can</a:t>
            </a:r>
            <a:r>
              <a:rPr lang="fr-FR" baseline="0" dirty="0" smtClean="0"/>
              <a:t> </a:t>
            </a:r>
            <a:r>
              <a:rPr lang="fr-FR" baseline="0" dirty="0" err="1" smtClean="0"/>
              <a:t>be</a:t>
            </a:r>
            <a:r>
              <a:rPr lang="fr-FR" baseline="0" dirty="0" smtClean="0"/>
              <a:t> </a:t>
            </a:r>
            <a:r>
              <a:rPr lang="fr-FR" baseline="0" dirty="0" err="1" smtClean="0"/>
              <a:t>fast</a:t>
            </a:r>
            <a:r>
              <a:rPr lang="fr-FR" baseline="0" dirty="0" smtClean="0"/>
              <a:t> for </a:t>
            </a:r>
            <a:r>
              <a:rPr lang="fr-FR" baseline="0" dirty="0" err="1" smtClean="0"/>
              <a:t>fast</a:t>
            </a:r>
            <a:r>
              <a:rPr lang="fr-FR" baseline="0" dirty="0" smtClean="0"/>
              <a:t> </a:t>
            </a:r>
            <a:r>
              <a:rPr lang="fr-FR" baseline="0" dirty="0" err="1" smtClean="0"/>
              <a:t>evacuation</a:t>
            </a:r>
            <a:endParaRPr lang="fr-FR" baseline="0" dirty="0" smtClean="0"/>
          </a:p>
          <a:p>
            <a:r>
              <a:rPr lang="fr-FR" baseline="0" dirty="0" err="1" smtClean="0"/>
              <a:t>Unwanted</a:t>
            </a:r>
            <a:r>
              <a:rPr lang="fr-FR" baseline="0" dirty="0" smtClean="0"/>
              <a:t> ions are </a:t>
            </a:r>
            <a:r>
              <a:rPr lang="fr-FR" baseline="0" dirty="0" err="1" smtClean="0"/>
              <a:t>collected</a:t>
            </a:r>
            <a:r>
              <a:rPr lang="fr-FR" baseline="0" dirty="0" smtClean="0"/>
              <a:t> </a:t>
            </a:r>
          </a:p>
          <a:p>
            <a:r>
              <a:rPr lang="fr-FR" baseline="0" dirty="0" smtClean="0"/>
              <a:t>Broad band in the </a:t>
            </a:r>
            <a:r>
              <a:rPr lang="fr-FR" baseline="0" dirty="0" err="1" smtClean="0"/>
              <a:t>gas</a:t>
            </a:r>
            <a:r>
              <a:rPr lang="fr-FR" baseline="0" dirty="0" smtClean="0"/>
              <a:t> </a:t>
            </a:r>
            <a:r>
              <a:rPr lang="fr-FR" baseline="0" dirty="0" err="1" smtClean="0"/>
              <a:t>cell</a:t>
            </a:r>
            <a:r>
              <a:rPr lang="fr-FR" baseline="0" dirty="0" smtClean="0"/>
              <a:t> </a:t>
            </a:r>
            <a:r>
              <a:rPr lang="fr-FR" baseline="0" dirty="0" err="1" smtClean="0"/>
              <a:t>Ionization</a:t>
            </a:r>
            <a:r>
              <a:rPr lang="fr-FR" baseline="0" dirty="0" smtClean="0"/>
              <a:t> to look for </a:t>
            </a:r>
            <a:r>
              <a:rPr lang="fr-FR" baseline="0" dirty="0" err="1" smtClean="0"/>
              <a:t>atomic</a:t>
            </a:r>
            <a:r>
              <a:rPr lang="fr-FR" baseline="0" dirty="0" smtClean="0"/>
              <a:t> transitions</a:t>
            </a:r>
          </a:p>
          <a:p>
            <a:r>
              <a:rPr lang="fr-FR" baseline="0" dirty="0" err="1" smtClean="0"/>
              <a:t>Ionization</a:t>
            </a:r>
            <a:r>
              <a:rPr lang="fr-FR" baseline="0" dirty="0" smtClean="0"/>
              <a:t> in the </a:t>
            </a:r>
            <a:r>
              <a:rPr lang="fr-FR" baseline="0" dirty="0" err="1" smtClean="0"/>
              <a:t>low</a:t>
            </a:r>
            <a:r>
              <a:rPr lang="fr-FR" baseline="0" dirty="0" smtClean="0"/>
              <a:t> </a:t>
            </a:r>
            <a:r>
              <a:rPr lang="fr-FR" baseline="0" dirty="0" err="1" smtClean="0"/>
              <a:t>temperature</a:t>
            </a:r>
            <a:r>
              <a:rPr lang="fr-FR" baseline="0" dirty="0" smtClean="0"/>
              <a:t>, </a:t>
            </a:r>
            <a:r>
              <a:rPr lang="fr-FR" baseline="0" dirty="0" err="1" smtClean="0"/>
              <a:t>low</a:t>
            </a:r>
            <a:r>
              <a:rPr lang="fr-FR" baseline="0" dirty="0" smtClean="0"/>
              <a:t> pressure </a:t>
            </a:r>
            <a:r>
              <a:rPr lang="fr-FR" baseline="0" dirty="0" err="1" smtClean="0"/>
              <a:t>supersonic</a:t>
            </a:r>
            <a:r>
              <a:rPr lang="fr-FR" baseline="0" dirty="0" smtClean="0"/>
              <a:t> jet for </a:t>
            </a:r>
            <a:r>
              <a:rPr lang="fr-FR" baseline="0" dirty="0" err="1" smtClean="0"/>
              <a:t>high</a:t>
            </a:r>
            <a:r>
              <a:rPr lang="fr-FR" baseline="0" dirty="0" smtClean="0"/>
              <a:t> </a:t>
            </a:r>
            <a:r>
              <a:rPr lang="fr-FR" baseline="0" dirty="0" err="1" smtClean="0"/>
              <a:t>resolution</a:t>
            </a:r>
            <a:r>
              <a:rPr lang="fr-FR" baseline="0" dirty="0" smtClean="0"/>
              <a:t> </a:t>
            </a:r>
            <a:r>
              <a:rPr lang="fr-FR" baseline="0" dirty="0" err="1" smtClean="0"/>
              <a:t>spectroscopy</a:t>
            </a:r>
            <a:r>
              <a:rPr lang="fr-FR" baseline="0" dirty="0" smtClean="0"/>
              <a:t> (200MHz </a:t>
            </a:r>
            <a:r>
              <a:rPr lang="fr-FR" baseline="0" dirty="0" err="1" smtClean="0"/>
              <a:t>resolution</a:t>
            </a:r>
            <a:r>
              <a:rPr lang="fr-FR" baseline="0" dirty="0" smtClean="0"/>
              <a:t>, </a:t>
            </a:r>
            <a:r>
              <a:rPr lang="fr-FR" baseline="0" dirty="0" err="1" smtClean="0"/>
              <a:t>isomer</a:t>
            </a:r>
            <a:r>
              <a:rPr lang="fr-FR" baseline="0" dirty="0" smtClean="0"/>
              <a:t> purification)</a:t>
            </a:r>
          </a:p>
          <a:p>
            <a:r>
              <a:rPr lang="fr-FR" baseline="0" dirty="0" smtClean="0"/>
              <a:t>Ion of </a:t>
            </a:r>
            <a:r>
              <a:rPr lang="fr-FR" baseline="0" dirty="0" err="1" smtClean="0"/>
              <a:t>interest</a:t>
            </a:r>
            <a:r>
              <a:rPr lang="fr-FR" baseline="0" dirty="0" smtClean="0"/>
              <a:t> </a:t>
            </a:r>
            <a:r>
              <a:rPr lang="fr-FR" baseline="0" dirty="0" err="1" smtClean="0"/>
              <a:t>transported</a:t>
            </a:r>
            <a:r>
              <a:rPr lang="fr-FR" baseline="0" dirty="0" smtClean="0"/>
              <a:t> </a:t>
            </a:r>
            <a:r>
              <a:rPr lang="fr-FR" baseline="0" dirty="0" err="1" smtClean="0"/>
              <a:t>through</a:t>
            </a:r>
            <a:r>
              <a:rPr lang="fr-FR" baseline="0" dirty="0" smtClean="0"/>
              <a:t> </a:t>
            </a:r>
            <a:r>
              <a:rPr lang="fr-FR" baseline="0" dirty="0" err="1" smtClean="0"/>
              <a:t>radiofrequency</a:t>
            </a:r>
            <a:r>
              <a:rPr lang="fr-FR" baseline="0" dirty="0" smtClean="0"/>
              <a:t> </a:t>
            </a:r>
            <a:r>
              <a:rPr lang="fr-FR" baseline="0" dirty="0" err="1" smtClean="0"/>
              <a:t>quadrupoles</a:t>
            </a:r>
            <a:r>
              <a:rPr lang="fr-FR" baseline="0" dirty="0" smtClean="0"/>
              <a:t>, S-</a:t>
            </a:r>
            <a:r>
              <a:rPr lang="fr-FR" baseline="0" dirty="0" err="1" smtClean="0"/>
              <a:t>shape</a:t>
            </a:r>
            <a:endParaRPr lang="fr-FR" baseline="0" dirty="0" smtClean="0"/>
          </a:p>
          <a:p>
            <a:r>
              <a:rPr lang="fr-FR" baseline="0" dirty="0" err="1" smtClean="0"/>
              <a:t>Differential</a:t>
            </a:r>
            <a:r>
              <a:rPr lang="fr-FR" baseline="0" dirty="0" smtClean="0"/>
              <a:t> </a:t>
            </a:r>
            <a:r>
              <a:rPr lang="fr-FR" baseline="0" dirty="0" err="1" smtClean="0"/>
              <a:t>pumping</a:t>
            </a:r>
            <a:r>
              <a:rPr lang="fr-FR" baseline="0" dirty="0" smtClean="0"/>
              <a:t>, QMF for first </a:t>
            </a:r>
            <a:r>
              <a:rPr lang="fr-FR" baseline="0" dirty="0" err="1" smtClean="0"/>
              <a:t>separation</a:t>
            </a:r>
            <a:r>
              <a:rPr lang="fr-FR" baseline="0" dirty="0" smtClean="0"/>
              <a:t> and </a:t>
            </a:r>
            <a:r>
              <a:rPr lang="fr-FR" baseline="0" dirty="0" err="1" smtClean="0"/>
              <a:t>then</a:t>
            </a:r>
            <a:r>
              <a:rPr lang="fr-FR" baseline="0" dirty="0" smtClean="0"/>
              <a:t> sent to the identification station or </a:t>
            </a:r>
            <a:r>
              <a:rPr lang="fr-FR" baseline="0" dirty="0" err="1" smtClean="0"/>
              <a:t>through</a:t>
            </a:r>
            <a:r>
              <a:rPr lang="fr-FR" baseline="0" dirty="0" smtClean="0"/>
              <a:t> the </a:t>
            </a:r>
            <a:r>
              <a:rPr lang="fr-FR" baseline="0" dirty="0" err="1" smtClean="0"/>
              <a:t>Multireflection</a:t>
            </a:r>
            <a:r>
              <a:rPr lang="fr-FR" baseline="0" dirty="0" smtClean="0"/>
              <a:t> time of flight mass </a:t>
            </a:r>
            <a:r>
              <a:rPr lang="fr-FR" baseline="0" dirty="0" err="1" smtClean="0"/>
              <a:t>separator</a:t>
            </a:r>
            <a:r>
              <a:rPr lang="fr-FR" baseline="0" dirty="0" smtClean="0"/>
              <a:t> for </a:t>
            </a:r>
            <a:r>
              <a:rPr lang="fr-FR" baseline="0" dirty="0" err="1" smtClean="0"/>
              <a:t>beam</a:t>
            </a:r>
            <a:r>
              <a:rPr lang="fr-FR" baseline="0" dirty="0" smtClean="0"/>
              <a:t> purification or for mass </a:t>
            </a:r>
            <a:r>
              <a:rPr lang="fr-FR" baseline="0" dirty="0" err="1" smtClean="0"/>
              <a:t>measurement</a:t>
            </a:r>
            <a:r>
              <a:rPr lang="fr-FR" baseline="0" dirty="0" smtClean="0"/>
              <a:t>.</a:t>
            </a:r>
          </a:p>
          <a:p>
            <a:r>
              <a:rPr lang="fr-FR" baseline="0" dirty="0" smtClean="0"/>
              <a:t>In the future, </a:t>
            </a:r>
            <a:r>
              <a:rPr lang="fr-FR" baseline="0" dirty="0" err="1" smtClean="0"/>
              <a:t>We</a:t>
            </a:r>
            <a:r>
              <a:rPr lang="fr-FR" baseline="0" dirty="0" smtClean="0"/>
              <a:t> </a:t>
            </a:r>
            <a:r>
              <a:rPr lang="fr-FR" baseline="0" dirty="0" err="1" smtClean="0"/>
              <a:t>will</a:t>
            </a:r>
            <a:r>
              <a:rPr lang="fr-FR" baseline="0" dirty="0" smtClean="0"/>
              <a:t> </a:t>
            </a:r>
            <a:r>
              <a:rPr lang="fr-FR" baseline="0" dirty="0" err="1" smtClean="0"/>
              <a:t>produce</a:t>
            </a:r>
            <a:r>
              <a:rPr lang="fr-FR" baseline="0" dirty="0" smtClean="0"/>
              <a:t> </a:t>
            </a:r>
            <a:r>
              <a:rPr lang="fr-FR" baseline="0" dirty="0" err="1" smtClean="0"/>
              <a:t>high</a:t>
            </a:r>
            <a:r>
              <a:rPr lang="fr-FR" baseline="0" dirty="0" smtClean="0"/>
              <a:t> </a:t>
            </a:r>
            <a:r>
              <a:rPr lang="fr-FR" baseline="0" dirty="0" err="1" smtClean="0"/>
              <a:t>purity</a:t>
            </a:r>
            <a:r>
              <a:rPr lang="fr-FR" baseline="0" dirty="0" smtClean="0"/>
              <a:t>  </a:t>
            </a:r>
            <a:r>
              <a:rPr lang="fr-FR" baseline="0" dirty="0" err="1" smtClean="0"/>
              <a:t>isotopic</a:t>
            </a:r>
            <a:r>
              <a:rPr lang="fr-FR" baseline="0" dirty="0" smtClean="0"/>
              <a:t> or </a:t>
            </a:r>
            <a:r>
              <a:rPr lang="fr-FR" baseline="0" dirty="0" err="1" smtClean="0"/>
              <a:t>isomeric</a:t>
            </a:r>
            <a:r>
              <a:rPr lang="fr-FR" baseline="0" dirty="0" smtClean="0"/>
              <a:t> </a:t>
            </a:r>
            <a:r>
              <a:rPr lang="fr-FR" baseline="0" dirty="0" err="1" smtClean="0"/>
              <a:t>RIBs</a:t>
            </a:r>
            <a:r>
              <a:rPr lang="fr-FR" baseline="0" dirty="0" smtClean="0"/>
              <a:t> for </a:t>
            </a:r>
            <a:r>
              <a:rPr lang="fr-FR" baseline="0" dirty="0" err="1" smtClean="0"/>
              <a:t>other</a:t>
            </a:r>
            <a:r>
              <a:rPr lang="fr-FR" baseline="0" dirty="0" smtClean="0"/>
              <a:t> </a:t>
            </a:r>
            <a:r>
              <a:rPr lang="fr-FR" baseline="0" dirty="0" err="1" smtClean="0"/>
              <a:t>users</a:t>
            </a:r>
            <a:r>
              <a:rPr lang="fr-FR" baseline="0" dirty="0" smtClean="0"/>
              <a:t> in the DESIR </a:t>
            </a:r>
            <a:r>
              <a:rPr lang="fr-FR" baseline="0" dirty="0" err="1" smtClean="0"/>
              <a:t>facility</a:t>
            </a:r>
            <a:r>
              <a:rPr lang="fr-FR" baseline="0" dirty="0" smtClean="0"/>
              <a:t>.</a:t>
            </a:r>
          </a:p>
          <a:p>
            <a:endParaRPr lang="fr-FR"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15</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The </a:t>
            </a:r>
            <a:r>
              <a:rPr lang="fr-FR" dirty="0" err="1" smtClean="0"/>
              <a:t>RIBs</a:t>
            </a:r>
            <a:r>
              <a:rPr lang="fr-FR" dirty="0" smtClean="0"/>
              <a:t> are </a:t>
            </a:r>
            <a:r>
              <a:rPr lang="fr-FR" dirty="0" err="1" smtClean="0"/>
              <a:t>pre</a:t>
            </a:r>
            <a:r>
              <a:rPr lang="fr-FR" dirty="0" smtClean="0"/>
              <a:t>-</a:t>
            </a:r>
            <a:r>
              <a:rPr lang="fr-FR" dirty="0" err="1" smtClean="0"/>
              <a:t>selected</a:t>
            </a:r>
            <a:r>
              <a:rPr lang="fr-FR" dirty="0" smtClean="0"/>
              <a:t> by the in-flight </a:t>
            </a:r>
            <a:r>
              <a:rPr lang="fr-FR" dirty="0" err="1" smtClean="0"/>
              <a:t>spectrometer</a:t>
            </a:r>
            <a:r>
              <a:rPr lang="fr-FR" baseline="0" dirty="0" smtClean="0"/>
              <a:t> S3</a:t>
            </a:r>
          </a:p>
          <a:p>
            <a:r>
              <a:rPr lang="fr-FR" baseline="0" dirty="0" err="1" smtClean="0"/>
              <a:t>Reactions</a:t>
            </a:r>
            <a:r>
              <a:rPr lang="fr-FR" baseline="0" dirty="0" smtClean="0"/>
              <a:t> </a:t>
            </a:r>
            <a:r>
              <a:rPr lang="fr-FR" baseline="0" dirty="0" err="1" smtClean="0"/>
              <a:t>producted</a:t>
            </a:r>
            <a:r>
              <a:rPr lang="fr-FR" baseline="0" dirty="0" smtClean="0"/>
              <a:t> are </a:t>
            </a:r>
            <a:r>
              <a:rPr lang="fr-FR" baseline="0" dirty="0" err="1" smtClean="0"/>
              <a:t>stopped</a:t>
            </a:r>
            <a:r>
              <a:rPr lang="fr-FR" baseline="0" dirty="0" smtClean="0"/>
              <a:t> and </a:t>
            </a:r>
            <a:r>
              <a:rPr lang="fr-FR" baseline="0" dirty="0" err="1" smtClean="0"/>
              <a:t>neutralized</a:t>
            </a:r>
            <a:r>
              <a:rPr lang="fr-FR" baseline="0" dirty="0" smtClean="0"/>
              <a:t> in 500mbar Ar </a:t>
            </a:r>
            <a:r>
              <a:rPr lang="fr-FR" baseline="0" dirty="0" err="1" smtClean="0"/>
              <a:t>gas</a:t>
            </a:r>
            <a:r>
              <a:rPr lang="fr-FR" baseline="0" dirty="0" smtClean="0"/>
              <a:t> </a:t>
            </a:r>
            <a:r>
              <a:rPr lang="fr-FR" baseline="0" dirty="0" err="1" smtClean="0"/>
              <a:t>cell</a:t>
            </a:r>
            <a:endParaRPr lang="fr-FR" baseline="0" dirty="0" smtClean="0"/>
          </a:p>
          <a:p>
            <a:r>
              <a:rPr lang="fr-FR" baseline="0" dirty="0" smtClean="0"/>
              <a:t>The </a:t>
            </a:r>
            <a:r>
              <a:rPr lang="fr-FR" baseline="0" dirty="0" err="1" smtClean="0"/>
              <a:t>gas</a:t>
            </a:r>
            <a:r>
              <a:rPr lang="fr-FR" baseline="0" dirty="0" smtClean="0"/>
              <a:t> </a:t>
            </a:r>
            <a:r>
              <a:rPr lang="fr-FR" baseline="0" dirty="0" err="1" smtClean="0"/>
              <a:t>cell</a:t>
            </a:r>
            <a:r>
              <a:rPr lang="fr-FR" baseline="0" dirty="0" smtClean="0"/>
              <a:t> </a:t>
            </a:r>
            <a:r>
              <a:rPr lang="fr-FR" baseline="0" dirty="0" err="1" smtClean="0"/>
              <a:t>can</a:t>
            </a:r>
            <a:r>
              <a:rPr lang="fr-FR" baseline="0" dirty="0" smtClean="0"/>
              <a:t> </a:t>
            </a:r>
            <a:r>
              <a:rPr lang="fr-FR" baseline="0" dirty="0" err="1" smtClean="0"/>
              <a:t>be</a:t>
            </a:r>
            <a:r>
              <a:rPr lang="fr-FR" baseline="0" dirty="0" smtClean="0"/>
              <a:t> </a:t>
            </a:r>
            <a:r>
              <a:rPr lang="fr-FR" baseline="0" dirty="0" err="1" smtClean="0"/>
              <a:t>fast</a:t>
            </a:r>
            <a:r>
              <a:rPr lang="fr-FR" baseline="0" dirty="0" smtClean="0"/>
              <a:t> for </a:t>
            </a:r>
            <a:r>
              <a:rPr lang="fr-FR" baseline="0" dirty="0" err="1" smtClean="0"/>
              <a:t>fast</a:t>
            </a:r>
            <a:r>
              <a:rPr lang="fr-FR" baseline="0" dirty="0" smtClean="0"/>
              <a:t> </a:t>
            </a:r>
            <a:r>
              <a:rPr lang="fr-FR" baseline="0" dirty="0" err="1" smtClean="0"/>
              <a:t>evacuation</a:t>
            </a:r>
            <a:endParaRPr lang="fr-FR" baseline="0" dirty="0" smtClean="0"/>
          </a:p>
          <a:p>
            <a:r>
              <a:rPr lang="fr-FR" baseline="0" dirty="0" err="1" smtClean="0"/>
              <a:t>Unwanted</a:t>
            </a:r>
            <a:r>
              <a:rPr lang="fr-FR" baseline="0" dirty="0" smtClean="0"/>
              <a:t> ions are </a:t>
            </a:r>
            <a:r>
              <a:rPr lang="fr-FR" baseline="0" dirty="0" err="1" smtClean="0"/>
              <a:t>collected</a:t>
            </a:r>
            <a:r>
              <a:rPr lang="fr-FR" baseline="0" dirty="0" smtClean="0"/>
              <a:t> </a:t>
            </a:r>
          </a:p>
          <a:p>
            <a:r>
              <a:rPr lang="fr-FR" baseline="0" dirty="0" smtClean="0"/>
              <a:t>Broad band in the </a:t>
            </a:r>
            <a:r>
              <a:rPr lang="fr-FR" baseline="0" dirty="0" err="1" smtClean="0"/>
              <a:t>gas</a:t>
            </a:r>
            <a:r>
              <a:rPr lang="fr-FR" baseline="0" dirty="0" smtClean="0"/>
              <a:t> </a:t>
            </a:r>
            <a:r>
              <a:rPr lang="fr-FR" baseline="0" dirty="0" err="1" smtClean="0"/>
              <a:t>cell</a:t>
            </a:r>
            <a:r>
              <a:rPr lang="fr-FR" baseline="0" dirty="0" smtClean="0"/>
              <a:t> </a:t>
            </a:r>
            <a:r>
              <a:rPr lang="fr-FR" baseline="0" dirty="0" err="1" smtClean="0"/>
              <a:t>Ionization</a:t>
            </a:r>
            <a:r>
              <a:rPr lang="fr-FR" baseline="0" dirty="0" smtClean="0"/>
              <a:t> to look for </a:t>
            </a:r>
            <a:r>
              <a:rPr lang="fr-FR" baseline="0" dirty="0" err="1" smtClean="0"/>
              <a:t>atomic</a:t>
            </a:r>
            <a:r>
              <a:rPr lang="fr-FR" baseline="0" dirty="0" smtClean="0"/>
              <a:t> transitions</a:t>
            </a:r>
          </a:p>
          <a:p>
            <a:r>
              <a:rPr lang="fr-FR" baseline="0" dirty="0" err="1" smtClean="0"/>
              <a:t>Ionization</a:t>
            </a:r>
            <a:r>
              <a:rPr lang="fr-FR" baseline="0" dirty="0" smtClean="0"/>
              <a:t> in the </a:t>
            </a:r>
            <a:r>
              <a:rPr lang="fr-FR" baseline="0" dirty="0" err="1" smtClean="0"/>
              <a:t>low</a:t>
            </a:r>
            <a:r>
              <a:rPr lang="fr-FR" baseline="0" dirty="0" smtClean="0"/>
              <a:t> </a:t>
            </a:r>
            <a:r>
              <a:rPr lang="fr-FR" baseline="0" dirty="0" err="1" smtClean="0"/>
              <a:t>temperature</a:t>
            </a:r>
            <a:r>
              <a:rPr lang="fr-FR" baseline="0" dirty="0" smtClean="0"/>
              <a:t>, </a:t>
            </a:r>
            <a:r>
              <a:rPr lang="fr-FR" baseline="0" dirty="0" err="1" smtClean="0"/>
              <a:t>low</a:t>
            </a:r>
            <a:r>
              <a:rPr lang="fr-FR" baseline="0" dirty="0" smtClean="0"/>
              <a:t> pressure </a:t>
            </a:r>
            <a:r>
              <a:rPr lang="fr-FR" baseline="0" dirty="0" err="1" smtClean="0"/>
              <a:t>supersonic</a:t>
            </a:r>
            <a:r>
              <a:rPr lang="fr-FR" baseline="0" dirty="0" smtClean="0"/>
              <a:t> jet for </a:t>
            </a:r>
            <a:r>
              <a:rPr lang="fr-FR" baseline="0" dirty="0" err="1" smtClean="0"/>
              <a:t>high</a:t>
            </a:r>
            <a:r>
              <a:rPr lang="fr-FR" baseline="0" dirty="0" smtClean="0"/>
              <a:t> </a:t>
            </a:r>
            <a:r>
              <a:rPr lang="fr-FR" baseline="0" dirty="0" err="1" smtClean="0"/>
              <a:t>resolution</a:t>
            </a:r>
            <a:r>
              <a:rPr lang="fr-FR" baseline="0" dirty="0" smtClean="0"/>
              <a:t> </a:t>
            </a:r>
            <a:r>
              <a:rPr lang="fr-FR" baseline="0" dirty="0" err="1" smtClean="0"/>
              <a:t>spectroscopy</a:t>
            </a:r>
            <a:r>
              <a:rPr lang="fr-FR" baseline="0" dirty="0" smtClean="0"/>
              <a:t> (200MHz </a:t>
            </a:r>
            <a:r>
              <a:rPr lang="fr-FR" baseline="0" dirty="0" err="1" smtClean="0"/>
              <a:t>resolution</a:t>
            </a:r>
            <a:r>
              <a:rPr lang="fr-FR" baseline="0" dirty="0" smtClean="0"/>
              <a:t>, </a:t>
            </a:r>
            <a:r>
              <a:rPr lang="fr-FR" baseline="0" dirty="0" err="1" smtClean="0"/>
              <a:t>isomer</a:t>
            </a:r>
            <a:r>
              <a:rPr lang="fr-FR" baseline="0" dirty="0" smtClean="0"/>
              <a:t> purification)</a:t>
            </a:r>
          </a:p>
          <a:p>
            <a:r>
              <a:rPr lang="fr-FR" baseline="0" dirty="0" smtClean="0"/>
              <a:t>Ion of </a:t>
            </a:r>
            <a:r>
              <a:rPr lang="fr-FR" baseline="0" dirty="0" err="1" smtClean="0"/>
              <a:t>interest</a:t>
            </a:r>
            <a:r>
              <a:rPr lang="fr-FR" baseline="0" dirty="0" smtClean="0"/>
              <a:t> </a:t>
            </a:r>
            <a:r>
              <a:rPr lang="fr-FR" baseline="0" dirty="0" err="1" smtClean="0"/>
              <a:t>transported</a:t>
            </a:r>
            <a:r>
              <a:rPr lang="fr-FR" baseline="0" dirty="0" smtClean="0"/>
              <a:t> </a:t>
            </a:r>
            <a:r>
              <a:rPr lang="fr-FR" baseline="0" dirty="0" err="1" smtClean="0"/>
              <a:t>through</a:t>
            </a:r>
            <a:r>
              <a:rPr lang="fr-FR" baseline="0" dirty="0" smtClean="0"/>
              <a:t> </a:t>
            </a:r>
            <a:r>
              <a:rPr lang="fr-FR" baseline="0" dirty="0" err="1" smtClean="0"/>
              <a:t>radiofrequency</a:t>
            </a:r>
            <a:r>
              <a:rPr lang="fr-FR" baseline="0" dirty="0" smtClean="0"/>
              <a:t> </a:t>
            </a:r>
            <a:r>
              <a:rPr lang="fr-FR" baseline="0" dirty="0" err="1" smtClean="0"/>
              <a:t>quadrupoles</a:t>
            </a:r>
            <a:r>
              <a:rPr lang="fr-FR" baseline="0" dirty="0" smtClean="0"/>
              <a:t>, S-</a:t>
            </a:r>
            <a:r>
              <a:rPr lang="fr-FR" baseline="0" dirty="0" err="1" smtClean="0"/>
              <a:t>shape</a:t>
            </a:r>
            <a:endParaRPr lang="fr-FR" baseline="0" dirty="0" smtClean="0"/>
          </a:p>
          <a:p>
            <a:r>
              <a:rPr lang="fr-FR" baseline="0" dirty="0" err="1" smtClean="0"/>
              <a:t>Differential</a:t>
            </a:r>
            <a:r>
              <a:rPr lang="fr-FR" baseline="0" dirty="0" smtClean="0"/>
              <a:t> </a:t>
            </a:r>
            <a:r>
              <a:rPr lang="fr-FR" baseline="0" dirty="0" err="1" smtClean="0"/>
              <a:t>pumping</a:t>
            </a:r>
            <a:r>
              <a:rPr lang="fr-FR" baseline="0" dirty="0" smtClean="0"/>
              <a:t>, QMF for first </a:t>
            </a:r>
            <a:r>
              <a:rPr lang="fr-FR" baseline="0" dirty="0" err="1" smtClean="0"/>
              <a:t>separation</a:t>
            </a:r>
            <a:r>
              <a:rPr lang="fr-FR" baseline="0" dirty="0" smtClean="0"/>
              <a:t> and </a:t>
            </a:r>
            <a:r>
              <a:rPr lang="fr-FR" baseline="0" dirty="0" err="1" smtClean="0"/>
              <a:t>then</a:t>
            </a:r>
            <a:r>
              <a:rPr lang="fr-FR" baseline="0" dirty="0" smtClean="0"/>
              <a:t> sent to the identification station or </a:t>
            </a:r>
            <a:r>
              <a:rPr lang="fr-FR" baseline="0" dirty="0" err="1" smtClean="0"/>
              <a:t>through</a:t>
            </a:r>
            <a:r>
              <a:rPr lang="fr-FR" baseline="0" dirty="0" smtClean="0"/>
              <a:t> the </a:t>
            </a:r>
            <a:r>
              <a:rPr lang="fr-FR" baseline="0" dirty="0" err="1" smtClean="0"/>
              <a:t>Multireflection</a:t>
            </a:r>
            <a:r>
              <a:rPr lang="fr-FR" baseline="0" dirty="0" smtClean="0"/>
              <a:t> time of flight mass </a:t>
            </a:r>
            <a:r>
              <a:rPr lang="fr-FR" baseline="0" dirty="0" err="1" smtClean="0"/>
              <a:t>separator</a:t>
            </a:r>
            <a:r>
              <a:rPr lang="fr-FR" baseline="0" dirty="0" smtClean="0"/>
              <a:t> for </a:t>
            </a:r>
            <a:r>
              <a:rPr lang="fr-FR" baseline="0" dirty="0" err="1" smtClean="0"/>
              <a:t>beam</a:t>
            </a:r>
            <a:r>
              <a:rPr lang="fr-FR" baseline="0" dirty="0" smtClean="0"/>
              <a:t> purification or for mass </a:t>
            </a:r>
            <a:r>
              <a:rPr lang="fr-FR" baseline="0" dirty="0" err="1" smtClean="0"/>
              <a:t>measurement</a:t>
            </a:r>
            <a:r>
              <a:rPr lang="fr-FR" baseline="0" dirty="0" smtClean="0"/>
              <a:t>.</a:t>
            </a:r>
          </a:p>
          <a:p>
            <a:r>
              <a:rPr lang="fr-FR" baseline="0" dirty="0" smtClean="0"/>
              <a:t>In the future, </a:t>
            </a:r>
            <a:r>
              <a:rPr lang="fr-FR" baseline="0" dirty="0" err="1" smtClean="0"/>
              <a:t>We</a:t>
            </a:r>
            <a:r>
              <a:rPr lang="fr-FR" baseline="0" dirty="0" smtClean="0"/>
              <a:t> </a:t>
            </a:r>
            <a:r>
              <a:rPr lang="fr-FR" baseline="0" dirty="0" err="1" smtClean="0"/>
              <a:t>will</a:t>
            </a:r>
            <a:r>
              <a:rPr lang="fr-FR" baseline="0" dirty="0" smtClean="0"/>
              <a:t> </a:t>
            </a:r>
            <a:r>
              <a:rPr lang="fr-FR" baseline="0" dirty="0" err="1" smtClean="0"/>
              <a:t>produce</a:t>
            </a:r>
            <a:r>
              <a:rPr lang="fr-FR" baseline="0" dirty="0" smtClean="0"/>
              <a:t> </a:t>
            </a:r>
            <a:r>
              <a:rPr lang="fr-FR" baseline="0" dirty="0" err="1" smtClean="0"/>
              <a:t>high</a:t>
            </a:r>
            <a:r>
              <a:rPr lang="fr-FR" baseline="0" dirty="0" smtClean="0"/>
              <a:t> </a:t>
            </a:r>
            <a:r>
              <a:rPr lang="fr-FR" baseline="0" dirty="0" err="1" smtClean="0"/>
              <a:t>purity</a:t>
            </a:r>
            <a:r>
              <a:rPr lang="fr-FR" baseline="0" dirty="0" smtClean="0"/>
              <a:t>  </a:t>
            </a:r>
            <a:r>
              <a:rPr lang="fr-FR" baseline="0" dirty="0" err="1" smtClean="0"/>
              <a:t>isotopic</a:t>
            </a:r>
            <a:r>
              <a:rPr lang="fr-FR" baseline="0" dirty="0" smtClean="0"/>
              <a:t> or </a:t>
            </a:r>
            <a:r>
              <a:rPr lang="fr-FR" baseline="0" dirty="0" err="1" smtClean="0"/>
              <a:t>isomeric</a:t>
            </a:r>
            <a:r>
              <a:rPr lang="fr-FR" baseline="0" dirty="0" smtClean="0"/>
              <a:t> </a:t>
            </a:r>
            <a:r>
              <a:rPr lang="fr-FR" baseline="0" dirty="0" err="1" smtClean="0"/>
              <a:t>RIBs</a:t>
            </a:r>
            <a:r>
              <a:rPr lang="fr-FR" baseline="0" dirty="0" smtClean="0"/>
              <a:t> for </a:t>
            </a:r>
            <a:r>
              <a:rPr lang="fr-FR" baseline="0" dirty="0" err="1" smtClean="0"/>
              <a:t>other</a:t>
            </a:r>
            <a:r>
              <a:rPr lang="fr-FR" baseline="0" dirty="0" smtClean="0"/>
              <a:t> </a:t>
            </a:r>
            <a:r>
              <a:rPr lang="fr-FR" baseline="0" dirty="0" err="1" smtClean="0"/>
              <a:t>users</a:t>
            </a:r>
            <a:r>
              <a:rPr lang="fr-FR" baseline="0" dirty="0" smtClean="0"/>
              <a:t> in the DESIR </a:t>
            </a:r>
            <a:r>
              <a:rPr lang="fr-FR" baseline="0" dirty="0" err="1" smtClean="0"/>
              <a:t>facility</a:t>
            </a:r>
            <a:r>
              <a:rPr lang="fr-FR" baseline="0" dirty="0" smtClean="0"/>
              <a:t>.</a:t>
            </a:r>
          </a:p>
          <a:p>
            <a:endParaRPr lang="fr-FR"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16</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low</a:t>
            </a:r>
            <a:r>
              <a:rPr lang="en-US" baseline="0" dirty="0" smtClean="0"/>
              <a:t> energy branch at S3 will open unique </a:t>
            </a:r>
            <a:r>
              <a:rPr lang="en-US" baseline="0" dirty="0" err="1" smtClean="0"/>
              <a:t>oppoptunities</a:t>
            </a:r>
            <a:endParaRPr lang="en-US" baseline="0" dirty="0" smtClean="0"/>
          </a:p>
          <a:p>
            <a:endParaRPr lang="en-US" baseline="0" dirty="0" smtClean="0"/>
          </a:p>
          <a:p>
            <a:pPr marL="285750" indent="-285750">
              <a:buFont typeface="Wingdings" charset="2"/>
              <a:buChar char=""/>
            </a:pPr>
            <a:r>
              <a:rPr lang="en-GB" sz="1200" dirty="0" smtClean="0">
                <a:solidFill>
                  <a:srgbClr val="000000"/>
                </a:solidFill>
              </a:rPr>
              <a:t>Unique opportunities for the creation of short-lived isotopes </a:t>
            </a:r>
          </a:p>
          <a:p>
            <a:r>
              <a:rPr lang="en-GB" sz="1200" dirty="0" smtClean="0">
                <a:solidFill>
                  <a:srgbClr val="000000"/>
                </a:solidFill>
              </a:rPr>
              <a:t>     by fusion-evaporation and deep-inelastic reactions</a:t>
            </a:r>
          </a:p>
          <a:p>
            <a:pPr marL="285750" indent="-285750">
              <a:buFont typeface="Wingdings" charset="2"/>
              <a:buChar char=""/>
            </a:pPr>
            <a:r>
              <a:rPr lang="en-GB" sz="1200" dirty="0" smtClean="0">
                <a:solidFill>
                  <a:srgbClr val="000000"/>
                </a:solidFill>
              </a:rPr>
              <a:t>Provide access to species not available</a:t>
            </a:r>
          </a:p>
          <a:p>
            <a:r>
              <a:rPr lang="en-GB" sz="1200" dirty="0" smtClean="0">
                <a:solidFill>
                  <a:srgbClr val="000000"/>
                </a:solidFill>
              </a:rPr>
              <a:t>      by </a:t>
            </a:r>
            <a:r>
              <a:rPr lang="en-GB" sz="1200" dirty="0" err="1" smtClean="0">
                <a:solidFill>
                  <a:srgbClr val="000000"/>
                </a:solidFill>
              </a:rPr>
              <a:t>isolde</a:t>
            </a:r>
            <a:r>
              <a:rPr lang="en-GB" sz="1200" dirty="0" smtClean="0">
                <a:solidFill>
                  <a:srgbClr val="000000"/>
                </a:solidFill>
              </a:rPr>
              <a:t> techniques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The physicists’ collaboration has established a list of priority</a:t>
            </a:r>
            <a:r>
              <a:rPr lang="en-GB" sz="1200" kern="1200" baseline="0" dirty="0" smtClean="0">
                <a:solidFill>
                  <a:schemeClr val="tx1"/>
                </a:solidFill>
                <a:effectLst/>
                <a:latin typeface="Arial" charset="0"/>
                <a:ea typeface="ＭＳ Ｐゴシック" charset="-128"/>
                <a:cs typeface="ＭＳ Ｐゴシック" charset="-128"/>
              </a:rPr>
              <a:t> measurements to be performed with this setup. </a:t>
            </a:r>
          </a:p>
          <a:p>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17</a:t>
            </a:fld>
            <a:endParaRPr lang="en-GB"/>
          </a:p>
        </p:txBody>
      </p:sp>
    </p:spTree>
    <p:extLst>
      <p:ext uri="{BB962C8B-B14F-4D97-AF65-F5344CB8AC3E}">
        <p14:creationId xmlns:p14="http://schemas.microsoft.com/office/powerpoint/2010/main" val="2729841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low</a:t>
            </a:r>
            <a:r>
              <a:rPr lang="en-US" baseline="0" dirty="0" smtClean="0"/>
              <a:t> energy branch at S3 will open unique </a:t>
            </a:r>
            <a:r>
              <a:rPr lang="en-US" baseline="0" dirty="0" err="1" smtClean="0"/>
              <a:t>oppoptunities</a:t>
            </a:r>
            <a:endParaRPr lang="en-US" baseline="0" dirty="0" smtClean="0"/>
          </a:p>
          <a:p>
            <a:endParaRPr lang="en-US" baseline="0" dirty="0" smtClean="0"/>
          </a:p>
          <a:p>
            <a:pPr marL="285750" indent="-285750">
              <a:buFont typeface="Wingdings" charset="2"/>
              <a:buChar char=""/>
            </a:pPr>
            <a:r>
              <a:rPr lang="en-GB" sz="1200" dirty="0" smtClean="0">
                <a:solidFill>
                  <a:srgbClr val="000000"/>
                </a:solidFill>
              </a:rPr>
              <a:t>Unique opportunities for the creation of short-lived isotopes </a:t>
            </a:r>
          </a:p>
          <a:p>
            <a:r>
              <a:rPr lang="en-GB" sz="1200" dirty="0" smtClean="0">
                <a:solidFill>
                  <a:srgbClr val="000000"/>
                </a:solidFill>
              </a:rPr>
              <a:t>     by fusion-evaporation and deep-inelastic reactions</a:t>
            </a:r>
          </a:p>
          <a:p>
            <a:pPr marL="285750" indent="-285750">
              <a:buFont typeface="Wingdings" charset="2"/>
              <a:buChar char=""/>
            </a:pPr>
            <a:r>
              <a:rPr lang="en-GB" sz="1200" dirty="0" smtClean="0">
                <a:solidFill>
                  <a:srgbClr val="000000"/>
                </a:solidFill>
              </a:rPr>
              <a:t>Provide access to species not available</a:t>
            </a:r>
          </a:p>
          <a:p>
            <a:r>
              <a:rPr lang="en-GB" sz="1200" dirty="0" smtClean="0">
                <a:solidFill>
                  <a:srgbClr val="000000"/>
                </a:solidFill>
              </a:rPr>
              <a:t>      by </a:t>
            </a:r>
            <a:r>
              <a:rPr lang="en-GB" sz="1200" dirty="0" err="1" smtClean="0">
                <a:solidFill>
                  <a:srgbClr val="000000"/>
                </a:solidFill>
              </a:rPr>
              <a:t>isolde</a:t>
            </a:r>
            <a:r>
              <a:rPr lang="en-GB" sz="1200" dirty="0" smtClean="0">
                <a:solidFill>
                  <a:srgbClr val="000000"/>
                </a:solidFill>
              </a:rPr>
              <a:t> techniques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The physicists’ collaboration has established a list of priority</a:t>
            </a:r>
            <a:r>
              <a:rPr lang="en-GB" sz="1200" kern="1200" baseline="0" dirty="0" smtClean="0">
                <a:solidFill>
                  <a:schemeClr val="tx1"/>
                </a:solidFill>
                <a:effectLst/>
                <a:latin typeface="Arial" charset="0"/>
                <a:ea typeface="ＭＳ Ｐゴシック" charset="-128"/>
                <a:cs typeface="ＭＳ Ｐゴシック" charset="-128"/>
              </a:rPr>
              <a:t> measurements to be performed with this setup. </a:t>
            </a:r>
          </a:p>
          <a:p>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18</a:t>
            </a:fld>
            <a:endParaRPr lang="en-GB"/>
          </a:p>
        </p:txBody>
      </p:sp>
    </p:spTree>
    <p:extLst>
      <p:ext uri="{BB962C8B-B14F-4D97-AF65-F5344CB8AC3E}">
        <p14:creationId xmlns:p14="http://schemas.microsoft.com/office/powerpoint/2010/main" val="2729841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21</a:t>
            </a:fld>
            <a:endParaRPr lang="en-GB"/>
          </a:p>
        </p:txBody>
      </p:sp>
    </p:spTree>
    <p:extLst>
      <p:ext uri="{BB962C8B-B14F-4D97-AF65-F5344CB8AC3E}">
        <p14:creationId xmlns:p14="http://schemas.microsoft.com/office/powerpoint/2010/main" val="1370695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22</a:t>
            </a:fld>
            <a:endParaRPr lang="en-GB"/>
          </a:p>
        </p:txBody>
      </p:sp>
    </p:spTree>
    <p:extLst>
      <p:ext uri="{BB962C8B-B14F-4D97-AF65-F5344CB8AC3E}">
        <p14:creationId xmlns:p14="http://schemas.microsoft.com/office/powerpoint/2010/main" val="1370695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ln>
        </p:spPr>
        <p:txBody>
          <a:bodyPr/>
          <a:lstStyle/>
          <a:p>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charset="0"/>
                <a:ea typeface="ＭＳ Ｐゴシック" charset="0"/>
                <a:cs typeface="ＭＳ Ｐゴシック" charset="0"/>
                <a:sym typeface="Arial" charset="0"/>
              </a:defRPr>
            </a:lvl1pPr>
            <a:lvl2pPr marL="742876" indent="-285722" eaLnBrk="0" hangingPunct="0">
              <a:defRPr sz="2400" b="1">
                <a:solidFill>
                  <a:srgbClr val="000000"/>
                </a:solidFill>
                <a:latin typeface="Arial" charset="0"/>
                <a:ea typeface="ＭＳ Ｐゴシック" charset="0"/>
                <a:sym typeface="Arial" charset="0"/>
              </a:defRPr>
            </a:lvl2pPr>
            <a:lvl3pPr marL="1142886" indent="-228577" eaLnBrk="0" hangingPunct="0">
              <a:defRPr sz="2400" b="1">
                <a:solidFill>
                  <a:srgbClr val="000000"/>
                </a:solidFill>
                <a:latin typeface="Arial" charset="0"/>
                <a:ea typeface="ＭＳ Ｐゴシック" charset="0"/>
                <a:sym typeface="Arial" charset="0"/>
              </a:defRPr>
            </a:lvl3pPr>
            <a:lvl4pPr marL="1600040" indent="-228577" eaLnBrk="0" hangingPunct="0">
              <a:defRPr sz="2400" b="1">
                <a:solidFill>
                  <a:srgbClr val="000000"/>
                </a:solidFill>
                <a:latin typeface="Arial" charset="0"/>
                <a:ea typeface="ＭＳ Ｐゴシック" charset="0"/>
                <a:sym typeface="Arial" charset="0"/>
              </a:defRPr>
            </a:lvl4pPr>
            <a:lvl5pPr marL="2057194" indent="-228577" eaLnBrk="0" hangingPunct="0">
              <a:defRPr sz="2400" b="1">
                <a:solidFill>
                  <a:srgbClr val="000000"/>
                </a:solidFill>
                <a:latin typeface="Arial" charset="0"/>
                <a:ea typeface="ＭＳ Ｐゴシック" charset="0"/>
                <a:sym typeface="Arial" charset="0"/>
              </a:defRPr>
            </a:lvl5pPr>
            <a:lvl6pPr marL="2514349" indent="-228577" eaLnBrk="0" fontAlgn="base" hangingPunct="0">
              <a:spcBef>
                <a:spcPct val="0"/>
              </a:spcBef>
              <a:spcAft>
                <a:spcPct val="0"/>
              </a:spcAft>
              <a:defRPr sz="2400" b="1">
                <a:solidFill>
                  <a:srgbClr val="000000"/>
                </a:solidFill>
                <a:latin typeface="Arial" charset="0"/>
                <a:ea typeface="ＭＳ Ｐゴシック" charset="0"/>
                <a:sym typeface="Arial" charset="0"/>
              </a:defRPr>
            </a:lvl6pPr>
            <a:lvl7pPr marL="2971503" indent="-228577" eaLnBrk="0" fontAlgn="base" hangingPunct="0">
              <a:spcBef>
                <a:spcPct val="0"/>
              </a:spcBef>
              <a:spcAft>
                <a:spcPct val="0"/>
              </a:spcAft>
              <a:defRPr sz="2400" b="1">
                <a:solidFill>
                  <a:srgbClr val="000000"/>
                </a:solidFill>
                <a:latin typeface="Arial" charset="0"/>
                <a:ea typeface="ＭＳ Ｐゴシック" charset="0"/>
                <a:sym typeface="Arial" charset="0"/>
              </a:defRPr>
            </a:lvl7pPr>
            <a:lvl8pPr marL="3428657" indent="-228577" eaLnBrk="0" fontAlgn="base" hangingPunct="0">
              <a:spcBef>
                <a:spcPct val="0"/>
              </a:spcBef>
              <a:spcAft>
                <a:spcPct val="0"/>
              </a:spcAft>
              <a:defRPr sz="2400" b="1">
                <a:solidFill>
                  <a:srgbClr val="000000"/>
                </a:solidFill>
                <a:latin typeface="Arial" charset="0"/>
                <a:ea typeface="ＭＳ Ｐゴシック" charset="0"/>
                <a:sym typeface="Arial" charset="0"/>
              </a:defRPr>
            </a:lvl8pPr>
            <a:lvl9pPr marL="3885811" indent="-228577" eaLnBrk="0" fontAlgn="base" hangingPunct="0">
              <a:spcBef>
                <a:spcPct val="0"/>
              </a:spcBef>
              <a:spcAft>
                <a:spcPct val="0"/>
              </a:spcAft>
              <a:defRPr sz="2400" b="1">
                <a:solidFill>
                  <a:srgbClr val="000000"/>
                </a:solidFill>
                <a:latin typeface="Arial" charset="0"/>
                <a:ea typeface="ＭＳ Ｐゴシック" charset="0"/>
                <a:sym typeface="Arial" charset="0"/>
              </a:defRPr>
            </a:lvl9pPr>
          </a:lstStyle>
          <a:p>
            <a:fld id="{87E1ADED-E887-024B-A246-5815E7529F43}" type="slidenum">
              <a:rPr lang="en-GB" sz="1200" b="0"/>
              <a:pPr/>
              <a:t>3</a:t>
            </a:fld>
            <a:endParaRPr lang="en-GB" sz="1200" b="0"/>
          </a:p>
        </p:txBody>
      </p:sp>
      <p:sp>
        <p:nvSpPr>
          <p:cNvPr id="74754" name="Rectangle 2"/>
          <p:cNvSpPr>
            <a:spLocks noGrp="1" noRot="1" noChangeAspect="1" noChangeArrowheads="1" noTextEdit="1"/>
          </p:cNvSpPr>
          <p:nvPr>
            <p:ph type="sldImg"/>
          </p:nvPr>
        </p:nvSpPr>
        <p:spPr>
          <a:ln/>
        </p:spPr>
      </p:sp>
      <p:sp>
        <p:nvSpPr>
          <p:cNvPr id="7475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atin typeface="Arial" charset="0"/>
                <a:cs typeface="ＭＳ Ｐゴシック" charset="0"/>
              </a:rPr>
              <a:t>RIB available  GANIL will cover the following regions. </a:t>
            </a:r>
          </a:p>
          <a:p>
            <a:pPr eaLnBrk="1" hangingPunct="1">
              <a:spcBef>
                <a:spcPct val="0"/>
              </a:spcBef>
            </a:pPr>
            <a:endParaRPr lang="en-GB">
              <a:latin typeface="Arial" charset="0"/>
              <a:cs typeface="ＭＳ Ｐゴシック" charset="0"/>
            </a:endParaRPr>
          </a:p>
          <a:p>
            <a:pPr eaLnBrk="1" hangingPunct="1">
              <a:spcBef>
                <a:spcPct val="0"/>
              </a:spcBef>
            </a:pPr>
            <a:r>
              <a:rPr lang="en-US">
                <a:latin typeface="Arial" charset="0"/>
                <a:cs typeface="ＭＳ Ｐゴシック" charset="0"/>
              </a:rPr>
              <a:t>Very promising RIB will be available in the next future at GANIL, and if you want to get more precise beam intensity as well as the energy, please </a:t>
            </a:r>
          </a:p>
          <a:p>
            <a:pPr eaLnBrk="1" hangingPunct="1">
              <a:spcBef>
                <a:spcPct val="0"/>
              </a:spcBef>
            </a:pPr>
            <a:r>
              <a:rPr lang="en-GB">
                <a:latin typeface="Arial" charset="0"/>
                <a:cs typeface="ＭＳ Ｐゴシック" charset="0"/>
              </a:rPr>
              <a:t>Use the new interactive web interface has been put online </a:t>
            </a:r>
          </a:p>
          <a:p>
            <a:pPr eaLnBrk="1" hangingPunct="1">
              <a:spcBef>
                <a:spcPct val="0"/>
              </a:spcBef>
            </a:pPr>
            <a:endParaRPr lang="en-GB">
              <a:latin typeface="Arial" charset="0"/>
              <a:cs typeface="ＭＳ Ｐゴシック" charset="0"/>
            </a:endParaRPr>
          </a:p>
          <a:p>
            <a:pPr eaLnBrk="1" hangingPunct="1">
              <a:spcBef>
                <a:spcPct val="0"/>
              </a:spcBef>
            </a:pPr>
            <a:r>
              <a:rPr lang="en-GB">
                <a:latin typeface="Arial" charset="0"/>
                <a:cs typeface="ＭＳ Ｐゴシック" charset="0"/>
              </a:rPr>
              <a:t>where any users can estimated</a:t>
            </a:r>
            <a:r>
              <a:rPr lang="en-US">
                <a:latin typeface="Arial" charset="0"/>
                <a:cs typeface="ＭＳ Ｐゴシック" charset="0"/>
              </a:rPr>
              <a:t> the currently available and future beams at the GANIL/SPIRAL1/SPIRAL2 facility.</a:t>
            </a:r>
          </a:p>
          <a:p>
            <a:pPr eaLnBrk="1" hangingPunct="1">
              <a:spcBef>
                <a:spcPct val="0"/>
              </a:spcBef>
            </a:pPr>
            <a:endParaRPr lang="en-US">
              <a:latin typeface="Arial" charset="0"/>
              <a:cs typeface="ＭＳ Ｐゴシック" charset="0"/>
            </a:endParaRPr>
          </a:p>
          <a:p>
            <a:pPr eaLnBrk="1" hangingPunct="1">
              <a:spcBef>
                <a:spcPct val="0"/>
              </a:spcBef>
            </a:pPr>
            <a:r>
              <a:rPr lang="en-GB">
                <a:latin typeface="Arial" charset="0"/>
                <a:cs typeface="ＭＳ Ｐゴシック" charset="0"/>
              </a:rPr>
              <a:t>Regions produced with light beams (ISOL), HI beams ISOL and in-flight completed by nuclei produced with high intensity RIB of ff.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The  </a:t>
            </a:r>
            <a:r>
              <a:rPr lang="fr-FR" dirty="0" err="1" smtClean="0"/>
              <a:t>aim</a:t>
            </a:r>
            <a:r>
              <a:rPr lang="fr-FR" dirty="0" smtClean="0"/>
              <a:t> of S3 </a:t>
            </a:r>
            <a:r>
              <a:rPr lang="fr-FR" dirty="0" err="1" smtClean="0"/>
              <a:t>is</a:t>
            </a:r>
            <a:r>
              <a:rPr lang="fr-FR" baseline="0" dirty="0" smtClean="0"/>
              <a:t> to use the unique </a:t>
            </a:r>
            <a:r>
              <a:rPr lang="fr-FR" baseline="0" dirty="0" err="1" smtClean="0"/>
              <a:t>combination</a:t>
            </a:r>
            <a:r>
              <a:rPr lang="fr-FR" baseline="0" dirty="0" smtClean="0"/>
              <a:t> of the </a:t>
            </a:r>
            <a:r>
              <a:rPr lang="fr-FR" baseline="0" dirty="0" err="1" smtClean="0"/>
              <a:t>high</a:t>
            </a:r>
            <a:r>
              <a:rPr lang="fr-FR" baseline="0" dirty="0" smtClean="0"/>
              <a:t> </a:t>
            </a:r>
            <a:r>
              <a:rPr lang="fr-FR" baseline="0" dirty="0" err="1" smtClean="0"/>
              <a:t>intensity</a:t>
            </a:r>
            <a:r>
              <a:rPr lang="fr-FR" baseline="0" dirty="0" smtClean="0"/>
              <a:t> </a:t>
            </a:r>
            <a:r>
              <a:rPr lang="fr-FR" baseline="0" dirty="0" err="1" smtClean="0"/>
              <a:t>heavy</a:t>
            </a:r>
            <a:r>
              <a:rPr lang="fr-FR" baseline="0" dirty="0" smtClean="0"/>
              <a:t> ion </a:t>
            </a:r>
            <a:r>
              <a:rPr lang="fr-FR" baseline="0" dirty="0" err="1" smtClean="0"/>
              <a:t>beams</a:t>
            </a:r>
            <a:r>
              <a:rPr lang="fr-FR" baseline="0" dirty="0" smtClean="0"/>
              <a:t> </a:t>
            </a:r>
            <a:r>
              <a:rPr lang="fr-FR" baseline="0" dirty="0" err="1" smtClean="0"/>
              <a:t>with</a:t>
            </a:r>
            <a:r>
              <a:rPr lang="fr-FR" baseline="0" dirty="0" smtClean="0"/>
              <a:t> a </a:t>
            </a:r>
            <a:r>
              <a:rPr lang="fr-FR" baseline="0" dirty="0" err="1" smtClean="0"/>
              <a:t>high</a:t>
            </a:r>
            <a:r>
              <a:rPr lang="fr-FR" baseline="0" dirty="0" smtClean="0"/>
              <a:t> </a:t>
            </a:r>
            <a:r>
              <a:rPr lang="fr-FR" baseline="0" dirty="0" err="1" smtClean="0"/>
              <a:t>resolution</a:t>
            </a:r>
            <a:r>
              <a:rPr lang="fr-FR" baseline="0" dirty="0" smtClean="0"/>
              <a:t> </a:t>
            </a:r>
            <a:r>
              <a:rPr lang="fr-FR" baseline="0" dirty="0" err="1" smtClean="0"/>
              <a:t>high</a:t>
            </a:r>
            <a:r>
              <a:rPr lang="fr-FR" baseline="0" dirty="0" smtClean="0"/>
              <a:t> transmission </a:t>
            </a:r>
            <a:r>
              <a:rPr lang="fr-FR" baseline="0" dirty="0" err="1" smtClean="0"/>
              <a:t>separator</a:t>
            </a:r>
            <a:r>
              <a:rPr lang="fr-FR" baseline="0" dirty="0" smtClean="0"/>
              <a:t> to </a:t>
            </a:r>
            <a:r>
              <a:rPr lang="fr-FR" baseline="0" dirty="0" err="1" smtClean="0"/>
              <a:t>study</a:t>
            </a:r>
            <a:r>
              <a:rPr lang="fr-FR" baseline="0" dirty="0" smtClean="0"/>
              <a:t> rare </a:t>
            </a:r>
            <a:r>
              <a:rPr lang="fr-FR" baseline="0" dirty="0" err="1" smtClean="0"/>
              <a:t>events</a:t>
            </a:r>
            <a:r>
              <a:rPr lang="fr-FR" baseline="0" dirty="0" smtClean="0"/>
              <a:t> in </a:t>
            </a:r>
            <a:r>
              <a:rPr lang="fr-FR" baseline="0" dirty="0" err="1" smtClean="0"/>
              <a:t>nuclear</a:t>
            </a:r>
            <a:r>
              <a:rPr lang="fr-FR" baseline="0" dirty="0" smtClean="0"/>
              <a:t> and </a:t>
            </a:r>
            <a:r>
              <a:rPr lang="fr-FR" baseline="0" dirty="0" err="1" smtClean="0"/>
              <a:t>atomic</a:t>
            </a:r>
            <a:r>
              <a:rPr lang="fr-FR" baseline="0" dirty="0" smtClean="0"/>
              <a:t> </a:t>
            </a:r>
            <a:r>
              <a:rPr lang="fr-FR" baseline="0" dirty="0" err="1" smtClean="0"/>
              <a:t>physics</a:t>
            </a:r>
            <a:r>
              <a:rPr lang="fr-FR"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The main </a:t>
            </a:r>
            <a:r>
              <a:rPr lang="fr-FR" baseline="0" dirty="0" err="1" smtClean="0"/>
              <a:t>reaction</a:t>
            </a:r>
            <a:r>
              <a:rPr lang="fr-FR" baseline="0" dirty="0" smtClean="0"/>
              <a:t> </a:t>
            </a:r>
            <a:r>
              <a:rPr lang="fr-FR" baseline="0" dirty="0" err="1" smtClean="0"/>
              <a:t>mechanism</a:t>
            </a:r>
            <a:r>
              <a:rPr lang="fr-FR" baseline="0" dirty="0" smtClean="0"/>
              <a:t> </a:t>
            </a:r>
            <a:r>
              <a:rPr lang="fr-FR" baseline="0" dirty="0" err="1" smtClean="0"/>
              <a:t>at</a:t>
            </a:r>
            <a:r>
              <a:rPr lang="fr-FR" baseline="0" dirty="0" smtClean="0"/>
              <a:t> </a:t>
            </a:r>
            <a:r>
              <a:rPr lang="fr-FR" baseline="0" dirty="0" err="1" smtClean="0"/>
              <a:t>that</a:t>
            </a:r>
            <a:r>
              <a:rPr lang="fr-FR" baseline="0" dirty="0" smtClean="0"/>
              <a:t> </a:t>
            </a:r>
            <a:r>
              <a:rPr lang="fr-FR" baseline="0" dirty="0" err="1" smtClean="0"/>
              <a:t>energy</a:t>
            </a:r>
            <a:r>
              <a:rPr lang="fr-FR" baseline="0" dirty="0" smtClean="0"/>
              <a:t> </a:t>
            </a:r>
            <a:r>
              <a:rPr lang="fr-FR" baseline="0" dirty="0" err="1" smtClean="0"/>
              <a:t>is</a:t>
            </a:r>
            <a:r>
              <a:rPr lang="fr-FR" baseline="0" dirty="0" smtClean="0"/>
              <a:t> fusion </a:t>
            </a:r>
            <a:r>
              <a:rPr lang="fr-FR" baseline="0" dirty="0" err="1" smtClean="0"/>
              <a:t>evaportaion</a:t>
            </a:r>
            <a:r>
              <a:rPr lang="fr-FR" baseline="0" dirty="0" smtClean="0"/>
              <a:t> and the first </a:t>
            </a:r>
            <a:r>
              <a:rPr lang="fr-FR" baseline="0" dirty="0" err="1" smtClean="0"/>
              <a:t>physics</a:t>
            </a:r>
            <a:r>
              <a:rPr lang="fr-FR" baseline="0" dirty="0" smtClean="0"/>
              <a:t> cases </a:t>
            </a:r>
            <a:r>
              <a:rPr lang="fr-FR" baseline="0" dirty="0" err="1" smtClean="0"/>
              <a:t>we</a:t>
            </a:r>
            <a:r>
              <a:rPr lang="fr-FR" baseline="0" dirty="0" smtClean="0"/>
              <a:t> have in </a:t>
            </a:r>
            <a:r>
              <a:rPr lang="fr-FR" baseline="0" dirty="0" err="1" smtClean="0"/>
              <a:t>mind</a:t>
            </a:r>
            <a:r>
              <a:rPr lang="fr-FR" baseline="0" dirty="0" smtClean="0"/>
              <a:t> </a:t>
            </a:r>
            <a:r>
              <a:rPr lang="fr-FR" baseline="0" dirty="0" err="1" smtClean="0"/>
              <a:t>is</a:t>
            </a:r>
            <a:r>
              <a:rPr lang="fr-FR" baseline="0" dirty="0" smtClean="0"/>
              <a:t> the </a:t>
            </a:r>
            <a:r>
              <a:rPr lang="fr-FR" baseline="0" dirty="0" err="1" smtClean="0"/>
              <a:t>study</a:t>
            </a:r>
            <a:r>
              <a:rPr lang="fr-FR" baseline="0" dirty="0" smtClean="0"/>
              <a:t>… not </a:t>
            </a:r>
            <a:r>
              <a:rPr lang="fr-FR" baseline="0" dirty="0" err="1" smtClean="0"/>
              <a:t>only</a:t>
            </a:r>
            <a:r>
              <a:rPr lang="fr-FR" baseline="0" dirty="0" smtClean="0"/>
              <a:t> </a:t>
            </a:r>
            <a:r>
              <a:rPr lang="fr-FR" baseline="0" dirty="0" err="1" smtClean="0"/>
              <a:t>synthesis</a:t>
            </a:r>
            <a:r>
              <a:rPr lang="fr-FR" baseline="0" dirty="0" smtClean="0"/>
              <a:t> of new </a:t>
            </a:r>
            <a:r>
              <a:rPr lang="fr-FR" baseline="0" dirty="0" err="1" smtClean="0"/>
              <a:t>element</a:t>
            </a:r>
            <a:r>
              <a:rPr lang="fr-FR" baseline="0" dirty="0" smtClean="0"/>
              <a:t> </a:t>
            </a:r>
            <a:r>
              <a:rPr lang="fr-FR" baseline="0" dirty="0" err="1" smtClean="0"/>
              <a:t>which</a:t>
            </a:r>
            <a:r>
              <a:rPr lang="fr-FR" baseline="0" dirty="0" smtClean="0"/>
              <a:t> of course </a:t>
            </a:r>
            <a:r>
              <a:rPr lang="fr-FR" baseline="0" dirty="0" err="1" smtClean="0"/>
              <a:t>will</a:t>
            </a:r>
            <a:r>
              <a:rPr lang="fr-FR" baseline="0" dirty="0" smtClean="0"/>
              <a:t> </a:t>
            </a:r>
            <a:r>
              <a:rPr lang="fr-FR" baseline="0" dirty="0" err="1" smtClean="0"/>
              <a:t>benefit</a:t>
            </a:r>
            <a:r>
              <a:rPr lang="fr-FR"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of the </a:t>
            </a:r>
            <a:r>
              <a:rPr lang="fr-FR" baseline="0" dirty="0" err="1" smtClean="0"/>
              <a:t>high</a:t>
            </a:r>
            <a:r>
              <a:rPr lang="fr-FR" baseline="0" dirty="0" smtClean="0"/>
              <a:t> </a:t>
            </a:r>
            <a:r>
              <a:rPr lang="fr-FR" baseline="0" dirty="0" err="1" smtClean="0"/>
              <a:t>intensity</a:t>
            </a:r>
            <a:r>
              <a:rPr lang="fr-FR" baseline="0" dirty="0" smtClean="0"/>
              <a:t> but </a:t>
            </a:r>
            <a:r>
              <a:rPr lang="fr-FR" baseline="0" dirty="0" err="1" smtClean="0"/>
              <a:t>also</a:t>
            </a:r>
            <a:r>
              <a:rPr lang="fr-FR" baseline="0" dirty="0" smtClean="0"/>
              <a:t> </a:t>
            </a:r>
            <a:r>
              <a:rPr lang="fr-FR" baseline="0" dirty="0" err="1" smtClean="0"/>
              <a:t>detailed</a:t>
            </a:r>
            <a:r>
              <a:rPr lang="fr-FR" baseline="0" dirty="0" smtClean="0"/>
              <a:t> </a:t>
            </a:r>
            <a:r>
              <a:rPr lang="fr-FR" baseline="0" dirty="0" err="1" smtClean="0"/>
              <a:t>spectroscopy</a:t>
            </a:r>
            <a:r>
              <a:rPr lang="fr-FR" baseline="0" dirty="0" smtClean="0"/>
              <a:t> </a:t>
            </a:r>
            <a:r>
              <a:rPr lang="fr-FR" baseline="0" dirty="0" err="1" smtClean="0"/>
              <a:t>studies</a:t>
            </a:r>
            <a:r>
              <a:rPr lang="fr-FR" baseline="0" dirty="0" smtClean="0"/>
              <a:t> and </a:t>
            </a:r>
            <a:r>
              <a:rPr lang="fr-FR" baseline="0" dirty="0" err="1" smtClean="0"/>
              <a:t>gs</a:t>
            </a:r>
            <a:r>
              <a:rPr lang="fr-FR" baseline="0" dirty="0" smtClean="0"/>
              <a:t> </a:t>
            </a:r>
            <a:r>
              <a:rPr lang="fr-FR" baseline="0" dirty="0" err="1" smtClean="0"/>
              <a:t>properties</a:t>
            </a:r>
            <a:r>
              <a:rPr lang="fr-FR"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Th </a:t>
            </a:r>
            <a:r>
              <a:rPr lang="fr-FR" baseline="0" dirty="0" err="1" smtClean="0"/>
              <a:t>other</a:t>
            </a:r>
            <a:r>
              <a:rPr lang="fr-FR" baseline="0" dirty="0" smtClean="0"/>
              <a:t> </a:t>
            </a:r>
            <a:r>
              <a:rPr lang="fr-FR" baseline="0" dirty="0" err="1" smtClean="0"/>
              <a:t>region</a:t>
            </a:r>
            <a:r>
              <a:rPr lang="fr-FR" baseline="0" dirty="0" smtClean="0"/>
              <a:t> of </a:t>
            </a:r>
            <a:r>
              <a:rPr lang="fr-FR" baseline="0" dirty="0" err="1" smtClean="0"/>
              <a:t>interets</a:t>
            </a:r>
            <a:r>
              <a:rPr lang="fr-FR" baseline="0" dirty="0" smtClean="0"/>
              <a:t> </a:t>
            </a:r>
            <a:r>
              <a:rPr lang="fr-FR" baseline="0" dirty="0" err="1" smtClean="0"/>
              <a:t>is</a:t>
            </a:r>
            <a:r>
              <a:rPr lang="fr-FR" baseline="0" dirty="0" smtClean="0"/>
              <a:t> the neutron </a:t>
            </a:r>
            <a:r>
              <a:rPr lang="fr-FR" baseline="0" dirty="0" err="1" smtClean="0"/>
              <a:t>deficeint</a:t>
            </a:r>
            <a:r>
              <a:rPr lang="fr-FR" baseline="0" dirty="0" smtClean="0"/>
              <a:t> </a:t>
            </a:r>
            <a:r>
              <a:rPr lang="fr-FR" baseline="0" dirty="0" err="1" smtClean="0"/>
              <a:t>nuclei</a:t>
            </a:r>
            <a:r>
              <a:rPr lang="fr-FR" baseline="0" dirty="0" smtClean="0"/>
              <a:t> and N=Z </a:t>
            </a:r>
            <a:r>
              <a:rPr lang="fr-FR" baseline="0" dirty="0" err="1" smtClean="0"/>
              <a:t>nuclei</a:t>
            </a:r>
            <a:r>
              <a:rPr lang="fr-FR" baseline="0" dirty="0" smtClean="0"/>
              <a:t>, </a:t>
            </a:r>
            <a:r>
              <a:rPr lang="fr-FR" baseline="0" dirty="0" err="1" smtClean="0"/>
              <a:t>with</a:t>
            </a:r>
            <a:r>
              <a:rPr lang="fr-FR" baseline="0" dirty="0" smtClean="0"/>
              <a:t> </a:t>
            </a:r>
            <a:r>
              <a:rPr lang="fr-FR" baseline="0" dirty="0" err="1" smtClean="0"/>
              <a:t>yied</a:t>
            </a:r>
            <a:r>
              <a:rPr lang="fr-FR" baseline="0" dirty="0" smtClean="0"/>
              <a:t> </a:t>
            </a:r>
            <a:r>
              <a:rPr lang="fr-FR" baseline="0" dirty="0" err="1" smtClean="0"/>
              <a:t>order</a:t>
            </a:r>
            <a:r>
              <a:rPr lang="fr-FR" baseline="0" dirty="0" smtClean="0"/>
              <a:t> of </a:t>
            </a:r>
            <a:r>
              <a:rPr lang="fr-FR" baseline="0" dirty="0" err="1" smtClean="0"/>
              <a:t>magntitude</a:t>
            </a:r>
            <a:r>
              <a:rPr lang="fr-FR" baseline="0" dirty="0" smtClean="0"/>
              <a:t> </a:t>
            </a:r>
            <a:r>
              <a:rPr lang="fr-FR" baseline="0" dirty="0" err="1" smtClean="0"/>
              <a:t>higher</a:t>
            </a:r>
            <a:r>
              <a:rPr lang="fr-FR" baseline="0" dirty="0" smtClean="0"/>
              <a:t> </a:t>
            </a:r>
            <a:r>
              <a:rPr lang="fr-FR" baseline="0" dirty="0" err="1" smtClean="0"/>
              <a:t>than</a:t>
            </a:r>
            <a:r>
              <a:rPr lang="fr-FR" baseline="0" dirty="0" smtClean="0"/>
              <a:t> fragmentation </a:t>
            </a:r>
            <a:r>
              <a:rPr lang="fr-FR" baseline="0" dirty="0" err="1" smtClean="0"/>
              <a:t>facility</a:t>
            </a: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err="1" smtClean="0"/>
              <a:t>Those</a:t>
            </a:r>
            <a:r>
              <a:rPr lang="fr-FR" baseline="0" dirty="0" smtClean="0"/>
              <a:t> </a:t>
            </a:r>
            <a:r>
              <a:rPr lang="fr-FR" baseline="0" dirty="0" err="1" smtClean="0"/>
              <a:t>nuclei</a:t>
            </a:r>
            <a:r>
              <a:rPr lang="fr-FR" baseline="0" dirty="0" smtClean="0"/>
              <a:t> are </a:t>
            </a:r>
            <a:r>
              <a:rPr lang="fr-FR" baseline="0" dirty="0" err="1" smtClean="0"/>
              <a:t>bencmark</a:t>
            </a:r>
            <a:r>
              <a:rPr lang="fr-FR" baseline="0" dirty="0" smtClean="0"/>
              <a:t> for </a:t>
            </a:r>
            <a:r>
              <a:rPr lang="fr-FR" baseline="0" dirty="0" err="1" smtClean="0"/>
              <a:t>shell</a:t>
            </a:r>
            <a:r>
              <a:rPr lang="fr-FR" baseline="0" dirty="0" smtClean="0"/>
              <a:t> model </a:t>
            </a:r>
            <a:r>
              <a:rPr lang="fr-FR" baseline="0" dirty="0" err="1" smtClean="0"/>
              <a:t>calculation</a:t>
            </a:r>
            <a:r>
              <a:rPr lang="fr-FR" baseline="0" dirty="0" smtClean="0"/>
              <a:t> </a:t>
            </a:r>
            <a:r>
              <a:rPr lang="fr-FR" baseline="0" dirty="0" err="1" smtClean="0"/>
              <a:t>where</a:t>
            </a:r>
            <a:r>
              <a:rPr lang="fr-FR" baseline="0" dirty="0" smtClean="0"/>
              <a:t> </a:t>
            </a:r>
            <a:r>
              <a:rPr lang="fr-FR" baseline="0" dirty="0" err="1" smtClean="0"/>
              <a:t>you</a:t>
            </a:r>
            <a:r>
              <a:rPr lang="fr-FR" baseline="0" dirty="0" smtClean="0"/>
              <a:t> </a:t>
            </a:r>
            <a:r>
              <a:rPr lang="fr-FR" baseline="0" dirty="0" err="1" smtClean="0"/>
              <a:t>can</a:t>
            </a:r>
            <a:r>
              <a:rPr lang="fr-FR" baseline="0" dirty="0" smtClean="0"/>
              <a:t> </a:t>
            </a:r>
            <a:r>
              <a:rPr lang="fr-FR" baseline="0" dirty="0" err="1" smtClean="0"/>
              <a:t>study</a:t>
            </a:r>
            <a:r>
              <a:rPr lang="fr-FR" baseline="0" dirty="0" smtClean="0"/>
              <a:t> in </a:t>
            </a:r>
            <a:r>
              <a:rPr lang="fr-FR" baseline="0" dirty="0" err="1" smtClean="0"/>
              <a:t>paticular</a:t>
            </a:r>
            <a:r>
              <a:rPr lang="fr-FR" baseline="0" dirty="0" smtClean="0"/>
              <a:t> proton-neutron </a:t>
            </a:r>
            <a:r>
              <a:rPr lang="fr-FR" baseline="0" dirty="0" err="1" smtClean="0"/>
              <a:t>correlations</a:t>
            </a:r>
            <a:r>
              <a:rPr lang="fr-FR" baseline="0" dirty="0" smtClean="0"/>
              <a:t>. You </a:t>
            </a:r>
            <a:r>
              <a:rPr lang="fr-FR" baseline="0" dirty="0" err="1" smtClean="0"/>
              <a:t>may</a:t>
            </a:r>
            <a:r>
              <a:rPr lang="fr-FR" baseline="0" dirty="0" smtClean="0"/>
              <a:t> </a:t>
            </a:r>
            <a:r>
              <a:rPr lang="fr-FR" baseline="0" dirty="0" err="1" smtClean="0"/>
              <a:t>also</a:t>
            </a:r>
            <a:r>
              <a:rPr lang="fr-FR" baseline="0" dirty="0" smtClean="0"/>
              <a:t> </a:t>
            </a:r>
            <a:r>
              <a:rPr lang="fr-FR" baseline="0" dirty="0" err="1" smtClean="0"/>
              <a:t>get</a:t>
            </a:r>
            <a:r>
              <a:rPr lang="fr-FR" baseline="0" dirty="0" smtClean="0"/>
              <a:t>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err="1" smtClean="0"/>
              <a:t>that</a:t>
            </a:r>
            <a:r>
              <a:rPr lang="fr-FR" baseline="0" dirty="0" smtClean="0"/>
              <a:t> are important in </a:t>
            </a:r>
            <a:r>
              <a:rPr lang="fr-FR" baseline="0" dirty="0" err="1" smtClean="0"/>
              <a:t>oher</a:t>
            </a:r>
            <a:r>
              <a:rPr lang="fr-FR" baseline="0" dirty="0" smtClean="0"/>
              <a:t> </a:t>
            </a:r>
            <a:r>
              <a:rPr lang="fr-FR" baseline="0" dirty="0" err="1" smtClean="0"/>
              <a:t>domains</a:t>
            </a:r>
            <a:r>
              <a:rPr lang="fr-FR" baseline="0" dirty="0" smtClean="0"/>
              <a:t> </a:t>
            </a:r>
            <a:r>
              <a:rPr lang="fr-FR" baseline="0" dirty="0" err="1" smtClean="0"/>
              <a:t>like</a:t>
            </a:r>
            <a:r>
              <a:rPr lang="fr-FR" baseline="0" dirty="0" smtClean="0"/>
              <a:t> : </a:t>
            </a:r>
            <a:r>
              <a:rPr lang="fr-FR" baseline="0" dirty="0" err="1" smtClean="0"/>
              <a:t>astrophysics</a:t>
            </a:r>
            <a:r>
              <a:rPr lang="fr-FR"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The </a:t>
            </a:r>
            <a:r>
              <a:rPr lang="fr-FR" baseline="0" dirty="0" err="1" smtClean="0"/>
              <a:t>other</a:t>
            </a:r>
            <a:r>
              <a:rPr lang="fr-FR" baseline="0" dirty="0" smtClean="0"/>
              <a:t> </a:t>
            </a:r>
            <a:r>
              <a:rPr lang="fr-FR" baseline="0" dirty="0" err="1" smtClean="0"/>
              <a:t>reaction</a:t>
            </a:r>
            <a:r>
              <a:rPr lang="fr-FR" baseline="0" dirty="0" smtClean="0"/>
              <a:t> </a:t>
            </a:r>
            <a:r>
              <a:rPr lang="fr-FR" baseline="0" dirty="0" err="1" smtClean="0"/>
              <a:t>mechanism</a:t>
            </a:r>
            <a:r>
              <a:rPr lang="fr-FR" baseline="0" dirty="0" smtClean="0"/>
              <a:t> </a:t>
            </a:r>
            <a:r>
              <a:rPr lang="fr-FR" baseline="0" dirty="0" err="1" smtClean="0"/>
              <a:t>you</a:t>
            </a:r>
            <a:r>
              <a:rPr lang="fr-FR" baseline="0" dirty="0" smtClean="0"/>
              <a:t> </a:t>
            </a:r>
            <a:r>
              <a:rPr lang="fr-FR" baseline="0" dirty="0" err="1" smtClean="0"/>
              <a:t>can</a:t>
            </a:r>
            <a:r>
              <a:rPr lang="fr-FR" baseline="0" dirty="0" smtClean="0"/>
              <a:t> </a:t>
            </a:r>
            <a:r>
              <a:rPr lang="fr-FR" baseline="0" dirty="0" err="1" smtClean="0"/>
              <a:t>try</a:t>
            </a:r>
            <a:r>
              <a:rPr lang="fr-FR" baseline="0" dirty="0" smtClean="0"/>
              <a:t> </a:t>
            </a:r>
            <a:r>
              <a:rPr lang="fr-FR" baseline="0" dirty="0" err="1" smtClean="0"/>
              <a:t>is</a:t>
            </a:r>
            <a:r>
              <a:rPr lang="fr-FR" baseline="0" dirty="0" smtClean="0"/>
              <a:t> </a:t>
            </a:r>
            <a:r>
              <a:rPr lang="fr-FR" baseline="0" dirty="0" err="1" smtClean="0"/>
              <a:t>deep</a:t>
            </a:r>
            <a:r>
              <a:rPr lang="fr-FR" baseline="0" dirty="0" smtClean="0"/>
              <a:t> </a:t>
            </a:r>
            <a:r>
              <a:rPr lang="fr-FR" baseline="0" dirty="0" err="1" smtClean="0"/>
              <a:t>inelastic</a:t>
            </a:r>
            <a:r>
              <a:rPr lang="fr-FR" baseline="0" dirty="0" smtClean="0"/>
              <a:t> rection </a:t>
            </a:r>
            <a:r>
              <a:rPr lang="fr-FR" baseline="0" dirty="0" err="1" smtClean="0"/>
              <a:t>with</a:t>
            </a:r>
            <a:r>
              <a:rPr lang="fr-FR" baseline="0" dirty="0" smtClean="0"/>
              <a:t> </a:t>
            </a:r>
            <a:r>
              <a:rPr lang="fr-FR" baseline="0" dirty="0" err="1" smtClean="0"/>
              <a:t>this</a:t>
            </a:r>
            <a:r>
              <a:rPr lang="fr-FR" baseline="0" dirty="0" smtClean="0"/>
              <a:t> </a:t>
            </a:r>
            <a:r>
              <a:rPr lang="fr-FR" baseline="0" dirty="0" err="1" smtClean="0"/>
              <a:t>very</a:t>
            </a:r>
            <a:r>
              <a:rPr lang="fr-FR" baseline="0" dirty="0" smtClean="0"/>
              <a:t> </a:t>
            </a:r>
            <a:r>
              <a:rPr lang="fr-FR" baseline="0" dirty="0" err="1" smtClean="0"/>
              <a:t>high</a:t>
            </a:r>
            <a:r>
              <a:rPr lang="fr-FR" baseline="0" dirty="0" smtClean="0"/>
              <a:t> </a:t>
            </a:r>
            <a:r>
              <a:rPr lang="fr-FR" baseline="0" dirty="0" err="1" smtClean="0"/>
              <a:t>intensity</a:t>
            </a:r>
            <a:r>
              <a:rPr lang="fr-FR" baseline="0" dirty="0" smtClean="0"/>
              <a:t> HI </a:t>
            </a:r>
            <a:r>
              <a:rPr lang="fr-FR" baseline="0" dirty="0" err="1" smtClean="0"/>
              <a:t>beams</a:t>
            </a:r>
            <a:r>
              <a:rPr lang="fr-FR" baseline="0" dirty="0" smtClean="0"/>
              <a:t> </a:t>
            </a:r>
            <a:r>
              <a:rPr lang="fr-FR" baseline="0" dirty="0" err="1" smtClean="0"/>
              <a:t>where</a:t>
            </a:r>
            <a:r>
              <a:rPr lang="fr-FR" baseline="0" dirty="0" smtClean="0"/>
              <a:t> </a:t>
            </a:r>
            <a:r>
              <a:rPr lang="fr-FR" baseline="0" dirty="0" err="1" smtClean="0"/>
              <a:t>you</a:t>
            </a:r>
            <a:r>
              <a:rPr lang="fr-FR" baseline="0" dirty="0" smtClean="0"/>
              <a:t> </a:t>
            </a:r>
            <a:r>
              <a:rPr lang="fr-FR" baseline="0" dirty="0" err="1" smtClean="0"/>
              <a:t>can</a:t>
            </a:r>
            <a:r>
              <a:rPr lang="fr-FR" baseline="0" dirty="0" smtClean="0"/>
              <a:t> </a:t>
            </a:r>
            <a:r>
              <a:rPr lang="fr-FR" baseline="0" dirty="0" err="1" smtClean="0"/>
              <a:t>produce</a:t>
            </a:r>
            <a:r>
              <a:rPr lang="fr-FR" baseline="0" dirty="0" smtClean="0"/>
              <a:t>  light neutron </a:t>
            </a:r>
            <a:r>
              <a:rPr lang="fr-FR" baseline="0" dirty="0" err="1" smtClean="0"/>
              <a:t>rich</a:t>
            </a:r>
            <a:r>
              <a:rPr lang="fr-FR" baseline="0" dirty="0" smtClean="0"/>
              <a:t> </a:t>
            </a:r>
            <a:r>
              <a:rPr lang="fr-FR" baseline="0" dirty="0" err="1" smtClean="0"/>
              <a:t>nuclei</a:t>
            </a:r>
            <a:r>
              <a:rPr lang="fr-FR"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And </a:t>
            </a:r>
            <a:r>
              <a:rPr lang="fr-FR" baseline="0" dirty="0" err="1" smtClean="0"/>
              <a:t>finally</a:t>
            </a:r>
            <a:r>
              <a:rPr lang="fr-FR" baseline="0" dirty="0" smtClean="0"/>
              <a:t> </a:t>
            </a:r>
            <a:r>
              <a:rPr lang="fr-FR" baseline="0" dirty="0" err="1" smtClean="0"/>
              <a:t>we</a:t>
            </a:r>
            <a:r>
              <a:rPr lang="fr-FR" baseline="0" dirty="0" smtClean="0"/>
              <a:t> plan to use the </a:t>
            </a:r>
            <a:r>
              <a:rPr lang="fr-FR" baseline="0" dirty="0" err="1" smtClean="0"/>
              <a:t>high</a:t>
            </a:r>
            <a:r>
              <a:rPr lang="fr-FR" baseline="0" dirty="0" smtClean="0"/>
              <a:t> </a:t>
            </a:r>
            <a:r>
              <a:rPr lang="fr-FR" baseline="0" dirty="0" err="1" smtClean="0"/>
              <a:t>intensity</a:t>
            </a:r>
            <a:r>
              <a:rPr lang="fr-FR" baseline="0" dirty="0" smtClean="0"/>
              <a:t> </a:t>
            </a:r>
            <a:r>
              <a:rPr lang="fr-FR" baseline="0" dirty="0" err="1" smtClean="0"/>
              <a:t>beam</a:t>
            </a:r>
            <a:r>
              <a:rPr lang="fr-FR" baseline="0" dirty="0" smtClean="0"/>
              <a:t> to </a:t>
            </a:r>
            <a:r>
              <a:rPr lang="fr-FR" baseline="0" dirty="0" err="1" smtClean="0"/>
              <a:t>mlake</a:t>
            </a:r>
            <a:r>
              <a:rPr lang="fr-FR" baseline="0" dirty="0" smtClean="0"/>
              <a:t> ion ion </a:t>
            </a:r>
            <a:r>
              <a:rPr lang="fr-FR" baseline="0" dirty="0" err="1" smtClean="0"/>
              <a:t>collosion</a:t>
            </a:r>
            <a:r>
              <a:rPr lang="fr-FR" baseline="0" dirty="0" smtClean="0"/>
              <a:t> to probe  </a:t>
            </a:r>
            <a:r>
              <a:rPr lang="fr-FR" baseline="0" dirty="0" err="1" smtClean="0"/>
              <a:t>atomic</a:t>
            </a:r>
            <a:r>
              <a:rPr lang="fr-FR" baseline="0" dirty="0" smtClean="0"/>
              <a:t> </a:t>
            </a:r>
            <a:r>
              <a:rPr lang="fr-FR" baseline="0" dirty="0" err="1" smtClean="0"/>
              <a:t>processes</a:t>
            </a:r>
            <a:r>
              <a:rPr lang="fr-FR"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err="1" smtClean="0"/>
              <a:t>eactionat</a:t>
            </a:r>
            <a:r>
              <a:rPr lang="fr-FR" baseline="0" dirty="0" smtClean="0"/>
              <a:t> coulomb </a:t>
            </a:r>
            <a:r>
              <a:rPr lang="fr-FR" baseline="0" dirty="0" err="1" smtClean="0"/>
              <a:t>barrier</a:t>
            </a:r>
            <a:r>
              <a:rPr lang="fr-FR" baseline="0" dirty="0" smtClean="0"/>
              <a:t> </a:t>
            </a:r>
            <a:r>
              <a:rPr lang="fr-FR" baseline="0" dirty="0" err="1" smtClean="0"/>
              <a:t>energy</a:t>
            </a:r>
            <a:r>
              <a:rPr lang="fr-FR" baseline="0" dirty="0" smtClean="0"/>
              <a:t> </a:t>
            </a:r>
            <a:r>
              <a:rPr lang="fr-FR" baseline="0" dirty="0" err="1" smtClean="0"/>
              <a:t>delivered</a:t>
            </a:r>
            <a:r>
              <a:rPr lang="fr-FR"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By the LINAC and a new </a:t>
            </a:r>
            <a:r>
              <a:rPr lang="fr-FR" baseline="0" dirty="0" err="1" smtClean="0"/>
              <a:t>high</a:t>
            </a:r>
            <a:r>
              <a:rPr lang="fr-FR" baseline="0" dirty="0" smtClean="0"/>
              <a:t> </a:t>
            </a:r>
            <a:r>
              <a:rPr lang="fr-FR" baseline="0" dirty="0" err="1" smtClean="0"/>
              <a:t>resolution</a:t>
            </a:r>
            <a:r>
              <a:rPr lang="fr-FR" baseline="0" dirty="0" smtClean="0"/>
              <a:t> and </a:t>
            </a:r>
            <a:r>
              <a:rPr lang="fr-FR" baseline="0" dirty="0" err="1" smtClean="0"/>
              <a:t>high</a:t>
            </a:r>
            <a:r>
              <a:rPr lang="fr-FR" baseline="0" dirty="0" smtClean="0"/>
              <a:t> Transmission versatile in)flight </a:t>
            </a:r>
            <a:r>
              <a:rPr lang="fr-FR" baseline="0" dirty="0" err="1" smtClean="0"/>
              <a:t>separator</a:t>
            </a:r>
            <a:r>
              <a:rPr lang="fr-FR" baseline="0" dirty="0" smtClean="0"/>
              <a:t> </a:t>
            </a:r>
            <a:r>
              <a:rPr lang="fr-FR" baseline="0" dirty="0" err="1" smtClean="0"/>
              <a:t>spectromter</a:t>
            </a:r>
            <a:endParaRPr lang="fr-FR" baseline="0" dirty="0" smtClean="0"/>
          </a:p>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In order to address this very ambitious physics program, We have to face a number of technical challenges </a:t>
            </a:r>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5</a:t>
            </a:fld>
            <a:endParaRPr lang="en-GB"/>
          </a:p>
        </p:txBody>
      </p:sp>
    </p:spTree>
    <p:extLst>
      <p:ext uri="{BB962C8B-B14F-4D97-AF65-F5344CB8AC3E}">
        <p14:creationId xmlns:p14="http://schemas.microsoft.com/office/powerpoint/2010/main" val="820208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design we propose is a  </a:t>
            </a:r>
            <a:r>
              <a:rPr lang="en-GB" sz="1200" dirty="0" smtClean="0">
                <a:solidFill>
                  <a:srgbClr val="FFFFFF"/>
                </a:solidFill>
                <a:latin typeface="Arial" charset="0"/>
              </a:rPr>
              <a:t>two-stage selection (</a:t>
            </a:r>
            <a:r>
              <a:rPr lang="en-GB" sz="1200" dirty="0" err="1" smtClean="0">
                <a:solidFill>
                  <a:srgbClr val="FFFFFF"/>
                </a:solidFill>
                <a:latin typeface="Arial" charset="0"/>
              </a:rPr>
              <a:t>Bρ</a:t>
            </a:r>
            <a:r>
              <a:rPr lang="en-GB" sz="1200" dirty="0" smtClean="0">
                <a:solidFill>
                  <a:srgbClr val="FFFFFF"/>
                </a:solidFill>
                <a:latin typeface="Arial" charset="0"/>
              </a:rPr>
              <a:t> &amp; m/q) for very good rejection of both the beam and adjacent mass channels of reaction products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solidFill>
                  <a:srgbClr val="FFFFFF"/>
                </a:solidFill>
                <a:latin typeface="Arial" charset="0"/>
              </a:rPr>
              <a:t>The optical design of such complex spectrometer is only possible with full</a:t>
            </a:r>
            <a:r>
              <a:rPr lang="en-GB" sz="1200" baseline="0" dirty="0" smtClean="0">
                <a:solidFill>
                  <a:srgbClr val="FFFFFF"/>
                </a:solidFill>
                <a:latin typeface="Arial" charset="0"/>
              </a:rPr>
              <a:t> </a:t>
            </a:r>
            <a:r>
              <a:rPr lang="en-GB" sz="1200" baseline="0" dirty="0" err="1" smtClean="0">
                <a:solidFill>
                  <a:srgbClr val="FFFFFF"/>
                </a:solidFill>
                <a:latin typeface="Arial" charset="0"/>
              </a:rPr>
              <a:t>raytracing</a:t>
            </a:r>
            <a:r>
              <a:rPr lang="en-GB" sz="1200" baseline="0" dirty="0" smtClean="0">
                <a:solidFill>
                  <a:srgbClr val="FFFFFF"/>
                </a:solidFill>
                <a:latin typeface="Arial" charset="0"/>
              </a:rPr>
              <a:t> sophisticated software and modern computer capabilities</a:t>
            </a:r>
            <a:endParaRPr lang="en-GB" sz="1200" dirty="0" smtClean="0">
              <a:solidFill>
                <a:srgbClr val="FFFFFF"/>
              </a:solidFill>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6</a:t>
            </a:fld>
            <a:endParaRPr lang="en-GB"/>
          </a:p>
        </p:txBody>
      </p:sp>
    </p:spTree>
    <p:extLst>
      <p:ext uri="{BB962C8B-B14F-4D97-AF65-F5344CB8AC3E}">
        <p14:creationId xmlns:p14="http://schemas.microsoft.com/office/powerpoint/2010/main" val="2871470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128"/>
                <a:cs typeface="ＭＳ Ｐゴシック" charset="-128"/>
              </a:rPr>
              <a:t>The versatility of the S</a:t>
            </a:r>
            <a:r>
              <a:rPr lang="en-GB" sz="1200" kern="1200" baseline="30000" dirty="0" smtClean="0">
                <a:solidFill>
                  <a:schemeClr val="tx1"/>
                </a:solidFill>
                <a:effectLst/>
                <a:latin typeface="Arial" charset="0"/>
                <a:ea typeface="ＭＳ Ｐゴシック" charset="-128"/>
                <a:cs typeface="ＭＳ Ｐゴシック" charset="-128"/>
              </a:rPr>
              <a:t>3</a:t>
            </a:r>
            <a:r>
              <a:rPr lang="en-GB" sz="1200" kern="1200" dirty="0" smtClean="0">
                <a:solidFill>
                  <a:schemeClr val="tx1"/>
                </a:solidFill>
                <a:effectLst/>
                <a:latin typeface="Arial" charset="0"/>
                <a:ea typeface="ＭＳ Ｐゴシック" charset="-128"/>
                <a:cs typeface="ＭＳ Ｐゴシック" charset="-128"/>
              </a:rPr>
              <a:t> design allows the spectrometer to operate in different modes, depending on the priorities of the experiments. </a:t>
            </a:r>
          </a:p>
          <a:p>
            <a:endParaRPr lang="en-GB"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In the </a:t>
            </a:r>
            <a:r>
              <a:rPr lang="en-GB" sz="1200" b="1" kern="1200" dirty="0" smtClean="0">
                <a:solidFill>
                  <a:schemeClr val="tx1"/>
                </a:solidFill>
                <a:effectLst/>
                <a:latin typeface="Arial" charset="0"/>
                <a:ea typeface="ＭＳ Ｐゴシック" charset="-128"/>
                <a:cs typeface="ＭＳ Ｐゴシック" charset="-128"/>
              </a:rPr>
              <a:t>high resolution</a:t>
            </a:r>
            <a:r>
              <a:rPr lang="en-GB" sz="1200" kern="1200" dirty="0" smtClean="0">
                <a:solidFill>
                  <a:schemeClr val="tx1"/>
                </a:solidFill>
                <a:effectLst/>
                <a:latin typeface="Arial" charset="0"/>
                <a:ea typeface="ＭＳ Ｐゴシック" charset="-128"/>
                <a:cs typeface="ＭＳ Ｐゴシック" charset="-128"/>
              </a:rPr>
              <a:t> mode, the spectrometer is tuned to maximize the mass resolution on 5 charge states of the reaction products (</a:t>
            </a:r>
            <a:r>
              <a:rPr lang="en-GB" sz="1200" kern="1200" dirty="0" err="1" smtClean="0">
                <a:solidFill>
                  <a:schemeClr val="tx1"/>
                </a:solidFill>
                <a:effectLst/>
                <a:latin typeface="Arial" charset="0"/>
                <a:ea typeface="ＭＳ Ｐゴシック" charset="-128"/>
                <a:cs typeface="ＭＳ Ｐゴシック" charset="-128"/>
              </a:rPr>
              <a:t>Q</a:t>
            </a:r>
            <a:r>
              <a:rPr lang="en-GB" sz="1200" kern="1200" baseline="-25000" dirty="0" err="1" smtClean="0">
                <a:solidFill>
                  <a:schemeClr val="tx1"/>
                </a:solidFill>
                <a:effectLst/>
                <a:latin typeface="Arial" charset="0"/>
                <a:ea typeface="ＭＳ Ｐゴシック" charset="-128"/>
                <a:cs typeface="ＭＳ Ｐゴシック" charset="-128"/>
              </a:rPr>
              <a:t>average</a:t>
            </a:r>
            <a:r>
              <a:rPr lang="en-GB" sz="1200" kern="1200" dirty="0" smtClean="0">
                <a:solidFill>
                  <a:schemeClr val="tx1"/>
                </a:solidFill>
                <a:effectLst/>
                <a:latin typeface="Arial" charset="0"/>
                <a:ea typeface="ＭＳ Ｐゴシック" charset="-128"/>
                <a:cs typeface="ＭＳ Ｐゴシック" charset="-128"/>
              </a:rPr>
              <a:t>=20+) at the final focal plane (10x10cm</a:t>
            </a:r>
            <a:r>
              <a:rPr lang="en-GB" sz="1200" kern="1200" baseline="30000" dirty="0" smtClean="0">
                <a:solidFill>
                  <a:schemeClr val="tx1"/>
                </a:solidFill>
                <a:effectLst/>
                <a:latin typeface="Arial" charset="0"/>
                <a:ea typeface="ＭＳ Ｐゴシック" charset="-128"/>
                <a:cs typeface="ＭＳ Ｐゴシック" charset="-128"/>
              </a:rPr>
              <a:t>2</a:t>
            </a:r>
            <a:r>
              <a:rPr lang="en-GB" sz="1200" kern="1200" dirty="0" smtClean="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While</a:t>
            </a:r>
            <a:r>
              <a:rPr lang="en-GB" sz="1200" kern="1200" baseline="0" dirty="0" smtClean="0">
                <a:solidFill>
                  <a:schemeClr val="tx1"/>
                </a:solidFill>
                <a:effectLst/>
                <a:latin typeface="Arial" charset="0"/>
                <a:ea typeface="ＭＳ Ｐゴシック" charset="-128"/>
                <a:cs typeface="ＭＳ Ｐゴシック"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In the </a:t>
            </a:r>
            <a:r>
              <a:rPr lang="en-GB" sz="1200" b="1" kern="1200" dirty="0" smtClean="0">
                <a:solidFill>
                  <a:schemeClr val="tx1"/>
                </a:solidFill>
                <a:effectLst/>
                <a:latin typeface="Arial" charset="0"/>
                <a:ea typeface="ＭＳ Ｐゴシック" charset="-128"/>
                <a:cs typeface="ＭＳ Ｐゴシック" charset="-128"/>
              </a:rPr>
              <a:t>high transmission</a:t>
            </a:r>
            <a:r>
              <a:rPr lang="en-GB" sz="1200" kern="1200" dirty="0" smtClean="0">
                <a:solidFill>
                  <a:schemeClr val="tx1"/>
                </a:solidFill>
                <a:effectLst/>
                <a:latin typeface="Arial" charset="0"/>
                <a:ea typeface="ＭＳ Ｐゴシック" charset="-128"/>
                <a:cs typeface="ＭＳ Ｐゴシック" charset="-128"/>
              </a:rPr>
              <a:t> mode, the transmission of the reaction products is maximized and the target is brought the closest as possible to the first magnet.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In the </a:t>
            </a:r>
            <a:r>
              <a:rPr lang="en-GB" sz="1200" b="1" kern="1200" dirty="0" smtClean="0">
                <a:solidFill>
                  <a:schemeClr val="tx1"/>
                </a:solidFill>
                <a:effectLst/>
                <a:latin typeface="Arial" charset="0"/>
                <a:ea typeface="ＭＳ Ｐゴシック" charset="-128"/>
                <a:cs typeface="ＭＳ Ｐゴシック" charset="-128"/>
              </a:rPr>
              <a:t>converging</a:t>
            </a:r>
            <a:r>
              <a:rPr lang="en-GB" sz="1200" i="1" kern="1200" dirty="0" smtClean="0">
                <a:solidFill>
                  <a:schemeClr val="tx1"/>
                </a:solidFill>
                <a:effectLst/>
                <a:latin typeface="Arial" charset="0"/>
                <a:ea typeface="ＭＳ Ｐゴシック" charset="-128"/>
                <a:cs typeface="ＭＳ Ｐゴシック" charset="-128"/>
              </a:rPr>
              <a:t> </a:t>
            </a:r>
            <a:r>
              <a:rPr lang="en-GB" sz="1200" kern="1200" dirty="0" smtClean="0">
                <a:solidFill>
                  <a:schemeClr val="tx1"/>
                </a:solidFill>
                <a:effectLst/>
                <a:latin typeface="Arial" charset="0"/>
                <a:ea typeface="ＭＳ Ｐゴシック" charset="-128"/>
                <a:cs typeface="ＭＳ Ｐゴシック" charset="-128"/>
              </a:rPr>
              <a:t>mode, the mass dispersion at the end is strongly suppressed in order to focus all the reaction products on a small (5 cm diameter) surface (Figure 6). This mode is specifically useful with the low energy branch and focuses the nuclei in the gas catcher window.</a:t>
            </a:r>
            <a:endParaRPr lang="fr-FR"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kern="1200" dirty="0">
              <a:solidFill>
                <a:schemeClr val="tx1"/>
              </a:solidFill>
              <a:effectLst/>
              <a:latin typeface="Arial" charset="0"/>
              <a:ea typeface="ＭＳ Ｐゴシック" charset="-128"/>
              <a:cs typeface="ＭＳ Ｐゴシック" charset="-128"/>
            </a:endParaRPr>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7</a:t>
            </a:fld>
            <a:endParaRPr lang="en-GB"/>
          </a:p>
        </p:txBody>
      </p:sp>
    </p:spTree>
    <p:extLst>
      <p:ext uri="{BB962C8B-B14F-4D97-AF65-F5344CB8AC3E}">
        <p14:creationId xmlns:p14="http://schemas.microsoft.com/office/powerpoint/2010/main" val="2235163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The S3 device</a:t>
            </a:r>
            <a:r>
              <a:rPr lang="en-US" baseline="0" dirty="0" smtClean="0"/>
              <a:t> includes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A highly durable target,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Magnetics dipoles with large gap for</a:t>
            </a:r>
            <a:r>
              <a:rPr lang="en-GB" sz="1200" kern="1200" baseline="0" dirty="0" smtClean="0">
                <a:solidFill>
                  <a:schemeClr val="tx1"/>
                </a:solidFill>
                <a:effectLst/>
                <a:latin typeface="Arial" charset="0"/>
                <a:ea typeface="ＭＳ Ｐゴシック" charset="-128"/>
                <a:cs typeface="ＭＳ Ｐゴシック" charset="-128"/>
              </a:rPr>
              <a:t> the momentum dispersions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“primary selection line” of S</a:t>
            </a:r>
            <a:r>
              <a:rPr lang="en-GB" sz="1200" kern="1200" baseline="30000" dirty="0" smtClean="0">
                <a:solidFill>
                  <a:schemeClr val="tx1"/>
                </a:solidFill>
                <a:effectLst/>
                <a:latin typeface="Arial" charset="0"/>
                <a:ea typeface="ＭＳ Ｐゴシック" charset="-128"/>
                <a:cs typeface="ＭＳ Ｐゴシック" charset="-128"/>
              </a:rPr>
              <a:t>3</a:t>
            </a:r>
            <a:r>
              <a:rPr lang="en-GB" sz="1200" kern="1200" dirty="0" smtClean="0">
                <a:solidFill>
                  <a:schemeClr val="tx1"/>
                </a:solidFill>
                <a:effectLst/>
                <a:latin typeface="Arial" charset="0"/>
                <a:ea typeface="ＭＳ Ｐゴシック" charset="-128"/>
                <a:cs typeface="ＭＳ Ｐゴシック" charset="-128"/>
              </a:rPr>
              <a:t>, which in located at the middle of the momentum </a:t>
            </a:r>
            <a:r>
              <a:rPr lang="en-GB" sz="1200" kern="1200" dirty="0" err="1" smtClean="0">
                <a:solidFill>
                  <a:schemeClr val="tx1"/>
                </a:solidFill>
                <a:effectLst/>
                <a:latin typeface="Arial" charset="0"/>
                <a:ea typeface="ＭＳ Ｐゴシック" charset="-128"/>
                <a:cs typeface="ＭＳ Ｐゴシック" charset="-128"/>
              </a:rPr>
              <a:t>achromat</a:t>
            </a:r>
            <a:r>
              <a:rPr lang="en-GB" sz="1200" kern="1200" dirty="0" smtClean="0">
                <a:solidFill>
                  <a:schemeClr val="tx1"/>
                </a:solidFill>
                <a:effectLst/>
                <a:latin typeface="Arial" charset="0"/>
                <a:ea typeface="ＭＳ Ｐゴシック" charset="-128"/>
                <a:cs typeface="ＭＳ Ｐゴシック" charset="-128"/>
              </a:rPr>
              <a:t>. Its function is to ensure the rejection of the majority of the primary beam that passed through the target without nuclear interaction. These ions, with different charge state can be blocked in different parts of the primary rejection line. Each beam dump must be able to sustain the very high power of the incoming beam (up to 40kW). When the beam is within the momentum acceptance of the spectrometer, specific, thin beam dump (“fingers”) have been designed to block the very high power density of the beam (up to 5kW/cm</a:t>
            </a:r>
            <a:r>
              <a:rPr lang="en-GB" sz="1200" kern="1200" baseline="30000" dirty="0" smtClean="0">
                <a:solidFill>
                  <a:schemeClr val="tx1"/>
                </a:solidFill>
                <a:effectLst/>
                <a:latin typeface="Arial" charset="0"/>
                <a:ea typeface="ＭＳ Ｐゴシック" charset="-128"/>
                <a:cs typeface="ＭＳ Ｐゴシック" charset="-128"/>
              </a:rPr>
              <a:t>2</a:t>
            </a:r>
            <a:r>
              <a:rPr lang="en-GB" sz="1200" kern="1200" dirty="0" smtClean="0">
                <a:solidFill>
                  <a:schemeClr val="tx1"/>
                </a:solidFill>
                <a:effectLst/>
                <a:latin typeface="Arial" charset="0"/>
                <a:ea typeface="ＭＳ Ｐゴシック" charset="-128"/>
                <a:cs typeface="ＭＳ Ｐゴシック" charset="-128"/>
              </a:rPr>
              <a:t>) while letting most of the nuclei of interest pass through. When the beam is outside the acceptance, the </a:t>
            </a:r>
            <a:r>
              <a:rPr lang="en-GB" sz="1200" kern="1200" dirty="0" err="1" smtClean="0">
                <a:solidFill>
                  <a:schemeClr val="tx1"/>
                </a:solidFill>
                <a:effectLst/>
                <a:latin typeface="Arial" charset="0"/>
                <a:ea typeface="ＭＳ Ｐゴシック" charset="-128"/>
                <a:cs typeface="ＭＳ Ｐゴシック" charset="-128"/>
              </a:rPr>
              <a:t>quadrupole</a:t>
            </a:r>
            <a:r>
              <a:rPr lang="en-GB" sz="1200" kern="1200" dirty="0" smtClean="0">
                <a:solidFill>
                  <a:schemeClr val="tx1"/>
                </a:solidFill>
                <a:effectLst/>
                <a:latin typeface="Arial" charset="0"/>
                <a:ea typeface="ＭＳ Ｐゴシック" charset="-128"/>
                <a:cs typeface="ＭＳ Ｐゴシック" charset="-128"/>
              </a:rPr>
              <a:t> magnets with embedded </a:t>
            </a:r>
            <a:r>
              <a:rPr lang="en-GB" sz="1200" kern="1200" dirty="0" err="1" smtClean="0">
                <a:solidFill>
                  <a:schemeClr val="tx1"/>
                </a:solidFill>
                <a:effectLst/>
                <a:latin typeface="Arial" charset="0"/>
                <a:ea typeface="ＭＳ Ｐゴシック" charset="-128"/>
                <a:cs typeface="ＭＳ Ｐゴシック" charset="-128"/>
              </a:rPr>
              <a:t>sextupole</a:t>
            </a:r>
            <a:r>
              <a:rPr lang="en-GB" sz="1200" kern="1200" dirty="0" smtClean="0">
                <a:solidFill>
                  <a:schemeClr val="tx1"/>
                </a:solidFill>
                <a:effectLst/>
                <a:latin typeface="Arial" charset="0"/>
                <a:ea typeface="ＭＳ Ｐゴシック" charset="-128"/>
                <a:cs typeface="ＭＳ Ｐゴシック" charset="-128"/>
              </a:rPr>
              <a:t> corrections have a horizontal aperture to bring the beam in a lateral dump. Due to the very high intensities, the resulting radio-activation of the material is also very important. All beam dumps are enclosed in a lead shielding, ensuring a minimal radioactivity to the environment and to the staff.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An electric dipole that</a:t>
            </a:r>
            <a:r>
              <a:rPr lang="en-GB" sz="1200" kern="1200" baseline="0" dirty="0" smtClean="0">
                <a:solidFill>
                  <a:schemeClr val="tx1"/>
                </a:solidFill>
                <a:effectLst/>
                <a:latin typeface="Arial" charset="0"/>
                <a:ea typeface="ＭＳ Ｐゴシック" charset="-128"/>
                <a:cs typeface="ＭＳ Ｐゴシック" charset="-128"/>
              </a:rPr>
              <a:t> is combined to the last </a:t>
            </a:r>
            <a:r>
              <a:rPr lang="en-GB" sz="1200" kern="1200" dirty="0" smtClean="0">
                <a:solidFill>
                  <a:schemeClr val="tx1"/>
                </a:solidFill>
                <a:effectLst/>
                <a:latin typeface="Arial" charset="0"/>
                <a:ea typeface="ＭＳ Ｐゴシック" charset="-128"/>
                <a:cs typeface="ＭＳ Ｐゴシック" charset="-128"/>
              </a:rPr>
              <a:t>magnetic dipole, that selects the different reaction products and measure their mass with high resolution</a:t>
            </a:r>
            <a:r>
              <a:rPr lang="en-GB" sz="1200" kern="1200" baseline="0" dirty="0" smtClean="0">
                <a:solidFill>
                  <a:schemeClr val="tx1"/>
                </a:solidFill>
                <a:effectLst/>
                <a:latin typeface="Arial" charset="0"/>
                <a:ea typeface="ＭＳ Ｐゴシック" charset="-128"/>
                <a:cs typeface="ＭＳ Ｐゴシック"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128"/>
                <a:cs typeface="ＭＳ Ｐゴシック" charset="-128"/>
              </a:rPr>
              <a:t>The backbone of S</a:t>
            </a:r>
            <a:r>
              <a:rPr lang="en-GB" sz="1200" kern="1200" baseline="30000" dirty="0" smtClean="0">
                <a:solidFill>
                  <a:schemeClr val="tx1"/>
                </a:solidFill>
                <a:effectLst/>
                <a:latin typeface="Arial" charset="0"/>
                <a:ea typeface="ＭＳ Ｐゴシック" charset="-128"/>
                <a:cs typeface="ＭＳ Ｐゴシック" charset="-128"/>
              </a:rPr>
              <a:t>3</a:t>
            </a:r>
            <a:r>
              <a:rPr lang="en-GB" sz="1200" kern="1200" dirty="0" smtClean="0">
                <a:solidFill>
                  <a:schemeClr val="tx1"/>
                </a:solidFill>
                <a:effectLst/>
                <a:latin typeface="Arial" charset="0"/>
                <a:ea typeface="ＭＳ Ｐゴシック" charset="-128"/>
                <a:cs typeface="ＭＳ Ｐゴシック" charset="-128"/>
              </a:rPr>
              <a:t> is composed of 7 triplets of superconducting </a:t>
            </a:r>
            <a:r>
              <a:rPr lang="en-GB" sz="1200" kern="1200" dirty="0" err="1" smtClean="0">
                <a:solidFill>
                  <a:schemeClr val="tx1"/>
                </a:solidFill>
                <a:effectLst/>
                <a:latin typeface="Arial" charset="0"/>
                <a:ea typeface="ＭＳ Ｐゴシック" charset="-128"/>
                <a:cs typeface="ＭＳ Ｐゴシック" charset="-128"/>
              </a:rPr>
              <a:t>aircore</a:t>
            </a:r>
            <a:r>
              <a:rPr lang="en-GB" sz="1200" kern="1200" dirty="0" smtClean="0">
                <a:solidFill>
                  <a:schemeClr val="tx1"/>
                </a:solidFill>
                <a:effectLst/>
                <a:latin typeface="Arial" charset="0"/>
                <a:ea typeface="ＭＳ Ｐゴシック" charset="-128"/>
                <a:cs typeface="ＭＳ Ｐゴシック" charset="-128"/>
              </a:rPr>
              <a:t> </a:t>
            </a:r>
            <a:r>
              <a:rPr lang="en-GB" sz="1200" kern="1200" dirty="0" err="1" smtClean="0">
                <a:solidFill>
                  <a:schemeClr val="tx1"/>
                </a:solidFill>
                <a:effectLst/>
                <a:latin typeface="Arial" charset="0"/>
                <a:ea typeface="ＭＳ Ｐゴシック" charset="-128"/>
                <a:cs typeface="ＭＳ Ｐゴシック" charset="-128"/>
              </a:rPr>
              <a:t>multipoles</a:t>
            </a:r>
            <a:r>
              <a:rPr lang="en-GB" sz="1200" kern="1200" dirty="0" smtClean="0">
                <a:solidFill>
                  <a:schemeClr val="tx1"/>
                </a:solidFill>
                <a:effectLst/>
                <a:latin typeface="Arial" charset="0"/>
                <a:ea typeface="ＭＳ Ｐゴシック" charset="-128"/>
                <a:cs typeface="ＭＳ Ｐゴシック"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kern="1200" dirty="0" smtClean="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kern="1200" dirty="0" smtClean="0">
              <a:solidFill>
                <a:schemeClr val="tx1"/>
              </a:solidFill>
              <a:effectLst/>
              <a:latin typeface="Arial" charset="0"/>
              <a:ea typeface="ＭＳ Ｐゴシック" charset="-128"/>
              <a:cs typeface="ＭＳ Ｐゴシック" charset="-128"/>
            </a:endParaRPr>
          </a:p>
          <a:p>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8</a:t>
            </a:fld>
            <a:endParaRPr lang="en-GB"/>
          </a:p>
        </p:txBody>
      </p:sp>
    </p:spTree>
    <p:extLst>
      <p:ext uri="{BB962C8B-B14F-4D97-AF65-F5344CB8AC3E}">
        <p14:creationId xmlns:p14="http://schemas.microsoft.com/office/powerpoint/2010/main" val="287668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Various</a:t>
            </a:r>
            <a:r>
              <a:rPr lang="en-US" baseline="0" dirty="0" smtClean="0"/>
              <a:t> experimental techniques are planned to be used to address the various scientific cases. First at the focal plane </a:t>
            </a:r>
            <a:endParaRPr lang="en-US" dirty="0"/>
          </a:p>
        </p:txBody>
      </p:sp>
      <p:sp>
        <p:nvSpPr>
          <p:cNvPr id="4" name="Espace réservé du numéro de diapositive 3"/>
          <p:cNvSpPr>
            <a:spLocks noGrp="1"/>
          </p:cNvSpPr>
          <p:nvPr>
            <p:ph type="sldNum" sz="quarter" idx="10"/>
          </p:nvPr>
        </p:nvSpPr>
        <p:spPr/>
        <p:txBody>
          <a:bodyPr/>
          <a:lstStyle/>
          <a:p>
            <a:pPr>
              <a:defRPr/>
            </a:pPr>
            <a:fld id="{81CE0B8B-81E8-449E-A33A-28BD0B6264FD}" type="slidenum">
              <a:rPr lang="en-GB" smtClean="0"/>
              <a:pPr>
                <a:defRPr/>
              </a:pPr>
              <a:t>9</a:t>
            </a:fld>
            <a:endParaRPr lang="en-GB"/>
          </a:p>
        </p:txBody>
      </p:sp>
    </p:spTree>
    <p:extLst>
      <p:ext uri="{BB962C8B-B14F-4D97-AF65-F5344CB8AC3E}">
        <p14:creationId xmlns:p14="http://schemas.microsoft.com/office/powerpoint/2010/main" val="4126310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0034" y="857232"/>
            <a:ext cx="8229600" cy="5573731"/>
          </a:xfrm>
          <a:prstGeom prst="rect">
            <a:avLst/>
          </a:prstGeom>
        </p:spPr>
        <p:txBody>
          <a:bodyPr vert="horz"/>
          <a:lstStyle>
            <a:lvl1pPr marL="266700" indent="-266700">
              <a:buFont typeface="Arial" pitchFamily="34" charset="0"/>
              <a:buChar char="♦"/>
              <a:defRPr sz="2400" b="1" baseline="0">
                <a:solidFill>
                  <a:srgbClr val="7030A0"/>
                </a:solidFill>
              </a:defRPr>
            </a:lvl1pPr>
            <a:lvl2pPr marL="990600" indent="-266700">
              <a:buFont typeface="Wingdings" pitchFamily="2" charset="2"/>
              <a:buChar char="Ø"/>
              <a:defRPr sz="2000"/>
            </a:lvl2pPr>
            <a:lvl3pPr marL="1168400" indent="-139700">
              <a:defRPr sz="1800"/>
            </a:lvl3pPr>
            <a:lvl4pPr>
              <a:buFont typeface="Arial" pitchFamily="34" charset="0"/>
              <a:buChar char="•"/>
              <a:defRPr sz="1800"/>
            </a:lvl4pPr>
            <a:lvl5pPr>
              <a:defRPr sz="2400"/>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5" name="Titre 1"/>
          <p:cNvSpPr>
            <a:spLocks noGrp="1"/>
          </p:cNvSpPr>
          <p:nvPr>
            <p:ph type="title"/>
          </p:nvPr>
        </p:nvSpPr>
        <p:spPr>
          <a:xfrm>
            <a:off x="1187624" y="142852"/>
            <a:ext cx="5760640" cy="571504"/>
          </a:xfrm>
          <a:prstGeom prst="rect">
            <a:avLst/>
          </a:prstGeom>
        </p:spPr>
        <p:txBody>
          <a:bodyPr vert="horz"/>
          <a:lstStyle>
            <a:lvl1pPr algn="l">
              <a:defRPr sz="2400" b="1">
                <a:solidFill>
                  <a:srgbClr val="7030A0"/>
                </a:solidFill>
              </a:defRPr>
            </a:lvl1pPr>
          </a:lstStyle>
          <a:p>
            <a:r>
              <a:rPr lang="fr-FR" noProof="0" dirty="0" smtClean="0"/>
              <a:t>Cliquez pour modifier le style du titre</a:t>
            </a:r>
            <a:endParaRPr lang="fr-FR" noProof="0" dirty="0"/>
          </a:p>
        </p:txBody>
      </p:sp>
    </p:spTree>
    <p:extLst>
      <p:ext uri="{BB962C8B-B14F-4D97-AF65-F5344CB8AC3E}">
        <p14:creationId xmlns:p14="http://schemas.microsoft.com/office/powerpoint/2010/main" val="3252383198"/>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29373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2667224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371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79776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835440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096676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934200" y="142875"/>
            <a:ext cx="2032000" cy="54959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838200" y="142875"/>
            <a:ext cx="5943600" cy="54959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78236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142875"/>
            <a:ext cx="8128000" cy="54959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08015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70283585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1005254" y="840051"/>
            <a:ext cx="7620000" cy="5182680"/>
          </a:xfrm>
        </p:spPr>
        <p:txBody>
          <a:bodyPr/>
          <a:lstStyle>
            <a:lvl1pPr>
              <a:buFont typeface="Arial" pitchFamily="34" charset="0"/>
              <a:buChar char="•"/>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153297634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vert="horz"/>
          <a:lstStyle/>
          <a:p>
            <a:r>
              <a:rPr lang="fr-FR"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dirty="0"/>
          </a:p>
        </p:txBody>
      </p:sp>
    </p:spTree>
    <p:extLst>
      <p:ext uri="{BB962C8B-B14F-4D97-AF65-F5344CB8AC3E}">
        <p14:creationId xmlns:p14="http://schemas.microsoft.com/office/powerpoint/2010/main" val="3637363321"/>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3313434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838200" y="17526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24400" y="17526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824199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12607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2067359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9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972505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030072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052453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934200" y="142875"/>
            <a:ext cx="2032000" cy="54959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838200" y="142875"/>
            <a:ext cx="5943600" cy="54959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8762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142875"/>
            <a:ext cx="8128000" cy="54959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1486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61347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944314032"/>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1005254" y="840051"/>
            <a:ext cx="7620000" cy="5182680"/>
          </a:xfrm>
        </p:spPr>
        <p:txBody>
          <a:bodyPr/>
          <a:lstStyle>
            <a:lvl1pPr>
              <a:buFont typeface="Arial" pitchFamily="34" charset="0"/>
              <a:buChar char="•"/>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971050961"/>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1217659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838200" y="17526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24400" y="17526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663329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68562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806227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712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960934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562247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9517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0034" y="857232"/>
            <a:ext cx="8229600" cy="5573731"/>
          </a:xfrm>
          <a:prstGeom prst="rect">
            <a:avLst/>
          </a:prstGeom>
        </p:spPr>
        <p:txBody>
          <a:bodyPr vert="horz"/>
          <a:lstStyle>
            <a:lvl1pPr marL="266700" indent="-266700">
              <a:buFont typeface="Arial" pitchFamily="34" charset="0"/>
              <a:buChar char="♦"/>
              <a:defRPr sz="2400" b="1" baseline="0">
                <a:solidFill>
                  <a:srgbClr val="7030A0"/>
                </a:solidFill>
              </a:defRPr>
            </a:lvl1pPr>
            <a:lvl2pPr marL="990600" indent="-266700">
              <a:buFont typeface="Wingdings" pitchFamily="2" charset="2"/>
              <a:buChar char="Ø"/>
              <a:defRPr sz="2000"/>
            </a:lvl2pPr>
            <a:lvl3pPr marL="1168400" indent="-139700">
              <a:defRPr sz="1800"/>
            </a:lvl3pPr>
            <a:lvl4pPr>
              <a:buFont typeface="Arial" pitchFamily="34" charset="0"/>
              <a:buChar char="•"/>
              <a:defRPr sz="1800"/>
            </a:lvl4pPr>
            <a:lvl5pPr>
              <a:defRPr sz="2400"/>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5" name="Titre 1"/>
          <p:cNvSpPr>
            <a:spLocks noGrp="1"/>
          </p:cNvSpPr>
          <p:nvPr>
            <p:ph type="title"/>
          </p:nvPr>
        </p:nvSpPr>
        <p:spPr>
          <a:xfrm>
            <a:off x="1187624" y="142852"/>
            <a:ext cx="5760640" cy="571504"/>
          </a:xfrm>
          <a:prstGeom prst="rect">
            <a:avLst/>
          </a:prstGeom>
        </p:spPr>
        <p:txBody>
          <a:bodyPr vert="horz"/>
          <a:lstStyle>
            <a:lvl1pPr algn="l">
              <a:defRPr sz="2400" b="1">
                <a:solidFill>
                  <a:srgbClr val="7030A0"/>
                </a:solidFill>
              </a:defRPr>
            </a:lvl1pPr>
          </a:lstStyle>
          <a:p>
            <a:r>
              <a:rPr lang="fr-FR" noProof="0" dirty="0" smtClean="0"/>
              <a:t>Cliquez pour modifier le style du titre</a:t>
            </a:r>
            <a:endParaRPr lang="fr-FR" noProof="0" dirty="0"/>
          </a:p>
        </p:txBody>
      </p:sp>
    </p:spTree>
    <p:extLst>
      <p:ext uri="{BB962C8B-B14F-4D97-AF65-F5344CB8AC3E}">
        <p14:creationId xmlns:p14="http://schemas.microsoft.com/office/powerpoint/2010/main" val="132455138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934200" y="142875"/>
            <a:ext cx="2032000" cy="54959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838200" y="142875"/>
            <a:ext cx="5943600" cy="54959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117464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142875"/>
            <a:ext cx="8128000" cy="54959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20192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922653"/>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5925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17106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84816"/>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0034" y="857232"/>
            <a:ext cx="8229600" cy="5573731"/>
          </a:xfrm>
          <a:prstGeom prst="rect">
            <a:avLst/>
          </a:prstGeom>
        </p:spPr>
        <p:txBody>
          <a:bodyPr vert="horz"/>
          <a:lstStyle>
            <a:lvl1pPr marL="266700" indent="-266700">
              <a:buFont typeface="Arial" pitchFamily="34" charset="0"/>
              <a:buChar char="♦"/>
              <a:defRPr sz="2400" b="1" baseline="0">
                <a:solidFill>
                  <a:srgbClr val="7030A0"/>
                </a:solidFill>
              </a:defRPr>
            </a:lvl1pPr>
            <a:lvl2pPr marL="990600" indent="-266700">
              <a:buFont typeface="Wingdings" pitchFamily="2" charset="2"/>
              <a:buChar char="Ø"/>
              <a:defRPr sz="2000"/>
            </a:lvl2pPr>
            <a:lvl3pPr marL="1168400" indent="-139700">
              <a:defRPr sz="1800"/>
            </a:lvl3pPr>
            <a:lvl4pPr>
              <a:buFont typeface="Arial" pitchFamily="34" charset="0"/>
              <a:buChar char="•"/>
              <a:defRPr sz="1800"/>
            </a:lvl4pPr>
            <a:lvl5pPr>
              <a:defRPr sz="2400"/>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5" name="Titre 1"/>
          <p:cNvSpPr>
            <a:spLocks noGrp="1"/>
          </p:cNvSpPr>
          <p:nvPr>
            <p:ph type="title"/>
          </p:nvPr>
        </p:nvSpPr>
        <p:spPr>
          <a:xfrm>
            <a:off x="1187624" y="142852"/>
            <a:ext cx="5760640" cy="571504"/>
          </a:xfrm>
          <a:prstGeom prst="rect">
            <a:avLst/>
          </a:prstGeom>
        </p:spPr>
        <p:txBody>
          <a:bodyPr vert="horz"/>
          <a:lstStyle>
            <a:lvl1pPr algn="l">
              <a:defRPr sz="2400" b="1">
                <a:solidFill>
                  <a:srgbClr val="7030A0"/>
                </a:solidFill>
              </a:defRPr>
            </a:lvl1pPr>
          </a:lstStyle>
          <a:p>
            <a:r>
              <a:rPr lang="fr-FR" noProof="0" dirty="0" smtClean="0"/>
              <a:t>Cliquez pour modifier le style du titre</a:t>
            </a:r>
            <a:endParaRPr lang="fr-FR" noProof="0" dirty="0"/>
          </a:p>
        </p:txBody>
      </p:sp>
    </p:spTree>
    <p:extLst>
      <p:ext uri="{BB962C8B-B14F-4D97-AF65-F5344CB8AC3E}">
        <p14:creationId xmlns:p14="http://schemas.microsoft.com/office/powerpoint/2010/main" val="1796979968"/>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81200" y="0"/>
            <a:ext cx="7162800" cy="533400"/>
          </a:xfrm>
          <a:prstGeom prst="rect">
            <a:avLst/>
          </a:prstGeom>
        </p:spPr>
        <p:txBody>
          <a:bodyPr/>
          <a:lstStyle/>
          <a:p>
            <a:r>
              <a:rPr lang="fr-FR" smtClean="0"/>
              <a:t>Cliquez et modifiez le titre</a:t>
            </a:r>
            <a:endParaRPr lang="fr-FR"/>
          </a:p>
        </p:txBody>
      </p:sp>
    </p:spTree>
    <p:extLst>
      <p:ext uri="{BB962C8B-B14F-4D97-AF65-F5344CB8AC3E}">
        <p14:creationId xmlns:p14="http://schemas.microsoft.com/office/powerpoint/2010/main" val="2181789449"/>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4308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347759"/>
            <a:ext cx="7772400" cy="2252691"/>
          </a:xfrm>
          <a:prstGeom prst="rect">
            <a:avLst/>
          </a:prstGeom>
        </p:spPr>
        <p:txBody>
          <a:bodyPr/>
          <a:lstStyle>
            <a:lvl1pPr>
              <a:defRPr lang="it-IT" dirty="0" smtClean="0"/>
            </a:lvl1pPr>
          </a:lstStyle>
          <a:p>
            <a:endParaRPr lang="it-IT" dirty="0"/>
          </a:p>
        </p:txBody>
      </p:sp>
      <p:sp>
        <p:nvSpPr>
          <p:cNvPr id="3" name="Rectangle 4"/>
          <p:cNvSpPr>
            <a:spLocks noGrp="1" noChangeArrowheads="1"/>
          </p:cNvSpPr>
          <p:nvPr>
            <p:ph type="sldNum" sz="quarter" idx="10"/>
          </p:nvPr>
        </p:nvSpPr>
        <p:spPr>
          <a:xfrm>
            <a:off x="8270875" y="6561348"/>
            <a:ext cx="873125" cy="476250"/>
          </a:xfrm>
          <a:prstGeom prst="rect">
            <a:avLst/>
          </a:prstGeom>
          <a:ln/>
        </p:spPr>
        <p:txBody>
          <a:bodyPr/>
          <a:lstStyle>
            <a:lvl1pPr>
              <a:defRPr/>
            </a:lvl1pPr>
          </a:lstStyle>
          <a:p>
            <a:pPr defTabSz="914400">
              <a:defRPr/>
            </a:pPr>
            <a:fld id="{8EDCDC8E-50DB-4F2E-A357-58D8BB0D9DC6}" type="slidenum">
              <a:rPr lang="it-IT" sz="2400" b="1">
                <a:solidFill>
                  <a:srgbClr val="000000"/>
                </a:solidFill>
                <a:sym typeface="Arial" charset="0"/>
              </a:rPr>
              <a:pPr defTabSz="914400">
                <a:defRPr/>
              </a:pPr>
              <a:t>‹#›</a:t>
            </a:fld>
            <a:endParaRPr lang="it-IT" sz="2400" b="1">
              <a:solidFill>
                <a:srgbClr val="000000"/>
              </a:solidFill>
              <a:sym typeface="Arial" charset="0"/>
            </a:endParaRPr>
          </a:p>
        </p:txBody>
      </p:sp>
    </p:spTree>
    <p:extLst>
      <p:ext uri="{BB962C8B-B14F-4D97-AF65-F5344CB8AC3E}">
        <p14:creationId xmlns:p14="http://schemas.microsoft.com/office/powerpoint/2010/main" val="2010916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dirty="0"/>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r>
              <a:rPr lang="fr-FR" smtClean="0"/>
              <a:t>STP janvier 2013</a:t>
            </a:r>
            <a:endParaRPr lang="fr-FR" dirty="0"/>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4D272E9-6C58-4C0D-94B6-65E77E8EC60D}" type="slidenum">
              <a:rPr lang="fr-FR" smtClean="0"/>
              <a:pPr/>
              <a:t>‹#›</a:t>
            </a:fld>
            <a:endParaRPr lang="fr-FR" dirty="0"/>
          </a:p>
        </p:txBody>
      </p:sp>
    </p:spTree>
    <p:extLst>
      <p:ext uri="{BB962C8B-B14F-4D97-AF65-F5344CB8AC3E}">
        <p14:creationId xmlns:p14="http://schemas.microsoft.com/office/powerpoint/2010/main" val="7592235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914400"/>
            <a:fld id="{0E432FD8-428E-FA4F-B8FF-1574F0C082B5}" type="datetimeFigureOut">
              <a:rPr lang="fr-FR" sz="2400" b="1" smtClean="0">
                <a:solidFill>
                  <a:prstClr val="black">
                    <a:tint val="75000"/>
                  </a:prstClr>
                </a:solidFill>
                <a:latin typeface="Calibri"/>
                <a:sym typeface="Arial" charset="0"/>
              </a:rPr>
              <a:pPr defTabSz="914400"/>
              <a:t>28/04/16</a:t>
            </a:fld>
            <a:endParaRPr lang="fr-FR" sz="2400" b="1">
              <a:solidFill>
                <a:prstClr val="black">
                  <a:tint val="75000"/>
                </a:prstClr>
              </a:solidFill>
              <a:latin typeface="Calibri"/>
              <a:sym typeface="Arial" charset="0"/>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914400"/>
            <a:endParaRPr lang="fr-FR" sz="2400" b="1">
              <a:solidFill>
                <a:prstClr val="black">
                  <a:tint val="75000"/>
                </a:prstClr>
              </a:solidFill>
              <a:latin typeface="Calibri"/>
              <a:sym typeface="Arial" charset="0"/>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914400"/>
            <a:fld id="{D014A796-7CEA-934E-A268-AB7D288CB442}" type="slidenum">
              <a:rPr lang="fr-FR" sz="2400" b="1" smtClean="0">
                <a:solidFill>
                  <a:prstClr val="black">
                    <a:tint val="75000"/>
                  </a:prstClr>
                </a:solidFill>
                <a:latin typeface="Calibri"/>
                <a:sym typeface="Arial" charset="0"/>
              </a:rPr>
              <a:pPr defTabSz="914400"/>
              <a:t>‹#›</a:t>
            </a:fld>
            <a:endParaRPr lang="fr-FR" sz="2400" b="1">
              <a:solidFill>
                <a:prstClr val="black">
                  <a:tint val="75000"/>
                </a:prstClr>
              </a:solidFill>
              <a:latin typeface="Calibri"/>
              <a:sym typeface="Arial" charset="0"/>
            </a:endParaRPr>
          </a:p>
        </p:txBody>
      </p:sp>
    </p:spTree>
    <p:extLst>
      <p:ext uri="{BB962C8B-B14F-4D97-AF65-F5344CB8AC3E}">
        <p14:creationId xmlns:p14="http://schemas.microsoft.com/office/powerpoint/2010/main" val="1076507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914400"/>
            <a:fld id="{D55BC654-2BF3-4573-90C6-AC42F3A90628}" type="datetimeFigureOut">
              <a:rPr lang="fr-FR" sz="2400" b="1" smtClean="0">
                <a:solidFill>
                  <a:srgbClr val="000000"/>
                </a:solidFill>
                <a:sym typeface="Arial" charset="0"/>
              </a:rPr>
              <a:pPr defTabSz="914400"/>
              <a:t>28/04/16</a:t>
            </a:fld>
            <a:endParaRPr lang="fr-FR" sz="2400" b="1">
              <a:solidFill>
                <a:srgbClr val="000000"/>
              </a:solidFill>
              <a:sym typeface="Arial" charset="0"/>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914400"/>
            <a:endParaRPr lang="fr-FR" sz="2400" b="1">
              <a:solidFill>
                <a:srgbClr val="000000"/>
              </a:solidFill>
              <a:sym typeface="Arial" charset="0"/>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914400"/>
            <a:fld id="{89E5C329-7DFA-4845-99FF-F770FE7DB01B}" type="slidenum">
              <a:rPr lang="fr-FR" sz="2400" b="1" smtClean="0">
                <a:solidFill>
                  <a:srgbClr val="000000"/>
                </a:solidFill>
                <a:sym typeface="Arial" charset="0"/>
              </a:rPr>
              <a:pPr defTabSz="914400"/>
              <a:t>‹#›</a:t>
            </a:fld>
            <a:endParaRPr lang="fr-FR" sz="2400" b="1">
              <a:solidFill>
                <a:srgbClr val="000000"/>
              </a:solidFill>
              <a:sym typeface="Arial" charset="0"/>
            </a:endParaRPr>
          </a:p>
        </p:txBody>
      </p:sp>
    </p:spTree>
    <p:extLst>
      <p:ext uri="{BB962C8B-B14F-4D97-AF65-F5344CB8AC3E}">
        <p14:creationId xmlns:p14="http://schemas.microsoft.com/office/powerpoint/2010/main" val="951667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355726418"/>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1005254" y="840051"/>
            <a:ext cx="7620000" cy="5182680"/>
          </a:xfrm>
        </p:spPr>
        <p:txBody>
          <a:bodyPr/>
          <a:lstStyle>
            <a:lvl1pPr>
              <a:buFont typeface="Arial" pitchFamily="34" charset="0"/>
              <a:buChar char="•"/>
              <a:defRPr/>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01030314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239528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838200" y="17526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24400" y="17526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294317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20" Type="http://schemas.openxmlformats.org/officeDocument/2006/relationships/image" Target="../media/image8.jpeg"/><Relationship Id="rId21" Type="http://schemas.openxmlformats.org/officeDocument/2006/relationships/image" Target="../media/image9.jpeg"/><Relationship Id="rId22" Type="http://schemas.openxmlformats.org/officeDocument/2006/relationships/image" Target="../media/image10.jpeg"/><Relationship Id="rId23" Type="http://schemas.openxmlformats.org/officeDocument/2006/relationships/image" Target="../media/image11.png"/><Relationship Id="rId10" Type="http://schemas.openxmlformats.org/officeDocument/2006/relationships/slideLayout" Target="../slideLayouts/slideLayout15.xml"/><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theme" Target="../theme/theme2.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jpeg"/><Relationship Id="rId17" Type="http://schemas.openxmlformats.org/officeDocument/2006/relationships/image" Target="../media/image5.png"/><Relationship Id="rId18" Type="http://schemas.openxmlformats.org/officeDocument/2006/relationships/image" Target="../media/image6.jpeg"/><Relationship Id="rId19"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6.xml"/><Relationship Id="rId20" Type="http://schemas.openxmlformats.org/officeDocument/2006/relationships/image" Target="../media/image8.jpeg"/><Relationship Id="rId21" Type="http://schemas.openxmlformats.org/officeDocument/2006/relationships/image" Target="../media/image9.jpeg"/><Relationship Id="rId22" Type="http://schemas.openxmlformats.org/officeDocument/2006/relationships/image" Target="../media/image10.jpeg"/><Relationship Id="rId23" Type="http://schemas.openxmlformats.org/officeDocument/2006/relationships/image" Target="../media/image11.png"/><Relationship Id="rId10" Type="http://schemas.openxmlformats.org/officeDocument/2006/relationships/slideLayout" Target="../slideLayouts/slideLayout27.xml"/><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theme" Target="../theme/theme3.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jpeg"/><Relationship Id="rId17" Type="http://schemas.openxmlformats.org/officeDocument/2006/relationships/image" Target="../media/image5.png"/><Relationship Id="rId18" Type="http://schemas.openxmlformats.org/officeDocument/2006/relationships/image" Target="../media/image6.jpeg"/><Relationship Id="rId19" Type="http://schemas.openxmlformats.org/officeDocument/2006/relationships/image" Target="../media/image7.jpe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8.xml"/><Relationship Id="rId20" Type="http://schemas.openxmlformats.org/officeDocument/2006/relationships/image" Target="../media/image13.jpeg"/><Relationship Id="rId21" Type="http://schemas.openxmlformats.org/officeDocument/2006/relationships/image" Target="../media/image9.jpeg"/><Relationship Id="rId22" Type="http://schemas.openxmlformats.org/officeDocument/2006/relationships/image" Target="../media/image10.jpeg"/><Relationship Id="rId23" Type="http://schemas.openxmlformats.org/officeDocument/2006/relationships/image" Target="../media/image14.png"/><Relationship Id="rId10" Type="http://schemas.openxmlformats.org/officeDocument/2006/relationships/slideLayout" Target="../slideLayouts/slideLayout39.xml"/><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theme" Target="../theme/theme4.xml"/><Relationship Id="rId14" Type="http://schemas.openxmlformats.org/officeDocument/2006/relationships/image" Target="../media/image12.png"/><Relationship Id="rId15" Type="http://schemas.openxmlformats.org/officeDocument/2006/relationships/image" Target="../media/image3.png"/><Relationship Id="rId16" Type="http://schemas.openxmlformats.org/officeDocument/2006/relationships/image" Target="../media/image4.jpeg"/><Relationship Id="rId17" Type="http://schemas.openxmlformats.org/officeDocument/2006/relationships/image" Target="../media/image5.png"/><Relationship Id="rId18" Type="http://schemas.openxmlformats.org/officeDocument/2006/relationships/image" Target="../media/image6.jpeg"/><Relationship Id="rId19" Type="http://schemas.openxmlformats.org/officeDocument/2006/relationships/image" Target="../media/image7.jpe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5.xml"/><Relationship Id="rId12" Type="http://schemas.openxmlformats.org/officeDocument/2006/relationships/image" Target="../media/image15.pn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a:off x="4826000" y="533400"/>
            <a:ext cx="4318000" cy="36513"/>
          </a:xfrm>
          <a:prstGeom prst="rect">
            <a:avLst/>
          </a:prstGeom>
          <a:gradFill flip="none" rotWithShape="1">
            <a:gsLst>
              <a:gs pos="0">
                <a:schemeClr val="bg1">
                  <a:lumMod val="65000"/>
                </a:schemeClr>
              </a:gs>
              <a:gs pos="100000">
                <a:srgbClr val="FFFFFF"/>
              </a:gs>
            </a:gsLst>
            <a:lin ang="10800000" scaled="0"/>
            <a:tileRect/>
          </a:gradFill>
          <a:ln w="9525">
            <a:noFill/>
            <a:miter lim="800000"/>
            <a:headEnd/>
            <a:tailEnd/>
          </a:ln>
        </p:spPr>
        <p:txBody>
          <a:bodyPr wrap="none" anchor="ctr"/>
          <a:lstStyle/>
          <a:p>
            <a:pPr defTabSz="914400" eaLnBrk="0" hangingPunct="0">
              <a:defRPr/>
            </a:pPr>
            <a:endParaRPr lang="fr-FR" sz="2400">
              <a:solidFill>
                <a:srgbClr val="000000"/>
              </a:solidFill>
              <a:ea typeface="ＭＳ Ｐゴシック" charset="-128"/>
              <a:cs typeface="ＭＳ Ｐゴシック"/>
            </a:endParaRPr>
          </a:p>
        </p:txBody>
      </p:sp>
      <p:sp>
        <p:nvSpPr>
          <p:cNvPr id="1027" name="Rectangle 12"/>
          <p:cNvSpPr>
            <a:spLocks noChangeArrowheads="1"/>
          </p:cNvSpPr>
          <p:nvPr/>
        </p:nvSpPr>
        <p:spPr bwMode="auto">
          <a:xfrm>
            <a:off x="4826000" y="577850"/>
            <a:ext cx="4318000" cy="36513"/>
          </a:xfrm>
          <a:prstGeom prst="rect">
            <a:avLst/>
          </a:prstGeom>
          <a:gradFill rotWithShape="1">
            <a:gsLst>
              <a:gs pos="0">
                <a:srgbClr val="FFFFFF"/>
              </a:gs>
              <a:gs pos="100000">
                <a:srgbClr val="502185"/>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hangingPunct="0"/>
            <a:r>
              <a:rPr lang="en-GB" sz="2400">
                <a:solidFill>
                  <a:srgbClr val="000000"/>
                </a:solidFill>
              </a:rPr>
              <a:t> </a:t>
            </a:r>
          </a:p>
        </p:txBody>
      </p:sp>
      <p:sp>
        <p:nvSpPr>
          <p:cNvPr id="1037" name="Rectangle 13"/>
          <p:cNvSpPr>
            <a:spLocks noChangeArrowheads="1"/>
          </p:cNvSpPr>
          <p:nvPr/>
        </p:nvSpPr>
        <p:spPr bwMode="auto">
          <a:xfrm>
            <a:off x="0" y="6546850"/>
            <a:ext cx="4318000" cy="36513"/>
          </a:xfrm>
          <a:prstGeom prst="rect">
            <a:avLst/>
          </a:prstGeom>
          <a:gradFill flip="none" rotWithShape="1">
            <a:gsLst>
              <a:gs pos="0">
                <a:schemeClr val="bg1">
                  <a:lumMod val="50000"/>
                </a:schemeClr>
              </a:gs>
              <a:gs pos="100000">
                <a:srgbClr val="FFFFFF"/>
              </a:gs>
            </a:gsLst>
            <a:lin ang="0" scaled="1"/>
            <a:tileRect/>
          </a:gradFill>
          <a:ln w="9525">
            <a:noFill/>
            <a:miter lim="800000"/>
            <a:headEnd/>
            <a:tailEnd/>
          </a:ln>
        </p:spPr>
        <p:txBody>
          <a:bodyPr wrap="none" anchor="ctr"/>
          <a:lstStyle/>
          <a:p>
            <a:pPr defTabSz="914400" eaLnBrk="0" hangingPunct="0">
              <a:defRPr/>
            </a:pPr>
            <a:endParaRPr lang="fr-FR" sz="2400">
              <a:solidFill>
                <a:srgbClr val="000000"/>
              </a:solidFill>
              <a:ea typeface="ＭＳ Ｐゴシック" charset="-128"/>
              <a:cs typeface="ＭＳ Ｐゴシック"/>
            </a:endParaRPr>
          </a:p>
        </p:txBody>
      </p:sp>
      <p:sp>
        <p:nvSpPr>
          <p:cNvPr id="1029" name="Rectangle 14"/>
          <p:cNvSpPr>
            <a:spLocks noChangeArrowheads="1"/>
          </p:cNvSpPr>
          <p:nvPr/>
        </p:nvSpPr>
        <p:spPr bwMode="auto">
          <a:xfrm>
            <a:off x="0" y="6592888"/>
            <a:ext cx="4318000" cy="36512"/>
          </a:xfrm>
          <a:prstGeom prst="rect">
            <a:avLst/>
          </a:prstGeom>
          <a:gradFill rotWithShape="1">
            <a:gsLst>
              <a:gs pos="0">
                <a:srgbClr val="502185"/>
              </a:gs>
              <a:gs pos="100000">
                <a:srgbClr val="FFFFFF"/>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endParaRPr lang="en-US" sz="2400">
              <a:solidFill>
                <a:srgbClr val="000000"/>
              </a:solidFill>
            </a:endParaRPr>
          </a:p>
        </p:txBody>
      </p:sp>
      <p:pic>
        <p:nvPicPr>
          <p:cNvPr id="1030" name="Image 6" descr="logo couleur HD.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0638"/>
            <a:ext cx="2133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185" r:id="rId5"/>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838200" y="142875"/>
            <a:ext cx="8128000" cy="4714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et modifiez le titre</a:t>
            </a:r>
          </a:p>
        </p:txBody>
      </p:sp>
      <p:sp>
        <p:nvSpPr>
          <p:cNvPr id="3075" name="Rectangle 3"/>
          <p:cNvSpPr>
            <a:spLocks noGrp="1" noChangeArrowheads="1"/>
          </p:cNvSpPr>
          <p:nvPr>
            <p:ph type="body" idx="1"/>
          </p:nvPr>
        </p:nvSpPr>
        <p:spPr bwMode="auto">
          <a:xfrm>
            <a:off x="1075531" y="834430"/>
            <a:ext cx="762000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4102" name="Rectangle 6"/>
          <p:cNvSpPr>
            <a:spLocks noChangeArrowheads="1"/>
          </p:cNvSpPr>
          <p:nvPr/>
        </p:nvSpPr>
        <p:spPr bwMode="auto">
          <a:xfrm>
            <a:off x="1042988" y="6369050"/>
            <a:ext cx="7872412" cy="303213"/>
          </a:xfrm>
          <a:prstGeom prst="rect">
            <a:avLst/>
          </a:prstGeom>
          <a:noFill/>
          <a:ln w="9525">
            <a:noFill/>
            <a:miter lim="800000"/>
            <a:headEnd/>
            <a:tailEnd/>
          </a:ln>
          <a:effectLst/>
        </p:spPr>
        <p:txBody>
          <a:bodyPr lIns="0" tIns="0" rIns="0" bIns="0" anchor="b"/>
          <a:lstStyle/>
          <a:p>
            <a:pPr defTabSz="914400" eaLnBrk="0" hangingPunct="0">
              <a:tabLst>
                <a:tab pos="36000" algn="l"/>
                <a:tab pos="2880000" algn="l"/>
                <a:tab pos="5400000" algn="l"/>
              </a:tabLst>
              <a:defRPr/>
            </a:pPr>
            <a:r>
              <a:rPr lang="fr-FR" sz="900" dirty="0" smtClean="0">
                <a:solidFill>
                  <a:srgbClr val="000000"/>
                </a:solidFill>
                <a:ea typeface="+mn-ea"/>
                <a:cs typeface="+mn-cs"/>
              </a:rPr>
              <a:t>Martial Authier	 S</a:t>
            </a:r>
            <a:r>
              <a:rPr lang="fr-FR" sz="900" baseline="30000" dirty="0" smtClean="0">
                <a:solidFill>
                  <a:srgbClr val="000000"/>
                </a:solidFill>
                <a:ea typeface="+mn-ea"/>
                <a:cs typeface="+mn-cs"/>
              </a:rPr>
              <a:t>3</a:t>
            </a:r>
            <a:r>
              <a:rPr lang="fr-FR" sz="900" dirty="0" smtClean="0">
                <a:solidFill>
                  <a:srgbClr val="000000"/>
                </a:solidFill>
                <a:ea typeface="+mn-ea"/>
                <a:cs typeface="+mn-cs"/>
              </a:rPr>
              <a:t> </a:t>
            </a:r>
            <a:r>
              <a:rPr lang="fr-FR" sz="900" dirty="0" err="1" smtClean="0">
                <a:solidFill>
                  <a:srgbClr val="000000"/>
                </a:solidFill>
                <a:ea typeface="+mn-ea"/>
                <a:cs typeface="+mn-cs"/>
              </a:rPr>
              <a:t>Steering</a:t>
            </a:r>
            <a:r>
              <a:rPr lang="fr-FR" sz="900" dirty="0" smtClean="0">
                <a:solidFill>
                  <a:srgbClr val="000000"/>
                </a:solidFill>
                <a:ea typeface="+mn-ea"/>
                <a:cs typeface="+mn-cs"/>
              </a:rPr>
              <a:t> </a:t>
            </a:r>
            <a:r>
              <a:rPr lang="fr-FR" sz="900" dirty="0" err="1" smtClean="0">
                <a:solidFill>
                  <a:srgbClr val="000000"/>
                </a:solidFill>
                <a:ea typeface="+mn-ea"/>
                <a:cs typeface="+mn-cs"/>
              </a:rPr>
              <a:t>Committee</a:t>
            </a:r>
            <a:r>
              <a:rPr lang="fr-FR" sz="900" dirty="0" smtClean="0">
                <a:solidFill>
                  <a:srgbClr val="000000"/>
                </a:solidFill>
                <a:ea typeface="+mn-ea"/>
                <a:cs typeface="+mn-cs"/>
              </a:rPr>
              <a:t>			</a:t>
            </a:r>
            <a:r>
              <a:rPr lang="fr-FR" sz="900" dirty="0" err="1" smtClean="0">
                <a:solidFill>
                  <a:srgbClr val="000000"/>
                </a:solidFill>
                <a:ea typeface="+mn-ea"/>
                <a:cs typeface="+mn-cs"/>
              </a:rPr>
              <a:t>September</a:t>
            </a:r>
            <a:r>
              <a:rPr lang="fr-FR" sz="900" dirty="0" smtClean="0">
                <a:solidFill>
                  <a:srgbClr val="000000"/>
                </a:solidFill>
                <a:ea typeface="+mn-ea"/>
                <a:cs typeface="+mn-cs"/>
              </a:rPr>
              <a:t> 1</a:t>
            </a:r>
            <a:r>
              <a:rPr lang="fr-FR" sz="900" baseline="30000" dirty="0" smtClean="0">
                <a:solidFill>
                  <a:srgbClr val="000000"/>
                </a:solidFill>
                <a:ea typeface="+mn-ea"/>
                <a:cs typeface="+mn-cs"/>
              </a:rPr>
              <a:t>st</a:t>
            </a:r>
            <a:r>
              <a:rPr lang="fr-FR" sz="900" dirty="0" smtClean="0">
                <a:solidFill>
                  <a:srgbClr val="000000"/>
                </a:solidFill>
                <a:ea typeface="+mn-ea"/>
                <a:cs typeface="+mn-cs"/>
              </a:rPr>
              <a:t> 2015 </a:t>
            </a:r>
            <a:r>
              <a:rPr lang="en-US" sz="900" dirty="0" smtClean="0">
                <a:solidFill>
                  <a:srgbClr val="000000"/>
                </a:solidFill>
                <a:ea typeface="+mn-ea"/>
                <a:cs typeface="Arial" charset="0"/>
              </a:rPr>
              <a:t>–</a:t>
            </a:r>
            <a:r>
              <a:rPr lang="fr-FR" sz="900" dirty="0" smtClean="0">
                <a:solidFill>
                  <a:srgbClr val="000000"/>
                </a:solidFill>
                <a:ea typeface="+mn-ea"/>
                <a:cs typeface="+mn-cs"/>
              </a:rPr>
              <a:t> </a:t>
            </a:r>
            <a:fld id="{0379B376-33EB-49C7-821C-9B85EE297C7E}" type="slidenum">
              <a:rPr lang="fr-FR" sz="900">
                <a:solidFill>
                  <a:srgbClr val="000000"/>
                </a:solidFill>
                <a:ea typeface="+mn-ea"/>
                <a:cs typeface="+mn-cs"/>
              </a:rPr>
              <a:pPr defTabSz="914400" eaLnBrk="0" hangingPunct="0">
                <a:tabLst>
                  <a:tab pos="36000" algn="l"/>
                  <a:tab pos="2880000" algn="l"/>
                  <a:tab pos="5400000" algn="l"/>
                </a:tabLst>
                <a:defRPr/>
              </a:pPr>
              <a:t>‹#›</a:t>
            </a:fld>
            <a:endParaRPr lang="fr-FR" sz="900" dirty="0">
              <a:solidFill>
                <a:srgbClr val="000000"/>
              </a:solidFill>
              <a:ea typeface="+mn-ea"/>
              <a:cs typeface="+mn-cs"/>
            </a:endParaRPr>
          </a:p>
        </p:txBody>
      </p:sp>
      <p:sp>
        <p:nvSpPr>
          <p:cNvPr id="4104" name="Line 8"/>
          <p:cNvSpPr>
            <a:spLocks noChangeShapeType="1"/>
          </p:cNvSpPr>
          <p:nvPr/>
        </p:nvSpPr>
        <p:spPr bwMode="auto">
          <a:xfrm>
            <a:off x="847725" y="6264275"/>
            <a:ext cx="8075613" cy="0"/>
          </a:xfrm>
          <a:prstGeom prst="line">
            <a:avLst/>
          </a:prstGeom>
          <a:noFill/>
          <a:ln w="19050">
            <a:solidFill>
              <a:srgbClr val="88B800"/>
            </a:solidFill>
            <a:round/>
            <a:headEnd/>
            <a:tailEnd/>
          </a:ln>
          <a:effectLst/>
        </p:spPr>
        <p:txBody>
          <a:bodyPr wrap="none" anchor="ctr"/>
          <a:lstStyle/>
          <a:p>
            <a:pPr defTabSz="914400">
              <a:defRPr/>
            </a:pPr>
            <a:endParaRPr lang="fr-FR">
              <a:solidFill>
                <a:srgbClr val="000000"/>
              </a:solidFill>
              <a:ea typeface="+mn-ea"/>
              <a:cs typeface="+mn-cs"/>
            </a:endParaRPr>
          </a:p>
        </p:txBody>
      </p:sp>
      <p:sp>
        <p:nvSpPr>
          <p:cNvPr id="4123" name="Line 27"/>
          <p:cNvSpPr>
            <a:spLocks noChangeShapeType="1"/>
          </p:cNvSpPr>
          <p:nvPr userDrawn="1"/>
        </p:nvSpPr>
        <p:spPr bwMode="auto">
          <a:xfrm>
            <a:off x="849313" y="614363"/>
            <a:ext cx="8075612" cy="0"/>
          </a:xfrm>
          <a:prstGeom prst="line">
            <a:avLst/>
          </a:prstGeom>
          <a:noFill/>
          <a:ln w="19050">
            <a:solidFill>
              <a:srgbClr val="FF9933"/>
            </a:solidFill>
            <a:round/>
            <a:headEnd/>
            <a:tailEnd/>
          </a:ln>
          <a:effectLst/>
        </p:spPr>
        <p:txBody>
          <a:bodyPr wrap="none" anchor="ctr"/>
          <a:lstStyle/>
          <a:p>
            <a:pPr defTabSz="914400">
              <a:defRPr/>
            </a:pPr>
            <a:endParaRPr lang="fr-FR">
              <a:solidFill>
                <a:srgbClr val="000000"/>
              </a:solidFill>
              <a:ea typeface="+mn-ea"/>
              <a:cs typeface="+mn-cs"/>
            </a:endParaRPr>
          </a:p>
        </p:txBody>
      </p:sp>
      <p:pic>
        <p:nvPicPr>
          <p:cNvPr id="10"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7581" y="5664968"/>
            <a:ext cx="979359"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e 10"/>
          <p:cNvGrpSpPr/>
          <p:nvPr userDrawn="1"/>
        </p:nvGrpSpPr>
        <p:grpSpPr>
          <a:xfrm>
            <a:off x="0" y="838201"/>
            <a:ext cx="1034512" cy="2088283"/>
            <a:chOff x="0" y="838200"/>
            <a:chExt cx="1034512" cy="2088283"/>
          </a:xfrm>
        </p:grpSpPr>
        <p:pic>
          <p:nvPicPr>
            <p:cNvPr id="12" name="Picture 4"/>
            <p:cNvPicPr>
              <a:picLocks noChangeAspect="1" noChangeArrowheads="1"/>
            </p:cNvPicPr>
            <p:nvPr userDrawn="1"/>
          </p:nvPicPr>
          <p:blipFill>
            <a:blip r:embed="rId15"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838200"/>
              <a:ext cx="1034512" cy="228600"/>
            </a:xfrm>
            <a:prstGeom prst="rect">
              <a:avLst/>
            </a:prstGeom>
            <a:ln w="9525">
              <a:noFill/>
              <a:miter lim="800000"/>
              <a:headEnd/>
              <a:tailEnd/>
            </a:ln>
          </p:spPr>
        </p:pic>
        <p:pic>
          <p:nvPicPr>
            <p:cNvPr id="13" name="Image 12" descr="IN2P3Filaire-Q_SignV copie.jp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52400" y="1295400"/>
              <a:ext cx="609600" cy="338667"/>
            </a:xfrm>
            <a:prstGeom prst="rect">
              <a:avLst/>
            </a:prstGeom>
          </p:spPr>
        </p:pic>
        <p:pic>
          <p:nvPicPr>
            <p:cNvPr id="14" name="Picture 5"/>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52400" y="2590800"/>
              <a:ext cx="762000" cy="335683"/>
            </a:xfrm>
            <a:prstGeom prst="rect">
              <a:avLst/>
            </a:prstGeom>
            <a:ln w="9525">
              <a:noFill/>
              <a:miter lim="800000"/>
              <a:headEnd/>
              <a:tailEnd/>
            </a:ln>
          </p:spPr>
        </p:pic>
      </p:grpSp>
      <p:pic>
        <p:nvPicPr>
          <p:cNvPr id="15" name="Image 14" descr="kuleuven.jp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52400" y="3124200"/>
            <a:ext cx="762000" cy="255134"/>
          </a:xfrm>
          <a:prstGeom prst="rect">
            <a:avLst/>
          </a:prstGeom>
        </p:spPr>
      </p:pic>
      <p:pic>
        <p:nvPicPr>
          <p:cNvPr id="16" name="Image 15" descr="irfu.JP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40727" y="2023482"/>
            <a:ext cx="338978" cy="152400"/>
          </a:xfrm>
          <a:prstGeom prst="rect">
            <a:avLst/>
          </a:prstGeom>
        </p:spPr>
      </p:pic>
      <p:pic>
        <p:nvPicPr>
          <p:cNvPr id="17" name="Image 16"/>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10858" y="1853116"/>
            <a:ext cx="406400" cy="340732"/>
          </a:xfrm>
          <a:prstGeom prst="rect">
            <a:avLst/>
          </a:prstGeom>
        </p:spPr>
      </p:pic>
      <p:pic>
        <p:nvPicPr>
          <p:cNvPr id="18" name="Image 17" descr="6609.jp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6200" y="5334030"/>
            <a:ext cx="381000" cy="334027"/>
          </a:xfrm>
          <a:prstGeom prst="rect">
            <a:avLst/>
          </a:prstGeom>
        </p:spPr>
      </p:pic>
      <p:pic>
        <p:nvPicPr>
          <p:cNvPr id="19" name="Image 18" descr="invest_avenir_164433.jp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09600" y="5334030"/>
            <a:ext cx="381000" cy="385075"/>
          </a:xfrm>
          <a:prstGeom prst="rect">
            <a:avLst/>
          </a:prstGeom>
        </p:spPr>
      </p:pic>
      <p:pic>
        <p:nvPicPr>
          <p:cNvPr id="20" name="Image 19"/>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2403" y="3529680"/>
            <a:ext cx="787254" cy="735911"/>
          </a:xfrm>
          <a:prstGeom prst="rect">
            <a:avLst/>
          </a:prstGeom>
        </p:spPr>
      </p:pic>
    </p:spTree>
    <p:extLst>
      <p:ext uri="{BB962C8B-B14F-4D97-AF65-F5344CB8AC3E}">
        <p14:creationId xmlns:p14="http://schemas.microsoft.com/office/powerpoint/2010/main" val="4024917723"/>
      </p:ext>
    </p:extLst>
  </p:cSld>
  <p:clrMap bg1="lt1" tx1="dk1" bg2="lt2" tx2="dk2" accent1="accent1" accent2="accent2" accent3="accent3" accent4="accent4" accent5="accent5" accent6="accent6" hlink="hlink" folHlink="folHlink"/>
  <p:sldLayoutIdLst>
    <p:sldLayoutId id="2147488238" r:id="rId1"/>
    <p:sldLayoutId id="2147488239" r:id="rId2"/>
    <p:sldLayoutId id="2147488240" r:id="rId3"/>
    <p:sldLayoutId id="2147488241" r:id="rId4"/>
    <p:sldLayoutId id="2147488242" r:id="rId5"/>
    <p:sldLayoutId id="2147488243" r:id="rId6"/>
    <p:sldLayoutId id="2147488244" r:id="rId7"/>
    <p:sldLayoutId id="2147488245" r:id="rId8"/>
    <p:sldLayoutId id="2147488246" r:id="rId9"/>
    <p:sldLayoutId id="2147488247" r:id="rId10"/>
    <p:sldLayoutId id="2147488248" r:id="rId11"/>
    <p:sldLayoutId id="2147488249" r:id="rId12"/>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400" b="1">
          <a:solidFill>
            <a:srgbClr val="5F5F5F"/>
          </a:solidFill>
          <a:latin typeface="+mj-lt"/>
          <a:ea typeface="+mj-ea"/>
          <a:cs typeface="+mj-cs"/>
        </a:defRPr>
      </a:lvl1pPr>
      <a:lvl2pPr algn="l" rtl="0" eaLnBrk="0" fontAlgn="base" hangingPunct="0">
        <a:spcBef>
          <a:spcPct val="0"/>
        </a:spcBef>
        <a:spcAft>
          <a:spcPct val="0"/>
        </a:spcAft>
        <a:defRPr sz="2400" b="1">
          <a:solidFill>
            <a:srgbClr val="5F5F5F"/>
          </a:solidFill>
          <a:latin typeface="Arial" charset="0"/>
        </a:defRPr>
      </a:lvl2pPr>
      <a:lvl3pPr algn="l" rtl="0" eaLnBrk="0" fontAlgn="base" hangingPunct="0">
        <a:spcBef>
          <a:spcPct val="0"/>
        </a:spcBef>
        <a:spcAft>
          <a:spcPct val="0"/>
        </a:spcAft>
        <a:defRPr sz="2400" b="1">
          <a:solidFill>
            <a:srgbClr val="5F5F5F"/>
          </a:solidFill>
          <a:latin typeface="Arial" charset="0"/>
        </a:defRPr>
      </a:lvl3pPr>
      <a:lvl4pPr algn="l" rtl="0" eaLnBrk="0" fontAlgn="base" hangingPunct="0">
        <a:spcBef>
          <a:spcPct val="0"/>
        </a:spcBef>
        <a:spcAft>
          <a:spcPct val="0"/>
        </a:spcAft>
        <a:defRPr sz="2400" b="1">
          <a:solidFill>
            <a:srgbClr val="5F5F5F"/>
          </a:solidFill>
          <a:latin typeface="Arial" charset="0"/>
        </a:defRPr>
      </a:lvl4pPr>
      <a:lvl5pPr algn="l" rtl="0" eaLnBrk="0" fontAlgn="base" hangingPunct="0">
        <a:spcBef>
          <a:spcPct val="0"/>
        </a:spcBef>
        <a:spcAft>
          <a:spcPct val="0"/>
        </a:spcAft>
        <a:defRPr sz="2400" b="1">
          <a:solidFill>
            <a:srgbClr val="5F5F5F"/>
          </a:solidFill>
          <a:latin typeface="Arial" charset="0"/>
        </a:defRPr>
      </a:lvl5pPr>
      <a:lvl6pPr marL="457200" algn="l" rtl="0" fontAlgn="base">
        <a:spcBef>
          <a:spcPct val="0"/>
        </a:spcBef>
        <a:spcAft>
          <a:spcPct val="0"/>
        </a:spcAft>
        <a:defRPr sz="2400" b="1">
          <a:solidFill>
            <a:srgbClr val="5F5F5F"/>
          </a:solidFill>
          <a:latin typeface="Arial" charset="0"/>
        </a:defRPr>
      </a:lvl6pPr>
      <a:lvl7pPr marL="914400" algn="l" rtl="0" fontAlgn="base">
        <a:spcBef>
          <a:spcPct val="0"/>
        </a:spcBef>
        <a:spcAft>
          <a:spcPct val="0"/>
        </a:spcAft>
        <a:defRPr sz="2400" b="1">
          <a:solidFill>
            <a:srgbClr val="5F5F5F"/>
          </a:solidFill>
          <a:latin typeface="Arial" charset="0"/>
        </a:defRPr>
      </a:lvl7pPr>
      <a:lvl8pPr marL="1371600" algn="l" rtl="0" fontAlgn="base">
        <a:spcBef>
          <a:spcPct val="0"/>
        </a:spcBef>
        <a:spcAft>
          <a:spcPct val="0"/>
        </a:spcAft>
        <a:defRPr sz="2400" b="1">
          <a:solidFill>
            <a:srgbClr val="5F5F5F"/>
          </a:solidFill>
          <a:latin typeface="Arial" charset="0"/>
        </a:defRPr>
      </a:lvl8pPr>
      <a:lvl9pPr marL="1828800" algn="l" rtl="0" fontAlgn="base">
        <a:spcBef>
          <a:spcPct val="0"/>
        </a:spcBef>
        <a:spcAft>
          <a:spcPct val="0"/>
        </a:spcAft>
        <a:defRPr sz="2400" b="1">
          <a:solidFill>
            <a:srgbClr val="5F5F5F"/>
          </a:solidFill>
          <a:latin typeface="Arial" charset="0"/>
        </a:defRPr>
      </a:lvl9pPr>
    </p:titleStyle>
    <p:bodyStyle>
      <a:lvl1pPr marL="342900" indent="-342900" algn="l" rtl="0" eaLnBrk="0" fontAlgn="base" hangingPunct="0">
        <a:spcBef>
          <a:spcPct val="20000"/>
        </a:spcBef>
        <a:spcAft>
          <a:spcPct val="0"/>
        </a:spcAft>
        <a:defRPr sz="2000">
          <a:solidFill>
            <a:srgbClr val="333333"/>
          </a:solidFill>
          <a:latin typeface="+mn-lt"/>
          <a:ea typeface="+mn-ea"/>
          <a:cs typeface="+mn-cs"/>
        </a:defRPr>
      </a:lvl1pPr>
      <a:lvl2pPr marL="742950" indent="-285750" algn="l" rtl="0" eaLnBrk="0" fontAlgn="base" hangingPunct="0">
        <a:spcBef>
          <a:spcPct val="20000"/>
        </a:spcBef>
        <a:spcAft>
          <a:spcPct val="0"/>
        </a:spcAft>
        <a:buClr>
          <a:srgbClr val="ACACAC"/>
        </a:buClr>
        <a:buChar char="•"/>
        <a:defRPr>
          <a:solidFill>
            <a:srgbClr val="5F5F5F"/>
          </a:solidFill>
          <a:latin typeface="+mn-lt"/>
        </a:defRPr>
      </a:lvl2pPr>
      <a:lvl3pPr marL="1143000" indent="-228600" algn="l" rtl="0" eaLnBrk="0" fontAlgn="base" hangingPunct="0">
        <a:spcBef>
          <a:spcPct val="20000"/>
        </a:spcBef>
        <a:spcAft>
          <a:spcPct val="0"/>
        </a:spcAft>
        <a:buChar char="•"/>
        <a:defRPr sz="1600">
          <a:solidFill>
            <a:srgbClr val="5F5F5F"/>
          </a:solidFill>
          <a:latin typeface="+mn-lt"/>
        </a:defRPr>
      </a:lvl3pPr>
      <a:lvl4pPr marL="1562100" indent="-228600" algn="l" rtl="0" eaLnBrk="0" fontAlgn="base" hangingPunct="0">
        <a:spcBef>
          <a:spcPct val="20000"/>
        </a:spcBef>
        <a:spcAft>
          <a:spcPct val="0"/>
        </a:spcAft>
        <a:defRPr sz="1600">
          <a:solidFill>
            <a:srgbClr val="5F5F5F"/>
          </a:solidFill>
          <a:latin typeface="+mn-lt"/>
        </a:defRPr>
      </a:lvl4pPr>
      <a:lvl5pPr marL="2057400" indent="-228600" algn="l" rtl="0" eaLnBrk="0" fontAlgn="base" hangingPunct="0">
        <a:spcBef>
          <a:spcPct val="20000"/>
        </a:spcBef>
        <a:spcAft>
          <a:spcPct val="0"/>
        </a:spcAft>
        <a:defRPr sz="1600">
          <a:solidFill>
            <a:srgbClr val="5F5F5F"/>
          </a:solidFill>
          <a:latin typeface="+mn-lt"/>
        </a:defRPr>
      </a:lvl5pPr>
      <a:lvl6pPr marL="2514600" indent="-228600" algn="l" rtl="0" fontAlgn="base">
        <a:spcBef>
          <a:spcPct val="20000"/>
        </a:spcBef>
        <a:spcAft>
          <a:spcPct val="0"/>
        </a:spcAft>
        <a:defRPr sz="1600">
          <a:solidFill>
            <a:srgbClr val="5F5F5F"/>
          </a:solidFill>
          <a:latin typeface="+mn-lt"/>
        </a:defRPr>
      </a:lvl6pPr>
      <a:lvl7pPr marL="2971800" indent="-228600" algn="l" rtl="0" fontAlgn="base">
        <a:spcBef>
          <a:spcPct val="20000"/>
        </a:spcBef>
        <a:spcAft>
          <a:spcPct val="0"/>
        </a:spcAft>
        <a:defRPr sz="1600">
          <a:solidFill>
            <a:srgbClr val="5F5F5F"/>
          </a:solidFill>
          <a:latin typeface="+mn-lt"/>
        </a:defRPr>
      </a:lvl7pPr>
      <a:lvl8pPr marL="3429000" indent="-228600" algn="l" rtl="0" fontAlgn="base">
        <a:spcBef>
          <a:spcPct val="20000"/>
        </a:spcBef>
        <a:spcAft>
          <a:spcPct val="0"/>
        </a:spcAft>
        <a:defRPr sz="1600">
          <a:solidFill>
            <a:srgbClr val="5F5F5F"/>
          </a:solidFill>
          <a:latin typeface="+mn-lt"/>
        </a:defRPr>
      </a:lvl8pPr>
      <a:lvl9pPr marL="3886200" indent="-228600" algn="l" rtl="0" fontAlgn="base">
        <a:spcBef>
          <a:spcPct val="20000"/>
        </a:spcBef>
        <a:spcAft>
          <a:spcPct val="0"/>
        </a:spcAft>
        <a:defRPr sz="1600">
          <a:solidFill>
            <a:srgbClr val="5F5F5F"/>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838200" y="142875"/>
            <a:ext cx="8128000" cy="4714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et modifiez le titre</a:t>
            </a:r>
          </a:p>
        </p:txBody>
      </p:sp>
      <p:sp>
        <p:nvSpPr>
          <p:cNvPr id="3075" name="Rectangle 3"/>
          <p:cNvSpPr>
            <a:spLocks noGrp="1" noChangeArrowheads="1"/>
          </p:cNvSpPr>
          <p:nvPr>
            <p:ph type="body" idx="1"/>
          </p:nvPr>
        </p:nvSpPr>
        <p:spPr bwMode="auto">
          <a:xfrm>
            <a:off x="1075531" y="834430"/>
            <a:ext cx="762000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4102" name="Rectangle 6"/>
          <p:cNvSpPr>
            <a:spLocks noChangeArrowheads="1"/>
          </p:cNvSpPr>
          <p:nvPr/>
        </p:nvSpPr>
        <p:spPr bwMode="auto">
          <a:xfrm>
            <a:off x="1042988" y="6369050"/>
            <a:ext cx="7872412" cy="303213"/>
          </a:xfrm>
          <a:prstGeom prst="rect">
            <a:avLst/>
          </a:prstGeom>
          <a:noFill/>
          <a:ln w="9525">
            <a:noFill/>
            <a:miter lim="800000"/>
            <a:headEnd/>
            <a:tailEnd/>
          </a:ln>
          <a:effectLst/>
        </p:spPr>
        <p:txBody>
          <a:bodyPr lIns="0" tIns="0" rIns="0" bIns="0" anchor="b"/>
          <a:lstStyle/>
          <a:p>
            <a:pPr defTabSz="914400" eaLnBrk="0" hangingPunct="0">
              <a:tabLst>
                <a:tab pos="36000" algn="l"/>
                <a:tab pos="2880000" algn="l"/>
                <a:tab pos="5400000" algn="l"/>
              </a:tabLst>
              <a:defRPr/>
            </a:pPr>
            <a:r>
              <a:rPr lang="fr-FR" sz="900" dirty="0" smtClean="0">
                <a:solidFill>
                  <a:srgbClr val="000000"/>
                </a:solidFill>
                <a:ea typeface="+mn-ea"/>
                <a:cs typeface="+mn-cs"/>
              </a:rPr>
              <a:t>Martial Authier	 S</a:t>
            </a:r>
            <a:r>
              <a:rPr lang="fr-FR" sz="900" baseline="30000" dirty="0" smtClean="0">
                <a:solidFill>
                  <a:srgbClr val="000000"/>
                </a:solidFill>
                <a:ea typeface="+mn-ea"/>
                <a:cs typeface="+mn-cs"/>
              </a:rPr>
              <a:t>3</a:t>
            </a:r>
            <a:r>
              <a:rPr lang="fr-FR" sz="900" dirty="0" smtClean="0">
                <a:solidFill>
                  <a:srgbClr val="000000"/>
                </a:solidFill>
                <a:ea typeface="+mn-ea"/>
                <a:cs typeface="+mn-cs"/>
              </a:rPr>
              <a:t> </a:t>
            </a:r>
            <a:r>
              <a:rPr lang="fr-FR" sz="900" dirty="0" err="1" smtClean="0">
                <a:solidFill>
                  <a:srgbClr val="000000"/>
                </a:solidFill>
                <a:ea typeface="+mn-ea"/>
                <a:cs typeface="+mn-cs"/>
              </a:rPr>
              <a:t>Steering</a:t>
            </a:r>
            <a:r>
              <a:rPr lang="fr-FR" sz="900" dirty="0" smtClean="0">
                <a:solidFill>
                  <a:srgbClr val="000000"/>
                </a:solidFill>
                <a:ea typeface="+mn-ea"/>
                <a:cs typeface="+mn-cs"/>
              </a:rPr>
              <a:t> </a:t>
            </a:r>
            <a:r>
              <a:rPr lang="fr-FR" sz="900" dirty="0" err="1" smtClean="0">
                <a:solidFill>
                  <a:srgbClr val="000000"/>
                </a:solidFill>
                <a:ea typeface="+mn-ea"/>
                <a:cs typeface="+mn-cs"/>
              </a:rPr>
              <a:t>Committee</a:t>
            </a:r>
            <a:r>
              <a:rPr lang="fr-FR" sz="900" dirty="0" smtClean="0">
                <a:solidFill>
                  <a:srgbClr val="000000"/>
                </a:solidFill>
                <a:ea typeface="+mn-ea"/>
                <a:cs typeface="+mn-cs"/>
              </a:rPr>
              <a:t>			</a:t>
            </a:r>
            <a:r>
              <a:rPr lang="fr-FR" sz="900" dirty="0" err="1" smtClean="0">
                <a:solidFill>
                  <a:srgbClr val="000000"/>
                </a:solidFill>
                <a:ea typeface="+mn-ea"/>
                <a:cs typeface="+mn-cs"/>
              </a:rPr>
              <a:t>September</a:t>
            </a:r>
            <a:r>
              <a:rPr lang="fr-FR" sz="900" dirty="0" smtClean="0">
                <a:solidFill>
                  <a:srgbClr val="000000"/>
                </a:solidFill>
                <a:ea typeface="+mn-ea"/>
                <a:cs typeface="+mn-cs"/>
              </a:rPr>
              <a:t> 1</a:t>
            </a:r>
            <a:r>
              <a:rPr lang="fr-FR" sz="900" baseline="30000" dirty="0" smtClean="0">
                <a:solidFill>
                  <a:srgbClr val="000000"/>
                </a:solidFill>
                <a:ea typeface="+mn-ea"/>
                <a:cs typeface="+mn-cs"/>
              </a:rPr>
              <a:t>st</a:t>
            </a:r>
            <a:r>
              <a:rPr lang="fr-FR" sz="900" dirty="0" smtClean="0">
                <a:solidFill>
                  <a:srgbClr val="000000"/>
                </a:solidFill>
                <a:ea typeface="+mn-ea"/>
                <a:cs typeface="+mn-cs"/>
              </a:rPr>
              <a:t> 2015 </a:t>
            </a:r>
            <a:r>
              <a:rPr lang="en-US" sz="900" dirty="0" smtClean="0">
                <a:solidFill>
                  <a:srgbClr val="000000"/>
                </a:solidFill>
                <a:ea typeface="+mn-ea"/>
                <a:cs typeface="Arial" charset="0"/>
              </a:rPr>
              <a:t>–</a:t>
            </a:r>
            <a:r>
              <a:rPr lang="fr-FR" sz="900" dirty="0" smtClean="0">
                <a:solidFill>
                  <a:srgbClr val="000000"/>
                </a:solidFill>
                <a:ea typeface="+mn-ea"/>
                <a:cs typeface="+mn-cs"/>
              </a:rPr>
              <a:t> </a:t>
            </a:r>
            <a:fld id="{0379B376-33EB-49C7-821C-9B85EE297C7E}" type="slidenum">
              <a:rPr lang="fr-FR" sz="900">
                <a:solidFill>
                  <a:srgbClr val="000000"/>
                </a:solidFill>
                <a:ea typeface="+mn-ea"/>
                <a:cs typeface="+mn-cs"/>
              </a:rPr>
              <a:pPr defTabSz="914400" eaLnBrk="0" hangingPunct="0">
                <a:tabLst>
                  <a:tab pos="36000" algn="l"/>
                  <a:tab pos="2880000" algn="l"/>
                  <a:tab pos="5400000" algn="l"/>
                </a:tabLst>
                <a:defRPr/>
              </a:pPr>
              <a:t>‹#›</a:t>
            </a:fld>
            <a:endParaRPr lang="fr-FR" sz="900" dirty="0">
              <a:solidFill>
                <a:srgbClr val="000000"/>
              </a:solidFill>
              <a:ea typeface="+mn-ea"/>
              <a:cs typeface="+mn-cs"/>
            </a:endParaRPr>
          </a:p>
        </p:txBody>
      </p:sp>
      <p:sp>
        <p:nvSpPr>
          <p:cNvPr id="4104" name="Line 8"/>
          <p:cNvSpPr>
            <a:spLocks noChangeShapeType="1"/>
          </p:cNvSpPr>
          <p:nvPr/>
        </p:nvSpPr>
        <p:spPr bwMode="auto">
          <a:xfrm>
            <a:off x="847725" y="6264275"/>
            <a:ext cx="8075613" cy="0"/>
          </a:xfrm>
          <a:prstGeom prst="line">
            <a:avLst/>
          </a:prstGeom>
          <a:noFill/>
          <a:ln w="19050">
            <a:solidFill>
              <a:srgbClr val="88B800"/>
            </a:solidFill>
            <a:round/>
            <a:headEnd/>
            <a:tailEnd/>
          </a:ln>
          <a:effectLst/>
        </p:spPr>
        <p:txBody>
          <a:bodyPr wrap="none" anchor="ctr"/>
          <a:lstStyle/>
          <a:p>
            <a:pPr defTabSz="914400">
              <a:defRPr/>
            </a:pPr>
            <a:endParaRPr lang="fr-FR">
              <a:solidFill>
                <a:srgbClr val="000000"/>
              </a:solidFill>
              <a:ea typeface="+mn-ea"/>
              <a:cs typeface="+mn-cs"/>
            </a:endParaRPr>
          </a:p>
        </p:txBody>
      </p:sp>
      <p:sp>
        <p:nvSpPr>
          <p:cNvPr id="4123" name="Line 27"/>
          <p:cNvSpPr>
            <a:spLocks noChangeShapeType="1"/>
          </p:cNvSpPr>
          <p:nvPr userDrawn="1"/>
        </p:nvSpPr>
        <p:spPr bwMode="auto">
          <a:xfrm>
            <a:off x="849313" y="614363"/>
            <a:ext cx="8075612" cy="0"/>
          </a:xfrm>
          <a:prstGeom prst="line">
            <a:avLst/>
          </a:prstGeom>
          <a:noFill/>
          <a:ln w="19050">
            <a:solidFill>
              <a:srgbClr val="FF9933"/>
            </a:solidFill>
            <a:round/>
            <a:headEnd/>
            <a:tailEnd/>
          </a:ln>
          <a:effectLst/>
        </p:spPr>
        <p:txBody>
          <a:bodyPr wrap="none" anchor="ctr"/>
          <a:lstStyle/>
          <a:p>
            <a:pPr defTabSz="914400">
              <a:defRPr/>
            </a:pPr>
            <a:endParaRPr lang="fr-FR">
              <a:solidFill>
                <a:srgbClr val="000000"/>
              </a:solidFill>
              <a:ea typeface="+mn-ea"/>
              <a:cs typeface="+mn-cs"/>
            </a:endParaRPr>
          </a:p>
        </p:txBody>
      </p:sp>
      <p:pic>
        <p:nvPicPr>
          <p:cNvPr id="10"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7581" y="5664968"/>
            <a:ext cx="979359"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e 10"/>
          <p:cNvGrpSpPr/>
          <p:nvPr userDrawn="1"/>
        </p:nvGrpSpPr>
        <p:grpSpPr>
          <a:xfrm>
            <a:off x="0" y="838201"/>
            <a:ext cx="1034512" cy="2088283"/>
            <a:chOff x="0" y="838200"/>
            <a:chExt cx="1034512" cy="2088283"/>
          </a:xfrm>
        </p:grpSpPr>
        <p:pic>
          <p:nvPicPr>
            <p:cNvPr id="12" name="Picture 4"/>
            <p:cNvPicPr>
              <a:picLocks noChangeAspect="1" noChangeArrowheads="1"/>
            </p:cNvPicPr>
            <p:nvPr userDrawn="1"/>
          </p:nvPicPr>
          <p:blipFill>
            <a:blip r:embed="rId15"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838200"/>
              <a:ext cx="1034512" cy="228600"/>
            </a:xfrm>
            <a:prstGeom prst="rect">
              <a:avLst/>
            </a:prstGeom>
            <a:ln w="9525">
              <a:noFill/>
              <a:miter lim="800000"/>
              <a:headEnd/>
              <a:tailEnd/>
            </a:ln>
          </p:spPr>
        </p:pic>
        <p:pic>
          <p:nvPicPr>
            <p:cNvPr id="13" name="Image 12" descr="IN2P3Filaire-Q_SignV copie.jp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52400" y="1295400"/>
              <a:ext cx="609600" cy="338667"/>
            </a:xfrm>
            <a:prstGeom prst="rect">
              <a:avLst/>
            </a:prstGeom>
          </p:spPr>
        </p:pic>
        <p:pic>
          <p:nvPicPr>
            <p:cNvPr id="14" name="Picture 5"/>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52400" y="2590800"/>
              <a:ext cx="762000" cy="335683"/>
            </a:xfrm>
            <a:prstGeom prst="rect">
              <a:avLst/>
            </a:prstGeom>
            <a:ln w="9525">
              <a:noFill/>
              <a:miter lim="800000"/>
              <a:headEnd/>
              <a:tailEnd/>
            </a:ln>
          </p:spPr>
        </p:pic>
      </p:grpSp>
      <p:pic>
        <p:nvPicPr>
          <p:cNvPr id="15" name="Image 14" descr="kuleuven.jp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52400" y="3124200"/>
            <a:ext cx="762000" cy="255134"/>
          </a:xfrm>
          <a:prstGeom prst="rect">
            <a:avLst/>
          </a:prstGeom>
        </p:spPr>
      </p:pic>
      <p:pic>
        <p:nvPicPr>
          <p:cNvPr id="16" name="Image 15" descr="irfu.JP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40727" y="2023482"/>
            <a:ext cx="338978" cy="152400"/>
          </a:xfrm>
          <a:prstGeom prst="rect">
            <a:avLst/>
          </a:prstGeom>
        </p:spPr>
      </p:pic>
      <p:pic>
        <p:nvPicPr>
          <p:cNvPr id="17" name="Image 16"/>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10858" y="1853116"/>
            <a:ext cx="406400" cy="340732"/>
          </a:xfrm>
          <a:prstGeom prst="rect">
            <a:avLst/>
          </a:prstGeom>
        </p:spPr>
      </p:pic>
      <p:pic>
        <p:nvPicPr>
          <p:cNvPr id="18" name="Image 17" descr="6609.jp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6200" y="5334030"/>
            <a:ext cx="381000" cy="334027"/>
          </a:xfrm>
          <a:prstGeom prst="rect">
            <a:avLst/>
          </a:prstGeom>
        </p:spPr>
      </p:pic>
      <p:pic>
        <p:nvPicPr>
          <p:cNvPr id="19" name="Image 18" descr="invest_avenir_164433.jp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09600" y="5334030"/>
            <a:ext cx="381000" cy="385075"/>
          </a:xfrm>
          <a:prstGeom prst="rect">
            <a:avLst/>
          </a:prstGeom>
        </p:spPr>
      </p:pic>
      <p:pic>
        <p:nvPicPr>
          <p:cNvPr id="20" name="Image 19"/>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2403" y="3529680"/>
            <a:ext cx="787254" cy="735911"/>
          </a:xfrm>
          <a:prstGeom prst="rect">
            <a:avLst/>
          </a:prstGeom>
        </p:spPr>
      </p:pic>
    </p:spTree>
    <p:extLst>
      <p:ext uri="{BB962C8B-B14F-4D97-AF65-F5344CB8AC3E}">
        <p14:creationId xmlns:p14="http://schemas.microsoft.com/office/powerpoint/2010/main" val="931632788"/>
      </p:ext>
    </p:extLst>
  </p:cSld>
  <p:clrMap bg1="lt1" tx1="dk1" bg2="lt2" tx2="dk2" accent1="accent1" accent2="accent2" accent3="accent3" accent4="accent4" accent5="accent5" accent6="accent6" hlink="hlink" folHlink="folHlink"/>
  <p:sldLayoutIdLst>
    <p:sldLayoutId id="2147488251" r:id="rId1"/>
    <p:sldLayoutId id="2147488252" r:id="rId2"/>
    <p:sldLayoutId id="2147488253" r:id="rId3"/>
    <p:sldLayoutId id="2147488254" r:id="rId4"/>
    <p:sldLayoutId id="2147488255" r:id="rId5"/>
    <p:sldLayoutId id="2147488256" r:id="rId6"/>
    <p:sldLayoutId id="2147488257" r:id="rId7"/>
    <p:sldLayoutId id="2147488258" r:id="rId8"/>
    <p:sldLayoutId id="2147488259" r:id="rId9"/>
    <p:sldLayoutId id="2147488260" r:id="rId10"/>
    <p:sldLayoutId id="2147488261" r:id="rId11"/>
    <p:sldLayoutId id="2147488262" r:id="rId12"/>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400" b="1">
          <a:solidFill>
            <a:srgbClr val="5F5F5F"/>
          </a:solidFill>
          <a:latin typeface="+mj-lt"/>
          <a:ea typeface="+mj-ea"/>
          <a:cs typeface="+mj-cs"/>
        </a:defRPr>
      </a:lvl1pPr>
      <a:lvl2pPr algn="l" rtl="0" eaLnBrk="0" fontAlgn="base" hangingPunct="0">
        <a:spcBef>
          <a:spcPct val="0"/>
        </a:spcBef>
        <a:spcAft>
          <a:spcPct val="0"/>
        </a:spcAft>
        <a:defRPr sz="2400" b="1">
          <a:solidFill>
            <a:srgbClr val="5F5F5F"/>
          </a:solidFill>
          <a:latin typeface="Arial" charset="0"/>
        </a:defRPr>
      </a:lvl2pPr>
      <a:lvl3pPr algn="l" rtl="0" eaLnBrk="0" fontAlgn="base" hangingPunct="0">
        <a:spcBef>
          <a:spcPct val="0"/>
        </a:spcBef>
        <a:spcAft>
          <a:spcPct val="0"/>
        </a:spcAft>
        <a:defRPr sz="2400" b="1">
          <a:solidFill>
            <a:srgbClr val="5F5F5F"/>
          </a:solidFill>
          <a:latin typeface="Arial" charset="0"/>
        </a:defRPr>
      </a:lvl3pPr>
      <a:lvl4pPr algn="l" rtl="0" eaLnBrk="0" fontAlgn="base" hangingPunct="0">
        <a:spcBef>
          <a:spcPct val="0"/>
        </a:spcBef>
        <a:spcAft>
          <a:spcPct val="0"/>
        </a:spcAft>
        <a:defRPr sz="2400" b="1">
          <a:solidFill>
            <a:srgbClr val="5F5F5F"/>
          </a:solidFill>
          <a:latin typeface="Arial" charset="0"/>
        </a:defRPr>
      </a:lvl4pPr>
      <a:lvl5pPr algn="l" rtl="0" eaLnBrk="0" fontAlgn="base" hangingPunct="0">
        <a:spcBef>
          <a:spcPct val="0"/>
        </a:spcBef>
        <a:spcAft>
          <a:spcPct val="0"/>
        </a:spcAft>
        <a:defRPr sz="2400" b="1">
          <a:solidFill>
            <a:srgbClr val="5F5F5F"/>
          </a:solidFill>
          <a:latin typeface="Arial" charset="0"/>
        </a:defRPr>
      </a:lvl5pPr>
      <a:lvl6pPr marL="457200" algn="l" rtl="0" fontAlgn="base">
        <a:spcBef>
          <a:spcPct val="0"/>
        </a:spcBef>
        <a:spcAft>
          <a:spcPct val="0"/>
        </a:spcAft>
        <a:defRPr sz="2400" b="1">
          <a:solidFill>
            <a:srgbClr val="5F5F5F"/>
          </a:solidFill>
          <a:latin typeface="Arial" charset="0"/>
        </a:defRPr>
      </a:lvl6pPr>
      <a:lvl7pPr marL="914400" algn="l" rtl="0" fontAlgn="base">
        <a:spcBef>
          <a:spcPct val="0"/>
        </a:spcBef>
        <a:spcAft>
          <a:spcPct val="0"/>
        </a:spcAft>
        <a:defRPr sz="2400" b="1">
          <a:solidFill>
            <a:srgbClr val="5F5F5F"/>
          </a:solidFill>
          <a:latin typeface="Arial" charset="0"/>
        </a:defRPr>
      </a:lvl7pPr>
      <a:lvl8pPr marL="1371600" algn="l" rtl="0" fontAlgn="base">
        <a:spcBef>
          <a:spcPct val="0"/>
        </a:spcBef>
        <a:spcAft>
          <a:spcPct val="0"/>
        </a:spcAft>
        <a:defRPr sz="2400" b="1">
          <a:solidFill>
            <a:srgbClr val="5F5F5F"/>
          </a:solidFill>
          <a:latin typeface="Arial" charset="0"/>
        </a:defRPr>
      </a:lvl8pPr>
      <a:lvl9pPr marL="1828800" algn="l" rtl="0" fontAlgn="base">
        <a:spcBef>
          <a:spcPct val="0"/>
        </a:spcBef>
        <a:spcAft>
          <a:spcPct val="0"/>
        </a:spcAft>
        <a:defRPr sz="2400" b="1">
          <a:solidFill>
            <a:srgbClr val="5F5F5F"/>
          </a:solidFill>
          <a:latin typeface="Arial" charset="0"/>
        </a:defRPr>
      </a:lvl9pPr>
    </p:titleStyle>
    <p:bodyStyle>
      <a:lvl1pPr marL="342900" indent="-342900" algn="l" rtl="0" eaLnBrk="0" fontAlgn="base" hangingPunct="0">
        <a:spcBef>
          <a:spcPct val="20000"/>
        </a:spcBef>
        <a:spcAft>
          <a:spcPct val="0"/>
        </a:spcAft>
        <a:defRPr sz="2000">
          <a:solidFill>
            <a:srgbClr val="333333"/>
          </a:solidFill>
          <a:latin typeface="+mn-lt"/>
          <a:ea typeface="+mn-ea"/>
          <a:cs typeface="+mn-cs"/>
        </a:defRPr>
      </a:lvl1pPr>
      <a:lvl2pPr marL="742950" indent="-285750" algn="l" rtl="0" eaLnBrk="0" fontAlgn="base" hangingPunct="0">
        <a:spcBef>
          <a:spcPct val="20000"/>
        </a:spcBef>
        <a:spcAft>
          <a:spcPct val="0"/>
        </a:spcAft>
        <a:buClr>
          <a:srgbClr val="ACACAC"/>
        </a:buClr>
        <a:buChar char="•"/>
        <a:defRPr>
          <a:solidFill>
            <a:srgbClr val="5F5F5F"/>
          </a:solidFill>
          <a:latin typeface="+mn-lt"/>
        </a:defRPr>
      </a:lvl2pPr>
      <a:lvl3pPr marL="1143000" indent="-228600" algn="l" rtl="0" eaLnBrk="0" fontAlgn="base" hangingPunct="0">
        <a:spcBef>
          <a:spcPct val="20000"/>
        </a:spcBef>
        <a:spcAft>
          <a:spcPct val="0"/>
        </a:spcAft>
        <a:buChar char="•"/>
        <a:defRPr sz="1600">
          <a:solidFill>
            <a:srgbClr val="5F5F5F"/>
          </a:solidFill>
          <a:latin typeface="+mn-lt"/>
        </a:defRPr>
      </a:lvl3pPr>
      <a:lvl4pPr marL="1562100" indent="-228600" algn="l" rtl="0" eaLnBrk="0" fontAlgn="base" hangingPunct="0">
        <a:spcBef>
          <a:spcPct val="20000"/>
        </a:spcBef>
        <a:spcAft>
          <a:spcPct val="0"/>
        </a:spcAft>
        <a:defRPr sz="1600">
          <a:solidFill>
            <a:srgbClr val="5F5F5F"/>
          </a:solidFill>
          <a:latin typeface="+mn-lt"/>
        </a:defRPr>
      </a:lvl4pPr>
      <a:lvl5pPr marL="2057400" indent="-228600" algn="l" rtl="0" eaLnBrk="0" fontAlgn="base" hangingPunct="0">
        <a:spcBef>
          <a:spcPct val="20000"/>
        </a:spcBef>
        <a:spcAft>
          <a:spcPct val="0"/>
        </a:spcAft>
        <a:defRPr sz="1600">
          <a:solidFill>
            <a:srgbClr val="5F5F5F"/>
          </a:solidFill>
          <a:latin typeface="+mn-lt"/>
        </a:defRPr>
      </a:lvl5pPr>
      <a:lvl6pPr marL="2514600" indent="-228600" algn="l" rtl="0" fontAlgn="base">
        <a:spcBef>
          <a:spcPct val="20000"/>
        </a:spcBef>
        <a:spcAft>
          <a:spcPct val="0"/>
        </a:spcAft>
        <a:defRPr sz="1600">
          <a:solidFill>
            <a:srgbClr val="5F5F5F"/>
          </a:solidFill>
          <a:latin typeface="+mn-lt"/>
        </a:defRPr>
      </a:lvl6pPr>
      <a:lvl7pPr marL="2971800" indent="-228600" algn="l" rtl="0" fontAlgn="base">
        <a:spcBef>
          <a:spcPct val="20000"/>
        </a:spcBef>
        <a:spcAft>
          <a:spcPct val="0"/>
        </a:spcAft>
        <a:defRPr sz="1600">
          <a:solidFill>
            <a:srgbClr val="5F5F5F"/>
          </a:solidFill>
          <a:latin typeface="+mn-lt"/>
        </a:defRPr>
      </a:lvl7pPr>
      <a:lvl8pPr marL="3429000" indent="-228600" algn="l" rtl="0" fontAlgn="base">
        <a:spcBef>
          <a:spcPct val="20000"/>
        </a:spcBef>
        <a:spcAft>
          <a:spcPct val="0"/>
        </a:spcAft>
        <a:defRPr sz="1600">
          <a:solidFill>
            <a:srgbClr val="5F5F5F"/>
          </a:solidFill>
          <a:latin typeface="+mn-lt"/>
        </a:defRPr>
      </a:lvl8pPr>
      <a:lvl9pPr marL="3886200" indent="-228600" algn="l" rtl="0" fontAlgn="base">
        <a:spcBef>
          <a:spcPct val="20000"/>
        </a:spcBef>
        <a:spcAft>
          <a:spcPct val="0"/>
        </a:spcAft>
        <a:defRPr sz="1600">
          <a:solidFill>
            <a:srgbClr val="5F5F5F"/>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838200" y="142875"/>
            <a:ext cx="8128000" cy="4714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et modifiez le titre</a:t>
            </a:r>
          </a:p>
        </p:txBody>
      </p:sp>
      <p:sp>
        <p:nvSpPr>
          <p:cNvPr id="3075" name="Rectangle 3"/>
          <p:cNvSpPr>
            <a:spLocks noGrp="1" noChangeArrowheads="1"/>
          </p:cNvSpPr>
          <p:nvPr>
            <p:ph type="body" idx="1"/>
          </p:nvPr>
        </p:nvSpPr>
        <p:spPr bwMode="auto">
          <a:xfrm>
            <a:off x="1075531" y="834430"/>
            <a:ext cx="762000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
        <p:nvSpPr>
          <p:cNvPr id="4102" name="Rectangle 6"/>
          <p:cNvSpPr>
            <a:spLocks noChangeArrowheads="1"/>
          </p:cNvSpPr>
          <p:nvPr/>
        </p:nvSpPr>
        <p:spPr bwMode="auto">
          <a:xfrm>
            <a:off x="1042988" y="6369050"/>
            <a:ext cx="7872412" cy="303213"/>
          </a:xfrm>
          <a:prstGeom prst="rect">
            <a:avLst/>
          </a:prstGeom>
          <a:noFill/>
          <a:ln w="9525">
            <a:noFill/>
            <a:miter lim="800000"/>
            <a:headEnd/>
            <a:tailEnd/>
          </a:ln>
          <a:effectLst/>
        </p:spPr>
        <p:txBody>
          <a:bodyPr lIns="0" tIns="0" rIns="0" bIns="0" anchor="b"/>
          <a:lstStyle/>
          <a:p>
            <a:pPr defTabSz="914400" eaLnBrk="0" hangingPunct="0">
              <a:tabLst>
                <a:tab pos="36000" algn="l"/>
                <a:tab pos="2880000" algn="l"/>
                <a:tab pos="5400000" algn="l"/>
              </a:tabLst>
              <a:defRPr/>
            </a:pPr>
            <a:r>
              <a:rPr lang="fr-FR" sz="900" dirty="0" smtClean="0">
                <a:solidFill>
                  <a:srgbClr val="000000"/>
                </a:solidFill>
                <a:ea typeface="+mn-ea"/>
                <a:cs typeface="+mn-cs"/>
              </a:rPr>
              <a:t>Martial Authier	 S</a:t>
            </a:r>
            <a:r>
              <a:rPr lang="fr-FR" sz="900" baseline="30000" dirty="0" smtClean="0">
                <a:solidFill>
                  <a:srgbClr val="000000"/>
                </a:solidFill>
                <a:ea typeface="+mn-ea"/>
                <a:cs typeface="+mn-cs"/>
              </a:rPr>
              <a:t>3</a:t>
            </a:r>
            <a:r>
              <a:rPr lang="fr-FR" sz="900" dirty="0" smtClean="0">
                <a:solidFill>
                  <a:srgbClr val="000000"/>
                </a:solidFill>
                <a:ea typeface="+mn-ea"/>
                <a:cs typeface="+mn-cs"/>
              </a:rPr>
              <a:t> </a:t>
            </a:r>
            <a:r>
              <a:rPr lang="fr-FR" sz="900" dirty="0" err="1" smtClean="0">
                <a:solidFill>
                  <a:srgbClr val="000000"/>
                </a:solidFill>
                <a:ea typeface="+mn-ea"/>
                <a:cs typeface="+mn-cs"/>
              </a:rPr>
              <a:t>Steering</a:t>
            </a:r>
            <a:r>
              <a:rPr lang="fr-FR" sz="900" dirty="0" smtClean="0">
                <a:solidFill>
                  <a:srgbClr val="000000"/>
                </a:solidFill>
                <a:ea typeface="+mn-ea"/>
                <a:cs typeface="+mn-cs"/>
              </a:rPr>
              <a:t> </a:t>
            </a:r>
            <a:r>
              <a:rPr lang="fr-FR" sz="900" dirty="0" err="1" smtClean="0">
                <a:solidFill>
                  <a:srgbClr val="000000"/>
                </a:solidFill>
                <a:ea typeface="+mn-ea"/>
                <a:cs typeface="+mn-cs"/>
              </a:rPr>
              <a:t>Committee</a:t>
            </a:r>
            <a:r>
              <a:rPr lang="fr-FR" sz="900" dirty="0" smtClean="0">
                <a:solidFill>
                  <a:srgbClr val="000000"/>
                </a:solidFill>
                <a:ea typeface="+mn-ea"/>
                <a:cs typeface="+mn-cs"/>
              </a:rPr>
              <a:t>			</a:t>
            </a:r>
            <a:r>
              <a:rPr lang="fr-FR" sz="900" dirty="0" err="1" smtClean="0">
                <a:solidFill>
                  <a:srgbClr val="000000"/>
                </a:solidFill>
                <a:ea typeface="+mn-ea"/>
                <a:cs typeface="+mn-cs"/>
              </a:rPr>
              <a:t>September</a:t>
            </a:r>
            <a:r>
              <a:rPr lang="fr-FR" sz="900" dirty="0" smtClean="0">
                <a:solidFill>
                  <a:srgbClr val="000000"/>
                </a:solidFill>
                <a:ea typeface="+mn-ea"/>
                <a:cs typeface="+mn-cs"/>
              </a:rPr>
              <a:t> 1</a:t>
            </a:r>
            <a:r>
              <a:rPr lang="fr-FR" sz="900" baseline="30000" dirty="0" smtClean="0">
                <a:solidFill>
                  <a:srgbClr val="000000"/>
                </a:solidFill>
                <a:ea typeface="+mn-ea"/>
                <a:cs typeface="+mn-cs"/>
              </a:rPr>
              <a:t>st</a:t>
            </a:r>
            <a:r>
              <a:rPr lang="fr-FR" sz="900" dirty="0" smtClean="0">
                <a:solidFill>
                  <a:srgbClr val="000000"/>
                </a:solidFill>
                <a:ea typeface="+mn-ea"/>
                <a:cs typeface="+mn-cs"/>
              </a:rPr>
              <a:t> 2015 </a:t>
            </a:r>
            <a:r>
              <a:rPr lang="en-US" sz="900" dirty="0" smtClean="0">
                <a:solidFill>
                  <a:srgbClr val="000000"/>
                </a:solidFill>
                <a:ea typeface="+mn-ea"/>
                <a:cs typeface="Arial" charset="0"/>
              </a:rPr>
              <a:t>–</a:t>
            </a:r>
            <a:r>
              <a:rPr lang="fr-FR" sz="900" dirty="0" smtClean="0">
                <a:solidFill>
                  <a:srgbClr val="000000"/>
                </a:solidFill>
                <a:ea typeface="+mn-ea"/>
                <a:cs typeface="+mn-cs"/>
              </a:rPr>
              <a:t> </a:t>
            </a:r>
            <a:fld id="{0379B376-33EB-49C7-821C-9B85EE297C7E}" type="slidenum">
              <a:rPr lang="fr-FR" sz="900">
                <a:solidFill>
                  <a:srgbClr val="000000"/>
                </a:solidFill>
                <a:ea typeface="+mn-ea"/>
                <a:cs typeface="+mn-cs"/>
              </a:rPr>
              <a:pPr defTabSz="914400" eaLnBrk="0" hangingPunct="0">
                <a:tabLst>
                  <a:tab pos="36000" algn="l"/>
                  <a:tab pos="2880000" algn="l"/>
                  <a:tab pos="5400000" algn="l"/>
                </a:tabLst>
                <a:defRPr/>
              </a:pPr>
              <a:t>‹#›</a:t>
            </a:fld>
            <a:endParaRPr lang="fr-FR" sz="900" dirty="0">
              <a:solidFill>
                <a:srgbClr val="000000"/>
              </a:solidFill>
              <a:ea typeface="+mn-ea"/>
              <a:cs typeface="+mn-cs"/>
            </a:endParaRPr>
          </a:p>
        </p:txBody>
      </p:sp>
      <p:sp>
        <p:nvSpPr>
          <p:cNvPr id="4104" name="Line 8"/>
          <p:cNvSpPr>
            <a:spLocks noChangeShapeType="1"/>
          </p:cNvSpPr>
          <p:nvPr/>
        </p:nvSpPr>
        <p:spPr bwMode="auto">
          <a:xfrm>
            <a:off x="847725" y="6264275"/>
            <a:ext cx="8075613" cy="0"/>
          </a:xfrm>
          <a:prstGeom prst="line">
            <a:avLst/>
          </a:prstGeom>
          <a:noFill/>
          <a:ln w="19050">
            <a:solidFill>
              <a:srgbClr val="88B800"/>
            </a:solidFill>
            <a:round/>
            <a:headEnd/>
            <a:tailEnd/>
          </a:ln>
          <a:effectLst/>
        </p:spPr>
        <p:txBody>
          <a:bodyPr wrap="none" anchor="ctr"/>
          <a:lstStyle/>
          <a:p>
            <a:pPr defTabSz="914400">
              <a:defRPr/>
            </a:pPr>
            <a:endParaRPr lang="fr-FR">
              <a:solidFill>
                <a:srgbClr val="000000"/>
              </a:solidFill>
              <a:ea typeface="+mn-ea"/>
              <a:cs typeface="+mn-cs"/>
            </a:endParaRPr>
          </a:p>
        </p:txBody>
      </p:sp>
      <p:sp>
        <p:nvSpPr>
          <p:cNvPr id="4123" name="Line 27"/>
          <p:cNvSpPr>
            <a:spLocks noChangeShapeType="1"/>
          </p:cNvSpPr>
          <p:nvPr userDrawn="1"/>
        </p:nvSpPr>
        <p:spPr bwMode="auto">
          <a:xfrm>
            <a:off x="849313" y="614363"/>
            <a:ext cx="8075612" cy="0"/>
          </a:xfrm>
          <a:prstGeom prst="line">
            <a:avLst/>
          </a:prstGeom>
          <a:noFill/>
          <a:ln w="19050">
            <a:solidFill>
              <a:srgbClr val="FF9933"/>
            </a:solidFill>
            <a:round/>
            <a:headEnd/>
            <a:tailEnd/>
          </a:ln>
          <a:effectLst/>
        </p:spPr>
        <p:txBody>
          <a:bodyPr wrap="none" anchor="ctr"/>
          <a:lstStyle/>
          <a:p>
            <a:pPr defTabSz="914400">
              <a:defRPr/>
            </a:pPr>
            <a:endParaRPr lang="fr-FR">
              <a:solidFill>
                <a:srgbClr val="000000"/>
              </a:solidFill>
              <a:ea typeface="+mn-ea"/>
              <a:cs typeface="+mn-cs"/>
            </a:endParaRPr>
          </a:p>
        </p:txBody>
      </p:sp>
      <p:pic>
        <p:nvPicPr>
          <p:cNvPr id="10" name="Picture 2"/>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27581" y="5664968"/>
            <a:ext cx="979359"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e 10"/>
          <p:cNvGrpSpPr/>
          <p:nvPr userDrawn="1"/>
        </p:nvGrpSpPr>
        <p:grpSpPr>
          <a:xfrm>
            <a:off x="0" y="838201"/>
            <a:ext cx="1034512" cy="2088283"/>
            <a:chOff x="0" y="838200"/>
            <a:chExt cx="1034512" cy="2088283"/>
          </a:xfrm>
        </p:grpSpPr>
        <p:pic>
          <p:nvPicPr>
            <p:cNvPr id="12" name="Picture 4"/>
            <p:cNvPicPr>
              <a:picLocks noChangeAspect="1" noChangeArrowheads="1"/>
            </p:cNvPicPr>
            <p:nvPr userDrawn="1"/>
          </p:nvPicPr>
          <p:blipFill>
            <a:blip r:embed="rId15"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838200"/>
              <a:ext cx="1034512" cy="228600"/>
            </a:xfrm>
            <a:prstGeom prst="rect">
              <a:avLst/>
            </a:prstGeom>
            <a:ln w="9525">
              <a:noFill/>
              <a:miter lim="800000"/>
              <a:headEnd/>
              <a:tailEnd/>
            </a:ln>
          </p:spPr>
        </p:pic>
        <p:pic>
          <p:nvPicPr>
            <p:cNvPr id="13" name="Image 12" descr="IN2P3Filaire-Q_SignV copie.jp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52400" y="1295400"/>
              <a:ext cx="609600" cy="338667"/>
            </a:xfrm>
            <a:prstGeom prst="rect">
              <a:avLst/>
            </a:prstGeom>
          </p:spPr>
        </p:pic>
        <p:pic>
          <p:nvPicPr>
            <p:cNvPr id="14" name="Picture 5"/>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52400" y="2590800"/>
              <a:ext cx="762000" cy="335683"/>
            </a:xfrm>
            <a:prstGeom prst="rect">
              <a:avLst/>
            </a:prstGeom>
            <a:ln w="9525">
              <a:noFill/>
              <a:miter lim="800000"/>
              <a:headEnd/>
              <a:tailEnd/>
            </a:ln>
          </p:spPr>
        </p:pic>
      </p:grpSp>
      <p:pic>
        <p:nvPicPr>
          <p:cNvPr id="15" name="Image 14" descr="kuleuven.jp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52400" y="3124200"/>
            <a:ext cx="762000" cy="255134"/>
          </a:xfrm>
          <a:prstGeom prst="rect">
            <a:avLst/>
          </a:prstGeom>
        </p:spPr>
      </p:pic>
      <p:pic>
        <p:nvPicPr>
          <p:cNvPr id="16" name="Image 15" descr="irfu.JP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40727" y="2023482"/>
            <a:ext cx="338978" cy="152400"/>
          </a:xfrm>
          <a:prstGeom prst="rect">
            <a:avLst/>
          </a:prstGeom>
        </p:spPr>
      </p:pic>
      <p:pic>
        <p:nvPicPr>
          <p:cNvPr id="17" name="Image 16"/>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10858" y="1853116"/>
            <a:ext cx="406400" cy="340732"/>
          </a:xfrm>
          <a:prstGeom prst="rect">
            <a:avLst/>
          </a:prstGeom>
        </p:spPr>
      </p:pic>
      <p:pic>
        <p:nvPicPr>
          <p:cNvPr id="18" name="Image 17" descr="6609.jp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6200" y="5334030"/>
            <a:ext cx="381000" cy="334027"/>
          </a:xfrm>
          <a:prstGeom prst="rect">
            <a:avLst/>
          </a:prstGeom>
        </p:spPr>
      </p:pic>
      <p:pic>
        <p:nvPicPr>
          <p:cNvPr id="19" name="Image 18" descr="invest_avenir_164433.jp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09600" y="5334030"/>
            <a:ext cx="381000" cy="385075"/>
          </a:xfrm>
          <a:prstGeom prst="rect">
            <a:avLst/>
          </a:prstGeom>
        </p:spPr>
      </p:pic>
      <p:pic>
        <p:nvPicPr>
          <p:cNvPr id="20" name="Image 19"/>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2403" y="3529680"/>
            <a:ext cx="787254" cy="735911"/>
          </a:xfrm>
          <a:prstGeom prst="rect">
            <a:avLst/>
          </a:prstGeom>
        </p:spPr>
      </p:pic>
    </p:spTree>
    <p:extLst>
      <p:ext uri="{BB962C8B-B14F-4D97-AF65-F5344CB8AC3E}">
        <p14:creationId xmlns:p14="http://schemas.microsoft.com/office/powerpoint/2010/main" val="259685185"/>
      </p:ext>
    </p:extLst>
  </p:cSld>
  <p:clrMap bg1="lt1" tx1="dk1" bg2="lt2" tx2="dk2" accent1="accent1" accent2="accent2" accent3="accent3" accent4="accent4" accent5="accent5" accent6="accent6" hlink="hlink" folHlink="folHlink"/>
  <p:sldLayoutIdLst>
    <p:sldLayoutId id="2147488264" r:id="rId1"/>
    <p:sldLayoutId id="2147488265" r:id="rId2"/>
    <p:sldLayoutId id="2147488266" r:id="rId3"/>
    <p:sldLayoutId id="2147488267" r:id="rId4"/>
    <p:sldLayoutId id="2147488268" r:id="rId5"/>
    <p:sldLayoutId id="2147488269" r:id="rId6"/>
    <p:sldLayoutId id="2147488270" r:id="rId7"/>
    <p:sldLayoutId id="2147488271" r:id="rId8"/>
    <p:sldLayoutId id="2147488272" r:id="rId9"/>
    <p:sldLayoutId id="2147488273" r:id="rId10"/>
    <p:sldLayoutId id="2147488274" r:id="rId11"/>
    <p:sldLayoutId id="2147488275" r:id="rId12"/>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400" b="1">
          <a:solidFill>
            <a:srgbClr val="5F5F5F"/>
          </a:solidFill>
          <a:latin typeface="+mj-lt"/>
          <a:ea typeface="+mj-ea"/>
          <a:cs typeface="+mj-cs"/>
        </a:defRPr>
      </a:lvl1pPr>
      <a:lvl2pPr algn="l" rtl="0" eaLnBrk="0" fontAlgn="base" hangingPunct="0">
        <a:spcBef>
          <a:spcPct val="0"/>
        </a:spcBef>
        <a:spcAft>
          <a:spcPct val="0"/>
        </a:spcAft>
        <a:defRPr sz="2400" b="1">
          <a:solidFill>
            <a:srgbClr val="5F5F5F"/>
          </a:solidFill>
          <a:latin typeface="Arial" charset="0"/>
        </a:defRPr>
      </a:lvl2pPr>
      <a:lvl3pPr algn="l" rtl="0" eaLnBrk="0" fontAlgn="base" hangingPunct="0">
        <a:spcBef>
          <a:spcPct val="0"/>
        </a:spcBef>
        <a:spcAft>
          <a:spcPct val="0"/>
        </a:spcAft>
        <a:defRPr sz="2400" b="1">
          <a:solidFill>
            <a:srgbClr val="5F5F5F"/>
          </a:solidFill>
          <a:latin typeface="Arial" charset="0"/>
        </a:defRPr>
      </a:lvl3pPr>
      <a:lvl4pPr algn="l" rtl="0" eaLnBrk="0" fontAlgn="base" hangingPunct="0">
        <a:spcBef>
          <a:spcPct val="0"/>
        </a:spcBef>
        <a:spcAft>
          <a:spcPct val="0"/>
        </a:spcAft>
        <a:defRPr sz="2400" b="1">
          <a:solidFill>
            <a:srgbClr val="5F5F5F"/>
          </a:solidFill>
          <a:latin typeface="Arial" charset="0"/>
        </a:defRPr>
      </a:lvl4pPr>
      <a:lvl5pPr algn="l" rtl="0" eaLnBrk="0" fontAlgn="base" hangingPunct="0">
        <a:spcBef>
          <a:spcPct val="0"/>
        </a:spcBef>
        <a:spcAft>
          <a:spcPct val="0"/>
        </a:spcAft>
        <a:defRPr sz="2400" b="1">
          <a:solidFill>
            <a:srgbClr val="5F5F5F"/>
          </a:solidFill>
          <a:latin typeface="Arial" charset="0"/>
        </a:defRPr>
      </a:lvl5pPr>
      <a:lvl6pPr marL="457200" algn="l" rtl="0" fontAlgn="base">
        <a:spcBef>
          <a:spcPct val="0"/>
        </a:spcBef>
        <a:spcAft>
          <a:spcPct val="0"/>
        </a:spcAft>
        <a:defRPr sz="2400" b="1">
          <a:solidFill>
            <a:srgbClr val="5F5F5F"/>
          </a:solidFill>
          <a:latin typeface="Arial" charset="0"/>
        </a:defRPr>
      </a:lvl6pPr>
      <a:lvl7pPr marL="914400" algn="l" rtl="0" fontAlgn="base">
        <a:spcBef>
          <a:spcPct val="0"/>
        </a:spcBef>
        <a:spcAft>
          <a:spcPct val="0"/>
        </a:spcAft>
        <a:defRPr sz="2400" b="1">
          <a:solidFill>
            <a:srgbClr val="5F5F5F"/>
          </a:solidFill>
          <a:latin typeface="Arial" charset="0"/>
        </a:defRPr>
      </a:lvl7pPr>
      <a:lvl8pPr marL="1371600" algn="l" rtl="0" fontAlgn="base">
        <a:spcBef>
          <a:spcPct val="0"/>
        </a:spcBef>
        <a:spcAft>
          <a:spcPct val="0"/>
        </a:spcAft>
        <a:defRPr sz="2400" b="1">
          <a:solidFill>
            <a:srgbClr val="5F5F5F"/>
          </a:solidFill>
          <a:latin typeface="Arial" charset="0"/>
        </a:defRPr>
      </a:lvl8pPr>
      <a:lvl9pPr marL="1828800" algn="l" rtl="0" fontAlgn="base">
        <a:spcBef>
          <a:spcPct val="0"/>
        </a:spcBef>
        <a:spcAft>
          <a:spcPct val="0"/>
        </a:spcAft>
        <a:defRPr sz="2400" b="1">
          <a:solidFill>
            <a:srgbClr val="5F5F5F"/>
          </a:solidFill>
          <a:latin typeface="Arial" charset="0"/>
        </a:defRPr>
      </a:lvl9pPr>
    </p:titleStyle>
    <p:bodyStyle>
      <a:lvl1pPr marL="342900" indent="-342900" algn="l" rtl="0" eaLnBrk="0" fontAlgn="base" hangingPunct="0">
        <a:spcBef>
          <a:spcPct val="20000"/>
        </a:spcBef>
        <a:spcAft>
          <a:spcPct val="0"/>
        </a:spcAft>
        <a:defRPr sz="2000">
          <a:solidFill>
            <a:srgbClr val="333333"/>
          </a:solidFill>
          <a:latin typeface="+mn-lt"/>
          <a:ea typeface="+mn-ea"/>
          <a:cs typeface="+mn-cs"/>
        </a:defRPr>
      </a:lvl1pPr>
      <a:lvl2pPr marL="742950" indent="-285750" algn="l" rtl="0" eaLnBrk="0" fontAlgn="base" hangingPunct="0">
        <a:spcBef>
          <a:spcPct val="20000"/>
        </a:spcBef>
        <a:spcAft>
          <a:spcPct val="0"/>
        </a:spcAft>
        <a:buClr>
          <a:srgbClr val="ACACAC"/>
        </a:buClr>
        <a:buChar char="•"/>
        <a:defRPr>
          <a:solidFill>
            <a:srgbClr val="5F5F5F"/>
          </a:solidFill>
          <a:latin typeface="+mn-lt"/>
        </a:defRPr>
      </a:lvl2pPr>
      <a:lvl3pPr marL="1143000" indent="-228600" algn="l" rtl="0" eaLnBrk="0" fontAlgn="base" hangingPunct="0">
        <a:spcBef>
          <a:spcPct val="20000"/>
        </a:spcBef>
        <a:spcAft>
          <a:spcPct val="0"/>
        </a:spcAft>
        <a:buChar char="•"/>
        <a:defRPr sz="1600">
          <a:solidFill>
            <a:srgbClr val="5F5F5F"/>
          </a:solidFill>
          <a:latin typeface="+mn-lt"/>
        </a:defRPr>
      </a:lvl3pPr>
      <a:lvl4pPr marL="1562100" indent="-228600" algn="l" rtl="0" eaLnBrk="0" fontAlgn="base" hangingPunct="0">
        <a:spcBef>
          <a:spcPct val="20000"/>
        </a:spcBef>
        <a:spcAft>
          <a:spcPct val="0"/>
        </a:spcAft>
        <a:defRPr sz="1600">
          <a:solidFill>
            <a:srgbClr val="5F5F5F"/>
          </a:solidFill>
          <a:latin typeface="+mn-lt"/>
        </a:defRPr>
      </a:lvl4pPr>
      <a:lvl5pPr marL="2057400" indent="-228600" algn="l" rtl="0" eaLnBrk="0" fontAlgn="base" hangingPunct="0">
        <a:spcBef>
          <a:spcPct val="20000"/>
        </a:spcBef>
        <a:spcAft>
          <a:spcPct val="0"/>
        </a:spcAft>
        <a:defRPr sz="1600">
          <a:solidFill>
            <a:srgbClr val="5F5F5F"/>
          </a:solidFill>
          <a:latin typeface="+mn-lt"/>
        </a:defRPr>
      </a:lvl5pPr>
      <a:lvl6pPr marL="2514600" indent="-228600" algn="l" rtl="0" fontAlgn="base">
        <a:spcBef>
          <a:spcPct val="20000"/>
        </a:spcBef>
        <a:spcAft>
          <a:spcPct val="0"/>
        </a:spcAft>
        <a:defRPr sz="1600">
          <a:solidFill>
            <a:srgbClr val="5F5F5F"/>
          </a:solidFill>
          <a:latin typeface="+mn-lt"/>
        </a:defRPr>
      </a:lvl6pPr>
      <a:lvl7pPr marL="2971800" indent="-228600" algn="l" rtl="0" fontAlgn="base">
        <a:spcBef>
          <a:spcPct val="20000"/>
        </a:spcBef>
        <a:spcAft>
          <a:spcPct val="0"/>
        </a:spcAft>
        <a:defRPr sz="1600">
          <a:solidFill>
            <a:srgbClr val="5F5F5F"/>
          </a:solidFill>
          <a:latin typeface="+mn-lt"/>
        </a:defRPr>
      </a:lvl7pPr>
      <a:lvl8pPr marL="3429000" indent="-228600" algn="l" rtl="0" fontAlgn="base">
        <a:spcBef>
          <a:spcPct val="20000"/>
        </a:spcBef>
        <a:spcAft>
          <a:spcPct val="0"/>
        </a:spcAft>
        <a:defRPr sz="1600">
          <a:solidFill>
            <a:srgbClr val="5F5F5F"/>
          </a:solidFill>
          <a:latin typeface="+mn-lt"/>
        </a:defRPr>
      </a:lvl8pPr>
      <a:lvl9pPr marL="3886200" indent="-228600" algn="l" rtl="0" fontAlgn="base">
        <a:spcBef>
          <a:spcPct val="20000"/>
        </a:spcBef>
        <a:spcAft>
          <a:spcPct val="0"/>
        </a:spcAft>
        <a:defRPr sz="1600">
          <a:solidFill>
            <a:srgbClr val="5F5F5F"/>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a:off x="4826000" y="533400"/>
            <a:ext cx="4318000" cy="36513"/>
          </a:xfrm>
          <a:prstGeom prst="rect">
            <a:avLst/>
          </a:prstGeom>
          <a:gradFill flip="none" rotWithShape="1">
            <a:gsLst>
              <a:gs pos="0">
                <a:schemeClr val="bg1">
                  <a:lumMod val="65000"/>
                </a:schemeClr>
              </a:gs>
              <a:gs pos="100000">
                <a:srgbClr val="FFFFFF"/>
              </a:gs>
            </a:gsLst>
            <a:lin ang="10800000" scaled="0"/>
            <a:tileRect/>
          </a:gradFill>
          <a:ln w="9525">
            <a:noFill/>
            <a:miter lim="800000"/>
            <a:headEnd/>
            <a:tailEnd/>
          </a:ln>
        </p:spPr>
        <p:txBody>
          <a:bodyPr wrap="none" anchor="ctr"/>
          <a:lstStyle/>
          <a:p>
            <a:pPr defTabSz="914400" eaLnBrk="0" hangingPunct="0">
              <a:defRPr/>
            </a:pPr>
            <a:endParaRPr lang="fr-FR" sz="2400">
              <a:solidFill>
                <a:srgbClr val="000000"/>
              </a:solidFill>
              <a:ea typeface="ＭＳ Ｐゴシック" charset="-128"/>
              <a:cs typeface="ＭＳ Ｐゴシック"/>
              <a:sym typeface="Arial" charset="0"/>
            </a:endParaRPr>
          </a:p>
        </p:txBody>
      </p:sp>
      <p:sp>
        <p:nvSpPr>
          <p:cNvPr id="3075" name="Rectangle 12"/>
          <p:cNvSpPr>
            <a:spLocks noChangeArrowheads="1"/>
          </p:cNvSpPr>
          <p:nvPr/>
        </p:nvSpPr>
        <p:spPr bwMode="auto">
          <a:xfrm>
            <a:off x="4826000" y="577850"/>
            <a:ext cx="4318000" cy="36513"/>
          </a:xfrm>
          <a:prstGeom prst="rect">
            <a:avLst/>
          </a:prstGeom>
          <a:gradFill rotWithShape="1">
            <a:gsLst>
              <a:gs pos="0">
                <a:srgbClr val="FFFFFF"/>
              </a:gs>
              <a:gs pos="100000">
                <a:srgbClr val="502185"/>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hangingPunct="0"/>
            <a:r>
              <a:rPr lang="en-GB" sz="2400" smtClean="0">
                <a:solidFill>
                  <a:srgbClr val="000000"/>
                </a:solidFill>
                <a:sym typeface="Arial" charset="0"/>
              </a:rPr>
              <a:t> </a:t>
            </a:r>
          </a:p>
        </p:txBody>
      </p:sp>
      <p:sp>
        <p:nvSpPr>
          <p:cNvPr id="1037" name="Rectangle 13"/>
          <p:cNvSpPr>
            <a:spLocks noChangeArrowheads="1"/>
          </p:cNvSpPr>
          <p:nvPr/>
        </p:nvSpPr>
        <p:spPr bwMode="auto">
          <a:xfrm>
            <a:off x="0" y="6546850"/>
            <a:ext cx="4318000" cy="36513"/>
          </a:xfrm>
          <a:prstGeom prst="rect">
            <a:avLst/>
          </a:prstGeom>
          <a:gradFill flip="none" rotWithShape="1">
            <a:gsLst>
              <a:gs pos="0">
                <a:schemeClr val="bg1">
                  <a:lumMod val="50000"/>
                </a:schemeClr>
              </a:gs>
              <a:gs pos="100000">
                <a:srgbClr val="FFFFFF"/>
              </a:gs>
            </a:gsLst>
            <a:lin ang="0" scaled="1"/>
            <a:tileRect/>
          </a:gradFill>
          <a:ln w="9525">
            <a:noFill/>
            <a:miter lim="800000"/>
            <a:headEnd/>
            <a:tailEnd/>
          </a:ln>
        </p:spPr>
        <p:txBody>
          <a:bodyPr wrap="none" anchor="ctr"/>
          <a:lstStyle/>
          <a:p>
            <a:pPr defTabSz="914400" eaLnBrk="0" hangingPunct="0">
              <a:defRPr/>
            </a:pPr>
            <a:endParaRPr lang="fr-FR" sz="2400">
              <a:solidFill>
                <a:srgbClr val="000000"/>
              </a:solidFill>
              <a:ea typeface="ＭＳ Ｐゴシック" charset="-128"/>
              <a:cs typeface="ＭＳ Ｐゴシック"/>
              <a:sym typeface="Arial" charset="0"/>
            </a:endParaRPr>
          </a:p>
        </p:txBody>
      </p:sp>
      <p:sp>
        <p:nvSpPr>
          <p:cNvPr id="3077" name="Rectangle 14"/>
          <p:cNvSpPr>
            <a:spLocks noChangeArrowheads="1"/>
          </p:cNvSpPr>
          <p:nvPr/>
        </p:nvSpPr>
        <p:spPr bwMode="auto">
          <a:xfrm>
            <a:off x="0" y="6592888"/>
            <a:ext cx="4318000" cy="36512"/>
          </a:xfrm>
          <a:prstGeom prst="rect">
            <a:avLst/>
          </a:prstGeom>
          <a:gradFill rotWithShape="1">
            <a:gsLst>
              <a:gs pos="0">
                <a:srgbClr val="502185"/>
              </a:gs>
              <a:gs pos="100000">
                <a:srgbClr val="FFFFFF"/>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hangingPunct="0"/>
            <a:endParaRPr lang="fr-FR" sz="2400" smtClean="0">
              <a:solidFill>
                <a:srgbClr val="000000"/>
              </a:solidFill>
              <a:sym typeface="Arial" charset="0"/>
            </a:endParaRPr>
          </a:p>
        </p:txBody>
      </p:sp>
      <p:pic>
        <p:nvPicPr>
          <p:cNvPr id="3078" name="Image 6" descr="logo couleur HD.pdf"/>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10400" y="20638"/>
            <a:ext cx="2133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721945"/>
      </p:ext>
    </p:extLst>
  </p:cSld>
  <p:clrMap bg1="lt1" tx1="dk1" bg2="lt2" tx2="dk2" accent1="accent1" accent2="accent2" accent3="accent3" accent4="accent4" accent5="accent5" accent6="accent6" hlink="hlink" folHlink="folHlink"/>
  <p:sldLayoutIdLst>
    <p:sldLayoutId id="2147488288" r:id="rId1"/>
    <p:sldLayoutId id="2147488289" r:id="rId2"/>
    <p:sldLayoutId id="2147488290" r:id="rId3"/>
    <p:sldLayoutId id="2147488291" r:id="rId4"/>
    <p:sldLayoutId id="2147488292" r:id="rId5"/>
    <p:sldLayoutId id="2147488293" r:id="rId6"/>
    <p:sldLayoutId id="2147488294" r:id="rId7"/>
    <p:sldLayoutId id="2147488295" r:id="rId8"/>
    <p:sldLayoutId id="2147488296" r:id="rId9"/>
    <p:sldLayoutId id="2147488297" r:id="rId10"/>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17.jpeg"/><Relationship Id="rId5" Type="http://schemas.openxmlformats.org/officeDocument/2006/relationships/image" Target="../media/image47.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jpe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9" Type="http://schemas.openxmlformats.org/officeDocument/2006/relationships/image" Target="../media/image65.png"/><Relationship Id="rId20" Type="http://schemas.openxmlformats.org/officeDocument/2006/relationships/image" Target="../media/image76.png"/><Relationship Id="rId21" Type="http://schemas.openxmlformats.org/officeDocument/2006/relationships/image" Target="../media/image77.png"/><Relationship Id="rId22" Type="http://schemas.openxmlformats.org/officeDocument/2006/relationships/image" Target="../media/image78.png"/><Relationship Id="rId23" Type="http://schemas.openxmlformats.org/officeDocument/2006/relationships/image" Target="../media/image79.jpeg"/><Relationship Id="rId24" Type="http://schemas.openxmlformats.org/officeDocument/2006/relationships/image" Target="../media/image17.jpeg"/><Relationship Id="rId10" Type="http://schemas.openxmlformats.org/officeDocument/2006/relationships/image" Target="../media/image66.png"/><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4" Type="http://schemas.openxmlformats.org/officeDocument/2006/relationships/image" Target="../media/image70.png"/><Relationship Id="rId15" Type="http://schemas.openxmlformats.org/officeDocument/2006/relationships/image" Target="../media/image71.png"/><Relationship Id="rId16" Type="http://schemas.openxmlformats.org/officeDocument/2006/relationships/image" Target="../media/image72.png"/><Relationship Id="rId17" Type="http://schemas.openxmlformats.org/officeDocument/2006/relationships/image" Target="../media/image73.png"/><Relationship Id="rId18" Type="http://schemas.openxmlformats.org/officeDocument/2006/relationships/image" Target="../media/image74.png"/><Relationship Id="rId19"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s>
</file>

<file path=ppt/slides/_rels/slide16.xml.rels><?xml version="1.0" encoding="UTF-8" standalone="yes"?>
<Relationships xmlns="http://schemas.openxmlformats.org/package/2006/relationships"><Relationship Id="rId9" Type="http://schemas.openxmlformats.org/officeDocument/2006/relationships/image" Target="../media/image69.png"/><Relationship Id="rId20" Type="http://schemas.openxmlformats.org/officeDocument/2006/relationships/image" Target="../media/image83.jpeg"/><Relationship Id="rId21" Type="http://schemas.openxmlformats.org/officeDocument/2006/relationships/image" Target="../media/image84.jpeg"/><Relationship Id="rId22" Type="http://schemas.openxmlformats.org/officeDocument/2006/relationships/image" Target="../media/image85.png"/><Relationship Id="rId10" Type="http://schemas.openxmlformats.org/officeDocument/2006/relationships/image" Target="../media/image70.png"/><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5" Type="http://schemas.openxmlformats.org/officeDocument/2006/relationships/image" Target="../media/image75.png"/><Relationship Id="rId16" Type="http://schemas.openxmlformats.org/officeDocument/2006/relationships/image" Target="../media/image17.jpeg"/><Relationship Id="rId17" Type="http://schemas.openxmlformats.org/officeDocument/2006/relationships/image" Target="../media/image80.jpeg"/><Relationship Id="rId18" Type="http://schemas.openxmlformats.org/officeDocument/2006/relationships/image" Target="../media/image81.jpeg"/><Relationship Id="rId19" Type="http://schemas.openxmlformats.org/officeDocument/2006/relationships/image" Target="../media/image82.jpe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88.png"/><Relationship Id="rId5" Type="http://schemas.openxmlformats.org/officeDocument/2006/relationships/oleObject" Target="../embeddings/oleObject1.bin"/><Relationship Id="rId6" Type="http://schemas.openxmlformats.org/officeDocument/2006/relationships/image" Target="../media/image86.wmf"/><Relationship Id="rId7" Type="http://schemas.openxmlformats.org/officeDocument/2006/relationships/oleObject" Target="../embeddings/oleObject2.bin"/><Relationship Id="rId8" Type="http://schemas.openxmlformats.org/officeDocument/2006/relationships/image" Target="../media/image87.wmf"/><Relationship Id="rId9" Type="http://schemas.openxmlformats.org/officeDocument/2006/relationships/image" Target="../media/image17.jpe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4.png"/><Relationship Id="rId14" Type="http://schemas.openxmlformats.org/officeDocument/2006/relationships/image" Target="../media/image105.png"/><Relationship Id="rId15" Type="http://schemas.openxmlformats.org/officeDocument/2006/relationships/image" Target="../media/image106.png"/><Relationship Id="rId1" Type="http://schemas.openxmlformats.org/officeDocument/2006/relationships/slideLayout" Target="../slideLayouts/slideLayout3.xml"/><Relationship Id="rId2" Type="http://schemas.openxmlformats.org/officeDocument/2006/relationships/image" Target="../media/image93.png"/><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jpeg"/><Relationship Id="rId6" Type="http://schemas.openxmlformats.org/officeDocument/2006/relationships/image" Target="../media/image97.jpeg"/><Relationship Id="rId7" Type="http://schemas.openxmlformats.org/officeDocument/2006/relationships/image" Target="../media/image98.png"/><Relationship Id="rId8" Type="http://schemas.openxmlformats.org/officeDocument/2006/relationships/image" Target="../media/image99.jpeg"/><Relationship Id="rId9" Type="http://schemas.openxmlformats.org/officeDocument/2006/relationships/image" Target="../media/image100.jpeg"/><Relationship Id="rId10" Type="http://schemas.openxmlformats.org/officeDocument/2006/relationships/image" Target="../media/image10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jpeg"/><Relationship Id="rId13" Type="http://schemas.openxmlformats.org/officeDocument/2006/relationships/image" Target="../media/image37.jpeg"/><Relationship Id="rId14" Type="http://schemas.openxmlformats.org/officeDocument/2006/relationships/image" Target="../media/image38.png"/><Relationship Id="rId15" Type="http://schemas.openxmlformats.org/officeDocument/2006/relationships/image" Target="../media/image39.png"/><Relationship Id="rId16" Type="http://schemas.microsoft.com/office/2007/relationships/hdphoto" Target="../media/hdphoto2.wdp"/><Relationship Id="rId17" Type="http://schemas.openxmlformats.org/officeDocument/2006/relationships/image" Target="../media/image40.png"/><Relationship Id="rId18" Type="http://schemas.openxmlformats.org/officeDocument/2006/relationships/image" Target="../media/image41.png"/><Relationship Id="rId19" Type="http://schemas.openxmlformats.org/officeDocument/2006/relationships/image" Target="../media/image42.jpe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32.jpeg"/><Relationship Id="rId8" Type="http://schemas.microsoft.com/office/2007/relationships/hdphoto" Target="../media/hdphoto1.wdp"/><Relationship Id="rId9" Type="http://schemas.openxmlformats.org/officeDocument/2006/relationships/image" Target="../media/image33.jpeg"/><Relationship Id="rId10"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17.jpeg"/><Relationship Id="rId7" Type="http://schemas.openxmlformats.org/officeDocument/2006/relationships/image" Target="../media/image45.png"/><Relationship Id="rId8" Type="http://schemas.openxmlformats.org/officeDocument/2006/relationships/image" Target="../media/image46.tif"/><Relationship Id="rId9" Type="http://schemas.openxmlformats.org/officeDocument/2006/relationships/image" Target="../media/image47.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Capture d’écran 2013-11-05 à 16.25.40.png"/>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0" y="1844824"/>
            <a:ext cx="9144000" cy="3701545"/>
          </a:xfrm>
          <a:prstGeom prst="rect">
            <a:avLst/>
          </a:prstGeom>
        </p:spPr>
      </p:pic>
      <p:sp>
        <p:nvSpPr>
          <p:cNvPr id="70661" name="Rectangle 7"/>
          <p:cNvSpPr>
            <a:spLocks noChangeArrowheads="1"/>
          </p:cNvSpPr>
          <p:nvPr/>
        </p:nvSpPr>
        <p:spPr bwMode="auto">
          <a:xfrm>
            <a:off x="5067300" y="6477000"/>
            <a:ext cx="4152900" cy="304800"/>
          </a:xfrm>
          <a:prstGeom prst="rect">
            <a:avLst/>
          </a:prstGeom>
          <a:noFill/>
          <a:ln w="12700">
            <a:noFill/>
            <a:miter lim="800000"/>
            <a:headEnd/>
            <a:tailEnd/>
          </a:ln>
        </p:spPr>
        <p:txBody>
          <a:bodyPr wrap="none" lIns="90474" tIns="44444" rIns="90474" bIns="44444" anchor="ctr">
            <a:prstTxWarp prst="textNoShape">
              <a:avLst/>
            </a:prstTxWarp>
            <a:spAutoFit/>
          </a:bodyPr>
          <a:lstStyle/>
          <a:p>
            <a:pPr algn="ctr"/>
            <a:r>
              <a:rPr lang="fr-FR" sz="1400" b="1" i="1" dirty="0">
                <a:solidFill>
                  <a:srgbClr val="000000"/>
                </a:solidFill>
                <a:latin typeface="Times" charset="0"/>
                <a:cs typeface="ＭＳ Ｐゴシック"/>
              </a:rPr>
              <a:t>http://pro.ganil-spiral2.eu/spiral2/instrumentation/s3</a:t>
            </a:r>
          </a:p>
        </p:txBody>
      </p:sp>
      <p:sp>
        <p:nvSpPr>
          <p:cNvPr id="70670" name="ZoneTexte 27"/>
          <p:cNvSpPr txBox="1">
            <a:spLocks noChangeArrowheads="1"/>
          </p:cNvSpPr>
          <p:nvPr/>
        </p:nvSpPr>
        <p:spPr bwMode="auto">
          <a:xfrm>
            <a:off x="7988300" y="6027738"/>
            <a:ext cx="184150" cy="830262"/>
          </a:xfrm>
          <a:prstGeom prst="rect">
            <a:avLst/>
          </a:prstGeom>
          <a:noFill/>
          <a:ln w="9525">
            <a:noFill/>
            <a:miter lim="800000"/>
            <a:headEnd/>
            <a:tailEnd/>
          </a:ln>
        </p:spPr>
        <p:txBody>
          <a:bodyPr wrap="none">
            <a:prstTxWarp prst="textNoShape">
              <a:avLst/>
            </a:prstTxWarp>
            <a:spAutoFit/>
          </a:bodyPr>
          <a:lstStyle/>
          <a:p>
            <a:endParaRPr lang="en-US">
              <a:solidFill>
                <a:srgbClr val="000000"/>
              </a:solidFill>
              <a:cs typeface="ＭＳ Ｐゴシック"/>
            </a:endParaRPr>
          </a:p>
        </p:txBody>
      </p:sp>
      <p:sp>
        <p:nvSpPr>
          <p:cNvPr id="16" name="Titre 3"/>
          <p:cNvSpPr txBox="1">
            <a:spLocks/>
          </p:cNvSpPr>
          <p:nvPr/>
        </p:nvSpPr>
        <p:spPr bwMode="auto">
          <a:xfrm>
            <a:off x="383053" y="1220770"/>
            <a:ext cx="8460432" cy="3816424"/>
          </a:xfrm>
          <a:prstGeom prst="rect">
            <a:avLst/>
          </a:prstGeom>
          <a:noFill/>
          <a:ln w="12700">
            <a:noFill/>
            <a:miter lim="800000"/>
            <a:headEnd/>
            <a:tailEnd/>
          </a:ln>
          <a:effectLst/>
        </p:spPr>
        <p:txBody>
          <a:bodyPr vert="horz" wrap="square" lIns="50800" tIns="50800" rIns="91440" bIns="50800" numCol="1" anchor="ctr" anchorCtr="0" compatLnSpc="1">
            <a:prstTxWarp prst="textNoShape">
              <a:avLst/>
            </a:prstTxWarp>
          </a:bodyPr>
          <a:lstStyle/>
          <a:p>
            <a:pPr marL="0" marR="0" lvl="0" indent="0" algn="ctr" defTabSz="914400" rtl="0" eaLnBrk="0" fontAlgn="base" latinLnBrk="0" hangingPunct="0">
              <a:lnSpc>
                <a:spcPct val="120000"/>
              </a:lnSpc>
              <a:spcBef>
                <a:spcPct val="0"/>
              </a:spcBef>
              <a:spcAft>
                <a:spcPts val="0"/>
              </a:spcAft>
              <a:buClrTx/>
              <a:buSzTx/>
              <a:buFontTx/>
              <a:buNone/>
              <a:tabLst/>
              <a:defRPr/>
            </a:pPr>
            <a:r>
              <a:rPr lang="en-GB" sz="4400" b="1" kern="0" dirty="0" smtClean="0">
                <a:solidFill>
                  <a:srgbClr val="000000"/>
                </a:solidFill>
                <a:latin typeface="+mj-lt"/>
                <a:ea typeface="+mj-ea"/>
                <a:cs typeface="+mj-cs"/>
                <a:sym typeface="Arial" charset="0"/>
              </a:rPr>
              <a:t>Super Separator Spectrometer</a:t>
            </a:r>
          </a:p>
          <a:p>
            <a:pPr marL="0" marR="0" lvl="0" indent="0" algn="ctr" defTabSz="914400" rtl="0" eaLnBrk="0" fontAlgn="base" latinLnBrk="0" hangingPunct="0">
              <a:lnSpc>
                <a:spcPct val="120000"/>
              </a:lnSpc>
              <a:spcBef>
                <a:spcPct val="0"/>
              </a:spcBef>
              <a:spcAft>
                <a:spcPts val="0"/>
              </a:spcAft>
              <a:buClrTx/>
              <a:buSzTx/>
              <a:buFontTx/>
              <a:buNone/>
              <a:tabLst/>
              <a:defRPr/>
            </a:pPr>
            <a:endParaRPr lang="en-GB" sz="1400" b="1" kern="0" dirty="0" smtClean="0">
              <a:solidFill>
                <a:srgbClr val="000000"/>
              </a:solidFill>
              <a:latin typeface="+mj-lt"/>
              <a:ea typeface="+mj-ea"/>
              <a:cs typeface="+mj-cs"/>
              <a:sym typeface="Arial" charset="0"/>
            </a:endParaRPr>
          </a:p>
          <a:p>
            <a:pPr algn="ctr">
              <a:lnSpc>
                <a:spcPct val="120000"/>
              </a:lnSpc>
              <a:spcAft>
                <a:spcPts val="0"/>
              </a:spcAft>
              <a:defRPr/>
            </a:pPr>
            <a:r>
              <a:rPr lang="en-GB" sz="4000" b="1" kern="0" dirty="0" smtClean="0">
                <a:solidFill>
                  <a:srgbClr val="000000"/>
                </a:solidFill>
                <a:latin typeface="+mj-lt"/>
                <a:ea typeface="+mj-ea"/>
                <a:cs typeface="+mj-cs"/>
                <a:sym typeface="Arial" charset="0"/>
              </a:rPr>
              <a:t>Facility @ SPIRAL2</a:t>
            </a:r>
          </a:p>
          <a:p>
            <a:pPr algn="ctr">
              <a:lnSpc>
                <a:spcPct val="120000"/>
              </a:lnSpc>
              <a:spcAft>
                <a:spcPts val="0"/>
              </a:spcAft>
              <a:defRPr/>
            </a:pPr>
            <a:endParaRPr lang="en-GB" sz="2000" b="1" kern="0" dirty="0" smtClean="0">
              <a:solidFill>
                <a:srgbClr val="000000"/>
              </a:solidFill>
              <a:latin typeface="+mj-lt"/>
              <a:ea typeface="+mj-ea"/>
              <a:cs typeface="+mj-cs"/>
              <a:sym typeface="Arial" charset="0"/>
            </a:endParaRPr>
          </a:p>
          <a:p>
            <a:pPr algn="ctr">
              <a:lnSpc>
                <a:spcPct val="120000"/>
              </a:lnSpc>
              <a:spcAft>
                <a:spcPts val="0"/>
              </a:spcAft>
              <a:defRPr/>
            </a:pPr>
            <a:r>
              <a:rPr lang="en-GB" sz="2400" i="1" kern="0" dirty="0" smtClean="0">
                <a:solidFill>
                  <a:srgbClr val="000000"/>
                </a:solidFill>
                <a:latin typeface="+mj-lt"/>
                <a:ea typeface="+mj-ea"/>
                <a:cs typeface="+mj-cs"/>
                <a:sym typeface="Arial" charset="0"/>
              </a:rPr>
              <a:t>Join LIA COLL-AGAIN COPIGAL POLITA WORKSHOP – April 2016, LNS Catania</a:t>
            </a:r>
          </a:p>
          <a:p>
            <a:pPr algn="ctr">
              <a:lnSpc>
                <a:spcPct val="120000"/>
              </a:lnSpc>
              <a:spcAft>
                <a:spcPts val="0"/>
              </a:spcAft>
              <a:defRPr/>
            </a:pPr>
            <a:endParaRPr lang="en-GB" sz="1200" b="1" kern="0" dirty="0">
              <a:solidFill>
                <a:srgbClr val="000000"/>
              </a:solidFill>
              <a:sym typeface="Arial" charset="0"/>
            </a:endParaRPr>
          </a:p>
          <a:p>
            <a:pPr marL="0" marR="0" lvl="0" indent="0" algn="ctr" defTabSz="914400" rtl="0" eaLnBrk="0" fontAlgn="base" latinLnBrk="0" hangingPunct="0">
              <a:lnSpc>
                <a:spcPct val="120000"/>
              </a:lnSpc>
              <a:spcBef>
                <a:spcPct val="0"/>
              </a:spcBef>
              <a:spcAft>
                <a:spcPts val="0"/>
              </a:spcAft>
              <a:buClrTx/>
              <a:buSzTx/>
              <a:buFontTx/>
              <a:buNone/>
              <a:tabLst/>
              <a:defRPr/>
            </a:pPr>
            <a:r>
              <a:rPr kumimoji="0" lang="en-GB" sz="2400" b="1" u="none" strike="noStrike" kern="0" cap="none" spc="0" normalizeH="0" baseline="0" noProof="0" dirty="0" smtClean="0">
                <a:ln>
                  <a:noFill/>
                </a:ln>
                <a:effectLst/>
                <a:uLnTx/>
                <a:uFillTx/>
                <a:latin typeface="+mn-lt"/>
                <a:ea typeface="+mj-ea"/>
                <a:cs typeface="+mj-cs"/>
                <a:sym typeface="Arial" charset="0"/>
              </a:rPr>
              <a:t>H. Savajols (GANIL)</a:t>
            </a:r>
          </a:p>
        </p:txBody>
      </p:sp>
      <p:pic>
        <p:nvPicPr>
          <p:cNvPr id="17" name="Image 6" descr="S3-logo3_white.jpg"/>
          <p:cNvPicPr>
            <a:picLocks noChangeAspect="1" noChangeArrowheads="1"/>
          </p:cNvPicPr>
          <p:nvPr/>
        </p:nvPicPr>
        <p:blipFill>
          <a:blip r:embed="rId4"/>
          <a:srcRect/>
          <a:stretch>
            <a:fillRect/>
          </a:stretch>
        </p:blipFill>
        <p:spPr bwMode="auto">
          <a:xfrm>
            <a:off x="35496" y="-27384"/>
            <a:ext cx="864096" cy="1043853"/>
          </a:xfrm>
          <a:prstGeom prst="rect">
            <a:avLst/>
          </a:prstGeom>
          <a:noFill/>
          <a:ln w="9525">
            <a:noFill/>
            <a:miter lim="800000"/>
            <a:headEnd/>
            <a:tailEnd/>
          </a:ln>
        </p:spPr>
      </p:pic>
      <p:pic>
        <p:nvPicPr>
          <p:cNvPr id="3" name="Image 2" descr="Capture d’écran 2015-10-11 à 15.10.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5802989"/>
            <a:ext cx="4684247" cy="559711"/>
          </a:xfrm>
          <a:prstGeom prst="rect">
            <a:avLst/>
          </a:prstGeom>
        </p:spPr>
      </p:pic>
      <p:pic>
        <p:nvPicPr>
          <p:cNvPr id="6" name="Image 5" descr="Capture d’écran 2015-10-11 à 15.10.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743" y="5776937"/>
            <a:ext cx="4424257" cy="673385"/>
          </a:xfrm>
          <a:prstGeom prst="rect">
            <a:avLst/>
          </a:prstGeom>
        </p:spPr>
      </p:pic>
    </p:spTree>
    <p:extLst>
      <p:ext uri="{BB962C8B-B14F-4D97-AF65-F5344CB8AC3E}">
        <p14:creationId xmlns:p14="http://schemas.microsoft.com/office/powerpoint/2010/main" val="16228276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à coins arrondis 18"/>
          <p:cNvSpPr>
            <a:spLocks noChangeArrowheads="1"/>
          </p:cNvSpPr>
          <p:nvPr/>
        </p:nvSpPr>
        <p:spPr bwMode="auto">
          <a:xfrm>
            <a:off x="5983821" y="5149465"/>
            <a:ext cx="3112554" cy="1354199"/>
          </a:xfrm>
          <a:prstGeom prst="roundRect">
            <a:avLst>
              <a:gd name="adj" fmla="val 16667"/>
            </a:avLst>
          </a:prstGeom>
          <a:solidFill>
            <a:srgbClr val="0000FF">
              <a:alpha val="12000"/>
            </a:srgbClr>
          </a:solidFill>
          <a:ln w="25400">
            <a:solidFill>
              <a:srgbClr val="385D8A"/>
            </a:solidFill>
            <a:round/>
            <a:headEnd/>
            <a:tailEnd/>
          </a:ln>
        </p:spPr>
        <p:txBody>
          <a:bodyPr anchor="ctr">
            <a:prstTxWarp prst="textNoShape">
              <a:avLst/>
            </a:prstTxWarp>
          </a:bodyPr>
          <a:lstStyle/>
          <a:p>
            <a:pPr marL="285750" indent="-285750" algn="ctr">
              <a:buFont typeface="Wingdings" charset="2"/>
              <a:buChar char="Ø"/>
            </a:pPr>
            <a:endParaRPr lang="en-US" sz="1400" dirty="0">
              <a:solidFill>
                <a:schemeClr val="bg2"/>
              </a:solidFill>
              <a:latin typeface="Calibri" charset="0"/>
            </a:endParaRPr>
          </a:p>
        </p:txBody>
      </p:sp>
      <p:pic>
        <p:nvPicPr>
          <p:cNvPr id="4" name="Picture 2" descr="S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
          <a:stretch/>
        </p:blipFill>
        <p:spPr bwMode="auto">
          <a:xfrm>
            <a:off x="511307" y="1381776"/>
            <a:ext cx="5515174" cy="3226023"/>
          </a:xfrm>
          <a:prstGeom prst="rect">
            <a:avLst/>
          </a:prstGeom>
          <a:solidFill>
            <a:schemeClr val="bg1"/>
          </a:solidFill>
        </p:spPr>
      </p:pic>
      <p:sp>
        <p:nvSpPr>
          <p:cNvPr id="16" name="Rectangle 15"/>
          <p:cNvSpPr/>
          <p:nvPr/>
        </p:nvSpPr>
        <p:spPr>
          <a:xfrm>
            <a:off x="0" y="5767094"/>
            <a:ext cx="3347864" cy="1077218"/>
          </a:xfrm>
          <a:prstGeom prst="rect">
            <a:avLst/>
          </a:prstGeom>
          <a:solidFill>
            <a:srgbClr val="FFFFFF"/>
          </a:solidFill>
        </p:spPr>
        <p:txBody>
          <a:bodyPr wrap="square">
            <a:spAutoFit/>
          </a:bodyPr>
          <a:lstStyle/>
          <a:p>
            <a:pPr marL="285750" indent="-285750">
              <a:buFont typeface="Wingdings" charset="2"/>
              <a:buChar char=""/>
            </a:pPr>
            <a:r>
              <a:rPr lang="fr-FR" sz="1600" dirty="0" err="1">
                <a:solidFill>
                  <a:srgbClr val="2D2D8A"/>
                </a:solidFill>
              </a:rPr>
              <a:t>Recoil-decay</a:t>
            </a:r>
            <a:r>
              <a:rPr lang="fr-FR" sz="1600" dirty="0">
                <a:solidFill>
                  <a:srgbClr val="2D2D8A"/>
                </a:solidFill>
              </a:rPr>
              <a:t> </a:t>
            </a:r>
            <a:r>
              <a:rPr lang="fr-FR" sz="1600" dirty="0" err="1">
                <a:solidFill>
                  <a:srgbClr val="2D2D8A"/>
                </a:solidFill>
              </a:rPr>
              <a:t>tagging</a:t>
            </a:r>
            <a:endParaRPr lang="fr-FR" sz="1600" dirty="0">
              <a:solidFill>
                <a:srgbClr val="2D2D8A"/>
              </a:solidFill>
            </a:endParaRPr>
          </a:p>
          <a:p>
            <a:pPr marL="285750" indent="-285750">
              <a:buFont typeface="Wingdings" charset="2"/>
              <a:buChar char=""/>
            </a:pPr>
            <a:r>
              <a:rPr lang="fr-FR" sz="1600" dirty="0" smtClean="0">
                <a:solidFill>
                  <a:srgbClr val="2D2D8A"/>
                </a:solidFill>
              </a:rPr>
              <a:t>Short </a:t>
            </a:r>
            <a:r>
              <a:rPr lang="fr-FR" sz="1600" dirty="0" err="1">
                <a:solidFill>
                  <a:srgbClr val="2D2D8A"/>
                </a:solidFill>
              </a:rPr>
              <a:t>decay</a:t>
            </a:r>
            <a:r>
              <a:rPr lang="fr-FR" sz="1600" dirty="0">
                <a:solidFill>
                  <a:srgbClr val="2D2D8A"/>
                </a:solidFill>
              </a:rPr>
              <a:t> times</a:t>
            </a:r>
          </a:p>
          <a:p>
            <a:pPr marL="285750" indent="-285750">
              <a:buFont typeface="Wingdings" charset="2"/>
              <a:buChar char=""/>
            </a:pPr>
            <a:r>
              <a:rPr lang="fr-FR" sz="1600" dirty="0" smtClean="0">
                <a:solidFill>
                  <a:srgbClr val="2D2D8A"/>
                </a:solidFill>
              </a:rPr>
              <a:t>High </a:t>
            </a:r>
            <a:r>
              <a:rPr lang="fr-FR" sz="1600" dirty="0" err="1" smtClean="0">
                <a:solidFill>
                  <a:srgbClr val="2D2D8A"/>
                </a:solidFill>
              </a:rPr>
              <a:t>Resolution</a:t>
            </a:r>
            <a:r>
              <a:rPr lang="fr-FR" sz="1600" dirty="0" smtClean="0">
                <a:solidFill>
                  <a:srgbClr val="2D2D8A"/>
                </a:solidFill>
              </a:rPr>
              <a:t> High </a:t>
            </a:r>
            <a:r>
              <a:rPr lang="fr-FR" sz="1600" dirty="0" err="1" smtClean="0">
                <a:solidFill>
                  <a:srgbClr val="2D2D8A"/>
                </a:solidFill>
              </a:rPr>
              <a:t>efficiency</a:t>
            </a:r>
            <a:endParaRPr lang="fr-FR" sz="1600" dirty="0" smtClean="0">
              <a:solidFill>
                <a:srgbClr val="2D2D8A"/>
              </a:solidFill>
            </a:endParaRPr>
          </a:p>
          <a:p>
            <a:pPr marL="285750" indent="-285750">
              <a:buFont typeface="Wingdings" charset="2"/>
              <a:buChar char=""/>
            </a:pPr>
            <a:r>
              <a:rPr lang="fr-FR" sz="1600" dirty="0" smtClean="0">
                <a:solidFill>
                  <a:srgbClr val="2D2D8A"/>
                </a:solidFill>
              </a:rPr>
              <a:t>Mass </a:t>
            </a:r>
            <a:r>
              <a:rPr lang="fr-FR" sz="1600" dirty="0" err="1" smtClean="0">
                <a:solidFill>
                  <a:srgbClr val="2D2D8A"/>
                </a:solidFill>
              </a:rPr>
              <a:t>separation</a:t>
            </a:r>
            <a:endParaRPr lang="fr-FR" sz="1600" dirty="0">
              <a:solidFill>
                <a:srgbClr val="2D2D8A"/>
              </a:solidFill>
            </a:endParaRPr>
          </a:p>
        </p:txBody>
      </p:sp>
      <p:sp>
        <p:nvSpPr>
          <p:cNvPr id="5" name="Rectangle à coins arrondis 14"/>
          <p:cNvSpPr>
            <a:spLocks noChangeArrowheads="1"/>
          </p:cNvSpPr>
          <p:nvPr/>
        </p:nvSpPr>
        <p:spPr bwMode="auto">
          <a:xfrm>
            <a:off x="2807913" y="5393335"/>
            <a:ext cx="2936104" cy="584146"/>
          </a:xfrm>
          <a:prstGeom prst="roundRect">
            <a:avLst>
              <a:gd name="adj" fmla="val 16667"/>
            </a:avLst>
          </a:prstGeom>
          <a:solidFill>
            <a:srgbClr val="0000FF">
              <a:alpha val="12000"/>
            </a:srgbClr>
          </a:solidFill>
          <a:ln w="25400">
            <a:solidFill>
              <a:srgbClr val="385D8A"/>
            </a:solidFill>
            <a:round/>
            <a:headEnd/>
            <a:tailEnd/>
          </a:ln>
        </p:spPr>
        <p:txBody>
          <a:bodyPr anchor="ctr">
            <a:prstTxWarp prst="textNoShape">
              <a:avLst/>
            </a:prstTxWarp>
          </a:bodyPr>
          <a:lstStyle/>
          <a:p>
            <a:pPr algn="ctr"/>
            <a:endParaRPr lang="en-US">
              <a:solidFill>
                <a:schemeClr val="bg2"/>
              </a:solidFill>
              <a:latin typeface="Calibri" charset="0"/>
            </a:endParaRPr>
          </a:p>
        </p:txBody>
      </p:sp>
      <p:sp>
        <p:nvSpPr>
          <p:cNvPr id="8" name="Text Box 5"/>
          <p:cNvSpPr txBox="1">
            <a:spLocks noChangeArrowheads="1"/>
          </p:cNvSpPr>
          <p:nvPr/>
        </p:nvSpPr>
        <p:spPr bwMode="auto">
          <a:xfrm>
            <a:off x="922868" y="1664648"/>
            <a:ext cx="2083097" cy="461665"/>
          </a:xfrm>
          <a:prstGeom prst="rect">
            <a:avLst/>
          </a:prstGeom>
          <a:solidFill>
            <a:schemeClr val="bg1"/>
          </a:solidFill>
          <a:ln w="9525">
            <a:solidFill>
              <a:srgbClr val="7070A0"/>
            </a:solidFill>
            <a:miter lim="800000"/>
            <a:headEnd/>
            <a:tailEnd/>
          </a:ln>
          <a:effectLst/>
        </p:spPr>
        <p:txBody>
          <a:bodyPr wrap="none">
            <a:prstTxWarp prst="textNoShape">
              <a:avLst/>
            </a:prstTxWarp>
            <a:spAutoFit/>
          </a:bodyPr>
          <a:lstStyle/>
          <a:p>
            <a:pPr algn="ctr"/>
            <a:r>
              <a:rPr lang="fr-FR" sz="1200" b="1" dirty="0">
                <a:solidFill>
                  <a:srgbClr val="7070A0"/>
                </a:solidFill>
              </a:rPr>
              <a:t>Germanium detector</a:t>
            </a:r>
          </a:p>
          <a:p>
            <a:pPr algn="ctr"/>
            <a:r>
              <a:rPr lang="fr-FR" sz="1200" b="1" dirty="0" err="1">
                <a:solidFill>
                  <a:srgbClr val="7070A0"/>
                </a:solidFill>
              </a:rPr>
              <a:t>e.x</a:t>
            </a:r>
            <a:r>
              <a:rPr lang="fr-FR" sz="1200" b="1" dirty="0">
                <a:solidFill>
                  <a:srgbClr val="7070A0"/>
                </a:solidFill>
              </a:rPr>
              <a:t>. </a:t>
            </a:r>
            <a:r>
              <a:rPr lang="fr-FR" sz="1200" b="1" dirty="0" smtClean="0">
                <a:solidFill>
                  <a:srgbClr val="7070A0"/>
                </a:solidFill>
              </a:rPr>
              <a:t>Exogam2, CLODETTE</a:t>
            </a:r>
            <a:endParaRPr lang="fr-FR" sz="1200" b="1" dirty="0">
              <a:solidFill>
                <a:srgbClr val="7070A0"/>
              </a:solidFill>
            </a:endParaRPr>
          </a:p>
        </p:txBody>
      </p:sp>
      <p:grpSp>
        <p:nvGrpSpPr>
          <p:cNvPr id="17" name="Grouper 16"/>
          <p:cNvGrpSpPr/>
          <p:nvPr/>
        </p:nvGrpSpPr>
        <p:grpSpPr>
          <a:xfrm>
            <a:off x="61788" y="4326934"/>
            <a:ext cx="2854028" cy="1338250"/>
            <a:chOff x="-10220" y="4221088"/>
            <a:chExt cx="2854028" cy="1338250"/>
          </a:xfrm>
        </p:grpSpPr>
        <p:sp>
          <p:nvSpPr>
            <p:cNvPr id="6" name="Rectangle à coins arrondis 5"/>
            <p:cNvSpPr>
              <a:spLocks noChangeArrowheads="1"/>
            </p:cNvSpPr>
            <p:nvPr/>
          </p:nvSpPr>
          <p:spPr bwMode="auto">
            <a:xfrm>
              <a:off x="0" y="4613187"/>
              <a:ext cx="2457179" cy="946151"/>
            </a:xfrm>
            <a:prstGeom prst="roundRect">
              <a:avLst>
                <a:gd name="adj" fmla="val 16667"/>
              </a:avLst>
            </a:prstGeom>
            <a:solidFill>
              <a:srgbClr val="0000FF">
                <a:alpha val="12000"/>
              </a:srgbClr>
            </a:solidFill>
            <a:ln w="25400">
              <a:solidFill>
                <a:srgbClr val="385D8A"/>
              </a:solidFill>
              <a:round/>
              <a:headEnd/>
              <a:tailEnd/>
            </a:ln>
          </p:spPr>
          <p:txBody>
            <a:bodyPr anchor="ctr">
              <a:prstTxWarp prst="textNoShape">
                <a:avLst/>
              </a:prstTxWarp>
            </a:bodyPr>
            <a:lstStyle/>
            <a:p>
              <a:pPr algn="ctr"/>
              <a:endParaRPr lang="en-US">
                <a:latin typeface="Calibri" charset="0"/>
              </a:endParaRPr>
            </a:p>
          </p:txBody>
        </p:sp>
        <p:sp>
          <p:nvSpPr>
            <p:cNvPr id="7" name="ZoneTexte 2"/>
            <p:cNvSpPr txBox="1">
              <a:spLocks noChangeArrowheads="1"/>
            </p:cNvSpPr>
            <p:nvPr/>
          </p:nvSpPr>
          <p:spPr bwMode="auto">
            <a:xfrm>
              <a:off x="-10220" y="4609767"/>
              <a:ext cx="2751760" cy="830997"/>
            </a:xfrm>
            <a:prstGeom prst="rect">
              <a:avLst/>
            </a:prstGeom>
            <a:noFill/>
            <a:ln w="9525">
              <a:noFill/>
              <a:miter lim="800000"/>
              <a:headEnd/>
              <a:tailEnd/>
            </a:ln>
          </p:spPr>
          <p:txBody>
            <a:bodyPr wrap="square">
              <a:prstTxWarp prst="textNoShape">
                <a:avLst/>
              </a:prstTxWarp>
              <a:spAutoFit/>
            </a:bodyPr>
            <a:lstStyle/>
            <a:p>
              <a:pPr marL="285750" indent="-285750">
                <a:buClr>
                  <a:srgbClr val="9999FF"/>
                </a:buClr>
                <a:buFont typeface="Wingdings" charset="2"/>
                <a:buChar char="Ø"/>
              </a:pPr>
              <a:r>
                <a:rPr lang="fr-FR" sz="1200" dirty="0" smtClean="0">
                  <a:ea typeface="Arial" charset="0"/>
                  <a:cs typeface="Arial" charset="0"/>
                </a:rPr>
                <a:t>Large size (200x150 mm</a:t>
              </a:r>
              <a:r>
                <a:rPr lang="fr-FR" sz="1200" baseline="30000" dirty="0" smtClean="0">
                  <a:ea typeface="Arial" charset="0"/>
                  <a:cs typeface="Arial" charset="0"/>
                </a:rPr>
                <a:t>2</a:t>
              </a:r>
              <a:r>
                <a:rPr lang="fr-FR" sz="1200" dirty="0" smtClean="0">
                  <a:ea typeface="Arial" charset="0"/>
                  <a:cs typeface="Arial" charset="0"/>
                </a:rPr>
                <a:t>)</a:t>
              </a:r>
            </a:p>
            <a:p>
              <a:pPr marL="285750" indent="-285750">
                <a:buClr>
                  <a:srgbClr val="9999FF"/>
                </a:buClr>
                <a:buFont typeface="Wingdings" charset="2"/>
                <a:buChar char="Ø"/>
              </a:pPr>
              <a:r>
                <a:rPr lang="fr-FR" sz="1200" dirty="0" smtClean="0">
                  <a:ea typeface="Arial" charset="0"/>
                  <a:cs typeface="Arial" charset="0"/>
                </a:rPr>
                <a:t>Time </a:t>
              </a:r>
              <a:r>
                <a:rPr lang="fr-FR" sz="1200" dirty="0" err="1">
                  <a:ea typeface="Arial" charset="0"/>
                  <a:cs typeface="Arial" charset="0"/>
                </a:rPr>
                <a:t>Resolution</a:t>
              </a:r>
              <a:r>
                <a:rPr lang="fr-FR" sz="1200" dirty="0">
                  <a:ea typeface="Arial" charset="0"/>
                  <a:cs typeface="Arial" charset="0"/>
                </a:rPr>
                <a:t>      </a:t>
              </a:r>
              <a:r>
                <a:rPr lang="fr-FR" sz="1200" dirty="0" smtClean="0">
                  <a:ea typeface="Arial" charset="0"/>
                  <a:cs typeface="Arial" charset="0"/>
                </a:rPr>
                <a:t> &lt; 1ns</a:t>
              </a:r>
            </a:p>
            <a:p>
              <a:pPr marL="285750" indent="-285750">
                <a:buClr>
                  <a:srgbClr val="9999FF"/>
                </a:buClr>
                <a:buFont typeface="Wingdings" charset="2"/>
                <a:buChar char="Ø"/>
              </a:pPr>
              <a:r>
                <a:rPr lang="fr-FR" sz="1200" dirty="0">
                  <a:ea typeface="Arial" charset="0"/>
                  <a:cs typeface="Arial" charset="0"/>
                </a:rPr>
                <a:t>Position </a:t>
              </a:r>
              <a:r>
                <a:rPr lang="fr-FR" sz="1200" dirty="0" err="1">
                  <a:ea typeface="Arial" charset="0"/>
                  <a:cs typeface="Arial" charset="0"/>
                </a:rPr>
                <a:t>resolution</a:t>
              </a:r>
              <a:r>
                <a:rPr lang="fr-FR" sz="1200" dirty="0">
                  <a:ea typeface="Arial" charset="0"/>
                  <a:cs typeface="Arial" charset="0"/>
                </a:rPr>
                <a:t>    = </a:t>
              </a:r>
              <a:r>
                <a:rPr lang="fr-FR" sz="1200" dirty="0" smtClean="0">
                  <a:ea typeface="Arial" charset="0"/>
                  <a:cs typeface="Arial" charset="0"/>
                </a:rPr>
                <a:t>1mm</a:t>
              </a:r>
            </a:p>
            <a:p>
              <a:pPr marL="285750" indent="-285750">
                <a:buClr>
                  <a:srgbClr val="9999FF"/>
                </a:buClr>
                <a:buFont typeface="Wingdings" charset="2"/>
                <a:buChar char="Ø"/>
              </a:pPr>
              <a:r>
                <a:rPr lang="fr-FR" sz="1200" dirty="0" err="1" smtClean="0">
                  <a:ea typeface="Arial" charset="0"/>
                  <a:cs typeface="Arial" charset="0"/>
                </a:rPr>
                <a:t>Very</a:t>
              </a:r>
              <a:r>
                <a:rPr lang="fr-FR" sz="1200" dirty="0" smtClean="0">
                  <a:ea typeface="Arial" charset="0"/>
                  <a:cs typeface="Arial" charset="0"/>
                </a:rPr>
                <a:t> </a:t>
              </a:r>
              <a:r>
                <a:rPr lang="fr-FR" sz="1200" dirty="0" err="1" smtClean="0">
                  <a:ea typeface="Arial" charset="0"/>
                  <a:cs typeface="Arial" charset="0"/>
                </a:rPr>
                <a:t>low</a:t>
              </a:r>
              <a:r>
                <a:rPr lang="fr-FR" sz="1200" dirty="0" smtClean="0">
                  <a:ea typeface="Arial" charset="0"/>
                  <a:cs typeface="Arial" charset="0"/>
                </a:rPr>
                <a:t> </a:t>
              </a:r>
              <a:r>
                <a:rPr lang="fr-FR" sz="1200" dirty="0" err="1" smtClean="0">
                  <a:ea typeface="Arial" charset="0"/>
                  <a:cs typeface="Arial" charset="0"/>
                </a:rPr>
                <a:t>thickness</a:t>
              </a:r>
              <a:endParaRPr lang="fr-FR" sz="1200" dirty="0">
                <a:ea typeface="Arial" charset="0"/>
                <a:cs typeface="Arial" charset="0"/>
              </a:endParaRPr>
            </a:p>
          </p:txBody>
        </p:sp>
        <p:sp>
          <p:nvSpPr>
            <p:cNvPr id="9" name="Text Box 6"/>
            <p:cNvSpPr txBox="1">
              <a:spLocks noChangeArrowheads="1"/>
            </p:cNvSpPr>
            <p:nvPr/>
          </p:nvSpPr>
          <p:spPr bwMode="auto">
            <a:xfrm>
              <a:off x="0" y="4221088"/>
              <a:ext cx="2843808" cy="292388"/>
            </a:xfrm>
            <a:prstGeom prst="rect">
              <a:avLst/>
            </a:prstGeom>
            <a:solidFill>
              <a:schemeClr val="bg1"/>
            </a:solidFill>
            <a:ln w="9525">
              <a:solidFill>
                <a:srgbClr val="7070A0"/>
              </a:solidFill>
              <a:miter lim="800000"/>
              <a:headEnd/>
              <a:tailEnd/>
            </a:ln>
            <a:effectLst/>
          </p:spPr>
          <p:txBody>
            <a:bodyPr wrap="square">
              <a:prstTxWarp prst="textNoShape">
                <a:avLst/>
              </a:prstTxWarp>
              <a:spAutoFit/>
            </a:bodyPr>
            <a:lstStyle/>
            <a:p>
              <a:r>
                <a:rPr lang="fr-FR" sz="1300" b="1" dirty="0">
                  <a:solidFill>
                    <a:srgbClr val="7070A0"/>
                  </a:solidFill>
                </a:rPr>
                <a:t>Time of flight  </a:t>
              </a:r>
              <a:r>
                <a:rPr lang="fr-FR" sz="1300" b="1" dirty="0" smtClean="0">
                  <a:solidFill>
                    <a:srgbClr val="7070A0"/>
                  </a:solidFill>
                </a:rPr>
                <a:t>+ </a:t>
              </a:r>
              <a:r>
                <a:rPr lang="fr-FR" sz="1300" b="1" dirty="0" err="1" smtClean="0">
                  <a:solidFill>
                    <a:srgbClr val="7070A0"/>
                  </a:solidFill>
                </a:rPr>
                <a:t>tracking</a:t>
              </a:r>
              <a:r>
                <a:rPr lang="fr-FR" sz="1300" b="1" dirty="0" smtClean="0">
                  <a:solidFill>
                    <a:srgbClr val="7070A0"/>
                  </a:solidFill>
                </a:rPr>
                <a:t> </a:t>
              </a:r>
              <a:r>
                <a:rPr lang="fr-FR" sz="1300" b="1" dirty="0">
                  <a:solidFill>
                    <a:srgbClr val="7070A0"/>
                  </a:solidFill>
                </a:rPr>
                <a:t>detector</a:t>
              </a:r>
            </a:p>
          </p:txBody>
        </p:sp>
      </p:grpSp>
      <p:sp>
        <p:nvSpPr>
          <p:cNvPr id="10" name="Text Box 7"/>
          <p:cNvSpPr txBox="1">
            <a:spLocks noChangeArrowheads="1"/>
          </p:cNvSpPr>
          <p:nvPr/>
        </p:nvSpPr>
        <p:spPr bwMode="auto">
          <a:xfrm>
            <a:off x="6333365" y="4484750"/>
            <a:ext cx="1983051" cy="492443"/>
          </a:xfrm>
          <a:prstGeom prst="rect">
            <a:avLst/>
          </a:prstGeom>
          <a:solidFill>
            <a:schemeClr val="bg1"/>
          </a:solidFill>
          <a:ln w="9525">
            <a:solidFill>
              <a:srgbClr val="7070A0"/>
            </a:solidFill>
            <a:miter lim="800000"/>
            <a:headEnd/>
            <a:tailEnd/>
          </a:ln>
          <a:effectLst/>
        </p:spPr>
        <p:txBody>
          <a:bodyPr wrap="square">
            <a:prstTxWarp prst="textNoShape">
              <a:avLst/>
            </a:prstTxWarp>
            <a:spAutoFit/>
          </a:bodyPr>
          <a:lstStyle/>
          <a:p>
            <a:pPr>
              <a:buFont typeface="Wingdings" charset="2"/>
              <a:buNone/>
            </a:pPr>
            <a:r>
              <a:rPr lang="en-GB" sz="1300" b="1">
                <a:solidFill>
                  <a:srgbClr val="7070A0"/>
                </a:solidFill>
              </a:rPr>
              <a:t>Implantation detector  </a:t>
            </a:r>
          </a:p>
          <a:p>
            <a:pPr>
              <a:buFont typeface="Wingdings" charset="2"/>
              <a:buNone/>
            </a:pPr>
            <a:r>
              <a:rPr lang="en-GB" sz="1300" b="1">
                <a:solidFill>
                  <a:srgbClr val="7070A0"/>
                </a:solidFill>
              </a:rPr>
              <a:t>    (HI,</a:t>
            </a:r>
            <a:r>
              <a:rPr lang="en-US" sz="1300" b="1">
                <a:solidFill>
                  <a:srgbClr val="7070A0"/>
                </a:solidFill>
              </a:rPr>
              <a:t> </a:t>
            </a:r>
            <a:r>
              <a:rPr lang="en-US" sz="1300" b="1">
                <a:solidFill>
                  <a:srgbClr val="7070A0"/>
                </a:solidFill>
                <a:sym typeface="Symbol" charset="2"/>
              </a:rPr>
              <a:t></a:t>
            </a:r>
            <a:r>
              <a:rPr lang="en-US" sz="1300" b="1">
                <a:solidFill>
                  <a:srgbClr val="7070A0"/>
                </a:solidFill>
              </a:rPr>
              <a:t> and e</a:t>
            </a:r>
            <a:r>
              <a:rPr lang="en-US" sz="1300" b="1" baseline="30000">
                <a:solidFill>
                  <a:srgbClr val="7070A0"/>
                </a:solidFill>
              </a:rPr>
              <a:t>-</a:t>
            </a:r>
            <a:r>
              <a:rPr lang="en-US" sz="1300" b="1">
                <a:solidFill>
                  <a:srgbClr val="7070A0"/>
                </a:solidFill>
              </a:rPr>
              <a:t> decay)</a:t>
            </a:r>
            <a:endParaRPr lang="fr-FR" sz="1300" b="1">
              <a:solidFill>
                <a:srgbClr val="7070A0"/>
              </a:solidFill>
            </a:endParaRPr>
          </a:p>
        </p:txBody>
      </p:sp>
      <p:sp>
        <p:nvSpPr>
          <p:cNvPr id="11" name="Text Box 8"/>
          <p:cNvSpPr txBox="1">
            <a:spLocks noChangeArrowheads="1"/>
          </p:cNvSpPr>
          <p:nvPr/>
        </p:nvSpPr>
        <p:spPr bwMode="auto">
          <a:xfrm>
            <a:off x="3137717" y="4778968"/>
            <a:ext cx="2376854" cy="492443"/>
          </a:xfrm>
          <a:prstGeom prst="rect">
            <a:avLst/>
          </a:prstGeom>
          <a:solidFill>
            <a:schemeClr val="bg1"/>
          </a:solidFill>
          <a:ln w="9525">
            <a:solidFill>
              <a:srgbClr val="7070A0"/>
            </a:solidFill>
            <a:miter lim="800000"/>
            <a:headEnd/>
            <a:tailEnd/>
          </a:ln>
          <a:effectLst/>
        </p:spPr>
        <p:txBody>
          <a:bodyPr>
            <a:prstTxWarp prst="textNoShape">
              <a:avLst/>
            </a:prstTxWarp>
            <a:spAutoFit/>
          </a:bodyPr>
          <a:lstStyle/>
          <a:p>
            <a:r>
              <a:rPr lang="en-US" sz="1300" b="1" dirty="0">
                <a:solidFill>
                  <a:srgbClr val="7070A0"/>
                </a:solidFill>
              </a:rPr>
              <a:t>Tunnel detector for escaped e</a:t>
            </a:r>
            <a:r>
              <a:rPr lang="en-US" sz="1300" b="1" baseline="30000" dirty="0">
                <a:solidFill>
                  <a:srgbClr val="7070A0"/>
                </a:solidFill>
              </a:rPr>
              <a:t>-</a:t>
            </a:r>
            <a:r>
              <a:rPr lang="en-US" sz="1300" b="1" dirty="0">
                <a:solidFill>
                  <a:srgbClr val="7070A0"/>
                </a:solidFill>
              </a:rPr>
              <a:t> and </a:t>
            </a:r>
            <a:r>
              <a:rPr lang="en-US" sz="1300" b="1" dirty="0">
                <a:solidFill>
                  <a:srgbClr val="7070A0"/>
                </a:solidFill>
                <a:sym typeface="Symbol" charset="2"/>
              </a:rPr>
              <a:t></a:t>
            </a:r>
            <a:endParaRPr lang="fr-FR" sz="1300" b="1" dirty="0">
              <a:solidFill>
                <a:srgbClr val="7070A0"/>
              </a:solidFill>
            </a:endParaRPr>
          </a:p>
        </p:txBody>
      </p:sp>
      <p:sp>
        <p:nvSpPr>
          <p:cNvPr id="12" name="ZoneTexte 3"/>
          <p:cNvSpPr txBox="1">
            <a:spLocks noChangeArrowheads="1"/>
          </p:cNvSpPr>
          <p:nvPr/>
        </p:nvSpPr>
        <p:spPr bwMode="auto">
          <a:xfrm>
            <a:off x="2777750" y="5449445"/>
            <a:ext cx="3450434" cy="461665"/>
          </a:xfrm>
          <a:prstGeom prst="rect">
            <a:avLst/>
          </a:prstGeom>
          <a:noFill/>
          <a:ln w="9525">
            <a:noFill/>
            <a:miter lim="800000"/>
            <a:headEnd/>
            <a:tailEnd/>
          </a:ln>
        </p:spPr>
        <p:txBody>
          <a:bodyPr wrap="square">
            <a:prstTxWarp prst="textNoShape">
              <a:avLst/>
            </a:prstTxWarp>
            <a:spAutoFit/>
          </a:bodyPr>
          <a:lstStyle/>
          <a:p>
            <a:pPr marL="285750" indent="-285750">
              <a:buClr>
                <a:srgbClr val="9999FF"/>
              </a:buClr>
              <a:buFont typeface="Wingdings" charset="2"/>
              <a:buChar char="Ø"/>
            </a:pPr>
            <a:r>
              <a:rPr lang="fr-FR" sz="1200" dirty="0" smtClean="0">
                <a:ea typeface="Arial" charset="0"/>
                <a:cs typeface="Arial" charset="0"/>
              </a:rPr>
              <a:t>Conversion </a:t>
            </a:r>
            <a:r>
              <a:rPr lang="fr-FR" sz="1200" dirty="0" err="1" smtClean="0">
                <a:ea typeface="Arial" charset="0"/>
                <a:cs typeface="Arial" charset="0"/>
              </a:rPr>
              <a:t>electrons</a:t>
            </a:r>
            <a:r>
              <a:rPr lang="fr-FR" sz="1200" dirty="0" smtClean="0">
                <a:ea typeface="Arial" charset="0"/>
                <a:cs typeface="Arial" charset="0"/>
              </a:rPr>
              <a:t> FWHM &lt;5 </a:t>
            </a:r>
            <a:r>
              <a:rPr lang="fr-FR" sz="1200" dirty="0" err="1" smtClean="0">
                <a:ea typeface="Arial" charset="0"/>
                <a:cs typeface="Arial" charset="0"/>
              </a:rPr>
              <a:t>keV</a:t>
            </a:r>
            <a:endParaRPr lang="fr-FR" sz="1200" dirty="0" smtClean="0">
              <a:ea typeface="Arial" charset="0"/>
              <a:cs typeface="Arial" charset="0"/>
            </a:endParaRPr>
          </a:p>
          <a:p>
            <a:pPr marL="285750" indent="-285750">
              <a:buClr>
                <a:srgbClr val="9999FF"/>
              </a:buClr>
              <a:buFont typeface="Wingdings" charset="2"/>
              <a:buChar char="Ø"/>
            </a:pPr>
            <a:r>
              <a:rPr lang="fr-FR" sz="1200" dirty="0" err="1" smtClean="0">
                <a:ea typeface="Arial" charset="0"/>
                <a:cs typeface="Arial" charset="0"/>
              </a:rPr>
              <a:t>Escaped</a:t>
            </a:r>
            <a:r>
              <a:rPr lang="fr-FR" sz="1200" dirty="0" smtClean="0">
                <a:ea typeface="Arial" charset="0"/>
                <a:cs typeface="Arial" charset="0"/>
              </a:rPr>
              <a:t> alpha FWHM 15 </a:t>
            </a:r>
            <a:r>
              <a:rPr lang="fr-FR" sz="1200" dirty="0" err="1" smtClean="0">
                <a:ea typeface="Arial" charset="0"/>
                <a:cs typeface="Arial" charset="0"/>
              </a:rPr>
              <a:t>keV</a:t>
            </a:r>
            <a:endParaRPr lang="fr-FR" sz="1200" dirty="0">
              <a:ea typeface="Arial" charset="0"/>
              <a:cs typeface="Arial" charset="0"/>
            </a:endParaRPr>
          </a:p>
        </p:txBody>
      </p:sp>
      <p:sp>
        <p:nvSpPr>
          <p:cNvPr id="13" name="ZoneTexte 4"/>
          <p:cNvSpPr txBox="1">
            <a:spLocks noChangeArrowheads="1"/>
          </p:cNvSpPr>
          <p:nvPr/>
        </p:nvSpPr>
        <p:spPr bwMode="auto">
          <a:xfrm>
            <a:off x="5978843" y="5141934"/>
            <a:ext cx="3228657" cy="1200329"/>
          </a:xfrm>
          <a:prstGeom prst="rect">
            <a:avLst/>
          </a:prstGeom>
          <a:noFill/>
          <a:ln w="9525">
            <a:noFill/>
            <a:miter lim="800000"/>
            <a:headEnd/>
            <a:tailEnd/>
          </a:ln>
        </p:spPr>
        <p:txBody>
          <a:bodyPr wrap="square">
            <a:prstTxWarp prst="textNoShape">
              <a:avLst/>
            </a:prstTxWarp>
            <a:spAutoFit/>
          </a:bodyPr>
          <a:lstStyle/>
          <a:p>
            <a:pPr marL="285750" indent="-285750">
              <a:buClr>
                <a:srgbClr val="9999FF"/>
              </a:buClr>
              <a:buFont typeface="Wingdings" charset="2"/>
              <a:buChar char="Ø"/>
            </a:pPr>
            <a:r>
              <a:rPr lang="fr-FR" sz="1200" dirty="0" smtClean="0">
                <a:ea typeface="Arial" charset="0"/>
                <a:cs typeface="Arial" charset="0"/>
              </a:rPr>
              <a:t>Large detector size 10x10cm</a:t>
            </a:r>
            <a:r>
              <a:rPr lang="fr-FR" sz="1200" baseline="30000" dirty="0" smtClean="0">
                <a:ea typeface="Arial" charset="0"/>
                <a:cs typeface="Arial" charset="0"/>
              </a:rPr>
              <a:t>2</a:t>
            </a:r>
          </a:p>
          <a:p>
            <a:pPr marL="285750" indent="-285750">
              <a:buClr>
                <a:srgbClr val="9999FF"/>
              </a:buClr>
              <a:buFont typeface="Wingdings" charset="2"/>
              <a:buChar char="Ø"/>
            </a:pPr>
            <a:r>
              <a:rPr lang="fr-FR" sz="1200" dirty="0" smtClean="0">
                <a:ea typeface="Arial" charset="0"/>
                <a:cs typeface="Arial" charset="0"/>
              </a:rPr>
              <a:t>High </a:t>
            </a:r>
            <a:r>
              <a:rPr lang="fr-FR" sz="1200" dirty="0" err="1" smtClean="0">
                <a:ea typeface="Arial" charset="0"/>
                <a:cs typeface="Arial" charset="0"/>
              </a:rPr>
              <a:t>resolution</a:t>
            </a:r>
            <a:r>
              <a:rPr lang="fr-FR" sz="1200" dirty="0" smtClean="0">
                <a:ea typeface="Arial" charset="0"/>
                <a:cs typeface="Arial" charset="0"/>
              </a:rPr>
              <a:t> FWHM</a:t>
            </a:r>
          </a:p>
          <a:p>
            <a:pPr marL="285750" lvl="1" indent="-285750">
              <a:buFont typeface="Wingdings" charset="2"/>
              <a:buChar char="Ø"/>
            </a:pPr>
            <a:r>
              <a:rPr lang="fr-FR" sz="1200" dirty="0" smtClean="0">
                <a:ea typeface="Arial" charset="0"/>
                <a:cs typeface="Arial" charset="0"/>
              </a:rPr>
              <a:t> </a:t>
            </a:r>
            <a:r>
              <a:rPr lang="en-US" sz="1200" b="1" dirty="0" smtClean="0">
                <a:solidFill>
                  <a:srgbClr val="000000"/>
                </a:solidFill>
              </a:rPr>
              <a:t>Ability to detect large&gt; 50MeV pulse </a:t>
            </a:r>
          </a:p>
          <a:p>
            <a:pPr marL="0" lvl="1"/>
            <a:r>
              <a:rPr lang="en-US" sz="1200" b="1" dirty="0" smtClean="0">
                <a:solidFill>
                  <a:srgbClr val="000000"/>
                </a:solidFill>
              </a:rPr>
              <a:t>	F</a:t>
            </a:r>
            <a:r>
              <a:rPr lang="en-GB" sz="1200" b="1" dirty="0" err="1" smtClean="0">
                <a:solidFill>
                  <a:srgbClr val="000000"/>
                </a:solidFill>
              </a:rPr>
              <a:t>ollowed</a:t>
            </a:r>
            <a:r>
              <a:rPr lang="en-GB" sz="1200" b="1" dirty="0" smtClean="0">
                <a:solidFill>
                  <a:srgbClr val="000000"/>
                </a:solidFill>
              </a:rPr>
              <a:t> </a:t>
            </a:r>
            <a:r>
              <a:rPr lang="en-US" sz="1200" b="1" dirty="0">
                <a:solidFill>
                  <a:srgbClr val="000000"/>
                </a:solidFill>
              </a:rPr>
              <a:t>(</a:t>
            </a:r>
            <a:r>
              <a:rPr lang="en-GB" sz="1200" b="1" dirty="0">
                <a:solidFill>
                  <a:srgbClr val="000000"/>
                </a:solidFill>
              </a:rPr>
              <a:t>≈ 10µs) </a:t>
            </a:r>
            <a:endParaRPr lang="en-GB" sz="1200" b="1" dirty="0" smtClean="0">
              <a:solidFill>
                <a:srgbClr val="000000"/>
              </a:solidFill>
            </a:endParaRPr>
          </a:p>
          <a:p>
            <a:pPr marL="0" lvl="1"/>
            <a:r>
              <a:rPr lang="en-GB" sz="1200" b="1" dirty="0">
                <a:solidFill>
                  <a:srgbClr val="000000"/>
                </a:solidFill>
              </a:rPr>
              <a:t>	</a:t>
            </a:r>
            <a:r>
              <a:rPr lang="en-GB" sz="1200" b="1" dirty="0" smtClean="0">
                <a:solidFill>
                  <a:srgbClr val="000000"/>
                </a:solidFill>
              </a:rPr>
              <a:t>by a weak (&lt;15MeV) pulse.</a:t>
            </a:r>
            <a:endParaRPr lang="fr-FR" sz="1200" b="1" dirty="0" smtClean="0">
              <a:solidFill>
                <a:srgbClr val="000000"/>
              </a:solidFill>
            </a:endParaRPr>
          </a:p>
          <a:p>
            <a:pPr marL="285750" indent="-285750">
              <a:buClr>
                <a:srgbClr val="9999FF"/>
              </a:buClr>
              <a:buFont typeface="Wingdings" charset="2"/>
              <a:buChar char="Ø"/>
            </a:pPr>
            <a:r>
              <a:rPr lang="fr-FR" sz="1200" dirty="0" smtClean="0">
                <a:ea typeface="Arial" charset="0"/>
                <a:cs typeface="Arial" charset="0"/>
              </a:rPr>
              <a:t>No </a:t>
            </a:r>
            <a:r>
              <a:rPr lang="fr-FR" sz="1200" dirty="0">
                <a:ea typeface="Arial" charset="0"/>
                <a:cs typeface="Arial" charset="0"/>
              </a:rPr>
              <a:t>Dead </a:t>
            </a:r>
            <a:r>
              <a:rPr lang="fr-FR" sz="1200" dirty="0" smtClean="0">
                <a:ea typeface="Arial" charset="0"/>
                <a:cs typeface="Arial" charset="0"/>
              </a:rPr>
              <a:t>time</a:t>
            </a:r>
            <a:endParaRPr lang="fr-FR" sz="1200" dirty="0">
              <a:ea typeface="Arial" charset="0"/>
              <a:cs typeface="Arial" charset="0"/>
            </a:endParaRPr>
          </a:p>
        </p:txBody>
      </p:sp>
      <p:cxnSp>
        <p:nvCxnSpPr>
          <p:cNvPr id="23" name="Connecteur en angle 22"/>
          <p:cNvCxnSpPr/>
          <p:nvPr/>
        </p:nvCxnSpPr>
        <p:spPr>
          <a:xfrm rot="10800000">
            <a:off x="3312075" y="3560896"/>
            <a:ext cx="3025691" cy="117049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Connecteur en angle 23"/>
          <p:cNvCxnSpPr/>
          <p:nvPr/>
        </p:nvCxnSpPr>
        <p:spPr>
          <a:xfrm rot="16200000" flipV="1">
            <a:off x="3102280" y="3991621"/>
            <a:ext cx="728133" cy="49106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Image 6" descr="S3-logo3_white.jpg"/>
          <p:cNvPicPr>
            <a:picLocks noChangeAspect="1" noChangeArrowheads="1"/>
          </p:cNvPicPr>
          <p:nvPr/>
        </p:nvPicPr>
        <p:blipFill>
          <a:blip r:embed="rId4"/>
          <a:srcRect/>
          <a:stretch>
            <a:fillRect/>
          </a:stretch>
        </p:blipFill>
        <p:spPr bwMode="auto">
          <a:xfrm>
            <a:off x="35496" y="8883"/>
            <a:ext cx="864096" cy="1043853"/>
          </a:xfrm>
          <a:prstGeom prst="rect">
            <a:avLst/>
          </a:prstGeom>
          <a:noFill/>
          <a:ln w="9525">
            <a:noFill/>
            <a:miter lim="800000"/>
            <a:headEnd/>
            <a:tailEnd/>
          </a:ln>
        </p:spPr>
      </p:pic>
      <p:sp>
        <p:nvSpPr>
          <p:cNvPr id="25" name="Text Box 3"/>
          <p:cNvSpPr txBox="1">
            <a:spLocks noChangeArrowheads="1"/>
          </p:cNvSpPr>
          <p:nvPr/>
        </p:nvSpPr>
        <p:spPr bwMode="auto">
          <a:xfrm>
            <a:off x="993999" y="25460"/>
            <a:ext cx="155282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3200" b="1" dirty="0" smtClean="0">
                <a:solidFill>
                  <a:srgbClr val="000000"/>
                </a:solidFill>
              </a:rPr>
              <a:t>SIRIUS</a:t>
            </a:r>
            <a:endParaRPr lang="en-GB" b="1" dirty="0">
              <a:solidFill>
                <a:srgbClr val="000000"/>
              </a:solidFill>
            </a:endParaRPr>
          </a:p>
        </p:txBody>
      </p:sp>
      <p:sp>
        <p:nvSpPr>
          <p:cNvPr id="27" name="ZoneTexte 26"/>
          <p:cNvSpPr txBox="1"/>
          <p:nvPr/>
        </p:nvSpPr>
        <p:spPr>
          <a:xfrm>
            <a:off x="3951200" y="116293"/>
            <a:ext cx="3094720" cy="369332"/>
          </a:xfrm>
          <a:prstGeom prst="rect">
            <a:avLst/>
          </a:prstGeom>
          <a:noFill/>
        </p:spPr>
        <p:txBody>
          <a:bodyPr wrap="none" rtlCol="0">
            <a:spAutoFit/>
          </a:bodyPr>
          <a:lstStyle/>
          <a:p>
            <a:pPr defTabSz="457200" eaLnBrk="1" hangingPunct="1"/>
            <a:r>
              <a:rPr lang="en-US" b="1" i="1" dirty="0" smtClean="0">
                <a:solidFill>
                  <a:srgbClr val="000000"/>
                </a:solidFill>
                <a:ea typeface="ＭＳ Ｐゴシック" charset="0"/>
                <a:cs typeface="ＭＳ Ｐゴシック" charset="0"/>
              </a:rPr>
              <a:t>IPHC, CSNSM, </a:t>
            </a:r>
            <a:r>
              <a:rPr lang="en-US" b="1" i="1" dirty="0" err="1" smtClean="0">
                <a:solidFill>
                  <a:srgbClr val="000000"/>
                </a:solidFill>
                <a:ea typeface="ＭＳ Ｐゴシック" charset="0"/>
                <a:cs typeface="ＭＳ Ｐゴシック" charset="0"/>
              </a:rPr>
              <a:t>Irfu</a:t>
            </a:r>
            <a:r>
              <a:rPr lang="en-US" b="1" i="1" dirty="0" smtClean="0">
                <a:solidFill>
                  <a:srgbClr val="000000"/>
                </a:solidFill>
                <a:ea typeface="ＭＳ Ｐゴシック" charset="0"/>
                <a:cs typeface="ＭＳ Ｐゴシック" charset="0"/>
              </a:rPr>
              <a:t>, GANIL</a:t>
            </a:r>
            <a:endParaRPr lang="en-US" b="1" i="1" dirty="0">
              <a:solidFill>
                <a:srgbClr val="000000"/>
              </a:solidFill>
              <a:ea typeface="ＭＳ Ｐゴシック" charset="0"/>
              <a:cs typeface="ＭＳ Ｐゴシック" charset="0"/>
            </a:endParaRPr>
          </a:p>
        </p:txBody>
      </p:sp>
      <p:pic>
        <p:nvPicPr>
          <p:cNvPr id="28" name="Picture 4" descr="10"/>
          <p:cNvPicPr>
            <a:picLocks noChangeAspect="1" noChangeArrowheads="1"/>
          </p:cNvPicPr>
          <p:nvPr/>
        </p:nvPicPr>
        <p:blipFill>
          <a:blip r:embed="rId5">
            <a:clrChange>
              <a:clrFrom>
                <a:srgbClr val="353365"/>
              </a:clrFrom>
              <a:clrTo>
                <a:srgbClr val="353365">
                  <a:alpha val="0"/>
                </a:srgbClr>
              </a:clrTo>
            </a:clrChange>
            <a:extLst>
              <a:ext uri="{28A0092B-C50C-407E-A947-70E740481C1C}">
                <a14:useLocalDpi xmlns:a14="http://schemas.microsoft.com/office/drawing/2010/main" val="0"/>
              </a:ext>
            </a:extLst>
          </a:blip>
          <a:srcRect/>
          <a:stretch>
            <a:fillRect/>
          </a:stretch>
        </p:blipFill>
        <p:spPr bwMode="auto">
          <a:xfrm flipH="1">
            <a:off x="5983821" y="1060702"/>
            <a:ext cx="3328695" cy="326623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801287" y="724024"/>
            <a:ext cx="7973197"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fr-FR" sz="2000" b="1" dirty="0" smtClean="0">
                <a:solidFill>
                  <a:schemeClr val="tx1"/>
                </a:solidFill>
              </a:rPr>
              <a:t>SIRIUS (</a:t>
            </a:r>
            <a:r>
              <a:rPr lang="fr-FR" sz="2000" b="1" dirty="0" err="1" smtClean="0">
                <a:solidFill>
                  <a:schemeClr val="tx1"/>
                </a:solidFill>
              </a:rPr>
              <a:t>Spectroscopy</a:t>
            </a:r>
            <a:r>
              <a:rPr lang="fr-FR" sz="2000" b="1" dirty="0" smtClean="0">
                <a:solidFill>
                  <a:schemeClr val="tx1"/>
                </a:solidFill>
              </a:rPr>
              <a:t> &amp; </a:t>
            </a:r>
            <a:r>
              <a:rPr lang="fr-FR" sz="2000" b="1" dirty="0" err="1" smtClean="0">
                <a:solidFill>
                  <a:schemeClr val="tx1"/>
                </a:solidFill>
              </a:rPr>
              <a:t>Intendification</a:t>
            </a:r>
            <a:r>
              <a:rPr lang="fr-FR" sz="2000" b="1" dirty="0" smtClean="0">
                <a:solidFill>
                  <a:schemeClr val="tx1"/>
                </a:solidFill>
              </a:rPr>
              <a:t> of Rare Ions </a:t>
            </a:r>
            <a:r>
              <a:rPr lang="fr-FR" sz="2000" b="1" dirty="0" err="1" smtClean="0">
                <a:solidFill>
                  <a:schemeClr val="tx1"/>
                </a:solidFill>
              </a:rPr>
              <a:t>Using</a:t>
            </a:r>
            <a:r>
              <a:rPr lang="fr-FR" sz="2000" b="1" dirty="0" smtClean="0">
                <a:solidFill>
                  <a:schemeClr val="tx1"/>
                </a:solidFill>
              </a:rPr>
              <a:t> S</a:t>
            </a:r>
            <a:r>
              <a:rPr lang="fr-FR" sz="2000" b="1" baseline="30000" dirty="0" smtClean="0">
                <a:solidFill>
                  <a:schemeClr val="tx1"/>
                </a:solidFill>
              </a:rPr>
              <a:t>3</a:t>
            </a:r>
            <a:r>
              <a:rPr lang="fr-FR" sz="2000" b="1" dirty="0" smtClean="0">
                <a:solidFill>
                  <a:schemeClr val="tx1"/>
                </a:solidFill>
              </a:rPr>
              <a:t>)</a:t>
            </a:r>
            <a:endParaRPr lang="fr-FR" sz="2000" b="1" dirty="0">
              <a:solidFill>
                <a:schemeClr val="tx1"/>
              </a:solidFill>
            </a:endParaRPr>
          </a:p>
        </p:txBody>
      </p:sp>
      <p:sp>
        <p:nvSpPr>
          <p:cNvPr id="2" name="Rectangle 1"/>
          <p:cNvSpPr/>
          <p:nvPr/>
        </p:nvSpPr>
        <p:spPr>
          <a:xfrm>
            <a:off x="2628099" y="116293"/>
            <a:ext cx="1185428" cy="369332"/>
          </a:xfrm>
          <a:prstGeom prst="rect">
            <a:avLst/>
          </a:prstGeom>
        </p:spPr>
        <p:txBody>
          <a:bodyPr wrap="none">
            <a:spAutoFit/>
          </a:bodyPr>
          <a:lstStyle/>
          <a:p>
            <a:pPr eaLnBrk="1" hangingPunct="1"/>
            <a:r>
              <a:rPr lang="en-GB" b="1" dirty="0">
                <a:solidFill>
                  <a:srgbClr val="000000"/>
                </a:solidFill>
              </a:rPr>
              <a:t>(T4 2017)</a:t>
            </a:r>
          </a:p>
        </p:txBody>
      </p:sp>
    </p:spTree>
    <p:extLst>
      <p:ext uri="{BB962C8B-B14F-4D97-AF65-F5344CB8AC3E}">
        <p14:creationId xmlns:p14="http://schemas.microsoft.com/office/powerpoint/2010/main" val="10208543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Nuclides_Z=96-118_SHI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1989138"/>
            <a:ext cx="10225088"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elle 1"/>
          <p:cNvGraphicFramePr>
            <a:graphicFrameLocks noGrp="1"/>
          </p:cNvGraphicFramePr>
          <p:nvPr/>
        </p:nvGraphicFramePr>
        <p:xfrm>
          <a:off x="212725" y="1050925"/>
          <a:ext cx="3413125" cy="2925765"/>
        </p:xfrm>
        <a:graphic>
          <a:graphicData uri="http://schemas.openxmlformats.org/drawingml/2006/table">
            <a:tbl>
              <a:tblPr firstRow="1" bandRow="1">
                <a:tableStyleId>{5C22544A-7EE6-4342-B048-85BDC9FD1C3A}</a:tableStyleId>
              </a:tblPr>
              <a:tblGrid>
                <a:gridCol w="577577"/>
                <a:gridCol w="577577"/>
                <a:gridCol w="680465"/>
                <a:gridCol w="511976"/>
                <a:gridCol w="511976"/>
                <a:gridCol w="553554"/>
              </a:tblGrid>
              <a:tr h="213333">
                <a:tc rowSpan="2">
                  <a:txBody>
                    <a:bodyPr/>
                    <a:lstStyle/>
                    <a:p>
                      <a:pPr algn="ctr"/>
                      <a:r>
                        <a:rPr lang="de-DE" sz="800" dirty="0" err="1" smtClean="0"/>
                        <a:t>nuclide</a:t>
                      </a:r>
                      <a:endParaRPr lang="en-US" sz="800" dirty="0"/>
                    </a:p>
                  </a:txBody>
                  <a:tcPr marL="91443" marR="91443" marT="45705" marB="45705">
                    <a:solidFill>
                      <a:srgbClr val="0000CC"/>
                    </a:solidFill>
                  </a:tcPr>
                </a:tc>
                <a:tc rowSpan="2">
                  <a:txBody>
                    <a:bodyPr/>
                    <a:lstStyle/>
                    <a:p>
                      <a:pPr algn="ctr"/>
                      <a:r>
                        <a:rPr lang="de-DE" sz="800" dirty="0" err="1" smtClean="0"/>
                        <a:t>feature</a:t>
                      </a:r>
                      <a:endParaRPr lang="en-US" sz="800" dirty="0"/>
                    </a:p>
                  </a:txBody>
                  <a:tcPr marL="91443" marR="91443" marT="45705" marB="45705">
                    <a:solidFill>
                      <a:srgbClr val="0000CC"/>
                    </a:solidFill>
                  </a:tcPr>
                </a:tc>
                <a:tc rowSpan="2">
                  <a:txBody>
                    <a:bodyPr/>
                    <a:lstStyle/>
                    <a:p>
                      <a:pPr algn="ctr"/>
                      <a:r>
                        <a:rPr lang="de-DE" sz="800" dirty="0" smtClean="0"/>
                        <a:t>X-</a:t>
                      </a:r>
                      <a:r>
                        <a:rPr lang="de-DE" sz="800" dirty="0" err="1" smtClean="0"/>
                        <a:t>section</a:t>
                      </a:r>
                      <a:endParaRPr lang="de-DE" sz="800" dirty="0" smtClean="0"/>
                    </a:p>
                    <a:p>
                      <a:pPr algn="ctr"/>
                      <a:r>
                        <a:rPr lang="de-DE" sz="800" dirty="0" smtClean="0"/>
                        <a:t>[</a:t>
                      </a:r>
                      <a:r>
                        <a:rPr lang="de-DE" sz="800" dirty="0" err="1" smtClean="0"/>
                        <a:t>nb</a:t>
                      </a:r>
                      <a:r>
                        <a:rPr lang="de-DE" sz="800" dirty="0" smtClean="0"/>
                        <a:t>]</a:t>
                      </a:r>
                      <a:endParaRPr lang="en-US" sz="800" dirty="0"/>
                    </a:p>
                  </a:txBody>
                  <a:tcPr marL="91443" marR="91443" marT="45705" marB="45705">
                    <a:solidFill>
                      <a:srgbClr val="0000CC"/>
                    </a:solidFill>
                  </a:tcPr>
                </a:tc>
                <a:tc rowSpan="2">
                  <a:txBody>
                    <a:bodyPr/>
                    <a:lstStyle/>
                    <a:p>
                      <a:pPr algn="ctr"/>
                      <a:r>
                        <a:rPr lang="de-DE" sz="800" dirty="0" smtClean="0"/>
                        <a:t>rate</a:t>
                      </a:r>
                    </a:p>
                    <a:p>
                      <a:pPr algn="ctr"/>
                      <a:r>
                        <a:rPr lang="de-DE" sz="800" dirty="0" smtClean="0"/>
                        <a:t>[h</a:t>
                      </a:r>
                      <a:r>
                        <a:rPr lang="de-DE" sz="800" baseline="30000" dirty="0" smtClean="0"/>
                        <a:t>-1</a:t>
                      </a:r>
                      <a:r>
                        <a:rPr lang="de-DE" sz="800" baseline="0" dirty="0" smtClean="0"/>
                        <a:t>]</a:t>
                      </a:r>
                      <a:endParaRPr lang="en-US" sz="800" dirty="0"/>
                    </a:p>
                  </a:txBody>
                  <a:tcPr marL="91443" marR="91443" marT="45705" marB="45705">
                    <a:solidFill>
                      <a:srgbClr val="0000CC"/>
                    </a:solidFill>
                  </a:tcPr>
                </a:tc>
                <a:tc gridSpan="2">
                  <a:txBody>
                    <a:bodyPr/>
                    <a:lstStyle/>
                    <a:p>
                      <a:pPr algn="ctr"/>
                      <a:r>
                        <a:rPr lang="de-DE" sz="800" dirty="0" smtClean="0"/>
                        <a:t>21UT</a:t>
                      </a:r>
                      <a:r>
                        <a:rPr lang="de-DE" sz="800" baseline="0" dirty="0" smtClean="0"/>
                        <a:t> </a:t>
                      </a:r>
                      <a:r>
                        <a:rPr lang="de-DE" sz="800" dirty="0" smtClean="0"/>
                        <a:t>integral</a:t>
                      </a:r>
                      <a:endParaRPr lang="en-US" sz="800" dirty="0"/>
                    </a:p>
                  </a:txBody>
                  <a:tcPr marL="91443" marR="91443" marT="45705" marB="45705">
                    <a:solidFill>
                      <a:srgbClr val="0000CC"/>
                    </a:solidFill>
                  </a:tcPr>
                </a:tc>
                <a:tc hMerge="1">
                  <a:txBody>
                    <a:bodyPr/>
                    <a:lstStyle/>
                    <a:p>
                      <a:pPr algn="ctr"/>
                      <a:endParaRPr lang="en-US" dirty="0"/>
                    </a:p>
                  </a:txBody>
                  <a:tcPr>
                    <a:solidFill>
                      <a:srgbClr val="0000CC"/>
                    </a:solidFill>
                  </a:tcPr>
                </a:tc>
              </a:tr>
              <a:tr h="335256">
                <a:tc vMerge="1">
                  <a:txBody>
                    <a:bodyPr/>
                    <a:lstStyle/>
                    <a:p>
                      <a:pPr algn="ctr"/>
                      <a:endParaRPr lang="en-US" dirty="0"/>
                    </a:p>
                  </a:txBody>
                  <a:tcPr>
                    <a:solidFill>
                      <a:srgbClr val="0000CC"/>
                    </a:solidFill>
                  </a:tcPr>
                </a:tc>
                <a:tc vMerge="1">
                  <a:txBody>
                    <a:bodyPr/>
                    <a:lstStyle/>
                    <a:p>
                      <a:pPr algn="ctr"/>
                      <a:endParaRPr lang="en-US" dirty="0"/>
                    </a:p>
                  </a:txBody>
                  <a:tcPr>
                    <a:solidFill>
                      <a:srgbClr val="0000CC"/>
                    </a:solidFill>
                  </a:tcPr>
                </a:tc>
                <a:tc vMerge="1">
                  <a:txBody>
                    <a:bodyPr/>
                    <a:lstStyle/>
                    <a:p>
                      <a:pPr algn="ctr"/>
                      <a:endParaRPr lang="en-US" dirty="0"/>
                    </a:p>
                  </a:txBody>
                  <a:tcPr>
                    <a:solidFill>
                      <a:srgbClr val="0000CC"/>
                    </a:solidFill>
                  </a:tcPr>
                </a:tc>
                <a:tc vMerge="1">
                  <a:txBody>
                    <a:bodyPr/>
                    <a:lstStyle/>
                    <a:p>
                      <a:pPr algn="ctr"/>
                      <a:endParaRPr lang="en-US" dirty="0"/>
                    </a:p>
                  </a:txBody>
                  <a:tcPr>
                    <a:solidFill>
                      <a:srgbClr val="0000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err="1" smtClean="0">
                          <a:ln>
                            <a:noFill/>
                          </a:ln>
                          <a:solidFill>
                            <a:srgbClr val="FFFFFF"/>
                          </a:solidFill>
                          <a:effectLst/>
                          <a:uLnTx/>
                          <a:uFillTx/>
                          <a:latin typeface="+mn-lt"/>
                        </a:rPr>
                        <a:t>day</a:t>
                      </a:r>
                      <a:r>
                        <a:rPr kumimoji="0" lang="de-DE" sz="800" b="1" i="0" u="none" strike="noStrike" kern="1200" cap="none" spc="0" normalizeH="0" baseline="0" noProof="0" dirty="0" smtClean="0">
                          <a:ln>
                            <a:noFill/>
                          </a:ln>
                          <a:solidFill>
                            <a:srgbClr val="FFFFFF"/>
                          </a:solidFill>
                          <a:effectLst/>
                          <a:uLnTx/>
                          <a:uFillTx/>
                          <a:latin typeface="+mn-lt"/>
                        </a:rPr>
                        <a:t> 1</a:t>
                      </a:r>
                      <a:endParaRPr kumimoji="0" lang="en-US" sz="800" b="1" i="0" u="none" strike="noStrike" kern="1200" cap="none" spc="0" normalizeH="0" baseline="0" noProof="0" dirty="0" smtClean="0">
                        <a:ln>
                          <a:noFill/>
                        </a:ln>
                        <a:solidFill>
                          <a:srgbClr val="FFFFFF"/>
                        </a:solidFill>
                        <a:effectLst/>
                        <a:uLnTx/>
                        <a:uFillTx/>
                        <a:latin typeface="+mn-lt"/>
                      </a:endParaRPr>
                    </a:p>
                  </a:txBody>
                  <a:tcPr marL="91443" marR="91443" marT="45705" marB="45705">
                    <a:solidFill>
                      <a:srgbClr val="0000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err="1" smtClean="0">
                          <a:ln>
                            <a:noFill/>
                          </a:ln>
                          <a:solidFill>
                            <a:srgbClr val="FF0000"/>
                          </a:solidFill>
                          <a:effectLst/>
                          <a:uLnTx/>
                          <a:uFillTx/>
                          <a:latin typeface="+mn-lt"/>
                        </a:rPr>
                        <a:t>phase</a:t>
                      </a:r>
                      <a:r>
                        <a:rPr kumimoji="0" lang="de-DE" sz="800" b="1" i="0" u="none" strike="noStrike" kern="1200" cap="none" spc="0" normalizeH="0" baseline="0" noProof="0" dirty="0" smtClean="0">
                          <a:ln>
                            <a:noFill/>
                          </a:ln>
                          <a:solidFill>
                            <a:srgbClr val="FF0000"/>
                          </a:solidFill>
                          <a:effectLst/>
                          <a:uLnTx/>
                          <a:uFillTx/>
                          <a:latin typeface="+mn-lt"/>
                        </a:rPr>
                        <a:t> 1++</a:t>
                      </a:r>
                      <a:endParaRPr kumimoji="0" lang="en-US" sz="800" b="1" i="0" u="none" strike="noStrike" kern="1200" cap="none" spc="0" normalizeH="0" baseline="0" noProof="0" dirty="0" smtClean="0">
                        <a:ln>
                          <a:noFill/>
                        </a:ln>
                        <a:solidFill>
                          <a:srgbClr val="FF0000"/>
                        </a:solidFill>
                        <a:effectLst/>
                        <a:uLnTx/>
                        <a:uFillTx/>
                        <a:latin typeface="+mn-lt"/>
                      </a:endParaRPr>
                    </a:p>
                  </a:txBody>
                  <a:tcPr marL="91443" marR="91443" marT="45705" marB="45705">
                    <a:solidFill>
                      <a:srgbClr val="0000CC"/>
                    </a:solidFill>
                  </a:tcPr>
                </a:tc>
              </a:tr>
              <a:tr h="213333">
                <a:tc>
                  <a:txBody>
                    <a:bodyPr/>
                    <a:lstStyle/>
                    <a:p>
                      <a:pPr algn="ctr"/>
                      <a:r>
                        <a:rPr lang="de-DE" sz="800" baseline="30000" dirty="0" smtClean="0"/>
                        <a:t>254</a:t>
                      </a:r>
                      <a:r>
                        <a:rPr lang="de-DE" sz="800" baseline="0" dirty="0" smtClean="0"/>
                        <a:t>No</a:t>
                      </a:r>
                      <a:endParaRPr lang="en-US" sz="800" baseline="30000" dirty="0"/>
                    </a:p>
                  </a:txBody>
                  <a:tcPr marL="91443" marR="91443" marT="45705" marB="45705"/>
                </a:tc>
                <a:tc>
                  <a:txBody>
                    <a:bodyPr/>
                    <a:lstStyle/>
                    <a:p>
                      <a:pPr algn="ctr"/>
                      <a:r>
                        <a:rPr lang="de-DE" sz="800" b="1" dirty="0" smtClean="0"/>
                        <a:t>ER</a:t>
                      </a:r>
                      <a:endParaRPr lang="en-US" sz="800" b="1" dirty="0"/>
                    </a:p>
                  </a:txBody>
                  <a:tcPr marL="91443" marR="91443" marT="45705" marB="45705"/>
                </a:tc>
                <a:tc>
                  <a:txBody>
                    <a:bodyPr/>
                    <a:lstStyle/>
                    <a:p>
                      <a:pPr algn="ctr"/>
                      <a:r>
                        <a:rPr lang="de-DE" sz="800" dirty="0" smtClean="0"/>
                        <a:t>2000</a:t>
                      </a:r>
                      <a:endParaRPr lang="en-US" sz="800" dirty="0"/>
                    </a:p>
                  </a:txBody>
                  <a:tcPr marL="91443" marR="91443" marT="45705" marB="45705"/>
                </a:tc>
                <a:tc>
                  <a:txBody>
                    <a:bodyPr/>
                    <a:lstStyle/>
                    <a:p>
                      <a:pPr algn="ctr"/>
                      <a:r>
                        <a:rPr lang="de-DE" sz="800" dirty="0" smtClean="0"/>
                        <a:t>60.000</a:t>
                      </a:r>
                      <a:endParaRPr lang="en-US" sz="800" dirty="0"/>
                    </a:p>
                  </a:txBody>
                  <a:tcPr marL="91443" marR="91443" marT="45705" marB="45705"/>
                </a:tc>
                <a:tc>
                  <a:txBody>
                    <a:bodyPr/>
                    <a:lstStyle/>
                    <a:p>
                      <a:pPr algn="ctr"/>
                      <a:r>
                        <a:rPr lang="de-DE" sz="800" b="1" dirty="0" smtClean="0">
                          <a:solidFill>
                            <a:schemeClr val="tx1"/>
                          </a:solidFill>
                          <a:sym typeface="Symbol"/>
                        </a:rPr>
                        <a:t>610</a:t>
                      </a:r>
                      <a:r>
                        <a:rPr lang="de-DE" sz="800" b="1" baseline="30000" dirty="0" smtClean="0">
                          <a:solidFill>
                            <a:schemeClr val="tx1"/>
                          </a:solidFill>
                          <a:sym typeface="Symbol"/>
                        </a:rPr>
                        <a:t>7</a:t>
                      </a:r>
                      <a:endParaRPr lang="en-US" sz="800" b="1" dirty="0">
                        <a:solidFill>
                          <a:schemeClr val="tx1"/>
                        </a:solidFill>
                      </a:endParaRPr>
                    </a:p>
                  </a:txBody>
                  <a:tcPr marL="91443" marR="91443" marT="45705" marB="4570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800" dirty="0" smtClean="0">
                          <a:solidFill>
                            <a:srgbClr val="FF0000"/>
                          </a:solidFill>
                        </a:rPr>
                        <a:t>1</a:t>
                      </a:r>
                      <a:r>
                        <a:rPr lang="de-DE" sz="800" dirty="0" smtClean="0">
                          <a:solidFill>
                            <a:srgbClr val="FF0000"/>
                          </a:solidFill>
                          <a:sym typeface="Symbol"/>
                        </a:rPr>
                        <a:t>10</a:t>
                      </a:r>
                      <a:r>
                        <a:rPr lang="de-DE" sz="800" baseline="30000" dirty="0" smtClean="0">
                          <a:solidFill>
                            <a:srgbClr val="FF0000"/>
                          </a:solidFill>
                          <a:sym typeface="Symbol"/>
                        </a:rPr>
                        <a:t>7</a:t>
                      </a:r>
                      <a:endParaRPr lang="en-US" sz="800" dirty="0" smtClean="0">
                        <a:solidFill>
                          <a:srgbClr val="FF0000"/>
                        </a:solidFill>
                      </a:endParaRPr>
                    </a:p>
                  </a:txBody>
                  <a:tcPr marL="91443" marR="91443" marT="45705" marB="45705"/>
                </a:tc>
              </a:tr>
              <a:tr h="213333">
                <a:tc>
                  <a:txBody>
                    <a:bodyPr/>
                    <a:lstStyle/>
                    <a:p>
                      <a:pPr algn="ctr"/>
                      <a:r>
                        <a:rPr lang="de-DE" sz="800" baseline="30000" dirty="0" smtClean="0"/>
                        <a:t>256</a:t>
                      </a:r>
                      <a:r>
                        <a:rPr lang="de-DE" sz="800" baseline="0" dirty="0" smtClean="0"/>
                        <a:t>Rf</a:t>
                      </a:r>
                      <a:endParaRPr lang="en-US" sz="800" baseline="30000" dirty="0"/>
                    </a:p>
                  </a:txBody>
                  <a:tcPr marL="91443" marR="91443" marT="45705" marB="45705"/>
                </a:tc>
                <a:tc>
                  <a:txBody>
                    <a:bodyPr/>
                    <a:lstStyle/>
                    <a:p>
                      <a:pPr algn="ctr"/>
                      <a:r>
                        <a:rPr lang="de-DE" sz="800" b="1" dirty="0" smtClean="0"/>
                        <a:t>ER</a:t>
                      </a:r>
                      <a:endParaRPr lang="en-US" sz="800" b="1" dirty="0"/>
                    </a:p>
                  </a:txBody>
                  <a:tcPr marL="91443" marR="91443" marT="45705" marB="45705"/>
                </a:tc>
                <a:tc>
                  <a:txBody>
                    <a:bodyPr/>
                    <a:lstStyle/>
                    <a:p>
                      <a:pPr algn="ctr"/>
                      <a:r>
                        <a:rPr lang="de-DE" sz="800" dirty="0" smtClean="0"/>
                        <a:t>17</a:t>
                      </a:r>
                      <a:endParaRPr lang="en-US" sz="800" dirty="0"/>
                    </a:p>
                  </a:txBody>
                  <a:tcPr marL="91443" marR="91443" marT="45705" marB="45705"/>
                </a:tc>
                <a:tc>
                  <a:txBody>
                    <a:bodyPr/>
                    <a:lstStyle/>
                    <a:p>
                      <a:pPr algn="ctr"/>
                      <a:r>
                        <a:rPr lang="de-DE" sz="800" dirty="0" smtClean="0"/>
                        <a:t>550</a:t>
                      </a:r>
                      <a:endParaRPr lang="en-US" sz="800" dirty="0"/>
                    </a:p>
                  </a:txBody>
                  <a:tcPr marL="91443" marR="91443" marT="45705" marB="45705"/>
                </a:tc>
                <a:tc>
                  <a:txBody>
                    <a:bodyPr/>
                    <a:lstStyle/>
                    <a:p>
                      <a:pPr algn="ctr"/>
                      <a:r>
                        <a:rPr lang="de-DE" sz="800" b="1" dirty="0" smtClean="0">
                          <a:solidFill>
                            <a:schemeClr val="tx1"/>
                          </a:solidFill>
                        </a:rPr>
                        <a:t>90.000</a:t>
                      </a:r>
                      <a:endParaRPr lang="en-US" sz="800" b="1" dirty="0">
                        <a:solidFill>
                          <a:schemeClr val="tx1"/>
                        </a:solidFill>
                      </a:endParaRPr>
                    </a:p>
                  </a:txBody>
                  <a:tcPr marL="91443" marR="91443" marT="45705" marB="4570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800" dirty="0" smtClean="0">
                          <a:solidFill>
                            <a:srgbClr val="FF0000"/>
                          </a:solidFill>
                        </a:rPr>
                        <a:t>5.4</a:t>
                      </a:r>
                      <a:r>
                        <a:rPr lang="de-DE" sz="800" dirty="0" smtClean="0">
                          <a:solidFill>
                            <a:srgbClr val="FF0000"/>
                          </a:solidFill>
                          <a:sym typeface="Symbol"/>
                        </a:rPr>
                        <a:t>10</a:t>
                      </a:r>
                      <a:r>
                        <a:rPr lang="de-DE" sz="800" baseline="30000" dirty="0" smtClean="0">
                          <a:solidFill>
                            <a:srgbClr val="FF0000"/>
                          </a:solidFill>
                          <a:sym typeface="Symbol"/>
                        </a:rPr>
                        <a:t>5</a:t>
                      </a:r>
                      <a:endParaRPr lang="en-US" sz="800" dirty="0" smtClean="0">
                        <a:solidFill>
                          <a:srgbClr val="FF0000"/>
                        </a:solidFill>
                      </a:endParaRPr>
                    </a:p>
                  </a:txBody>
                  <a:tcPr marL="91443" marR="91443" marT="45705" marB="45705"/>
                </a:tc>
              </a:tr>
              <a:tr h="213333">
                <a:tc>
                  <a:txBody>
                    <a:bodyPr/>
                    <a:lstStyle/>
                    <a:p>
                      <a:pPr algn="ctr"/>
                      <a:r>
                        <a:rPr lang="de-DE" sz="800" baseline="30000" dirty="0" smtClean="0"/>
                        <a:t>266</a:t>
                      </a:r>
                      <a:r>
                        <a:rPr lang="de-DE" sz="800" baseline="0" dirty="0" smtClean="0"/>
                        <a:t>Hs</a:t>
                      </a:r>
                      <a:endParaRPr lang="en-US" sz="800" baseline="30000" dirty="0"/>
                    </a:p>
                  </a:txBody>
                  <a:tcPr marL="91443" marR="91443" marT="45705" marB="45705"/>
                </a:tc>
                <a:tc>
                  <a:txBody>
                    <a:bodyPr/>
                    <a:lstStyle/>
                    <a:p>
                      <a:pPr algn="ctr"/>
                      <a:r>
                        <a:rPr lang="de-DE" sz="800" b="1" dirty="0" smtClean="0"/>
                        <a:t>ER</a:t>
                      </a:r>
                      <a:endParaRPr lang="en-US" sz="800" b="1" dirty="0"/>
                    </a:p>
                  </a:txBody>
                  <a:tcPr marL="91443" marR="91443" marT="45705" marB="45705"/>
                </a:tc>
                <a:tc>
                  <a:txBody>
                    <a:bodyPr/>
                    <a:lstStyle/>
                    <a:p>
                      <a:pPr algn="ctr"/>
                      <a:r>
                        <a:rPr lang="de-DE" sz="800" dirty="0" smtClean="0"/>
                        <a:t>15 (</a:t>
                      </a:r>
                      <a:r>
                        <a:rPr lang="de-DE" sz="800" baseline="30000" dirty="0" smtClean="0"/>
                        <a:t>270</a:t>
                      </a:r>
                      <a:r>
                        <a:rPr lang="de-DE" sz="800" baseline="0" dirty="0" smtClean="0"/>
                        <a:t>Ds)</a:t>
                      </a:r>
                      <a:endParaRPr lang="en-US" sz="800" dirty="0"/>
                    </a:p>
                  </a:txBody>
                  <a:tcPr marL="91443" marR="91443" marT="45705" marB="45705"/>
                </a:tc>
                <a:tc>
                  <a:txBody>
                    <a:bodyPr/>
                    <a:lstStyle/>
                    <a:p>
                      <a:pPr algn="ctr"/>
                      <a:r>
                        <a:rPr lang="de-DE" sz="800" dirty="0" smtClean="0"/>
                        <a:t>0.34</a:t>
                      </a:r>
                      <a:endParaRPr lang="en-US" sz="800" dirty="0"/>
                    </a:p>
                  </a:txBody>
                  <a:tcPr marL="91443" marR="91443" marT="45705" marB="45705"/>
                </a:tc>
                <a:tc>
                  <a:txBody>
                    <a:bodyPr/>
                    <a:lstStyle/>
                    <a:p>
                      <a:pPr algn="ctr"/>
                      <a:r>
                        <a:rPr lang="de-DE" sz="800" b="1" dirty="0" smtClean="0">
                          <a:solidFill>
                            <a:schemeClr val="tx1"/>
                          </a:solidFill>
                        </a:rPr>
                        <a:t>57</a:t>
                      </a:r>
                      <a:endParaRPr lang="en-US" sz="800" b="1" dirty="0">
                        <a:solidFill>
                          <a:schemeClr val="tx1"/>
                        </a:solidFill>
                      </a:endParaRPr>
                    </a:p>
                  </a:txBody>
                  <a:tcPr marL="91443" marR="91443" marT="45705" marB="45705"/>
                </a:tc>
                <a:tc>
                  <a:txBody>
                    <a:bodyPr/>
                    <a:lstStyle/>
                    <a:p>
                      <a:pPr algn="ctr"/>
                      <a:r>
                        <a:rPr lang="de-DE" sz="800" dirty="0" smtClean="0">
                          <a:solidFill>
                            <a:srgbClr val="FF0000"/>
                          </a:solidFill>
                        </a:rPr>
                        <a:t>285</a:t>
                      </a:r>
                      <a:endParaRPr lang="en-US" sz="800" dirty="0">
                        <a:solidFill>
                          <a:srgbClr val="FF0000"/>
                        </a:solidFill>
                      </a:endParaRPr>
                    </a:p>
                  </a:txBody>
                  <a:tcPr marL="91443" marR="91443" marT="45705" marB="45705"/>
                </a:tc>
              </a:tr>
              <a:tr h="335256">
                <a:tc>
                  <a:txBody>
                    <a:bodyPr/>
                    <a:lstStyle/>
                    <a:p>
                      <a:pPr algn="ctr"/>
                      <a:r>
                        <a:rPr lang="de-DE" sz="800" baseline="30000" dirty="0" smtClean="0"/>
                        <a:t>266m</a:t>
                      </a:r>
                      <a:r>
                        <a:rPr lang="de-DE" sz="800" baseline="0" dirty="0" smtClean="0"/>
                        <a:t>Hs</a:t>
                      </a:r>
                      <a:endParaRPr lang="en-US" sz="800" baseline="30000" dirty="0"/>
                    </a:p>
                  </a:txBody>
                  <a:tcPr marL="91443" marR="91443" marT="45705" marB="45705"/>
                </a:tc>
                <a:tc>
                  <a:txBody>
                    <a:bodyPr/>
                    <a:lstStyle/>
                    <a:p>
                      <a:pPr algn="ctr"/>
                      <a:r>
                        <a:rPr lang="de-DE" sz="800" b="1" dirty="0" smtClean="0"/>
                        <a:t>K-isomer</a:t>
                      </a:r>
                      <a:endParaRPr lang="en-US" sz="800" b="1" dirty="0"/>
                    </a:p>
                  </a:txBody>
                  <a:tcPr marL="91443" marR="91443" marT="45705" marB="45705"/>
                </a:tc>
                <a:tc>
                  <a:txBody>
                    <a:bodyPr/>
                    <a:lstStyle/>
                    <a:p>
                      <a:pPr algn="ctr"/>
                      <a:r>
                        <a:rPr lang="de-DE" sz="800" dirty="0" smtClean="0"/>
                        <a:t>15 (</a:t>
                      </a:r>
                      <a:r>
                        <a:rPr lang="de-DE" sz="800" baseline="30000" dirty="0" smtClean="0"/>
                        <a:t>270</a:t>
                      </a:r>
                      <a:r>
                        <a:rPr lang="de-DE" sz="800" baseline="0" dirty="0" smtClean="0"/>
                        <a:t>Ds)</a:t>
                      </a:r>
                      <a:endParaRPr lang="en-US" sz="800" dirty="0"/>
                    </a:p>
                  </a:txBody>
                  <a:tcPr marL="91443" marR="91443" marT="45705" marB="45705"/>
                </a:tc>
                <a:tc>
                  <a:txBody>
                    <a:bodyPr/>
                    <a:lstStyle/>
                    <a:p>
                      <a:pPr algn="ctr"/>
                      <a:r>
                        <a:rPr lang="de-DE" sz="800" dirty="0" smtClean="0"/>
                        <a:t>0.01</a:t>
                      </a:r>
                      <a:endParaRPr lang="en-US" sz="800" dirty="0"/>
                    </a:p>
                  </a:txBody>
                  <a:tcPr marL="91443" marR="91443" marT="45705" marB="45705"/>
                </a:tc>
                <a:tc>
                  <a:txBody>
                    <a:bodyPr/>
                    <a:lstStyle/>
                    <a:p>
                      <a:pPr algn="ctr"/>
                      <a:r>
                        <a:rPr lang="de-DE" sz="800" b="1" dirty="0" smtClean="0">
                          <a:solidFill>
                            <a:schemeClr val="tx1"/>
                          </a:solidFill>
                        </a:rPr>
                        <a:t>2.5</a:t>
                      </a:r>
                      <a:endParaRPr lang="en-US" sz="800" b="1" dirty="0">
                        <a:solidFill>
                          <a:schemeClr val="tx1"/>
                        </a:solidFill>
                      </a:endParaRPr>
                    </a:p>
                  </a:txBody>
                  <a:tcPr marL="91443" marR="91443" marT="45705" marB="45705"/>
                </a:tc>
                <a:tc>
                  <a:txBody>
                    <a:bodyPr/>
                    <a:lstStyle/>
                    <a:p>
                      <a:pPr algn="ctr"/>
                      <a:r>
                        <a:rPr lang="de-DE" sz="800" dirty="0" smtClean="0">
                          <a:solidFill>
                            <a:srgbClr val="FF0000"/>
                          </a:solidFill>
                        </a:rPr>
                        <a:t>12.5</a:t>
                      </a:r>
                      <a:endParaRPr lang="en-US" sz="800" dirty="0">
                        <a:solidFill>
                          <a:srgbClr val="FF0000"/>
                        </a:solidFill>
                      </a:endParaRPr>
                    </a:p>
                  </a:txBody>
                  <a:tcPr marL="91443" marR="91443" marT="45705" marB="45705"/>
                </a:tc>
              </a:tr>
              <a:tr h="213333">
                <a:tc>
                  <a:txBody>
                    <a:bodyPr/>
                    <a:lstStyle/>
                    <a:p>
                      <a:pPr algn="ctr"/>
                      <a:r>
                        <a:rPr lang="de-DE" sz="800" baseline="30000" dirty="0" smtClean="0"/>
                        <a:t>270</a:t>
                      </a:r>
                      <a:r>
                        <a:rPr lang="de-DE" sz="800" baseline="0" dirty="0" smtClean="0"/>
                        <a:t>Ds</a:t>
                      </a:r>
                      <a:endParaRPr lang="en-US" sz="800" baseline="30000" dirty="0"/>
                    </a:p>
                  </a:txBody>
                  <a:tcPr marL="91443" marR="91443" marT="45705" marB="45705"/>
                </a:tc>
                <a:tc>
                  <a:txBody>
                    <a:bodyPr/>
                    <a:lstStyle/>
                    <a:p>
                      <a:pPr algn="ctr"/>
                      <a:r>
                        <a:rPr lang="de-DE" sz="800" b="1" dirty="0" smtClean="0"/>
                        <a:t>ER</a:t>
                      </a:r>
                      <a:endParaRPr lang="en-US" sz="800" b="1" dirty="0"/>
                    </a:p>
                  </a:txBody>
                  <a:tcPr marL="91443" marR="91443" marT="45705" marB="45705"/>
                </a:tc>
                <a:tc>
                  <a:txBody>
                    <a:bodyPr/>
                    <a:lstStyle/>
                    <a:p>
                      <a:pPr algn="ctr"/>
                      <a:r>
                        <a:rPr lang="de-DE" sz="800" dirty="0" smtClean="0"/>
                        <a:t>15</a:t>
                      </a:r>
                      <a:endParaRPr lang="en-US" sz="800" dirty="0"/>
                    </a:p>
                  </a:txBody>
                  <a:tcPr marL="91443" marR="91443" marT="45705" marB="45705"/>
                </a:tc>
                <a:tc>
                  <a:txBody>
                    <a:bodyPr/>
                    <a:lstStyle/>
                    <a:p>
                      <a:pPr algn="ctr"/>
                      <a:r>
                        <a:rPr lang="de-DE" sz="800" dirty="0" smtClean="0"/>
                        <a:t>0.45</a:t>
                      </a:r>
                      <a:endParaRPr lang="en-US" sz="800" dirty="0"/>
                    </a:p>
                  </a:txBody>
                  <a:tcPr marL="91443" marR="91443" marT="45705" marB="45705"/>
                </a:tc>
                <a:tc>
                  <a:txBody>
                    <a:bodyPr/>
                    <a:lstStyle/>
                    <a:p>
                      <a:pPr algn="ctr"/>
                      <a:r>
                        <a:rPr lang="de-DE" sz="800" b="1" dirty="0" smtClean="0">
                          <a:solidFill>
                            <a:schemeClr val="tx1"/>
                          </a:solidFill>
                        </a:rPr>
                        <a:t>76</a:t>
                      </a:r>
                      <a:endParaRPr lang="en-US" sz="800" b="1" dirty="0">
                        <a:solidFill>
                          <a:schemeClr val="tx1"/>
                        </a:solidFill>
                      </a:endParaRPr>
                    </a:p>
                  </a:txBody>
                  <a:tcPr marL="91443" marR="91443" marT="45705" marB="45705"/>
                </a:tc>
                <a:tc>
                  <a:txBody>
                    <a:bodyPr/>
                    <a:lstStyle/>
                    <a:p>
                      <a:pPr algn="ctr"/>
                      <a:r>
                        <a:rPr lang="de-DE" sz="800" dirty="0" smtClean="0">
                          <a:solidFill>
                            <a:srgbClr val="FF0000"/>
                          </a:solidFill>
                        </a:rPr>
                        <a:t>380</a:t>
                      </a:r>
                      <a:endParaRPr lang="en-US" sz="800" dirty="0">
                        <a:solidFill>
                          <a:srgbClr val="FF0000"/>
                        </a:solidFill>
                      </a:endParaRPr>
                    </a:p>
                  </a:txBody>
                  <a:tcPr marL="91443" marR="91443" marT="45705" marB="45705"/>
                </a:tc>
              </a:tr>
              <a:tr h="335256">
                <a:tc>
                  <a:txBody>
                    <a:bodyPr/>
                    <a:lstStyle/>
                    <a:p>
                      <a:pPr algn="ctr"/>
                      <a:r>
                        <a:rPr lang="de-DE" sz="800" baseline="30000" dirty="0" smtClean="0"/>
                        <a:t>270m</a:t>
                      </a:r>
                      <a:r>
                        <a:rPr lang="de-DE" sz="800" baseline="0" dirty="0" smtClean="0"/>
                        <a:t>Ds</a:t>
                      </a:r>
                      <a:endParaRPr lang="en-US" sz="800" baseline="30000" dirty="0"/>
                    </a:p>
                  </a:txBody>
                  <a:tcPr marL="91443" marR="91443" marT="45705" marB="45705"/>
                </a:tc>
                <a:tc>
                  <a:txBody>
                    <a:bodyPr/>
                    <a:lstStyle/>
                    <a:p>
                      <a:pPr algn="ctr"/>
                      <a:r>
                        <a:rPr lang="de-DE" sz="800" b="1" dirty="0" smtClean="0"/>
                        <a:t>K-isomer</a:t>
                      </a:r>
                      <a:endParaRPr lang="en-US" sz="800" b="1" dirty="0"/>
                    </a:p>
                  </a:txBody>
                  <a:tcPr marL="91443" marR="91443" marT="45705" marB="45705"/>
                </a:tc>
                <a:tc>
                  <a:txBody>
                    <a:bodyPr/>
                    <a:lstStyle/>
                    <a:p>
                      <a:pPr algn="ctr"/>
                      <a:r>
                        <a:rPr lang="de-DE" sz="800" dirty="0" smtClean="0"/>
                        <a:t>15 (</a:t>
                      </a:r>
                      <a:r>
                        <a:rPr lang="de-DE" sz="800" baseline="30000" dirty="0" smtClean="0"/>
                        <a:t>270</a:t>
                      </a:r>
                      <a:r>
                        <a:rPr lang="de-DE" sz="800" baseline="0" dirty="0" smtClean="0"/>
                        <a:t>Ds)</a:t>
                      </a:r>
                      <a:endParaRPr lang="en-US" sz="800" dirty="0"/>
                    </a:p>
                  </a:txBody>
                  <a:tcPr marL="91443" marR="91443" marT="45705" marB="45705"/>
                </a:tc>
                <a:tc>
                  <a:txBody>
                    <a:bodyPr/>
                    <a:lstStyle/>
                    <a:p>
                      <a:pPr algn="ctr"/>
                      <a:r>
                        <a:rPr lang="de-DE" sz="800" dirty="0" smtClean="0"/>
                        <a:t>0.22</a:t>
                      </a:r>
                      <a:endParaRPr lang="en-US" sz="800" dirty="0"/>
                    </a:p>
                  </a:txBody>
                  <a:tcPr marL="91443" marR="91443" marT="45705" marB="45705"/>
                </a:tc>
                <a:tc>
                  <a:txBody>
                    <a:bodyPr/>
                    <a:lstStyle/>
                    <a:p>
                      <a:pPr algn="ctr"/>
                      <a:r>
                        <a:rPr lang="de-DE" sz="800" b="1" dirty="0" smtClean="0">
                          <a:solidFill>
                            <a:schemeClr val="tx1"/>
                          </a:solidFill>
                        </a:rPr>
                        <a:t>38</a:t>
                      </a:r>
                      <a:endParaRPr lang="en-US" sz="800" b="1" dirty="0">
                        <a:solidFill>
                          <a:schemeClr val="tx1"/>
                        </a:solidFill>
                      </a:endParaRPr>
                    </a:p>
                  </a:txBody>
                  <a:tcPr marL="91443" marR="91443" marT="45705" marB="45705"/>
                </a:tc>
                <a:tc>
                  <a:txBody>
                    <a:bodyPr/>
                    <a:lstStyle/>
                    <a:p>
                      <a:pPr algn="ctr"/>
                      <a:r>
                        <a:rPr lang="de-DE" sz="800" dirty="0" smtClean="0">
                          <a:solidFill>
                            <a:srgbClr val="FF0000"/>
                          </a:solidFill>
                        </a:rPr>
                        <a:t>190</a:t>
                      </a:r>
                      <a:endParaRPr lang="en-US" sz="800" dirty="0">
                        <a:solidFill>
                          <a:srgbClr val="FF0000"/>
                        </a:solidFill>
                      </a:endParaRPr>
                    </a:p>
                  </a:txBody>
                  <a:tcPr marL="91443" marR="91443" marT="45705" marB="45705"/>
                </a:tc>
              </a:tr>
              <a:tr h="213333">
                <a:tc>
                  <a:txBody>
                    <a:bodyPr/>
                    <a:lstStyle/>
                    <a:p>
                      <a:pPr algn="ctr"/>
                      <a:r>
                        <a:rPr lang="de-DE" sz="800" baseline="30000" dirty="0" smtClean="0"/>
                        <a:t>262</a:t>
                      </a:r>
                      <a:r>
                        <a:rPr lang="de-DE" sz="800" baseline="0" dirty="0" smtClean="0"/>
                        <a:t>Sg</a:t>
                      </a:r>
                      <a:endParaRPr lang="en-US" sz="800" baseline="30000" dirty="0"/>
                    </a:p>
                  </a:txBody>
                  <a:tcPr marL="91443" marR="91443" marT="45705" marB="45705"/>
                </a:tc>
                <a:tc>
                  <a:txBody>
                    <a:bodyPr/>
                    <a:lstStyle/>
                    <a:p>
                      <a:pPr algn="ctr"/>
                      <a:r>
                        <a:rPr lang="el-GR" sz="800" b="1" dirty="0" smtClean="0"/>
                        <a:t>α</a:t>
                      </a:r>
                      <a:r>
                        <a:rPr lang="de-DE" sz="800" b="1" dirty="0" smtClean="0"/>
                        <a:t>-</a:t>
                      </a:r>
                      <a:r>
                        <a:rPr lang="de-DE" sz="800" b="1" dirty="0" err="1" smtClean="0"/>
                        <a:t>decay</a:t>
                      </a:r>
                      <a:endParaRPr lang="en-US" sz="800" b="1" dirty="0"/>
                    </a:p>
                  </a:txBody>
                  <a:tcPr marL="91443" marR="91443" marT="45705" marB="45705"/>
                </a:tc>
                <a:tc>
                  <a:txBody>
                    <a:bodyPr/>
                    <a:lstStyle/>
                    <a:p>
                      <a:pPr algn="ctr"/>
                      <a:r>
                        <a:rPr lang="de-DE" sz="800" dirty="0" smtClean="0"/>
                        <a:t>15 (</a:t>
                      </a:r>
                      <a:r>
                        <a:rPr lang="de-DE" sz="800" baseline="30000" dirty="0" smtClean="0"/>
                        <a:t>270</a:t>
                      </a:r>
                      <a:r>
                        <a:rPr lang="de-DE" sz="800" baseline="0" dirty="0" smtClean="0"/>
                        <a:t>Ds)</a:t>
                      </a:r>
                      <a:endParaRPr lang="en-US" sz="800" dirty="0"/>
                    </a:p>
                  </a:txBody>
                  <a:tcPr marL="91443" marR="91443" marT="45705" marB="45705"/>
                </a:tc>
                <a:tc>
                  <a:txBody>
                    <a:bodyPr/>
                    <a:lstStyle/>
                    <a:p>
                      <a:pPr algn="ctr"/>
                      <a:r>
                        <a:rPr lang="de-DE" sz="800" dirty="0" smtClean="0"/>
                        <a:t>0.02</a:t>
                      </a:r>
                      <a:endParaRPr lang="en-US" sz="800" dirty="0"/>
                    </a:p>
                  </a:txBody>
                  <a:tcPr marL="91443" marR="91443" marT="45705" marB="45705"/>
                </a:tc>
                <a:tc>
                  <a:txBody>
                    <a:bodyPr/>
                    <a:lstStyle/>
                    <a:p>
                      <a:pPr algn="ctr"/>
                      <a:r>
                        <a:rPr lang="de-DE" sz="800" b="1" dirty="0" smtClean="0">
                          <a:solidFill>
                            <a:schemeClr val="tx1"/>
                          </a:solidFill>
                        </a:rPr>
                        <a:t>5</a:t>
                      </a:r>
                      <a:endParaRPr lang="en-US" sz="800" b="1" dirty="0">
                        <a:solidFill>
                          <a:schemeClr val="tx1"/>
                        </a:solidFill>
                      </a:endParaRPr>
                    </a:p>
                  </a:txBody>
                  <a:tcPr marL="91443" marR="91443" marT="45705" marB="45705"/>
                </a:tc>
                <a:tc>
                  <a:txBody>
                    <a:bodyPr/>
                    <a:lstStyle/>
                    <a:p>
                      <a:pPr algn="ctr"/>
                      <a:r>
                        <a:rPr lang="de-DE" sz="800" dirty="0" smtClean="0">
                          <a:solidFill>
                            <a:srgbClr val="FF0000"/>
                          </a:solidFill>
                        </a:rPr>
                        <a:t>25</a:t>
                      </a:r>
                      <a:endParaRPr lang="en-US" sz="800" dirty="0">
                        <a:solidFill>
                          <a:srgbClr val="FF0000"/>
                        </a:solidFill>
                      </a:endParaRPr>
                    </a:p>
                  </a:txBody>
                  <a:tcPr marL="91443" marR="91443" marT="45705" marB="45705"/>
                </a:tc>
              </a:tr>
              <a:tr h="213333">
                <a:tc>
                  <a:txBody>
                    <a:bodyPr/>
                    <a:lstStyle/>
                    <a:p>
                      <a:pPr algn="ctr"/>
                      <a:r>
                        <a:rPr lang="de-DE" sz="800" baseline="30000" dirty="0" smtClean="0"/>
                        <a:t>276</a:t>
                      </a:r>
                      <a:r>
                        <a:rPr lang="de-DE" sz="800" baseline="0" dirty="0" smtClean="0"/>
                        <a:t>Cn</a:t>
                      </a:r>
                      <a:endParaRPr lang="en-US" sz="800" baseline="30000" dirty="0"/>
                    </a:p>
                  </a:txBody>
                  <a:tcPr marL="91443" marR="91443" marT="45705" marB="45705"/>
                </a:tc>
                <a:tc>
                  <a:txBody>
                    <a:bodyPr/>
                    <a:lstStyle/>
                    <a:p>
                      <a:pPr algn="ctr"/>
                      <a:r>
                        <a:rPr lang="de-DE" sz="800" b="1" dirty="0" smtClean="0"/>
                        <a:t>ER</a:t>
                      </a:r>
                      <a:endParaRPr lang="en-US" sz="800" b="1" dirty="0"/>
                    </a:p>
                  </a:txBody>
                  <a:tcPr marL="91443" marR="91443" marT="45705" marB="45705"/>
                </a:tc>
                <a:tc>
                  <a:txBody>
                    <a:bodyPr/>
                    <a:lstStyle/>
                    <a:p>
                      <a:pPr algn="ctr"/>
                      <a:r>
                        <a:rPr lang="de-DE" sz="800" dirty="0" smtClean="0"/>
                        <a:t>0.5 (</a:t>
                      </a:r>
                      <a:r>
                        <a:rPr lang="de-DE" sz="800" baseline="30000" dirty="0" smtClean="0"/>
                        <a:t>277</a:t>
                      </a:r>
                      <a:r>
                        <a:rPr lang="de-DE" sz="800" baseline="0" dirty="0" smtClean="0"/>
                        <a:t>Cn)</a:t>
                      </a:r>
                      <a:endParaRPr lang="en-US" sz="800" dirty="0"/>
                    </a:p>
                  </a:txBody>
                  <a:tcPr marL="91443" marR="91443" marT="45705" marB="45705"/>
                </a:tc>
                <a:tc>
                  <a:txBody>
                    <a:bodyPr/>
                    <a:lstStyle/>
                    <a:p>
                      <a:pPr algn="ctr"/>
                      <a:r>
                        <a:rPr lang="de-DE" sz="800" dirty="0" smtClean="0"/>
                        <a:t>0.01</a:t>
                      </a:r>
                      <a:endParaRPr lang="en-US" sz="800" dirty="0"/>
                    </a:p>
                  </a:txBody>
                  <a:tcPr marL="91443" marR="91443" marT="45705" marB="45705"/>
                </a:tc>
                <a:tc>
                  <a:txBody>
                    <a:bodyPr/>
                    <a:lstStyle/>
                    <a:p>
                      <a:pPr algn="ctr"/>
                      <a:r>
                        <a:rPr lang="de-DE" sz="800" i="1" dirty="0" smtClean="0">
                          <a:solidFill>
                            <a:schemeClr val="tx1"/>
                          </a:solidFill>
                        </a:rPr>
                        <a:t>2.5</a:t>
                      </a:r>
                      <a:endParaRPr lang="en-US" sz="800" i="1" dirty="0">
                        <a:solidFill>
                          <a:schemeClr val="tx1"/>
                        </a:solidFill>
                      </a:endParaRPr>
                    </a:p>
                  </a:txBody>
                  <a:tcPr marL="91443" marR="91443" marT="45705" marB="45705"/>
                </a:tc>
                <a:tc>
                  <a:txBody>
                    <a:bodyPr/>
                    <a:lstStyle/>
                    <a:p>
                      <a:pPr algn="ctr"/>
                      <a:r>
                        <a:rPr lang="de-DE" sz="800" i="1" dirty="0" smtClean="0">
                          <a:solidFill>
                            <a:srgbClr val="FF0000"/>
                          </a:solidFill>
                        </a:rPr>
                        <a:t>12.5</a:t>
                      </a:r>
                      <a:endParaRPr lang="en-US" sz="800" i="1" dirty="0">
                        <a:solidFill>
                          <a:srgbClr val="FF0000"/>
                        </a:solidFill>
                      </a:endParaRPr>
                    </a:p>
                  </a:txBody>
                  <a:tcPr marL="91443" marR="91443" marT="45705" marB="45705"/>
                </a:tc>
              </a:tr>
              <a:tr h="213333">
                <a:tc>
                  <a:txBody>
                    <a:bodyPr/>
                    <a:lstStyle/>
                    <a:p>
                      <a:pPr algn="ctr"/>
                      <a:r>
                        <a:rPr lang="de-DE" sz="800" baseline="30000" dirty="0" smtClean="0"/>
                        <a:t>288</a:t>
                      </a:r>
                      <a:r>
                        <a:rPr lang="de-DE" sz="800" baseline="0" dirty="0" smtClean="0"/>
                        <a:t>115</a:t>
                      </a:r>
                      <a:endParaRPr lang="en-US" sz="800" baseline="30000" dirty="0"/>
                    </a:p>
                  </a:txBody>
                  <a:tcPr marL="91443" marR="91443" marT="45705" marB="45705"/>
                </a:tc>
                <a:tc>
                  <a:txBody>
                    <a:bodyPr/>
                    <a:lstStyle/>
                    <a:p>
                      <a:pPr algn="ctr"/>
                      <a:r>
                        <a:rPr lang="de-DE" sz="800" b="1" dirty="0" smtClean="0"/>
                        <a:t>ER</a:t>
                      </a:r>
                      <a:endParaRPr lang="en-US" sz="800" b="1" dirty="0"/>
                    </a:p>
                  </a:txBody>
                  <a:tcPr marL="91443" marR="91443" marT="45705" marB="45705"/>
                </a:tc>
                <a:tc>
                  <a:txBody>
                    <a:bodyPr/>
                    <a:lstStyle/>
                    <a:p>
                      <a:pPr algn="ctr"/>
                      <a:r>
                        <a:rPr lang="de-DE" sz="800" dirty="0" smtClean="0"/>
                        <a:t>10</a:t>
                      </a:r>
                      <a:endParaRPr lang="en-US" sz="800" dirty="0"/>
                    </a:p>
                  </a:txBody>
                  <a:tcPr marL="91443" marR="91443" marT="45705" marB="45705"/>
                </a:tc>
                <a:tc>
                  <a:txBody>
                    <a:bodyPr/>
                    <a:lstStyle/>
                    <a:p>
                      <a:pPr algn="ctr"/>
                      <a:r>
                        <a:rPr lang="de-DE" sz="800" dirty="0" smtClean="0"/>
                        <a:t>0.3</a:t>
                      </a:r>
                      <a:endParaRPr lang="en-US" sz="800" dirty="0"/>
                    </a:p>
                  </a:txBody>
                  <a:tcPr marL="91443" marR="91443" marT="45705" marB="45705"/>
                </a:tc>
                <a:tc>
                  <a:txBody>
                    <a:bodyPr/>
                    <a:lstStyle/>
                    <a:p>
                      <a:pPr algn="ctr"/>
                      <a:r>
                        <a:rPr lang="de-DE" sz="800" i="1" dirty="0" smtClean="0">
                          <a:solidFill>
                            <a:schemeClr val="tx1"/>
                          </a:solidFill>
                        </a:rPr>
                        <a:t>50</a:t>
                      </a:r>
                      <a:endParaRPr lang="en-US" sz="800" i="1" dirty="0">
                        <a:solidFill>
                          <a:schemeClr val="tx1"/>
                        </a:solidFill>
                      </a:endParaRPr>
                    </a:p>
                  </a:txBody>
                  <a:tcPr marL="91443" marR="91443" marT="45705" marB="45705"/>
                </a:tc>
                <a:tc>
                  <a:txBody>
                    <a:bodyPr/>
                    <a:lstStyle/>
                    <a:p>
                      <a:pPr algn="ctr"/>
                      <a:r>
                        <a:rPr lang="de-DE" sz="800" i="1" dirty="0" smtClean="0">
                          <a:solidFill>
                            <a:srgbClr val="FF0000"/>
                          </a:solidFill>
                        </a:rPr>
                        <a:t>300</a:t>
                      </a:r>
                      <a:endParaRPr lang="en-US" sz="800" i="1" dirty="0">
                        <a:solidFill>
                          <a:srgbClr val="FF0000"/>
                        </a:solidFill>
                      </a:endParaRPr>
                    </a:p>
                  </a:txBody>
                  <a:tcPr marL="91443" marR="91443" marT="45705" marB="45705"/>
                </a:tc>
              </a:tr>
              <a:tr h="213333">
                <a:tc>
                  <a:txBody>
                    <a:bodyPr/>
                    <a:lstStyle/>
                    <a:p>
                      <a:pPr algn="ctr"/>
                      <a:r>
                        <a:rPr lang="de-DE" sz="800" baseline="30000" dirty="0" smtClean="0"/>
                        <a:t>288</a:t>
                      </a:r>
                      <a:r>
                        <a:rPr lang="de-DE" sz="800" baseline="0" dirty="0" smtClean="0"/>
                        <a:t>115</a:t>
                      </a:r>
                      <a:endParaRPr lang="en-US" sz="800" baseline="30000" dirty="0"/>
                    </a:p>
                  </a:txBody>
                  <a:tcPr marL="91443" marR="91443" marT="45705" marB="45705"/>
                </a:tc>
                <a:tc>
                  <a:txBody>
                    <a:bodyPr/>
                    <a:lstStyle/>
                    <a:p>
                      <a:pPr algn="ctr"/>
                      <a:r>
                        <a:rPr lang="de-DE" sz="800" b="1" dirty="0" smtClean="0"/>
                        <a:t>L</a:t>
                      </a:r>
                      <a:r>
                        <a:rPr lang="de-DE" sz="800" b="1" baseline="0" dirty="0" smtClean="0"/>
                        <a:t> </a:t>
                      </a:r>
                      <a:r>
                        <a:rPr lang="de-DE" sz="800" b="1" dirty="0" smtClean="0"/>
                        <a:t>X-</a:t>
                      </a:r>
                      <a:r>
                        <a:rPr lang="de-DE" sz="800" b="1" dirty="0" err="1" smtClean="0"/>
                        <a:t>rays</a:t>
                      </a:r>
                      <a:endParaRPr lang="en-US" sz="800" b="1" dirty="0"/>
                    </a:p>
                  </a:txBody>
                  <a:tcPr marL="91443" marR="91443" marT="45705" marB="45705"/>
                </a:tc>
                <a:tc>
                  <a:txBody>
                    <a:bodyPr/>
                    <a:lstStyle/>
                    <a:p>
                      <a:pPr algn="ctr"/>
                      <a:r>
                        <a:rPr lang="de-DE" sz="800" dirty="0" smtClean="0"/>
                        <a:t>10</a:t>
                      </a:r>
                      <a:endParaRPr lang="en-US" sz="800" dirty="0"/>
                    </a:p>
                  </a:txBody>
                  <a:tcPr marL="91443" marR="91443" marT="45705" marB="45705"/>
                </a:tc>
                <a:tc>
                  <a:txBody>
                    <a:bodyPr/>
                    <a:lstStyle/>
                    <a:p>
                      <a:pPr algn="ctr"/>
                      <a:r>
                        <a:rPr lang="de-DE" sz="800" dirty="0" smtClean="0"/>
                        <a:t>1,8</a:t>
                      </a:r>
                      <a:endParaRPr lang="en-US" sz="800" dirty="0"/>
                    </a:p>
                  </a:txBody>
                  <a:tcPr marL="91443" marR="91443" marT="45705" marB="45705"/>
                </a:tc>
                <a:tc>
                  <a:txBody>
                    <a:bodyPr/>
                    <a:lstStyle/>
                    <a:p>
                      <a:pPr algn="ctr"/>
                      <a:r>
                        <a:rPr lang="de-DE" sz="800" i="1" dirty="0" smtClean="0">
                          <a:solidFill>
                            <a:schemeClr val="tx1"/>
                          </a:solidFill>
                        </a:rPr>
                        <a:t>300</a:t>
                      </a:r>
                      <a:endParaRPr lang="en-US" sz="800" i="1" dirty="0">
                        <a:solidFill>
                          <a:schemeClr val="tx1"/>
                        </a:solidFill>
                      </a:endParaRPr>
                    </a:p>
                  </a:txBody>
                  <a:tcPr marL="91443" marR="91443" marT="45705" marB="45705"/>
                </a:tc>
                <a:tc>
                  <a:txBody>
                    <a:bodyPr/>
                    <a:lstStyle/>
                    <a:p>
                      <a:pPr algn="ctr"/>
                      <a:r>
                        <a:rPr lang="de-DE" sz="800" i="1" dirty="0" smtClean="0">
                          <a:solidFill>
                            <a:srgbClr val="FF0000"/>
                          </a:solidFill>
                        </a:rPr>
                        <a:t>1800</a:t>
                      </a:r>
                      <a:endParaRPr lang="en-US" sz="800" i="1" dirty="0">
                        <a:solidFill>
                          <a:srgbClr val="FF0000"/>
                        </a:solidFill>
                      </a:endParaRPr>
                    </a:p>
                  </a:txBody>
                  <a:tcPr marL="91443" marR="91443" marT="45705" marB="45705"/>
                </a:tc>
              </a:tr>
            </a:tbl>
          </a:graphicData>
        </a:graphic>
      </p:graphicFrame>
      <p:sp>
        <p:nvSpPr>
          <p:cNvPr id="23" name="Ellipse 22"/>
          <p:cNvSpPr/>
          <p:nvPr/>
        </p:nvSpPr>
        <p:spPr bwMode="auto">
          <a:xfrm>
            <a:off x="3303588" y="5313363"/>
            <a:ext cx="250825" cy="252412"/>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grpSp>
        <p:nvGrpSpPr>
          <p:cNvPr id="2" name="Grouper 1"/>
          <p:cNvGrpSpPr>
            <a:grpSpLocks/>
          </p:cNvGrpSpPr>
          <p:nvPr/>
        </p:nvGrpSpPr>
        <p:grpSpPr bwMode="auto">
          <a:xfrm>
            <a:off x="2584450" y="5802313"/>
            <a:ext cx="969963" cy="252412"/>
            <a:chOff x="2584450" y="5802313"/>
            <a:chExt cx="969963" cy="252412"/>
          </a:xfrm>
        </p:grpSpPr>
        <p:sp>
          <p:nvSpPr>
            <p:cNvPr id="24" name="Ellipse 23"/>
            <p:cNvSpPr/>
            <p:nvPr/>
          </p:nvSpPr>
          <p:spPr bwMode="auto">
            <a:xfrm>
              <a:off x="3303588" y="5802313"/>
              <a:ext cx="250825" cy="252412"/>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25" name="Ellipse 24"/>
            <p:cNvSpPr/>
            <p:nvPr/>
          </p:nvSpPr>
          <p:spPr bwMode="auto">
            <a:xfrm>
              <a:off x="2836863" y="5802313"/>
              <a:ext cx="250825" cy="252412"/>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26" name="Ellipse 25"/>
            <p:cNvSpPr/>
            <p:nvPr/>
          </p:nvSpPr>
          <p:spPr bwMode="auto">
            <a:xfrm>
              <a:off x="2584450" y="5802313"/>
              <a:ext cx="252413" cy="252412"/>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grpSp>
      <p:grpSp>
        <p:nvGrpSpPr>
          <p:cNvPr id="7" name="Grouper 6"/>
          <p:cNvGrpSpPr>
            <a:grpSpLocks/>
          </p:cNvGrpSpPr>
          <p:nvPr/>
        </p:nvGrpSpPr>
        <p:grpSpPr bwMode="auto">
          <a:xfrm>
            <a:off x="6172200" y="3417888"/>
            <a:ext cx="1927225" cy="252412"/>
            <a:chOff x="6172200" y="3417888"/>
            <a:chExt cx="1927225" cy="252412"/>
          </a:xfrm>
        </p:grpSpPr>
        <p:sp>
          <p:nvSpPr>
            <p:cNvPr id="18" name="Ellipse 17"/>
            <p:cNvSpPr/>
            <p:nvPr/>
          </p:nvSpPr>
          <p:spPr bwMode="auto">
            <a:xfrm>
              <a:off x="6172200" y="3417888"/>
              <a:ext cx="250825" cy="252412"/>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35" name="Ellipse 34"/>
            <p:cNvSpPr/>
            <p:nvPr/>
          </p:nvSpPr>
          <p:spPr bwMode="auto">
            <a:xfrm>
              <a:off x="7847013" y="3417888"/>
              <a:ext cx="252412" cy="252412"/>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92285" name="Flèche vers la gauche 35"/>
            <p:cNvSpPr>
              <a:spLocks noChangeArrowheads="1"/>
            </p:cNvSpPr>
            <p:nvPr/>
          </p:nvSpPr>
          <p:spPr bwMode="auto">
            <a:xfrm>
              <a:off x="6567488" y="3438525"/>
              <a:ext cx="1212850" cy="204788"/>
            </a:xfrm>
            <a:prstGeom prst="leftArrow">
              <a:avLst>
                <a:gd name="adj1" fmla="val 50000"/>
                <a:gd name="adj2" fmla="val 50149"/>
              </a:avLst>
            </a:prstGeom>
            <a:gradFill rotWithShape="1">
              <a:gsLst>
                <a:gs pos="0">
                  <a:srgbClr val="333399"/>
                </a:gs>
                <a:gs pos="100000">
                  <a:srgbClr val="FFFFFF"/>
                </a:gs>
              </a:gsLst>
              <a:lin ang="0" scaled="1"/>
            </a:gradFill>
            <a:ln w="9525">
              <a:solidFill>
                <a:schemeClr val="tx1"/>
              </a:solidFill>
              <a:round/>
              <a:headEnd/>
              <a:tailEnd/>
            </a:ln>
          </p:spPr>
          <p:txBody>
            <a:bodyPr/>
            <a:lstStyle/>
            <a:p>
              <a:pPr defTabSz="914400" eaLnBrk="0" hangingPunct="0"/>
              <a:endParaRPr lang="en-US" sz="2400"/>
            </a:p>
          </p:txBody>
        </p:sp>
      </p:grpSp>
      <p:grpSp>
        <p:nvGrpSpPr>
          <p:cNvPr id="6" name="Grouper 5"/>
          <p:cNvGrpSpPr>
            <a:grpSpLocks/>
          </p:cNvGrpSpPr>
          <p:nvPr/>
        </p:nvGrpSpPr>
        <p:grpSpPr bwMode="auto">
          <a:xfrm>
            <a:off x="5214938" y="3849688"/>
            <a:ext cx="1449387" cy="292100"/>
            <a:chOff x="5214938" y="3849688"/>
            <a:chExt cx="1449387" cy="292100"/>
          </a:xfrm>
        </p:grpSpPr>
        <p:sp>
          <p:nvSpPr>
            <p:cNvPr id="20" name="Ellipse 19"/>
            <p:cNvSpPr/>
            <p:nvPr/>
          </p:nvSpPr>
          <p:spPr bwMode="auto">
            <a:xfrm>
              <a:off x="5214938" y="3889375"/>
              <a:ext cx="252412" cy="252413"/>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38" name="Ellipse 37"/>
            <p:cNvSpPr/>
            <p:nvPr/>
          </p:nvSpPr>
          <p:spPr bwMode="auto">
            <a:xfrm>
              <a:off x="6411913" y="3849688"/>
              <a:ext cx="252412" cy="252412"/>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92282" name="Flèche vers la gauche 40"/>
            <p:cNvSpPr>
              <a:spLocks noChangeArrowheads="1"/>
            </p:cNvSpPr>
            <p:nvPr/>
          </p:nvSpPr>
          <p:spPr bwMode="auto">
            <a:xfrm>
              <a:off x="5507038" y="3895725"/>
              <a:ext cx="822325" cy="206375"/>
            </a:xfrm>
            <a:prstGeom prst="leftArrow">
              <a:avLst>
                <a:gd name="adj1" fmla="val 50000"/>
                <a:gd name="adj2" fmla="val 49734"/>
              </a:avLst>
            </a:prstGeom>
            <a:gradFill rotWithShape="1">
              <a:gsLst>
                <a:gs pos="0">
                  <a:srgbClr val="333399"/>
                </a:gs>
                <a:gs pos="100000">
                  <a:srgbClr val="FFFFFF"/>
                </a:gs>
              </a:gsLst>
              <a:lin ang="0" scaled="1"/>
            </a:gradFill>
            <a:ln w="9525">
              <a:solidFill>
                <a:schemeClr val="tx1"/>
              </a:solidFill>
              <a:round/>
              <a:headEnd/>
              <a:tailEnd/>
            </a:ln>
          </p:spPr>
          <p:txBody>
            <a:bodyPr/>
            <a:lstStyle/>
            <a:p>
              <a:pPr defTabSz="914400" eaLnBrk="0" hangingPunct="0"/>
              <a:endParaRPr lang="en-US" sz="2400"/>
            </a:p>
          </p:txBody>
        </p:sp>
      </p:grpSp>
      <p:grpSp>
        <p:nvGrpSpPr>
          <p:cNvPr id="5" name="Grouper 4"/>
          <p:cNvGrpSpPr>
            <a:grpSpLocks/>
          </p:cNvGrpSpPr>
          <p:nvPr/>
        </p:nvGrpSpPr>
        <p:grpSpPr bwMode="auto">
          <a:xfrm>
            <a:off x="4719638" y="4357688"/>
            <a:ext cx="1492250" cy="257175"/>
            <a:chOff x="4719638" y="4357688"/>
            <a:chExt cx="1492250" cy="257175"/>
          </a:xfrm>
        </p:grpSpPr>
        <p:sp>
          <p:nvSpPr>
            <p:cNvPr id="21" name="Ellipse 20"/>
            <p:cNvSpPr/>
            <p:nvPr/>
          </p:nvSpPr>
          <p:spPr bwMode="auto">
            <a:xfrm>
              <a:off x="4719638" y="4357688"/>
              <a:ext cx="252412" cy="252412"/>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34" name="Ellipse 33"/>
            <p:cNvSpPr/>
            <p:nvPr/>
          </p:nvSpPr>
          <p:spPr bwMode="auto">
            <a:xfrm>
              <a:off x="5959475" y="4364038"/>
              <a:ext cx="252413" cy="250825"/>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92279" name="Flèche vers la gauche 41"/>
            <p:cNvSpPr>
              <a:spLocks noChangeArrowheads="1"/>
            </p:cNvSpPr>
            <p:nvPr/>
          </p:nvSpPr>
          <p:spPr bwMode="auto">
            <a:xfrm>
              <a:off x="5056188" y="4405313"/>
              <a:ext cx="822325" cy="204787"/>
            </a:xfrm>
            <a:prstGeom prst="leftArrow">
              <a:avLst>
                <a:gd name="adj1" fmla="val 50000"/>
                <a:gd name="adj2" fmla="val 50120"/>
              </a:avLst>
            </a:prstGeom>
            <a:gradFill rotWithShape="1">
              <a:gsLst>
                <a:gs pos="0">
                  <a:srgbClr val="333399"/>
                </a:gs>
                <a:gs pos="100000">
                  <a:srgbClr val="FFFFFF"/>
                </a:gs>
              </a:gsLst>
              <a:lin ang="0" scaled="1"/>
            </a:gradFill>
            <a:ln w="9525">
              <a:solidFill>
                <a:schemeClr val="tx1"/>
              </a:solidFill>
              <a:round/>
              <a:headEnd/>
              <a:tailEnd/>
            </a:ln>
          </p:spPr>
          <p:txBody>
            <a:bodyPr/>
            <a:lstStyle/>
            <a:p>
              <a:pPr defTabSz="914400" eaLnBrk="0" hangingPunct="0"/>
              <a:endParaRPr lang="en-US" sz="2400"/>
            </a:p>
          </p:txBody>
        </p:sp>
      </p:grpSp>
      <p:grpSp>
        <p:nvGrpSpPr>
          <p:cNvPr id="4" name="Grouper 3"/>
          <p:cNvGrpSpPr>
            <a:grpSpLocks/>
          </p:cNvGrpSpPr>
          <p:nvPr/>
        </p:nvGrpSpPr>
        <p:grpSpPr bwMode="auto">
          <a:xfrm>
            <a:off x="4257675" y="4840288"/>
            <a:ext cx="996950" cy="269875"/>
            <a:chOff x="4257675" y="4840288"/>
            <a:chExt cx="996950" cy="269875"/>
          </a:xfrm>
        </p:grpSpPr>
        <p:sp>
          <p:nvSpPr>
            <p:cNvPr id="22" name="Ellipse 21"/>
            <p:cNvSpPr/>
            <p:nvPr/>
          </p:nvSpPr>
          <p:spPr bwMode="auto">
            <a:xfrm>
              <a:off x="4257675" y="4840288"/>
              <a:ext cx="250825" cy="252412"/>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29" name="Ellipse 28"/>
            <p:cNvSpPr/>
            <p:nvPr/>
          </p:nvSpPr>
          <p:spPr bwMode="auto">
            <a:xfrm>
              <a:off x="5002213" y="4857750"/>
              <a:ext cx="252412" cy="252413"/>
            </a:xfrm>
            <a:prstGeom prst="ellipse">
              <a:avLst/>
            </a:prstGeom>
            <a:gradFill>
              <a:gsLst>
                <a:gs pos="98000">
                  <a:srgbClr val="333399"/>
                </a:gs>
                <a:gs pos="0">
                  <a:srgbClr val="FFFFFF"/>
                </a:gs>
              </a:gsLs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92276" name="Flèche vers la gauche 42"/>
            <p:cNvSpPr>
              <a:spLocks noChangeArrowheads="1"/>
            </p:cNvSpPr>
            <p:nvPr/>
          </p:nvSpPr>
          <p:spPr bwMode="auto">
            <a:xfrm>
              <a:off x="4560888" y="4886325"/>
              <a:ext cx="411162" cy="206375"/>
            </a:xfrm>
            <a:prstGeom prst="leftArrow">
              <a:avLst>
                <a:gd name="adj1" fmla="val 50000"/>
                <a:gd name="adj2" fmla="val 49734"/>
              </a:avLst>
            </a:prstGeom>
            <a:gradFill rotWithShape="1">
              <a:gsLst>
                <a:gs pos="0">
                  <a:srgbClr val="333399"/>
                </a:gs>
                <a:gs pos="100000">
                  <a:srgbClr val="FFFFFF"/>
                </a:gs>
              </a:gsLst>
              <a:lin ang="0" scaled="1"/>
            </a:gradFill>
            <a:ln w="9525">
              <a:solidFill>
                <a:schemeClr val="tx1"/>
              </a:solidFill>
              <a:round/>
              <a:headEnd/>
              <a:tailEnd/>
            </a:ln>
          </p:spPr>
          <p:txBody>
            <a:bodyPr/>
            <a:lstStyle/>
            <a:p>
              <a:pPr defTabSz="914400" eaLnBrk="0" hangingPunct="0"/>
              <a:endParaRPr lang="en-US" sz="2400"/>
            </a:p>
          </p:txBody>
        </p:sp>
      </p:grpSp>
      <p:grpSp>
        <p:nvGrpSpPr>
          <p:cNvPr id="8" name="Grouper 7"/>
          <p:cNvGrpSpPr>
            <a:grpSpLocks/>
          </p:cNvGrpSpPr>
          <p:nvPr/>
        </p:nvGrpSpPr>
        <p:grpSpPr bwMode="auto">
          <a:xfrm>
            <a:off x="8151813" y="2698750"/>
            <a:ext cx="754062" cy="1558925"/>
            <a:chOff x="8151813" y="2698750"/>
            <a:chExt cx="754062" cy="1558925"/>
          </a:xfrm>
        </p:grpSpPr>
        <p:sp>
          <p:nvSpPr>
            <p:cNvPr id="16" name="Ellipse 15"/>
            <p:cNvSpPr/>
            <p:nvPr/>
          </p:nvSpPr>
          <p:spPr bwMode="auto">
            <a:xfrm>
              <a:off x="8326438" y="2698750"/>
              <a:ext cx="250825" cy="250825"/>
            </a:xfrm>
            <a:prstGeom prst="ellipse">
              <a:avLst/>
            </a:prstGeom>
            <a:gradFill flip="none" rotWithShape="1">
              <a:gsLst>
                <a:gs pos="100000">
                  <a:srgbClr val="333399"/>
                </a:gs>
                <a:gs pos="0">
                  <a:srgbClr val="FFFFFF"/>
                </a:gs>
              </a:gsLst>
              <a:lin ang="0" scaled="1"/>
              <a:tileRect/>
            </a:gradFill>
            <a:ln w="9525" cap="flat" cmpd="sng" algn="ctr">
              <a:solidFill>
                <a:schemeClr val="tx1"/>
              </a:solidFill>
              <a:prstDash val="solid"/>
              <a:round/>
              <a:headEnd type="none" w="med" len="med"/>
              <a:tailEnd type="none" w="med" len="med"/>
            </a:ln>
            <a:effectLst>
              <a:outerShdw dist="107763" dir="2700000" algn="ctr" rotWithShape="0">
                <a:schemeClr val="bg2">
                  <a:alpha val="50000"/>
                </a:schemeClr>
              </a:outerShdw>
            </a:effectLst>
          </p:spPr>
          <p:txBody>
            <a:bodyPr wrap="none" anchor="ctr"/>
            <a:lstStyle/>
            <a:p>
              <a:pPr>
                <a:defRPr/>
              </a:pPr>
              <a:endParaRPr lang="en-US">
                <a:cs typeface="+mn-cs"/>
              </a:endParaRPr>
            </a:p>
          </p:txBody>
        </p:sp>
        <p:sp>
          <p:nvSpPr>
            <p:cNvPr id="92273" name="Freeform 142"/>
            <p:cNvSpPr>
              <a:spLocks/>
            </p:cNvSpPr>
            <p:nvPr/>
          </p:nvSpPr>
          <p:spPr bwMode="auto">
            <a:xfrm rot="1125401">
              <a:off x="8151813" y="2813050"/>
              <a:ext cx="754062" cy="1444625"/>
            </a:xfrm>
            <a:custGeom>
              <a:avLst/>
              <a:gdLst>
                <a:gd name="T0" fmla="*/ 0 w 408"/>
                <a:gd name="T1" fmla="*/ 2147483647 h 861"/>
                <a:gd name="T2" fmla="*/ 2147483647 w 408"/>
                <a:gd name="T3" fmla="*/ 2147483647 h 861"/>
                <a:gd name="T4" fmla="*/ 2147483647 w 408"/>
                <a:gd name="T5" fmla="*/ 0 h 861"/>
                <a:gd name="T6" fmla="*/ 0 60000 65536"/>
                <a:gd name="T7" fmla="*/ 0 60000 65536"/>
                <a:gd name="T8" fmla="*/ 0 60000 65536"/>
              </a:gdLst>
              <a:ahLst/>
              <a:cxnLst>
                <a:cxn ang="T6">
                  <a:pos x="T0" y="T1"/>
                </a:cxn>
                <a:cxn ang="T7">
                  <a:pos x="T2" y="T3"/>
                </a:cxn>
                <a:cxn ang="T8">
                  <a:pos x="T4" y="T5"/>
                </a:cxn>
              </a:cxnLst>
              <a:rect l="0" t="0" r="r" b="b"/>
              <a:pathLst>
                <a:path w="408" h="861">
                  <a:moveTo>
                    <a:pt x="0" y="861"/>
                  </a:moveTo>
                  <a:cubicBezTo>
                    <a:pt x="56" y="774"/>
                    <a:pt x="113" y="687"/>
                    <a:pt x="181" y="544"/>
                  </a:cubicBezTo>
                  <a:cubicBezTo>
                    <a:pt x="249" y="401"/>
                    <a:pt x="328" y="200"/>
                    <a:pt x="408" y="0"/>
                  </a:cubicBezTo>
                </a:path>
              </a:pathLst>
            </a:custGeom>
            <a:noFill/>
            <a:ln w="127000" cap="flat" cmpd="sng">
              <a:solidFill>
                <a:schemeClr val="tx1"/>
              </a:solidFill>
              <a:prstDash val="sysDot"/>
              <a:round/>
              <a:headEnd/>
              <a:tailEnd type="triangle" w="med" len="med"/>
            </a:ln>
            <a:extLst>
              <a:ext uri="{909E8E84-426E-40dd-AFC4-6F175D3DCCD1}">
                <a14:hiddenFill xmlns:a14="http://schemas.microsoft.com/office/drawing/2010/main">
                  <a:solidFill>
                    <a:srgbClr val="FFFFCC"/>
                  </a:solidFill>
                </a14:hiddenFill>
              </a:ext>
            </a:extLst>
          </p:spPr>
          <p:txBody>
            <a:bodyPr wrap="none" anchor="ctr"/>
            <a:lstStyle/>
            <a:p>
              <a:endParaRPr lang="en-US"/>
            </a:p>
          </p:txBody>
        </p:sp>
      </p:grpSp>
      <p:cxnSp>
        <p:nvCxnSpPr>
          <p:cNvPr id="92261" name="Connecteur droit 46"/>
          <p:cNvCxnSpPr>
            <a:cxnSpLocks noChangeShapeType="1"/>
          </p:cNvCxnSpPr>
          <p:nvPr/>
        </p:nvCxnSpPr>
        <p:spPr bwMode="auto">
          <a:xfrm flipV="1">
            <a:off x="3303588" y="4357688"/>
            <a:ext cx="0" cy="3875087"/>
          </a:xfrm>
          <a:prstGeom prst="line">
            <a:avLst/>
          </a:prstGeom>
          <a:noFill/>
          <a:ln w="38100" cmpd="sng">
            <a:solidFill>
              <a:schemeClr val="tx1"/>
            </a:solidFill>
            <a:prstDash val="dash"/>
            <a:round/>
            <a:headEnd/>
            <a:tailEnd/>
          </a:ln>
          <a:extLst>
            <a:ext uri="{909E8E84-426E-40dd-AFC4-6F175D3DCCD1}">
              <a14:hiddenFill xmlns:a14="http://schemas.microsoft.com/office/drawing/2010/main">
                <a:noFill/>
              </a14:hiddenFill>
            </a:ext>
          </a:extLst>
        </p:spPr>
      </p:cxnSp>
      <p:cxnSp>
        <p:nvCxnSpPr>
          <p:cNvPr id="92262" name="Connecteur droit 47"/>
          <p:cNvCxnSpPr>
            <a:cxnSpLocks noChangeShapeType="1"/>
          </p:cNvCxnSpPr>
          <p:nvPr/>
        </p:nvCxnSpPr>
        <p:spPr bwMode="auto">
          <a:xfrm flipV="1">
            <a:off x="3544888" y="4357688"/>
            <a:ext cx="0" cy="3875087"/>
          </a:xfrm>
          <a:prstGeom prst="line">
            <a:avLst/>
          </a:prstGeom>
          <a:noFill/>
          <a:ln w="38100" cmpd="sng">
            <a:solidFill>
              <a:schemeClr val="tx1"/>
            </a:solidFill>
            <a:prstDash val="dash"/>
            <a:round/>
            <a:headEnd/>
            <a:tailEnd/>
          </a:ln>
          <a:extLst>
            <a:ext uri="{909E8E84-426E-40dd-AFC4-6F175D3DCCD1}">
              <a14:hiddenFill xmlns:a14="http://schemas.microsoft.com/office/drawing/2010/main">
                <a:noFill/>
              </a14:hiddenFill>
            </a:ext>
          </a:extLst>
        </p:spPr>
      </p:cxnSp>
      <p:cxnSp>
        <p:nvCxnSpPr>
          <p:cNvPr id="92263" name="Connecteur droit 48"/>
          <p:cNvCxnSpPr>
            <a:cxnSpLocks noChangeShapeType="1"/>
          </p:cNvCxnSpPr>
          <p:nvPr/>
        </p:nvCxnSpPr>
        <p:spPr bwMode="auto">
          <a:xfrm flipV="1">
            <a:off x="5697538" y="3363913"/>
            <a:ext cx="0" cy="2690812"/>
          </a:xfrm>
          <a:prstGeom prst="line">
            <a:avLst/>
          </a:prstGeom>
          <a:noFill/>
          <a:ln w="38100" cmpd="sng">
            <a:solidFill>
              <a:schemeClr val="tx1"/>
            </a:solidFill>
            <a:prstDash val="dash"/>
            <a:round/>
            <a:headEnd/>
            <a:tailEnd/>
          </a:ln>
          <a:extLst>
            <a:ext uri="{909E8E84-426E-40dd-AFC4-6F175D3DCCD1}">
              <a14:hiddenFill xmlns:a14="http://schemas.microsoft.com/office/drawing/2010/main">
                <a:noFill/>
              </a14:hiddenFill>
            </a:ext>
          </a:extLst>
        </p:spPr>
      </p:cxnSp>
      <p:cxnSp>
        <p:nvCxnSpPr>
          <p:cNvPr id="92264" name="Connecteur droit 51"/>
          <p:cNvCxnSpPr>
            <a:cxnSpLocks noChangeShapeType="1"/>
          </p:cNvCxnSpPr>
          <p:nvPr/>
        </p:nvCxnSpPr>
        <p:spPr bwMode="auto">
          <a:xfrm flipV="1">
            <a:off x="5938838" y="3356992"/>
            <a:ext cx="0" cy="2692400"/>
          </a:xfrm>
          <a:prstGeom prst="line">
            <a:avLst/>
          </a:prstGeom>
          <a:noFill/>
          <a:ln w="38100" cmpd="sng">
            <a:solidFill>
              <a:schemeClr val="tx1"/>
            </a:solidFill>
            <a:prstDash val="dash"/>
            <a:round/>
            <a:headEnd/>
            <a:tailEnd/>
          </a:ln>
          <a:extLst>
            <a:ext uri="{909E8E84-426E-40dd-AFC4-6F175D3DCCD1}">
              <a14:hiddenFill xmlns:a14="http://schemas.microsoft.com/office/drawing/2010/main">
                <a:noFill/>
              </a14:hiddenFill>
            </a:ext>
          </a:extLst>
        </p:spPr>
      </p:cxnSp>
      <p:cxnSp>
        <p:nvCxnSpPr>
          <p:cNvPr id="92265" name="Connecteur droit 52"/>
          <p:cNvCxnSpPr>
            <a:cxnSpLocks noChangeShapeType="1"/>
          </p:cNvCxnSpPr>
          <p:nvPr/>
        </p:nvCxnSpPr>
        <p:spPr bwMode="auto">
          <a:xfrm flipH="1" flipV="1">
            <a:off x="7097713" y="2949575"/>
            <a:ext cx="2046287" cy="23813"/>
          </a:xfrm>
          <a:prstGeom prst="line">
            <a:avLst/>
          </a:prstGeom>
          <a:noFill/>
          <a:ln w="38100" cmpd="sng">
            <a:solidFill>
              <a:schemeClr val="tx1"/>
            </a:solidFill>
            <a:prstDash val="dash"/>
            <a:round/>
            <a:headEnd/>
            <a:tailEnd/>
          </a:ln>
          <a:extLst>
            <a:ext uri="{909E8E84-426E-40dd-AFC4-6F175D3DCCD1}">
              <a14:hiddenFill xmlns:a14="http://schemas.microsoft.com/office/drawing/2010/main">
                <a:noFill/>
              </a14:hiddenFill>
            </a:ext>
          </a:extLst>
        </p:spPr>
      </p:cxnSp>
      <p:cxnSp>
        <p:nvCxnSpPr>
          <p:cNvPr id="92266" name="Connecteur droit 56"/>
          <p:cNvCxnSpPr>
            <a:cxnSpLocks noChangeShapeType="1"/>
          </p:cNvCxnSpPr>
          <p:nvPr/>
        </p:nvCxnSpPr>
        <p:spPr bwMode="auto">
          <a:xfrm flipH="1" flipV="1">
            <a:off x="7097713" y="3176588"/>
            <a:ext cx="2063750" cy="23812"/>
          </a:xfrm>
          <a:prstGeom prst="line">
            <a:avLst/>
          </a:prstGeom>
          <a:noFill/>
          <a:ln w="38100" cmpd="sng">
            <a:solidFill>
              <a:schemeClr val="tx1"/>
            </a:solidFill>
            <a:prstDash val="dash"/>
            <a:round/>
            <a:headEnd/>
            <a:tailEnd/>
          </a:ln>
          <a:extLst>
            <a:ext uri="{909E8E84-426E-40dd-AFC4-6F175D3DCCD1}">
              <a14:hiddenFill xmlns:a14="http://schemas.microsoft.com/office/drawing/2010/main">
                <a:noFill/>
              </a14:hiddenFill>
            </a:ext>
          </a:extLst>
        </p:spPr>
      </p:cxnSp>
      <p:sp>
        <p:nvSpPr>
          <p:cNvPr id="52343" name="ZoneTexte 61"/>
          <p:cNvSpPr txBox="1">
            <a:spLocks noChangeArrowheads="1"/>
          </p:cNvSpPr>
          <p:nvPr/>
        </p:nvSpPr>
        <p:spPr bwMode="auto">
          <a:xfrm>
            <a:off x="4067944" y="764704"/>
            <a:ext cx="48738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buFont typeface="Wingdings" charset="2"/>
              <a:buChar char=""/>
              <a:defRPr/>
            </a:pPr>
            <a:r>
              <a:rPr lang="en-US" sz="1800" b="1" dirty="0" smtClean="0">
                <a:solidFill>
                  <a:srgbClr val="000090"/>
                </a:solidFill>
              </a:rPr>
              <a:t>Nuclear structure</a:t>
            </a:r>
          </a:p>
          <a:p>
            <a:pPr eaLnBrk="1" hangingPunct="1">
              <a:defRPr/>
            </a:pPr>
            <a:r>
              <a:rPr lang="en-US" sz="1600" dirty="0" smtClean="0"/>
              <a:t>Quasi-particle excitations </a:t>
            </a:r>
            <a:r>
              <a:rPr lang="en-US" sz="1600" dirty="0" smtClean="0">
                <a:latin typeface="Wingdings" charset="0"/>
                <a:cs typeface="Wingdings" charset="0"/>
                <a:sym typeface="Wingdings" charset="0"/>
              </a:rPr>
              <a:t></a:t>
            </a:r>
            <a:r>
              <a:rPr lang="en-US" sz="1600" dirty="0" smtClean="0">
                <a:sym typeface="Wingdings" charset="0"/>
              </a:rPr>
              <a:t> deformation/K-isomers</a:t>
            </a:r>
            <a:endParaRPr lang="en-US" sz="1800" dirty="0" smtClean="0">
              <a:sym typeface="Wingdings" charset="0"/>
            </a:endParaRPr>
          </a:p>
        </p:txBody>
      </p:sp>
      <p:sp>
        <p:nvSpPr>
          <p:cNvPr id="52344" name="Rectangle 70"/>
          <p:cNvSpPr>
            <a:spLocks noChangeArrowheads="1"/>
          </p:cNvSpPr>
          <p:nvPr/>
        </p:nvSpPr>
        <p:spPr bwMode="auto">
          <a:xfrm>
            <a:off x="5997780" y="6330950"/>
            <a:ext cx="2909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800" dirty="0" smtClean="0">
                <a:cs typeface="Zapf Dingbats" charset="0"/>
                <a:sym typeface="Zapf Dingbats" charset="0"/>
              </a:rPr>
              <a:t>Z &gt; 112 </a:t>
            </a:r>
            <a:r>
              <a:rPr lang="en-US" sz="1800" dirty="0" smtClean="0">
                <a:latin typeface="Wingdings" charset="0"/>
                <a:cs typeface="Wingdings" charset="0"/>
                <a:sym typeface="Wingdings" charset="0"/>
              </a:rPr>
              <a:t></a:t>
            </a:r>
            <a:r>
              <a:rPr lang="en-US" sz="1800" dirty="0" smtClean="0">
                <a:cs typeface="Zapf Dingbats" charset="0"/>
                <a:sym typeface="Zapf Dingbats" charset="0"/>
              </a:rPr>
              <a:t> </a:t>
            </a:r>
            <a:r>
              <a:rPr lang="en-US" sz="1800" dirty="0">
                <a:cs typeface="Zapf Dingbats" charset="0"/>
                <a:sym typeface="Zapf Dingbats" charset="0"/>
              </a:rPr>
              <a:t>Actinide targets</a:t>
            </a:r>
          </a:p>
        </p:txBody>
      </p:sp>
      <p:sp>
        <p:nvSpPr>
          <p:cNvPr id="73" name="ZoneTexte 2"/>
          <p:cNvSpPr txBox="1">
            <a:spLocks noChangeArrowheads="1"/>
          </p:cNvSpPr>
          <p:nvPr/>
        </p:nvSpPr>
        <p:spPr bwMode="auto">
          <a:xfrm>
            <a:off x="960438" y="33338"/>
            <a:ext cx="705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en-GB" sz="2600" b="1" dirty="0" smtClean="0">
                <a:solidFill>
                  <a:srgbClr val="000000"/>
                </a:solidFill>
                <a:effectLst>
                  <a:outerShdw blurRad="38100" dist="38100" dir="2700000" algn="tl">
                    <a:srgbClr val="DDDDDD"/>
                  </a:outerShdw>
                </a:effectLst>
                <a:sym typeface="Arial" charset="0"/>
              </a:rPr>
              <a:t>VHE/SHE </a:t>
            </a:r>
            <a:r>
              <a:rPr lang="en-US" sz="2600" b="1" dirty="0"/>
              <a:t>day 1 Science opportunities </a:t>
            </a:r>
            <a:endParaRPr lang="en-GB" sz="2600" b="1" dirty="0">
              <a:solidFill>
                <a:srgbClr val="000000"/>
              </a:solidFill>
              <a:effectLst>
                <a:outerShdw blurRad="38100" dist="38100" dir="2700000" algn="tl">
                  <a:srgbClr val="DDDDDD"/>
                </a:outerShdw>
              </a:effectLst>
              <a:sym typeface="Arial" charset="0"/>
            </a:endParaRPr>
          </a:p>
        </p:txBody>
      </p:sp>
      <p:pic>
        <p:nvPicPr>
          <p:cNvPr id="92271" name="Image 6" descr="S3-logo3_wh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96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067944" y="1517303"/>
            <a:ext cx="4572000" cy="615553"/>
          </a:xfrm>
          <a:prstGeom prst="rect">
            <a:avLst/>
          </a:prstGeom>
        </p:spPr>
        <p:txBody>
          <a:bodyPr>
            <a:spAutoFit/>
          </a:bodyPr>
          <a:lstStyle/>
          <a:p>
            <a:pPr marL="285750" indent="-285750" eaLnBrk="1" hangingPunct="1">
              <a:buFont typeface="Wingdings" charset="2"/>
              <a:buChar char=""/>
              <a:defRPr/>
            </a:pPr>
            <a:r>
              <a:rPr lang="en-US" sz="1800" b="1" dirty="0">
                <a:solidFill>
                  <a:srgbClr val="000090"/>
                </a:solidFill>
                <a:sym typeface="Wingdings" charset="0"/>
              </a:rPr>
              <a:t>Reaction studies</a:t>
            </a:r>
          </a:p>
          <a:p>
            <a:pPr eaLnBrk="1" hangingPunct="1">
              <a:defRPr/>
            </a:pPr>
            <a:r>
              <a:rPr lang="en-US" sz="1600" dirty="0" err="1" smtClean="0">
                <a:sym typeface="Wingdings" charset="0"/>
              </a:rPr>
              <a:t>Isospin</a:t>
            </a:r>
            <a:r>
              <a:rPr lang="en-US" sz="1600" dirty="0" smtClean="0">
                <a:sym typeface="Wingdings" charset="0"/>
              </a:rPr>
              <a:t> dependent investigation</a:t>
            </a:r>
          </a:p>
        </p:txBody>
      </p:sp>
      <p:sp>
        <p:nvSpPr>
          <p:cNvPr id="10" name="Rectangle 9"/>
          <p:cNvSpPr/>
          <p:nvPr/>
        </p:nvSpPr>
        <p:spPr>
          <a:xfrm>
            <a:off x="4067944" y="2276872"/>
            <a:ext cx="2329885" cy="1200329"/>
          </a:xfrm>
          <a:prstGeom prst="rect">
            <a:avLst/>
          </a:prstGeom>
        </p:spPr>
        <p:txBody>
          <a:bodyPr wrap="none">
            <a:spAutoFit/>
          </a:bodyPr>
          <a:lstStyle/>
          <a:p>
            <a:pPr marL="285750" indent="-285750" eaLnBrk="1" hangingPunct="1">
              <a:buFont typeface="Wingdings" charset="2"/>
              <a:buChar char=""/>
              <a:defRPr/>
            </a:pPr>
            <a:r>
              <a:rPr lang="en-US" sz="2000" b="1" dirty="0">
                <a:solidFill>
                  <a:srgbClr val="000090"/>
                </a:solidFill>
              </a:rPr>
              <a:t>SHE </a:t>
            </a:r>
            <a:r>
              <a:rPr lang="en-US" sz="2000" b="1" dirty="0" smtClean="0">
                <a:solidFill>
                  <a:srgbClr val="000090"/>
                </a:solidFill>
              </a:rPr>
              <a:t>Synthesis</a:t>
            </a:r>
          </a:p>
          <a:p>
            <a:pPr eaLnBrk="1" hangingPunct="1">
              <a:defRPr/>
            </a:pPr>
            <a:r>
              <a:rPr lang="fr-FR" sz="1600" dirty="0">
                <a:effectLst>
                  <a:outerShdw blurRad="38100" dist="38100" dir="2700000" algn="tl">
                    <a:srgbClr val="DDDDDD"/>
                  </a:outerShdw>
                </a:effectLst>
              </a:rPr>
              <a:t>I=10pµA</a:t>
            </a:r>
          </a:p>
          <a:p>
            <a:pPr eaLnBrk="1" hangingPunct="1">
              <a:defRPr/>
            </a:pPr>
            <a:r>
              <a:rPr lang="fr-FR" sz="1600" dirty="0">
                <a:effectLst>
                  <a:outerShdw blurRad="38100" dist="38100" dir="2700000" algn="tl">
                    <a:srgbClr val="DDDDDD"/>
                  </a:outerShdw>
                </a:effectLst>
                <a:sym typeface="Wingdings" charset="2"/>
              </a:rPr>
              <a:t> 1evt/</a:t>
            </a:r>
            <a:r>
              <a:rPr lang="fr-FR" sz="1600" dirty="0" err="1">
                <a:effectLst>
                  <a:outerShdw blurRad="38100" dist="38100" dir="2700000" algn="tl">
                    <a:srgbClr val="DDDDDD"/>
                  </a:outerShdw>
                </a:effectLst>
                <a:sym typeface="Wingdings" charset="2"/>
              </a:rPr>
              <a:t>month</a:t>
            </a:r>
            <a:r>
              <a:rPr lang="fr-FR" sz="1600" dirty="0">
                <a:effectLst>
                  <a:outerShdw blurRad="38100" dist="38100" dir="2700000" algn="tl">
                    <a:srgbClr val="DDDDDD"/>
                  </a:outerShdw>
                </a:effectLst>
                <a:sym typeface="Wingdings" charset="2"/>
              </a:rPr>
              <a:t>@</a:t>
            </a:r>
            <a:r>
              <a:rPr lang="el-GR" sz="1600" dirty="0">
                <a:effectLst>
                  <a:outerShdw blurRad="38100" dist="38100" dir="2700000" algn="tl">
                    <a:srgbClr val="DDDDDD"/>
                  </a:outerShdw>
                </a:effectLst>
                <a:ea typeface="Arial" charset="0"/>
                <a:cs typeface="Arial" charset="0"/>
                <a:sym typeface="Wingdings" charset="2"/>
              </a:rPr>
              <a:t>σ</a:t>
            </a:r>
            <a:r>
              <a:rPr lang="fr-FR" sz="1600" dirty="0">
                <a:effectLst>
                  <a:outerShdw blurRad="38100" dist="38100" dir="2700000" algn="tl">
                    <a:srgbClr val="DDDDDD"/>
                  </a:outerShdw>
                </a:effectLst>
                <a:ea typeface="Arial" charset="0"/>
                <a:cs typeface="Arial" charset="0"/>
                <a:sym typeface="Wingdings" charset="2"/>
              </a:rPr>
              <a:t>~</a:t>
            </a:r>
            <a:r>
              <a:rPr lang="fr-FR" sz="1600" dirty="0">
                <a:effectLst>
                  <a:outerShdw blurRad="38100" dist="38100" dir="2700000" algn="tl">
                    <a:srgbClr val="DDDDDD"/>
                  </a:outerShdw>
                </a:effectLst>
                <a:sym typeface="Wingdings" charset="2"/>
              </a:rPr>
              <a:t>10fb</a:t>
            </a:r>
          </a:p>
          <a:p>
            <a:pPr eaLnBrk="1" hangingPunct="1">
              <a:defRPr/>
            </a:pPr>
            <a:endParaRPr lang="en-US" sz="2000" b="1" dirty="0">
              <a:solidFill>
                <a:srgbClr val="2D2D8A"/>
              </a:solidFill>
            </a:endParaRPr>
          </a:p>
        </p:txBody>
      </p:sp>
      <p:sp>
        <p:nvSpPr>
          <p:cNvPr id="42" name="ZoneTexte 41"/>
          <p:cNvSpPr txBox="1"/>
          <p:nvPr/>
        </p:nvSpPr>
        <p:spPr>
          <a:xfrm>
            <a:off x="0" y="4166239"/>
            <a:ext cx="3126577" cy="830997"/>
          </a:xfrm>
          <a:prstGeom prst="rect">
            <a:avLst/>
          </a:prstGeom>
          <a:noFill/>
        </p:spPr>
        <p:txBody>
          <a:bodyPr wrap="none">
            <a:spAutoFit/>
          </a:bodyPr>
          <a:lstStyle/>
          <a:p>
            <a:pPr>
              <a:defRPr/>
            </a:pPr>
            <a:r>
              <a:rPr lang="en-US" sz="1600" b="1" dirty="0">
                <a:latin typeface="+mj-lt"/>
                <a:ea typeface="Zapf Dingbats"/>
                <a:cs typeface="Zapf Dingbats"/>
                <a:sym typeface="Zapf Dingbats"/>
              </a:rPr>
              <a:t>Rate summary </a:t>
            </a:r>
            <a:r>
              <a:rPr lang="en-US" sz="1600" b="1" dirty="0" err="1">
                <a:latin typeface="+mj-lt"/>
                <a:ea typeface="Zapf Dingbats"/>
                <a:cs typeface="Zapf Dingbats"/>
                <a:sym typeface="Zapf Dingbats"/>
              </a:rPr>
              <a:t>vs</a:t>
            </a:r>
            <a:r>
              <a:rPr lang="en-US" sz="1600" b="1" dirty="0">
                <a:latin typeface="+mj-lt"/>
                <a:ea typeface="Zapf Dingbats"/>
                <a:cs typeface="Zapf Dingbats"/>
                <a:sym typeface="Zapf Dingbats"/>
              </a:rPr>
              <a:t> </a:t>
            </a:r>
            <a:r>
              <a:rPr lang="en-US" sz="1600" b="1" dirty="0">
                <a:ea typeface="Zapf Dingbats"/>
                <a:cs typeface="Zapf Dingbats"/>
                <a:sym typeface="Zapf Dingbats"/>
              </a:rPr>
              <a:t>GSI UNILAC</a:t>
            </a:r>
            <a:endParaRPr lang="en-US" sz="1600" b="1" dirty="0">
              <a:latin typeface="+mj-lt"/>
              <a:ea typeface="Zapf Dingbats"/>
              <a:cs typeface="Zapf Dingbats"/>
              <a:sym typeface="Zapf Dingbats"/>
            </a:endParaRPr>
          </a:p>
          <a:p>
            <a:pPr marL="285750" indent="-285750">
              <a:buFont typeface="Zapf Dingbats" charset="0"/>
              <a:buChar char="✕"/>
              <a:defRPr/>
            </a:pPr>
            <a:r>
              <a:rPr lang="en-US" sz="1600" dirty="0">
                <a:latin typeface="+mj-lt"/>
                <a:ea typeface="Zapf Dingbats"/>
                <a:cs typeface="Zapf Dingbats"/>
                <a:sym typeface="Zapf Dingbats"/>
              </a:rPr>
              <a:t>2-4 [A/Q=3]</a:t>
            </a:r>
          </a:p>
          <a:p>
            <a:pPr marL="285750" indent="-285750">
              <a:buFont typeface="Zapf Dingbats" charset="0"/>
              <a:buChar char="✕"/>
              <a:defRPr/>
            </a:pPr>
            <a:r>
              <a:rPr lang="en-US" sz="1600" b="1" dirty="0">
                <a:solidFill>
                  <a:srgbClr val="000000"/>
                </a:solidFill>
                <a:latin typeface="+mj-lt"/>
                <a:ea typeface="Zapf Dingbats"/>
                <a:cs typeface="Zapf Dingbats"/>
                <a:sym typeface="Zapf Dingbats"/>
              </a:rPr>
              <a:t>15-20 [A/Q</a:t>
            </a:r>
            <a:r>
              <a:rPr lang="en-US" sz="1600" b="1" dirty="0" smtClean="0">
                <a:solidFill>
                  <a:srgbClr val="000000"/>
                </a:solidFill>
                <a:latin typeface="+mj-lt"/>
                <a:ea typeface="Zapf Dingbats"/>
                <a:cs typeface="Zapf Dingbats"/>
                <a:sym typeface="Zapf Dingbats"/>
              </a:rPr>
              <a:t>=7]</a:t>
            </a:r>
            <a:endParaRPr lang="en-US" sz="1600" b="1" dirty="0">
              <a:solidFill>
                <a:srgbClr val="000000"/>
              </a:solidFill>
              <a:latin typeface="+mj-lt"/>
            </a:endParaRPr>
          </a:p>
        </p:txBody>
      </p:sp>
      <p:sp>
        <p:nvSpPr>
          <p:cNvPr id="11" name="ZoneTexte 10"/>
          <p:cNvSpPr txBox="1"/>
          <p:nvPr/>
        </p:nvSpPr>
        <p:spPr>
          <a:xfrm rot="19514603">
            <a:off x="3067755" y="5998892"/>
            <a:ext cx="1381809" cy="58477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600" dirty="0" smtClean="0">
                <a:solidFill>
                  <a:srgbClr val="2D2D8A"/>
                </a:solidFill>
              </a:rPr>
              <a:t>Deformed </a:t>
            </a:r>
          </a:p>
          <a:p>
            <a:pPr algn="ctr"/>
            <a:r>
              <a:rPr lang="en-US" sz="1600" dirty="0" err="1" smtClean="0">
                <a:solidFill>
                  <a:srgbClr val="2D2D8A"/>
                </a:solidFill>
              </a:rPr>
              <a:t>transfermium</a:t>
            </a:r>
            <a:endParaRPr lang="en-US" sz="1600" dirty="0">
              <a:solidFill>
                <a:srgbClr val="2D2D8A"/>
              </a:solidFill>
            </a:endParaRPr>
          </a:p>
        </p:txBody>
      </p:sp>
      <p:sp>
        <p:nvSpPr>
          <p:cNvPr id="43" name="ZoneTexte 42"/>
          <p:cNvSpPr txBox="1"/>
          <p:nvPr/>
        </p:nvSpPr>
        <p:spPr>
          <a:xfrm rot="19514603">
            <a:off x="5482085" y="4596433"/>
            <a:ext cx="2180605"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600" dirty="0" smtClean="0">
                <a:solidFill>
                  <a:srgbClr val="2D2D8A"/>
                </a:solidFill>
              </a:rPr>
              <a:t>Gap Hot &amp; cold fusion</a:t>
            </a:r>
            <a:endParaRPr lang="en-US" sz="1600" dirty="0">
              <a:solidFill>
                <a:srgbClr val="2D2D8A"/>
              </a:solidFill>
            </a:endParaRPr>
          </a:p>
        </p:txBody>
      </p:sp>
      <p:sp>
        <p:nvSpPr>
          <p:cNvPr id="44" name="ZoneTexte 43"/>
          <p:cNvSpPr txBox="1"/>
          <p:nvPr/>
        </p:nvSpPr>
        <p:spPr>
          <a:xfrm rot="19514603">
            <a:off x="7162704" y="2286108"/>
            <a:ext cx="1906692"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600" dirty="0" smtClean="0">
                <a:solidFill>
                  <a:srgbClr val="2D2D8A"/>
                </a:solidFill>
              </a:rPr>
              <a:t>Decay &amp; Synthesis</a:t>
            </a:r>
            <a:endParaRPr lang="en-US" sz="1600" dirty="0">
              <a:solidFill>
                <a:srgbClr val="2D2D8A"/>
              </a:solidFill>
            </a:endParaRPr>
          </a:p>
        </p:txBody>
      </p:sp>
    </p:spTree>
    <p:extLst>
      <p:ext uri="{BB962C8B-B14F-4D97-AF65-F5344CB8AC3E}">
        <p14:creationId xmlns:p14="http://schemas.microsoft.com/office/powerpoint/2010/main" val="19305859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5234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2343" grpId="0"/>
      <p:bldP spid="52344" grpId="0"/>
      <p:bldP spid="9" grpId="0"/>
      <p:bldP spid="10" grpId="0"/>
      <p:bldP spid="42" grpId="0"/>
      <p:bldP spid="11"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540571" y="3914278"/>
            <a:ext cx="457200" cy="457200"/>
          </a:xfrm>
          <a:prstGeom prst="rect">
            <a:avLst/>
          </a:prstGeom>
          <a:solidFill>
            <a:srgbClr val="008000">
              <a:alpha val="10196"/>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23" name="Rectangle 3" descr="Wide upward diagonal"/>
          <p:cNvSpPr>
            <a:spLocks noChangeArrowheads="1"/>
          </p:cNvSpPr>
          <p:nvPr/>
        </p:nvSpPr>
        <p:spPr bwMode="auto">
          <a:xfrm>
            <a:off x="1719709" y="4820741"/>
            <a:ext cx="457200" cy="457200"/>
          </a:xfrm>
          <a:prstGeom prst="rect">
            <a:avLst/>
          </a:prstGeom>
          <a:pattFill prst="wdUpDiag">
            <a:fgClr>
              <a:srgbClr val="99CCFF"/>
            </a:fgClr>
            <a:bgClr>
              <a:schemeClr val="bg1"/>
            </a:bgClr>
          </a:patt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24" name="Rectangle 4" descr="Wide upward diagonal"/>
          <p:cNvSpPr>
            <a:spLocks noChangeArrowheads="1"/>
          </p:cNvSpPr>
          <p:nvPr/>
        </p:nvSpPr>
        <p:spPr bwMode="auto">
          <a:xfrm>
            <a:off x="2605534" y="3906341"/>
            <a:ext cx="457200" cy="457200"/>
          </a:xfrm>
          <a:prstGeom prst="rect">
            <a:avLst/>
          </a:prstGeom>
          <a:pattFill prst="wdUpDiag">
            <a:fgClr>
              <a:srgbClr val="99CCFF"/>
            </a:fgClr>
            <a:bgClr>
              <a:schemeClr val="bg1"/>
            </a:bgClr>
          </a:patt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25" name="Rectangle 5"/>
          <p:cNvSpPr>
            <a:spLocks noChangeArrowheads="1"/>
          </p:cNvSpPr>
          <p:nvPr/>
        </p:nvSpPr>
        <p:spPr bwMode="auto">
          <a:xfrm>
            <a:off x="1686371" y="5758953"/>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26" name="Rectangle 6"/>
          <p:cNvSpPr>
            <a:spLocks noChangeArrowheads="1"/>
          </p:cNvSpPr>
          <p:nvPr/>
        </p:nvSpPr>
        <p:spPr bwMode="auto">
          <a:xfrm>
            <a:off x="1686371" y="5298578"/>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27" name="Rectangle 7"/>
          <p:cNvSpPr>
            <a:spLocks noChangeArrowheads="1"/>
          </p:cNvSpPr>
          <p:nvPr/>
        </p:nvSpPr>
        <p:spPr bwMode="auto">
          <a:xfrm>
            <a:off x="2146746" y="5298578"/>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28" name="Rectangle 8"/>
          <p:cNvSpPr>
            <a:spLocks noChangeArrowheads="1"/>
          </p:cNvSpPr>
          <p:nvPr/>
        </p:nvSpPr>
        <p:spPr bwMode="auto">
          <a:xfrm>
            <a:off x="6294884" y="1612403"/>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29" name="Rectangle 9"/>
          <p:cNvSpPr>
            <a:spLocks noChangeArrowheads="1"/>
          </p:cNvSpPr>
          <p:nvPr/>
        </p:nvSpPr>
        <p:spPr bwMode="auto">
          <a:xfrm>
            <a:off x="5834509" y="2533153"/>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0" name="Rectangle 10"/>
          <p:cNvSpPr>
            <a:spLocks noChangeArrowheads="1"/>
          </p:cNvSpPr>
          <p:nvPr/>
        </p:nvSpPr>
        <p:spPr bwMode="auto">
          <a:xfrm>
            <a:off x="6755259" y="1612403"/>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1" name="Rectangle 11"/>
          <p:cNvSpPr>
            <a:spLocks noChangeArrowheads="1"/>
          </p:cNvSpPr>
          <p:nvPr/>
        </p:nvSpPr>
        <p:spPr bwMode="auto">
          <a:xfrm>
            <a:off x="7677596" y="1150441"/>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2" name="Rectangle 12"/>
          <p:cNvSpPr>
            <a:spLocks noChangeArrowheads="1"/>
          </p:cNvSpPr>
          <p:nvPr/>
        </p:nvSpPr>
        <p:spPr bwMode="auto">
          <a:xfrm>
            <a:off x="7217221" y="1150441"/>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3" name="Rectangle 13"/>
          <p:cNvSpPr>
            <a:spLocks noChangeArrowheads="1"/>
          </p:cNvSpPr>
          <p:nvPr/>
        </p:nvSpPr>
        <p:spPr bwMode="auto">
          <a:xfrm>
            <a:off x="6755259" y="1150441"/>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4" name="Rectangle 14"/>
          <p:cNvSpPr>
            <a:spLocks noChangeArrowheads="1"/>
          </p:cNvSpPr>
          <p:nvPr/>
        </p:nvSpPr>
        <p:spPr bwMode="auto">
          <a:xfrm>
            <a:off x="6755259" y="2072778"/>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5" name="Rectangle 15"/>
          <p:cNvSpPr>
            <a:spLocks noChangeArrowheads="1"/>
          </p:cNvSpPr>
          <p:nvPr/>
        </p:nvSpPr>
        <p:spPr bwMode="auto">
          <a:xfrm>
            <a:off x="6294884" y="2072778"/>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6" name="Rectangle 16"/>
          <p:cNvSpPr>
            <a:spLocks noChangeArrowheads="1"/>
          </p:cNvSpPr>
          <p:nvPr/>
        </p:nvSpPr>
        <p:spPr bwMode="auto">
          <a:xfrm>
            <a:off x="5834509" y="2072778"/>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7" name="Rectangle 17"/>
          <p:cNvSpPr>
            <a:spLocks noChangeArrowheads="1"/>
          </p:cNvSpPr>
          <p:nvPr/>
        </p:nvSpPr>
        <p:spPr bwMode="auto">
          <a:xfrm>
            <a:off x="5372546" y="29951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8" name="Rectangle 18"/>
          <p:cNvSpPr>
            <a:spLocks noChangeArrowheads="1"/>
          </p:cNvSpPr>
          <p:nvPr/>
        </p:nvSpPr>
        <p:spPr bwMode="auto">
          <a:xfrm>
            <a:off x="5372546" y="2072778"/>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39" name="Rectangle 19"/>
          <p:cNvSpPr>
            <a:spLocks noChangeArrowheads="1"/>
          </p:cNvSpPr>
          <p:nvPr/>
        </p:nvSpPr>
        <p:spPr bwMode="auto">
          <a:xfrm>
            <a:off x="5372546" y="2533153"/>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40" name="Rectangle 20"/>
          <p:cNvSpPr>
            <a:spLocks noChangeArrowheads="1"/>
          </p:cNvSpPr>
          <p:nvPr/>
        </p:nvSpPr>
        <p:spPr bwMode="auto">
          <a:xfrm>
            <a:off x="4912171" y="3455491"/>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41" name="Rectangle 21"/>
          <p:cNvSpPr>
            <a:spLocks noChangeArrowheads="1"/>
          </p:cNvSpPr>
          <p:nvPr/>
        </p:nvSpPr>
        <p:spPr bwMode="auto">
          <a:xfrm>
            <a:off x="4912171" y="29951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42" name="Rectangle 22"/>
          <p:cNvSpPr>
            <a:spLocks noChangeArrowheads="1"/>
          </p:cNvSpPr>
          <p:nvPr/>
        </p:nvSpPr>
        <p:spPr bwMode="auto">
          <a:xfrm>
            <a:off x="4451796" y="2995116"/>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43" name="Rectangle 23"/>
          <p:cNvSpPr>
            <a:spLocks noGrp="1" noChangeArrowheads="1"/>
          </p:cNvSpPr>
          <p:nvPr>
            <p:ph type="title"/>
          </p:nvPr>
        </p:nvSpPr>
        <p:spPr>
          <a:xfrm>
            <a:off x="683568" y="694531"/>
            <a:ext cx="6105525" cy="430213"/>
          </a:xfrm>
        </p:spPr>
        <p:txBody>
          <a:bodyPr/>
          <a:lstStyle/>
          <a:p>
            <a:pPr algn="l" eaLnBrk="1" hangingPunct="1">
              <a:defRPr/>
            </a:pPr>
            <a:r>
              <a:rPr lang="en-US" sz="2000" b="1" baseline="30000" dirty="0">
                <a:solidFill>
                  <a:schemeClr val="accent6"/>
                </a:solidFill>
                <a:latin typeface="+mn-lt"/>
              </a:rPr>
              <a:t>100</a:t>
            </a:r>
            <a:r>
              <a:rPr lang="en-US" sz="2000" b="1" dirty="0">
                <a:solidFill>
                  <a:schemeClr val="accent6"/>
                </a:solidFill>
                <a:latin typeface="+mn-lt"/>
              </a:rPr>
              <a:t>Sn region experimental status</a:t>
            </a:r>
          </a:p>
        </p:txBody>
      </p:sp>
      <p:sp>
        <p:nvSpPr>
          <p:cNvPr id="5144" name="Text Box 24"/>
          <p:cNvSpPr txBox="1">
            <a:spLocks noChangeArrowheads="1"/>
          </p:cNvSpPr>
          <p:nvPr/>
        </p:nvSpPr>
        <p:spPr bwMode="auto">
          <a:xfrm>
            <a:off x="533846" y="4004766"/>
            <a:ext cx="652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600" b="1" smtClean="0">
                <a:solidFill>
                  <a:srgbClr val="404040"/>
                </a:solidFill>
                <a:cs typeface="Arial Unicode MS" charset="0"/>
              </a:rPr>
              <a:t>Z=50</a:t>
            </a:r>
          </a:p>
        </p:txBody>
      </p:sp>
      <p:sp>
        <p:nvSpPr>
          <p:cNvPr id="5145" name="Rectangle 25"/>
          <p:cNvSpPr>
            <a:spLocks noChangeArrowheads="1"/>
          </p:cNvSpPr>
          <p:nvPr/>
        </p:nvSpPr>
        <p:spPr bwMode="auto">
          <a:xfrm>
            <a:off x="3993009"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46" name="Rectangle 26"/>
          <p:cNvSpPr>
            <a:spLocks noChangeArrowheads="1"/>
          </p:cNvSpPr>
          <p:nvPr/>
        </p:nvSpPr>
        <p:spPr bwMode="auto">
          <a:xfrm>
            <a:off x="4450209"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47" name="Rectangle 27"/>
          <p:cNvSpPr>
            <a:spLocks noChangeArrowheads="1"/>
          </p:cNvSpPr>
          <p:nvPr/>
        </p:nvSpPr>
        <p:spPr bwMode="auto">
          <a:xfrm>
            <a:off x="3078609"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48" name="Rectangle 28"/>
          <p:cNvSpPr>
            <a:spLocks noChangeArrowheads="1"/>
          </p:cNvSpPr>
          <p:nvPr/>
        </p:nvSpPr>
        <p:spPr bwMode="auto">
          <a:xfrm>
            <a:off x="3535809"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49" name="Rectangle 29"/>
          <p:cNvSpPr>
            <a:spLocks noChangeArrowheads="1"/>
          </p:cNvSpPr>
          <p:nvPr/>
        </p:nvSpPr>
        <p:spPr bwMode="auto">
          <a:xfrm>
            <a:off x="2164209"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0" name="Rectangle 30"/>
          <p:cNvSpPr>
            <a:spLocks noChangeArrowheads="1"/>
          </p:cNvSpPr>
          <p:nvPr/>
        </p:nvSpPr>
        <p:spPr bwMode="auto">
          <a:xfrm>
            <a:off x="2621409"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1" name="Rectangle 31"/>
          <p:cNvSpPr>
            <a:spLocks noChangeArrowheads="1"/>
          </p:cNvSpPr>
          <p:nvPr/>
        </p:nvSpPr>
        <p:spPr bwMode="auto">
          <a:xfrm>
            <a:off x="1249809"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2" name="Rectangle 32"/>
          <p:cNvSpPr>
            <a:spLocks noChangeArrowheads="1"/>
          </p:cNvSpPr>
          <p:nvPr/>
        </p:nvSpPr>
        <p:spPr bwMode="auto">
          <a:xfrm>
            <a:off x="1707009"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3" name="Rectangle 33"/>
          <p:cNvSpPr>
            <a:spLocks noChangeArrowheads="1"/>
          </p:cNvSpPr>
          <p:nvPr/>
        </p:nvSpPr>
        <p:spPr bwMode="auto">
          <a:xfrm>
            <a:off x="3993009" y="3452316"/>
            <a:ext cx="457200" cy="4572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4" name="Rectangle 34"/>
          <p:cNvSpPr>
            <a:spLocks noChangeArrowheads="1"/>
          </p:cNvSpPr>
          <p:nvPr/>
        </p:nvSpPr>
        <p:spPr bwMode="auto">
          <a:xfrm>
            <a:off x="4450209" y="3452316"/>
            <a:ext cx="457200" cy="4572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5" name="Rectangle 35"/>
          <p:cNvSpPr>
            <a:spLocks noChangeArrowheads="1"/>
          </p:cNvSpPr>
          <p:nvPr/>
        </p:nvSpPr>
        <p:spPr bwMode="auto">
          <a:xfrm>
            <a:off x="3078609" y="34523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6" name="Rectangle 36"/>
          <p:cNvSpPr>
            <a:spLocks noChangeArrowheads="1"/>
          </p:cNvSpPr>
          <p:nvPr/>
        </p:nvSpPr>
        <p:spPr bwMode="auto">
          <a:xfrm>
            <a:off x="3535809" y="34523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7" name="Rectangle 37"/>
          <p:cNvSpPr>
            <a:spLocks noChangeArrowheads="1"/>
          </p:cNvSpPr>
          <p:nvPr/>
        </p:nvSpPr>
        <p:spPr bwMode="auto">
          <a:xfrm>
            <a:off x="2164209" y="34523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8" name="Rectangle 38"/>
          <p:cNvSpPr>
            <a:spLocks noChangeArrowheads="1"/>
          </p:cNvSpPr>
          <p:nvPr/>
        </p:nvSpPr>
        <p:spPr bwMode="auto">
          <a:xfrm>
            <a:off x="2621409" y="34523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59" name="Rectangle 39"/>
          <p:cNvSpPr>
            <a:spLocks noChangeArrowheads="1"/>
          </p:cNvSpPr>
          <p:nvPr/>
        </p:nvSpPr>
        <p:spPr bwMode="auto">
          <a:xfrm>
            <a:off x="1249809" y="34523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0" name="Rectangle 40"/>
          <p:cNvSpPr>
            <a:spLocks noChangeArrowheads="1"/>
          </p:cNvSpPr>
          <p:nvPr/>
        </p:nvSpPr>
        <p:spPr bwMode="auto">
          <a:xfrm>
            <a:off x="1707009" y="34523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1" name="Rectangle 41"/>
          <p:cNvSpPr>
            <a:spLocks noChangeArrowheads="1"/>
          </p:cNvSpPr>
          <p:nvPr/>
        </p:nvSpPr>
        <p:spPr bwMode="auto">
          <a:xfrm>
            <a:off x="3993009" y="39095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2" name="Rectangle 42"/>
          <p:cNvSpPr>
            <a:spLocks noChangeArrowheads="1"/>
          </p:cNvSpPr>
          <p:nvPr/>
        </p:nvSpPr>
        <p:spPr bwMode="auto">
          <a:xfrm>
            <a:off x="4450209" y="39095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3" name="Rectangle 43"/>
          <p:cNvSpPr>
            <a:spLocks noChangeArrowheads="1"/>
          </p:cNvSpPr>
          <p:nvPr/>
        </p:nvSpPr>
        <p:spPr bwMode="auto">
          <a:xfrm>
            <a:off x="2164209" y="39095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4" name="Rectangle 44"/>
          <p:cNvSpPr>
            <a:spLocks noChangeArrowheads="1"/>
          </p:cNvSpPr>
          <p:nvPr/>
        </p:nvSpPr>
        <p:spPr bwMode="auto">
          <a:xfrm>
            <a:off x="2621409" y="39095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5" name="Rectangle 45"/>
          <p:cNvSpPr>
            <a:spLocks noChangeArrowheads="1"/>
          </p:cNvSpPr>
          <p:nvPr/>
        </p:nvSpPr>
        <p:spPr bwMode="auto">
          <a:xfrm>
            <a:off x="1249809" y="39095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6" name="Rectangle 46"/>
          <p:cNvSpPr>
            <a:spLocks noChangeArrowheads="1"/>
          </p:cNvSpPr>
          <p:nvPr/>
        </p:nvSpPr>
        <p:spPr bwMode="auto">
          <a:xfrm>
            <a:off x="1707009" y="39095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7" name="Rectangle 47"/>
          <p:cNvSpPr>
            <a:spLocks noChangeArrowheads="1"/>
          </p:cNvSpPr>
          <p:nvPr/>
        </p:nvSpPr>
        <p:spPr bwMode="auto">
          <a:xfrm>
            <a:off x="3993009" y="43667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8" name="Rectangle 48"/>
          <p:cNvSpPr>
            <a:spLocks noChangeArrowheads="1"/>
          </p:cNvSpPr>
          <p:nvPr/>
        </p:nvSpPr>
        <p:spPr bwMode="auto">
          <a:xfrm>
            <a:off x="4450209" y="43667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69" name="Rectangle 49"/>
          <p:cNvSpPr>
            <a:spLocks noChangeArrowheads="1"/>
          </p:cNvSpPr>
          <p:nvPr/>
        </p:nvSpPr>
        <p:spPr bwMode="auto">
          <a:xfrm>
            <a:off x="3078609" y="4366716"/>
            <a:ext cx="457200" cy="4572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0" name="Rectangle 50"/>
          <p:cNvSpPr>
            <a:spLocks noChangeArrowheads="1"/>
          </p:cNvSpPr>
          <p:nvPr/>
        </p:nvSpPr>
        <p:spPr bwMode="auto">
          <a:xfrm>
            <a:off x="3535809" y="4366716"/>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1" name="Rectangle 51"/>
          <p:cNvSpPr>
            <a:spLocks noChangeArrowheads="1"/>
          </p:cNvSpPr>
          <p:nvPr/>
        </p:nvSpPr>
        <p:spPr bwMode="auto">
          <a:xfrm>
            <a:off x="2164209" y="43667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2" name="Rectangle 52"/>
          <p:cNvSpPr>
            <a:spLocks noChangeArrowheads="1"/>
          </p:cNvSpPr>
          <p:nvPr/>
        </p:nvSpPr>
        <p:spPr bwMode="auto">
          <a:xfrm>
            <a:off x="2621409" y="4366716"/>
            <a:ext cx="457200" cy="4572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3" name="Rectangle 53"/>
          <p:cNvSpPr>
            <a:spLocks noChangeArrowheads="1"/>
          </p:cNvSpPr>
          <p:nvPr/>
        </p:nvSpPr>
        <p:spPr bwMode="auto">
          <a:xfrm>
            <a:off x="1249809" y="43667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4" name="Rectangle 54"/>
          <p:cNvSpPr>
            <a:spLocks noChangeArrowheads="1"/>
          </p:cNvSpPr>
          <p:nvPr/>
        </p:nvSpPr>
        <p:spPr bwMode="auto">
          <a:xfrm>
            <a:off x="1707009" y="43667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5" name="Rectangle 55"/>
          <p:cNvSpPr>
            <a:spLocks noChangeArrowheads="1"/>
          </p:cNvSpPr>
          <p:nvPr/>
        </p:nvSpPr>
        <p:spPr bwMode="auto">
          <a:xfrm>
            <a:off x="3993009" y="48239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6" name="Rectangle 56"/>
          <p:cNvSpPr>
            <a:spLocks noChangeArrowheads="1"/>
          </p:cNvSpPr>
          <p:nvPr/>
        </p:nvSpPr>
        <p:spPr bwMode="auto">
          <a:xfrm>
            <a:off x="4450209" y="48239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7" name="Rectangle 57"/>
          <p:cNvSpPr>
            <a:spLocks noChangeArrowheads="1"/>
          </p:cNvSpPr>
          <p:nvPr/>
        </p:nvSpPr>
        <p:spPr bwMode="auto">
          <a:xfrm>
            <a:off x="3078609" y="48239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8" name="Rectangle 58"/>
          <p:cNvSpPr>
            <a:spLocks noChangeArrowheads="1"/>
          </p:cNvSpPr>
          <p:nvPr/>
        </p:nvSpPr>
        <p:spPr bwMode="auto">
          <a:xfrm>
            <a:off x="3535809" y="48239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79" name="Rectangle 59"/>
          <p:cNvSpPr>
            <a:spLocks noChangeArrowheads="1"/>
          </p:cNvSpPr>
          <p:nvPr/>
        </p:nvSpPr>
        <p:spPr bwMode="auto">
          <a:xfrm>
            <a:off x="2164209" y="4823916"/>
            <a:ext cx="457200" cy="4572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0" name="Rectangle 60"/>
          <p:cNvSpPr>
            <a:spLocks noChangeArrowheads="1"/>
          </p:cNvSpPr>
          <p:nvPr/>
        </p:nvSpPr>
        <p:spPr bwMode="auto">
          <a:xfrm>
            <a:off x="2621409" y="4823916"/>
            <a:ext cx="457200" cy="4572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1" name="Rectangle 61"/>
          <p:cNvSpPr>
            <a:spLocks noChangeArrowheads="1"/>
          </p:cNvSpPr>
          <p:nvPr/>
        </p:nvSpPr>
        <p:spPr bwMode="auto">
          <a:xfrm>
            <a:off x="1249809" y="48239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2" name="Rectangle 62"/>
          <p:cNvSpPr>
            <a:spLocks noChangeArrowheads="1"/>
          </p:cNvSpPr>
          <p:nvPr/>
        </p:nvSpPr>
        <p:spPr bwMode="auto">
          <a:xfrm>
            <a:off x="1707009" y="48239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3" name="Rectangle 63"/>
          <p:cNvSpPr>
            <a:spLocks noChangeArrowheads="1"/>
          </p:cNvSpPr>
          <p:nvPr/>
        </p:nvSpPr>
        <p:spPr bwMode="auto">
          <a:xfrm>
            <a:off x="3993009" y="52811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4" name="Rectangle 64"/>
          <p:cNvSpPr>
            <a:spLocks noChangeArrowheads="1"/>
          </p:cNvSpPr>
          <p:nvPr/>
        </p:nvSpPr>
        <p:spPr bwMode="auto">
          <a:xfrm>
            <a:off x="4450209" y="52811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5" name="Rectangle 65"/>
          <p:cNvSpPr>
            <a:spLocks noChangeArrowheads="1"/>
          </p:cNvSpPr>
          <p:nvPr/>
        </p:nvSpPr>
        <p:spPr bwMode="auto">
          <a:xfrm>
            <a:off x="3078609" y="52811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6" name="Rectangle 66"/>
          <p:cNvSpPr>
            <a:spLocks noChangeArrowheads="1"/>
          </p:cNvSpPr>
          <p:nvPr/>
        </p:nvSpPr>
        <p:spPr bwMode="auto">
          <a:xfrm>
            <a:off x="3535809" y="52811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7" name="Rectangle 67"/>
          <p:cNvSpPr>
            <a:spLocks noChangeArrowheads="1"/>
          </p:cNvSpPr>
          <p:nvPr/>
        </p:nvSpPr>
        <p:spPr bwMode="auto">
          <a:xfrm>
            <a:off x="2621409" y="52811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8" name="Rectangle 68"/>
          <p:cNvSpPr>
            <a:spLocks noChangeArrowheads="1"/>
          </p:cNvSpPr>
          <p:nvPr/>
        </p:nvSpPr>
        <p:spPr bwMode="auto">
          <a:xfrm>
            <a:off x="1249809" y="5281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89" name="Rectangle 69"/>
          <p:cNvSpPr>
            <a:spLocks noChangeArrowheads="1"/>
          </p:cNvSpPr>
          <p:nvPr/>
        </p:nvSpPr>
        <p:spPr bwMode="auto">
          <a:xfrm>
            <a:off x="3993009" y="57383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90" name="Rectangle 70"/>
          <p:cNvSpPr>
            <a:spLocks noChangeArrowheads="1"/>
          </p:cNvSpPr>
          <p:nvPr/>
        </p:nvSpPr>
        <p:spPr bwMode="auto">
          <a:xfrm>
            <a:off x="4450209" y="57383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91" name="Rectangle 71"/>
          <p:cNvSpPr>
            <a:spLocks noChangeArrowheads="1"/>
          </p:cNvSpPr>
          <p:nvPr/>
        </p:nvSpPr>
        <p:spPr bwMode="auto">
          <a:xfrm>
            <a:off x="3078609" y="57383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92" name="Rectangle 72"/>
          <p:cNvSpPr>
            <a:spLocks noChangeArrowheads="1"/>
          </p:cNvSpPr>
          <p:nvPr/>
        </p:nvSpPr>
        <p:spPr bwMode="auto">
          <a:xfrm>
            <a:off x="3535809" y="57383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93" name="Rectangle 73"/>
          <p:cNvSpPr>
            <a:spLocks noChangeArrowheads="1"/>
          </p:cNvSpPr>
          <p:nvPr/>
        </p:nvSpPr>
        <p:spPr bwMode="auto">
          <a:xfrm>
            <a:off x="2164209" y="57383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94" name="Rectangle 74"/>
          <p:cNvSpPr>
            <a:spLocks noChangeArrowheads="1"/>
          </p:cNvSpPr>
          <p:nvPr/>
        </p:nvSpPr>
        <p:spPr bwMode="auto">
          <a:xfrm>
            <a:off x="2621409" y="57383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95" name="Rectangle 75"/>
          <p:cNvSpPr>
            <a:spLocks noChangeArrowheads="1"/>
          </p:cNvSpPr>
          <p:nvPr/>
        </p:nvSpPr>
        <p:spPr bwMode="auto">
          <a:xfrm>
            <a:off x="1249809" y="5738316"/>
            <a:ext cx="457200" cy="4572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196" name="Text Box 76"/>
          <p:cNvSpPr txBox="1">
            <a:spLocks noChangeArrowheads="1"/>
          </p:cNvSpPr>
          <p:nvPr/>
        </p:nvSpPr>
        <p:spPr bwMode="auto">
          <a:xfrm>
            <a:off x="3464371" y="3990478"/>
            <a:ext cx="550863"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101</a:t>
            </a:r>
            <a:r>
              <a:rPr lang="en-US" sz="1200" b="1" smtClean="0">
                <a:solidFill>
                  <a:srgbClr val="404040"/>
                </a:solidFill>
                <a:cs typeface="Arial Unicode MS" charset="0"/>
              </a:rPr>
              <a:t>Sn</a:t>
            </a:r>
          </a:p>
        </p:txBody>
      </p:sp>
      <p:sp>
        <p:nvSpPr>
          <p:cNvPr id="5197" name="Text Box 77"/>
          <p:cNvSpPr txBox="1">
            <a:spLocks noChangeArrowheads="1"/>
          </p:cNvSpPr>
          <p:nvPr/>
        </p:nvSpPr>
        <p:spPr bwMode="auto">
          <a:xfrm>
            <a:off x="3932684" y="3973016"/>
            <a:ext cx="550862" cy="274637"/>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102</a:t>
            </a:r>
            <a:r>
              <a:rPr lang="en-US" sz="1200" b="1" smtClean="0">
                <a:solidFill>
                  <a:srgbClr val="404040"/>
                </a:solidFill>
                <a:cs typeface="Arial Unicode MS" charset="0"/>
              </a:rPr>
              <a:t>Sn</a:t>
            </a:r>
          </a:p>
        </p:txBody>
      </p:sp>
      <p:sp>
        <p:nvSpPr>
          <p:cNvPr id="5198" name="Text Box 78"/>
          <p:cNvSpPr txBox="1">
            <a:spLocks noChangeArrowheads="1"/>
          </p:cNvSpPr>
          <p:nvPr/>
        </p:nvSpPr>
        <p:spPr bwMode="auto">
          <a:xfrm>
            <a:off x="4397821" y="3987303"/>
            <a:ext cx="550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103</a:t>
            </a:r>
            <a:r>
              <a:rPr lang="en-US" sz="1200" b="1" smtClean="0">
                <a:solidFill>
                  <a:srgbClr val="404040"/>
                </a:solidFill>
                <a:cs typeface="Arial Unicode MS" charset="0"/>
              </a:rPr>
              <a:t>Sn</a:t>
            </a:r>
          </a:p>
        </p:txBody>
      </p:sp>
      <p:sp>
        <p:nvSpPr>
          <p:cNvPr id="5199" name="Text Box 79"/>
          <p:cNvSpPr txBox="1">
            <a:spLocks noChangeArrowheads="1"/>
          </p:cNvSpPr>
          <p:nvPr/>
        </p:nvSpPr>
        <p:spPr bwMode="auto">
          <a:xfrm>
            <a:off x="4407346" y="4415928"/>
            <a:ext cx="4921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102</a:t>
            </a:r>
            <a:r>
              <a:rPr lang="en-US" sz="1200" b="1" smtClean="0">
                <a:solidFill>
                  <a:srgbClr val="404040"/>
                </a:solidFill>
                <a:cs typeface="Arial Unicode MS" charset="0"/>
              </a:rPr>
              <a:t>In</a:t>
            </a:r>
          </a:p>
        </p:txBody>
      </p:sp>
      <p:sp>
        <p:nvSpPr>
          <p:cNvPr id="5200" name="Text Box 80"/>
          <p:cNvSpPr txBox="1">
            <a:spLocks noChangeArrowheads="1"/>
          </p:cNvSpPr>
          <p:nvPr/>
        </p:nvSpPr>
        <p:spPr bwMode="auto">
          <a:xfrm>
            <a:off x="3978721" y="4406403"/>
            <a:ext cx="4921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101</a:t>
            </a:r>
            <a:r>
              <a:rPr lang="en-US" sz="1200" b="1" smtClean="0">
                <a:solidFill>
                  <a:srgbClr val="404040"/>
                </a:solidFill>
                <a:cs typeface="Arial Unicode MS" charset="0"/>
              </a:rPr>
              <a:t>In</a:t>
            </a:r>
          </a:p>
        </p:txBody>
      </p:sp>
      <p:sp>
        <p:nvSpPr>
          <p:cNvPr id="5201" name="Text Box 81"/>
          <p:cNvSpPr txBox="1">
            <a:spLocks noChangeArrowheads="1"/>
          </p:cNvSpPr>
          <p:nvPr/>
        </p:nvSpPr>
        <p:spPr bwMode="auto">
          <a:xfrm>
            <a:off x="3054796" y="4406403"/>
            <a:ext cx="434975"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99</a:t>
            </a:r>
            <a:r>
              <a:rPr lang="en-US" sz="1200" b="1" smtClean="0">
                <a:solidFill>
                  <a:srgbClr val="404040"/>
                </a:solidFill>
                <a:cs typeface="Arial Unicode MS" charset="0"/>
              </a:rPr>
              <a:t>In</a:t>
            </a:r>
          </a:p>
        </p:txBody>
      </p:sp>
      <p:sp>
        <p:nvSpPr>
          <p:cNvPr id="5202" name="Text Box 82"/>
          <p:cNvSpPr txBox="1">
            <a:spLocks noChangeArrowheads="1"/>
          </p:cNvSpPr>
          <p:nvPr/>
        </p:nvSpPr>
        <p:spPr bwMode="auto">
          <a:xfrm>
            <a:off x="3511996" y="4415928"/>
            <a:ext cx="492125"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100</a:t>
            </a:r>
            <a:r>
              <a:rPr lang="en-US" sz="1200" b="1" smtClean="0">
                <a:solidFill>
                  <a:srgbClr val="404040"/>
                </a:solidFill>
                <a:cs typeface="Arial Unicode MS" charset="0"/>
              </a:rPr>
              <a:t>In</a:t>
            </a:r>
          </a:p>
        </p:txBody>
      </p:sp>
      <p:sp>
        <p:nvSpPr>
          <p:cNvPr id="5203" name="Text Box 83"/>
          <p:cNvSpPr txBox="1">
            <a:spLocks noChangeArrowheads="1"/>
          </p:cNvSpPr>
          <p:nvPr/>
        </p:nvSpPr>
        <p:spPr bwMode="auto">
          <a:xfrm>
            <a:off x="2578546" y="4396878"/>
            <a:ext cx="434975"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98</a:t>
            </a:r>
            <a:r>
              <a:rPr lang="en-US" sz="1200" b="1" smtClean="0">
                <a:solidFill>
                  <a:srgbClr val="404040"/>
                </a:solidFill>
                <a:cs typeface="Arial Unicode MS" charset="0"/>
              </a:rPr>
              <a:t>In</a:t>
            </a:r>
          </a:p>
        </p:txBody>
      </p:sp>
      <p:sp>
        <p:nvSpPr>
          <p:cNvPr id="5204" name="Text Box 84"/>
          <p:cNvSpPr txBox="1">
            <a:spLocks noChangeArrowheads="1"/>
          </p:cNvSpPr>
          <p:nvPr/>
        </p:nvSpPr>
        <p:spPr bwMode="auto">
          <a:xfrm>
            <a:off x="4397821" y="4882653"/>
            <a:ext cx="558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101</a:t>
            </a:r>
            <a:r>
              <a:rPr lang="en-US" sz="1200" b="1" smtClean="0">
                <a:solidFill>
                  <a:srgbClr val="404040"/>
                </a:solidFill>
                <a:cs typeface="Arial Unicode MS" charset="0"/>
              </a:rPr>
              <a:t>Cd</a:t>
            </a:r>
          </a:p>
        </p:txBody>
      </p:sp>
      <p:sp>
        <p:nvSpPr>
          <p:cNvPr id="5205" name="Text Box 85"/>
          <p:cNvSpPr txBox="1">
            <a:spLocks noChangeArrowheads="1"/>
          </p:cNvSpPr>
          <p:nvPr/>
        </p:nvSpPr>
        <p:spPr bwMode="auto">
          <a:xfrm>
            <a:off x="3969196" y="5330328"/>
            <a:ext cx="501650"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99</a:t>
            </a:r>
            <a:r>
              <a:rPr lang="en-US" sz="1200" b="1" smtClean="0">
                <a:solidFill>
                  <a:srgbClr val="404040"/>
                </a:solidFill>
                <a:cs typeface="Arial Unicode MS" charset="0"/>
              </a:rPr>
              <a:t>Ag</a:t>
            </a:r>
          </a:p>
        </p:txBody>
      </p:sp>
      <p:sp>
        <p:nvSpPr>
          <p:cNvPr id="5206" name="Text Box 86"/>
          <p:cNvSpPr txBox="1">
            <a:spLocks noChangeArrowheads="1"/>
          </p:cNvSpPr>
          <p:nvPr/>
        </p:nvSpPr>
        <p:spPr bwMode="auto">
          <a:xfrm>
            <a:off x="4407346" y="5311278"/>
            <a:ext cx="558800"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100</a:t>
            </a:r>
            <a:r>
              <a:rPr lang="en-US" sz="1200" b="1" smtClean="0">
                <a:solidFill>
                  <a:srgbClr val="404040"/>
                </a:solidFill>
                <a:cs typeface="Arial Unicode MS" charset="0"/>
              </a:rPr>
              <a:t>Ag</a:t>
            </a:r>
          </a:p>
        </p:txBody>
      </p:sp>
      <p:sp>
        <p:nvSpPr>
          <p:cNvPr id="5207" name="Text Box 87"/>
          <p:cNvSpPr txBox="1">
            <a:spLocks noChangeArrowheads="1"/>
          </p:cNvSpPr>
          <p:nvPr/>
        </p:nvSpPr>
        <p:spPr bwMode="auto">
          <a:xfrm>
            <a:off x="4397821" y="5806578"/>
            <a:ext cx="49371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99</a:t>
            </a:r>
            <a:r>
              <a:rPr lang="en-US" sz="1200" b="1" smtClean="0">
                <a:solidFill>
                  <a:srgbClr val="404040"/>
                </a:solidFill>
                <a:cs typeface="Arial Unicode MS" charset="0"/>
              </a:rPr>
              <a:t>Pd</a:t>
            </a:r>
          </a:p>
        </p:txBody>
      </p:sp>
      <p:sp>
        <p:nvSpPr>
          <p:cNvPr id="5208" name="Text Box 88"/>
          <p:cNvSpPr txBox="1">
            <a:spLocks noChangeArrowheads="1"/>
          </p:cNvSpPr>
          <p:nvPr/>
        </p:nvSpPr>
        <p:spPr bwMode="auto">
          <a:xfrm>
            <a:off x="4397821" y="3539628"/>
            <a:ext cx="550863"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104</a:t>
            </a:r>
            <a:r>
              <a:rPr lang="en-US" sz="1200" b="1" smtClean="0">
                <a:solidFill>
                  <a:srgbClr val="404040"/>
                </a:solidFill>
                <a:cs typeface="Arial Unicode MS" charset="0"/>
              </a:rPr>
              <a:t>Sb</a:t>
            </a:r>
          </a:p>
        </p:txBody>
      </p:sp>
      <p:sp>
        <p:nvSpPr>
          <p:cNvPr id="5209" name="Text Box 89"/>
          <p:cNvSpPr txBox="1">
            <a:spLocks noChangeArrowheads="1"/>
          </p:cNvSpPr>
          <p:nvPr/>
        </p:nvSpPr>
        <p:spPr bwMode="auto">
          <a:xfrm>
            <a:off x="4397821" y="3053853"/>
            <a:ext cx="533400"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105</a:t>
            </a:r>
            <a:r>
              <a:rPr lang="en-US" sz="1200" b="1" smtClean="0">
                <a:solidFill>
                  <a:srgbClr val="404040"/>
                </a:solidFill>
                <a:cs typeface="Arial Unicode MS" charset="0"/>
              </a:rPr>
              <a:t>Te</a:t>
            </a:r>
          </a:p>
        </p:txBody>
      </p:sp>
      <p:sp>
        <p:nvSpPr>
          <p:cNvPr id="5210" name="Text Box 90"/>
          <p:cNvSpPr txBox="1">
            <a:spLocks noChangeArrowheads="1"/>
          </p:cNvSpPr>
          <p:nvPr/>
        </p:nvSpPr>
        <p:spPr bwMode="auto">
          <a:xfrm>
            <a:off x="3959671" y="3530103"/>
            <a:ext cx="550863"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103</a:t>
            </a:r>
            <a:r>
              <a:rPr lang="en-US" sz="1200" b="1" smtClean="0">
                <a:solidFill>
                  <a:srgbClr val="404040"/>
                </a:solidFill>
                <a:cs typeface="Arial Unicode MS" charset="0"/>
              </a:rPr>
              <a:t>Sb</a:t>
            </a:r>
          </a:p>
        </p:txBody>
      </p:sp>
      <p:sp>
        <p:nvSpPr>
          <p:cNvPr id="5211" name="Text Box 91"/>
          <p:cNvSpPr txBox="1">
            <a:spLocks noChangeArrowheads="1"/>
          </p:cNvSpPr>
          <p:nvPr/>
        </p:nvSpPr>
        <p:spPr bwMode="auto">
          <a:xfrm>
            <a:off x="3473896" y="4901703"/>
            <a:ext cx="5016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99</a:t>
            </a:r>
            <a:r>
              <a:rPr lang="en-US" sz="1200" b="1" smtClean="0">
                <a:solidFill>
                  <a:srgbClr val="404040"/>
                </a:solidFill>
                <a:cs typeface="Arial Unicode MS" charset="0"/>
              </a:rPr>
              <a:t>Cd</a:t>
            </a:r>
          </a:p>
        </p:txBody>
      </p:sp>
      <p:sp>
        <p:nvSpPr>
          <p:cNvPr id="5212" name="Text Box 92"/>
          <p:cNvSpPr txBox="1">
            <a:spLocks noChangeArrowheads="1"/>
          </p:cNvSpPr>
          <p:nvPr/>
        </p:nvSpPr>
        <p:spPr bwMode="auto">
          <a:xfrm>
            <a:off x="3950146" y="4882653"/>
            <a:ext cx="558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100</a:t>
            </a:r>
            <a:r>
              <a:rPr lang="en-US" sz="1200" b="1" smtClean="0">
                <a:solidFill>
                  <a:srgbClr val="404040"/>
                </a:solidFill>
                <a:cs typeface="Arial Unicode MS" charset="0"/>
              </a:rPr>
              <a:t>Cd</a:t>
            </a:r>
          </a:p>
        </p:txBody>
      </p:sp>
      <p:sp>
        <p:nvSpPr>
          <p:cNvPr id="5213" name="Text Box 93"/>
          <p:cNvSpPr txBox="1">
            <a:spLocks noChangeArrowheads="1"/>
          </p:cNvSpPr>
          <p:nvPr/>
        </p:nvSpPr>
        <p:spPr bwMode="auto">
          <a:xfrm>
            <a:off x="3035746" y="4892178"/>
            <a:ext cx="5016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98</a:t>
            </a:r>
            <a:r>
              <a:rPr lang="en-US" sz="1200" b="1" smtClean="0">
                <a:solidFill>
                  <a:srgbClr val="404040"/>
                </a:solidFill>
                <a:cs typeface="Arial Unicode MS" charset="0"/>
              </a:rPr>
              <a:t>Cd</a:t>
            </a:r>
          </a:p>
        </p:txBody>
      </p:sp>
      <p:sp>
        <p:nvSpPr>
          <p:cNvPr id="5214" name="Text Box 94"/>
          <p:cNvSpPr txBox="1">
            <a:spLocks noChangeArrowheads="1"/>
          </p:cNvSpPr>
          <p:nvPr/>
        </p:nvSpPr>
        <p:spPr bwMode="auto">
          <a:xfrm>
            <a:off x="2578546" y="4892178"/>
            <a:ext cx="501650"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97</a:t>
            </a:r>
            <a:r>
              <a:rPr lang="en-US" sz="1200" b="1" smtClean="0">
                <a:solidFill>
                  <a:srgbClr val="404040"/>
                </a:solidFill>
                <a:cs typeface="Arial Unicode MS" charset="0"/>
              </a:rPr>
              <a:t>Cd</a:t>
            </a:r>
          </a:p>
        </p:txBody>
      </p:sp>
      <p:sp>
        <p:nvSpPr>
          <p:cNvPr id="5215" name="Text Box 95"/>
          <p:cNvSpPr txBox="1">
            <a:spLocks noChangeArrowheads="1"/>
          </p:cNvSpPr>
          <p:nvPr/>
        </p:nvSpPr>
        <p:spPr bwMode="auto">
          <a:xfrm>
            <a:off x="2111821" y="4882653"/>
            <a:ext cx="501650"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96</a:t>
            </a:r>
            <a:r>
              <a:rPr lang="en-US" sz="1200" b="1" smtClean="0">
                <a:solidFill>
                  <a:srgbClr val="404040"/>
                </a:solidFill>
                <a:cs typeface="Arial Unicode MS" charset="0"/>
              </a:rPr>
              <a:t>Cd</a:t>
            </a:r>
          </a:p>
        </p:txBody>
      </p:sp>
      <p:sp>
        <p:nvSpPr>
          <p:cNvPr id="5216" name="Text Box 96"/>
          <p:cNvSpPr txBox="1">
            <a:spLocks noChangeArrowheads="1"/>
          </p:cNvSpPr>
          <p:nvPr/>
        </p:nvSpPr>
        <p:spPr bwMode="auto">
          <a:xfrm>
            <a:off x="2146746" y="5355728"/>
            <a:ext cx="501650"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95</a:t>
            </a:r>
            <a:r>
              <a:rPr lang="en-US" sz="1200" b="1" smtClean="0">
                <a:solidFill>
                  <a:srgbClr val="404040"/>
                </a:solidFill>
                <a:cs typeface="Arial Unicode MS" charset="0"/>
              </a:rPr>
              <a:t>Ag</a:t>
            </a:r>
          </a:p>
        </p:txBody>
      </p:sp>
      <p:sp>
        <p:nvSpPr>
          <p:cNvPr id="5217" name="Text Box 97"/>
          <p:cNvSpPr txBox="1">
            <a:spLocks noChangeArrowheads="1"/>
          </p:cNvSpPr>
          <p:nvPr/>
        </p:nvSpPr>
        <p:spPr bwMode="auto">
          <a:xfrm>
            <a:off x="1686371" y="5355728"/>
            <a:ext cx="501650"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94</a:t>
            </a:r>
            <a:r>
              <a:rPr lang="en-US" sz="1200" b="1" smtClean="0">
                <a:solidFill>
                  <a:srgbClr val="404040"/>
                </a:solidFill>
                <a:cs typeface="Arial Unicode MS" charset="0"/>
              </a:rPr>
              <a:t>Ag</a:t>
            </a:r>
          </a:p>
        </p:txBody>
      </p:sp>
      <p:sp>
        <p:nvSpPr>
          <p:cNvPr id="5218" name="Text Box 98"/>
          <p:cNvSpPr txBox="1">
            <a:spLocks noChangeArrowheads="1"/>
          </p:cNvSpPr>
          <p:nvPr/>
        </p:nvSpPr>
        <p:spPr bwMode="auto">
          <a:xfrm>
            <a:off x="2597596" y="5311278"/>
            <a:ext cx="501650"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96</a:t>
            </a:r>
            <a:r>
              <a:rPr lang="en-US" sz="1200" b="1" smtClean="0">
                <a:solidFill>
                  <a:srgbClr val="404040"/>
                </a:solidFill>
                <a:cs typeface="Arial Unicode MS" charset="0"/>
              </a:rPr>
              <a:t>Ag</a:t>
            </a:r>
          </a:p>
        </p:txBody>
      </p:sp>
      <p:sp>
        <p:nvSpPr>
          <p:cNvPr id="5219" name="Text Box 99"/>
          <p:cNvSpPr txBox="1">
            <a:spLocks noChangeArrowheads="1"/>
          </p:cNvSpPr>
          <p:nvPr/>
        </p:nvSpPr>
        <p:spPr bwMode="auto">
          <a:xfrm>
            <a:off x="3045271" y="5320803"/>
            <a:ext cx="501650"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97</a:t>
            </a:r>
            <a:r>
              <a:rPr lang="en-US" sz="1200" b="1" smtClean="0">
                <a:solidFill>
                  <a:srgbClr val="404040"/>
                </a:solidFill>
                <a:cs typeface="Arial Unicode MS" charset="0"/>
              </a:rPr>
              <a:t>Ag</a:t>
            </a:r>
          </a:p>
        </p:txBody>
      </p:sp>
      <p:sp>
        <p:nvSpPr>
          <p:cNvPr id="5220" name="Text Box 100"/>
          <p:cNvSpPr txBox="1">
            <a:spLocks noChangeArrowheads="1"/>
          </p:cNvSpPr>
          <p:nvPr/>
        </p:nvSpPr>
        <p:spPr bwMode="auto">
          <a:xfrm>
            <a:off x="3502471" y="5320803"/>
            <a:ext cx="501650"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98</a:t>
            </a:r>
            <a:r>
              <a:rPr lang="en-US" sz="1200" b="1" smtClean="0">
                <a:solidFill>
                  <a:srgbClr val="404040"/>
                </a:solidFill>
                <a:cs typeface="Arial Unicode MS" charset="0"/>
              </a:rPr>
              <a:t>Ag</a:t>
            </a:r>
          </a:p>
        </p:txBody>
      </p:sp>
      <p:sp>
        <p:nvSpPr>
          <p:cNvPr id="5221" name="Text Box 101"/>
          <p:cNvSpPr txBox="1">
            <a:spLocks noChangeArrowheads="1"/>
          </p:cNvSpPr>
          <p:nvPr/>
        </p:nvSpPr>
        <p:spPr bwMode="auto">
          <a:xfrm>
            <a:off x="2130871" y="5787528"/>
            <a:ext cx="49371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94</a:t>
            </a:r>
            <a:r>
              <a:rPr lang="en-US" sz="1200" b="1" smtClean="0">
                <a:solidFill>
                  <a:srgbClr val="404040"/>
                </a:solidFill>
                <a:cs typeface="Arial Unicode MS" charset="0"/>
              </a:rPr>
              <a:t>Pd</a:t>
            </a:r>
          </a:p>
        </p:txBody>
      </p:sp>
      <p:sp>
        <p:nvSpPr>
          <p:cNvPr id="5222" name="Text Box 102"/>
          <p:cNvSpPr txBox="1">
            <a:spLocks noChangeArrowheads="1"/>
          </p:cNvSpPr>
          <p:nvPr/>
        </p:nvSpPr>
        <p:spPr bwMode="auto">
          <a:xfrm>
            <a:off x="2616646" y="5778003"/>
            <a:ext cx="49371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95</a:t>
            </a:r>
            <a:r>
              <a:rPr lang="en-US" sz="1200" b="1" smtClean="0">
                <a:solidFill>
                  <a:srgbClr val="404040"/>
                </a:solidFill>
                <a:cs typeface="Arial Unicode MS" charset="0"/>
              </a:rPr>
              <a:t>Pd</a:t>
            </a:r>
          </a:p>
        </p:txBody>
      </p:sp>
      <p:sp>
        <p:nvSpPr>
          <p:cNvPr id="5223" name="Text Box 103"/>
          <p:cNvSpPr txBox="1">
            <a:spLocks noChangeArrowheads="1"/>
          </p:cNvSpPr>
          <p:nvPr/>
        </p:nvSpPr>
        <p:spPr bwMode="auto">
          <a:xfrm>
            <a:off x="3054796" y="5797053"/>
            <a:ext cx="49371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96</a:t>
            </a:r>
            <a:r>
              <a:rPr lang="en-US" sz="1200" b="1" smtClean="0">
                <a:solidFill>
                  <a:srgbClr val="404040"/>
                </a:solidFill>
                <a:cs typeface="Arial Unicode MS" charset="0"/>
              </a:rPr>
              <a:t>Pd</a:t>
            </a:r>
          </a:p>
        </p:txBody>
      </p:sp>
      <p:sp>
        <p:nvSpPr>
          <p:cNvPr id="5224" name="Text Box 104"/>
          <p:cNvSpPr txBox="1">
            <a:spLocks noChangeArrowheads="1"/>
          </p:cNvSpPr>
          <p:nvPr/>
        </p:nvSpPr>
        <p:spPr bwMode="auto">
          <a:xfrm>
            <a:off x="3511996" y="5787528"/>
            <a:ext cx="49371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97</a:t>
            </a:r>
            <a:r>
              <a:rPr lang="en-US" sz="1200" b="1" smtClean="0">
                <a:solidFill>
                  <a:srgbClr val="404040"/>
                </a:solidFill>
                <a:cs typeface="Arial Unicode MS" charset="0"/>
              </a:rPr>
              <a:t>Pd</a:t>
            </a:r>
          </a:p>
        </p:txBody>
      </p:sp>
      <p:sp>
        <p:nvSpPr>
          <p:cNvPr id="5225" name="Text Box 105"/>
          <p:cNvSpPr txBox="1">
            <a:spLocks noChangeArrowheads="1"/>
          </p:cNvSpPr>
          <p:nvPr/>
        </p:nvSpPr>
        <p:spPr bwMode="auto">
          <a:xfrm>
            <a:off x="3969196" y="5797053"/>
            <a:ext cx="49371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98</a:t>
            </a:r>
            <a:r>
              <a:rPr lang="en-US" sz="1200" b="1" smtClean="0">
                <a:solidFill>
                  <a:srgbClr val="404040"/>
                </a:solidFill>
                <a:cs typeface="Arial Unicode MS" charset="0"/>
              </a:rPr>
              <a:t>Pd</a:t>
            </a:r>
          </a:p>
        </p:txBody>
      </p:sp>
      <p:sp>
        <p:nvSpPr>
          <p:cNvPr id="5226" name="Text Box 106"/>
          <p:cNvSpPr txBox="1">
            <a:spLocks noChangeArrowheads="1"/>
          </p:cNvSpPr>
          <p:nvPr/>
        </p:nvSpPr>
        <p:spPr bwMode="auto">
          <a:xfrm>
            <a:off x="1683196" y="5778003"/>
            <a:ext cx="49371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93</a:t>
            </a:r>
            <a:r>
              <a:rPr lang="en-US" sz="1200" b="1" smtClean="0">
                <a:solidFill>
                  <a:srgbClr val="404040"/>
                </a:solidFill>
                <a:cs typeface="Arial Unicode MS" charset="0"/>
              </a:rPr>
              <a:t>Pd</a:t>
            </a:r>
          </a:p>
        </p:txBody>
      </p:sp>
      <p:sp>
        <p:nvSpPr>
          <p:cNvPr id="5227" name="Text Box 107"/>
          <p:cNvSpPr txBox="1">
            <a:spLocks noChangeArrowheads="1"/>
          </p:cNvSpPr>
          <p:nvPr/>
        </p:nvSpPr>
        <p:spPr bwMode="auto">
          <a:xfrm>
            <a:off x="1225996" y="5806578"/>
            <a:ext cx="49371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92</a:t>
            </a:r>
            <a:r>
              <a:rPr lang="en-US" sz="1200" b="1" smtClean="0">
                <a:solidFill>
                  <a:srgbClr val="404040"/>
                </a:solidFill>
                <a:cs typeface="Arial Unicode MS" charset="0"/>
              </a:rPr>
              <a:t>Pd</a:t>
            </a:r>
          </a:p>
        </p:txBody>
      </p:sp>
      <p:sp>
        <p:nvSpPr>
          <p:cNvPr id="5228" name="Line 108"/>
          <p:cNvSpPr>
            <a:spLocks noChangeShapeType="1"/>
          </p:cNvSpPr>
          <p:nvPr/>
        </p:nvSpPr>
        <p:spPr bwMode="auto">
          <a:xfrm flipH="1">
            <a:off x="3912046" y="3315791"/>
            <a:ext cx="657225" cy="685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229" name="Rectangle 109"/>
          <p:cNvSpPr>
            <a:spLocks noChangeArrowheads="1"/>
          </p:cNvSpPr>
          <p:nvPr/>
        </p:nvSpPr>
        <p:spPr bwMode="auto">
          <a:xfrm>
            <a:off x="4451796" y="2533153"/>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hangingPunct="1">
              <a:defRPr/>
            </a:pPr>
            <a:endParaRPr lang="en-US" sz="1800">
              <a:solidFill>
                <a:srgbClr val="404040"/>
              </a:solidFill>
              <a:ea typeface="ＭＳ Ｐゴシック" charset="0"/>
              <a:cs typeface="Arial Unicode MS" charset="0"/>
            </a:endParaRPr>
          </a:p>
        </p:txBody>
      </p:sp>
      <p:sp>
        <p:nvSpPr>
          <p:cNvPr id="5230" name="Rectangle 110"/>
          <p:cNvSpPr>
            <a:spLocks noChangeArrowheads="1"/>
          </p:cNvSpPr>
          <p:nvPr/>
        </p:nvSpPr>
        <p:spPr bwMode="auto">
          <a:xfrm>
            <a:off x="4912171" y="2533153"/>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31" name="Rectangle 111"/>
          <p:cNvSpPr>
            <a:spLocks noChangeArrowheads="1"/>
          </p:cNvSpPr>
          <p:nvPr/>
        </p:nvSpPr>
        <p:spPr bwMode="auto">
          <a:xfrm>
            <a:off x="4912171" y="2072778"/>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32" name="Rectangle 112"/>
          <p:cNvSpPr>
            <a:spLocks noChangeArrowheads="1"/>
          </p:cNvSpPr>
          <p:nvPr/>
        </p:nvSpPr>
        <p:spPr bwMode="auto">
          <a:xfrm>
            <a:off x="5372546" y="2533153"/>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33" name="Rectangle 113"/>
          <p:cNvSpPr>
            <a:spLocks noChangeArrowheads="1"/>
          </p:cNvSpPr>
          <p:nvPr/>
        </p:nvSpPr>
        <p:spPr bwMode="auto">
          <a:xfrm>
            <a:off x="5372546" y="2072778"/>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34" name="Rectangle 114"/>
          <p:cNvSpPr>
            <a:spLocks noChangeArrowheads="1"/>
          </p:cNvSpPr>
          <p:nvPr/>
        </p:nvSpPr>
        <p:spPr bwMode="auto">
          <a:xfrm>
            <a:off x="5372546" y="1612403"/>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35" name="Rectangle 115"/>
          <p:cNvSpPr>
            <a:spLocks noChangeArrowheads="1"/>
          </p:cNvSpPr>
          <p:nvPr/>
        </p:nvSpPr>
        <p:spPr bwMode="auto">
          <a:xfrm>
            <a:off x="5834509" y="1612403"/>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36" name="Rectangle 116"/>
          <p:cNvSpPr>
            <a:spLocks noChangeArrowheads="1"/>
          </p:cNvSpPr>
          <p:nvPr/>
        </p:nvSpPr>
        <p:spPr bwMode="auto">
          <a:xfrm>
            <a:off x="4912171"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37" name="Text Box 117"/>
          <p:cNvSpPr txBox="1">
            <a:spLocks noChangeArrowheads="1"/>
          </p:cNvSpPr>
          <p:nvPr/>
        </p:nvSpPr>
        <p:spPr bwMode="auto">
          <a:xfrm>
            <a:off x="4855021" y="3052266"/>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106</a:t>
            </a:r>
            <a:r>
              <a:rPr lang="en-US" sz="1200" b="1" smtClean="0">
                <a:solidFill>
                  <a:srgbClr val="404040"/>
                </a:solidFill>
                <a:cs typeface="Arial Unicode MS" charset="0"/>
              </a:rPr>
              <a:t>Te</a:t>
            </a:r>
          </a:p>
        </p:txBody>
      </p:sp>
      <p:sp>
        <p:nvSpPr>
          <p:cNvPr id="5238" name="Text Box 118"/>
          <p:cNvSpPr txBox="1">
            <a:spLocks noChangeArrowheads="1"/>
          </p:cNvSpPr>
          <p:nvPr/>
        </p:nvSpPr>
        <p:spPr bwMode="auto">
          <a:xfrm>
            <a:off x="5372546" y="2591891"/>
            <a:ext cx="3984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108</a:t>
            </a:r>
            <a:r>
              <a:rPr lang="en-US" sz="1200" b="1" smtClean="0">
                <a:solidFill>
                  <a:srgbClr val="404040"/>
                </a:solidFill>
                <a:cs typeface="Arial Unicode MS" charset="0"/>
              </a:rPr>
              <a:t>I</a:t>
            </a:r>
          </a:p>
        </p:txBody>
      </p:sp>
      <p:sp>
        <p:nvSpPr>
          <p:cNvPr id="5239" name="Text Box 119"/>
          <p:cNvSpPr txBox="1">
            <a:spLocks noChangeArrowheads="1"/>
          </p:cNvSpPr>
          <p:nvPr/>
        </p:nvSpPr>
        <p:spPr bwMode="auto">
          <a:xfrm>
            <a:off x="5315396" y="2129928"/>
            <a:ext cx="5413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109</a:t>
            </a:r>
            <a:r>
              <a:rPr lang="en-US" sz="1200" b="1" smtClean="0">
                <a:solidFill>
                  <a:srgbClr val="404040"/>
                </a:solidFill>
                <a:cs typeface="Arial Unicode MS" charset="0"/>
              </a:rPr>
              <a:t>Xe</a:t>
            </a:r>
          </a:p>
        </p:txBody>
      </p:sp>
      <p:sp>
        <p:nvSpPr>
          <p:cNvPr id="5240" name="Rectangle 120"/>
          <p:cNvSpPr>
            <a:spLocks noChangeArrowheads="1"/>
          </p:cNvSpPr>
          <p:nvPr/>
        </p:nvSpPr>
        <p:spPr bwMode="auto">
          <a:xfrm>
            <a:off x="6294884" y="1612403"/>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41" name="Rectangle 121"/>
          <p:cNvSpPr>
            <a:spLocks noChangeArrowheads="1"/>
          </p:cNvSpPr>
          <p:nvPr/>
        </p:nvSpPr>
        <p:spPr bwMode="auto">
          <a:xfrm>
            <a:off x="6294884" y="1150441"/>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42" name="Text Box 122"/>
          <p:cNvSpPr txBox="1">
            <a:spLocks noChangeArrowheads="1"/>
          </p:cNvSpPr>
          <p:nvPr/>
        </p:nvSpPr>
        <p:spPr bwMode="auto">
          <a:xfrm>
            <a:off x="6237734" y="1726703"/>
            <a:ext cx="549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112</a:t>
            </a:r>
            <a:r>
              <a:rPr lang="en-US" sz="1200" b="1" smtClean="0">
                <a:solidFill>
                  <a:srgbClr val="404040"/>
                </a:solidFill>
                <a:cs typeface="Arial Unicode MS" charset="0"/>
              </a:rPr>
              <a:t>Cs</a:t>
            </a:r>
          </a:p>
        </p:txBody>
      </p:sp>
      <p:sp>
        <p:nvSpPr>
          <p:cNvPr id="5243" name="Text Box 123"/>
          <p:cNvSpPr txBox="1">
            <a:spLocks noChangeArrowheads="1"/>
          </p:cNvSpPr>
          <p:nvPr/>
        </p:nvSpPr>
        <p:spPr bwMode="auto">
          <a:xfrm>
            <a:off x="6698109" y="1209178"/>
            <a:ext cx="549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114</a:t>
            </a:r>
            <a:r>
              <a:rPr lang="en-US" sz="1200" b="1" smtClean="0">
                <a:solidFill>
                  <a:srgbClr val="404040"/>
                </a:solidFill>
                <a:cs typeface="Arial Unicode MS" charset="0"/>
              </a:rPr>
              <a:t>Ba</a:t>
            </a:r>
          </a:p>
        </p:txBody>
      </p:sp>
      <p:sp>
        <p:nvSpPr>
          <p:cNvPr id="5244" name="Rectangle 124"/>
          <p:cNvSpPr>
            <a:spLocks noChangeArrowheads="1"/>
          </p:cNvSpPr>
          <p:nvPr/>
        </p:nvSpPr>
        <p:spPr bwMode="auto">
          <a:xfrm>
            <a:off x="6755259" y="1150441"/>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45" name="Rectangle 125"/>
          <p:cNvSpPr>
            <a:spLocks noChangeArrowheads="1"/>
          </p:cNvSpPr>
          <p:nvPr/>
        </p:nvSpPr>
        <p:spPr bwMode="auto">
          <a:xfrm>
            <a:off x="6755259" y="1612403"/>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46" name="Text Box 126"/>
          <p:cNvSpPr txBox="1">
            <a:spLocks noChangeArrowheads="1"/>
          </p:cNvSpPr>
          <p:nvPr/>
        </p:nvSpPr>
        <p:spPr bwMode="auto">
          <a:xfrm>
            <a:off x="6698109" y="1726703"/>
            <a:ext cx="549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113</a:t>
            </a:r>
            <a:r>
              <a:rPr lang="en-US" sz="1200" b="1" smtClean="0">
                <a:solidFill>
                  <a:srgbClr val="404040"/>
                </a:solidFill>
                <a:cs typeface="Arial Unicode MS" charset="0"/>
              </a:rPr>
              <a:t>Cs</a:t>
            </a:r>
          </a:p>
        </p:txBody>
      </p:sp>
      <p:sp>
        <p:nvSpPr>
          <p:cNvPr id="5247" name="Rectangle 127"/>
          <p:cNvSpPr>
            <a:spLocks noChangeArrowheads="1"/>
          </p:cNvSpPr>
          <p:nvPr/>
        </p:nvSpPr>
        <p:spPr bwMode="auto">
          <a:xfrm>
            <a:off x="5834509" y="2533153"/>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48" name="Text Box 128"/>
          <p:cNvSpPr txBox="1">
            <a:spLocks noChangeArrowheads="1"/>
          </p:cNvSpPr>
          <p:nvPr/>
        </p:nvSpPr>
        <p:spPr bwMode="auto">
          <a:xfrm>
            <a:off x="5834509" y="2591891"/>
            <a:ext cx="3984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109</a:t>
            </a:r>
            <a:r>
              <a:rPr lang="en-US" sz="1200" b="1" smtClean="0">
                <a:solidFill>
                  <a:srgbClr val="404040"/>
                </a:solidFill>
                <a:cs typeface="Arial Unicode MS" charset="0"/>
              </a:rPr>
              <a:t>I</a:t>
            </a:r>
          </a:p>
        </p:txBody>
      </p:sp>
      <p:sp>
        <p:nvSpPr>
          <p:cNvPr id="5249" name="Rectangle 129"/>
          <p:cNvSpPr>
            <a:spLocks noChangeArrowheads="1"/>
          </p:cNvSpPr>
          <p:nvPr/>
        </p:nvSpPr>
        <p:spPr bwMode="auto">
          <a:xfrm>
            <a:off x="4912171" y="3455491"/>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50" name="Text Box 130"/>
          <p:cNvSpPr txBox="1">
            <a:spLocks noChangeArrowheads="1"/>
          </p:cNvSpPr>
          <p:nvPr/>
        </p:nvSpPr>
        <p:spPr bwMode="auto">
          <a:xfrm>
            <a:off x="4855021" y="3512641"/>
            <a:ext cx="550863" cy="274637"/>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105</a:t>
            </a:r>
            <a:r>
              <a:rPr lang="en-US" sz="1200" b="1" smtClean="0">
                <a:solidFill>
                  <a:srgbClr val="404040"/>
                </a:solidFill>
                <a:cs typeface="Arial Unicode MS" charset="0"/>
              </a:rPr>
              <a:t>Sb</a:t>
            </a:r>
          </a:p>
        </p:txBody>
      </p:sp>
      <p:sp>
        <p:nvSpPr>
          <p:cNvPr id="5251" name="Rectangle 131"/>
          <p:cNvSpPr>
            <a:spLocks noChangeArrowheads="1"/>
          </p:cNvSpPr>
          <p:nvPr/>
        </p:nvSpPr>
        <p:spPr bwMode="auto">
          <a:xfrm>
            <a:off x="4912171" y="391586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52" name="Rectangle 132"/>
          <p:cNvSpPr>
            <a:spLocks noChangeArrowheads="1"/>
          </p:cNvSpPr>
          <p:nvPr/>
        </p:nvSpPr>
        <p:spPr bwMode="auto">
          <a:xfrm>
            <a:off x="5834509" y="29951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53" name="Line 134"/>
          <p:cNvSpPr>
            <a:spLocks noChangeShapeType="1"/>
          </p:cNvSpPr>
          <p:nvPr/>
        </p:nvSpPr>
        <p:spPr bwMode="auto">
          <a:xfrm flipH="1">
            <a:off x="6064696" y="2879228"/>
            <a:ext cx="0" cy="17303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254" name="Line 135"/>
          <p:cNvSpPr>
            <a:spLocks noChangeShapeType="1"/>
          </p:cNvSpPr>
          <p:nvPr/>
        </p:nvSpPr>
        <p:spPr bwMode="auto">
          <a:xfrm flipH="1">
            <a:off x="6525071" y="1956891"/>
            <a:ext cx="0" cy="23177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255" name="Line 136"/>
          <p:cNvSpPr>
            <a:spLocks noChangeShapeType="1"/>
          </p:cNvSpPr>
          <p:nvPr/>
        </p:nvSpPr>
        <p:spPr bwMode="auto">
          <a:xfrm flipH="1">
            <a:off x="6985446" y="1956891"/>
            <a:ext cx="0" cy="23177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256" name="Rectangle 137"/>
          <p:cNvSpPr>
            <a:spLocks noChangeArrowheads="1"/>
          </p:cNvSpPr>
          <p:nvPr/>
        </p:nvSpPr>
        <p:spPr bwMode="auto">
          <a:xfrm>
            <a:off x="5372546"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57" name="Rectangle 138"/>
          <p:cNvSpPr>
            <a:spLocks noChangeArrowheads="1"/>
          </p:cNvSpPr>
          <p:nvPr/>
        </p:nvSpPr>
        <p:spPr bwMode="auto">
          <a:xfrm>
            <a:off x="5834509" y="299511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58" name="Rectangle 139"/>
          <p:cNvSpPr>
            <a:spLocks noChangeArrowheads="1"/>
          </p:cNvSpPr>
          <p:nvPr/>
        </p:nvSpPr>
        <p:spPr bwMode="auto">
          <a:xfrm>
            <a:off x="6294884" y="2072778"/>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59" name="Rectangle 140"/>
          <p:cNvSpPr>
            <a:spLocks noChangeArrowheads="1"/>
          </p:cNvSpPr>
          <p:nvPr/>
        </p:nvSpPr>
        <p:spPr bwMode="auto">
          <a:xfrm>
            <a:off x="6755259" y="2072778"/>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60" name="Text Box 141"/>
          <p:cNvSpPr txBox="1">
            <a:spLocks noChangeArrowheads="1"/>
          </p:cNvSpPr>
          <p:nvPr/>
        </p:nvSpPr>
        <p:spPr bwMode="auto">
          <a:xfrm>
            <a:off x="5372546" y="3052266"/>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107</a:t>
            </a:r>
            <a:r>
              <a:rPr lang="en-US" sz="1200" b="1" smtClean="0">
                <a:solidFill>
                  <a:srgbClr val="404040"/>
                </a:solidFill>
                <a:cs typeface="Arial Unicode MS" charset="0"/>
              </a:rPr>
              <a:t>Te</a:t>
            </a:r>
          </a:p>
        </p:txBody>
      </p:sp>
      <p:sp>
        <p:nvSpPr>
          <p:cNvPr id="5261" name="Text Box 142"/>
          <p:cNvSpPr txBox="1">
            <a:spLocks noChangeArrowheads="1"/>
          </p:cNvSpPr>
          <p:nvPr/>
        </p:nvSpPr>
        <p:spPr bwMode="auto">
          <a:xfrm>
            <a:off x="5775771" y="3052266"/>
            <a:ext cx="53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108</a:t>
            </a:r>
            <a:r>
              <a:rPr lang="en-US" sz="1200" b="1" smtClean="0">
                <a:solidFill>
                  <a:srgbClr val="404040"/>
                </a:solidFill>
                <a:cs typeface="Arial Unicode MS" charset="0"/>
              </a:rPr>
              <a:t>Te</a:t>
            </a:r>
          </a:p>
        </p:txBody>
      </p:sp>
      <p:sp>
        <p:nvSpPr>
          <p:cNvPr id="5262" name="Text Box 143"/>
          <p:cNvSpPr txBox="1">
            <a:spLocks noChangeArrowheads="1"/>
          </p:cNvSpPr>
          <p:nvPr/>
        </p:nvSpPr>
        <p:spPr bwMode="auto">
          <a:xfrm>
            <a:off x="5775771" y="2129928"/>
            <a:ext cx="5413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110</a:t>
            </a:r>
            <a:r>
              <a:rPr lang="en-US" sz="1200" b="1" smtClean="0">
                <a:solidFill>
                  <a:srgbClr val="404040"/>
                </a:solidFill>
                <a:cs typeface="Arial Unicode MS" charset="0"/>
              </a:rPr>
              <a:t>Xe</a:t>
            </a:r>
          </a:p>
        </p:txBody>
      </p:sp>
      <p:sp>
        <p:nvSpPr>
          <p:cNvPr id="5263" name="Text Box 144"/>
          <p:cNvSpPr txBox="1">
            <a:spLocks noChangeArrowheads="1"/>
          </p:cNvSpPr>
          <p:nvPr/>
        </p:nvSpPr>
        <p:spPr bwMode="auto">
          <a:xfrm>
            <a:off x="6237734" y="2129928"/>
            <a:ext cx="5413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111</a:t>
            </a:r>
            <a:r>
              <a:rPr lang="en-US" sz="1200" b="1" smtClean="0">
                <a:solidFill>
                  <a:srgbClr val="404040"/>
                </a:solidFill>
                <a:cs typeface="Arial Unicode MS" charset="0"/>
              </a:rPr>
              <a:t>Xe</a:t>
            </a:r>
          </a:p>
        </p:txBody>
      </p:sp>
      <p:sp>
        <p:nvSpPr>
          <p:cNvPr id="5264" name="Text Box 145"/>
          <p:cNvSpPr txBox="1">
            <a:spLocks noChangeArrowheads="1"/>
          </p:cNvSpPr>
          <p:nvPr/>
        </p:nvSpPr>
        <p:spPr bwMode="auto">
          <a:xfrm>
            <a:off x="6698109" y="2129928"/>
            <a:ext cx="5413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112</a:t>
            </a:r>
            <a:r>
              <a:rPr lang="en-US" sz="1200" b="1" smtClean="0">
                <a:solidFill>
                  <a:srgbClr val="404040"/>
                </a:solidFill>
                <a:cs typeface="Arial Unicode MS" charset="0"/>
              </a:rPr>
              <a:t>Xe</a:t>
            </a:r>
          </a:p>
        </p:txBody>
      </p:sp>
      <p:sp>
        <p:nvSpPr>
          <p:cNvPr id="5265" name="Line 146"/>
          <p:cNvSpPr>
            <a:spLocks noChangeShapeType="1"/>
          </p:cNvSpPr>
          <p:nvPr/>
        </p:nvSpPr>
        <p:spPr bwMode="auto">
          <a:xfrm flipH="1">
            <a:off x="4855021" y="3339603"/>
            <a:ext cx="657225" cy="685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266" name="Line 147"/>
          <p:cNvSpPr>
            <a:spLocks noChangeShapeType="1"/>
          </p:cNvSpPr>
          <p:nvPr/>
        </p:nvSpPr>
        <p:spPr bwMode="auto">
          <a:xfrm flipH="1">
            <a:off x="4393059" y="3339603"/>
            <a:ext cx="657225" cy="685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267" name="Rectangle 148"/>
          <p:cNvSpPr>
            <a:spLocks noChangeArrowheads="1"/>
          </p:cNvSpPr>
          <p:nvPr/>
        </p:nvSpPr>
        <p:spPr bwMode="auto">
          <a:xfrm>
            <a:off x="7217221" y="1150441"/>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68" name="Rectangle 149"/>
          <p:cNvSpPr>
            <a:spLocks noChangeArrowheads="1"/>
          </p:cNvSpPr>
          <p:nvPr/>
        </p:nvSpPr>
        <p:spPr bwMode="auto">
          <a:xfrm>
            <a:off x="7677596" y="1150441"/>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69" name="Rectangle 150"/>
          <p:cNvSpPr>
            <a:spLocks noChangeArrowheads="1"/>
          </p:cNvSpPr>
          <p:nvPr/>
        </p:nvSpPr>
        <p:spPr bwMode="auto">
          <a:xfrm>
            <a:off x="4912171" y="3915866"/>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70" name="Text Box 151"/>
          <p:cNvSpPr txBox="1">
            <a:spLocks noChangeArrowheads="1"/>
          </p:cNvSpPr>
          <p:nvPr/>
        </p:nvSpPr>
        <p:spPr bwMode="auto">
          <a:xfrm>
            <a:off x="4855021" y="3973016"/>
            <a:ext cx="5508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104</a:t>
            </a:r>
            <a:r>
              <a:rPr lang="en-US" sz="1200" b="1" smtClean="0">
                <a:solidFill>
                  <a:srgbClr val="404040"/>
                </a:solidFill>
                <a:cs typeface="Arial Unicode MS" charset="0"/>
              </a:rPr>
              <a:t>Sn</a:t>
            </a:r>
          </a:p>
        </p:txBody>
      </p:sp>
      <p:sp>
        <p:nvSpPr>
          <p:cNvPr id="5271" name="Text Box 152"/>
          <p:cNvSpPr txBox="1">
            <a:spLocks noChangeArrowheads="1"/>
          </p:cNvSpPr>
          <p:nvPr/>
        </p:nvSpPr>
        <p:spPr bwMode="auto">
          <a:xfrm>
            <a:off x="7158484" y="1209178"/>
            <a:ext cx="549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115</a:t>
            </a:r>
            <a:r>
              <a:rPr lang="en-US" sz="1200" b="1" smtClean="0">
                <a:solidFill>
                  <a:srgbClr val="404040"/>
                </a:solidFill>
                <a:cs typeface="Arial Unicode MS" charset="0"/>
              </a:rPr>
              <a:t>Ba</a:t>
            </a:r>
          </a:p>
        </p:txBody>
      </p:sp>
      <p:sp>
        <p:nvSpPr>
          <p:cNvPr id="5272" name="Text Box 153"/>
          <p:cNvSpPr txBox="1">
            <a:spLocks noChangeArrowheads="1"/>
          </p:cNvSpPr>
          <p:nvPr/>
        </p:nvSpPr>
        <p:spPr bwMode="auto">
          <a:xfrm>
            <a:off x="7620446" y="1209178"/>
            <a:ext cx="549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200" b="1" baseline="30000" smtClean="0">
                <a:solidFill>
                  <a:srgbClr val="404040"/>
                </a:solidFill>
                <a:cs typeface="Arial Unicode MS" charset="0"/>
              </a:rPr>
              <a:t>116</a:t>
            </a:r>
            <a:r>
              <a:rPr lang="en-US" sz="1200" b="1" smtClean="0">
                <a:solidFill>
                  <a:srgbClr val="404040"/>
                </a:solidFill>
                <a:cs typeface="Arial Unicode MS" charset="0"/>
              </a:rPr>
              <a:t>Ba</a:t>
            </a:r>
          </a:p>
        </p:txBody>
      </p:sp>
      <p:sp>
        <p:nvSpPr>
          <p:cNvPr id="5273" name="Rectangle 154"/>
          <p:cNvSpPr>
            <a:spLocks noChangeArrowheads="1"/>
          </p:cNvSpPr>
          <p:nvPr/>
        </p:nvSpPr>
        <p:spPr bwMode="auto">
          <a:xfrm>
            <a:off x="3069084" y="3915866"/>
            <a:ext cx="457200" cy="4572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74" name="Text Box 155"/>
          <p:cNvSpPr txBox="1">
            <a:spLocks noChangeArrowheads="1"/>
          </p:cNvSpPr>
          <p:nvPr/>
        </p:nvSpPr>
        <p:spPr bwMode="auto">
          <a:xfrm>
            <a:off x="3010346" y="3973016"/>
            <a:ext cx="5508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100</a:t>
            </a:r>
            <a:r>
              <a:rPr lang="en-US" sz="1200" b="1" smtClean="0">
                <a:solidFill>
                  <a:srgbClr val="404040"/>
                </a:solidFill>
                <a:cs typeface="Arial Unicode MS" charset="0"/>
              </a:rPr>
              <a:t>Sn</a:t>
            </a:r>
          </a:p>
        </p:txBody>
      </p:sp>
      <p:sp>
        <p:nvSpPr>
          <p:cNvPr id="5275" name="Text Box 156"/>
          <p:cNvSpPr txBox="1">
            <a:spLocks noChangeArrowheads="1"/>
          </p:cNvSpPr>
          <p:nvPr/>
        </p:nvSpPr>
        <p:spPr bwMode="auto">
          <a:xfrm>
            <a:off x="7274371" y="4261941"/>
            <a:ext cx="17002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400" smtClean="0">
                <a:solidFill>
                  <a:srgbClr val="404040"/>
                </a:solidFill>
                <a:cs typeface="Arial Unicode MS" charset="0"/>
              </a:rPr>
              <a:t>Excited states</a:t>
            </a:r>
          </a:p>
          <a:p>
            <a:pPr defTabSz="457200">
              <a:defRPr/>
            </a:pPr>
            <a:r>
              <a:rPr lang="en-US" sz="1400" smtClean="0">
                <a:solidFill>
                  <a:srgbClr val="404040"/>
                </a:solidFill>
                <a:cs typeface="Arial Unicode MS" charset="0"/>
              </a:rPr>
              <a:t>Fusion-evaporation</a:t>
            </a:r>
          </a:p>
        </p:txBody>
      </p:sp>
      <p:sp>
        <p:nvSpPr>
          <p:cNvPr id="5276" name="Text Box 157"/>
          <p:cNvSpPr txBox="1">
            <a:spLocks noChangeArrowheads="1"/>
          </p:cNvSpPr>
          <p:nvPr/>
        </p:nvSpPr>
        <p:spPr bwMode="auto">
          <a:xfrm>
            <a:off x="7274371" y="4952503"/>
            <a:ext cx="17002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400" smtClean="0">
                <a:solidFill>
                  <a:srgbClr val="404040"/>
                </a:solidFill>
                <a:cs typeface="Arial Unicode MS" charset="0"/>
              </a:rPr>
              <a:t>Decay properties</a:t>
            </a:r>
          </a:p>
          <a:p>
            <a:pPr defTabSz="457200">
              <a:defRPr/>
            </a:pPr>
            <a:r>
              <a:rPr lang="en-US" sz="1400" smtClean="0">
                <a:solidFill>
                  <a:srgbClr val="404040"/>
                </a:solidFill>
                <a:cs typeface="Arial Unicode MS" charset="0"/>
              </a:rPr>
              <a:t>Fusion-evaporation</a:t>
            </a:r>
          </a:p>
        </p:txBody>
      </p:sp>
      <p:sp>
        <p:nvSpPr>
          <p:cNvPr id="5277" name="Text Box 158"/>
          <p:cNvSpPr txBox="1">
            <a:spLocks noChangeArrowheads="1"/>
          </p:cNvSpPr>
          <p:nvPr/>
        </p:nvSpPr>
        <p:spPr bwMode="auto">
          <a:xfrm>
            <a:off x="7274371" y="5528766"/>
            <a:ext cx="1524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400" smtClean="0">
                <a:solidFill>
                  <a:srgbClr val="404040"/>
                </a:solidFill>
                <a:cs typeface="Arial Unicode MS" charset="0"/>
              </a:rPr>
              <a:t>Decay properties</a:t>
            </a:r>
          </a:p>
          <a:p>
            <a:pPr defTabSz="457200">
              <a:defRPr/>
            </a:pPr>
            <a:r>
              <a:rPr lang="en-US" sz="1400" smtClean="0">
                <a:solidFill>
                  <a:srgbClr val="404040"/>
                </a:solidFill>
                <a:cs typeface="Arial Unicode MS" charset="0"/>
              </a:rPr>
              <a:t>Existence</a:t>
            </a:r>
          </a:p>
          <a:p>
            <a:pPr defTabSz="457200">
              <a:defRPr/>
            </a:pPr>
            <a:r>
              <a:rPr lang="en-US" sz="1400" smtClean="0">
                <a:solidFill>
                  <a:srgbClr val="404040"/>
                </a:solidFill>
                <a:cs typeface="Arial Unicode MS" charset="0"/>
              </a:rPr>
              <a:t>Fragmentation</a:t>
            </a:r>
          </a:p>
        </p:txBody>
      </p:sp>
      <p:sp>
        <p:nvSpPr>
          <p:cNvPr id="5278" name="Rectangle 159"/>
          <p:cNvSpPr>
            <a:spLocks noChangeArrowheads="1"/>
          </p:cNvSpPr>
          <p:nvPr/>
        </p:nvSpPr>
        <p:spPr bwMode="auto">
          <a:xfrm>
            <a:off x="6582221" y="5701803"/>
            <a:ext cx="457200" cy="4572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79" name="Rectangle 160"/>
          <p:cNvSpPr>
            <a:spLocks noChangeArrowheads="1"/>
          </p:cNvSpPr>
          <p:nvPr/>
        </p:nvSpPr>
        <p:spPr bwMode="auto">
          <a:xfrm>
            <a:off x="6582221" y="4952503"/>
            <a:ext cx="457200" cy="457200"/>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80" name="Rectangle 161"/>
          <p:cNvSpPr>
            <a:spLocks noChangeArrowheads="1"/>
          </p:cNvSpPr>
          <p:nvPr/>
        </p:nvSpPr>
        <p:spPr bwMode="auto">
          <a:xfrm>
            <a:off x="6582221" y="4261941"/>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81" name="Rectangle 162"/>
          <p:cNvSpPr>
            <a:spLocks noChangeArrowheads="1"/>
          </p:cNvSpPr>
          <p:nvPr/>
        </p:nvSpPr>
        <p:spPr bwMode="auto">
          <a:xfrm>
            <a:off x="6582221" y="4261941"/>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82" name="Line 163"/>
          <p:cNvSpPr>
            <a:spLocks noChangeShapeType="1"/>
          </p:cNvSpPr>
          <p:nvPr/>
        </p:nvSpPr>
        <p:spPr bwMode="auto">
          <a:xfrm flipH="1">
            <a:off x="6237734" y="1439366"/>
            <a:ext cx="657225" cy="685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283" name="Line 164"/>
          <p:cNvSpPr>
            <a:spLocks noChangeShapeType="1"/>
          </p:cNvSpPr>
          <p:nvPr/>
        </p:nvSpPr>
        <p:spPr bwMode="auto">
          <a:xfrm flipH="1">
            <a:off x="5258246" y="2418853"/>
            <a:ext cx="657225" cy="685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284" name="Line 165"/>
          <p:cNvSpPr>
            <a:spLocks noChangeShapeType="1"/>
          </p:cNvSpPr>
          <p:nvPr/>
        </p:nvSpPr>
        <p:spPr bwMode="auto">
          <a:xfrm flipH="1">
            <a:off x="5718621" y="2418853"/>
            <a:ext cx="657225" cy="685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285" name="Text Box 166"/>
          <p:cNvSpPr txBox="1">
            <a:spLocks noChangeArrowheads="1"/>
          </p:cNvSpPr>
          <p:nvPr/>
        </p:nvSpPr>
        <p:spPr bwMode="auto">
          <a:xfrm>
            <a:off x="3242121" y="5068391"/>
            <a:ext cx="368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000" b="1" smtClean="0">
                <a:solidFill>
                  <a:srgbClr val="404040"/>
                </a:solidFill>
                <a:cs typeface="Arial Unicode MS" charset="0"/>
              </a:rPr>
              <a:t>CN</a:t>
            </a:r>
          </a:p>
        </p:txBody>
      </p:sp>
      <p:sp>
        <p:nvSpPr>
          <p:cNvPr id="5286" name="Text Box 167"/>
          <p:cNvSpPr txBox="1">
            <a:spLocks noChangeArrowheads="1"/>
          </p:cNvSpPr>
          <p:nvPr/>
        </p:nvSpPr>
        <p:spPr bwMode="auto">
          <a:xfrm>
            <a:off x="6005959" y="3225303"/>
            <a:ext cx="368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000" b="1" smtClean="0">
                <a:solidFill>
                  <a:srgbClr val="404040"/>
                </a:solidFill>
                <a:cs typeface="Arial Unicode MS" charset="0"/>
              </a:rPr>
              <a:t>CN</a:t>
            </a:r>
          </a:p>
        </p:txBody>
      </p:sp>
      <p:sp>
        <p:nvSpPr>
          <p:cNvPr id="5287" name="Text Box 168"/>
          <p:cNvSpPr txBox="1">
            <a:spLocks noChangeArrowheads="1"/>
          </p:cNvSpPr>
          <p:nvPr/>
        </p:nvSpPr>
        <p:spPr bwMode="auto">
          <a:xfrm>
            <a:off x="7850634" y="1380628"/>
            <a:ext cx="368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000" b="1" smtClean="0">
                <a:solidFill>
                  <a:srgbClr val="404040"/>
                </a:solidFill>
                <a:cs typeface="Arial Unicode MS" charset="0"/>
              </a:rPr>
              <a:t>CN</a:t>
            </a:r>
          </a:p>
        </p:txBody>
      </p:sp>
      <p:sp>
        <p:nvSpPr>
          <p:cNvPr id="5288" name="Text Box 169"/>
          <p:cNvSpPr txBox="1">
            <a:spLocks noChangeArrowheads="1"/>
          </p:cNvSpPr>
          <p:nvPr/>
        </p:nvSpPr>
        <p:spPr bwMode="auto">
          <a:xfrm>
            <a:off x="5085209" y="4146053"/>
            <a:ext cx="368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000" b="1" smtClean="0">
                <a:solidFill>
                  <a:srgbClr val="404040"/>
                </a:solidFill>
                <a:cs typeface="Arial Unicode MS" charset="0"/>
              </a:rPr>
              <a:t>CN</a:t>
            </a:r>
          </a:p>
        </p:txBody>
      </p:sp>
      <p:sp>
        <p:nvSpPr>
          <p:cNvPr id="5289" name="Text Box 170"/>
          <p:cNvSpPr txBox="1">
            <a:spLocks noChangeArrowheads="1"/>
          </p:cNvSpPr>
          <p:nvPr/>
        </p:nvSpPr>
        <p:spPr bwMode="auto">
          <a:xfrm>
            <a:off x="6928296" y="2302966"/>
            <a:ext cx="368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000" b="1" smtClean="0">
                <a:solidFill>
                  <a:srgbClr val="404040"/>
                </a:solidFill>
                <a:cs typeface="Arial Unicode MS" charset="0"/>
              </a:rPr>
              <a:t>CN</a:t>
            </a:r>
          </a:p>
        </p:txBody>
      </p:sp>
      <p:sp>
        <p:nvSpPr>
          <p:cNvPr id="5290" name="Rectangle 171"/>
          <p:cNvSpPr>
            <a:spLocks noChangeArrowheads="1"/>
          </p:cNvSpPr>
          <p:nvPr/>
        </p:nvSpPr>
        <p:spPr bwMode="auto">
          <a:xfrm>
            <a:off x="4912171" y="4376241"/>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91" name="Text Box 172"/>
          <p:cNvSpPr txBox="1">
            <a:spLocks noChangeArrowheads="1"/>
          </p:cNvSpPr>
          <p:nvPr/>
        </p:nvSpPr>
        <p:spPr bwMode="auto">
          <a:xfrm>
            <a:off x="4912171" y="4376241"/>
            <a:ext cx="4921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103</a:t>
            </a:r>
            <a:r>
              <a:rPr lang="en-US" sz="1200" b="1" smtClean="0">
                <a:solidFill>
                  <a:srgbClr val="404040"/>
                </a:solidFill>
                <a:cs typeface="Arial Unicode MS" charset="0"/>
              </a:rPr>
              <a:t>In</a:t>
            </a:r>
          </a:p>
        </p:txBody>
      </p:sp>
      <p:sp>
        <p:nvSpPr>
          <p:cNvPr id="5292" name="Text Box 173"/>
          <p:cNvSpPr txBox="1">
            <a:spLocks noChangeArrowheads="1"/>
          </p:cNvSpPr>
          <p:nvPr/>
        </p:nvSpPr>
        <p:spPr bwMode="auto">
          <a:xfrm>
            <a:off x="5085209" y="4608016"/>
            <a:ext cx="368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000" b="1" smtClean="0">
                <a:solidFill>
                  <a:srgbClr val="404040"/>
                </a:solidFill>
                <a:cs typeface="Arial Unicode MS" charset="0"/>
              </a:rPr>
              <a:t>CN</a:t>
            </a:r>
          </a:p>
        </p:txBody>
      </p:sp>
      <p:sp>
        <p:nvSpPr>
          <p:cNvPr id="5293" name="Text Box 174"/>
          <p:cNvSpPr txBox="1">
            <a:spLocks noChangeArrowheads="1"/>
          </p:cNvSpPr>
          <p:nvPr/>
        </p:nvSpPr>
        <p:spPr bwMode="auto">
          <a:xfrm>
            <a:off x="2319784" y="5990728"/>
            <a:ext cx="368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000" b="1" smtClean="0">
                <a:solidFill>
                  <a:srgbClr val="404040"/>
                </a:solidFill>
                <a:cs typeface="Arial Unicode MS" charset="0"/>
              </a:rPr>
              <a:t>CN</a:t>
            </a:r>
          </a:p>
        </p:txBody>
      </p:sp>
      <p:sp>
        <p:nvSpPr>
          <p:cNvPr id="5294" name="AutoShape 175"/>
          <p:cNvSpPr>
            <a:spLocks noChangeArrowheads="1"/>
          </p:cNvSpPr>
          <p:nvPr/>
        </p:nvSpPr>
        <p:spPr bwMode="auto">
          <a:xfrm rot="-5400000">
            <a:off x="3818384" y="4204791"/>
            <a:ext cx="173037" cy="173037"/>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95" name="AutoShape 176"/>
          <p:cNvSpPr>
            <a:spLocks noChangeArrowheads="1"/>
          </p:cNvSpPr>
          <p:nvPr/>
        </p:nvSpPr>
        <p:spPr bwMode="auto">
          <a:xfrm rot="-5400000">
            <a:off x="2896046" y="5125541"/>
            <a:ext cx="173037" cy="173038"/>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96" name="AutoShape 177"/>
          <p:cNvSpPr>
            <a:spLocks noChangeArrowheads="1"/>
          </p:cNvSpPr>
          <p:nvPr/>
        </p:nvSpPr>
        <p:spPr bwMode="auto">
          <a:xfrm rot="-5400000">
            <a:off x="3818384" y="4665166"/>
            <a:ext cx="173037" cy="173037"/>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97" name="AutoShape 178"/>
          <p:cNvSpPr>
            <a:spLocks noChangeArrowheads="1"/>
          </p:cNvSpPr>
          <p:nvPr/>
        </p:nvSpPr>
        <p:spPr bwMode="auto">
          <a:xfrm rot="-5400000">
            <a:off x="3356421" y="4665166"/>
            <a:ext cx="173037" cy="173038"/>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98" name="AutoShape 179"/>
          <p:cNvSpPr>
            <a:spLocks noChangeArrowheads="1"/>
          </p:cNvSpPr>
          <p:nvPr/>
        </p:nvSpPr>
        <p:spPr bwMode="auto">
          <a:xfrm rot="-5400000">
            <a:off x="1973709" y="5587503"/>
            <a:ext cx="173038" cy="173037"/>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299" name="AutoShape 180"/>
          <p:cNvSpPr>
            <a:spLocks noChangeArrowheads="1"/>
          </p:cNvSpPr>
          <p:nvPr/>
        </p:nvSpPr>
        <p:spPr bwMode="auto">
          <a:xfrm rot="-5400000">
            <a:off x="2896046" y="4204791"/>
            <a:ext cx="173037" cy="173038"/>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00" name="AutoShape 181"/>
          <p:cNvSpPr>
            <a:spLocks noChangeArrowheads="1"/>
          </p:cNvSpPr>
          <p:nvPr/>
        </p:nvSpPr>
        <p:spPr bwMode="auto">
          <a:xfrm rot="-5400000">
            <a:off x="1973709" y="5125541"/>
            <a:ext cx="173037" cy="173037"/>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01" name="AutoShape 182"/>
          <p:cNvSpPr>
            <a:spLocks noChangeArrowheads="1"/>
          </p:cNvSpPr>
          <p:nvPr/>
        </p:nvSpPr>
        <p:spPr bwMode="auto">
          <a:xfrm rot="-5400000">
            <a:off x="4739134" y="4204791"/>
            <a:ext cx="173037" cy="173037"/>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02" name="Text Box 183"/>
          <p:cNvSpPr txBox="1">
            <a:spLocks noChangeArrowheads="1"/>
          </p:cNvSpPr>
          <p:nvPr/>
        </p:nvSpPr>
        <p:spPr bwMode="auto">
          <a:xfrm>
            <a:off x="2607121" y="3973016"/>
            <a:ext cx="4937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99</a:t>
            </a:r>
            <a:r>
              <a:rPr lang="en-US" sz="1200" b="1" smtClean="0">
                <a:solidFill>
                  <a:srgbClr val="404040"/>
                </a:solidFill>
                <a:cs typeface="Arial Unicode MS" charset="0"/>
              </a:rPr>
              <a:t>Sn</a:t>
            </a:r>
          </a:p>
        </p:txBody>
      </p:sp>
      <p:sp>
        <p:nvSpPr>
          <p:cNvPr id="5303" name="Text Box 184"/>
          <p:cNvSpPr txBox="1">
            <a:spLocks noChangeArrowheads="1"/>
          </p:cNvSpPr>
          <p:nvPr/>
        </p:nvSpPr>
        <p:spPr bwMode="auto">
          <a:xfrm>
            <a:off x="1686371" y="4895353"/>
            <a:ext cx="501650"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95</a:t>
            </a:r>
            <a:r>
              <a:rPr lang="en-US" sz="1200" b="1" smtClean="0">
                <a:solidFill>
                  <a:srgbClr val="404040"/>
                </a:solidFill>
                <a:cs typeface="Arial Unicode MS" charset="0"/>
              </a:rPr>
              <a:t>Cd</a:t>
            </a:r>
          </a:p>
        </p:txBody>
      </p:sp>
      <p:sp>
        <p:nvSpPr>
          <p:cNvPr id="5304" name="AutoShape 185"/>
          <p:cNvSpPr>
            <a:spLocks noChangeArrowheads="1"/>
          </p:cNvSpPr>
          <p:nvPr/>
        </p:nvSpPr>
        <p:spPr bwMode="auto">
          <a:xfrm rot="-5400000">
            <a:off x="2435671" y="5587503"/>
            <a:ext cx="173038" cy="173038"/>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05" name="AutoShape 186"/>
          <p:cNvSpPr>
            <a:spLocks noChangeArrowheads="1"/>
          </p:cNvSpPr>
          <p:nvPr/>
        </p:nvSpPr>
        <p:spPr bwMode="auto">
          <a:xfrm rot="-5400000">
            <a:off x="1973709" y="6047878"/>
            <a:ext cx="173038" cy="173037"/>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06" name="AutoShape 187"/>
          <p:cNvSpPr>
            <a:spLocks noChangeArrowheads="1"/>
          </p:cNvSpPr>
          <p:nvPr/>
        </p:nvSpPr>
        <p:spPr bwMode="auto">
          <a:xfrm rot="-5400000">
            <a:off x="2896046" y="4665166"/>
            <a:ext cx="173037" cy="173038"/>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07" name="Text Box 188"/>
          <p:cNvSpPr txBox="1">
            <a:spLocks noChangeArrowheads="1"/>
          </p:cNvSpPr>
          <p:nvPr/>
        </p:nvSpPr>
        <p:spPr bwMode="auto">
          <a:xfrm>
            <a:off x="2953196" y="2533153"/>
            <a:ext cx="674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600" b="1" smtClean="0">
                <a:solidFill>
                  <a:srgbClr val="404040"/>
                </a:solidFill>
                <a:cs typeface="Arial Unicode MS" charset="0"/>
              </a:rPr>
              <a:t>N=50</a:t>
            </a:r>
          </a:p>
        </p:txBody>
      </p:sp>
      <p:sp>
        <p:nvSpPr>
          <p:cNvPr id="5308" name="AutoShape 189"/>
          <p:cNvSpPr>
            <a:spLocks noChangeArrowheads="1"/>
          </p:cNvSpPr>
          <p:nvPr/>
        </p:nvSpPr>
        <p:spPr bwMode="auto">
          <a:xfrm rot="-5400000">
            <a:off x="6821934" y="3650753"/>
            <a:ext cx="173038" cy="173037"/>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09" name="Text Box 190"/>
          <p:cNvSpPr txBox="1">
            <a:spLocks noChangeArrowheads="1"/>
          </p:cNvSpPr>
          <p:nvPr/>
        </p:nvSpPr>
        <p:spPr bwMode="auto">
          <a:xfrm>
            <a:off x="7245796" y="3277691"/>
            <a:ext cx="17907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400" smtClean="0">
                <a:solidFill>
                  <a:srgbClr val="404040"/>
                </a:solidFill>
                <a:latin typeface="Symbol" charset="0"/>
                <a:cs typeface="Arial Unicode MS" charset="0"/>
              </a:rPr>
              <a:t>b</a:t>
            </a:r>
            <a:r>
              <a:rPr lang="en-US" sz="1400" smtClean="0">
                <a:solidFill>
                  <a:srgbClr val="404040"/>
                </a:solidFill>
                <a:cs typeface="Arial Unicode MS" charset="0"/>
              </a:rPr>
              <a:t>-delayed protons</a:t>
            </a:r>
          </a:p>
          <a:p>
            <a:pPr defTabSz="457200">
              <a:defRPr/>
            </a:pPr>
            <a:r>
              <a:rPr lang="en-US" sz="1400" smtClean="0">
                <a:solidFill>
                  <a:srgbClr val="404040"/>
                </a:solidFill>
                <a:cs typeface="Arial Unicode MS" charset="0"/>
              </a:rPr>
              <a:t>with sizeable branch</a:t>
            </a:r>
          </a:p>
          <a:p>
            <a:pPr defTabSz="457200">
              <a:defRPr/>
            </a:pPr>
            <a:r>
              <a:rPr lang="en-US" sz="1400" smtClean="0">
                <a:solidFill>
                  <a:srgbClr val="404040"/>
                </a:solidFill>
                <a:cs typeface="Arial Unicode MS" charset="0"/>
              </a:rPr>
              <a:t>Observed/expected</a:t>
            </a:r>
          </a:p>
        </p:txBody>
      </p:sp>
      <p:sp>
        <p:nvSpPr>
          <p:cNvPr id="5310" name="Rectangle 191" descr="Wide upward diagonal"/>
          <p:cNvSpPr>
            <a:spLocks noChangeArrowheads="1"/>
          </p:cNvSpPr>
          <p:nvPr/>
        </p:nvSpPr>
        <p:spPr bwMode="auto">
          <a:xfrm>
            <a:off x="1241871" y="5284291"/>
            <a:ext cx="457200" cy="457200"/>
          </a:xfrm>
          <a:prstGeom prst="rect">
            <a:avLst/>
          </a:prstGeom>
          <a:pattFill prst="wdUpDiag">
            <a:fgClr>
              <a:srgbClr val="99CCFF"/>
            </a:fgClr>
            <a:bgClr>
              <a:schemeClr val="bg1"/>
            </a:bgClr>
          </a:patt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eaLnBrk="1" hangingPunct="1">
              <a:defRPr/>
            </a:pPr>
            <a:endParaRPr lang="en-US" sz="3200">
              <a:solidFill>
                <a:srgbClr val="404040"/>
              </a:solidFill>
              <a:ea typeface="ＭＳ Ｐゴシック" charset="0"/>
              <a:cs typeface="Arial Unicode MS" charset="0"/>
            </a:endParaRPr>
          </a:p>
        </p:txBody>
      </p:sp>
      <p:sp>
        <p:nvSpPr>
          <p:cNvPr id="5311" name="Rectangle 192" descr="Wide upward diagonal"/>
          <p:cNvSpPr>
            <a:spLocks noChangeArrowheads="1"/>
          </p:cNvSpPr>
          <p:nvPr/>
        </p:nvSpPr>
        <p:spPr bwMode="auto">
          <a:xfrm>
            <a:off x="2154684" y="4385766"/>
            <a:ext cx="457200" cy="457200"/>
          </a:xfrm>
          <a:prstGeom prst="rect">
            <a:avLst/>
          </a:prstGeom>
          <a:pattFill prst="wdUpDiag">
            <a:fgClr>
              <a:srgbClr val="99CCFF"/>
            </a:fgClr>
            <a:bgClr>
              <a:schemeClr val="bg1"/>
            </a:bgClr>
          </a:pattFill>
          <a:ln w="254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12" name="Text Box 193"/>
          <p:cNvSpPr txBox="1">
            <a:spLocks noChangeArrowheads="1"/>
          </p:cNvSpPr>
          <p:nvPr/>
        </p:nvSpPr>
        <p:spPr bwMode="auto">
          <a:xfrm>
            <a:off x="2165796" y="4406403"/>
            <a:ext cx="434975"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97</a:t>
            </a:r>
            <a:r>
              <a:rPr lang="en-US" sz="1200" b="1" smtClean="0">
                <a:solidFill>
                  <a:srgbClr val="404040"/>
                </a:solidFill>
                <a:cs typeface="Arial Unicode MS" charset="0"/>
              </a:rPr>
              <a:t>In</a:t>
            </a:r>
          </a:p>
        </p:txBody>
      </p:sp>
      <p:sp>
        <p:nvSpPr>
          <p:cNvPr id="5313" name="Text Box 194"/>
          <p:cNvSpPr txBox="1">
            <a:spLocks noChangeArrowheads="1"/>
          </p:cNvSpPr>
          <p:nvPr/>
        </p:nvSpPr>
        <p:spPr bwMode="auto">
          <a:xfrm>
            <a:off x="1238696" y="5352553"/>
            <a:ext cx="501650"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93</a:t>
            </a:r>
            <a:r>
              <a:rPr lang="en-US" sz="1200" b="1" smtClean="0">
                <a:solidFill>
                  <a:srgbClr val="404040"/>
                </a:solidFill>
                <a:cs typeface="Arial Unicode MS" charset="0"/>
              </a:rPr>
              <a:t>Ag</a:t>
            </a:r>
          </a:p>
        </p:txBody>
      </p:sp>
      <p:sp>
        <p:nvSpPr>
          <p:cNvPr id="5314" name="AutoShape 195"/>
          <p:cNvSpPr>
            <a:spLocks noChangeArrowheads="1"/>
          </p:cNvSpPr>
          <p:nvPr/>
        </p:nvSpPr>
        <p:spPr bwMode="auto">
          <a:xfrm rot="-5400000">
            <a:off x="2440434" y="5096966"/>
            <a:ext cx="173037" cy="173037"/>
          </a:xfrm>
          <a:prstGeom prst="rtTriangle">
            <a:avLst/>
          </a:prstGeom>
          <a:solidFill>
            <a:srgbClr val="FFCC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15" name="Line 196"/>
          <p:cNvSpPr>
            <a:spLocks noChangeShapeType="1"/>
          </p:cNvSpPr>
          <p:nvPr/>
        </p:nvSpPr>
        <p:spPr bwMode="auto">
          <a:xfrm>
            <a:off x="3292921" y="2990353"/>
            <a:ext cx="0" cy="6953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316" name="Line 197"/>
          <p:cNvSpPr>
            <a:spLocks noChangeShapeType="1"/>
          </p:cNvSpPr>
          <p:nvPr/>
        </p:nvSpPr>
        <p:spPr bwMode="auto">
          <a:xfrm flipV="1">
            <a:off x="1245046" y="4142878"/>
            <a:ext cx="695325" cy="95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317" name="Rectangle 198"/>
          <p:cNvSpPr>
            <a:spLocks noChangeArrowheads="1"/>
          </p:cNvSpPr>
          <p:nvPr/>
        </p:nvSpPr>
        <p:spPr bwMode="auto">
          <a:xfrm>
            <a:off x="4912171" y="4814391"/>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18" name="Rectangle 199"/>
          <p:cNvSpPr>
            <a:spLocks noChangeArrowheads="1"/>
          </p:cNvSpPr>
          <p:nvPr/>
        </p:nvSpPr>
        <p:spPr bwMode="auto">
          <a:xfrm>
            <a:off x="4912171" y="5277941"/>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19" name="Text Box 200"/>
          <p:cNvSpPr txBox="1">
            <a:spLocks noChangeArrowheads="1"/>
          </p:cNvSpPr>
          <p:nvPr/>
        </p:nvSpPr>
        <p:spPr bwMode="auto">
          <a:xfrm>
            <a:off x="4867721" y="4876303"/>
            <a:ext cx="558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100</a:t>
            </a:r>
            <a:r>
              <a:rPr lang="en-US" sz="1200" b="1" smtClean="0">
                <a:solidFill>
                  <a:srgbClr val="404040"/>
                </a:solidFill>
                <a:cs typeface="Arial Unicode MS" charset="0"/>
              </a:rPr>
              <a:t>Cd</a:t>
            </a:r>
          </a:p>
        </p:txBody>
      </p:sp>
      <p:sp>
        <p:nvSpPr>
          <p:cNvPr id="5320" name="Text Box 201"/>
          <p:cNvSpPr txBox="1">
            <a:spLocks noChangeArrowheads="1"/>
          </p:cNvSpPr>
          <p:nvPr/>
        </p:nvSpPr>
        <p:spPr bwMode="auto">
          <a:xfrm>
            <a:off x="4883596" y="5311278"/>
            <a:ext cx="558800"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101</a:t>
            </a:r>
            <a:r>
              <a:rPr lang="en-US" sz="1200" b="1" smtClean="0">
                <a:solidFill>
                  <a:srgbClr val="404040"/>
                </a:solidFill>
                <a:cs typeface="Arial Unicode MS" charset="0"/>
              </a:rPr>
              <a:t>Ag</a:t>
            </a:r>
          </a:p>
        </p:txBody>
      </p:sp>
      <p:sp>
        <p:nvSpPr>
          <p:cNvPr id="5321" name="Rectangle 202"/>
          <p:cNvSpPr>
            <a:spLocks noChangeArrowheads="1"/>
          </p:cNvSpPr>
          <p:nvPr/>
        </p:nvSpPr>
        <p:spPr bwMode="auto">
          <a:xfrm>
            <a:off x="4907409" y="5281116"/>
            <a:ext cx="457200" cy="457200"/>
          </a:xfrm>
          <a:prstGeom prst="rect">
            <a:avLst/>
          </a:prstGeom>
          <a:solidFill>
            <a:srgbClr val="008000">
              <a:alpha val="74901"/>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22" name="Rectangle 203"/>
          <p:cNvSpPr>
            <a:spLocks noChangeArrowheads="1"/>
          </p:cNvSpPr>
          <p:nvPr/>
        </p:nvSpPr>
        <p:spPr bwMode="auto">
          <a:xfrm>
            <a:off x="4450209" y="4823916"/>
            <a:ext cx="457200" cy="457200"/>
          </a:xfrm>
          <a:prstGeom prst="rect">
            <a:avLst/>
          </a:prstGeom>
          <a:solidFill>
            <a:srgbClr val="008000">
              <a:alpha val="50195"/>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23" name="Rectangle 204"/>
          <p:cNvSpPr>
            <a:spLocks noChangeArrowheads="1"/>
          </p:cNvSpPr>
          <p:nvPr/>
        </p:nvSpPr>
        <p:spPr bwMode="auto">
          <a:xfrm>
            <a:off x="3986659" y="4360366"/>
            <a:ext cx="457200" cy="457200"/>
          </a:xfrm>
          <a:prstGeom prst="rect">
            <a:avLst/>
          </a:prstGeom>
          <a:solidFill>
            <a:srgbClr val="008000">
              <a:alpha val="25098"/>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24" name="Rectangle 205"/>
          <p:cNvSpPr>
            <a:spLocks noChangeArrowheads="1"/>
          </p:cNvSpPr>
          <p:nvPr/>
        </p:nvSpPr>
        <p:spPr bwMode="auto">
          <a:xfrm>
            <a:off x="4913759" y="4817566"/>
            <a:ext cx="457200" cy="457200"/>
          </a:xfrm>
          <a:prstGeom prst="rect">
            <a:avLst/>
          </a:prstGeom>
          <a:solidFill>
            <a:srgbClr val="008000">
              <a:alpha val="50195"/>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25" name="Rectangle 206"/>
          <p:cNvSpPr>
            <a:spLocks noChangeArrowheads="1"/>
          </p:cNvSpPr>
          <p:nvPr/>
        </p:nvSpPr>
        <p:spPr bwMode="auto">
          <a:xfrm>
            <a:off x="4456559" y="4373066"/>
            <a:ext cx="457200" cy="457200"/>
          </a:xfrm>
          <a:prstGeom prst="rect">
            <a:avLst/>
          </a:prstGeom>
          <a:solidFill>
            <a:srgbClr val="008000">
              <a:alpha val="25098"/>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26" name="Rectangle 207"/>
          <p:cNvSpPr>
            <a:spLocks noChangeArrowheads="1"/>
          </p:cNvSpPr>
          <p:nvPr/>
        </p:nvSpPr>
        <p:spPr bwMode="auto">
          <a:xfrm>
            <a:off x="4443859" y="5274766"/>
            <a:ext cx="457200" cy="457200"/>
          </a:xfrm>
          <a:prstGeom prst="rect">
            <a:avLst/>
          </a:prstGeom>
          <a:solidFill>
            <a:srgbClr val="008000">
              <a:alpha val="50195"/>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27" name="Rectangle 208"/>
          <p:cNvSpPr>
            <a:spLocks noChangeArrowheads="1"/>
          </p:cNvSpPr>
          <p:nvPr/>
        </p:nvSpPr>
        <p:spPr bwMode="auto">
          <a:xfrm>
            <a:off x="3986659" y="4817566"/>
            <a:ext cx="457200" cy="457200"/>
          </a:xfrm>
          <a:prstGeom prst="rect">
            <a:avLst/>
          </a:prstGeom>
          <a:solidFill>
            <a:srgbClr val="008000">
              <a:alpha val="25098"/>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28" name="Rectangle 209"/>
          <p:cNvSpPr>
            <a:spLocks noChangeArrowheads="1"/>
          </p:cNvSpPr>
          <p:nvPr/>
        </p:nvSpPr>
        <p:spPr bwMode="auto">
          <a:xfrm>
            <a:off x="3999359" y="3909516"/>
            <a:ext cx="457200" cy="457200"/>
          </a:xfrm>
          <a:prstGeom prst="rect">
            <a:avLst/>
          </a:prstGeom>
          <a:solidFill>
            <a:srgbClr val="008000">
              <a:alpha val="10196"/>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29" name="Rectangle 210"/>
          <p:cNvSpPr>
            <a:spLocks noChangeArrowheads="1"/>
          </p:cNvSpPr>
          <p:nvPr/>
        </p:nvSpPr>
        <p:spPr bwMode="auto">
          <a:xfrm>
            <a:off x="4913759" y="5738316"/>
            <a:ext cx="457200" cy="457200"/>
          </a:xfrm>
          <a:prstGeom prst="rect">
            <a:avLst/>
          </a:prstGeom>
          <a:solidFill>
            <a:srgbClr val="CCFFCC"/>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30" name="Text Box 211"/>
          <p:cNvSpPr txBox="1">
            <a:spLocks noChangeArrowheads="1"/>
          </p:cNvSpPr>
          <p:nvPr/>
        </p:nvSpPr>
        <p:spPr bwMode="auto">
          <a:xfrm>
            <a:off x="4880421" y="5781178"/>
            <a:ext cx="550863" cy="27463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100</a:t>
            </a:r>
            <a:r>
              <a:rPr lang="en-US" sz="1200" b="1" smtClean="0">
                <a:solidFill>
                  <a:srgbClr val="404040"/>
                </a:solidFill>
                <a:cs typeface="Arial Unicode MS" charset="0"/>
              </a:rPr>
              <a:t>Pd</a:t>
            </a:r>
          </a:p>
        </p:txBody>
      </p:sp>
      <p:sp>
        <p:nvSpPr>
          <p:cNvPr id="5331" name="Rectangle 212"/>
          <p:cNvSpPr>
            <a:spLocks noChangeArrowheads="1"/>
          </p:cNvSpPr>
          <p:nvPr/>
        </p:nvSpPr>
        <p:spPr bwMode="auto">
          <a:xfrm>
            <a:off x="4907409" y="5751016"/>
            <a:ext cx="457200" cy="457200"/>
          </a:xfrm>
          <a:prstGeom prst="rect">
            <a:avLst/>
          </a:prstGeom>
          <a:solidFill>
            <a:srgbClr val="008000">
              <a:alpha val="25098"/>
            </a:srgbClr>
          </a:solidFill>
          <a:ln w="254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32" name="Oval 213"/>
          <p:cNvSpPr>
            <a:spLocks noChangeArrowheads="1"/>
          </p:cNvSpPr>
          <p:nvPr/>
        </p:nvSpPr>
        <p:spPr bwMode="auto">
          <a:xfrm>
            <a:off x="5166171" y="4168278"/>
            <a:ext cx="203200" cy="1905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33" name="Line 214"/>
          <p:cNvSpPr>
            <a:spLocks noChangeShapeType="1"/>
          </p:cNvSpPr>
          <p:nvPr/>
        </p:nvSpPr>
        <p:spPr bwMode="auto">
          <a:xfrm flipH="1">
            <a:off x="6528246" y="2642691"/>
            <a:ext cx="657225" cy="685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334" name="Line 215"/>
          <p:cNvSpPr>
            <a:spLocks noChangeShapeType="1"/>
          </p:cNvSpPr>
          <p:nvPr/>
        </p:nvSpPr>
        <p:spPr bwMode="auto">
          <a:xfrm flipH="1">
            <a:off x="7147371" y="3049091"/>
            <a:ext cx="0" cy="23177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335" name="Text Box 216"/>
          <p:cNvSpPr txBox="1">
            <a:spLocks noChangeArrowheads="1"/>
          </p:cNvSpPr>
          <p:nvPr/>
        </p:nvSpPr>
        <p:spPr bwMode="auto">
          <a:xfrm>
            <a:off x="7309296" y="2553791"/>
            <a:ext cx="819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400" smtClean="0">
                <a:solidFill>
                  <a:srgbClr val="404040"/>
                </a:solidFill>
                <a:latin typeface="Symbol" charset="0"/>
                <a:cs typeface="Arial Unicode MS" charset="0"/>
              </a:rPr>
              <a:t>a</a:t>
            </a:r>
            <a:r>
              <a:rPr lang="en-US" sz="1400" smtClean="0">
                <a:solidFill>
                  <a:srgbClr val="404040"/>
                </a:solidFill>
                <a:cs typeface="Arial Unicode MS" charset="0"/>
              </a:rPr>
              <a:t> decay</a:t>
            </a:r>
          </a:p>
        </p:txBody>
      </p:sp>
      <p:sp>
        <p:nvSpPr>
          <p:cNvPr id="5336" name="Text Box 217"/>
          <p:cNvSpPr txBox="1">
            <a:spLocks noChangeArrowheads="1"/>
          </p:cNvSpPr>
          <p:nvPr/>
        </p:nvSpPr>
        <p:spPr bwMode="auto">
          <a:xfrm>
            <a:off x="7296596" y="2937966"/>
            <a:ext cx="1208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400" smtClean="0">
                <a:solidFill>
                  <a:srgbClr val="404040"/>
                </a:solidFill>
                <a:cs typeface="Arial Unicode MS" charset="0"/>
              </a:rPr>
              <a:t>proton decay</a:t>
            </a:r>
          </a:p>
        </p:txBody>
      </p:sp>
      <p:sp>
        <p:nvSpPr>
          <p:cNvPr id="5337" name="Line 218"/>
          <p:cNvSpPr>
            <a:spLocks noChangeShapeType="1"/>
          </p:cNvSpPr>
          <p:nvPr/>
        </p:nvSpPr>
        <p:spPr bwMode="auto">
          <a:xfrm flipH="1">
            <a:off x="4783584" y="2431553"/>
            <a:ext cx="657225" cy="685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hangingPunct="1">
              <a:defRPr/>
            </a:pPr>
            <a:endParaRPr lang="en-US" sz="1800">
              <a:solidFill>
                <a:srgbClr val="404040"/>
              </a:solidFill>
              <a:ea typeface="ＭＳ Ｐゴシック" charset="0"/>
              <a:cs typeface="ＭＳ Ｐゴシック" charset="0"/>
            </a:endParaRPr>
          </a:p>
        </p:txBody>
      </p:sp>
      <p:sp>
        <p:nvSpPr>
          <p:cNvPr id="5338" name="Text Box 219"/>
          <p:cNvSpPr txBox="1">
            <a:spLocks noChangeArrowheads="1"/>
          </p:cNvSpPr>
          <p:nvPr/>
        </p:nvSpPr>
        <p:spPr bwMode="auto">
          <a:xfrm>
            <a:off x="3927921" y="3079253"/>
            <a:ext cx="533400"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104</a:t>
            </a:r>
            <a:r>
              <a:rPr lang="en-US" sz="1200" b="1" smtClean="0">
                <a:solidFill>
                  <a:srgbClr val="404040"/>
                </a:solidFill>
                <a:cs typeface="Arial Unicode MS" charset="0"/>
              </a:rPr>
              <a:t>Te</a:t>
            </a:r>
          </a:p>
        </p:txBody>
      </p:sp>
      <p:sp>
        <p:nvSpPr>
          <p:cNvPr id="5339" name="Text Box 220"/>
          <p:cNvSpPr txBox="1">
            <a:spLocks noChangeArrowheads="1"/>
          </p:cNvSpPr>
          <p:nvPr/>
        </p:nvSpPr>
        <p:spPr bwMode="auto">
          <a:xfrm>
            <a:off x="4842321" y="2152153"/>
            <a:ext cx="541338" cy="27463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108</a:t>
            </a:r>
            <a:r>
              <a:rPr lang="en-US" sz="1200" b="1" smtClean="0">
                <a:solidFill>
                  <a:srgbClr val="404040"/>
                </a:solidFill>
                <a:cs typeface="Arial Unicode MS" charset="0"/>
              </a:rPr>
              <a:t>Xe</a:t>
            </a:r>
          </a:p>
        </p:txBody>
      </p:sp>
      <p:sp>
        <p:nvSpPr>
          <p:cNvPr id="5340" name="Text Box 221"/>
          <p:cNvSpPr txBox="1">
            <a:spLocks noChangeArrowheads="1"/>
          </p:cNvSpPr>
          <p:nvPr/>
        </p:nvSpPr>
        <p:spPr bwMode="auto">
          <a:xfrm>
            <a:off x="290623" y="6157012"/>
            <a:ext cx="4680520" cy="353943"/>
          </a:xfrm>
          <a:prstGeom prst="rect">
            <a:avLst/>
          </a:prstGeom>
          <a:ln>
            <a:noFill/>
          </a:ln>
          <a:extLst/>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285750" indent="-285750" defTabSz="457200">
              <a:buFont typeface="Wingdings" charset="2"/>
              <a:buChar char=""/>
              <a:defRPr/>
            </a:pPr>
            <a:r>
              <a:rPr lang="en-US" sz="1700" dirty="0" smtClean="0">
                <a:cs typeface="Arial Unicode MS" charset="0"/>
              </a:rPr>
              <a:t>Exotic decays from the 21</a:t>
            </a:r>
            <a:r>
              <a:rPr lang="en-US" sz="1700" baseline="30000" dirty="0" smtClean="0">
                <a:cs typeface="Arial Unicode MS" charset="0"/>
              </a:rPr>
              <a:t>+</a:t>
            </a:r>
            <a:r>
              <a:rPr lang="en-US" sz="1700" dirty="0" smtClean="0">
                <a:cs typeface="Arial Unicode MS" charset="0"/>
              </a:rPr>
              <a:t> isomer in </a:t>
            </a:r>
            <a:r>
              <a:rPr lang="en-US" sz="1700" baseline="30000" dirty="0" smtClean="0">
                <a:cs typeface="Arial Unicode MS" charset="0"/>
              </a:rPr>
              <a:t>94</a:t>
            </a:r>
            <a:r>
              <a:rPr lang="en-US" sz="1700" dirty="0" smtClean="0">
                <a:cs typeface="Arial Unicode MS" charset="0"/>
              </a:rPr>
              <a:t>Ag</a:t>
            </a:r>
          </a:p>
        </p:txBody>
      </p:sp>
      <p:sp>
        <p:nvSpPr>
          <p:cNvPr id="5341" name="Text Box 222"/>
          <p:cNvSpPr txBox="1">
            <a:spLocks noChangeArrowheads="1"/>
          </p:cNvSpPr>
          <p:nvPr/>
        </p:nvSpPr>
        <p:spPr bwMode="auto">
          <a:xfrm>
            <a:off x="2168971" y="3990478"/>
            <a:ext cx="493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98</a:t>
            </a:r>
            <a:r>
              <a:rPr lang="en-US" sz="1200" b="1" smtClean="0">
                <a:solidFill>
                  <a:srgbClr val="404040"/>
                </a:solidFill>
                <a:cs typeface="Arial Unicode MS" charset="0"/>
              </a:rPr>
              <a:t>Sn</a:t>
            </a:r>
          </a:p>
        </p:txBody>
      </p:sp>
      <p:sp>
        <p:nvSpPr>
          <p:cNvPr id="5342" name="Rectangle 114"/>
          <p:cNvSpPr>
            <a:spLocks noChangeArrowheads="1"/>
          </p:cNvSpPr>
          <p:nvPr/>
        </p:nvSpPr>
        <p:spPr bwMode="auto">
          <a:xfrm>
            <a:off x="5840859" y="1144091"/>
            <a:ext cx="457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hangingPunct="1">
              <a:defRPr/>
            </a:pPr>
            <a:endParaRPr lang="en-US" sz="1800">
              <a:solidFill>
                <a:srgbClr val="404040"/>
              </a:solidFill>
              <a:ea typeface="ＭＳ Ｐゴシック" charset="0"/>
              <a:cs typeface="ＭＳ Ｐゴシック" charset="0"/>
            </a:endParaRPr>
          </a:p>
        </p:txBody>
      </p:sp>
      <p:sp>
        <p:nvSpPr>
          <p:cNvPr id="5343" name="Text Box 220"/>
          <p:cNvSpPr txBox="1">
            <a:spLocks noChangeArrowheads="1"/>
          </p:cNvSpPr>
          <p:nvPr/>
        </p:nvSpPr>
        <p:spPr bwMode="auto">
          <a:xfrm>
            <a:off x="5793234" y="1236166"/>
            <a:ext cx="549275" cy="27622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a:defRPr/>
            </a:pPr>
            <a:r>
              <a:rPr lang="en-US" sz="1200" b="1" baseline="30000" smtClean="0">
                <a:solidFill>
                  <a:srgbClr val="404040"/>
                </a:solidFill>
                <a:cs typeface="Arial Unicode MS" charset="0"/>
              </a:rPr>
              <a:t>112</a:t>
            </a:r>
            <a:r>
              <a:rPr lang="en-US" sz="1200" b="1" smtClean="0">
                <a:solidFill>
                  <a:srgbClr val="404040"/>
                </a:solidFill>
                <a:cs typeface="Arial Unicode MS" charset="0"/>
              </a:rPr>
              <a:t>Ba</a:t>
            </a:r>
          </a:p>
        </p:txBody>
      </p:sp>
      <p:pic>
        <p:nvPicPr>
          <p:cNvPr id="225" name="Image 6" descr="S3-logo3_wh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6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796136" y="1124744"/>
            <a:ext cx="504056" cy="504056"/>
          </a:xfrm>
          <a:prstGeom prst="rect">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7" name="Rectangle 226"/>
          <p:cNvSpPr/>
          <p:nvPr/>
        </p:nvSpPr>
        <p:spPr bwMode="auto">
          <a:xfrm>
            <a:off x="4860032" y="2060848"/>
            <a:ext cx="504056" cy="504056"/>
          </a:xfrm>
          <a:prstGeom prst="rect">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8" name="Rectangle 227"/>
          <p:cNvSpPr/>
          <p:nvPr/>
        </p:nvSpPr>
        <p:spPr bwMode="auto">
          <a:xfrm>
            <a:off x="3923928" y="2996952"/>
            <a:ext cx="504056" cy="504056"/>
          </a:xfrm>
          <a:prstGeom prst="rect">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9" name="Rectangle 228"/>
          <p:cNvSpPr/>
          <p:nvPr/>
        </p:nvSpPr>
        <p:spPr bwMode="auto">
          <a:xfrm>
            <a:off x="3059832" y="3861048"/>
            <a:ext cx="504056" cy="504056"/>
          </a:xfrm>
          <a:prstGeom prst="rect">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0" name="Rectangle 229"/>
          <p:cNvSpPr/>
          <p:nvPr/>
        </p:nvSpPr>
        <p:spPr bwMode="auto">
          <a:xfrm>
            <a:off x="1691680" y="5229200"/>
            <a:ext cx="504056" cy="504056"/>
          </a:xfrm>
          <a:prstGeom prst="rect">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Rectangle 2"/>
          <p:cNvSpPr/>
          <p:nvPr/>
        </p:nvSpPr>
        <p:spPr>
          <a:xfrm>
            <a:off x="183537" y="1329123"/>
            <a:ext cx="4572000" cy="877163"/>
          </a:xfrm>
          <a:prstGeom prst="rect">
            <a:avLst/>
          </a:prstGeom>
        </p:spPr>
        <p:txBody>
          <a:bodyPr>
            <a:spAutoFit/>
          </a:bodyPr>
          <a:lstStyle/>
          <a:p>
            <a:pPr marL="285750" indent="-285750" defTabSz="457200">
              <a:buFont typeface="Wingdings" charset="2"/>
              <a:buChar char=""/>
              <a:defRPr/>
            </a:pPr>
            <a:r>
              <a:rPr lang="en-US" sz="1700" baseline="30000" dirty="0">
                <a:cs typeface="Arial Unicode MS" charset="0"/>
              </a:rPr>
              <a:t>112</a:t>
            </a:r>
            <a:r>
              <a:rPr lang="en-US" sz="1700" dirty="0">
                <a:cs typeface="Arial Unicode MS" charset="0"/>
              </a:rPr>
              <a:t>Ba-</a:t>
            </a:r>
            <a:r>
              <a:rPr lang="en-US" sz="1700" baseline="30000" dirty="0">
                <a:cs typeface="Arial Unicode MS" charset="0"/>
              </a:rPr>
              <a:t>108</a:t>
            </a:r>
            <a:r>
              <a:rPr lang="en-US" sz="1700" dirty="0">
                <a:cs typeface="Arial Unicode MS" charset="0"/>
              </a:rPr>
              <a:t>Xe -</a:t>
            </a:r>
            <a:r>
              <a:rPr lang="en-US" sz="1700" baseline="30000" dirty="0">
                <a:cs typeface="Arial Unicode MS" charset="0"/>
              </a:rPr>
              <a:t>104</a:t>
            </a:r>
            <a:r>
              <a:rPr lang="en-US" sz="1700" dirty="0">
                <a:cs typeface="Arial Unicode MS" charset="0"/>
              </a:rPr>
              <a:t>Te  super-allowed </a:t>
            </a:r>
            <a:r>
              <a:rPr lang="en-US" sz="1700" dirty="0">
                <a:latin typeface="Symbol" charset="0"/>
                <a:cs typeface="Arial Unicode MS" charset="0"/>
              </a:rPr>
              <a:t>a</a:t>
            </a:r>
            <a:r>
              <a:rPr lang="en-US" sz="1700" dirty="0">
                <a:cs typeface="Arial Unicode MS" charset="0"/>
              </a:rPr>
              <a:t> decay and search for cluster </a:t>
            </a:r>
            <a:r>
              <a:rPr lang="en-US" sz="1700" dirty="0" smtClean="0">
                <a:cs typeface="Arial Unicode MS" charset="0"/>
              </a:rPr>
              <a:t>radioactivity</a:t>
            </a:r>
          </a:p>
          <a:p>
            <a:pPr marL="285750" indent="-285750" defTabSz="457200">
              <a:buFont typeface="Wingdings" charset="2"/>
              <a:buChar char=""/>
              <a:defRPr/>
            </a:pPr>
            <a:endParaRPr lang="en-US" sz="1700" dirty="0">
              <a:cs typeface="Arial Unicode MS" charset="0"/>
            </a:endParaRPr>
          </a:p>
        </p:txBody>
      </p:sp>
      <p:sp>
        <p:nvSpPr>
          <p:cNvPr id="231" name="ZoneTexte 2"/>
          <p:cNvSpPr txBox="1">
            <a:spLocks noChangeArrowheads="1"/>
          </p:cNvSpPr>
          <p:nvPr/>
        </p:nvSpPr>
        <p:spPr bwMode="auto">
          <a:xfrm>
            <a:off x="1043608" y="44624"/>
            <a:ext cx="7058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en-GB" sz="2800" b="1" dirty="0" smtClean="0">
                <a:solidFill>
                  <a:srgbClr val="000000"/>
                </a:solidFill>
                <a:effectLst>
                  <a:outerShdw blurRad="38100" dist="38100" dir="2700000" algn="tl">
                    <a:srgbClr val="DDDDDD"/>
                  </a:outerShdw>
                </a:effectLst>
                <a:sym typeface="Arial" charset="0"/>
              </a:rPr>
              <a:t>Day1 experiments: N=Z</a:t>
            </a:r>
            <a:endParaRPr lang="en-GB" sz="2800" b="1" dirty="0">
              <a:solidFill>
                <a:srgbClr val="000000"/>
              </a:solidFill>
              <a:effectLst>
                <a:outerShdw blurRad="38100" dist="38100" dir="2700000" algn="tl">
                  <a:srgbClr val="DDDDDD"/>
                </a:outerShdw>
              </a:effectLst>
              <a:sym typeface="Arial" charset="0"/>
            </a:endParaRPr>
          </a:p>
        </p:txBody>
      </p:sp>
      <p:grpSp>
        <p:nvGrpSpPr>
          <p:cNvPr id="4" name="Grouper 3"/>
          <p:cNvGrpSpPr/>
          <p:nvPr/>
        </p:nvGrpSpPr>
        <p:grpSpPr>
          <a:xfrm>
            <a:off x="251520" y="2123615"/>
            <a:ext cx="3528392" cy="1296144"/>
            <a:chOff x="251520" y="2123615"/>
            <a:chExt cx="3528392" cy="1296144"/>
          </a:xfrm>
        </p:grpSpPr>
        <p:pic>
          <p:nvPicPr>
            <p:cNvPr id="232" name="Image 231" descr="Capture d’écran 2015-12-03 à 17.28.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123615"/>
              <a:ext cx="1584176" cy="1296144"/>
            </a:xfrm>
            <a:prstGeom prst="rect">
              <a:avLst/>
            </a:prstGeom>
            <a:ln>
              <a:noFill/>
            </a:ln>
            <a:effectLst>
              <a:outerShdw blurRad="292100" dist="139700" dir="2700000" algn="tl" rotWithShape="0">
                <a:srgbClr val="333333">
                  <a:alpha val="65000"/>
                </a:srgbClr>
              </a:outerShdw>
            </a:effectLst>
          </p:spPr>
        </p:pic>
        <p:pic>
          <p:nvPicPr>
            <p:cNvPr id="233" name="Image 232" descr="Capture d’écran 2015-12-03 à 17.42.4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04" y="2132327"/>
              <a:ext cx="1872208" cy="124813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2219762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2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5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0" grpId="0" animBg="1"/>
      <p:bldP spid="2" grpId="0" animBg="1"/>
      <p:bldP spid="227" grpId="0" animBg="1"/>
      <p:bldP spid="228" grpId="0" animBg="1"/>
      <p:bldP spid="229" grpId="0" animBg="1"/>
      <p:bldP spid="230"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a:spLocks noChangeArrowheads="1"/>
          </p:cNvSpPr>
          <p:nvPr/>
        </p:nvSpPr>
        <p:spPr bwMode="auto">
          <a:xfrm>
            <a:off x="796925" y="0"/>
            <a:ext cx="91440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en-GB" b="1" dirty="0">
                <a:solidFill>
                  <a:srgbClr val="000000"/>
                </a:solidFill>
                <a:latin typeface="+mn-lt"/>
                <a:ea typeface="+mn-ea"/>
                <a:cs typeface="+mn-cs"/>
                <a:sym typeface="Arial" charset="0"/>
              </a:rPr>
              <a:t>Synthesis of </a:t>
            </a:r>
            <a:r>
              <a:rPr lang="en-GB" b="1" baseline="30000" dirty="0">
                <a:solidFill>
                  <a:srgbClr val="000000"/>
                </a:solidFill>
                <a:latin typeface="+mn-lt"/>
                <a:ea typeface="+mn-ea"/>
                <a:cs typeface="+mn-cs"/>
                <a:sym typeface="Arial" charset="0"/>
              </a:rPr>
              <a:t>257</a:t>
            </a:r>
            <a:r>
              <a:rPr lang="en-GB" b="1" dirty="0">
                <a:solidFill>
                  <a:srgbClr val="000000"/>
                </a:solidFill>
                <a:latin typeface="+mn-lt"/>
                <a:ea typeface="+mn-ea"/>
                <a:cs typeface="+mn-cs"/>
                <a:sym typeface="Arial" charset="0"/>
              </a:rPr>
              <a:t>Db @ </a:t>
            </a:r>
            <a:r>
              <a:rPr lang="en-GB" b="1" dirty="0" smtClean="0">
                <a:solidFill>
                  <a:srgbClr val="000000"/>
                </a:solidFill>
                <a:latin typeface="+mn-lt"/>
                <a:ea typeface="+mn-ea"/>
                <a:cs typeface="+mn-cs"/>
                <a:sym typeface="Arial" charset="0"/>
              </a:rPr>
              <a:t>GANIL</a:t>
            </a:r>
          </a:p>
        </p:txBody>
      </p:sp>
      <p:pic>
        <p:nvPicPr>
          <p:cNvPr id="4" name="Image 3" descr="Capture d’écran 2014-06-05 à 02.59.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83" y="1353542"/>
            <a:ext cx="2565400" cy="3316559"/>
          </a:xfrm>
          <a:prstGeom prst="rect">
            <a:avLst/>
          </a:prstGeom>
        </p:spPr>
      </p:pic>
      <p:pic>
        <p:nvPicPr>
          <p:cNvPr id="5" name="Image 4" descr="Capture d’écran 2014-06-05 à 03.00.4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4208" y="1308554"/>
            <a:ext cx="2417440" cy="3570027"/>
          </a:xfrm>
          <a:prstGeom prst="rect">
            <a:avLst/>
          </a:prstGeom>
        </p:spPr>
      </p:pic>
      <p:sp>
        <p:nvSpPr>
          <p:cNvPr id="6" name="Rectangle 5"/>
          <p:cNvSpPr/>
          <p:nvPr/>
        </p:nvSpPr>
        <p:spPr>
          <a:xfrm>
            <a:off x="35496" y="4797152"/>
            <a:ext cx="6912768" cy="738664"/>
          </a:xfrm>
          <a:prstGeom prst="rect">
            <a:avLst/>
          </a:prstGeom>
        </p:spPr>
        <p:txBody>
          <a:bodyPr wrap="square">
            <a:spAutoFit/>
          </a:bodyPr>
          <a:lstStyle/>
          <a:p>
            <a:r>
              <a:rPr lang="en-US" sz="1400" dirty="0" smtClean="0"/>
              <a:t>First </a:t>
            </a:r>
            <a:r>
              <a:rPr lang="en-US" sz="1400" dirty="0"/>
              <a:t>experiment using </a:t>
            </a:r>
            <a:r>
              <a:rPr lang="en-US" sz="1400" baseline="30000" dirty="0" smtClean="0"/>
              <a:t>50</a:t>
            </a:r>
            <a:r>
              <a:rPr lang="en-US" sz="1400" dirty="0" smtClean="0"/>
              <a:t>Ti  </a:t>
            </a:r>
            <a:r>
              <a:rPr lang="en-US" sz="1400" dirty="0"/>
              <a:t>GANIL - up to </a:t>
            </a:r>
            <a:r>
              <a:rPr lang="en-US" sz="1400" b="1" dirty="0" smtClean="0"/>
              <a:t>0.5 pμA </a:t>
            </a:r>
          </a:p>
          <a:p>
            <a:r>
              <a:rPr lang="en-US" sz="1400" dirty="0" smtClean="0"/>
              <a:t>Separation by LISE </a:t>
            </a:r>
            <a:r>
              <a:rPr lang="en-US" sz="1400" b="1" dirty="0" smtClean="0"/>
              <a:t>velocity filter Rejection : 3.10</a:t>
            </a:r>
            <a:r>
              <a:rPr lang="en-US" sz="1400" b="1" baseline="30000" dirty="0" smtClean="0"/>
              <a:t>10</a:t>
            </a:r>
          </a:p>
          <a:p>
            <a:r>
              <a:rPr lang="en-US" sz="1400" b="1" dirty="0" smtClean="0"/>
              <a:t>Transmission </a:t>
            </a:r>
            <a:r>
              <a:rPr lang="en-US" sz="1400" b="1" dirty="0"/>
              <a:t>: </a:t>
            </a:r>
            <a:r>
              <a:rPr lang="en-US" sz="1400" b="1" dirty="0" smtClean="0"/>
              <a:t>15% (</a:t>
            </a:r>
            <a:r>
              <a:rPr lang="en-US" sz="1400" b="1" dirty="0" smtClean="0">
                <a:latin typeface="Wingdings"/>
                <a:ea typeface="Wingdings"/>
                <a:cs typeface="Wingdings"/>
                <a:sym typeface="Wingdings"/>
              </a:rPr>
              <a:t></a:t>
            </a:r>
            <a:r>
              <a:rPr lang="en-US" sz="1400" b="1" dirty="0">
                <a:sym typeface="Wingdings"/>
              </a:rPr>
              <a:t> </a:t>
            </a:r>
            <a:r>
              <a:rPr lang="en-US" sz="1400" b="1" dirty="0" smtClean="0"/>
              <a:t>Gain factor 15-20 with S</a:t>
            </a:r>
            <a:r>
              <a:rPr lang="en-US" sz="1400" b="1" baseline="30000" dirty="0" smtClean="0"/>
              <a:t>3</a:t>
            </a:r>
            <a:r>
              <a:rPr lang="en-US" sz="1400" b="1" dirty="0" smtClean="0"/>
              <a:t>)</a:t>
            </a:r>
            <a:endParaRPr lang="en-US" sz="1400" dirty="0"/>
          </a:p>
        </p:txBody>
      </p:sp>
      <p:sp>
        <p:nvSpPr>
          <p:cNvPr id="7" name="Rectangle 6"/>
          <p:cNvSpPr/>
          <p:nvPr/>
        </p:nvSpPr>
        <p:spPr>
          <a:xfrm>
            <a:off x="2843808" y="1353542"/>
            <a:ext cx="3446108" cy="400110"/>
          </a:xfrm>
          <a:prstGeom prst="rect">
            <a:avLst/>
          </a:prstGeom>
          <a:ln>
            <a:solidFill>
              <a:schemeClr val="accent6"/>
            </a:solidFill>
          </a:ln>
        </p:spPr>
        <p:txBody>
          <a:bodyPr wrap="none">
            <a:spAutoFit/>
          </a:bodyPr>
          <a:lstStyle/>
          <a:p>
            <a:r>
              <a:rPr lang="en-US" sz="2000" b="1" baseline="30000" dirty="0" smtClean="0"/>
              <a:t>209</a:t>
            </a:r>
            <a:r>
              <a:rPr lang="en-US" sz="2000" b="1" dirty="0" smtClean="0"/>
              <a:t>Bi</a:t>
            </a:r>
            <a:r>
              <a:rPr lang="en-US" sz="2000" b="1" dirty="0"/>
              <a:t>(</a:t>
            </a:r>
            <a:r>
              <a:rPr lang="en-US" sz="2000" b="1" baseline="30000" dirty="0"/>
              <a:t>50</a:t>
            </a:r>
            <a:r>
              <a:rPr lang="en-US" sz="2000" b="1" dirty="0"/>
              <a:t>Ti,2n)</a:t>
            </a:r>
            <a:r>
              <a:rPr lang="en-US" sz="2000" b="1" baseline="30000" dirty="0" smtClean="0"/>
              <a:t>257</a:t>
            </a:r>
            <a:r>
              <a:rPr lang="en-US" sz="2000" b="1" dirty="0" smtClean="0"/>
              <a:t>Db </a:t>
            </a:r>
            <a:r>
              <a:rPr lang="en-US" sz="2000" b="1" dirty="0" err="1"/>
              <a:t>σ</a:t>
            </a:r>
            <a:r>
              <a:rPr lang="en-US" sz="2000" b="1" dirty="0"/>
              <a:t>=2.4 </a:t>
            </a:r>
            <a:r>
              <a:rPr lang="en-US" sz="2000" b="1" dirty="0" err="1"/>
              <a:t>nb</a:t>
            </a:r>
            <a:r>
              <a:rPr lang="en-US" sz="2000" b="1" dirty="0"/>
              <a:t> </a:t>
            </a:r>
          </a:p>
        </p:txBody>
      </p:sp>
      <p:sp>
        <p:nvSpPr>
          <p:cNvPr id="12" name="ZoneTexte 11"/>
          <p:cNvSpPr txBox="1"/>
          <p:nvPr/>
        </p:nvSpPr>
        <p:spPr>
          <a:xfrm>
            <a:off x="796925" y="461665"/>
            <a:ext cx="4063061" cy="307777"/>
          </a:xfrm>
          <a:prstGeom prst="rect">
            <a:avLst/>
          </a:prstGeom>
          <a:noFill/>
        </p:spPr>
        <p:txBody>
          <a:bodyPr wrap="none" rtlCol="0">
            <a:spAutoFit/>
          </a:bodyPr>
          <a:lstStyle/>
          <a:p>
            <a:r>
              <a:rPr lang="en-US" sz="1400" i="1" dirty="0" smtClean="0"/>
              <a:t>E656 experiment : J. </a:t>
            </a:r>
            <a:r>
              <a:rPr lang="en-US" sz="1400" i="1" dirty="0" err="1" smtClean="0"/>
              <a:t>Piot</a:t>
            </a:r>
            <a:r>
              <a:rPr lang="en-US" sz="1400" i="1" dirty="0" smtClean="0"/>
              <a:t> &amp; M. </a:t>
            </a:r>
            <a:r>
              <a:rPr lang="en-US" sz="1400" i="1" dirty="0" err="1" smtClean="0"/>
              <a:t>Vostinar</a:t>
            </a:r>
            <a:r>
              <a:rPr lang="en-US" sz="1400" i="1" dirty="0" smtClean="0"/>
              <a:t> (GANIL)</a:t>
            </a:r>
            <a:endParaRPr lang="en-US" sz="1400" i="1" dirty="0"/>
          </a:p>
        </p:txBody>
      </p:sp>
      <p:sp>
        <p:nvSpPr>
          <p:cNvPr id="13" name="Rectangle 12"/>
          <p:cNvSpPr/>
          <p:nvPr/>
        </p:nvSpPr>
        <p:spPr>
          <a:xfrm>
            <a:off x="701778" y="809452"/>
            <a:ext cx="8316416" cy="400110"/>
          </a:xfrm>
          <a:prstGeom prst="rect">
            <a:avLst/>
          </a:prstGeom>
        </p:spPr>
        <p:txBody>
          <a:bodyPr wrap="square">
            <a:spAutoFit/>
          </a:bodyPr>
          <a:lstStyle/>
          <a:p>
            <a:r>
              <a:rPr lang="en-US" sz="2000" b="1" dirty="0" smtClean="0">
                <a:solidFill>
                  <a:srgbClr val="000090"/>
                </a:solidFill>
              </a:rPr>
              <a:t>Measure </a:t>
            </a:r>
            <a:r>
              <a:rPr lang="en-US" sz="2000" b="1" dirty="0">
                <a:solidFill>
                  <a:srgbClr val="000090"/>
                </a:solidFill>
              </a:rPr>
              <a:t>new electromagnetic transitions in </a:t>
            </a:r>
            <a:r>
              <a:rPr lang="en-US" sz="2000" b="1" baseline="30000" dirty="0">
                <a:solidFill>
                  <a:srgbClr val="000090"/>
                </a:solidFill>
              </a:rPr>
              <a:t>257</a:t>
            </a:r>
            <a:r>
              <a:rPr lang="en-US" sz="2000" b="1" dirty="0">
                <a:solidFill>
                  <a:srgbClr val="000090"/>
                </a:solidFill>
              </a:rPr>
              <a:t>Db, </a:t>
            </a:r>
            <a:r>
              <a:rPr lang="en-US" sz="2000" b="1" baseline="30000" dirty="0">
                <a:solidFill>
                  <a:srgbClr val="000090"/>
                </a:solidFill>
              </a:rPr>
              <a:t>253</a:t>
            </a:r>
            <a:r>
              <a:rPr lang="en-US" sz="2000" b="1" dirty="0">
                <a:solidFill>
                  <a:srgbClr val="000090"/>
                </a:solidFill>
              </a:rPr>
              <a:t>Lr and </a:t>
            </a:r>
            <a:r>
              <a:rPr lang="en-US" sz="2000" b="1" baseline="30000" dirty="0">
                <a:solidFill>
                  <a:srgbClr val="000090"/>
                </a:solidFill>
              </a:rPr>
              <a:t>249</a:t>
            </a:r>
            <a:r>
              <a:rPr lang="en-US" sz="2000" b="1" dirty="0">
                <a:solidFill>
                  <a:srgbClr val="000090"/>
                </a:solidFill>
              </a:rPr>
              <a:t>Md</a:t>
            </a:r>
          </a:p>
        </p:txBody>
      </p:sp>
      <p:sp>
        <p:nvSpPr>
          <p:cNvPr id="14" name="Rectangle 13"/>
          <p:cNvSpPr/>
          <p:nvPr/>
        </p:nvSpPr>
        <p:spPr>
          <a:xfrm>
            <a:off x="57904" y="5637370"/>
            <a:ext cx="4265820" cy="830997"/>
          </a:xfrm>
          <a:prstGeom prst="rect">
            <a:avLst/>
          </a:prstGeom>
          <a:solidFill>
            <a:srgbClr val="808080">
              <a:alpha val="20000"/>
            </a:srgbClr>
          </a:solidFill>
        </p:spPr>
        <p:txBody>
          <a:bodyPr wrap="square">
            <a:spAutoFit/>
          </a:bodyPr>
          <a:lstStyle/>
          <a:p>
            <a:r>
              <a:rPr lang="en-US" sz="1600" b="1" dirty="0"/>
              <a:t>Set the course for the S</a:t>
            </a:r>
            <a:r>
              <a:rPr lang="en-US" sz="1600" b="1" baseline="30000" dirty="0"/>
              <a:t>3</a:t>
            </a:r>
            <a:r>
              <a:rPr lang="en-US" sz="1600" b="1" dirty="0"/>
              <a:t> VHE-SHE Physics </a:t>
            </a:r>
            <a:r>
              <a:rPr lang="en-US" sz="1600" b="1" dirty="0" smtClean="0"/>
              <a:t>program</a:t>
            </a:r>
          </a:p>
          <a:p>
            <a:pPr>
              <a:defRPr/>
            </a:pPr>
            <a:r>
              <a:rPr lang="en-US" sz="1400" b="1" i="1" dirty="0" smtClean="0">
                <a:ea typeface="Zapf Dingbats"/>
                <a:cs typeface="Zapf Dingbats"/>
                <a:sym typeface="Zapf Dingbats"/>
              </a:rPr>
              <a:t>Instrumentation</a:t>
            </a:r>
            <a:r>
              <a:rPr lang="en-US" sz="1600" b="1" i="1" dirty="0">
                <a:solidFill>
                  <a:srgbClr val="FF0000"/>
                </a:solidFill>
                <a:ea typeface="Zapf Dingbats"/>
                <a:cs typeface="Zapf Dingbats"/>
                <a:sym typeface="Zapf Dingbats"/>
              </a:rPr>
              <a:t> </a:t>
            </a:r>
            <a:r>
              <a:rPr lang="en-US" sz="1600" b="1" i="1" dirty="0" smtClean="0">
                <a:solidFill>
                  <a:srgbClr val="FF0000"/>
                </a:solidFill>
                <a:latin typeface="Wingdings"/>
                <a:ea typeface="Wingdings"/>
                <a:cs typeface="Wingdings"/>
                <a:sym typeface="Wingdings"/>
              </a:rPr>
              <a:t></a:t>
            </a:r>
            <a:r>
              <a:rPr lang="en-US" sz="1400" b="1" i="1" dirty="0" smtClean="0">
                <a:solidFill>
                  <a:srgbClr val="FF0000"/>
                </a:solidFill>
                <a:ea typeface="Zapf Dingbats"/>
                <a:cs typeface="Zapf Dingbats"/>
                <a:sym typeface="Zapf Dingbats"/>
              </a:rPr>
              <a:t>New </a:t>
            </a:r>
            <a:r>
              <a:rPr lang="en-US" sz="1400" b="1" i="1" dirty="0">
                <a:solidFill>
                  <a:srgbClr val="FF0000"/>
                </a:solidFill>
                <a:ea typeface="Zapf Dingbats"/>
                <a:cs typeface="Zapf Dingbats"/>
                <a:sym typeface="Zapf Dingbats"/>
              </a:rPr>
              <a:t>SHIP FP </a:t>
            </a:r>
            <a:r>
              <a:rPr lang="en-US" sz="1400" b="1" i="1" dirty="0" smtClean="0">
                <a:solidFill>
                  <a:srgbClr val="FF0000"/>
                </a:solidFill>
                <a:ea typeface="Zapf Dingbats"/>
                <a:cs typeface="Zapf Dingbats"/>
                <a:sym typeface="Zapf Dingbats"/>
              </a:rPr>
              <a:t>detection</a:t>
            </a:r>
            <a:endParaRPr lang="en-US" sz="1400" b="1" i="1" dirty="0">
              <a:solidFill>
                <a:srgbClr val="FF0000"/>
              </a:solidFill>
              <a:ea typeface="Zapf Dingbats"/>
              <a:cs typeface="Zapf Dingbats"/>
              <a:sym typeface="Zapf Dingbats"/>
            </a:endParaRPr>
          </a:p>
        </p:txBody>
      </p:sp>
      <p:pic>
        <p:nvPicPr>
          <p:cNvPr id="8" name="Image 7" descr="Capture d’écran 2014-06-05 à 10.48.4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2840" y="1952952"/>
            <a:ext cx="3118752" cy="2668154"/>
          </a:xfrm>
          <a:prstGeom prst="rect">
            <a:avLst/>
          </a:prstGeom>
        </p:spPr>
      </p:pic>
      <p:sp>
        <p:nvSpPr>
          <p:cNvPr id="15" name="Rectangle 14"/>
          <p:cNvSpPr/>
          <p:nvPr/>
        </p:nvSpPr>
        <p:spPr>
          <a:xfrm>
            <a:off x="4572000" y="1916832"/>
            <a:ext cx="1656184"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dirty="0" smtClean="0"/>
              <a:t> </a:t>
            </a:r>
            <a:r>
              <a:rPr lang="en-US" sz="1400" dirty="0"/>
              <a:t>events </a:t>
            </a:r>
            <a:r>
              <a:rPr lang="en-US" sz="1400" baseline="30000" dirty="0"/>
              <a:t>257</a:t>
            </a:r>
            <a:r>
              <a:rPr lang="en-US" sz="1400" dirty="0"/>
              <a:t>Db</a:t>
            </a:r>
          </a:p>
        </p:txBody>
      </p:sp>
      <p:pic>
        <p:nvPicPr>
          <p:cNvPr id="16" name="Grafik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4248" y="5085184"/>
            <a:ext cx="2051808" cy="1367872"/>
          </a:xfrm>
          <a:prstGeom prst="rect">
            <a:avLst/>
          </a:prstGeom>
          <a:ln>
            <a:solidFill>
              <a:srgbClr val="1F497D"/>
            </a:solidFill>
          </a:ln>
          <a:effectLst>
            <a:outerShdw blurRad="50800" dist="76200" dir="2700000" algn="tl" rotWithShape="0">
              <a:prstClr val="black">
                <a:alpha val="40000"/>
              </a:prstClr>
            </a:outerShdw>
          </a:effectLst>
        </p:spPr>
      </p:pic>
      <p:pic>
        <p:nvPicPr>
          <p:cNvPr id="9" name="Image 8"/>
          <p:cNvPicPr>
            <a:picLocks noChangeAspect="1"/>
          </p:cNvPicPr>
          <p:nvPr/>
        </p:nvPicPr>
        <p:blipFill>
          <a:blip r:embed="rId6"/>
          <a:stretch>
            <a:fillRect/>
          </a:stretch>
        </p:blipFill>
        <p:spPr>
          <a:xfrm>
            <a:off x="4481937" y="4999857"/>
            <a:ext cx="2218372" cy="1472153"/>
          </a:xfrm>
          <a:prstGeom prst="roundRect">
            <a:avLst>
              <a:gd name="adj" fmla="val 16667"/>
            </a:avLst>
          </a:prstGeom>
          <a:ln>
            <a:solidFill>
              <a:srgbClr val="80808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Image 1"/>
          <p:cNvPicPr>
            <a:picLocks noChangeAspect="1"/>
          </p:cNvPicPr>
          <p:nvPr/>
        </p:nvPicPr>
        <p:blipFill>
          <a:blip r:embed="rId7"/>
          <a:stretch>
            <a:fillRect/>
          </a:stretch>
        </p:blipFill>
        <p:spPr>
          <a:xfrm>
            <a:off x="7374991" y="6308265"/>
            <a:ext cx="909094" cy="289581"/>
          </a:xfrm>
          <a:prstGeom prst="rect">
            <a:avLst/>
          </a:prstGeom>
        </p:spPr>
      </p:pic>
      <p:pic>
        <p:nvPicPr>
          <p:cNvPr id="17" name="Image 6" descr="S3-logo3_whit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796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1585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Espace réservé du contenu 460"/>
          <p:cNvSpPr>
            <a:spLocks noGrp="1"/>
          </p:cNvSpPr>
          <p:nvPr>
            <p:ph idx="1"/>
          </p:nvPr>
        </p:nvSpPr>
        <p:spPr>
          <a:xfrm>
            <a:off x="183828" y="965124"/>
            <a:ext cx="8708652" cy="5573731"/>
          </a:xfrm>
        </p:spPr>
        <p:txBody>
          <a:bodyPr/>
          <a:lstStyle/>
          <a:p>
            <a:pPr marL="0" indent="0">
              <a:buNone/>
            </a:pPr>
            <a:r>
              <a:rPr lang="en-US" sz="1800"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Making use of the high-intensity heavy-ion beams from SPIRAL-2 and the Super Separator Spectrometer and implementing the </a:t>
            </a:r>
            <a:r>
              <a:rPr lang="en-US" sz="18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"In-Gas Laser Ionization Spectroscopy - IGLIS" technique to:</a:t>
            </a:r>
          </a:p>
          <a:p>
            <a:pPr>
              <a:lnSpc>
                <a:spcPct val="120000"/>
              </a:lnSpc>
              <a:buFont typeface="Wingdings" charset="2"/>
              <a:buChar char=""/>
            </a:pPr>
            <a:r>
              <a:rPr lang="en-US" sz="1600" b="0" dirty="0">
                <a:solidFill>
                  <a:srgbClr val="000000"/>
                </a:solidFill>
                <a:latin typeface="Verdana" panose="020B0604030504040204" pitchFamily="34" charset="0"/>
                <a:ea typeface="Verdana" panose="020B0604030504040204" pitchFamily="34" charset="0"/>
                <a:cs typeface="Verdana" panose="020B0604030504040204" pitchFamily="34" charset="0"/>
              </a:rPr>
              <a:t>Produce pure RIB (including isomeric beams</a:t>
            </a:r>
            <a:r>
              <a:rPr lang="en-US" sz="1600"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nSpc>
                <a:spcPct val="120000"/>
              </a:lnSpc>
              <a:buFont typeface="Wingdings" charset="2"/>
              <a:buChar char=""/>
            </a:pPr>
            <a:r>
              <a:rPr lang="en-US" sz="1600"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Perform medium resolution laser spectroscopy studies in neutron-deficient region of the nuclear chart (A&gt;70)</a:t>
            </a:r>
          </a:p>
          <a:p>
            <a:pPr>
              <a:lnSpc>
                <a:spcPct val="120000"/>
              </a:lnSpc>
              <a:buFont typeface="Wingdings" charset="2"/>
              <a:buChar char=""/>
            </a:pPr>
            <a:r>
              <a:rPr lang="en-US" sz="1600" b="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Perform mass measurements with the MR-TOF and decay spectroscopy in new regions of the nuclear chart </a:t>
            </a:r>
          </a:p>
          <a:p>
            <a:pPr>
              <a:buNone/>
            </a:pPr>
            <a:endParaRPr lang="en-US" sz="1800" b="0" baseline="30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3" name="TextBox 27"/>
          <p:cNvSpPr txBox="1">
            <a:spLocks noChangeArrowheads="1"/>
          </p:cNvSpPr>
          <p:nvPr/>
        </p:nvSpPr>
        <p:spPr bwMode="auto">
          <a:xfrm>
            <a:off x="2200845" y="52219"/>
            <a:ext cx="4730782" cy="584775"/>
          </a:xfrm>
          <a:prstGeom prst="rect">
            <a:avLst/>
          </a:prstGeom>
          <a:noFill/>
          <a:ln w="9525">
            <a:noFill/>
            <a:miter lim="800000"/>
            <a:headEnd/>
            <a:tailEnd/>
          </a:ln>
        </p:spPr>
        <p:txBody>
          <a:bodyPr wrap="none">
            <a:spAutoFit/>
          </a:bodyPr>
          <a:lstStyle/>
          <a:p>
            <a:r>
              <a:rPr lang="en-US" sz="3200" b="1" dirty="0" smtClean="0">
                <a:solidFill>
                  <a:schemeClr val="bg1"/>
                </a:solidFill>
                <a:latin typeface="Verdana" pitchFamily="34" charset="0"/>
                <a:ea typeface="Verdana" pitchFamily="34" charset="0"/>
                <a:cs typeface="Verdana" pitchFamily="34" charset="0"/>
              </a:rPr>
              <a:t>REGLIS</a:t>
            </a:r>
            <a:r>
              <a:rPr lang="en-US" sz="3200" b="1" baseline="30000" dirty="0" smtClean="0">
                <a:solidFill>
                  <a:schemeClr val="bg1"/>
                </a:solidFill>
                <a:latin typeface="Verdana" pitchFamily="34" charset="0"/>
                <a:ea typeface="Verdana" pitchFamily="34" charset="0"/>
                <a:cs typeface="Verdana" pitchFamily="34" charset="0"/>
              </a:rPr>
              <a:t>3 </a:t>
            </a:r>
            <a:r>
              <a:rPr lang="en-US" sz="3200" b="1" dirty="0" smtClean="0">
                <a:solidFill>
                  <a:schemeClr val="bg1"/>
                </a:solidFill>
                <a:latin typeface="Verdana" pitchFamily="34" charset="0"/>
                <a:ea typeface="Verdana" pitchFamily="34" charset="0"/>
                <a:cs typeface="Verdana" pitchFamily="34" charset="0"/>
              </a:rPr>
              <a:t>@ SPIRAL2</a:t>
            </a:r>
            <a:endParaRPr lang="nl-BE" sz="3200" b="1" dirty="0">
              <a:solidFill>
                <a:schemeClr val="bg1"/>
              </a:solidFill>
              <a:latin typeface="Verdana" pitchFamily="34" charset="0"/>
              <a:ea typeface="Verdana" pitchFamily="34" charset="0"/>
              <a:cs typeface="Verdana" pitchFamily="34" charset="0"/>
            </a:endParaRPr>
          </a:p>
        </p:txBody>
      </p:sp>
      <p:sp>
        <p:nvSpPr>
          <p:cNvPr id="417" name="TextBox 416"/>
          <p:cNvSpPr txBox="1"/>
          <p:nvPr/>
        </p:nvSpPr>
        <p:spPr>
          <a:xfrm>
            <a:off x="3119774" y="6654800"/>
            <a:ext cx="2917786" cy="215444"/>
          </a:xfrm>
          <a:prstGeom prst="rect">
            <a:avLst/>
          </a:prstGeom>
          <a:noFill/>
        </p:spPr>
        <p:txBody>
          <a:bodyPr wrap="none" rtlCol="0">
            <a:spAutoFit/>
          </a:bodyPr>
          <a:lstStyle/>
          <a:p>
            <a:r>
              <a:rPr lang="en-US" sz="800" b="1" dirty="0" smtClean="0">
                <a:solidFill>
                  <a:schemeClr val="bg1"/>
                </a:solidFill>
                <a:latin typeface="Verdana" pitchFamily="34" charset="0"/>
                <a:ea typeface="Verdana" pitchFamily="34" charset="0"/>
                <a:cs typeface="Verdana" pitchFamily="34" charset="0"/>
              </a:rPr>
              <a:t>R. Ferrer ·</a:t>
            </a:r>
            <a:r>
              <a:rPr lang="en-US" sz="800" dirty="0" smtClean="0">
                <a:solidFill>
                  <a:schemeClr val="bg1"/>
                </a:solidFill>
                <a:latin typeface="Verdana" pitchFamily="34" charset="0"/>
                <a:ea typeface="Verdana" pitchFamily="34" charset="0"/>
                <a:cs typeface="Verdana" pitchFamily="34" charset="0"/>
              </a:rPr>
              <a:t> LAP 2015, East Lansing, July 7-11, 2015</a:t>
            </a:r>
            <a:endParaRPr lang="en-US" sz="800" dirty="0">
              <a:solidFill>
                <a:schemeClr val="bg1"/>
              </a:solidFill>
              <a:latin typeface="Verdana" pitchFamily="34" charset="0"/>
              <a:ea typeface="Verdana" pitchFamily="34" charset="0"/>
              <a:cs typeface="Verdana" pitchFamily="34" charset="0"/>
            </a:endParaRPr>
          </a:p>
        </p:txBody>
      </p:sp>
      <p:sp>
        <p:nvSpPr>
          <p:cNvPr id="450" name="Titre 449"/>
          <p:cNvSpPr>
            <a:spLocks noGrp="1"/>
          </p:cNvSpPr>
          <p:nvPr>
            <p:ph type="title"/>
          </p:nvPr>
        </p:nvSpPr>
        <p:spPr>
          <a:xfrm>
            <a:off x="796925" y="81346"/>
            <a:ext cx="5760640" cy="571504"/>
          </a:xfrm>
        </p:spPr>
        <p:txBody>
          <a:bodyPr/>
          <a:lstStyle/>
          <a:p>
            <a:r>
              <a:rPr lang="en-US" dirty="0" smtClean="0">
                <a:solidFill>
                  <a:srgbClr val="000000"/>
                </a:solidFill>
              </a:rPr>
              <a:t> S3-LEB Science opportunities</a:t>
            </a:r>
            <a:endParaRPr lang="en-US" dirty="0">
              <a:solidFill>
                <a:srgbClr val="000000"/>
              </a:solidFill>
            </a:endParaRPr>
          </a:p>
        </p:txBody>
      </p:sp>
      <p:pic>
        <p:nvPicPr>
          <p:cNvPr id="30" name="Picture 2"/>
          <p:cNvPicPr>
            <a:picLocks noChangeAspect="1" noChangeArrowheads="1"/>
          </p:cNvPicPr>
          <p:nvPr/>
        </p:nvPicPr>
        <p:blipFill>
          <a:blip r:embed="rId3" cstate="print"/>
          <a:srcRect/>
          <a:stretch>
            <a:fillRect/>
          </a:stretch>
        </p:blipFill>
        <p:spPr bwMode="auto">
          <a:xfrm>
            <a:off x="1840012" y="3784600"/>
            <a:ext cx="2664296" cy="2656748"/>
          </a:xfrm>
          <a:prstGeom prst="rect">
            <a:avLst/>
          </a:prstGeom>
          <a:noFill/>
          <a:ln w="9525">
            <a:solidFill>
              <a:srgbClr val="0000FF"/>
            </a:solidFill>
            <a:miter lim="800000"/>
            <a:headEnd/>
            <a:tailEnd/>
          </a:ln>
          <a:effectLst>
            <a:outerShdw blurRad="50800" dist="38100" dir="2700000" algn="tl" rotWithShape="0">
              <a:prstClr val="black">
                <a:alpha val="40000"/>
              </a:prstClr>
            </a:outerShdw>
          </a:effectLst>
        </p:spPr>
      </p:pic>
      <p:grpSp>
        <p:nvGrpSpPr>
          <p:cNvPr id="6" name="Grouper 5"/>
          <p:cNvGrpSpPr/>
          <p:nvPr/>
        </p:nvGrpSpPr>
        <p:grpSpPr>
          <a:xfrm>
            <a:off x="183828" y="3712592"/>
            <a:ext cx="1872208" cy="584776"/>
            <a:chOff x="183828" y="3712592"/>
            <a:chExt cx="1872208" cy="584776"/>
          </a:xfrm>
        </p:grpSpPr>
        <p:sp>
          <p:nvSpPr>
            <p:cNvPr id="32" name="TextBox 31"/>
            <p:cNvSpPr txBox="1"/>
            <p:nvPr/>
          </p:nvSpPr>
          <p:spPr>
            <a:xfrm>
              <a:off x="183828" y="3712592"/>
              <a:ext cx="1224136" cy="584776"/>
            </a:xfrm>
            <a:prstGeom prst="rect">
              <a:avLst/>
            </a:prstGeom>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600" dirty="0" smtClean="0">
                  <a:solidFill>
                    <a:srgbClr val="FF0000"/>
                  </a:solidFill>
                  <a:effectLst>
                    <a:outerShdw blurRad="38100" dist="38100" dir="2700000" algn="tl">
                      <a:srgbClr val="000000">
                        <a:alpha val="43137"/>
                      </a:srgbClr>
                    </a:outerShdw>
                  </a:effectLst>
                </a:rPr>
                <a:t>Sensitivity</a:t>
              </a:r>
            </a:p>
            <a:p>
              <a:pPr algn="ctr"/>
              <a:r>
                <a:rPr lang="en-US" sz="1600" dirty="0" smtClean="0">
                  <a:solidFill>
                    <a:srgbClr val="FF0000"/>
                  </a:solidFill>
                  <a:effectLst>
                    <a:outerShdw blurRad="38100" dist="38100" dir="2700000" algn="tl">
                      <a:srgbClr val="000000">
                        <a:alpha val="43137"/>
                      </a:srgbClr>
                    </a:outerShdw>
                  </a:effectLst>
                </a:rPr>
                <a:t>(1/20000)</a:t>
              </a:r>
              <a:endParaRPr lang="en-US" sz="1600" dirty="0">
                <a:solidFill>
                  <a:srgbClr val="FF0000"/>
                </a:solidFill>
                <a:effectLst>
                  <a:outerShdw blurRad="38100" dist="38100" dir="2700000" algn="tl">
                    <a:srgbClr val="000000">
                      <a:alpha val="43137"/>
                    </a:srgbClr>
                  </a:outerShdw>
                </a:effectLst>
              </a:endParaRPr>
            </a:p>
          </p:txBody>
        </p:sp>
        <p:cxnSp>
          <p:nvCxnSpPr>
            <p:cNvPr id="5" name="Straight Arrow Connector 4"/>
            <p:cNvCxnSpPr>
              <a:endCxn id="32" idx="3"/>
            </p:cNvCxnSpPr>
            <p:nvPr/>
          </p:nvCxnSpPr>
          <p:spPr bwMode="auto">
            <a:xfrm flipH="1" flipV="1">
              <a:off x="1407964" y="4004980"/>
              <a:ext cx="648072" cy="6765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grpSp>
      <p:grpSp>
        <p:nvGrpSpPr>
          <p:cNvPr id="7" name="Grouper 6"/>
          <p:cNvGrpSpPr/>
          <p:nvPr/>
        </p:nvGrpSpPr>
        <p:grpSpPr>
          <a:xfrm>
            <a:off x="3856236" y="3759200"/>
            <a:ext cx="5109830" cy="2308324"/>
            <a:chOff x="3856236" y="3759200"/>
            <a:chExt cx="5109830" cy="2308324"/>
          </a:xfrm>
        </p:grpSpPr>
        <p:sp>
          <p:nvSpPr>
            <p:cNvPr id="2" name="TextBox 1"/>
            <p:cNvSpPr txBox="1"/>
            <p:nvPr/>
          </p:nvSpPr>
          <p:spPr>
            <a:xfrm>
              <a:off x="4897188" y="3759200"/>
              <a:ext cx="4068878" cy="2308324"/>
            </a:xfrm>
            <a:prstGeom prst="rect">
              <a:avLst/>
            </a:prstGeom>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Information</a:t>
              </a:r>
            </a:p>
            <a:p>
              <a:r>
                <a:rPr lang="en-US" sz="1600" dirty="0" smtClean="0">
                  <a:solidFill>
                    <a:srgbClr val="0000FF"/>
                  </a:solidFill>
                </a:rPr>
                <a:t>- charge radii</a:t>
              </a:r>
            </a:p>
            <a:p>
              <a:r>
                <a:rPr lang="en-US" sz="1600" dirty="0" smtClean="0">
                  <a:solidFill>
                    <a:srgbClr val="0000FF"/>
                  </a:solidFill>
                </a:rPr>
                <a:t>- spin</a:t>
              </a:r>
            </a:p>
            <a:p>
              <a:r>
                <a:rPr lang="en-US" sz="1600" dirty="0" smtClean="0">
                  <a:solidFill>
                    <a:srgbClr val="0000FF"/>
                  </a:solidFill>
                </a:rPr>
                <a:t>- magnetic dipole moment</a:t>
              </a:r>
            </a:p>
            <a:p>
              <a:r>
                <a:rPr lang="en-US" sz="1600" dirty="0" smtClean="0">
                  <a:solidFill>
                    <a:srgbClr val="0000FF"/>
                  </a:solidFill>
                </a:rPr>
                <a:t>- electric quadrupole moment</a:t>
              </a:r>
            </a:p>
            <a:p>
              <a:endParaRPr lang="en-US" sz="1600" dirty="0"/>
            </a:p>
            <a:p>
              <a:r>
                <a:rPr lang="en-US" sz="1600" dirty="0" smtClean="0"/>
                <a:t>Nuclear-model independent way (provided the atomic physics is known or calibration standards are available)</a:t>
              </a:r>
              <a:endParaRPr lang="en-US" sz="1600" dirty="0"/>
            </a:p>
          </p:txBody>
        </p:sp>
        <p:cxnSp>
          <p:nvCxnSpPr>
            <p:cNvPr id="448" name="Straight Arrow Connector 447"/>
            <p:cNvCxnSpPr>
              <a:endCxn id="2" idx="1"/>
            </p:cNvCxnSpPr>
            <p:nvPr/>
          </p:nvCxnSpPr>
          <p:spPr bwMode="auto">
            <a:xfrm flipV="1">
              <a:off x="3856236" y="4913362"/>
              <a:ext cx="1040952" cy="59943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grpSp>
      <p:pic>
        <p:nvPicPr>
          <p:cNvPr id="11" name="Image 6" descr="S3-logo3_wh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96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p:cNvSpPr txBox="1"/>
          <p:nvPr/>
        </p:nvSpPr>
        <p:spPr>
          <a:xfrm>
            <a:off x="702799" y="590905"/>
            <a:ext cx="6367053" cy="307777"/>
          </a:xfrm>
          <a:prstGeom prst="rect">
            <a:avLst/>
          </a:prstGeom>
          <a:noFill/>
        </p:spPr>
        <p:txBody>
          <a:bodyPr wrap="none" rtlCol="0">
            <a:spAutoFit/>
          </a:bodyPr>
          <a:lstStyle/>
          <a:p>
            <a:r>
              <a:rPr lang="en-US" sz="1400" b="1" i="1" dirty="0" smtClean="0"/>
              <a:t>(Some experiments require higher purity, low energy ions in vacuum,…)</a:t>
            </a:r>
          </a:p>
        </p:txBody>
      </p:sp>
    </p:spTree>
    <p:extLst>
      <p:ext uri="{BB962C8B-B14F-4D97-AF65-F5344CB8AC3E}">
        <p14:creationId xmlns:p14="http://schemas.microsoft.com/office/powerpoint/2010/main" val="38433099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extBox 396"/>
          <p:cNvSpPr txBox="1"/>
          <p:nvPr/>
        </p:nvSpPr>
        <p:spPr>
          <a:xfrm>
            <a:off x="3130017" y="2335386"/>
            <a:ext cx="3211841" cy="461665"/>
          </a:xfrm>
          <a:prstGeom prst="rect">
            <a:avLst/>
          </a:prstGeom>
          <a:noFill/>
        </p:spPr>
        <p:txBody>
          <a:bodyPr wrap="none" rtlCol="0">
            <a:spAutoFit/>
          </a:bodyPr>
          <a:lstStyle/>
          <a:p>
            <a:r>
              <a:rPr lang="en-US" sz="1200" b="1" i="1" dirty="0" smtClean="0">
                <a:solidFill>
                  <a:srgbClr val="7030A0"/>
                </a:solidFill>
                <a:latin typeface="+mn-lt"/>
                <a:ea typeface="Verdana" panose="020B0604030504040204" pitchFamily="34" charset="0"/>
                <a:cs typeface="Verdana" panose="020B0604030504040204" pitchFamily="34" charset="0"/>
              </a:rPr>
              <a:t>R. Ferrer et al., NIM B 317 (2013) 570</a:t>
            </a:r>
          </a:p>
          <a:p>
            <a:r>
              <a:rPr lang="es-ES" sz="1200" b="1" i="1" dirty="0" err="1" smtClean="0">
                <a:solidFill>
                  <a:srgbClr val="7030A0"/>
                </a:solidFill>
                <a:ea typeface="Verdana" pitchFamily="34" charset="0"/>
                <a:cs typeface="Verdana" pitchFamily="34" charset="0"/>
              </a:rPr>
              <a:t>Yu</a:t>
            </a:r>
            <a:r>
              <a:rPr lang="es-ES" sz="1200" b="1" i="1" dirty="0" smtClean="0">
                <a:solidFill>
                  <a:srgbClr val="7030A0"/>
                </a:solidFill>
                <a:ea typeface="Verdana" pitchFamily="34" charset="0"/>
                <a:cs typeface="Verdana" pitchFamily="34" charset="0"/>
              </a:rPr>
              <a:t>. </a:t>
            </a:r>
            <a:r>
              <a:rPr lang="es-ES" sz="1200" b="1" i="1" dirty="0" err="1" smtClean="0">
                <a:solidFill>
                  <a:srgbClr val="7030A0"/>
                </a:solidFill>
                <a:ea typeface="Verdana" pitchFamily="34" charset="0"/>
                <a:cs typeface="Verdana" pitchFamily="34" charset="0"/>
              </a:rPr>
              <a:t>Kudryavtsev</a:t>
            </a:r>
            <a:r>
              <a:rPr lang="es-ES" sz="1200" b="1" i="1" dirty="0" smtClean="0">
                <a:solidFill>
                  <a:srgbClr val="7030A0"/>
                </a:solidFill>
                <a:ea typeface="Verdana" pitchFamily="34" charset="0"/>
                <a:cs typeface="Verdana" pitchFamily="34" charset="0"/>
              </a:rPr>
              <a:t> et al., NIM B 297 (2013) 7</a:t>
            </a:r>
          </a:p>
        </p:txBody>
      </p:sp>
      <p:grpSp>
        <p:nvGrpSpPr>
          <p:cNvPr id="4" name="Groupe 462"/>
          <p:cNvGrpSpPr/>
          <p:nvPr/>
        </p:nvGrpSpPr>
        <p:grpSpPr>
          <a:xfrm>
            <a:off x="1617849" y="1183258"/>
            <a:ext cx="1270081" cy="720080"/>
            <a:chOff x="1691680" y="908720"/>
            <a:chExt cx="1408802" cy="1042072"/>
          </a:xfrm>
        </p:grpSpPr>
        <p:pic>
          <p:nvPicPr>
            <p:cNvPr id="452" name="Image 666" descr="IPN_L600px.jpg"/>
            <p:cNvPicPr>
              <a:picLocks noChangeAspect="1"/>
            </p:cNvPicPr>
            <p:nvPr/>
          </p:nvPicPr>
          <p:blipFill>
            <a:blip r:embed="rId3"/>
            <a:stretch>
              <a:fillRect/>
            </a:stretch>
          </p:blipFill>
          <p:spPr>
            <a:xfrm>
              <a:off x="1691680" y="908720"/>
              <a:ext cx="1408802" cy="826497"/>
            </a:xfrm>
            <a:prstGeom prst="rect">
              <a:avLst/>
            </a:prstGeom>
          </p:spPr>
        </p:pic>
        <p:sp>
          <p:nvSpPr>
            <p:cNvPr id="456" name="ZoneTexte 675"/>
            <p:cNvSpPr txBox="1"/>
            <p:nvPr/>
          </p:nvSpPr>
          <p:spPr>
            <a:xfrm>
              <a:off x="1969947" y="1704571"/>
              <a:ext cx="670376" cy="246221"/>
            </a:xfrm>
            <a:prstGeom prst="rect">
              <a:avLst/>
            </a:prstGeom>
            <a:noFill/>
          </p:spPr>
          <p:txBody>
            <a:bodyPr wrap="none" rtlCol="0">
              <a:spAutoFit/>
            </a:bodyPr>
            <a:lstStyle/>
            <a:p>
              <a:r>
                <a:rPr lang="en-GB" sz="1000" b="1" dirty="0">
                  <a:solidFill>
                    <a:prstClr val="black"/>
                  </a:solidFill>
                  <a:latin typeface="Calibri"/>
                </a:rPr>
                <a:t>(Gas cell</a:t>
              </a:r>
              <a:r>
                <a:rPr lang="en-GB" sz="1000" b="1" dirty="0" smtClean="0">
                  <a:solidFill>
                    <a:prstClr val="black"/>
                  </a:solidFill>
                  <a:latin typeface="Calibri"/>
                </a:rPr>
                <a:t>)</a:t>
              </a:r>
              <a:endParaRPr lang="en-GB" sz="1000" b="1" dirty="0">
                <a:solidFill>
                  <a:prstClr val="black"/>
                </a:solidFill>
                <a:latin typeface="Calibri"/>
              </a:endParaRPr>
            </a:p>
          </p:txBody>
        </p:sp>
      </p:grpSp>
      <p:grpSp>
        <p:nvGrpSpPr>
          <p:cNvPr id="5" name="Groupe 466"/>
          <p:cNvGrpSpPr/>
          <p:nvPr/>
        </p:nvGrpSpPr>
        <p:grpSpPr>
          <a:xfrm>
            <a:off x="3132930" y="1103652"/>
            <a:ext cx="1077208" cy="655670"/>
            <a:chOff x="3474937" y="1017095"/>
            <a:chExt cx="1313258" cy="969626"/>
          </a:xfrm>
        </p:grpSpPr>
        <p:pic>
          <p:nvPicPr>
            <p:cNvPr id="455" name="Image 674"/>
            <p:cNvPicPr>
              <a:picLocks noChangeAspect="1"/>
            </p:cNvPicPr>
            <p:nvPr/>
          </p:nvPicPr>
          <p:blipFill>
            <a:blip r:embed="rId4"/>
            <a:stretch>
              <a:fillRect/>
            </a:stretch>
          </p:blipFill>
          <p:spPr>
            <a:xfrm>
              <a:off x="3474937" y="1017095"/>
              <a:ext cx="1313258" cy="723405"/>
            </a:xfrm>
            <a:prstGeom prst="rect">
              <a:avLst/>
            </a:prstGeom>
          </p:spPr>
        </p:pic>
        <p:sp>
          <p:nvSpPr>
            <p:cNvPr id="457" name="ZoneTexte 676"/>
            <p:cNvSpPr txBox="1"/>
            <p:nvPr/>
          </p:nvSpPr>
          <p:spPr>
            <a:xfrm>
              <a:off x="3792083" y="1740500"/>
              <a:ext cx="577463" cy="246221"/>
            </a:xfrm>
            <a:prstGeom prst="rect">
              <a:avLst/>
            </a:prstGeom>
            <a:noFill/>
          </p:spPr>
          <p:txBody>
            <a:bodyPr wrap="none" rtlCol="0">
              <a:spAutoFit/>
            </a:bodyPr>
            <a:lstStyle/>
            <a:p>
              <a:r>
                <a:rPr lang="en-GB" sz="1000" b="1">
                  <a:solidFill>
                    <a:prstClr val="black"/>
                  </a:solidFill>
                  <a:latin typeface="Calibri"/>
                </a:rPr>
                <a:t>(RFQs)</a:t>
              </a:r>
            </a:p>
          </p:txBody>
        </p:sp>
      </p:grpSp>
      <p:grpSp>
        <p:nvGrpSpPr>
          <p:cNvPr id="6" name="Groupe 461"/>
          <p:cNvGrpSpPr/>
          <p:nvPr/>
        </p:nvGrpSpPr>
        <p:grpSpPr>
          <a:xfrm>
            <a:off x="105682" y="1103652"/>
            <a:ext cx="1296143" cy="583662"/>
            <a:chOff x="1532844" y="2038303"/>
            <a:chExt cx="1675438" cy="821293"/>
          </a:xfrm>
        </p:grpSpPr>
        <p:pic>
          <p:nvPicPr>
            <p:cNvPr id="454" name="Image 673" descr="KULEUVEN_CMYK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844" y="2038303"/>
              <a:ext cx="1675438" cy="597737"/>
            </a:xfrm>
            <a:prstGeom prst="rect">
              <a:avLst/>
            </a:prstGeom>
          </p:spPr>
        </p:pic>
        <p:sp>
          <p:nvSpPr>
            <p:cNvPr id="459" name="ZoneTexte 677"/>
            <p:cNvSpPr txBox="1"/>
            <p:nvPr/>
          </p:nvSpPr>
          <p:spPr>
            <a:xfrm>
              <a:off x="1677711" y="2613375"/>
              <a:ext cx="1437199" cy="246221"/>
            </a:xfrm>
            <a:prstGeom prst="rect">
              <a:avLst/>
            </a:prstGeom>
            <a:noFill/>
          </p:spPr>
          <p:txBody>
            <a:bodyPr wrap="none" rtlCol="0">
              <a:spAutoFit/>
            </a:bodyPr>
            <a:lstStyle/>
            <a:p>
              <a:r>
                <a:rPr lang="en-GB" sz="1000" b="1">
                  <a:solidFill>
                    <a:prstClr val="black"/>
                  </a:solidFill>
                  <a:latin typeface="Calibri"/>
                </a:rPr>
                <a:t>(Gas cell, laser system)</a:t>
              </a:r>
            </a:p>
          </p:txBody>
        </p:sp>
      </p:grpSp>
      <p:grpSp>
        <p:nvGrpSpPr>
          <p:cNvPr id="7" name="Groupe 467"/>
          <p:cNvGrpSpPr/>
          <p:nvPr/>
        </p:nvGrpSpPr>
        <p:grpSpPr>
          <a:xfrm>
            <a:off x="4354153" y="1168061"/>
            <a:ext cx="1584177" cy="869707"/>
            <a:chOff x="3131834" y="1995926"/>
            <a:chExt cx="1771065" cy="972308"/>
          </a:xfrm>
        </p:grpSpPr>
        <p:pic>
          <p:nvPicPr>
            <p:cNvPr id="453" name="Image 669" descr="logo.png"/>
            <p:cNvPicPr>
              <a:picLocks noChangeAspect="1"/>
            </p:cNvPicPr>
            <p:nvPr/>
          </p:nvPicPr>
          <p:blipFill>
            <a:blip r:embed="rId6"/>
            <a:stretch>
              <a:fillRect/>
            </a:stretch>
          </p:blipFill>
          <p:spPr>
            <a:xfrm>
              <a:off x="3275922" y="1995926"/>
              <a:ext cx="1626977" cy="359520"/>
            </a:xfrm>
            <a:prstGeom prst="rect">
              <a:avLst/>
            </a:prstGeom>
          </p:spPr>
        </p:pic>
        <p:sp>
          <p:nvSpPr>
            <p:cNvPr id="465" name="ZoneTexte 678"/>
            <p:cNvSpPr txBox="1"/>
            <p:nvPr/>
          </p:nvSpPr>
          <p:spPr>
            <a:xfrm>
              <a:off x="3131834" y="2348880"/>
              <a:ext cx="1733153" cy="619354"/>
            </a:xfrm>
            <a:prstGeom prst="rect">
              <a:avLst/>
            </a:prstGeom>
            <a:noFill/>
          </p:spPr>
          <p:txBody>
            <a:bodyPr wrap="square" rtlCol="0">
              <a:spAutoFit/>
            </a:bodyPr>
            <a:lstStyle/>
            <a:p>
              <a:r>
                <a:rPr lang="en-GB" sz="1000" b="1" dirty="0">
                  <a:solidFill>
                    <a:prstClr val="black"/>
                  </a:solidFill>
                  <a:latin typeface="Calibri"/>
                </a:rPr>
                <a:t>(</a:t>
              </a:r>
              <a:r>
                <a:rPr lang="en-GB" sz="1000" b="1" dirty="0" err="1">
                  <a:solidFill>
                    <a:prstClr val="black"/>
                  </a:solidFill>
                  <a:latin typeface="Calibri"/>
                </a:rPr>
                <a:t>mr</a:t>
              </a:r>
              <a:r>
                <a:rPr lang="en-GB" sz="1000" b="1" dirty="0">
                  <a:solidFill>
                    <a:prstClr val="black"/>
                  </a:solidFill>
                  <a:latin typeface="Calibri"/>
                </a:rPr>
                <a:t>-TOF-</a:t>
              </a:r>
              <a:r>
                <a:rPr lang="en-GB" sz="1000" b="1" dirty="0" err="1">
                  <a:solidFill>
                    <a:prstClr val="black"/>
                  </a:solidFill>
                  <a:latin typeface="Calibri"/>
                </a:rPr>
                <a:t>ms</a:t>
              </a:r>
              <a:r>
                <a:rPr lang="en-GB" sz="1000" b="1" dirty="0">
                  <a:solidFill>
                    <a:prstClr val="black"/>
                  </a:solidFill>
                  <a:latin typeface="Calibri"/>
                </a:rPr>
                <a:t>, laser system</a:t>
              </a:r>
            </a:p>
            <a:p>
              <a:pPr algn="ctr"/>
              <a:r>
                <a:rPr lang="en-GB" sz="1000" b="1" dirty="0" err="1">
                  <a:solidFill>
                    <a:prstClr val="black"/>
                  </a:solidFill>
                  <a:latin typeface="Calibri"/>
                </a:rPr>
                <a:t>infractructure</a:t>
              </a:r>
              <a:r>
                <a:rPr lang="en-GB" sz="1000" b="1" dirty="0">
                  <a:solidFill>
                    <a:prstClr val="black"/>
                  </a:solidFill>
                  <a:latin typeface="Calibri"/>
                </a:rPr>
                <a:t>, safety, </a:t>
              </a:r>
              <a:r>
                <a:rPr lang="en-GB" sz="1000" b="1" dirty="0" err="1" smtClean="0">
                  <a:solidFill>
                    <a:prstClr val="black"/>
                  </a:solidFill>
                  <a:latin typeface="Calibri"/>
                </a:rPr>
                <a:t>RFQsdetectors</a:t>
              </a:r>
              <a:r>
                <a:rPr lang="en-GB" sz="1000" b="1" dirty="0" smtClean="0">
                  <a:solidFill>
                    <a:prstClr val="black"/>
                  </a:solidFill>
                  <a:latin typeface="Calibri"/>
                </a:rPr>
                <a:t>)</a:t>
              </a:r>
              <a:endParaRPr lang="en-GB" sz="1000" b="1" dirty="0">
                <a:solidFill>
                  <a:prstClr val="black"/>
                </a:solidFill>
                <a:latin typeface="Calibri"/>
              </a:endParaRPr>
            </a:p>
          </p:txBody>
        </p:sp>
      </p:grpSp>
      <p:grpSp>
        <p:nvGrpSpPr>
          <p:cNvPr id="8" name="Group 428"/>
          <p:cNvGrpSpPr/>
          <p:nvPr/>
        </p:nvGrpSpPr>
        <p:grpSpPr>
          <a:xfrm>
            <a:off x="-1823" y="2479402"/>
            <a:ext cx="1630395" cy="2391504"/>
            <a:chOff x="35496" y="2420888"/>
            <a:chExt cx="1630395" cy="2391504"/>
          </a:xfrm>
        </p:grpSpPr>
        <p:grpSp>
          <p:nvGrpSpPr>
            <p:cNvPr id="9" name="Group 59"/>
            <p:cNvGrpSpPr/>
            <p:nvPr/>
          </p:nvGrpSpPr>
          <p:grpSpPr>
            <a:xfrm>
              <a:off x="35496" y="2420888"/>
              <a:ext cx="1630395" cy="2391504"/>
              <a:chOff x="5724128" y="836712"/>
              <a:chExt cx="2598430" cy="5328592"/>
            </a:xfrm>
          </p:grpSpPr>
          <p:pic>
            <p:nvPicPr>
              <p:cNvPr id="795" name="Picture 60" descr="cell_no_grid.png"/>
              <p:cNvPicPr>
                <a:picLocks noChangeAspect="1"/>
              </p:cNvPicPr>
              <p:nvPr/>
            </p:nvPicPr>
            <p:blipFill>
              <a:blip r:embed="rId7" cstate="screen">
                <a:clrChange>
                  <a:clrFrom>
                    <a:srgbClr val="FFFFFF"/>
                  </a:clrFrom>
                  <a:clrTo>
                    <a:srgbClr val="FFFFFF">
                      <a:alpha val="0"/>
                    </a:srgbClr>
                  </a:clrTo>
                </a:clrChange>
              </a:blip>
              <a:srcRect/>
              <a:stretch>
                <a:fillRect/>
              </a:stretch>
            </p:blipFill>
            <p:spPr>
              <a:xfrm flipV="1">
                <a:off x="5724128" y="836712"/>
                <a:ext cx="2598430" cy="5328592"/>
              </a:xfrm>
              <a:prstGeom prst="rect">
                <a:avLst/>
              </a:prstGeom>
            </p:spPr>
          </p:pic>
          <p:sp>
            <p:nvSpPr>
              <p:cNvPr id="796" name="Rectangle 795"/>
              <p:cNvSpPr/>
              <p:nvPr/>
            </p:nvSpPr>
            <p:spPr>
              <a:xfrm>
                <a:off x="5739067" y="5289544"/>
                <a:ext cx="842211" cy="305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grpSp>
        <p:sp>
          <p:nvSpPr>
            <p:cNvPr id="794" name="Rectangle 426"/>
            <p:cNvSpPr/>
            <p:nvPr/>
          </p:nvSpPr>
          <p:spPr>
            <a:xfrm>
              <a:off x="834440" y="3573016"/>
              <a:ext cx="14401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0" name="Group 64"/>
          <p:cNvGrpSpPr/>
          <p:nvPr/>
        </p:nvGrpSpPr>
        <p:grpSpPr>
          <a:xfrm>
            <a:off x="1177971" y="4855666"/>
            <a:ext cx="562975" cy="855030"/>
            <a:chOff x="2045115" y="4652264"/>
            <a:chExt cx="562975" cy="855030"/>
          </a:xfrm>
        </p:grpSpPr>
        <p:cxnSp>
          <p:nvCxnSpPr>
            <p:cNvPr id="790" name="Straight Connector 10"/>
            <p:cNvCxnSpPr/>
            <p:nvPr/>
          </p:nvCxnSpPr>
          <p:spPr>
            <a:xfrm>
              <a:off x="2304900" y="4652264"/>
              <a:ext cx="0" cy="427233"/>
            </a:xfrm>
            <a:prstGeom prst="line">
              <a:avLst/>
            </a:prstGeom>
            <a:ln w="7620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1" name="Straight Connector 11"/>
            <p:cNvCxnSpPr/>
            <p:nvPr/>
          </p:nvCxnSpPr>
          <p:spPr>
            <a:xfrm>
              <a:off x="2304900" y="4815588"/>
              <a:ext cx="0" cy="427233"/>
            </a:xfrm>
            <a:prstGeom prst="line">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92" name="TextBox 12"/>
            <p:cNvSpPr txBox="1"/>
            <p:nvPr/>
          </p:nvSpPr>
          <p:spPr>
            <a:xfrm>
              <a:off x="2045115" y="5107184"/>
              <a:ext cx="562975" cy="400110"/>
            </a:xfrm>
            <a:prstGeom prst="rect">
              <a:avLst/>
            </a:prstGeom>
            <a:noFill/>
          </p:spPr>
          <p:txBody>
            <a:bodyPr wrap="none" rtlCol="0">
              <a:spAutoFit/>
            </a:bodyPr>
            <a:lstStyle/>
            <a:p>
              <a:r>
                <a:rPr lang="en-US" sz="2000" dirty="0" smtClean="0">
                  <a:latin typeface="Symbol" pitchFamily="18" charset="2"/>
                </a:rPr>
                <a:t>l</a:t>
              </a:r>
              <a:r>
                <a:rPr lang="en-US" sz="2000" baseline="-25000" dirty="0" smtClean="0">
                  <a:solidFill>
                    <a:srgbClr val="00B0F0"/>
                  </a:solidFill>
                  <a:latin typeface="+mj-lt"/>
                </a:rPr>
                <a:t>1</a:t>
              </a:r>
              <a:r>
                <a:rPr lang="en-US" sz="2000" baseline="-25000" dirty="0" smtClean="0">
                  <a:latin typeface="+mj-lt"/>
                </a:rPr>
                <a:t>,</a:t>
              </a:r>
              <a:r>
                <a:rPr lang="en-US" sz="2000" baseline="-25000" dirty="0" smtClean="0">
                  <a:solidFill>
                    <a:srgbClr val="FFC000"/>
                  </a:solidFill>
                  <a:latin typeface="+mj-lt"/>
                </a:rPr>
                <a:t>2</a:t>
              </a:r>
              <a:endParaRPr lang="en-US" sz="2000" baseline="-25000" dirty="0">
                <a:solidFill>
                  <a:srgbClr val="FFC000"/>
                </a:solidFill>
                <a:latin typeface="Symbol" pitchFamily="18" charset="2"/>
              </a:endParaRPr>
            </a:p>
          </p:txBody>
        </p:sp>
      </p:grpSp>
      <p:grpSp>
        <p:nvGrpSpPr>
          <p:cNvPr id="11" name="Group 65"/>
          <p:cNvGrpSpPr/>
          <p:nvPr/>
        </p:nvGrpSpPr>
        <p:grpSpPr>
          <a:xfrm>
            <a:off x="1726601" y="4711650"/>
            <a:ext cx="575832" cy="1264206"/>
            <a:chOff x="2810081" y="4648190"/>
            <a:chExt cx="575832" cy="1264206"/>
          </a:xfrm>
        </p:grpSpPr>
        <p:grpSp>
          <p:nvGrpSpPr>
            <p:cNvPr id="12" name="Group 7"/>
            <p:cNvGrpSpPr/>
            <p:nvPr/>
          </p:nvGrpSpPr>
          <p:grpSpPr>
            <a:xfrm>
              <a:off x="2810081" y="4648190"/>
              <a:ext cx="575832" cy="936105"/>
              <a:chOff x="3640494" y="4427983"/>
              <a:chExt cx="657144" cy="936105"/>
            </a:xfrm>
          </p:grpSpPr>
          <p:sp>
            <p:nvSpPr>
              <p:cNvPr id="785" name="Pentagon 46"/>
              <p:cNvSpPr/>
              <p:nvPr/>
            </p:nvSpPr>
            <p:spPr bwMode="auto">
              <a:xfrm rot="5400000" flipH="1">
                <a:off x="3779507" y="4367982"/>
                <a:ext cx="384053" cy="504056"/>
              </a:xfrm>
              <a:prstGeom prst="homePlate">
                <a:avLst/>
              </a:prstGeom>
              <a:solidFill>
                <a:srgbClr val="FFC000"/>
              </a:solidFill>
              <a:ln w="19050">
                <a:noFill/>
                <a:round/>
                <a:headEnd/>
                <a:tailEnd/>
              </a:ln>
              <a:effectLst/>
            </p:spPr>
            <p:txBody>
              <a:bodyPr wrap="none" rtlCol="0" anchor="ctr"/>
              <a:lstStyle/>
              <a:p>
                <a:pPr algn="ctr"/>
                <a:endParaRPr lang="en-US" sz="2000"/>
              </a:p>
            </p:txBody>
          </p:sp>
          <p:sp>
            <p:nvSpPr>
              <p:cNvPr id="786" name="Trapezoid 47"/>
              <p:cNvSpPr/>
              <p:nvPr/>
            </p:nvSpPr>
            <p:spPr bwMode="auto">
              <a:xfrm rot="10800000">
                <a:off x="3719505" y="4817117"/>
                <a:ext cx="504056" cy="288039"/>
              </a:xfrm>
              <a:prstGeom prst="trapezoid">
                <a:avLst>
                  <a:gd name="adj" fmla="val 39330"/>
                </a:avLst>
              </a:prstGeom>
              <a:solidFill>
                <a:srgbClr val="FFC000"/>
              </a:solidFill>
              <a:ln w="19050">
                <a:noFill/>
                <a:round/>
                <a:headEnd/>
                <a:tailEnd/>
              </a:ln>
              <a:effectLst/>
            </p:spPr>
            <p:txBody>
              <a:bodyPr wrap="none" rtlCol="0" anchor="ctr"/>
              <a:lstStyle/>
              <a:p>
                <a:pPr algn="ctr"/>
                <a:endParaRPr lang="en-US" sz="2000"/>
              </a:p>
            </p:txBody>
          </p:sp>
          <p:sp>
            <p:nvSpPr>
              <p:cNvPr id="787" name="Oval 48"/>
              <p:cNvSpPr/>
              <p:nvPr/>
            </p:nvSpPr>
            <p:spPr bwMode="auto">
              <a:xfrm>
                <a:off x="3640494" y="4764030"/>
                <a:ext cx="657144" cy="45719"/>
              </a:xfrm>
              <a:prstGeom prst="ellipse">
                <a:avLst/>
              </a:prstGeom>
              <a:solidFill>
                <a:schemeClr val="accent5">
                  <a:lumMod val="40000"/>
                  <a:lumOff val="60000"/>
                </a:schemeClr>
              </a:solidFill>
              <a:ln w="19050">
                <a:solidFill>
                  <a:schemeClr val="tx2">
                    <a:lumMod val="60000"/>
                    <a:lumOff val="40000"/>
                  </a:schemeClr>
                </a:solidFill>
                <a:round/>
                <a:headEnd/>
                <a:tailEnd/>
              </a:ln>
              <a:effectLst/>
            </p:spPr>
            <p:txBody>
              <a:bodyPr wrap="none" rtlCol="0" anchor="ctr"/>
              <a:lstStyle/>
              <a:p>
                <a:pPr algn="ctr"/>
                <a:endParaRPr lang="en-US" sz="2000"/>
              </a:p>
            </p:txBody>
          </p:sp>
          <p:sp>
            <p:nvSpPr>
              <p:cNvPr id="788" name="Rectangle 787"/>
              <p:cNvSpPr/>
              <p:nvPr/>
            </p:nvSpPr>
            <p:spPr bwMode="auto">
              <a:xfrm>
                <a:off x="3902188" y="5148082"/>
                <a:ext cx="144016" cy="216006"/>
              </a:xfrm>
              <a:prstGeom prst="rect">
                <a:avLst/>
              </a:prstGeom>
              <a:solidFill>
                <a:srgbClr val="FFC000"/>
              </a:solidFill>
              <a:ln w="19050">
                <a:noFill/>
                <a:round/>
                <a:headEnd/>
                <a:tailEnd/>
              </a:ln>
              <a:effectLst/>
            </p:spPr>
            <p:txBody>
              <a:bodyPr wrap="none" rtlCol="0" anchor="ctr"/>
              <a:lstStyle/>
              <a:p>
                <a:pPr algn="ctr"/>
                <a:endParaRPr lang="en-US" sz="2000"/>
              </a:p>
            </p:txBody>
          </p:sp>
          <p:sp>
            <p:nvSpPr>
              <p:cNvPr id="789" name="Oval 50"/>
              <p:cNvSpPr/>
              <p:nvPr/>
            </p:nvSpPr>
            <p:spPr bwMode="auto">
              <a:xfrm>
                <a:off x="3829617" y="5100076"/>
                <a:ext cx="288000" cy="48001"/>
              </a:xfrm>
              <a:prstGeom prst="ellipse">
                <a:avLst/>
              </a:prstGeom>
              <a:solidFill>
                <a:schemeClr val="accent5">
                  <a:lumMod val="40000"/>
                  <a:lumOff val="60000"/>
                </a:schemeClr>
              </a:solidFill>
              <a:ln w="19050">
                <a:solidFill>
                  <a:schemeClr val="tx2">
                    <a:lumMod val="60000"/>
                    <a:lumOff val="40000"/>
                  </a:schemeClr>
                </a:solidFill>
                <a:round/>
                <a:headEnd/>
                <a:tailEnd/>
              </a:ln>
              <a:effectLst/>
            </p:spPr>
            <p:txBody>
              <a:bodyPr wrap="none" rtlCol="0" anchor="ctr"/>
              <a:lstStyle/>
              <a:p>
                <a:pPr algn="ctr"/>
                <a:endParaRPr lang="en-US" sz="2000"/>
              </a:p>
            </p:txBody>
          </p:sp>
        </p:grpSp>
        <p:sp>
          <p:nvSpPr>
            <p:cNvPr id="784" name="TextBox 13"/>
            <p:cNvSpPr txBox="1"/>
            <p:nvPr/>
          </p:nvSpPr>
          <p:spPr>
            <a:xfrm>
              <a:off x="2942732" y="5512286"/>
              <a:ext cx="443181" cy="400110"/>
            </a:xfrm>
            <a:prstGeom prst="rect">
              <a:avLst/>
            </a:prstGeom>
            <a:noFill/>
          </p:spPr>
          <p:txBody>
            <a:bodyPr wrap="square" rtlCol="0">
              <a:spAutoFit/>
            </a:bodyPr>
            <a:lstStyle/>
            <a:p>
              <a:r>
                <a:rPr lang="en-US" sz="2000" dirty="0" smtClean="0">
                  <a:latin typeface="Symbol" pitchFamily="18" charset="2"/>
                </a:rPr>
                <a:t>l</a:t>
              </a:r>
              <a:r>
                <a:rPr lang="en-US" sz="2000" baseline="-25000" dirty="0" smtClean="0">
                  <a:latin typeface="+mj-lt"/>
                </a:rPr>
                <a:t>2</a:t>
              </a:r>
              <a:endParaRPr lang="en-US" sz="2000" baseline="-25000" dirty="0">
                <a:latin typeface="Symbol" pitchFamily="18" charset="2"/>
              </a:endParaRPr>
            </a:p>
          </p:txBody>
        </p:sp>
      </p:grpSp>
      <p:sp>
        <p:nvSpPr>
          <p:cNvPr id="467" name="TextBox 14"/>
          <p:cNvSpPr txBox="1"/>
          <p:nvPr/>
        </p:nvSpPr>
        <p:spPr>
          <a:xfrm>
            <a:off x="3930409" y="5647754"/>
            <a:ext cx="410690" cy="400110"/>
          </a:xfrm>
          <a:prstGeom prst="rect">
            <a:avLst/>
          </a:prstGeom>
          <a:noFill/>
        </p:spPr>
        <p:txBody>
          <a:bodyPr wrap="none" rtlCol="0">
            <a:spAutoFit/>
          </a:bodyPr>
          <a:lstStyle/>
          <a:p>
            <a:r>
              <a:rPr lang="en-US" sz="2000" dirty="0" smtClean="0">
                <a:latin typeface="Symbol" pitchFamily="18" charset="2"/>
              </a:rPr>
              <a:t>l</a:t>
            </a:r>
            <a:r>
              <a:rPr lang="en-US" sz="2000" baseline="-25000" dirty="0" smtClean="0">
                <a:latin typeface="Symbol" pitchFamily="18" charset="2"/>
              </a:rPr>
              <a:t>1</a:t>
            </a:r>
            <a:endParaRPr lang="en-US" sz="2000" baseline="-25000" dirty="0">
              <a:latin typeface="Symbol" pitchFamily="18" charset="2"/>
            </a:endParaRPr>
          </a:p>
        </p:txBody>
      </p:sp>
      <p:sp>
        <p:nvSpPr>
          <p:cNvPr id="468" name="Right Arrow 17"/>
          <p:cNvSpPr/>
          <p:nvPr/>
        </p:nvSpPr>
        <p:spPr>
          <a:xfrm rot="5400000">
            <a:off x="7990939" y="4423744"/>
            <a:ext cx="340867" cy="48463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69" name="Right Arrow 19"/>
          <p:cNvSpPr/>
          <p:nvPr/>
        </p:nvSpPr>
        <p:spPr>
          <a:xfrm>
            <a:off x="70185" y="3703538"/>
            <a:ext cx="248796" cy="30353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0" name="TextBox 22"/>
          <p:cNvSpPr txBox="1"/>
          <p:nvPr/>
        </p:nvSpPr>
        <p:spPr>
          <a:xfrm>
            <a:off x="7545891" y="4999682"/>
            <a:ext cx="1234633" cy="276999"/>
          </a:xfrm>
          <a:prstGeom prst="rect">
            <a:avLst/>
          </a:prstGeom>
          <a:noFill/>
        </p:spPr>
        <p:txBody>
          <a:bodyPr wrap="none" rtlCol="0">
            <a:spAutoFit/>
          </a:bodyPr>
          <a:lstStyle/>
          <a:p>
            <a:r>
              <a:rPr lang="en-US" sz="1200" dirty="0" smtClean="0"/>
              <a:t>towards DESIR</a:t>
            </a:r>
            <a:endParaRPr lang="en-US" sz="1200" dirty="0"/>
          </a:p>
        </p:txBody>
      </p:sp>
      <p:sp>
        <p:nvSpPr>
          <p:cNvPr id="471" name="TextBox 32"/>
          <p:cNvSpPr txBox="1"/>
          <p:nvPr/>
        </p:nvSpPr>
        <p:spPr>
          <a:xfrm>
            <a:off x="358217" y="5647754"/>
            <a:ext cx="881973" cy="461665"/>
          </a:xfrm>
          <a:prstGeom prst="rect">
            <a:avLst/>
          </a:prstGeom>
          <a:noFill/>
        </p:spPr>
        <p:txBody>
          <a:bodyPr wrap="none" rtlCol="0">
            <a:spAutoFit/>
          </a:bodyPr>
          <a:lstStyle/>
          <a:p>
            <a:r>
              <a:rPr lang="en-US" sz="1200" dirty="0" smtClean="0"/>
              <a:t>in-gas-cell</a:t>
            </a:r>
          </a:p>
          <a:p>
            <a:r>
              <a:rPr lang="en-US" sz="1200" dirty="0" smtClean="0"/>
              <a:t>ionization</a:t>
            </a:r>
            <a:endParaRPr lang="en-US" sz="1200" dirty="0"/>
          </a:p>
        </p:txBody>
      </p:sp>
      <p:grpSp>
        <p:nvGrpSpPr>
          <p:cNvPr id="13" name="Group 41"/>
          <p:cNvGrpSpPr/>
          <p:nvPr/>
        </p:nvGrpSpPr>
        <p:grpSpPr>
          <a:xfrm>
            <a:off x="1865149" y="4432948"/>
            <a:ext cx="1723" cy="360041"/>
            <a:chOff x="2492328" y="4292745"/>
            <a:chExt cx="2381" cy="349995"/>
          </a:xfrm>
        </p:grpSpPr>
        <p:cxnSp>
          <p:nvCxnSpPr>
            <p:cNvPr id="781" name="Straight Connector 44"/>
            <p:cNvCxnSpPr/>
            <p:nvPr/>
          </p:nvCxnSpPr>
          <p:spPr>
            <a:xfrm>
              <a:off x="2492328" y="4292745"/>
              <a:ext cx="0" cy="141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2" name="Straight Connector 45"/>
            <p:cNvCxnSpPr/>
            <p:nvPr/>
          </p:nvCxnSpPr>
          <p:spPr>
            <a:xfrm>
              <a:off x="2494709" y="4501325"/>
              <a:ext cx="0" cy="141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3" name="Picture 62" descr="nozzle.png"/>
          <p:cNvPicPr>
            <a:picLocks noChangeAspect="1"/>
          </p:cNvPicPr>
          <p:nvPr/>
        </p:nvPicPr>
        <p:blipFill>
          <a:blip r:embed="rId8" cstate="screen">
            <a:clrChange>
              <a:clrFrom>
                <a:srgbClr val="FFFFFF"/>
              </a:clrFrom>
              <a:clrTo>
                <a:srgbClr val="FFFFFF">
                  <a:alpha val="0"/>
                </a:srgbClr>
              </a:clrTo>
            </a:clrChange>
          </a:blip>
          <a:srcRect/>
          <a:stretch>
            <a:fillRect/>
          </a:stretch>
        </p:blipFill>
        <p:spPr>
          <a:xfrm>
            <a:off x="1494786" y="4397305"/>
            <a:ext cx="303591" cy="227762"/>
          </a:xfrm>
          <a:prstGeom prst="rect">
            <a:avLst/>
          </a:prstGeom>
        </p:spPr>
      </p:pic>
      <p:grpSp>
        <p:nvGrpSpPr>
          <p:cNvPr id="14" name="Group 102"/>
          <p:cNvGrpSpPr/>
          <p:nvPr/>
        </p:nvGrpSpPr>
        <p:grpSpPr>
          <a:xfrm>
            <a:off x="2230425" y="978282"/>
            <a:ext cx="6192688" cy="3744416"/>
            <a:chOff x="1403648" y="764704"/>
            <a:chExt cx="4608512" cy="2754610"/>
          </a:xfrm>
        </p:grpSpPr>
        <p:pic>
          <p:nvPicPr>
            <p:cNvPr id="752" name="Picture 2"/>
            <p:cNvPicPr>
              <a:picLocks noChangeAspect="1" noChangeArrowheads="1"/>
            </p:cNvPicPr>
            <p:nvPr/>
          </p:nvPicPr>
          <p:blipFill>
            <a:blip r:embed="rId9" cstate="screen"/>
            <a:srcRect/>
            <a:stretch>
              <a:fillRect/>
            </a:stretch>
          </p:blipFill>
          <p:spPr bwMode="auto">
            <a:xfrm>
              <a:off x="4253488" y="2866905"/>
              <a:ext cx="587704" cy="179830"/>
            </a:xfrm>
            <a:prstGeom prst="rect">
              <a:avLst/>
            </a:prstGeom>
            <a:noFill/>
            <a:ln w="9525">
              <a:noFill/>
              <a:miter lim="800000"/>
              <a:headEnd/>
              <a:tailEnd/>
            </a:ln>
          </p:spPr>
        </p:pic>
        <p:pic>
          <p:nvPicPr>
            <p:cNvPr id="753" name="Picture 3"/>
            <p:cNvPicPr>
              <a:picLocks noChangeAspect="1" noChangeArrowheads="1"/>
            </p:cNvPicPr>
            <p:nvPr/>
          </p:nvPicPr>
          <p:blipFill>
            <a:blip r:embed="rId10" cstate="screen">
              <a:clrChange>
                <a:clrFrom>
                  <a:srgbClr val="F0F0F0"/>
                </a:clrFrom>
                <a:clrTo>
                  <a:srgbClr val="F0F0F0">
                    <a:alpha val="0"/>
                  </a:srgbClr>
                </a:clrTo>
              </a:clrChange>
            </a:blip>
            <a:srcRect/>
            <a:stretch>
              <a:fillRect/>
            </a:stretch>
          </p:blipFill>
          <p:spPr bwMode="auto">
            <a:xfrm>
              <a:off x="1403648" y="2780928"/>
              <a:ext cx="1440160" cy="738386"/>
            </a:xfrm>
            <a:prstGeom prst="rect">
              <a:avLst/>
            </a:prstGeom>
            <a:noFill/>
            <a:ln w="9525">
              <a:noFill/>
              <a:miter lim="800000"/>
              <a:headEnd/>
              <a:tailEnd/>
            </a:ln>
          </p:spPr>
        </p:pic>
        <p:grpSp>
          <p:nvGrpSpPr>
            <p:cNvPr id="15" name="Group 76"/>
            <p:cNvGrpSpPr/>
            <p:nvPr/>
          </p:nvGrpSpPr>
          <p:grpSpPr>
            <a:xfrm>
              <a:off x="3048402" y="2862461"/>
              <a:ext cx="1224136" cy="190429"/>
              <a:chOff x="2051720" y="1052736"/>
              <a:chExt cx="1224136" cy="190429"/>
            </a:xfrm>
          </p:grpSpPr>
          <p:pic>
            <p:nvPicPr>
              <p:cNvPr id="778" name="Picture 2"/>
              <p:cNvPicPr>
                <a:picLocks noChangeAspect="1" noChangeArrowheads="1"/>
              </p:cNvPicPr>
              <p:nvPr/>
            </p:nvPicPr>
            <p:blipFill>
              <a:blip r:embed="rId11" cstate="screen"/>
              <a:srcRect/>
              <a:stretch>
                <a:fillRect/>
              </a:stretch>
            </p:blipFill>
            <p:spPr bwMode="auto">
              <a:xfrm>
                <a:off x="2051720" y="1052736"/>
                <a:ext cx="232284" cy="190429"/>
              </a:xfrm>
              <a:prstGeom prst="rect">
                <a:avLst/>
              </a:prstGeom>
              <a:noFill/>
              <a:ln w="9525">
                <a:noFill/>
                <a:miter lim="800000"/>
                <a:headEnd/>
                <a:tailEnd/>
              </a:ln>
            </p:spPr>
          </p:pic>
          <p:pic>
            <p:nvPicPr>
              <p:cNvPr id="779" name="Picture 2"/>
              <p:cNvPicPr>
                <a:picLocks noChangeAspect="1" noChangeArrowheads="1"/>
              </p:cNvPicPr>
              <p:nvPr/>
            </p:nvPicPr>
            <p:blipFill>
              <a:blip r:embed="rId12" cstate="screen"/>
              <a:srcRect/>
              <a:stretch>
                <a:fillRect/>
              </a:stretch>
            </p:blipFill>
            <p:spPr bwMode="auto">
              <a:xfrm>
                <a:off x="2261881" y="1052736"/>
                <a:ext cx="951258" cy="190429"/>
              </a:xfrm>
              <a:prstGeom prst="rect">
                <a:avLst/>
              </a:prstGeom>
              <a:noFill/>
              <a:ln w="9525">
                <a:noFill/>
                <a:miter lim="800000"/>
                <a:headEnd/>
                <a:tailEnd/>
              </a:ln>
            </p:spPr>
          </p:pic>
          <p:pic>
            <p:nvPicPr>
              <p:cNvPr id="780" name="Picture 2"/>
              <p:cNvPicPr>
                <a:picLocks noChangeAspect="1" noChangeArrowheads="1"/>
              </p:cNvPicPr>
              <p:nvPr/>
            </p:nvPicPr>
            <p:blipFill>
              <a:blip r:embed="rId13" cstate="screen"/>
              <a:srcRect/>
              <a:stretch>
                <a:fillRect/>
              </a:stretch>
            </p:blipFill>
            <p:spPr bwMode="auto">
              <a:xfrm>
                <a:off x="3131840" y="1052736"/>
                <a:ext cx="144016" cy="190429"/>
              </a:xfrm>
              <a:prstGeom prst="rect">
                <a:avLst/>
              </a:prstGeom>
              <a:noFill/>
              <a:ln w="9525">
                <a:noFill/>
                <a:miter lim="800000"/>
                <a:headEnd/>
                <a:tailEnd/>
              </a:ln>
            </p:spPr>
          </p:pic>
        </p:grpSp>
        <p:pic>
          <p:nvPicPr>
            <p:cNvPr id="755" name="Picture 3"/>
            <p:cNvPicPr>
              <a:picLocks noChangeAspect="1" noChangeArrowheads="1"/>
            </p:cNvPicPr>
            <p:nvPr/>
          </p:nvPicPr>
          <p:blipFill>
            <a:blip r:embed="rId14" cstate="screen">
              <a:clrChange>
                <a:clrFrom>
                  <a:srgbClr val="F0F0F0"/>
                </a:clrFrom>
                <a:clrTo>
                  <a:srgbClr val="F0F0F0">
                    <a:alpha val="0"/>
                  </a:srgbClr>
                </a:clrTo>
              </a:clrChange>
            </a:blip>
            <a:srcRect/>
            <a:stretch>
              <a:fillRect/>
            </a:stretch>
          </p:blipFill>
          <p:spPr bwMode="auto">
            <a:xfrm>
              <a:off x="2841268" y="2780928"/>
              <a:ext cx="218564" cy="360040"/>
            </a:xfrm>
            <a:prstGeom prst="rect">
              <a:avLst/>
            </a:prstGeom>
            <a:noFill/>
            <a:ln w="9525">
              <a:noFill/>
              <a:miter lim="800000"/>
              <a:headEnd/>
              <a:tailEnd/>
            </a:ln>
          </p:spPr>
        </p:pic>
        <p:pic>
          <p:nvPicPr>
            <p:cNvPr id="756" name="Picture 3"/>
            <p:cNvPicPr>
              <a:picLocks noChangeAspect="1" noChangeArrowheads="1"/>
            </p:cNvPicPr>
            <p:nvPr/>
          </p:nvPicPr>
          <p:blipFill>
            <a:blip r:embed="rId15" cstate="screen">
              <a:clrChange>
                <a:clrFrom>
                  <a:srgbClr val="F0F0F0"/>
                </a:clrFrom>
                <a:clrTo>
                  <a:srgbClr val="F0F0F0">
                    <a:alpha val="0"/>
                  </a:srgbClr>
                </a:clrTo>
              </a:clrChange>
            </a:blip>
            <a:srcRect/>
            <a:stretch>
              <a:fillRect/>
            </a:stretch>
          </p:blipFill>
          <p:spPr bwMode="auto">
            <a:xfrm>
              <a:off x="5582006" y="2739400"/>
              <a:ext cx="430154" cy="429448"/>
            </a:xfrm>
            <a:prstGeom prst="rect">
              <a:avLst/>
            </a:prstGeom>
            <a:noFill/>
            <a:ln w="9525">
              <a:noFill/>
              <a:miter lim="800000"/>
              <a:headEnd/>
              <a:tailEnd/>
            </a:ln>
          </p:spPr>
        </p:pic>
        <p:pic>
          <p:nvPicPr>
            <p:cNvPr id="757" name="Picture 4"/>
            <p:cNvPicPr>
              <a:picLocks noChangeAspect="1" noChangeArrowheads="1"/>
            </p:cNvPicPr>
            <p:nvPr/>
          </p:nvPicPr>
          <p:blipFill>
            <a:blip r:embed="rId16" cstate="screen">
              <a:clrChange>
                <a:clrFrom>
                  <a:srgbClr val="F0F0F0"/>
                </a:clrFrom>
                <a:clrTo>
                  <a:srgbClr val="F0F0F0">
                    <a:alpha val="0"/>
                  </a:srgbClr>
                </a:clrTo>
              </a:clrChange>
            </a:blip>
            <a:srcRect/>
            <a:stretch>
              <a:fillRect/>
            </a:stretch>
          </p:blipFill>
          <p:spPr bwMode="auto">
            <a:xfrm>
              <a:off x="4913241" y="2871604"/>
              <a:ext cx="491864" cy="170218"/>
            </a:xfrm>
            <a:prstGeom prst="rect">
              <a:avLst/>
            </a:prstGeom>
            <a:noFill/>
            <a:ln w="9525">
              <a:noFill/>
              <a:miter lim="800000"/>
              <a:headEnd/>
              <a:tailEnd/>
            </a:ln>
          </p:spPr>
        </p:pic>
        <p:grpSp>
          <p:nvGrpSpPr>
            <p:cNvPr id="16" name="Group 97"/>
            <p:cNvGrpSpPr/>
            <p:nvPr/>
          </p:nvGrpSpPr>
          <p:grpSpPr>
            <a:xfrm>
              <a:off x="5693648" y="1022256"/>
              <a:ext cx="216024" cy="936104"/>
              <a:chOff x="6372200" y="1556792"/>
              <a:chExt cx="216024" cy="936104"/>
            </a:xfrm>
          </p:grpSpPr>
          <p:grpSp>
            <p:nvGrpSpPr>
              <p:cNvPr id="17" name="Group 86"/>
              <p:cNvGrpSpPr/>
              <p:nvPr/>
            </p:nvGrpSpPr>
            <p:grpSpPr>
              <a:xfrm rot="5400000">
                <a:off x="6356307" y="1572685"/>
                <a:ext cx="247810" cy="216024"/>
                <a:chOff x="5076056" y="1196752"/>
                <a:chExt cx="247810" cy="96114"/>
              </a:xfrm>
            </p:grpSpPr>
            <p:pic>
              <p:nvPicPr>
                <p:cNvPr id="772" name="Picture 2"/>
                <p:cNvPicPr>
                  <a:picLocks noChangeAspect="1" noChangeArrowheads="1"/>
                </p:cNvPicPr>
                <p:nvPr/>
              </p:nvPicPr>
              <p:blipFill>
                <a:blip r:embed="rId17" cstate="screen">
                  <a:clrChange>
                    <a:clrFrom>
                      <a:srgbClr val="F0F0F0"/>
                    </a:clrFrom>
                    <a:clrTo>
                      <a:srgbClr val="F0F0F0">
                        <a:alpha val="0"/>
                      </a:srgbClr>
                    </a:clrTo>
                  </a:clrChange>
                </a:blip>
                <a:srcRect/>
                <a:stretch>
                  <a:fillRect/>
                </a:stretch>
              </p:blipFill>
              <p:spPr bwMode="auto">
                <a:xfrm>
                  <a:off x="5076056" y="1196752"/>
                  <a:ext cx="27931" cy="96114"/>
                </a:xfrm>
                <a:prstGeom prst="rect">
                  <a:avLst/>
                </a:prstGeom>
                <a:noFill/>
                <a:ln w="9525">
                  <a:noFill/>
                  <a:miter lim="800000"/>
                  <a:headEnd/>
                  <a:tailEnd/>
                </a:ln>
              </p:spPr>
            </p:pic>
            <p:pic>
              <p:nvPicPr>
                <p:cNvPr id="773" name="Picture 2"/>
                <p:cNvPicPr>
                  <a:picLocks noChangeAspect="1" noChangeArrowheads="1"/>
                </p:cNvPicPr>
                <p:nvPr/>
              </p:nvPicPr>
              <p:blipFill>
                <a:blip r:embed="rId17" cstate="screen">
                  <a:clrChange>
                    <a:clrFrom>
                      <a:srgbClr val="F0F0F0"/>
                    </a:clrFrom>
                    <a:clrTo>
                      <a:srgbClr val="F0F0F0">
                        <a:alpha val="0"/>
                      </a:srgbClr>
                    </a:clrTo>
                  </a:clrChange>
                </a:blip>
                <a:srcRect/>
                <a:stretch>
                  <a:fillRect/>
                </a:stretch>
              </p:blipFill>
              <p:spPr bwMode="auto">
                <a:xfrm>
                  <a:off x="5110608" y="1196752"/>
                  <a:ext cx="27931" cy="96110"/>
                </a:xfrm>
                <a:prstGeom prst="rect">
                  <a:avLst/>
                </a:prstGeom>
                <a:noFill/>
                <a:ln w="9525">
                  <a:noFill/>
                  <a:miter lim="800000"/>
                  <a:headEnd/>
                  <a:tailEnd/>
                </a:ln>
              </p:spPr>
            </p:pic>
            <p:pic>
              <p:nvPicPr>
                <p:cNvPr id="774" name="Picture 2"/>
                <p:cNvPicPr>
                  <a:picLocks noChangeAspect="1" noChangeArrowheads="1"/>
                </p:cNvPicPr>
                <p:nvPr/>
              </p:nvPicPr>
              <p:blipFill>
                <a:blip r:embed="rId17" cstate="screen">
                  <a:clrChange>
                    <a:clrFrom>
                      <a:srgbClr val="F0F0F0"/>
                    </a:clrFrom>
                    <a:clrTo>
                      <a:srgbClr val="F0F0F0">
                        <a:alpha val="0"/>
                      </a:srgbClr>
                    </a:clrTo>
                  </a:clrChange>
                </a:blip>
                <a:srcRect/>
                <a:stretch>
                  <a:fillRect/>
                </a:stretch>
              </p:blipFill>
              <p:spPr bwMode="auto">
                <a:xfrm>
                  <a:off x="5148064" y="1196752"/>
                  <a:ext cx="27931" cy="96110"/>
                </a:xfrm>
                <a:prstGeom prst="rect">
                  <a:avLst/>
                </a:prstGeom>
                <a:noFill/>
                <a:ln w="9525">
                  <a:noFill/>
                  <a:miter lim="800000"/>
                  <a:headEnd/>
                  <a:tailEnd/>
                </a:ln>
              </p:spPr>
            </p:pic>
            <p:pic>
              <p:nvPicPr>
                <p:cNvPr id="775" name="Picture 2"/>
                <p:cNvPicPr>
                  <a:picLocks noChangeAspect="1" noChangeArrowheads="1"/>
                </p:cNvPicPr>
                <p:nvPr/>
              </p:nvPicPr>
              <p:blipFill>
                <a:blip r:embed="rId17" cstate="screen">
                  <a:clrChange>
                    <a:clrFrom>
                      <a:srgbClr val="F0F0F0"/>
                    </a:clrFrom>
                    <a:clrTo>
                      <a:srgbClr val="F0F0F0">
                        <a:alpha val="0"/>
                      </a:srgbClr>
                    </a:clrTo>
                  </a:clrChange>
                </a:blip>
                <a:srcRect/>
                <a:stretch>
                  <a:fillRect/>
                </a:stretch>
              </p:blipFill>
              <p:spPr bwMode="auto">
                <a:xfrm>
                  <a:off x="5184521" y="1196752"/>
                  <a:ext cx="27931" cy="96110"/>
                </a:xfrm>
                <a:prstGeom prst="rect">
                  <a:avLst/>
                </a:prstGeom>
                <a:noFill/>
                <a:ln w="9525">
                  <a:noFill/>
                  <a:miter lim="800000"/>
                  <a:headEnd/>
                  <a:tailEnd/>
                </a:ln>
              </p:spPr>
            </p:pic>
            <p:pic>
              <p:nvPicPr>
                <p:cNvPr id="776" name="Picture 2"/>
                <p:cNvPicPr>
                  <a:picLocks noChangeAspect="1" noChangeArrowheads="1"/>
                </p:cNvPicPr>
                <p:nvPr/>
              </p:nvPicPr>
              <p:blipFill>
                <a:blip r:embed="rId17" cstate="screen">
                  <a:clrChange>
                    <a:clrFrom>
                      <a:srgbClr val="F0F0F0"/>
                    </a:clrFrom>
                    <a:clrTo>
                      <a:srgbClr val="F0F0F0">
                        <a:alpha val="0"/>
                      </a:srgbClr>
                    </a:clrTo>
                  </a:clrChange>
                </a:blip>
                <a:srcRect/>
                <a:stretch>
                  <a:fillRect/>
                </a:stretch>
              </p:blipFill>
              <p:spPr bwMode="auto">
                <a:xfrm>
                  <a:off x="5220072" y="1196752"/>
                  <a:ext cx="27931" cy="96110"/>
                </a:xfrm>
                <a:prstGeom prst="rect">
                  <a:avLst/>
                </a:prstGeom>
                <a:noFill/>
                <a:ln w="9525">
                  <a:noFill/>
                  <a:miter lim="800000"/>
                  <a:headEnd/>
                  <a:tailEnd/>
                </a:ln>
              </p:spPr>
            </p:pic>
            <p:pic>
              <p:nvPicPr>
                <p:cNvPr id="777" name="Picture 2"/>
                <p:cNvPicPr>
                  <a:picLocks noChangeAspect="1" noChangeArrowheads="1"/>
                </p:cNvPicPr>
                <p:nvPr/>
              </p:nvPicPr>
              <p:blipFill>
                <a:blip r:embed="rId18" cstate="screen">
                  <a:clrChange>
                    <a:clrFrom>
                      <a:srgbClr val="F0F0F0"/>
                    </a:clrFrom>
                    <a:clrTo>
                      <a:srgbClr val="F0F0F0">
                        <a:alpha val="0"/>
                      </a:srgbClr>
                    </a:clrTo>
                  </a:clrChange>
                </a:blip>
                <a:srcRect/>
                <a:stretch>
                  <a:fillRect/>
                </a:stretch>
              </p:blipFill>
              <p:spPr bwMode="auto">
                <a:xfrm>
                  <a:off x="5258434" y="1196752"/>
                  <a:ext cx="65432" cy="96110"/>
                </a:xfrm>
                <a:prstGeom prst="rect">
                  <a:avLst/>
                </a:prstGeom>
                <a:noFill/>
                <a:ln w="9525">
                  <a:noFill/>
                  <a:miter lim="800000"/>
                  <a:headEnd/>
                  <a:tailEnd/>
                </a:ln>
              </p:spPr>
            </p:pic>
          </p:grpSp>
          <p:grpSp>
            <p:nvGrpSpPr>
              <p:cNvPr id="18" name="Group 87"/>
              <p:cNvGrpSpPr/>
              <p:nvPr/>
            </p:nvGrpSpPr>
            <p:grpSpPr>
              <a:xfrm rot="16200000">
                <a:off x="6356307" y="2260979"/>
                <a:ext cx="247810" cy="216024"/>
                <a:chOff x="5076056" y="1196752"/>
                <a:chExt cx="247810" cy="96114"/>
              </a:xfrm>
            </p:grpSpPr>
            <p:pic>
              <p:nvPicPr>
                <p:cNvPr id="766" name="Picture 2"/>
                <p:cNvPicPr>
                  <a:picLocks noChangeAspect="1" noChangeArrowheads="1"/>
                </p:cNvPicPr>
                <p:nvPr/>
              </p:nvPicPr>
              <p:blipFill>
                <a:blip r:embed="rId17" cstate="screen"/>
                <a:srcRect/>
                <a:stretch>
                  <a:fillRect/>
                </a:stretch>
              </p:blipFill>
              <p:spPr bwMode="auto">
                <a:xfrm>
                  <a:off x="5076056" y="1196752"/>
                  <a:ext cx="27931" cy="96114"/>
                </a:xfrm>
                <a:prstGeom prst="rect">
                  <a:avLst/>
                </a:prstGeom>
                <a:noFill/>
                <a:ln w="9525">
                  <a:noFill/>
                  <a:miter lim="800000"/>
                  <a:headEnd/>
                  <a:tailEnd/>
                </a:ln>
              </p:spPr>
            </p:pic>
            <p:pic>
              <p:nvPicPr>
                <p:cNvPr id="767" name="Picture 2"/>
                <p:cNvPicPr>
                  <a:picLocks noChangeAspect="1" noChangeArrowheads="1"/>
                </p:cNvPicPr>
                <p:nvPr/>
              </p:nvPicPr>
              <p:blipFill>
                <a:blip r:embed="rId17" cstate="screen"/>
                <a:srcRect/>
                <a:stretch>
                  <a:fillRect/>
                </a:stretch>
              </p:blipFill>
              <p:spPr bwMode="auto">
                <a:xfrm>
                  <a:off x="5110608" y="1196752"/>
                  <a:ext cx="27931" cy="96110"/>
                </a:xfrm>
                <a:prstGeom prst="rect">
                  <a:avLst/>
                </a:prstGeom>
                <a:noFill/>
                <a:ln w="9525">
                  <a:noFill/>
                  <a:miter lim="800000"/>
                  <a:headEnd/>
                  <a:tailEnd/>
                </a:ln>
              </p:spPr>
            </p:pic>
            <p:pic>
              <p:nvPicPr>
                <p:cNvPr id="768" name="Picture 2"/>
                <p:cNvPicPr>
                  <a:picLocks noChangeAspect="1" noChangeArrowheads="1"/>
                </p:cNvPicPr>
                <p:nvPr/>
              </p:nvPicPr>
              <p:blipFill>
                <a:blip r:embed="rId17" cstate="screen"/>
                <a:srcRect/>
                <a:stretch>
                  <a:fillRect/>
                </a:stretch>
              </p:blipFill>
              <p:spPr bwMode="auto">
                <a:xfrm>
                  <a:off x="5148064" y="1196752"/>
                  <a:ext cx="27931" cy="96110"/>
                </a:xfrm>
                <a:prstGeom prst="rect">
                  <a:avLst/>
                </a:prstGeom>
                <a:noFill/>
                <a:ln w="9525">
                  <a:noFill/>
                  <a:miter lim="800000"/>
                  <a:headEnd/>
                  <a:tailEnd/>
                </a:ln>
              </p:spPr>
            </p:pic>
            <p:pic>
              <p:nvPicPr>
                <p:cNvPr id="769" name="Picture 2"/>
                <p:cNvPicPr>
                  <a:picLocks noChangeAspect="1" noChangeArrowheads="1"/>
                </p:cNvPicPr>
                <p:nvPr/>
              </p:nvPicPr>
              <p:blipFill>
                <a:blip r:embed="rId17" cstate="screen"/>
                <a:srcRect/>
                <a:stretch>
                  <a:fillRect/>
                </a:stretch>
              </p:blipFill>
              <p:spPr bwMode="auto">
                <a:xfrm>
                  <a:off x="5184521" y="1196752"/>
                  <a:ext cx="27931" cy="96110"/>
                </a:xfrm>
                <a:prstGeom prst="rect">
                  <a:avLst/>
                </a:prstGeom>
                <a:noFill/>
                <a:ln w="9525">
                  <a:noFill/>
                  <a:miter lim="800000"/>
                  <a:headEnd/>
                  <a:tailEnd/>
                </a:ln>
              </p:spPr>
            </p:pic>
            <p:pic>
              <p:nvPicPr>
                <p:cNvPr id="770" name="Picture 2"/>
                <p:cNvPicPr>
                  <a:picLocks noChangeAspect="1" noChangeArrowheads="1"/>
                </p:cNvPicPr>
                <p:nvPr/>
              </p:nvPicPr>
              <p:blipFill>
                <a:blip r:embed="rId17" cstate="screen"/>
                <a:srcRect/>
                <a:stretch>
                  <a:fillRect/>
                </a:stretch>
              </p:blipFill>
              <p:spPr bwMode="auto">
                <a:xfrm>
                  <a:off x="5220072" y="1196752"/>
                  <a:ext cx="27931" cy="96110"/>
                </a:xfrm>
                <a:prstGeom prst="rect">
                  <a:avLst/>
                </a:prstGeom>
                <a:noFill/>
                <a:ln w="9525">
                  <a:noFill/>
                  <a:miter lim="800000"/>
                  <a:headEnd/>
                  <a:tailEnd/>
                </a:ln>
              </p:spPr>
            </p:pic>
            <p:pic>
              <p:nvPicPr>
                <p:cNvPr id="771" name="Picture 2"/>
                <p:cNvPicPr>
                  <a:picLocks noChangeAspect="1" noChangeArrowheads="1"/>
                </p:cNvPicPr>
                <p:nvPr/>
              </p:nvPicPr>
              <p:blipFill>
                <a:blip r:embed="rId18" cstate="screen"/>
                <a:srcRect/>
                <a:stretch>
                  <a:fillRect/>
                </a:stretch>
              </p:blipFill>
              <p:spPr bwMode="auto">
                <a:xfrm>
                  <a:off x="5258434" y="1196752"/>
                  <a:ext cx="65432" cy="96110"/>
                </a:xfrm>
                <a:prstGeom prst="rect">
                  <a:avLst/>
                </a:prstGeom>
                <a:noFill/>
                <a:ln w="9525">
                  <a:noFill/>
                  <a:miter lim="800000"/>
                  <a:headEnd/>
                  <a:tailEnd/>
                </a:ln>
              </p:spPr>
            </p:pic>
          </p:grpSp>
        </p:grpSp>
        <p:pic>
          <p:nvPicPr>
            <p:cNvPr id="759" name="Picture 4"/>
            <p:cNvPicPr>
              <a:picLocks noChangeAspect="1" noChangeArrowheads="1"/>
            </p:cNvPicPr>
            <p:nvPr/>
          </p:nvPicPr>
          <p:blipFill>
            <a:blip r:embed="rId19" cstate="screen">
              <a:clrChange>
                <a:clrFrom>
                  <a:srgbClr val="F0F0F0"/>
                </a:clrFrom>
                <a:clrTo>
                  <a:srgbClr val="F0F0F0">
                    <a:alpha val="0"/>
                  </a:srgbClr>
                </a:clrTo>
              </a:clrChange>
            </a:blip>
            <a:srcRect/>
            <a:stretch>
              <a:fillRect/>
            </a:stretch>
          </p:blipFill>
          <p:spPr bwMode="auto">
            <a:xfrm rot="5400000">
              <a:off x="5556153" y="2221671"/>
              <a:ext cx="491864" cy="170218"/>
            </a:xfrm>
            <a:prstGeom prst="rect">
              <a:avLst/>
            </a:prstGeom>
            <a:noFill/>
            <a:ln w="9525">
              <a:noFill/>
              <a:miter lim="800000"/>
              <a:headEnd/>
              <a:tailEnd/>
            </a:ln>
          </p:spPr>
        </p:pic>
        <p:grpSp>
          <p:nvGrpSpPr>
            <p:cNvPr id="19" name="Group 101"/>
            <p:cNvGrpSpPr/>
            <p:nvPr/>
          </p:nvGrpSpPr>
          <p:grpSpPr>
            <a:xfrm rot="16200000">
              <a:off x="5724128" y="764704"/>
              <a:ext cx="144016" cy="144016"/>
              <a:chOff x="7164288" y="1628800"/>
              <a:chExt cx="144016" cy="144016"/>
            </a:xfrm>
            <a:solidFill>
              <a:schemeClr val="bg2">
                <a:lumMod val="50000"/>
              </a:schemeClr>
            </a:solidFill>
          </p:grpSpPr>
          <p:sp>
            <p:nvSpPr>
              <p:cNvPr id="761" name="Rectangle 304"/>
              <p:cNvSpPr/>
              <p:nvPr/>
            </p:nvSpPr>
            <p:spPr>
              <a:xfrm>
                <a:off x="7164288" y="1628800"/>
                <a:ext cx="18000" cy="144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62" name="Rectangle 761"/>
              <p:cNvSpPr/>
              <p:nvPr/>
            </p:nvSpPr>
            <p:spPr>
              <a:xfrm>
                <a:off x="7193531" y="1628800"/>
                <a:ext cx="18000" cy="144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63" name="Isosceles Triangle 100"/>
              <p:cNvSpPr/>
              <p:nvPr/>
            </p:nvSpPr>
            <p:spPr>
              <a:xfrm rot="5400000">
                <a:off x="7197435" y="1661946"/>
                <a:ext cx="144016" cy="77723"/>
              </a:xfrm>
              <a:prstGeom prst="triangle">
                <a:avLst>
                  <a:gd name="adj" fmla="val 486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475" name="Oval 146"/>
          <p:cNvSpPr/>
          <p:nvPr/>
        </p:nvSpPr>
        <p:spPr>
          <a:xfrm>
            <a:off x="481341" y="38219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6" name="Oval 147"/>
          <p:cNvSpPr/>
          <p:nvPr/>
        </p:nvSpPr>
        <p:spPr>
          <a:xfrm>
            <a:off x="532456" y="38219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7" name="Oval 148"/>
          <p:cNvSpPr/>
          <p:nvPr/>
        </p:nvSpPr>
        <p:spPr>
          <a:xfrm>
            <a:off x="634687" y="38219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8" name="Oval 149"/>
          <p:cNvSpPr/>
          <p:nvPr/>
        </p:nvSpPr>
        <p:spPr>
          <a:xfrm>
            <a:off x="634687" y="37627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9" name="Oval 150"/>
          <p:cNvSpPr/>
          <p:nvPr/>
        </p:nvSpPr>
        <p:spPr>
          <a:xfrm>
            <a:off x="583572" y="370353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0" name="Oval 151"/>
          <p:cNvSpPr/>
          <p:nvPr/>
        </p:nvSpPr>
        <p:spPr>
          <a:xfrm>
            <a:off x="685803" y="37627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1" name="Oval 152"/>
          <p:cNvSpPr/>
          <p:nvPr/>
        </p:nvSpPr>
        <p:spPr>
          <a:xfrm>
            <a:off x="583572" y="38219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2" name="Oval 153"/>
          <p:cNvSpPr/>
          <p:nvPr/>
        </p:nvSpPr>
        <p:spPr>
          <a:xfrm>
            <a:off x="532456" y="37627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3" name="Oval 154"/>
          <p:cNvSpPr/>
          <p:nvPr/>
        </p:nvSpPr>
        <p:spPr>
          <a:xfrm>
            <a:off x="589523" y="38812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4" name="Oval 155"/>
          <p:cNvSpPr/>
          <p:nvPr/>
        </p:nvSpPr>
        <p:spPr>
          <a:xfrm>
            <a:off x="550487" y="385542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5" name="Oval 156"/>
          <p:cNvSpPr/>
          <p:nvPr/>
        </p:nvSpPr>
        <p:spPr>
          <a:xfrm>
            <a:off x="532456" y="38812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6" name="Oval 157"/>
          <p:cNvSpPr/>
          <p:nvPr/>
        </p:nvSpPr>
        <p:spPr>
          <a:xfrm>
            <a:off x="583572" y="38812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7" name="Oval 158"/>
          <p:cNvSpPr/>
          <p:nvPr/>
        </p:nvSpPr>
        <p:spPr>
          <a:xfrm>
            <a:off x="685803" y="38812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8" name="Oval 159"/>
          <p:cNvSpPr/>
          <p:nvPr/>
        </p:nvSpPr>
        <p:spPr>
          <a:xfrm>
            <a:off x="685803" y="38219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9" name="Oval 160"/>
          <p:cNvSpPr/>
          <p:nvPr/>
        </p:nvSpPr>
        <p:spPr>
          <a:xfrm>
            <a:off x="604105" y="385124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0" name="Oval 161"/>
          <p:cNvSpPr/>
          <p:nvPr/>
        </p:nvSpPr>
        <p:spPr>
          <a:xfrm>
            <a:off x="634687" y="38812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1" name="Oval 162"/>
          <p:cNvSpPr/>
          <p:nvPr/>
        </p:nvSpPr>
        <p:spPr>
          <a:xfrm>
            <a:off x="634687" y="38812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2" name="Oval 163"/>
          <p:cNvSpPr/>
          <p:nvPr/>
        </p:nvSpPr>
        <p:spPr>
          <a:xfrm>
            <a:off x="583572" y="38219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3" name="Oval 164"/>
          <p:cNvSpPr/>
          <p:nvPr/>
        </p:nvSpPr>
        <p:spPr>
          <a:xfrm>
            <a:off x="640639" y="394045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4" name="Oval 165"/>
          <p:cNvSpPr/>
          <p:nvPr/>
        </p:nvSpPr>
        <p:spPr>
          <a:xfrm>
            <a:off x="601602" y="391465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5" name="Oval 166"/>
          <p:cNvSpPr/>
          <p:nvPr/>
        </p:nvSpPr>
        <p:spPr>
          <a:xfrm>
            <a:off x="430225" y="379786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6" name="Oval 167"/>
          <p:cNvSpPr/>
          <p:nvPr/>
        </p:nvSpPr>
        <p:spPr>
          <a:xfrm>
            <a:off x="481341" y="379786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7" name="Oval 168"/>
          <p:cNvSpPr/>
          <p:nvPr/>
        </p:nvSpPr>
        <p:spPr>
          <a:xfrm>
            <a:off x="583572" y="379786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8" name="Oval 169"/>
          <p:cNvSpPr/>
          <p:nvPr/>
        </p:nvSpPr>
        <p:spPr>
          <a:xfrm>
            <a:off x="564524" y="373863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9" name="Oval 170"/>
          <p:cNvSpPr/>
          <p:nvPr/>
        </p:nvSpPr>
        <p:spPr>
          <a:xfrm>
            <a:off x="532456" y="37627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0" name="Oval 171"/>
          <p:cNvSpPr/>
          <p:nvPr/>
        </p:nvSpPr>
        <p:spPr>
          <a:xfrm>
            <a:off x="532456" y="370353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1" name="Oval 172"/>
          <p:cNvSpPr/>
          <p:nvPr/>
        </p:nvSpPr>
        <p:spPr>
          <a:xfrm>
            <a:off x="583572" y="37627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2" name="Oval 173"/>
          <p:cNvSpPr/>
          <p:nvPr/>
        </p:nvSpPr>
        <p:spPr>
          <a:xfrm>
            <a:off x="481341" y="373863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3" name="Oval 174"/>
          <p:cNvSpPr/>
          <p:nvPr/>
        </p:nvSpPr>
        <p:spPr>
          <a:xfrm>
            <a:off x="532456" y="394045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4" name="Oval 176"/>
          <p:cNvSpPr/>
          <p:nvPr/>
        </p:nvSpPr>
        <p:spPr>
          <a:xfrm>
            <a:off x="481341" y="385709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5" name="Oval 177"/>
          <p:cNvSpPr/>
          <p:nvPr/>
        </p:nvSpPr>
        <p:spPr>
          <a:xfrm>
            <a:off x="446892" y="394045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6" name="Oval 178"/>
          <p:cNvSpPr/>
          <p:nvPr/>
        </p:nvSpPr>
        <p:spPr>
          <a:xfrm>
            <a:off x="646592" y="385709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7" name="Oval 179"/>
          <p:cNvSpPr/>
          <p:nvPr/>
        </p:nvSpPr>
        <p:spPr>
          <a:xfrm>
            <a:off x="634687" y="379786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8" name="Oval 180"/>
          <p:cNvSpPr/>
          <p:nvPr/>
        </p:nvSpPr>
        <p:spPr>
          <a:xfrm>
            <a:off x="564524" y="38219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9" name="Oval 181"/>
          <p:cNvSpPr/>
          <p:nvPr/>
        </p:nvSpPr>
        <p:spPr>
          <a:xfrm>
            <a:off x="560951" y="379935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0" name="Oval 182"/>
          <p:cNvSpPr/>
          <p:nvPr/>
        </p:nvSpPr>
        <p:spPr>
          <a:xfrm>
            <a:off x="634687" y="38219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1" name="Oval 183"/>
          <p:cNvSpPr/>
          <p:nvPr/>
        </p:nvSpPr>
        <p:spPr>
          <a:xfrm>
            <a:off x="490865" y="38812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2" name="Oval 184"/>
          <p:cNvSpPr/>
          <p:nvPr/>
        </p:nvSpPr>
        <p:spPr>
          <a:xfrm>
            <a:off x="589523" y="39163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3" name="Oval 185"/>
          <p:cNvSpPr/>
          <p:nvPr/>
        </p:nvSpPr>
        <p:spPr>
          <a:xfrm>
            <a:off x="583572" y="399968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4" name="Oval 187"/>
          <p:cNvSpPr/>
          <p:nvPr/>
        </p:nvSpPr>
        <p:spPr>
          <a:xfrm>
            <a:off x="548841" y="431097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5" name="Oval 188"/>
          <p:cNvSpPr/>
          <p:nvPr/>
        </p:nvSpPr>
        <p:spPr>
          <a:xfrm>
            <a:off x="548841" y="402293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6" name="Oval 189"/>
          <p:cNvSpPr/>
          <p:nvPr/>
        </p:nvSpPr>
        <p:spPr>
          <a:xfrm>
            <a:off x="609287" y="406938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7" name="Oval 190"/>
          <p:cNvSpPr/>
          <p:nvPr/>
        </p:nvSpPr>
        <p:spPr>
          <a:xfrm>
            <a:off x="609287" y="4010159"/>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8" name="Oval 191"/>
          <p:cNvSpPr/>
          <p:nvPr/>
        </p:nvSpPr>
        <p:spPr>
          <a:xfrm>
            <a:off x="558172" y="395093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9" name="Oval 192"/>
          <p:cNvSpPr/>
          <p:nvPr/>
        </p:nvSpPr>
        <p:spPr>
          <a:xfrm>
            <a:off x="609287" y="4010159"/>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0" name="Oval 193"/>
          <p:cNvSpPr/>
          <p:nvPr/>
        </p:nvSpPr>
        <p:spPr>
          <a:xfrm>
            <a:off x="558172" y="406938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1" name="Oval 194"/>
          <p:cNvSpPr/>
          <p:nvPr/>
        </p:nvSpPr>
        <p:spPr>
          <a:xfrm>
            <a:off x="548841" y="438297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2" name="Oval 195"/>
          <p:cNvSpPr/>
          <p:nvPr/>
        </p:nvSpPr>
        <p:spPr>
          <a:xfrm>
            <a:off x="564123" y="412861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3" name="Oval 196"/>
          <p:cNvSpPr/>
          <p:nvPr/>
        </p:nvSpPr>
        <p:spPr>
          <a:xfrm>
            <a:off x="790265" y="442361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4" name="Oval 197"/>
          <p:cNvSpPr/>
          <p:nvPr/>
        </p:nvSpPr>
        <p:spPr>
          <a:xfrm>
            <a:off x="646249" y="442361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5" name="Oval 198"/>
          <p:cNvSpPr/>
          <p:nvPr/>
        </p:nvSpPr>
        <p:spPr>
          <a:xfrm>
            <a:off x="620849" y="42389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6" name="Oval 199"/>
          <p:cNvSpPr/>
          <p:nvPr/>
        </p:nvSpPr>
        <p:spPr>
          <a:xfrm>
            <a:off x="548841" y="416695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7" name="Oval 200"/>
          <p:cNvSpPr/>
          <p:nvPr/>
        </p:nvSpPr>
        <p:spPr>
          <a:xfrm>
            <a:off x="901827" y="448038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8" name="Oval 201"/>
          <p:cNvSpPr/>
          <p:nvPr/>
        </p:nvSpPr>
        <p:spPr>
          <a:xfrm>
            <a:off x="585848" y="409863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9" name="Oval 202"/>
          <p:cNvSpPr/>
          <p:nvPr/>
        </p:nvSpPr>
        <p:spPr>
          <a:xfrm>
            <a:off x="609287" y="412861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0" name="Oval 203"/>
          <p:cNvSpPr/>
          <p:nvPr/>
        </p:nvSpPr>
        <p:spPr>
          <a:xfrm>
            <a:off x="609287" y="412861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1" name="Oval 204"/>
          <p:cNvSpPr/>
          <p:nvPr/>
        </p:nvSpPr>
        <p:spPr>
          <a:xfrm>
            <a:off x="558172" y="406938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2" name="Oval 205"/>
          <p:cNvSpPr/>
          <p:nvPr/>
        </p:nvSpPr>
        <p:spPr>
          <a:xfrm>
            <a:off x="620849" y="431097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3" name="Oval 206"/>
          <p:cNvSpPr/>
          <p:nvPr/>
        </p:nvSpPr>
        <p:spPr>
          <a:xfrm>
            <a:off x="595254" y="4162045"/>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4" name="Oval 207"/>
          <p:cNvSpPr/>
          <p:nvPr/>
        </p:nvSpPr>
        <p:spPr>
          <a:xfrm>
            <a:off x="548841" y="416695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5" name="Oval 208"/>
          <p:cNvSpPr/>
          <p:nvPr/>
        </p:nvSpPr>
        <p:spPr>
          <a:xfrm>
            <a:off x="548841" y="431097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6" name="Oval 209"/>
          <p:cNvSpPr/>
          <p:nvPr/>
        </p:nvSpPr>
        <p:spPr>
          <a:xfrm>
            <a:off x="558172" y="40452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7" name="Oval 210"/>
          <p:cNvSpPr/>
          <p:nvPr/>
        </p:nvSpPr>
        <p:spPr>
          <a:xfrm>
            <a:off x="558172" y="3986029"/>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8" name="Oval 211"/>
          <p:cNvSpPr/>
          <p:nvPr/>
        </p:nvSpPr>
        <p:spPr>
          <a:xfrm>
            <a:off x="862273" y="442361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9" name="Oval 212"/>
          <p:cNvSpPr/>
          <p:nvPr/>
        </p:nvSpPr>
        <p:spPr>
          <a:xfrm>
            <a:off x="548841" y="3878922"/>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0" name="Oval 213"/>
          <p:cNvSpPr/>
          <p:nvPr/>
        </p:nvSpPr>
        <p:spPr>
          <a:xfrm>
            <a:off x="558172" y="4010159"/>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1" name="Oval 214"/>
          <p:cNvSpPr/>
          <p:nvPr/>
        </p:nvSpPr>
        <p:spPr>
          <a:xfrm>
            <a:off x="620849" y="437404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2" name="Oval 215"/>
          <p:cNvSpPr/>
          <p:nvPr/>
        </p:nvSpPr>
        <p:spPr>
          <a:xfrm>
            <a:off x="548841" y="42389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3" name="Oval 216"/>
          <p:cNvSpPr/>
          <p:nvPr/>
        </p:nvSpPr>
        <p:spPr>
          <a:xfrm>
            <a:off x="718257"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4" name="Oval 217"/>
          <p:cNvSpPr/>
          <p:nvPr/>
        </p:nvSpPr>
        <p:spPr>
          <a:xfrm>
            <a:off x="548841" y="416695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5" name="Oval 218"/>
          <p:cNvSpPr/>
          <p:nvPr/>
        </p:nvSpPr>
        <p:spPr>
          <a:xfrm>
            <a:off x="548841" y="42389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6" name="Oval 219"/>
          <p:cNvSpPr/>
          <p:nvPr/>
        </p:nvSpPr>
        <p:spPr>
          <a:xfrm>
            <a:off x="609287" y="410448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7" name="Oval 220"/>
          <p:cNvSpPr/>
          <p:nvPr/>
        </p:nvSpPr>
        <p:spPr>
          <a:xfrm>
            <a:off x="609287" y="40452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8" name="Oval 221"/>
          <p:cNvSpPr/>
          <p:nvPr/>
        </p:nvSpPr>
        <p:spPr>
          <a:xfrm>
            <a:off x="790265"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9" name="Oval 222"/>
          <p:cNvSpPr/>
          <p:nvPr/>
        </p:nvSpPr>
        <p:spPr>
          <a:xfrm>
            <a:off x="620849" y="395093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0" name="Oval 223"/>
          <p:cNvSpPr/>
          <p:nvPr/>
        </p:nvSpPr>
        <p:spPr>
          <a:xfrm>
            <a:off x="609287" y="406938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1" name="Oval 224"/>
          <p:cNvSpPr/>
          <p:nvPr/>
        </p:nvSpPr>
        <p:spPr>
          <a:xfrm>
            <a:off x="718257" y="442361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2" name="Oval 225"/>
          <p:cNvSpPr/>
          <p:nvPr/>
        </p:nvSpPr>
        <p:spPr>
          <a:xfrm>
            <a:off x="581226" y="43753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3" name="Oval 226"/>
          <p:cNvSpPr/>
          <p:nvPr/>
        </p:nvSpPr>
        <p:spPr>
          <a:xfrm>
            <a:off x="558172" y="424707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4" name="Oval 227"/>
          <p:cNvSpPr/>
          <p:nvPr/>
        </p:nvSpPr>
        <p:spPr>
          <a:xfrm>
            <a:off x="585049" y="427937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5" name="Oval 229"/>
          <p:cNvSpPr/>
          <p:nvPr/>
        </p:nvSpPr>
        <p:spPr>
          <a:xfrm>
            <a:off x="856558" y="448419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0" name="Group 241"/>
          <p:cNvGrpSpPr/>
          <p:nvPr/>
        </p:nvGrpSpPr>
        <p:grpSpPr>
          <a:xfrm rot="18575255">
            <a:off x="714576" y="4264936"/>
            <a:ext cx="104462" cy="271724"/>
            <a:chOff x="738560" y="4139144"/>
            <a:chExt cx="104462" cy="271724"/>
          </a:xfrm>
        </p:grpSpPr>
        <p:sp>
          <p:nvSpPr>
            <p:cNvPr id="741" name="Oval 230"/>
            <p:cNvSpPr/>
            <p:nvPr/>
          </p:nvSpPr>
          <p:spPr>
            <a:xfrm>
              <a:off x="753842" y="422250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2" name="Oval 231"/>
            <p:cNvSpPr/>
            <p:nvPr/>
          </p:nvSpPr>
          <p:spPr>
            <a:xfrm>
              <a:off x="810568" y="433284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3" name="Oval 232"/>
            <p:cNvSpPr/>
            <p:nvPr/>
          </p:nvSpPr>
          <p:spPr>
            <a:xfrm>
              <a:off x="799006" y="422250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4" name="Oval 233"/>
            <p:cNvSpPr/>
            <p:nvPr/>
          </p:nvSpPr>
          <p:spPr>
            <a:xfrm>
              <a:off x="747891" y="416327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5" name="Oval 234"/>
            <p:cNvSpPr/>
            <p:nvPr/>
          </p:nvSpPr>
          <p:spPr>
            <a:xfrm>
              <a:off x="765921" y="425593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6" name="Oval 235"/>
            <p:cNvSpPr/>
            <p:nvPr/>
          </p:nvSpPr>
          <p:spPr>
            <a:xfrm>
              <a:off x="747891" y="413914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7" name="Oval 236"/>
            <p:cNvSpPr/>
            <p:nvPr/>
          </p:nvSpPr>
          <p:spPr>
            <a:xfrm>
              <a:off x="738560" y="426084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8" name="Oval 237"/>
            <p:cNvSpPr/>
            <p:nvPr/>
          </p:nvSpPr>
          <p:spPr>
            <a:xfrm>
              <a:off x="799006" y="413914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9" name="Oval 238"/>
            <p:cNvSpPr/>
            <p:nvPr/>
          </p:nvSpPr>
          <p:spPr>
            <a:xfrm>
              <a:off x="799006" y="416327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0" name="Oval 239"/>
            <p:cNvSpPr/>
            <p:nvPr/>
          </p:nvSpPr>
          <p:spPr>
            <a:xfrm>
              <a:off x="747891" y="43409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1" name="Oval 240"/>
            <p:cNvSpPr/>
            <p:nvPr/>
          </p:nvSpPr>
          <p:spPr>
            <a:xfrm>
              <a:off x="774768" y="437326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557" name="Oval 242"/>
          <p:cNvSpPr/>
          <p:nvPr/>
        </p:nvSpPr>
        <p:spPr>
          <a:xfrm>
            <a:off x="646249" y="420759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8" name="Oval 243"/>
          <p:cNvSpPr/>
          <p:nvPr/>
        </p:nvSpPr>
        <p:spPr>
          <a:xfrm>
            <a:off x="773249" y="43913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9" name="Oval 244"/>
          <p:cNvSpPr/>
          <p:nvPr/>
        </p:nvSpPr>
        <p:spPr>
          <a:xfrm>
            <a:off x="843734" y="452126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0" name="Oval 245"/>
          <p:cNvSpPr/>
          <p:nvPr/>
        </p:nvSpPr>
        <p:spPr>
          <a:xfrm>
            <a:off x="934281"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1" name="Oval 246"/>
          <p:cNvSpPr/>
          <p:nvPr/>
        </p:nvSpPr>
        <p:spPr>
          <a:xfrm>
            <a:off x="996764" y="451086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2" name="Oval 247"/>
          <p:cNvSpPr/>
          <p:nvPr/>
        </p:nvSpPr>
        <p:spPr>
          <a:xfrm>
            <a:off x="1006289"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3" name="Oval 248"/>
          <p:cNvSpPr/>
          <p:nvPr/>
        </p:nvSpPr>
        <p:spPr>
          <a:xfrm>
            <a:off x="718257"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4" name="Oval 249"/>
          <p:cNvSpPr/>
          <p:nvPr/>
        </p:nvSpPr>
        <p:spPr>
          <a:xfrm>
            <a:off x="790265" y="43516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5" name="Oval 250"/>
          <p:cNvSpPr/>
          <p:nvPr/>
        </p:nvSpPr>
        <p:spPr>
          <a:xfrm>
            <a:off x="942665" y="45040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6" name="Oval 251"/>
          <p:cNvSpPr/>
          <p:nvPr/>
        </p:nvSpPr>
        <p:spPr>
          <a:xfrm>
            <a:off x="687777" y="441409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7" name="Oval 252"/>
          <p:cNvSpPr/>
          <p:nvPr/>
        </p:nvSpPr>
        <p:spPr>
          <a:xfrm>
            <a:off x="502233" y="43516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8" name="Oval 253"/>
          <p:cNvSpPr/>
          <p:nvPr/>
        </p:nvSpPr>
        <p:spPr>
          <a:xfrm>
            <a:off x="1131255" y="43516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9" name="Oval 254"/>
          <p:cNvSpPr/>
          <p:nvPr/>
        </p:nvSpPr>
        <p:spPr>
          <a:xfrm>
            <a:off x="1176593" y="43516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0" name="Oval 255"/>
          <p:cNvSpPr/>
          <p:nvPr/>
        </p:nvSpPr>
        <p:spPr>
          <a:xfrm>
            <a:off x="1176975" y="438551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1" name="Oval 256"/>
          <p:cNvSpPr/>
          <p:nvPr/>
        </p:nvSpPr>
        <p:spPr>
          <a:xfrm>
            <a:off x="1203263" y="43516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2" name="Oval 257"/>
          <p:cNvSpPr/>
          <p:nvPr/>
        </p:nvSpPr>
        <p:spPr>
          <a:xfrm>
            <a:off x="1230315" y="440647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3" name="Oval 258"/>
          <p:cNvSpPr/>
          <p:nvPr/>
        </p:nvSpPr>
        <p:spPr>
          <a:xfrm>
            <a:off x="1256603" y="435351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4" name="Oval 261"/>
          <p:cNvSpPr/>
          <p:nvPr/>
        </p:nvSpPr>
        <p:spPr>
          <a:xfrm>
            <a:off x="934281" y="442361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5" name="Oval 262"/>
          <p:cNvSpPr/>
          <p:nvPr/>
        </p:nvSpPr>
        <p:spPr>
          <a:xfrm>
            <a:off x="574241" y="420759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6" name="Oval 263"/>
          <p:cNvSpPr/>
          <p:nvPr/>
        </p:nvSpPr>
        <p:spPr>
          <a:xfrm>
            <a:off x="646249" y="43516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7" name="Oval 264"/>
          <p:cNvSpPr/>
          <p:nvPr/>
        </p:nvSpPr>
        <p:spPr>
          <a:xfrm>
            <a:off x="646249" y="413558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8" name="Oval 265"/>
          <p:cNvSpPr/>
          <p:nvPr/>
        </p:nvSpPr>
        <p:spPr>
          <a:xfrm>
            <a:off x="646249" y="4279602"/>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9" name="Oval 266"/>
          <p:cNvSpPr/>
          <p:nvPr/>
        </p:nvSpPr>
        <p:spPr>
          <a:xfrm>
            <a:off x="718257" y="420759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0" name="Oval 267"/>
          <p:cNvSpPr/>
          <p:nvPr/>
        </p:nvSpPr>
        <p:spPr>
          <a:xfrm>
            <a:off x="672537" y="446514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1" name="Oval 268"/>
          <p:cNvSpPr/>
          <p:nvPr/>
        </p:nvSpPr>
        <p:spPr>
          <a:xfrm>
            <a:off x="502233" y="427960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2" name="Oval 269"/>
          <p:cNvSpPr/>
          <p:nvPr/>
        </p:nvSpPr>
        <p:spPr>
          <a:xfrm>
            <a:off x="654633" y="443200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3" name="Oval 270"/>
          <p:cNvSpPr/>
          <p:nvPr/>
        </p:nvSpPr>
        <p:spPr>
          <a:xfrm>
            <a:off x="750260" y="445981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4" name="Oval 271"/>
          <p:cNvSpPr/>
          <p:nvPr/>
        </p:nvSpPr>
        <p:spPr>
          <a:xfrm>
            <a:off x="955236" y="44388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5" name="Oval 272"/>
          <p:cNvSpPr/>
          <p:nvPr/>
        </p:nvSpPr>
        <p:spPr>
          <a:xfrm>
            <a:off x="1078297"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6" name="Oval 273"/>
          <p:cNvSpPr/>
          <p:nvPr/>
        </p:nvSpPr>
        <p:spPr>
          <a:xfrm>
            <a:off x="1150305"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7" name="Oval 274"/>
          <p:cNvSpPr/>
          <p:nvPr/>
        </p:nvSpPr>
        <p:spPr>
          <a:xfrm>
            <a:off x="1229864" y="447897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8" name="Oval 275"/>
          <p:cNvSpPr/>
          <p:nvPr/>
        </p:nvSpPr>
        <p:spPr>
          <a:xfrm>
            <a:off x="1239389" y="451288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9" name="Oval 276"/>
          <p:cNvSpPr/>
          <p:nvPr/>
        </p:nvSpPr>
        <p:spPr>
          <a:xfrm>
            <a:off x="1119756" y="447212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0" name="Oval 277"/>
          <p:cNvSpPr/>
          <p:nvPr/>
        </p:nvSpPr>
        <p:spPr>
          <a:xfrm>
            <a:off x="1261867" y="449612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1" name="Oval 278"/>
          <p:cNvSpPr/>
          <p:nvPr/>
        </p:nvSpPr>
        <p:spPr>
          <a:xfrm>
            <a:off x="1179639" y="450134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2" name="Oval 279"/>
          <p:cNvSpPr/>
          <p:nvPr/>
        </p:nvSpPr>
        <p:spPr>
          <a:xfrm>
            <a:off x="1215834" y="449333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3" name="Oval 280"/>
          <p:cNvSpPr/>
          <p:nvPr/>
        </p:nvSpPr>
        <p:spPr>
          <a:xfrm>
            <a:off x="1116015" y="4509725"/>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4" name="Oval 281"/>
          <p:cNvSpPr/>
          <p:nvPr/>
        </p:nvSpPr>
        <p:spPr>
          <a:xfrm>
            <a:off x="1272602" y="451467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5" name="Oval 282"/>
          <p:cNvSpPr/>
          <p:nvPr/>
        </p:nvSpPr>
        <p:spPr>
          <a:xfrm>
            <a:off x="1294321"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6" name="Oval 291"/>
          <p:cNvSpPr/>
          <p:nvPr/>
        </p:nvSpPr>
        <p:spPr>
          <a:xfrm>
            <a:off x="1366329"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7" name="Oval 292"/>
          <p:cNvSpPr/>
          <p:nvPr/>
        </p:nvSpPr>
        <p:spPr>
          <a:xfrm>
            <a:off x="1330134"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8" name="Oval 293"/>
          <p:cNvSpPr/>
          <p:nvPr/>
        </p:nvSpPr>
        <p:spPr>
          <a:xfrm>
            <a:off x="1402906"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9" name="Oval 294"/>
          <p:cNvSpPr/>
          <p:nvPr/>
        </p:nvSpPr>
        <p:spPr>
          <a:xfrm>
            <a:off x="1474914"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0" name="Oval 295"/>
          <p:cNvSpPr/>
          <p:nvPr/>
        </p:nvSpPr>
        <p:spPr>
          <a:xfrm>
            <a:off x="1438719" y="44956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1" name="Oval 297"/>
          <p:cNvSpPr/>
          <p:nvPr/>
        </p:nvSpPr>
        <p:spPr>
          <a:xfrm>
            <a:off x="1551114" y="449496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2" name="Oval 298"/>
          <p:cNvSpPr/>
          <p:nvPr/>
        </p:nvSpPr>
        <p:spPr>
          <a:xfrm>
            <a:off x="1623122" y="449496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3" name="Oval 299"/>
          <p:cNvSpPr/>
          <p:nvPr/>
        </p:nvSpPr>
        <p:spPr>
          <a:xfrm>
            <a:off x="1710301" y="447259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4" name="Oval 300"/>
          <p:cNvSpPr/>
          <p:nvPr/>
        </p:nvSpPr>
        <p:spPr>
          <a:xfrm>
            <a:off x="1712206" y="451221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5" name="Oval 301"/>
          <p:cNvSpPr/>
          <p:nvPr/>
        </p:nvSpPr>
        <p:spPr>
          <a:xfrm>
            <a:off x="1592573" y="4471455"/>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6" name="Oval 302"/>
          <p:cNvSpPr/>
          <p:nvPr/>
        </p:nvSpPr>
        <p:spPr>
          <a:xfrm>
            <a:off x="1734684" y="449545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7" name="Oval 303"/>
          <p:cNvSpPr/>
          <p:nvPr/>
        </p:nvSpPr>
        <p:spPr>
          <a:xfrm>
            <a:off x="1652456" y="450067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8" name="Oval 304"/>
          <p:cNvSpPr/>
          <p:nvPr/>
        </p:nvSpPr>
        <p:spPr>
          <a:xfrm>
            <a:off x="1688651" y="449267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9" name="Oval 305"/>
          <p:cNvSpPr/>
          <p:nvPr/>
        </p:nvSpPr>
        <p:spPr>
          <a:xfrm>
            <a:off x="1588832" y="450906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0" name="Oval 306"/>
          <p:cNvSpPr/>
          <p:nvPr/>
        </p:nvSpPr>
        <p:spPr>
          <a:xfrm>
            <a:off x="1745419" y="451401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1" name="Oval 307"/>
          <p:cNvSpPr/>
          <p:nvPr/>
        </p:nvSpPr>
        <p:spPr>
          <a:xfrm>
            <a:off x="1767138" y="449496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2" name="Oval 308"/>
          <p:cNvSpPr/>
          <p:nvPr/>
        </p:nvSpPr>
        <p:spPr>
          <a:xfrm>
            <a:off x="1839146" y="449496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3" name="Oval 309"/>
          <p:cNvSpPr/>
          <p:nvPr/>
        </p:nvSpPr>
        <p:spPr>
          <a:xfrm>
            <a:off x="1802951" y="449496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4" name="Oval 310"/>
          <p:cNvSpPr/>
          <p:nvPr/>
        </p:nvSpPr>
        <p:spPr>
          <a:xfrm>
            <a:off x="1875723" y="449496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5" name="Oval 311"/>
          <p:cNvSpPr/>
          <p:nvPr/>
        </p:nvSpPr>
        <p:spPr>
          <a:xfrm>
            <a:off x="1947731" y="449496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6" name="Oval 312"/>
          <p:cNvSpPr/>
          <p:nvPr/>
        </p:nvSpPr>
        <p:spPr>
          <a:xfrm>
            <a:off x="1911536" y="449496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7" name="Oval 313"/>
          <p:cNvSpPr/>
          <p:nvPr/>
        </p:nvSpPr>
        <p:spPr>
          <a:xfrm>
            <a:off x="1738871" y="449002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8" name="Oval 314"/>
          <p:cNvSpPr/>
          <p:nvPr/>
        </p:nvSpPr>
        <p:spPr>
          <a:xfrm>
            <a:off x="1810879" y="449002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9" name="Oval 315"/>
          <p:cNvSpPr/>
          <p:nvPr/>
        </p:nvSpPr>
        <p:spPr>
          <a:xfrm>
            <a:off x="1837931" y="4471469"/>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0" name="Oval 316"/>
          <p:cNvSpPr/>
          <p:nvPr/>
        </p:nvSpPr>
        <p:spPr>
          <a:xfrm>
            <a:off x="1899963" y="450728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1" name="Oval 317"/>
          <p:cNvSpPr/>
          <p:nvPr/>
        </p:nvSpPr>
        <p:spPr>
          <a:xfrm>
            <a:off x="1814620" y="451985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2" name="Oval 318"/>
          <p:cNvSpPr/>
          <p:nvPr/>
        </p:nvSpPr>
        <p:spPr>
          <a:xfrm>
            <a:off x="1922441" y="4490519"/>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3" name="Oval 319"/>
          <p:cNvSpPr/>
          <p:nvPr/>
        </p:nvSpPr>
        <p:spPr>
          <a:xfrm>
            <a:off x="1840213" y="4495739"/>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4" name="Oval 320"/>
          <p:cNvSpPr/>
          <p:nvPr/>
        </p:nvSpPr>
        <p:spPr>
          <a:xfrm>
            <a:off x="1876408" y="448773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5" name="Oval 321"/>
          <p:cNvSpPr/>
          <p:nvPr/>
        </p:nvSpPr>
        <p:spPr>
          <a:xfrm>
            <a:off x="1776589" y="450412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6" name="Oval 322"/>
          <p:cNvSpPr/>
          <p:nvPr/>
        </p:nvSpPr>
        <p:spPr>
          <a:xfrm>
            <a:off x="1933176" y="450907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7" name="Oval 323"/>
          <p:cNvSpPr/>
          <p:nvPr/>
        </p:nvSpPr>
        <p:spPr>
          <a:xfrm>
            <a:off x="1954895" y="449002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8" name="Oval 324"/>
          <p:cNvSpPr/>
          <p:nvPr/>
        </p:nvSpPr>
        <p:spPr>
          <a:xfrm>
            <a:off x="2026903" y="449002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9" name="Oval 325"/>
          <p:cNvSpPr/>
          <p:nvPr/>
        </p:nvSpPr>
        <p:spPr>
          <a:xfrm>
            <a:off x="1990708" y="449002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0" name="Oval 326"/>
          <p:cNvSpPr/>
          <p:nvPr/>
        </p:nvSpPr>
        <p:spPr>
          <a:xfrm>
            <a:off x="2063480" y="449002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1" name="Oval 327"/>
          <p:cNvSpPr/>
          <p:nvPr/>
        </p:nvSpPr>
        <p:spPr>
          <a:xfrm>
            <a:off x="2148823" y="449002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2" name="Oval 328"/>
          <p:cNvSpPr/>
          <p:nvPr/>
        </p:nvSpPr>
        <p:spPr>
          <a:xfrm>
            <a:off x="2099293" y="449002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3" name="Oval 329"/>
          <p:cNvSpPr/>
          <p:nvPr/>
        </p:nvSpPr>
        <p:spPr>
          <a:xfrm>
            <a:off x="2197971" y="452484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4" name="Oval 330"/>
          <p:cNvSpPr/>
          <p:nvPr/>
        </p:nvSpPr>
        <p:spPr>
          <a:xfrm>
            <a:off x="1981262" y="451341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5" name="Oval 331"/>
          <p:cNvSpPr/>
          <p:nvPr/>
        </p:nvSpPr>
        <p:spPr>
          <a:xfrm>
            <a:off x="2060821" y="449676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6" name="Oval 332"/>
          <p:cNvSpPr/>
          <p:nvPr/>
        </p:nvSpPr>
        <p:spPr>
          <a:xfrm>
            <a:off x="2047486" y="4530675"/>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7" name="Oval 333"/>
          <p:cNvSpPr/>
          <p:nvPr/>
        </p:nvSpPr>
        <p:spPr>
          <a:xfrm>
            <a:off x="2197971" y="448991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8" name="Oval 334"/>
          <p:cNvSpPr/>
          <p:nvPr/>
        </p:nvSpPr>
        <p:spPr>
          <a:xfrm>
            <a:off x="2092824" y="451391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9" name="Oval 335"/>
          <p:cNvSpPr/>
          <p:nvPr/>
        </p:nvSpPr>
        <p:spPr>
          <a:xfrm>
            <a:off x="2010596" y="451913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0" name="Oval 336"/>
          <p:cNvSpPr/>
          <p:nvPr/>
        </p:nvSpPr>
        <p:spPr>
          <a:xfrm>
            <a:off x="2046791" y="4511130"/>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1" name="Oval 337"/>
          <p:cNvSpPr/>
          <p:nvPr/>
        </p:nvSpPr>
        <p:spPr>
          <a:xfrm>
            <a:off x="1954592" y="452370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2" name="Oval 338"/>
          <p:cNvSpPr/>
          <p:nvPr/>
        </p:nvSpPr>
        <p:spPr>
          <a:xfrm>
            <a:off x="2090224" y="453056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3" name="Oval 339"/>
          <p:cNvSpPr/>
          <p:nvPr/>
        </p:nvSpPr>
        <p:spPr>
          <a:xfrm>
            <a:off x="2125278" y="451341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4" name="Oval 340"/>
          <p:cNvSpPr/>
          <p:nvPr/>
        </p:nvSpPr>
        <p:spPr>
          <a:xfrm>
            <a:off x="2197286" y="451341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5" name="Oval 341"/>
          <p:cNvSpPr/>
          <p:nvPr/>
        </p:nvSpPr>
        <p:spPr>
          <a:xfrm>
            <a:off x="2161091" y="451341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6" name="Oval 342"/>
          <p:cNvSpPr/>
          <p:nvPr/>
        </p:nvSpPr>
        <p:spPr>
          <a:xfrm>
            <a:off x="2233863" y="451341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7" name="Oval 343"/>
          <p:cNvSpPr/>
          <p:nvPr/>
        </p:nvSpPr>
        <p:spPr>
          <a:xfrm>
            <a:off x="2374441" y="456344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8" name="Oval 344"/>
          <p:cNvSpPr/>
          <p:nvPr/>
        </p:nvSpPr>
        <p:spPr>
          <a:xfrm>
            <a:off x="2286821" y="455810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9" name="Oval 345"/>
          <p:cNvSpPr/>
          <p:nvPr/>
        </p:nvSpPr>
        <p:spPr>
          <a:xfrm>
            <a:off x="1864670" y="452050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0" name="Oval 346"/>
          <p:cNvSpPr/>
          <p:nvPr/>
        </p:nvSpPr>
        <p:spPr>
          <a:xfrm>
            <a:off x="2271194" y="449431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1" name="Oval 347"/>
          <p:cNvSpPr/>
          <p:nvPr/>
        </p:nvSpPr>
        <p:spPr>
          <a:xfrm>
            <a:off x="2307771" y="449431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2" name="Oval 348"/>
          <p:cNvSpPr/>
          <p:nvPr/>
        </p:nvSpPr>
        <p:spPr>
          <a:xfrm>
            <a:off x="2379779" y="449431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3" name="Oval 349"/>
          <p:cNvSpPr/>
          <p:nvPr/>
        </p:nvSpPr>
        <p:spPr>
          <a:xfrm>
            <a:off x="2343584" y="449431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4" name="Oval 350"/>
          <p:cNvSpPr/>
          <p:nvPr/>
        </p:nvSpPr>
        <p:spPr>
          <a:xfrm>
            <a:off x="2374754" y="451844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5" name="Oval 351"/>
          <p:cNvSpPr/>
          <p:nvPr/>
        </p:nvSpPr>
        <p:spPr>
          <a:xfrm>
            <a:off x="2332011" y="450663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6" name="Oval 352"/>
          <p:cNvSpPr/>
          <p:nvPr/>
        </p:nvSpPr>
        <p:spPr>
          <a:xfrm>
            <a:off x="2246668" y="451921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7" name="Oval 353"/>
          <p:cNvSpPr/>
          <p:nvPr/>
        </p:nvSpPr>
        <p:spPr>
          <a:xfrm>
            <a:off x="2354489" y="4489873"/>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8" name="Oval 354"/>
          <p:cNvSpPr/>
          <p:nvPr/>
        </p:nvSpPr>
        <p:spPr>
          <a:xfrm>
            <a:off x="2272261" y="4495093"/>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9" name="Oval 355"/>
          <p:cNvSpPr/>
          <p:nvPr/>
        </p:nvSpPr>
        <p:spPr>
          <a:xfrm>
            <a:off x="2308456" y="448709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0" name="Oval 356"/>
          <p:cNvSpPr/>
          <p:nvPr/>
        </p:nvSpPr>
        <p:spPr>
          <a:xfrm>
            <a:off x="2365224" y="450842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1" name="Oval 357"/>
          <p:cNvSpPr/>
          <p:nvPr/>
        </p:nvSpPr>
        <p:spPr>
          <a:xfrm>
            <a:off x="2386943" y="44893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2" name="Oval 358"/>
          <p:cNvSpPr/>
          <p:nvPr/>
        </p:nvSpPr>
        <p:spPr>
          <a:xfrm>
            <a:off x="2458951" y="44893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3" name="Oval 359"/>
          <p:cNvSpPr/>
          <p:nvPr/>
        </p:nvSpPr>
        <p:spPr>
          <a:xfrm>
            <a:off x="2422756" y="44893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4" name="Oval 360"/>
          <p:cNvSpPr/>
          <p:nvPr/>
        </p:nvSpPr>
        <p:spPr>
          <a:xfrm>
            <a:off x="2495528" y="44893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5" name="Oval 361"/>
          <p:cNvSpPr/>
          <p:nvPr/>
        </p:nvSpPr>
        <p:spPr>
          <a:xfrm>
            <a:off x="2580871" y="44893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6" name="Oval 362"/>
          <p:cNvSpPr/>
          <p:nvPr/>
        </p:nvSpPr>
        <p:spPr>
          <a:xfrm>
            <a:off x="2531341" y="44893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7" name="Oval 363"/>
          <p:cNvSpPr/>
          <p:nvPr/>
        </p:nvSpPr>
        <p:spPr>
          <a:xfrm>
            <a:off x="2630019" y="452420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8" name="Oval 364"/>
          <p:cNvSpPr/>
          <p:nvPr/>
        </p:nvSpPr>
        <p:spPr>
          <a:xfrm>
            <a:off x="2413310" y="451277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9" name="Oval 365"/>
          <p:cNvSpPr/>
          <p:nvPr/>
        </p:nvSpPr>
        <p:spPr>
          <a:xfrm>
            <a:off x="2492869" y="449612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0" name="Oval 366"/>
          <p:cNvSpPr/>
          <p:nvPr/>
        </p:nvSpPr>
        <p:spPr>
          <a:xfrm>
            <a:off x="2774035" y="449181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1" name="Oval 367"/>
          <p:cNvSpPr/>
          <p:nvPr/>
        </p:nvSpPr>
        <p:spPr>
          <a:xfrm>
            <a:off x="2630019" y="448926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2" name="Oval 368"/>
          <p:cNvSpPr/>
          <p:nvPr/>
        </p:nvSpPr>
        <p:spPr>
          <a:xfrm>
            <a:off x="2524872" y="451326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3" name="Oval 369"/>
          <p:cNvSpPr/>
          <p:nvPr/>
        </p:nvSpPr>
        <p:spPr>
          <a:xfrm>
            <a:off x="2442644" y="451848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4" name="Oval 370"/>
          <p:cNvSpPr/>
          <p:nvPr/>
        </p:nvSpPr>
        <p:spPr>
          <a:xfrm>
            <a:off x="2478839" y="451048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5" name="Oval 371"/>
          <p:cNvSpPr/>
          <p:nvPr/>
        </p:nvSpPr>
        <p:spPr>
          <a:xfrm>
            <a:off x="2902811" y="4389710"/>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6" name="Oval 372"/>
          <p:cNvSpPr/>
          <p:nvPr/>
        </p:nvSpPr>
        <p:spPr>
          <a:xfrm>
            <a:off x="2697835" y="447467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7" name="Oval 373"/>
          <p:cNvSpPr/>
          <p:nvPr/>
        </p:nvSpPr>
        <p:spPr>
          <a:xfrm>
            <a:off x="2557326" y="451277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8" name="Oval 374"/>
          <p:cNvSpPr/>
          <p:nvPr/>
        </p:nvSpPr>
        <p:spPr>
          <a:xfrm>
            <a:off x="2844267" y="442361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9" name="Oval 375"/>
          <p:cNvSpPr/>
          <p:nvPr/>
        </p:nvSpPr>
        <p:spPr>
          <a:xfrm>
            <a:off x="2593139" y="451277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0" name="Oval 376"/>
          <p:cNvSpPr/>
          <p:nvPr/>
        </p:nvSpPr>
        <p:spPr>
          <a:xfrm>
            <a:off x="2926435" y="440164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1" name="Oval 377"/>
          <p:cNvSpPr/>
          <p:nvPr/>
        </p:nvSpPr>
        <p:spPr>
          <a:xfrm>
            <a:off x="2230425" y="456953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2" name="Oval 378"/>
          <p:cNvSpPr/>
          <p:nvPr/>
        </p:nvSpPr>
        <p:spPr>
          <a:xfrm>
            <a:off x="2249093" y="445790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3" name="Oval 379"/>
          <p:cNvSpPr/>
          <p:nvPr/>
        </p:nvSpPr>
        <p:spPr>
          <a:xfrm>
            <a:off x="2679618" y="449181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4" name="Oval 380"/>
          <p:cNvSpPr/>
          <p:nvPr/>
        </p:nvSpPr>
        <p:spPr>
          <a:xfrm>
            <a:off x="2734481" y="449562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5" name="Oval 381"/>
          <p:cNvSpPr/>
          <p:nvPr/>
        </p:nvSpPr>
        <p:spPr>
          <a:xfrm>
            <a:off x="2806489" y="442361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6" name="Oval 382"/>
          <p:cNvSpPr/>
          <p:nvPr/>
        </p:nvSpPr>
        <p:spPr>
          <a:xfrm>
            <a:off x="2838874" y="446324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7" name="Oval 383"/>
          <p:cNvSpPr/>
          <p:nvPr/>
        </p:nvSpPr>
        <p:spPr>
          <a:xfrm>
            <a:off x="2878497" y="442361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8" name="Oval 384"/>
          <p:cNvSpPr/>
          <p:nvPr/>
        </p:nvSpPr>
        <p:spPr>
          <a:xfrm>
            <a:off x="2950505" y="4351610"/>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9" name="Oval 385"/>
          <p:cNvSpPr/>
          <p:nvPr/>
        </p:nvSpPr>
        <p:spPr>
          <a:xfrm>
            <a:off x="2977681" y="436596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0" name="Oval 386"/>
          <p:cNvSpPr/>
          <p:nvPr/>
        </p:nvSpPr>
        <p:spPr>
          <a:xfrm>
            <a:off x="2778296" y="445943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1" name="Oval 387"/>
          <p:cNvSpPr/>
          <p:nvPr/>
        </p:nvSpPr>
        <p:spPr>
          <a:xfrm>
            <a:off x="2446449" y="44388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2" name="Oval 388"/>
          <p:cNvSpPr/>
          <p:nvPr/>
        </p:nvSpPr>
        <p:spPr>
          <a:xfrm>
            <a:off x="2330373" y="444647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1" name="Group 396"/>
          <p:cNvGrpSpPr/>
          <p:nvPr/>
        </p:nvGrpSpPr>
        <p:grpSpPr>
          <a:xfrm>
            <a:off x="873321" y="3643620"/>
            <a:ext cx="1167180" cy="522297"/>
            <a:chOff x="1331640" y="3628162"/>
            <a:chExt cx="1167180" cy="522297"/>
          </a:xfrm>
        </p:grpSpPr>
        <p:sp>
          <p:nvSpPr>
            <p:cNvPr id="735" name="Oval 390"/>
            <p:cNvSpPr/>
            <p:nvPr/>
          </p:nvSpPr>
          <p:spPr>
            <a:xfrm>
              <a:off x="1331640" y="3717032"/>
              <a:ext cx="72008" cy="72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6" name="Oval 391"/>
            <p:cNvSpPr/>
            <p:nvPr/>
          </p:nvSpPr>
          <p:spPr>
            <a:xfrm>
              <a:off x="1331640" y="3861048"/>
              <a:ext cx="72008" cy="7200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7" name="Oval 392"/>
            <p:cNvSpPr/>
            <p:nvPr/>
          </p:nvSpPr>
          <p:spPr>
            <a:xfrm>
              <a:off x="1331640" y="4005064"/>
              <a:ext cx="72008" cy="7200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8" name="TextBox 393"/>
            <p:cNvSpPr txBox="1"/>
            <p:nvPr/>
          </p:nvSpPr>
          <p:spPr>
            <a:xfrm>
              <a:off x="1403648" y="3628162"/>
              <a:ext cx="479618" cy="230832"/>
            </a:xfrm>
            <a:prstGeom prst="rect">
              <a:avLst/>
            </a:prstGeom>
            <a:noFill/>
          </p:spPr>
          <p:txBody>
            <a:bodyPr wrap="none" rtlCol="0">
              <a:spAutoFit/>
            </a:bodyPr>
            <a:lstStyle/>
            <a:p>
              <a:r>
                <a:rPr lang="en-US" sz="900" dirty="0" err="1" smtClean="0"/>
                <a:t>EVRs</a:t>
              </a:r>
              <a:endParaRPr lang="en-US" sz="900" dirty="0"/>
            </a:p>
          </p:txBody>
        </p:sp>
        <p:sp>
          <p:nvSpPr>
            <p:cNvPr id="739" name="TextBox 394"/>
            <p:cNvSpPr txBox="1"/>
            <p:nvPr/>
          </p:nvSpPr>
          <p:spPr>
            <a:xfrm>
              <a:off x="1403648" y="3774847"/>
              <a:ext cx="1095172" cy="230832"/>
            </a:xfrm>
            <a:prstGeom prst="rect">
              <a:avLst/>
            </a:prstGeom>
            <a:noFill/>
          </p:spPr>
          <p:txBody>
            <a:bodyPr wrap="none" rtlCol="0">
              <a:spAutoFit/>
            </a:bodyPr>
            <a:lstStyle/>
            <a:p>
              <a:r>
                <a:rPr lang="en-US" sz="900" dirty="0" smtClean="0"/>
                <a:t>Neutralized </a:t>
              </a:r>
              <a:r>
                <a:rPr lang="en-US" sz="900" dirty="0" err="1" smtClean="0"/>
                <a:t>EVRs</a:t>
              </a:r>
              <a:endParaRPr lang="en-US" sz="900" dirty="0"/>
            </a:p>
          </p:txBody>
        </p:sp>
        <p:sp>
          <p:nvSpPr>
            <p:cNvPr id="740" name="TextBox 395"/>
            <p:cNvSpPr txBox="1"/>
            <p:nvPr/>
          </p:nvSpPr>
          <p:spPr>
            <a:xfrm>
              <a:off x="1405355" y="3919627"/>
              <a:ext cx="697627" cy="230832"/>
            </a:xfrm>
            <a:prstGeom prst="rect">
              <a:avLst/>
            </a:prstGeom>
            <a:noFill/>
          </p:spPr>
          <p:txBody>
            <a:bodyPr wrap="none" rtlCol="0">
              <a:spAutoFit/>
            </a:bodyPr>
            <a:lstStyle/>
            <a:p>
              <a:r>
                <a:rPr lang="en-US" sz="900" smtClean="0"/>
                <a:t>Photoions</a:t>
              </a:r>
              <a:endParaRPr lang="en-US" sz="900"/>
            </a:p>
          </p:txBody>
        </p:sp>
      </p:grpSp>
      <p:grpSp>
        <p:nvGrpSpPr>
          <p:cNvPr id="22" name="Group 416"/>
          <p:cNvGrpSpPr/>
          <p:nvPr/>
        </p:nvGrpSpPr>
        <p:grpSpPr>
          <a:xfrm>
            <a:off x="1817425" y="4449907"/>
            <a:ext cx="2260800" cy="144016"/>
            <a:chOff x="1883320" y="4389488"/>
            <a:chExt cx="2232000" cy="144016"/>
          </a:xfrm>
        </p:grpSpPr>
        <p:cxnSp>
          <p:nvCxnSpPr>
            <p:cNvPr id="732" name="Straight Connector 397"/>
            <p:cNvCxnSpPr/>
            <p:nvPr/>
          </p:nvCxnSpPr>
          <p:spPr>
            <a:xfrm rot="-5400000">
              <a:off x="2999320" y="3345496"/>
              <a:ext cx="0" cy="2232000"/>
            </a:xfrm>
            <a:prstGeom prst="line">
              <a:avLst/>
            </a:prstGeom>
            <a:ln w="76200">
              <a:solidFill>
                <a:srgbClr val="00B0F0">
                  <a:alpha val="45000"/>
                </a:srgbClr>
              </a:solidFill>
              <a:headEnd type="none" w="med" len="med"/>
              <a:tailEnd type="none" w="med" len="med"/>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733" name="Isosceles Triangle 399"/>
            <p:cNvSpPr/>
            <p:nvPr/>
          </p:nvSpPr>
          <p:spPr>
            <a:xfrm rot="-5400000">
              <a:off x="3134880" y="4389488"/>
              <a:ext cx="144016" cy="14401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4" name="Isosceles Triangle 400"/>
            <p:cNvSpPr/>
            <p:nvPr/>
          </p:nvSpPr>
          <p:spPr>
            <a:xfrm rot="16200000">
              <a:off x="3779912" y="4389488"/>
              <a:ext cx="144016" cy="14401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695" name="Oval 401"/>
          <p:cNvSpPr/>
          <p:nvPr/>
        </p:nvSpPr>
        <p:spPr>
          <a:xfrm>
            <a:off x="3076166" y="426093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6" name="Oval 402"/>
          <p:cNvSpPr/>
          <p:nvPr/>
        </p:nvSpPr>
        <p:spPr>
          <a:xfrm>
            <a:off x="3017622" y="429484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7" name="Oval 403"/>
          <p:cNvSpPr/>
          <p:nvPr/>
        </p:nvSpPr>
        <p:spPr>
          <a:xfrm>
            <a:off x="3099790" y="4272870"/>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8" name="Oval 404"/>
          <p:cNvSpPr/>
          <p:nvPr/>
        </p:nvSpPr>
        <p:spPr>
          <a:xfrm>
            <a:off x="3012229" y="433446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9" name="Oval 405"/>
          <p:cNvSpPr/>
          <p:nvPr/>
        </p:nvSpPr>
        <p:spPr>
          <a:xfrm>
            <a:off x="3051852" y="429484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00" name="Oval 406"/>
          <p:cNvSpPr/>
          <p:nvPr/>
        </p:nvSpPr>
        <p:spPr>
          <a:xfrm>
            <a:off x="3123860" y="422283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01" name="Oval 407"/>
          <p:cNvSpPr/>
          <p:nvPr/>
        </p:nvSpPr>
        <p:spPr>
          <a:xfrm>
            <a:off x="3151036" y="417051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02" name="TextBox 408"/>
          <p:cNvSpPr txBox="1"/>
          <p:nvPr/>
        </p:nvSpPr>
        <p:spPr>
          <a:xfrm>
            <a:off x="2662473" y="5628590"/>
            <a:ext cx="830677" cy="461665"/>
          </a:xfrm>
          <a:prstGeom prst="rect">
            <a:avLst/>
          </a:prstGeom>
          <a:noFill/>
        </p:spPr>
        <p:txBody>
          <a:bodyPr wrap="none" rtlCol="0">
            <a:spAutoFit/>
          </a:bodyPr>
          <a:lstStyle/>
          <a:p>
            <a:r>
              <a:rPr lang="en-US" sz="1200" smtClean="0"/>
              <a:t>in-gas-jet</a:t>
            </a:r>
            <a:endParaRPr lang="en-US" sz="1200" dirty="0" smtClean="0"/>
          </a:p>
          <a:p>
            <a:r>
              <a:rPr lang="en-US" sz="1200" dirty="0" smtClean="0"/>
              <a:t>ionization</a:t>
            </a:r>
            <a:endParaRPr lang="en-US" sz="1200" dirty="0"/>
          </a:p>
        </p:txBody>
      </p:sp>
      <p:cxnSp>
        <p:nvCxnSpPr>
          <p:cNvPr id="703" name="Straight Arrow Connector 410"/>
          <p:cNvCxnSpPr>
            <a:stCxn id="702" idx="0"/>
          </p:cNvCxnSpPr>
          <p:nvPr/>
        </p:nvCxnSpPr>
        <p:spPr>
          <a:xfrm flipV="1">
            <a:off x="3077812" y="5340558"/>
            <a:ext cx="520765"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4" name="Straight Arrow Connector 412"/>
          <p:cNvCxnSpPr>
            <a:stCxn id="702" idx="0"/>
          </p:cNvCxnSpPr>
          <p:nvPr/>
        </p:nvCxnSpPr>
        <p:spPr>
          <a:xfrm flipH="1" flipV="1">
            <a:off x="2302433" y="5412566"/>
            <a:ext cx="775379"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5" name="Straight Arrow Connector 414"/>
          <p:cNvCxnSpPr>
            <a:stCxn id="471" idx="0"/>
          </p:cNvCxnSpPr>
          <p:nvPr/>
        </p:nvCxnSpPr>
        <p:spPr>
          <a:xfrm flipV="1">
            <a:off x="799204" y="5287714"/>
            <a:ext cx="423109"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6" name="TextBox 415"/>
          <p:cNvSpPr txBox="1"/>
          <p:nvPr/>
        </p:nvSpPr>
        <p:spPr>
          <a:xfrm>
            <a:off x="862273" y="3271490"/>
            <a:ext cx="704039" cy="276999"/>
          </a:xfrm>
          <a:prstGeom prst="rect">
            <a:avLst/>
          </a:prstGeom>
          <a:noFill/>
        </p:spPr>
        <p:txBody>
          <a:bodyPr wrap="none" rtlCol="0">
            <a:spAutoFit/>
          </a:bodyPr>
          <a:lstStyle/>
          <a:p>
            <a:r>
              <a:rPr lang="en-US" sz="1200" dirty="0" smtClean="0"/>
              <a:t>gas cell</a:t>
            </a:r>
          </a:p>
        </p:txBody>
      </p:sp>
      <p:sp>
        <p:nvSpPr>
          <p:cNvPr id="707" name="TextBox 417"/>
          <p:cNvSpPr txBox="1"/>
          <p:nvPr/>
        </p:nvSpPr>
        <p:spPr>
          <a:xfrm>
            <a:off x="2287381" y="3194977"/>
            <a:ext cx="1124026" cy="276999"/>
          </a:xfrm>
          <a:prstGeom prst="rect">
            <a:avLst/>
          </a:prstGeom>
          <a:noFill/>
        </p:spPr>
        <p:txBody>
          <a:bodyPr wrap="none" rtlCol="0">
            <a:spAutoFit/>
          </a:bodyPr>
          <a:lstStyle/>
          <a:p>
            <a:r>
              <a:rPr lang="en-US" sz="1200" dirty="0" smtClean="0"/>
              <a:t>S-shape RFQ</a:t>
            </a:r>
          </a:p>
        </p:txBody>
      </p:sp>
      <p:sp>
        <p:nvSpPr>
          <p:cNvPr id="708" name="TextBox 418"/>
          <p:cNvSpPr txBox="1"/>
          <p:nvPr/>
        </p:nvSpPr>
        <p:spPr>
          <a:xfrm>
            <a:off x="3742593" y="2983458"/>
            <a:ext cx="1060355" cy="461665"/>
          </a:xfrm>
          <a:prstGeom prst="rect">
            <a:avLst/>
          </a:prstGeom>
          <a:noFill/>
        </p:spPr>
        <p:txBody>
          <a:bodyPr wrap="none" rtlCol="0">
            <a:spAutoFit/>
          </a:bodyPr>
          <a:lstStyle/>
          <a:p>
            <a:r>
              <a:rPr lang="en-US" sz="1200" smtClean="0"/>
              <a:t>diff. pumping</a:t>
            </a:r>
          </a:p>
          <a:p>
            <a:r>
              <a:rPr lang="en-US" sz="1200" smtClean="0"/>
              <a:t>       RFQ</a:t>
            </a:r>
          </a:p>
        </p:txBody>
      </p:sp>
      <p:cxnSp>
        <p:nvCxnSpPr>
          <p:cNvPr id="709" name="Straight Connector 420"/>
          <p:cNvCxnSpPr/>
          <p:nvPr/>
        </p:nvCxnSpPr>
        <p:spPr>
          <a:xfrm>
            <a:off x="4117145" y="4482773"/>
            <a:ext cx="0" cy="1224000"/>
          </a:xfrm>
          <a:prstGeom prst="line">
            <a:avLst/>
          </a:prstGeom>
          <a:ln w="76200">
            <a:solidFill>
              <a:srgbClr val="00B0F0">
                <a:alpha val="45000"/>
              </a:srgbClr>
            </a:solidFill>
            <a:headEnd type="none" w="med" len="med"/>
            <a:tailEnd type="none" w="med" len="med"/>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710" name="Isosceles Triangle 423"/>
          <p:cNvSpPr/>
          <p:nvPr/>
        </p:nvSpPr>
        <p:spPr>
          <a:xfrm>
            <a:off x="4046065" y="4760034"/>
            <a:ext cx="144016" cy="14401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11" name="Isosceles Triangle 425"/>
          <p:cNvSpPr/>
          <p:nvPr/>
        </p:nvSpPr>
        <p:spPr>
          <a:xfrm>
            <a:off x="4039668" y="5431730"/>
            <a:ext cx="144016" cy="14401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12" name="TextBox 429"/>
          <p:cNvSpPr txBox="1"/>
          <p:nvPr/>
        </p:nvSpPr>
        <p:spPr>
          <a:xfrm>
            <a:off x="4988292" y="2983458"/>
            <a:ext cx="1112805" cy="461665"/>
          </a:xfrm>
          <a:prstGeom prst="rect">
            <a:avLst/>
          </a:prstGeom>
          <a:noFill/>
        </p:spPr>
        <p:txBody>
          <a:bodyPr wrap="none" rtlCol="0">
            <a:spAutoFit/>
          </a:bodyPr>
          <a:lstStyle/>
          <a:p>
            <a:r>
              <a:rPr lang="en-US" sz="1200" smtClean="0"/>
              <a:t>        QMF </a:t>
            </a:r>
          </a:p>
          <a:p>
            <a:r>
              <a:rPr lang="en-US" sz="1200" smtClean="0"/>
              <a:t>(m/</a:t>
            </a:r>
            <a:r>
              <a:rPr lang="en-US" sz="1200" smtClean="0">
                <a:latin typeface="Symbol" pitchFamily="18" charset="2"/>
              </a:rPr>
              <a:t>D</a:t>
            </a:r>
            <a:r>
              <a:rPr lang="en-US" sz="1200" smtClean="0"/>
              <a:t>m ~ 100)</a:t>
            </a:r>
          </a:p>
        </p:txBody>
      </p:sp>
      <p:sp>
        <p:nvSpPr>
          <p:cNvPr id="713" name="TextBox 430"/>
          <p:cNvSpPr txBox="1"/>
          <p:nvPr/>
        </p:nvSpPr>
        <p:spPr>
          <a:xfrm>
            <a:off x="6261154" y="3127474"/>
            <a:ext cx="737702" cy="276999"/>
          </a:xfrm>
          <a:prstGeom prst="rect">
            <a:avLst/>
          </a:prstGeom>
          <a:noFill/>
        </p:spPr>
        <p:txBody>
          <a:bodyPr wrap="none" rtlCol="0">
            <a:spAutoFit/>
          </a:bodyPr>
          <a:lstStyle/>
          <a:p>
            <a:r>
              <a:rPr lang="en-US" sz="1200" smtClean="0"/>
              <a:t>buncher</a:t>
            </a:r>
          </a:p>
        </p:txBody>
      </p:sp>
      <p:sp>
        <p:nvSpPr>
          <p:cNvPr id="714" name="TextBox 432"/>
          <p:cNvSpPr txBox="1"/>
          <p:nvPr/>
        </p:nvSpPr>
        <p:spPr>
          <a:xfrm>
            <a:off x="7732714" y="1657697"/>
            <a:ext cx="1301959" cy="461665"/>
          </a:xfrm>
          <a:prstGeom prst="rect">
            <a:avLst/>
          </a:prstGeom>
          <a:noFill/>
        </p:spPr>
        <p:txBody>
          <a:bodyPr wrap="none" rtlCol="0">
            <a:spAutoFit/>
          </a:bodyPr>
          <a:lstStyle/>
          <a:p>
            <a:r>
              <a:rPr lang="en-US" sz="1200" dirty="0" smtClean="0"/>
              <a:t>      MR </a:t>
            </a:r>
            <a:r>
              <a:rPr lang="en-US" sz="1200" dirty="0" err="1" smtClean="0"/>
              <a:t>ToF</a:t>
            </a:r>
            <a:r>
              <a:rPr lang="en-US" sz="1200" dirty="0" smtClean="0"/>
              <a:t> MS</a:t>
            </a:r>
          </a:p>
          <a:p>
            <a:r>
              <a:rPr lang="en-US" sz="1200" dirty="0" smtClean="0"/>
              <a:t>     (m/</a:t>
            </a:r>
            <a:r>
              <a:rPr lang="en-US" sz="1200" dirty="0" smtClean="0">
                <a:latin typeface="Symbol" pitchFamily="18" charset="2"/>
              </a:rPr>
              <a:t>D</a:t>
            </a:r>
            <a:r>
              <a:rPr lang="en-US" sz="1200" dirty="0" smtClean="0"/>
              <a:t>m ~ 10</a:t>
            </a:r>
            <a:r>
              <a:rPr lang="en-US" sz="1200" baseline="30000" dirty="0" smtClean="0"/>
              <a:t>5</a:t>
            </a:r>
            <a:r>
              <a:rPr lang="en-US" sz="1200" dirty="0" smtClean="0"/>
              <a:t>)</a:t>
            </a:r>
          </a:p>
        </p:txBody>
      </p:sp>
      <p:sp>
        <p:nvSpPr>
          <p:cNvPr id="715" name="TextBox 433"/>
          <p:cNvSpPr txBox="1"/>
          <p:nvPr/>
        </p:nvSpPr>
        <p:spPr>
          <a:xfrm>
            <a:off x="8279097" y="895226"/>
            <a:ext cx="526106" cy="276999"/>
          </a:xfrm>
          <a:prstGeom prst="rect">
            <a:avLst/>
          </a:prstGeom>
          <a:noFill/>
        </p:spPr>
        <p:txBody>
          <a:bodyPr wrap="none" rtlCol="0">
            <a:spAutoFit/>
          </a:bodyPr>
          <a:lstStyle/>
          <a:p>
            <a:r>
              <a:rPr lang="en-US" sz="1200" smtClean="0"/>
              <a:t>MCP</a:t>
            </a:r>
          </a:p>
        </p:txBody>
      </p:sp>
      <p:cxnSp>
        <p:nvCxnSpPr>
          <p:cNvPr id="716" name="Straight Arrow Connector 437"/>
          <p:cNvCxnSpPr>
            <a:stCxn id="708" idx="2"/>
          </p:cNvCxnSpPr>
          <p:nvPr/>
        </p:nvCxnSpPr>
        <p:spPr>
          <a:xfrm>
            <a:off x="4272771" y="3445123"/>
            <a:ext cx="36305" cy="2738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 name="Straight Arrow Connector 439"/>
          <p:cNvCxnSpPr>
            <a:stCxn id="712" idx="2"/>
            <a:endCxn id="779" idx="0"/>
          </p:cNvCxnSpPr>
          <p:nvPr/>
        </p:nvCxnSpPr>
        <p:spPr>
          <a:xfrm flipH="1">
            <a:off x="5362094" y="3445123"/>
            <a:ext cx="182601" cy="3846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8" name="Straight Arrow Connector 441"/>
          <p:cNvCxnSpPr>
            <a:stCxn id="713" idx="2"/>
          </p:cNvCxnSpPr>
          <p:nvPr/>
        </p:nvCxnSpPr>
        <p:spPr>
          <a:xfrm flipH="1">
            <a:off x="6454762" y="3404473"/>
            <a:ext cx="175243" cy="4430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9" name="Rectangle 718"/>
          <p:cNvSpPr/>
          <p:nvPr/>
        </p:nvSpPr>
        <p:spPr>
          <a:xfrm flipH="1">
            <a:off x="8639137" y="3559522"/>
            <a:ext cx="216024" cy="79208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0" name="Oval 398"/>
          <p:cNvSpPr/>
          <p:nvPr/>
        </p:nvSpPr>
        <p:spPr>
          <a:xfrm>
            <a:off x="574241" y="3919562"/>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1" name="Oval 411"/>
          <p:cNvSpPr/>
          <p:nvPr/>
        </p:nvSpPr>
        <p:spPr>
          <a:xfrm>
            <a:off x="449851" y="385231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2" name="Oval 413"/>
          <p:cNvSpPr/>
          <p:nvPr/>
        </p:nvSpPr>
        <p:spPr>
          <a:xfrm>
            <a:off x="487947" y="397490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3" name="Oval 419"/>
          <p:cNvSpPr/>
          <p:nvPr/>
        </p:nvSpPr>
        <p:spPr>
          <a:xfrm>
            <a:off x="500430" y="394920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4" name="Oval 421"/>
          <p:cNvSpPr/>
          <p:nvPr/>
        </p:nvSpPr>
        <p:spPr>
          <a:xfrm>
            <a:off x="536137" y="407786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5" name="Oval 422"/>
          <p:cNvSpPr/>
          <p:nvPr/>
        </p:nvSpPr>
        <p:spPr>
          <a:xfrm>
            <a:off x="512322" y="422074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6" name="Oval 424"/>
          <p:cNvSpPr/>
          <p:nvPr/>
        </p:nvSpPr>
        <p:spPr>
          <a:xfrm>
            <a:off x="521848" y="415520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7" name="Oval 427"/>
          <p:cNvSpPr/>
          <p:nvPr/>
        </p:nvSpPr>
        <p:spPr>
          <a:xfrm>
            <a:off x="1205646" y="452953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8" name="Oval 436"/>
          <p:cNvSpPr/>
          <p:nvPr/>
        </p:nvSpPr>
        <p:spPr>
          <a:xfrm>
            <a:off x="1150305" y="451229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9" name="Oval 438"/>
          <p:cNvSpPr/>
          <p:nvPr/>
        </p:nvSpPr>
        <p:spPr>
          <a:xfrm>
            <a:off x="1181836" y="447706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0" name="TextBox 457"/>
          <p:cNvSpPr txBox="1"/>
          <p:nvPr/>
        </p:nvSpPr>
        <p:spPr>
          <a:xfrm>
            <a:off x="7136598" y="3107729"/>
            <a:ext cx="660758" cy="276999"/>
          </a:xfrm>
          <a:prstGeom prst="rect">
            <a:avLst/>
          </a:prstGeom>
          <a:noFill/>
        </p:spPr>
        <p:txBody>
          <a:bodyPr wrap="none" rtlCol="0">
            <a:spAutoFit/>
          </a:bodyPr>
          <a:lstStyle/>
          <a:p>
            <a:r>
              <a:rPr lang="en-US" sz="1200" smtClean="0"/>
              <a:t>bender</a:t>
            </a:r>
          </a:p>
        </p:txBody>
      </p:sp>
      <p:cxnSp>
        <p:nvCxnSpPr>
          <p:cNvPr id="731" name="Straight Arrow Connector 459"/>
          <p:cNvCxnSpPr>
            <a:stCxn id="730" idx="2"/>
          </p:cNvCxnSpPr>
          <p:nvPr/>
        </p:nvCxnSpPr>
        <p:spPr>
          <a:xfrm>
            <a:off x="7466977" y="3384728"/>
            <a:ext cx="380072" cy="31881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7" name="TextBox 417"/>
          <p:cNvSpPr txBox="1"/>
          <p:nvPr/>
        </p:nvSpPr>
        <p:spPr>
          <a:xfrm>
            <a:off x="1545841" y="6079802"/>
            <a:ext cx="838691" cy="276999"/>
          </a:xfrm>
          <a:prstGeom prst="rect">
            <a:avLst/>
          </a:prstGeom>
          <a:solidFill>
            <a:srgbClr val="CCFFCC"/>
          </a:solidFill>
        </p:spPr>
        <p:txBody>
          <a:bodyPr wrap="none" rtlCol="0">
            <a:spAutoFit/>
          </a:bodyPr>
          <a:lstStyle/>
          <a:p>
            <a:r>
              <a:rPr lang="en-US" sz="1200" dirty="0" smtClean="0"/>
              <a:t>10</a:t>
            </a:r>
            <a:r>
              <a:rPr lang="en-US" sz="1200" baseline="30000" dirty="0" smtClean="0"/>
              <a:t>-2</a:t>
            </a:r>
            <a:r>
              <a:rPr lang="en-US" sz="1200" dirty="0" smtClean="0"/>
              <a:t> mbar</a:t>
            </a:r>
          </a:p>
        </p:txBody>
      </p:sp>
      <p:sp>
        <p:nvSpPr>
          <p:cNvPr id="448" name="TextBox 417"/>
          <p:cNvSpPr txBox="1"/>
          <p:nvPr/>
        </p:nvSpPr>
        <p:spPr>
          <a:xfrm>
            <a:off x="3922105" y="6079802"/>
            <a:ext cx="1351652" cy="276999"/>
          </a:xfrm>
          <a:prstGeom prst="rect">
            <a:avLst/>
          </a:prstGeom>
          <a:solidFill>
            <a:srgbClr val="CCFFCC"/>
          </a:solidFill>
        </p:spPr>
        <p:txBody>
          <a:bodyPr wrap="none" rtlCol="0">
            <a:spAutoFit/>
          </a:bodyPr>
          <a:lstStyle/>
          <a:p>
            <a:r>
              <a:rPr lang="en-US" sz="1200" dirty="0" smtClean="0"/>
              <a:t>10</a:t>
            </a:r>
            <a:r>
              <a:rPr lang="en-US" sz="1200" baseline="30000" dirty="0" smtClean="0"/>
              <a:t>-3</a:t>
            </a:r>
            <a:r>
              <a:rPr lang="en-US" sz="1200" dirty="0" smtClean="0"/>
              <a:t> - 2.10</a:t>
            </a:r>
            <a:r>
              <a:rPr lang="en-US" sz="1200" baseline="30000" dirty="0" smtClean="0"/>
              <a:t>-5 </a:t>
            </a:r>
            <a:r>
              <a:rPr lang="en-US" sz="1200" dirty="0" smtClean="0"/>
              <a:t>mbar</a:t>
            </a:r>
          </a:p>
        </p:txBody>
      </p:sp>
      <p:sp>
        <p:nvSpPr>
          <p:cNvPr id="449" name="TextBox 417"/>
          <p:cNvSpPr txBox="1"/>
          <p:nvPr/>
        </p:nvSpPr>
        <p:spPr>
          <a:xfrm>
            <a:off x="7108217" y="5832420"/>
            <a:ext cx="824265" cy="276999"/>
          </a:xfrm>
          <a:prstGeom prst="rect">
            <a:avLst/>
          </a:prstGeom>
          <a:solidFill>
            <a:srgbClr val="CCFFCC"/>
          </a:solidFill>
        </p:spPr>
        <p:txBody>
          <a:bodyPr wrap="none" rtlCol="0">
            <a:spAutoFit/>
          </a:bodyPr>
          <a:lstStyle/>
          <a:p>
            <a:r>
              <a:rPr lang="en-US" sz="1200" dirty="0" smtClean="0"/>
              <a:t>10</a:t>
            </a:r>
            <a:r>
              <a:rPr lang="en-US" sz="1200" baseline="30000" dirty="0" smtClean="0"/>
              <a:t>-8 </a:t>
            </a:r>
            <a:r>
              <a:rPr lang="en-US" sz="1200" dirty="0" smtClean="0"/>
              <a:t>mbar</a:t>
            </a:r>
          </a:p>
        </p:txBody>
      </p:sp>
      <p:sp>
        <p:nvSpPr>
          <p:cNvPr id="451" name="Flèche vers le bas 450"/>
          <p:cNvSpPr/>
          <p:nvPr/>
        </p:nvSpPr>
        <p:spPr>
          <a:xfrm>
            <a:off x="538065" y="2364815"/>
            <a:ext cx="144016" cy="216024"/>
          </a:xfrm>
          <a:prstGeom prst="downArrow">
            <a:avLst/>
          </a:prstGeom>
          <a:solidFill>
            <a:schemeClr val="accent5">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462" name="TextBox 415"/>
          <p:cNvSpPr txBox="1"/>
          <p:nvPr/>
        </p:nvSpPr>
        <p:spPr>
          <a:xfrm>
            <a:off x="-1823" y="2119362"/>
            <a:ext cx="1413720" cy="276999"/>
          </a:xfrm>
          <a:prstGeom prst="rect">
            <a:avLst/>
          </a:prstGeom>
          <a:solidFill>
            <a:srgbClr val="CCFFCC"/>
          </a:solidFill>
        </p:spPr>
        <p:txBody>
          <a:bodyPr wrap="none" rtlCol="0">
            <a:spAutoFit/>
          </a:bodyPr>
          <a:lstStyle/>
          <a:p>
            <a:r>
              <a:rPr lang="en-US" sz="1200" dirty="0" smtClean="0"/>
              <a:t>200 - 500 mbar </a:t>
            </a:r>
            <a:r>
              <a:rPr lang="en-US" sz="1200" dirty="0" err="1" smtClean="0"/>
              <a:t>Ar</a:t>
            </a:r>
            <a:endParaRPr lang="en-US" sz="1200" dirty="0" smtClean="0"/>
          </a:p>
        </p:txBody>
      </p:sp>
      <p:sp>
        <p:nvSpPr>
          <p:cNvPr id="798" name="Rectangle 797"/>
          <p:cNvSpPr/>
          <p:nvPr/>
        </p:nvSpPr>
        <p:spPr bwMode="auto">
          <a:xfrm>
            <a:off x="29926" y="967234"/>
            <a:ext cx="7956376" cy="115212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9" name="TextBox 435"/>
          <p:cNvSpPr txBox="1"/>
          <p:nvPr/>
        </p:nvSpPr>
        <p:spPr>
          <a:xfrm>
            <a:off x="-70323" y="3991570"/>
            <a:ext cx="536044" cy="523220"/>
          </a:xfrm>
          <a:prstGeom prst="rect">
            <a:avLst/>
          </a:prstGeom>
          <a:noFill/>
        </p:spPr>
        <p:txBody>
          <a:bodyPr wrap="none" rtlCol="0">
            <a:spAutoFit/>
          </a:bodyPr>
          <a:lstStyle/>
          <a:p>
            <a:r>
              <a:rPr lang="en-US" sz="1400" dirty="0" smtClean="0"/>
              <a:t>from</a:t>
            </a:r>
          </a:p>
          <a:p>
            <a:r>
              <a:rPr lang="en-US" sz="1400" dirty="0" smtClean="0"/>
              <a:t>  S</a:t>
            </a:r>
            <a:r>
              <a:rPr lang="en-US" sz="1400" baseline="30000" dirty="0" smtClean="0"/>
              <a:t>3</a:t>
            </a:r>
          </a:p>
        </p:txBody>
      </p:sp>
      <p:grpSp>
        <p:nvGrpSpPr>
          <p:cNvPr id="361" name="Groupe 360"/>
          <p:cNvGrpSpPr/>
          <p:nvPr/>
        </p:nvGrpSpPr>
        <p:grpSpPr>
          <a:xfrm>
            <a:off x="6010337" y="1183258"/>
            <a:ext cx="1163657" cy="363923"/>
            <a:chOff x="7885489" y="764704"/>
            <a:chExt cx="1163657" cy="363923"/>
          </a:xfrm>
        </p:grpSpPr>
        <p:pic>
          <p:nvPicPr>
            <p:cNvPr id="362" name="Picture 7"/>
            <p:cNvPicPr>
              <a:picLocks noChangeAspect="1" noChangeArrowheads="1"/>
            </p:cNvPicPr>
            <p:nvPr/>
          </p:nvPicPr>
          <p:blipFill>
            <a:blip r:embed="rId20" cstate="screen"/>
            <a:srcRect/>
            <a:stretch>
              <a:fillRect/>
            </a:stretch>
          </p:blipFill>
          <p:spPr bwMode="auto">
            <a:xfrm>
              <a:off x="8383167" y="764704"/>
              <a:ext cx="665979" cy="363923"/>
            </a:xfrm>
            <a:prstGeom prst="rect">
              <a:avLst/>
            </a:prstGeom>
            <a:noFill/>
            <a:ln w="9525">
              <a:noFill/>
              <a:miter lim="800000"/>
              <a:headEnd/>
              <a:tailEnd/>
            </a:ln>
          </p:spPr>
        </p:pic>
        <p:pic>
          <p:nvPicPr>
            <p:cNvPr id="363" name="Picture 1"/>
            <p:cNvPicPr>
              <a:picLocks noChangeAspect="1" noChangeArrowheads="1"/>
            </p:cNvPicPr>
            <p:nvPr/>
          </p:nvPicPr>
          <p:blipFill>
            <a:blip r:embed="rId21" cstate="screen"/>
            <a:srcRect/>
            <a:stretch>
              <a:fillRect/>
            </a:stretch>
          </p:blipFill>
          <p:spPr bwMode="auto">
            <a:xfrm>
              <a:off x="7885489" y="782470"/>
              <a:ext cx="718611" cy="214689"/>
            </a:xfrm>
            <a:prstGeom prst="rect">
              <a:avLst/>
            </a:prstGeom>
            <a:noFill/>
            <a:ln w="9525">
              <a:noFill/>
              <a:miter lim="800000"/>
              <a:headEnd/>
              <a:tailEnd/>
            </a:ln>
          </p:spPr>
        </p:pic>
      </p:grpSp>
      <p:pic>
        <p:nvPicPr>
          <p:cNvPr id="364" name="Picture 17" descr="http://diglin.eu/wp-content/uploads/2013/01/jy_text_500.png"/>
          <p:cNvPicPr>
            <a:picLocks noChangeAspect="1" noChangeArrowheads="1"/>
          </p:cNvPicPr>
          <p:nvPr/>
        </p:nvPicPr>
        <p:blipFill>
          <a:blip r:embed="rId22" cstate="screen">
            <a:clrChange>
              <a:clrFrom>
                <a:srgbClr val="FFFFFF"/>
              </a:clrFrom>
              <a:clrTo>
                <a:srgbClr val="FFFFFF">
                  <a:alpha val="0"/>
                </a:srgbClr>
              </a:clrTo>
            </a:clrChange>
          </a:blip>
          <a:srcRect/>
          <a:stretch>
            <a:fillRect/>
          </a:stretch>
        </p:blipFill>
        <p:spPr bwMode="auto">
          <a:xfrm>
            <a:off x="6874433" y="1092457"/>
            <a:ext cx="1043608" cy="594857"/>
          </a:xfrm>
          <a:prstGeom prst="rect">
            <a:avLst/>
          </a:prstGeom>
          <a:noFill/>
        </p:spPr>
      </p:pic>
      <p:sp>
        <p:nvSpPr>
          <p:cNvPr id="365" name="ZoneTexte 678"/>
          <p:cNvSpPr txBox="1"/>
          <p:nvPr/>
        </p:nvSpPr>
        <p:spPr>
          <a:xfrm>
            <a:off x="6226361" y="1729125"/>
            <a:ext cx="1728192" cy="400110"/>
          </a:xfrm>
          <a:prstGeom prst="rect">
            <a:avLst/>
          </a:prstGeom>
          <a:noFill/>
        </p:spPr>
        <p:txBody>
          <a:bodyPr wrap="square" rtlCol="0">
            <a:spAutoFit/>
          </a:bodyPr>
          <a:lstStyle/>
          <a:p>
            <a:r>
              <a:rPr lang="en-GB" sz="1000" b="1" dirty="0" smtClean="0">
                <a:solidFill>
                  <a:prstClr val="black"/>
                </a:solidFill>
                <a:latin typeface="Calibri"/>
              </a:rPr>
              <a:t>(narrow band-width laser</a:t>
            </a:r>
          </a:p>
          <a:p>
            <a:pPr algn="ctr"/>
            <a:r>
              <a:rPr lang="en-GB" sz="1000" b="1" dirty="0" smtClean="0">
                <a:solidFill>
                  <a:prstClr val="black"/>
                </a:solidFill>
                <a:latin typeface="Calibri"/>
              </a:rPr>
              <a:t>pre-studies at MARA)</a:t>
            </a:r>
            <a:endParaRPr lang="en-GB" sz="1000" b="1" dirty="0">
              <a:solidFill>
                <a:prstClr val="black"/>
              </a:solidFill>
              <a:latin typeface="Calibri"/>
            </a:endParaRPr>
          </a:p>
        </p:txBody>
      </p:sp>
      <p:sp>
        <p:nvSpPr>
          <p:cNvPr id="366" name="TextBox 22"/>
          <p:cNvSpPr txBox="1"/>
          <p:nvPr/>
        </p:nvSpPr>
        <p:spPr>
          <a:xfrm rot="16200000">
            <a:off x="7179827" y="3830009"/>
            <a:ext cx="3537641" cy="261610"/>
          </a:xfrm>
          <a:prstGeom prst="rect">
            <a:avLst/>
          </a:prstGeom>
          <a:noFill/>
        </p:spPr>
        <p:txBody>
          <a:bodyPr wrap="none" rtlCol="0">
            <a:spAutoFit/>
          </a:bodyPr>
          <a:lstStyle/>
          <a:p>
            <a:r>
              <a:rPr lang="en-US" sz="1100" dirty="0" smtClean="0"/>
              <a:t>towards Multi Purpose Room - </a:t>
            </a:r>
            <a:r>
              <a:rPr lang="en-US" sz="1100" dirty="0" err="1" smtClean="0"/>
              <a:t>Idenfification</a:t>
            </a:r>
            <a:r>
              <a:rPr lang="en-US" sz="1100" dirty="0" smtClean="0"/>
              <a:t>/detection</a:t>
            </a:r>
            <a:endParaRPr lang="en-US" sz="1100" dirty="0"/>
          </a:p>
        </p:txBody>
      </p:sp>
      <p:sp>
        <p:nvSpPr>
          <p:cNvPr id="2" name="TextBox 1"/>
          <p:cNvSpPr txBox="1"/>
          <p:nvPr/>
        </p:nvSpPr>
        <p:spPr>
          <a:xfrm>
            <a:off x="4216656" y="4495626"/>
            <a:ext cx="2891561" cy="307777"/>
          </a:xfrm>
          <a:prstGeom prst="rect">
            <a:avLst/>
          </a:prstGeom>
          <a:noFill/>
        </p:spPr>
        <p:txBody>
          <a:bodyPr wrap="none" rtlCol="0">
            <a:spAutoFit/>
          </a:bodyPr>
          <a:lstStyle/>
          <a:p>
            <a:r>
              <a:rPr lang="en-US" sz="1400" dirty="0" smtClean="0"/>
              <a:t>Two lasers systems: </a:t>
            </a:r>
            <a:r>
              <a:rPr lang="en-US" sz="1400" dirty="0" err="1" smtClean="0"/>
              <a:t>TiSa</a:t>
            </a:r>
            <a:r>
              <a:rPr lang="en-US" sz="1400" dirty="0" smtClean="0"/>
              <a:t> and dye</a:t>
            </a:r>
          </a:p>
        </p:txBody>
      </p:sp>
      <p:pic>
        <p:nvPicPr>
          <p:cNvPr id="370" name="Picture 36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210137" y="4783658"/>
            <a:ext cx="1741689" cy="979700"/>
          </a:xfrm>
          <a:prstGeom prst="rect">
            <a:avLst/>
          </a:prstGeom>
          <a:ln>
            <a:noFill/>
          </a:ln>
          <a:effectLst>
            <a:softEdge rad="112500"/>
          </a:effectLst>
        </p:spPr>
      </p:pic>
      <p:pic>
        <p:nvPicPr>
          <p:cNvPr id="368" name="Image 6" descr="S3-logo3_white.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796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 name="Text Box 7"/>
          <p:cNvSpPr txBox="1">
            <a:spLocks noChangeArrowheads="1"/>
          </p:cNvSpPr>
          <p:nvPr/>
        </p:nvSpPr>
        <p:spPr bwMode="auto">
          <a:xfrm>
            <a:off x="792163" y="0"/>
            <a:ext cx="35565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defRPr/>
            </a:pPr>
            <a:r>
              <a:rPr lang="fr-FR" sz="2800" b="1" dirty="0" err="1" smtClean="0">
                <a:solidFill>
                  <a:srgbClr val="000000"/>
                </a:solidFill>
                <a:ea typeface="ＭＳ Ｐゴシック" charset="0"/>
                <a:cs typeface="ＭＳ Ｐゴシック" charset="0"/>
              </a:rPr>
              <a:t>Low</a:t>
            </a:r>
            <a:r>
              <a:rPr lang="fr-FR" sz="2800" b="1" dirty="0" smtClean="0">
                <a:solidFill>
                  <a:srgbClr val="000000"/>
                </a:solidFill>
                <a:ea typeface="ＭＳ Ｐゴシック" charset="0"/>
                <a:cs typeface="ＭＳ Ｐゴシック" charset="0"/>
              </a:rPr>
              <a:t> </a:t>
            </a:r>
            <a:r>
              <a:rPr lang="fr-FR" sz="2800" b="1" dirty="0" err="1" smtClean="0">
                <a:solidFill>
                  <a:srgbClr val="000000"/>
                </a:solidFill>
                <a:ea typeface="ＭＳ Ｐゴシック" charset="0"/>
                <a:cs typeface="ＭＳ Ｐゴシック" charset="0"/>
              </a:rPr>
              <a:t>Energy</a:t>
            </a:r>
            <a:r>
              <a:rPr lang="fr-FR" sz="2800" b="1" dirty="0" smtClean="0">
                <a:solidFill>
                  <a:srgbClr val="000000"/>
                </a:solidFill>
                <a:ea typeface="ＭＳ Ｐゴシック" charset="0"/>
                <a:cs typeface="ＭＳ Ｐゴシック" charset="0"/>
              </a:rPr>
              <a:t> </a:t>
            </a:r>
            <a:r>
              <a:rPr lang="fr-FR" sz="2800" b="1" dirty="0" err="1" smtClean="0">
                <a:solidFill>
                  <a:srgbClr val="000000"/>
                </a:solidFill>
                <a:ea typeface="ＭＳ Ｐゴシック" charset="0"/>
                <a:cs typeface="ＭＳ Ｐゴシック" charset="0"/>
              </a:rPr>
              <a:t>Branch</a:t>
            </a:r>
            <a:endParaRPr lang="fr-FR" sz="2000" dirty="0">
              <a:solidFill>
                <a:srgbClr val="000000"/>
              </a:solidFill>
              <a:ea typeface="ＭＳ Ｐゴシック" charset="0"/>
              <a:cs typeface="ＭＳ Ｐゴシック" charset="0"/>
            </a:endParaRPr>
          </a:p>
        </p:txBody>
      </p:sp>
      <p:sp>
        <p:nvSpPr>
          <p:cNvPr id="367" name="ZoneTexte 1"/>
          <p:cNvSpPr txBox="1">
            <a:spLocks noChangeArrowheads="1"/>
          </p:cNvSpPr>
          <p:nvPr/>
        </p:nvSpPr>
        <p:spPr bwMode="auto">
          <a:xfrm>
            <a:off x="5365359" y="6273015"/>
            <a:ext cx="3692192" cy="461665"/>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lvl1pPr marL="285750" indent="-28575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sz="1200" dirty="0"/>
              <a:t>Provide pure &amp; low energy beams from S</a:t>
            </a:r>
            <a:r>
              <a:rPr lang="en-US" sz="1200" baseline="30000" dirty="0"/>
              <a:t>3</a:t>
            </a:r>
            <a:endParaRPr lang="en-US" sz="1200" dirty="0"/>
          </a:p>
          <a:p>
            <a:pPr eaLnBrk="1" hangingPunct="1">
              <a:buFont typeface="Arial" charset="0"/>
              <a:buChar char="•"/>
            </a:pPr>
            <a:r>
              <a:rPr lang="en-US" sz="1200" dirty="0"/>
              <a:t>Perform medium resolution laser spectroscopy</a:t>
            </a:r>
          </a:p>
        </p:txBody>
      </p:sp>
    </p:spTree>
    <p:extLst>
      <p:ext uri="{BB962C8B-B14F-4D97-AF65-F5344CB8AC3E}">
        <p14:creationId xmlns:p14="http://schemas.microsoft.com/office/powerpoint/2010/main" val="23329639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28"/>
          <p:cNvGrpSpPr/>
          <p:nvPr/>
        </p:nvGrpSpPr>
        <p:grpSpPr>
          <a:xfrm>
            <a:off x="-1823" y="2898502"/>
            <a:ext cx="1630395" cy="2391504"/>
            <a:chOff x="35496" y="2420888"/>
            <a:chExt cx="1630395" cy="2391504"/>
          </a:xfrm>
        </p:grpSpPr>
        <p:grpSp>
          <p:nvGrpSpPr>
            <p:cNvPr id="9" name="Group 59"/>
            <p:cNvGrpSpPr/>
            <p:nvPr/>
          </p:nvGrpSpPr>
          <p:grpSpPr>
            <a:xfrm>
              <a:off x="35496" y="2420888"/>
              <a:ext cx="1630395" cy="2391504"/>
              <a:chOff x="5724128" y="836712"/>
              <a:chExt cx="2598430" cy="5328592"/>
            </a:xfrm>
          </p:grpSpPr>
          <p:pic>
            <p:nvPicPr>
              <p:cNvPr id="795" name="Picture 60" descr="cell_no_grid.png"/>
              <p:cNvPicPr>
                <a:picLocks noChangeAspect="1"/>
              </p:cNvPicPr>
              <p:nvPr/>
            </p:nvPicPr>
            <p:blipFill>
              <a:blip r:embed="rId3" cstate="screen">
                <a:clrChange>
                  <a:clrFrom>
                    <a:srgbClr val="FFFFFF"/>
                  </a:clrFrom>
                  <a:clrTo>
                    <a:srgbClr val="FFFFFF">
                      <a:alpha val="0"/>
                    </a:srgbClr>
                  </a:clrTo>
                </a:clrChange>
              </a:blip>
              <a:srcRect/>
              <a:stretch>
                <a:fillRect/>
              </a:stretch>
            </p:blipFill>
            <p:spPr>
              <a:xfrm flipV="1">
                <a:off x="5724128" y="836712"/>
                <a:ext cx="2598430" cy="5328592"/>
              </a:xfrm>
              <a:prstGeom prst="rect">
                <a:avLst/>
              </a:prstGeom>
            </p:spPr>
          </p:pic>
          <p:sp>
            <p:nvSpPr>
              <p:cNvPr id="796" name="Rectangle 795"/>
              <p:cNvSpPr/>
              <p:nvPr/>
            </p:nvSpPr>
            <p:spPr>
              <a:xfrm>
                <a:off x="5739067" y="5289544"/>
                <a:ext cx="842211" cy="305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grpSp>
        <p:sp>
          <p:nvSpPr>
            <p:cNvPr id="794" name="Rectangle 426"/>
            <p:cNvSpPr/>
            <p:nvPr/>
          </p:nvSpPr>
          <p:spPr>
            <a:xfrm>
              <a:off x="834440" y="3573016"/>
              <a:ext cx="14401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469" name="Right Arrow 19"/>
          <p:cNvSpPr/>
          <p:nvPr/>
        </p:nvSpPr>
        <p:spPr>
          <a:xfrm>
            <a:off x="70185" y="4122638"/>
            <a:ext cx="248796" cy="30353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3" name="Group 41"/>
          <p:cNvGrpSpPr/>
          <p:nvPr/>
        </p:nvGrpSpPr>
        <p:grpSpPr>
          <a:xfrm>
            <a:off x="1865149" y="4852048"/>
            <a:ext cx="1723" cy="360041"/>
            <a:chOff x="2492328" y="4292745"/>
            <a:chExt cx="2381" cy="349995"/>
          </a:xfrm>
        </p:grpSpPr>
        <p:cxnSp>
          <p:nvCxnSpPr>
            <p:cNvPr id="781" name="Straight Connector 44"/>
            <p:cNvCxnSpPr/>
            <p:nvPr/>
          </p:nvCxnSpPr>
          <p:spPr>
            <a:xfrm>
              <a:off x="2492328" y="4292745"/>
              <a:ext cx="0" cy="141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2" name="Straight Connector 45"/>
            <p:cNvCxnSpPr/>
            <p:nvPr/>
          </p:nvCxnSpPr>
          <p:spPr>
            <a:xfrm>
              <a:off x="2494709" y="4501325"/>
              <a:ext cx="0" cy="141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3" name="Picture 62" descr="nozzle.png"/>
          <p:cNvPicPr>
            <a:picLocks noChangeAspect="1"/>
          </p:cNvPicPr>
          <p:nvPr/>
        </p:nvPicPr>
        <p:blipFill>
          <a:blip r:embed="rId4" cstate="screen">
            <a:clrChange>
              <a:clrFrom>
                <a:srgbClr val="FFFFFF"/>
              </a:clrFrom>
              <a:clrTo>
                <a:srgbClr val="FFFFFF">
                  <a:alpha val="0"/>
                </a:srgbClr>
              </a:clrTo>
            </a:clrChange>
          </a:blip>
          <a:srcRect/>
          <a:stretch>
            <a:fillRect/>
          </a:stretch>
        </p:blipFill>
        <p:spPr>
          <a:xfrm>
            <a:off x="1494786" y="4816405"/>
            <a:ext cx="303591" cy="227762"/>
          </a:xfrm>
          <a:prstGeom prst="rect">
            <a:avLst/>
          </a:prstGeom>
        </p:spPr>
      </p:pic>
      <p:grpSp>
        <p:nvGrpSpPr>
          <p:cNvPr id="14" name="Group 102"/>
          <p:cNvGrpSpPr/>
          <p:nvPr/>
        </p:nvGrpSpPr>
        <p:grpSpPr>
          <a:xfrm>
            <a:off x="2230425" y="1397382"/>
            <a:ext cx="6192688" cy="3744416"/>
            <a:chOff x="1403648" y="764704"/>
            <a:chExt cx="4608512" cy="2754610"/>
          </a:xfrm>
        </p:grpSpPr>
        <p:pic>
          <p:nvPicPr>
            <p:cNvPr id="752" name="Picture 2"/>
            <p:cNvPicPr>
              <a:picLocks noChangeAspect="1" noChangeArrowheads="1"/>
            </p:cNvPicPr>
            <p:nvPr/>
          </p:nvPicPr>
          <p:blipFill>
            <a:blip r:embed="rId5" cstate="screen"/>
            <a:srcRect/>
            <a:stretch>
              <a:fillRect/>
            </a:stretch>
          </p:blipFill>
          <p:spPr bwMode="auto">
            <a:xfrm>
              <a:off x="4253488" y="2866905"/>
              <a:ext cx="587704" cy="179830"/>
            </a:xfrm>
            <a:prstGeom prst="rect">
              <a:avLst/>
            </a:prstGeom>
            <a:noFill/>
            <a:ln w="9525">
              <a:noFill/>
              <a:miter lim="800000"/>
              <a:headEnd/>
              <a:tailEnd/>
            </a:ln>
          </p:spPr>
        </p:pic>
        <p:pic>
          <p:nvPicPr>
            <p:cNvPr id="753" name="Picture 3"/>
            <p:cNvPicPr>
              <a:picLocks noChangeAspect="1" noChangeArrowheads="1"/>
            </p:cNvPicPr>
            <p:nvPr/>
          </p:nvPicPr>
          <p:blipFill>
            <a:blip r:embed="rId6" cstate="screen">
              <a:clrChange>
                <a:clrFrom>
                  <a:srgbClr val="F0F0F0"/>
                </a:clrFrom>
                <a:clrTo>
                  <a:srgbClr val="F0F0F0">
                    <a:alpha val="0"/>
                  </a:srgbClr>
                </a:clrTo>
              </a:clrChange>
            </a:blip>
            <a:srcRect/>
            <a:stretch>
              <a:fillRect/>
            </a:stretch>
          </p:blipFill>
          <p:spPr bwMode="auto">
            <a:xfrm>
              <a:off x="1403648" y="2780928"/>
              <a:ext cx="1440160" cy="738386"/>
            </a:xfrm>
            <a:prstGeom prst="rect">
              <a:avLst/>
            </a:prstGeom>
            <a:noFill/>
            <a:ln w="9525">
              <a:noFill/>
              <a:miter lim="800000"/>
              <a:headEnd/>
              <a:tailEnd/>
            </a:ln>
          </p:spPr>
        </p:pic>
        <p:grpSp>
          <p:nvGrpSpPr>
            <p:cNvPr id="15" name="Group 76"/>
            <p:cNvGrpSpPr/>
            <p:nvPr/>
          </p:nvGrpSpPr>
          <p:grpSpPr>
            <a:xfrm>
              <a:off x="3048402" y="2862461"/>
              <a:ext cx="1224136" cy="190429"/>
              <a:chOff x="2051720" y="1052736"/>
              <a:chExt cx="1224136" cy="190429"/>
            </a:xfrm>
          </p:grpSpPr>
          <p:pic>
            <p:nvPicPr>
              <p:cNvPr id="778" name="Picture 2"/>
              <p:cNvPicPr>
                <a:picLocks noChangeAspect="1" noChangeArrowheads="1"/>
              </p:cNvPicPr>
              <p:nvPr/>
            </p:nvPicPr>
            <p:blipFill>
              <a:blip r:embed="rId7" cstate="screen"/>
              <a:srcRect/>
              <a:stretch>
                <a:fillRect/>
              </a:stretch>
            </p:blipFill>
            <p:spPr bwMode="auto">
              <a:xfrm>
                <a:off x="2051720" y="1052736"/>
                <a:ext cx="232284" cy="190429"/>
              </a:xfrm>
              <a:prstGeom prst="rect">
                <a:avLst/>
              </a:prstGeom>
              <a:noFill/>
              <a:ln w="9525">
                <a:noFill/>
                <a:miter lim="800000"/>
                <a:headEnd/>
                <a:tailEnd/>
              </a:ln>
            </p:spPr>
          </p:pic>
          <p:pic>
            <p:nvPicPr>
              <p:cNvPr id="779" name="Picture 2"/>
              <p:cNvPicPr>
                <a:picLocks noChangeAspect="1" noChangeArrowheads="1"/>
              </p:cNvPicPr>
              <p:nvPr/>
            </p:nvPicPr>
            <p:blipFill>
              <a:blip r:embed="rId8" cstate="screen"/>
              <a:srcRect/>
              <a:stretch>
                <a:fillRect/>
              </a:stretch>
            </p:blipFill>
            <p:spPr bwMode="auto">
              <a:xfrm>
                <a:off x="2261881" y="1052736"/>
                <a:ext cx="951258" cy="190429"/>
              </a:xfrm>
              <a:prstGeom prst="rect">
                <a:avLst/>
              </a:prstGeom>
              <a:noFill/>
              <a:ln w="9525">
                <a:noFill/>
                <a:miter lim="800000"/>
                <a:headEnd/>
                <a:tailEnd/>
              </a:ln>
            </p:spPr>
          </p:pic>
          <p:pic>
            <p:nvPicPr>
              <p:cNvPr id="780" name="Picture 2"/>
              <p:cNvPicPr>
                <a:picLocks noChangeAspect="1" noChangeArrowheads="1"/>
              </p:cNvPicPr>
              <p:nvPr/>
            </p:nvPicPr>
            <p:blipFill>
              <a:blip r:embed="rId9" cstate="screen"/>
              <a:srcRect/>
              <a:stretch>
                <a:fillRect/>
              </a:stretch>
            </p:blipFill>
            <p:spPr bwMode="auto">
              <a:xfrm>
                <a:off x="3131840" y="1052736"/>
                <a:ext cx="144016" cy="190429"/>
              </a:xfrm>
              <a:prstGeom prst="rect">
                <a:avLst/>
              </a:prstGeom>
              <a:noFill/>
              <a:ln w="9525">
                <a:noFill/>
                <a:miter lim="800000"/>
                <a:headEnd/>
                <a:tailEnd/>
              </a:ln>
            </p:spPr>
          </p:pic>
        </p:grpSp>
        <p:pic>
          <p:nvPicPr>
            <p:cNvPr id="755" name="Picture 3"/>
            <p:cNvPicPr>
              <a:picLocks noChangeAspect="1" noChangeArrowheads="1"/>
            </p:cNvPicPr>
            <p:nvPr/>
          </p:nvPicPr>
          <p:blipFill>
            <a:blip r:embed="rId10" cstate="screen">
              <a:clrChange>
                <a:clrFrom>
                  <a:srgbClr val="F0F0F0"/>
                </a:clrFrom>
                <a:clrTo>
                  <a:srgbClr val="F0F0F0">
                    <a:alpha val="0"/>
                  </a:srgbClr>
                </a:clrTo>
              </a:clrChange>
            </a:blip>
            <a:srcRect/>
            <a:stretch>
              <a:fillRect/>
            </a:stretch>
          </p:blipFill>
          <p:spPr bwMode="auto">
            <a:xfrm>
              <a:off x="2841268" y="2780928"/>
              <a:ext cx="218564" cy="360040"/>
            </a:xfrm>
            <a:prstGeom prst="rect">
              <a:avLst/>
            </a:prstGeom>
            <a:noFill/>
            <a:ln w="9525">
              <a:noFill/>
              <a:miter lim="800000"/>
              <a:headEnd/>
              <a:tailEnd/>
            </a:ln>
          </p:spPr>
        </p:pic>
        <p:pic>
          <p:nvPicPr>
            <p:cNvPr id="756" name="Picture 3"/>
            <p:cNvPicPr>
              <a:picLocks noChangeAspect="1" noChangeArrowheads="1"/>
            </p:cNvPicPr>
            <p:nvPr/>
          </p:nvPicPr>
          <p:blipFill>
            <a:blip r:embed="rId11" cstate="screen">
              <a:clrChange>
                <a:clrFrom>
                  <a:srgbClr val="F0F0F0"/>
                </a:clrFrom>
                <a:clrTo>
                  <a:srgbClr val="F0F0F0">
                    <a:alpha val="0"/>
                  </a:srgbClr>
                </a:clrTo>
              </a:clrChange>
            </a:blip>
            <a:srcRect/>
            <a:stretch>
              <a:fillRect/>
            </a:stretch>
          </p:blipFill>
          <p:spPr bwMode="auto">
            <a:xfrm>
              <a:off x="5582006" y="2739400"/>
              <a:ext cx="430154" cy="429448"/>
            </a:xfrm>
            <a:prstGeom prst="rect">
              <a:avLst/>
            </a:prstGeom>
            <a:noFill/>
            <a:ln w="9525">
              <a:noFill/>
              <a:miter lim="800000"/>
              <a:headEnd/>
              <a:tailEnd/>
            </a:ln>
          </p:spPr>
        </p:pic>
        <p:pic>
          <p:nvPicPr>
            <p:cNvPr id="757" name="Picture 4"/>
            <p:cNvPicPr>
              <a:picLocks noChangeAspect="1" noChangeArrowheads="1"/>
            </p:cNvPicPr>
            <p:nvPr/>
          </p:nvPicPr>
          <p:blipFill>
            <a:blip r:embed="rId12" cstate="screen">
              <a:clrChange>
                <a:clrFrom>
                  <a:srgbClr val="F0F0F0"/>
                </a:clrFrom>
                <a:clrTo>
                  <a:srgbClr val="F0F0F0">
                    <a:alpha val="0"/>
                  </a:srgbClr>
                </a:clrTo>
              </a:clrChange>
            </a:blip>
            <a:srcRect/>
            <a:stretch>
              <a:fillRect/>
            </a:stretch>
          </p:blipFill>
          <p:spPr bwMode="auto">
            <a:xfrm>
              <a:off x="4913241" y="2871604"/>
              <a:ext cx="491864" cy="170218"/>
            </a:xfrm>
            <a:prstGeom prst="rect">
              <a:avLst/>
            </a:prstGeom>
            <a:noFill/>
            <a:ln w="9525">
              <a:noFill/>
              <a:miter lim="800000"/>
              <a:headEnd/>
              <a:tailEnd/>
            </a:ln>
          </p:spPr>
        </p:pic>
        <p:grpSp>
          <p:nvGrpSpPr>
            <p:cNvPr id="16" name="Group 97"/>
            <p:cNvGrpSpPr/>
            <p:nvPr/>
          </p:nvGrpSpPr>
          <p:grpSpPr>
            <a:xfrm>
              <a:off x="5693648" y="1022256"/>
              <a:ext cx="216024" cy="936104"/>
              <a:chOff x="6372200" y="1556792"/>
              <a:chExt cx="216024" cy="936104"/>
            </a:xfrm>
          </p:grpSpPr>
          <p:grpSp>
            <p:nvGrpSpPr>
              <p:cNvPr id="17" name="Group 86"/>
              <p:cNvGrpSpPr/>
              <p:nvPr/>
            </p:nvGrpSpPr>
            <p:grpSpPr>
              <a:xfrm rot="5400000">
                <a:off x="6356307" y="1572685"/>
                <a:ext cx="247810" cy="216024"/>
                <a:chOff x="5076056" y="1196752"/>
                <a:chExt cx="247810" cy="96114"/>
              </a:xfrm>
            </p:grpSpPr>
            <p:pic>
              <p:nvPicPr>
                <p:cNvPr id="772" name="Picture 2"/>
                <p:cNvPicPr>
                  <a:picLocks noChangeAspect="1" noChangeArrowheads="1"/>
                </p:cNvPicPr>
                <p:nvPr/>
              </p:nvPicPr>
              <p:blipFill>
                <a:blip r:embed="rId13" cstate="screen">
                  <a:clrChange>
                    <a:clrFrom>
                      <a:srgbClr val="F0F0F0"/>
                    </a:clrFrom>
                    <a:clrTo>
                      <a:srgbClr val="F0F0F0">
                        <a:alpha val="0"/>
                      </a:srgbClr>
                    </a:clrTo>
                  </a:clrChange>
                </a:blip>
                <a:srcRect/>
                <a:stretch>
                  <a:fillRect/>
                </a:stretch>
              </p:blipFill>
              <p:spPr bwMode="auto">
                <a:xfrm>
                  <a:off x="5076056" y="1196752"/>
                  <a:ext cx="27931" cy="96114"/>
                </a:xfrm>
                <a:prstGeom prst="rect">
                  <a:avLst/>
                </a:prstGeom>
                <a:noFill/>
                <a:ln w="9525">
                  <a:noFill/>
                  <a:miter lim="800000"/>
                  <a:headEnd/>
                  <a:tailEnd/>
                </a:ln>
              </p:spPr>
            </p:pic>
            <p:pic>
              <p:nvPicPr>
                <p:cNvPr id="773" name="Picture 2"/>
                <p:cNvPicPr>
                  <a:picLocks noChangeAspect="1" noChangeArrowheads="1"/>
                </p:cNvPicPr>
                <p:nvPr/>
              </p:nvPicPr>
              <p:blipFill>
                <a:blip r:embed="rId13" cstate="screen">
                  <a:clrChange>
                    <a:clrFrom>
                      <a:srgbClr val="F0F0F0"/>
                    </a:clrFrom>
                    <a:clrTo>
                      <a:srgbClr val="F0F0F0">
                        <a:alpha val="0"/>
                      </a:srgbClr>
                    </a:clrTo>
                  </a:clrChange>
                </a:blip>
                <a:srcRect/>
                <a:stretch>
                  <a:fillRect/>
                </a:stretch>
              </p:blipFill>
              <p:spPr bwMode="auto">
                <a:xfrm>
                  <a:off x="5110608" y="1196752"/>
                  <a:ext cx="27931" cy="96110"/>
                </a:xfrm>
                <a:prstGeom prst="rect">
                  <a:avLst/>
                </a:prstGeom>
                <a:noFill/>
                <a:ln w="9525">
                  <a:noFill/>
                  <a:miter lim="800000"/>
                  <a:headEnd/>
                  <a:tailEnd/>
                </a:ln>
              </p:spPr>
            </p:pic>
            <p:pic>
              <p:nvPicPr>
                <p:cNvPr id="774" name="Picture 2"/>
                <p:cNvPicPr>
                  <a:picLocks noChangeAspect="1" noChangeArrowheads="1"/>
                </p:cNvPicPr>
                <p:nvPr/>
              </p:nvPicPr>
              <p:blipFill>
                <a:blip r:embed="rId13" cstate="screen">
                  <a:clrChange>
                    <a:clrFrom>
                      <a:srgbClr val="F0F0F0"/>
                    </a:clrFrom>
                    <a:clrTo>
                      <a:srgbClr val="F0F0F0">
                        <a:alpha val="0"/>
                      </a:srgbClr>
                    </a:clrTo>
                  </a:clrChange>
                </a:blip>
                <a:srcRect/>
                <a:stretch>
                  <a:fillRect/>
                </a:stretch>
              </p:blipFill>
              <p:spPr bwMode="auto">
                <a:xfrm>
                  <a:off x="5148064" y="1196752"/>
                  <a:ext cx="27931" cy="96110"/>
                </a:xfrm>
                <a:prstGeom prst="rect">
                  <a:avLst/>
                </a:prstGeom>
                <a:noFill/>
                <a:ln w="9525">
                  <a:noFill/>
                  <a:miter lim="800000"/>
                  <a:headEnd/>
                  <a:tailEnd/>
                </a:ln>
              </p:spPr>
            </p:pic>
            <p:pic>
              <p:nvPicPr>
                <p:cNvPr id="775" name="Picture 2"/>
                <p:cNvPicPr>
                  <a:picLocks noChangeAspect="1" noChangeArrowheads="1"/>
                </p:cNvPicPr>
                <p:nvPr/>
              </p:nvPicPr>
              <p:blipFill>
                <a:blip r:embed="rId13" cstate="screen">
                  <a:clrChange>
                    <a:clrFrom>
                      <a:srgbClr val="F0F0F0"/>
                    </a:clrFrom>
                    <a:clrTo>
                      <a:srgbClr val="F0F0F0">
                        <a:alpha val="0"/>
                      </a:srgbClr>
                    </a:clrTo>
                  </a:clrChange>
                </a:blip>
                <a:srcRect/>
                <a:stretch>
                  <a:fillRect/>
                </a:stretch>
              </p:blipFill>
              <p:spPr bwMode="auto">
                <a:xfrm>
                  <a:off x="5184521" y="1196752"/>
                  <a:ext cx="27931" cy="96110"/>
                </a:xfrm>
                <a:prstGeom prst="rect">
                  <a:avLst/>
                </a:prstGeom>
                <a:noFill/>
                <a:ln w="9525">
                  <a:noFill/>
                  <a:miter lim="800000"/>
                  <a:headEnd/>
                  <a:tailEnd/>
                </a:ln>
              </p:spPr>
            </p:pic>
            <p:pic>
              <p:nvPicPr>
                <p:cNvPr id="776" name="Picture 2"/>
                <p:cNvPicPr>
                  <a:picLocks noChangeAspect="1" noChangeArrowheads="1"/>
                </p:cNvPicPr>
                <p:nvPr/>
              </p:nvPicPr>
              <p:blipFill>
                <a:blip r:embed="rId13" cstate="screen">
                  <a:clrChange>
                    <a:clrFrom>
                      <a:srgbClr val="F0F0F0"/>
                    </a:clrFrom>
                    <a:clrTo>
                      <a:srgbClr val="F0F0F0">
                        <a:alpha val="0"/>
                      </a:srgbClr>
                    </a:clrTo>
                  </a:clrChange>
                </a:blip>
                <a:srcRect/>
                <a:stretch>
                  <a:fillRect/>
                </a:stretch>
              </p:blipFill>
              <p:spPr bwMode="auto">
                <a:xfrm>
                  <a:off x="5220072" y="1196752"/>
                  <a:ext cx="27931" cy="96110"/>
                </a:xfrm>
                <a:prstGeom prst="rect">
                  <a:avLst/>
                </a:prstGeom>
                <a:noFill/>
                <a:ln w="9525">
                  <a:noFill/>
                  <a:miter lim="800000"/>
                  <a:headEnd/>
                  <a:tailEnd/>
                </a:ln>
              </p:spPr>
            </p:pic>
            <p:pic>
              <p:nvPicPr>
                <p:cNvPr id="777" name="Picture 2"/>
                <p:cNvPicPr>
                  <a:picLocks noChangeAspect="1" noChangeArrowheads="1"/>
                </p:cNvPicPr>
                <p:nvPr/>
              </p:nvPicPr>
              <p:blipFill>
                <a:blip r:embed="rId14" cstate="screen">
                  <a:clrChange>
                    <a:clrFrom>
                      <a:srgbClr val="F0F0F0"/>
                    </a:clrFrom>
                    <a:clrTo>
                      <a:srgbClr val="F0F0F0">
                        <a:alpha val="0"/>
                      </a:srgbClr>
                    </a:clrTo>
                  </a:clrChange>
                </a:blip>
                <a:srcRect/>
                <a:stretch>
                  <a:fillRect/>
                </a:stretch>
              </p:blipFill>
              <p:spPr bwMode="auto">
                <a:xfrm>
                  <a:off x="5258434" y="1196752"/>
                  <a:ext cx="65432" cy="96110"/>
                </a:xfrm>
                <a:prstGeom prst="rect">
                  <a:avLst/>
                </a:prstGeom>
                <a:noFill/>
                <a:ln w="9525">
                  <a:noFill/>
                  <a:miter lim="800000"/>
                  <a:headEnd/>
                  <a:tailEnd/>
                </a:ln>
              </p:spPr>
            </p:pic>
          </p:grpSp>
          <p:grpSp>
            <p:nvGrpSpPr>
              <p:cNvPr id="18" name="Group 87"/>
              <p:cNvGrpSpPr/>
              <p:nvPr/>
            </p:nvGrpSpPr>
            <p:grpSpPr>
              <a:xfrm rot="16200000">
                <a:off x="6356307" y="2260979"/>
                <a:ext cx="247810" cy="216024"/>
                <a:chOff x="5076056" y="1196752"/>
                <a:chExt cx="247810" cy="96114"/>
              </a:xfrm>
            </p:grpSpPr>
            <p:pic>
              <p:nvPicPr>
                <p:cNvPr id="766" name="Picture 2"/>
                <p:cNvPicPr>
                  <a:picLocks noChangeAspect="1" noChangeArrowheads="1"/>
                </p:cNvPicPr>
                <p:nvPr/>
              </p:nvPicPr>
              <p:blipFill>
                <a:blip r:embed="rId13" cstate="screen"/>
                <a:srcRect/>
                <a:stretch>
                  <a:fillRect/>
                </a:stretch>
              </p:blipFill>
              <p:spPr bwMode="auto">
                <a:xfrm>
                  <a:off x="5076056" y="1196752"/>
                  <a:ext cx="27931" cy="96114"/>
                </a:xfrm>
                <a:prstGeom prst="rect">
                  <a:avLst/>
                </a:prstGeom>
                <a:noFill/>
                <a:ln w="9525">
                  <a:noFill/>
                  <a:miter lim="800000"/>
                  <a:headEnd/>
                  <a:tailEnd/>
                </a:ln>
              </p:spPr>
            </p:pic>
            <p:pic>
              <p:nvPicPr>
                <p:cNvPr id="767" name="Picture 2"/>
                <p:cNvPicPr>
                  <a:picLocks noChangeAspect="1" noChangeArrowheads="1"/>
                </p:cNvPicPr>
                <p:nvPr/>
              </p:nvPicPr>
              <p:blipFill>
                <a:blip r:embed="rId13" cstate="screen"/>
                <a:srcRect/>
                <a:stretch>
                  <a:fillRect/>
                </a:stretch>
              </p:blipFill>
              <p:spPr bwMode="auto">
                <a:xfrm>
                  <a:off x="5110608" y="1196752"/>
                  <a:ext cx="27931" cy="96110"/>
                </a:xfrm>
                <a:prstGeom prst="rect">
                  <a:avLst/>
                </a:prstGeom>
                <a:noFill/>
                <a:ln w="9525">
                  <a:noFill/>
                  <a:miter lim="800000"/>
                  <a:headEnd/>
                  <a:tailEnd/>
                </a:ln>
              </p:spPr>
            </p:pic>
            <p:pic>
              <p:nvPicPr>
                <p:cNvPr id="768" name="Picture 2"/>
                <p:cNvPicPr>
                  <a:picLocks noChangeAspect="1" noChangeArrowheads="1"/>
                </p:cNvPicPr>
                <p:nvPr/>
              </p:nvPicPr>
              <p:blipFill>
                <a:blip r:embed="rId13" cstate="screen"/>
                <a:srcRect/>
                <a:stretch>
                  <a:fillRect/>
                </a:stretch>
              </p:blipFill>
              <p:spPr bwMode="auto">
                <a:xfrm>
                  <a:off x="5148064" y="1196752"/>
                  <a:ext cx="27931" cy="96110"/>
                </a:xfrm>
                <a:prstGeom prst="rect">
                  <a:avLst/>
                </a:prstGeom>
                <a:noFill/>
                <a:ln w="9525">
                  <a:noFill/>
                  <a:miter lim="800000"/>
                  <a:headEnd/>
                  <a:tailEnd/>
                </a:ln>
              </p:spPr>
            </p:pic>
            <p:pic>
              <p:nvPicPr>
                <p:cNvPr id="769" name="Picture 2"/>
                <p:cNvPicPr>
                  <a:picLocks noChangeAspect="1" noChangeArrowheads="1"/>
                </p:cNvPicPr>
                <p:nvPr/>
              </p:nvPicPr>
              <p:blipFill>
                <a:blip r:embed="rId13" cstate="screen"/>
                <a:srcRect/>
                <a:stretch>
                  <a:fillRect/>
                </a:stretch>
              </p:blipFill>
              <p:spPr bwMode="auto">
                <a:xfrm>
                  <a:off x="5184521" y="1196752"/>
                  <a:ext cx="27931" cy="96110"/>
                </a:xfrm>
                <a:prstGeom prst="rect">
                  <a:avLst/>
                </a:prstGeom>
                <a:noFill/>
                <a:ln w="9525">
                  <a:noFill/>
                  <a:miter lim="800000"/>
                  <a:headEnd/>
                  <a:tailEnd/>
                </a:ln>
              </p:spPr>
            </p:pic>
            <p:pic>
              <p:nvPicPr>
                <p:cNvPr id="770" name="Picture 2"/>
                <p:cNvPicPr>
                  <a:picLocks noChangeAspect="1" noChangeArrowheads="1"/>
                </p:cNvPicPr>
                <p:nvPr/>
              </p:nvPicPr>
              <p:blipFill>
                <a:blip r:embed="rId13" cstate="screen"/>
                <a:srcRect/>
                <a:stretch>
                  <a:fillRect/>
                </a:stretch>
              </p:blipFill>
              <p:spPr bwMode="auto">
                <a:xfrm>
                  <a:off x="5220072" y="1196752"/>
                  <a:ext cx="27931" cy="96110"/>
                </a:xfrm>
                <a:prstGeom prst="rect">
                  <a:avLst/>
                </a:prstGeom>
                <a:noFill/>
                <a:ln w="9525">
                  <a:noFill/>
                  <a:miter lim="800000"/>
                  <a:headEnd/>
                  <a:tailEnd/>
                </a:ln>
              </p:spPr>
            </p:pic>
            <p:pic>
              <p:nvPicPr>
                <p:cNvPr id="771" name="Picture 2"/>
                <p:cNvPicPr>
                  <a:picLocks noChangeAspect="1" noChangeArrowheads="1"/>
                </p:cNvPicPr>
                <p:nvPr/>
              </p:nvPicPr>
              <p:blipFill>
                <a:blip r:embed="rId14" cstate="screen"/>
                <a:srcRect/>
                <a:stretch>
                  <a:fillRect/>
                </a:stretch>
              </p:blipFill>
              <p:spPr bwMode="auto">
                <a:xfrm>
                  <a:off x="5258434" y="1196752"/>
                  <a:ext cx="65432" cy="96110"/>
                </a:xfrm>
                <a:prstGeom prst="rect">
                  <a:avLst/>
                </a:prstGeom>
                <a:noFill/>
                <a:ln w="9525">
                  <a:noFill/>
                  <a:miter lim="800000"/>
                  <a:headEnd/>
                  <a:tailEnd/>
                </a:ln>
              </p:spPr>
            </p:pic>
          </p:grpSp>
        </p:grpSp>
        <p:pic>
          <p:nvPicPr>
            <p:cNvPr id="759" name="Picture 4"/>
            <p:cNvPicPr>
              <a:picLocks noChangeAspect="1" noChangeArrowheads="1"/>
            </p:cNvPicPr>
            <p:nvPr/>
          </p:nvPicPr>
          <p:blipFill>
            <a:blip r:embed="rId15" cstate="screen">
              <a:clrChange>
                <a:clrFrom>
                  <a:srgbClr val="F0F0F0"/>
                </a:clrFrom>
                <a:clrTo>
                  <a:srgbClr val="F0F0F0">
                    <a:alpha val="0"/>
                  </a:srgbClr>
                </a:clrTo>
              </a:clrChange>
            </a:blip>
            <a:srcRect/>
            <a:stretch>
              <a:fillRect/>
            </a:stretch>
          </p:blipFill>
          <p:spPr bwMode="auto">
            <a:xfrm rot="5400000">
              <a:off x="5556153" y="2221671"/>
              <a:ext cx="491864" cy="170218"/>
            </a:xfrm>
            <a:prstGeom prst="rect">
              <a:avLst/>
            </a:prstGeom>
            <a:noFill/>
            <a:ln w="9525">
              <a:noFill/>
              <a:miter lim="800000"/>
              <a:headEnd/>
              <a:tailEnd/>
            </a:ln>
          </p:spPr>
        </p:pic>
        <p:grpSp>
          <p:nvGrpSpPr>
            <p:cNvPr id="19" name="Group 101"/>
            <p:cNvGrpSpPr/>
            <p:nvPr/>
          </p:nvGrpSpPr>
          <p:grpSpPr>
            <a:xfrm rot="16200000">
              <a:off x="5724128" y="764704"/>
              <a:ext cx="144016" cy="144016"/>
              <a:chOff x="7164288" y="1628800"/>
              <a:chExt cx="144016" cy="144016"/>
            </a:xfrm>
            <a:solidFill>
              <a:schemeClr val="bg2">
                <a:lumMod val="50000"/>
              </a:schemeClr>
            </a:solidFill>
          </p:grpSpPr>
          <p:sp>
            <p:nvSpPr>
              <p:cNvPr id="761" name="Rectangle 304"/>
              <p:cNvSpPr/>
              <p:nvPr/>
            </p:nvSpPr>
            <p:spPr>
              <a:xfrm>
                <a:off x="7164288" y="1628800"/>
                <a:ext cx="18000" cy="144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62" name="Rectangle 761"/>
              <p:cNvSpPr/>
              <p:nvPr/>
            </p:nvSpPr>
            <p:spPr>
              <a:xfrm>
                <a:off x="7193531" y="1628800"/>
                <a:ext cx="18000" cy="144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63" name="Isosceles Triangle 100"/>
              <p:cNvSpPr/>
              <p:nvPr/>
            </p:nvSpPr>
            <p:spPr>
              <a:xfrm rot="5400000">
                <a:off x="7197435" y="1661946"/>
                <a:ext cx="144016" cy="77723"/>
              </a:xfrm>
              <a:prstGeom prst="triangle">
                <a:avLst>
                  <a:gd name="adj" fmla="val 486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475" name="Oval 146"/>
          <p:cNvSpPr/>
          <p:nvPr/>
        </p:nvSpPr>
        <p:spPr>
          <a:xfrm>
            <a:off x="481341" y="42410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6" name="Oval 147"/>
          <p:cNvSpPr/>
          <p:nvPr/>
        </p:nvSpPr>
        <p:spPr>
          <a:xfrm>
            <a:off x="532456" y="42410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7" name="Oval 148"/>
          <p:cNvSpPr/>
          <p:nvPr/>
        </p:nvSpPr>
        <p:spPr>
          <a:xfrm>
            <a:off x="634687" y="42410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8" name="Oval 149"/>
          <p:cNvSpPr/>
          <p:nvPr/>
        </p:nvSpPr>
        <p:spPr>
          <a:xfrm>
            <a:off x="634687" y="41818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9" name="Oval 150"/>
          <p:cNvSpPr/>
          <p:nvPr/>
        </p:nvSpPr>
        <p:spPr>
          <a:xfrm>
            <a:off x="583572" y="412263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0" name="Oval 151"/>
          <p:cNvSpPr/>
          <p:nvPr/>
        </p:nvSpPr>
        <p:spPr>
          <a:xfrm>
            <a:off x="685803" y="41818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1" name="Oval 152"/>
          <p:cNvSpPr/>
          <p:nvPr/>
        </p:nvSpPr>
        <p:spPr>
          <a:xfrm>
            <a:off x="583572" y="42410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2" name="Oval 153"/>
          <p:cNvSpPr/>
          <p:nvPr/>
        </p:nvSpPr>
        <p:spPr>
          <a:xfrm>
            <a:off x="532456" y="41818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3" name="Oval 154"/>
          <p:cNvSpPr/>
          <p:nvPr/>
        </p:nvSpPr>
        <p:spPr>
          <a:xfrm>
            <a:off x="589523" y="43003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4" name="Oval 155"/>
          <p:cNvSpPr/>
          <p:nvPr/>
        </p:nvSpPr>
        <p:spPr>
          <a:xfrm>
            <a:off x="550487" y="427452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5" name="Oval 156"/>
          <p:cNvSpPr/>
          <p:nvPr/>
        </p:nvSpPr>
        <p:spPr>
          <a:xfrm>
            <a:off x="532456" y="43003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6" name="Oval 157"/>
          <p:cNvSpPr/>
          <p:nvPr/>
        </p:nvSpPr>
        <p:spPr>
          <a:xfrm>
            <a:off x="583572" y="43003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7" name="Oval 158"/>
          <p:cNvSpPr/>
          <p:nvPr/>
        </p:nvSpPr>
        <p:spPr>
          <a:xfrm>
            <a:off x="685803" y="43003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8" name="Oval 159"/>
          <p:cNvSpPr/>
          <p:nvPr/>
        </p:nvSpPr>
        <p:spPr>
          <a:xfrm>
            <a:off x="685803" y="42410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89" name="Oval 160"/>
          <p:cNvSpPr/>
          <p:nvPr/>
        </p:nvSpPr>
        <p:spPr>
          <a:xfrm>
            <a:off x="604105" y="427034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0" name="Oval 161"/>
          <p:cNvSpPr/>
          <p:nvPr/>
        </p:nvSpPr>
        <p:spPr>
          <a:xfrm>
            <a:off x="634687" y="43003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1" name="Oval 162"/>
          <p:cNvSpPr/>
          <p:nvPr/>
        </p:nvSpPr>
        <p:spPr>
          <a:xfrm>
            <a:off x="634687" y="43003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2" name="Oval 163"/>
          <p:cNvSpPr/>
          <p:nvPr/>
        </p:nvSpPr>
        <p:spPr>
          <a:xfrm>
            <a:off x="583572" y="42410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3" name="Oval 164"/>
          <p:cNvSpPr/>
          <p:nvPr/>
        </p:nvSpPr>
        <p:spPr>
          <a:xfrm>
            <a:off x="640639" y="435955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4" name="Oval 165"/>
          <p:cNvSpPr/>
          <p:nvPr/>
        </p:nvSpPr>
        <p:spPr>
          <a:xfrm>
            <a:off x="601602" y="433375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5" name="Oval 166"/>
          <p:cNvSpPr/>
          <p:nvPr/>
        </p:nvSpPr>
        <p:spPr>
          <a:xfrm>
            <a:off x="430225" y="421696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6" name="Oval 167"/>
          <p:cNvSpPr/>
          <p:nvPr/>
        </p:nvSpPr>
        <p:spPr>
          <a:xfrm>
            <a:off x="481341" y="421696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7" name="Oval 168"/>
          <p:cNvSpPr/>
          <p:nvPr/>
        </p:nvSpPr>
        <p:spPr>
          <a:xfrm>
            <a:off x="583572" y="421696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8" name="Oval 169"/>
          <p:cNvSpPr/>
          <p:nvPr/>
        </p:nvSpPr>
        <p:spPr>
          <a:xfrm>
            <a:off x="564524" y="415773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9" name="Oval 170"/>
          <p:cNvSpPr/>
          <p:nvPr/>
        </p:nvSpPr>
        <p:spPr>
          <a:xfrm>
            <a:off x="532456" y="41818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0" name="Oval 171"/>
          <p:cNvSpPr/>
          <p:nvPr/>
        </p:nvSpPr>
        <p:spPr>
          <a:xfrm>
            <a:off x="532456" y="412263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1" name="Oval 172"/>
          <p:cNvSpPr/>
          <p:nvPr/>
        </p:nvSpPr>
        <p:spPr>
          <a:xfrm>
            <a:off x="583572" y="418186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2" name="Oval 173"/>
          <p:cNvSpPr/>
          <p:nvPr/>
        </p:nvSpPr>
        <p:spPr>
          <a:xfrm>
            <a:off x="481341" y="4157737"/>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3" name="Oval 174"/>
          <p:cNvSpPr/>
          <p:nvPr/>
        </p:nvSpPr>
        <p:spPr>
          <a:xfrm>
            <a:off x="532456" y="435955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4" name="Oval 176"/>
          <p:cNvSpPr/>
          <p:nvPr/>
        </p:nvSpPr>
        <p:spPr>
          <a:xfrm>
            <a:off x="481341" y="427619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5" name="Oval 177"/>
          <p:cNvSpPr/>
          <p:nvPr/>
        </p:nvSpPr>
        <p:spPr>
          <a:xfrm>
            <a:off x="446892" y="435955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6" name="Oval 178"/>
          <p:cNvSpPr/>
          <p:nvPr/>
        </p:nvSpPr>
        <p:spPr>
          <a:xfrm>
            <a:off x="646592" y="427619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7" name="Oval 179"/>
          <p:cNvSpPr/>
          <p:nvPr/>
        </p:nvSpPr>
        <p:spPr>
          <a:xfrm>
            <a:off x="634687" y="421696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8" name="Oval 180"/>
          <p:cNvSpPr/>
          <p:nvPr/>
        </p:nvSpPr>
        <p:spPr>
          <a:xfrm>
            <a:off x="564524" y="42410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9" name="Oval 181"/>
          <p:cNvSpPr/>
          <p:nvPr/>
        </p:nvSpPr>
        <p:spPr>
          <a:xfrm>
            <a:off x="560951" y="421845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0" name="Oval 182"/>
          <p:cNvSpPr/>
          <p:nvPr/>
        </p:nvSpPr>
        <p:spPr>
          <a:xfrm>
            <a:off x="634687" y="424109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1" name="Oval 183"/>
          <p:cNvSpPr/>
          <p:nvPr/>
        </p:nvSpPr>
        <p:spPr>
          <a:xfrm>
            <a:off x="490865" y="43003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2" name="Oval 184"/>
          <p:cNvSpPr/>
          <p:nvPr/>
        </p:nvSpPr>
        <p:spPr>
          <a:xfrm>
            <a:off x="589523" y="433542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3" name="Oval 185"/>
          <p:cNvSpPr/>
          <p:nvPr/>
        </p:nvSpPr>
        <p:spPr>
          <a:xfrm>
            <a:off x="583572" y="441878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4" name="Oval 187"/>
          <p:cNvSpPr/>
          <p:nvPr/>
        </p:nvSpPr>
        <p:spPr>
          <a:xfrm>
            <a:off x="548841" y="473007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5" name="Oval 188"/>
          <p:cNvSpPr/>
          <p:nvPr/>
        </p:nvSpPr>
        <p:spPr>
          <a:xfrm>
            <a:off x="548841" y="444203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6" name="Oval 189"/>
          <p:cNvSpPr/>
          <p:nvPr/>
        </p:nvSpPr>
        <p:spPr>
          <a:xfrm>
            <a:off x="609287" y="448848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7" name="Oval 190"/>
          <p:cNvSpPr/>
          <p:nvPr/>
        </p:nvSpPr>
        <p:spPr>
          <a:xfrm>
            <a:off x="609287" y="4429259"/>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8" name="Oval 191"/>
          <p:cNvSpPr/>
          <p:nvPr/>
        </p:nvSpPr>
        <p:spPr>
          <a:xfrm>
            <a:off x="558172" y="437003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9" name="Oval 192"/>
          <p:cNvSpPr/>
          <p:nvPr/>
        </p:nvSpPr>
        <p:spPr>
          <a:xfrm>
            <a:off x="609287" y="4429259"/>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0" name="Oval 193"/>
          <p:cNvSpPr/>
          <p:nvPr/>
        </p:nvSpPr>
        <p:spPr>
          <a:xfrm>
            <a:off x="558172" y="448848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1" name="Oval 194"/>
          <p:cNvSpPr/>
          <p:nvPr/>
        </p:nvSpPr>
        <p:spPr>
          <a:xfrm>
            <a:off x="548841" y="480207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2" name="Oval 195"/>
          <p:cNvSpPr/>
          <p:nvPr/>
        </p:nvSpPr>
        <p:spPr>
          <a:xfrm>
            <a:off x="564123" y="454771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3" name="Oval 196"/>
          <p:cNvSpPr/>
          <p:nvPr/>
        </p:nvSpPr>
        <p:spPr>
          <a:xfrm>
            <a:off x="790265" y="484271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4" name="Oval 197"/>
          <p:cNvSpPr/>
          <p:nvPr/>
        </p:nvSpPr>
        <p:spPr>
          <a:xfrm>
            <a:off x="646249" y="484271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5" name="Oval 198"/>
          <p:cNvSpPr/>
          <p:nvPr/>
        </p:nvSpPr>
        <p:spPr>
          <a:xfrm>
            <a:off x="620849" y="46580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6" name="Oval 199"/>
          <p:cNvSpPr/>
          <p:nvPr/>
        </p:nvSpPr>
        <p:spPr>
          <a:xfrm>
            <a:off x="548841" y="458605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7" name="Oval 200"/>
          <p:cNvSpPr/>
          <p:nvPr/>
        </p:nvSpPr>
        <p:spPr>
          <a:xfrm>
            <a:off x="901827" y="489948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8" name="Oval 201"/>
          <p:cNvSpPr/>
          <p:nvPr/>
        </p:nvSpPr>
        <p:spPr>
          <a:xfrm>
            <a:off x="585848" y="451773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9" name="Oval 202"/>
          <p:cNvSpPr/>
          <p:nvPr/>
        </p:nvSpPr>
        <p:spPr>
          <a:xfrm>
            <a:off x="609287" y="454771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0" name="Oval 203"/>
          <p:cNvSpPr/>
          <p:nvPr/>
        </p:nvSpPr>
        <p:spPr>
          <a:xfrm>
            <a:off x="609287" y="454771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1" name="Oval 204"/>
          <p:cNvSpPr/>
          <p:nvPr/>
        </p:nvSpPr>
        <p:spPr>
          <a:xfrm>
            <a:off x="558172" y="448848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2" name="Oval 205"/>
          <p:cNvSpPr/>
          <p:nvPr/>
        </p:nvSpPr>
        <p:spPr>
          <a:xfrm>
            <a:off x="620849" y="473007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3" name="Oval 206"/>
          <p:cNvSpPr/>
          <p:nvPr/>
        </p:nvSpPr>
        <p:spPr>
          <a:xfrm>
            <a:off x="595254" y="4581145"/>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4" name="Oval 207"/>
          <p:cNvSpPr/>
          <p:nvPr/>
        </p:nvSpPr>
        <p:spPr>
          <a:xfrm>
            <a:off x="548841" y="458605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5" name="Oval 208"/>
          <p:cNvSpPr/>
          <p:nvPr/>
        </p:nvSpPr>
        <p:spPr>
          <a:xfrm>
            <a:off x="548841" y="473007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6" name="Oval 209"/>
          <p:cNvSpPr/>
          <p:nvPr/>
        </p:nvSpPr>
        <p:spPr>
          <a:xfrm>
            <a:off x="558172" y="44643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7" name="Oval 210"/>
          <p:cNvSpPr/>
          <p:nvPr/>
        </p:nvSpPr>
        <p:spPr>
          <a:xfrm>
            <a:off x="558172" y="4405129"/>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8" name="Oval 211"/>
          <p:cNvSpPr/>
          <p:nvPr/>
        </p:nvSpPr>
        <p:spPr>
          <a:xfrm>
            <a:off x="862273" y="484271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9" name="Oval 212"/>
          <p:cNvSpPr/>
          <p:nvPr/>
        </p:nvSpPr>
        <p:spPr>
          <a:xfrm>
            <a:off x="548841" y="4298022"/>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0" name="Oval 213"/>
          <p:cNvSpPr/>
          <p:nvPr/>
        </p:nvSpPr>
        <p:spPr>
          <a:xfrm>
            <a:off x="558172" y="4429259"/>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1" name="Oval 214"/>
          <p:cNvSpPr/>
          <p:nvPr/>
        </p:nvSpPr>
        <p:spPr>
          <a:xfrm>
            <a:off x="620849" y="479314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2" name="Oval 215"/>
          <p:cNvSpPr/>
          <p:nvPr/>
        </p:nvSpPr>
        <p:spPr>
          <a:xfrm>
            <a:off x="548841" y="46580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3" name="Oval 216"/>
          <p:cNvSpPr/>
          <p:nvPr/>
        </p:nvSpPr>
        <p:spPr>
          <a:xfrm>
            <a:off x="718257"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4" name="Oval 217"/>
          <p:cNvSpPr/>
          <p:nvPr/>
        </p:nvSpPr>
        <p:spPr>
          <a:xfrm>
            <a:off x="548841" y="458605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5" name="Oval 218"/>
          <p:cNvSpPr/>
          <p:nvPr/>
        </p:nvSpPr>
        <p:spPr>
          <a:xfrm>
            <a:off x="548841" y="46580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6" name="Oval 219"/>
          <p:cNvSpPr/>
          <p:nvPr/>
        </p:nvSpPr>
        <p:spPr>
          <a:xfrm>
            <a:off x="609287" y="452358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7" name="Oval 220"/>
          <p:cNvSpPr/>
          <p:nvPr/>
        </p:nvSpPr>
        <p:spPr>
          <a:xfrm>
            <a:off x="609287" y="44643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8" name="Oval 221"/>
          <p:cNvSpPr/>
          <p:nvPr/>
        </p:nvSpPr>
        <p:spPr>
          <a:xfrm>
            <a:off x="790265"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9" name="Oval 222"/>
          <p:cNvSpPr/>
          <p:nvPr/>
        </p:nvSpPr>
        <p:spPr>
          <a:xfrm>
            <a:off x="620849" y="437003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0" name="Oval 223"/>
          <p:cNvSpPr/>
          <p:nvPr/>
        </p:nvSpPr>
        <p:spPr>
          <a:xfrm>
            <a:off x="609287" y="448848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1" name="Oval 224"/>
          <p:cNvSpPr/>
          <p:nvPr/>
        </p:nvSpPr>
        <p:spPr>
          <a:xfrm>
            <a:off x="718257" y="484271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2" name="Oval 225"/>
          <p:cNvSpPr/>
          <p:nvPr/>
        </p:nvSpPr>
        <p:spPr>
          <a:xfrm>
            <a:off x="581226" y="47944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3" name="Oval 226"/>
          <p:cNvSpPr/>
          <p:nvPr/>
        </p:nvSpPr>
        <p:spPr>
          <a:xfrm>
            <a:off x="558172" y="466617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4" name="Oval 227"/>
          <p:cNvSpPr/>
          <p:nvPr/>
        </p:nvSpPr>
        <p:spPr>
          <a:xfrm>
            <a:off x="585049" y="469847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5" name="Oval 229"/>
          <p:cNvSpPr/>
          <p:nvPr/>
        </p:nvSpPr>
        <p:spPr>
          <a:xfrm>
            <a:off x="856558" y="490329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0" name="Group 241"/>
          <p:cNvGrpSpPr/>
          <p:nvPr/>
        </p:nvGrpSpPr>
        <p:grpSpPr>
          <a:xfrm rot="18575255">
            <a:off x="714576" y="4684036"/>
            <a:ext cx="104462" cy="271724"/>
            <a:chOff x="738560" y="4139144"/>
            <a:chExt cx="104462" cy="271724"/>
          </a:xfrm>
        </p:grpSpPr>
        <p:sp>
          <p:nvSpPr>
            <p:cNvPr id="741" name="Oval 230"/>
            <p:cNvSpPr/>
            <p:nvPr/>
          </p:nvSpPr>
          <p:spPr>
            <a:xfrm>
              <a:off x="753842" y="422250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2" name="Oval 231"/>
            <p:cNvSpPr/>
            <p:nvPr/>
          </p:nvSpPr>
          <p:spPr>
            <a:xfrm>
              <a:off x="810568" y="433284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3" name="Oval 232"/>
            <p:cNvSpPr/>
            <p:nvPr/>
          </p:nvSpPr>
          <p:spPr>
            <a:xfrm>
              <a:off x="799006" y="422250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4" name="Oval 233"/>
            <p:cNvSpPr/>
            <p:nvPr/>
          </p:nvSpPr>
          <p:spPr>
            <a:xfrm>
              <a:off x="747891" y="416327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5" name="Oval 234"/>
            <p:cNvSpPr/>
            <p:nvPr/>
          </p:nvSpPr>
          <p:spPr>
            <a:xfrm>
              <a:off x="765921" y="425593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6" name="Oval 235"/>
            <p:cNvSpPr/>
            <p:nvPr/>
          </p:nvSpPr>
          <p:spPr>
            <a:xfrm>
              <a:off x="747891" y="413914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7" name="Oval 236"/>
            <p:cNvSpPr/>
            <p:nvPr/>
          </p:nvSpPr>
          <p:spPr>
            <a:xfrm>
              <a:off x="738560" y="426084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8" name="Oval 237"/>
            <p:cNvSpPr/>
            <p:nvPr/>
          </p:nvSpPr>
          <p:spPr>
            <a:xfrm>
              <a:off x="799006" y="413914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49" name="Oval 238"/>
            <p:cNvSpPr/>
            <p:nvPr/>
          </p:nvSpPr>
          <p:spPr>
            <a:xfrm>
              <a:off x="799006" y="416327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0" name="Oval 239"/>
            <p:cNvSpPr/>
            <p:nvPr/>
          </p:nvSpPr>
          <p:spPr>
            <a:xfrm>
              <a:off x="747891" y="43409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51" name="Oval 240"/>
            <p:cNvSpPr/>
            <p:nvPr/>
          </p:nvSpPr>
          <p:spPr>
            <a:xfrm>
              <a:off x="774768" y="437326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557" name="Oval 242"/>
          <p:cNvSpPr/>
          <p:nvPr/>
        </p:nvSpPr>
        <p:spPr>
          <a:xfrm>
            <a:off x="646249" y="462669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8" name="Oval 243"/>
          <p:cNvSpPr/>
          <p:nvPr/>
        </p:nvSpPr>
        <p:spPr>
          <a:xfrm>
            <a:off x="773249" y="481046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9" name="Oval 244"/>
          <p:cNvSpPr/>
          <p:nvPr/>
        </p:nvSpPr>
        <p:spPr>
          <a:xfrm>
            <a:off x="843734" y="494036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0" name="Oval 245"/>
          <p:cNvSpPr/>
          <p:nvPr/>
        </p:nvSpPr>
        <p:spPr>
          <a:xfrm>
            <a:off x="934281"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1" name="Oval 246"/>
          <p:cNvSpPr/>
          <p:nvPr/>
        </p:nvSpPr>
        <p:spPr>
          <a:xfrm>
            <a:off x="996764" y="492996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2" name="Oval 247"/>
          <p:cNvSpPr/>
          <p:nvPr/>
        </p:nvSpPr>
        <p:spPr>
          <a:xfrm>
            <a:off x="1006289"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3" name="Oval 248"/>
          <p:cNvSpPr/>
          <p:nvPr/>
        </p:nvSpPr>
        <p:spPr>
          <a:xfrm>
            <a:off x="718257"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4" name="Oval 249"/>
          <p:cNvSpPr/>
          <p:nvPr/>
        </p:nvSpPr>
        <p:spPr>
          <a:xfrm>
            <a:off x="790265" y="47707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5" name="Oval 250"/>
          <p:cNvSpPr/>
          <p:nvPr/>
        </p:nvSpPr>
        <p:spPr>
          <a:xfrm>
            <a:off x="942665" y="49231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6" name="Oval 251"/>
          <p:cNvSpPr/>
          <p:nvPr/>
        </p:nvSpPr>
        <p:spPr>
          <a:xfrm>
            <a:off x="687777" y="483319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7" name="Oval 252"/>
          <p:cNvSpPr/>
          <p:nvPr/>
        </p:nvSpPr>
        <p:spPr>
          <a:xfrm>
            <a:off x="502233" y="47707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8" name="Oval 253"/>
          <p:cNvSpPr/>
          <p:nvPr/>
        </p:nvSpPr>
        <p:spPr>
          <a:xfrm>
            <a:off x="1131255" y="47707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9" name="Oval 254"/>
          <p:cNvSpPr/>
          <p:nvPr/>
        </p:nvSpPr>
        <p:spPr>
          <a:xfrm>
            <a:off x="1176593" y="47707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0" name="Oval 255"/>
          <p:cNvSpPr/>
          <p:nvPr/>
        </p:nvSpPr>
        <p:spPr>
          <a:xfrm>
            <a:off x="1176975" y="480461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1" name="Oval 256"/>
          <p:cNvSpPr/>
          <p:nvPr/>
        </p:nvSpPr>
        <p:spPr>
          <a:xfrm>
            <a:off x="1203263" y="47707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2" name="Oval 257"/>
          <p:cNvSpPr/>
          <p:nvPr/>
        </p:nvSpPr>
        <p:spPr>
          <a:xfrm>
            <a:off x="1230315" y="482557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3" name="Oval 258"/>
          <p:cNvSpPr/>
          <p:nvPr/>
        </p:nvSpPr>
        <p:spPr>
          <a:xfrm>
            <a:off x="1256603" y="4772615"/>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4" name="Oval 261"/>
          <p:cNvSpPr/>
          <p:nvPr/>
        </p:nvSpPr>
        <p:spPr>
          <a:xfrm>
            <a:off x="934281" y="4842718"/>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5" name="Oval 262"/>
          <p:cNvSpPr/>
          <p:nvPr/>
        </p:nvSpPr>
        <p:spPr>
          <a:xfrm>
            <a:off x="574241" y="462669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6" name="Oval 263"/>
          <p:cNvSpPr/>
          <p:nvPr/>
        </p:nvSpPr>
        <p:spPr>
          <a:xfrm>
            <a:off x="646249" y="4770710"/>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7" name="Oval 264"/>
          <p:cNvSpPr/>
          <p:nvPr/>
        </p:nvSpPr>
        <p:spPr>
          <a:xfrm>
            <a:off x="646249" y="455468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8" name="Oval 265"/>
          <p:cNvSpPr/>
          <p:nvPr/>
        </p:nvSpPr>
        <p:spPr>
          <a:xfrm>
            <a:off x="646249" y="4698702"/>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9" name="Oval 266"/>
          <p:cNvSpPr/>
          <p:nvPr/>
        </p:nvSpPr>
        <p:spPr>
          <a:xfrm>
            <a:off x="718257" y="4626694"/>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0" name="Oval 267"/>
          <p:cNvSpPr/>
          <p:nvPr/>
        </p:nvSpPr>
        <p:spPr>
          <a:xfrm>
            <a:off x="672537" y="488424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1" name="Oval 268"/>
          <p:cNvSpPr/>
          <p:nvPr/>
        </p:nvSpPr>
        <p:spPr>
          <a:xfrm>
            <a:off x="502233" y="469870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2" name="Oval 269"/>
          <p:cNvSpPr/>
          <p:nvPr/>
        </p:nvSpPr>
        <p:spPr>
          <a:xfrm>
            <a:off x="654633" y="485110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3" name="Oval 270"/>
          <p:cNvSpPr/>
          <p:nvPr/>
        </p:nvSpPr>
        <p:spPr>
          <a:xfrm>
            <a:off x="750260" y="487891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4" name="Oval 271"/>
          <p:cNvSpPr/>
          <p:nvPr/>
        </p:nvSpPr>
        <p:spPr>
          <a:xfrm>
            <a:off x="955236" y="48579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5" name="Oval 272"/>
          <p:cNvSpPr/>
          <p:nvPr/>
        </p:nvSpPr>
        <p:spPr>
          <a:xfrm>
            <a:off x="1078297"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6" name="Oval 273"/>
          <p:cNvSpPr/>
          <p:nvPr/>
        </p:nvSpPr>
        <p:spPr>
          <a:xfrm>
            <a:off x="1150305"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7" name="Oval 274"/>
          <p:cNvSpPr/>
          <p:nvPr/>
        </p:nvSpPr>
        <p:spPr>
          <a:xfrm>
            <a:off x="1229864" y="489807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8" name="Oval 275"/>
          <p:cNvSpPr/>
          <p:nvPr/>
        </p:nvSpPr>
        <p:spPr>
          <a:xfrm>
            <a:off x="1239389" y="493198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89" name="Oval 276"/>
          <p:cNvSpPr/>
          <p:nvPr/>
        </p:nvSpPr>
        <p:spPr>
          <a:xfrm>
            <a:off x="1119756" y="489122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0" name="Oval 277"/>
          <p:cNvSpPr/>
          <p:nvPr/>
        </p:nvSpPr>
        <p:spPr>
          <a:xfrm>
            <a:off x="1261867" y="491522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1" name="Oval 278"/>
          <p:cNvSpPr/>
          <p:nvPr/>
        </p:nvSpPr>
        <p:spPr>
          <a:xfrm>
            <a:off x="1179639" y="492044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2" name="Oval 279"/>
          <p:cNvSpPr/>
          <p:nvPr/>
        </p:nvSpPr>
        <p:spPr>
          <a:xfrm>
            <a:off x="1215834" y="491243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3" name="Oval 280"/>
          <p:cNvSpPr/>
          <p:nvPr/>
        </p:nvSpPr>
        <p:spPr>
          <a:xfrm>
            <a:off x="1116015" y="4928825"/>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4" name="Oval 281"/>
          <p:cNvSpPr/>
          <p:nvPr/>
        </p:nvSpPr>
        <p:spPr>
          <a:xfrm>
            <a:off x="1272602" y="493377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5" name="Oval 282"/>
          <p:cNvSpPr/>
          <p:nvPr/>
        </p:nvSpPr>
        <p:spPr>
          <a:xfrm>
            <a:off x="1294321"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6" name="Oval 291"/>
          <p:cNvSpPr/>
          <p:nvPr/>
        </p:nvSpPr>
        <p:spPr>
          <a:xfrm>
            <a:off x="1366329"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7" name="Oval 292"/>
          <p:cNvSpPr/>
          <p:nvPr/>
        </p:nvSpPr>
        <p:spPr>
          <a:xfrm>
            <a:off x="1330134"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8" name="Oval 293"/>
          <p:cNvSpPr/>
          <p:nvPr/>
        </p:nvSpPr>
        <p:spPr>
          <a:xfrm>
            <a:off x="1402906"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9" name="Oval 294"/>
          <p:cNvSpPr/>
          <p:nvPr/>
        </p:nvSpPr>
        <p:spPr>
          <a:xfrm>
            <a:off x="1474914"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0" name="Oval 295"/>
          <p:cNvSpPr/>
          <p:nvPr/>
        </p:nvSpPr>
        <p:spPr>
          <a:xfrm>
            <a:off x="1438719" y="491472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1" name="Oval 297"/>
          <p:cNvSpPr/>
          <p:nvPr/>
        </p:nvSpPr>
        <p:spPr>
          <a:xfrm>
            <a:off x="1551114" y="491406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2" name="Oval 298"/>
          <p:cNvSpPr/>
          <p:nvPr/>
        </p:nvSpPr>
        <p:spPr>
          <a:xfrm>
            <a:off x="1623122" y="491406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3" name="Oval 299"/>
          <p:cNvSpPr/>
          <p:nvPr/>
        </p:nvSpPr>
        <p:spPr>
          <a:xfrm>
            <a:off x="1710301" y="489169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4" name="Oval 300"/>
          <p:cNvSpPr/>
          <p:nvPr/>
        </p:nvSpPr>
        <p:spPr>
          <a:xfrm>
            <a:off x="1712206" y="493131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5" name="Oval 301"/>
          <p:cNvSpPr/>
          <p:nvPr/>
        </p:nvSpPr>
        <p:spPr>
          <a:xfrm>
            <a:off x="1592573" y="4890555"/>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6" name="Oval 302"/>
          <p:cNvSpPr/>
          <p:nvPr/>
        </p:nvSpPr>
        <p:spPr>
          <a:xfrm>
            <a:off x="1734684" y="491455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7" name="Oval 303"/>
          <p:cNvSpPr/>
          <p:nvPr/>
        </p:nvSpPr>
        <p:spPr>
          <a:xfrm>
            <a:off x="1652456" y="491977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8" name="Oval 304"/>
          <p:cNvSpPr/>
          <p:nvPr/>
        </p:nvSpPr>
        <p:spPr>
          <a:xfrm>
            <a:off x="1688651" y="491177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9" name="Oval 305"/>
          <p:cNvSpPr/>
          <p:nvPr/>
        </p:nvSpPr>
        <p:spPr>
          <a:xfrm>
            <a:off x="1588832" y="4928160"/>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0" name="Oval 306"/>
          <p:cNvSpPr/>
          <p:nvPr/>
        </p:nvSpPr>
        <p:spPr>
          <a:xfrm>
            <a:off x="1745419" y="493311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1" name="Oval 307"/>
          <p:cNvSpPr/>
          <p:nvPr/>
        </p:nvSpPr>
        <p:spPr>
          <a:xfrm>
            <a:off x="1767138" y="491406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2" name="Oval 308"/>
          <p:cNvSpPr/>
          <p:nvPr/>
        </p:nvSpPr>
        <p:spPr>
          <a:xfrm>
            <a:off x="1839146" y="491406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3" name="Oval 309"/>
          <p:cNvSpPr/>
          <p:nvPr/>
        </p:nvSpPr>
        <p:spPr>
          <a:xfrm>
            <a:off x="1802951" y="491406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4" name="Oval 310"/>
          <p:cNvSpPr/>
          <p:nvPr/>
        </p:nvSpPr>
        <p:spPr>
          <a:xfrm>
            <a:off x="1875723" y="491406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5" name="Oval 311"/>
          <p:cNvSpPr/>
          <p:nvPr/>
        </p:nvSpPr>
        <p:spPr>
          <a:xfrm>
            <a:off x="1947731" y="491406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6" name="Oval 312"/>
          <p:cNvSpPr/>
          <p:nvPr/>
        </p:nvSpPr>
        <p:spPr>
          <a:xfrm>
            <a:off x="1911536" y="491406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7" name="Oval 313"/>
          <p:cNvSpPr/>
          <p:nvPr/>
        </p:nvSpPr>
        <p:spPr>
          <a:xfrm>
            <a:off x="1738871" y="490912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8" name="Oval 314"/>
          <p:cNvSpPr/>
          <p:nvPr/>
        </p:nvSpPr>
        <p:spPr>
          <a:xfrm>
            <a:off x="1810879" y="490912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19" name="Oval 315"/>
          <p:cNvSpPr/>
          <p:nvPr/>
        </p:nvSpPr>
        <p:spPr>
          <a:xfrm>
            <a:off x="1837931" y="4890569"/>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0" name="Oval 316"/>
          <p:cNvSpPr/>
          <p:nvPr/>
        </p:nvSpPr>
        <p:spPr>
          <a:xfrm>
            <a:off x="1899963" y="492638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1" name="Oval 317"/>
          <p:cNvSpPr/>
          <p:nvPr/>
        </p:nvSpPr>
        <p:spPr>
          <a:xfrm>
            <a:off x="1814620" y="493895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2" name="Oval 318"/>
          <p:cNvSpPr/>
          <p:nvPr/>
        </p:nvSpPr>
        <p:spPr>
          <a:xfrm>
            <a:off x="1922441" y="4909619"/>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3" name="Oval 319"/>
          <p:cNvSpPr/>
          <p:nvPr/>
        </p:nvSpPr>
        <p:spPr>
          <a:xfrm>
            <a:off x="1840213" y="4914839"/>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4" name="Oval 320"/>
          <p:cNvSpPr/>
          <p:nvPr/>
        </p:nvSpPr>
        <p:spPr>
          <a:xfrm>
            <a:off x="1876408" y="490683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5" name="Oval 321"/>
          <p:cNvSpPr/>
          <p:nvPr/>
        </p:nvSpPr>
        <p:spPr>
          <a:xfrm>
            <a:off x="1776589" y="492322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6" name="Oval 322"/>
          <p:cNvSpPr/>
          <p:nvPr/>
        </p:nvSpPr>
        <p:spPr>
          <a:xfrm>
            <a:off x="1933176" y="492817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7" name="Oval 323"/>
          <p:cNvSpPr/>
          <p:nvPr/>
        </p:nvSpPr>
        <p:spPr>
          <a:xfrm>
            <a:off x="1954895" y="490912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8" name="Oval 324"/>
          <p:cNvSpPr/>
          <p:nvPr/>
        </p:nvSpPr>
        <p:spPr>
          <a:xfrm>
            <a:off x="2026903" y="490912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9" name="Oval 325"/>
          <p:cNvSpPr/>
          <p:nvPr/>
        </p:nvSpPr>
        <p:spPr>
          <a:xfrm>
            <a:off x="1990708" y="490912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0" name="Oval 326"/>
          <p:cNvSpPr/>
          <p:nvPr/>
        </p:nvSpPr>
        <p:spPr>
          <a:xfrm>
            <a:off x="2063480" y="490912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1" name="Oval 327"/>
          <p:cNvSpPr/>
          <p:nvPr/>
        </p:nvSpPr>
        <p:spPr>
          <a:xfrm>
            <a:off x="2148823" y="4909124"/>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2" name="Oval 328"/>
          <p:cNvSpPr/>
          <p:nvPr/>
        </p:nvSpPr>
        <p:spPr>
          <a:xfrm>
            <a:off x="2099293" y="490912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3" name="Oval 329"/>
          <p:cNvSpPr/>
          <p:nvPr/>
        </p:nvSpPr>
        <p:spPr>
          <a:xfrm>
            <a:off x="2197971" y="494394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4" name="Oval 330"/>
          <p:cNvSpPr/>
          <p:nvPr/>
        </p:nvSpPr>
        <p:spPr>
          <a:xfrm>
            <a:off x="1981262" y="493251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5" name="Oval 331"/>
          <p:cNvSpPr/>
          <p:nvPr/>
        </p:nvSpPr>
        <p:spPr>
          <a:xfrm>
            <a:off x="2060821" y="491586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6" name="Oval 332"/>
          <p:cNvSpPr/>
          <p:nvPr/>
        </p:nvSpPr>
        <p:spPr>
          <a:xfrm>
            <a:off x="2047486" y="4949775"/>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7" name="Oval 333"/>
          <p:cNvSpPr/>
          <p:nvPr/>
        </p:nvSpPr>
        <p:spPr>
          <a:xfrm>
            <a:off x="2197971" y="490901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8" name="Oval 334"/>
          <p:cNvSpPr/>
          <p:nvPr/>
        </p:nvSpPr>
        <p:spPr>
          <a:xfrm>
            <a:off x="2092824" y="493301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9" name="Oval 335"/>
          <p:cNvSpPr/>
          <p:nvPr/>
        </p:nvSpPr>
        <p:spPr>
          <a:xfrm>
            <a:off x="2010596" y="493823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0" name="Oval 336"/>
          <p:cNvSpPr/>
          <p:nvPr/>
        </p:nvSpPr>
        <p:spPr>
          <a:xfrm>
            <a:off x="2046791" y="4930230"/>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1" name="Oval 337"/>
          <p:cNvSpPr/>
          <p:nvPr/>
        </p:nvSpPr>
        <p:spPr>
          <a:xfrm>
            <a:off x="1954592" y="4942806"/>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2" name="Oval 338"/>
          <p:cNvSpPr/>
          <p:nvPr/>
        </p:nvSpPr>
        <p:spPr>
          <a:xfrm>
            <a:off x="2090224" y="494966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3" name="Oval 339"/>
          <p:cNvSpPr/>
          <p:nvPr/>
        </p:nvSpPr>
        <p:spPr>
          <a:xfrm>
            <a:off x="2125278" y="493251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4" name="Oval 340"/>
          <p:cNvSpPr/>
          <p:nvPr/>
        </p:nvSpPr>
        <p:spPr>
          <a:xfrm>
            <a:off x="2197286" y="493251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5" name="Oval 341"/>
          <p:cNvSpPr/>
          <p:nvPr/>
        </p:nvSpPr>
        <p:spPr>
          <a:xfrm>
            <a:off x="2161091" y="4932517"/>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6" name="Oval 342"/>
          <p:cNvSpPr/>
          <p:nvPr/>
        </p:nvSpPr>
        <p:spPr>
          <a:xfrm>
            <a:off x="2233863" y="493251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7" name="Oval 343"/>
          <p:cNvSpPr/>
          <p:nvPr/>
        </p:nvSpPr>
        <p:spPr>
          <a:xfrm>
            <a:off x="2374441" y="4982542"/>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8" name="Oval 344"/>
          <p:cNvSpPr/>
          <p:nvPr/>
        </p:nvSpPr>
        <p:spPr>
          <a:xfrm>
            <a:off x="2286821" y="497720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49" name="Oval 345"/>
          <p:cNvSpPr/>
          <p:nvPr/>
        </p:nvSpPr>
        <p:spPr>
          <a:xfrm>
            <a:off x="1864670" y="493960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0" name="Oval 346"/>
          <p:cNvSpPr/>
          <p:nvPr/>
        </p:nvSpPr>
        <p:spPr>
          <a:xfrm>
            <a:off x="2271194" y="491341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1" name="Oval 347"/>
          <p:cNvSpPr/>
          <p:nvPr/>
        </p:nvSpPr>
        <p:spPr>
          <a:xfrm>
            <a:off x="2307771" y="491341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2" name="Oval 348"/>
          <p:cNvSpPr/>
          <p:nvPr/>
        </p:nvSpPr>
        <p:spPr>
          <a:xfrm>
            <a:off x="2379779" y="491341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3" name="Oval 349"/>
          <p:cNvSpPr/>
          <p:nvPr/>
        </p:nvSpPr>
        <p:spPr>
          <a:xfrm>
            <a:off x="2343584" y="491341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4" name="Oval 350"/>
          <p:cNvSpPr/>
          <p:nvPr/>
        </p:nvSpPr>
        <p:spPr>
          <a:xfrm>
            <a:off x="2374754" y="493754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5" name="Oval 351"/>
          <p:cNvSpPr/>
          <p:nvPr/>
        </p:nvSpPr>
        <p:spPr>
          <a:xfrm>
            <a:off x="2332011" y="492573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6" name="Oval 352"/>
          <p:cNvSpPr/>
          <p:nvPr/>
        </p:nvSpPr>
        <p:spPr>
          <a:xfrm>
            <a:off x="2246668" y="493831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7" name="Oval 353"/>
          <p:cNvSpPr/>
          <p:nvPr/>
        </p:nvSpPr>
        <p:spPr>
          <a:xfrm>
            <a:off x="2354489" y="4908973"/>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8" name="Oval 354"/>
          <p:cNvSpPr/>
          <p:nvPr/>
        </p:nvSpPr>
        <p:spPr>
          <a:xfrm>
            <a:off x="2272261" y="4914193"/>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9" name="Oval 355"/>
          <p:cNvSpPr/>
          <p:nvPr/>
        </p:nvSpPr>
        <p:spPr>
          <a:xfrm>
            <a:off x="2308456" y="490619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0" name="Oval 356"/>
          <p:cNvSpPr/>
          <p:nvPr/>
        </p:nvSpPr>
        <p:spPr>
          <a:xfrm>
            <a:off x="2365224" y="492752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1" name="Oval 357"/>
          <p:cNvSpPr/>
          <p:nvPr/>
        </p:nvSpPr>
        <p:spPr>
          <a:xfrm>
            <a:off x="2386943" y="49084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2" name="Oval 358"/>
          <p:cNvSpPr/>
          <p:nvPr/>
        </p:nvSpPr>
        <p:spPr>
          <a:xfrm>
            <a:off x="2458951" y="49084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3" name="Oval 359"/>
          <p:cNvSpPr/>
          <p:nvPr/>
        </p:nvSpPr>
        <p:spPr>
          <a:xfrm>
            <a:off x="2422756" y="49084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4" name="Oval 360"/>
          <p:cNvSpPr/>
          <p:nvPr/>
        </p:nvSpPr>
        <p:spPr>
          <a:xfrm>
            <a:off x="2495528" y="49084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5" name="Oval 361"/>
          <p:cNvSpPr/>
          <p:nvPr/>
        </p:nvSpPr>
        <p:spPr>
          <a:xfrm>
            <a:off x="2580871" y="49084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6" name="Oval 362"/>
          <p:cNvSpPr/>
          <p:nvPr/>
        </p:nvSpPr>
        <p:spPr>
          <a:xfrm>
            <a:off x="2531341" y="490847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7" name="Oval 363"/>
          <p:cNvSpPr/>
          <p:nvPr/>
        </p:nvSpPr>
        <p:spPr>
          <a:xfrm>
            <a:off x="2630019" y="494330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8" name="Oval 364"/>
          <p:cNvSpPr/>
          <p:nvPr/>
        </p:nvSpPr>
        <p:spPr>
          <a:xfrm>
            <a:off x="2413310" y="493187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9" name="Oval 365"/>
          <p:cNvSpPr/>
          <p:nvPr/>
        </p:nvSpPr>
        <p:spPr>
          <a:xfrm>
            <a:off x="2492869" y="491522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0" name="Oval 366"/>
          <p:cNvSpPr/>
          <p:nvPr/>
        </p:nvSpPr>
        <p:spPr>
          <a:xfrm>
            <a:off x="2774035" y="491091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1" name="Oval 367"/>
          <p:cNvSpPr/>
          <p:nvPr/>
        </p:nvSpPr>
        <p:spPr>
          <a:xfrm>
            <a:off x="2630019" y="4908365"/>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2" name="Oval 368"/>
          <p:cNvSpPr/>
          <p:nvPr/>
        </p:nvSpPr>
        <p:spPr>
          <a:xfrm>
            <a:off x="2524872" y="493236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3" name="Oval 369"/>
          <p:cNvSpPr/>
          <p:nvPr/>
        </p:nvSpPr>
        <p:spPr>
          <a:xfrm>
            <a:off x="2442644" y="493758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4" name="Oval 370"/>
          <p:cNvSpPr/>
          <p:nvPr/>
        </p:nvSpPr>
        <p:spPr>
          <a:xfrm>
            <a:off x="2478839" y="492958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5" name="Oval 371"/>
          <p:cNvSpPr/>
          <p:nvPr/>
        </p:nvSpPr>
        <p:spPr>
          <a:xfrm>
            <a:off x="2902811" y="4808810"/>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6" name="Oval 372"/>
          <p:cNvSpPr/>
          <p:nvPr/>
        </p:nvSpPr>
        <p:spPr>
          <a:xfrm>
            <a:off x="2697835" y="489377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7" name="Oval 373"/>
          <p:cNvSpPr/>
          <p:nvPr/>
        </p:nvSpPr>
        <p:spPr>
          <a:xfrm>
            <a:off x="2557326" y="493187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8" name="Oval 374"/>
          <p:cNvSpPr/>
          <p:nvPr/>
        </p:nvSpPr>
        <p:spPr>
          <a:xfrm>
            <a:off x="2844267" y="484271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79" name="Oval 375"/>
          <p:cNvSpPr/>
          <p:nvPr/>
        </p:nvSpPr>
        <p:spPr>
          <a:xfrm>
            <a:off x="2593139" y="493187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0" name="Oval 376"/>
          <p:cNvSpPr/>
          <p:nvPr/>
        </p:nvSpPr>
        <p:spPr>
          <a:xfrm>
            <a:off x="2926435" y="4792524"/>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1" name="Oval 377"/>
          <p:cNvSpPr/>
          <p:nvPr/>
        </p:nvSpPr>
        <p:spPr>
          <a:xfrm>
            <a:off x="2230425" y="498863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2" name="Oval 378"/>
          <p:cNvSpPr/>
          <p:nvPr/>
        </p:nvSpPr>
        <p:spPr>
          <a:xfrm>
            <a:off x="2249093" y="487700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3" name="Oval 379"/>
          <p:cNvSpPr/>
          <p:nvPr/>
        </p:nvSpPr>
        <p:spPr>
          <a:xfrm>
            <a:off x="2679618" y="491091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4" name="Oval 380"/>
          <p:cNvSpPr/>
          <p:nvPr/>
        </p:nvSpPr>
        <p:spPr>
          <a:xfrm>
            <a:off x="2734481" y="4914726"/>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5" name="Oval 381"/>
          <p:cNvSpPr/>
          <p:nvPr/>
        </p:nvSpPr>
        <p:spPr>
          <a:xfrm>
            <a:off x="2806489" y="484271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6" name="Oval 382"/>
          <p:cNvSpPr/>
          <p:nvPr/>
        </p:nvSpPr>
        <p:spPr>
          <a:xfrm>
            <a:off x="2838874" y="488234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7" name="Oval 383"/>
          <p:cNvSpPr/>
          <p:nvPr/>
        </p:nvSpPr>
        <p:spPr>
          <a:xfrm>
            <a:off x="2878497" y="484271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8" name="Oval 384"/>
          <p:cNvSpPr/>
          <p:nvPr/>
        </p:nvSpPr>
        <p:spPr>
          <a:xfrm>
            <a:off x="2950505" y="474248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89" name="Oval 385"/>
          <p:cNvSpPr/>
          <p:nvPr/>
        </p:nvSpPr>
        <p:spPr>
          <a:xfrm>
            <a:off x="2977681" y="4756840"/>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0" name="Oval 386"/>
          <p:cNvSpPr/>
          <p:nvPr/>
        </p:nvSpPr>
        <p:spPr>
          <a:xfrm>
            <a:off x="2778296" y="4878531"/>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1" name="Oval 387"/>
          <p:cNvSpPr/>
          <p:nvPr/>
        </p:nvSpPr>
        <p:spPr>
          <a:xfrm>
            <a:off x="2446449" y="485795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2" name="Oval 388"/>
          <p:cNvSpPr/>
          <p:nvPr/>
        </p:nvSpPr>
        <p:spPr>
          <a:xfrm>
            <a:off x="2330373" y="486557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1" name="Group 396"/>
          <p:cNvGrpSpPr/>
          <p:nvPr/>
        </p:nvGrpSpPr>
        <p:grpSpPr>
          <a:xfrm>
            <a:off x="873321" y="4062720"/>
            <a:ext cx="1167180" cy="522297"/>
            <a:chOff x="1331640" y="3628162"/>
            <a:chExt cx="1167180" cy="522297"/>
          </a:xfrm>
        </p:grpSpPr>
        <p:sp>
          <p:nvSpPr>
            <p:cNvPr id="735" name="Oval 390"/>
            <p:cNvSpPr/>
            <p:nvPr/>
          </p:nvSpPr>
          <p:spPr>
            <a:xfrm>
              <a:off x="1331640" y="3717032"/>
              <a:ext cx="72008" cy="720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6" name="Oval 391"/>
            <p:cNvSpPr/>
            <p:nvPr/>
          </p:nvSpPr>
          <p:spPr>
            <a:xfrm>
              <a:off x="1331640" y="3861048"/>
              <a:ext cx="72008" cy="7200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7" name="Oval 392"/>
            <p:cNvSpPr/>
            <p:nvPr/>
          </p:nvSpPr>
          <p:spPr>
            <a:xfrm>
              <a:off x="1331640" y="4005064"/>
              <a:ext cx="72008" cy="7200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8" name="TextBox 393"/>
            <p:cNvSpPr txBox="1"/>
            <p:nvPr/>
          </p:nvSpPr>
          <p:spPr>
            <a:xfrm>
              <a:off x="1403648" y="3628162"/>
              <a:ext cx="479618" cy="230832"/>
            </a:xfrm>
            <a:prstGeom prst="rect">
              <a:avLst/>
            </a:prstGeom>
            <a:noFill/>
          </p:spPr>
          <p:txBody>
            <a:bodyPr wrap="none" rtlCol="0">
              <a:spAutoFit/>
            </a:bodyPr>
            <a:lstStyle/>
            <a:p>
              <a:r>
                <a:rPr lang="en-US" sz="900" dirty="0" err="1" smtClean="0"/>
                <a:t>EVRs</a:t>
              </a:r>
              <a:endParaRPr lang="en-US" sz="900" dirty="0"/>
            </a:p>
          </p:txBody>
        </p:sp>
        <p:sp>
          <p:nvSpPr>
            <p:cNvPr id="739" name="TextBox 394"/>
            <p:cNvSpPr txBox="1"/>
            <p:nvPr/>
          </p:nvSpPr>
          <p:spPr>
            <a:xfrm>
              <a:off x="1403648" y="3774847"/>
              <a:ext cx="1095172" cy="230832"/>
            </a:xfrm>
            <a:prstGeom prst="rect">
              <a:avLst/>
            </a:prstGeom>
            <a:noFill/>
          </p:spPr>
          <p:txBody>
            <a:bodyPr wrap="none" rtlCol="0">
              <a:spAutoFit/>
            </a:bodyPr>
            <a:lstStyle/>
            <a:p>
              <a:r>
                <a:rPr lang="en-US" sz="900" dirty="0" smtClean="0"/>
                <a:t>Neutralized </a:t>
              </a:r>
              <a:r>
                <a:rPr lang="en-US" sz="900" dirty="0" err="1" smtClean="0"/>
                <a:t>EVRs</a:t>
              </a:r>
              <a:endParaRPr lang="en-US" sz="900" dirty="0"/>
            </a:p>
          </p:txBody>
        </p:sp>
        <p:sp>
          <p:nvSpPr>
            <p:cNvPr id="740" name="TextBox 395"/>
            <p:cNvSpPr txBox="1"/>
            <p:nvPr/>
          </p:nvSpPr>
          <p:spPr>
            <a:xfrm>
              <a:off x="1405355" y="3919627"/>
              <a:ext cx="697627" cy="230832"/>
            </a:xfrm>
            <a:prstGeom prst="rect">
              <a:avLst/>
            </a:prstGeom>
            <a:noFill/>
          </p:spPr>
          <p:txBody>
            <a:bodyPr wrap="none" rtlCol="0">
              <a:spAutoFit/>
            </a:bodyPr>
            <a:lstStyle/>
            <a:p>
              <a:r>
                <a:rPr lang="en-US" sz="900" smtClean="0"/>
                <a:t>Photoions</a:t>
              </a:r>
              <a:endParaRPr lang="en-US" sz="900"/>
            </a:p>
          </p:txBody>
        </p:sp>
      </p:grpSp>
      <p:sp>
        <p:nvSpPr>
          <p:cNvPr id="695" name="Oval 401"/>
          <p:cNvSpPr/>
          <p:nvPr/>
        </p:nvSpPr>
        <p:spPr>
          <a:xfrm>
            <a:off x="3076166" y="465181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6" name="Oval 402"/>
          <p:cNvSpPr/>
          <p:nvPr/>
        </p:nvSpPr>
        <p:spPr>
          <a:xfrm>
            <a:off x="3017622" y="4685720"/>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7" name="Oval 403"/>
          <p:cNvSpPr/>
          <p:nvPr/>
        </p:nvSpPr>
        <p:spPr>
          <a:xfrm>
            <a:off x="3099790" y="4663748"/>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8" name="Oval 404"/>
          <p:cNvSpPr/>
          <p:nvPr/>
        </p:nvSpPr>
        <p:spPr>
          <a:xfrm>
            <a:off x="3012229" y="4725343"/>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99" name="Oval 405"/>
          <p:cNvSpPr/>
          <p:nvPr/>
        </p:nvSpPr>
        <p:spPr>
          <a:xfrm>
            <a:off x="3051852" y="4685720"/>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00" name="Oval 406"/>
          <p:cNvSpPr/>
          <p:nvPr/>
        </p:nvSpPr>
        <p:spPr>
          <a:xfrm>
            <a:off x="3123860" y="4613712"/>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01" name="Oval 407"/>
          <p:cNvSpPr/>
          <p:nvPr/>
        </p:nvSpPr>
        <p:spPr>
          <a:xfrm>
            <a:off x="3151036" y="4561389"/>
            <a:ext cx="32454" cy="3760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06" name="TextBox 415"/>
          <p:cNvSpPr txBox="1"/>
          <p:nvPr/>
        </p:nvSpPr>
        <p:spPr>
          <a:xfrm>
            <a:off x="862273" y="3690590"/>
            <a:ext cx="704039" cy="276999"/>
          </a:xfrm>
          <a:prstGeom prst="rect">
            <a:avLst/>
          </a:prstGeom>
          <a:noFill/>
        </p:spPr>
        <p:txBody>
          <a:bodyPr wrap="none" rtlCol="0">
            <a:spAutoFit/>
          </a:bodyPr>
          <a:lstStyle/>
          <a:p>
            <a:r>
              <a:rPr lang="en-US" sz="1200" dirty="0" smtClean="0"/>
              <a:t>gas cell</a:t>
            </a:r>
          </a:p>
        </p:txBody>
      </p:sp>
      <p:sp>
        <p:nvSpPr>
          <p:cNvPr id="707" name="TextBox 417"/>
          <p:cNvSpPr txBox="1"/>
          <p:nvPr/>
        </p:nvSpPr>
        <p:spPr>
          <a:xfrm>
            <a:off x="2287381" y="3614077"/>
            <a:ext cx="1124026" cy="276999"/>
          </a:xfrm>
          <a:prstGeom prst="rect">
            <a:avLst/>
          </a:prstGeom>
          <a:noFill/>
        </p:spPr>
        <p:txBody>
          <a:bodyPr wrap="none" rtlCol="0">
            <a:spAutoFit/>
          </a:bodyPr>
          <a:lstStyle/>
          <a:p>
            <a:r>
              <a:rPr lang="en-US" sz="1200" dirty="0" smtClean="0"/>
              <a:t>S-shape RFQ</a:t>
            </a:r>
          </a:p>
        </p:txBody>
      </p:sp>
      <p:sp>
        <p:nvSpPr>
          <p:cNvPr id="708" name="TextBox 418"/>
          <p:cNvSpPr txBox="1"/>
          <p:nvPr/>
        </p:nvSpPr>
        <p:spPr>
          <a:xfrm>
            <a:off x="3742593" y="3402558"/>
            <a:ext cx="1060355" cy="461665"/>
          </a:xfrm>
          <a:prstGeom prst="rect">
            <a:avLst/>
          </a:prstGeom>
          <a:noFill/>
        </p:spPr>
        <p:txBody>
          <a:bodyPr wrap="none" rtlCol="0">
            <a:spAutoFit/>
          </a:bodyPr>
          <a:lstStyle/>
          <a:p>
            <a:r>
              <a:rPr lang="en-US" sz="1200" smtClean="0"/>
              <a:t>diff. pumping</a:t>
            </a:r>
          </a:p>
          <a:p>
            <a:r>
              <a:rPr lang="en-US" sz="1200" smtClean="0"/>
              <a:t>       RFQ</a:t>
            </a:r>
          </a:p>
        </p:txBody>
      </p:sp>
      <p:sp>
        <p:nvSpPr>
          <p:cNvPr id="712" name="TextBox 429"/>
          <p:cNvSpPr txBox="1"/>
          <p:nvPr/>
        </p:nvSpPr>
        <p:spPr>
          <a:xfrm>
            <a:off x="4988292" y="3402558"/>
            <a:ext cx="1112805" cy="461665"/>
          </a:xfrm>
          <a:prstGeom prst="rect">
            <a:avLst/>
          </a:prstGeom>
          <a:noFill/>
        </p:spPr>
        <p:txBody>
          <a:bodyPr wrap="none" rtlCol="0">
            <a:spAutoFit/>
          </a:bodyPr>
          <a:lstStyle/>
          <a:p>
            <a:r>
              <a:rPr lang="en-US" sz="1200" smtClean="0"/>
              <a:t>        QMF </a:t>
            </a:r>
          </a:p>
          <a:p>
            <a:r>
              <a:rPr lang="en-US" sz="1200" smtClean="0"/>
              <a:t>(m/</a:t>
            </a:r>
            <a:r>
              <a:rPr lang="en-US" sz="1200" smtClean="0">
                <a:latin typeface="Symbol" pitchFamily="18" charset="2"/>
              </a:rPr>
              <a:t>D</a:t>
            </a:r>
            <a:r>
              <a:rPr lang="en-US" sz="1200" smtClean="0"/>
              <a:t>m ~ 100)</a:t>
            </a:r>
          </a:p>
        </p:txBody>
      </p:sp>
      <p:sp>
        <p:nvSpPr>
          <p:cNvPr id="713" name="TextBox 430"/>
          <p:cNvSpPr txBox="1"/>
          <p:nvPr/>
        </p:nvSpPr>
        <p:spPr>
          <a:xfrm>
            <a:off x="6261154" y="3546574"/>
            <a:ext cx="737702" cy="276999"/>
          </a:xfrm>
          <a:prstGeom prst="rect">
            <a:avLst/>
          </a:prstGeom>
          <a:noFill/>
        </p:spPr>
        <p:txBody>
          <a:bodyPr wrap="none" rtlCol="0">
            <a:spAutoFit/>
          </a:bodyPr>
          <a:lstStyle/>
          <a:p>
            <a:r>
              <a:rPr lang="en-US" sz="1200" smtClean="0"/>
              <a:t>buncher</a:t>
            </a:r>
          </a:p>
        </p:txBody>
      </p:sp>
      <p:sp>
        <p:nvSpPr>
          <p:cNvPr id="714" name="TextBox 432"/>
          <p:cNvSpPr txBox="1"/>
          <p:nvPr/>
        </p:nvSpPr>
        <p:spPr>
          <a:xfrm>
            <a:off x="7732714" y="2076797"/>
            <a:ext cx="1301959" cy="461665"/>
          </a:xfrm>
          <a:prstGeom prst="rect">
            <a:avLst/>
          </a:prstGeom>
          <a:noFill/>
        </p:spPr>
        <p:txBody>
          <a:bodyPr wrap="none" rtlCol="0">
            <a:spAutoFit/>
          </a:bodyPr>
          <a:lstStyle/>
          <a:p>
            <a:r>
              <a:rPr lang="en-US" sz="1200" dirty="0" smtClean="0"/>
              <a:t>      MR </a:t>
            </a:r>
            <a:r>
              <a:rPr lang="en-US" sz="1200" dirty="0" err="1" smtClean="0"/>
              <a:t>ToF</a:t>
            </a:r>
            <a:r>
              <a:rPr lang="en-US" sz="1200" dirty="0" smtClean="0"/>
              <a:t> MS</a:t>
            </a:r>
          </a:p>
          <a:p>
            <a:r>
              <a:rPr lang="en-US" sz="1200" dirty="0" smtClean="0"/>
              <a:t>     (m/</a:t>
            </a:r>
            <a:r>
              <a:rPr lang="en-US" sz="1200" dirty="0" smtClean="0">
                <a:latin typeface="Symbol" pitchFamily="18" charset="2"/>
              </a:rPr>
              <a:t>D</a:t>
            </a:r>
            <a:r>
              <a:rPr lang="en-US" sz="1200" dirty="0" smtClean="0"/>
              <a:t>m ~ 10</a:t>
            </a:r>
            <a:r>
              <a:rPr lang="en-US" sz="1200" baseline="30000" dirty="0" smtClean="0"/>
              <a:t>5</a:t>
            </a:r>
            <a:r>
              <a:rPr lang="en-US" sz="1200" dirty="0" smtClean="0"/>
              <a:t>)</a:t>
            </a:r>
          </a:p>
        </p:txBody>
      </p:sp>
      <p:sp>
        <p:nvSpPr>
          <p:cNvPr id="715" name="TextBox 433"/>
          <p:cNvSpPr txBox="1"/>
          <p:nvPr/>
        </p:nvSpPr>
        <p:spPr>
          <a:xfrm>
            <a:off x="8279097" y="1314326"/>
            <a:ext cx="526106" cy="276999"/>
          </a:xfrm>
          <a:prstGeom prst="rect">
            <a:avLst/>
          </a:prstGeom>
          <a:noFill/>
        </p:spPr>
        <p:txBody>
          <a:bodyPr wrap="none" rtlCol="0">
            <a:spAutoFit/>
          </a:bodyPr>
          <a:lstStyle/>
          <a:p>
            <a:r>
              <a:rPr lang="en-US" sz="1200" smtClean="0"/>
              <a:t>MCP</a:t>
            </a:r>
          </a:p>
        </p:txBody>
      </p:sp>
      <p:cxnSp>
        <p:nvCxnSpPr>
          <p:cNvPr id="716" name="Straight Arrow Connector 437"/>
          <p:cNvCxnSpPr/>
          <p:nvPr/>
        </p:nvCxnSpPr>
        <p:spPr>
          <a:xfrm>
            <a:off x="4272771" y="3836001"/>
            <a:ext cx="36305" cy="2738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 name="Straight Arrow Connector 439"/>
          <p:cNvCxnSpPr/>
          <p:nvPr/>
        </p:nvCxnSpPr>
        <p:spPr>
          <a:xfrm flipH="1">
            <a:off x="5362094" y="3836001"/>
            <a:ext cx="182601" cy="3846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8" name="Straight Arrow Connector 441"/>
          <p:cNvCxnSpPr/>
          <p:nvPr/>
        </p:nvCxnSpPr>
        <p:spPr>
          <a:xfrm flipH="1">
            <a:off x="6454762" y="3795351"/>
            <a:ext cx="175243" cy="4430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0" name="Oval 398"/>
          <p:cNvSpPr/>
          <p:nvPr/>
        </p:nvSpPr>
        <p:spPr>
          <a:xfrm>
            <a:off x="574241" y="4338662"/>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1" name="Oval 411"/>
          <p:cNvSpPr/>
          <p:nvPr/>
        </p:nvSpPr>
        <p:spPr>
          <a:xfrm>
            <a:off x="449851" y="4271416"/>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2" name="Oval 413"/>
          <p:cNvSpPr/>
          <p:nvPr/>
        </p:nvSpPr>
        <p:spPr>
          <a:xfrm>
            <a:off x="487947" y="439400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3" name="Oval 419"/>
          <p:cNvSpPr/>
          <p:nvPr/>
        </p:nvSpPr>
        <p:spPr>
          <a:xfrm>
            <a:off x="500430" y="4368303"/>
            <a:ext cx="32454" cy="3760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4" name="Oval 421"/>
          <p:cNvSpPr/>
          <p:nvPr/>
        </p:nvSpPr>
        <p:spPr>
          <a:xfrm>
            <a:off x="536137" y="4496967"/>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5" name="Oval 422"/>
          <p:cNvSpPr/>
          <p:nvPr/>
        </p:nvSpPr>
        <p:spPr>
          <a:xfrm>
            <a:off x="512322" y="463984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6" name="Oval 424"/>
          <p:cNvSpPr/>
          <p:nvPr/>
        </p:nvSpPr>
        <p:spPr>
          <a:xfrm>
            <a:off x="521848" y="4574301"/>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7" name="Oval 427"/>
          <p:cNvSpPr/>
          <p:nvPr/>
        </p:nvSpPr>
        <p:spPr>
          <a:xfrm>
            <a:off x="1205646" y="4948638"/>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8" name="Oval 436"/>
          <p:cNvSpPr/>
          <p:nvPr/>
        </p:nvSpPr>
        <p:spPr>
          <a:xfrm>
            <a:off x="1150305" y="4931393"/>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29" name="Oval 438"/>
          <p:cNvSpPr/>
          <p:nvPr/>
        </p:nvSpPr>
        <p:spPr>
          <a:xfrm>
            <a:off x="1181836" y="4896169"/>
            <a:ext cx="32454" cy="376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0" name="TextBox 457"/>
          <p:cNvSpPr txBox="1"/>
          <p:nvPr/>
        </p:nvSpPr>
        <p:spPr>
          <a:xfrm>
            <a:off x="7136598" y="3526829"/>
            <a:ext cx="660758" cy="276999"/>
          </a:xfrm>
          <a:prstGeom prst="rect">
            <a:avLst/>
          </a:prstGeom>
          <a:noFill/>
        </p:spPr>
        <p:txBody>
          <a:bodyPr wrap="none" rtlCol="0">
            <a:spAutoFit/>
          </a:bodyPr>
          <a:lstStyle/>
          <a:p>
            <a:r>
              <a:rPr lang="en-US" sz="1200" smtClean="0"/>
              <a:t>bender</a:t>
            </a:r>
          </a:p>
        </p:txBody>
      </p:sp>
      <p:cxnSp>
        <p:nvCxnSpPr>
          <p:cNvPr id="731" name="Straight Arrow Connector 459"/>
          <p:cNvCxnSpPr/>
          <p:nvPr/>
        </p:nvCxnSpPr>
        <p:spPr>
          <a:xfrm>
            <a:off x="7466977" y="3775606"/>
            <a:ext cx="380072" cy="31881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9" name="TextBox 435"/>
          <p:cNvSpPr txBox="1"/>
          <p:nvPr/>
        </p:nvSpPr>
        <p:spPr>
          <a:xfrm>
            <a:off x="-70323" y="4410670"/>
            <a:ext cx="536044" cy="523220"/>
          </a:xfrm>
          <a:prstGeom prst="rect">
            <a:avLst/>
          </a:prstGeom>
          <a:noFill/>
        </p:spPr>
        <p:txBody>
          <a:bodyPr wrap="none" rtlCol="0">
            <a:spAutoFit/>
          </a:bodyPr>
          <a:lstStyle/>
          <a:p>
            <a:r>
              <a:rPr lang="en-US" sz="1400" dirty="0" smtClean="0"/>
              <a:t>from</a:t>
            </a:r>
          </a:p>
          <a:p>
            <a:r>
              <a:rPr lang="en-US" sz="1400" dirty="0" smtClean="0"/>
              <a:t>  S</a:t>
            </a:r>
            <a:r>
              <a:rPr lang="en-US" sz="1400" baseline="30000" dirty="0" smtClean="0"/>
              <a:t>3</a:t>
            </a:r>
          </a:p>
        </p:txBody>
      </p:sp>
      <p:sp>
        <p:nvSpPr>
          <p:cNvPr id="366" name="TextBox 22"/>
          <p:cNvSpPr txBox="1"/>
          <p:nvPr/>
        </p:nvSpPr>
        <p:spPr>
          <a:xfrm rot="16200000">
            <a:off x="7179827" y="4249109"/>
            <a:ext cx="3537641" cy="261610"/>
          </a:xfrm>
          <a:prstGeom prst="rect">
            <a:avLst/>
          </a:prstGeom>
          <a:noFill/>
        </p:spPr>
        <p:txBody>
          <a:bodyPr wrap="none" rtlCol="0">
            <a:spAutoFit/>
          </a:bodyPr>
          <a:lstStyle/>
          <a:p>
            <a:r>
              <a:rPr lang="en-US" sz="1100" dirty="0" smtClean="0"/>
              <a:t>towards Multi Purpose Room - </a:t>
            </a:r>
            <a:r>
              <a:rPr lang="en-US" sz="1100" dirty="0" err="1" smtClean="0"/>
              <a:t>Idenfification</a:t>
            </a:r>
            <a:r>
              <a:rPr lang="en-US" sz="1100" dirty="0" smtClean="0"/>
              <a:t>/detection</a:t>
            </a:r>
            <a:endParaRPr lang="en-US" sz="1100" dirty="0"/>
          </a:p>
        </p:txBody>
      </p:sp>
      <p:pic>
        <p:nvPicPr>
          <p:cNvPr id="368" name="Image 6" descr="S3-logo3_whit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796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 name="Text Box 7"/>
          <p:cNvSpPr txBox="1">
            <a:spLocks noChangeArrowheads="1"/>
          </p:cNvSpPr>
          <p:nvPr/>
        </p:nvSpPr>
        <p:spPr bwMode="auto">
          <a:xfrm>
            <a:off x="792163" y="0"/>
            <a:ext cx="44472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defRPr/>
            </a:pPr>
            <a:r>
              <a:rPr lang="fr-FR" sz="2800" b="1" dirty="0" smtClean="0">
                <a:solidFill>
                  <a:srgbClr val="000000"/>
                </a:solidFill>
                <a:ea typeface="ＭＳ Ｐゴシック" charset="0"/>
                <a:cs typeface="ＭＳ Ｐゴシック" charset="0"/>
              </a:rPr>
              <a:t>LEB </a:t>
            </a:r>
            <a:r>
              <a:rPr lang="fr-FR" sz="2800" b="1" dirty="0" err="1" smtClean="0">
                <a:solidFill>
                  <a:srgbClr val="000000"/>
                </a:solidFill>
                <a:ea typeface="ＭＳ Ｐゴシック" charset="0"/>
                <a:cs typeface="ＭＳ Ｐゴシック" charset="0"/>
              </a:rPr>
              <a:t>Technical</a:t>
            </a:r>
            <a:r>
              <a:rPr lang="fr-FR" sz="2800" b="1" dirty="0" smtClean="0">
                <a:solidFill>
                  <a:srgbClr val="000000"/>
                </a:solidFill>
                <a:ea typeface="ＭＳ Ｐゴシック" charset="0"/>
                <a:cs typeface="ＭＳ Ｐゴシック" charset="0"/>
              </a:rPr>
              <a:t> </a:t>
            </a:r>
            <a:r>
              <a:rPr lang="fr-FR" sz="2800" b="1" dirty="0" err="1" smtClean="0">
                <a:solidFill>
                  <a:srgbClr val="000000"/>
                </a:solidFill>
                <a:ea typeface="ＭＳ Ｐゴシック" charset="0"/>
                <a:cs typeface="ＭＳ Ｐゴシック" charset="0"/>
              </a:rPr>
              <a:t>highlights</a:t>
            </a:r>
            <a:endParaRPr lang="fr-FR" sz="2000" dirty="0">
              <a:solidFill>
                <a:srgbClr val="000000"/>
              </a:solidFill>
              <a:ea typeface="ＭＳ Ｐゴシック" charset="0"/>
              <a:cs typeface="ＭＳ Ｐゴシック" charset="0"/>
            </a:endParaRPr>
          </a:p>
        </p:txBody>
      </p:sp>
      <p:sp>
        <p:nvSpPr>
          <p:cNvPr id="372" name="Rectangle 371"/>
          <p:cNvSpPr/>
          <p:nvPr/>
        </p:nvSpPr>
        <p:spPr>
          <a:xfrm>
            <a:off x="5643615" y="67733"/>
            <a:ext cx="1185428" cy="369332"/>
          </a:xfrm>
          <a:prstGeom prst="rect">
            <a:avLst/>
          </a:prstGeom>
        </p:spPr>
        <p:txBody>
          <a:bodyPr wrap="none">
            <a:spAutoFit/>
          </a:bodyPr>
          <a:lstStyle/>
          <a:p>
            <a:pPr>
              <a:defRPr/>
            </a:pPr>
            <a:r>
              <a:rPr lang="fr-FR" b="1" dirty="0">
                <a:solidFill>
                  <a:srgbClr val="000000"/>
                </a:solidFill>
              </a:rPr>
              <a:t>(</a:t>
            </a:r>
            <a:r>
              <a:rPr lang="fr-FR" b="1" dirty="0" smtClean="0">
                <a:solidFill>
                  <a:srgbClr val="000000"/>
                </a:solidFill>
              </a:rPr>
              <a:t>T4 </a:t>
            </a:r>
            <a:r>
              <a:rPr lang="fr-FR" b="1" dirty="0">
                <a:solidFill>
                  <a:srgbClr val="000000"/>
                </a:solidFill>
              </a:rPr>
              <a:t>2017)</a:t>
            </a:r>
            <a:endParaRPr lang="fr-FR" dirty="0">
              <a:solidFill>
                <a:srgbClr val="000000"/>
              </a:solidFill>
            </a:endParaRPr>
          </a:p>
        </p:txBody>
      </p:sp>
      <p:pic>
        <p:nvPicPr>
          <p:cNvPr id="373" name="Picture 10" descr="\\wincluusers\utilisateurs$\delahaye\Mes documents\MR ToF MS\Slides statut\DSCN1486.JPG"/>
          <p:cNvPicPr>
            <a:picLocks noChangeAspect="1" noChangeArrowheads="1"/>
          </p:cNvPicPr>
          <p:nvPr/>
        </p:nvPicPr>
        <p:blipFill>
          <a:blip r:embed="rId17" cstate="print"/>
          <a:srcRect t="9463" r="1056" b="19017"/>
          <a:stretch>
            <a:fillRect/>
          </a:stretch>
        </p:blipFill>
        <p:spPr bwMode="auto">
          <a:xfrm>
            <a:off x="4560464" y="1377990"/>
            <a:ext cx="3081266" cy="1670566"/>
          </a:xfrm>
          <a:prstGeom prst="rect">
            <a:avLst/>
          </a:prstGeom>
          <a:ln>
            <a:solidFill>
              <a:schemeClr val="tx1"/>
            </a:solidFill>
          </a:ln>
          <a:effectLst>
            <a:outerShdw blurRad="292100" dist="139700" dir="2700000" algn="tl" rotWithShape="0">
              <a:srgbClr val="333333">
                <a:alpha val="65000"/>
              </a:srgbClr>
            </a:outerShdw>
          </a:effectLst>
        </p:spPr>
      </p:pic>
      <p:pic>
        <p:nvPicPr>
          <p:cNvPr id="374" name="Picture 4" descr="G:\REGLIS3\D6_Dossier_Images_Photos\Photos\PH_Reglis3_2016_03_01_S-Shape (19).JPG"/>
          <p:cNvPicPr>
            <a:picLocks noChangeAspect="1" noChangeArrowheads="1"/>
          </p:cNvPicPr>
          <p:nvPr/>
        </p:nvPicPr>
        <p:blipFill>
          <a:blip r:embed="rId18"/>
          <a:srcRect/>
          <a:stretch>
            <a:fillRect/>
          </a:stretch>
        </p:blipFill>
        <p:spPr bwMode="auto">
          <a:xfrm flipV="1">
            <a:off x="4032884" y="5259451"/>
            <a:ext cx="1228921" cy="1140663"/>
          </a:xfrm>
          <a:prstGeom prst="rect">
            <a:avLst/>
          </a:prstGeom>
          <a:ln>
            <a:solidFill>
              <a:srgbClr val="000000"/>
            </a:solidFill>
          </a:ln>
          <a:effectLst>
            <a:outerShdw blurRad="292100" dist="139700" dir="2700000" algn="tl" rotWithShape="0">
              <a:srgbClr val="333333">
                <a:alpha val="65000"/>
              </a:srgbClr>
            </a:outerShdw>
          </a:effectLst>
        </p:spPr>
      </p:pic>
      <p:pic>
        <p:nvPicPr>
          <p:cNvPr id="375" name="Picture 6" descr="G:\REGLIS3\D6_Dossier_Images_Photos\Photos\PH_Reglis3_2016_03_01_mRFQ (14).JPG"/>
          <p:cNvPicPr>
            <a:picLocks noChangeAspect="1" noChangeArrowheads="1"/>
          </p:cNvPicPr>
          <p:nvPr/>
        </p:nvPicPr>
        <p:blipFill>
          <a:blip r:embed="rId19"/>
          <a:srcRect/>
          <a:stretch>
            <a:fillRect/>
          </a:stretch>
        </p:blipFill>
        <p:spPr bwMode="auto">
          <a:xfrm>
            <a:off x="5336683" y="5266500"/>
            <a:ext cx="1756383" cy="1052336"/>
          </a:xfrm>
          <a:prstGeom prst="rect">
            <a:avLst/>
          </a:prstGeom>
          <a:ln>
            <a:solidFill>
              <a:srgbClr val="000000"/>
            </a:solidFill>
          </a:ln>
          <a:effectLst>
            <a:outerShdw blurRad="292100" dist="139700" dir="2700000" algn="tl" rotWithShape="0">
              <a:srgbClr val="333333">
                <a:alpha val="65000"/>
              </a:srgbClr>
            </a:outerShdw>
          </a:effectLst>
        </p:spPr>
      </p:pic>
      <p:pic>
        <p:nvPicPr>
          <p:cNvPr id="377" name="Picture 24" descr="G:\REGLIS3\D6_Dossier_Images_Photos\Photos\PH_Reglis3_2016_04_04_QMF (21).JPG"/>
          <p:cNvPicPr>
            <a:picLocks noChangeAspect="1" noChangeArrowheads="1"/>
          </p:cNvPicPr>
          <p:nvPr/>
        </p:nvPicPr>
        <p:blipFill>
          <a:blip r:embed="rId20"/>
          <a:srcRect/>
          <a:stretch>
            <a:fillRect/>
          </a:stretch>
        </p:blipFill>
        <p:spPr bwMode="auto">
          <a:xfrm>
            <a:off x="7227090" y="5268830"/>
            <a:ext cx="1377085" cy="1091889"/>
          </a:xfrm>
          <a:prstGeom prst="rect">
            <a:avLst/>
          </a:prstGeom>
          <a:ln>
            <a:solidFill>
              <a:srgbClr val="000000"/>
            </a:solidFill>
          </a:ln>
          <a:effectLst>
            <a:outerShdw blurRad="292100" dist="139700" dir="2700000" algn="tl" rotWithShape="0">
              <a:srgbClr val="333333">
                <a:alpha val="65000"/>
              </a:srgbClr>
            </a:outerShdw>
          </a:effectLst>
        </p:spPr>
      </p:pic>
      <p:pic>
        <p:nvPicPr>
          <p:cNvPr id="378" name="Image 377" descr="20130925_Table_Laser_New.jpg"/>
          <p:cNvPicPr>
            <a:picLocks noChangeAspect="1"/>
          </p:cNvPicPr>
          <p:nvPr/>
        </p:nvPicPr>
        <p:blipFill>
          <a:blip r:embed="rId21"/>
          <a:srcRect l="10458" r="5882" b="3922"/>
          <a:stretch>
            <a:fillRect/>
          </a:stretch>
        </p:blipFill>
        <p:spPr>
          <a:xfrm>
            <a:off x="969090" y="883976"/>
            <a:ext cx="2555155" cy="1956291"/>
          </a:xfrm>
          <a:prstGeom prst="rect">
            <a:avLst/>
          </a:prstGeom>
          <a:ln>
            <a:solidFill>
              <a:schemeClr val="tx1"/>
            </a:solidFill>
          </a:ln>
          <a:effectLst>
            <a:outerShdw blurRad="292100" dist="139700" dir="2700000" algn="tl" rotWithShape="0">
              <a:srgbClr val="333333">
                <a:alpha val="65000"/>
              </a:srgbClr>
            </a:outerShdw>
          </a:effectLst>
        </p:spPr>
      </p:pic>
      <p:sp>
        <p:nvSpPr>
          <p:cNvPr id="2" name="ZoneTexte 1"/>
          <p:cNvSpPr txBox="1"/>
          <p:nvPr/>
        </p:nvSpPr>
        <p:spPr>
          <a:xfrm>
            <a:off x="4560464" y="987779"/>
            <a:ext cx="308126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b="1" dirty="0" smtClean="0"/>
              <a:t>PILGRIM </a:t>
            </a:r>
            <a:endParaRPr lang="fr-FR" b="1" dirty="0"/>
          </a:p>
        </p:txBody>
      </p:sp>
      <p:sp>
        <p:nvSpPr>
          <p:cNvPr id="321" name="ZoneTexte 320"/>
          <p:cNvSpPr txBox="1"/>
          <p:nvPr/>
        </p:nvSpPr>
        <p:spPr>
          <a:xfrm rot="16200000">
            <a:off x="-191541" y="1669415"/>
            <a:ext cx="1940211"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b="1" dirty="0" err="1" smtClean="0"/>
              <a:t>TiSa</a:t>
            </a:r>
            <a:r>
              <a:rPr lang="fr-FR" b="1" dirty="0" smtClean="0"/>
              <a:t> Lasers</a:t>
            </a:r>
            <a:endParaRPr lang="fr-FR" b="1" dirty="0"/>
          </a:p>
        </p:txBody>
      </p:sp>
      <p:sp>
        <p:nvSpPr>
          <p:cNvPr id="3" name="ZoneTexte 2"/>
          <p:cNvSpPr txBox="1"/>
          <p:nvPr/>
        </p:nvSpPr>
        <p:spPr>
          <a:xfrm>
            <a:off x="3994026" y="4823495"/>
            <a:ext cx="457129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b="1" dirty="0" smtClean="0"/>
              <a:t>RFQ </a:t>
            </a:r>
            <a:r>
              <a:rPr lang="fr-FR" b="1" dirty="0" err="1" smtClean="0"/>
              <a:t>systems</a:t>
            </a:r>
            <a:endParaRPr lang="fr-FR" b="1" dirty="0"/>
          </a:p>
        </p:txBody>
      </p:sp>
      <p:sp>
        <p:nvSpPr>
          <p:cNvPr id="323" name="ZoneTexte 322"/>
          <p:cNvSpPr txBox="1"/>
          <p:nvPr/>
        </p:nvSpPr>
        <p:spPr>
          <a:xfrm>
            <a:off x="389604" y="5192446"/>
            <a:ext cx="2851013"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1600" b="1" dirty="0" smtClean="0"/>
              <a:t>In-Jet Laser </a:t>
            </a:r>
            <a:r>
              <a:rPr lang="fr-FR" sz="1600" b="1" dirty="0" err="1" smtClean="0"/>
              <a:t>spec</a:t>
            </a:r>
            <a:r>
              <a:rPr lang="fr-FR" sz="1600" b="1" dirty="0" smtClean="0"/>
              <a:t> system </a:t>
            </a:r>
          </a:p>
        </p:txBody>
      </p:sp>
      <p:pic>
        <p:nvPicPr>
          <p:cNvPr id="324" name="Image 323"/>
          <p:cNvPicPr/>
          <p:nvPr/>
        </p:nvPicPr>
        <p:blipFill>
          <a:blip r:embed="rId22">
            <a:extLst>
              <a:ext uri="{28A0092B-C50C-407E-A947-70E740481C1C}">
                <a14:useLocalDpi xmlns:a14="http://schemas.microsoft.com/office/drawing/2010/main" val="0"/>
              </a:ext>
            </a:extLst>
          </a:blip>
          <a:srcRect/>
          <a:stretch>
            <a:fillRect/>
          </a:stretch>
        </p:blipFill>
        <p:spPr bwMode="auto">
          <a:xfrm>
            <a:off x="389571" y="5545111"/>
            <a:ext cx="2891667" cy="1207247"/>
          </a:xfrm>
          <a:prstGeom prst="rect">
            <a:avLst/>
          </a:prstGeom>
          <a:noFill/>
          <a:ln>
            <a:noFill/>
          </a:ln>
        </p:spPr>
      </p:pic>
    </p:spTree>
    <p:extLst>
      <p:ext uri="{BB962C8B-B14F-4D97-AF65-F5344CB8AC3E}">
        <p14:creationId xmlns:p14="http://schemas.microsoft.com/office/powerpoint/2010/main" val="2467717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 name="ZoneTexte 11"/>
          <p:cNvSpPr txBox="1">
            <a:spLocks noChangeArrowheads="1"/>
          </p:cNvSpPr>
          <p:nvPr/>
        </p:nvSpPr>
        <p:spPr bwMode="auto">
          <a:xfrm>
            <a:off x="899592" y="41024"/>
            <a:ext cx="52134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t>LEB preparatory experiments </a:t>
            </a:r>
            <a:endParaRPr lang="en-US" sz="2800" b="1" dirty="0"/>
          </a:p>
        </p:txBody>
      </p:sp>
      <p:sp>
        <p:nvSpPr>
          <p:cNvPr id="12" name="Rectangle 11"/>
          <p:cNvSpPr/>
          <p:nvPr/>
        </p:nvSpPr>
        <p:spPr>
          <a:xfrm>
            <a:off x="4283968" y="3068960"/>
            <a:ext cx="6696744" cy="338554"/>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charset="2"/>
              <a:buChar char=""/>
            </a:pPr>
            <a:endParaRPr lang="en-GB" sz="1600" dirty="0">
              <a:solidFill>
                <a:srgbClr val="000000"/>
              </a:solidFill>
            </a:endParaRPr>
          </a:p>
        </p:txBody>
      </p:sp>
      <p:grpSp>
        <p:nvGrpSpPr>
          <p:cNvPr id="19" name="Grouper 18"/>
          <p:cNvGrpSpPr/>
          <p:nvPr/>
        </p:nvGrpSpPr>
        <p:grpSpPr>
          <a:xfrm>
            <a:off x="-54069" y="875994"/>
            <a:ext cx="9144000" cy="5999849"/>
            <a:chOff x="-54069" y="875994"/>
            <a:chExt cx="9144000" cy="5999849"/>
          </a:xfrm>
        </p:grpSpPr>
        <p:grpSp>
          <p:nvGrpSpPr>
            <p:cNvPr id="9" name="Grouper 8"/>
            <p:cNvGrpSpPr/>
            <p:nvPr/>
          </p:nvGrpSpPr>
          <p:grpSpPr>
            <a:xfrm>
              <a:off x="584659" y="875994"/>
              <a:ext cx="8384662" cy="410940"/>
              <a:chOff x="1236310" y="1143386"/>
              <a:chExt cx="8384662" cy="410940"/>
            </a:xfrm>
          </p:grpSpPr>
          <p:sp>
            <p:nvSpPr>
              <p:cNvPr id="21" name="Rectangle 20"/>
              <p:cNvSpPr/>
              <p:nvPr/>
            </p:nvSpPr>
            <p:spPr>
              <a:xfrm>
                <a:off x="1236310" y="1184994"/>
                <a:ext cx="1652045" cy="369332"/>
              </a:xfrm>
              <a:prstGeom prst="rect">
                <a:avLst/>
              </a:prstGeom>
            </p:spPr>
            <p:txBody>
              <a:bodyPr wrap="none">
                <a:spAutoFit/>
              </a:bodyPr>
              <a:lstStyle/>
              <a:p>
                <a:r>
                  <a:rPr lang="en-US" b="1" i="1" baseline="30000" dirty="0" smtClean="0"/>
                  <a:t>215</a:t>
                </a:r>
                <a:r>
                  <a:rPr lang="en-US" b="1" i="1" dirty="0" smtClean="0"/>
                  <a:t>Ac (N=126)</a:t>
                </a:r>
                <a:endParaRPr lang="en-US" b="1" dirty="0"/>
              </a:p>
            </p:txBody>
          </p:sp>
          <p:sp>
            <p:nvSpPr>
              <p:cNvPr id="8" name="ZoneTexte 7"/>
              <p:cNvSpPr txBox="1"/>
              <p:nvPr/>
            </p:nvSpPr>
            <p:spPr>
              <a:xfrm>
                <a:off x="8913855" y="1143386"/>
                <a:ext cx="707117" cy="338554"/>
              </a:xfrm>
              <a:prstGeom prst="rect">
                <a:avLst/>
              </a:prstGeom>
              <a:noFill/>
            </p:spPr>
            <p:txBody>
              <a:bodyPr wrap="square" rtlCol="0">
                <a:spAutoFit/>
              </a:bodyPr>
              <a:lstStyle/>
              <a:p>
                <a:r>
                  <a:rPr lang="en-US" sz="1600" dirty="0" smtClean="0">
                    <a:solidFill>
                      <a:srgbClr val="0000FF"/>
                    </a:solidFill>
                  </a:rPr>
                  <a:t>5GHz</a:t>
                </a:r>
                <a:endParaRPr lang="en-US" sz="1600" dirty="0">
                  <a:solidFill>
                    <a:srgbClr val="0000FF"/>
                  </a:solidFill>
                </a:endParaRPr>
              </a:p>
            </p:txBody>
          </p:sp>
        </p:grpSp>
        <p:pic>
          <p:nvPicPr>
            <p:cNvPr id="2" name="Image 1" descr="Capture d’écran 2014-12-08 à 14.09.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69" y="3722254"/>
              <a:ext cx="9144000" cy="3153589"/>
            </a:xfrm>
            <a:prstGeom prst="rect">
              <a:avLst/>
            </a:prstGeom>
          </p:spPr>
        </p:pic>
        <p:sp>
          <p:nvSpPr>
            <p:cNvPr id="10" name="ZoneTexte 9"/>
            <p:cNvSpPr txBox="1"/>
            <p:nvPr/>
          </p:nvSpPr>
          <p:spPr>
            <a:xfrm>
              <a:off x="6091238" y="5951453"/>
              <a:ext cx="898578" cy="369332"/>
            </a:xfrm>
            <a:prstGeom prst="rect">
              <a:avLst/>
            </a:prstGeom>
            <a:noFill/>
          </p:spPr>
          <p:txBody>
            <a:bodyPr wrap="none" rtlCol="0">
              <a:spAutoFit/>
            </a:bodyPr>
            <a:lstStyle/>
            <a:p>
              <a:r>
                <a:rPr lang="en-US" b="1" dirty="0" smtClean="0">
                  <a:solidFill>
                    <a:schemeClr val="bg1"/>
                  </a:solidFill>
                </a:rPr>
                <a:t>GANIL</a:t>
              </a:r>
              <a:endParaRPr lang="en-US" b="1" dirty="0">
                <a:solidFill>
                  <a:schemeClr val="bg1"/>
                </a:solidFill>
              </a:endParaRPr>
            </a:p>
          </p:txBody>
        </p:sp>
        <p:sp>
          <p:nvSpPr>
            <p:cNvPr id="24" name="ZoneTexte 23"/>
            <p:cNvSpPr txBox="1"/>
            <p:nvPr/>
          </p:nvSpPr>
          <p:spPr>
            <a:xfrm>
              <a:off x="1694149" y="5112134"/>
              <a:ext cx="1120957" cy="369332"/>
            </a:xfrm>
            <a:prstGeom prst="rect">
              <a:avLst/>
            </a:prstGeom>
            <a:noFill/>
          </p:spPr>
          <p:txBody>
            <a:bodyPr wrap="none" rtlCol="0">
              <a:spAutoFit/>
            </a:bodyPr>
            <a:lstStyle/>
            <a:p>
              <a:r>
                <a:rPr lang="en-US" b="1" dirty="0" smtClean="0">
                  <a:solidFill>
                    <a:schemeClr val="bg1"/>
                  </a:solidFill>
                </a:rPr>
                <a:t>LEUVEN</a:t>
              </a:r>
              <a:endParaRPr lang="en-US" b="1" dirty="0">
                <a:solidFill>
                  <a:schemeClr val="bg1"/>
                </a:solidFill>
              </a:endParaRPr>
            </a:p>
          </p:txBody>
        </p:sp>
        <p:sp>
          <p:nvSpPr>
            <p:cNvPr id="25" name="ZoneTexte 24"/>
            <p:cNvSpPr txBox="1"/>
            <p:nvPr/>
          </p:nvSpPr>
          <p:spPr>
            <a:xfrm>
              <a:off x="2983435" y="5211011"/>
              <a:ext cx="915485" cy="369332"/>
            </a:xfrm>
            <a:prstGeom prst="rect">
              <a:avLst/>
            </a:prstGeom>
            <a:noFill/>
          </p:spPr>
          <p:txBody>
            <a:bodyPr wrap="none" rtlCol="0">
              <a:spAutoFit/>
            </a:bodyPr>
            <a:lstStyle/>
            <a:p>
              <a:r>
                <a:rPr lang="en-US" b="1" dirty="0" smtClean="0">
                  <a:solidFill>
                    <a:schemeClr val="bg1"/>
                  </a:solidFill>
                </a:rPr>
                <a:t>MAINZ</a:t>
              </a:r>
              <a:endParaRPr lang="en-US" b="1" dirty="0">
                <a:solidFill>
                  <a:schemeClr val="bg1"/>
                </a:solidFill>
              </a:endParaRPr>
            </a:p>
          </p:txBody>
        </p:sp>
        <p:sp>
          <p:nvSpPr>
            <p:cNvPr id="18" name="Rectangle 17"/>
            <p:cNvSpPr/>
            <p:nvPr/>
          </p:nvSpPr>
          <p:spPr>
            <a:xfrm>
              <a:off x="4091335" y="5296800"/>
              <a:ext cx="1185203" cy="369332"/>
            </a:xfrm>
            <a:prstGeom prst="rect">
              <a:avLst/>
            </a:prstGeom>
          </p:spPr>
          <p:txBody>
            <a:bodyPr wrap="none">
              <a:spAutoFit/>
            </a:bodyPr>
            <a:lstStyle/>
            <a:p>
              <a:r>
                <a:rPr lang="en-US" dirty="0" err="1">
                  <a:solidFill>
                    <a:srgbClr val="FFFFFF"/>
                  </a:solidFill>
                </a:rPr>
                <a:t>Jyväskylä</a:t>
              </a:r>
              <a:endParaRPr lang="en-US" dirty="0">
                <a:solidFill>
                  <a:srgbClr val="FFFFFF"/>
                </a:solidFill>
              </a:endParaRPr>
            </a:p>
          </p:txBody>
        </p:sp>
      </p:grpSp>
      <p:graphicFrame>
        <p:nvGraphicFramePr>
          <p:cNvPr id="29" name="Object 6"/>
          <p:cNvGraphicFramePr>
            <a:graphicFrameLocks noChangeAspect="1"/>
          </p:cNvGraphicFramePr>
          <p:nvPr>
            <p:extLst>
              <p:ext uri="{D42A27DB-BD31-4B8C-83A1-F6EECF244321}">
                <p14:modId xmlns:p14="http://schemas.microsoft.com/office/powerpoint/2010/main" val="2248281312"/>
              </p:ext>
            </p:extLst>
          </p:nvPr>
        </p:nvGraphicFramePr>
        <p:xfrm>
          <a:off x="4592583" y="930302"/>
          <a:ext cx="4460063" cy="2370143"/>
        </p:xfrm>
        <a:graphic>
          <a:graphicData uri="http://schemas.openxmlformats.org/presentationml/2006/ole">
            <mc:AlternateContent xmlns:mc="http://schemas.openxmlformats.org/markup-compatibility/2006">
              <mc:Choice xmlns:v="urn:schemas-microsoft-com:vml" Requires="v">
                <p:oleObj spid="_x0000_s45118" name="Graph" r:id="rId5" imgW="7315200" imgH="2895600" progId="">
                  <p:embed/>
                </p:oleObj>
              </mc:Choice>
              <mc:Fallback>
                <p:oleObj name="Graph" r:id="rId5" imgW="7315200" imgH="2895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2583" y="930302"/>
                        <a:ext cx="4460063" cy="2370143"/>
                      </a:xfrm>
                      <a:prstGeom prst="rect">
                        <a:avLst/>
                      </a:prstGeom>
                      <a:solidFill>
                        <a:srgbClr val="FFFFFF"/>
                      </a:solidFill>
                      <a:ln>
                        <a:noFill/>
                      </a:ln>
                      <a:effectLst/>
                    </p:spPr>
                  </p:pic>
                </p:oleObj>
              </mc:Fallback>
            </mc:AlternateContent>
          </a:graphicData>
        </a:graphic>
      </p:graphicFrame>
      <p:grpSp>
        <p:nvGrpSpPr>
          <p:cNvPr id="33" name="Groupe 118"/>
          <p:cNvGrpSpPr/>
          <p:nvPr/>
        </p:nvGrpSpPr>
        <p:grpSpPr>
          <a:xfrm>
            <a:off x="169172" y="660366"/>
            <a:ext cx="4656828" cy="3074588"/>
            <a:chOff x="2317711" y="2709574"/>
            <a:chExt cx="4891291" cy="4019020"/>
          </a:xfrm>
          <a:solidFill>
            <a:srgbClr val="FFFFFF"/>
          </a:solidFill>
        </p:grpSpPr>
        <p:graphicFrame>
          <p:nvGraphicFramePr>
            <p:cNvPr id="34" name="Object 4"/>
            <p:cNvGraphicFramePr>
              <a:graphicFrameLocks noChangeAspect="1"/>
            </p:cNvGraphicFramePr>
            <p:nvPr>
              <p:extLst>
                <p:ext uri="{D42A27DB-BD31-4B8C-83A1-F6EECF244321}">
                  <p14:modId xmlns:p14="http://schemas.microsoft.com/office/powerpoint/2010/main" val="2345744929"/>
                </p:ext>
              </p:extLst>
            </p:nvPr>
          </p:nvGraphicFramePr>
          <p:xfrm>
            <a:off x="2317711" y="2924944"/>
            <a:ext cx="4891291" cy="3803650"/>
          </p:xfrm>
          <a:graphic>
            <a:graphicData uri="http://schemas.openxmlformats.org/presentationml/2006/ole">
              <mc:AlternateContent xmlns:mc="http://schemas.openxmlformats.org/markup-compatibility/2006">
                <mc:Choice xmlns:v="urn:schemas-microsoft-com:vml" Requires="v">
                  <p:oleObj spid="_x0000_s45119" name="Graph" r:id="rId7" imgW="3877056" imgH="2973629" progId="">
                    <p:embed/>
                  </p:oleObj>
                </mc:Choice>
                <mc:Fallback>
                  <p:oleObj name="Graph" r:id="rId7" imgW="3877056" imgH="297362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7711" y="2924944"/>
                          <a:ext cx="4891291" cy="3803650"/>
                        </a:xfrm>
                        <a:prstGeom prst="rect">
                          <a:avLst/>
                        </a:prstGeom>
                        <a:solidFill>
                          <a:srgbClr val="FFFFFF"/>
                        </a:solidFill>
                        <a:ln>
                          <a:noFill/>
                        </a:ln>
                        <a:effectLst/>
                      </p:spPr>
                    </p:pic>
                  </p:oleObj>
                </mc:Fallback>
              </mc:AlternateContent>
            </a:graphicData>
          </a:graphic>
        </p:graphicFrame>
        <p:sp>
          <p:nvSpPr>
            <p:cNvPr id="35" name="Textfeld 318"/>
            <p:cNvSpPr txBox="1"/>
            <p:nvPr/>
          </p:nvSpPr>
          <p:spPr>
            <a:xfrm>
              <a:off x="3329722" y="2709574"/>
              <a:ext cx="3534282" cy="461665"/>
            </a:xfrm>
            <a:prstGeom prst="rect">
              <a:avLst/>
            </a:prstGeom>
            <a:grpFill/>
          </p:spPr>
          <p:txBody>
            <a:bodyPr wrap="square" rtlCol="0">
              <a:spAutoFit/>
            </a:bodyPr>
            <a:lstStyle/>
            <a:p>
              <a:r>
                <a:rPr lang="de-DE" dirty="0" smtClean="0">
                  <a:solidFill>
                    <a:srgbClr val="C00000"/>
                  </a:solidFill>
                </a:rPr>
                <a:t>In-gas </a:t>
              </a:r>
              <a:r>
                <a:rPr lang="de-DE" dirty="0" err="1" smtClean="0">
                  <a:solidFill>
                    <a:srgbClr val="C00000"/>
                  </a:solidFill>
                </a:rPr>
                <a:t>jet</a:t>
              </a:r>
              <a:r>
                <a:rPr lang="de-DE" dirty="0" smtClean="0">
                  <a:solidFill>
                    <a:srgbClr val="002060"/>
                  </a:solidFill>
                </a:rPr>
                <a:t>      In-gas </a:t>
              </a:r>
              <a:r>
                <a:rPr lang="de-DE" dirty="0" err="1" smtClean="0">
                  <a:solidFill>
                    <a:srgbClr val="002060"/>
                  </a:solidFill>
                </a:rPr>
                <a:t>cell</a:t>
              </a:r>
              <a:endParaRPr lang="de-DE" dirty="0">
                <a:solidFill>
                  <a:srgbClr val="002060"/>
                </a:solidFill>
              </a:endParaRPr>
            </a:p>
          </p:txBody>
        </p:sp>
        <p:sp>
          <p:nvSpPr>
            <p:cNvPr id="38" name="Textfeld 321"/>
            <p:cNvSpPr txBox="1"/>
            <p:nvPr/>
          </p:nvSpPr>
          <p:spPr>
            <a:xfrm>
              <a:off x="3082546" y="4931531"/>
              <a:ext cx="768159" cy="276999"/>
            </a:xfrm>
            <a:prstGeom prst="rect">
              <a:avLst/>
            </a:prstGeom>
            <a:grpFill/>
          </p:spPr>
          <p:txBody>
            <a:bodyPr wrap="none" rtlCol="0">
              <a:spAutoFit/>
            </a:bodyPr>
            <a:lstStyle/>
            <a:p>
              <a:r>
                <a:rPr lang="de-DE" sz="1200" dirty="0" smtClean="0">
                  <a:solidFill>
                    <a:schemeClr val="tx1">
                      <a:lumMod val="50000"/>
                      <a:lumOff val="50000"/>
                    </a:schemeClr>
                  </a:solidFill>
                </a:rPr>
                <a:t>T </a:t>
              </a:r>
              <a:r>
                <a:rPr lang="de-DE" sz="1200" baseline="-25000" dirty="0" smtClean="0">
                  <a:solidFill>
                    <a:schemeClr val="tx1">
                      <a:lumMod val="50000"/>
                      <a:lumOff val="50000"/>
                    </a:schemeClr>
                  </a:solidFill>
                </a:rPr>
                <a:t>½</a:t>
              </a:r>
              <a:r>
                <a:rPr lang="de-DE" sz="1200" dirty="0" smtClean="0">
                  <a:solidFill>
                    <a:schemeClr val="tx1">
                      <a:lumMod val="50000"/>
                      <a:lumOff val="50000"/>
                    </a:schemeClr>
                  </a:solidFill>
                </a:rPr>
                <a:t> = 8.2s</a:t>
              </a:r>
              <a:endParaRPr lang="de-DE" sz="1200" dirty="0">
                <a:solidFill>
                  <a:schemeClr val="tx1">
                    <a:lumMod val="50000"/>
                    <a:lumOff val="50000"/>
                  </a:schemeClr>
                </a:solidFill>
              </a:endParaRPr>
            </a:p>
          </p:txBody>
        </p:sp>
        <p:sp>
          <p:nvSpPr>
            <p:cNvPr id="39" name="Textfeld 322"/>
            <p:cNvSpPr txBox="1"/>
            <p:nvPr/>
          </p:nvSpPr>
          <p:spPr>
            <a:xfrm>
              <a:off x="3051469" y="3545792"/>
              <a:ext cx="846707" cy="276999"/>
            </a:xfrm>
            <a:prstGeom prst="rect">
              <a:avLst/>
            </a:prstGeom>
            <a:grpFill/>
          </p:spPr>
          <p:txBody>
            <a:bodyPr wrap="none" rtlCol="0">
              <a:spAutoFit/>
            </a:bodyPr>
            <a:lstStyle/>
            <a:p>
              <a:r>
                <a:rPr lang="de-DE" sz="1200" dirty="0" smtClean="0">
                  <a:solidFill>
                    <a:schemeClr val="tx1">
                      <a:lumMod val="50000"/>
                      <a:lumOff val="50000"/>
                    </a:schemeClr>
                  </a:solidFill>
                </a:rPr>
                <a:t>T </a:t>
              </a:r>
              <a:r>
                <a:rPr lang="de-DE" sz="1200" baseline="-25000" dirty="0" smtClean="0">
                  <a:solidFill>
                    <a:schemeClr val="tx1">
                      <a:lumMod val="50000"/>
                      <a:lumOff val="50000"/>
                    </a:schemeClr>
                  </a:solidFill>
                </a:rPr>
                <a:t>½</a:t>
              </a:r>
              <a:r>
                <a:rPr lang="de-DE" sz="1200" dirty="0" smtClean="0">
                  <a:solidFill>
                    <a:schemeClr val="tx1">
                      <a:lumMod val="50000"/>
                      <a:lumOff val="50000"/>
                    </a:schemeClr>
                  </a:solidFill>
                </a:rPr>
                <a:t> = 0.17s</a:t>
              </a:r>
              <a:endParaRPr lang="de-DE" sz="1200" dirty="0">
                <a:solidFill>
                  <a:schemeClr val="tx1">
                    <a:lumMod val="50000"/>
                    <a:lumOff val="50000"/>
                  </a:schemeClr>
                </a:solidFill>
              </a:endParaRPr>
            </a:p>
          </p:txBody>
        </p:sp>
      </p:grpSp>
      <p:sp>
        <p:nvSpPr>
          <p:cNvPr id="40" name="TextBox 313"/>
          <p:cNvSpPr txBox="1"/>
          <p:nvPr/>
        </p:nvSpPr>
        <p:spPr>
          <a:xfrm>
            <a:off x="909436" y="1097749"/>
            <a:ext cx="599615" cy="258997"/>
          </a:xfrm>
          <a:prstGeom prst="rect">
            <a:avLst/>
          </a:prstGeom>
          <a:noFill/>
        </p:spPr>
        <p:txBody>
          <a:bodyPr wrap="none" rtlCol="0">
            <a:spAutoFit/>
          </a:bodyPr>
          <a:lstStyle/>
          <a:p>
            <a:r>
              <a:rPr lang="en-US" sz="1600" b="1" baseline="30000" dirty="0" smtClean="0"/>
              <a:t>215</a:t>
            </a:r>
            <a:r>
              <a:rPr lang="en-US" sz="1600" b="1" dirty="0" smtClean="0"/>
              <a:t>Ac</a:t>
            </a:r>
            <a:endParaRPr lang="en-US" sz="1600" b="1" dirty="0"/>
          </a:p>
        </p:txBody>
      </p:sp>
      <p:sp>
        <p:nvSpPr>
          <p:cNvPr id="41" name="TextBox 314"/>
          <p:cNvSpPr txBox="1"/>
          <p:nvPr/>
        </p:nvSpPr>
        <p:spPr>
          <a:xfrm>
            <a:off x="909436" y="2158193"/>
            <a:ext cx="599615" cy="258997"/>
          </a:xfrm>
          <a:prstGeom prst="rect">
            <a:avLst/>
          </a:prstGeom>
          <a:solidFill>
            <a:srgbClr val="FFFFFF"/>
          </a:solidFill>
        </p:spPr>
        <p:txBody>
          <a:bodyPr wrap="none" rtlCol="0">
            <a:spAutoFit/>
          </a:bodyPr>
          <a:lstStyle/>
          <a:p>
            <a:r>
              <a:rPr lang="en-US" sz="1600" b="1" baseline="30000" dirty="0" smtClean="0"/>
              <a:t>214</a:t>
            </a:r>
            <a:r>
              <a:rPr lang="en-US" sz="1600" b="1" dirty="0" smtClean="0"/>
              <a:t>Ac</a:t>
            </a:r>
            <a:endParaRPr lang="en-US" sz="1600" b="1" dirty="0"/>
          </a:p>
        </p:txBody>
      </p:sp>
      <p:sp>
        <p:nvSpPr>
          <p:cNvPr id="42" name="Ellipse 41"/>
          <p:cNvSpPr/>
          <p:nvPr/>
        </p:nvSpPr>
        <p:spPr bwMode="auto">
          <a:xfrm>
            <a:off x="3686002" y="2417190"/>
            <a:ext cx="597966" cy="935021"/>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3" name="Flèche courbée vers le bas 42"/>
          <p:cNvSpPr/>
          <p:nvPr/>
        </p:nvSpPr>
        <p:spPr bwMode="auto">
          <a:xfrm rot="20608869">
            <a:off x="3814834" y="1525415"/>
            <a:ext cx="1799103" cy="610999"/>
          </a:xfrm>
          <a:prstGeom prst="curved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4" name="Rectangle 43"/>
          <p:cNvSpPr/>
          <p:nvPr/>
        </p:nvSpPr>
        <p:spPr>
          <a:xfrm>
            <a:off x="5663673" y="1282253"/>
            <a:ext cx="1108334" cy="369332"/>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de-DE" b="1" dirty="0" smtClean="0">
                <a:solidFill>
                  <a:srgbClr val="C00000"/>
                </a:solidFill>
              </a:rPr>
              <a:t>400 MHz</a:t>
            </a:r>
            <a:r>
              <a:rPr lang="de-DE" b="1" dirty="0" smtClean="0">
                <a:solidFill>
                  <a:srgbClr val="002060"/>
                </a:solidFill>
              </a:rPr>
              <a:t> </a:t>
            </a:r>
            <a:endParaRPr lang="fr-FR" b="1" dirty="0"/>
          </a:p>
        </p:txBody>
      </p:sp>
      <p:pic>
        <p:nvPicPr>
          <p:cNvPr id="45" name="Image 6" descr="S3-logo3_whit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796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164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594" y="1447800"/>
            <a:ext cx="7485292" cy="491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6" descr="S3-logo3_wh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96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ZoneTexte 11"/>
          <p:cNvSpPr txBox="1">
            <a:spLocks noChangeArrowheads="1"/>
          </p:cNvSpPr>
          <p:nvPr/>
        </p:nvSpPr>
        <p:spPr bwMode="auto">
          <a:xfrm>
            <a:off x="899592" y="97468"/>
            <a:ext cx="5771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t>LEB day </a:t>
            </a:r>
            <a:r>
              <a:rPr lang="en-US" sz="2800" b="1" dirty="0"/>
              <a:t>1 </a:t>
            </a:r>
            <a:r>
              <a:rPr lang="en-US" sz="2800" b="1" dirty="0" smtClean="0"/>
              <a:t>Science opportunities </a:t>
            </a:r>
            <a:endParaRPr lang="en-US" sz="2800" b="1" dirty="0"/>
          </a:p>
        </p:txBody>
      </p:sp>
      <p:sp>
        <p:nvSpPr>
          <p:cNvPr id="12" name="Rectangle 11"/>
          <p:cNvSpPr/>
          <p:nvPr/>
        </p:nvSpPr>
        <p:spPr>
          <a:xfrm>
            <a:off x="4283968" y="3068960"/>
            <a:ext cx="6696744" cy="338554"/>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charset="2"/>
              <a:buChar char=""/>
            </a:pPr>
            <a:endParaRPr lang="en-GB" sz="1600" dirty="0">
              <a:solidFill>
                <a:srgbClr val="000000"/>
              </a:solidFill>
            </a:endParaRPr>
          </a:p>
        </p:txBody>
      </p:sp>
      <p:sp>
        <p:nvSpPr>
          <p:cNvPr id="33" name="Espace réservé du contenu 460"/>
          <p:cNvSpPr txBox="1">
            <a:spLocks/>
          </p:cNvSpPr>
          <p:nvPr/>
        </p:nvSpPr>
        <p:spPr>
          <a:xfrm>
            <a:off x="101600" y="962025"/>
            <a:ext cx="7992888" cy="161329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600" dirty="0" smtClean="0">
                <a:latin typeface="Verdana" panose="020B0604030504040204" pitchFamily="34" charset="0"/>
                <a:ea typeface="Verdana" panose="020B0604030504040204" pitchFamily="34" charset="0"/>
                <a:cs typeface="Verdana" panose="020B0604030504040204" pitchFamily="34" charset="0"/>
              </a:rPr>
              <a:t>Close to the N=Z line (up to and beyond </a:t>
            </a:r>
            <a:r>
              <a:rPr lang="en-US" sz="1600" baseline="30000" dirty="0" smtClean="0">
                <a:latin typeface="Verdana" panose="020B0604030504040204" pitchFamily="34" charset="0"/>
                <a:ea typeface="Verdana" panose="020B0604030504040204" pitchFamily="34" charset="0"/>
                <a:cs typeface="Verdana" panose="020B0604030504040204" pitchFamily="34" charset="0"/>
              </a:rPr>
              <a:t>100</a:t>
            </a:r>
            <a:r>
              <a:rPr lang="en-US" sz="1600" dirty="0" smtClean="0">
                <a:latin typeface="Verdana" panose="020B0604030504040204" pitchFamily="34" charset="0"/>
                <a:ea typeface="Verdana" panose="020B0604030504040204" pitchFamily="34" charset="0"/>
                <a:cs typeface="Verdana" panose="020B0604030504040204" pitchFamily="34" charset="0"/>
              </a:rPr>
              <a:t>Sn) - shell evolution, </a:t>
            </a:r>
            <a:r>
              <a:rPr lang="en-US" sz="1600" dirty="0" err="1" smtClean="0">
                <a:latin typeface="Verdana" panose="020B0604030504040204" pitchFamily="34" charset="0"/>
                <a:ea typeface="Verdana" panose="020B0604030504040204" pitchFamily="34" charset="0"/>
                <a:cs typeface="Verdana" panose="020B0604030504040204" pitchFamily="34" charset="0"/>
              </a:rPr>
              <a:t>nuclosynthesis</a:t>
            </a:r>
            <a:r>
              <a:rPr lang="en-US" sz="1600" dirty="0" smtClean="0">
                <a:latin typeface="Verdana" panose="020B0604030504040204" pitchFamily="34" charset="0"/>
                <a:ea typeface="Verdana" panose="020B0604030504040204" pitchFamily="34" charset="0"/>
                <a:cs typeface="Verdana" panose="020B0604030504040204" pitchFamily="34" charset="0"/>
              </a:rPr>
              <a:t>, symmetries</a:t>
            </a:r>
          </a:p>
          <a:p>
            <a:r>
              <a:rPr lang="en-US" sz="1600" kern="0" dirty="0">
                <a:latin typeface="Verdana" panose="020B0604030504040204" pitchFamily="34" charset="0"/>
                <a:ea typeface="Verdana" panose="020B0604030504040204" pitchFamily="34" charset="0"/>
                <a:cs typeface="Verdana" panose="020B0604030504040204" pitchFamily="34" charset="0"/>
              </a:rPr>
              <a:t>Heavy neutron-deficient refractory element region and trans lead region - shapes and shape coexistence, exotic decay </a:t>
            </a:r>
            <a:r>
              <a:rPr lang="en-US" sz="1600" kern="0" dirty="0" smtClean="0">
                <a:latin typeface="Verdana" panose="020B0604030504040204" pitchFamily="34" charset="0"/>
                <a:ea typeface="Verdana" panose="020B0604030504040204" pitchFamily="34" charset="0"/>
                <a:cs typeface="Verdana" panose="020B0604030504040204" pitchFamily="34" charset="0"/>
              </a:rPr>
              <a:t>modes</a:t>
            </a:r>
          </a:p>
          <a:p>
            <a:r>
              <a:rPr lang="en-US" sz="1600" kern="0" dirty="0">
                <a:latin typeface="Verdana" panose="020B0604030504040204" pitchFamily="34" charset="0"/>
                <a:ea typeface="Verdana" panose="020B0604030504040204" pitchFamily="34" charset="0"/>
                <a:cs typeface="Verdana" panose="020B0604030504040204" pitchFamily="34" charset="0"/>
              </a:rPr>
              <a:t>Heavy (and Super Heavy) element region - single-particle </a:t>
            </a:r>
            <a:endParaRPr lang="en-US" sz="1600" kern="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600" kern="0" dirty="0">
                <a:latin typeface="Verdana" panose="020B0604030504040204" pitchFamily="34" charset="0"/>
                <a:ea typeface="Verdana" panose="020B0604030504040204" pitchFamily="34" charset="0"/>
                <a:cs typeface="Verdana" panose="020B0604030504040204" pitchFamily="34" charset="0"/>
              </a:rPr>
              <a:t>	</a:t>
            </a:r>
            <a:r>
              <a:rPr lang="en-US" sz="1600" kern="0" dirty="0" smtClean="0">
                <a:latin typeface="Verdana" panose="020B0604030504040204" pitchFamily="34" charset="0"/>
                <a:ea typeface="Verdana" panose="020B0604030504040204" pitchFamily="34" charset="0"/>
                <a:cs typeface="Verdana" panose="020B0604030504040204" pitchFamily="34" charset="0"/>
              </a:rPr>
              <a:t>versus </a:t>
            </a:r>
            <a:r>
              <a:rPr lang="en-US" sz="1600" kern="0" dirty="0">
                <a:latin typeface="Verdana" panose="020B0604030504040204" pitchFamily="34" charset="0"/>
                <a:ea typeface="Verdana" panose="020B0604030504040204" pitchFamily="34" charset="0"/>
                <a:cs typeface="Verdana" panose="020B0604030504040204" pitchFamily="34" charset="0"/>
              </a:rPr>
              <a:t>deformation, atomic physics</a:t>
            </a:r>
            <a:endParaRPr lang="en-US" sz="1600" kern="0" baseline="30000" dirty="0">
              <a:latin typeface="Verdana" panose="020B0604030504040204" pitchFamily="34" charset="0"/>
              <a:ea typeface="Verdana" panose="020B0604030504040204" pitchFamily="34" charset="0"/>
              <a:cs typeface="Verdana" panose="020B0604030504040204" pitchFamily="34" charset="0"/>
            </a:endParaRPr>
          </a:p>
          <a:p>
            <a:endParaRPr lang="en-US" sz="1600" kern="0" dirty="0">
              <a:latin typeface="Verdana" panose="020B0604030504040204" pitchFamily="34" charset="0"/>
              <a:ea typeface="Verdana" panose="020B0604030504040204" pitchFamily="34" charset="0"/>
              <a:cs typeface="Verdana" panose="020B0604030504040204" pitchFamily="34" charset="0"/>
            </a:endParaRPr>
          </a:p>
          <a:p>
            <a:pPr>
              <a:buFont typeface="Arial" pitchFamily="34" charset="0"/>
              <a:buNone/>
            </a:pPr>
            <a:endParaRPr lang="en-US" sz="1600" kern="0" baseline="30000" dirty="0">
              <a:latin typeface="Verdana" panose="020B0604030504040204" pitchFamily="34" charset="0"/>
              <a:ea typeface="Verdana" panose="020B0604030504040204" pitchFamily="34" charset="0"/>
              <a:cs typeface="Verdana" panose="020B0604030504040204" pitchFamily="34" charset="0"/>
            </a:endParaRPr>
          </a:p>
          <a:p>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a:buFontTx/>
              <a:buNone/>
            </a:pPr>
            <a:endParaRPr lang="en-US" sz="1600" baseline="30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34" name="Espace réservé du contenu 460"/>
          <p:cNvSpPr txBox="1">
            <a:spLocks/>
          </p:cNvSpPr>
          <p:nvPr/>
        </p:nvSpPr>
        <p:spPr>
          <a:xfrm>
            <a:off x="3313113" y="5439029"/>
            <a:ext cx="7992888" cy="1613291"/>
          </a:xfrm>
          <a:prstGeom prst="rect">
            <a:avLst/>
          </a:prstGeom>
        </p:spPr>
        <p:txBody>
          <a:bodyPr vert="horz"/>
          <a:lstStyle>
            <a:lvl1pPr marL="266700" indent="-266700" algn="l" rtl="0" eaLnBrk="1" fontAlgn="base" hangingPunct="1">
              <a:spcBef>
                <a:spcPct val="20000"/>
              </a:spcBef>
              <a:spcAft>
                <a:spcPct val="0"/>
              </a:spcAft>
              <a:buFont typeface="Arial" pitchFamily="34" charset="0"/>
              <a:buChar char="♦"/>
              <a:defRPr sz="2400" b="1" baseline="0">
                <a:solidFill>
                  <a:srgbClr val="7030A0"/>
                </a:solidFill>
                <a:latin typeface="+mn-lt"/>
                <a:ea typeface="+mn-ea"/>
                <a:cs typeface="+mn-cs"/>
              </a:defRPr>
            </a:lvl1pPr>
            <a:lvl2pPr marL="990600" indent="-266700" algn="l" rtl="0" eaLnBrk="1" fontAlgn="base" hangingPunct="1">
              <a:spcBef>
                <a:spcPct val="20000"/>
              </a:spcBef>
              <a:spcAft>
                <a:spcPct val="0"/>
              </a:spcAft>
              <a:buFont typeface="Wingdings" pitchFamily="2" charset="2"/>
              <a:buChar char="Ø"/>
              <a:defRPr sz="2000">
                <a:solidFill>
                  <a:schemeClr val="tx1"/>
                </a:solidFill>
                <a:latin typeface="+mn-lt"/>
                <a:ea typeface="+mn-ea"/>
              </a:defRPr>
            </a:lvl2pPr>
            <a:lvl3pPr marL="1168400" indent="-139700" algn="l" rtl="0" eaLnBrk="1" fontAlgn="base" hangingPunct="1">
              <a:spcBef>
                <a:spcPct val="20000"/>
              </a:spcBef>
              <a:spcAft>
                <a:spcPct val="0"/>
              </a:spcAft>
              <a:buChar char="•"/>
              <a:defRPr sz="1800">
                <a:solidFill>
                  <a:schemeClr val="tx1"/>
                </a:solidFill>
                <a:latin typeface="+mn-lt"/>
                <a:ea typeface="+mn-ea"/>
              </a:defRPr>
            </a:lvl3pPr>
            <a:lvl4pPr marL="1600200" indent="-228600" algn="l" rtl="0" eaLnBrk="1" fontAlgn="base" hangingPunct="1">
              <a:spcBef>
                <a:spcPct val="20000"/>
              </a:spcBef>
              <a:spcAft>
                <a:spcPct val="0"/>
              </a:spcAft>
              <a:buFont typeface="Arial" pitchFamily="34" charset="0"/>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 typeface="Arial" pitchFamily="34" charset="0"/>
              <a:buNone/>
            </a:pPr>
            <a:endParaRPr lang="en-US" sz="1800" b="0" kern="0" baseline="30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35" name="Espace réservé du contenu 460"/>
          <p:cNvSpPr txBox="1">
            <a:spLocks/>
          </p:cNvSpPr>
          <p:nvPr/>
        </p:nvSpPr>
        <p:spPr>
          <a:xfrm>
            <a:off x="3313113" y="6015093"/>
            <a:ext cx="5832648" cy="1613291"/>
          </a:xfrm>
          <a:prstGeom prst="rect">
            <a:avLst/>
          </a:prstGeom>
        </p:spPr>
        <p:txBody>
          <a:bodyPr vert="horz"/>
          <a:lstStyle>
            <a:lvl1pPr marL="266700" indent="-266700" algn="l" rtl="0" eaLnBrk="1" fontAlgn="base" hangingPunct="1">
              <a:spcBef>
                <a:spcPct val="20000"/>
              </a:spcBef>
              <a:spcAft>
                <a:spcPct val="0"/>
              </a:spcAft>
              <a:buFont typeface="Arial" pitchFamily="34" charset="0"/>
              <a:buChar char="♦"/>
              <a:defRPr sz="2400" b="1" baseline="0">
                <a:solidFill>
                  <a:srgbClr val="7030A0"/>
                </a:solidFill>
                <a:latin typeface="+mn-lt"/>
                <a:ea typeface="+mn-ea"/>
                <a:cs typeface="+mn-cs"/>
              </a:defRPr>
            </a:lvl1pPr>
            <a:lvl2pPr marL="990600" indent="-266700" algn="l" rtl="0" eaLnBrk="1" fontAlgn="base" hangingPunct="1">
              <a:spcBef>
                <a:spcPct val="20000"/>
              </a:spcBef>
              <a:spcAft>
                <a:spcPct val="0"/>
              </a:spcAft>
              <a:buFont typeface="Wingdings" pitchFamily="2" charset="2"/>
              <a:buChar char="Ø"/>
              <a:defRPr sz="2000">
                <a:solidFill>
                  <a:schemeClr val="tx1"/>
                </a:solidFill>
                <a:latin typeface="+mn-lt"/>
                <a:ea typeface="+mn-ea"/>
              </a:defRPr>
            </a:lvl2pPr>
            <a:lvl3pPr marL="1168400" indent="-139700" algn="l" rtl="0" eaLnBrk="1" fontAlgn="base" hangingPunct="1">
              <a:spcBef>
                <a:spcPct val="20000"/>
              </a:spcBef>
              <a:spcAft>
                <a:spcPct val="0"/>
              </a:spcAft>
              <a:buChar char="•"/>
              <a:defRPr sz="1800">
                <a:solidFill>
                  <a:schemeClr val="tx1"/>
                </a:solidFill>
                <a:latin typeface="+mn-lt"/>
                <a:ea typeface="+mn-ea"/>
              </a:defRPr>
            </a:lvl3pPr>
            <a:lvl4pPr marL="1600200" indent="-228600" algn="l" rtl="0" eaLnBrk="1" fontAlgn="base" hangingPunct="1">
              <a:spcBef>
                <a:spcPct val="20000"/>
              </a:spcBef>
              <a:spcAft>
                <a:spcPct val="0"/>
              </a:spcAft>
              <a:buFont typeface="Arial" pitchFamily="34" charset="0"/>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endParaRPr lang="en-US" sz="1800" b="0" kern="0" baseline="30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36" name="Espace réservé du contenu 460"/>
          <p:cNvSpPr txBox="1">
            <a:spLocks/>
          </p:cNvSpPr>
          <p:nvPr/>
        </p:nvSpPr>
        <p:spPr>
          <a:xfrm>
            <a:off x="3563888" y="5589240"/>
            <a:ext cx="5904656" cy="1008112"/>
          </a:xfrm>
          <a:prstGeom prst="rect">
            <a:avLst/>
          </a:prstGeom>
        </p:spPr>
        <p:txBody>
          <a:bodyPr vert="horz"/>
          <a:lstStyle>
            <a:lvl1pPr marL="266700" indent="-266700" algn="l" rtl="0" eaLnBrk="1" fontAlgn="base" hangingPunct="1">
              <a:spcBef>
                <a:spcPct val="20000"/>
              </a:spcBef>
              <a:spcAft>
                <a:spcPct val="0"/>
              </a:spcAft>
              <a:buFont typeface="Arial" pitchFamily="34" charset="0"/>
              <a:buChar char="♦"/>
              <a:defRPr sz="2400" b="1" baseline="0">
                <a:solidFill>
                  <a:srgbClr val="7030A0"/>
                </a:solidFill>
                <a:latin typeface="+mn-lt"/>
                <a:ea typeface="+mn-ea"/>
                <a:cs typeface="+mn-cs"/>
              </a:defRPr>
            </a:lvl1pPr>
            <a:lvl2pPr marL="990600" indent="-266700" algn="l" rtl="0" eaLnBrk="1" fontAlgn="base" hangingPunct="1">
              <a:spcBef>
                <a:spcPct val="20000"/>
              </a:spcBef>
              <a:spcAft>
                <a:spcPct val="0"/>
              </a:spcAft>
              <a:buFont typeface="Wingdings" pitchFamily="2" charset="2"/>
              <a:buChar char="Ø"/>
              <a:defRPr sz="2000">
                <a:solidFill>
                  <a:schemeClr val="tx1"/>
                </a:solidFill>
                <a:latin typeface="+mn-lt"/>
                <a:ea typeface="+mn-ea"/>
              </a:defRPr>
            </a:lvl2pPr>
            <a:lvl3pPr marL="1168400" indent="-139700" algn="l" rtl="0" eaLnBrk="1" fontAlgn="base" hangingPunct="1">
              <a:spcBef>
                <a:spcPct val="20000"/>
              </a:spcBef>
              <a:spcAft>
                <a:spcPct val="0"/>
              </a:spcAft>
              <a:buChar char="•"/>
              <a:defRPr sz="1800">
                <a:solidFill>
                  <a:schemeClr val="tx1"/>
                </a:solidFill>
                <a:latin typeface="+mn-lt"/>
                <a:ea typeface="+mn-ea"/>
              </a:defRPr>
            </a:lvl3pPr>
            <a:lvl4pPr marL="1600200" indent="-228600" algn="l" rtl="0" eaLnBrk="1" fontAlgn="base" hangingPunct="1">
              <a:spcBef>
                <a:spcPct val="20000"/>
              </a:spcBef>
              <a:spcAft>
                <a:spcPct val="0"/>
              </a:spcAft>
              <a:buFont typeface="Arial" pitchFamily="34" charset="0"/>
              <a:buChar char="•"/>
              <a:defRPr sz="18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800" b="0" kern="0" dirty="0" smtClean="0">
                <a:solidFill>
                  <a:schemeClr val="tx1"/>
                </a:solidFill>
                <a:latin typeface="Verdana" panose="020B0604030504040204" pitchFamily="34" charset="0"/>
                <a:ea typeface="Verdana" panose="020B0604030504040204" pitchFamily="34" charset="0"/>
                <a:cs typeface="Verdana" panose="020B0604030504040204" pitchFamily="34" charset="0"/>
              </a:rPr>
              <a:t>Neutron-rich below </a:t>
            </a:r>
            <a:r>
              <a:rPr lang="en-US" sz="1800" b="0" kern="0"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208</a:t>
            </a:r>
            <a:r>
              <a:rPr lang="en-US" sz="1800" b="0" kern="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Pb - nucleosynthesis</a:t>
            </a:r>
          </a:p>
          <a:p>
            <a:pPr>
              <a:buFont typeface="Arial" pitchFamily="34" charset="0"/>
              <a:buNone/>
            </a:pPr>
            <a:endParaRPr lang="en-US" sz="1800" b="0" kern="0" baseline="300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Rectangle 36"/>
          <p:cNvSpPr/>
          <p:nvPr/>
        </p:nvSpPr>
        <p:spPr>
          <a:xfrm>
            <a:off x="-36512" y="6320353"/>
            <a:ext cx="5129784" cy="276999"/>
          </a:xfrm>
          <a:prstGeom prst="rect">
            <a:avLst/>
          </a:prstGeom>
        </p:spPr>
        <p:txBody>
          <a:bodyPr wrap="square">
            <a:spAutoFit/>
          </a:bodyPr>
          <a:lstStyle/>
          <a:p>
            <a:r>
              <a:rPr lang="de-DE" sz="1200" dirty="0" smtClean="0">
                <a:latin typeface="Arial" pitchFamily="34" charset="0"/>
                <a:cs typeface="Arial" pitchFamily="34" charset="0"/>
              </a:rPr>
              <a:t>Blaum K., Dilling J., </a:t>
            </a:r>
            <a:r>
              <a:rPr lang="de-DE" sz="1200" dirty="0" err="1" smtClean="0">
                <a:latin typeface="Arial" pitchFamily="34" charset="0"/>
                <a:cs typeface="Arial" pitchFamily="34" charset="0"/>
              </a:rPr>
              <a:t>Nörtershäuser</a:t>
            </a:r>
            <a:r>
              <a:rPr lang="de-DE" sz="1200" dirty="0" smtClean="0">
                <a:latin typeface="Arial" pitchFamily="34" charset="0"/>
                <a:cs typeface="Arial" pitchFamily="34" charset="0"/>
              </a:rPr>
              <a:t> W. Phys</a:t>
            </a:r>
            <a:r>
              <a:rPr lang="de-DE" sz="1200" dirty="0">
                <a:latin typeface="Arial" pitchFamily="34" charset="0"/>
                <a:cs typeface="Arial" pitchFamily="34" charset="0"/>
              </a:rPr>
              <a:t>. </a:t>
            </a:r>
            <a:r>
              <a:rPr lang="de-DE" sz="1200" dirty="0" err="1">
                <a:latin typeface="Arial" pitchFamily="34" charset="0"/>
                <a:cs typeface="Arial" pitchFamily="34" charset="0"/>
              </a:rPr>
              <a:t>Scr</a:t>
            </a:r>
            <a:r>
              <a:rPr lang="de-DE" sz="1200" dirty="0">
                <a:latin typeface="Arial" pitchFamily="34" charset="0"/>
                <a:cs typeface="Arial" pitchFamily="34" charset="0"/>
              </a:rPr>
              <a:t>. T152 (2013) </a:t>
            </a:r>
            <a:r>
              <a:rPr lang="de-DE" sz="1200" dirty="0" smtClean="0">
                <a:latin typeface="Arial" pitchFamily="34" charset="0"/>
                <a:cs typeface="Arial" pitchFamily="34" charset="0"/>
              </a:rPr>
              <a:t>014017</a:t>
            </a:r>
            <a:endParaRPr lang="de-DE" sz="1200" dirty="0">
              <a:latin typeface="Arial" pitchFamily="34" charset="0"/>
              <a:cs typeface="Arial" pitchFamily="34" charset="0"/>
            </a:endParaRPr>
          </a:p>
        </p:txBody>
      </p:sp>
      <p:sp>
        <p:nvSpPr>
          <p:cNvPr id="38" name="TextBox 16"/>
          <p:cNvSpPr txBox="1"/>
          <p:nvPr/>
        </p:nvSpPr>
        <p:spPr>
          <a:xfrm>
            <a:off x="3769569" y="4614898"/>
            <a:ext cx="5124570" cy="646331"/>
          </a:xfrm>
          <a:prstGeom prst="rect">
            <a:avLst/>
          </a:prstGeom>
          <a:solidFill>
            <a:srgbClr val="FFFFFF">
              <a:alpha val="80000"/>
            </a:srgbClr>
          </a:solidFill>
        </p:spPr>
        <p:txBody>
          <a:bodyPr wrap="none" rtlCol="0">
            <a:spAutoFit/>
          </a:bodyPr>
          <a:lstStyle/>
          <a:p>
            <a:r>
              <a:rPr lang="en-US" sz="1800" dirty="0" smtClean="0">
                <a:solidFill>
                  <a:srgbClr val="0000FF"/>
                </a:solidFill>
              </a:rPr>
              <a:t>LOI - first day experiments have been presented </a:t>
            </a:r>
          </a:p>
          <a:p>
            <a:pPr marL="285750" indent="-285750">
              <a:buFont typeface="Symbol" charset="0"/>
              <a:buChar char="®"/>
            </a:pPr>
            <a:r>
              <a:rPr lang="en-US" sz="1800" dirty="0" smtClean="0">
                <a:solidFill>
                  <a:srgbClr val="0000FF"/>
                </a:solidFill>
              </a:rPr>
              <a:t>ready to be worked into full proposals</a:t>
            </a:r>
          </a:p>
        </p:txBody>
      </p:sp>
      <p:grpSp>
        <p:nvGrpSpPr>
          <p:cNvPr id="3" name="Grouper 2"/>
          <p:cNvGrpSpPr/>
          <p:nvPr/>
        </p:nvGrpSpPr>
        <p:grpSpPr>
          <a:xfrm>
            <a:off x="2777901" y="2221817"/>
            <a:ext cx="5178377" cy="2164761"/>
            <a:chOff x="2777901" y="2221817"/>
            <a:chExt cx="5178377" cy="2164761"/>
          </a:xfrm>
        </p:grpSpPr>
        <p:sp>
          <p:nvSpPr>
            <p:cNvPr id="2" name="Ellipse 1"/>
            <p:cNvSpPr/>
            <p:nvPr/>
          </p:nvSpPr>
          <p:spPr bwMode="auto">
            <a:xfrm rot="20537010">
              <a:off x="6384304" y="2221817"/>
              <a:ext cx="1571974" cy="495300"/>
            </a:xfrm>
            <a:prstGeom prst="ellipse">
              <a:avLst/>
            </a:prstGeom>
            <a:solidFill>
              <a:schemeClr val="accent3">
                <a:lumMod val="40000"/>
                <a:lumOff val="60000"/>
                <a:alpha val="51000"/>
              </a:schemeClr>
            </a:solid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Ellipse 13"/>
            <p:cNvSpPr/>
            <p:nvPr/>
          </p:nvSpPr>
          <p:spPr bwMode="auto">
            <a:xfrm rot="19733944">
              <a:off x="2777901" y="3891278"/>
              <a:ext cx="1571974" cy="495300"/>
            </a:xfrm>
            <a:prstGeom prst="ellipse">
              <a:avLst/>
            </a:prstGeom>
            <a:solidFill>
              <a:schemeClr val="accent3">
                <a:lumMod val="40000"/>
                <a:lumOff val="60000"/>
                <a:alpha val="51000"/>
              </a:schemeClr>
            </a:solid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Ellipse 14"/>
            <p:cNvSpPr/>
            <p:nvPr/>
          </p:nvSpPr>
          <p:spPr bwMode="auto">
            <a:xfrm rot="19733944">
              <a:off x="4555949" y="2893043"/>
              <a:ext cx="1241046" cy="495300"/>
            </a:xfrm>
            <a:prstGeom prst="ellipse">
              <a:avLst/>
            </a:prstGeom>
            <a:solidFill>
              <a:schemeClr val="accent3">
                <a:lumMod val="40000"/>
                <a:lumOff val="60000"/>
                <a:alpha val="51000"/>
              </a:schemeClr>
            </a:solid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23920281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720" y="0"/>
            <a:ext cx="6280280" cy="571504"/>
          </a:xfrm>
        </p:spPr>
        <p:txBody>
          <a:bodyPr/>
          <a:lstStyle/>
          <a:p>
            <a:r>
              <a:rPr lang="en-US" sz="2200" dirty="0" smtClean="0">
                <a:solidFill>
                  <a:srgbClr val="000000"/>
                </a:solidFill>
              </a:rPr>
              <a:t> VHE and SHE region</a:t>
            </a:r>
            <a:endParaRPr lang="en-US" sz="2200" dirty="0">
              <a:solidFill>
                <a:srgbClr val="000000"/>
              </a:solidFill>
            </a:endParaRPr>
          </a:p>
        </p:txBody>
      </p:sp>
      <p:pic>
        <p:nvPicPr>
          <p:cNvPr id="4" name="Picture 4"/>
          <p:cNvPicPr>
            <a:picLocks noChangeAspect="1" noChangeArrowheads="1"/>
          </p:cNvPicPr>
          <p:nvPr/>
        </p:nvPicPr>
        <p:blipFill>
          <a:blip r:embed="rId2" cstate="print"/>
          <a:srcRect/>
          <a:stretch>
            <a:fillRect/>
          </a:stretch>
        </p:blipFill>
        <p:spPr bwMode="auto">
          <a:xfrm>
            <a:off x="43244" y="820484"/>
            <a:ext cx="9039225" cy="5381625"/>
          </a:xfrm>
          <a:prstGeom prst="rect">
            <a:avLst/>
          </a:prstGeom>
          <a:noFill/>
          <a:ln w="9525">
            <a:noFill/>
            <a:miter lim="800000"/>
            <a:headEnd/>
            <a:tailEnd/>
          </a:ln>
        </p:spPr>
      </p:pic>
      <p:sp>
        <p:nvSpPr>
          <p:cNvPr id="5" name="Rectangle 4"/>
          <p:cNvSpPr/>
          <p:nvPr/>
        </p:nvSpPr>
        <p:spPr>
          <a:xfrm>
            <a:off x="2686980" y="5075882"/>
            <a:ext cx="121750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p:nvSpPr>
        <p:spPr>
          <a:xfrm>
            <a:off x="4221087" y="5068369"/>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a:xfrm>
            <a:off x="3607475" y="4771643"/>
            <a:ext cx="314820"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3913415" y="4455958"/>
            <a:ext cx="1834242"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152820" y="5685482"/>
            <a:ext cx="3373460"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4830909" y="5686890"/>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2996807" y="5383329"/>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4825245" y="4159412"/>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5138058" y="3549812"/>
            <a:ext cx="1518556"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4833258" y="3843726"/>
            <a:ext cx="1513113"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6648602" y="3849169"/>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6049888" y="3245012"/>
            <a:ext cx="911526"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p:nvSpPr>
        <p:spPr>
          <a:xfrm>
            <a:off x="5440288" y="3250455"/>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p:nvSpPr>
        <p:spPr>
          <a:xfrm>
            <a:off x="7263645" y="3245012"/>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p:nvSpPr>
        <p:spPr>
          <a:xfrm>
            <a:off x="7269088" y="2934769"/>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p:nvSpPr>
        <p:spPr>
          <a:xfrm>
            <a:off x="6958845" y="2629969"/>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p:nvSpPr>
        <p:spPr>
          <a:xfrm>
            <a:off x="8183488" y="2330611"/>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p:nvSpPr>
        <p:spPr>
          <a:xfrm>
            <a:off x="8183488" y="2031254"/>
            <a:ext cx="308357" cy="301752"/>
          </a:xfrm>
          <a:prstGeom prst="rect">
            <a:avLst/>
          </a:prstGeom>
          <a:solidFill>
            <a:srgbClr val="FB2C03">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p:nvSpPr>
        <p:spPr>
          <a:xfrm>
            <a:off x="3172684" y="1981200"/>
            <a:ext cx="785793" cy="369332"/>
          </a:xfrm>
          <a:prstGeom prst="rect">
            <a:avLst/>
          </a:prstGeom>
          <a:noFill/>
        </p:spPr>
        <p:txBody>
          <a:bodyPr wrap="none" rtlCol="0">
            <a:spAutoFit/>
          </a:bodyPr>
          <a:lstStyle/>
          <a:p>
            <a:r>
              <a:rPr lang="en-US" sz="1800" b="1" baseline="-25000" dirty="0" smtClean="0">
                <a:solidFill>
                  <a:srgbClr val="000000"/>
                </a:solidFill>
                <a:latin typeface="Arial" pitchFamily="34" charset="0"/>
                <a:cs typeface="Arial" pitchFamily="34" charset="0"/>
              </a:rPr>
              <a:t>100</a:t>
            </a:r>
            <a:r>
              <a:rPr lang="en-US" sz="1800" b="1" dirty="0" smtClean="0">
                <a:solidFill>
                  <a:srgbClr val="000000"/>
                </a:solidFill>
                <a:latin typeface="Arial" pitchFamily="34" charset="0"/>
                <a:cs typeface="Arial" pitchFamily="34" charset="0"/>
              </a:rPr>
              <a:t>Fm</a:t>
            </a:r>
          </a:p>
        </p:txBody>
      </p:sp>
      <p:sp>
        <p:nvSpPr>
          <p:cNvPr id="25" name="TextBox 24"/>
          <p:cNvSpPr txBox="1"/>
          <p:nvPr/>
        </p:nvSpPr>
        <p:spPr>
          <a:xfrm>
            <a:off x="4696705" y="1385446"/>
            <a:ext cx="747320" cy="369332"/>
          </a:xfrm>
          <a:prstGeom prst="rect">
            <a:avLst/>
          </a:prstGeom>
          <a:noFill/>
        </p:spPr>
        <p:txBody>
          <a:bodyPr wrap="none" rtlCol="0">
            <a:spAutoFit/>
          </a:bodyPr>
          <a:lstStyle/>
          <a:p>
            <a:r>
              <a:rPr lang="en-US" sz="1800" b="1" baseline="-25000" dirty="0" smtClean="0">
                <a:solidFill>
                  <a:srgbClr val="000000"/>
                </a:solidFill>
                <a:latin typeface="Arial" pitchFamily="34" charset="0"/>
                <a:cs typeface="Arial" pitchFamily="34" charset="0"/>
              </a:rPr>
              <a:t>102</a:t>
            </a:r>
            <a:r>
              <a:rPr lang="en-US" sz="1800" b="1" dirty="0" smtClean="0">
                <a:solidFill>
                  <a:srgbClr val="000000"/>
                </a:solidFill>
                <a:latin typeface="Arial" pitchFamily="34" charset="0"/>
                <a:cs typeface="Arial" pitchFamily="34" charset="0"/>
              </a:rPr>
              <a:t>No</a:t>
            </a:r>
          </a:p>
        </p:txBody>
      </p:sp>
      <p:sp>
        <p:nvSpPr>
          <p:cNvPr id="26" name="TextBox 25"/>
          <p:cNvSpPr txBox="1"/>
          <p:nvPr/>
        </p:nvSpPr>
        <p:spPr>
          <a:xfrm>
            <a:off x="2687754" y="2604670"/>
            <a:ext cx="598241" cy="369332"/>
          </a:xfrm>
          <a:prstGeom prst="rect">
            <a:avLst/>
          </a:prstGeom>
          <a:noFill/>
        </p:spPr>
        <p:txBody>
          <a:bodyPr wrap="none" rtlCol="0">
            <a:spAutoFit/>
          </a:bodyPr>
          <a:lstStyle/>
          <a:p>
            <a:r>
              <a:rPr lang="en-US" sz="1800" b="1" baseline="-25000" dirty="0" smtClean="0">
                <a:solidFill>
                  <a:srgbClr val="000000"/>
                </a:solidFill>
                <a:latin typeface="Arial" pitchFamily="34" charset="0"/>
                <a:cs typeface="Arial" pitchFamily="34" charset="0"/>
              </a:rPr>
              <a:t>98</a:t>
            </a:r>
            <a:r>
              <a:rPr lang="en-US" sz="1800" b="1" dirty="0" smtClean="0">
                <a:solidFill>
                  <a:srgbClr val="000000"/>
                </a:solidFill>
                <a:latin typeface="Arial" pitchFamily="34" charset="0"/>
                <a:cs typeface="Arial" pitchFamily="34" charset="0"/>
              </a:rPr>
              <a:t>Cf</a:t>
            </a:r>
          </a:p>
        </p:txBody>
      </p:sp>
      <p:sp>
        <p:nvSpPr>
          <p:cNvPr id="27" name="TextBox 26"/>
          <p:cNvSpPr txBox="1"/>
          <p:nvPr/>
        </p:nvSpPr>
        <p:spPr>
          <a:xfrm>
            <a:off x="5611130" y="748111"/>
            <a:ext cx="683200" cy="369332"/>
          </a:xfrm>
          <a:prstGeom prst="rect">
            <a:avLst/>
          </a:prstGeom>
          <a:noFill/>
        </p:spPr>
        <p:txBody>
          <a:bodyPr wrap="none" rtlCol="0">
            <a:spAutoFit/>
          </a:bodyPr>
          <a:lstStyle/>
          <a:p>
            <a:r>
              <a:rPr lang="en-US" sz="1800" b="1" baseline="-25000" dirty="0" smtClean="0">
                <a:solidFill>
                  <a:srgbClr val="000000"/>
                </a:solidFill>
                <a:latin typeface="Arial" pitchFamily="34" charset="0"/>
                <a:cs typeface="Arial" pitchFamily="34" charset="0"/>
              </a:rPr>
              <a:t>104</a:t>
            </a:r>
            <a:r>
              <a:rPr lang="en-US" sz="1800" b="1" dirty="0" smtClean="0">
                <a:solidFill>
                  <a:srgbClr val="000000"/>
                </a:solidFill>
                <a:latin typeface="Arial" pitchFamily="34" charset="0"/>
                <a:cs typeface="Arial" pitchFamily="34" charset="0"/>
              </a:rPr>
              <a:t>Rf</a:t>
            </a:r>
          </a:p>
        </p:txBody>
      </p:sp>
      <p:sp>
        <p:nvSpPr>
          <p:cNvPr id="28" name="TextBox 27"/>
          <p:cNvSpPr txBox="1"/>
          <p:nvPr/>
        </p:nvSpPr>
        <p:spPr>
          <a:xfrm>
            <a:off x="1981144" y="3200430"/>
            <a:ext cx="726481" cy="369332"/>
          </a:xfrm>
          <a:prstGeom prst="rect">
            <a:avLst/>
          </a:prstGeom>
          <a:noFill/>
        </p:spPr>
        <p:txBody>
          <a:bodyPr wrap="none" rtlCol="0">
            <a:spAutoFit/>
          </a:bodyPr>
          <a:lstStyle/>
          <a:p>
            <a:r>
              <a:rPr lang="en-US" sz="1800" b="1" baseline="-25000" dirty="0" smtClean="0">
                <a:solidFill>
                  <a:srgbClr val="000000"/>
                </a:solidFill>
                <a:latin typeface="Arial" pitchFamily="34" charset="0"/>
                <a:cs typeface="Arial" pitchFamily="34" charset="0"/>
              </a:rPr>
              <a:t>96</a:t>
            </a:r>
            <a:r>
              <a:rPr lang="en-US" sz="1800" b="1" dirty="0" smtClean="0">
                <a:solidFill>
                  <a:srgbClr val="000000"/>
                </a:solidFill>
                <a:latin typeface="Arial" pitchFamily="34" charset="0"/>
                <a:cs typeface="Arial" pitchFamily="34" charset="0"/>
              </a:rPr>
              <a:t>Cm</a:t>
            </a:r>
          </a:p>
        </p:txBody>
      </p:sp>
      <p:sp>
        <p:nvSpPr>
          <p:cNvPr id="29" name="TextBox 28"/>
          <p:cNvSpPr txBox="1"/>
          <p:nvPr/>
        </p:nvSpPr>
        <p:spPr>
          <a:xfrm>
            <a:off x="1163694" y="3810045"/>
            <a:ext cx="649537" cy="369332"/>
          </a:xfrm>
          <a:prstGeom prst="rect">
            <a:avLst/>
          </a:prstGeom>
          <a:noFill/>
        </p:spPr>
        <p:txBody>
          <a:bodyPr wrap="none" rtlCol="0">
            <a:spAutoFit/>
          </a:bodyPr>
          <a:lstStyle/>
          <a:p>
            <a:r>
              <a:rPr lang="en-US" sz="1800" b="1" baseline="-25000" dirty="0" smtClean="0">
                <a:solidFill>
                  <a:srgbClr val="000000"/>
                </a:solidFill>
                <a:latin typeface="Arial" pitchFamily="34" charset="0"/>
                <a:cs typeface="Arial" pitchFamily="34" charset="0"/>
              </a:rPr>
              <a:t>94</a:t>
            </a:r>
            <a:r>
              <a:rPr lang="en-US" sz="1800" b="1" dirty="0" smtClean="0">
                <a:solidFill>
                  <a:srgbClr val="000000"/>
                </a:solidFill>
                <a:latin typeface="Arial" pitchFamily="34" charset="0"/>
                <a:cs typeface="Arial" pitchFamily="34" charset="0"/>
              </a:rPr>
              <a:t>Pu</a:t>
            </a:r>
          </a:p>
        </p:txBody>
      </p:sp>
      <p:sp>
        <p:nvSpPr>
          <p:cNvPr id="30" name="TextBox 29"/>
          <p:cNvSpPr txBox="1"/>
          <p:nvPr/>
        </p:nvSpPr>
        <p:spPr>
          <a:xfrm>
            <a:off x="7218130" y="4419645"/>
            <a:ext cx="521297" cy="369332"/>
          </a:xfrm>
          <a:prstGeom prst="rect">
            <a:avLst/>
          </a:prstGeom>
          <a:noFill/>
        </p:spPr>
        <p:txBody>
          <a:bodyPr wrap="none" rtlCol="0">
            <a:spAutoFit/>
          </a:bodyPr>
          <a:lstStyle/>
          <a:p>
            <a:r>
              <a:rPr lang="en-US" sz="1800" b="1" baseline="-25000" dirty="0" smtClean="0">
                <a:solidFill>
                  <a:srgbClr val="000000"/>
                </a:solidFill>
                <a:latin typeface="Arial" pitchFamily="34" charset="0"/>
                <a:cs typeface="Arial" pitchFamily="34" charset="0"/>
              </a:rPr>
              <a:t>92</a:t>
            </a:r>
            <a:r>
              <a:rPr lang="en-US" sz="1800" b="1" dirty="0" smtClean="0">
                <a:solidFill>
                  <a:srgbClr val="000000"/>
                </a:solidFill>
                <a:latin typeface="Arial" pitchFamily="34" charset="0"/>
                <a:cs typeface="Arial" pitchFamily="34" charset="0"/>
              </a:rPr>
              <a:t>U</a:t>
            </a:r>
          </a:p>
        </p:txBody>
      </p:sp>
      <p:sp>
        <p:nvSpPr>
          <p:cNvPr id="31" name="TextBox 30"/>
          <p:cNvSpPr txBox="1"/>
          <p:nvPr/>
        </p:nvSpPr>
        <p:spPr>
          <a:xfrm>
            <a:off x="6650094" y="5043099"/>
            <a:ext cx="636713" cy="369332"/>
          </a:xfrm>
          <a:prstGeom prst="rect">
            <a:avLst/>
          </a:prstGeom>
          <a:noFill/>
        </p:spPr>
        <p:txBody>
          <a:bodyPr wrap="none" rtlCol="0">
            <a:spAutoFit/>
          </a:bodyPr>
          <a:lstStyle/>
          <a:p>
            <a:r>
              <a:rPr lang="en-US" sz="1800" b="1" baseline="-25000" dirty="0" smtClean="0">
                <a:solidFill>
                  <a:srgbClr val="000000"/>
                </a:solidFill>
                <a:latin typeface="Arial" pitchFamily="34" charset="0"/>
                <a:cs typeface="Arial" pitchFamily="34" charset="0"/>
              </a:rPr>
              <a:t>90</a:t>
            </a:r>
            <a:r>
              <a:rPr lang="en-US" sz="1800" b="1" dirty="0" smtClean="0">
                <a:solidFill>
                  <a:srgbClr val="000000"/>
                </a:solidFill>
                <a:latin typeface="Arial" pitchFamily="34" charset="0"/>
                <a:cs typeface="Arial" pitchFamily="34" charset="0"/>
              </a:rPr>
              <a:t>Th</a:t>
            </a:r>
          </a:p>
        </p:txBody>
      </p:sp>
      <p:sp>
        <p:nvSpPr>
          <p:cNvPr id="32" name="TextBox 31"/>
          <p:cNvSpPr txBox="1"/>
          <p:nvPr/>
        </p:nvSpPr>
        <p:spPr>
          <a:xfrm>
            <a:off x="5998930" y="5624990"/>
            <a:ext cx="649537" cy="369332"/>
          </a:xfrm>
          <a:prstGeom prst="rect">
            <a:avLst/>
          </a:prstGeom>
          <a:noFill/>
        </p:spPr>
        <p:txBody>
          <a:bodyPr wrap="none" rtlCol="0">
            <a:spAutoFit/>
          </a:bodyPr>
          <a:lstStyle/>
          <a:p>
            <a:r>
              <a:rPr lang="en-US" sz="1800" b="1" baseline="-25000" dirty="0" smtClean="0">
                <a:solidFill>
                  <a:srgbClr val="000000"/>
                </a:solidFill>
                <a:latin typeface="Arial" pitchFamily="34" charset="0"/>
                <a:cs typeface="Arial" pitchFamily="34" charset="0"/>
              </a:rPr>
              <a:t>88</a:t>
            </a:r>
            <a:r>
              <a:rPr lang="en-US" sz="1800" b="1" dirty="0" smtClean="0">
                <a:solidFill>
                  <a:srgbClr val="000000"/>
                </a:solidFill>
                <a:latin typeface="Arial" pitchFamily="34" charset="0"/>
                <a:cs typeface="Arial" pitchFamily="34" charset="0"/>
              </a:rPr>
              <a:t>Ra</a:t>
            </a:r>
          </a:p>
        </p:txBody>
      </p:sp>
      <p:sp>
        <p:nvSpPr>
          <p:cNvPr id="33" name="TextBox 32"/>
          <p:cNvSpPr txBox="1"/>
          <p:nvPr/>
        </p:nvSpPr>
        <p:spPr>
          <a:xfrm>
            <a:off x="568032" y="568026"/>
            <a:ext cx="8174188" cy="1200329"/>
          </a:xfrm>
          <a:prstGeom prst="rect">
            <a:avLst/>
          </a:prstGeom>
          <a:solidFill>
            <a:srgbClr val="FFFFFF">
              <a:alpha val="69804"/>
            </a:srgbClr>
          </a:solidFill>
          <a:effectLst>
            <a:outerShdw blurRad="330200" dist="190500" dir="2700000" algn="tl" rotWithShape="0">
              <a:prstClr val="black">
                <a:alpha val="40000"/>
              </a:prstClr>
            </a:outerShdw>
          </a:effectLst>
        </p:spPr>
        <p:txBody>
          <a:bodyPr wrap="square" rtlCol="0">
            <a:spAutoFit/>
          </a:bodyPr>
          <a:lstStyle/>
          <a:p>
            <a:pPr>
              <a:buFont typeface="Arial" pitchFamily="34" charset="0"/>
              <a:buChar char="•"/>
            </a:pPr>
            <a:r>
              <a:rPr lang="en-US" sz="1800" dirty="0" smtClean="0">
                <a:latin typeface="Arial" pitchFamily="34" charset="0"/>
                <a:cs typeface="Arial" pitchFamily="34" charset="0"/>
              </a:rPr>
              <a:t> To study the SHE region experimental data are needed in the heavy-mass region - e.g. laser spectroscopy: charge radii, magnetic moments, electrical quadrupole moments, spins </a:t>
            </a:r>
            <a:r>
              <a:rPr lang="en-US" sz="1800" dirty="0" smtClean="0">
                <a:latin typeface="Arial" pitchFamily="34" charset="0"/>
                <a:cs typeface="Arial" pitchFamily="34" charset="0"/>
                <a:sym typeface="Symbol"/>
              </a:rPr>
              <a:t> </a:t>
            </a:r>
            <a:r>
              <a:rPr lang="en-US" sz="1800" dirty="0" smtClean="0">
                <a:latin typeface="Arial" pitchFamily="34" charset="0"/>
                <a:cs typeface="Arial" pitchFamily="34" charset="0"/>
              </a:rPr>
              <a:t>atomic physics input</a:t>
            </a:r>
          </a:p>
          <a:p>
            <a:pPr>
              <a:buFont typeface="Arial" pitchFamily="34" charset="0"/>
              <a:buChar char="•"/>
            </a:pPr>
            <a:r>
              <a:rPr lang="en-US" sz="1800" dirty="0">
                <a:latin typeface="Arial" pitchFamily="34" charset="0"/>
                <a:cs typeface="Arial" pitchFamily="34" charset="0"/>
              </a:rPr>
              <a:t> </a:t>
            </a:r>
            <a:r>
              <a:rPr lang="en-US" sz="1800" dirty="0" smtClean="0">
                <a:latin typeface="Arial" pitchFamily="34" charset="0"/>
                <a:cs typeface="Arial" pitchFamily="34" charset="0"/>
              </a:rPr>
              <a:t>New and more detailed atomic physics data will become available</a:t>
            </a:r>
          </a:p>
        </p:txBody>
      </p:sp>
      <p:grpSp>
        <p:nvGrpSpPr>
          <p:cNvPr id="38" name="Group 37"/>
          <p:cNvGrpSpPr/>
          <p:nvPr/>
        </p:nvGrpSpPr>
        <p:grpSpPr>
          <a:xfrm>
            <a:off x="302491" y="4309877"/>
            <a:ext cx="2576154" cy="1550597"/>
            <a:chOff x="302491" y="4309877"/>
            <a:chExt cx="2576154" cy="1550597"/>
          </a:xfrm>
        </p:grpSpPr>
        <p:pic>
          <p:nvPicPr>
            <p:cNvPr id="39" name="Picture 2"/>
            <p:cNvPicPr>
              <a:picLocks noChangeAspect="1" noChangeArrowheads="1"/>
            </p:cNvPicPr>
            <p:nvPr/>
          </p:nvPicPr>
          <p:blipFill>
            <a:blip r:embed="rId3" cstate="print"/>
            <a:srcRect/>
            <a:stretch>
              <a:fillRect/>
            </a:stretch>
          </p:blipFill>
          <p:spPr bwMode="auto">
            <a:xfrm>
              <a:off x="354308" y="4309877"/>
              <a:ext cx="2524337" cy="566923"/>
            </a:xfrm>
            <a:prstGeom prst="rect">
              <a:avLst/>
            </a:prstGeom>
            <a:noFill/>
            <a:ln w="9525">
              <a:noFill/>
              <a:miter lim="800000"/>
              <a:headEnd/>
              <a:tailEnd/>
            </a:ln>
            <a:effectLst>
              <a:outerShdw blurRad="266700" dist="152400" dir="2700000" algn="tl" rotWithShape="0">
                <a:prstClr val="black">
                  <a:alpha val="40000"/>
                </a:prstClr>
              </a:outerShdw>
            </a:effectLst>
          </p:spPr>
        </p:pic>
        <p:sp>
          <p:nvSpPr>
            <p:cNvPr id="40" name="Freeform 39"/>
            <p:cNvSpPr/>
            <p:nvPr/>
          </p:nvSpPr>
          <p:spPr>
            <a:xfrm>
              <a:off x="302491" y="4585856"/>
              <a:ext cx="1096818" cy="1274618"/>
            </a:xfrm>
            <a:custGeom>
              <a:avLst/>
              <a:gdLst>
                <a:gd name="connsiteX0" fmla="*/ 334818 w 1096818"/>
                <a:gd name="connsiteY0" fmla="*/ 0 h 1276927"/>
                <a:gd name="connsiteX1" fmla="*/ 127000 w 1096818"/>
                <a:gd name="connsiteY1" fmla="*/ 1066800 h 1276927"/>
                <a:gd name="connsiteX2" fmla="*/ 1096818 w 1096818"/>
                <a:gd name="connsiteY2" fmla="*/ 1260763 h 1276927"/>
              </a:gdLst>
              <a:ahLst/>
              <a:cxnLst>
                <a:cxn ang="0">
                  <a:pos x="connsiteX0" y="connsiteY0"/>
                </a:cxn>
                <a:cxn ang="0">
                  <a:pos x="connsiteX1" y="connsiteY1"/>
                </a:cxn>
                <a:cxn ang="0">
                  <a:pos x="connsiteX2" y="connsiteY2"/>
                </a:cxn>
              </a:cxnLst>
              <a:rect l="l" t="t" r="r" b="b"/>
              <a:pathLst>
                <a:path w="1096818" h="1276927">
                  <a:moveTo>
                    <a:pt x="334818" y="0"/>
                  </a:moveTo>
                  <a:cubicBezTo>
                    <a:pt x="167409" y="428336"/>
                    <a:pt x="0" y="856673"/>
                    <a:pt x="127000" y="1066800"/>
                  </a:cubicBezTo>
                  <a:cubicBezTo>
                    <a:pt x="254000" y="1276927"/>
                    <a:pt x="675409" y="1268845"/>
                    <a:pt x="1096818" y="1260763"/>
                  </a:cubicBezTo>
                </a:path>
              </a:pathLst>
            </a:cu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grpSp>
      <p:pic>
        <p:nvPicPr>
          <p:cNvPr id="2560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844824"/>
            <a:ext cx="3795886" cy="9700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Image 6" descr="S3-logo3_whi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969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561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7"/>
          <p:cNvSpPr>
            <a:spLocks noChangeArrowheads="1"/>
          </p:cNvSpPr>
          <p:nvPr/>
        </p:nvSpPr>
        <p:spPr bwMode="auto">
          <a:xfrm>
            <a:off x="0" y="6595533"/>
            <a:ext cx="4152900" cy="304800"/>
          </a:xfrm>
          <a:prstGeom prst="rect">
            <a:avLst/>
          </a:prstGeom>
          <a:noFill/>
          <a:ln w="12700">
            <a:noFill/>
            <a:miter lim="800000"/>
            <a:headEnd/>
            <a:tailEnd/>
          </a:ln>
        </p:spPr>
        <p:txBody>
          <a:bodyPr wrap="none" lIns="90474" tIns="44444" rIns="90474" bIns="44444" anchor="ctr">
            <a:prstTxWarp prst="textNoShape">
              <a:avLst/>
            </a:prstTxWarp>
            <a:spAutoFit/>
          </a:bodyPr>
          <a:lstStyle/>
          <a:p>
            <a:pPr algn="ctr"/>
            <a:r>
              <a:rPr lang="fr-FR" sz="1400" b="1" i="1" dirty="0">
                <a:solidFill>
                  <a:srgbClr val="000000"/>
                </a:solidFill>
                <a:latin typeface="Times" charset="0"/>
                <a:cs typeface="ＭＳ Ｐゴシック"/>
              </a:rPr>
              <a:t>http://pro.ganil-spiral2.eu/spiral2/instrumentation/s3</a:t>
            </a:r>
          </a:p>
        </p:txBody>
      </p:sp>
      <p:sp>
        <p:nvSpPr>
          <p:cNvPr id="70670" name="ZoneTexte 27"/>
          <p:cNvSpPr txBox="1">
            <a:spLocks noChangeArrowheads="1"/>
          </p:cNvSpPr>
          <p:nvPr/>
        </p:nvSpPr>
        <p:spPr bwMode="auto">
          <a:xfrm>
            <a:off x="7988300" y="6027738"/>
            <a:ext cx="184150" cy="830262"/>
          </a:xfrm>
          <a:prstGeom prst="rect">
            <a:avLst/>
          </a:prstGeom>
          <a:noFill/>
          <a:ln w="9525">
            <a:noFill/>
            <a:miter lim="800000"/>
            <a:headEnd/>
            <a:tailEnd/>
          </a:ln>
        </p:spPr>
        <p:txBody>
          <a:bodyPr wrap="none">
            <a:prstTxWarp prst="textNoShape">
              <a:avLst/>
            </a:prstTxWarp>
            <a:spAutoFit/>
          </a:bodyPr>
          <a:lstStyle/>
          <a:p>
            <a:endParaRPr lang="en-US">
              <a:solidFill>
                <a:srgbClr val="000000"/>
              </a:solidFill>
              <a:cs typeface="ＭＳ Ｐゴシック"/>
            </a:endParaRPr>
          </a:p>
        </p:txBody>
      </p:sp>
      <p:pic>
        <p:nvPicPr>
          <p:cNvPr id="30"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96219"/>
            <a:ext cx="8227568" cy="424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bwMode="auto">
          <a:xfrm rot="20695719">
            <a:off x="3461962" y="2573714"/>
            <a:ext cx="2304256" cy="1182423"/>
          </a:xfrm>
          <a:prstGeom prst="ellipse">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p:cNvSpPr/>
          <p:nvPr/>
        </p:nvSpPr>
        <p:spPr>
          <a:xfrm>
            <a:off x="120182" y="703777"/>
            <a:ext cx="4961229" cy="1231106"/>
          </a:xfrm>
          <a:prstGeom prst="rect">
            <a:avLst/>
          </a:prstGeom>
        </p:spPr>
        <p:txBody>
          <a:bodyPr wrap="square">
            <a:spAutoFit/>
          </a:bodyPr>
          <a:lstStyle/>
          <a:p>
            <a:pPr defTabSz="457200" eaLnBrk="1" fontAlgn="auto" hangingPunct="1">
              <a:spcBef>
                <a:spcPts val="0"/>
              </a:spcBef>
              <a:spcAft>
                <a:spcPts val="0"/>
              </a:spcAft>
            </a:pPr>
            <a:r>
              <a:rPr lang="fr-FR" altLang="ja-JP" sz="2000" b="0" dirty="0" smtClean="0">
                <a:solidFill>
                  <a:srgbClr val="800000"/>
                </a:solidFill>
                <a:latin typeface="Arial"/>
                <a:ea typeface="MS Gothic" pitchFamily="49" charset="-128"/>
                <a:cs typeface="Times New Roman" pitchFamily="18" charset="0"/>
              </a:rPr>
              <a:t>SPIRAL2 Phase1 </a:t>
            </a:r>
            <a:r>
              <a:rPr lang="fr-FR" altLang="ja-JP" sz="2000" b="0" dirty="0">
                <a:solidFill>
                  <a:srgbClr val="800000"/>
                </a:solidFill>
                <a:latin typeface="Arial"/>
                <a:ea typeface="MS Mincho" pitchFamily="49" charset="-128"/>
                <a:cs typeface="Calibri" pitchFamily="34" charset="0"/>
              </a:rPr>
              <a:t>(</a:t>
            </a:r>
            <a:r>
              <a:rPr lang="fr-FR" altLang="ja-JP" sz="2000" b="0" dirty="0" smtClean="0">
                <a:solidFill>
                  <a:srgbClr val="800000"/>
                </a:solidFill>
                <a:latin typeface="Arial"/>
                <a:ea typeface="MS Mincho" pitchFamily="49" charset="-128"/>
                <a:cs typeface="Calibri" pitchFamily="34" charset="0"/>
              </a:rPr>
              <a:t>2017-) </a:t>
            </a:r>
            <a:endParaRPr lang="fr-FR" altLang="ja-JP" sz="2000" b="0" dirty="0" smtClean="0">
              <a:solidFill>
                <a:srgbClr val="800000"/>
              </a:solidFill>
              <a:latin typeface="Arial"/>
              <a:ea typeface="MS Gothic" pitchFamily="49" charset="-128"/>
              <a:cs typeface="Times New Roman" pitchFamily="18" charset="0"/>
            </a:endParaRPr>
          </a:p>
          <a:p>
            <a:pPr defTabSz="457200" eaLnBrk="1" fontAlgn="auto" hangingPunct="1">
              <a:spcBef>
                <a:spcPts val="0"/>
              </a:spcBef>
              <a:spcAft>
                <a:spcPts val="0"/>
              </a:spcAft>
            </a:pPr>
            <a:r>
              <a:rPr lang="fr-FR" altLang="ja-JP" sz="1800" b="0" dirty="0" err="1" smtClean="0">
                <a:solidFill>
                  <a:srgbClr val="000000"/>
                </a:solidFill>
                <a:latin typeface="Arial"/>
                <a:ea typeface="MS Mincho" pitchFamily="49" charset="-128"/>
                <a:cs typeface="Calibri" pitchFamily="34" charset="0"/>
              </a:rPr>
              <a:t>Increase</a:t>
            </a:r>
            <a:r>
              <a:rPr lang="fr-FR" altLang="ja-JP" sz="1800" b="0" dirty="0" smtClean="0">
                <a:solidFill>
                  <a:srgbClr val="000000"/>
                </a:solidFill>
                <a:latin typeface="Arial"/>
                <a:ea typeface="MS Mincho" pitchFamily="49" charset="-128"/>
                <a:cs typeface="Calibri" pitchFamily="34" charset="0"/>
              </a:rPr>
              <a:t> the </a:t>
            </a:r>
            <a:r>
              <a:rPr lang="fr-FR" altLang="ja-JP" sz="1800" b="0" dirty="0" err="1" smtClean="0">
                <a:solidFill>
                  <a:srgbClr val="000000"/>
                </a:solidFill>
                <a:latin typeface="Arial"/>
                <a:ea typeface="MS Mincho" pitchFamily="49" charset="-128"/>
                <a:cs typeface="Calibri" pitchFamily="34" charset="0"/>
              </a:rPr>
              <a:t>intensity</a:t>
            </a:r>
            <a:r>
              <a:rPr lang="fr-FR" altLang="ja-JP" sz="1800" b="0" dirty="0" smtClean="0">
                <a:solidFill>
                  <a:srgbClr val="000000"/>
                </a:solidFill>
                <a:latin typeface="Arial"/>
                <a:ea typeface="MS Mincho" pitchFamily="49" charset="-128"/>
                <a:cs typeface="Calibri" pitchFamily="34" charset="0"/>
              </a:rPr>
              <a:t> of stable </a:t>
            </a:r>
            <a:r>
              <a:rPr lang="fr-FR" altLang="ja-JP" sz="1800" b="0" dirty="0" err="1" smtClean="0">
                <a:solidFill>
                  <a:srgbClr val="000000"/>
                </a:solidFill>
                <a:latin typeface="Arial"/>
                <a:ea typeface="MS Mincho" pitchFamily="49" charset="-128"/>
                <a:cs typeface="Calibri" pitchFamily="34" charset="0"/>
              </a:rPr>
              <a:t>beams</a:t>
            </a:r>
            <a:endParaRPr lang="fr-FR" altLang="ja-JP" sz="1800" b="0" dirty="0" smtClean="0">
              <a:solidFill>
                <a:srgbClr val="000000"/>
              </a:solidFill>
              <a:latin typeface="Arial"/>
              <a:ea typeface="MS Mincho" pitchFamily="49" charset="-128"/>
              <a:cs typeface="Calibri" pitchFamily="34" charset="0"/>
            </a:endParaRPr>
          </a:p>
          <a:p>
            <a:pPr defTabSz="457200" eaLnBrk="1" fontAlgn="auto" hangingPunct="1">
              <a:spcBef>
                <a:spcPts val="0"/>
              </a:spcBef>
              <a:spcAft>
                <a:spcPts val="0"/>
              </a:spcAft>
            </a:pPr>
            <a:r>
              <a:rPr lang="fr-FR" altLang="ja-JP" sz="1800" b="0" dirty="0" smtClean="0">
                <a:solidFill>
                  <a:srgbClr val="000000"/>
                </a:solidFill>
                <a:latin typeface="Arial"/>
                <a:ea typeface="MS Mincho" pitchFamily="49" charset="-128"/>
                <a:cs typeface="Calibri" pitchFamily="34" charset="0"/>
              </a:rPr>
              <a:t>High intense neutron source</a:t>
            </a:r>
            <a:endParaRPr lang="fr-FR" altLang="ja-JP" sz="1800" b="0" dirty="0" smtClean="0">
              <a:solidFill>
                <a:srgbClr val="800000"/>
              </a:solidFill>
              <a:latin typeface="Arial"/>
              <a:ea typeface="MS Mincho" pitchFamily="49" charset="-128"/>
              <a:cs typeface="Calibri" pitchFamily="34" charset="0"/>
            </a:endParaRPr>
          </a:p>
          <a:p>
            <a:pPr defTabSz="457200" eaLnBrk="1" fontAlgn="auto" hangingPunct="1">
              <a:spcBef>
                <a:spcPts val="0"/>
              </a:spcBef>
              <a:spcAft>
                <a:spcPts val="0"/>
              </a:spcAft>
            </a:pPr>
            <a:r>
              <a:rPr lang="fr-FR" sz="1800" b="0" dirty="0" smtClean="0">
                <a:solidFill>
                  <a:srgbClr val="000000"/>
                </a:solidFill>
                <a:latin typeface="Comic Sans MS" pitchFamily="66" charset="0"/>
                <a:ea typeface="ＭＳ Ｐゴシック"/>
                <a:cs typeface="ＭＳ Ｐゴシック"/>
              </a:rPr>
              <a:t>(HI</a:t>
            </a:r>
            <a:r>
              <a:rPr lang="en-GB" sz="1800" b="0" dirty="0" smtClean="0">
                <a:solidFill>
                  <a:srgbClr val="000000"/>
                </a:solidFill>
                <a:latin typeface="Times" charset="0"/>
                <a:ea typeface="Times" charset="0"/>
                <a:cs typeface="Times" charset="0"/>
                <a:sym typeface="Times" charset="0"/>
              </a:rPr>
              <a:t>≤ 10</a:t>
            </a:r>
            <a:r>
              <a:rPr lang="en-GB" sz="1800" b="0" baseline="30000" dirty="0" smtClean="0">
                <a:solidFill>
                  <a:srgbClr val="000000"/>
                </a:solidFill>
                <a:latin typeface="Times" charset="0"/>
                <a:ea typeface="Times" charset="0"/>
                <a:cs typeface="Times" charset="0"/>
                <a:sym typeface="Times" charset="0"/>
              </a:rPr>
              <a:t>15 </a:t>
            </a:r>
            <a:r>
              <a:rPr lang="en-GB" sz="1800" b="0" dirty="0" err="1" smtClean="0">
                <a:solidFill>
                  <a:srgbClr val="000000"/>
                </a:solidFill>
                <a:latin typeface="Times" charset="0"/>
                <a:ea typeface="Times" charset="0"/>
                <a:cs typeface="Times" charset="0"/>
                <a:sym typeface="Times" charset="0"/>
              </a:rPr>
              <a:t>pps</a:t>
            </a:r>
            <a:r>
              <a:rPr lang="en-GB" sz="1800" b="0" dirty="0" smtClean="0">
                <a:solidFill>
                  <a:srgbClr val="000000"/>
                </a:solidFill>
                <a:latin typeface="Times" charset="0"/>
                <a:ea typeface="Times" charset="0"/>
                <a:cs typeface="Times" charset="0"/>
                <a:sym typeface="Times" charset="0"/>
              </a:rPr>
              <a:t>, p-Ni)</a:t>
            </a:r>
            <a:r>
              <a:rPr lang="fr-FR" altLang="ja-JP" sz="1800" b="0" dirty="0">
                <a:solidFill>
                  <a:srgbClr val="800000"/>
                </a:solidFill>
                <a:latin typeface="Arial"/>
                <a:ea typeface="MS Mincho" pitchFamily="49" charset="-128"/>
                <a:cs typeface="Calibri" pitchFamily="34" charset="0"/>
              </a:rPr>
              <a:t>	</a:t>
            </a:r>
          </a:p>
        </p:txBody>
      </p:sp>
      <p:pic>
        <p:nvPicPr>
          <p:cNvPr id="11"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21272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37423" y="1751635"/>
            <a:ext cx="538959" cy="54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69056" y="1927082"/>
            <a:ext cx="538959" cy="54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6269282" y="5624481"/>
            <a:ext cx="2654512" cy="1077218"/>
          </a:xfrm>
          <a:prstGeom prst="rect">
            <a:avLst/>
          </a:prstGeom>
          <a:solidFill>
            <a:schemeClr val="bg1"/>
          </a:solidFill>
          <a:ln>
            <a:solidFill>
              <a:srgbClr val="0000FF"/>
            </a:solidFill>
          </a:ln>
          <a:extLst/>
        </p:spPr>
        <p:txBody>
          <a:bodyPr wrap="square">
            <a:spAutoFit/>
          </a:bodyPr>
          <a:lstStyle/>
          <a:p>
            <a:pPr defTabSz="457200" eaLnBrk="1" hangingPunct="1"/>
            <a:r>
              <a:rPr lang="fr-FR" sz="1600" b="1" dirty="0" err="1" smtClean="0">
                <a:solidFill>
                  <a:srgbClr val="333399"/>
                </a:solidFill>
                <a:ea typeface="ＭＳ Ｐゴシック" charset="0"/>
                <a:cs typeface="ＭＳ Ｐゴシック" charset="0"/>
              </a:rPr>
              <a:t>Sofar</a:t>
            </a:r>
            <a:r>
              <a:rPr lang="fr-FR" sz="1600" b="1" dirty="0" smtClean="0">
                <a:solidFill>
                  <a:srgbClr val="333399"/>
                </a:solidFill>
                <a:ea typeface="ＭＳ Ｐゴシック" charset="0"/>
                <a:cs typeface="ＭＳ Ｐゴシック" charset="0"/>
              </a:rPr>
              <a:t> @ RFQ: </a:t>
            </a:r>
          </a:p>
          <a:p>
            <a:pPr defTabSz="457200" eaLnBrk="1" hangingPunct="1"/>
            <a:r>
              <a:rPr lang="fr-FR" sz="1600" b="1" dirty="0" smtClean="0">
                <a:solidFill>
                  <a:srgbClr val="333399"/>
                </a:solidFill>
                <a:ea typeface="ＭＳ Ｐゴシック" charset="0"/>
                <a:cs typeface="ＭＳ Ｐゴシック" charset="0"/>
              </a:rPr>
              <a:t>5,5 </a:t>
            </a:r>
            <a:r>
              <a:rPr lang="fr-FR" sz="1600" b="1" dirty="0" err="1" smtClean="0">
                <a:solidFill>
                  <a:srgbClr val="333399"/>
                </a:solidFill>
                <a:ea typeface="ＭＳ Ｐゴシック" charset="0"/>
                <a:cs typeface="ＭＳ Ｐゴシック" charset="0"/>
              </a:rPr>
              <a:t>mAe</a:t>
            </a:r>
            <a:r>
              <a:rPr lang="fr-FR" sz="1600" b="1" dirty="0">
                <a:solidFill>
                  <a:srgbClr val="333399"/>
                </a:solidFill>
              </a:rPr>
              <a:t> </a:t>
            </a:r>
            <a:r>
              <a:rPr lang="fr-FR" sz="1600" b="1" dirty="0" smtClean="0">
                <a:solidFill>
                  <a:srgbClr val="333399"/>
                </a:solidFill>
                <a:ea typeface="ＭＳ Ｐゴシック" charset="0"/>
                <a:cs typeface="ＭＳ Ｐゴシック" charset="0"/>
              </a:rPr>
              <a:t>proton </a:t>
            </a:r>
            <a:r>
              <a:rPr lang="fr-FR" sz="1600" b="1" dirty="0" err="1">
                <a:solidFill>
                  <a:srgbClr val="333399"/>
                </a:solidFill>
                <a:ea typeface="ＭＳ Ｐゴシック" charset="0"/>
                <a:cs typeface="ＭＳ Ｐゴシック" charset="0"/>
              </a:rPr>
              <a:t>beam</a:t>
            </a:r>
            <a:endParaRPr lang="fr-FR" sz="1600" b="1" dirty="0">
              <a:solidFill>
                <a:srgbClr val="333399"/>
              </a:solidFill>
              <a:ea typeface="ＭＳ Ｐゴシック" charset="0"/>
              <a:cs typeface="ＭＳ Ｐゴシック" charset="0"/>
            </a:endParaRPr>
          </a:p>
          <a:p>
            <a:pPr defTabSz="457200" eaLnBrk="1" hangingPunct="1"/>
            <a:r>
              <a:rPr lang="en-US" sz="1600" b="1" dirty="0" smtClean="0">
                <a:solidFill>
                  <a:srgbClr val="333399"/>
                </a:solidFill>
                <a:ea typeface="ＭＳ Ｐゴシック" charset="0"/>
                <a:cs typeface="ＭＳ Ｐゴシック" charset="0"/>
              </a:rPr>
              <a:t>1,7 </a:t>
            </a:r>
            <a:r>
              <a:rPr lang="en-US" sz="1600" b="1" dirty="0" err="1">
                <a:solidFill>
                  <a:srgbClr val="333399"/>
                </a:solidFill>
                <a:ea typeface="ＭＳ Ｐゴシック" charset="0"/>
                <a:cs typeface="ＭＳ Ｐゴシック" charset="0"/>
              </a:rPr>
              <a:t>mAe</a:t>
            </a:r>
            <a:r>
              <a:rPr lang="en-US" sz="1600" b="1" dirty="0">
                <a:solidFill>
                  <a:srgbClr val="333399"/>
                </a:solidFill>
                <a:ea typeface="ＭＳ Ｐゴシック" charset="0"/>
                <a:cs typeface="ＭＳ Ｐゴシック" charset="0"/>
              </a:rPr>
              <a:t> of 4He2</a:t>
            </a:r>
            <a:r>
              <a:rPr lang="en-US" sz="1600" b="1" dirty="0" smtClean="0">
                <a:solidFill>
                  <a:srgbClr val="333399"/>
                </a:solidFill>
                <a:ea typeface="ＭＳ Ｐゴシック" charset="0"/>
                <a:cs typeface="ＭＳ Ｐゴシック" charset="0"/>
              </a:rPr>
              <a:t>+ beam</a:t>
            </a:r>
            <a:endParaRPr lang="fr-FR" sz="1600" dirty="0">
              <a:solidFill>
                <a:srgbClr val="333399"/>
              </a:solidFill>
              <a:ea typeface="ＭＳ Ｐゴシック" charset="0"/>
              <a:cs typeface="ＭＳ Ｐゴシック" charset="0"/>
            </a:endParaRPr>
          </a:p>
          <a:p>
            <a:pPr defTabSz="457200" eaLnBrk="1" hangingPunct="1"/>
            <a:r>
              <a:rPr lang="fr-FR" sz="1600" b="1" dirty="0" smtClean="0">
                <a:solidFill>
                  <a:srgbClr val="333399"/>
                </a:solidFill>
              </a:rPr>
              <a:t>S</a:t>
            </a:r>
            <a:r>
              <a:rPr lang="en-US" sz="1600" b="1" dirty="0" err="1" smtClean="0">
                <a:solidFill>
                  <a:srgbClr val="333399"/>
                </a:solidFill>
              </a:rPr>
              <a:t>oon</a:t>
            </a:r>
            <a:r>
              <a:rPr lang="en-US" sz="1600" b="1" dirty="0" smtClean="0">
                <a:solidFill>
                  <a:srgbClr val="333399"/>
                </a:solidFill>
              </a:rPr>
              <a:t> </a:t>
            </a:r>
            <a:r>
              <a:rPr lang="en-US" sz="1600" b="1" dirty="0" smtClean="0">
                <a:solidFill>
                  <a:srgbClr val="333399"/>
                </a:solidFill>
                <a:ea typeface="ＭＳ Ｐゴシック" charset="0"/>
                <a:cs typeface="ＭＳ Ｐゴシック" charset="0"/>
              </a:rPr>
              <a:t> 36Ar12+</a:t>
            </a:r>
            <a:endParaRPr lang="fr-FR" sz="1600" dirty="0">
              <a:solidFill>
                <a:srgbClr val="333399"/>
              </a:solidFill>
              <a:ea typeface="ＭＳ Ｐゴシック" charset="0"/>
              <a:cs typeface="ＭＳ Ｐゴシック" charset="0"/>
            </a:endParaRPr>
          </a:p>
        </p:txBody>
      </p:sp>
      <p:sp>
        <p:nvSpPr>
          <p:cNvPr id="15" name="ZoneTexte 14"/>
          <p:cNvSpPr txBox="1"/>
          <p:nvPr/>
        </p:nvSpPr>
        <p:spPr>
          <a:xfrm rot="20538565">
            <a:off x="1185099" y="4095237"/>
            <a:ext cx="2237336" cy="769441"/>
          </a:xfrm>
          <a:prstGeom prst="rect">
            <a:avLst/>
          </a:prstGeom>
          <a:noFill/>
        </p:spPr>
        <p:txBody>
          <a:bodyPr wrap="none" rtlCol="0">
            <a:spAutoFit/>
          </a:bodyPr>
          <a:lstStyle/>
          <a:p>
            <a:pPr defTabSz="457200" eaLnBrk="1" fontAlgn="auto" hangingPunct="1">
              <a:spcBef>
                <a:spcPts val="0"/>
              </a:spcBef>
              <a:spcAft>
                <a:spcPts val="0"/>
              </a:spcAft>
            </a:pPr>
            <a:r>
              <a:rPr lang="fr-FR" sz="2000" b="0" dirty="0" smtClean="0">
                <a:solidFill>
                  <a:srgbClr val="000000"/>
                </a:solidFill>
                <a:latin typeface="Comic Sans MS" pitchFamily="66" charset="0"/>
                <a:ea typeface="ＭＳ Ｐゴシック"/>
                <a:cs typeface="ＭＳ Ｐゴシック"/>
              </a:rPr>
              <a:t>LINAG</a:t>
            </a:r>
          </a:p>
          <a:p>
            <a:pPr algn="ctr" defTabSz="457200" eaLnBrk="1" fontAlgn="auto" hangingPunct="1">
              <a:spcBef>
                <a:spcPts val="0"/>
              </a:spcBef>
              <a:spcAft>
                <a:spcPts val="0"/>
              </a:spcAft>
              <a:defRPr/>
            </a:pPr>
            <a:r>
              <a:rPr lang="en-GB" sz="1200" b="0" dirty="0" smtClean="0">
                <a:solidFill>
                  <a:srgbClr val="000000"/>
                </a:solidFill>
                <a:latin typeface="Arial"/>
                <a:ea typeface="ＭＳ Ｐゴシック"/>
                <a:cs typeface="ＭＳ Ｐゴシック"/>
                <a:sym typeface="Arial" pitchFamily="30" charset="0"/>
              </a:rPr>
              <a:t>33 </a:t>
            </a:r>
            <a:r>
              <a:rPr lang="en-GB" sz="1200" b="0" dirty="0">
                <a:solidFill>
                  <a:srgbClr val="000000"/>
                </a:solidFill>
                <a:latin typeface="Arial"/>
                <a:ea typeface="ＭＳ Ｐゴシック"/>
                <a:cs typeface="ＭＳ Ｐゴシック"/>
                <a:sym typeface="Arial" pitchFamily="30" charset="0"/>
              </a:rPr>
              <a:t>MeV p, 40 MeV d (5mA)</a:t>
            </a:r>
          </a:p>
          <a:p>
            <a:pPr algn="ctr" defTabSz="457200" eaLnBrk="1" fontAlgn="auto" hangingPunct="1">
              <a:spcBef>
                <a:spcPts val="0"/>
              </a:spcBef>
              <a:spcAft>
                <a:spcPts val="0"/>
              </a:spcAft>
              <a:defRPr/>
            </a:pPr>
            <a:r>
              <a:rPr lang="en-GB" sz="1200" b="0" dirty="0">
                <a:solidFill>
                  <a:srgbClr val="000000"/>
                </a:solidFill>
                <a:latin typeface="Arial"/>
                <a:ea typeface="ＭＳ Ｐゴシック"/>
                <a:cs typeface="ＭＳ Ｐゴシック"/>
                <a:sym typeface="Arial" pitchFamily="30" charset="0"/>
              </a:rPr>
              <a:t>A/q=</a:t>
            </a:r>
            <a:r>
              <a:rPr lang="en-GB" sz="1200" b="0" dirty="0" smtClean="0">
                <a:solidFill>
                  <a:srgbClr val="000000"/>
                </a:solidFill>
                <a:latin typeface="Arial"/>
                <a:ea typeface="ＭＳ Ｐゴシック"/>
                <a:cs typeface="ＭＳ Ｐゴシック"/>
                <a:sym typeface="Arial" pitchFamily="30" charset="0"/>
              </a:rPr>
              <a:t>3 - 14.5 </a:t>
            </a:r>
            <a:r>
              <a:rPr lang="en-GB" sz="1200" b="0" dirty="0" err="1">
                <a:solidFill>
                  <a:srgbClr val="000000"/>
                </a:solidFill>
                <a:latin typeface="Arial"/>
                <a:ea typeface="ＭＳ Ｐゴシック"/>
                <a:cs typeface="ＭＳ Ｐゴシック"/>
                <a:sym typeface="Arial" pitchFamily="30" charset="0"/>
              </a:rPr>
              <a:t>A.MeV</a:t>
            </a:r>
            <a:r>
              <a:rPr lang="en-GB" sz="1200" b="0" dirty="0">
                <a:solidFill>
                  <a:srgbClr val="000000"/>
                </a:solidFill>
                <a:latin typeface="Arial"/>
                <a:ea typeface="ＭＳ Ｐゴシック"/>
                <a:cs typeface="ＭＳ Ｐゴシック"/>
                <a:sym typeface="Arial" pitchFamily="30" charset="0"/>
              </a:rPr>
              <a:t> HI  (1mA</a:t>
            </a:r>
            <a:r>
              <a:rPr lang="en-GB" sz="1200" b="0" dirty="0" smtClean="0">
                <a:solidFill>
                  <a:srgbClr val="000000"/>
                </a:solidFill>
                <a:latin typeface="Arial"/>
                <a:ea typeface="ＭＳ Ｐゴシック"/>
                <a:cs typeface="ＭＳ Ｐゴシック"/>
                <a:sym typeface="Arial" pitchFamily="30" charset="0"/>
              </a:rPr>
              <a:t>)</a:t>
            </a:r>
            <a:endParaRPr lang="fr-FR" sz="1800" b="0" dirty="0">
              <a:solidFill>
                <a:srgbClr val="000000"/>
              </a:solidFill>
              <a:latin typeface="Comic Sans MS" pitchFamily="66" charset="0"/>
              <a:ea typeface="ＭＳ Ｐゴシック"/>
              <a:cs typeface="ＭＳ Ｐゴシック"/>
            </a:endParaRPr>
          </a:p>
        </p:txBody>
      </p:sp>
      <p:sp>
        <p:nvSpPr>
          <p:cNvPr id="18" name="Rectangle 17"/>
          <p:cNvSpPr/>
          <p:nvPr/>
        </p:nvSpPr>
        <p:spPr>
          <a:xfrm rot="20683421">
            <a:off x="895400" y="3057737"/>
            <a:ext cx="858228" cy="369332"/>
          </a:xfrm>
          <a:prstGeom prst="rect">
            <a:avLst/>
          </a:prstGeom>
        </p:spPr>
        <p:txBody>
          <a:bodyPr wrap="none">
            <a:spAutoFit/>
          </a:bodyPr>
          <a:lstStyle/>
          <a:p>
            <a:pPr defTabSz="457200" eaLnBrk="1" fontAlgn="auto" hangingPunct="1">
              <a:spcBef>
                <a:spcPts val="0"/>
              </a:spcBef>
              <a:spcAft>
                <a:spcPts val="0"/>
              </a:spcAft>
            </a:pPr>
            <a:r>
              <a:rPr lang="fr-FR" altLang="ja-JP" sz="1800" b="1" dirty="0" smtClean="0">
                <a:solidFill>
                  <a:srgbClr val="000000"/>
                </a:solidFill>
                <a:latin typeface="Arial"/>
                <a:ea typeface="MS Mincho" pitchFamily="49" charset="-128"/>
                <a:cs typeface="Calibri" pitchFamily="34" charset="0"/>
              </a:rPr>
              <a:t>A</a:t>
            </a:r>
            <a:r>
              <a:rPr lang="fr-FR" altLang="ja-JP" sz="1800" b="1" dirty="0">
                <a:solidFill>
                  <a:srgbClr val="000000"/>
                </a:solidFill>
                <a:latin typeface="Arial"/>
                <a:ea typeface="MS Mincho" pitchFamily="49" charset="-128"/>
                <a:cs typeface="Calibri" pitchFamily="34" charset="0"/>
              </a:rPr>
              <a:t>/Q</a:t>
            </a:r>
            <a:r>
              <a:rPr lang="fr-FR" altLang="ja-JP" sz="1800" b="1" dirty="0" smtClean="0">
                <a:solidFill>
                  <a:srgbClr val="000000"/>
                </a:solidFill>
                <a:latin typeface="Arial"/>
                <a:ea typeface="MS Mincho" pitchFamily="49" charset="-128"/>
                <a:cs typeface="Calibri" pitchFamily="34" charset="0"/>
              </a:rPr>
              <a:t>=7</a:t>
            </a:r>
          </a:p>
        </p:txBody>
      </p:sp>
      <p:sp>
        <p:nvSpPr>
          <p:cNvPr id="19" name="Rectangle 18"/>
          <p:cNvSpPr/>
          <p:nvPr/>
        </p:nvSpPr>
        <p:spPr>
          <a:xfrm>
            <a:off x="5827450" y="953643"/>
            <a:ext cx="3096344" cy="677108"/>
          </a:xfrm>
          <a:prstGeom prst="rect">
            <a:avLst/>
          </a:prstGeom>
        </p:spPr>
        <p:txBody>
          <a:bodyPr wrap="square">
            <a:spAutoFit/>
          </a:bodyPr>
          <a:lstStyle/>
          <a:p>
            <a:pPr defTabSz="457200" eaLnBrk="1" fontAlgn="auto" hangingPunct="1">
              <a:spcBef>
                <a:spcPts val="0"/>
              </a:spcBef>
              <a:spcAft>
                <a:spcPts val="0"/>
              </a:spcAft>
            </a:pPr>
            <a:r>
              <a:rPr lang="fr-FR" altLang="ja-JP" sz="2000" b="0" dirty="0" smtClean="0">
                <a:solidFill>
                  <a:srgbClr val="800000"/>
                </a:solidFill>
                <a:latin typeface="Arial"/>
                <a:ea typeface="MS Mincho" pitchFamily="49" charset="-128"/>
                <a:cs typeface="Calibri" pitchFamily="34" charset="0"/>
              </a:rPr>
              <a:t>DESIR Phase1+ (2020</a:t>
            </a:r>
            <a:r>
              <a:rPr lang="fr-FR" altLang="ja-JP" sz="1800" b="0" dirty="0" smtClean="0">
                <a:solidFill>
                  <a:srgbClr val="800000"/>
                </a:solidFill>
                <a:latin typeface="Arial"/>
                <a:ea typeface="MS Mincho" pitchFamily="49" charset="-128"/>
                <a:cs typeface="Calibri" pitchFamily="34" charset="0"/>
              </a:rPr>
              <a:t>-) </a:t>
            </a:r>
          </a:p>
          <a:p>
            <a:pPr defTabSz="457200" eaLnBrk="1" fontAlgn="auto" hangingPunct="1">
              <a:spcBef>
                <a:spcPts val="0"/>
              </a:spcBef>
              <a:spcAft>
                <a:spcPts val="0"/>
              </a:spcAft>
            </a:pPr>
            <a:r>
              <a:rPr lang="fr-FR" altLang="ja-JP" sz="1800" b="0" dirty="0" err="1" smtClean="0">
                <a:solidFill>
                  <a:srgbClr val="000000"/>
                </a:solidFill>
                <a:latin typeface="Arial"/>
                <a:ea typeface="MS Mincho" pitchFamily="49" charset="-128"/>
                <a:cs typeface="Calibri" pitchFamily="34" charset="0"/>
              </a:rPr>
              <a:t>Low</a:t>
            </a:r>
            <a:r>
              <a:rPr lang="fr-FR" altLang="ja-JP" sz="1800" b="0" dirty="0" smtClean="0">
                <a:solidFill>
                  <a:srgbClr val="000000"/>
                </a:solidFill>
                <a:latin typeface="Arial"/>
                <a:ea typeface="MS Mincho" pitchFamily="49" charset="-128"/>
                <a:cs typeface="Calibri" pitchFamily="34" charset="0"/>
              </a:rPr>
              <a:t> </a:t>
            </a:r>
            <a:r>
              <a:rPr lang="fr-FR" altLang="ja-JP" sz="1800" b="0" dirty="0" err="1" smtClean="0">
                <a:solidFill>
                  <a:srgbClr val="000000"/>
                </a:solidFill>
                <a:latin typeface="Arial"/>
                <a:ea typeface="MS Mincho" pitchFamily="49" charset="-128"/>
                <a:cs typeface="Calibri" pitchFamily="34" charset="0"/>
              </a:rPr>
              <a:t>energy</a:t>
            </a:r>
            <a:r>
              <a:rPr lang="fr-FR" altLang="ja-JP" sz="1800" b="0" dirty="0" smtClean="0">
                <a:solidFill>
                  <a:srgbClr val="000000"/>
                </a:solidFill>
                <a:latin typeface="Arial"/>
                <a:ea typeface="MS Mincho" pitchFamily="49" charset="-128"/>
                <a:cs typeface="Calibri" pitchFamily="34" charset="0"/>
              </a:rPr>
              <a:t> </a:t>
            </a:r>
            <a:r>
              <a:rPr lang="fr-FR" altLang="ja-JP" sz="1800" b="0" dirty="0" err="1" smtClean="0">
                <a:solidFill>
                  <a:srgbClr val="000000"/>
                </a:solidFill>
                <a:latin typeface="Arial"/>
                <a:ea typeface="MS Mincho" pitchFamily="49" charset="-128"/>
                <a:cs typeface="Calibri" pitchFamily="34" charset="0"/>
              </a:rPr>
              <a:t>facility</a:t>
            </a:r>
            <a:endParaRPr lang="fr-FR" altLang="ja-JP" sz="1800" b="0" dirty="0">
              <a:solidFill>
                <a:srgbClr val="000000"/>
              </a:solidFill>
              <a:latin typeface="Arial"/>
              <a:ea typeface="MS Mincho" pitchFamily="49" charset="-128"/>
              <a:cs typeface="Calibri" pitchFamily="34" charset="0"/>
            </a:endParaRPr>
          </a:p>
        </p:txBody>
      </p:sp>
      <p:sp>
        <p:nvSpPr>
          <p:cNvPr id="20" name="Rectangle 19"/>
          <p:cNvSpPr/>
          <p:nvPr/>
        </p:nvSpPr>
        <p:spPr>
          <a:xfrm>
            <a:off x="207982" y="5253661"/>
            <a:ext cx="3240360" cy="1261884"/>
          </a:xfrm>
          <a:prstGeom prst="rect">
            <a:avLst/>
          </a:prstGeom>
        </p:spPr>
        <p:txBody>
          <a:bodyPr wrap="square">
            <a:spAutoFit/>
          </a:bodyPr>
          <a:lstStyle/>
          <a:p>
            <a:pPr defTabSz="457200" eaLnBrk="1" fontAlgn="auto" hangingPunct="1">
              <a:spcBef>
                <a:spcPts val="0"/>
              </a:spcBef>
              <a:spcAft>
                <a:spcPts val="0"/>
              </a:spcAft>
            </a:pPr>
            <a:r>
              <a:rPr lang="fr-FR" altLang="ja-JP" sz="2000" b="0" dirty="0" smtClean="0">
                <a:solidFill>
                  <a:srgbClr val="800000"/>
                </a:solidFill>
                <a:latin typeface="Arial"/>
                <a:ea typeface="MS Mincho" pitchFamily="49" charset="-128"/>
                <a:cs typeface="Calibri" pitchFamily="34" charset="0"/>
              </a:rPr>
              <a:t>High </a:t>
            </a:r>
            <a:r>
              <a:rPr lang="fr-FR" altLang="ja-JP" sz="2000" b="0" dirty="0" err="1" smtClean="0">
                <a:solidFill>
                  <a:srgbClr val="800000"/>
                </a:solidFill>
                <a:latin typeface="Arial"/>
                <a:ea typeface="MS Mincho" pitchFamily="49" charset="-128"/>
                <a:cs typeface="Calibri" pitchFamily="34" charset="0"/>
              </a:rPr>
              <a:t>Intensity</a:t>
            </a:r>
            <a:r>
              <a:rPr lang="fr-FR" altLang="ja-JP" sz="2000" b="0" dirty="0" smtClean="0">
                <a:solidFill>
                  <a:srgbClr val="800000"/>
                </a:solidFill>
                <a:latin typeface="Arial"/>
                <a:ea typeface="MS Mincho" pitchFamily="49" charset="-128"/>
                <a:cs typeface="Calibri" pitchFamily="34" charset="0"/>
              </a:rPr>
              <a:t> </a:t>
            </a:r>
            <a:r>
              <a:rPr lang="fr-FR" altLang="ja-JP" sz="2000" b="0" dirty="0" err="1" smtClean="0">
                <a:solidFill>
                  <a:srgbClr val="800000"/>
                </a:solidFill>
                <a:latin typeface="Arial"/>
                <a:ea typeface="MS Mincho" pitchFamily="49" charset="-128"/>
                <a:cs typeface="Calibri" pitchFamily="34" charset="0"/>
              </a:rPr>
              <a:t>Injector</a:t>
            </a:r>
            <a:r>
              <a:rPr lang="fr-FR" altLang="ja-JP" sz="2000" b="0" dirty="0" smtClean="0">
                <a:solidFill>
                  <a:srgbClr val="800000"/>
                </a:solidFill>
                <a:latin typeface="Arial"/>
                <a:ea typeface="MS Mincho" pitchFamily="49" charset="-128"/>
                <a:cs typeface="Calibri" pitchFamily="34" charset="0"/>
              </a:rPr>
              <a:t> Phase1++ (2021?</a:t>
            </a:r>
            <a:r>
              <a:rPr lang="fr-FR" altLang="ja-JP" sz="1800" b="0" dirty="0" smtClean="0">
                <a:solidFill>
                  <a:srgbClr val="800000"/>
                </a:solidFill>
                <a:latin typeface="Arial"/>
                <a:ea typeface="MS Mincho" pitchFamily="49" charset="-128"/>
                <a:cs typeface="Calibri" pitchFamily="34" charset="0"/>
              </a:rPr>
              <a:t>) </a:t>
            </a:r>
          </a:p>
          <a:p>
            <a:pPr defTabSz="457200" eaLnBrk="1" fontAlgn="auto" hangingPunct="1">
              <a:spcBef>
                <a:spcPts val="0"/>
              </a:spcBef>
              <a:spcAft>
                <a:spcPts val="0"/>
              </a:spcAft>
            </a:pPr>
            <a:r>
              <a:rPr lang="fr-FR" altLang="ja-JP" sz="1800" b="0" dirty="0" smtClean="0">
                <a:solidFill>
                  <a:srgbClr val="000000"/>
                </a:solidFill>
                <a:latin typeface="Arial"/>
                <a:ea typeface="MS Mincho" pitchFamily="49" charset="-128"/>
                <a:cs typeface="Calibri" pitchFamily="34" charset="0"/>
              </a:rPr>
              <a:t>High </a:t>
            </a:r>
            <a:r>
              <a:rPr lang="fr-FR" altLang="ja-JP" sz="1800" b="0" dirty="0" err="1" smtClean="0">
                <a:solidFill>
                  <a:srgbClr val="000000"/>
                </a:solidFill>
                <a:latin typeface="Arial"/>
                <a:ea typeface="MS Mincho" pitchFamily="49" charset="-128"/>
                <a:cs typeface="Calibri" pitchFamily="34" charset="0"/>
              </a:rPr>
              <a:t>Intensity</a:t>
            </a:r>
            <a:endParaRPr lang="fr-FR" altLang="ja-JP" sz="1800" b="0" dirty="0" smtClean="0">
              <a:solidFill>
                <a:srgbClr val="000000"/>
              </a:solidFill>
              <a:latin typeface="Arial"/>
              <a:ea typeface="MS Mincho" pitchFamily="49" charset="-128"/>
              <a:cs typeface="Calibri" pitchFamily="34" charset="0"/>
            </a:endParaRPr>
          </a:p>
          <a:p>
            <a:pPr defTabSz="457200" eaLnBrk="1" fontAlgn="auto" hangingPunct="1">
              <a:spcBef>
                <a:spcPts val="0"/>
              </a:spcBef>
              <a:spcAft>
                <a:spcPts val="0"/>
              </a:spcAft>
            </a:pPr>
            <a:r>
              <a:rPr lang="fr-FR" sz="1800" b="0" dirty="0" smtClean="0">
                <a:solidFill>
                  <a:srgbClr val="000000"/>
                </a:solidFill>
                <a:latin typeface="Comic Sans MS" pitchFamily="66" charset="0"/>
                <a:ea typeface="ＭＳ Ｐゴシック"/>
                <a:cs typeface="ＭＳ Ｐゴシック"/>
              </a:rPr>
              <a:t>(HI</a:t>
            </a:r>
            <a:r>
              <a:rPr lang="en-GB" sz="1800" b="0" dirty="0" smtClean="0">
                <a:solidFill>
                  <a:srgbClr val="000000"/>
                </a:solidFill>
                <a:latin typeface="Times" charset="0"/>
                <a:ea typeface="Times" charset="0"/>
                <a:cs typeface="Times" charset="0"/>
                <a:sym typeface="Times" charset="0"/>
              </a:rPr>
              <a:t>≤ 10</a:t>
            </a:r>
            <a:r>
              <a:rPr lang="en-GB" sz="1800" b="0" baseline="30000" dirty="0" smtClean="0">
                <a:solidFill>
                  <a:srgbClr val="000000"/>
                </a:solidFill>
                <a:latin typeface="Times" charset="0"/>
                <a:ea typeface="Times" charset="0"/>
                <a:cs typeface="Times" charset="0"/>
                <a:sym typeface="Times" charset="0"/>
              </a:rPr>
              <a:t>15 </a:t>
            </a:r>
            <a:r>
              <a:rPr lang="en-GB" sz="1800" b="0" dirty="0" err="1">
                <a:solidFill>
                  <a:srgbClr val="000000"/>
                </a:solidFill>
                <a:latin typeface="Times" charset="0"/>
                <a:ea typeface="Times" charset="0"/>
                <a:cs typeface="Times" charset="0"/>
                <a:sym typeface="Times" charset="0"/>
              </a:rPr>
              <a:t>pps</a:t>
            </a:r>
            <a:r>
              <a:rPr lang="en-GB" sz="1800" b="0" dirty="0">
                <a:solidFill>
                  <a:srgbClr val="000000"/>
                </a:solidFill>
                <a:latin typeface="Times" charset="0"/>
                <a:ea typeface="Times" charset="0"/>
                <a:cs typeface="Times" charset="0"/>
                <a:sym typeface="Times" charset="0"/>
              </a:rPr>
              <a:t>, p-U)</a:t>
            </a:r>
            <a:endParaRPr lang="fr-FR" altLang="ja-JP" sz="1800" b="0" dirty="0">
              <a:solidFill>
                <a:srgbClr val="000000"/>
              </a:solidFill>
              <a:latin typeface="Arial"/>
              <a:ea typeface="MS Mincho" pitchFamily="49" charset="-128"/>
              <a:cs typeface="Calibri" pitchFamily="34" charset="0"/>
            </a:endParaRPr>
          </a:p>
        </p:txBody>
      </p:sp>
      <p:sp>
        <p:nvSpPr>
          <p:cNvPr id="3" name="Rectangle 2"/>
          <p:cNvSpPr/>
          <p:nvPr/>
        </p:nvSpPr>
        <p:spPr>
          <a:xfrm>
            <a:off x="98219" y="1945803"/>
            <a:ext cx="1809642" cy="369332"/>
          </a:xfrm>
          <a:prstGeom prst="rect">
            <a:avLst/>
          </a:prstGeom>
        </p:spPr>
        <p:txBody>
          <a:bodyPr wrap="none">
            <a:spAutoFit/>
          </a:bodyPr>
          <a:lstStyle/>
          <a:p>
            <a:pPr algn="ctr" fontAlgn="ctr"/>
            <a:r>
              <a:rPr lang="fr-FR" i="1" baseline="30000" dirty="0" smtClean="0">
                <a:solidFill>
                  <a:srgbClr val="000000"/>
                </a:solidFill>
                <a:latin typeface="Arial"/>
              </a:rPr>
              <a:t>48</a:t>
            </a:r>
            <a:r>
              <a:rPr lang="fr-FR" i="1" dirty="0" smtClean="0">
                <a:solidFill>
                  <a:srgbClr val="000000"/>
                </a:solidFill>
                <a:latin typeface="Arial"/>
              </a:rPr>
              <a:t>Ca @ 2,5 </a:t>
            </a:r>
            <a:r>
              <a:rPr lang="fr-FR" i="1" dirty="0" err="1">
                <a:solidFill>
                  <a:srgbClr val="000000"/>
                </a:solidFill>
                <a:latin typeface="Calibri"/>
              </a:rPr>
              <a:t>pµA</a:t>
            </a:r>
            <a:r>
              <a:rPr lang="fr-FR" i="1" dirty="0" smtClean="0">
                <a:solidFill>
                  <a:srgbClr val="000000"/>
                </a:solidFill>
                <a:latin typeface="Arial"/>
              </a:rPr>
              <a:t>  </a:t>
            </a:r>
            <a:endParaRPr lang="fr-FR" i="1" dirty="0">
              <a:solidFill>
                <a:srgbClr val="000000"/>
              </a:solidFill>
              <a:latin typeface="Arial"/>
            </a:endParaRPr>
          </a:p>
        </p:txBody>
      </p:sp>
      <p:sp>
        <p:nvSpPr>
          <p:cNvPr id="16" name="Rectangle 15"/>
          <p:cNvSpPr/>
          <p:nvPr/>
        </p:nvSpPr>
        <p:spPr>
          <a:xfrm>
            <a:off x="2288116" y="6139982"/>
            <a:ext cx="1741352" cy="369332"/>
          </a:xfrm>
          <a:prstGeom prst="rect">
            <a:avLst/>
          </a:prstGeom>
        </p:spPr>
        <p:txBody>
          <a:bodyPr wrap="none">
            <a:spAutoFit/>
          </a:bodyPr>
          <a:lstStyle/>
          <a:p>
            <a:pPr algn="ctr" fontAlgn="ctr"/>
            <a:r>
              <a:rPr lang="fr-FR" i="1" baseline="30000" dirty="0" smtClean="0">
                <a:solidFill>
                  <a:srgbClr val="000000"/>
                </a:solidFill>
                <a:latin typeface="Arial"/>
              </a:rPr>
              <a:t>48</a:t>
            </a:r>
            <a:r>
              <a:rPr lang="fr-FR" i="1" dirty="0" smtClean="0">
                <a:solidFill>
                  <a:srgbClr val="000000"/>
                </a:solidFill>
                <a:latin typeface="Arial"/>
              </a:rPr>
              <a:t>Ca @ 15 </a:t>
            </a:r>
            <a:r>
              <a:rPr lang="fr-FR" i="1" dirty="0" err="1">
                <a:solidFill>
                  <a:srgbClr val="000000"/>
                </a:solidFill>
                <a:latin typeface="Calibri"/>
              </a:rPr>
              <a:t>pµA</a:t>
            </a:r>
            <a:r>
              <a:rPr lang="fr-FR" i="1" dirty="0" smtClean="0">
                <a:solidFill>
                  <a:srgbClr val="000000"/>
                </a:solidFill>
                <a:latin typeface="Arial"/>
              </a:rPr>
              <a:t>  </a:t>
            </a:r>
            <a:endParaRPr lang="fr-FR" i="1" dirty="0">
              <a:solidFill>
                <a:srgbClr val="000000"/>
              </a:solidFill>
              <a:latin typeface="Arial"/>
            </a:endParaRPr>
          </a:p>
        </p:txBody>
      </p:sp>
    </p:spTree>
    <p:extLst>
      <p:ext uri="{BB962C8B-B14F-4D97-AF65-F5344CB8AC3E}">
        <p14:creationId xmlns:p14="http://schemas.microsoft.com/office/powerpoint/2010/main" val="8597248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8" descr="DESIR_logo_no-mona.PNG"/>
          <p:cNvPicPr>
            <a:picLocks noChangeAspect="1"/>
          </p:cNvPicPr>
          <p:nvPr/>
        </p:nvPicPr>
        <p:blipFill>
          <a:blip r:embed="rId2" cstate="print"/>
          <a:srcRect/>
          <a:stretch>
            <a:fillRect/>
          </a:stretch>
        </p:blipFill>
        <p:spPr bwMode="auto">
          <a:xfrm>
            <a:off x="11005" y="0"/>
            <a:ext cx="2040715" cy="607450"/>
          </a:xfrm>
          <a:prstGeom prst="rect">
            <a:avLst/>
          </a:prstGeom>
          <a:noFill/>
          <a:ln w="9525">
            <a:noFill/>
            <a:miter lim="800000"/>
            <a:headEnd/>
            <a:tailEnd/>
          </a:ln>
        </p:spPr>
      </p:pic>
      <p:pic>
        <p:nvPicPr>
          <p:cNvPr id="13" name="Picture 1" descr="C:\Mes documents locaux\Projet SPIRAL2\Phase 1+\Reunions_SFRE\20150519_WS_Piperade\20150519_Images_hall_DESIR\Images Ensemble SPIRAL 2 (DESIR)\Ensemble SPIRAL 2 DESIR 3.jpg"/>
          <p:cNvPicPr>
            <a:picLocks noChangeAspect="1" noChangeArrowheads="1"/>
          </p:cNvPicPr>
          <p:nvPr/>
        </p:nvPicPr>
        <p:blipFill>
          <a:blip r:embed="rId3" cstate="print"/>
          <a:srcRect/>
          <a:stretch>
            <a:fillRect/>
          </a:stretch>
        </p:blipFill>
        <p:spPr bwMode="auto">
          <a:xfrm>
            <a:off x="938065" y="1798431"/>
            <a:ext cx="6871030" cy="4455864"/>
          </a:xfrm>
          <a:prstGeom prst="rect">
            <a:avLst/>
          </a:prstGeom>
          <a:noFill/>
        </p:spPr>
      </p:pic>
      <p:sp>
        <p:nvSpPr>
          <p:cNvPr id="14" name="ZoneTexte 13"/>
          <p:cNvSpPr txBox="1"/>
          <p:nvPr/>
        </p:nvSpPr>
        <p:spPr>
          <a:xfrm>
            <a:off x="4860032" y="2103499"/>
            <a:ext cx="1512168" cy="400110"/>
          </a:xfrm>
          <a:prstGeom prst="rect">
            <a:avLst/>
          </a:prstGeom>
          <a:solidFill>
            <a:srgbClr val="FFFFFF">
              <a:alpha val="80000"/>
            </a:srgbClr>
          </a:solidFill>
        </p:spPr>
        <p:txBody>
          <a:bodyPr wrap="square" rtlCol="0">
            <a:spAutoFit/>
          </a:bodyPr>
          <a:lstStyle/>
          <a:p>
            <a:pPr algn="ctr"/>
            <a:r>
              <a:rPr lang="fr-FR" sz="2000" b="1" dirty="0" smtClean="0">
                <a:solidFill>
                  <a:srgbClr val="FF0000"/>
                </a:solidFill>
              </a:rPr>
              <a:t>DESIR hall</a:t>
            </a:r>
            <a:endParaRPr lang="fr-FR" sz="2000" b="1" dirty="0">
              <a:solidFill>
                <a:srgbClr val="FF0000"/>
              </a:solidFill>
            </a:endParaRPr>
          </a:p>
        </p:txBody>
      </p:sp>
      <p:sp>
        <p:nvSpPr>
          <p:cNvPr id="15" name="ZoneTexte 14"/>
          <p:cNvSpPr txBox="1"/>
          <p:nvPr/>
        </p:nvSpPr>
        <p:spPr>
          <a:xfrm>
            <a:off x="3242909" y="3043259"/>
            <a:ext cx="1080120" cy="400110"/>
          </a:xfrm>
          <a:prstGeom prst="rect">
            <a:avLst/>
          </a:prstGeom>
          <a:solidFill>
            <a:srgbClr val="FFFFFF">
              <a:alpha val="80000"/>
            </a:srgbClr>
          </a:solidFill>
        </p:spPr>
        <p:txBody>
          <a:bodyPr wrap="square" rtlCol="0">
            <a:spAutoFit/>
          </a:bodyPr>
          <a:lstStyle/>
          <a:p>
            <a:pPr algn="ctr"/>
            <a:r>
              <a:rPr lang="fr-FR" sz="2000" b="1" dirty="0" smtClean="0">
                <a:solidFill>
                  <a:srgbClr val="FF0000"/>
                </a:solidFill>
              </a:rPr>
              <a:t>S3-LEB</a:t>
            </a:r>
            <a:endParaRPr lang="fr-FR" sz="2000" b="1" dirty="0">
              <a:solidFill>
                <a:srgbClr val="FF0000"/>
              </a:solidFill>
            </a:endParaRPr>
          </a:p>
        </p:txBody>
      </p:sp>
      <p:sp>
        <p:nvSpPr>
          <p:cNvPr id="16" name="ZoneTexte 15"/>
          <p:cNvSpPr txBox="1"/>
          <p:nvPr/>
        </p:nvSpPr>
        <p:spPr>
          <a:xfrm>
            <a:off x="4210284" y="4067055"/>
            <a:ext cx="855712" cy="400110"/>
          </a:xfrm>
          <a:prstGeom prst="rect">
            <a:avLst/>
          </a:prstGeom>
          <a:solidFill>
            <a:srgbClr val="FFFFFF">
              <a:alpha val="80000"/>
            </a:srgbClr>
          </a:solidFill>
        </p:spPr>
        <p:txBody>
          <a:bodyPr wrap="square" rtlCol="0">
            <a:spAutoFit/>
          </a:bodyPr>
          <a:lstStyle/>
          <a:p>
            <a:pPr algn="ctr"/>
            <a:r>
              <a:rPr lang="fr-FR" sz="2000" b="1" dirty="0" smtClean="0">
                <a:solidFill>
                  <a:srgbClr val="FF0000"/>
                </a:solidFill>
              </a:rPr>
              <a:t>HRS</a:t>
            </a:r>
            <a:endParaRPr lang="fr-FR" sz="2000" b="1" dirty="0">
              <a:solidFill>
                <a:srgbClr val="FF0000"/>
              </a:solidFill>
            </a:endParaRPr>
          </a:p>
        </p:txBody>
      </p:sp>
      <p:sp>
        <p:nvSpPr>
          <p:cNvPr id="17" name="ZoneTexte 16"/>
          <p:cNvSpPr txBox="1"/>
          <p:nvPr/>
        </p:nvSpPr>
        <p:spPr>
          <a:xfrm>
            <a:off x="6024889" y="4107740"/>
            <a:ext cx="1296144" cy="400110"/>
          </a:xfrm>
          <a:prstGeom prst="rect">
            <a:avLst/>
          </a:prstGeom>
          <a:solidFill>
            <a:srgbClr val="FFFFFF">
              <a:alpha val="80000"/>
            </a:srgbClr>
          </a:solidFill>
        </p:spPr>
        <p:txBody>
          <a:bodyPr wrap="square" rtlCol="0">
            <a:spAutoFit/>
          </a:bodyPr>
          <a:lstStyle/>
          <a:p>
            <a:pPr algn="ctr"/>
            <a:r>
              <a:rPr lang="fr-FR" sz="2000" b="1" dirty="0" smtClean="0">
                <a:solidFill>
                  <a:srgbClr val="FF0000"/>
                </a:solidFill>
              </a:rPr>
              <a:t>SPIRAL1</a:t>
            </a:r>
            <a:endParaRPr lang="fr-FR" sz="2000" b="1" dirty="0">
              <a:solidFill>
                <a:srgbClr val="FF0000"/>
              </a:solidFill>
            </a:endParaRPr>
          </a:p>
        </p:txBody>
      </p:sp>
      <p:sp>
        <p:nvSpPr>
          <p:cNvPr id="18" name="Rectangle 17"/>
          <p:cNvSpPr/>
          <p:nvPr/>
        </p:nvSpPr>
        <p:spPr>
          <a:xfrm>
            <a:off x="203277" y="5111256"/>
            <a:ext cx="3770341" cy="156966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2000" b="1" dirty="0">
                <a:latin typeface="Calibri"/>
                <a:ea typeface="ＭＳ Ｐゴシック" charset="0"/>
                <a:cs typeface="ＭＳ Ｐゴシック" charset="0"/>
              </a:rPr>
              <a:t>High quality 1+ </a:t>
            </a:r>
            <a:r>
              <a:rPr lang="en-US" sz="2000" b="1" dirty="0" smtClean="0">
                <a:latin typeface="Calibri"/>
                <a:ea typeface="ＭＳ Ｐゴシック" charset="0"/>
                <a:cs typeface="ＭＳ Ｐゴシック" charset="0"/>
              </a:rPr>
              <a:t>RIB (10-60KV)</a:t>
            </a:r>
          </a:p>
          <a:p>
            <a:pPr eaLnBrk="1" fontAlgn="auto" hangingPunct="1">
              <a:spcBef>
                <a:spcPts val="0"/>
              </a:spcBef>
              <a:spcAft>
                <a:spcPts val="0"/>
              </a:spcAft>
            </a:pPr>
            <a:endParaRPr lang="fr-FR" sz="700" b="1" dirty="0" smtClean="0">
              <a:latin typeface="Times New Roman"/>
              <a:cs typeface="Times New Roman"/>
            </a:endParaRPr>
          </a:p>
          <a:p>
            <a:pPr eaLnBrk="1" fontAlgn="auto" hangingPunct="1">
              <a:spcBef>
                <a:spcPts val="0"/>
              </a:spcBef>
              <a:spcAft>
                <a:spcPts val="0"/>
              </a:spcAft>
            </a:pPr>
            <a:r>
              <a:rPr lang="fr-FR" sz="1800" b="1" dirty="0" smtClean="0">
                <a:latin typeface="Times New Roman"/>
                <a:cs typeface="Times New Roman"/>
              </a:rPr>
              <a:t>S</a:t>
            </a:r>
            <a:r>
              <a:rPr lang="fr-FR" sz="1800" b="1" baseline="30000" dirty="0" smtClean="0">
                <a:latin typeface="Times New Roman"/>
                <a:cs typeface="Times New Roman"/>
              </a:rPr>
              <a:t>3</a:t>
            </a:r>
            <a:r>
              <a:rPr lang="fr-FR" sz="1800" b="1" dirty="0" smtClean="0">
                <a:latin typeface="Times New Roman"/>
                <a:cs typeface="Times New Roman"/>
              </a:rPr>
              <a:t> LEB (REGLIS3): </a:t>
            </a:r>
          </a:p>
          <a:p>
            <a:pPr marL="285750" indent="-285750" eaLnBrk="1" fontAlgn="auto" hangingPunct="1">
              <a:spcBef>
                <a:spcPts val="0"/>
              </a:spcBef>
              <a:spcAft>
                <a:spcPts val="0"/>
              </a:spcAft>
              <a:buFont typeface="Wingdings" charset="2"/>
              <a:buChar char="Ø"/>
            </a:pPr>
            <a:r>
              <a:rPr lang="fr-FR" sz="1600" b="1" dirty="0">
                <a:latin typeface="Times New Roman"/>
                <a:cs typeface="Times New Roman"/>
              </a:rPr>
              <a:t> </a:t>
            </a:r>
            <a:r>
              <a:rPr lang="en-US" sz="1400" dirty="0" smtClean="0">
                <a:latin typeface="Calibri"/>
              </a:rPr>
              <a:t>laser </a:t>
            </a:r>
            <a:r>
              <a:rPr lang="en-US" sz="1400" dirty="0">
                <a:latin typeface="Calibri"/>
              </a:rPr>
              <a:t>ionization </a:t>
            </a:r>
            <a:r>
              <a:rPr lang="en-US" sz="1400" dirty="0" smtClean="0">
                <a:latin typeface="Calibri"/>
              </a:rPr>
              <a:t>source + MR-</a:t>
            </a:r>
            <a:r>
              <a:rPr lang="en-US" sz="1400" dirty="0" err="1" smtClean="0">
                <a:latin typeface="Calibri"/>
              </a:rPr>
              <a:t>ToF</a:t>
            </a:r>
            <a:endParaRPr lang="en-US" sz="1400" dirty="0">
              <a:latin typeface="Calibri"/>
            </a:endParaRPr>
          </a:p>
          <a:p>
            <a:pPr marL="285750" indent="-285750" eaLnBrk="1" fontAlgn="auto" hangingPunct="1">
              <a:spcBef>
                <a:spcPts val="0"/>
              </a:spcBef>
              <a:spcAft>
                <a:spcPts val="0"/>
              </a:spcAft>
              <a:buFont typeface="Wingdings" charset="2"/>
              <a:buChar char="Ø"/>
            </a:pPr>
            <a:r>
              <a:rPr lang="en-US" sz="1400" dirty="0">
                <a:latin typeface="Calibri"/>
              </a:rPr>
              <a:t> refractory elements</a:t>
            </a:r>
          </a:p>
          <a:p>
            <a:pPr marL="285750" indent="-285750" eaLnBrk="1" fontAlgn="auto" hangingPunct="1">
              <a:spcBef>
                <a:spcPts val="0"/>
              </a:spcBef>
              <a:spcAft>
                <a:spcPts val="0"/>
              </a:spcAft>
              <a:buFont typeface="Wingdings" charset="2"/>
              <a:buChar char="Ø"/>
            </a:pPr>
            <a:r>
              <a:rPr lang="en-US" sz="1400" dirty="0">
                <a:latin typeface="Calibri"/>
              </a:rPr>
              <a:t> n-deficient </a:t>
            </a:r>
            <a:r>
              <a:rPr lang="en-US" sz="1400" dirty="0" smtClean="0">
                <a:latin typeface="Calibri"/>
              </a:rPr>
              <a:t>nuclei &amp; very </a:t>
            </a:r>
            <a:r>
              <a:rPr lang="en-US" sz="1400" dirty="0">
                <a:latin typeface="Calibri"/>
              </a:rPr>
              <a:t>heavy nuclei</a:t>
            </a:r>
          </a:p>
          <a:p>
            <a:pPr marL="285750" indent="-285750">
              <a:buFont typeface="Arial"/>
              <a:buChar char="•"/>
            </a:pPr>
            <a:endParaRPr lang="fr-FR" sz="700" dirty="0" smtClean="0">
              <a:latin typeface="Times New Roman"/>
              <a:cs typeface="Times New Roman"/>
            </a:endParaRPr>
          </a:p>
        </p:txBody>
      </p:sp>
      <p:sp>
        <p:nvSpPr>
          <p:cNvPr id="2" name="Rectangle 1"/>
          <p:cNvSpPr/>
          <p:nvPr/>
        </p:nvSpPr>
        <p:spPr>
          <a:xfrm>
            <a:off x="4247094" y="5587204"/>
            <a:ext cx="4572000" cy="1231106"/>
          </a:xfrm>
          <a:prstGeom prst="rect">
            <a:avLst/>
          </a:prstGeom>
        </p:spPr>
        <p:txBody>
          <a:bodyPr>
            <a:spAutoFit/>
          </a:bodyPr>
          <a:lstStyle/>
          <a:p>
            <a:r>
              <a:rPr lang="fr-FR" sz="2000" dirty="0">
                <a:latin typeface="Times New Roman"/>
                <a:cs typeface="Times New Roman"/>
              </a:rPr>
              <a:t>SPIRAL1:</a:t>
            </a:r>
          </a:p>
          <a:p>
            <a:pPr marL="285750" indent="-285750">
              <a:buFont typeface="Wingdings" charset="2"/>
              <a:buChar char="Ø"/>
            </a:pPr>
            <a:r>
              <a:rPr lang="en-US" sz="1800" dirty="0">
                <a:latin typeface="Calibri"/>
              </a:rPr>
              <a:t>beam + </a:t>
            </a:r>
            <a:r>
              <a:rPr lang="en-US" sz="1800" u="sng" dirty="0">
                <a:latin typeface="Calibri"/>
              </a:rPr>
              <a:t>target </a:t>
            </a:r>
            <a:r>
              <a:rPr lang="en-US" sz="1800" dirty="0">
                <a:latin typeface="Calibri"/>
              </a:rPr>
              <a:t>fragmentation</a:t>
            </a:r>
          </a:p>
          <a:p>
            <a:pPr marL="285750" indent="-285750">
              <a:buFont typeface="Wingdings" charset="2"/>
              <a:buChar char="Ø"/>
            </a:pPr>
            <a:r>
              <a:rPr lang="en-US" sz="1800" dirty="0">
                <a:latin typeface="Calibri"/>
              </a:rPr>
              <a:t>ECR + </a:t>
            </a:r>
            <a:r>
              <a:rPr lang="en-US" sz="1800" u="sng" dirty="0">
                <a:latin typeface="Calibri"/>
              </a:rPr>
              <a:t>FEBIAD </a:t>
            </a:r>
            <a:r>
              <a:rPr lang="en-US" sz="1800" dirty="0">
                <a:latin typeface="Calibri"/>
              </a:rPr>
              <a:t>+ </a:t>
            </a:r>
            <a:r>
              <a:rPr lang="en-US" sz="1800" u="sng" dirty="0">
                <a:latin typeface="Calibri"/>
              </a:rPr>
              <a:t>Surface ionization</a:t>
            </a:r>
          </a:p>
          <a:p>
            <a:pPr marL="285750" indent="-285750">
              <a:buFont typeface="Wingdings" charset="2"/>
              <a:buChar char="Ø"/>
            </a:pPr>
            <a:r>
              <a:rPr lang="en-US" sz="1800" dirty="0">
                <a:latin typeface="Calibri"/>
              </a:rPr>
              <a:t> light nuclei </a:t>
            </a:r>
          </a:p>
        </p:txBody>
      </p:sp>
      <p:pic>
        <p:nvPicPr>
          <p:cNvPr id="4" name="Image 3" descr="Capture d’écran 2015-06-04 à 17.03.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771027"/>
            <a:ext cx="3124956" cy="2072628"/>
          </a:xfrm>
          <a:prstGeom prst="rect">
            <a:avLst/>
          </a:prstGeom>
          <a:ln>
            <a:noFill/>
          </a:ln>
          <a:effectLst>
            <a:outerShdw blurRad="292100" dist="139700" dir="2700000" algn="tl" rotWithShape="0">
              <a:srgbClr val="333333">
                <a:alpha val="65000"/>
              </a:srgbClr>
            </a:outerShdw>
          </a:effectLst>
        </p:spPr>
      </p:pic>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2653" y="722106"/>
            <a:ext cx="176847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fig-photo-He6-setup"/>
          <p:cNvPicPr>
            <a:picLocks noChangeAspect="1" noChangeArrowheads="1"/>
          </p:cNvPicPr>
          <p:nvPr/>
        </p:nvPicPr>
        <p:blipFill>
          <a:blip r:embed="rId6">
            <a:extLst>
              <a:ext uri="{28A0092B-C50C-407E-A947-70E740481C1C}">
                <a14:useLocalDpi xmlns:a14="http://schemas.microsoft.com/office/drawing/2010/main" val="0"/>
              </a:ext>
            </a:extLst>
          </a:blip>
          <a:srcRect l="11516"/>
          <a:stretch>
            <a:fillRect/>
          </a:stretch>
        </p:blipFill>
        <p:spPr bwMode="auto">
          <a:xfrm>
            <a:off x="5703061" y="745919"/>
            <a:ext cx="14970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7" name="Image 6" descr="Capture d’écran 2014-11-13 à 21.49.1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64416" y="722106"/>
            <a:ext cx="1604310" cy="111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1" descr="DTAS-JYFL14-side.JPG"/>
          <p:cNvPicPr>
            <a:picLocks noChangeAspect="1"/>
          </p:cNvPicPr>
          <p:nvPr/>
        </p:nvPicPr>
        <p:blipFill>
          <a:blip r:embed="rId8">
            <a:extLst>
              <a:ext uri="{28A0092B-C50C-407E-A947-70E740481C1C}">
                <a14:useLocalDpi xmlns:a14="http://schemas.microsoft.com/office/drawing/2010/main" val="0"/>
              </a:ext>
            </a:extLst>
          </a:blip>
          <a:srcRect l="23494" t="6827" r="7530" b="5016"/>
          <a:stretch>
            <a:fillRect/>
          </a:stretch>
        </p:blipFill>
        <p:spPr bwMode="auto">
          <a:xfrm>
            <a:off x="7649513" y="2103499"/>
            <a:ext cx="1319213"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 descr="Detector NFL 2003 a"/>
          <p:cNvPicPr>
            <a:picLocks noChangeAspect="1" noChangeArrowheads="1"/>
          </p:cNvPicPr>
          <p:nvPr/>
        </p:nvPicPr>
        <p:blipFill>
          <a:blip r:embed="rId9">
            <a:extLst>
              <a:ext uri="{28A0092B-C50C-407E-A947-70E740481C1C}">
                <a14:useLocalDpi xmlns:a14="http://schemas.microsoft.com/office/drawing/2010/main" val="0"/>
              </a:ext>
            </a:extLst>
          </a:blip>
          <a:srcRect l="18271" r="7198"/>
          <a:stretch>
            <a:fillRect/>
          </a:stretch>
        </p:blipFill>
        <p:spPr bwMode="auto">
          <a:xfrm>
            <a:off x="7670151" y="3472536"/>
            <a:ext cx="12985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22"/>
          <p:cNvPicPr>
            <a:picLocks noChangeAspect="1"/>
          </p:cNvPicPr>
          <p:nvPr/>
        </p:nvPicPr>
        <p:blipFill>
          <a:blip r:embed="rId10">
            <a:extLst>
              <a:ext uri="{28A0092B-C50C-407E-A947-70E740481C1C}">
                <a14:useLocalDpi xmlns:a14="http://schemas.microsoft.com/office/drawing/2010/main" val="0"/>
              </a:ext>
            </a:extLst>
          </a:blip>
          <a:srcRect r="36929"/>
          <a:stretch>
            <a:fillRect/>
          </a:stretch>
        </p:blipFill>
        <p:spPr bwMode="auto">
          <a:xfrm>
            <a:off x="7630198" y="4833818"/>
            <a:ext cx="1338528" cy="102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2" descr="lm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7065" y="1547122"/>
            <a:ext cx="7064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00308" y="1439172"/>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267051" y="2817040"/>
            <a:ext cx="7016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332138" y="4262377"/>
            <a:ext cx="6365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descr="C:\Documents and Settings\thomasjc\Bureau\DESIR\EQUIPEX2\Logo\logo-cenbg-petit.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14758" y="5733258"/>
            <a:ext cx="849844" cy="327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 name="ZoneTexte 22"/>
          <p:cNvSpPr txBox="1"/>
          <p:nvPr/>
        </p:nvSpPr>
        <p:spPr>
          <a:xfrm>
            <a:off x="2746570" y="101149"/>
            <a:ext cx="3048555" cy="461665"/>
          </a:xfrm>
          <a:prstGeom prst="rect">
            <a:avLst/>
          </a:prstGeom>
          <a:solidFill>
            <a:schemeClr val="bg1">
              <a:alpha val="68000"/>
            </a:schemeClr>
          </a:solidFill>
        </p:spPr>
        <p:txBody>
          <a:bodyPr wrap="none" rtlCol="0">
            <a:spAutoFit/>
          </a:bodyPr>
          <a:lstStyle/>
          <a:p>
            <a:r>
              <a:rPr lang="en-US" sz="2400" b="1" i="1" dirty="0"/>
              <a:t>F</a:t>
            </a:r>
            <a:r>
              <a:rPr lang="en-US" sz="2400" b="1" i="1" dirty="0" smtClean="0"/>
              <a:t>unded (July 2015)</a:t>
            </a:r>
            <a:endParaRPr lang="en-US" sz="2400" b="1" i="1" dirty="0"/>
          </a:p>
        </p:txBody>
      </p:sp>
    </p:spTree>
    <p:extLst>
      <p:ext uri="{BB962C8B-B14F-4D97-AF65-F5344CB8AC3E}">
        <p14:creationId xmlns:p14="http://schemas.microsoft.com/office/powerpoint/2010/main" val="32909693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6" descr="S3-logo3_white.jpg"/>
          <p:cNvPicPr>
            <a:picLocks noChangeAspect="1" noChangeArrowheads="1"/>
          </p:cNvPicPr>
          <p:nvPr/>
        </p:nvPicPr>
        <p:blipFill>
          <a:blip r:embed="rId3"/>
          <a:srcRect/>
          <a:stretch>
            <a:fillRect/>
          </a:stretch>
        </p:blipFill>
        <p:spPr bwMode="auto">
          <a:xfrm>
            <a:off x="11787" y="0"/>
            <a:ext cx="864096" cy="1043853"/>
          </a:xfrm>
          <a:prstGeom prst="rect">
            <a:avLst/>
          </a:prstGeom>
          <a:noFill/>
          <a:ln w="9525">
            <a:noFill/>
            <a:miter lim="800000"/>
            <a:headEnd/>
            <a:tailEnd/>
          </a:ln>
        </p:spPr>
      </p:pic>
      <p:sp>
        <p:nvSpPr>
          <p:cNvPr id="7" name="Text Box 3"/>
          <p:cNvSpPr txBox="1">
            <a:spLocks noChangeArrowheads="1"/>
          </p:cNvSpPr>
          <p:nvPr/>
        </p:nvSpPr>
        <p:spPr bwMode="auto">
          <a:xfrm>
            <a:off x="1060825" y="0"/>
            <a:ext cx="264707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3200" b="1" dirty="0" smtClean="0">
                <a:solidFill>
                  <a:srgbClr val="000000"/>
                </a:solidFill>
              </a:rPr>
              <a:t>Conclusions</a:t>
            </a:r>
            <a:endParaRPr lang="en-GB" sz="3200" b="1" dirty="0">
              <a:solidFill>
                <a:srgbClr val="000000"/>
              </a:solidFill>
            </a:endParaRPr>
          </a:p>
        </p:txBody>
      </p:sp>
      <p:sp>
        <p:nvSpPr>
          <p:cNvPr id="8" name="Rectangle 7"/>
          <p:cNvSpPr>
            <a:spLocks noChangeArrowheads="1"/>
          </p:cNvSpPr>
          <p:nvPr/>
        </p:nvSpPr>
        <p:spPr bwMode="auto">
          <a:xfrm>
            <a:off x="519195" y="841983"/>
            <a:ext cx="9144000" cy="5563062"/>
          </a:xfrm>
          <a:prstGeom prst="rect">
            <a:avLst/>
          </a:prstGeom>
          <a:noFill/>
          <a:ln w="19050">
            <a:noFill/>
            <a:miter lim="800000"/>
            <a:headEnd/>
            <a:tailEnd/>
          </a:ln>
          <a:effectLst/>
        </p:spPr>
        <p:txBody>
          <a:bodyPr wrap="square" anchor="ctr">
            <a:prstTxWarp prst="textNoShape">
              <a:avLst/>
            </a:prstTxWarp>
            <a:spAutoFit/>
          </a:bodyPr>
          <a:lstStyle/>
          <a:p>
            <a:pPr marL="342900" indent="-342900" eaLnBrk="1" hangingPunct="1">
              <a:lnSpc>
                <a:spcPct val="130000"/>
              </a:lnSpc>
              <a:buFont typeface="Wingdings" charset="2"/>
              <a:buChar char=""/>
              <a:defRPr/>
            </a:pPr>
            <a:r>
              <a:rPr lang="en-US" sz="2000" b="1" dirty="0"/>
              <a:t>Start the scientific program with SPIRAL2 in 2017</a:t>
            </a:r>
          </a:p>
          <a:p>
            <a:pPr marL="342900" indent="-342900" eaLnBrk="1" hangingPunct="1">
              <a:lnSpc>
                <a:spcPct val="130000"/>
              </a:lnSpc>
              <a:buFont typeface="Wingdings" charset="2"/>
              <a:buChar char="Ø"/>
              <a:defRPr/>
            </a:pPr>
            <a:r>
              <a:rPr lang="en-US" dirty="0"/>
              <a:t>  Commissioning and operation of SPIRAL2 Phase 1 in 2016</a:t>
            </a:r>
          </a:p>
          <a:p>
            <a:pPr marL="457200" indent="-457200" eaLnBrk="1" hangingPunct="1">
              <a:lnSpc>
                <a:spcPct val="130000"/>
              </a:lnSpc>
              <a:buFont typeface="Wingdings" charset="2"/>
              <a:buChar char="Ø"/>
              <a:defRPr/>
            </a:pPr>
            <a:r>
              <a:rPr lang="en-US" dirty="0" smtClean="0"/>
              <a:t>First experiment with NFS in 2017 </a:t>
            </a:r>
          </a:p>
          <a:p>
            <a:pPr eaLnBrk="1" hangingPunct="1">
              <a:lnSpc>
                <a:spcPct val="130000"/>
              </a:lnSpc>
              <a:defRPr/>
            </a:pPr>
            <a:endParaRPr lang="en-US" dirty="0" smtClean="0"/>
          </a:p>
          <a:p>
            <a:pPr marL="285750" indent="-285750">
              <a:spcAft>
                <a:spcPts val="600"/>
              </a:spcAft>
              <a:buFont typeface="Wingdings" charset="2"/>
              <a:buChar char=""/>
            </a:pPr>
            <a:r>
              <a:rPr lang="en-GB" sz="2000" b="1" dirty="0" smtClean="0">
                <a:solidFill>
                  <a:srgbClr val="000000"/>
                </a:solidFill>
                <a:effectLst>
                  <a:outerShdw blurRad="38100" dist="38100" dir="2700000" algn="tl">
                    <a:srgbClr val="DDDDDD"/>
                  </a:outerShdw>
                </a:effectLst>
                <a:latin typeface="Arial"/>
                <a:cs typeface="Arial"/>
              </a:rPr>
              <a:t>S</a:t>
            </a:r>
            <a:r>
              <a:rPr lang="en-GB" sz="2000" b="1" baseline="30000" dirty="0" smtClean="0">
                <a:solidFill>
                  <a:srgbClr val="000000"/>
                </a:solidFill>
                <a:effectLst>
                  <a:outerShdw blurRad="38100" dist="38100" dir="2700000" algn="tl">
                    <a:srgbClr val="DDDDDD"/>
                  </a:outerShdw>
                </a:effectLst>
                <a:latin typeface="Arial"/>
                <a:cs typeface="Arial"/>
              </a:rPr>
              <a:t>3</a:t>
            </a:r>
            <a:r>
              <a:rPr lang="en-GB" sz="2000" b="1" dirty="0" smtClean="0">
                <a:solidFill>
                  <a:srgbClr val="000000"/>
                </a:solidFill>
                <a:effectLst>
                  <a:outerShdw blurRad="38100" dist="38100" dir="2700000" algn="tl">
                    <a:srgbClr val="DDDDDD"/>
                  </a:outerShdw>
                </a:effectLst>
                <a:latin typeface="Arial"/>
                <a:cs typeface="Arial"/>
              </a:rPr>
              <a:t> is a low energy in-flight separator for the Spiral2 stable beams</a:t>
            </a:r>
          </a:p>
          <a:p>
            <a:pPr marL="742950" lvl="1" indent="-285750">
              <a:spcAft>
                <a:spcPts val="600"/>
              </a:spcAft>
              <a:buFont typeface="Courier New"/>
              <a:buChar char="o"/>
            </a:pPr>
            <a:r>
              <a:rPr lang="en-GB" sz="1800" dirty="0" smtClean="0">
                <a:solidFill>
                  <a:srgbClr val="000000"/>
                </a:solidFill>
                <a:effectLst>
                  <a:outerShdw blurRad="38100" dist="38100" dir="2700000" algn="tl">
                    <a:srgbClr val="DDDDDD"/>
                  </a:outerShdw>
                </a:effectLst>
                <a:latin typeface="Arial"/>
                <a:cs typeface="Arial"/>
                <a:sym typeface="Wingdings"/>
              </a:rPr>
              <a:t>Fusion-evaporation, two-step reactions, rare channels, electron exchange…</a:t>
            </a:r>
          </a:p>
          <a:p>
            <a:pPr marL="742950" lvl="1" indent="-285750">
              <a:spcAft>
                <a:spcPts val="600"/>
              </a:spcAft>
              <a:buFont typeface="Courier New"/>
              <a:buChar char="o"/>
            </a:pPr>
            <a:endParaRPr lang="en-GB" sz="600" dirty="0" smtClean="0">
              <a:solidFill>
                <a:srgbClr val="000000"/>
              </a:solidFill>
              <a:effectLst>
                <a:outerShdw blurRad="38100" dist="38100" dir="2700000" algn="tl">
                  <a:srgbClr val="DDDDDD"/>
                </a:outerShdw>
              </a:effectLst>
              <a:latin typeface="Arial"/>
              <a:cs typeface="Arial"/>
              <a:sym typeface="Wingdings"/>
            </a:endParaRPr>
          </a:p>
          <a:p>
            <a:pPr marL="285750" indent="-285750">
              <a:spcAft>
                <a:spcPts val="600"/>
              </a:spcAft>
              <a:buFont typeface="Wingdings" charset="2"/>
              <a:buChar char=""/>
            </a:pPr>
            <a:r>
              <a:rPr lang="en-GB" sz="2000" b="1" dirty="0" smtClean="0">
                <a:solidFill>
                  <a:srgbClr val="000000"/>
                </a:solidFill>
                <a:effectLst>
                  <a:outerShdw blurRad="38100" dist="38100" dir="2700000" algn="tl">
                    <a:srgbClr val="DDDDDD"/>
                  </a:outerShdw>
                </a:effectLst>
                <a:latin typeface="Arial"/>
                <a:cs typeface="Arial"/>
              </a:rPr>
              <a:t>Designed for the selection and identification of rare events</a:t>
            </a:r>
            <a:endParaRPr lang="en-GB" sz="2000" b="1" dirty="0">
              <a:solidFill>
                <a:srgbClr val="000000"/>
              </a:solidFill>
              <a:effectLst>
                <a:outerShdw blurRad="38100" dist="38100" dir="2700000" algn="tl">
                  <a:srgbClr val="DDDDDD"/>
                </a:outerShdw>
              </a:effectLst>
              <a:latin typeface="Arial"/>
              <a:cs typeface="Arial"/>
            </a:endParaRPr>
          </a:p>
          <a:p>
            <a:pPr marL="742950" lvl="1" indent="-285750">
              <a:spcAft>
                <a:spcPts val="600"/>
              </a:spcAft>
              <a:buFont typeface="Courier New"/>
              <a:buChar char="o"/>
            </a:pPr>
            <a:r>
              <a:rPr lang="en-GB" sz="1800" dirty="0" smtClean="0">
                <a:solidFill>
                  <a:srgbClr val="000000"/>
                </a:solidFill>
                <a:effectLst>
                  <a:outerShdw blurRad="38100" dist="38100" dir="2700000" algn="tl">
                    <a:srgbClr val="DDDDDD"/>
                  </a:outerShdw>
                </a:effectLst>
                <a:latin typeface="Arial"/>
                <a:cs typeface="Arial"/>
                <a:sym typeface="Wingdings"/>
              </a:rPr>
              <a:t>2 steps rejection and &gt;350 Mass resolution</a:t>
            </a:r>
          </a:p>
          <a:p>
            <a:pPr marL="742950" lvl="1" indent="-285750">
              <a:spcAft>
                <a:spcPts val="600"/>
              </a:spcAft>
              <a:buFont typeface="Courier New"/>
              <a:buChar char="o"/>
            </a:pPr>
            <a:r>
              <a:rPr lang="en-GB" sz="1800" dirty="0" smtClean="0">
                <a:solidFill>
                  <a:srgbClr val="000000"/>
                </a:solidFill>
                <a:effectLst>
                  <a:outerShdw blurRad="38100" dist="38100" dir="2700000" algn="tl">
                    <a:srgbClr val="DDDDDD"/>
                  </a:outerShdw>
                </a:effectLst>
                <a:latin typeface="Arial"/>
                <a:cs typeface="Arial"/>
                <a:sym typeface="Wingdings"/>
              </a:rPr>
              <a:t>High transmission of evaporation residues</a:t>
            </a:r>
          </a:p>
          <a:p>
            <a:pPr marL="742950" lvl="1" indent="-285750">
              <a:spcAft>
                <a:spcPts val="600"/>
              </a:spcAft>
              <a:buFont typeface="Courier New"/>
              <a:buChar char="o"/>
            </a:pPr>
            <a:r>
              <a:rPr lang="en-GB" sz="1800" dirty="0" smtClean="0">
                <a:solidFill>
                  <a:srgbClr val="000000"/>
                </a:solidFill>
                <a:effectLst>
                  <a:outerShdw blurRad="38100" dist="38100" dir="2700000" algn="tl">
                    <a:srgbClr val="DDDDDD"/>
                  </a:outerShdw>
                </a:effectLst>
                <a:latin typeface="Arial"/>
                <a:cs typeface="Arial"/>
                <a:sym typeface="Wingdings"/>
              </a:rPr>
              <a:t>High versatility</a:t>
            </a:r>
          </a:p>
          <a:p>
            <a:pPr marL="742950" lvl="1" indent="-285750">
              <a:spcAft>
                <a:spcPts val="600"/>
              </a:spcAft>
              <a:buFont typeface="Courier New"/>
              <a:buChar char="o"/>
            </a:pPr>
            <a:endParaRPr lang="en-GB" sz="600" dirty="0">
              <a:solidFill>
                <a:srgbClr val="000000"/>
              </a:solidFill>
              <a:effectLst>
                <a:outerShdw blurRad="38100" dist="38100" dir="2700000" algn="tl">
                  <a:srgbClr val="DDDDDD"/>
                </a:outerShdw>
              </a:effectLst>
              <a:latin typeface="Arial"/>
              <a:cs typeface="Arial"/>
            </a:endParaRPr>
          </a:p>
          <a:p>
            <a:pPr marL="285750" indent="-285750" eaLnBrk="1" hangingPunct="1">
              <a:lnSpc>
                <a:spcPct val="130000"/>
              </a:lnSpc>
              <a:buFont typeface="Wingdings" charset="2"/>
              <a:buChar char=""/>
              <a:tabLst>
                <a:tab pos="228600" algn="l"/>
              </a:tabLst>
            </a:pPr>
            <a:r>
              <a:rPr lang="en-GB" sz="1800" b="1" dirty="0" smtClean="0">
                <a:solidFill>
                  <a:srgbClr val="000000"/>
                </a:solidFill>
                <a:effectLst>
                  <a:outerShdw blurRad="38100" dist="38100" dir="2700000" algn="tl">
                    <a:srgbClr val="DDDDDD"/>
                  </a:outerShdw>
                </a:effectLst>
                <a:latin typeface="Arial"/>
                <a:cs typeface="Arial"/>
              </a:rPr>
              <a:t> </a:t>
            </a:r>
            <a:r>
              <a:rPr lang="en-GB" sz="2000" b="1" dirty="0" smtClean="0">
                <a:solidFill>
                  <a:srgbClr val="000000"/>
                </a:solidFill>
                <a:effectLst>
                  <a:outerShdw blurRad="38100" dist="38100" dir="2700000" algn="tl">
                    <a:srgbClr val="DDDDDD"/>
                  </a:outerShdw>
                </a:effectLst>
                <a:latin typeface="Arial"/>
                <a:cs typeface="Arial"/>
              </a:rPr>
              <a:t>Two basic detection set-ups </a:t>
            </a:r>
          </a:p>
          <a:p>
            <a:pPr marL="742950" lvl="1" indent="-285750">
              <a:lnSpc>
                <a:spcPct val="130000"/>
              </a:lnSpc>
              <a:buFont typeface="Courier New"/>
              <a:buChar char="o"/>
              <a:tabLst>
                <a:tab pos="228600" algn="l"/>
              </a:tabLst>
            </a:pPr>
            <a:r>
              <a:rPr lang="en-GB" sz="1800" dirty="0" smtClean="0">
                <a:solidFill>
                  <a:srgbClr val="000000"/>
                </a:solidFill>
                <a:effectLst>
                  <a:outerShdw blurRad="38100" dist="38100" dir="2700000" algn="tl">
                    <a:srgbClr val="DDDDDD"/>
                  </a:outerShdw>
                </a:effectLst>
                <a:latin typeface="Arial"/>
                <a:cs typeface="Arial"/>
              </a:rPr>
              <a:t>Implantation-decay spectroscopy station (SIRIUS)</a:t>
            </a:r>
          </a:p>
          <a:p>
            <a:pPr marL="742950" lvl="1" indent="-285750">
              <a:lnSpc>
                <a:spcPct val="130000"/>
              </a:lnSpc>
              <a:buFont typeface="Courier New"/>
              <a:buChar char="o"/>
              <a:tabLst>
                <a:tab pos="228600" algn="l"/>
              </a:tabLst>
            </a:pPr>
            <a:r>
              <a:rPr lang="en-GB" sz="1800" dirty="0" smtClean="0">
                <a:solidFill>
                  <a:srgbClr val="000000"/>
                </a:solidFill>
                <a:effectLst>
                  <a:outerShdw blurRad="38100" dist="38100" dir="2700000" algn="tl">
                    <a:srgbClr val="DDDDDD"/>
                  </a:outerShdw>
                </a:effectLst>
                <a:latin typeface="Arial"/>
                <a:cs typeface="Arial"/>
              </a:rPr>
              <a:t>In gas cell laser ionization &amp; spec. + MR </a:t>
            </a:r>
            <a:r>
              <a:rPr lang="en-GB" sz="1800" dirty="0" err="1" smtClean="0">
                <a:solidFill>
                  <a:srgbClr val="000000"/>
                </a:solidFill>
                <a:effectLst>
                  <a:outerShdw blurRad="38100" dist="38100" dir="2700000" algn="tl">
                    <a:srgbClr val="DDDDDD"/>
                  </a:outerShdw>
                </a:effectLst>
                <a:latin typeface="Arial"/>
                <a:cs typeface="Arial"/>
              </a:rPr>
              <a:t>ToF</a:t>
            </a:r>
            <a:r>
              <a:rPr lang="en-GB" sz="1800" dirty="0" smtClean="0">
                <a:solidFill>
                  <a:srgbClr val="000000"/>
                </a:solidFill>
                <a:effectLst>
                  <a:outerShdw blurRad="38100" dist="38100" dir="2700000" algn="tl">
                    <a:srgbClr val="DDDDDD"/>
                  </a:outerShdw>
                </a:effectLst>
                <a:latin typeface="Arial"/>
                <a:cs typeface="Arial"/>
              </a:rPr>
              <a:t> (LEB)</a:t>
            </a:r>
          </a:p>
          <a:p>
            <a:pPr eaLnBrk="1" hangingPunct="1">
              <a:lnSpc>
                <a:spcPct val="130000"/>
              </a:lnSpc>
              <a:defRPr/>
            </a:pPr>
            <a:r>
              <a:rPr lang="en-GB" sz="1800" dirty="0" smtClean="0">
                <a:solidFill>
                  <a:srgbClr val="000000"/>
                </a:solidFill>
                <a:effectLst>
                  <a:outerShdw blurRad="38100" dist="38100" dir="2700000" algn="tl">
                    <a:srgbClr val="DDDDDD"/>
                  </a:outerShdw>
                </a:effectLst>
                <a:latin typeface="Arial"/>
                <a:cs typeface="Arial"/>
              </a:rPr>
              <a:t>	</a:t>
            </a:r>
            <a:r>
              <a:rPr lang="en-GB" sz="1800" b="1" dirty="0" smtClean="0">
                <a:solidFill>
                  <a:srgbClr val="000000"/>
                </a:solidFill>
                <a:effectLst>
                  <a:outerShdw blurRad="38100" dist="38100" dir="2700000" algn="tl">
                    <a:srgbClr val="DDDDDD"/>
                  </a:outerShdw>
                </a:effectLst>
                <a:latin typeface="Wingdings"/>
                <a:ea typeface="Wingdings"/>
                <a:cs typeface="Wingdings"/>
                <a:sym typeface="Wingdings"/>
              </a:rPr>
              <a:t></a:t>
            </a:r>
            <a:r>
              <a:rPr lang="en-GB" sz="1800" b="1" dirty="0">
                <a:solidFill>
                  <a:srgbClr val="000000"/>
                </a:solidFill>
                <a:effectLst>
                  <a:outerShdw blurRad="38100" dist="38100" dir="2700000" algn="tl">
                    <a:srgbClr val="DDDDDD"/>
                  </a:outerShdw>
                </a:effectLst>
                <a:latin typeface="Arial"/>
                <a:cs typeface="Arial"/>
                <a:sym typeface="Wingdings"/>
              </a:rPr>
              <a:t> </a:t>
            </a:r>
            <a:r>
              <a:rPr lang="en-US" sz="1600" dirty="0"/>
              <a:t>First beam delivered to S</a:t>
            </a:r>
            <a:r>
              <a:rPr lang="en-US" sz="1600" baseline="30000" dirty="0"/>
              <a:t>3</a:t>
            </a:r>
            <a:r>
              <a:rPr lang="en-US" sz="1600" dirty="0"/>
              <a:t> </a:t>
            </a:r>
            <a:r>
              <a:rPr lang="en-US" sz="1600" dirty="0" smtClean="0"/>
              <a:t>end 2017 and first experiment in 2018</a:t>
            </a:r>
            <a:endParaRPr lang="en-GB" sz="1800" dirty="0" smtClean="0">
              <a:solidFill>
                <a:srgbClr val="000000"/>
              </a:solidFill>
              <a:effectLst>
                <a:outerShdw blurRad="38100" dist="38100" dir="2700000" algn="tl">
                  <a:srgbClr val="DDDDDD"/>
                </a:outerShdw>
              </a:effectLst>
              <a:latin typeface="Arial"/>
              <a:cs typeface="Arial"/>
            </a:endParaRPr>
          </a:p>
        </p:txBody>
      </p:sp>
      <p:sp>
        <p:nvSpPr>
          <p:cNvPr id="59" name="Rectangle 58"/>
          <p:cNvSpPr/>
          <p:nvPr/>
        </p:nvSpPr>
        <p:spPr>
          <a:xfrm>
            <a:off x="251520" y="6237312"/>
            <a:ext cx="4572000" cy="338554"/>
          </a:xfrm>
          <a:prstGeom prst="rect">
            <a:avLst/>
          </a:prstGeom>
        </p:spPr>
        <p:txBody>
          <a:bodyPr>
            <a:spAutoFit/>
          </a:bodyPr>
          <a:lstStyle/>
          <a:p>
            <a:pPr marL="271463" indent="-271463">
              <a:spcAft>
                <a:spcPts val="1800"/>
              </a:spcAft>
            </a:pPr>
            <a:r>
              <a:rPr lang="en-GB" sz="1600" dirty="0"/>
              <a:t>	</a:t>
            </a:r>
          </a:p>
        </p:txBody>
      </p:sp>
    </p:spTree>
    <p:extLst>
      <p:ext uri="{BB962C8B-B14F-4D97-AF65-F5344CB8AC3E}">
        <p14:creationId xmlns:p14="http://schemas.microsoft.com/office/powerpoint/2010/main" val="12864476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6" descr="S3-logo3_white.jpg"/>
          <p:cNvPicPr>
            <a:picLocks noChangeAspect="1" noChangeArrowheads="1"/>
          </p:cNvPicPr>
          <p:nvPr/>
        </p:nvPicPr>
        <p:blipFill>
          <a:blip r:embed="rId3"/>
          <a:srcRect/>
          <a:stretch>
            <a:fillRect/>
          </a:stretch>
        </p:blipFill>
        <p:spPr bwMode="auto">
          <a:xfrm>
            <a:off x="11787" y="0"/>
            <a:ext cx="864096" cy="1043853"/>
          </a:xfrm>
          <a:prstGeom prst="rect">
            <a:avLst/>
          </a:prstGeom>
          <a:noFill/>
          <a:ln w="9525">
            <a:noFill/>
            <a:miter lim="800000"/>
            <a:headEnd/>
            <a:tailEnd/>
          </a:ln>
        </p:spPr>
      </p:pic>
      <p:sp>
        <p:nvSpPr>
          <p:cNvPr id="7" name="Text Box 3"/>
          <p:cNvSpPr txBox="1">
            <a:spLocks noChangeArrowheads="1"/>
          </p:cNvSpPr>
          <p:nvPr/>
        </p:nvSpPr>
        <p:spPr bwMode="auto">
          <a:xfrm>
            <a:off x="1060825" y="0"/>
            <a:ext cx="264707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3200" b="1" dirty="0" smtClean="0">
                <a:solidFill>
                  <a:srgbClr val="000000"/>
                </a:solidFill>
              </a:rPr>
              <a:t>Conclusions</a:t>
            </a:r>
            <a:endParaRPr lang="en-GB" sz="3200" b="1" dirty="0">
              <a:solidFill>
                <a:srgbClr val="000000"/>
              </a:solidFill>
            </a:endParaRPr>
          </a:p>
        </p:txBody>
      </p:sp>
      <p:grpSp>
        <p:nvGrpSpPr>
          <p:cNvPr id="41" name="Grouper 40"/>
          <p:cNvGrpSpPr/>
          <p:nvPr/>
        </p:nvGrpSpPr>
        <p:grpSpPr>
          <a:xfrm>
            <a:off x="1128062" y="1159933"/>
            <a:ext cx="7239827" cy="4893733"/>
            <a:chOff x="347663" y="5040868"/>
            <a:chExt cx="3538537" cy="1817132"/>
          </a:xfrm>
        </p:grpSpPr>
        <p:grpSp>
          <p:nvGrpSpPr>
            <p:cNvPr id="42" name="Grouper 4"/>
            <p:cNvGrpSpPr>
              <a:grpSpLocks/>
            </p:cNvGrpSpPr>
            <p:nvPr/>
          </p:nvGrpSpPr>
          <p:grpSpPr bwMode="auto">
            <a:xfrm>
              <a:off x="365125" y="5334000"/>
              <a:ext cx="3521075" cy="1524000"/>
              <a:chOff x="0" y="1849438"/>
              <a:chExt cx="8959850" cy="2803525"/>
            </a:xfrm>
          </p:grpSpPr>
          <p:sp>
            <p:nvSpPr>
              <p:cNvPr id="44" name="AutoShape 20"/>
              <p:cNvSpPr>
                <a:spLocks noChangeArrowheads="1"/>
              </p:cNvSpPr>
              <p:nvPr/>
            </p:nvSpPr>
            <p:spPr bwMode="auto">
              <a:xfrm>
                <a:off x="287338" y="2746375"/>
                <a:ext cx="1439862" cy="936625"/>
              </a:xfrm>
              <a:prstGeom prst="rightArrow">
                <a:avLst>
                  <a:gd name="adj1" fmla="val 50000"/>
                  <a:gd name="adj2" fmla="val 38432"/>
                </a:avLst>
              </a:prstGeom>
              <a:solidFill>
                <a:srgbClr val="FF6600"/>
              </a:solidFill>
              <a:ln w="9525">
                <a:noFill/>
                <a:miter lim="800000"/>
                <a:headEnd/>
                <a:tailEnd/>
              </a:ln>
            </p:spPr>
            <p:txBody>
              <a:bodyPr wrap="none" anchor="ctr">
                <a:prstTxWarp prst="textNoShape">
                  <a:avLst/>
                </a:prstTxWarp>
              </a:bodyPr>
              <a:lstStyle/>
              <a:p>
                <a:endParaRPr lang="en-US" sz="800"/>
              </a:p>
            </p:txBody>
          </p:sp>
          <p:sp>
            <p:nvSpPr>
              <p:cNvPr id="45" name="Text Box 22"/>
              <p:cNvSpPr txBox="1">
                <a:spLocks noChangeArrowheads="1"/>
              </p:cNvSpPr>
              <p:nvPr/>
            </p:nvSpPr>
            <p:spPr bwMode="auto">
              <a:xfrm>
                <a:off x="772778" y="1849438"/>
                <a:ext cx="1428909" cy="622798"/>
              </a:xfrm>
              <a:prstGeom prst="rect">
                <a:avLst/>
              </a:prstGeom>
              <a:noFill/>
              <a:ln>
                <a:noFill/>
              </a:ln>
              <a:effectLst/>
              <a:extLst/>
            </p:spPr>
            <p:txBody>
              <a:bodyPr wrap="square">
                <a:spAutoFit/>
              </a:bodyPr>
              <a:lstStyle/>
              <a:p>
                <a:pPr>
                  <a:defRPr/>
                </a:pPr>
                <a:r>
                  <a:rPr lang="en-US" sz="800" dirty="0">
                    <a:effectLst>
                      <a:outerShdw blurRad="38100" dist="38100" dir="2700000" algn="tl">
                        <a:srgbClr val="DDDDDD"/>
                      </a:outerShdw>
                    </a:effectLst>
                  </a:rPr>
                  <a:t>Primary</a:t>
                </a:r>
              </a:p>
              <a:p>
                <a:pPr>
                  <a:defRPr/>
                </a:pPr>
                <a:r>
                  <a:rPr lang="en-US" sz="800" dirty="0">
                    <a:effectLst>
                      <a:outerShdw blurRad="38100" dist="38100" dir="2700000" algn="tl">
                        <a:srgbClr val="DDDDDD"/>
                      </a:outerShdw>
                    </a:effectLst>
                  </a:rPr>
                  <a:t>Target</a:t>
                </a:r>
              </a:p>
            </p:txBody>
          </p:sp>
          <p:sp>
            <p:nvSpPr>
              <p:cNvPr id="46" name="Rectangle 24"/>
              <p:cNvSpPr>
                <a:spLocks noChangeArrowheads="1"/>
              </p:cNvSpPr>
              <p:nvPr/>
            </p:nvSpPr>
            <p:spPr bwMode="auto">
              <a:xfrm>
                <a:off x="2303753" y="2564281"/>
                <a:ext cx="2161590" cy="1295653"/>
              </a:xfrm>
              <a:prstGeom prst="rect">
                <a:avLst/>
              </a:pr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a:extLst/>
            </p:spPr>
            <p:txBody>
              <a:bodyPr wrap="none" anchor="ctr"/>
              <a:lstStyle/>
              <a:p>
                <a:pPr algn="ctr">
                  <a:defRPr/>
                </a:pPr>
                <a:endParaRPr lang="en-GB" sz="800">
                  <a:effectLst>
                    <a:outerShdw blurRad="38100" dist="38100" dir="2700000" algn="tl">
                      <a:srgbClr val="FFFFFF"/>
                    </a:outerShdw>
                  </a:effectLst>
                </a:endParaRPr>
              </a:p>
            </p:txBody>
          </p:sp>
          <p:sp>
            <p:nvSpPr>
              <p:cNvPr id="47" name="Rectangle 27"/>
              <p:cNvSpPr>
                <a:spLocks noChangeArrowheads="1"/>
              </p:cNvSpPr>
              <p:nvPr/>
            </p:nvSpPr>
            <p:spPr bwMode="auto">
              <a:xfrm>
                <a:off x="1295400" y="2997200"/>
                <a:ext cx="2017713" cy="431800"/>
              </a:xfrm>
              <a:prstGeom prst="rect">
                <a:avLst/>
              </a:prstGeom>
              <a:solidFill>
                <a:srgbClr val="FF6600"/>
              </a:solidFill>
              <a:ln w="9525">
                <a:noFill/>
                <a:miter lim="800000"/>
                <a:headEnd/>
                <a:tailEnd/>
              </a:ln>
            </p:spPr>
            <p:txBody>
              <a:bodyPr wrap="none" anchor="ctr">
                <a:prstTxWarp prst="textNoShape">
                  <a:avLst/>
                </a:prstTxWarp>
              </a:bodyPr>
              <a:lstStyle/>
              <a:p>
                <a:endParaRPr lang="en-US" sz="800"/>
              </a:p>
            </p:txBody>
          </p:sp>
          <p:sp>
            <p:nvSpPr>
              <p:cNvPr id="48" name="AutoShape 28"/>
              <p:cNvSpPr>
                <a:spLocks noChangeArrowheads="1"/>
              </p:cNvSpPr>
              <p:nvPr/>
            </p:nvSpPr>
            <p:spPr bwMode="auto">
              <a:xfrm rot="5400000">
                <a:off x="2628107" y="3248819"/>
                <a:ext cx="1657350" cy="115093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367 h 21600"/>
                  <a:gd name="T14" fmla="*/ 18639 w 21600"/>
                  <a:gd name="T15" fmla="*/ 8791 h 21600"/>
                </a:gdLst>
                <a:ahLst/>
                <a:cxnLst>
                  <a:cxn ang="T8">
                    <a:pos x="T0" y="T1"/>
                  </a:cxn>
                  <a:cxn ang="T9">
                    <a:pos x="T2" y="T3"/>
                  </a:cxn>
                  <a:cxn ang="T10">
                    <a:pos x="T4" y="T5"/>
                  </a:cxn>
                  <a:cxn ang="T11">
                    <a:pos x="T6" y="T7"/>
                  </a:cxn>
                </a:cxnLst>
                <a:rect l="T12" t="T13" r="T14" b="T15"/>
                <a:pathLst>
                  <a:path w="21600" h="21600">
                    <a:moveTo>
                      <a:pt x="21600" y="6079"/>
                    </a:moveTo>
                    <a:lnTo>
                      <a:pt x="14962" y="0"/>
                    </a:lnTo>
                    <a:lnTo>
                      <a:pt x="14962" y="3367"/>
                    </a:lnTo>
                    <a:lnTo>
                      <a:pt x="12427" y="3367"/>
                    </a:lnTo>
                    <a:cubicBezTo>
                      <a:pt x="5564" y="3367"/>
                      <a:pt x="0" y="7303"/>
                      <a:pt x="0" y="12158"/>
                    </a:cubicBezTo>
                    <a:lnTo>
                      <a:pt x="0" y="21600"/>
                    </a:lnTo>
                    <a:lnTo>
                      <a:pt x="5544" y="21600"/>
                    </a:lnTo>
                    <a:lnTo>
                      <a:pt x="5544" y="12158"/>
                    </a:lnTo>
                    <a:cubicBezTo>
                      <a:pt x="5544" y="10298"/>
                      <a:pt x="8626" y="8791"/>
                      <a:pt x="12427" y="8791"/>
                    </a:cubicBezTo>
                    <a:lnTo>
                      <a:pt x="14962" y="8791"/>
                    </a:lnTo>
                    <a:lnTo>
                      <a:pt x="14962" y="12158"/>
                    </a:lnTo>
                    <a:close/>
                  </a:path>
                </a:pathLst>
              </a:custGeom>
              <a:solidFill>
                <a:srgbClr val="FF6600"/>
              </a:solidFill>
              <a:ln w="9525">
                <a:noFill/>
                <a:miter lim="800000"/>
                <a:headEnd/>
                <a:tailEnd/>
              </a:ln>
            </p:spPr>
            <p:txBody>
              <a:bodyPr wrap="none" anchor="ctr">
                <a:prstTxWarp prst="textNoShape">
                  <a:avLst/>
                </a:prstTxWarp>
              </a:bodyPr>
              <a:lstStyle/>
              <a:p>
                <a:endParaRPr lang="en-US" sz="800"/>
              </a:p>
            </p:txBody>
          </p:sp>
          <p:sp>
            <p:nvSpPr>
              <p:cNvPr id="49" name="AutoShape 30"/>
              <p:cNvSpPr>
                <a:spLocks noChangeArrowheads="1"/>
              </p:cNvSpPr>
              <p:nvPr/>
            </p:nvSpPr>
            <p:spPr bwMode="auto">
              <a:xfrm rot="5400000">
                <a:off x="5366897" y="2311323"/>
                <a:ext cx="1583265" cy="18043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2">
                      <a:gamma/>
                      <a:tint val="50980"/>
                      <a:invGamma/>
                    </a:schemeClr>
                  </a:gs>
                  <a:gs pos="100000">
                    <a:schemeClr val="accent2"/>
                  </a:gs>
                </a:gsLst>
                <a:path path="shape">
                  <a:fillToRect l="50000" t="50000" r="50000" b="50000"/>
                </a:path>
              </a:gradFill>
              <a:ln w="9525">
                <a:solidFill>
                  <a:schemeClr val="tx1"/>
                </a:solidFill>
                <a:miter lim="800000"/>
                <a:headEnd/>
                <a:tailEnd/>
              </a:ln>
              <a:effectLst/>
              <a:extLst/>
            </p:spPr>
            <p:txBody>
              <a:bodyPr wrap="none" anchor="ctr"/>
              <a:lstStyle/>
              <a:p>
                <a:pPr>
                  <a:defRPr/>
                </a:pPr>
                <a:endParaRPr lang="fr-FR" sz="800"/>
              </a:p>
            </p:txBody>
          </p:sp>
          <p:sp>
            <p:nvSpPr>
              <p:cNvPr id="50" name="Text Box 31"/>
              <p:cNvSpPr txBox="1">
                <a:spLocks noChangeArrowheads="1"/>
              </p:cNvSpPr>
              <p:nvPr/>
            </p:nvSpPr>
            <p:spPr bwMode="auto">
              <a:xfrm>
                <a:off x="2646400" y="2109128"/>
                <a:ext cx="1676782" cy="396327"/>
              </a:xfrm>
              <a:prstGeom prst="rect">
                <a:avLst/>
              </a:prstGeom>
              <a:noFill/>
              <a:ln>
                <a:noFill/>
              </a:ln>
              <a:effectLst/>
              <a:extLst/>
            </p:spPr>
            <p:txBody>
              <a:bodyPr wrap="square">
                <a:spAutoFit/>
              </a:bodyPr>
              <a:lstStyle/>
              <a:p>
                <a:pPr>
                  <a:defRPr/>
                </a:pPr>
                <a:r>
                  <a:rPr lang="en-US" sz="800" dirty="0">
                    <a:effectLst>
                      <a:outerShdw blurRad="38100" dist="38100" dir="2700000" algn="tl">
                        <a:srgbClr val="DDDDDD"/>
                      </a:outerShdw>
                    </a:effectLst>
                  </a:rPr>
                  <a:t>Separator</a:t>
                </a:r>
              </a:p>
            </p:txBody>
          </p:sp>
          <p:sp>
            <p:nvSpPr>
              <p:cNvPr id="51" name="Text Box 32"/>
              <p:cNvSpPr txBox="1">
                <a:spLocks noChangeArrowheads="1"/>
              </p:cNvSpPr>
              <p:nvPr/>
            </p:nvSpPr>
            <p:spPr bwMode="auto">
              <a:xfrm>
                <a:off x="5307380" y="1994640"/>
                <a:ext cx="2154301" cy="396327"/>
              </a:xfrm>
              <a:prstGeom prst="rect">
                <a:avLst/>
              </a:prstGeom>
              <a:noFill/>
              <a:ln>
                <a:noFill/>
              </a:ln>
              <a:effectLst/>
              <a:extLst/>
            </p:spPr>
            <p:txBody>
              <a:bodyPr wrap="square">
                <a:spAutoFit/>
              </a:bodyPr>
              <a:lstStyle/>
              <a:p>
                <a:pPr>
                  <a:defRPr/>
                </a:pPr>
                <a:r>
                  <a:rPr lang="en-US" sz="800" dirty="0">
                    <a:effectLst>
                      <a:outerShdw blurRad="38100" dist="38100" dir="2700000" algn="tl">
                        <a:srgbClr val="DDDDDD"/>
                      </a:outerShdw>
                    </a:effectLst>
                  </a:rPr>
                  <a:t>Spectrometer</a:t>
                </a:r>
              </a:p>
            </p:txBody>
          </p:sp>
          <p:sp>
            <p:nvSpPr>
              <p:cNvPr id="52" name="Line 21"/>
              <p:cNvSpPr>
                <a:spLocks noChangeShapeType="1"/>
              </p:cNvSpPr>
              <p:nvPr/>
            </p:nvSpPr>
            <p:spPr bwMode="auto">
              <a:xfrm>
                <a:off x="1727200" y="2709863"/>
                <a:ext cx="0" cy="1008062"/>
              </a:xfrm>
              <a:prstGeom prst="line">
                <a:avLst/>
              </a:prstGeom>
              <a:noFill/>
              <a:ln w="6350">
                <a:solidFill>
                  <a:schemeClr val="tx1"/>
                </a:solidFill>
                <a:round/>
                <a:headEnd/>
                <a:tailEnd/>
              </a:ln>
            </p:spPr>
            <p:txBody>
              <a:bodyPr>
                <a:prstTxWarp prst="textNoShape">
                  <a:avLst/>
                </a:prstTxWarp>
              </a:bodyPr>
              <a:lstStyle/>
              <a:p>
                <a:endParaRPr lang="en-US"/>
              </a:p>
            </p:txBody>
          </p:sp>
          <p:sp>
            <p:nvSpPr>
              <p:cNvPr id="53" name="Rectangle 35"/>
              <p:cNvSpPr>
                <a:spLocks noChangeArrowheads="1"/>
              </p:cNvSpPr>
              <p:nvPr/>
            </p:nvSpPr>
            <p:spPr bwMode="auto">
              <a:xfrm>
                <a:off x="1763713" y="3124200"/>
                <a:ext cx="4311650" cy="193675"/>
              </a:xfrm>
              <a:prstGeom prst="rect">
                <a:avLst/>
              </a:prstGeom>
              <a:solidFill>
                <a:srgbClr val="FF6600"/>
              </a:solidFill>
              <a:ln w="9525">
                <a:noFill/>
                <a:miter lim="800000"/>
                <a:headEnd/>
                <a:tailEnd/>
              </a:ln>
            </p:spPr>
            <p:txBody>
              <a:bodyPr wrap="none" anchor="ctr">
                <a:prstTxWarp prst="textNoShape">
                  <a:avLst/>
                </a:prstTxWarp>
              </a:bodyPr>
              <a:lstStyle/>
              <a:p>
                <a:endParaRPr lang="en-US" sz="800"/>
              </a:p>
            </p:txBody>
          </p:sp>
          <p:sp>
            <p:nvSpPr>
              <p:cNvPr id="54" name="Rectangle 40"/>
              <p:cNvSpPr>
                <a:spLocks noChangeArrowheads="1"/>
              </p:cNvSpPr>
              <p:nvPr/>
            </p:nvSpPr>
            <p:spPr bwMode="auto">
              <a:xfrm>
                <a:off x="7924619" y="2374401"/>
                <a:ext cx="379099" cy="1753599"/>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miter lim="800000"/>
                <a:headEnd/>
                <a:tailEnd/>
              </a:ln>
              <a:effectLst/>
              <a:extLst/>
            </p:spPr>
            <p:txBody>
              <a:bodyPr wrap="none" anchor="ctr"/>
              <a:lstStyle/>
              <a:p>
                <a:pPr>
                  <a:defRPr/>
                </a:pPr>
                <a:endParaRPr lang="fr-FR" sz="800"/>
              </a:p>
            </p:txBody>
          </p:sp>
          <p:sp>
            <p:nvSpPr>
              <p:cNvPr id="55" name="Line 25"/>
              <p:cNvSpPr>
                <a:spLocks noChangeShapeType="1"/>
              </p:cNvSpPr>
              <p:nvPr/>
            </p:nvSpPr>
            <p:spPr bwMode="auto">
              <a:xfrm>
                <a:off x="0" y="3213100"/>
                <a:ext cx="8959850" cy="1588"/>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56" name="AutoShape 41"/>
              <p:cNvSpPr>
                <a:spLocks noChangeArrowheads="1"/>
              </p:cNvSpPr>
              <p:nvPr/>
            </p:nvSpPr>
            <p:spPr bwMode="auto">
              <a:xfrm flipH="1">
                <a:off x="5359400" y="2520950"/>
                <a:ext cx="2557463" cy="798513"/>
              </a:xfrm>
              <a:prstGeom prst="rtTriangle">
                <a:avLst/>
              </a:prstGeom>
              <a:solidFill>
                <a:srgbClr val="FF6600"/>
              </a:solidFill>
              <a:ln w="9525">
                <a:noFill/>
                <a:miter lim="800000"/>
                <a:headEnd/>
                <a:tailEnd/>
              </a:ln>
            </p:spPr>
            <p:txBody>
              <a:bodyPr wrap="none" anchor="ctr">
                <a:prstTxWarp prst="textNoShape">
                  <a:avLst/>
                </a:prstTxWarp>
              </a:bodyPr>
              <a:lstStyle/>
              <a:p>
                <a:endParaRPr lang="en-US" sz="800"/>
              </a:p>
            </p:txBody>
          </p:sp>
          <p:sp>
            <p:nvSpPr>
              <p:cNvPr id="57" name="Line 34"/>
              <p:cNvSpPr>
                <a:spLocks noChangeShapeType="1"/>
              </p:cNvSpPr>
              <p:nvPr/>
            </p:nvSpPr>
            <p:spPr bwMode="auto">
              <a:xfrm flipV="1">
                <a:off x="6007100" y="2846388"/>
                <a:ext cx="1903413" cy="368300"/>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sp>
            <p:nvSpPr>
              <p:cNvPr id="58" name="Line 29"/>
              <p:cNvSpPr>
                <a:spLocks noChangeShapeType="1"/>
              </p:cNvSpPr>
              <p:nvPr/>
            </p:nvSpPr>
            <p:spPr bwMode="auto">
              <a:xfrm flipV="1">
                <a:off x="1754188" y="3203575"/>
                <a:ext cx="4356100" cy="25400"/>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grpSp>
        <p:sp>
          <p:nvSpPr>
            <p:cNvPr id="43" name="ZoneTexte 42"/>
            <p:cNvSpPr txBox="1">
              <a:spLocks noChangeArrowheads="1"/>
            </p:cNvSpPr>
            <p:nvPr/>
          </p:nvSpPr>
          <p:spPr bwMode="auto">
            <a:xfrm>
              <a:off x="347663" y="5040868"/>
              <a:ext cx="3003046" cy="369332"/>
            </a:xfrm>
            <a:prstGeom prst="rect">
              <a:avLst/>
            </a:prstGeom>
            <a:noFill/>
            <a:ln w="9525">
              <a:noFill/>
              <a:miter lim="800000"/>
              <a:headEnd/>
              <a:tailEnd/>
            </a:ln>
          </p:spPr>
          <p:txBody>
            <a:bodyPr wrap="none">
              <a:prstTxWarp prst="textNoShape">
                <a:avLst/>
              </a:prstTxWarp>
              <a:spAutoFit/>
            </a:bodyPr>
            <a:lstStyle/>
            <a:p>
              <a:r>
                <a:rPr lang="en-GB" sz="1800" dirty="0"/>
                <a:t>S</a:t>
              </a:r>
              <a:r>
                <a:rPr lang="en-GB" sz="1800" baseline="30000" dirty="0"/>
                <a:t>3</a:t>
              </a:r>
              <a:r>
                <a:rPr lang="en-GB" sz="1800" dirty="0"/>
                <a:t> in first Spiral2 </a:t>
              </a:r>
              <a:r>
                <a:rPr lang="en-GB" sz="1800" dirty="0" err="1"/>
                <a:t>LoI</a:t>
              </a:r>
              <a:r>
                <a:rPr lang="en-GB" sz="1800" dirty="0"/>
                <a:t> (2006)</a:t>
              </a:r>
            </a:p>
          </p:txBody>
        </p:sp>
      </p:grpSp>
      <p:pic>
        <p:nvPicPr>
          <p:cNvPr id="2" name="Image 1" descr="Capture d’écran 2015-08-31 à 16.49.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61" y="830269"/>
            <a:ext cx="8089900" cy="5494561"/>
          </a:xfrm>
          <a:prstGeom prst="rect">
            <a:avLst/>
          </a:prstGeom>
        </p:spPr>
      </p:pic>
    </p:spTree>
    <p:extLst>
      <p:ext uri="{BB962C8B-B14F-4D97-AF65-F5344CB8AC3E}">
        <p14:creationId xmlns:p14="http://schemas.microsoft.com/office/powerpoint/2010/main" val="18431369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Rectangle 8"/>
          <p:cNvSpPr>
            <a:spLocks/>
          </p:cNvSpPr>
          <p:nvPr/>
        </p:nvSpPr>
        <p:spPr bwMode="auto">
          <a:xfrm>
            <a:off x="791072" y="620688"/>
            <a:ext cx="8352928" cy="801245"/>
          </a:xfrm>
          <a:prstGeom prst="rect">
            <a:avLst/>
          </a:prstGeom>
          <a:noFill/>
          <a:ln>
            <a:noFill/>
            <a:headEnd/>
            <a:tailEnd/>
          </a:ln>
          <a:effectLst/>
        </p:spPr>
        <p:style>
          <a:lnRef idx="1">
            <a:schemeClr val="dk1"/>
          </a:lnRef>
          <a:fillRef idx="2">
            <a:schemeClr val="dk1"/>
          </a:fillRef>
          <a:effectRef idx="1">
            <a:schemeClr val="dk1"/>
          </a:effectRef>
          <a:fontRef idx="minor">
            <a:schemeClr val="dk1"/>
          </a:fontRef>
        </p:style>
        <p:txBody>
          <a:bodyPr wrap="square" lIns="0" tIns="0" rIns="40639" bIns="0">
            <a:spAutoFit/>
          </a:bodyPr>
          <a:lstStyle/>
          <a:p>
            <a:pPr marL="382588" indent="-342900" eaLnBrk="0" fontAlgn="auto" hangingPunct="0">
              <a:lnSpc>
                <a:spcPct val="120000"/>
              </a:lnSpc>
              <a:spcBef>
                <a:spcPts val="0"/>
              </a:spcBef>
              <a:spcAft>
                <a:spcPts val="0"/>
              </a:spcAft>
              <a:buFont typeface="Wingdings" charset="2"/>
              <a:buChar char=""/>
              <a:defRPr/>
            </a:pPr>
            <a:r>
              <a:rPr lang="en-GB" sz="2200" b="1" dirty="0" smtClean="0">
                <a:solidFill>
                  <a:srgbClr val="2D2D8A"/>
                </a:solidFill>
                <a:latin typeface="Times" charset="0"/>
                <a:ea typeface="Times" charset="0"/>
                <a:cs typeface="Times" charset="0"/>
                <a:sym typeface="Times" charset="0"/>
              </a:rPr>
              <a:t>Reference project ≤ </a:t>
            </a:r>
            <a:r>
              <a:rPr lang="en-GB" sz="2200" b="1" dirty="0">
                <a:solidFill>
                  <a:srgbClr val="2D2D8A"/>
                </a:solidFill>
                <a:latin typeface="Times" charset="0"/>
                <a:ea typeface="Times" charset="0"/>
                <a:cs typeface="Times" charset="0"/>
                <a:sym typeface="Times" charset="0"/>
              </a:rPr>
              <a:t>10</a:t>
            </a:r>
            <a:r>
              <a:rPr lang="en-GB" sz="2200" b="1" baseline="30000" dirty="0">
                <a:solidFill>
                  <a:srgbClr val="2D2D8A"/>
                </a:solidFill>
                <a:latin typeface="Times" charset="0"/>
                <a:ea typeface="Times" charset="0"/>
                <a:cs typeface="Times" charset="0"/>
                <a:sym typeface="Times" charset="0"/>
              </a:rPr>
              <a:t>15 </a:t>
            </a:r>
            <a:r>
              <a:rPr lang="en-GB" sz="2200" b="1" dirty="0" err="1" smtClean="0">
                <a:solidFill>
                  <a:srgbClr val="2D2D8A"/>
                </a:solidFill>
                <a:latin typeface="Times" charset="0"/>
                <a:ea typeface="Times" charset="0"/>
                <a:cs typeface="Times" charset="0"/>
                <a:sym typeface="Times" charset="0"/>
              </a:rPr>
              <a:t>pps</a:t>
            </a:r>
            <a:r>
              <a:rPr lang="en-GB" sz="2200" b="1" dirty="0" smtClean="0">
                <a:solidFill>
                  <a:srgbClr val="2D2D8A"/>
                </a:solidFill>
                <a:latin typeface="Times" charset="0"/>
                <a:ea typeface="Times" charset="0"/>
                <a:cs typeface="Times" charset="0"/>
                <a:sym typeface="Times" charset="0"/>
              </a:rPr>
              <a:t>, p-Ni</a:t>
            </a:r>
            <a:r>
              <a:rPr lang="en-GB" sz="2200" b="1" dirty="0">
                <a:solidFill>
                  <a:srgbClr val="2D2D8A"/>
                </a:solidFill>
                <a:latin typeface="Times" charset="0"/>
                <a:ea typeface="Times" charset="0"/>
                <a:cs typeface="Times" charset="0"/>
                <a:sym typeface="Times" charset="0"/>
              </a:rPr>
              <a:t>, 0.75 MeV/n – </a:t>
            </a:r>
            <a:r>
              <a:rPr lang="en-GB" sz="2200" b="1" dirty="0" smtClean="0">
                <a:solidFill>
                  <a:srgbClr val="2D2D8A"/>
                </a:solidFill>
                <a:latin typeface="Times" charset="0"/>
                <a:ea typeface="Times" charset="0"/>
                <a:cs typeface="Times" charset="0"/>
                <a:sym typeface="Times" charset="0"/>
              </a:rPr>
              <a:t>14.5 </a:t>
            </a:r>
            <a:r>
              <a:rPr lang="en-GB" sz="2200" b="1" dirty="0">
                <a:solidFill>
                  <a:srgbClr val="2D2D8A"/>
                </a:solidFill>
                <a:latin typeface="Times" charset="0"/>
                <a:ea typeface="Times" charset="0"/>
                <a:cs typeface="Times" charset="0"/>
                <a:sym typeface="Times" charset="0"/>
              </a:rPr>
              <a:t>MeV/</a:t>
            </a:r>
            <a:r>
              <a:rPr lang="en-GB" sz="2200" b="1" dirty="0" smtClean="0">
                <a:solidFill>
                  <a:srgbClr val="2D2D8A"/>
                </a:solidFill>
                <a:latin typeface="Times" charset="0"/>
                <a:ea typeface="Times" charset="0"/>
                <a:cs typeface="Times" charset="0"/>
                <a:sym typeface="Times" charset="0"/>
              </a:rPr>
              <a:t>n</a:t>
            </a:r>
          </a:p>
          <a:p>
            <a:pPr marL="382588" indent="-342900" eaLnBrk="0" fontAlgn="auto" hangingPunct="0">
              <a:lnSpc>
                <a:spcPct val="120000"/>
              </a:lnSpc>
              <a:spcBef>
                <a:spcPts val="0"/>
              </a:spcBef>
              <a:spcAft>
                <a:spcPts val="0"/>
              </a:spcAft>
              <a:buFont typeface="Wingdings" charset="2"/>
              <a:buChar char=""/>
              <a:defRPr/>
            </a:pPr>
            <a:r>
              <a:rPr lang="en-GB" sz="2200" b="1" dirty="0" smtClean="0">
                <a:solidFill>
                  <a:srgbClr val="2D2D8A"/>
                </a:solidFill>
                <a:latin typeface="Times" charset="0"/>
                <a:ea typeface="Times" charset="0"/>
                <a:cs typeface="Times" charset="0"/>
                <a:sym typeface="Times" charset="0"/>
              </a:rPr>
              <a:t>Phase 1++ </a:t>
            </a:r>
            <a:r>
              <a:rPr lang="en-GB" sz="2200" b="1" dirty="0">
                <a:solidFill>
                  <a:srgbClr val="2D2D8A"/>
                </a:solidFill>
                <a:latin typeface="Times" charset="0"/>
                <a:ea typeface="Times" charset="0"/>
                <a:cs typeface="Times" charset="0"/>
                <a:sym typeface="Times" charset="0"/>
              </a:rPr>
              <a:t>≤ 10</a:t>
            </a:r>
            <a:r>
              <a:rPr lang="en-GB" sz="2200" b="1" baseline="30000" dirty="0">
                <a:solidFill>
                  <a:srgbClr val="2D2D8A"/>
                </a:solidFill>
                <a:latin typeface="Times" charset="0"/>
                <a:ea typeface="Times" charset="0"/>
                <a:cs typeface="Times" charset="0"/>
                <a:sym typeface="Times" charset="0"/>
              </a:rPr>
              <a:t>15 </a:t>
            </a:r>
            <a:r>
              <a:rPr lang="en-GB" sz="2200" b="1" dirty="0" err="1">
                <a:solidFill>
                  <a:srgbClr val="2D2D8A"/>
                </a:solidFill>
                <a:latin typeface="Times" charset="0"/>
                <a:ea typeface="Times" charset="0"/>
                <a:cs typeface="Times" charset="0"/>
                <a:sym typeface="Times" charset="0"/>
              </a:rPr>
              <a:t>pps</a:t>
            </a:r>
            <a:r>
              <a:rPr lang="en-GB" sz="2200" b="1" dirty="0">
                <a:solidFill>
                  <a:srgbClr val="2D2D8A"/>
                </a:solidFill>
                <a:latin typeface="Times" charset="0"/>
                <a:ea typeface="Times" charset="0"/>
                <a:cs typeface="Times" charset="0"/>
                <a:sym typeface="Times" charset="0"/>
              </a:rPr>
              <a:t>, p</a:t>
            </a:r>
            <a:r>
              <a:rPr lang="en-GB" sz="2200" b="1" dirty="0" smtClean="0">
                <a:solidFill>
                  <a:srgbClr val="2D2D8A"/>
                </a:solidFill>
                <a:latin typeface="Times" charset="0"/>
                <a:ea typeface="Times" charset="0"/>
                <a:cs typeface="Times" charset="0"/>
                <a:sym typeface="Times" charset="0"/>
              </a:rPr>
              <a:t>-U, </a:t>
            </a:r>
            <a:r>
              <a:rPr lang="en-GB" sz="2200" b="1" dirty="0">
                <a:solidFill>
                  <a:srgbClr val="2D2D8A"/>
                </a:solidFill>
                <a:latin typeface="Times" charset="0"/>
                <a:ea typeface="Times" charset="0"/>
                <a:cs typeface="Times" charset="0"/>
                <a:sym typeface="Times" charset="0"/>
              </a:rPr>
              <a:t>0.75 MeV/n – </a:t>
            </a:r>
            <a:r>
              <a:rPr lang="en-GB" sz="2200" b="1" dirty="0" smtClean="0">
                <a:solidFill>
                  <a:srgbClr val="2D2D8A"/>
                </a:solidFill>
                <a:latin typeface="Times" charset="0"/>
                <a:ea typeface="Times" charset="0"/>
                <a:cs typeface="Times" charset="0"/>
                <a:sym typeface="Times" charset="0"/>
              </a:rPr>
              <a:t>8.5 </a:t>
            </a:r>
            <a:r>
              <a:rPr lang="en-GB" sz="2200" b="1" dirty="0">
                <a:solidFill>
                  <a:srgbClr val="2D2D8A"/>
                </a:solidFill>
                <a:latin typeface="Times" charset="0"/>
                <a:ea typeface="Times" charset="0"/>
                <a:cs typeface="Times" charset="0"/>
                <a:sym typeface="Times" charset="0"/>
              </a:rPr>
              <a:t>MeV/</a:t>
            </a:r>
            <a:r>
              <a:rPr lang="en-GB" sz="2200" b="1" dirty="0" smtClean="0">
                <a:solidFill>
                  <a:srgbClr val="2D2D8A"/>
                </a:solidFill>
                <a:latin typeface="Times" charset="0"/>
                <a:ea typeface="Times" charset="0"/>
                <a:cs typeface="Times" charset="0"/>
                <a:sym typeface="Times" charset="0"/>
              </a:rPr>
              <a:t>n</a:t>
            </a:r>
            <a:endParaRPr lang="en-GB" sz="2200" b="1" dirty="0">
              <a:solidFill>
                <a:srgbClr val="2D2D8A"/>
              </a:solidFill>
              <a:latin typeface="Times" charset="0"/>
              <a:ea typeface="Times" charset="0"/>
              <a:cs typeface="Times" charset="0"/>
              <a:sym typeface="Times" charset="0"/>
            </a:endParaRPr>
          </a:p>
        </p:txBody>
      </p:sp>
      <p:pic>
        <p:nvPicPr>
          <p:cNvPr id="73731" name="Image 10" descr="Capture d’écran 2012-01-22 à 15.33.3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5650" y="1412776"/>
            <a:ext cx="7927975"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Accolade ouvrante 1"/>
          <p:cNvSpPr>
            <a:spLocks/>
          </p:cNvSpPr>
          <p:nvPr/>
        </p:nvSpPr>
        <p:spPr bwMode="auto">
          <a:xfrm rot="3153318">
            <a:off x="1074738" y="4087713"/>
            <a:ext cx="431800" cy="1924050"/>
          </a:xfrm>
          <a:prstGeom prst="leftBrace">
            <a:avLst>
              <a:gd name="adj1" fmla="val 8334"/>
              <a:gd name="adj2" fmla="val 50556"/>
            </a:avLst>
          </a:prstGeom>
          <a:noFill/>
          <a:ln w="57150">
            <a:solidFill>
              <a:srgbClr val="C833BB"/>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GB" sz="2400" smtClean="0">
              <a:solidFill>
                <a:srgbClr val="000000"/>
              </a:solidFill>
              <a:ea typeface="ヒラギノ角ゴ Pro W3" charset="0"/>
              <a:cs typeface="ヒラギノ角ゴ Pro W3" charset="0"/>
              <a:sym typeface="Arial" charset="0"/>
            </a:endParaRPr>
          </a:p>
        </p:txBody>
      </p:sp>
      <p:sp>
        <p:nvSpPr>
          <p:cNvPr id="15" name="ZoneTexte 14"/>
          <p:cNvSpPr txBox="1"/>
          <p:nvPr/>
        </p:nvSpPr>
        <p:spPr>
          <a:xfrm rot="19366019">
            <a:off x="-92075" y="4487763"/>
            <a:ext cx="2376488" cy="33813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defTabSz="914400">
              <a:defRPr/>
            </a:pPr>
            <a:r>
              <a:rPr lang="en-GB" sz="1600" b="1" dirty="0">
                <a:solidFill>
                  <a:srgbClr val="000000"/>
                </a:solidFill>
                <a:latin typeface="Times" charset="0"/>
                <a:ea typeface="Times" charset="0"/>
                <a:cs typeface="Times" charset="0"/>
                <a:sym typeface="Times" charset="0"/>
              </a:rPr>
              <a:t>LINAC SPIRAL2 A/Q=3</a:t>
            </a:r>
            <a:endParaRPr lang="en-GB" sz="1600" b="1" dirty="0">
              <a:solidFill>
                <a:srgbClr val="000000"/>
              </a:solidFill>
              <a:latin typeface="Arial"/>
              <a:ea typeface="ヒラギノ角ゴ Pro W3"/>
              <a:cs typeface="ヒラギノ角ゴ Pro W3"/>
              <a:sym typeface="Arial" charset="0"/>
            </a:endParaRPr>
          </a:p>
        </p:txBody>
      </p:sp>
      <p:sp>
        <p:nvSpPr>
          <p:cNvPr id="73737" name="Accolade ouvrante 12"/>
          <p:cNvSpPr>
            <a:spLocks/>
          </p:cNvSpPr>
          <p:nvPr/>
        </p:nvSpPr>
        <p:spPr bwMode="auto">
          <a:xfrm rot="3644313">
            <a:off x="4028282" y="-35819"/>
            <a:ext cx="641350" cy="7085013"/>
          </a:xfrm>
          <a:prstGeom prst="leftBrace">
            <a:avLst>
              <a:gd name="adj1" fmla="val 8285"/>
              <a:gd name="adj2" fmla="val 50556"/>
            </a:avLst>
          </a:prstGeom>
          <a:noFill/>
          <a:ln w="57150">
            <a:solidFill>
              <a:srgbClr val="C833BB"/>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GB" sz="2400" smtClean="0">
              <a:solidFill>
                <a:srgbClr val="000000"/>
              </a:solidFill>
              <a:ea typeface="ヒラギノ角ゴ Pro W3" charset="0"/>
              <a:cs typeface="ヒラギノ角ゴ Pro W3" charset="0"/>
              <a:sym typeface="Arial" charset="0"/>
            </a:endParaRPr>
          </a:p>
        </p:txBody>
      </p:sp>
      <p:sp>
        <p:nvSpPr>
          <p:cNvPr id="12" name="ZoneTexte 11"/>
          <p:cNvSpPr txBox="1"/>
          <p:nvPr/>
        </p:nvSpPr>
        <p:spPr>
          <a:xfrm rot="19877654">
            <a:off x="2231879" y="2781786"/>
            <a:ext cx="3516608" cy="338554"/>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defTabSz="914400">
              <a:defRPr/>
            </a:pPr>
            <a:r>
              <a:rPr lang="en-GB" sz="1600" b="1" dirty="0">
                <a:solidFill>
                  <a:srgbClr val="000000"/>
                </a:solidFill>
                <a:latin typeface="Times" charset="0"/>
                <a:ea typeface="Times" charset="0"/>
                <a:cs typeface="Times" charset="0"/>
                <a:sym typeface="Times" charset="0"/>
              </a:rPr>
              <a:t>LINAC SPIRAL2 A/Q</a:t>
            </a:r>
            <a:r>
              <a:rPr lang="en-GB" sz="1600" b="1" dirty="0" smtClean="0">
                <a:solidFill>
                  <a:srgbClr val="000000"/>
                </a:solidFill>
                <a:latin typeface="Times" charset="0"/>
                <a:ea typeface="Times" charset="0"/>
                <a:cs typeface="Times" charset="0"/>
                <a:sym typeface="Times" charset="0"/>
              </a:rPr>
              <a:t>=</a:t>
            </a:r>
            <a:r>
              <a:rPr lang="en-GB" sz="1600" dirty="0">
                <a:solidFill>
                  <a:srgbClr val="000000"/>
                </a:solidFill>
                <a:latin typeface="Times" charset="0"/>
                <a:ea typeface="Times" charset="0"/>
                <a:cs typeface="Times" charset="0"/>
                <a:sym typeface="Times" charset="0"/>
              </a:rPr>
              <a:t>7</a:t>
            </a:r>
            <a:r>
              <a:rPr lang="en-GB" sz="1600" b="1" dirty="0" smtClean="0">
                <a:solidFill>
                  <a:srgbClr val="000000"/>
                </a:solidFill>
                <a:latin typeface="Times" charset="0"/>
                <a:ea typeface="Times" charset="0"/>
                <a:cs typeface="Times" charset="0"/>
                <a:sym typeface="Times" charset="0"/>
              </a:rPr>
              <a:t> (Phase 1 ++)</a:t>
            </a:r>
            <a:endParaRPr lang="en-GB" sz="1600" b="1" dirty="0">
              <a:solidFill>
                <a:srgbClr val="000000"/>
              </a:solidFill>
              <a:latin typeface="Arial"/>
              <a:ea typeface="ヒラギノ角ゴ Pro W3"/>
              <a:cs typeface="ヒラギノ角ゴ Pro W3"/>
              <a:sym typeface="Arial" charset="0"/>
            </a:endParaRPr>
          </a:p>
        </p:txBody>
      </p:sp>
      <p:sp>
        <p:nvSpPr>
          <p:cNvPr id="7" name="ZoneTexte 6"/>
          <p:cNvSpPr txBox="1"/>
          <p:nvPr/>
        </p:nvSpPr>
        <p:spPr>
          <a:xfrm>
            <a:off x="276726" y="5949280"/>
            <a:ext cx="4583306" cy="584776"/>
          </a:xfrm>
          <a:prstGeom prst="rect">
            <a:avLst/>
          </a:prstGeom>
          <a:solidFill>
            <a:schemeClr val="bg1"/>
          </a:solidFill>
        </p:spPr>
        <p:txBody>
          <a:bodyPr wrap="none" rtlCol="0">
            <a:spAutoFit/>
          </a:bodyPr>
          <a:lstStyle/>
          <a:p>
            <a:pPr marL="342900" indent="-342900" defTabSz="914400" eaLnBrk="0" hangingPunct="0">
              <a:buFont typeface="Wingdings" charset="2"/>
              <a:buChar char="Ø"/>
            </a:pPr>
            <a:r>
              <a:rPr lang="en-US" sz="1600" dirty="0" smtClean="0">
                <a:solidFill>
                  <a:srgbClr val="000000"/>
                </a:solidFill>
                <a:ea typeface="ＭＳ Ｐゴシック" charset="-128"/>
                <a:cs typeface="ＭＳ Ｐゴシック"/>
              </a:rPr>
              <a:t>Strengthen the phase 1+ scientific program</a:t>
            </a:r>
          </a:p>
          <a:p>
            <a:pPr marL="342900" indent="-342900" defTabSz="914400" eaLnBrk="0" hangingPunct="0">
              <a:buFont typeface="Wingdings" charset="2"/>
              <a:buChar char="Ø"/>
            </a:pPr>
            <a:r>
              <a:rPr lang="en-US" sz="1600" dirty="0" smtClean="0">
                <a:solidFill>
                  <a:srgbClr val="000000"/>
                </a:solidFill>
                <a:ea typeface="ＭＳ Ｐゴシック" charset="-128"/>
                <a:cs typeface="ＭＳ Ｐゴシック"/>
              </a:rPr>
              <a:t>Open new perspectives (</a:t>
            </a:r>
            <a:r>
              <a:rPr lang="en-US" sz="1600" dirty="0" err="1" smtClean="0">
                <a:solidFill>
                  <a:srgbClr val="000000"/>
                </a:solidFill>
                <a:ea typeface="ＭＳ Ｐゴシック" charset="-128"/>
                <a:cs typeface="ＭＳ Ｐゴシック"/>
              </a:rPr>
              <a:t>Pb,U</a:t>
            </a:r>
            <a:r>
              <a:rPr lang="en-US" sz="1600" dirty="0" smtClean="0">
                <a:solidFill>
                  <a:srgbClr val="000000"/>
                </a:solidFill>
                <a:ea typeface="ＭＳ Ｐゴシック" charset="-128"/>
                <a:cs typeface="ＭＳ Ｐゴシック"/>
              </a:rPr>
              <a:t> heavy beams)</a:t>
            </a:r>
          </a:p>
        </p:txBody>
      </p:sp>
      <p:graphicFrame>
        <p:nvGraphicFramePr>
          <p:cNvPr id="17" name="Tableau 16"/>
          <p:cNvGraphicFramePr>
            <a:graphicFrameLocks noGrp="1"/>
          </p:cNvGraphicFramePr>
          <p:nvPr>
            <p:extLst>
              <p:ext uri="{D42A27DB-BD31-4B8C-83A1-F6EECF244321}">
                <p14:modId xmlns:p14="http://schemas.microsoft.com/office/powerpoint/2010/main" val="2669243983"/>
              </p:ext>
            </p:extLst>
          </p:nvPr>
        </p:nvGraphicFramePr>
        <p:xfrm>
          <a:off x="5076054" y="3645167"/>
          <a:ext cx="4032450" cy="2880177"/>
        </p:xfrm>
        <a:graphic>
          <a:graphicData uri="http://schemas.openxmlformats.org/drawingml/2006/table">
            <a:tbl>
              <a:tblPr/>
              <a:tblGrid>
                <a:gridCol w="1077231"/>
                <a:gridCol w="1443051"/>
                <a:gridCol w="1512168"/>
              </a:tblGrid>
              <a:tr h="401469">
                <a:tc>
                  <a:txBody>
                    <a:bodyPr/>
                    <a:lstStyle/>
                    <a:p>
                      <a:pPr algn="ctr" fontAlgn="ctr"/>
                      <a:r>
                        <a:rPr lang="fr-FR" sz="1200" b="1" i="0" u="none" strike="noStrike" dirty="0">
                          <a:solidFill>
                            <a:srgbClr val="000000"/>
                          </a:solidFill>
                          <a:effectLst/>
                          <a:latin typeface="Arial"/>
                        </a:rPr>
                        <a:t>Ions</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5D9F1"/>
                    </a:solidFill>
                  </a:tcPr>
                </a:tc>
                <a:tc>
                  <a:txBody>
                    <a:bodyPr/>
                    <a:lstStyle/>
                    <a:p>
                      <a:pPr algn="ctr" fontAlgn="b"/>
                      <a:r>
                        <a:rPr lang="fr-FR" sz="1200" b="1" i="0" u="none" strike="noStrike" dirty="0" err="1">
                          <a:solidFill>
                            <a:srgbClr val="000000"/>
                          </a:solidFill>
                          <a:effectLst/>
                          <a:latin typeface="Calibri"/>
                        </a:rPr>
                        <a:t>Intensity</a:t>
                      </a:r>
                      <a:r>
                        <a:rPr lang="fr-FR" sz="1200" b="1" i="0" u="none" strike="noStrike" dirty="0">
                          <a:solidFill>
                            <a:srgbClr val="000000"/>
                          </a:solidFill>
                          <a:effectLst/>
                          <a:latin typeface="Calibri"/>
                        </a:rPr>
                        <a:t> (pµA</a:t>
                      </a:r>
                      <a:r>
                        <a:rPr lang="fr-FR" sz="1200" b="1" i="0" u="none" strike="noStrike" dirty="0" smtClean="0">
                          <a:solidFill>
                            <a:srgbClr val="000000"/>
                          </a:solidFill>
                          <a:effectLst/>
                          <a:latin typeface="Calibri"/>
                        </a:rPr>
                        <a:t>)</a:t>
                      </a:r>
                    </a:p>
                    <a:p>
                      <a:pPr algn="ctr" fontAlgn="b"/>
                      <a:r>
                        <a:rPr lang="fr-FR" sz="1200" b="1" i="0" u="none" strike="noStrike" dirty="0" smtClean="0">
                          <a:solidFill>
                            <a:srgbClr val="000000"/>
                          </a:solidFill>
                          <a:effectLst/>
                          <a:latin typeface="Calibri"/>
                        </a:rPr>
                        <a:t>[A/Q=3]</a:t>
                      </a:r>
                      <a:endParaRPr lang="fr-FR" sz="1200" b="1"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5D9F1"/>
                    </a:solidFill>
                  </a:tcPr>
                </a:tc>
                <a:tc>
                  <a:txBody>
                    <a:bodyPr/>
                    <a:lstStyle/>
                    <a:p>
                      <a:pPr algn="ctr" fontAlgn="b"/>
                      <a:r>
                        <a:rPr lang="fr-FR" sz="1200" b="1" i="0" u="none" strike="noStrike" dirty="0">
                          <a:solidFill>
                            <a:srgbClr val="000000"/>
                          </a:solidFill>
                          <a:effectLst/>
                          <a:latin typeface="Calibri"/>
                        </a:rPr>
                        <a:t>High </a:t>
                      </a:r>
                      <a:r>
                        <a:rPr lang="fr-FR" sz="1200" b="1" i="0" u="none" strike="noStrike" dirty="0" err="1">
                          <a:solidFill>
                            <a:srgbClr val="000000"/>
                          </a:solidFill>
                          <a:effectLst/>
                          <a:latin typeface="Calibri"/>
                        </a:rPr>
                        <a:t>Intensity</a:t>
                      </a:r>
                      <a:r>
                        <a:rPr lang="fr-FR" sz="1200" b="1" i="0" u="none" strike="noStrike" dirty="0">
                          <a:solidFill>
                            <a:srgbClr val="000000"/>
                          </a:solidFill>
                          <a:effectLst/>
                          <a:latin typeface="Calibri"/>
                        </a:rPr>
                        <a:t> </a:t>
                      </a:r>
                      <a:r>
                        <a:rPr lang="fr-FR" sz="1200" b="1" i="0" u="none" strike="noStrike" dirty="0" smtClean="0">
                          <a:solidFill>
                            <a:srgbClr val="000000"/>
                          </a:solidFill>
                          <a:effectLst/>
                          <a:latin typeface="Calibri"/>
                        </a:rPr>
                        <a:t> </a:t>
                      </a:r>
                    </a:p>
                    <a:p>
                      <a:pPr algn="ctr" fontAlgn="b"/>
                      <a:r>
                        <a:rPr lang="fr-FR" sz="1200" b="1" i="0" u="none" strike="noStrike" dirty="0" smtClean="0">
                          <a:solidFill>
                            <a:srgbClr val="000000"/>
                          </a:solidFill>
                          <a:effectLst/>
                          <a:latin typeface="Calibri"/>
                        </a:rPr>
                        <a:t>[A</a:t>
                      </a:r>
                      <a:r>
                        <a:rPr lang="fr-FR" sz="1200" b="1" i="0" u="none" strike="noStrike" dirty="0">
                          <a:solidFill>
                            <a:srgbClr val="000000"/>
                          </a:solidFill>
                          <a:effectLst/>
                          <a:latin typeface="Calibri"/>
                        </a:rPr>
                        <a:t>/Q</a:t>
                      </a:r>
                      <a:r>
                        <a:rPr lang="fr-FR" sz="1200" b="1" i="0" u="none" strike="noStrike" dirty="0" smtClean="0">
                          <a:solidFill>
                            <a:srgbClr val="000000"/>
                          </a:solidFill>
                          <a:effectLst/>
                          <a:latin typeface="Calibri"/>
                        </a:rPr>
                        <a:t>=7]</a:t>
                      </a:r>
                      <a:endParaRPr lang="fr-FR" sz="1200" b="1"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5D9F1"/>
                    </a:solidFill>
                  </a:tcPr>
                </a:tc>
              </a:tr>
              <a:tr h="206559">
                <a:tc>
                  <a:txBody>
                    <a:bodyPr/>
                    <a:lstStyle/>
                    <a:p>
                      <a:pPr algn="ctr" fontAlgn="ctr"/>
                      <a:r>
                        <a:rPr lang="fr-FR" sz="1200" b="1" i="0" u="none" strike="noStrike" baseline="30000" dirty="0">
                          <a:solidFill>
                            <a:srgbClr val="000000"/>
                          </a:solidFill>
                          <a:effectLst/>
                          <a:latin typeface="Arial"/>
                        </a:rPr>
                        <a:t>18</a:t>
                      </a:r>
                      <a:r>
                        <a:rPr lang="fr-FR" sz="1200" b="1" i="0" u="none" strike="noStrike" dirty="0">
                          <a:solidFill>
                            <a:srgbClr val="000000"/>
                          </a:solidFill>
                          <a:effectLst/>
                          <a:latin typeface="Arial"/>
                        </a:rPr>
                        <a:t>O</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Calibri"/>
                        </a:rPr>
                        <a:t>216</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a:rPr>
                        <a:t>375</a:t>
                      </a: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19</a:t>
                      </a:r>
                      <a:r>
                        <a:rPr lang="fr-FR" sz="1200" b="1" i="0" u="none" strike="noStrike" dirty="0">
                          <a:solidFill>
                            <a:srgbClr val="000000"/>
                          </a:solidFill>
                          <a:effectLst/>
                          <a:latin typeface="Arial"/>
                        </a:rPr>
                        <a:t>F</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fr-FR" sz="1200" b="0" i="0" u="none" strike="noStrike" dirty="0" smtClean="0">
                          <a:solidFill>
                            <a:srgbClr val="000000"/>
                          </a:solidFill>
                          <a:effectLst/>
                          <a:latin typeface="Calibri"/>
                        </a:rPr>
                        <a:t>57</a:t>
                      </a:r>
                      <a:endParaRPr lang="fr-FR" sz="1200" b="0" i="0" u="none" strike="noStrike" dirty="0">
                        <a:solidFill>
                          <a:srgbClr val="000000"/>
                        </a:solidFill>
                        <a:effectLst/>
                        <a:latin typeface="Calibri"/>
                      </a:endParaRP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smtClean="0">
                          <a:solidFill>
                            <a:srgbClr val="000000"/>
                          </a:solidFill>
                          <a:effectLst/>
                          <a:latin typeface="Calibri"/>
                        </a:rPr>
                        <a:t>50</a:t>
                      </a:r>
                      <a:endParaRPr lang="fr-FR" sz="1200" b="0"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36</a:t>
                      </a:r>
                      <a:r>
                        <a:rPr lang="fr-FR" sz="1200" b="1" i="0" u="none" strike="noStrike" dirty="0">
                          <a:solidFill>
                            <a:srgbClr val="000000"/>
                          </a:solidFill>
                          <a:effectLst/>
                          <a:latin typeface="Arial"/>
                        </a:rPr>
                        <a:t>Ar</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fr-FR" sz="1200" b="0" i="0" u="none" strike="noStrike" dirty="0" smtClean="0">
                          <a:solidFill>
                            <a:srgbClr val="000000"/>
                          </a:solidFill>
                          <a:effectLst/>
                          <a:latin typeface="Calibri"/>
                        </a:rPr>
                        <a:t>35</a:t>
                      </a:r>
                      <a:endParaRPr lang="fr-FR" sz="1200" b="0" i="0" u="none" strike="noStrike" dirty="0">
                        <a:solidFill>
                          <a:srgbClr val="000000"/>
                        </a:solidFill>
                        <a:effectLst/>
                        <a:latin typeface="Calibri"/>
                      </a:endParaRP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smtClean="0">
                          <a:solidFill>
                            <a:srgbClr val="000000"/>
                          </a:solidFill>
                          <a:effectLst/>
                          <a:latin typeface="Calibri"/>
                        </a:rPr>
                        <a:t>40</a:t>
                      </a:r>
                      <a:endParaRPr lang="fr-FR" sz="1200" b="0"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40</a:t>
                      </a:r>
                      <a:r>
                        <a:rPr lang="fr-FR" sz="1200" b="1" i="0" u="none" strike="noStrike" dirty="0">
                          <a:solidFill>
                            <a:srgbClr val="000000"/>
                          </a:solidFill>
                          <a:effectLst/>
                          <a:latin typeface="Arial"/>
                        </a:rPr>
                        <a:t>Ar</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fr-FR" sz="1200" b="0" i="0" u="none" strike="noStrike" dirty="0" smtClean="0">
                          <a:solidFill>
                            <a:srgbClr val="000000"/>
                          </a:solidFill>
                          <a:effectLst/>
                          <a:latin typeface="Calibri"/>
                        </a:rPr>
                        <a:t>5.8</a:t>
                      </a:r>
                      <a:endParaRPr lang="fr-FR" sz="1200" b="0" i="0" u="none" strike="noStrike" dirty="0">
                        <a:solidFill>
                          <a:srgbClr val="000000"/>
                        </a:solidFill>
                        <a:effectLst/>
                        <a:latin typeface="Calibri"/>
                      </a:endParaRP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smtClean="0">
                          <a:solidFill>
                            <a:srgbClr val="000000"/>
                          </a:solidFill>
                          <a:effectLst/>
                          <a:latin typeface="Calibri"/>
                        </a:rPr>
                        <a:t>30</a:t>
                      </a:r>
                      <a:endParaRPr lang="fr-FR" sz="1200" b="0"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36</a:t>
                      </a:r>
                      <a:r>
                        <a:rPr lang="fr-FR" sz="1200" b="1" i="0" u="none" strike="noStrike" dirty="0">
                          <a:solidFill>
                            <a:srgbClr val="000000"/>
                          </a:solidFill>
                          <a:effectLst/>
                          <a:latin typeface="Arial"/>
                        </a:rPr>
                        <a:t>S</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fr-FR" sz="1200" b="0" i="0" u="none" strike="noStrike" dirty="0" smtClean="0">
                          <a:solidFill>
                            <a:srgbClr val="000000"/>
                          </a:solidFill>
                          <a:effectLst/>
                          <a:latin typeface="Calibri"/>
                        </a:rPr>
                        <a:t>9.2</a:t>
                      </a:r>
                      <a:endParaRPr lang="fr-FR" sz="1200" b="0" i="0" u="none" strike="noStrike" dirty="0">
                        <a:solidFill>
                          <a:srgbClr val="000000"/>
                        </a:solidFill>
                        <a:effectLst/>
                        <a:latin typeface="Calibri"/>
                      </a:endParaRP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smtClean="0">
                          <a:solidFill>
                            <a:srgbClr val="000000"/>
                          </a:solidFill>
                          <a:effectLst/>
                          <a:latin typeface="Calibri"/>
                        </a:rPr>
                        <a:t>30</a:t>
                      </a:r>
                      <a:endParaRPr lang="fr-FR" sz="1200" b="0"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40</a:t>
                      </a:r>
                      <a:r>
                        <a:rPr lang="fr-FR" sz="1200" b="1" i="0" u="none" strike="noStrike" dirty="0">
                          <a:solidFill>
                            <a:srgbClr val="000000"/>
                          </a:solidFill>
                          <a:effectLst/>
                          <a:latin typeface="Arial"/>
                        </a:rPr>
                        <a:t>Ca</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fr-FR" sz="1200" b="0" i="0" u="none" strike="noStrike" dirty="0" smtClean="0">
                          <a:solidFill>
                            <a:srgbClr val="000000"/>
                          </a:solidFill>
                          <a:effectLst/>
                          <a:latin typeface="Calibri"/>
                        </a:rPr>
                        <a:t>6</a:t>
                      </a:r>
                      <a:endParaRPr lang="fr-FR" sz="1200" b="0" i="0" u="none" strike="noStrike" dirty="0">
                        <a:solidFill>
                          <a:srgbClr val="000000"/>
                        </a:solidFill>
                        <a:effectLst/>
                        <a:latin typeface="Calibri"/>
                      </a:endParaRP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smtClean="0">
                          <a:solidFill>
                            <a:srgbClr val="000000"/>
                          </a:solidFill>
                          <a:effectLst/>
                          <a:latin typeface="Calibri"/>
                        </a:rPr>
                        <a:t>20</a:t>
                      </a:r>
                      <a:endParaRPr lang="fr-FR" sz="1200" b="0"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48</a:t>
                      </a:r>
                      <a:r>
                        <a:rPr lang="fr-FR" sz="1200" b="1" i="0" u="none" strike="noStrike" dirty="0">
                          <a:solidFill>
                            <a:srgbClr val="000000"/>
                          </a:solidFill>
                          <a:effectLst/>
                          <a:latin typeface="Arial"/>
                        </a:rPr>
                        <a:t>Ca</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fr-FR" sz="1200" b="0" i="0" u="none" strike="noStrike" dirty="0" smtClean="0">
                          <a:solidFill>
                            <a:srgbClr val="000000"/>
                          </a:solidFill>
                          <a:effectLst/>
                          <a:latin typeface="Calibri"/>
                        </a:rPr>
                        <a:t>2.5</a:t>
                      </a:r>
                      <a:endParaRPr lang="fr-FR" sz="1200" b="0" i="0" u="none" strike="noStrike" dirty="0">
                        <a:solidFill>
                          <a:srgbClr val="000000"/>
                        </a:solidFill>
                        <a:effectLst/>
                        <a:latin typeface="Calibri"/>
                      </a:endParaRP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a:rPr>
                        <a:t>15</a:t>
                      </a: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58</a:t>
                      </a:r>
                      <a:r>
                        <a:rPr lang="fr-FR" sz="1200" b="1" i="0" u="none" strike="noStrike" dirty="0">
                          <a:solidFill>
                            <a:srgbClr val="000000"/>
                          </a:solidFill>
                          <a:effectLst/>
                          <a:latin typeface="Arial"/>
                        </a:rPr>
                        <a:t>Ni</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ctr"/>
                      <a:r>
                        <a:rPr lang="fr-FR" sz="1200" b="0" i="0" u="none" strike="noStrike" dirty="0" smtClean="0">
                          <a:solidFill>
                            <a:srgbClr val="000000"/>
                          </a:solidFill>
                          <a:effectLst/>
                          <a:latin typeface="Calibri"/>
                        </a:rPr>
                        <a:t>2.2</a:t>
                      </a:r>
                      <a:endParaRPr lang="fr-FR" sz="1200" b="0" i="0" u="none" strike="noStrike" dirty="0">
                        <a:solidFill>
                          <a:srgbClr val="000000"/>
                        </a:solidFill>
                        <a:effectLst/>
                        <a:latin typeface="Calibri"/>
                      </a:endParaRP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smtClean="0">
                          <a:solidFill>
                            <a:srgbClr val="000000"/>
                          </a:solidFill>
                          <a:effectLst/>
                          <a:latin typeface="Calibri"/>
                        </a:rPr>
                        <a:t>10</a:t>
                      </a:r>
                      <a:endParaRPr lang="fr-FR" sz="1200" b="0"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84</a:t>
                      </a:r>
                      <a:r>
                        <a:rPr lang="fr-FR" sz="1200" b="1" i="0" u="none" strike="noStrike" dirty="0">
                          <a:solidFill>
                            <a:srgbClr val="000000"/>
                          </a:solidFill>
                          <a:effectLst/>
                          <a:latin typeface="Arial"/>
                        </a:rPr>
                        <a:t>Kr</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a:solidFill>
                            <a:srgbClr val="000000"/>
                          </a:solidFill>
                          <a:effectLst/>
                          <a:latin typeface="Calibri"/>
                        </a:rPr>
                        <a:t>0</a:t>
                      </a: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smtClean="0">
                          <a:solidFill>
                            <a:srgbClr val="000000"/>
                          </a:solidFill>
                          <a:effectLst/>
                          <a:latin typeface="Calibri"/>
                        </a:rPr>
                        <a:t>20</a:t>
                      </a:r>
                      <a:endParaRPr lang="fr-FR" sz="1200" b="0"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smtClean="0">
                          <a:solidFill>
                            <a:srgbClr val="000000"/>
                          </a:solidFill>
                          <a:effectLst/>
                          <a:latin typeface="Arial"/>
                        </a:rPr>
                        <a:t>124</a:t>
                      </a:r>
                      <a:r>
                        <a:rPr lang="fr-FR" sz="1200" b="1" i="0" u="none" strike="noStrike" baseline="0" dirty="0" smtClean="0">
                          <a:solidFill>
                            <a:srgbClr val="000000"/>
                          </a:solidFill>
                          <a:effectLst/>
                          <a:latin typeface="Arial"/>
                        </a:rPr>
                        <a:t>Sn</a:t>
                      </a:r>
                      <a:endParaRPr lang="fr-FR" sz="1200" b="1" i="0" u="none" strike="noStrike" dirty="0">
                        <a:solidFill>
                          <a:srgbClr val="000000"/>
                        </a:solidFill>
                        <a:effectLst/>
                        <a:latin typeface="Arial"/>
                      </a:endParaRP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a:rPr>
                        <a:t>0</a:t>
                      </a: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smtClean="0">
                          <a:solidFill>
                            <a:srgbClr val="000000"/>
                          </a:solidFill>
                          <a:effectLst/>
                          <a:latin typeface="Calibri"/>
                        </a:rPr>
                        <a:t>10</a:t>
                      </a:r>
                      <a:endParaRPr lang="fr-FR" sz="1200" b="0"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139</a:t>
                      </a:r>
                      <a:r>
                        <a:rPr lang="fr-FR" sz="1200" b="1" i="0" u="none" strike="noStrike" dirty="0">
                          <a:solidFill>
                            <a:srgbClr val="000000"/>
                          </a:solidFill>
                          <a:effectLst/>
                          <a:latin typeface="Arial"/>
                        </a:rPr>
                        <a:t>Xe</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a:rPr>
                        <a:t>0</a:t>
                      </a: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smtClean="0">
                          <a:solidFill>
                            <a:srgbClr val="000000"/>
                          </a:solidFill>
                          <a:effectLst/>
                          <a:latin typeface="Calibri"/>
                        </a:rPr>
                        <a:t>10</a:t>
                      </a:r>
                      <a:endParaRPr lang="fr-FR" sz="1200" b="0" i="0" u="none" strike="noStrike" dirty="0">
                        <a:solidFill>
                          <a:srgbClr val="000000"/>
                        </a:solidFill>
                        <a:effectLst/>
                        <a:latin typeface="Calibri"/>
                      </a:endParaRP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r h="206559">
                <a:tc>
                  <a:txBody>
                    <a:bodyPr/>
                    <a:lstStyle/>
                    <a:p>
                      <a:pPr algn="ctr" fontAlgn="ctr"/>
                      <a:r>
                        <a:rPr lang="fr-FR" sz="1200" b="1" i="0" u="none" strike="noStrike" baseline="30000" dirty="0">
                          <a:solidFill>
                            <a:srgbClr val="000000"/>
                          </a:solidFill>
                          <a:effectLst/>
                          <a:latin typeface="Arial"/>
                        </a:rPr>
                        <a:t>238</a:t>
                      </a:r>
                      <a:r>
                        <a:rPr lang="fr-FR" sz="1200" b="1" i="0" u="none" strike="noStrike" dirty="0">
                          <a:solidFill>
                            <a:srgbClr val="000000"/>
                          </a:solidFill>
                          <a:effectLst/>
                          <a:latin typeface="Arial"/>
                        </a:rPr>
                        <a:t>U</a:t>
                      </a:r>
                    </a:p>
                  </a:txBody>
                  <a:tcPr marL="10933" marR="10933" marT="1092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a:rPr>
                        <a:t>0</a:t>
                      </a: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a:rPr>
                        <a:t>2.5</a:t>
                      </a:r>
                    </a:p>
                  </a:txBody>
                  <a:tcPr marL="10933" marR="10933" marT="1092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sp>
        <p:nvSpPr>
          <p:cNvPr id="18" name="ZoneTexte 17"/>
          <p:cNvSpPr txBox="1"/>
          <p:nvPr/>
        </p:nvSpPr>
        <p:spPr>
          <a:xfrm>
            <a:off x="7380312" y="4931876"/>
            <a:ext cx="825867" cy="369332"/>
          </a:xfrm>
          <a:prstGeom prst="rect">
            <a:avLst/>
          </a:prstGeom>
          <a:solidFill>
            <a:srgbClr val="FFFFFF"/>
          </a:solidFill>
        </p:spPr>
        <p:txBody>
          <a:bodyPr wrap="none" rtlCol="0">
            <a:spAutoFit/>
          </a:bodyPr>
          <a:lstStyle/>
          <a:p>
            <a:pPr defTabSz="914400" eaLnBrk="0" hangingPunct="0"/>
            <a:r>
              <a:rPr lang="en-US" b="1" dirty="0" smtClean="0">
                <a:solidFill>
                  <a:srgbClr val="FF0000"/>
                </a:solidFill>
                <a:latin typeface="Zapf Dingbats"/>
                <a:ea typeface="Zapf Dingbats"/>
                <a:cs typeface="Zapf Dingbats"/>
                <a:sym typeface="Zapf Dingbats"/>
              </a:rPr>
              <a:t>✕</a:t>
            </a:r>
            <a:r>
              <a:rPr lang="en-US" b="1" dirty="0" smtClean="0">
                <a:solidFill>
                  <a:srgbClr val="FF0000"/>
                </a:solidFill>
                <a:ea typeface="ＭＳ Ｐゴシック" charset="-128"/>
                <a:cs typeface="ＭＳ Ｐゴシック"/>
                <a:sym typeface="Zapf Dingbats"/>
              </a:rPr>
              <a:t>5-1</a:t>
            </a:r>
            <a:r>
              <a:rPr lang="en-US" b="1" dirty="0" smtClean="0">
                <a:solidFill>
                  <a:srgbClr val="FF0000"/>
                </a:solidFill>
                <a:ea typeface="ＭＳ Ｐゴシック" charset="-128"/>
                <a:cs typeface="ＭＳ Ｐゴシック"/>
              </a:rPr>
              <a:t>0</a:t>
            </a:r>
            <a:endParaRPr lang="en-US" b="1" dirty="0">
              <a:solidFill>
                <a:srgbClr val="FF0000"/>
              </a:solidFill>
              <a:ea typeface="ＭＳ Ｐゴシック" charset="-128"/>
              <a:cs typeface="ＭＳ Ｐゴシック"/>
            </a:endParaRPr>
          </a:p>
        </p:txBody>
      </p:sp>
      <p:sp>
        <p:nvSpPr>
          <p:cNvPr id="19" name="Accolade fermante 18"/>
          <p:cNvSpPr/>
          <p:nvPr/>
        </p:nvSpPr>
        <p:spPr bwMode="auto">
          <a:xfrm>
            <a:off x="6948264" y="4509119"/>
            <a:ext cx="432048" cy="1205801"/>
          </a:xfrm>
          <a:prstGeom prst="rightBrace">
            <a:avLst>
              <a:gd name="adj1" fmla="val 10527"/>
              <a:gd name="adj2" fmla="val 50000"/>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sz="2400">
              <a:solidFill>
                <a:srgbClr val="FF0000"/>
              </a:solidFill>
              <a:ea typeface="ＭＳ Ｐゴシック" charset="-128"/>
              <a:cs typeface="ＭＳ Ｐゴシック" charset="-128"/>
            </a:endParaRPr>
          </a:p>
        </p:txBody>
      </p:sp>
      <p:sp>
        <p:nvSpPr>
          <p:cNvPr id="20" name="ZoneTexte 19"/>
          <p:cNvSpPr txBox="1"/>
          <p:nvPr/>
        </p:nvSpPr>
        <p:spPr>
          <a:xfrm>
            <a:off x="7380312" y="5930350"/>
            <a:ext cx="723275" cy="369332"/>
          </a:xfrm>
          <a:prstGeom prst="rect">
            <a:avLst/>
          </a:prstGeom>
          <a:solidFill>
            <a:srgbClr val="FFFFFF"/>
          </a:solidFill>
        </p:spPr>
        <p:txBody>
          <a:bodyPr wrap="none" rtlCol="0">
            <a:spAutoFit/>
          </a:bodyPr>
          <a:lstStyle/>
          <a:p>
            <a:pPr defTabSz="914400" eaLnBrk="0" hangingPunct="0"/>
            <a:r>
              <a:rPr lang="en-US" b="1" dirty="0" smtClean="0">
                <a:solidFill>
                  <a:srgbClr val="FF0000"/>
                </a:solidFill>
                <a:latin typeface="Zapf Dingbats"/>
                <a:ea typeface="Zapf Dingbats"/>
                <a:cs typeface="Zapf Dingbats"/>
                <a:sym typeface="Zapf Dingbats"/>
              </a:rPr>
              <a:t>✕</a:t>
            </a:r>
            <a:r>
              <a:rPr lang="en-US" b="1" dirty="0" smtClean="0">
                <a:solidFill>
                  <a:srgbClr val="FF0000"/>
                </a:solidFill>
                <a:ea typeface="ＭＳ Ｐゴシック" charset="-128"/>
                <a:cs typeface="ＭＳ Ｐゴシック"/>
                <a:sym typeface="Zapf Dingbats"/>
              </a:rPr>
              <a:t>10</a:t>
            </a:r>
            <a:r>
              <a:rPr lang="en-US" b="1" baseline="30000" dirty="0" smtClean="0">
                <a:solidFill>
                  <a:srgbClr val="FF0000"/>
                </a:solidFill>
                <a:ea typeface="ＭＳ Ｐゴシック" charset="-128"/>
                <a:cs typeface="ＭＳ Ｐゴシック"/>
                <a:sym typeface="Zapf Dingbats"/>
              </a:rPr>
              <a:t>x</a:t>
            </a:r>
            <a:endParaRPr lang="en-US" b="1" baseline="30000" dirty="0">
              <a:solidFill>
                <a:srgbClr val="FF0000"/>
              </a:solidFill>
              <a:ea typeface="ＭＳ Ｐゴシック" charset="-128"/>
              <a:cs typeface="ＭＳ Ｐゴシック"/>
            </a:endParaRPr>
          </a:p>
        </p:txBody>
      </p:sp>
      <p:sp>
        <p:nvSpPr>
          <p:cNvPr id="16" name="Rectangle 50"/>
          <p:cNvSpPr>
            <a:spLocks/>
          </p:cNvSpPr>
          <p:nvPr/>
        </p:nvSpPr>
        <p:spPr bwMode="auto">
          <a:xfrm>
            <a:off x="107504" y="116632"/>
            <a:ext cx="7067996"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0" hangingPunct="0">
              <a:spcAft>
                <a:spcPts val="600"/>
              </a:spcAft>
            </a:pPr>
            <a:r>
              <a:rPr lang="en-GB" sz="2800" b="1" dirty="0" smtClean="0">
                <a:solidFill>
                  <a:srgbClr val="000000"/>
                </a:solidFill>
                <a:latin typeface="Arial"/>
                <a:cs typeface="Lucida Grande" charset="0"/>
                <a:sym typeface="Lucida Grande" charset="0"/>
              </a:rPr>
              <a:t>High Intensity Stable beams @ SPIRAL2</a:t>
            </a:r>
          </a:p>
        </p:txBody>
      </p:sp>
      <p:sp>
        <p:nvSpPr>
          <p:cNvPr id="14" name="ZoneTexte 13"/>
          <p:cNvSpPr txBox="1"/>
          <p:nvPr/>
        </p:nvSpPr>
        <p:spPr>
          <a:xfrm rot="19771751">
            <a:off x="1301332" y="4490537"/>
            <a:ext cx="3826689" cy="369332"/>
          </a:xfrm>
          <a:prstGeom prst="rect">
            <a:avLst/>
          </a:prstGeom>
          <a:solidFill>
            <a:schemeClr val="bg1">
              <a:alpha val="68000"/>
            </a:schemeClr>
          </a:solidFill>
        </p:spPr>
        <p:txBody>
          <a:bodyPr wrap="none" rtlCol="0">
            <a:spAutoFit/>
          </a:bodyPr>
          <a:lstStyle/>
          <a:p>
            <a:pPr defTabSz="914400" eaLnBrk="0" hangingPunct="0"/>
            <a:r>
              <a:rPr lang="en-US" b="1" dirty="0" smtClean="0">
                <a:solidFill>
                  <a:srgbClr val="FF0000"/>
                </a:solidFill>
                <a:ea typeface="ＭＳ Ｐゴシック" charset="-128"/>
                <a:cs typeface="ＭＳ Ｐゴシック"/>
              </a:rPr>
              <a:t>The competitiveness is at 10 pμA</a:t>
            </a:r>
            <a:endParaRPr lang="en-US" b="1" dirty="0">
              <a:solidFill>
                <a:srgbClr val="FF0000"/>
              </a:solidFill>
              <a:ea typeface="ＭＳ Ｐゴシック" charset="-128"/>
              <a:cs typeface="ＭＳ Ｐゴシック"/>
            </a:endParaRPr>
          </a:p>
        </p:txBody>
      </p:sp>
      <p:sp>
        <p:nvSpPr>
          <p:cNvPr id="2" name="ZoneTexte 1"/>
          <p:cNvSpPr txBox="1"/>
          <p:nvPr/>
        </p:nvSpPr>
        <p:spPr>
          <a:xfrm>
            <a:off x="6300192" y="3068960"/>
            <a:ext cx="1102949" cy="523220"/>
          </a:xfrm>
          <a:prstGeom prst="rect">
            <a:avLst/>
          </a:prstGeom>
          <a:noFill/>
        </p:spPr>
        <p:txBody>
          <a:bodyPr wrap="none" rtlCol="0">
            <a:spAutoFit/>
          </a:bodyPr>
          <a:lstStyle/>
          <a:p>
            <a:pPr defTabSz="914400" eaLnBrk="0" hangingPunct="0"/>
            <a:r>
              <a:rPr lang="en-US" sz="1400" dirty="0" smtClean="0">
                <a:solidFill>
                  <a:srgbClr val="000000"/>
                </a:solidFill>
                <a:ea typeface="ＭＳ Ｐゴシック" charset="-128"/>
                <a:cs typeface="ＭＳ Ｐゴシック"/>
              </a:rPr>
              <a:t>Phoenix V3 </a:t>
            </a:r>
          </a:p>
          <a:p>
            <a:pPr defTabSz="914400" eaLnBrk="0" hangingPunct="0"/>
            <a:r>
              <a:rPr lang="en-US" sz="1400" dirty="0" smtClean="0">
                <a:solidFill>
                  <a:srgbClr val="000000"/>
                </a:solidFill>
                <a:ea typeface="ＭＳ Ｐゴシック" charset="-128"/>
                <a:cs typeface="ＭＳ Ｐゴシック"/>
              </a:rPr>
              <a:t>hypothesis</a:t>
            </a:r>
            <a:endParaRPr lang="en-US" sz="1400" dirty="0">
              <a:solidFill>
                <a:srgbClr val="000000"/>
              </a:solidFill>
              <a:ea typeface="ＭＳ Ｐゴシック" charset="-128"/>
              <a:cs typeface="ＭＳ Ｐゴシック"/>
            </a:endParaRPr>
          </a:p>
        </p:txBody>
      </p:sp>
    </p:spTree>
    <p:extLst>
      <p:ext uri="{BB962C8B-B14F-4D97-AF65-F5344CB8AC3E}">
        <p14:creationId xmlns:p14="http://schemas.microsoft.com/office/powerpoint/2010/main" val="240158825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043608" y="28021"/>
            <a:ext cx="2919869" cy="582211"/>
          </a:xfrm>
          <a:prstGeom prst="rect">
            <a:avLst/>
          </a:prstGeom>
          <a:noFill/>
          <a:ln w="12700">
            <a:noFill/>
            <a:miter lim="800000"/>
            <a:headEnd/>
            <a:tailEnd/>
          </a:ln>
        </p:spPr>
        <p:txBody>
          <a:bodyPr wrap="none" lIns="90487" tIns="44450" rIns="90487" bIns="44450" anchor="ctr">
            <a:prstTxWarp prst="textNoShape">
              <a:avLst/>
            </a:prstTxWarp>
            <a:spAutoFit/>
          </a:bodyPr>
          <a:lstStyle/>
          <a:p>
            <a:pPr algn="ctr"/>
            <a:r>
              <a:rPr lang="fr-FR" sz="3200" b="1" dirty="0" err="1" smtClean="0">
                <a:solidFill>
                  <a:srgbClr val="000000"/>
                </a:solidFill>
                <a:latin typeface="+mn-lt"/>
              </a:rPr>
              <a:t>Physics</a:t>
            </a:r>
            <a:r>
              <a:rPr lang="fr-FR" sz="3200" b="1" dirty="0" smtClean="0">
                <a:solidFill>
                  <a:srgbClr val="000000"/>
                </a:solidFill>
                <a:latin typeface="+mn-lt"/>
              </a:rPr>
              <a:t> goals</a:t>
            </a:r>
            <a:endParaRPr lang="fr-FR" sz="6000" b="1" dirty="0">
              <a:solidFill>
                <a:srgbClr val="000000"/>
              </a:solidFill>
              <a:latin typeface="+mn-lt"/>
            </a:endParaRPr>
          </a:p>
        </p:txBody>
      </p:sp>
      <p:pic>
        <p:nvPicPr>
          <p:cNvPr id="17" name="Picture 2"/>
          <p:cNvPicPr>
            <a:picLocks noChangeAspect="1" noChangeArrowheads="1"/>
          </p:cNvPicPr>
          <p:nvPr/>
        </p:nvPicPr>
        <p:blipFill>
          <a:blip r:embed="rId3" cstate="print"/>
          <a:srcRect/>
          <a:stretch>
            <a:fillRect/>
          </a:stretch>
        </p:blipFill>
        <p:spPr bwMode="auto">
          <a:xfrm>
            <a:off x="0" y="1368394"/>
            <a:ext cx="9144000" cy="5293767"/>
          </a:xfrm>
          <a:prstGeom prst="rect">
            <a:avLst/>
          </a:prstGeom>
          <a:solidFill>
            <a:schemeClr val="bg1">
              <a:lumMod val="95000"/>
            </a:schemeClr>
          </a:solidFill>
          <a:ln w="9525">
            <a:noFill/>
            <a:miter lim="800000"/>
            <a:headEnd/>
            <a:tailEnd/>
          </a:ln>
        </p:spPr>
      </p:pic>
      <p:grpSp>
        <p:nvGrpSpPr>
          <p:cNvPr id="44" name="Grouper 43"/>
          <p:cNvGrpSpPr/>
          <p:nvPr/>
        </p:nvGrpSpPr>
        <p:grpSpPr>
          <a:xfrm>
            <a:off x="179512" y="1296293"/>
            <a:ext cx="9032285" cy="3720708"/>
            <a:chOff x="179512" y="1296293"/>
            <a:chExt cx="9032285" cy="3720708"/>
          </a:xfrm>
        </p:grpSpPr>
        <p:sp>
          <p:nvSpPr>
            <p:cNvPr id="18" name="Oval 8"/>
            <p:cNvSpPr>
              <a:spLocks noChangeArrowheads="1"/>
            </p:cNvSpPr>
            <p:nvPr/>
          </p:nvSpPr>
          <p:spPr bwMode="auto">
            <a:xfrm rot="19820647">
              <a:off x="673908" y="3842958"/>
              <a:ext cx="4925688" cy="518507"/>
            </a:xfrm>
            <a:prstGeom prst="ellipse">
              <a:avLst/>
            </a:prstGeom>
            <a:gradFill flip="none" rotWithShape="1">
              <a:gsLst>
                <a:gs pos="0">
                  <a:schemeClr val="dk1">
                    <a:tint val="50000"/>
                    <a:satMod val="300000"/>
                    <a:alpha val="19000"/>
                  </a:schemeClr>
                </a:gs>
                <a:gs pos="35000">
                  <a:schemeClr val="dk1">
                    <a:tint val="37000"/>
                    <a:satMod val="300000"/>
                    <a:alpha val="19000"/>
                  </a:schemeClr>
                </a:gs>
                <a:gs pos="100000">
                  <a:schemeClr val="dk1">
                    <a:tint val="15000"/>
                    <a:satMod val="350000"/>
                    <a:alpha val="19000"/>
                  </a:schemeClr>
                </a:gs>
              </a:gsLst>
              <a:lin ang="16200000" scaled="1"/>
              <a:tileRect/>
            </a:gradFill>
            <a:ln>
              <a:headEnd/>
              <a:tailEnd/>
            </a:ln>
          </p:spPr>
          <p:style>
            <a:lnRef idx="1">
              <a:schemeClr val="dk1"/>
            </a:lnRef>
            <a:fillRef idx="2">
              <a:schemeClr val="dk1"/>
            </a:fillRef>
            <a:effectRef idx="1">
              <a:schemeClr val="dk1"/>
            </a:effectRef>
            <a:fontRef idx="minor">
              <a:schemeClr val="dk1"/>
            </a:fontRef>
          </p:style>
          <p:txBody>
            <a:bodyPr wrap="none" anchor="ctr"/>
            <a:lstStyle/>
            <a:p>
              <a:endParaRPr lang="nl-BE" sz="1200">
                <a:latin typeface="Arial" charset="0"/>
              </a:endParaRPr>
            </a:p>
          </p:txBody>
        </p:sp>
        <p:grpSp>
          <p:nvGrpSpPr>
            <p:cNvPr id="41" name="Grouper 40"/>
            <p:cNvGrpSpPr/>
            <p:nvPr/>
          </p:nvGrpSpPr>
          <p:grpSpPr>
            <a:xfrm>
              <a:off x="179512" y="1296293"/>
              <a:ext cx="9032285" cy="3720708"/>
              <a:chOff x="179512" y="1296293"/>
              <a:chExt cx="9032285" cy="3720708"/>
            </a:xfrm>
          </p:grpSpPr>
          <p:sp>
            <p:nvSpPr>
              <p:cNvPr id="19" name="Oval 8"/>
              <p:cNvSpPr>
                <a:spLocks noChangeArrowheads="1"/>
              </p:cNvSpPr>
              <p:nvPr/>
            </p:nvSpPr>
            <p:spPr bwMode="auto">
              <a:xfrm rot="19848461">
                <a:off x="6232686" y="1819576"/>
                <a:ext cx="2979111" cy="498973"/>
              </a:xfrm>
              <a:prstGeom prst="ellipse">
                <a:avLst/>
              </a:prstGeom>
              <a:gradFill flip="none" rotWithShape="1">
                <a:gsLst>
                  <a:gs pos="0">
                    <a:schemeClr val="dk1">
                      <a:tint val="50000"/>
                      <a:satMod val="300000"/>
                      <a:alpha val="21000"/>
                    </a:schemeClr>
                  </a:gs>
                  <a:gs pos="35000">
                    <a:schemeClr val="dk1">
                      <a:tint val="37000"/>
                      <a:satMod val="300000"/>
                      <a:alpha val="21000"/>
                    </a:schemeClr>
                  </a:gs>
                  <a:gs pos="100000">
                    <a:schemeClr val="dk1">
                      <a:tint val="15000"/>
                      <a:satMod val="350000"/>
                      <a:alpha val="21000"/>
                    </a:schemeClr>
                  </a:gs>
                </a:gsLst>
                <a:lin ang="16200000" scaled="1"/>
                <a:tileRect/>
              </a:gradFill>
              <a:ln>
                <a:headEnd/>
                <a:tailEnd/>
              </a:ln>
            </p:spPr>
            <p:style>
              <a:lnRef idx="1">
                <a:schemeClr val="dk1"/>
              </a:lnRef>
              <a:fillRef idx="2">
                <a:schemeClr val="dk1"/>
              </a:fillRef>
              <a:effectRef idx="1">
                <a:schemeClr val="dk1"/>
              </a:effectRef>
              <a:fontRef idx="minor">
                <a:schemeClr val="dk1"/>
              </a:fontRef>
            </p:style>
            <p:txBody>
              <a:bodyPr wrap="none" anchor="ctr"/>
              <a:lstStyle/>
              <a:p>
                <a:endParaRPr lang="nl-BE" sz="1200">
                  <a:latin typeface="Arial" charset="0"/>
                </a:endParaRPr>
              </a:p>
            </p:txBody>
          </p:sp>
          <p:cxnSp>
            <p:nvCxnSpPr>
              <p:cNvPr id="3" name="Connecteur droit avec flèche 2"/>
              <p:cNvCxnSpPr/>
              <p:nvPr/>
            </p:nvCxnSpPr>
            <p:spPr bwMode="auto">
              <a:xfrm flipH="1">
                <a:off x="3851920" y="1530921"/>
                <a:ext cx="1080120" cy="17914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4" name="Connecteur droit avec flèche 23"/>
              <p:cNvCxnSpPr/>
              <p:nvPr/>
            </p:nvCxnSpPr>
            <p:spPr bwMode="auto">
              <a:xfrm>
                <a:off x="4932040" y="1530921"/>
                <a:ext cx="2088232" cy="62956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8" name="ZoneTexte 27"/>
              <p:cNvSpPr txBox="1"/>
              <p:nvPr/>
            </p:nvSpPr>
            <p:spPr>
              <a:xfrm>
                <a:off x="3851920" y="1332056"/>
                <a:ext cx="2160240" cy="58477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sz="1600" i="1" dirty="0" smtClean="0"/>
                  <a:t>Nuclei produced by</a:t>
                </a:r>
              </a:p>
              <a:p>
                <a:pPr algn="ctr"/>
                <a:r>
                  <a:rPr lang="en-GB" sz="1600" i="1" dirty="0" smtClean="0"/>
                  <a:t>Fusion-Evaporation</a:t>
                </a:r>
                <a:endParaRPr lang="en-GB" sz="1600" i="1" dirty="0"/>
              </a:p>
            </p:txBody>
          </p:sp>
          <p:sp>
            <p:nvSpPr>
              <p:cNvPr id="29" name="Text Box 15"/>
              <p:cNvSpPr txBox="1">
                <a:spLocks noChangeArrowheads="1"/>
              </p:cNvSpPr>
              <p:nvPr/>
            </p:nvSpPr>
            <p:spPr bwMode="auto">
              <a:xfrm>
                <a:off x="179512" y="1296293"/>
                <a:ext cx="3168352" cy="584776"/>
              </a:xfrm>
              <a:prstGeom prst="rect">
                <a:avLst/>
              </a:prstGeom>
              <a:solidFill>
                <a:schemeClr val="bg1"/>
              </a:solidFill>
              <a:ln w="9525">
                <a:solidFill>
                  <a:srgbClr val="2D2D8A"/>
                </a:solid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eaLnBrk="1" hangingPunct="1"/>
                <a:r>
                  <a:rPr lang="fr-FR" sz="1600" b="1" baseline="30000" dirty="0">
                    <a:effectLst>
                      <a:outerShdw blurRad="38100" dist="38100" dir="2700000" algn="tl">
                        <a:srgbClr val="DDDDDD"/>
                      </a:outerShdw>
                    </a:effectLst>
                    <a:latin typeface="Arial" charset="0"/>
                  </a:rPr>
                  <a:t>58</a:t>
                </a:r>
                <a:r>
                  <a:rPr lang="fr-FR" sz="1600" b="1" dirty="0">
                    <a:effectLst>
                      <a:outerShdw blurRad="38100" dist="38100" dir="2700000" algn="tl">
                        <a:srgbClr val="DDDDDD"/>
                      </a:outerShdw>
                    </a:effectLst>
                    <a:latin typeface="Arial" charset="0"/>
                  </a:rPr>
                  <a:t>Ni+</a:t>
                </a:r>
                <a:r>
                  <a:rPr lang="fr-FR" sz="1600" b="1" baseline="30000" dirty="0">
                    <a:effectLst>
                      <a:outerShdw blurRad="38100" dist="38100" dir="2700000" algn="tl">
                        <a:srgbClr val="DDDDDD"/>
                      </a:outerShdw>
                    </a:effectLst>
                    <a:latin typeface="Arial" charset="0"/>
                  </a:rPr>
                  <a:t>46</a:t>
                </a:r>
                <a:r>
                  <a:rPr lang="fr-FR" sz="1600" b="1" dirty="0">
                    <a:effectLst>
                      <a:outerShdw blurRad="38100" dist="38100" dir="2700000" algn="tl">
                        <a:srgbClr val="DDDDDD"/>
                      </a:outerShdw>
                    </a:effectLst>
                    <a:latin typeface="Arial" charset="0"/>
                  </a:rPr>
                  <a:t>Ti</a:t>
                </a:r>
                <a:r>
                  <a:rPr lang="fr-FR" sz="1600" b="1" dirty="0">
                    <a:effectLst>
                      <a:outerShdw blurRad="38100" dist="38100" dir="2700000" algn="tl">
                        <a:srgbClr val="DDDDDD"/>
                      </a:outerShdw>
                    </a:effectLst>
                    <a:latin typeface="Arial" charset="0"/>
                    <a:sym typeface="Wingdings" charset="2"/>
                  </a:rPr>
                  <a:t></a:t>
                </a:r>
                <a:r>
                  <a:rPr lang="fr-FR" sz="1600" b="1" baseline="30000" dirty="0">
                    <a:effectLst>
                      <a:outerShdw blurRad="38100" dist="38100" dir="2700000" algn="tl">
                        <a:srgbClr val="DDDDDD"/>
                      </a:outerShdw>
                    </a:effectLst>
                    <a:latin typeface="Arial" charset="0"/>
                    <a:sym typeface="Wingdings" charset="2"/>
                  </a:rPr>
                  <a:t>100</a:t>
                </a:r>
                <a:r>
                  <a:rPr lang="fr-FR" sz="1600" b="1" dirty="0">
                    <a:effectLst>
                      <a:outerShdw blurRad="38100" dist="38100" dir="2700000" algn="tl">
                        <a:srgbClr val="DDDDDD"/>
                      </a:outerShdw>
                    </a:effectLst>
                    <a:latin typeface="Arial" charset="0"/>
                    <a:sym typeface="Wingdings" charset="2"/>
                  </a:rPr>
                  <a:t>Sn +4n </a:t>
                </a:r>
                <a:endParaRPr lang="fr-FR" sz="1600" b="1" dirty="0">
                  <a:effectLst>
                    <a:outerShdw blurRad="38100" dist="38100" dir="2700000" algn="tl">
                      <a:srgbClr val="DDDDDD"/>
                    </a:outerShdw>
                  </a:effectLst>
                  <a:latin typeface="Arial" charset="0"/>
                </a:endParaRPr>
              </a:p>
              <a:p>
                <a:pPr eaLnBrk="1" hangingPunct="1"/>
                <a:r>
                  <a:rPr lang="fr-FR" sz="1600" b="1" dirty="0">
                    <a:effectLst>
                      <a:outerShdw blurRad="38100" dist="38100" dir="2700000" algn="tl">
                        <a:srgbClr val="DDDDDD"/>
                      </a:outerShdw>
                    </a:effectLst>
                    <a:latin typeface="Arial" charset="0"/>
                  </a:rPr>
                  <a:t>(I=10pµA) </a:t>
                </a:r>
                <a:r>
                  <a:rPr lang="fr-FR" sz="1600" b="1" dirty="0" smtClean="0">
                    <a:effectLst>
                      <a:outerShdw blurRad="38100" dist="38100" dir="2700000" algn="tl">
                        <a:srgbClr val="DDDDDD"/>
                      </a:outerShdw>
                    </a:effectLst>
                    <a:latin typeface="Arial" charset="0"/>
                    <a:sym typeface="Wingdings" charset="2"/>
                  </a:rPr>
                  <a:t> 3evt</a:t>
                </a:r>
                <a:r>
                  <a:rPr lang="fr-FR" sz="1600" b="1" dirty="0">
                    <a:effectLst>
                      <a:outerShdw blurRad="38100" dist="38100" dir="2700000" algn="tl">
                        <a:srgbClr val="DDDDDD"/>
                      </a:outerShdw>
                    </a:effectLst>
                    <a:latin typeface="Arial" charset="0"/>
                    <a:sym typeface="Wingdings" charset="2"/>
                  </a:rPr>
                  <a:t>/</a:t>
                </a:r>
                <a:r>
                  <a:rPr lang="fr-FR" sz="1600" b="1" dirty="0" smtClean="0">
                    <a:effectLst>
                      <a:outerShdw blurRad="38100" dist="38100" dir="2700000" algn="tl">
                        <a:srgbClr val="DDDDDD"/>
                      </a:outerShdw>
                    </a:effectLst>
                    <a:latin typeface="Arial" charset="0"/>
                    <a:sym typeface="Wingdings" charset="2"/>
                  </a:rPr>
                  <a:t>s @ </a:t>
                </a:r>
                <a:r>
                  <a:rPr lang="el-GR" sz="1600" b="1" dirty="0" smtClean="0">
                    <a:effectLst>
                      <a:outerShdw blurRad="38100" dist="38100" dir="2700000" algn="tl">
                        <a:srgbClr val="DDDDDD"/>
                      </a:outerShdw>
                    </a:effectLst>
                    <a:latin typeface="Arial" charset="0"/>
                    <a:ea typeface="Arial" charset="0"/>
                    <a:cs typeface="Arial" charset="0"/>
                    <a:sym typeface="Wingdings" charset="2"/>
                  </a:rPr>
                  <a:t>σ</a:t>
                </a:r>
                <a:r>
                  <a:rPr lang="fr-FR" sz="1600" b="1" baseline="-25000" dirty="0" smtClean="0">
                    <a:effectLst>
                      <a:outerShdw blurRad="38100" dist="38100" dir="2700000" algn="tl">
                        <a:srgbClr val="DDDDDD"/>
                      </a:outerShdw>
                    </a:effectLst>
                    <a:latin typeface="Arial" charset="0"/>
                    <a:ea typeface="Arial" charset="0"/>
                    <a:cs typeface="Arial" charset="0"/>
                    <a:sym typeface="Wingdings" charset="2"/>
                  </a:rPr>
                  <a:t>th</a:t>
                </a:r>
                <a:r>
                  <a:rPr lang="fr-FR" sz="1600" b="1" dirty="0">
                    <a:effectLst>
                      <a:outerShdw blurRad="38100" dist="38100" dir="2700000" algn="tl">
                        <a:srgbClr val="DDDDDD"/>
                      </a:outerShdw>
                    </a:effectLst>
                    <a:latin typeface="Arial" charset="0"/>
                    <a:ea typeface="Arial" charset="0"/>
                    <a:cs typeface="Arial" charset="0"/>
                    <a:sym typeface="Wingdings" charset="2"/>
                  </a:rPr>
                  <a:t>=</a:t>
                </a:r>
                <a:r>
                  <a:rPr lang="fr-FR" sz="1600" b="1" dirty="0">
                    <a:effectLst>
                      <a:outerShdw blurRad="38100" dist="38100" dir="2700000" algn="tl">
                        <a:srgbClr val="DDDDDD"/>
                      </a:outerShdw>
                    </a:effectLst>
                    <a:latin typeface="Arial" charset="0"/>
                    <a:sym typeface="Wingdings" charset="2"/>
                  </a:rPr>
                  <a:t>5nb</a:t>
                </a:r>
              </a:p>
            </p:txBody>
          </p:sp>
          <p:sp>
            <p:nvSpPr>
              <p:cNvPr id="30" name="Text Box 35"/>
              <p:cNvSpPr txBox="1">
                <a:spLocks noChangeArrowheads="1"/>
              </p:cNvSpPr>
              <p:nvPr/>
            </p:nvSpPr>
            <p:spPr bwMode="auto">
              <a:xfrm>
                <a:off x="6156176" y="2924944"/>
                <a:ext cx="2880320" cy="584776"/>
              </a:xfrm>
              <a:prstGeom prst="rect">
                <a:avLst/>
              </a:prstGeom>
              <a:solidFill>
                <a:schemeClr val="bg1"/>
              </a:solidFill>
              <a:ln w="12700" cap="flat" cmpd="sng" algn="ctr">
                <a:solidFill>
                  <a:srgbClr val="2D2D8A"/>
                </a:solidFill>
                <a:prstDash val="solid"/>
                <a:miter lim="800000"/>
                <a:headEnd type="none" w="med" len="med"/>
                <a:tailEnd type="none" w="med" len="med"/>
              </a:ln>
              <a:effectLst>
                <a:outerShdw blurRad="63500" dist="38099" dir="2700000" algn="ctr" rotWithShape="0">
                  <a:schemeClr val="bg2">
                    <a:alpha val="74997"/>
                  </a:schemeClr>
                </a:outerShdw>
              </a:effectLst>
            </p:spPr>
            <p:txBody>
              <a:bodyPr wrap="square">
                <a:prstTxWarp prst="textNoShape">
                  <a:avLst/>
                </a:prstTxWarp>
                <a:spAutoFit/>
              </a:bodyPr>
              <a:lstStyle/>
              <a:p>
                <a:r>
                  <a:rPr lang="en-GB" sz="1600" b="1" baseline="30000" dirty="0">
                    <a:solidFill>
                      <a:srgbClr val="000000"/>
                    </a:solidFill>
                    <a:effectLst>
                      <a:outerShdw blurRad="38100" dist="38100" dir="2700000" algn="tl">
                        <a:srgbClr val="DDDDDD"/>
                      </a:outerShdw>
                    </a:effectLst>
                  </a:rPr>
                  <a:t>48</a:t>
                </a:r>
                <a:r>
                  <a:rPr lang="en-GB" sz="1600" b="1" dirty="0">
                    <a:solidFill>
                      <a:srgbClr val="000000"/>
                    </a:solidFill>
                    <a:effectLst>
                      <a:outerShdw blurRad="38100" dist="38100" dir="2700000" algn="tl">
                        <a:srgbClr val="DDDDDD"/>
                      </a:outerShdw>
                    </a:effectLst>
                  </a:rPr>
                  <a:t>Ca+</a:t>
                </a:r>
                <a:r>
                  <a:rPr lang="en-GB" sz="1600" b="1" baseline="30000" dirty="0">
                    <a:solidFill>
                      <a:srgbClr val="000000"/>
                    </a:solidFill>
                    <a:effectLst>
                      <a:outerShdw blurRad="38100" dist="38100" dir="2700000" algn="tl">
                        <a:srgbClr val="DDDDDD"/>
                      </a:outerShdw>
                    </a:effectLst>
                  </a:rPr>
                  <a:t>238</a:t>
                </a:r>
                <a:r>
                  <a:rPr lang="en-GB" sz="1600" b="1" dirty="0">
                    <a:solidFill>
                      <a:srgbClr val="000000"/>
                    </a:solidFill>
                    <a:effectLst>
                      <a:outerShdw blurRad="38100" dist="38100" dir="2700000" algn="tl">
                        <a:srgbClr val="DDDDDD"/>
                      </a:outerShdw>
                    </a:effectLst>
                  </a:rPr>
                  <a:t>U</a:t>
                </a:r>
                <a:r>
                  <a:rPr lang="en-GB" sz="1600" b="1" dirty="0">
                    <a:solidFill>
                      <a:srgbClr val="000000"/>
                    </a:solidFill>
                    <a:effectLst>
                      <a:outerShdw blurRad="38100" dist="38100" dir="2700000" algn="tl">
                        <a:srgbClr val="DDDDDD"/>
                      </a:outerShdw>
                    </a:effectLst>
                    <a:sym typeface="Wingdings" charset="2"/>
                  </a:rPr>
                  <a:t></a:t>
                </a:r>
                <a:r>
                  <a:rPr lang="en-GB" sz="1600" b="1" baseline="30000" dirty="0">
                    <a:solidFill>
                      <a:srgbClr val="000000"/>
                    </a:solidFill>
                    <a:effectLst>
                      <a:outerShdw blurRad="38100" dist="38100" dir="2700000" algn="tl">
                        <a:srgbClr val="DDDDDD"/>
                      </a:outerShdw>
                    </a:effectLst>
                    <a:sym typeface="Wingdings" charset="2"/>
                  </a:rPr>
                  <a:t>-283</a:t>
                </a:r>
                <a:r>
                  <a:rPr lang="en-GB" sz="1600" b="1" dirty="0">
                    <a:solidFill>
                      <a:srgbClr val="000000"/>
                    </a:solidFill>
                    <a:effectLst>
                      <a:outerShdw blurRad="38100" dist="38100" dir="2700000" algn="tl">
                        <a:srgbClr val="DDDDDD"/>
                      </a:outerShdw>
                    </a:effectLst>
                    <a:sym typeface="Wingdings" charset="2"/>
                  </a:rPr>
                  <a:t>112+3,4n</a:t>
                </a:r>
                <a:endParaRPr lang="en-GB" sz="1600" b="1" dirty="0">
                  <a:solidFill>
                    <a:srgbClr val="000000"/>
                  </a:solidFill>
                  <a:effectLst>
                    <a:outerShdw blurRad="38100" dist="38100" dir="2700000" algn="tl">
                      <a:srgbClr val="DDDDDD"/>
                    </a:outerShdw>
                  </a:effectLst>
                </a:endParaRPr>
              </a:p>
              <a:p>
                <a:r>
                  <a:rPr lang="en-GB" sz="1600" b="1" dirty="0">
                    <a:solidFill>
                      <a:srgbClr val="000000"/>
                    </a:solidFill>
                    <a:effectLst>
                      <a:outerShdw blurRad="38100" dist="38100" dir="2700000" algn="tl">
                        <a:srgbClr val="DDDDDD"/>
                      </a:outerShdw>
                    </a:effectLst>
                  </a:rPr>
                  <a:t>(I=10pµA) </a:t>
                </a:r>
                <a:r>
                  <a:rPr lang="en-GB" sz="1600" b="1" dirty="0">
                    <a:solidFill>
                      <a:srgbClr val="000000"/>
                    </a:solidFill>
                    <a:effectLst>
                      <a:outerShdw blurRad="38100" dist="38100" dir="2700000" algn="tl">
                        <a:srgbClr val="DDDDDD"/>
                      </a:outerShdw>
                    </a:effectLst>
                    <a:sym typeface="Wingdings" charset="2"/>
                  </a:rPr>
                  <a:t>20evt/week/</a:t>
                </a:r>
                <a:r>
                  <a:rPr lang="en-GB" sz="1600" b="1" dirty="0" err="1" smtClean="0">
                    <a:solidFill>
                      <a:srgbClr val="000000"/>
                    </a:solidFill>
                    <a:effectLst>
                      <a:outerShdw blurRad="38100" dist="38100" dir="2700000" algn="tl">
                        <a:srgbClr val="DDDDDD"/>
                      </a:outerShdw>
                    </a:effectLst>
                    <a:sym typeface="Wingdings" charset="2"/>
                  </a:rPr>
                  <a:t>pb</a:t>
                </a:r>
                <a:endParaRPr lang="en-GB" sz="1600" b="1" dirty="0">
                  <a:solidFill>
                    <a:srgbClr val="000000"/>
                  </a:solidFill>
                  <a:effectLst>
                    <a:outerShdw blurRad="38100" dist="38100" dir="2700000" algn="tl">
                      <a:srgbClr val="DDDDDD"/>
                    </a:outerShdw>
                  </a:effectLst>
                  <a:sym typeface="Wingdings" charset="2"/>
                </a:endParaRPr>
              </a:p>
            </p:txBody>
          </p:sp>
          <p:sp>
            <p:nvSpPr>
              <p:cNvPr id="31" name="Text Box 4"/>
              <p:cNvSpPr txBox="1">
                <a:spLocks noChangeArrowheads="1"/>
              </p:cNvSpPr>
              <p:nvPr/>
            </p:nvSpPr>
            <p:spPr bwMode="auto">
              <a:xfrm>
                <a:off x="6156176" y="3573016"/>
                <a:ext cx="2873499" cy="1443985"/>
              </a:xfrm>
              <a:prstGeom prst="rect">
                <a:avLst/>
              </a:prstGeom>
              <a:solidFill>
                <a:schemeClr val="bg1"/>
              </a:solidFill>
              <a:ln w="12700">
                <a:solidFill>
                  <a:schemeClr val="bg2"/>
                </a:solidFill>
                <a:miter lim="800000"/>
                <a:headEnd/>
                <a:tailEnd/>
              </a:ln>
              <a:effectLst>
                <a:outerShdw blurRad="63500" dist="50800" dir="2700000" algn="ctr" rotWithShape="0">
                  <a:schemeClr val="bg2"/>
                </a:outerShdw>
              </a:effectLst>
            </p:spPr>
            <p:txBody>
              <a:bodyPr wrap="square" lIns="90487" tIns="44450" rIns="90487" bIns="44450" anchor="ctr">
                <a:prstTxWarp prst="textNoShape">
                  <a:avLst/>
                </a:prstTxWarp>
                <a:spAutoFit/>
              </a:bodyPr>
              <a:lstStyle/>
              <a:p>
                <a:pPr>
                  <a:buClr>
                    <a:srgbClr val="0000FF"/>
                  </a:buClr>
                  <a:buFont typeface="Times" charset="0"/>
                  <a:buNone/>
                  <a:defRPr/>
                </a:pPr>
                <a:r>
                  <a:rPr lang="fr-FR" sz="1600" b="1" dirty="0" smtClean="0"/>
                  <a:t>Heavy and </a:t>
                </a:r>
                <a:r>
                  <a:rPr lang="fr-FR" sz="1600" b="1" dirty="0" err="1" smtClean="0"/>
                  <a:t>Superheavy</a:t>
                </a:r>
                <a:r>
                  <a:rPr lang="fr-FR" sz="1600" b="1" dirty="0" smtClean="0"/>
                  <a:t> </a:t>
                </a:r>
              </a:p>
              <a:p>
                <a:pPr>
                  <a:buClr>
                    <a:srgbClr val="0000FF"/>
                  </a:buClr>
                  <a:buFont typeface="Times" charset="0"/>
                  <a:buNone/>
                  <a:defRPr/>
                </a:pPr>
                <a:r>
                  <a:rPr lang="fr-FR" sz="1600" b="1" dirty="0" err="1" smtClean="0"/>
                  <a:t>Elements</a:t>
                </a:r>
                <a:endParaRPr lang="fr-FR" sz="1600" b="1" dirty="0" smtClean="0"/>
              </a:p>
              <a:p>
                <a:pPr>
                  <a:buClr>
                    <a:srgbClr val="0000FF"/>
                  </a:buClr>
                  <a:defRPr/>
                </a:pPr>
                <a:r>
                  <a:rPr lang="fr-FR" sz="1400" dirty="0" err="1" smtClean="0"/>
                  <a:t>Limit</a:t>
                </a:r>
                <a:r>
                  <a:rPr lang="fr-FR" sz="1400" dirty="0" smtClean="0"/>
                  <a:t> of the </a:t>
                </a:r>
                <a:r>
                  <a:rPr lang="fr-FR" sz="1400" dirty="0" err="1" smtClean="0"/>
                  <a:t>nuclear</a:t>
                </a:r>
                <a:r>
                  <a:rPr lang="fr-FR" sz="1400" dirty="0" smtClean="0"/>
                  <a:t> existence</a:t>
                </a:r>
              </a:p>
              <a:p>
                <a:pPr>
                  <a:buClr>
                    <a:srgbClr val="0000FF"/>
                  </a:buClr>
                  <a:defRPr/>
                </a:pPr>
                <a:r>
                  <a:rPr lang="fr-FR" sz="1400" dirty="0" smtClean="0"/>
                  <a:t>Shell </a:t>
                </a:r>
                <a:r>
                  <a:rPr lang="fr-FR" sz="1400" dirty="0"/>
                  <a:t>correction </a:t>
                </a:r>
                <a:r>
                  <a:rPr lang="fr-FR" sz="1400" dirty="0" err="1" smtClean="0"/>
                  <a:t>effects</a:t>
                </a:r>
                <a:endParaRPr lang="fr-FR" sz="1400" dirty="0" smtClean="0"/>
              </a:p>
              <a:p>
                <a:pPr>
                  <a:buClr>
                    <a:srgbClr val="0000FF"/>
                  </a:buClr>
                  <a:defRPr/>
                </a:pPr>
                <a:r>
                  <a:rPr lang="fr-FR" sz="1400" dirty="0" err="1"/>
                  <a:t>Reaction</a:t>
                </a:r>
                <a:r>
                  <a:rPr lang="fr-FR" sz="1400" dirty="0"/>
                  <a:t> </a:t>
                </a:r>
                <a:r>
                  <a:rPr lang="fr-FR" sz="1400" dirty="0" err="1" smtClean="0"/>
                  <a:t>mechanism</a:t>
                </a:r>
                <a:endParaRPr lang="fr-FR" sz="1400" dirty="0" smtClean="0"/>
              </a:p>
              <a:p>
                <a:pPr>
                  <a:buClr>
                    <a:srgbClr val="0000FF"/>
                  </a:buClr>
                  <a:defRPr/>
                </a:pPr>
                <a:r>
                  <a:rPr lang="fr-FR" sz="1400" dirty="0" err="1" smtClean="0"/>
                  <a:t>Atomic</a:t>
                </a:r>
                <a:r>
                  <a:rPr lang="fr-FR" sz="1400" dirty="0" smtClean="0"/>
                  <a:t> </a:t>
                </a:r>
                <a:r>
                  <a:rPr lang="fr-FR" sz="1400" dirty="0" err="1" smtClean="0"/>
                  <a:t>properties</a:t>
                </a:r>
                <a:endParaRPr lang="fr-FR" sz="1400" dirty="0"/>
              </a:p>
            </p:txBody>
          </p:sp>
          <p:sp>
            <p:nvSpPr>
              <p:cNvPr id="32" name="Text Box 7"/>
              <p:cNvSpPr txBox="1">
                <a:spLocks noChangeArrowheads="1"/>
              </p:cNvSpPr>
              <p:nvPr/>
            </p:nvSpPr>
            <p:spPr bwMode="auto">
              <a:xfrm>
                <a:off x="179512" y="2016373"/>
                <a:ext cx="3168351" cy="1628651"/>
              </a:xfrm>
              <a:prstGeom prst="rect">
                <a:avLst/>
              </a:prstGeom>
              <a:solidFill>
                <a:schemeClr val="bg1"/>
              </a:solidFill>
              <a:ln w="12700">
                <a:solidFill>
                  <a:schemeClr val="bg2"/>
                </a:solidFill>
                <a:miter lim="800000"/>
                <a:headEnd/>
                <a:tailEnd/>
              </a:ln>
              <a:effectLst>
                <a:outerShdw blurRad="63500" dist="50800" dir="2700000" algn="ctr" rotWithShape="0">
                  <a:schemeClr val="bg2"/>
                </a:outerShdw>
              </a:effectLst>
            </p:spPr>
            <p:txBody>
              <a:bodyPr wrap="square" lIns="90487" tIns="44450" rIns="90487" bIns="44450" anchor="ctr">
                <a:prstTxWarp prst="textNoShape">
                  <a:avLst/>
                </a:prstTxWarp>
                <a:spAutoFit/>
              </a:bodyPr>
              <a:lstStyle/>
              <a:p>
                <a:pPr>
                  <a:buClr>
                    <a:srgbClr val="0000FF"/>
                  </a:buClr>
                  <a:buFont typeface="Times" charset="0"/>
                  <a:buNone/>
                  <a:defRPr/>
                </a:pPr>
                <a:r>
                  <a:rPr lang="fr-FR" sz="1600" b="1" dirty="0"/>
                  <a:t>Proton </a:t>
                </a:r>
                <a:r>
                  <a:rPr lang="fr-FR" sz="1600" b="1" dirty="0" err="1"/>
                  <a:t>Dripline</a:t>
                </a:r>
                <a:r>
                  <a:rPr lang="fr-FR" sz="1600" b="1" dirty="0"/>
                  <a:t> &amp; N=Z </a:t>
                </a:r>
                <a:r>
                  <a:rPr lang="fr-FR" sz="1600" b="1" dirty="0" err="1" smtClean="0"/>
                  <a:t>nuclei</a:t>
                </a:r>
                <a:endParaRPr lang="fr-FR" sz="1600" b="1" dirty="0" smtClean="0"/>
              </a:p>
              <a:p>
                <a:pPr>
                  <a:buClr>
                    <a:srgbClr val="0000FF"/>
                  </a:buClr>
                  <a:defRPr/>
                </a:pPr>
                <a:r>
                  <a:rPr lang="fr-FR" sz="1400" dirty="0" smtClean="0"/>
                  <a:t>Shell </a:t>
                </a:r>
                <a:r>
                  <a:rPr lang="fr-FR" sz="1400" dirty="0"/>
                  <a:t>correction </a:t>
                </a:r>
                <a:r>
                  <a:rPr lang="fr-FR" sz="1400" dirty="0" err="1"/>
                  <a:t>effects</a:t>
                </a:r>
                <a:endParaRPr lang="fr-FR" sz="1400" dirty="0"/>
              </a:p>
              <a:p>
                <a:pPr>
                  <a:buClr>
                    <a:srgbClr val="0000FF"/>
                  </a:buClr>
                  <a:buFont typeface="Times" charset="0"/>
                  <a:buNone/>
                  <a:defRPr/>
                </a:pPr>
                <a:r>
                  <a:rPr lang="fr-FR" sz="1400" dirty="0" err="1" smtClean="0"/>
                  <a:t>Study</a:t>
                </a:r>
                <a:r>
                  <a:rPr lang="fr-FR" sz="1400" dirty="0" smtClean="0"/>
                  <a:t> the </a:t>
                </a:r>
                <a:r>
                  <a:rPr lang="fr-FR" sz="1400" dirty="0" err="1" smtClean="0"/>
                  <a:t>role</a:t>
                </a:r>
                <a:r>
                  <a:rPr lang="fr-FR" sz="1400" dirty="0" smtClean="0"/>
                  <a:t> of π-</a:t>
                </a:r>
                <a:r>
                  <a:rPr lang="fr-FR" sz="1400" dirty="0" err="1" smtClean="0"/>
                  <a:t>ν</a:t>
                </a:r>
                <a:r>
                  <a:rPr lang="fr-FR" sz="1400" dirty="0" smtClean="0"/>
                  <a:t> </a:t>
                </a:r>
                <a:r>
                  <a:rPr lang="fr-FR" sz="1400" dirty="0" err="1" smtClean="0"/>
                  <a:t>correlations</a:t>
                </a:r>
                <a:endParaRPr lang="fr-FR" sz="1400" dirty="0" smtClean="0"/>
              </a:p>
              <a:p>
                <a:pPr>
                  <a:buClr>
                    <a:srgbClr val="0000FF"/>
                  </a:buClr>
                  <a:buFont typeface="Times" charset="0"/>
                  <a:buNone/>
                  <a:defRPr/>
                </a:pPr>
                <a:r>
                  <a:rPr lang="fr-FR" sz="1400" dirty="0" err="1" smtClean="0"/>
                  <a:t>Deformation</a:t>
                </a:r>
                <a:r>
                  <a:rPr lang="fr-FR" sz="1400" dirty="0" smtClean="0"/>
                  <a:t> – </a:t>
                </a:r>
                <a:r>
                  <a:rPr lang="fr-FR" sz="1400" dirty="0" err="1" smtClean="0"/>
                  <a:t>shape</a:t>
                </a:r>
                <a:r>
                  <a:rPr lang="fr-FR" sz="1400" dirty="0" smtClean="0"/>
                  <a:t> </a:t>
                </a:r>
                <a:r>
                  <a:rPr lang="fr-FR" sz="1400" dirty="0" err="1" smtClean="0"/>
                  <a:t>coxistence</a:t>
                </a:r>
                <a:endParaRPr lang="fr-FR" sz="1400" dirty="0" smtClean="0"/>
              </a:p>
              <a:p>
                <a:pPr>
                  <a:buClr>
                    <a:srgbClr val="0000FF"/>
                  </a:buClr>
                  <a:defRPr/>
                </a:pPr>
                <a:r>
                  <a:rPr lang="fr-FR" sz="1400" dirty="0" err="1"/>
                  <a:t>Exotic</a:t>
                </a:r>
                <a:r>
                  <a:rPr lang="fr-FR" sz="1400" dirty="0"/>
                  <a:t> </a:t>
                </a:r>
                <a:r>
                  <a:rPr lang="fr-FR" sz="1400" dirty="0" err="1" smtClean="0"/>
                  <a:t>decay</a:t>
                </a:r>
                <a:endParaRPr lang="fr-FR" sz="1400" dirty="0" smtClean="0"/>
              </a:p>
              <a:p>
                <a:pPr>
                  <a:buClr>
                    <a:srgbClr val="0000FF"/>
                  </a:buClr>
                  <a:buFont typeface="Times" charset="0"/>
                  <a:buNone/>
                  <a:defRPr/>
                </a:pPr>
                <a:r>
                  <a:rPr lang="fr-FR" sz="1400" dirty="0" err="1" smtClean="0"/>
                  <a:t>Astrophysics</a:t>
                </a:r>
                <a:r>
                  <a:rPr lang="fr-FR" sz="1400" dirty="0" smtClean="0"/>
                  <a:t> </a:t>
                </a:r>
                <a:r>
                  <a:rPr lang="fr-FR" sz="1400" dirty="0" err="1"/>
                  <a:t>r</a:t>
                </a:r>
                <a:r>
                  <a:rPr lang="fr-FR" sz="1400" dirty="0" err="1" smtClean="0"/>
                  <a:t>p-process</a:t>
                </a:r>
                <a:r>
                  <a:rPr lang="fr-FR" sz="1400" dirty="0" smtClean="0"/>
                  <a:t> </a:t>
                </a:r>
              </a:p>
              <a:p>
                <a:pPr>
                  <a:buClr>
                    <a:srgbClr val="0000FF"/>
                  </a:buClr>
                  <a:buFont typeface="Times" charset="0"/>
                  <a:buNone/>
                  <a:defRPr/>
                </a:pPr>
                <a:r>
                  <a:rPr lang="fr-FR" sz="1400" dirty="0" err="1" smtClean="0"/>
                  <a:t>Fundamental</a:t>
                </a:r>
                <a:r>
                  <a:rPr lang="fr-FR" sz="1400" dirty="0" smtClean="0"/>
                  <a:t> interaction</a:t>
                </a:r>
                <a:endParaRPr lang="fr-FR" sz="1400" dirty="0"/>
              </a:p>
            </p:txBody>
          </p:sp>
        </p:grpSp>
      </p:grpSp>
      <p:grpSp>
        <p:nvGrpSpPr>
          <p:cNvPr id="43" name="Grouper 42"/>
          <p:cNvGrpSpPr/>
          <p:nvPr/>
        </p:nvGrpSpPr>
        <p:grpSpPr>
          <a:xfrm>
            <a:off x="6876256" y="5301208"/>
            <a:ext cx="2160240" cy="1014259"/>
            <a:chOff x="6876256" y="5367069"/>
            <a:chExt cx="2160240" cy="1014259"/>
          </a:xfrm>
        </p:grpSpPr>
        <p:sp>
          <p:nvSpPr>
            <p:cNvPr id="38" name="Text Box 18"/>
            <p:cNvSpPr txBox="1">
              <a:spLocks noChangeArrowheads="1"/>
            </p:cNvSpPr>
            <p:nvPr/>
          </p:nvSpPr>
          <p:spPr bwMode="auto">
            <a:xfrm>
              <a:off x="6876256" y="5799117"/>
              <a:ext cx="2123306" cy="582211"/>
            </a:xfrm>
            <a:prstGeom prst="rect">
              <a:avLst/>
            </a:prstGeom>
            <a:solidFill>
              <a:schemeClr val="bg1"/>
            </a:solidFill>
            <a:ln w="12700">
              <a:solidFill>
                <a:schemeClr val="bg2"/>
              </a:solidFill>
              <a:miter lim="800000"/>
              <a:headEnd/>
              <a:tailEnd/>
            </a:ln>
            <a:effectLst>
              <a:outerShdw blurRad="63500" dist="50800" dir="2700000" algn="ctr" rotWithShape="0">
                <a:schemeClr val="bg2"/>
              </a:outerShdw>
            </a:effectLst>
          </p:spPr>
          <p:txBody>
            <a:bodyPr wrap="square" lIns="90487" tIns="44450" rIns="90487" bIns="44450" anchor="ctr">
              <a:prstTxWarp prst="textNoShape">
                <a:avLst/>
              </a:prstTxWarp>
              <a:spAutoFit/>
            </a:bodyPr>
            <a:lstStyle/>
            <a:p>
              <a:pPr>
                <a:buClr>
                  <a:srgbClr val="0000FF"/>
                </a:buClr>
                <a:buFont typeface="Times" charset="0"/>
                <a:buNone/>
                <a:defRPr/>
              </a:pPr>
              <a:r>
                <a:rPr lang="fr-FR" sz="1600" b="1" dirty="0" err="1" smtClean="0"/>
                <a:t>Atomic</a:t>
              </a:r>
              <a:r>
                <a:rPr lang="fr-FR" sz="1600" b="1" dirty="0" smtClean="0"/>
                <a:t> </a:t>
              </a:r>
              <a:r>
                <a:rPr lang="fr-FR" sz="1600" b="1" dirty="0" err="1" smtClean="0"/>
                <a:t>physics</a:t>
              </a:r>
              <a:r>
                <a:rPr lang="fr-FR" sz="1600" b="1" dirty="0" smtClean="0"/>
                <a:t> </a:t>
              </a:r>
            </a:p>
            <a:p>
              <a:pPr>
                <a:buClr>
                  <a:srgbClr val="0000FF"/>
                </a:buClr>
                <a:buFont typeface="Times" charset="0"/>
                <a:buNone/>
                <a:defRPr/>
              </a:pPr>
              <a:r>
                <a:rPr lang="fr-FR" sz="1600" dirty="0" smtClean="0"/>
                <a:t>FISIC </a:t>
              </a:r>
              <a:r>
                <a:rPr lang="fr-FR" sz="1600" dirty="0" err="1" smtClean="0"/>
                <a:t>project</a:t>
              </a:r>
              <a:endParaRPr lang="fr-FR" sz="1600" dirty="0"/>
            </a:p>
          </p:txBody>
        </p:sp>
        <p:sp>
          <p:nvSpPr>
            <p:cNvPr id="51" name="ZoneTexte 50"/>
            <p:cNvSpPr txBox="1"/>
            <p:nvPr/>
          </p:nvSpPr>
          <p:spPr>
            <a:xfrm>
              <a:off x="6876256" y="5367069"/>
              <a:ext cx="2160240"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sz="1600" i="1" dirty="0" smtClean="0"/>
                <a:t>Ion-Ion interactions</a:t>
              </a:r>
              <a:endParaRPr lang="en-GB" sz="1600" i="1" dirty="0"/>
            </a:p>
          </p:txBody>
        </p:sp>
      </p:grpSp>
      <p:sp>
        <p:nvSpPr>
          <p:cNvPr id="52" name="TextBox 44"/>
          <p:cNvSpPr txBox="1"/>
          <p:nvPr/>
        </p:nvSpPr>
        <p:spPr>
          <a:xfrm>
            <a:off x="31279" y="6519446"/>
            <a:ext cx="8751114" cy="338554"/>
          </a:xfrm>
          <a:prstGeom prst="rect">
            <a:avLst/>
          </a:prstGeom>
          <a:solidFill>
            <a:schemeClr val="bg1"/>
          </a:solidFill>
        </p:spPr>
        <p:txBody>
          <a:bodyPr wrap="none" rtlCol="0">
            <a:spAutoFit/>
          </a:bodyPr>
          <a:lstStyle/>
          <a:p>
            <a:r>
              <a:rPr lang="en-US" sz="1600" b="1" dirty="0" smtClean="0">
                <a:solidFill>
                  <a:srgbClr val="000000"/>
                </a:solidFill>
                <a:latin typeface="Wingdings"/>
                <a:ea typeface="Wingdings"/>
                <a:cs typeface="Wingdings"/>
                <a:sym typeface="Wingdings"/>
              </a:rPr>
              <a:t></a:t>
            </a:r>
            <a:r>
              <a:rPr lang="en-US" sz="1600" b="1" dirty="0">
                <a:solidFill>
                  <a:srgbClr val="000000"/>
                </a:solidFill>
                <a:latin typeface="Verdana" pitchFamily="34" charset="0"/>
                <a:ea typeface="Verdana" pitchFamily="34" charset="0"/>
                <a:cs typeface="Verdana" pitchFamily="34" charset="0"/>
                <a:sym typeface="Wingdings" pitchFamily="2" charset="2"/>
              </a:rPr>
              <a:t> </a:t>
            </a:r>
            <a:r>
              <a:rPr lang="en-US" sz="1600" b="1" dirty="0" smtClean="0">
                <a:solidFill>
                  <a:srgbClr val="000000"/>
                </a:solidFill>
                <a:latin typeface="Verdana" pitchFamily="34" charset="0"/>
                <a:ea typeface="Verdana" pitchFamily="34" charset="0"/>
                <a:cs typeface="Verdana" pitchFamily="34" charset="0"/>
                <a:sym typeface="Wingdings" pitchFamily="2" charset="2"/>
              </a:rPr>
              <a:t>test nuclear and atomic models and guide new theoretical development </a:t>
            </a:r>
            <a:r>
              <a:rPr lang="en-US" sz="1600" b="1" dirty="0" smtClean="0">
                <a:solidFill>
                  <a:srgbClr val="000000"/>
                </a:solidFill>
                <a:latin typeface="Verdana" pitchFamily="34" charset="0"/>
                <a:ea typeface="Verdana" pitchFamily="34" charset="0"/>
                <a:cs typeface="Verdana" pitchFamily="34" charset="0"/>
              </a:rPr>
              <a:t> </a:t>
            </a:r>
          </a:p>
        </p:txBody>
      </p:sp>
      <p:pic>
        <p:nvPicPr>
          <p:cNvPr id="54" name="Image 6" descr="S3-logo3_white.jpg"/>
          <p:cNvPicPr>
            <a:picLocks noChangeAspect="1" noChangeArrowheads="1"/>
          </p:cNvPicPr>
          <p:nvPr/>
        </p:nvPicPr>
        <p:blipFill>
          <a:blip r:embed="rId4"/>
          <a:srcRect/>
          <a:stretch>
            <a:fillRect/>
          </a:stretch>
        </p:blipFill>
        <p:spPr bwMode="auto">
          <a:xfrm>
            <a:off x="35496" y="11088"/>
            <a:ext cx="864096" cy="1043853"/>
          </a:xfrm>
          <a:prstGeom prst="rect">
            <a:avLst/>
          </a:prstGeom>
          <a:noFill/>
          <a:ln w="9525">
            <a:noFill/>
            <a:miter lim="800000"/>
            <a:headEnd/>
            <a:tailEnd/>
          </a:ln>
        </p:spPr>
      </p:pic>
      <p:grpSp>
        <p:nvGrpSpPr>
          <p:cNvPr id="42" name="Grouper 41"/>
          <p:cNvGrpSpPr/>
          <p:nvPr/>
        </p:nvGrpSpPr>
        <p:grpSpPr>
          <a:xfrm>
            <a:off x="220453" y="5013176"/>
            <a:ext cx="4927611" cy="1440160"/>
            <a:chOff x="220453" y="5013176"/>
            <a:chExt cx="4927611" cy="1440160"/>
          </a:xfrm>
        </p:grpSpPr>
        <p:sp>
          <p:nvSpPr>
            <p:cNvPr id="35" name="Text Box 6"/>
            <p:cNvSpPr txBox="1">
              <a:spLocks noChangeArrowheads="1"/>
            </p:cNvSpPr>
            <p:nvPr/>
          </p:nvSpPr>
          <p:spPr bwMode="auto">
            <a:xfrm>
              <a:off x="2627784" y="5686459"/>
              <a:ext cx="2520280" cy="766877"/>
            </a:xfrm>
            <a:prstGeom prst="rect">
              <a:avLst/>
            </a:prstGeom>
            <a:solidFill>
              <a:schemeClr val="bg1"/>
            </a:solidFill>
            <a:ln w="12700">
              <a:solidFill>
                <a:schemeClr val="bg2"/>
              </a:solidFill>
              <a:miter lim="800000"/>
              <a:headEnd/>
              <a:tailEnd/>
            </a:ln>
            <a:effectLst>
              <a:outerShdw blurRad="63500" dist="50800" dir="2700000" algn="ctr" rotWithShape="0">
                <a:schemeClr val="bg2"/>
              </a:outerShdw>
            </a:effectLst>
          </p:spPr>
          <p:txBody>
            <a:bodyPr wrap="square" lIns="90487" tIns="44450" rIns="90487" bIns="44450" anchor="ctr">
              <a:prstTxWarp prst="textNoShape">
                <a:avLst/>
              </a:prstTxWarp>
              <a:spAutoFit/>
            </a:bodyPr>
            <a:lstStyle/>
            <a:p>
              <a:pPr>
                <a:buClr>
                  <a:srgbClr val="0000FF"/>
                </a:buClr>
                <a:buFont typeface="Times" charset="0"/>
                <a:buNone/>
                <a:defRPr/>
              </a:pPr>
              <a:r>
                <a:rPr lang="fr-FR" sz="1600" b="1" dirty="0"/>
                <a:t>Neutron</a:t>
              </a:r>
              <a:r>
                <a:rPr lang="fr-FR" sz="1600" b="1" dirty="0" smtClean="0"/>
                <a:t>-</a:t>
              </a:r>
              <a:r>
                <a:rPr lang="fr-FR" sz="1600" b="1" dirty="0" err="1"/>
                <a:t>r</a:t>
              </a:r>
              <a:r>
                <a:rPr lang="fr-FR" sz="1600" b="1" dirty="0" err="1" smtClean="0"/>
                <a:t>ich</a:t>
              </a:r>
              <a:r>
                <a:rPr lang="fr-FR" sz="1600" b="1" dirty="0" smtClean="0"/>
                <a:t> </a:t>
              </a:r>
              <a:r>
                <a:rPr lang="fr-FR" sz="1600" b="1" dirty="0" err="1" smtClean="0"/>
                <a:t>Nuclei</a:t>
              </a:r>
              <a:endParaRPr lang="fr-FR" sz="1600" b="1" dirty="0" smtClean="0"/>
            </a:p>
            <a:p>
              <a:pPr>
                <a:buClr>
                  <a:srgbClr val="0000FF"/>
                </a:buClr>
                <a:buFont typeface="Times" charset="0"/>
                <a:buNone/>
                <a:defRPr/>
              </a:pPr>
              <a:r>
                <a:rPr lang="fr-FR" sz="1400" dirty="0" smtClean="0"/>
                <a:t>Evolution of </a:t>
              </a:r>
              <a:r>
                <a:rPr lang="fr-FR" sz="1400" dirty="0" err="1" smtClean="0"/>
                <a:t>shell</a:t>
              </a:r>
              <a:r>
                <a:rPr lang="fr-FR" sz="1400" dirty="0" smtClean="0"/>
                <a:t> </a:t>
              </a:r>
              <a:r>
                <a:rPr lang="fr-FR" sz="1400" dirty="0" err="1" smtClean="0"/>
                <a:t>closure</a:t>
              </a:r>
              <a:endParaRPr lang="fr-FR" sz="1400" dirty="0" smtClean="0"/>
            </a:p>
            <a:p>
              <a:pPr>
                <a:buClr>
                  <a:srgbClr val="0000FF"/>
                </a:buClr>
                <a:buFont typeface="Times" charset="0"/>
                <a:buNone/>
                <a:defRPr/>
              </a:pPr>
              <a:r>
                <a:rPr lang="fr-FR" sz="1400" dirty="0" smtClean="0"/>
                <a:t>(</a:t>
              </a:r>
              <a:r>
                <a:rPr lang="fr-FR" sz="1400" dirty="0" err="1"/>
                <a:t>T</a:t>
              </a:r>
              <a:r>
                <a:rPr lang="fr-FR" sz="1400" dirty="0" err="1" smtClean="0"/>
                <a:t>ensor</a:t>
              </a:r>
              <a:r>
                <a:rPr lang="fr-FR" sz="1400" dirty="0" smtClean="0"/>
                <a:t>, 3-body forces …)</a:t>
              </a:r>
              <a:endParaRPr lang="fr-FR" sz="1400" dirty="0"/>
            </a:p>
          </p:txBody>
        </p:sp>
        <p:sp>
          <p:nvSpPr>
            <p:cNvPr id="48" name="Oval 8"/>
            <p:cNvSpPr>
              <a:spLocks noChangeArrowheads="1"/>
            </p:cNvSpPr>
            <p:nvPr/>
          </p:nvSpPr>
          <p:spPr bwMode="auto">
            <a:xfrm rot="19820647">
              <a:off x="220453" y="5879927"/>
              <a:ext cx="1333506" cy="518507"/>
            </a:xfrm>
            <a:prstGeom prst="ellipse">
              <a:avLst/>
            </a:prstGeom>
            <a:gradFill flip="none" rotWithShape="1">
              <a:gsLst>
                <a:gs pos="0">
                  <a:schemeClr val="dk1">
                    <a:tint val="50000"/>
                    <a:satMod val="300000"/>
                    <a:alpha val="19000"/>
                  </a:schemeClr>
                </a:gs>
                <a:gs pos="35000">
                  <a:schemeClr val="dk1">
                    <a:tint val="37000"/>
                    <a:satMod val="300000"/>
                    <a:alpha val="19000"/>
                  </a:schemeClr>
                </a:gs>
                <a:gs pos="100000">
                  <a:schemeClr val="dk1">
                    <a:tint val="15000"/>
                    <a:satMod val="350000"/>
                    <a:alpha val="19000"/>
                  </a:schemeClr>
                </a:gs>
              </a:gsLst>
              <a:lin ang="16200000" scaled="1"/>
              <a:tileRect/>
            </a:gradFill>
            <a:ln>
              <a:headEnd/>
              <a:tailEnd/>
            </a:ln>
          </p:spPr>
          <p:style>
            <a:lnRef idx="1">
              <a:schemeClr val="dk1"/>
            </a:lnRef>
            <a:fillRef idx="2">
              <a:schemeClr val="dk1"/>
            </a:fillRef>
            <a:effectRef idx="1">
              <a:schemeClr val="dk1"/>
            </a:effectRef>
            <a:fontRef idx="minor">
              <a:schemeClr val="dk1"/>
            </a:fontRef>
          </p:style>
          <p:txBody>
            <a:bodyPr wrap="none" anchor="ctr"/>
            <a:lstStyle/>
            <a:p>
              <a:endParaRPr lang="nl-BE" sz="1200">
                <a:latin typeface="Arial" charset="0"/>
              </a:endParaRPr>
            </a:p>
          </p:txBody>
        </p:sp>
        <p:cxnSp>
          <p:nvCxnSpPr>
            <p:cNvPr id="49" name="Connecteur droit avec flèche 48"/>
            <p:cNvCxnSpPr/>
            <p:nvPr/>
          </p:nvCxnSpPr>
          <p:spPr bwMode="auto">
            <a:xfrm flipH="1">
              <a:off x="1475656" y="5373216"/>
              <a:ext cx="1368152" cy="57606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56" name="ZoneTexte 55"/>
            <p:cNvSpPr txBox="1"/>
            <p:nvPr/>
          </p:nvSpPr>
          <p:spPr>
            <a:xfrm>
              <a:off x="2627784" y="5013176"/>
              <a:ext cx="2520280" cy="58477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GB" sz="1600" i="1" dirty="0" smtClean="0"/>
                <a:t>Nuclei produced by</a:t>
              </a:r>
            </a:p>
            <a:p>
              <a:pPr algn="ctr"/>
              <a:r>
                <a:rPr lang="en-GB" sz="1600" i="1" dirty="0" smtClean="0"/>
                <a:t>nucleon transfer reaction</a:t>
              </a:r>
              <a:endParaRPr lang="en-GB" sz="1600" i="1" dirty="0"/>
            </a:p>
          </p:txBody>
        </p:sp>
      </p:grpSp>
      <p:sp>
        <p:nvSpPr>
          <p:cNvPr id="57" name="ZoneTexte 56"/>
          <p:cNvSpPr txBox="1"/>
          <p:nvPr/>
        </p:nvSpPr>
        <p:spPr>
          <a:xfrm>
            <a:off x="971600" y="692696"/>
            <a:ext cx="7848872" cy="46166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defTabSz="457200" eaLnBrk="1" fontAlgn="auto" hangingPunct="1">
              <a:spcBef>
                <a:spcPts val="0"/>
              </a:spcBef>
              <a:spcAft>
                <a:spcPts val="0"/>
              </a:spcAft>
            </a:pPr>
            <a:r>
              <a:rPr lang="fr-FR" sz="2400" b="1" dirty="0" err="1" smtClean="0">
                <a:solidFill>
                  <a:srgbClr val="000090"/>
                </a:solidFill>
                <a:latin typeface="Arial"/>
                <a:ea typeface="ＭＳ Ｐゴシック"/>
                <a:cs typeface="ＭＳ Ｐゴシック"/>
              </a:rPr>
              <a:t>Study</a:t>
            </a:r>
            <a:r>
              <a:rPr lang="fr-FR" sz="2400" b="1" dirty="0" smtClean="0">
                <a:solidFill>
                  <a:srgbClr val="000090"/>
                </a:solidFill>
                <a:latin typeface="Arial"/>
                <a:ea typeface="ＭＳ Ｐゴシック"/>
                <a:cs typeface="ＭＳ Ｐゴシック"/>
              </a:rPr>
              <a:t> of rare </a:t>
            </a:r>
            <a:r>
              <a:rPr lang="fr-FR" sz="2400" b="1" dirty="0" err="1" smtClean="0">
                <a:solidFill>
                  <a:srgbClr val="000090"/>
                </a:solidFill>
                <a:latin typeface="Arial"/>
                <a:ea typeface="ＭＳ Ｐゴシック"/>
                <a:cs typeface="ＭＳ Ｐゴシック"/>
              </a:rPr>
              <a:t>events</a:t>
            </a:r>
            <a:r>
              <a:rPr lang="fr-FR" sz="2400" b="1" dirty="0" smtClean="0">
                <a:solidFill>
                  <a:srgbClr val="000090"/>
                </a:solidFill>
                <a:latin typeface="Arial"/>
                <a:ea typeface="ＭＳ Ｐゴシック"/>
                <a:cs typeface="ＭＳ Ｐゴシック"/>
              </a:rPr>
              <a:t> </a:t>
            </a:r>
            <a:r>
              <a:rPr lang="en-GB" sz="2400" b="1" dirty="0">
                <a:solidFill>
                  <a:srgbClr val="000090"/>
                </a:solidFill>
              </a:rPr>
              <a:t>in nuclear and atomic </a:t>
            </a:r>
            <a:r>
              <a:rPr lang="en-GB" sz="2400" b="1" dirty="0" smtClean="0">
                <a:solidFill>
                  <a:srgbClr val="000090"/>
                </a:solidFill>
              </a:rPr>
              <a:t>physics</a:t>
            </a:r>
            <a:endParaRPr lang="en-GB" sz="2400" b="1" dirty="0">
              <a:solidFill>
                <a:srgbClr val="000090"/>
              </a:solidFill>
            </a:endParaRPr>
          </a:p>
        </p:txBody>
      </p:sp>
    </p:spTree>
    <p:extLst>
      <p:ext uri="{BB962C8B-B14F-4D97-AF65-F5344CB8AC3E}">
        <p14:creationId xmlns:p14="http://schemas.microsoft.com/office/powerpoint/2010/main" val="2296080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115616" y="908720"/>
            <a:ext cx="7848872" cy="1238801"/>
          </a:xfrm>
          <a:prstGeom prst="rect">
            <a:avLst/>
          </a:prstGeom>
          <a:noFill/>
          <a:ln w="19050">
            <a:noFill/>
            <a:miter lim="800000"/>
            <a:headEnd/>
            <a:tailEnd/>
          </a:ln>
          <a:effectLst/>
        </p:spPr>
        <p:txBody>
          <a:bodyPr wrap="square" anchor="ctr">
            <a:prstTxWarp prst="textNoShape">
              <a:avLst/>
            </a:prstTxWarp>
            <a:spAutoFit/>
          </a:bodyPr>
          <a:lstStyle/>
          <a:p>
            <a:pPr marL="342900" indent="-342900" eaLnBrk="1" hangingPunct="1">
              <a:lnSpc>
                <a:spcPct val="130000"/>
              </a:lnSpc>
              <a:buFont typeface="Wingdings" charset="2"/>
              <a:buChar char=""/>
              <a:tabLst>
                <a:tab pos="228600" algn="l"/>
              </a:tabLst>
            </a:pPr>
            <a:r>
              <a:rPr lang="en-GB" sz="2200" b="1" dirty="0" smtClean="0">
                <a:solidFill>
                  <a:srgbClr val="000090"/>
                </a:solidFill>
                <a:effectLst>
                  <a:outerShdw blurRad="38100" dist="38100" dir="2700000" algn="tl">
                    <a:srgbClr val="DDDDDD"/>
                  </a:outerShdw>
                </a:effectLst>
                <a:latin typeface="Arial"/>
                <a:cs typeface="Arial"/>
              </a:rPr>
              <a:t>High </a:t>
            </a:r>
            <a:r>
              <a:rPr lang="en-GB" sz="2200" b="1" dirty="0">
                <a:solidFill>
                  <a:srgbClr val="000090"/>
                </a:solidFill>
                <a:effectLst>
                  <a:outerShdw blurRad="38100" dist="38100" dir="2700000" algn="tl">
                    <a:srgbClr val="DDDDDD"/>
                  </a:outerShdw>
                </a:effectLst>
                <a:latin typeface="Arial"/>
                <a:cs typeface="Arial"/>
              </a:rPr>
              <a:t>Beam </a:t>
            </a:r>
            <a:r>
              <a:rPr lang="en-GB" sz="2200" b="1" dirty="0" smtClean="0">
                <a:solidFill>
                  <a:srgbClr val="000090"/>
                </a:solidFill>
                <a:effectLst>
                  <a:outerShdw blurRad="38100" dist="38100" dir="2700000" algn="tl">
                    <a:srgbClr val="DDDDDD"/>
                  </a:outerShdw>
                </a:effectLst>
                <a:latin typeface="Arial"/>
                <a:cs typeface="Arial"/>
              </a:rPr>
              <a:t>intensity </a:t>
            </a:r>
            <a:r>
              <a:rPr lang="en-GB" sz="1800" dirty="0" smtClean="0">
                <a:solidFill>
                  <a:srgbClr val="000000"/>
                </a:solidFill>
                <a:latin typeface="Arial"/>
                <a:cs typeface="Arial"/>
                <a:sym typeface="Wingdings" charset="2"/>
              </a:rPr>
              <a:t>(10pµA = </a:t>
            </a:r>
            <a:r>
              <a:rPr lang="en-GB" sz="1800" dirty="0">
                <a:solidFill>
                  <a:srgbClr val="000000"/>
                </a:solidFill>
                <a:latin typeface="Arial"/>
                <a:cs typeface="Arial"/>
                <a:sym typeface="Wingdings" charset="2"/>
              </a:rPr>
              <a:t>6.10</a:t>
            </a:r>
            <a:r>
              <a:rPr lang="en-GB" sz="1800" baseline="30000" dirty="0">
                <a:solidFill>
                  <a:srgbClr val="000000"/>
                </a:solidFill>
                <a:latin typeface="Arial"/>
                <a:cs typeface="Arial"/>
                <a:sym typeface="Wingdings" charset="2"/>
              </a:rPr>
              <a:t>13</a:t>
            </a:r>
            <a:r>
              <a:rPr lang="en-GB" sz="1800" dirty="0">
                <a:solidFill>
                  <a:srgbClr val="000000"/>
                </a:solidFill>
                <a:latin typeface="Arial"/>
                <a:cs typeface="Arial"/>
                <a:sym typeface="Wingdings" charset="2"/>
              </a:rPr>
              <a:t>p/</a:t>
            </a:r>
            <a:r>
              <a:rPr lang="en-GB" sz="1800" dirty="0" smtClean="0">
                <a:solidFill>
                  <a:srgbClr val="000000"/>
                </a:solidFill>
                <a:latin typeface="Arial"/>
                <a:cs typeface="Arial"/>
                <a:sym typeface="Wingdings" charset="2"/>
              </a:rPr>
              <a:t>s </a:t>
            </a:r>
            <a:r>
              <a:rPr lang="en-GB" sz="1800" dirty="0">
                <a:solidFill>
                  <a:srgbClr val="000000"/>
                </a:solidFill>
                <a:latin typeface="Arial"/>
                <a:cs typeface="Arial"/>
                <a:sym typeface="Wingdings" charset="2"/>
              </a:rPr>
              <a:t>or </a:t>
            </a:r>
            <a:r>
              <a:rPr lang="en-GB" sz="1800" dirty="0" smtClean="0">
                <a:solidFill>
                  <a:srgbClr val="000000"/>
                </a:solidFill>
                <a:latin typeface="Arial"/>
                <a:cs typeface="Arial"/>
                <a:sym typeface="Wingdings" charset="2"/>
              </a:rPr>
              <a:t>more)</a:t>
            </a:r>
            <a:endParaRPr lang="en-GB" sz="1800" b="1" dirty="0">
              <a:solidFill>
                <a:srgbClr val="000090"/>
              </a:solidFill>
              <a:effectLst>
                <a:outerShdw blurRad="38100" dist="38100" dir="2700000" algn="tl">
                  <a:srgbClr val="DDDDDD"/>
                </a:outerShdw>
              </a:effectLst>
              <a:latin typeface="Arial"/>
              <a:cs typeface="Arial"/>
            </a:endParaRPr>
          </a:p>
          <a:p>
            <a:pPr marL="190500" lvl="1" eaLnBrk="1" hangingPunct="1">
              <a:lnSpc>
                <a:spcPct val="130000"/>
              </a:lnSpc>
              <a:buFont typeface="Wingdings" charset="2"/>
              <a:buChar char="è"/>
              <a:tabLst>
                <a:tab pos="228600" algn="l"/>
              </a:tabLst>
            </a:pPr>
            <a:r>
              <a:rPr lang="en-GB" sz="1800" dirty="0">
                <a:solidFill>
                  <a:srgbClr val="000000"/>
                </a:solidFill>
                <a:latin typeface="Arial"/>
                <a:cs typeface="Arial"/>
                <a:sym typeface="Wingdings" charset="2"/>
              </a:rPr>
              <a:t>High power </a:t>
            </a:r>
            <a:r>
              <a:rPr lang="en-GB" sz="1800" dirty="0" smtClean="0">
                <a:solidFill>
                  <a:srgbClr val="000000"/>
                </a:solidFill>
                <a:latin typeface="Arial"/>
                <a:cs typeface="Arial"/>
                <a:sym typeface="Wingdings" charset="2"/>
              </a:rPr>
              <a:t>loss density in target and beam dump</a:t>
            </a:r>
            <a:endParaRPr lang="en-GB" sz="1800" dirty="0">
              <a:solidFill>
                <a:srgbClr val="000000"/>
              </a:solidFill>
              <a:latin typeface="Arial"/>
              <a:cs typeface="Arial"/>
              <a:sym typeface="Wingdings" charset="2"/>
            </a:endParaRPr>
          </a:p>
          <a:p>
            <a:pPr marL="190500" lvl="1" eaLnBrk="1" hangingPunct="1">
              <a:lnSpc>
                <a:spcPct val="130000"/>
              </a:lnSpc>
              <a:buFont typeface="Wingdings" charset="2"/>
              <a:buChar char="è"/>
              <a:tabLst>
                <a:tab pos="228600" algn="l"/>
              </a:tabLst>
            </a:pPr>
            <a:r>
              <a:rPr lang="en-GB" sz="1800" dirty="0">
                <a:solidFill>
                  <a:srgbClr val="000000"/>
                </a:solidFill>
                <a:latin typeface="Arial"/>
                <a:cs typeface="Arial"/>
              </a:rPr>
              <a:t>Rejection of the beam : &gt;</a:t>
            </a:r>
            <a:r>
              <a:rPr lang="en-GB" sz="1800" dirty="0" smtClean="0">
                <a:solidFill>
                  <a:srgbClr val="000000"/>
                </a:solidFill>
                <a:latin typeface="Arial"/>
                <a:cs typeface="Arial"/>
              </a:rPr>
              <a:t>10</a:t>
            </a:r>
            <a:r>
              <a:rPr lang="en-GB" sz="1800" baseline="30000" dirty="0" smtClean="0">
                <a:solidFill>
                  <a:srgbClr val="000000"/>
                </a:solidFill>
                <a:latin typeface="Arial"/>
                <a:cs typeface="Arial"/>
              </a:rPr>
              <a:t>13</a:t>
            </a:r>
            <a:endParaRPr lang="en-GB" b="1" dirty="0">
              <a:solidFill>
                <a:srgbClr val="000000"/>
              </a:solidFill>
              <a:effectLst>
                <a:outerShdw blurRad="38100" dist="38100" dir="2700000" algn="tl">
                  <a:srgbClr val="DDDDDD"/>
                </a:outerShdw>
              </a:effectLst>
              <a:latin typeface="Arial"/>
              <a:cs typeface="Arial"/>
            </a:endParaRPr>
          </a:p>
        </p:txBody>
      </p:sp>
      <p:sp>
        <p:nvSpPr>
          <p:cNvPr id="6" name="Rectangle 2"/>
          <p:cNvSpPr>
            <a:spLocks noChangeArrowheads="1"/>
          </p:cNvSpPr>
          <p:nvPr/>
        </p:nvSpPr>
        <p:spPr bwMode="auto">
          <a:xfrm>
            <a:off x="899592" y="0"/>
            <a:ext cx="4280418" cy="582211"/>
          </a:xfrm>
          <a:prstGeom prst="rect">
            <a:avLst/>
          </a:prstGeom>
          <a:noFill/>
          <a:ln w="12700">
            <a:noFill/>
            <a:miter lim="800000"/>
            <a:headEnd/>
            <a:tailEnd/>
          </a:ln>
        </p:spPr>
        <p:txBody>
          <a:bodyPr wrap="none" lIns="90487" tIns="44450" rIns="90487" bIns="44450" anchor="ctr">
            <a:prstTxWarp prst="textNoShape">
              <a:avLst/>
            </a:prstTxWarp>
            <a:spAutoFit/>
          </a:bodyPr>
          <a:lstStyle/>
          <a:p>
            <a:pPr algn="ctr"/>
            <a:r>
              <a:rPr lang="fr-FR" sz="3200" b="1" dirty="0" err="1" smtClean="0">
                <a:solidFill>
                  <a:srgbClr val="000000"/>
                </a:solidFill>
                <a:latin typeface="+mn-lt"/>
              </a:rPr>
              <a:t>Technical</a:t>
            </a:r>
            <a:r>
              <a:rPr lang="fr-FR" sz="3200" b="1" dirty="0" smtClean="0">
                <a:solidFill>
                  <a:srgbClr val="000000"/>
                </a:solidFill>
                <a:latin typeface="+mn-lt"/>
              </a:rPr>
              <a:t> challenges</a:t>
            </a:r>
            <a:endParaRPr lang="fr-FR" sz="6000" b="1" dirty="0">
              <a:solidFill>
                <a:srgbClr val="000000"/>
              </a:solidFill>
              <a:latin typeface="+mn-lt"/>
            </a:endParaRPr>
          </a:p>
        </p:txBody>
      </p:sp>
      <p:pic>
        <p:nvPicPr>
          <p:cNvPr id="8" name="Image 6" descr="S3-logo3_white.jpg"/>
          <p:cNvPicPr>
            <a:picLocks noChangeAspect="1" noChangeArrowheads="1"/>
          </p:cNvPicPr>
          <p:nvPr/>
        </p:nvPicPr>
        <p:blipFill>
          <a:blip r:embed="rId3"/>
          <a:srcRect/>
          <a:stretch>
            <a:fillRect/>
          </a:stretch>
        </p:blipFill>
        <p:spPr bwMode="auto">
          <a:xfrm>
            <a:off x="35496" y="11088"/>
            <a:ext cx="864096" cy="1043853"/>
          </a:xfrm>
          <a:prstGeom prst="rect">
            <a:avLst/>
          </a:prstGeom>
          <a:noFill/>
          <a:ln w="9525">
            <a:noFill/>
            <a:miter lim="800000"/>
            <a:headEnd/>
            <a:tailEnd/>
          </a:ln>
        </p:spPr>
      </p:pic>
      <p:sp>
        <p:nvSpPr>
          <p:cNvPr id="2" name="Rectangle 1"/>
          <p:cNvSpPr/>
          <p:nvPr/>
        </p:nvSpPr>
        <p:spPr>
          <a:xfrm>
            <a:off x="1115616" y="2132856"/>
            <a:ext cx="7200800" cy="1598899"/>
          </a:xfrm>
          <a:prstGeom prst="rect">
            <a:avLst/>
          </a:prstGeom>
        </p:spPr>
        <p:txBody>
          <a:bodyPr wrap="square">
            <a:spAutoFit/>
          </a:bodyPr>
          <a:lstStyle/>
          <a:p>
            <a:pPr marL="342900" indent="-342900" eaLnBrk="1" hangingPunct="1">
              <a:lnSpc>
                <a:spcPct val="130000"/>
              </a:lnSpc>
              <a:buFont typeface="Wingdings" charset="2"/>
              <a:buChar char=""/>
              <a:tabLst>
                <a:tab pos="228600" algn="l"/>
              </a:tabLst>
            </a:pPr>
            <a:r>
              <a:rPr lang="en-GB" sz="2200" b="1" dirty="0">
                <a:solidFill>
                  <a:srgbClr val="000090"/>
                </a:solidFill>
                <a:effectLst>
                  <a:outerShdw blurRad="38100" dist="38100" dir="2700000" algn="tl">
                    <a:srgbClr val="DDDDDD"/>
                  </a:outerShdw>
                </a:effectLst>
                <a:latin typeface="Arial"/>
                <a:cs typeface="Arial"/>
              </a:rPr>
              <a:t>Reactions at Low Energy </a:t>
            </a:r>
            <a:r>
              <a:rPr lang="en-GB" sz="1800" dirty="0">
                <a:solidFill>
                  <a:srgbClr val="000000"/>
                </a:solidFill>
                <a:latin typeface="Arial"/>
                <a:cs typeface="Arial"/>
              </a:rPr>
              <a:t>(fusion-evaporation residues)</a:t>
            </a:r>
          </a:p>
          <a:p>
            <a:pPr marL="190500" lvl="1" eaLnBrk="1" hangingPunct="1">
              <a:lnSpc>
                <a:spcPct val="130000"/>
              </a:lnSpc>
              <a:buFont typeface="Wingdings" charset="2"/>
              <a:buChar char="è"/>
              <a:tabLst>
                <a:tab pos="228600" algn="l"/>
              </a:tabLst>
            </a:pPr>
            <a:r>
              <a:rPr lang="en-GB" sz="1800" dirty="0">
                <a:solidFill>
                  <a:srgbClr val="000000"/>
                </a:solidFill>
                <a:latin typeface="Arial"/>
                <a:cs typeface="Arial"/>
                <a:sym typeface="Wingdings" charset="2"/>
              </a:rPr>
              <a:t>Large solid angle : </a:t>
            </a:r>
            <a:r>
              <a:rPr lang="en-GB" sz="1800" dirty="0">
                <a:solidFill>
                  <a:srgbClr val="000000"/>
                </a:solidFill>
                <a:latin typeface="Arial"/>
                <a:cs typeface="Arial"/>
              </a:rPr>
              <a:t>+/- 8</a:t>
            </a:r>
            <a:r>
              <a:rPr lang="en-GB" sz="1800" dirty="0" smtClean="0">
                <a:solidFill>
                  <a:srgbClr val="000000"/>
                </a:solidFill>
                <a:latin typeface="Arial"/>
                <a:cs typeface="Arial"/>
              </a:rPr>
              <a:t>0 </a:t>
            </a:r>
            <a:r>
              <a:rPr lang="en-GB" sz="1800" dirty="0" err="1">
                <a:solidFill>
                  <a:srgbClr val="000000"/>
                </a:solidFill>
                <a:latin typeface="Arial"/>
                <a:cs typeface="Arial"/>
              </a:rPr>
              <a:t>mrad</a:t>
            </a:r>
            <a:r>
              <a:rPr lang="en-GB" sz="1800" dirty="0">
                <a:solidFill>
                  <a:srgbClr val="000000"/>
                </a:solidFill>
                <a:latin typeface="Arial"/>
                <a:cs typeface="Arial"/>
              </a:rPr>
              <a:t> X and +/- 80 </a:t>
            </a:r>
            <a:r>
              <a:rPr lang="en-GB" sz="1800" dirty="0" err="1">
                <a:solidFill>
                  <a:srgbClr val="000000"/>
                </a:solidFill>
                <a:latin typeface="Arial"/>
                <a:cs typeface="Arial"/>
              </a:rPr>
              <a:t>mrad</a:t>
            </a:r>
            <a:r>
              <a:rPr lang="en-GB" sz="1800" dirty="0">
                <a:solidFill>
                  <a:srgbClr val="000000"/>
                </a:solidFill>
                <a:latin typeface="Arial"/>
                <a:cs typeface="Arial"/>
              </a:rPr>
              <a:t> Y</a:t>
            </a:r>
            <a:endParaRPr lang="en-GB" sz="1800" dirty="0">
              <a:solidFill>
                <a:srgbClr val="000000"/>
              </a:solidFill>
              <a:latin typeface="Arial"/>
              <a:cs typeface="Arial"/>
              <a:sym typeface="Wingdings" charset="2"/>
            </a:endParaRPr>
          </a:p>
          <a:p>
            <a:pPr marL="190500" lvl="1" eaLnBrk="1" hangingPunct="1">
              <a:lnSpc>
                <a:spcPct val="130000"/>
              </a:lnSpc>
              <a:buFont typeface="Wingdings" charset="2"/>
              <a:buChar char="è"/>
              <a:tabLst>
                <a:tab pos="228600" algn="l"/>
              </a:tabLst>
            </a:pPr>
            <a:r>
              <a:rPr lang="en-GB" sz="1800" dirty="0">
                <a:solidFill>
                  <a:srgbClr val="000000"/>
                </a:solidFill>
                <a:latin typeface="Arial"/>
                <a:cs typeface="Arial"/>
              </a:rPr>
              <a:t>Charge state acceptance of +/- 10% (q=20</a:t>
            </a:r>
            <a:r>
              <a:rPr lang="en-GB" sz="1800" baseline="30000" dirty="0">
                <a:solidFill>
                  <a:srgbClr val="000000"/>
                </a:solidFill>
                <a:latin typeface="Arial"/>
                <a:cs typeface="Arial"/>
              </a:rPr>
              <a:t>+</a:t>
            </a:r>
            <a:r>
              <a:rPr lang="en-GB" sz="1800" dirty="0">
                <a:solidFill>
                  <a:srgbClr val="000000"/>
                </a:solidFill>
                <a:latin typeface="Arial"/>
                <a:cs typeface="Arial"/>
              </a:rPr>
              <a:t>)</a:t>
            </a:r>
          </a:p>
          <a:p>
            <a:pPr marL="190500" lvl="1" eaLnBrk="1" hangingPunct="1">
              <a:lnSpc>
                <a:spcPct val="130000"/>
              </a:lnSpc>
              <a:buFont typeface="Wingdings" charset="2"/>
              <a:buChar char="è"/>
              <a:tabLst>
                <a:tab pos="228600" algn="l"/>
              </a:tabLst>
            </a:pPr>
            <a:r>
              <a:rPr lang="en-GB" sz="1800" dirty="0">
                <a:solidFill>
                  <a:srgbClr val="000000"/>
                </a:solidFill>
                <a:latin typeface="Arial"/>
                <a:cs typeface="Arial"/>
              </a:rPr>
              <a:t>Momentum acceptance for each charge state </a:t>
            </a:r>
            <a:r>
              <a:rPr lang="en-GB" sz="1800" dirty="0" err="1">
                <a:solidFill>
                  <a:srgbClr val="000000"/>
                </a:solidFill>
                <a:latin typeface="Arial"/>
                <a:cs typeface="Arial"/>
              </a:rPr>
              <a:t>Bρ</a:t>
            </a:r>
            <a:r>
              <a:rPr lang="en-GB" sz="1800" dirty="0">
                <a:solidFill>
                  <a:srgbClr val="000000"/>
                </a:solidFill>
                <a:latin typeface="Arial"/>
                <a:cs typeface="Arial"/>
              </a:rPr>
              <a:t>: +/- 10%</a:t>
            </a:r>
            <a:endParaRPr lang="en-GB" b="1" dirty="0">
              <a:solidFill>
                <a:srgbClr val="000000"/>
              </a:solidFill>
              <a:effectLst>
                <a:outerShdw blurRad="38100" dist="38100" dir="2700000" algn="tl">
                  <a:srgbClr val="DDDDDD"/>
                </a:outerShdw>
              </a:effectLst>
              <a:latin typeface="Arial"/>
              <a:cs typeface="Arial"/>
            </a:endParaRPr>
          </a:p>
        </p:txBody>
      </p:sp>
      <p:sp>
        <p:nvSpPr>
          <p:cNvPr id="3" name="Rectangle 2"/>
          <p:cNvSpPr/>
          <p:nvPr/>
        </p:nvSpPr>
        <p:spPr>
          <a:xfrm>
            <a:off x="1115616" y="3717032"/>
            <a:ext cx="6858000" cy="1238801"/>
          </a:xfrm>
          <a:prstGeom prst="rect">
            <a:avLst/>
          </a:prstGeom>
        </p:spPr>
        <p:txBody>
          <a:bodyPr wrap="square">
            <a:spAutoFit/>
          </a:bodyPr>
          <a:lstStyle/>
          <a:p>
            <a:pPr marL="342900" indent="-342900" eaLnBrk="1" hangingPunct="1">
              <a:lnSpc>
                <a:spcPct val="130000"/>
              </a:lnSpc>
              <a:buFont typeface="Wingdings" charset="2"/>
              <a:buChar char=""/>
              <a:tabLst>
                <a:tab pos="228600" algn="l"/>
              </a:tabLst>
            </a:pPr>
            <a:r>
              <a:rPr lang="en-GB" sz="2200" b="1" dirty="0">
                <a:solidFill>
                  <a:srgbClr val="000090"/>
                </a:solidFill>
                <a:effectLst>
                  <a:outerShdw blurRad="38100" dist="38100" dir="2700000" algn="tl">
                    <a:srgbClr val="DDDDDD"/>
                  </a:outerShdw>
                </a:effectLst>
                <a:latin typeface="Arial"/>
                <a:cs typeface="Arial"/>
              </a:rPr>
              <a:t>Many reaction channels </a:t>
            </a:r>
            <a:r>
              <a:rPr lang="en-GB" sz="1800" dirty="0">
                <a:solidFill>
                  <a:srgbClr val="000000"/>
                </a:solidFill>
                <a:latin typeface="Arial"/>
                <a:cs typeface="Arial"/>
              </a:rPr>
              <a:t>(evaporation channels)</a:t>
            </a:r>
          </a:p>
          <a:p>
            <a:pPr marL="190500" lvl="1" eaLnBrk="1" hangingPunct="1">
              <a:lnSpc>
                <a:spcPct val="130000"/>
              </a:lnSpc>
              <a:buFont typeface="Wingdings" charset="2"/>
              <a:buChar char="è"/>
              <a:tabLst>
                <a:tab pos="228600" algn="l"/>
              </a:tabLst>
            </a:pPr>
            <a:r>
              <a:rPr lang="en-GB" sz="1800" dirty="0">
                <a:solidFill>
                  <a:srgbClr val="000000"/>
                </a:solidFill>
                <a:latin typeface="Arial"/>
                <a:cs typeface="Arial"/>
              </a:rPr>
              <a:t>M/q selection : 1/350 (FWHM) resolution</a:t>
            </a:r>
            <a:endParaRPr lang="en-GB" sz="1800" dirty="0">
              <a:solidFill>
                <a:srgbClr val="000000"/>
              </a:solidFill>
              <a:latin typeface="Arial"/>
              <a:cs typeface="Arial"/>
              <a:sym typeface="Wingdings" charset="2"/>
            </a:endParaRPr>
          </a:p>
          <a:p>
            <a:pPr marL="190500" lvl="1" eaLnBrk="1" hangingPunct="1">
              <a:lnSpc>
                <a:spcPct val="130000"/>
              </a:lnSpc>
              <a:buFont typeface="Wingdings" charset="2"/>
              <a:buChar char="è"/>
              <a:tabLst>
                <a:tab pos="228600" algn="l"/>
              </a:tabLst>
            </a:pPr>
            <a:r>
              <a:rPr lang="en-GB" sz="1800" dirty="0">
                <a:solidFill>
                  <a:srgbClr val="000000"/>
                </a:solidFill>
                <a:latin typeface="Arial"/>
                <a:cs typeface="Arial"/>
              </a:rPr>
              <a:t>Identification in Z when possible</a:t>
            </a:r>
          </a:p>
        </p:txBody>
      </p:sp>
      <p:sp>
        <p:nvSpPr>
          <p:cNvPr id="5" name="Rectangle 4"/>
          <p:cNvSpPr/>
          <p:nvPr/>
        </p:nvSpPr>
        <p:spPr>
          <a:xfrm>
            <a:off x="1187624" y="4941168"/>
            <a:ext cx="7272808" cy="1238801"/>
          </a:xfrm>
          <a:prstGeom prst="rect">
            <a:avLst/>
          </a:prstGeom>
        </p:spPr>
        <p:txBody>
          <a:bodyPr wrap="square">
            <a:spAutoFit/>
          </a:bodyPr>
          <a:lstStyle/>
          <a:p>
            <a:pPr marL="342900" lvl="1" indent="-342900">
              <a:lnSpc>
                <a:spcPct val="130000"/>
              </a:lnSpc>
              <a:buFont typeface="Wingdings" charset="2"/>
              <a:buChar char=""/>
              <a:tabLst>
                <a:tab pos="228600" algn="l"/>
              </a:tabLst>
            </a:pPr>
            <a:r>
              <a:rPr lang="en-GB" sz="2200" b="1" dirty="0">
                <a:solidFill>
                  <a:srgbClr val="000090"/>
                </a:solidFill>
                <a:effectLst>
                  <a:outerShdw blurRad="38100" dist="38100" dir="2700000" algn="tl">
                    <a:srgbClr val="DDDDDD"/>
                  </a:outerShdw>
                </a:effectLst>
                <a:latin typeface="Arial"/>
                <a:cs typeface="Arial"/>
              </a:rPr>
              <a:t>Versatility</a:t>
            </a:r>
            <a:r>
              <a:rPr lang="en-GB" sz="2000" b="1" dirty="0">
                <a:solidFill>
                  <a:srgbClr val="000090"/>
                </a:solidFill>
                <a:effectLst>
                  <a:outerShdw blurRad="38100" dist="38100" dir="2700000" algn="tl">
                    <a:srgbClr val="DDDDDD"/>
                  </a:outerShdw>
                </a:effectLst>
                <a:latin typeface="Arial"/>
                <a:cs typeface="Arial"/>
              </a:rPr>
              <a:t> </a:t>
            </a:r>
            <a:r>
              <a:rPr lang="en-GB" sz="1800" dirty="0">
                <a:solidFill>
                  <a:srgbClr val="000000"/>
                </a:solidFill>
                <a:effectLst>
                  <a:outerShdw blurRad="38100" dist="38100" dir="2700000" algn="tl">
                    <a:srgbClr val="DDDDDD"/>
                  </a:outerShdw>
                </a:effectLst>
                <a:latin typeface="Arial"/>
                <a:cs typeface="Arial"/>
              </a:rPr>
              <a:t>(transfer reactions &amp; </a:t>
            </a:r>
            <a:r>
              <a:rPr lang="en-GB" sz="1800" dirty="0" smtClean="0">
                <a:solidFill>
                  <a:srgbClr val="000000"/>
                </a:solidFill>
                <a:effectLst>
                  <a:outerShdw blurRad="38100" dist="38100" dir="2700000" algn="tl">
                    <a:srgbClr val="DDDDDD"/>
                  </a:outerShdw>
                </a:effectLst>
                <a:latin typeface="Arial"/>
                <a:cs typeface="Arial"/>
              </a:rPr>
              <a:t>ion-</a:t>
            </a:r>
            <a:r>
              <a:rPr lang="en-GB" sz="1800" smtClean="0">
                <a:solidFill>
                  <a:srgbClr val="000000"/>
                </a:solidFill>
                <a:effectLst>
                  <a:outerShdw blurRad="38100" dist="38100" dir="2700000" algn="tl">
                    <a:srgbClr val="DDDDDD"/>
                  </a:outerShdw>
                </a:effectLst>
                <a:latin typeface="Arial"/>
                <a:cs typeface="Arial"/>
              </a:rPr>
              <a:t>ion collisions)</a:t>
            </a:r>
            <a:endParaRPr lang="en-GB" sz="1800" dirty="0">
              <a:solidFill>
                <a:srgbClr val="000000"/>
              </a:solidFill>
              <a:effectLst>
                <a:outerShdw blurRad="38100" dist="38100" dir="2700000" algn="tl">
                  <a:srgbClr val="DDDDDD"/>
                </a:outerShdw>
              </a:effectLst>
              <a:latin typeface="Arial"/>
              <a:cs typeface="Arial"/>
            </a:endParaRPr>
          </a:p>
          <a:p>
            <a:pPr marL="0" lvl="1">
              <a:lnSpc>
                <a:spcPct val="130000"/>
              </a:lnSpc>
              <a:tabLst>
                <a:tab pos="228600" algn="l"/>
              </a:tabLst>
            </a:pPr>
            <a:r>
              <a:rPr lang="en-GB" sz="1800" dirty="0">
                <a:solidFill>
                  <a:srgbClr val="000000"/>
                </a:solidFill>
                <a:latin typeface="Arial"/>
                <a:cs typeface="Arial"/>
                <a:sym typeface="Wingdings"/>
              </a:rPr>
              <a:t>	 </a:t>
            </a:r>
            <a:r>
              <a:rPr lang="en-GB" sz="1800" dirty="0" smtClean="0">
                <a:solidFill>
                  <a:srgbClr val="000000"/>
                </a:solidFill>
                <a:latin typeface="Arial"/>
                <a:cs typeface="Arial"/>
                <a:sym typeface="Wingdings"/>
              </a:rPr>
              <a:t>High range in </a:t>
            </a:r>
            <a:r>
              <a:rPr lang="en-GB" sz="1800" dirty="0">
                <a:solidFill>
                  <a:srgbClr val="000000"/>
                </a:solidFill>
                <a:latin typeface="Arial"/>
                <a:cs typeface="Arial"/>
                <a:sym typeface="Wingdings"/>
              </a:rPr>
              <a:t>energy </a:t>
            </a:r>
            <a:r>
              <a:rPr lang="en-GB" sz="1800" dirty="0" smtClean="0">
                <a:solidFill>
                  <a:srgbClr val="000000"/>
                </a:solidFill>
                <a:latin typeface="Arial"/>
                <a:cs typeface="Arial"/>
                <a:sym typeface="Wingdings"/>
              </a:rPr>
              <a:t>[</a:t>
            </a:r>
            <a:r>
              <a:rPr lang="en-GB" sz="1800" dirty="0" err="1" smtClean="0">
                <a:solidFill>
                  <a:srgbClr val="000000"/>
                </a:solidFill>
                <a:latin typeface="Arial"/>
                <a:cs typeface="Arial"/>
                <a:sym typeface="Wingdings"/>
              </a:rPr>
              <a:t>Bρ</a:t>
            </a:r>
            <a:r>
              <a:rPr lang="en-GB" sz="1800" baseline="-25000" dirty="0" err="1" smtClean="0">
                <a:solidFill>
                  <a:srgbClr val="000000"/>
                </a:solidFill>
                <a:latin typeface="Arial"/>
                <a:cs typeface="Arial"/>
                <a:sym typeface="Wingdings"/>
              </a:rPr>
              <a:t>max</a:t>
            </a:r>
            <a:r>
              <a:rPr lang="en-GB" sz="1800" dirty="0" smtClean="0">
                <a:solidFill>
                  <a:srgbClr val="000000"/>
                </a:solidFill>
                <a:latin typeface="Arial"/>
                <a:cs typeface="Arial"/>
                <a:sym typeface="Wingdings"/>
              </a:rPr>
              <a:t> </a:t>
            </a:r>
            <a:r>
              <a:rPr lang="en-GB" sz="1800" dirty="0">
                <a:solidFill>
                  <a:srgbClr val="000000"/>
                </a:solidFill>
                <a:latin typeface="Arial"/>
                <a:cs typeface="Arial"/>
                <a:sym typeface="Wingdings"/>
              </a:rPr>
              <a:t>= </a:t>
            </a:r>
            <a:r>
              <a:rPr lang="en-GB" sz="1800" dirty="0" smtClean="0">
                <a:solidFill>
                  <a:srgbClr val="000000"/>
                </a:solidFill>
                <a:latin typeface="Arial"/>
                <a:cs typeface="Arial"/>
                <a:sym typeface="Wingdings"/>
              </a:rPr>
              <a:t>1.8Tm]</a:t>
            </a:r>
            <a:endParaRPr lang="en-GB" sz="1800" dirty="0">
              <a:solidFill>
                <a:srgbClr val="000000"/>
              </a:solidFill>
              <a:latin typeface="Arial"/>
              <a:cs typeface="Arial"/>
              <a:sym typeface="Wingdings"/>
            </a:endParaRPr>
          </a:p>
          <a:p>
            <a:pPr marL="0" lvl="1">
              <a:lnSpc>
                <a:spcPct val="130000"/>
              </a:lnSpc>
              <a:tabLst>
                <a:tab pos="228600" algn="l"/>
              </a:tabLst>
            </a:pPr>
            <a:r>
              <a:rPr lang="en-GB" sz="1800" dirty="0">
                <a:solidFill>
                  <a:srgbClr val="000000"/>
                </a:solidFill>
                <a:latin typeface="Arial"/>
                <a:cs typeface="Arial"/>
                <a:sym typeface="Wingdings"/>
              </a:rPr>
              <a:t>	 Secondary reactions </a:t>
            </a:r>
            <a:endParaRPr lang="en-GB" sz="1800" dirty="0">
              <a:solidFill>
                <a:srgbClr val="000000"/>
              </a:solidFill>
              <a:latin typeface="Arial"/>
              <a:cs typeface="Arial"/>
            </a:endParaRPr>
          </a:p>
        </p:txBody>
      </p:sp>
    </p:spTree>
    <p:extLst>
      <p:ext uri="{BB962C8B-B14F-4D97-AF65-F5344CB8AC3E}">
        <p14:creationId xmlns:p14="http://schemas.microsoft.com/office/powerpoint/2010/main" val="22036354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3-11-05 à 16.25.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052737"/>
            <a:ext cx="5793019" cy="2345048"/>
          </a:xfrm>
          <a:prstGeom prst="rect">
            <a:avLst/>
          </a:prstGeom>
        </p:spPr>
      </p:pic>
      <p:pic>
        <p:nvPicPr>
          <p:cNvPr id="3" name="Image 6" descr="S3-logo3_white.jpg"/>
          <p:cNvPicPr>
            <a:picLocks noChangeAspect="1" noChangeArrowheads="1"/>
          </p:cNvPicPr>
          <p:nvPr/>
        </p:nvPicPr>
        <p:blipFill>
          <a:blip r:embed="rId4"/>
          <a:srcRect/>
          <a:stretch>
            <a:fillRect/>
          </a:stretch>
        </p:blipFill>
        <p:spPr bwMode="auto">
          <a:xfrm>
            <a:off x="6235" y="0"/>
            <a:ext cx="864096" cy="1043853"/>
          </a:xfrm>
          <a:prstGeom prst="rect">
            <a:avLst/>
          </a:prstGeom>
          <a:noFill/>
          <a:ln w="9525">
            <a:noFill/>
            <a:miter lim="800000"/>
            <a:headEnd/>
            <a:tailEnd/>
          </a:ln>
        </p:spPr>
      </p:pic>
      <p:sp>
        <p:nvSpPr>
          <p:cNvPr id="57" name="Text Box 3"/>
          <p:cNvSpPr txBox="1">
            <a:spLocks noChangeArrowheads="1"/>
          </p:cNvSpPr>
          <p:nvPr/>
        </p:nvSpPr>
        <p:spPr bwMode="auto">
          <a:xfrm>
            <a:off x="1043608" y="25460"/>
            <a:ext cx="146165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3200" b="1" dirty="0" smtClean="0">
                <a:solidFill>
                  <a:srgbClr val="000000"/>
                </a:solidFill>
              </a:rPr>
              <a:t>Optics</a:t>
            </a:r>
            <a:endParaRPr lang="en-GB" sz="3200" b="1" dirty="0">
              <a:solidFill>
                <a:srgbClr val="000000"/>
              </a:solidFill>
            </a:endParaRPr>
          </a:p>
        </p:txBody>
      </p:sp>
      <p:sp>
        <p:nvSpPr>
          <p:cNvPr id="71" name="Rectangle 11"/>
          <p:cNvSpPr>
            <a:spLocks noChangeArrowheads="1"/>
          </p:cNvSpPr>
          <p:nvPr/>
        </p:nvSpPr>
        <p:spPr bwMode="auto">
          <a:xfrm>
            <a:off x="5796136" y="748417"/>
            <a:ext cx="3247917" cy="1077218"/>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marL="285750" indent="-285750">
              <a:buFont typeface="Wingdings" charset="2"/>
              <a:buChar char=""/>
              <a:defRPr/>
            </a:pPr>
            <a:r>
              <a:rPr lang="fr-FR" sz="1600" dirty="0" err="1" smtClean="0">
                <a:solidFill>
                  <a:srgbClr val="000000"/>
                </a:solidFill>
              </a:rPr>
              <a:t>Multistep</a:t>
            </a:r>
            <a:r>
              <a:rPr lang="fr-FR" sz="1600" dirty="0" smtClean="0">
                <a:solidFill>
                  <a:srgbClr val="000000"/>
                </a:solidFill>
              </a:rPr>
              <a:t> </a:t>
            </a:r>
            <a:r>
              <a:rPr lang="fr-FR" sz="1600" dirty="0" err="1">
                <a:solidFill>
                  <a:srgbClr val="000000"/>
                </a:solidFill>
              </a:rPr>
              <a:t>separation</a:t>
            </a:r>
            <a:r>
              <a:rPr lang="fr-FR" sz="1600" dirty="0">
                <a:solidFill>
                  <a:srgbClr val="000000"/>
                </a:solidFill>
              </a:rPr>
              <a:t> </a:t>
            </a:r>
          </a:p>
          <a:p>
            <a:pPr marL="285750" indent="-285750">
              <a:buFont typeface="Wingdings" charset="2"/>
              <a:buChar char=""/>
              <a:defRPr/>
            </a:pPr>
            <a:r>
              <a:rPr lang="fr-FR" sz="1600" dirty="0" smtClean="0">
                <a:solidFill>
                  <a:srgbClr val="000000"/>
                </a:solidFill>
              </a:rPr>
              <a:t>Large </a:t>
            </a:r>
            <a:r>
              <a:rPr lang="fr-FR" sz="1600" dirty="0" err="1">
                <a:solidFill>
                  <a:srgbClr val="000000"/>
                </a:solidFill>
              </a:rPr>
              <a:t>acceptance</a:t>
            </a:r>
            <a:r>
              <a:rPr lang="fr-FR" sz="1600" dirty="0">
                <a:solidFill>
                  <a:srgbClr val="000000"/>
                </a:solidFill>
              </a:rPr>
              <a:t> </a:t>
            </a:r>
            <a:endParaRPr lang="fr-FR" sz="1600" dirty="0" smtClean="0">
              <a:solidFill>
                <a:srgbClr val="000000"/>
              </a:solidFill>
            </a:endParaRPr>
          </a:p>
          <a:p>
            <a:pPr marL="285750" indent="-285750">
              <a:buFont typeface="Wingdings" charset="2"/>
              <a:buChar char=""/>
              <a:defRPr/>
            </a:pPr>
            <a:r>
              <a:rPr lang="fr-FR" sz="1600" dirty="0" smtClean="0">
                <a:solidFill>
                  <a:srgbClr val="000000"/>
                </a:solidFill>
              </a:rPr>
              <a:t>Variable modes</a:t>
            </a:r>
          </a:p>
          <a:p>
            <a:pPr marL="285750" indent="-285750">
              <a:buFont typeface="Wingdings" charset="2"/>
              <a:buChar char=""/>
              <a:defRPr/>
            </a:pPr>
            <a:r>
              <a:rPr lang="fr-FR" sz="1600" dirty="0" smtClean="0">
                <a:solidFill>
                  <a:srgbClr val="000000"/>
                </a:solidFill>
              </a:rPr>
              <a:t>Mass </a:t>
            </a:r>
            <a:r>
              <a:rPr lang="fr-FR" sz="1600" dirty="0" err="1">
                <a:solidFill>
                  <a:srgbClr val="000000"/>
                </a:solidFill>
              </a:rPr>
              <a:t>resolution</a:t>
            </a:r>
            <a:r>
              <a:rPr lang="fr-FR" sz="1600" dirty="0">
                <a:solidFill>
                  <a:srgbClr val="000000"/>
                </a:solidFill>
              </a:rPr>
              <a:t> </a:t>
            </a:r>
            <a:r>
              <a:rPr lang="fr-FR" sz="1600" dirty="0" smtClean="0">
                <a:solidFill>
                  <a:srgbClr val="000000"/>
                </a:solidFill>
              </a:rPr>
              <a:t>(ΔM/M=460)</a:t>
            </a:r>
            <a:endParaRPr lang="fr-FR" sz="1600" dirty="0">
              <a:solidFill>
                <a:srgbClr val="000000"/>
              </a:solidFill>
            </a:endParaRPr>
          </a:p>
        </p:txBody>
      </p:sp>
      <p:grpSp>
        <p:nvGrpSpPr>
          <p:cNvPr id="4" name="Grouper 3"/>
          <p:cNvGrpSpPr/>
          <p:nvPr/>
        </p:nvGrpSpPr>
        <p:grpSpPr>
          <a:xfrm>
            <a:off x="-45886" y="3454150"/>
            <a:ext cx="5613176" cy="3071194"/>
            <a:chOff x="-45886" y="3454150"/>
            <a:chExt cx="5613176" cy="3071194"/>
          </a:xfrm>
        </p:grpSpPr>
        <p:pic>
          <p:nvPicPr>
            <p:cNvPr id="37" name="Image 36" descr="envelope-v22.png"/>
            <p:cNvPicPr/>
            <p:nvPr/>
          </p:nvPicPr>
          <p:blipFill>
            <a:blip r:embed="rId5" cstate="screen">
              <a:extLst>
                <a:ext uri="{28A0092B-C50C-407E-A947-70E740481C1C}">
                  <a14:useLocalDpi xmlns:a14="http://schemas.microsoft.com/office/drawing/2010/main"/>
                </a:ext>
              </a:extLst>
            </a:blip>
            <a:stretch>
              <a:fillRect/>
            </a:stretch>
          </p:blipFill>
          <p:spPr>
            <a:xfrm>
              <a:off x="232385" y="3454150"/>
              <a:ext cx="5334905" cy="3071194"/>
            </a:xfrm>
            <a:prstGeom prst="rect">
              <a:avLst/>
            </a:prstGeom>
          </p:spPr>
        </p:pic>
        <p:sp>
          <p:nvSpPr>
            <p:cNvPr id="38" name="ZoneTexte 37"/>
            <p:cNvSpPr txBox="1"/>
            <p:nvPr/>
          </p:nvSpPr>
          <p:spPr>
            <a:xfrm>
              <a:off x="2942098" y="3613369"/>
              <a:ext cx="868397" cy="276999"/>
            </a:xfrm>
            <a:prstGeom prst="rect">
              <a:avLst/>
            </a:prstGeom>
            <a:noFill/>
          </p:spPr>
          <p:txBody>
            <a:bodyPr wrap="none" rtlCol="0">
              <a:spAutoFit/>
            </a:bodyPr>
            <a:lstStyle/>
            <a:p>
              <a:pPr algn="r"/>
              <a:r>
                <a:rPr lang="en-GB" sz="1200" i="1" dirty="0" smtClean="0"/>
                <a:t>Horizontal</a:t>
              </a:r>
            </a:p>
          </p:txBody>
        </p:sp>
        <p:cxnSp>
          <p:nvCxnSpPr>
            <p:cNvPr id="39" name="Connecteur droit avec flèche 38"/>
            <p:cNvCxnSpPr/>
            <p:nvPr/>
          </p:nvCxnSpPr>
          <p:spPr bwMode="auto">
            <a:xfrm>
              <a:off x="429657" y="3783331"/>
              <a:ext cx="0" cy="876998"/>
            </a:xfrm>
            <a:prstGeom prst="straightConnector1">
              <a:avLst/>
            </a:prstGeom>
            <a:noFill/>
            <a:ln w="19050" cap="flat" cmpd="sng" algn="ctr">
              <a:solidFill>
                <a:schemeClr val="tx1"/>
              </a:solidFill>
              <a:prstDash val="solid"/>
              <a:round/>
              <a:headEnd type="arrow" w="med" len="med"/>
              <a:tailEnd type="arrow"/>
            </a:ln>
            <a:effectLst/>
          </p:spPr>
        </p:cxnSp>
        <p:sp>
          <p:nvSpPr>
            <p:cNvPr id="40" name="ZoneTexte 39"/>
            <p:cNvSpPr txBox="1"/>
            <p:nvPr/>
          </p:nvSpPr>
          <p:spPr>
            <a:xfrm>
              <a:off x="-45886" y="3975447"/>
              <a:ext cx="441422" cy="461665"/>
            </a:xfrm>
            <a:prstGeom prst="rect">
              <a:avLst/>
            </a:prstGeom>
            <a:noFill/>
          </p:spPr>
          <p:txBody>
            <a:bodyPr wrap="none" rtlCol="0">
              <a:spAutoFit/>
            </a:bodyPr>
            <a:lstStyle/>
            <a:p>
              <a:r>
                <a:rPr lang="en-GB" sz="1200" dirty="0" smtClean="0"/>
                <a:t>300</a:t>
              </a:r>
            </a:p>
            <a:p>
              <a:r>
                <a:rPr lang="en-GB" sz="1200" dirty="0" smtClean="0"/>
                <a:t>mm</a:t>
              </a:r>
              <a:endParaRPr lang="en-GB" sz="1200" dirty="0"/>
            </a:p>
          </p:txBody>
        </p:sp>
        <p:sp>
          <p:nvSpPr>
            <p:cNvPr id="41" name="ZoneTexte 40"/>
            <p:cNvSpPr txBox="1"/>
            <p:nvPr/>
          </p:nvSpPr>
          <p:spPr>
            <a:xfrm>
              <a:off x="639373" y="4814021"/>
              <a:ext cx="2472770" cy="307777"/>
            </a:xfrm>
            <a:prstGeom prst="rect">
              <a:avLst/>
            </a:prstGeom>
            <a:solidFill>
              <a:srgbClr val="FF0000">
                <a:alpha val="39000"/>
              </a:srgbClr>
            </a:solidFill>
          </p:spPr>
          <p:txBody>
            <a:bodyPr wrap="square" rtlCol="0">
              <a:spAutoFit/>
            </a:bodyPr>
            <a:lstStyle/>
            <a:p>
              <a:pPr algn="ctr"/>
              <a:r>
                <a:rPr lang="en-GB" sz="1400" i="1" dirty="0" smtClean="0"/>
                <a:t>Momentum Achromat</a:t>
              </a:r>
              <a:endParaRPr lang="en-GB" sz="1400" i="1" dirty="0"/>
            </a:p>
          </p:txBody>
        </p:sp>
        <p:sp>
          <p:nvSpPr>
            <p:cNvPr id="42" name="ZoneTexte 41"/>
            <p:cNvSpPr txBox="1"/>
            <p:nvPr/>
          </p:nvSpPr>
          <p:spPr>
            <a:xfrm>
              <a:off x="3103978" y="4808906"/>
              <a:ext cx="2401737" cy="312892"/>
            </a:xfrm>
            <a:prstGeom prst="rect">
              <a:avLst/>
            </a:prstGeom>
            <a:solidFill>
              <a:srgbClr val="008000">
                <a:alpha val="39000"/>
              </a:srgbClr>
            </a:solidFill>
          </p:spPr>
          <p:txBody>
            <a:bodyPr wrap="square" rtlCol="0">
              <a:spAutoFit/>
            </a:bodyPr>
            <a:lstStyle/>
            <a:p>
              <a:pPr algn="ctr"/>
              <a:r>
                <a:rPr lang="en-GB" sz="1400" i="1" dirty="0" smtClean="0"/>
                <a:t>Mass spectrometer</a:t>
              </a:r>
              <a:endParaRPr lang="en-GB" sz="1400" i="1" dirty="0"/>
            </a:p>
          </p:txBody>
        </p:sp>
        <p:cxnSp>
          <p:nvCxnSpPr>
            <p:cNvPr id="43" name="Connecteur droit avec flèche 42"/>
            <p:cNvCxnSpPr/>
            <p:nvPr/>
          </p:nvCxnSpPr>
          <p:spPr bwMode="auto">
            <a:xfrm>
              <a:off x="468137" y="5272105"/>
              <a:ext cx="0" cy="876998"/>
            </a:xfrm>
            <a:prstGeom prst="straightConnector1">
              <a:avLst/>
            </a:prstGeom>
            <a:noFill/>
            <a:ln w="19050" cap="flat" cmpd="sng" algn="ctr">
              <a:solidFill>
                <a:schemeClr val="tx1"/>
              </a:solidFill>
              <a:prstDash val="solid"/>
              <a:round/>
              <a:headEnd type="arrow" w="med" len="med"/>
              <a:tailEnd type="arrow"/>
            </a:ln>
            <a:effectLst/>
          </p:spPr>
        </p:cxnSp>
        <p:sp>
          <p:nvSpPr>
            <p:cNvPr id="44" name="ZoneTexte 43"/>
            <p:cNvSpPr txBox="1"/>
            <p:nvPr/>
          </p:nvSpPr>
          <p:spPr>
            <a:xfrm>
              <a:off x="-45886" y="5417251"/>
              <a:ext cx="441422" cy="461665"/>
            </a:xfrm>
            <a:prstGeom prst="rect">
              <a:avLst/>
            </a:prstGeom>
            <a:noFill/>
          </p:spPr>
          <p:txBody>
            <a:bodyPr wrap="none" rtlCol="0">
              <a:spAutoFit/>
            </a:bodyPr>
            <a:lstStyle/>
            <a:p>
              <a:r>
                <a:rPr lang="en-GB" sz="1200" dirty="0" smtClean="0"/>
                <a:t>300</a:t>
              </a:r>
            </a:p>
            <a:p>
              <a:r>
                <a:rPr lang="en-GB" sz="1200" dirty="0" smtClean="0"/>
                <a:t>mm</a:t>
              </a:r>
              <a:endParaRPr lang="en-GB" sz="1200" dirty="0"/>
            </a:p>
          </p:txBody>
        </p:sp>
        <p:sp>
          <p:nvSpPr>
            <p:cNvPr id="45" name="ZoneTexte 44"/>
            <p:cNvSpPr txBox="1"/>
            <p:nvPr/>
          </p:nvSpPr>
          <p:spPr>
            <a:xfrm>
              <a:off x="3112142" y="6010603"/>
              <a:ext cx="698353" cy="276999"/>
            </a:xfrm>
            <a:prstGeom prst="rect">
              <a:avLst/>
            </a:prstGeom>
            <a:noFill/>
          </p:spPr>
          <p:txBody>
            <a:bodyPr wrap="none" rtlCol="0">
              <a:spAutoFit/>
            </a:bodyPr>
            <a:lstStyle/>
            <a:p>
              <a:pPr algn="r"/>
              <a:r>
                <a:rPr lang="en-GB" sz="1200" i="1" dirty="0" smtClean="0"/>
                <a:t>Vertical</a:t>
              </a:r>
            </a:p>
          </p:txBody>
        </p:sp>
      </p:grpSp>
      <p:grpSp>
        <p:nvGrpSpPr>
          <p:cNvPr id="18" name="Grouper 17"/>
          <p:cNvGrpSpPr/>
          <p:nvPr/>
        </p:nvGrpSpPr>
        <p:grpSpPr>
          <a:xfrm>
            <a:off x="-10982" y="1234938"/>
            <a:ext cx="2146961" cy="2986150"/>
            <a:chOff x="-10982" y="1234938"/>
            <a:chExt cx="2146961" cy="2986150"/>
          </a:xfrm>
        </p:grpSpPr>
        <p:grpSp>
          <p:nvGrpSpPr>
            <p:cNvPr id="59" name="Grouper 58"/>
            <p:cNvGrpSpPr/>
            <p:nvPr/>
          </p:nvGrpSpPr>
          <p:grpSpPr>
            <a:xfrm>
              <a:off x="-10982" y="1234938"/>
              <a:ext cx="2146961" cy="1276542"/>
              <a:chOff x="-624609" y="1162930"/>
              <a:chExt cx="2146961" cy="1276542"/>
            </a:xfrm>
          </p:grpSpPr>
          <p:sp>
            <p:nvSpPr>
              <p:cNvPr id="60" name="Rectangle 13"/>
              <p:cNvSpPr>
                <a:spLocks noChangeArrowheads="1"/>
              </p:cNvSpPr>
              <p:nvPr/>
            </p:nvSpPr>
            <p:spPr bwMode="auto">
              <a:xfrm>
                <a:off x="-624609" y="1700808"/>
                <a:ext cx="1651000" cy="738664"/>
              </a:xfrm>
              <a:prstGeom prst="rect">
                <a:avLst/>
              </a:prstGeom>
              <a:solidFill>
                <a:srgbClr val="FFFFFF"/>
              </a:solidFill>
              <a:ln w="9525">
                <a:noFill/>
                <a:miter lim="800000"/>
                <a:headEnd/>
                <a:tailEnd/>
              </a:ln>
            </p:spPr>
            <p:txBody>
              <a:bodyPr>
                <a:prstTxWarp prst="textNoShape">
                  <a:avLst/>
                </a:prstTxWarp>
                <a:spAutoFit/>
              </a:bodyPr>
              <a:lstStyle/>
              <a:p>
                <a:pPr algn="r"/>
                <a:r>
                  <a:rPr lang="fr-FR" sz="1400" b="1" dirty="0"/>
                  <a:t>Image 1</a:t>
                </a:r>
              </a:p>
              <a:p>
                <a:pPr algn="r"/>
                <a:r>
                  <a:rPr lang="fr-FR" sz="1400" dirty="0" err="1"/>
                  <a:t>Highly</a:t>
                </a:r>
                <a:r>
                  <a:rPr lang="fr-FR" sz="1400" dirty="0"/>
                  <a:t> </a:t>
                </a:r>
                <a:r>
                  <a:rPr lang="fr-FR" sz="1400" dirty="0" err="1"/>
                  <a:t>selective</a:t>
                </a:r>
                <a:endParaRPr lang="fr-FR" sz="1400" dirty="0"/>
              </a:p>
              <a:p>
                <a:pPr algn="r"/>
                <a:r>
                  <a:rPr lang="fr-FR" sz="1400" dirty="0" err="1"/>
                  <a:t>beam</a:t>
                </a:r>
                <a:r>
                  <a:rPr lang="fr-FR" sz="1400" dirty="0"/>
                  <a:t> rejection</a:t>
                </a:r>
              </a:p>
            </p:txBody>
          </p:sp>
          <p:sp>
            <p:nvSpPr>
              <p:cNvPr id="61" name="Ellipse 60"/>
              <p:cNvSpPr/>
              <p:nvPr/>
            </p:nvSpPr>
            <p:spPr bwMode="auto">
              <a:xfrm rot="1646036">
                <a:off x="815128" y="1162930"/>
                <a:ext cx="707224" cy="360040"/>
              </a:xfrm>
              <a:prstGeom prst="ellipse">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46" name="Connecteur droit avec flèche 45"/>
            <p:cNvCxnSpPr>
              <a:stCxn id="61" idx="4"/>
            </p:cNvCxnSpPr>
            <p:nvPr/>
          </p:nvCxnSpPr>
          <p:spPr bwMode="auto">
            <a:xfrm>
              <a:off x="1699427" y="1574733"/>
              <a:ext cx="208277" cy="2646355"/>
            </a:xfrm>
            <a:prstGeom prst="straightConnector1">
              <a:avLst/>
            </a:prstGeom>
            <a:noFill/>
            <a:ln w="38100" cap="flat" cmpd="sng" algn="ctr">
              <a:solidFill>
                <a:srgbClr val="FF0000"/>
              </a:solidFill>
              <a:prstDash val="solid"/>
              <a:round/>
              <a:headEnd type="none" w="med" len="med"/>
              <a:tailEnd type="arrow"/>
            </a:ln>
            <a:effectLst>
              <a:glow rad="101600">
                <a:schemeClr val="accent2">
                  <a:satMod val="175000"/>
                  <a:alpha val="40000"/>
                </a:schemeClr>
              </a:glow>
            </a:effectLst>
          </p:spPr>
        </p:cxnSp>
      </p:grpSp>
      <p:grpSp>
        <p:nvGrpSpPr>
          <p:cNvPr id="19" name="Grouper 18"/>
          <p:cNvGrpSpPr/>
          <p:nvPr/>
        </p:nvGrpSpPr>
        <p:grpSpPr>
          <a:xfrm>
            <a:off x="2771800" y="692696"/>
            <a:ext cx="2076450" cy="3528392"/>
            <a:chOff x="2771800" y="692696"/>
            <a:chExt cx="2076450" cy="3528392"/>
          </a:xfrm>
        </p:grpSpPr>
        <p:grpSp>
          <p:nvGrpSpPr>
            <p:cNvPr id="62" name="Grouper 61"/>
            <p:cNvGrpSpPr/>
            <p:nvPr/>
          </p:nvGrpSpPr>
          <p:grpSpPr>
            <a:xfrm>
              <a:off x="2771800" y="692696"/>
              <a:ext cx="2076450" cy="1656184"/>
              <a:chOff x="2163357" y="620688"/>
              <a:chExt cx="2076450" cy="1656184"/>
            </a:xfrm>
          </p:grpSpPr>
          <p:sp>
            <p:nvSpPr>
              <p:cNvPr id="63" name="Rectangle 13"/>
              <p:cNvSpPr>
                <a:spLocks noChangeArrowheads="1"/>
              </p:cNvSpPr>
              <p:nvPr/>
            </p:nvSpPr>
            <p:spPr bwMode="auto">
              <a:xfrm>
                <a:off x="2163357" y="620688"/>
                <a:ext cx="2076450" cy="954107"/>
              </a:xfrm>
              <a:prstGeom prst="rect">
                <a:avLst/>
              </a:prstGeom>
              <a:solidFill>
                <a:srgbClr val="FFFFFF"/>
              </a:solidFill>
              <a:ln w="9525">
                <a:noFill/>
                <a:miter lim="800000"/>
                <a:headEnd/>
                <a:tailEnd/>
              </a:ln>
            </p:spPr>
            <p:txBody>
              <a:bodyPr>
                <a:prstTxWarp prst="textNoShape">
                  <a:avLst/>
                </a:prstTxWarp>
                <a:spAutoFit/>
              </a:bodyPr>
              <a:lstStyle/>
              <a:p>
                <a:r>
                  <a:rPr lang="fr-FR" sz="1400" b="1" dirty="0"/>
                  <a:t>Image </a:t>
                </a:r>
                <a:r>
                  <a:rPr lang="fr-FR" sz="1400" b="1" dirty="0" smtClean="0"/>
                  <a:t>2</a:t>
                </a:r>
                <a:endParaRPr lang="fr-FR" sz="1400" dirty="0" smtClean="0"/>
              </a:p>
              <a:p>
                <a:r>
                  <a:rPr lang="fr-FR" sz="1400" dirty="0" smtClean="0"/>
                  <a:t>Achromat </a:t>
                </a:r>
                <a:r>
                  <a:rPr lang="fr-FR" sz="1400" dirty="0" err="1" smtClean="0"/>
                  <a:t>selection</a:t>
                </a:r>
                <a:endParaRPr lang="fr-FR" sz="1400" dirty="0" smtClean="0"/>
              </a:p>
              <a:p>
                <a:r>
                  <a:rPr lang="fr-FR" sz="1400" dirty="0" err="1"/>
                  <a:t>Extended</a:t>
                </a:r>
                <a:r>
                  <a:rPr lang="fr-FR" sz="1400" dirty="0"/>
                  <a:t> drift to place detector </a:t>
                </a:r>
                <a:r>
                  <a:rPr lang="fr-FR" sz="1400" dirty="0" err="1"/>
                  <a:t>arrays</a:t>
                </a:r>
                <a:endParaRPr lang="fr-FR" sz="1400" dirty="0"/>
              </a:p>
            </p:txBody>
          </p:sp>
          <p:sp>
            <p:nvSpPr>
              <p:cNvPr id="64" name="Ellipse 63"/>
              <p:cNvSpPr/>
              <p:nvPr/>
            </p:nvSpPr>
            <p:spPr bwMode="auto">
              <a:xfrm>
                <a:off x="2267744" y="1916832"/>
                <a:ext cx="432048" cy="360040"/>
              </a:xfrm>
              <a:prstGeom prst="ellipse">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56" name="Connecteur droit avec flèche 55"/>
            <p:cNvCxnSpPr/>
            <p:nvPr/>
          </p:nvCxnSpPr>
          <p:spPr bwMode="auto">
            <a:xfrm>
              <a:off x="3059832" y="2348880"/>
              <a:ext cx="0" cy="1872208"/>
            </a:xfrm>
            <a:prstGeom prst="straightConnector1">
              <a:avLst/>
            </a:prstGeom>
            <a:noFill/>
            <a:ln w="38100" cap="flat" cmpd="sng" algn="ctr">
              <a:solidFill>
                <a:srgbClr val="FF0000"/>
              </a:solidFill>
              <a:prstDash val="solid"/>
              <a:round/>
              <a:headEnd type="none" w="med" len="med"/>
              <a:tailEnd type="arrow"/>
            </a:ln>
            <a:effectLst>
              <a:glow rad="101600">
                <a:schemeClr val="accent2">
                  <a:satMod val="175000"/>
                  <a:alpha val="40000"/>
                </a:schemeClr>
              </a:glow>
            </a:effectLst>
          </p:spPr>
        </p:cxnSp>
      </p:grpSp>
      <p:grpSp>
        <p:nvGrpSpPr>
          <p:cNvPr id="20" name="Grouper 19"/>
          <p:cNvGrpSpPr/>
          <p:nvPr/>
        </p:nvGrpSpPr>
        <p:grpSpPr>
          <a:xfrm>
            <a:off x="3884299" y="2060848"/>
            <a:ext cx="1647646" cy="2160240"/>
            <a:chOff x="3884299" y="2060848"/>
            <a:chExt cx="1647646" cy="2160240"/>
          </a:xfrm>
        </p:grpSpPr>
        <p:grpSp>
          <p:nvGrpSpPr>
            <p:cNvPr id="65" name="Grouper 64"/>
            <p:cNvGrpSpPr/>
            <p:nvPr/>
          </p:nvGrpSpPr>
          <p:grpSpPr>
            <a:xfrm>
              <a:off x="3884299" y="2060848"/>
              <a:ext cx="1647646" cy="1008112"/>
              <a:chOff x="3347864" y="1988840"/>
              <a:chExt cx="1647646" cy="1008112"/>
            </a:xfrm>
          </p:grpSpPr>
          <p:sp>
            <p:nvSpPr>
              <p:cNvPr id="66" name="Rectangle 13"/>
              <p:cNvSpPr>
                <a:spLocks noChangeArrowheads="1"/>
              </p:cNvSpPr>
              <p:nvPr/>
            </p:nvSpPr>
            <p:spPr bwMode="auto">
              <a:xfrm>
                <a:off x="3459501" y="1988840"/>
                <a:ext cx="1536009" cy="523220"/>
              </a:xfrm>
              <a:prstGeom prst="rect">
                <a:avLst/>
              </a:prstGeom>
              <a:solidFill>
                <a:srgbClr val="FFFFFF"/>
              </a:solidFill>
              <a:ln w="9525">
                <a:noFill/>
                <a:miter lim="800000"/>
                <a:headEnd/>
                <a:tailEnd/>
              </a:ln>
            </p:spPr>
            <p:txBody>
              <a:bodyPr wrap="square">
                <a:prstTxWarp prst="textNoShape">
                  <a:avLst/>
                </a:prstTxWarp>
                <a:spAutoFit/>
              </a:bodyPr>
              <a:lstStyle/>
              <a:p>
                <a:r>
                  <a:rPr lang="fr-FR" sz="1400" b="1" dirty="0"/>
                  <a:t>Image </a:t>
                </a:r>
                <a:r>
                  <a:rPr lang="fr-FR" sz="1400" b="1" dirty="0" smtClean="0"/>
                  <a:t>3</a:t>
                </a:r>
              </a:p>
              <a:p>
                <a:r>
                  <a:rPr lang="fr-FR" sz="1400" dirty="0" smtClean="0"/>
                  <a:t>TKE </a:t>
                </a:r>
                <a:r>
                  <a:rPr lang="fr-FR" sz="1400" dirty="0" err="1" smtClean="0"/>
                  <a:t>selection</a:t>
                </a:r>
                <a:endParaRPr lang="fr-FR" sz="1400" dirty="0"/>
              </a:p>
            </p:txBody>
          </p:sp>
          <p:sp>
            <p:nvSpPr>
              <p:cNvPr id="67" name="Ellipse 66"/>
              <p:cNvSpPr/>
              <p:nvPr/>
            </p:nvSpPr>
            <p:spPr bwMode="auto">
              <a:xfrm>
                <a:off x="3347864" y="2636912"/>
                <a:ext cx="432048" cy="360040"/>
              </a:xfrm>
              <a:prstGeom prst="ellipse">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cxnSp>
          <p:nvCxnSpPr>
            <p:cNvPr id="58" name="Connecteur droit avec flèche 57"/>
            <p:cNvCxnSpPr>
              <a:stCxn id="67" idx="4"/>
            </p:cNvCxnSpPr>
            <p:nvPr/>
          </p:nvCxnSpPr>
          <p:spPr bwMode="auto">
            <a:xfrm>
              <a:off x="4100323" y="3068960"/>
              <a:ext cx="255653" cy="1152128"/>
            </a:xfrm>
            <a:prstGeom prst="straightConnector1">
              <a:avLst/>
            </a:prstGeom>
            <a:noFill/>
            <a:ln w="38100" cap="flat" cmpd="sng" algn="ctr">
              <a:solidFill>
                <a:srgbClr val="FF0000"/>
              </a:solidFill>
              <a:prstDash val="solid"/>
              <a:round/>
              <a:headEnd type="none" w="med" len="med"/>
              <a:tailEnd type="arrow"/>
            </a:ln>
            <a:effectLst>
              <a:glow rad="101600">
                <a:schemeClr val="accent2">
                  <a:satMod val="175000"/>
                  <a:alpha val="40000"/>
                </a:schemeClr>
              </a:glow>
            </a:effectLst>
          </p:spPr>
        </p:cxnSp>
      </p:grpSp>
      <p:sp>
        <p:nvSpPr>
          <p:cNvPr id="100" name="ZoneTexte 99"/>
          <p:cNvSpPr txBox="1"/>
          <p:nvPr/>
        </p:nvSpPr>
        <p:spPr>
          <a:xfrm>
            <a:off x="5724128" y="5229200"/>
            <a:ext cx="3355105" cy="1077218"/>
          </a:xfrm>
          <a:prstGeom prst="rect">
            <a:avLst/>
          </a:prstGeom>
          <a:noFill/>
          <a:ln>
            <a:solidFill>
              <a:srgbClr val="000000"/>
            </a:solidFill>
          </a:ln>
        </p:spPr>
        <p:txBody>
          <a:bodyPr wrap="none" rtlCol="0">
            <a:spAutoFit/>
          </a:bodyPr>
          <a:lstStyle/>
          <a:p>
            <a:r>
              <a:rPr lang="en-GB" sz="1600" b="1" dirty="0" err="1" smtClean="0">
                <a:solidFill>
                  <a:srgbClr val="000000"/>
                </a:solidFill>
              </a:rPr>
              <a:t>Tracewin</a:t>
            </a:r>
            <a:r>
              <a:rPr lang="en-GB" sz="1600" b="1" dirty="0" smtClean="0">
                <a:solidFill>
                  <a:srgbClr val="000000"/>
                </a:solidFill>
              </a:rPr>
              <a:t> simulation code: </a:t>
            </a:r>
          </a:p>
          <a:p>
            <a:r>
              <a:rPr lang="en-GB" sz="1600" dirty="0" smtClean="0">
                <a:solidFill>
                  <a:srgbClr val="000000"/>
                </a:solidFill>
              </a:rPr>
              <a:t>Full </a:t>
            </a:r>
            <a:r>
              <a:rPr lang="en-GB" sz="1600" dirty="0" err="1" smtClean="0">
                <a:solidFill>
                  <a:srgbClr val="000000"/>
                </a:solidFill>
              </a:rPr>
              <a:t>raytracing</a:t>
            </a:r>
            <a:r>
              <a:rPr lang="en-GB" sz="1600" dirty="0" smtClean="0">
                <a:solidFill>
                  <a:srgbClr val="000000"/>
                </a:solidFill>
              </a:rPr>
              <a:t> in the </a:t>
            </a:r>
            <a:r>
              <a:rPr lang="en-GB" sz="1600" dirty="0" err="1" smtClean="0">
                <a:solidFill>
                  <a:srgbClr val="000000"/>
                </a:solidFill>
              </a:rPr>
              <a:t>multipole</a:t>
            </a:r>
            <a:r>
              <a:rPr lang="en-GB" sz="1600" dirty="0" smtClean="0">
                <a:solidFill>
                  <a:srgbClr val="000000"/>
                </a:solidFill>
              </a:rPr>
              <a:t> 3D</a:t>
            </a:r>
          </a:p>
          <a:p>
            <a:r>
              <a:rPr lang="en-GB" sz="1600" dirty="0" smtClean="0">
                <a:solidFill>
                  <a:srgbClr val="000000"/>
                </a:solidFill>
              </a:rPr>
              <a:t>field maps</a:t>
            </a:r>
          </a:p>
          <a:p>
            <a:r>
              <a:rPr lang="en-GB" sz="1600" dirty="0">
                <a:solidFill>
                  <a:srgbClr val="000000"/>
                </a:solidFill>
              </a:rPr>
              <a:t>Automatic optimisation of </a:t>
            </a:r>
            <a:r>
              <a:rPr lang="en-GB" sz="1600" b="1" dirty="0">
                <a:solidFill>
                  <a:srgbClr val="000000"/>
                </a:solidFill>
              </a:rPr>
              <a:t>80 </a:t>
            </a:r>
            <a:r>
              <a:rPr lang="en-GB" sz="1600" b="1" dirty="0" smtClean="0">
                <a:solidFill>
                  <a:srgbClr val="000000"/>
                </a:solidFill>
              </a:rPr>
              <a:t>fields</a:t>
            </a:r>
          </a:p>
        </p:txBody>
      </p:sp>
      <p:grpSp>
        <p:nvGrpSpPr>
          <p:cNvPr id="23" name="Grouper 22"/>
          <p:cNvGrpSpPr/>
          <p:nvPr/>
        </p:nvGrpSpPr>
        <p:grpSpPr>
          <a:xfrm>
            <a:off x="5108435" y="2060848"/>
            <a:ext cx="3891549" cy="2736304"/>
            <a:chOff x="5108435" y="2060848"/>
            <a:chExt cx="3891549" cy="2736304"/>
          </a:xfrm>
        </p:grpSpPr>
        <p:grpSp>
          <p:nvGrpSpPr>
            <p:cNvPr id="21" name="Grouper 20"/>
            <p:cNvGrpSpPr/>
            <p:nvPr/>
          </p:nvGrpSpPr>
          <p:grpSpPr>
            <a:xfrm>
              <a:off x="5108435" y="2780928"/>
              <a:ext cx="432048" cy="1440160"/>
              <a:chOff x="5108435" y="2780928"/>
              <a:chExt cx="432048" cy="1440160"/>
            </a:xfrm>
          </p:grpSpPr>
          <p:sp>
            <p:nvSpPr>
              <p:cNvPr id="70" name="Ellipse 69"/>
              <p:cNvSpPr/>
              <p:nvPr/>
            </p:nvSpPr>
            <p:spPr bwMode="auto">
              <a:xfrm>
                <a:off x="5108435" y="2780928"/>
                <a:ext cx="432048" cy="360040"/>
              </a:xfrm>
              <a:prstGeom prst="ellipse">
                <a:avLst/>
              </a:prstGeom>
              <a:noFill/>
              <a:ln w="38100" cap="flat" cmpd="sng" algn="ctr">
                <a:solidFill>
                  <a:srgbClr val="FF0000"/>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72" name="Connecteur droit avec flèche 71"/>
              <p:cNvCxnSpPr>
                <a:stCxn id="70" idx="4"/>
              </p:cNvCxnSpPr>
              <p:nvPr/>
            </p:nvCxnSpPr>
            <p:spPr bwMode="auto">
              <a:xfrm>
                <a:off x="5324459" y="3140968"/>
                <a:ext cx="183645" cy="1080120"/>
              </a:xfrm>
              <a:prstGeom prst="straightConnector1">
                <a:avLst/>
              </a:prstGeom>
              <a:noFill/>
              <a:ln w="38100" cap="flat" cmpd="sng" algn="ctr">
                <a:solidFill>
                  <a:srgbClr val="FF0000"/>
                </a:solidFill>
                <a:prstDash val="solid"/>
                <a:round/>
                <a:headEnd type="none" w="med" len="med"/>
                <a:tailEnd type="arrow"/>
              </a:ln>
              <a:effectLst>
                <a:glow rad="101600">
                  <a:schemeClr val="accent2">
                    <a:satMod val="175000"/>
                    <a:alpha val="40000"/>
                  </a:schemeClr>
                </a:glow>
              </a:effectLst>
            </p:spPr>
          </p:cxnSp>
        </p:grpSp>
        <p:grpSp>
          <p:nvGrpSpPr>
            <p:cNvPr id="22" name="Grouper 21"/>
            <p:cNvGrpSpPr/>
            <p:nvPr/>
          </p:nvGrpSpPr>
          <p:grpSpPr>
            <a:xfrm>
              <a:off x="5868144" y="2060848"/>
              <a:ext cx="3131840" cy="2736304"/>
              <a:chOff x="5868144" y="2060848"/>
              <a:chExt cx="3131840" cy="2736304"/>
            </a:xfrm>
          </p:grpSpPr>
          <p:sp>
            <p:nvSpPr>
              <p:cNvPr id="79" name="Rectangle 13"/>
              <p:cNvSpPr>
                <a:spLocks noChangeArrowheads="1"/>
              </p:cNvSpPr>
              <p:nvPr/>
            </p:nvSpPr>
            <p:spPr bwMode="auto">
              <a:xfrm>
                <a:off x="6924423" y="2492896"/>
                <a:ext cx="1403350" cy="523220"/>
              </a:xfrm>
              <a:prstGeom prst="rect">
                <a:avLst/>
              </a:prstGeom>
              <a:solidFill>
                <a:srgbClr val="FFFFFF"/>
              </a:solidFill>
              <a:ln w="9525">
                <a:noFill/>
                <a:miter lim="800000"/>
                <a:headEnd/>
                <a:tailEnd/>
              </a:ln>
            </p:spPr>
            <p:txBody>
              <a:bodyPr>
                <a:prstTxWarp prst="textNoShape">
                  <a:avLst/>
                </a:prstTxWarp>
                <a:spAutoFit/>
              </a:bodyPr>
              <a:lstStyle/>
              <a:p>
                <a:pPr algn="ctr"/>
                <a:r>
                  <a:rPr lang="fr-FR" sz="1400" b="1" dirty="0"/>
                  <a:t>Image 4</a:t>
                </a:r>
                <a:endParaRPr lang="fr-FR" sz="1400" b="1" dirty="0" smtClean="0"/>
              </a:p>
              <a:p>
                <a:pPr algn="ctr"/>
                <a:r>
                  <a:rPr lang="fr-FR" sz="1400" dirty="0" smtClean="0"/>
                  <a:t>Δ(M</a:t>
                </a:r>
                <a:r>
                  <a:rPr lang="fr-FR" sz="1400" dirty="0"/>
                  <a:t>/</a:t>
                </a:r>
                <a:r>
                  <a:rPr lang="fr-FR" sz="1400" dirty="0" smtClean="0"/>
                  <a:t>Q) ≈ 460</a:t>
                </a:r>
                <a:endParaRPr lang="fr-FR" sz="1400" dirty="0"/>
              </a:p>
            </p:txBody>
          </p:sp>
          <p:pic>
            <p:nvPicPr>
              <p:cNvPr id="90" name="Image 89"/>
              <p:cNvPicPr>
                <a:picLocks noChangeAspect="1"/>
              </p:cNvPicPr>
              <p:nvPr/>
            </p:nvPicPr>
            <p:blipFill rotWithShape="1">
              <a:blip r:embed="rId6" cstate="print">
                <a:extLst>
                  <a:ext uri="{28A0092B-C50C-407E-A947-70E740481C1C}">
                    <a14:useLocalDpi xmlns:a14="http://schemas.microsoft.com/office/drawing/2010/main"/>
                  </a:ext>
                </a:extLst>
              </a:blip>
              <a:srcRect t="7349" r="9741"/>
              <a:stretch/>
            </p:blipFill>
            <p:spPr>
              <a:xfrm>
                <a:off x="5868144" y="2421525"/>
                <a:ext cx="3131840" cy="2375627"/>
              </a:xfrm>
              <a:prstGeom prst="rect">
                <a:avLst/>
              </a:prstGeom>
            </p:spPr>
          </p:pic>
          <p:sp>
            <p:nvSpPr>
              <p:cNvPr id="91" name="ZoneTexte 90"/>
              <p:cNvSpPr txBox="1"/>
              <p:nvPr/>
            </p:nvSpPr>
            <p:spPr>
              <a:xfrm>
                <a:off x="6804248" y="2492896"/>
                <a:ext cx="1468271" cy="338554"/>
              </a:xfrm>
              <a:prstGeom prst="rect">
                <a:avLst/>
              </a:prstGeom>
              <a:noFill/>
            </p:spPr>
            <p:txBody>
              <a:bodyPr wrap="none" rtlCol="0">
                <a:spAutoFit/>
              </a:bodyPr>
              <a:lstStyle/>
              <a:p>
                <a:r>
                  <a:rPr lang="fr-FR" sz="1600" dirty="0" smtClean="0"/>
                  <a:t>A=101,100,99</a:t>
                </a:r>
                <a:endParaRPr lang="fr-FR" sz="1600" dirty="0"/>
              </a:p>
            </p:txBody>
          </p:sp>
          <p:sp>
            <p:nvSpPr>
              <p:cNvPr id="92" name="ZoneTexte 91"/>
              <p:cNvSpPr txBox="1"/>
              <p:nvPr/>
            </p:nvSpPr>
            <p:spPr>
              <a:xfrm>
                <a:off x="7486955" y="4129335"/>
                <a:ext cx="492443" cy="307777"/>
              </a:xfrm>
              <a:prstGeom prst="rect">
                <a:avLst/>
              </a:prstGeom>
              <a:noFill/>
            </p:spPr>
            <p:txBody>
              <a:bodyPr wrap="none" rtlCol="0">
                <a:spAutoFit/>
              </a:bodyPr>
              <a:lstStyle/>
              <a:p>
                <a:r>
                  <a:rPr lang="fr-FR" sz="1400" dirty="0" smtClean="0"/>
                  <a:t>24+</a:t>
                </a:r>
                <a:endParaRPr lang="fr-FR" sz="1400" dirty="0"/>
              </a:p>
            </p:txBody>
          </p:sp>
          <p:sp>
            <p:nvSpPr>
              <p:cNvPr id="93" name="ZoneTexte 92"/>
              <p:cNvSpPr txBox="1"/>
              <p:nvPr/>
            </p:nvSpPr>
            <p:spPr>
              <a:xfrm>
                <a:off x="7987501" y="4129335"/>
                <a:ext cx="492443" cy="307777"/>
              </a:xfrm>
              <a:prstGeom prst="rect">
                <a:avLst/>
              </a:prstGeom>
              <a:noFill/>
            </p:spPr>
            <p:txBody>
              <a:bodyPr wrap="none" rtlCol="0">
                <a:spAutoFit/>
              </a:bodyPr>
              <a:lstStyle/>
              <a:p>
                <a:r>
                  <a:rPr lang="fr-FR" sz="1400" dirty="0" smtClean="0"/>
                  <a:t>25+</a:t>
                </a:r>
                <a:endParaRPr lang="fr-FR" sz="1400" dirty="0"/>
              </a:p>
            </p:txBody>
          </p:sp>
          <p:sp>
            <p:nvSpPr>
              <p:cNvPr id="94" name="ZoneTexte 93"/>
              <p:cNvSpPr txBox="1"/>
              <p:nvPr/>
            </p:nvSpPr>
            <p:spPr>
              <a:xfrm>
                <a:off x="8465717" y="4129335"/>
                <a:ext cx="492443" cy="307777"/>
              </a:xfrm>
              <a:prstGeom prst="rect">
                <a:avLst/>
              </a:prstGeom>
              <a:noFill/>
            </p:spPr>
            <p:txBody>
              <a:bodyPr wrap="none" rtlCol="0">
                <a:spAutoFit/>
              </a:bodyPr>
              <a:lstStyle/>
              <a:p>
                <a:r>
                  <a:rPr lang="fr-FR" sz="1400" dirty="0" smtClean="0"/>
                  <a:t>26+</a:t>
                </a:r>
                <a:endParaRPr lang="fr-FR" sz="1400" dirty="0"/>
              </a:p>
            </p:txBody>
          </p:sp>
          <p:sp>
            <p:nvSpPr>
              <p:cNvPr id="95" name="ZoneTexte 94"/>
              <p:cNvSpPr txBox="1"/>
              <p:nvPr/>
            </p:nvSpPr>
            <p:spPr>
              <a:xfrm>
                <a:off x="6982044" y="4129335"/>
                <a:ext cx="492443" cy="307777"/>
              </a:xfrm>
              <a:prstGeom prst="rect">
                <a:avLst/>
              </a:prstGeom>
              <a:noFill/>
            </p:spPr>
            <p:txBody>
              <a:bodyPr wrap="none" rtlCol="0">
                <a:spAutoFit/>
              </a:bodyPr>
              <a:lstStyle/>
              <a:p>
                <a:r>
                  <a:rPr lang="fr-FR" sz="1400" dirty="0" smtClean="0"/>
                  <a:t>23+</a:t>
                </a:r>
                <a:endParaRPr lang="fr-FR" sz="1400" dirty="0"/>
              </a:p>
            </p:txBody>
          </p:sp>
          <p:sp>
            <p:nvSpPr>
              <p:cNvPr id="96" name="ZoneTexte 95"/>
              <p:cNvSpPr txBox="1"/>
              <p:nvPr/>
            </p:nvSpPr>
            <p:spPr>
              <a:xfrm>
                <a:off x="6372200" y="4129335"/>
                <a:ext cx="492443" cy="307777"/>
              </a:xfrm>
              <a:prstGeom prst="rect">
                <a:avLst/>
              </a:prstGeom>
              <a:noFill/>
            </p:spPr>
            <p:txBody>
              <a:bodyPr wrap="none" rtlCol="0">
                <a:spAutoFit/>
              </a:bodyPr>
              <a:lstStyle/>
              <a:p>
                <a:r>
                  <a:rPr lang="fr-FR" sz="1400" dirty="0" smtClean="0"/>
                  <a:t>22+</a:t>
                </a:r>
                <a:endParaRPr lang="fr-FR" sz="1400" dirty="0"/>
              </a:p>
            </p:txBody>
          </p:sp>
          <p:cxnSp>
            <p:nvCxnSpPr>
              <p:cNvPr id="97" name="Connecteur droit avec flèche 96"/>
              <p:cNvCxnSpPr/>
              <p:nvPr/>
            </p:nvCxnSpPr>
            <p:spPr>
              <a:xfrm>
                <a:off x="7310137" y="2761914"/>
                <a:ext cx="240866" cy="421525"/>
              </a:xfrm>
              <a:prstGeom prst="straightConnector1">
                <a:avLst/>
              </a:prstGeom>
              <a:ln w="63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Connecteur droit avec flèche 97"/>
              <p:cNvCxnSpPr/>
              <p:nvPr/>
            </p:nvCxnSpPr>
            <p:spPr>
              <a:xfrm flipH="1">
                <a:off x="7596336" y="2801253"/>
                <a:ext cx="72008" cy="360040"/>
              </a:xfrm>
              <a:prstGeom prst="straightConnector1">
                <a:avLst/>
              </a:prstGeom>
              <a:ln w="63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9" name="Connecteur droit avec flèche 98"/>
              <p:cNvCxnSpPr/>
              <p:nvPr/>
            </p:nvCxnSpPr>
            <p:spPr>
              <a:xfrm flipH="1">
                <a:off x="7740352" y="2756616"/>
                <a:ext cx="158670" cy="332669"/>
              </a:xfrm>
              <a:prstGeom prst="straightConnector1">
                <a:avLst/>
              </a:prstGeom>
              <a:ln w="63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1" name="Rectangle 13"/>
              <p:cNvSpPr>
                <a:spLocks noChangeArrowheads="1"/>
              </p:cNvSpPr>
              <p:nvPr/>
            </p:nvSpPr>
            <p:spPr bwMode="auto">
              <a:xfrm>
                <a:off x="5940152" y="2060848"/>
                <a:ext cx="3024336" cy="307777"/>
              </a:xfrm>
              <a:prstGeom prst="rect">
                <a:avLst/>
              </a:prstGeom>
              <a:solidFill>
                <a:srgbClr val="FFFFFF"/>
              </a:solidFill>
              <a:ln w="9525">
                <a:noFill/>
                <a:miter lim="800000"/>
                <a:headEnd/>
                <a:tailEnd/>
              </a:ln>
            </p:spPr>
            <p:txBody>
              <a:bodyPr wrap="square">
                <a:prstTxWarp prst="textNoShape">
                  <a:avLst/>
                </a:prstTxWarp>
                <a:spAutoFit/>
              </a:bodyPr>
              <a:lstStyle/>
              <a:p>
                <a:pPr algn="ctr"/>
                <a:r>
                  <a:rPr lang="fr-FR" sz="1400" b="1" dirty="0"/>
                  <a:t>Image </a:t>
                </a:r>
                <a:r>
                  <a:rPr lang="fr-FR" sz="1400" b="1" dirty="0" smtClean="0"/>
                  <a:t>4</a:t>
                </a:r>
                <a:r>
                  <a:rPr lang="fr-FR" sz="1400" b="1" dirty="0"/>
                  <a:t> </a:t>
                </a:r>
                <a:r>
                  <a:rPr lang="fr-FR" sz="1400" b="1" dirty="0" smtClean="0"/>
                  <a:t>: </a:t>
                </a:r>
                <a:r>
                  <a:rPr lang="fr-FR" sz="1400" dirty="0" smtClean="0"/>
                  <a:t>Mass </a:t>
                </a:r>
                <a:r>
                  <a:rPr lang="fr-FR" sz="1400" dirty="0" err="1" smtClean="0"/>
                  <a:t>selection</a:t>
                </a:r>
                <a:endParaRPr lang="fr-FR" sz="1400" dirty="0"/>
              </a:p>
            </p:txBody>
          </p:sp>
        </p:grpSp>
      </p:grpSp>
    </p:spTree>
    <p:extLst>
      <p:ext uri="{BB962C8B-B14F-4D97-AF65-F5344CB8AC3E}">
        <p14:creationId xmlns:p14="http://schemas.microsoft.com/office/powerpoint/2010/main" val="15214423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0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er 72"/>
          <p:cNvGrpSpPr/>
          <p:nvPr/>
        </p:nvGrpSpPr>
        <p:grpSpPr>
          <a:xfrm>
            <a:off x="6789631" y="4520681"/>
            <a:ext cx="2014056" cy="2072312"/>
            <a:chOff x="5589124" y="1072884"/>
            <a:chExt cx="3365444" cy="3074276"/>
          </a:xfrm>
        </p:grpSpPr>
        <p:pic>
          <p:nvPicPr>
            <p:cNvPr id="74" name="Image 73" descr="finalpoint-converging mod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9124" y="1072884"/>
              <a:ext cx="3365444" cy="3074276"/>
            </a:xfrm>
            <a:prstGeom prst="rect">
              <a:avLst/>
            </a:prstGeom>
          </p:spPr>
        </p:pic>
        <p:sp>
          <p:nvSpPr>
            <p:cNvPr id="75" name="Ellipse 74"/>
            <p:cNvSpPr/>
            <p:nvPr/>
          </p:nvSpPr>
          <p:spPr>
            <a:xfrm>
              <a:off x="6343523" y="1759656"/>
              <a:ext cx="1969728" cy="1749325"/>
            </a:xfrm>
            <a:prstGeom prst="ellipse">
              <a:avLst/>
            </a:prstGeom>
            <a:noFill/>
            <a:ln>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rgbClr val="000000"/>
                </a:solidFill>
                <a:latin typeface="Arial"/>
                <a:ea typeface="ＭＳ Ｐゴシック"/>
                <a:cs typeface="ＭＳ Ｐゴシック"/>
              </a:endParaRPr>
            </a:p>
          </p:txBody>
        </p:sp>
        <p:sp>
          <p:nvSpPr>
            <p:cNvPr id="76" name="ZoneTexte 75"/>
            <p:cNvSpPr txBox="1"/>
            <p:nvPr/>
          </p:nvSpPr>
          <p:spPr>
            <a:xfrm>
              <a:off x="7565878" y="3470113"/>
              <a:ext cx="1171956" cy="456587"/>
            </a:xfrm>
            <a:prstGeom prst="rect">
              <a:avLst/>
            </a:prstGeom>
            <a:noFill/>
          </p:spPr>
          <p:txBody>
            <a:bodyPr wrap="none" rtlCol="0">
              <a:spAutoFit/>
            </a:bodyPr>
            <a:lstStyle/>
            <a:p>
              <a:r>
                <a:rPr lang="fr-FR" sz="1400" dirty="0" err="1">
                  <a:solidFill>
                    <a:srgbClr val="000000"/>
                  </a:solidFill>
                  <a:cs typeface="ＭＳ Ｐゴシック"/>
                </a:rPr>
                <a:t>φ</a:t>
              </a:r>
              <a:r>
                <a:rPr lang="fr-FR" sz="1400" dirty="0">
                  <a:solidFill>
                    <a:srgbClr val="000000"/>
                  </a:solidFill>
                  <a:cs typeface="ＭＳ Ｐゴシック"/>
                </a:rPr>
                <a:t>=5cm</a:t>
              </a:r>
            </a:p>
          </p:txBody>
        </p:sp>
      </p:grpSp>
      <p:pic>
        <p:nvPicPr>
          <p:cNvPr id="77" name="Image 76" descr="planfocal SM24.03.png"/>
          <p:cNvPicPr>
            <a:picLocks noChangeAspect="1"/>
          </p:cNvPicPr>
          <p:nvPr/>
        </p:nvPicPr>
        <p:blipFill rotWithShape="1">
          <a:blip r:embed="rId4" cstate="print">
            <a:extLst>
              <a:ext uri="{28A0092B-C50C-407E-A947-70E740481C1C}">
                <a14:useLocalDpi xmlns:a14="http://schemas.microsoft.com/office/drawing/2010/main"/>
              </a:ext>
            </a:extLst>
          </a:blip>
          <a:srcRect r="5370"/>
          <a:stretch/>
        </p:blipFill>
        <p:spPr>
          <a:xfrm>
            <a:off x="130029" y="4560371"/>
            <a:ext cx="3030968" cy="2010007"/>
          </a:xfrm>
          <a:prstGeom prst="rect">
            <a:avLst/>
          </a:prstGeom>
        </p:spPr>
      </p:pic>
      <p:pic>
        <p:nvPicPr>
          <p:cNvPr id="78" name="Image 77" descr="plan focal.png"/>
          <p:cNvPicPr>
            <a:picLocks noChangeAspect="1"/>
          </p:cNvPicPr>
          <p:nvPr/>
        </p:nvPicPr>
        <p:blipFill rotWithShape="1">
          <a:blip r:embed="rId5" cstate="print">
            <a:extLst>
              <a:ext uri="{28A0092B-C50C-407E-A947-70E740481C1C}">
                <a14:useLocalDpi xmlns:a14="http://schemas.microsoft.com/office/drawing/2010/main"/>
              </a:ext>
            </a:extLst>
          </a:blip>
          <a:srcRect t="6091" r="4914"/>
          <a:stretch/>
        </p:blipFill>
        <p:spPr>
          <a:xfrm>
            <a:off x="3263964" y="4645549"/>
            <a:ext cx="3399933" cy="1899679"/>
          </a:xfrm>
          <a:prstGeom prst="rect">
            <a:avLst/>
          </a:prstGeom>
        </p:spPr>
      </p:pic>
      <p:sp>
        <p:nvSpPr>
          <p:cNvPr id="80" name="ZoneTexte 79"/>
          <p:cNvSpPr txBox="1"/>
          <p:nvPr/>
        </p:nvSpPr>
        <p:spPr>
          <a:xfrm>
            <a:off x="683568" y="4221088"/>
            <a:ext cx="2146742" cy="369332"/>
          </a:xfrm>
          <a:prstGeom prst="rect">
            <a:avLst/>
          </a:prstGeom>
          <a:noFill/>
        </p:spPr>
        <p:txBody>
          <a:bodyPr wrap="none" rtlCol="0">
            <a:spAutoFit/>
          </a:bodyPr>
          <a:lstStyle/>
          <a:p>
            <a:r>
              <a:rPr lang="en-GB" sz="1800" b="1" dirty="0">
                <a:solidFill>
                  <a:srgbClr val="2D2D8A"/>
                </a:solidFill>
                <a:cs typeface="ＭＳ Ｐゴシック"/>
              </a:rPr>
              <a:t>1) High resolution</a:t>
            </a:r>
          </a:p>
        </p:txBody>
      </p:sp>
      <p:sp>
        <p:nvSpPr>
          <p:cNvPr id="81" name="ZoneTexte 80"/>
          <p:cNvSpPr txBox="1"/>
          <p:nvPr/>
        </p:nvSpPr>
        <p:spPr>
          <a:xfrm>
            <a:off x="3851920" y="4221088"/>
            <a:ext cx="2467743" cy="369332"/>
          </a:xfrm>
          <a:prstGeom prst="rect">
            <a:avLst/>
          </a:prstGeom>
          <a:noFill/>
        </p:spPr>
        <p:txBody>
          <a:bodyPr wrap="none" rtlCol="0">
            <a:spAutoFit/>
          </a:bodyPr>
          <a:lstStyle/>
          <a:p>
            <a:r>
              <a:rPr lang="en-GB" sz="1800" b="1" dirty="0">
                <a:solidFill>
                  <a:srgbClr val="2D2D8A"/>
                </a:solidFill>
                <a:cs typeface="ＭＳ Ｐゴシック"/>
              </a:rPr>
              <a:t>2) High transmission</a:t>
            </a:r>
          </a:p>
        </p:txBody>
      </p:sp>
      <p:sp>
        <p:nvSpPr>
          <p:cNvPr id="82" name="ZoneTexte 81"/>
          <p:cNvSpPr txBox="1"/>
          <p:nvPr/>
        </p:nvSpPr>
        <p:spPr>
          <a:xfrm>
            <a:off x="6876256" y="4207437"/>
            <a:ext cx="1736473" cy="369332"/>
          </a:xfrm>
          <a:prstGeom prst="rect">
            <a:avLst/>
          </a:prstGeom>
          <a:noFill/>
        </p:spPr>
        <p:txBody>
          <a:bodyPr wrap="none" rtlCol="0">
            <a:spAutoFit/>
          </a:bodyPr>
          <a:lstStyle/>
          <a:p>
            <a:r>
              <a:rPr lang="en-GB" sz="1800" b="1" dirty="0">
                <a:solidFill>
                  <a:srgbClr val="2D2D8A"/>
                </a:solidFill>
                <a:cs typeface="ＭＳ Ｐゴシック"/>
              </a:rPr>
              <a:t>3) Converging</a:t>
            </a:r>
          </a:p>
        </p:txBody>
      </p:sp>
      <p:sp>
        <p:nvSpPr>
          <p:cNvPr id="4" name="Rectangle 3"/>
          <p:cNvSpPr/>
          <p:nvPr/>
        </p:nvSpPr>
        <p:spPr>
          <a:xfrm>
            <a:off x="1160999" y="3225750"/>
            <a:ext cx="7515457" cy="923330"/>
          </a:xfrm>
          <a:prstGeom prst="rect">
            <a:avLst/>
          </a:prstGeom>
        </p:spPr>
        <p:txBody>
          <a:bodyPr wrap="square">
            <a:spAutoFit/>
          </a:bodyPr>
          <a:lstStyle/>
          <a:p>
            <a:pPr marL="285750" indent="-285750" defTabSz="457200" eaLnBrk="1" fontAlgn="auto" hangingPunct="1">
              <a:spcBef>
                <a:spcPts val="0"/>
              </a:spcBef>
              <a:spcAft>
                <a:spcPts val="0"/>
              </a:spcAft>
              <a:buFont typeface="Wingdings" charset="2"/>
              <a:buChar char=""/>
            </a:pPr>
            <a:r>
              <a:rPr lang="en-US" sz="1800" b="1" dirty="0" smtClean="0">
                <a:solidFill>
                  <a:srgbClr val="000090"/>
                </a:solidFill>
                <a:latin typeface="Arial"/>
                <a:ea typeface="ＭＳ Ｐゴシック"/>
                <a:cs typeface="ＭＳ Ｐゴシック"/>
              </a:rPr>
              <a:t>Converging </a:t>
            </a:r>
            <a:r>
              <a:rPr lang="en-US" sz="1800" b="1" dirty="0">
                <a:solidFill>
                  <a:srgbClr val="000090"/>
                </a:solidFill>
                <a:latin typeface="Arial"/>
                <a:ea typeface="ＭＳ Ｐゴシック"/>
                <a:cs typeface="ＭＳ Ｐゴシック"/>
              </a:rPr>
              <a:t>mode </a:t>
            </a:r>
            <a:endParaRPr lang="en-US" sz="1800" dirty="0">
              <a:solidFill>
                <a:srgbClr val="000090"/>
              </a:solidFill>
              <a:latin typeface="Arial"/>
              <a:ea typeface="ＭＳ Ｐゴシック"/>
              <a:cs typeface="ＭＳ Ｐゴシック"/>
            </a:endParaRPr>
          </a:p>
          <a:p>
            <a:pPr marL="285750" indent="-285750" defTabSz="457200" eaLnBrk="1" fontAlgn="auto" hangingPunct="1">
              <a:spcBef>
                <a:spcPts val="0"/>
              </a:spcBef>
              <a:spcAft>
                <a:spcPts val="0"/>
              </a:spcAft>
              <a:buFont typeface="Arial"/>
              <a:buChar char="•"/>
            </a:pPr>
            <a:r>
              <a:rPr lang="en-US" sz="1800" dirty="0">
                <a:solidFill>
                  <a:srgbClr val="000000"/>
                </a:solidFill>
                <a:latin typeface="Arial"/>
                <a:ea typeface="ＭＳ Ｐゴシック"/>
                <a:cs typeface="ＭＳ Ｐゴシック"/>
              </a:rPr>
              <a:t>Designed for </a:t>
            </a:r>
            <a:r>
              <a:rPr lang="en-US" sz="1800" dirty="0" smtClean="0">
                <a:solidFill>
                  <a:srgbClr val="000000"/>
                </a:solidFill>
                <a:latin typeface="Arial"/>
                <a:ea typeface="ＭＳ Ｐゴシック"/>
                <a:cs typeface="ＭＳ Ｐゴシック"/>
              </a:rPr>
              <a:t>gas cell – Laser spectroscopy</a:t>
            </a:r>
            <a:endParaRPr lang="fr-FR" sz="1800" dirty="0">
              <a:solidFill>
                <a:srgbClr val="000000"/>
              </a:solidFill>
              <a:latin typeface="Arial"/>
              <a:ea typeface="ＭＳ Ｐゴシック"/>
              <a:cs typeface="ＭＳ Ｐゴシック"/>
            </a:endParaRPr>
          </a:p>
          <a:p>
            <a:pPr marL="285750" indent="-285750" defTabSz="457200" eaLnBrk="1" fontAlgn="auto" hangingPunct="1">
              <a:spcBef>
                <a:spcPts val="0"/>
              </a:spcBef>
              <a:spcAft>
                <a:spcPts val="0"/>
              </a:spcAft>
              <a:buFont typeface="Arial"/>
              <a:buChar char="•"/>
            </a:pPr>
            <a:r>
              <a:rPr lang="en-US" sz="1800" dirty="0" smtClean="0">
                <a:solidFill>
                  <a:srgbClr val="000000"/>
                </a:solidFill>
                <a:latin typeface="Arial"/>
                <a:ea typeface="ＭＳ Ｐゴシック"/>
                <a:cs typeface="ＭＳ Ｐゴシック"/>
              </a:rPr>
              <a:t>Folded </a:t>
            </a:r>
            <a:r>
              <a:rPr lang="en-US" sz="1800" dirty="0">
                <a:solidFill>
                  <a:srgbClr val="000000"/>
                </a:solidFill>
                <a:latin typeface="Arial"/>
                <a:ea typeface="ＭＳ Ｐゴシック"/>
                <a:cs typeface="ＭＳ Ｐゴシック"/>
              </a:rPr>
              <a:t>transmission: 68% for </a:t>
            </a:r>
            <a:r>
              <a:rPr lang="en-US" sz="1800" baseline="30000" dirty="0">
                <a:solidFill>
                  <a:srgbClr val="000000"/>
                </a:solidFill>
                <a:latin typeface="Arial"/>
                <a:ea typeface="ＭＳ Ｐゴシック"/>
                <a:cs typeface="ＭＳ Ｐゴシック"/>
              </a:rPr>
              <a:t>58</a:t>
            </a:r>
            <a:r>
              <a:rPr lang="en-US" sz="1800" dirty="0">
                <a:solidFill>
                  <a:srgbClr val="000000"/>
                </a:solidFill>
                <a:latin typeface="Arial"/>
                <a:ea typeface="ＭＳ Ｐゴシック"/>
                <a:cs typeface="ＭＳ Ｐゴシック"/>
              </a:rPr>
              <a:t>Ni + </a:t>
            </a:r>
            <a:r>
              <a:rPr lang="en-US" sz="1800" baseline="30000" dirty="0">
                <a:solidFill>
                  <a:srgbClr val="000000"/>
                </a:solidFill>
                <a:latin typeface="Arial"/>
                <a:ea typeface="ＭＳ Ｐゴシック"/>
                <a:cs typeface="ＭＳ Ｐゴシック"/>
              </a:rPr>
              <a:t>40</a:t>
            </a:r>
            <a:r>
              <a:rPr lang="en-US" sz="1800" dirty="0">
                <a:solidFill>
                  <a:srgbClr val="000000"/>
                </a:solidFill>
                <a:latin typeface="Arial"/>
                <a:ea typeface="ＭＳ Ｐゴシック"/>
                <a:cs typeface="ＭＳ Ｐゴシック"/>
              </a:rPr>
              <a:t>Ca </a:t>
            </a:r>
            <a:r>
              <a:rPr lang="en-US" sz="1800" dirty="0" smtClean="0">
                <a:solidFill>
                  <a:srgbClr val="000000"/>
                </a:solidFill>
                <a:latin typeface="Wingdings"/>
                <a:ea typeface="Wingdings"/>
                <a:cs typeface="Wingdings"/>
                <a:sym typeface="Wingdings"/>
              </a:rPr>
              <a:t></a:t>
            </a:r>
            <a:r>
              <a:rPr lang="en-US" sz="1800" dirty="0">
                <a:solidFill>
                  <a:srgbClr val="000000"/>
                </a:solidFill>
                <a:latin typeface="Arial"/>
                <a:ea typeface="ＭＳ Ｐゴシック"/>
                <a:cs typeface="ＭＳ Ｐゴシック"/>
                <a:sym typeface="Wingdings"/>
              </a:rPr>
              <a:t> </a:t>
            </a:r>
            <a:r>
              <a:rPr lang="en-US" sz="1800" baseline="30000" dirty="0" smtClean="0">
                <a:solidFill>
                  <a:srgbClr val="000000"/>
                </a:solidFill>
                <a:latin typeface="Arial"/>
                <a:ea typeface="ＭＳ Ｐゴシック"/>
                <a:cs typeface="ＭＳ Ｐゴシック"/>
              </a:rPr>
              <a:t>94</a:t>
            </a:r>
            <a:r>
              <a:rPr lang="en-US" sz="1800" dirty="0" smtClean="0">
                <a:solidFill>
                  <a:srgbClr val="000000"/>
                </a:solidFill>
                <a:latin typeface="Arial"/>
                <a:ea typeface="ＭＳ Ｐゴシック"/>
                <a:cs typeface="ＭＳ Ｐゴシック"/>
              </a:rPr>
              <a:t>Ag </a:t>
            </a:r>
            <a:r>
              <a:rPr lang="en-US" sz="1800" dirty="0">
                <a:solidFill>
                  <a:srgbClr val="000000"/>
                </a:solidFill>
                <a:latin typeface="Arial"/>
                <a:ea typeface="ＭＳ Ｐゴシック"/>
                <a:cs typeface="ＭＳ Ｐゴシック"/>
              </a:rPr>
              <a:t>+ </a:t>
            </a:r>
            <a:r>
              <a:rPr lang="en-US" sz="1800" dirty="0" smtClean="0">
                <a:solidFill>
                  <a:srgbClr val="000000"/>
                </a:solidFill>
                <a:latin typeface="Arial"/>
                <a:ea typeface="ＭＳ Ｐゴシック"/>
                <a:cs typeface="ＭＳ Ｐゴシック"/>
              </a:rPr>
              <a:t>p3n</a:t>
            </a:r>
            <a:endParaRPr lang="en-US" sz="1800" dirty="0">
              <a:solidFill>
                <a:srgbClr val="000000"/>
              </a:solidFill>
              <a:latin typeface="Arial"/>
              <a:ea typeface="ＭＳ Ｐゴシック"/>
              <a:cs typeface="ＭＳ Ｐゴシック"/>
            </a:endParaRPr>
          </a:p>
        </p:txBody>
      </p:sp>
      <p:sp>
        <p:nvSpPr>
          <p:cNvPr id="6" name="ZoneTexte 5"/>
          <p:cNvSpPr txBox="1"/>
          <p:nvPr/>
        </p:nvSpPr>
        <p:spPr>
          <a:xfrm>
            <a:off x="1186048" y="836712"/>
            <a:ext cx="6199133" cy="1200329"/>
          </a:xfrm>
          <a:prstGeom prst="rect">
            <a:avLst/>
          </a:prstGeom>
          <a:noFill/>
        </p:spPr>
        <p:txBody>
          <a:bodyPr wrap="none" rtlCol="0">
            <a:spAutoFit/>
          </a:bodyPr>
          <a:lstStyle/>
          <a:p>
            <a:pPr marL="285750" indent="-285750" defTabSz="457200" eaLnBrk="1" fontAlgn="auto" hangingPunct="1">
              <a:spcBef>
                <a:spcPts val="0"/>
              </a:spcBef>
              <a:spcAft>
                <a:spcPts val="0"/>
              </a:spcAft>
              <a:buFont typeface="Wingdings" charset="2"/>
              <a:buChar char=""/>
            </a:pPr>
            <a:r>
              <a:rPr lang="fr-FR" sz="1800" b="1" dirty="0">
                <a:solidFill>
                  <a:srgbClr val="000090"/>
                </a:solidFill>
                <a:latin typeface="Arial"/>
                <a:ea typeface="ＭＳ Ｐゴシック"/>
                <a:cs typeface="ＭＳ Ｐゴシック"/>
              </a:rPr>
              <a:t>High </a:t>
            </a:r>
            <a:r>
              <a:rPr lang="fr-FR" sz="1800" b="1" dirty="0" err="1">
                <a:solidFill>
                  <a:srgbClr val="000090"/>
                </a:solidFill>
                <a:latin typeface="Arial"/>
                <a:ea typeface="ＭＳ Ｐゴシック"/>
                <a:cs typeface="ＭＳ Ｐゴシック"/>
              </a:rPr>
              <a:t>Resolution</a:t>
            </a:r>
            <a:r>
              <a:rPr lang="fr-FR" sz="1800" b="1" dirty="0">
                <a:solidFill>
                  <a:srgbClr val="000090"/>
                </a:solidFill>
                <a:latin typeface="Arial"/>
                <a:ea typeface="ＭＳ Ｐゴシック"/>
                <a:cs typeface="ＭＳ Ｐゴシック"/>
              </a:rPr>
              <a:t> mode</a:t>
            </a:r>
          </a:p>
          <a:p>
            <a:pPr marL="285750" indent="-285750" defTabSz="457200" eaLnBrk="1" fontAlgn="auto" hangingPunct="1">
              <a:spcBef>
                <a:spcPts val="0"/>
              </a:spcBef>
              <a:spcAft>
                <a:spcPts val="0"/>
              </a:spcAft>
              <a:buFont typeface="Arial"/>
              <a:buChar char="•"/>
            </a:pPr>
            <a:r>
              <a:rPr lang="en-US" sz="1800" dirty="0">
                <a:solidFill>
                  <a:srgbClr val="000000"/>
                </a:solidFill>
                <a:latin typeface="Arial"/>
                <a:ea typeface="ＭＳ Ｐゴシック"/>
                <a:cs typeface="ＭＳ Ｐゴシック"/>
              </a:rPr>
              <a:t>Designed for maximum selection</a:t>
            </a:r>
          </a:p>
          <a:p>
            <a:pPr marL="285750" indent="-285750" defTabSz="457200" eaLnBrk="1" fontAlgn="auto" hangingPunct="1">
              <a:spcBef>
                <a:spcPts val="0"/>
              </a:spcBef>
              <a:spcAft>
                <a:spcPts val="0"/>
              </a:spcAft>
              <a:buFont typeface="Arial"/>
              <a:buChar char="•"/>
            </a:pPr>
            <a:r>
              <a:rPr lang="fr-FR" sz="1800" dirty="0" err="1" smtClean="0">
                <a:solidFill>
                  <a:srgbClr val="000000"/>
                </a:solidFill>
                <a:latin typeface="Arial"/>
                <a:ea typeface="ＭＳ Ｐゴシック"/>
                <a:cs typeface="ＭＳ Ｐゴシック"/>
              </a:rPr>
              <a:t>Weighted</a:t>
            </a:r>
            <a:r>
              <a:rPr lang="fr-FR" sz="1800" dirty="0" smtClean="0">
                <a:solidFill>
                  <a:srgbClr val="000000"/>
                </a:solidFill>
                <a:latin typeface="Arial"/>
                <a:ea typeface="ＭＳ Ｐゴシック"/>
                <a:cs typeface="ＭＳ Ｐゴシック"/>
              </a:rPr>
              <a:t> </a:t>
            </a:r>
            <a:r>
              <a:rPr lang="fr-FR" sz="1800" dirty="0">
                <a:solidFill>
                  <a:srgbClr val="000000"/>
                </a:solidFill>
                <a:latin typeface="Arial"/>
                <a:ea typeface="ＭＳ Ｐゴシック"/>
                <a:cs typeface="ＭＳ Ｐゴシック"/>
              </a:rPr>
              <a:t>mass </a:t>
            </a:r>
            <a:r>
              <a:rPr lang="fr-FR" sz="1800" dirty="0" err="1">
                <a:solidFill>
                  <a:srgbClr val="000000"/>
                </a:solidFill>
                <a:latin typeface="Arial"/>
                <a:ea typeface="ＭＳ Ｐゴシック"/>
                <a:cs typeface="ＭＳ Ｐゴシック"/>
              </a:rPr>
              <a:t>resolution</a:t>
            </a:r>
            <a:r>
              <a:rPr lang="fr-FR" sz="1800" dirty="0">
                <a:solidFill>
                  <a:srgbClr val="000000"/>
                </a:solidFill>
                <a:latin typeface="Arial"/>
                <a:ea typeface="ＭＳ Ｐゴシック"/>
                <a:cs typeface="ＭＳ Ｐゴシック"/>
              </a:rPr>
              <a:t>: Δ</a:t>
            </a:r>
            <a:r>
              <a:rPr lang="fr-FR" sz="1800" b="1" dirty="0">
                <a:solidFill>
                  <a:srgbClr val="000000"/>
                </a:solidFill>
                <a:latin typeface="Arial"/>
                <a:ea typeface="ＭＳ Ｐゴシック"/>
                <a:cs typeface="ＭＳ Ｐゴシック"/>
              </a:rPr>
              <a:t>M/M  = </a:t>
            </a:r>
            <a:r>
              <a:rPr lang="fr-FR" sz="1800" b="1" dirty="0" smtClean="0">
                <a:solidFill>
                  <a:srgbClr val="000000"/>
                </a:solidFill>
                <a:latin typeface="Arial"/>
                <a:ea typeface="ＭＳ Ｐゴシック"/>
                <a:cs typeface="ＭＳ Ｐゴシック"/>
              </a:rPr>
              <a:t>460 </a:t>
            </a:r>
            <a:endParaRPr lang="fr-FR" sz="1800" b="1" dirty="0">
              <a:solidFill>
                <a:srgbClr val="000000"/>
              </a:solidFill>
              <a:latin typeface="Arial"/>
              <a:ea typeface="ＭＳ Ｐゴシック"/>
              <a:cs typeface="ＭＳ Ｐゴシック"/>
            </a:endParaRPr>
          </a:p>
          <a:p>
            <a:pPr marL="285750" indent="-285750" defTabSz="457200" eaLnBrk="1" fontAlgn="auto" hangingPunct="1">
              <a:spcBef>
                <a:spcPts val="0"/>
              </a:spcBef>
              <a:spcAft>
                <a:spcPts val="0"/>
              </a:spcAft>
              <a:buFont typeface="Arial"/>
              <a:buChar char="•"/>
            </a:pPr>
            <a:r>
              <a:rPr lang="en-US" sz="1800" dirty="0">
                <a:solidFill>
                  <a:srgbClr val="000000"/>
                </a:solidFill>
                <a:latin typeface="Arial"/>
                <a:ea typeface="ＭＳ Ｐゴシック"/>
                <a:cs typeface="ＭＳ Ｐゴシック"/>
              </a:rPr>
              <a:t>Folded transmission: </a:t>
            </a:r>
            <a:r>
              <a:rPr lang="en-US" dirty="0" smtClean="0">
                <a:solidFill>
                  <a:srgbClr val="000000"/>
                </a:solidFill>
                <a:latin typeface="Arial"/>
                <a:ea typeface="ＭＳ Ｐゴシック"/>
                <a:cs typeface="ＭＳ Ｐゴシック"/>
              </a:rPr>
              <a:t>50</a:t>
            </a:r>
            <a:r>
              <a:rPr lang="en-US" sz="1800" dirty="0" smtClean="0">
                <a:solidFill>
                  <a:srgbClr val="000000"/>
                </a:solidFill>
                <a:latin typeface="Arial"/>
                <a:ea typeface="ＭＳ Ｐゴシック"/>
                <a:cs typeface="ＭＳ Ｐゴシック"/>
              </a:rPr>
              <a:t>% for </a:t>
            </a:r>
            <a:r>
              <a:rPr lang="en-GB" sz="1800" baseline="30000" dirty="0"/>
              <a:t>58</a:t>
            </a:r>
            <a:r>
              <a:rPr lang="en-GB" sz="1800" dirty="0"/>
              <a:t>Ni + </a:t>
            </a:r>
            <a:r>
              <a:rPr lang="en-GB" sz="1800" baseline="30000" dirty="0"/>
              <a:t>46</a:t>
            </a:r>
            <a:r>
              <a:rPr lang="en-GB" sz="1800" dirty="0"/>
              <a:t>Ti </a:t>
            </a:r>
            <a:r>
              <a:rPr lang="en-GB" sz="1800" dirty="0">
                <a:sym typeface="Wingdings"/>
              </a:rPr>
              <a:t> </a:t>
            </a:r>
            <a:r>
              <a:rPr lang="en-GB" sz="1800" baseline="30000" dirty="0">
                <a:sym typeface="Wingdings"/>
              </a:rPr>
              <a:t>100</a:t>
            </a:r>
            <a:r>
              <a:rPr lang="en-GB" sz="1800" dirty="0">
                <a:sym typeface="Wingdings"/>
              </a:rPr>
              <a:t>Sn</a:t>
            </a:r>
            <a:r>
              <a:rPr lang="en-GB" sz="1800" baseline="30000" dirty="0">
                <a:sym typeface="Wingdings"/>
              </a:rPr>
              <a:t>24+</a:t>
            </a:r>
            <a:r>
              <a:rPr lang="en-GB" sz="1800" dirty="0">
                <a:sym typeface="Wingdings"/>
              </a:rPr>
              <a:t> + 4n </a:t>
            </a:r>
            <a:endParaRPr lang="en-US" sz="1800" dirty="0">
              <a:solidFill>
                <a:srgbClr val="000000"/>
              </a:solidFill>
              <a:latin typeface="Arial"/>
              <a:ea typeface="ＭＳ Ｐゴシック"/>
              <a:cs typeface="ＭＳ Ｐゴシック"/>
            </a:endParaRPr>
          </a:p>
        </p:txBody>
      </p:sp>
      <p:sp>
        <p:nvSpPr>
          <p:cNvPr id="8" name="ZoneTexte 7"/>
          <p:cNvSpPr txBox="1"/>
          <p:nvPr/>
        </p:nvSpPr>
        <p:spPr>
          <a:xfrm>
            <a:off x="1161435" y="2060848"/>
            <a:ext cx="6506909" cy="1200329"/>
          </a:xfrm>
          <a:prstGeom prst="rect">
            <a:avLst/>
          </a:prstGeom>
          <a:noFill/>
        </p:spPr>
        <p:txBody>
          <a:bodyPr wrap="none" rtlCol="0">
            <a:spAutoFit/>
          </a:bodyPr>
          <a:lstStyle/>
          <a:p>
            <a:pPr marL="285750" indent="-285750" defTabSz="457200" eaLnBrk="1" fontAlgn="auto" hangingPunct="1">
              <a:spcBef>
                <a:spcPts val="0"/>
              </a:spcBef>
              <a:spcAft>
                <a:spcPts val="0"/>
              </a:spcAft>
              <a:buFont typeface="Wingdings" charset="2"/>
              <a:buChar char=""/>
            </a:pPr>
            <a:r>
              <a:rPr lang="en-US" sz="1800" b="1" dirty="0">
                <a:solidFill>
                  <a:srgbClr val="000090"/>
                </a:solidFill>
                <a:latin typeface="Arial"/>
                <a:ea typeface="ＭＳ Ｐゴシック"/>
                <a:cs typeface="ＭＳ Ｐゴシック"/>
              </a:rPr>
              <a:t>High Transmission mode</a:t>
            </a:r>
          </a:p>
          <a:p>
            <a:pPr marL="285750" indent="-285750" defTabSz="457200" eaLnBrk="1" fontAlgn="auto" hangingPunct="1">
              <a:spcBef>
                <a:spcPts val="0"/>
              </a:spcBef>
              <a:spcAft>
                <a:spcPts val="0"/>
              </a:spcAft>
              <a:buFont typeface="Arial"/>
              <a:buChar char="•"/>
            </a:pPr>
            <a:r>
              <a:rPr lang="en-US" sz="1800" dirty="0">
                <a:solidFill>
                  <a:srgbClr val="000000"/>
                </a:solidFill>
                <a:latin typeface="Arial"/>
                <a:ea typeface="ＭＳ Ｐゴシック"/>
                <a:cs typeface="ＭＳ Ｐゴシック"/>
              </a:rPr>
              <a:t>Designed for very asymmetric </a:t>
            </a:r>
            <a:r>
              <a:rPr lang="en-US" sz="1800" dirty="0" smtClean="0">
                <a:solidFill>
                  <a:srgbClr val="000000"/>
                </a:solidFill>
                <a:latin typeface="Arial"/>
                <a:ea typeface="ＭＳ Ｐゴシック"/>
                <a:cs typeface="ＭＳ Ｐゴシック"/>
              </a:rPr>
              <a:t>reactions</a:t>
            </a:r>
          </a:p>
          <a:p>
            <a:pPr marL="285750" indent="-285750" defTabSz="457200" eaLnBrk="1" fontAlgn="auto" hangingPunct="1">
              <a:spcBef>
                <a:spcPts val="0"/>
              </a:spcBef>
              <a:spcAft>
                <a:spcPts val="0"/>
              </a:spcAft>
              <a:buFont typeface="Arial"/>
              <a:buChar char="•"/>
            </a:pPr>
            <a:r>
              <a:rPr lang="fr-FR" sz="1800" dirty="0" err="1">
                <a:solidFill>
                  <a:srgbClr val="000000"/>
                </a:solidFill>
                <a:latin typeface="Arial"/>
                <a:ea typeface="ＭＳ Ｐゴシック"/>
              </a:rPr>
              <a:t>Weighted</a:t>
            </a:r>
            <a:r>
              <a:rPr lang="fr-FR" sz="1800" dirty="0">
                <a:solidFill>
                  <a:srgbClr val="000000"/>
                </a:solidFill>
                <a:latin typeface="Arial"/>
                <a:ea typeface="ＭＳ Ｐゴシック"/>
              </a:rPr>
              <a:t> mass </a:t>
            </a:r>
            <a:r>
              <a:rPr lang="fr-FR" sz="1800" dirty="0" err="1">
                <a:solidFill>
                  <a:srgbClr val="000000"/>
                </a:solidFill>
                <a:latin typeface="Arial"/>
                <a:ea typeface="ＭＳ Ｐゴシック"/>
              </a:rPr>
              <a:t>resolution</a:t>
            </a:r>
            <a:r>
              <a:rPr lang="fr-FR" sz="1800" dirty="0">
                <a:solidFill>
                  <a:srgbClr val="000000"/>
                </a:solidFill>
                <a:latin typeface="Arial"/>
                <a:ea typeface="ＭＳ Ｐゴシック"/>
              </a:rPr>
              <a:t>: Δ</a:t>
            </a:r>
            <a:r>
              <a:rPr lang="fr-FR" sz="1800" b="1" dirty="0">
                <a:solidFill>
                  <a:srgbClr val="000000"/>
                </a:solidFill>
                <a:latin typeface="Arial"/>
                <a:ea typeface="ＭＳ Ｐゴシック"/>
              </a:rPr>
              <a:t>M/M  = </a:t>
            </a:r>
            <a:r>
              <a:rPr lang="fr-FR" sz="1800" b="1" dirty="0" smtClean="0">
                <a:solidFill>
                  <a:srgbClr val="000000"/>
                </a:solidFill>
                <a:latin typeface="Arial"/>
                <a:ea typeface="ＭＳ Ｐゴシック"/>
              </a:rPr>
              <a:t>260 </a:t>
            </a:r>
            <a:endParaRPr lang="en-US" sz="1800" dirty="0">
              <a:solidFill>
                <a:srgbClr val="000000"/>
              </a:solidFill>
              <a:latin typeface="Arial"/>
              <a:ea typeface="ＭＳ Ｐゴシック"/>
              <a:cs typeface="ＭＳ Ｐゴシック"/>
            </a:endParaRPr>
          </a:p>
          <a:p>
            <a:pPr marL="285750" indent="-285750" defTabSz="457200" eaLnBrk="1" fontAlgn="auto" hangingPunct="1">
              <a:spcBef>
                <a:spcPts val="0"/>
              </a:spcBef>
              <a:spcAft>
                <a:spcPts val="0"/>
              </a:spcAft>
              <a:buFont typeface="Arial"/>
              <a:buChar char="•"/>
            </a:pPr>
            <a:r>
              <a:rPr lang="en-US" sz="1800" dirty="0" smtClean="0">
                <a:solidFill>
                  <a:srgbClr val="000000"/>
                </a:solidFill>
                <a:latin typeface="Arial"/>
                <a:ea typeface="ＭＳ Ｐゴシック"/>
                <a:cs typeface="ＭＳ Ｐゴシック"/>
              </a:rPr>
              <a:t>Folded </a:t>
            </a:r>
            <a:r>
              <a:rPr lang="en-US" sz="1800" dirty="0">
                <a:solidFill>
                  <a:srgbClr val="000000"/>
                </a:solidFill>
                <a:latin typeface="Arial"/>
                <a:ea typeface="ＭＳ Ｐゴシック"/>
                <a:cs typeface="ＭＳ Ｐゴシック"/>
              </a:rPr>
              <a:t>transmission: 15-20%  for </a:t>
            </a:r>
            <a:r>
              <a:rPr lang="en-US" sz="1800" baseline="30000" dirty="0">
                <a:solidFill>
                  <a:srgbClr val="000000"/>
                </a:solidFill>
                <a:latin typeface="Arial"/>
                <a:ea typeface="ＭＳ Ｐゴシック"/>
                <a:cs typeface="ＭＳ Ｐゴシック"/>
              </a:rPr>
              <a:t>22</a:t>
            </a:r>
            <a:r>
              <a:rPr lang="en-US" sz="1800" dirty="0">
                <a:solidFill>
                  <a:srgbClr val="000000"/>
                </a:solidFill>
                <a:latin typeface="Arial"/>
                <a:ea typeface="ＭＳ Ｐゴシック"/>
                <a:cs typeface="ＭＳ Ｐゴシック"/>
              </a:rPr>
              <a:t>Ne + </a:t>
            </a:r>
            <a:r>
              <a:rPr lang="en-US" sz="1800" baseline="30000" dirty="0">
                <a:solidFill>
                  <a:srgbClr val="000000"/>
                </a:solidFill>
                <a:latin typeface="Arial"/>
                <a:ea typeface="ＭＳ Ｐゴシック"/>
                <a:cs typeface="ＭＳ Ｐゴシック"/>
              </a:rPr>
              <a:t>238</a:t>
            </a:r>
            <a:r>
              <a:rPr lang="en-US" sz="1800" dirty="0">
                <a:solidFill>
                  <a:srgbClr val="000000"/>
                </a:solidFill>
                <a:latin typeface="Arial"/>
                <a:ea typeface="ＭＳ Ｐゴシック"/>
                <a:cs typeface="ＭＳ Ｐゴシック"/>
              </a:rPr>
              <a:t>U </a:t>
            </a:r>
            <a:r>
              <a:rPr lang="en-US" sz="1800" dirty="0">
                <a:solidFill>
                  <a:srgbClr val="000000"/>
                </a:solidFill>
                <a:latin typeface="Wingdings"/>
                <a:ea typeface="Wingdings"/>
                <a:cs typeface="Wingdings"/>
                <a:sym typeface="Wingdings"/>
              </a:rPr>
              <a:t></a:t>
            </a:r>
            <a:r>
              <a:rPr lang="en-US" sz="1800" dirty="0">
                <a:solidFill>
                  <a:srgbClr val="000000"/>
                </a:solidFill>
                <a:latin typeface="Arial"/>
                <a:ea typeface="ＭＳ Ｐゴシック"/>
                <a:cs typeface="ＭＳ Ｐゴシック"/>
              </a:rPr>
              <a:t> </a:t>
            </a:r>
            <a:r>
              <a:rPr lang="en-US" sz="1800" baseline="30000" dirty="0">
                <a:solidFill>
                  <a:srgbClr val="000000"/>
                </a:solidFill>
                <a:latin typeface="Arial"/>
                <a:ea typeface="ＭＳ Ｐゴシック"/>
                <a:cs typeface="ＭＳ Ｐゴシック"/>
              </a:rPr>
              <a:t>255</a:t>
            </a:r>
            <a:r>
              <a:rPr lang="en-US" sz="1800" dirty="0">
                <a:solidFill>
                  <a:srgbClr val="000000"/>
                </a:solidFill>
                <a:latin typeface="Arial"/>
                <a:ea typeface="ＭＳ Ｐゴシック"/>
                <a:cs typeface="ＭＳ Ｐゴシック"/>
              </a:rPr>
              <a:t>No + </a:t>
            </a:r>
            <a:r>
              <a:rPr lang="en-US" sz="1800" dirty="0" smtClean="0">
                <a:solidFill>
                  <a:srgbClr val="000000"/>
                </a:solidFill>
                <a:latin typeface="Arial"/>
                <a:ea typeface="ＭＳ Ｐゴシック"/>
                <a:cs typeface="ＭＳ Ｐゴシック"/>
              </a:rPr>
              <a:t>5n</a:t>
            </a:r>
            <a:endParaRPr lang="en-US" sz="1800" dirty="0">
              <a:solidFill>
                <a:srgbClr val="000000"/>
              </a:solidFill>
              <a:latin typeface="Arial"/>
              <a:ea typeface="ＭＳ Ｐゴシック"/>
              <a:cs typeface="ＭＳ Ｐゴシック"/>
            </a:endParaRPr>
          </a:p>
        </p:txBody>
      </p:sp>
      <p:pic>
        <p:nvPicPr>
          <p:cNvPr id="16" name="Image 6" descr="S3-logo3_white.jpg"/>
          <p:cNvPicPr>
            <a:picLocks noChangeAspect="1" noChangeArrowheads="1"/>
          </p:cNvPicPr>
          <p:nvPr/>
        </p:nvPicPr>
        <p:blipFill>
          <a:blip r:embed="rId6"/>
          <a:srcRect/>
          <a:stretch>
            <a:fillRect/>
          </a:stretch>
        </p:blipFill>
        <p:spPr bwMode="auto">
          <a:xfrm>
            <a:off x="6235" y="0"/>
            <a:ext cx="864096" cy="1043853"/>
          </a:xfrm>
          <a:prstGeom prst="rect">
            <a:avLst/>
          </a:prstGeom>
          <a:noFill/>
          <a:ln w="9525">
            <a:noFill/>
            <a:miter lim="800000"/>
            <a:headEnd/>
            <a:tailEnd/>
          </a:ln>
        </p:spPr>
      </p:pic>
      <p:sp>
        <p:nvSpPr>
          <p:cNvPr id="17" name="Text Box 3"/>
          <p:cNvSpPr txBox="1">
            <a:spLocks noChangeArrowheads="1"/>
          </p:cNvSpPr>
          <p:nvPr/>
        </p:nvSpPr>
        <p:spPr bwMode="auto">
          <a:xfrm>
            <a:off x="899592" y="25460"/>
            <a:ext cx="62706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800" b="1" dirty="0" smtClean="0">
                <a:solidFill>
                  <a:srgbClr val="000000"/>
                </a:solidFill>
              </a:rPr>
              <a:t>Operational modes &amp; performances</a:t>
            </a:r>
            <a:endParaRPr lang="en-GB" sz="2800" b="1" dirty="0">
              <a:solidFill>
                <a:srgbClr val="000000"/>
              </a:solidFill>
            </a:endParaRPr>
          </a:p>
        </p:txBody>
      </p:sp>
    </p:spTree>
    <p:extLst>
      <p:ext uri="{BB962C8B-B14F-4D97-AF65-F5344CB8AC3E}">
        <p14:creationId xmlns:p14="http://schemas.microsoft.com/office/powerpoint/2010/main" val="3786612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3-11-05 à 16.25.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4" y="1844824"/>
            <a:ext cx="9144000" cy="3701545"/>
          </a:xfrm>
          <a:prstGeom prst="rect">
            <a:avLst/>
          </a:prstGeom>
        </p:spPr>
      </p:pic>
      <p:pic>
        <p:nvPicPr>
          <p:cNvPr id="57" name="Image 6" descr="S3-logo3_white.jpg"/>
          <p:cNvPicPr>
            <a:picLocks noChangeAspect="1" noChangeArrowheads="1"/>
          </p:cNvPicPr>
          <p:nvPr/>
        </p:nvPicPr>
        <p:blipFill>
          <a:blip r:embed="rId4"/>
          <a:srcRect/>
          <a:stretch>
            <a:fillRect/>
          </a:stretch>
        </p:blipFill>
        <p:spPr bwMode="auto">
          <a:xfrm>
            <a:off x="6235" y="0"/>
            <a:ext cx="864096" cy="1043853"/>
          </a:xfrm>
          <a:prstGeom prst="rect">
            <a:avLst/>
          </a:prstGeom>
          <a:noFill/>
          <a:ln w="9525">
            <a:noFill/>
            <a:miter lim="800000"/>
            <a:headEnd/>
            <a:tailEnd/>
          </a:ln>
        </p:spPr>
      </p:pic>
      <p:sp>
        <p:nvSpPr>
          <p:cNvPr id="58" name="Text Box 3"/>
          <p:cNvSpPr txBox="1">
            <a:spLocks noChangeArrowheads="1"/>
          </p:cNvSpPr>
          <p:nvPr/>
        </p:nvSpPr>
        <p:spPr bwMode="auto">
          <a:xfrm>
            <a:off x="1043608" y="0"/>
            <a:ext cx="3429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800" b="1" dirty="0" smtClean="0">
                <a:solidFill>
                  <a:srgbClr val="000000"/>
                </a:solidFill>
              </a:rPr>
              <a:t>Technical highlight</a:t>
            </a:r>
            <a:endParaRPr lang="en-GB" sz="2800" b="1" dirty="0">
              <a:solidFill>
                <a:srgbClr val="000000"/>
              </a:solidFill>
            </a:endParaRPr>
          </a:p>
        </p:txBody>
      </p:sp>
      <p:grpSp>
        <p:nvGrpSpPr>
          <p:cNvPr id="6" name="Grouper 5"/>
          <p:cNvGrpSpPr/>
          <p:nvPr/>
        </p:nvGrpSpPr>
        <p:grpSpPr>
          <a:xfrm>
            <a:off x="2915816" y="3284984"/>
            <a:ext cx="2160240" cy="2324001"/>
            <a:chOff x="2915816" y="3573016"/>
            <a:chExt cx="2160240" cy="2324001"/>
          </a:xfrm>
        </p:grpSpPr>
        <p:pic>
          <p:nvPicPr>
            <p:cNvPr id="61" name="Image 6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47864" y="4437112"/>
              <a:ext cx="1656184" cy="1104121"/>
            </a:xfrm>
            <a:prstGeom prst="rect">
              <a:avLst/>
            </a:prstGeom>
          </p:spPr>
        </p:pic>
        <p:sp>
          <p:nvSpPr>
            <p:cNvPr id="67" name="ZoneTexte 28"/>
            <p:cNvSpPr txBox="1">
              <a:spLocks noChangeArrowheads="1"/>
            </p:cNvSpPr>
            <p:nvPr/>
          </p:nvSpPr>
          <p:spPr bwMode="auto">
            <a:xfrm rot="16200000">
              <a:off x="2312102" y="4904225"/>
              <a:ext cx="1576761" cy="369332"/>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a:solidFill>
                    <a:srgbClr val="000000"/>
                  </a:solidFill>
                </a:rPr>
                <a:t>3 × </a:t>
              </a:r>
              <a:r>
                <a:rPr lang="fr-FR" sz="1800" dirty="0" smtClean="0">
                  <a:solidFill>
                    <a:srgbClr val="000000"/>
                  </a:solidFill>
                </a:rPr>
                <a:t>M-</a:t>
              </a:r>
              <a:r>
                <a:rPr lang="fr-FR" sz="1800" dirty="0" err="1" smtClean="0">
                  <a:solidFill>
                    <a:srgbClr val="000000"/>
                  </a:solidFill>
                </a:rPr>
                <a:t>dipoles</a:t>
              </a:r>
              <a:endParaRPr lang="fr-FR" sz="1800" dirty="0">
                <a:solidFill>
                  <a:srgbClr val="000000"/>
                </a:solidFill>
              </a:endParaRPr>
            </a:p>
          </p:txBody>
        </p:sp>
        <p:sp>
          <p:nvSpPr>
            <p:cNvPr id="68" name="Rectangle 67"/>
            <p:cNvSpPr/>
            <p:nvPr/>
          </p:nvSpPr>
          <p:spPr bwMode="auto">
            <a:xfrm>
              <a:off x="2915816" y="4291072"/>
              <a:ext cx="2160240" cy="158417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Line 12"/>
            <p:cNvSpPr>
              <a:spLocks noChangeShapeType="1"/>
            </p:cNvSpPr>
            <p:nvPr/>
          </p:nvSpPr>
          <p:spPr bwMode="auto">
            <a:xfrm flipV="1">
              <a:off x="3491880" y="3573016"/>
              <a:ext cx="504056" cy="720080"/>
            </a:xfrm>
            <a:prstGeom prst="line">
              <a:avLst/>
            </a:prstGeom>
            <a:ln w="57150" cap="flat" cmpd="sng" algn="ctr">
              <a:solidFill>
                <a:srgbClr val="000000"/>
              </a:solidFill>
              <a:prstDash val="solid"/>
              <a:round/>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endParaRPr lang="en-US"/>
            </a:p>
          </p:txBody>
        </p:sp>
        <p:sp>
          <p:nvSpPr>
            <p:cNvPr id="82" name="Rectangle 81"/>
            <p:cNvSpPr/>
            <p:nvPr/>
          </p:nvSpPr>
          <p:spPr>
            <a:xfrm>
              <a:off x="3347864" y="5589240"/>
              <a:ext cx="1645370" cy="307777"/>
            </a:xfrm>
            <a:prstGeom prst="rect">
              <a:avLst/>
            </a:prstGeom>
          </p:spPr>
          <p:txBody>
            <a:bodyPr wrap="none">
              <a:spAutoFit/>
            </a:bodyPr>
            <a:lstStyle/>
            <a:p>
              <a:pPr>
                <a:defRPr/>
              </a:pPr>
              <a:r>
                <a:rPr lang="en-GB" sz="1400" i="1" dirty="0" smtClean="0">
                  <a:solidFill>
                    <a:srgbClr val="000000"/>
                  </a:solidFill>
                </a:rPr>
                <a:t>Large H &amp; V gaps</a:t>
              </a:r>
              <a:endParaRPr lang="en-GB" sz="1400" i="1" dirty="0">
                <a:solidFill>
                  <a:srgbClr val="000000"/>
                </a:solidFill>
              </a:endParaRPr>
            </a:p>
          </p:txBody>
        </p:sp>
      </p:grpSp>
      <p:sp>
        <p:nvSpPr>
          <p:cNvPr id="84" name="Rectangle 83"/>
          <p:cNvSpPr/>
          <p:nvPr/>
        </p:nvSpPr>
        <p:spPr>
          <a:xfrm>
            <a:off x="179512" y="1052736"/>
            <a:ext cx="2448272" cy="738664"/>
          </a:xfrm>
          <a:prstGeom prst="rect">
            <a:avLst/>
          </a:prstGeom>
        </p:spPr>
        <p:txBody>
          <a:bodyPr wrap="square">
            <a:spAutoFit/>
          </a:bodyPr>
          <a:lstStyle/>
          <a:p>
            <a:r>
              <a:rPr lang="fr-FR" sz="1400" b="1" dirty="0" err="1" smtClean="0"/>
              <a:t>Beam</a:t>
            </a:r>
            <a:r>
              <a:rPr lang="fr-FR" sz="1400" b="1" dirty="0" smtClean="0"/>
              <a:t> spot :</a:t>
            </a:r>
          </a:p>
          <a:p>
            <a:r>
              <a:rPr lang="fr-FR" sz="1400" dirty="0" err="1" smtClean="0"/>
              <a:t>σ</a:t>
            </a:r>
            <a:r>
              <a:rPr lang="fr-FR" sz="1400" baseline="-25000" dirty="0" err="1" smtClean="0"/>
              <a:t>X</a:t>
            </a:r>
            <a:r>
              <a:rPr lang="fr-FR" sz="1400" dirty="0"/>
              <a:t>=0.5mm, </a:t>
            </a:r>
            <a:r>
              <a:rPr lang="fr-FR" sz="1400" dirty="0" err="1" smtClean="0"/>
              <a:t>σ</a:t>
            </a:r>
            <a:r>
              <a:rPr lang="fr-FR" sz="1400" baseline="-25000" dirty="0" err="1" smtClean="0"/>
              <a:t>Y</a:t>
            </a:r>
            <a:r>
              <a:rPr lang="fr-FR" sz="1400" dirty="0" smtClean="0"/>
              <a:t>[0.5-2.5mm]</a:t>
            </a:r>
          </a:p>
          <a:p>
            <a:r>
              <a:rPr lang="fr-FR" sz="1400" dirty="0" err="1" smtClean="0"/>
              <a:t>Energy</a:t>
            </a:r>
            <a:r>
              <a:rPr lang="fr-FR" sz="1400" dirty="0" smtClean="0"/>
              <a:t> </a:t>
            </a:r>
            <a:r>
              <a:rPr lang="fr-FR" sz="1400" dirty="0" err="1" smtClean="0"/>
              <a:t>precision</a:t>
            </a:r>
            <a:r>
              <a:rPr lang="fr-FR" sz="1400" dirty="0" smtClean="0"/>
              <a:t> ≈5.10</a:t>
            </a:r>
            <a:r>
              <a:rPr lang="fr-FR" sz="1400" baseline="30000" dirty="0" smtClean="0"/>
              <a:t>-3</a:t>
            </a:r>
            <a:endParaRPr lang="fr-FR" sz="1400" baseline="30000" dirty="0"/>
          </a:p>
        </p:txBody>
      </p:sp>
      <p:grpSp>
        <p:nvGrpSpPr>
          <p:cNvPr id="12" name="Grouper 11"/>
          <p:cNvGrpSpPr/>
          <p:nvPr/>
        </p:nvGrpSpPr>
        <p:grpSpPr>
          <a:xfrm>
            <a:off x="5220072" y="4382782"/>
            <a:ext cx="2880320" cy="2378331"/>
            <a:chOff x="5220072" y="4382782"/>
            <a:chExt cx="2880320" cy="2378331"/>
          </a:xfrm>
        </p:grpSpPr>
        <p:grpSp>
          <p:nvGrpSpPr>
            <p:cNvPr id="7" name="Grouper 6"/>
            <p:cNvGrpSpPr/>
            <p:nvPr/>
          </p:nvGrpSpPr>
          <p:grpSpPr>
            <a:xfrm>
              <a:off x="5220072" y="4382782"/>
              <a:ext cx="2880320" cy="2378331"/>
              <a:chOff x="5220072" y="4382782"/>
              <a:chExt cx="2880320" cy="2378331"/>
            </a:xfrm>
          </p:grpSpPr>
          <p:grpSp>
            <p:nvGrpSpPr>
              <p:cNvPr id="34" name="Grouper 33"/>
              <p:cNvGrpSpPr/>
              <p:nvPr/>
            </p:nvGrpSpPr>
            <p:grpSpPr>
              <a:xfrm>
                <a:off x="5220072" y="4382782"/>
                <a:ext cx="2880320" cy="2358584"/>
                <a:chOff x="3635896" y="4137077"/>
                <a:chExt cx="2880320" cy="2388267"/>
              </a:xfrm>
            </p:grpSpPr>
            <p:sp>
              <p:nvSpPr>
                <p:cNvPr id="36" name="Line 12"/>
                <p:cNvSpPr>
                  <a:spLocks noChangeShapeType="1"/>
                </p:cNvSpPr>
                <p:nvPr/>
              </p:nvSpPr>
              <p:spPr bwMode="auto">
                <a:xfrm flipH="1" flipV="1">
                  <a:off x="4499992" y="4556662"/>
                  <a:ext cx="432048" cy="583314"/>
                </a:xfrm>
                <a:prstGeom prst="line">
                  <a:avLst/>
                </a:prstGeom>
                <a:noFill/>
                <a:ln w="57150">
                  <a:solidFill>
                    <a:srgbClr val="000000"/>
                  </a:solidFill>
                  <a:round/>
                  <a:headEnd/>
                  <a:tailEnd type="triangle" w="med" len="med"/>
                </a:ln>
              </p:spPr>
              <p:txBody>
                <a:bodyPr wrap="square">
                  <a:prstTxWarp prst="textNoShape">
                    <a:avLst/>
                  </a:prstTxWarp>
                  <a:spAutoFit/>
                </a:bodyPr>
                <a:lstStyle/>
                <a:p>
                  <a:endParaRPr lang="en-US"/>
                </a:p>
              </p:txBody>
            </p:sp>
            <p:sp>
              <p:nvSpPr>
                <p:cNvPr id="37" name="Oval 9"/>
                <p:cNvSpPr>
                  <a:spLocks noChangeArrowheads="1"/>
                </p:cNvSpPr>
                <p:nvPr/>
              </p:nvSpPr>
              <p:spPr bwMode="auto">
                <a:xfrm rot="991776">
                  <a:off x="4181653" y="4137077"/>
                  <a:ext cx="693712" cy="440919"/>
                </a:xfrm>
                <a:prstGeom prst="ellipse">
                  <a:avLst/>
                </a:prstGeom>
                <a:noFill/>
                <a:ln w="38100">
                  <a:solidFill>
                    <a:srgbClr val="000000"/>
                  </a:solidFill>
                  <a:round/>
                  <a:headEnd/>
                  <a:tailEnd/>
                </a:ln>
              </p:spPr>
              <p:txBody>
                <a:bodyPr wrap="square" anchor="ctr">
                  <a:prstTxWarp prst="textNoShape">
                    <a:avLst/>
                  </a:prstTxWarp>
                  <a:spAutoFit/>
                </a:bodyPr>
                <a:lstStyle/>
                <a:p>
                  <a:endParaRPr lang="en-GB"/>
                </a:p>
              </p:txBody>
            </p:sp>
            <p:sp>
              <p:nvSpPr>
                <p:cNvPr id="38" name="ZoneTexte 37"/>
                <p:cNvSpPr txBox="1"/>
                <p:nvPr/>
              </p:nvSpPr>
              <p:spPr bwMode="auto">
                <a:xfrm rot="16200000">
                  <a:off x="3054461" y="5594612"/>
                  <a:ext cx="1512168" cy="349295"/>
                </a:xfrm>
                <a:prstGeom prst="rect">
                  <a:avLst/>
                </a:prstGeom>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algn="ctr">
                    <a:defRPr/>
                  </a:pPr>
                  <a:r>
                    <a:rPr lang="en-GB" sz="1600" dirty="0" smtClean="0">
                      <a:solidFill>
                        <a:srgbClr val="000000"/>
                      </a:solidFill>
                    </a:rPr>
                    <a:t>SC </a:t>
                  </a:r>
                  <a:r>
                    <a:rPr lang="en-GB" sz="1600" dirty="0" err="1" smtClean="0">
                      <a:solidFill>
                        <a:srgbClr val="000000"/>
                      </a:solidFill>
                    </a:rPr>
                    <a:t>Multipoles</a:t>
                  </a:r>
                  <a:endParaRPr lang="en-GB" sz="1600" dirty="0">
                    <a:solidFill>
                      <a:srgbClr val="000000"/>
                    </a:solidFill>
                  </a:endParaRPr>
                </a:p>
              </p:txBody>
            </p:sp>
            <p:pic>
              <p:nvPicPr>
                <p:cNvPr id="40"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0954" y="5067060"/>
                  <a:ext cx="111911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p:cNvSpPr/>
                <p:nvPr/>
              </p:nvSpPr>
              <p:spPr bwMode="auto">
                <a:xfrm>
                  <a:off x="3635896" y="5013176"/>
                  <a:ext cx="2880320" cy="151216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83" name="Rectangle 82"/>
              <p:cNvSpPr/>
              <p:nvPr/>
            </p:nvSpPr>
            <p:spPr>
              <a:xfrm>
                <a:off x="5580112" y="6453336"/>
                <a:ext cx="1305934" cy="307777"/>
              </a:xfrm>
              <a:prstGeom prst="rect">
                <a:avLst/>
              </a:prstGeom>
            </p:spPr>
            <p:txBody>
              <a:bodyPr wrap="none">
                <a:spAutoFit/>
              </a:bodyPr>
              <a:lstStyle/>
              <a:p>
                <a:pPr>
                  <a:defRPr/>
                </a:pPr>
                <a:r>
                  <a:rPr lang="en-GB" sz="1400" i="1" dirty="0" smtClean="0">
                    <a:solidFill>
                      <a:srgbClr val="000000"/>
                    </a:solidFill>
                  </a:rPr>
                  <a:t>Q+S+O fields</a:t>
                </a:r>
                <a:endParaRPr lang="en-GB" sz="1400" i="1" dirty="0">
                  <a:solidFill>
                    <a:srgbClr val="000000"/>
                  </a:solidFill>
                </a:endParaRPr>
              </a:p>
            </p:txBody>
          </p:sp>
        </p:grpSp>
        <p:pic>
          <p:nvPicPr>
            <p:cNvPr id="47" name="Image 46" descr="Capture d’écran 2015-04-09 à 16.42.49.png"/>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66186" y="5373216"/>
              <a:ext cx="1126786" cy="1126786"/>
            </a:xfrm>
            <a:prstGeom prst="rect">
              <a:avLst/>
            </a:prstGeom>
          </p:spPr>
        </p:pic>
      </p:grpSp>
      <p:grpSp>
        <p:nvGrpSpPr>
          <p:cNvPr id="11" name="Grouper 10"/>
          <p:cNvGrpSpPr/>
          <p:nvPr/>
        </p:nvGrpSpPr>
        <p:grpSpPr>
          <a:xfrm>
            <a:off x="5718220" y="2565388"/>
            <a:ext cx="3372430" cy="1761240"/>
            <a:chOff x="5718220" y="2565388"/>
            <a:chExt cx="3372430" cy="1761240"/>
          </a:xfrm>
        </p:grpSpPr>
        <p:grpSp>
          <p:nvGrpSpPr>
            <p:cNvPr id="31" name="Grouper 30"/>
            <p:cNvGrpSpPr/>
            <p:nvPr/>
          </p:nvGrpSpPr>
          <p:grpSpPr>
            <a:xfrm>
              <a:off x="5718220" y="2565388"/>
              <a:ext cx="3372430" cy="1761240"/>
              <a:chOff x="5757218" y="2766465"/>
              <a:chExt cx="3372430" cy="1761240"/>
            </a:xfrm>
          </p:grpSpPr>
          <p:pic>
            <p:nvPicPr>
              <p:cNvPr id="62" name="Imag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6083" y="2834980"/>
                <a:ext cx="930552" cy="95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ZoneTexte 62"/>
              <p:cNvSpPr txBox="1"/>
              <p:nvPr/>
            </p:nvSpPr>
            <p:spPr bwMode="auto">
              <a:xfrm rot="16200000">
                <a:off x="5945243" y="3468516"/>
                <a:ext cx="1742656" cy="338554"/>
              </a:xfrm>
              <a:prstGeom prst="rect">
                <a:avLst/>
              </a:prstGeom>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algn="ctr">
                  <a:defRPr/>
                </a:pPr>
                <a:r>
                  <a:rPr lang="en-GB" sz="1600" dirty="0" smtClean="0">
                    <a:solidFill>
                      <a:srgbClr val="000000"/>
                    </a:solidFill>
                  </a:rPr>
                  <a:t>E-Dipole</a:t>
                </a:r>
              </a:p>
            </p:txBody>
          </p:sp>
          <p:sp>
            <p:nvSpPr>
              <p:cNvPr id="64" name="Line 12"/>
              <p:cNvSpPr>
                <a:spLocks noChangeShapeType="1"/>
              </p:cNvSpPr>
              <p:nvPr/>
            </p:nvSpPr>
            <p:spPr bwMode="auto">
              <a:xfrm flipH="1">
                <a:off x="5757218" y="3410415"/>
                <a:ext cx="903014" cy="803139"/>
              </a:xfrm>
              <a:prstGeom prst="line">
                <a:avLst/>
              </a:prstGeom>
              <a:noFill/>
              <a:ln w="57150">
                <a:solidFill>
                  <a:srgbClr val="000000"/>
                </a:solidFill>
                <a:round/>
                <a:headEnd/>
                <a:tailEnd type="triangle" w="med" len="med"/>
              </a:ln>
            </p:spPr>
            <p:txBody>
              <a:bodyPr wrap="square">
                <a:prstTxWarp prst="textNoShape">
                  <a:avLst/>
                </a:prstTxWarp>
                <a:spAutoFit/>
              </a:bodyPr>
              <a:lstStyle/>
              <a:p>
                <a:endParaRPr lang="en-US"/>
              </a:p>
            </p:txBody>
          </p:sp>
          <p:sp>
            <p:nvSpPr>
              <p:cNvPr id="66" name="Rectangle 65"/>
              <p:cNvSpPr/>
              <p:nvPr/>
            </p:nvSpPr>
            <p:spPr bwMode="auto">
              <a:xfrm>
                <a:off x="6660232" y="2766465"/>
                <a:ext cx="2376264" cy="174265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7" name="Rectangle 76"/>
              <p:cNvSpPr/>
              <p:nvPr/>
            </p:nvSpPr>
            <p:spPr>
              <a:xfrm>
                <a:off x="7020272" y="3789041"/>
                <a:ext cx="2109376" cy="738664"/>
              </a:xfrm>
              <a:prstGeom prst="rect">
                <a:avLst/>
              </a:prstGeom>
            </p:spPr>
            <p:txBody>
              <a:bodyPr wrap="none">
                <a:spAutoFit/>
              </a:bodyPr>
              <a:lstStyle/>
              <a:p>
                <a:pPr>
                  <a:defRPr/>
                </a:pPr>
                <a:r>
                  <a:rPr lang="en-GB" sz="1400" i="1" dirty="0" smtClean="0">
                    <a:solidFill>
                      <a:srgbClr val="000000"/>
                    </a:solidFill>
                  </a:rPr>
                  <a:t>20 cm gap &amp; +/- 350 kV</a:t>
                </a:r>
              </a:p>
              <a:p>
                <a:pPr>
                  <a:defRPr/>
                </a:pPr>
                <a:r>
                  <a:rPr lang="en-GB" sz="1400" i="1" dirty="0" err="1" smtClean="0">
                    <a:solidFill>
                      <a:srgbClr val="000000"/>
                    </a:solidFill>
                  </a:rPr>
                  <a:t>Eρmax</a:t>
                </a:r>
                <a:r>
                  <a:rPr lang="en-GB" sz="1400" i="1" dirty="0" smtClean="0">
                    <a:solidFill>
                      <a:srgbClr val="000000"/>
                    </a:solidFill>
                  </a:rPr>
                  <a:t> : 12-14 MeV</a:t>
                </a:r>
              </a:p>
              <a:p>
                <a:pPr>
                  <a:defRPr/>
                </a:pPr>
                <a:r>
                  <a:rPr lang="en-GB" sz="1400" i="1" dirty="0" smtClean="0">
                    <a:solidFill>
                      <a:srgbClr val="000000"/>
                    </a:solidFill>
                  </a:rPr>
                  <a:t>Open slit in the anode</a:t>
                </a:r>
                <a:endParaRPr lang="en-GB" sz="1400" i="1" dirty="0">
                  <a:solidFill>
                    <a:srgbClr val="000000"/>
                  </a:solidFill>
                </a:endParaRPr>
              </a:p>
            </p:txBody>
          </p:sp>
        </p:grpSp>
        <p:pic>
          <p:nvPicPr>
            <p:cNvPr id="48" name="Image 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2972" y="2660636"/>
              <a:ext cx="967580" cy="726034"/>
            </a:xfrm>
            <a:prstGeom prst="rect">
              <a:avLst/>
            </a:prstGeom>
          </p:spPr>
        </p:pic>
      </p:grpSp>
      <p:grpSp>
        <p:nvGrpSpPr>
          <p:cNvPr id="9" name="Grouper 8"/>
          <p:cNvGrpSpPr/>
          <p:nvPr/>
        </p:nvGrpSpPr>
        <p:grpSpPr>
          <a:xfrm>
            <a:off x="107504" y="2348880"/>
            <a:ext cx="2671797" cy="3240360"/>
            <a:chOff x="107504" y="2348880"/>
            <a:chExt cx="2671797" cy="3240360"/>
          </a:xfrm>
        </p:grpSpPr>
        <p:grpSp>
          <p:nvGrpSpPr>
            <p:cNvPr id="5" name="Grouper 4"/>
            <p:cNvGrpSpPr/>
            <p:nvPr/>
          </p:nvGrpSpPr>
          <p:grpSpPr>
            <a:xfrm>
              <a:off x="107504" y="2348880"/>
              <a:ext cx="2671797" cy="3240360"/>
              <a:chOff x="107504" y="2636912"/>
              <a:chExt cx="2671797" cy="3240360"/>
            </a:xfrm>
          </p:grpSpPr>
          <p:sp>
            <p:nvSpPr>
              <p:cNvPr id="43" name="Line 18"/>
              <p:cNvSpPr>
                <a:spLocks noChangeShapeType="1"/>
              </p:cNvSpPr>
              <p:nvPr/>
            </p:nvSpPr>
            <p:spPr bwMode="auto">
              <a:xfrm flipV="1">
                <a:off x="755576" y="2636912"/>
                <a:ext cx="432048" cy="792088"/>
              </a:xfrm>
              <a:prstGeom prst="line">
                <a:avLst/>
              </a:prstGeom>
              <a:solidFill>
                <a:srgbClr val="660066"/>
              </a:solidFill>
              <a:ln w="57150" cap="flat" cmpd="sng" algn="ctr">
                <a:solidFill>
                  <a:schemeClr val="tx1"/>
                </a:solidFill>
                <a:prstDash val="solid"/>
                <a:round/>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endParaRPr lang="en-US">
                  <a:solidFill>
                    <a:schemeClr val="bg1"/>
                  </a:solidFill>
                </a:endParaRPr>
              </a:p>
            </p:txBody>
          </p:sp>
          <p:sp>
            <p:nvSpPr>
              <p:cNvPr id="44" name="ZoneTexte 43"/>
              <p:cNvSpPr txBox="1"/>
              <p:nvPr/>
            </p:nvSpPr>
            <p:spPr bwMode="auto">
              <a:xfrm rot="16200000">
                <a:off x="-947354" y="4465275"/>
                <a:ext cx="2448272" cy="338554"/>
              </a:xfrm>
              <a:prstGeom prst="rect">
                <a:avLst/>
              </a:prstGeom>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algn="ctr">
                  <a:defRPr/>
                </a:pPr>
                <a:r>
                  <a:rPr lang="en-GB" sz="1600" dirty="0" smtClean="0">
                    <a:solidFill>
                      <a:schemeClr val="tx1"/>
                    </a:solidFill>
                  </a:rPr>
                  <a:t>Target system</a:t>
                </a:r>
                <a:endParaRPr lang="en-GB" sz="1400" i="1" dirty="0">
                  <a:solidFill>
                    <a:schemeClr val="tx1"/>
                  </a:solidFill>
                </a:endParaRPr>
              </a:p>
            </p:txBody>
          </p:sp>
          <p:pic>
            <p:nvPicPr>
              <p:cNvPr id="60" name="Picture 2" descr="C:\Users\lutton\Desktop\Images\Station_Stables_1.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3040" y="3482424"/>
                <a:ext cx="936104" cy="169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p:cNvSpPr/>
              <p:nvPr/>
            </p:nvSpPr>
            <p:spPr bwMode="auto">
              <a:xfrm>
                <a:off x="107504" y="3410416"/>
                <a:ext cx="2592288" cy="244827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0" name="Rectangle 79"/>
              <p:cNvSpPr/>
              <p:nvPr/>
            </p:nvSpPr>
            <p:spPr>
              <a:xfrm>
                <a:off x="395536" y="5138608"/>
                <a:ext cx="2383765" cy="738664"/>
              </a:xfrm>
              <a:prstGeom prst="rect">
                <a:avLst/>
              </a:prstGeom>
            </p:spPr>
            <p:txBody>
              <a:bodyPr wrap="none">
                <a:spAutoFit/>
              </a:bodyPr>
              <a:lstStyle/>
              <a:p>
                <a:pPr>
                  <a:defRPr/>
                </a:pPr>
                <a:r>
                  <a:rPr lang="en-GB" sz="1400" i="1" dirty="0" smtClean="0">
                    <a:solidFill>
                      <a:srgbClr val="000000"/>
                    </a:solidFill>
                  </a:rPr>
                  <a:t>High power rotating targets</a:t>
                </a:r>
              </a:p>
              <a:p>
                <a:pPr>
                  <a:defRPr/>
                </a:pPr>
                <a:r>
                  <a:rPr lang="en-GB" sz="1400" i="1" dirty="0" smtClean="0">
                    <a:solidFill>
                      <a:srgbClr val="000000"/>
                    </a:solidFill>
                  </a:rPr>
                  <a:t>(3000-5000 rpm)</a:t>
                </a:r>
              </a:p>
              <a:p>
                <a:pPr>
                  <a:defRPr/>
                </a:pPr>
                <a:r>
                  <a:rPr lang="en-GB" sz="1400" i="1" dirty="0" smtClean="0">
                    <a:solidFill>
                      <a:srgbClr val="000000"/>
                    </a:solidFill>
                  </a:rPr>
                  <a:t>Stable &amp; Actinide systems</a:t>
                </a:r>
                <a:endParaRPr lang="en-GB" sz="1400" i="1" dirty="0">
                  <a:solidFill>
                    <a:srgbClr val="000000"/>
                  </a:solidFill>
                </a:endParaRPr>
              </a:p>
            </p:txBody>
          </p:sp>
          <p:pic>
            <p:nvPicPr>
              <p:cNvPr id="81" name="Image 80" descr="IMG_20120504_005551.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79179" y="3484964"/>
                <a:ext cx="880726" cy="880726"/>
              </a:xfrm>
              <a:prstGeom prst="rect">
                <a:avLst/>
              </a:prstGeom>
            </p:spPr>
          </p:pic>
        </p:grpSp>
        <p:pic>
          <p:nvPicPr>
            <p:cNvPr id="89" name="Picture 3" descr="\\abies\dsmr\AGENTS\MA140237\My Documents\S3\Objets S3\cible\IMG_1861.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508626" y="4121592"/>
              <a:ext cx="971900" cy="728984"/>
            </a:xfrm>
            <a:prstGeom prst="rect">
              <a:avLst/>
            </a:prstGeom>
            <a:noFill/>
            <a:extLst>
              <a:ext uri="{909E8E84-426E-40dd-AFC4-6F175D3DCCD1}">
                <a14:hiddenFill xmlns:a14="http://schemas.microsoft.com/office/drawing/2010/main">
                  <a:solidFill>
                    <a:srgbClr val="FFFFFF"/>
                  </a:solidFill>
                </a14:hiddenFill>
              </a:ext>
            </a:extLst>
          </p:spPr>
        </p:pic>
        <p:pic>
          <p:nvPicPr>
            <p:cNvPr id="93" name="Shape 213"/>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1187624" y="3162220"/>
              <a:ext cx="413814" cy="407697"/>
            </a:xfrm>
            <a:prstGeom prst="rect">
              <a:avLst/>
            </a:prstGeom>
            <a:noFill/>
            <a:ln>
              <a:noFill/>
            </a:ln>
          </p:spPr>
        </p:pic>
      </p:grpSp>
      <p:grpSp>
        <p:nvGrpSpPr>
          <p:cNvPr id="17" name="Grouper 16"/>
          <p:cNvGrpSpPr/>
          <p:nvPr/>
        </p:nvGrpSpPr>
        <p:grpSpPr>
          <a:xfrm>
            <a:off x="2123726" y="764704"/>
            <a:ext cx="6987861" cy="2069577"/>
            <a:chOff x="2123726" y="764704"/>
            <a:chExt cx="6987861" cy="2069577"/>
          </a:xfrm>
        </p:grpSpPr>
        <p:grpSp>
          <p:nvGrpSpPr>
            <p:cNvPr id="16" name="Grouper 15"/>
            <p:cNvGrpSpPr/>
            <p:nvPr/>
          </p:nvGrpSpPr>
          <p:grpSpPr>
            <a:xfrm>
              <a:off x="2123726" y="764704"/>
              <a:ext cx="6987861" cy="2069577"/>
              <a:chOff x="2123726" y="764704"/>
              <a:chExt cx="6987861" cy="2069577"/>
            </a:xfrm>
          </p:grpSpPr>
          <p:grpSp>
            <p:nvGrpSpPr>
              <p:cNvPr id="15" name="Grouper 14"/>
              <p:cNvGrpSpPr/>
              <p:nvPr/>
            </p:nvGrpSpPr>
            <p:grpSpPr>
              <a:xfrm>
                <a:off x="2123726" y="764704"/>
                <a:ext cx="6987861" cy="2069577"/>
                <a:chOff x="2123726" y="764704"/>
                <a:chExt cx="6987861" cy="2069577"/>
              </a:xfrm>
            </p:grpSpPr>
            <p:grpSp>
              <p:nvGrpSpPr>
                <p:cNvPr id="28" name="Grouper 27"/>
                <p:cNvGrpSpPr/>
                <p:nvPr/>
              </p:nvGrpSpPr>
              <p:grpSpPr>
                <a:xfrm>
                  <a:off x="2123726" y="764704"/>
                  <a:ext cx="6987861" cy="2069577"/>
                  <a:chOff x="2123726" y="764704"/>
                  <a:chExt cx="6987861" cy="2069577"/>
                </a:xfrm>
              </p:grpSpPr>
              <p:grpSp>
                <p:nvGrpSpPr>
                  <p:cNvPr id="39" name="Grouper 38"/>
                  <p:cNvGrpSpPr/>
                  <p:nvPr/>
                </p:nvGrpSpPr>
                <p:grpSpPr>
                  <a:xfrm>
                    <a:off x="2123726" y="764704"/>
                    <a:ext cx="6912770" cy="2069577"/>
                    <a:chOff x="2123726" y="764704"/>
                    <a:chExt cx="6912770" cy="2069577"/>
                  </a:xfrm>
                </p:grpSpPr>
                <p:sp>
                  <p:nvSpPr>
                    <p:cNvPr id="29" name="Oval 9"/>
                    <p:cNvSpPr>
                      <a:spLocks noChangeArrowheads="1"/>
                    </p:cNvSpPr>
                    <p:nvPr/>
                  </p:nvSpPr>
                  <p:spPr bwMode="auto">
                    <a:xfrm rot="1338981">
                      <a:off x="2123726" y="2008530"/>
                      <a:ext cx="1404388" cy="825751"/>
                    </a:xfrm>
                    <a:prstGeom prst="ellipse">
                      <a:avLst/>
                    </a:prstGeom>
                    <a:noFill/>
                    <a:ln w="38100">
                      <a:solidFill>
                        <a:srgbClr val="000000"/>
                      </a:solidFill>
                      <a:round/>
                      <a:headEnd/>
                      <a:tailEnd/>
                    </a:ln>
                  </p:spPr>
                  <p:txBody>
                    <a:bodyPr wrap="square" anchor="ctr">
                      <a:prstTxWarp prst="textNoShape">
                        <a:avLst/>
                      </a:prstTxWarp>
                      <a:spAutoFit/>
                    </a:bodyPr>
                    <a:lstStyle/>
                    <a:p>
                      <a:endParaRPr lang="en-GB"/>
                    </a:p>
                  </p:txBody>
                </p:sp>
                <p:sp>
                  <p:nvSpPr>
                    <p:cNvPr id="30" name="Line 12"/>
                    <p:cNvSpPr>
                      <a:spLocks noChangeShapeType="1"/>
                    </p:cNvSpPr>
                    <p:nvPr/>
                  </p:nvSpPr>
                  <p:spPr bwMode="auto">
                    <a:xfrm flipH="1">
                      <a:off x="3131839" y="1700807"/>
                      <a:ext cx="504054" cy="360041"/>
                    </a:xfrm>
                    <a:prstGeom prst="line">
                      <a:avLst/>
                    </a:prstGeom>
                    <a:noFill/>
                    <a:ln w="57150">
                      <a:solidFill>
                        <a:srgbClr val="000000"/>
                      </a:solidFill>
                      <a:round/>
                      <a:headEnd/>
                      <a:tailEnd type="triangle" w="med" len="med"/>
                    </a:ln>
                  </p:spPr>
                  <p:txBody>
                    <a:bodyPr wrap="square">
                      <a:prstTxWarp prst="textNoShape">
                        <a:avLst/>
                      </a:prstTxWarp>
                      <a:spAutoFit/>
                    </a:bodyPr>
                    <a:lstStyle/>
                    <a:p>
                      <a:endParaRPr lang="en-US"/>
                    </a:p>
                  </p:txBody>
                </p:sp>
                <p:sp>
                  <p:nvSpPr>
                    <p:cNvPr id="65" name="ZoneTexte 64"/>
                    <p:cNvSpPr txBox="1"/>
                    <p:nvPr/>
                  </p:nvSpPr>
                  <p:spPr bwMode="auto">
                    <a:xfrm rot="16200000">
                      <a:off x="2977081" y="1423519"/>
                      <a:ext cx="1656184" cy="338554"/>
                    </a:xfrm>
                    <a:prstGeom prst="rect">
                      <a:avLst/>
                    </a:prstGeom>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a:defRPr/>
                      </a:pPr>
                      <a:r>
                        <a:rPr lang="en-GB" sz="1600" dirty="0" smtClean="0">
                          <a:solidFill>
                            <a:srgbClr val="000000"/>
                          </a:solidFill>
                        </a:rPr>
                        <a:t>Dispersive zone </a:t>
                      </a:r>
                    </a:p>
                  </p:txBody>
                </p:sp>
                <p:sp>
                  <p:nvSpPr>
                    <p:cNvPr id="18" name="Rectangle 17"/>
                    <p:cNvSpPr/>
                    <p:nvPr/>
                  </p:nvSpPr>
                  <p:spPr bwMode="auto">
                    <a:xfrm>
                      <a:off x="3635896" y="764704"/>
                      <a:ext cx="5400600" cy="16561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pic>
                <p:nvPicPr>
                  <p:cNvPr id="79" name="Image 78"/>
                  <p:cNvPicPr>
                    <a:picLocks noChangeAspect="1"/>
                  </p:cNvPicPr>
                  <p:nvPr/>
                </p:nvPicPr>
                <p:blipFill rotWithShape="1">
                  <a:blip r:embed="rId15" cstate="print">
                    <a:extLst>
                      <a:ext uri="{BEBA8EAE-BF5A-486C-A8C5-ECC9F3942E4B}">
                        <a14:imgProps xmlns:a14="http://schemas.microsoft.com/office/drawing/2010/main">
                          <a14:imgLayer r:embed="rId1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968906" y="874936"/>
                    <a:ext cx="983916" cy="936104"/>
                  </a:xfrm>
                  <a:prstGeom prst="rect">
                    <a:avLst/>
                  </a:prstGeom>
                </p:spPr>
              </p:pic>
              <p:sp>
                <p:nvSpPr>
                  <p:cNvPr id="3" name="Rectangle 2"/>
                  <p:cNvSpPr/>
                  <p:nvPr/>
                </p:nvSpPr>
                <p:spPr>
                  <a:xfrm>
                    <a:off x="7926837" y="1844824"/>
                    <a:ext cx="1184750" cy="523220"/>
                  </a:xfrm>
                  <a:prstGeom prst="rect">
                    <a:avLst/>
                  </a:prstGeom>
                </p:spPr>
                <p:txBody>
                  <a:bodyPr wrap="none">
                    <a:spAutoFit/>
                  </a:bodyPr>
                  <a:lstStyle/>
                  <a:p>
                    <a:r>
                      <a:rPr lang="en-GB" sz="1400" i="1" dirty="0" smtClean="0">
                        <a:solidFill>
                          <a:srgbClr val="000000"/>
                        </a:solidFill>
                      </a:rPr>
                      <a:t>tested </a:t>
                    </a:r>
                  </a:p>
                  <a:p>
                    <a:r>
                      <a:rPr lang="en-GB" sz="1400" i="1" dirty="0" smtClean="0">
                        <a:solidFill>
                          <a:srgbClr val="000000"/>
                        </a:solidFill>
                      </a:rPr>
                      <a:t>for </a:t>
                    </a:r>
                    <a:r>
                      <a:rPr lang="en-GB" sz="1400" i="1" dirty="0">
                        <a:solidFill>
                          <a:srgbClr val="000000"/>
                        </a:solidFill>
                      </a:rPr>
                      <a:t>5kW/cm</a:t>
                    </a:r>
                    <a:r>
                      <a:rPr lang="en-GB" sz="1400" i="1" baseline="30000" dirty="0">
                        <a:solidFill>
                          <a:srgbClr val="000000"/>
                        </a:solidFill>
                      </a:rPr>
                      <a:t>2</a:t>
                    </a:r>
                  </a:p>
                </p:txBody>
              </p:sp>
            </p:grpSp>
            <p:pic>
              <p:nvPicPr>
                <p:cNvPr id="14" name="Image 13" descr="Capture d’écran 2015-11-03 à 18.50.15.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90330" y="1020878"/>
                  <a:ext cx="1723403" cy="1214322"/>
                </a:xfrm>
                <a:prstGeom prst="rect">
                  <a:avLst/>
                </a:prstGeom>
              </p:spPr>
            </p:pic>
            <p:sp>
              <p:nvSpPr>
                <p:cNvPr id="97" name="Rectangle 96"/>
                <p:cNvSpPr/>
                <p:nvPr/>
              </p:nvSpPr>
              <p:spPr>
                <a:xfrm>
                  <a:off x="3923928" y="764704"/>
                  <a:ext cx="2782725" cy="307777"/>
                </a:xfrm>
                <a:prstGeom prst="rect">
                  <a:avLst/>
                </a:prstGeom>
              </p:spPr>
              <p:txBody>
                <a:bodyPr wrap="none">
                  <a:spAutoFit/>
                </a:bodyPr>
                <a:lstStyle/>
                <a:p>
                  <a:pPr>
                    <a:defRPr/>
                  </a:pPr>
                  <a:r>
                    <a:rPr lang="en-GB" sz="1400" i="1" dirty="0" smtClean="0">
                      <a:solidFill>
                        <a:srgbClr val="000000"/>
                      </a:solidFill>
                    </a:rPr>
                    <a:t>(beam dump </a:t>
                  </a:r>
                  <a:r>
                    <a:rPr lang="en-GB" sz="1400" i="1" dirty="0">
                      <a:solidFill>
                        <a:srgbClr val="000000"/>
                      </a:solidFill>
                    </a:rPr>
                    <a:t>&amp; Movable </a:t>
                  </a:r>
                  <a:r>
                    <a:rPr lang="en-GB" sz="1400" i="1" dirty="0" smtClean="0">
                      <a:solidFill>
                        <a:srgbClr val="000000"/>
                      </a:solidFill>
                    </a:rPr>
                    <a:t>fingers)</a:t>
                  </a:r>
                  <a:endParaRPr lang="en-GB" sz="1400" i="1" dirty="0">
                    <a:solidFill>
                      <a:srgbClr val="000000"/>
                    </a:solidFill>
                  </a:endParaRPr>
                </a:p>
              </p:txBody>
            </p:sp>
          </p:grpSp>
          <p:pic>
            <p:nvPicPr>
              <p:cNvPr id="98" name="Image 97" descr="Capture d’écran 2015-08-25 à 18.09.06.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05270" y="900403"/>
                <a:ext cx="916475" cy="1392022"/>
              </a:xfrm>
              <a:prstGeom prst="rect">
                <a:avLst/>
              </a:prstGeom>
            </p:spPr>
          </p:pic>
        </p:grpSp>
        <p:pic>
          <p:nvPicPr>
            <p:cNvPr id="99" name="Picture 2" descr="C:\Users\lutton\Desktop\Images\BD1.jpg"/>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5301555" y="1010320"/>
              <a:ext cx="1594495" cy="115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Rectangle 54"/>
          <p:cNvSpPr/>
          <p:nvPr/>
        </p:nvSpPr>
        <p:spPr>
          <a:xfrm>
            <a:off x="5643615" y="67733"/>
            <a:ext cx="1185428" cy="369332"/>
          </a:xfrm>
          <a:prstGeom prst="rect">
            <a:avLst/>
          </a:prstGeom>
        </p:spPr>
        <p:txBody>
          <a:bodyPr wrap="none">
            <a:spAutoFit/>
          </a:bodyPr>
          <a:lstStyle/>
          <a:p>
            <a:pPr>
              <a:defRPr/>
            </a:pPr>
            <a:r>
              <a:rPr lang="fr-FR" b="1" dirty="0">
                <a:solidFill>
                  <a:srgbClr val="000000"/>
                </a:solidFill>
              </a:rPr>
              <a:t>(</a:t>
            </a:r>
            <a:r>
              <a:rPr lang="fr-FR" b="1" dirty="0" smtClean="0">
                <a:solidFill>
                  <a:srgbClr val="000000"/>
                </a:solidFill>
              </a:rPr>
              <a:t>T4 </a:t>
            </a:r>
            <a:r>
              <a:rPr lang="fr-FR" b="1" dirty="0">
                <a:solidFill>
                  <a:srgbClr val="000000"/>
                </a:solidFill>
              </a:rPr>
              <a:t>2017)</a:t>
            </a:r>
            <a:endParaRPr lang="fr-FR" dirty="0">
              <a:solidFill>
                <a:srgbClr val="000000"/>
              </a:solidFill>
            </a:endParaRPr>
          </a:p>
        </p:txBody>
      </p:sp>
    </p:spTree>
    <p:extLst>
      <p:ext uri="{BB962C8B-B14F-4D97-AF65-F5344CB8AC3E}">
        <p14:creationId xmlns:p14="http://schemas.microsoft.com/office/powerpoint/2010/main" val="42592013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3-11-05 à 16.25.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4824"/>
            <a:ext cx="9144000" cy="3701545"/>
          </a:xfrm>
          <a:prstGeom prst="rect">
            <a:avLst/>
          </a:prstGeom>
        </p:spPr>
      </p:pic>
      <p:grpSp>
        <p:nvGrpSpPr>
          <p:cNvPr id="14" name="Grouper 51"/>
          <p:cNvGrpSpPr>
            <a:grpSpLocks/>
          </p:cNvGrpSpPr>
          <p:nvPr/>
        </p:nvGrpSpPr>
        <p:grpSpPr bwMode="auto">
          <a:xfrm>
            <a:off x="5004047" y="4797151"/>
            <a:ext cx="4207836" cy="2016222"/>
            <a:chOff x="5706007" y="5306312"/>
            <a:chExt cx="3910939" cy="2016222"/>
          </a:xfrm>
        </p:grpSpPr>
        <p:grpSp>
          <p:nvGrpSpPr>
            <p:cNvPr id="15" name="Grouper 50"/>
            <p:cNvGrpSpPr>
              <a:grpSpLocks/>
            </p:cNvGrpSpPr>
            <p:nvPr/>
          </p:nvGrpSpPr>
          <p:grpSpPr bwMode="auto">
            <a:xfrm>
              <a:off x="5706007" y="5306312"/>
              <a:ext cx="3672244" cy="2016222"/>
              <a:chOff x="5706007" y="5306312"/>
              <a:chExt cx="3672244" cy="2016222"/>
            </a:xfrm>
          </p:grpSpPr>
          <p:sp>
            <p:nvSpPr>
              <p:cNvPr id="17" name="Flèche vers la droite 16"/>
              <p:cNvSpPr/>
              <p:nvPr/>
            </p:nvSpPr>
            <p:spPr bwMode="auto">
              <a:xfrm rot="5400000">
                <a:off x="8755964" y="5836154"/>
                <a:ext cx="944562" cy="300012"/>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prstTxWarp prst="textNoShape">
                  <a:avLst/>
                </a:prstTxWarp>
                <a:spAutoFit/>
              </a:bodyPr>
              <a:lstStyle/>
              <a:p>
                <a:pPr defTabSz="914400" eaLnBrk="0" hangingPunct="0">
                  <a:defRPr/>
                </a:pPr>
                <a:endParaRPr lang="en-GB" sz="800" dirty="0">
                  <a:solidFill>
                    <a:prstClr val="black"/>
                  </a:solidFill>
                  <a:latin typeface="Arial"/>
                  <a:ea typeface="ＭＳ Ｐゴシック"/>
                  <a:cs typeface="ＭＳ Ｐゴシック"/>
                </a:endParaRPr>
              </a:p>
            </p:txBody>
          </p:sp>
          <p:grpSp>
            <p:nvGrpSpPr>
              <p:cNvPr id="19" name="Grouper 51"/>
              <p:cNvGrpSpPr>
                <a:grpSpLocks/>
              </p:cNvGrpSpPr>
              <p:nvPr/>
            </p:nvGrpSpPr>
            <p:grpSpPr bwMode="auto">
              <a:xfrm>
                <a:off x="5706007" y="5306312"/>
                <a:ext cx="3480216" cy="2016222"/>
                <a:chOff x="5826708" y="5331027"/>
                <a:chExt cx="3480154" cy="2016609"/>
              </a:xfrm>
            </p:grpSpPr>
            <p:sp>
              <p:nvSpPr>
                <p:cNvPr id="20" name="ZoneTexte 19"/>
                <p:cNvSpPr txBox="1"/>
                <p:nvPr/>
              </p:nvSpPr>
              <p:spPr>
                <a:xfrm>
                  <a:off x="5826708" y="5900810"/>
                  <a:ext cx="2610115" cy="1446826"/>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en-US" sz="1800" b="1" dirty="0">
                      <a:solidFill>
                        <a:srgbClr val="2D2D8A"/>
                      </a:solidFill>
                    </a:rPr>
                    <a:t>Ground state properties</a:t>
                  </a:r>
                </a:p>
                <a:p>
                  <a:r>
                    <a:rPr lang="en-US" sz="1400" b="1" i="1" dirty="0">
                      <a:solidFill>
                        <a:srgbClr val="2D2D8A"/>
                      </a:solidFill>
                    </a:rPr>
                    <a:t>(mass, size, moments, spins)</a:t>
                  </a:r>
                </a:p>
                <a:p>
                  <a:pPr>
                    <a:defRPr/>
                  </a:pPr>
                  <a:endParaRPr lang="en-GB" sz="1400" b="1" dirty="0" smtClean="0">
                    <a:solidFill>
                      <a:srgbClr val="000000"/>
                    </a:solidFill>
                  </a:endParaRPr>
                </a:p>
                <a:p>
                  <a:pPr>
                    <a:defRPr/>
                  </a:pPr>
                  <a:r>
                    <a:rPr lang="en-GB" sz="1400" b="1" i="1" dirty="0" smtClean="0">
                      <a:solidFill>
                        <a:srgbClr val="000000"/>
                      </a:solidFill>
                    </a:rPr>
                    <a:t>REGLIS</a:t>
                  </a:r>
                  <a:r>
                    <a:rPr lang="en-GB" sz="1400" b="1" i="1" baseline="30000" dirty="0" smtClean="0">
                      <a:solidFill>
                        <a:srgbClr val="000000"/>
                      </a:solidFill>
                    </a:rPr>
                    <a:t>3 </a:t>
                  </a:r>
                  <a:r>
                    <a:rPr lang="en-GB" sz="1400" b="1" i="1" dirty="0" smtClean="0">
                      <a:solidFill>
                        <a:srgbClr val="000000"/>
                      </a:solidFill>
                    </a:rPr>
                    <a:t>setup</a:t>
                  </a:r>
                  <a:endParaRPr lang="en-GB" sz="1400" i="1" dirty="0" smtClean="0">
                    <a:solidFill>
                      <a:srgbClr val="000000"/>
                    </a:solidFill>
                    <a:latin typeface="Arial"/>
                    <a:ea typeface="ＭＳ Ｐゴシック"/>
                    <a:cs typeface="ＭＳ Ｐゴシック"/>
                  </a:endParaRPr>
                </a:p>
                <a:p>
                  <a:pPr defTabSz="914400" eaLnBrk="0" fontAlgn="base" hangingPunct="0">
                    <a:spcBef>
                      <a:spcPct val="0"/>
                    </a:spcBef>
                    <a:spcAft>
                      <a:spcPct val="0"/>
                    </a:spcAft>
                    <a:defRPr/>
                  </a:pPr>
                  <a:r>
                    <a:rPr lang="en-GB" sz="1400" dirty="0" smtClean="0">
                      <a:solidFill>
                        <a:srgbClr val="000000"/>
                      </a:solidFill>
                      <a:latin typeface="Arial"/>
                      <a:ea typeface="ＭＳ Ｐゴシック"/>
                      <a:cs typeface="ＭＳ Ｐゴシック"/>
                    </a:rPr>
                    <a:t>Low </a:t>
                  </a:r>
                  <a:r>
                    <a:rPr lang="en-GB" sz="1400" dirty="0">
                      <a:solidFill>
                        <a:srgbClr val="000000"/>
                      </a:solidFill>
                      <a:latin typeface="Arial"/>
                      <a:ea typeface="ＭＳ Ｐゴシック"/>
                      <a:cs typeface="ＭＳ Ｐゴシック"/>
                    </a:rPr>
                    <a:t> </a:t>
                  </a:r>
                  <a:r>
                    <a:rPr lang="en-GB" sz="1400" dirty="0" smtClean="0">
                      <a:solidFill>
                        <a:srgbClr val="000000"/>
                      </a:solidFill>
                      <a:latin typeface="Arial"/>
                      <a:ea typeface="ＭＳ Ｐゴシック"/>
                      <a:cs typeface="ＭＳ Ｐゴシック"/>
                    </a:rPr>
                    <a:t>Energy</a:t>
                  </a:r>
                  <a:endParaRPr lang="en-GB" sz="1400" dirty="0">
                    <a:solidFill>
                      <a:srgbClr val="000000"/>
                    </a:solidFill>
                    <a:latin typeface="Arial"/>
                    <a:ea typeface="ＭＳ Ｐゴシック"/>
                    <a:cs typeface="ＭＳ Ｐゴシック"/>
                  </a:endParaRPr>
                </a:p>
                <a:p>
                  <a:pPr defTabSz="914400" eaLnBrk="0" fontAlgn="base" hangingPunct="0">
                    <a:spcBef>
                      <a:spcPct val="0"/>
                    </a:spcBef>
                    <a:spcAft>
                      <a:spcPct val="0"/>
                    </a:spcAft>
                    <a:defRPr/>
                  </a:pPr>
                  <a:r>
                    <a:rPr lang="en-GB" sz="1400" dirty="0" smtClean="0">
                      <a:solidFill>
                        <a:srgbClr val="000000"/>
                      </a:solidFill>
                      <a:latin typeface="Arial"/>
                      <a:ea typeface="ＭＳ Ｐゴシック"/>
                      <a:cs typeface="ＭＳ Ｐゴシック"/>
                    </a:rPr>
                    <a:t>Branch</a:t>
                  </a:r>
                </a:p>
              </p:txBody>
            </p:sp>
            <p:pic>
              <p:nvPicPr>
                <p:cNvPr id="22" name="Image 49" descr="Setup TiSa Louvain.JPG"/>
                <p:cNvPicPr>
                  <a:picLocks noChangeAspect="1"/>
                </p:cNvPicPr>
                <p:nvPr/>
              </p:nvPicPr>
              <p:blipFill>
                <a:blip r:embed="rId4"/>
                <a:srcRect/>
                <a:stretch>
                  <a:fillRect/>
                </a:stretch>
              </p:blipFill>
              <p:spPr bwMode="auto">
                <a:xfrm>
                  <a:off x="7302401" y="6483374"/>
                  <a:ext cx="799792" cy="820004"/>
                </a:xfrm>
                <a:prstGeom prst="rect">
                  <a:avLst/>
                </a:prstGeom>
                <a:noFill/>
                <a:ln w="9525">
                  <a:noFill/>
                  <a:miter lim="800000"/>
                  <a:headEnd/>
                  <a:tailEnd/>
                </a:ln>
              </p:spPr>
            </p:pic>
            <p:sp>
              <p:nvSpPr>
                <p:cNvPr id="23" name="Line 12"/>
                <p:cNvSpPr>
                  <a:spLocks noChangeShapeType="1"/>
                </p:cNvSpPr>
                <p:nvPr/>
              </p:nvSpPr>
              <p:spPr bwMode="auto">
                <a:xfrm flipV="1">
                  <a:off x="8436825" y="5331027"/>
                  <a:ext cx="870037" cy="1291141"/>
                </a:xfrm>
                <a:prstGeom prst="line">
                  <a:avLst/>
                </a:prstGeom>
                <a:ln w="57150" cap="flat" cmpd="sng" algn="ctr">
                  <a:solidFill>
                    <a:srgbClr val="000000"/>
                  </a:solidFill>
                  <a:prstDash val="solid"/>
                  <a:round/>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defTabSz="914400" eaLnBrk="0" fontAlgn="base" hangingPunct="0">
                    <a:spcBef>
                      <a:spcPct val="0"/>
                    </a:spcBef>
                    <a:spcAft>
                      <a:spcPct val="0"/>
                    </a:spcAft>
                    <a:defRPr/>
                  </a:pPr>
                  <a:endParaRPr lang="en-GB" dirty="0">
                    <a:solidFill>
                      <a:srgbClr val="000000"/>
                    </a:solidFill>
                    <a:latin typeface="Arial"/>
                    <a:ea typeface="ＭＳ Ｐゴシック"/>
                    <a:cs typeface="ＭＳ Ｐゴシック"/>
                  </a:endParaRPr>
                </a:p>
              </p:txBody>
            </p:sp>
          </p:grpSp>
        </p:grpSp>
        <p:sp>
          <p:nvSpPr>
            <p:cNvPr id="16" name="Text Box 26"/>
            <p:cNvSpPr txBox="1">
              <a:spLocks noChangeArrowheads="1"/>
            </p:cNvSpPr>
            <p:nvPr/>
          </p:nvSpPr>
          <p:spPr bwMode="auto">
            <a:xfrm>
              <a:off x="8812801" y="6490379"/>
              <a:ext cx="804145" cy="400110"/>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fr-FR" sz="2000" b="1" i="1" dirty="0">
                  <a:solidFill>
                    <a:srgbClr val="2D2D8A"/>
                  </a:solidFill>
                  <a:latin typeface="Calibri" charset="0"/>
                  <a:ea typeface="ＭＳ Ｐゴシック" charset="-128"/>
                  <a:cs typeface="ＭＳ Ｐゴシック"/>
                </a:rPr>
                <a:t>DESIR</a:t>
              </a:r>
            </a:p>
          </p:txBody>
        </p:sp>
      </p:grpSp>
      <p:grpSp>
        <p:nvGrpSpPr>
          <p:cNvPr id="24" name="Grouper 47"/>
          <p:cNvGrpSpPr>
            <a:grpSpLocks/>
          </p:cNvGrpSpPr>
          <p:nvPr/>
        </p:nvGrpSpPr>
        <p:grpSpPr bwMode="auto">
          <a:xfrm>
            <a:off x="251520" y="3847966"/>
            <a:ext cx="4464496" cy="1819092"/>
            <a:chOff x="1334309" y="3410618"/>
            <a:chExt cx="6048533" cy="2506471"/>
          </a:xfrm>
        </p:grpSpPr>
        <p:sp>
          <p:nvSpPr>
            <p:cNvPr id="25" name="ZoneTexte 24"/>
            <p:cNvSpPr txBox="1"/>
            <p:nvPr/>
          </p:nvSpPr>
          <p:spPr>
            <a:xfrm>
              <a:off x="1334309" y="3627079"/>
              <a:ext cx="5170520" cy="229001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lvl1pPr>
                <a:defRPr sz="4800">
                  <a:solidFill>
                    <a:schemeClr val="bg2"/>
                  </a:solidFill>
                  <a:latin typeface="Times New Roman" charset="0"/>
                  <a:ea typeface="ＭＳ Ｐゴシック" charset="0"/>
                  <a:cs typeface="ＭＳ Ｐゴシック" charset="0"/>
                </a:defRPr>
              </a:lvl1pPr>
              <a:lvl2pPr marL="37931725" indent="-37474525">
                <a:defRPr sz="4800">
                  <a:solidFill>
                    <a:schemeClr val="bg2"/>
                  </a:solidFill>
                  <a:latin typeface="Times New Roman" charset="0"/>
                  <a:ea typeface="ＭＳ Ｐゴシック" charset="0"/>
                </a:defRPr>
              </a:lvl2pPr>
              <a:lvl3pPr>
                <a:defRPr sz="4800">
                  <a:solidFill>
                    <a:schemeClr val="bg2"/>
                  </a:solidFill>
                  <a:latin typeface="Times New Roman" charset="0"/>
                  <a:ea typeface="ＭＳ Ｐゴシック" charset="0"/>
                </a:defRPr>
              </a:lvl3pPr>
              <a:lvl4pPr>
                <a:defRPr sz="4800">
                  <a:solidFill>
                    <a:schemeClr val="bg2"/>
                  </a:solidFill>
                  <a:latin typeface="Times New Roman" charset="0"/>
                  <a:ea typeface="ＭＳ Ｐゴシック" charset="0"/>
                </a:defRPr>
              </a:lvl4pPr>
              <a:lvl5pPr>
                <a:defRPr sz="4800">
                  <a:solidFill>
                    <a:schemeClr val="bg2"/>
                  </a:solidFill>
                  <a:latin typeface="Times New Roman" charset="0"/>
                  <a:ea typeface="ＭＳ Ｐゴシック" charset="0"/>
                </a:defRPr>
              </a:lvl5pPr>
              <a:lvl6pPr marL="457200" eaLnBrk="0" fontAlgn="base" hangingPunct="0">
                <a:spcBef>
                  <a:spcPct val="0"/>
                </a:spcBef>
                <a:spcAft>
                  <a:spcPct val="0"/>
                </a:spcAft>
                <a:defRPr sz="4800">
                  <a:solidFill>
                    <a:schemeClr val="bg2"/>
                  </a:solidFill>
                  <a:latin typeface="Times New Roman" charset="0"/>
                  <a:ea typeface="ＭＳ Ｐゴシック" charset="0"/>
                </a:defRPr>
              </a:lvl6pPr>
              <a:lvl7pPr marL="914400" eaLnBrk="0" fontAlgn="base" hangingPunct="0">
                <a:spcBef>
                  <a:spcPct val="0"/>
                </a:spcBef>
                <a:spcAft>
                  <a:spcPct val="0"/>
                </a:spcAft>
                <a:defRPr sz="4800">
                  <a:solidFill>
                    <a:schemeClr val="bg2"/>
                  </a:solidFill>
                  <a:latin typeface="Times New Roman" charset="0"/>
                  <a:ea typeface="ＭＳ Ｐゴシック" charset="0"/>
                </a:defRPr>
              </a:lvl7pPr>
              <a:lvl8pPr marL="1371600" eaLnBrk="0" fontAlgn="base" hangingPunct="0">
                <a:spcBef>
                  <a:spcPct val="0"/>
                </a:spcBef>
                <a:spcAft>
                  <a:spcPct val="0"/>
                </a:spcAft>
                <a:defRPr sz="4800">
                  <a:solidFill>
                    <a:schemeClr val="bg2"/>
                  </a:solidFill>
                  <a:latin typeface="Times New Roman" charset="0"/>
                  <a:ea typeface="ＭＳ Ｐゴシック" charset="0"/>
                </a:defRPr>
              </a:lvl8pPr>
              <a:lvl9pPr marL="1828800" eaLnBrk="0" fontAlgn="base" hangingPunct="0">
                <a:spcBef>
                  <a:spcPct val="0"/>
                </a:spcBef>
                <a:spcAft>
                  <a:spcPct val="0"/>
                </a:spcAft>
                <a:defRPr sz="4800">
                  <a:solidFill>
                    <a:schemeClr val="bg2"/>
                  </a:solidFill>
                  <a:latin typeface="Times New Roman" charset="0"/>
                  <a:ea typeface="ＭＳ Ｐゴシック" charset="0"/>
                </a:defRPr>
              </a:lvl9pPr>
            </a:lstStyle>
            <a:p>
              <a:pPr>
                <a:defRPr/>
              </a:pPr>
              <a:r>
                <a:rPr lang="en-US" sz="1800" b="1" dirty="0" smtClean="0">
                  <a:solidFill>
                    <a:srgbClr val="2D2D8A"/>
                  </a:solidFill>
                  <a:latin typeface="+mj-lt"/>
                </a:rPr>
                <a:t>Atomic physics</a:t>
              </a:r>
              <a:endParaRPr lang="en-US" sz="1800" b="1" dirty="0">
                <a:solidFill>
                  <a:srgbClr val="2D2D8A"/>
                </a:solidFill>
                <a:latin typeface="+mj-lt"/>
              </a:endParaRPr>
            </a:p>
            <a:p>
              <a:pPr defTabSz="914400" eaLnBrk="0" hangingPunct="0">
                <a:defRPr/>
              </a:pPr>
              <a:endParaRPr lang="en-GB" sz="1400" b="1" i="1" dirty="0" smtClean="0">
                <a:solidFill>
                  <a:srgbClr val="000000"/>
                </a:solidFill>
                <a:latin typeface="Arial" charset="0"/>
              </a:endParaRPr>
            </a:p>
            <a:p>
              <a:pPr defTabSz="914400" eaLnBrk="0" hangingPunct="0">
                <a:defRPr/>
              </a:pPr>
              <a:r>
                <a:rPr lang="en-GB" sz="1400" b="1" i="1" dirty="0" smtClean="0">
                  <a:solidFill>
                    <a:srgbClr val="000000"/>
                  </a:solidFill>
                  <a:latin typeface="Arial" charset="0"/>
                </a:rPr>
                <a:t>FISIC </a:t>
              </a:r>
              <a:r>
                <a:rPr lang="en-GB" sz="1400" b="1" i="1" dirty="0">
                  <a:solidFill>
                    <a:srgbClr val="000000"/>
                  </a:solidFill>
                  <a:latin typeface="Arial" charset="0"/>
                </a:rPr>
                <a:t>setup</a:t>
              </a:r>
            </a:p>
            <a:p>
              <a:pPr defTabSz="914400" eaLnBrk="0" hangingPunct="0">
                <a:defRPr/>
              </a:pPr>
              <a:r>
                <a:rPr lang="en-GB" sz="1400" dirty="0" smtClean="0">
                  <a:solidFill>
                    <a:srgbClr val="000000"/>
                  </a:solidFill>
                  <a:latin typeface="Arial" charset="0"/>
                </a:rPr>
                <a:t>Fast </a:t>
              </a:r>
              <a:r>
                <a:rPr lang="en-GB" sz="1400" dirty="0">
                  <a:solidFill>
                    <a:srgbClr val="000000"/>
                  </a:solidFill>
                  <a:latin typeface="Arial" charset="0"/>
                </a:rPr>
                <a:t>Ion Slow</a:t>
              </a:r>
            </a:p>
            <a:p>
              <a:pPr defTabSz="914400" eaLnBrk="0" hangingPunct="0">
                <a:defRPr/>
              </a:pPr>
              <a:r>
                <a:rPr lang="en-GB" sz="1400" dirty="0">
                  <a:solidFill>
                    <a:srgbClr val="000000"/>
                  </a:solidFill>
                  <a:latin typeface="Arial" charset="0"/>
                </a:rPr>
                <a:t>Ion </a:t>
              </a:r>
              <a:r>
                <a:rPr lang="en-GB" sz="1400" dirty="0" smtClean="0">
                  <a:solidFill>
                    <a:srgbClr val="000000"/>
                  </a:solidFill>
                  <a:latin typeface="Arial" charset="0"/>
                </a:rPr>
                <a:t>Collisions</a:t>
              </a:r>
            </a:p>
            <a:p>
              <a:pPr defTabSz="914400" eaLnBrk="0" hangingPunct="0">
                <a:defRPr/>
              </a:pPr>
              <a:r>
                <a:rPr lang="en-GB" sz="1400" dirty="0" smtClean="0">
                  <a:solidFill>
                    <a:srgbClr val="000000"/>
                  </a:solidFill>
                  <a:latin typeface="Arial" charset="0"/>
                </a:rPr>
                <a:t>Electron exchange</a:t>
              </a:r>
            </a:p>
            <a:p>
              <a:pPr defTabSz="914400" eaLnBrk="0" hangingPunct="0">
                <a:defRPr/>
              </a:pPr>
              <a:endParaRPr lang="en-GB" sz="1400" dirty="0" smtClean="0">
                <a:solidFill>
                  <a:srgbClr val="000000"/>
                </a:solidFill>
                <a:latin typeface="Arial" charset="0"/>
              </a:endParaRPr>
            </a:p>
          </p:txBody>
        </p:sp>
        <p:sp>
          <p:nvSpPr>
            <p:cNvPr id="26" name="Line 12"/>
            <p:cNvSpPr>
              <a:spLocks noChangeShapeType="1"/>
            </p:cNvSpPr>
            <p:nvPr/>
          </p:nvSpPr>
          <p:spPr bwMode="auto">
            <a:xfrm flipV="1">
              <a:off x="6407272" y="3410618"/>
              <a:ext cx="975570" cy="793741"/>
            </a:xfrm>
            <a:prstGeom prst="line">
              <a:avLst/>
            </a:prstGeom>
            <a:ln w="57150" cap="flat" cmpd="sng" algn="ctr">
              <a:solidFill>
                <a:srgbClr val="000000"/>
              </a:solidFill>
              <a:prstDash val="solid"/>
              <a:round/>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pic>
          <p:nvPicPr>
            <p:cNvPr id="27" name="Image 8" descr="image003.png"/>
            <p:cNvPicPr>
              <a:picLocks noChangeAspect="1"/>
            </p:cNvPicPr>
            <p:nvPr/>
          </p:nvPicPr>
          <p:blipFill>
            <a:blip r:embed="rId5"/>
            <a:srcRect/>
            <a:stretch>
              <a:fillRect/>
            </a:stretch>
          </p:blipFill>
          <p:spPr bwMode="auto">
            <a:xfrm>
              <a:off x="3854426" y="4046356"/>
              <a:ext cx="2552846" cy="1686698"/>
            </a:xfrm>
            <a:prstGeom prst="rect">
              <a:avLst/>
            </a:prstGeom>
            <a:ln>
              <a:headEnd/>
              <a:tailEnd/>
            </a:ln>
          </p:spPr>
          <p:style>
            <a:lnRef idx="1">
              <a:schemeClr val="accent1"/>
            </a:lnRef>
            <a:fillRef idx="2">
              <a:schemeClr val="accent1"/>
            </a:fillRef>
            <a:effectRef idx="1">
              <a:schemeClr val="accent1"/>
            </a:effectRef>
            <a:fontRef idx="minor">
              <a:schemeClr val="dk1"/>
            </a:fontRef>
          </p:style>
        </p:pic>
      </p:grpSp>
      <p:sp>
        <p:nvSpPr>
          <p:cNvPr id="34" name="Text Box 3"/>
          <p:cNvSpPr txBox="1">
            <a:spLocks noChangeArrowheads="1"/>
          </p:cNvSpPr>
          <p:nvPr/>
        </p:nvSpPr>
        <p:spPr bwMode="auto">
          <a:xfrm>
            <a:off x="1043608" y="8281"/>
            <a:ext cx="45080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800" b="1" dirty="0" smtClean="0">
                <a:solidFill>
                  <a:srgbClr val="000000"/>
                </a:solidFill>
              </a:rPr>
              <a:t>Experimental </a:t>
            </a:r>
            <a:r>
              <a:rPr lang="en-GB" sz="2800" b="1" dirty="0">
                <a:solidFill>
                  <a:srgbClr val="000000"/>
                </a:solidFill>
              </a:rPr>
              <a:t>Techniques</a:t>
            </a:r>
          </a:p>
        </p:txBody>
      </p:sp>
      <p:pic>
        <p:nvPicPr>
          <p:cNvPr id="35" name="Image 6" descr="S3-logo3_white.jpg"/>
          <p:cNvPicPr>
            <a:picLocks noChangeAspect="1" noChangeArrowheads="1"/>
          </p:cNvPicPr>
          <p:nvPr/>
        </p:nvPicPr>
        <p:blipFill>
          <a:blip r:embed="rId6"/>
          <a:srcRect/>
          <a:stretch>
            <a:fillRect/>
          </a:stretch>
        </p:blipFill>
        <p:spPr bwMode="auto">
          <a:xfrm>
            <a:off x="35496" y="8883"/>
            <a:ext cx="864096" cy="1043853"/>
          </a:xfrm>
          <a:prstGeom prst="rect">
            <a:avLst/>
          </a:prstGeom>
          <a:noFill/>
          <a:ln w="9525">
            <a:noFill/>
            <a:miter lim="800000"/>
            <a:headEnd/>
            <a:tailEnd/>
          </a:ln>
        </p:spPr>
      </p:pic>
      <p:grpSp>
        <p:nvGrpSpPr>
          <p:cNvPr id="6" name="Grouper 5"/>
          <p:cNvGrpSpPr/>
          <p:nvPr/>
        </p:nvGrpSpPr>
        <p:grpSpPr>
          <a:xfrm>
            <a:off x="2751799" y="652321"/>
            <a:ext cx="3404376" cy="2632663"/>
            <a:chOff x="2751799" y="652321"/>
            <a:chExt cx="3404376" cy="2632663"/>
          </a:xfrm>
        </p:grpSpPr>
        <p:sp>
          <p:nvSpPr>
            <p:cNvPr id="29" name="ZoneTexte 28"/>
            <p:cNvSpPr txBox="1"/>
            <p:nvPr/>
          </p:nvSpPr>
          <p:spPr bwMode="auto">
            <a:xfrm>
              <a:off x="2751799" y="692696"/>
              <a:ext cx="3351551" cy="1200328"/>
            </a:xfrm>
            <a:prstGeom prst="rect">
              <a:avLst/>
            </a:prstGeom>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a:defRPr/>
              </a:pPr>
              <a:r>
                <a:rPr lang="en-US" sz="1800" b="1" dirty="0" smtClean="0">
                  <a:solidFill>
                    <a:srgbClr val="2D2D8A"/>
                  </a:solidFill>
                </a:rPr>
                <a:t>In</a:t>
              </a:r>
              <a:r>
                <a:rPr lang="en-US" sz="1800" b="1" dirty="0">
                  <a:solidFill>
                    <a:srgbClr val="2D2D8A"/>
                  </a:solidFill>
                </a:rPr>
                <a:t>-</a:t>
              </a:r>
              <a:r>
                <a:rPr lang="en-US" sz="1800" b="1" dirty="0" smtClean="0">
                  <a:solidFill>
                    <a:srgbClr val="2D2D8A"/>
                  </a:solidFill>
                </a:rPr>
                <a:t>beam spectroscopy</a:t>
              </a:r>
              <a:r>
                <a:rPr lang="en-US" sz="1400" dirty="0" smtClean="0">
                  <a:solidFill>
                    <a:srgbClr val="000000"/>
                  </a:solidFill>
                  <a:sym typeface="Wingdings" charset="2"/>
                </a:rPr>
                <a:t> </a:t>
              </a:r>
              <a:endParaRPr lang="en-US" sz="1400" dirty="0">
                <a:solidFill>
                  <a:srgbClr val="000000"/>
                </a:solidFill>
                <a:sym typeface="Wingdings" charset="2"/>
              </a:endParaRPr>
            </a:p>
            <a:p>
              <a:pPr>
                <a:defRPr/>
              </a:pPr>
              <a:r>
                <a:rPr lang="en-US" sz="1200" i="1" dirty="0" smtClean="0">
                  <a:solidFill>
                    <a:srgbClr val="000000"/>
                  </a:solidFill>
                  <a:latin typeface="Arial" charset="0"/>
                  <a:sym typeface="Wingdings" charset="2"/>
                </a:rPr>
                <a:t>Two step reactions</a:t>
              </a:r>
              <a:endParaRPr lang="en-US" sz="1200" i="1" dirty="0">
                <a:solidFill>
                  <a:srgbClr val="000000"/>
                </a:solidFill>
                <a:latin typeface="Arial" charset="0"/>
                <a:sym typeface="Wingdings" charset="2"/>
              </a:endParaRPr>
            </a:p>
            <a:p>
              <a:pPr>
                <a:defRPr/>
              </a:pPr>
              <a:r>
                <a:rPr lang="en-GB" sz="1400" i="1" dirty="0" smtClean="0">
                  <a:solidFill>
                    <a:srgbClr val="000000"/>
                  </a:solidFill>
                  <a:latin typeface="Arial" charset="0"/>
                </a:rPr>
                <a:t>EXOGAM2/AGATA</a:t>
              </a:r>
              <a:endParaRPr lang="en-GB" sz="1400" i="1" dirty="0">
                <a:solidFill>
                  <a:srgbClr val="000000"/>
                </a:solidFill>
                <a:latin typeface="Arial" charset="0"/>
              </a:endParaRPr>
            </a:p>
            <a:p>
              <a:pPr>
                <a:defRPr/>
              </a:pPr>
              <a:r>
                <a:rPr lang="en-GB" sz="1400" i="1" dirty="0">
                  <a:solidFill>
                    <a:srgbClr val="000000"/>
                  </a:solidFill>
                  <a:latin typeface="Arial" charset="0"/>
                </a:rPr>
                <a:t>PARIS</a:t>
              </a:r>
            </a:p>
            <a:p>
              <a:pPr>
                <a:defRPr/>
              </a:pPr>
              <a:r>
                <a:rPr lang="en-GB" sz="1400" i="1" dirty="0" smtClean="0">
                  <a:solidFill>
                    <a:srgbClr val="000000"/>
                  </a:solidFill>
                  <a:latin typeface="Arial" charset="0"/>
                </a:rPr>
                <a:t>MUST2</a:t>
              </a:r>
              <a:r>
                <a:rPr lang="en-GB" sz="1400" i="1" dirty="0">
                  <a:solidFill>
                    <a:srgbClr val="000000"/>
                  </a:solidFill>
                  <a:latin typeface="Arial" charset="0"/>
                </a:rPr>
                <a:t>/</a:t>
              </a:r>
              <a:r>
                <a:rPr lang="en-GB" sz="1400" i="1" dirty="0" smtClean="0">
                  <a:solidFill>
                    <a:srgbClr val="000000"/>
                  </a:solidFill>
                  <a:latin typeface="Arial" charset="0"/>
                </a:rPr>
                <a:t>GASPARD</a:t>
              </a:r>
            </a:p>
          </p:txBody>
        </p:sp>
        <p:pic>
          <p:nvPicPr>
            <p:cNvPr id="30" name="Image 29"/>
            <p:cNvPicPr>
              <a:picLocks noChangeAspect="1"/>
            </p:cNvPicPr>
            <p:nvPr/>
          </p:nvPicPr>
          <p:blipFill>
            <a:blip r:embed="rId7"/>
            <a:stretch>
              <a:fillRect/>
            </a:stretch>
          </p:blipFill>
          <p:spPr>
            <a:xfrm>
              <a:off x="5004047" y="652321"/>
              <a:ext cx="1152128" cy="1491429"/>
            </a:xfrm>
            <a:prstGeom prst="rect">
              <a:avLst/>
            </a:prstGeom>
          </p:spPr>
        </p:pic>
        <p:sp>
          <p:nvSpPr>
            <p:cNvPr id="31" name="Line 12"/>
            <p:cNvSpPr>
              <a:spLocks noChangeShapeType="1"/>
            </p:cNvSpPr>
            <p:nvPr/>
          </p:nvSpPr>
          <p:spPr bwMode="auto">
            <a:xfrm>
              <a:off x="4355976" y="1916832"/>
              <a:ext cx="432048" cy="1368152"/>
            </a:xfrm>
            <a:prstGeom prst="line">
              <a:avLst/>
            </a:prstGeom>
            <a:ln w="57150" cap="flat" cmpd="sng" algn="ctr">
              <a:solidFill>
                <a:srgbClr val="000000"/>
              </a:solidFill>
              <a:prstDash val="solid"/>
              <a:round/>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grpSp>
      <p:pic>
        <p:nvPicPr>
          <p:cNvPr id="32" name="Image 31" descr="10050_0051_06_2015.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1165" y="609639"/>
            <a:ext cx="1167300" cy="1534111"/>
          </a:xfrm>
          <a:prstGeom prst="rect">
            <a:avLst/>
          </a:prstGeom>
        </p:spPr>
      </p:pic>
      <p:grpSp>
        <p:nvGrpSpPr>
          <p:cNvPr id="3" name="Grouper 2"/>
          <p:cNvGrpSpPr/>
          <p:nvPr/>
        </p:nvGrpSpPr>
        <p:grpSpPr>
          <a:xfrm>
            <a:off x="5796136" y="2271062"/>
            <a:ext cx="3168352" cy="2526090"/>
            <a:chOff x="5796136" y="2271062"/>
            <a:chExt cx="3168352" cy="2526090"/>
          </a:xfrm>
        </p:grpSpPr>
        <p:grpSp>
          <p:nvGrpSpPr>
            <p:cNvPr id="4" name="Grouper 3"/>
            <p:cNvGrpSpPr/>
            <p:nvPr/>
          </p:nvGrpSpPr>
          <p:grpSpPr>
            <a:xfrm>
              <a:off x="5796136" y="2271062"/>
              <a:ext cx="3168352" cy="2526090"/>
              <a:chOff x="5796136" y="2564338"/>
              <a:chExt cx="3168352" cy="2526090"/>
            </a:xfrm>
          </p:grpSpPr>
          <p:sp>
            <p:nvSpPr>
              <p:cNvPr id="9" name="ZoneTexte 8"/>
              <p:cNvSpPr txBox="1"/>
              <p:nvPr/>
            </p:nvSpPr>
            <p:spPr bwMode="auto">
              <a:xfrm>
                <a:off x="5796136" y="2564338"/>
                <a:ext cx="3168352" cy="1661994"/>
              </a:xfrm>
              <a:prstGeom prst="rect">
                <a:avLst/>
              </a:prstGeom>
              <a:ln/>
            </p:spPr>
            <p:style>
              <a:lnRef idx="1">
                <a:schemeClr val="dk1"/>
              </a:lnRef>
              <a:fillRef idx="2">
                <a:schemeClr val="dk1"/>
              </a:fillRef>
              <a:effectRef idx="1">
                <a:schemeClr val="dk1"/>
              </a:effectRef>
              <a:fontRef idx="minor">
                <a:schemeClr val="dk1"/>
              </a:fontRef>
            </p:style>
            <p:txBody>
              <a:bodyPr wrap="square">
                <a:prstTxWarp prst="textNoShape">
                  <a:avLst/>
                </a:prstTxWarp>
                <a:spAutoFit/>
              </a:bodyPr>
              <a:lstStyle/>
              <a:p>
                <a:pPr>
                  <a:defRPr/>
                </a:pPr>
                <a:r>
                  <a:rPr lang="en-US" sz="1800" b="1" dirty="0">
                    <a:solidFill>
                      <a:srgbClr val="2D2D8A"/>
                    </a:solidFill>
                  </a:rPr>
                  <a:t>Delayed spectroscopy</a:t>
                </a:r>
              </a:p>
              <a:p>
                <a:pPr>
                  <a:defRPr/>
                </a:pPr>
                <a:endParaRPr lang="en-GB" sz="1400" b="1" i="1" dirty="0" smtClean="0">
                  <a:solidFill>
                    <a:srgbClr val="000000"/>
                  </a:solidFill>
                </a:endParaRPr>
              </a:p>
              <a:p>
                <a:pPr>
                  <a:defRPr/>
                </a:pPr>
                <a:r>
                  <a:rPr lang="en-GB" sz="1400" b="1" i="1" dirty="0" smtClean="0">
                    <a:solidFill>
                      <a:srgbClr val="000000"/>
                    </a:solidFill>
                  </a:rPr>
                  <a:t>SIRIUS setup</a:t>
                </a:r>
                <a:endParaRPr lang="en-GB" sz="1400" b="1" dirty="0" smtClean="0">
                  <a:solidFill>
                    <a:srgbClr val="000000"/>
                  </a:solidFill>
                  <a:latin typeface="Arial"/>
                  <a:ea typeface="ＭＳ Ｐゴシック"/>
                  <a:cs typeface="ＭＳ Ｐゴシック"/>
                </a:endParaRPr>
              </a:p>
              <a:p>
                <a:pPr defTabSz="914400" eaLnBrk="0" fontAlgn="base" hangingPunct="0">
                  <a:spcBef>
                    <a:spcPct val="0"/>
                  </a:spcBef>
                  <a:spcAft>
                    <a:spcPct val="0"/>
                  </a:spcAft>
                  <a:defRPr/>
                </a:pPr>
                <a:r>
                  <a:rPr lang="en-GB" sz="1400" dirty="0" smtClean="0">
                    <a:solidFill>
                      <a:srgbClr val="000000"/>
                    </a:solidFill>
                    <a:latin typeface="Arial"/>
                    <a:ea typeface="ＭＳ Ｐゴシック"/>
                    <a:cs typeface="ＭＳ Ｐゴシック"/>
                  </a:rPr>
                  <a:t>Implantation</a:t>
                </a:r>
                <a:r>
                  <a:rPr lang="en-GB" sz="1400" dirty="0">
                    <a:solidFill>
                      <a:srgbClr val="000000"/>
                    </a:solidFill>
                    <a:latin typeface="Arial"/>
                    <a:ea typeface="ＭＳ Ｐゴシック"/>
                    <a:cs typeface="ＭＳ Ｐゴシック"/>
                  </a:rPr>
                  <a:t>-decay </a:t>
                </a:r>
              </a:p>
              <a:p>
                <a:pPr defTabSz="914400" eaLnBrk="0" fontAlgn="base" hangingPunct="0">
                  <a:spcBef>
                    <a:spcPct val="0"/>
                  </a:spcBef>
                  <a:spcAft>
                    <a:spcPct val="0"/>
                  </a:spcAft>
                  <a:defRPr/>
                </a:pPr>
                <a:r>
                  <a:rPr lang="en-GB" sz="1400" dirty="0">
                    <a:solidFill>
                      <a:srgbClr val="000000"/>
                    </a:solidFill>
                    <a:latin typeface="Arial"/>
                    <a:ea typeface="ＭＳ Ｐゴシック"/>
                    <a:cs typeface="ＭＳ Ｐゴシック"/>
                  </a:rPr>
                  <a:t>station at the mass </a:t>
                </a:r>
              </a:p>
              <a:p>
                <a:pPr defTabSz="914400" eaLnBrk="0" fontAlgn="base" hangingPunct="0">
                  <a:spcBef>
                    <a:spcPct val="0"/>
                  </a:spcBef>
                  <a:spcAft>
                    <a:spcPct val="0"/>
                  </a:spcAft>
                  <a:defRPr/>
                </a:pPr>
                <a:r>
                  <a:rPr lang="en-GB" sz="1400" dirty="0">
                    <a:solidFill>
                      <a:srgbClr val="000000"/>
                    </a:solidFill>
                    <a:latin typeface="Arial"/>
                    <a:ea typeface="ＭＳ Ｐゴシック"/>
                    <a:cs typeface="ＭＳ Ｐゴシック"/>
                  </a:rPr>
                  <a:t>dispersive </a:t>
                </a:r>
                <a:r>
                  <a:rPr lang="en-GB" sz="1400" dirty="0" smtClean="0">
                    <a:solidFill>
                      <a:srgbClr val="000000"/>
                    </a:solidFill>
                    <a:latin typeface="Arial"/>
                    <a:ea typeface="ＭＳ Ｐゴシック"/>
                    <a:cs typeface="ＭＳ Ｐゴシック"/>
                  </a:rPr>
                  <a:t>plan</a:t>
                </a:r>
              </a:p>
              <a:p>
                <a:pPr defTabSz="914400" eaLnBrk="0" fontAlgn="base" hangingPunct="0">
                  <a:spcBef>
                    <a:spcPct val="0"/>
                  </a:spcBef>
                  <a:spcAft>
                    <a:spcPct val="0"/>
                  </a:spcAft>
                  <a:defRPr/>
                </a:pPr>
                <a:endParaRPr lang="en-GB" sz="1400" dirty="0" smtClean="0">
                  <a:solidFill>
                    <a:srgbClr val="000000"/>
                  </a:solidFill>
                  <a:latin typeface="Arial"/>
                  <a:ea typeface="ＭＳ Ｐゴシック"/>
                  <a:cs typeface="ＭＳ Ｐゴシック"/>
                </a:endParaRPr>
              </a:p>
            </p:txBody>
          </p:sp>
          <p:sp>
            <p:nvSpPr>
              <p:cNvPr id="10" name="Line 12"/>
              <p:cNvSpPr>
                <a:spLocks noChangeShapeType="1"/>
              </p:cNvSpPr>
              <p:nvPr/>
            </p:nvSpPr>
            <p:spPr bwMode="auto">
              <a:xfrm>
                <a:off x="7308304" y="4226332"/>
                <a:ext cx="1440161" cy="864096"/>
              </a:xfrm>
              <a:prstGeom prst="line">
                <a:avLst/>
              </a:prstGeom>
              <a:noFill/>
              <a:ln w="57150">
                <a:solidFill>
                  <a:srgbClr val="000000"/>
                </a:solidFill>
                <a:round/>
                <a:headEnd/>
                <a:tailEnd type="triangle" w="med" len="med"/>
              </a:ln>
            </p:spPr>
            <p:txBody>
              <a:bodyPr wrap="square">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128"/>
                  <a:cs typeface="ＭＳ Ｐゴシック"/>
                </a:endParaRPr>
              </a:p>
            </p:txBody>
          </p:sp>
        </p:grpSp>
        <p:pic>
          <p:nvPicPr>
            <p:cNvPr id="37" name="Picture 4" descr="10"/>
            <p:cNvPicPr>
              <a:picLocks noChangeAspect="1" noChangeArrowheads="1"/>
            </p:cNvPicPr>
            <p:nvPr/>
          </p:nvPicPr>
          <p:blipFill>
            <a:blip r:embed="rId9">
              <a:clrChange>
                <a:clrFrom>
                  <a:srgbClr val="353365"/>
                </a:clrFrom>
                <a:clrTo>
                  <a:srgbClr val="353365">
                    <a:alpha val="0"/>
                  </a:srgbClr>
                </a:clrTo>
              </a:clrChange>
              <a:extLst>
                <a:ext uri="{28A0092B-C50C-407E-A947-70E740481C1C}">
                  <a14:useLocalDpi xmlns:a14="http://schemas.microsoft.com/office/drawing/2010/main" val="0"/>
                </a:ext>
              </a:extLst>
            </a:blip>
            <a:srcRect/>
            <a:stretch>
              <a:fillRect/>
            </a:stretch>
          </p:blipFill>
          <p:spPr bwMode="auto">
            <a:xfrm flipH="1">
              <a:off x="7716941" y="2564904"/>
              <a:ext cx="1247547" cy="122413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rot="16200000">
            <a:off x="7894659" y="975618"/>
            <a:ext cx="2120818" cy="215444"/>
          </a:xfrm>
          <a:prstGeom prst="rect">
            <a:avLst/>
          </a:prstGeom>
        </p:spPr>
        <p:txBody>
          <a:bodyPr wrap="square">
            <a:spAutoFit/>
          </a:bodyPr>
          <a:lstStyle/>
          <a:p>
            <a:r>
              <a:rPr lang="tr-TR" sz="800" dirty="0" err="1" smtClean="0"/>
              <a:t>Eur</a:t>
            </a:r>
            <a:r>
              <a:rPr lang="tr-TR" sz="800" dirty="0"/>
              <a:t>. </a:t>
            </a:r>
            <a:r>
              <a:rPr lang="tr-TR" sz="800" dirty="0" err="1"/>
              <a:t>Phys</a:t>
            </a:r>
            <a:r>
              <a:rPr lang="tr-TR" sz="800" dirty="0"/>
              <a:t>. J. A (2015) 51: 66</a:t>
            </a:r>
            <a:endParaRPr lang="en-US" sz="800" dirty="0"/>
          </a:p>
        </p:txBody>
      </p:sp>
    </p:spTree>
    <p:extLst>
      <p:ext uri="{BB962C8B-B14F-4D97-AF65-F5344CB8AC3E}">
        <p14:creationId xmlns:p14="http://schemas.microsoft.com/office/powerpoint/2010/main" val="38908399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modele presentatio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Anew">
  <a:themeElements>
    <a:clrScheme name="CEA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An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600" b="0" i="0" u="none" strike="noStrike" cap="none" normalizeH="0" baseline="0" smtClean="0">
            <a:ln>
              <a:noFill/>
            </a:ln>
            <a:solidFill>
              <a:srgbClr val="5F5F5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600" b="0" i="0" u="none" strike="noStrike" cap="none" normalizeH="0" baseline="0" smtClean="0">
            <a:ln>
              <a:noFill/>
            </a:ln>
            <a:solidFill>
              <a:srgbClr val="5F5F5F"/>
            </a:solidFill>
            <a:effectLst/>
            <a:latin typeface="Arial" charset="0"/>
          </a:defRPr>
        </a:defPPr>
      </a:lstStyle>
    </a:lnDef>
  </a:objectDefaults>
  <a:extraClrSchemeLst>
    <a:extraClrScheme>
      <a:clrScheme name="CEA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A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A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A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A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A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Ane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A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A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A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A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A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EAnew">
  <a:themeElements>
    <a:clrScheme name="CEA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An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600" b="0" i="0" u="none" strike="noStrike" cap="none" normalizeH="0" baseline="0" smtClean="0">
            <a:ln>
              <a:noFill/>
            </a:ln>
            <a:solidFill>
              <a:srgbClr val="5F5F5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600" b="0" i="0" u="none" strike="noStrike" cap="none" normalizeH="0" baseline="0" smtClean="0">
            <a:ln>
              <a:noFill/>
            </a:ln>
            <a:solidFill>
              <a:srgbClr val="5F5F5F"/>
            </a:solidFill>
            <a:effectLst/>
            <a:latin typeface="Arial" charset="0"/>
          </a:defRPr>
        </a:defPPr>
      </a:lstStyle>
    </a:lnDef>
  </a:objectDefaults>
  <a:extraClrSchemeLst>
    <a:extraClrScheme>
      <a:clrScheme name="CEA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A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A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A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A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A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Ane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A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A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A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A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A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EAnew">
  <a:themeElements>
    <a:clrScheme name="CEA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An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600" b="0" i="0" u="none" strike="noStrike" cap="none" normalizeH="0" baseline="0" smtClean="0">
            <a:ln>
              <a:noFill/>
            </a:ln>
            <a:solidFill>
              <a:srgbClr val="5F5F5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600" b="0" i="0" u="none" strike="noStrike" cap="none" normalizeH="0" baseline="0" smtClean="0">
            <a:ln>
              <a:noFill/>
            </a:ln>
            <a:solidFill>
              <a:srgbClr val="5F5F5F"/>
            </a:solidFill>
            <a:effectLst/>
            <a:latin typeface="Arial" charset="0"/>
          </a:defRPr>
        </a:defPPr>
      </a:lstStyle>
    </a:lnDef>
  </a:objectDefaults>
  <a:extraClrSchemeLst>
    <a:extraClrScheme>
      <a:clrScheme name="CEA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A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A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A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A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A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Ane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A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A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A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A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A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modele pre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90514</TotalTime>
  <Words>3872</Words>
  <Application>Microsoft Macintosh PowerPoint</Application>
  <PresentationFormat>Présentation à l'écran (4:3)</PresentationFormat>
  <Paragraphs>711</Paragraphs>
  <Slides>22</Slides>
  <Notes>19</Notes>
  <HiddenSlides>1</HiddenSlides>
  <MMClips>0</MMClips>
  <ScaleCrop>false</ScaleCrop>
  <HeadingPairs>
    <vt:vector size="6" baseType="variant">
      <vt:variant>
        <vt:lpstr>Thème</vt:lpstr>
      </vt:variant>
      <vt:variant>
        <vt:i4>5</vt:i4>
      </vt:variant>
      <vt:variant>
        <vt:lpstr>Serveurs OLE incorporés</vt:lpstr>
      </vt:variant>
      <vt:variant>
        <vt:i4>1</vt:i4>
      </vt:variant>
      <vt:variant>
        <vt:lpstr>Titres des diapositives</vt:lpstr>
      </vt:variant>
      <vt:variant>
        <vt:i4>22</vt:i4>
      </vt:variant>
    </vt:vector>
  </HeadingPairs>
  <TitlesOfParts>
    <vt:vector size="28" baseType="lpstr">
      <vt:lpstr>1_modele presentation</vt:lpstr>
      <vt:lpstr>CEAnew</vt:lpstr>
      <vt:lpstr>1_CEAnew</vt:lpstr>
      <vt:lpstr>2_CEAnew</vt:lpstr>
      <vt:lpstr>7_modele presentation</vt:lpstr>
      <vt:lpstr>Graph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100Sn region experimental status</vt:lpstr>
      <vt:lpstr>Présentation PowerPoint</vt:lpstr>
      <vt:lpstr> S3-LEB Science opportunities</vt:lpstr>
      <vt:lpstr>Présentation PowerPoint</vt:lpstr>
      <vt:lpstr>Présentation PowerPoint</vt:lpstr>
      <vt:lpstr>Présentation PowerPoint</vt:lpstr>
      <vt:lpstr>Présentation PowerPoint</vt:lpstr>
      <vt:lpstr> VHE and SHE region</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admin</dc:creator>
  <cp:lastModifiedBy>Hervé Savajols</cp:lastModifiedBy>
  <cp:revision>1318</cp:revision>
  <cp:lastPrinted>2014-05-12T08:01:15Z</cp:lastPrinted>
  <dcterms:created xsi:type="dcterms:W3CDTF">2012-06-06T17:00:17Z</dcterms:created>
  <dcterms:modified xsi:type="dcterms:W3CDTF">2016-04-28T09:56:57Z</dcterms:modified>
</cp:coreProperties>
</file>