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5"/>
  </p:notesMasterIdLst>
  <p:sldIdLst>
    <p:sldId id="256" r:id="rId2"/>
    <p:sldId id="257" r:id="rId3"/>
    <p:sldId id="291" r:id="rId4"/>
    <p:sldId id="325" r:id="rId5"/>
    <p:sldId id="326" r:id="rId6"/>
    <p:sldId id="327" r:id="rId7"/>
    <p:sldId id="259" r:id="rId8"/>
    <p:sldId id="328" r:id="rId9"/>
    <p:sldId id="303" r:id="rId10"/>
    <p:sldId id="304" r:id="rId11"/>
    <p:sldId id="315" r:id="rId12"/>
    <p:sldId id="307" r:id="rId13"/>
    <p:sldId id="317" r:id="rId14"/>
    <p:sldId id="318" r:id="rId15"/>
    <p:sldId id="309" r:id="rId16"/>
    <p:sldId id="319" r:id="rId17"/>
    <p:sldId id="322" r:id="rId18"/>
    <p:sldId id="324" r:id="rId19"/>
    <p:sldId id="316" r:id="rId20"/>
    <p:sldId id="306" r:id="rId21"/>
    <p:sldId id="323" r:id="rId22"/>
    <p:sldId id="329" r:id="rId23"/>
    <p:sldId id="292" r:id="rId24"/>
  </p:sldIdLst>
  <p:sldSz cx="10071100" cy="7556500"/>
  <p:notesSz cx="6858000" cy="9144000"/>
  <p:defaultTextStyle>
    <a:lvl1pPr defTabSz="456891">
      <a:defRPr sz="1200">
        <a:latin typeface="Arial"/>
        <a:ea typeface="Arial"/>
        <a:cs typeface="Arial"/>
        <a:sym typeface="Arial"/>
      </a:defRPr>
    </a:lvl1pPr>
    <a:lvl2pPr indent="228445" defTabSz="456891">
      <a:defRPr sz="1200">
        <a:latin typeface="Arial"/>
        <a:ea typeface="Arial"/>
        <a:cs typeface="Arial"/>
        <a:sym typeface="Arial"/>
      </a:defRPr>
    </a:lvl2pPr>
    <a:lvl3pPr indent="456891" defTabSz="456891">
      <a:defRPr sz="1200">
        <a:latin typeface="Arial"/>
        <a:ea typeface="Arial"/>
        <a:cs typeface="Arial"/>
        <a:sym typeface="Arial"/>
      </a:defRPr>
    </a:lvl3pPr>
    <a:lvl4pPr indent="685338" defTabSz="456891">
      <a:defRPr sz="1200">
        <a:latin typeface="Arial"/>
        <a:ea typeface="Arial"/>
        <a:cs typeface="Arial"/>
        <a:sym typeface="Arial"/>
      </a:defRPr>
    </a:lvl4pPr>
    <a:lvl5pPr indent="913785" defTabSz="456891">
      <a:defRPr sz="1200">
        <a:latin typeface="Arial"/>
        <a:ea typeface="Arial"/>
        <a:cs typeface="Arial"/>
        <a:sym typeface="Arial"/>
      </a:defRPr>
    </a:lvl5pPr>
    <a:lvl6pPr indent="2284459" defTabSz="456891">
      <a:defRPr sz="1200">
        <a:latin typeface="Arial"/>
        <a:ea typeface="Arial"/>
        <a:cs typeface="Arial"/>
        <a:sym typeface="Arial"/>
      </a:defRPr>
    </a:lvl6pPr>
    <a:lvl7pPr indent="2741353" defTabSz="456891">
      <a:defRPr sz="1200">
        <a:latin typeface="Arial"/>
        <a:ea typeface="Arial"/>
        <a:cs typeface="Arial"/>
        <a:sym typeface="Arial"/>
      </a:defRPr>
    </a:lvl7pPr>
    <a:lvl8pPr indent="3198245" defTabSz="456891">
      <a:defRPr sz="1200">
        <a:latin typeface="Arial"/>
        <a:ea typeface="Arial"/>
        <a:cs typeface="Arial"/>
        <a:sym typeface="Arial"/>
      </a:defRPr>
    </a:lvl8pPr>
    <a:lvl9pPr indent="3655135" defTabSz="456891">
      <a:defRPr sz="12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827512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2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</p:spPr>
        <p:txBody>
          <a:bodyPr/>
          <a:lstStyle/>
          <a:p>
            <a:fld id="{38139734-380C-4440-A128-AB9755CAEAC9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308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7AD7A1C-66E2-46D8-98E1-E89273860FB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29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20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49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0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33463" y="657225"/>
            <a:ext cx="4371975" cy="3279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01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333" y="1236678"/>
            <a:ext cx="8560435" cy="2630781"/>
          </a:xfrm>
        </p:spPr>
        <p:txBody>
          <a:bodyPr anchor="b"/>
          <a:lstStyle>
            <a:lvl1pPr algn="ctr">
              <a:defRPr sz="660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3968912"/>
            <a:ext cx="7553325" cy="1824404"/>
          </a:xfrm>
        </p:spPr>
        <p:txBody>
          <a:bodyPr/>
          <a:lstStyle>
            <a:lvl1pPr marL="0" indent="0" algn="ctr">
              <a:buNone/>
              <a:defRPr sz="2643"/>
            </a:lvl1pPr>
            <a:lvl2pPr marL="503560" indent="0" algn="ctr">
              <a:buNone/>
              <a:defRPr sz="2203"/>
            </a:lvl2pPr>
            <a:lvl3pPr marL="1007120" indent="0" algn="ctr">
              <a:buNone/>
              <a:defRPr sz="1983"/>
            </a:lvl3pPr>
            <a:lvl4pPr marL="1510680" indent="0" algn="ctr">
              <a:buNone/>
              <a:defRPr sz="1762"/>
            </a:lvl4pPr>
            <a:lvl5pPr marL="2014240" indent="0" algn="ctr">
              <a:buNone/>
              <a:defRPr sz="1762"/>
            </a:lvl5pPr>
            <a:lvl6pPr marL="2517800" indent="0" algn="ctr">
              <a:buNone/>
              <a:defRPr sz="1762"/>
            </a:lvl6pPr>
            <a:lvl7pPr marL="3021360" indent="0" algn="ctr">
              <a:buNone/>
              <a:defRPr sz="1762"/>
            </a:lvl7pPr>
            <a:lvl8pPr marL="3524921" indent="0" algn="ctr">
              <a:buNone/>
              <a:defRPr sz="1762"/>
            </a:lvl8pPr>
            <a:lvl9pPr marL="4028481" indent="0" algn="ctr">
              <a:buNone/>
              <a:defRPr sz="1762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27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76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7131" y="402314"/>
            <a:ext cx="2171581" cy="640378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389" y="402314"/>
            <a:ext cx="6388854" cy="640378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68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Page title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fi-FI" altLang="ja-JP" smtClean="0"/>
              <a:t>ALCW2015, KEK Tsukuba, 24 Apr. 2015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77550" y="1001583"/>
            <a:ext cx="9516000" cy="60296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ja-JP" dirty="0" smtClean="0"/>
              <a:t>Text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5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2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143" y="1883879"/>
            <a:ext cx="8686324" cy="3143294"/>
          </a:xfrm>
        </p:spPr>
        <p:txBody>
          <a:bodyPr anchor="b"/>
          <a:lstStyle>
            <a:lvl1pPr>
              <a:defRPr sz="660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143" y="5056910"/>
            <a:ext cx="8686324" cy="1652984"/>
          </a:xfrm>
        </p:spPr>
        <p:txBody>
          <a:bodyPr/>
          <a:lstStyle>
            <a:lvl1pPr marL="0" indent="0">
              <a:buNone/>
              <a:defRPr sz="2643">
                <a:solidFill>
                  <a:schemeClr val="tx1"/>
                </a:solidFill>
              </a:defRPr>
            </a:lvl1pPr>
            <a:lvl2pPr marL="503560" indent="0">
              <a:buNone/>
              <a:defRPr sz="2203">
                <a:solidFill>
                  <a:schemeClr val="tx1">
                    <a:tint val="75000"/>
                  </a:schemeClr>
                </a:solidFill>
              </a:defRPr>
            </a:lvl2pPr>
            <a:lvl3pPr marL="1007120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0680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4pPr>
            <a:lvl5pPr marL="2014240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5pPr>
            <a:lvl6pPr marL="2517800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6pPr>
            <a:lvl7pPr marL="3021360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7pPr>
            <a:lvl8pPr marL="3524921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8pPr>
            <a:lvl9pPr marL="4028481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75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388" y="2011568"/>
            <a:ext cx="4280218" cy="479453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8494" y="2011568"/>
            <a:ext cx="4280218" cy="479453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4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00" y="402315"/>
            <a:ext cx="8686324" cy="146057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01" y="1852393"/>
            <a:ext cx="4260547" cy="907829"/>
          </a:xfrm>
        </p:spPr>
        <p:txBody>
          <a:bodyPr anchor="b"/>
          <a:lstStyle>
            <a:lvl1pPr marL="0" indent="0">
              <a:buNone/>
              <a:defRPr sz="2643" b="1"/>
            </a:lvl1pPr>
            <a:lvl2pPr marL="503560" indent="0">
              <a:buNone/>
              <a:defRPr sz="2203" b="1"/>
            </a:lvl2pPr>
            <a:lvl3pPr marL="1007120" indent="0">
              <a:buNone/>
              <a:defRPr sz="1983" b="1"/>
            </a:lvl3pPr>
            <a:lvl4pPr marL="1510680" indent="0">
              <a:buNone/>
              <a:defRPr sz="1762" b="1"/>
            </a:lvl4pPr>
            <a:lvl5pPr marL="2014240" indent="0">
              <a:buNone/>
              <a:defRPr sz="1762" b="1"/>
            </a:lvl5pPr>
            <a:lvl6pPr marL="2517800" indent="0">
              <a:buNone/>
              <a:defRPr sz="1762" b="1"/>
            </a:lvl6pPr>
            <a:lvl7pPr marL="3021360" indent="0">
              <a:buNone/>
              <a:defRPr sz="1762" b="1"/>
            </a:lvl7pPr>
            <a:lvl8pPr marL="3524921" indent="0">
              <a:buNone/>
              <a:defRPr sz="1762" b="1"/>
            </a:lvl8pPr>
            <a:lvl9pPr marL="4028481" indent="0">
              <a:buNone/>
              <a:defRPr sz="176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01" y="2760222"/>
            <a:ext cx="4260547" cy="405987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8495" y="1852393"/>
            <a:ext cx="4281529" cy="907829"/>
          </a:xfrm>
        </p:spPr>
        <p:txBody>
          <a:bodyPr anchor="b"/>
          <a:lstStyle>
            <a:lvl1pPr marL="0" indent="0">
              <a:buNone/>
              <a:defRPr sz="2643" b="1"/>
            </a:lvl1pPr>
            <a:lvl2pPr marL="503560" indent="0">
              <a:buNone/>
              <a:defRPr sz="2203" b="1"/>
            </a:lvl2pPr>
            <a:lvl3pPr marL="1007120" indent="0">
              <a:buNone/>
              <a:defRPr sz="1983" b="1"/>
            </a:lvl3pPr>
            <a:lvl4pPr marL="1510680" indent="0">
              <a:buNone/>
              <a:defRPr sz="1762" b="1"/>
            </a:lvl4pPr>
            <a:lvl5pPr marL="2014240" indent="0">
              <a:buNone/>
              <a:defRPr sz="1762" b="1"/>
            </a:lvl5pPr>
            <a:lvl6pPr marL="2517800" indent="0">
              <a:buNone/>
              <a:defRPr sz="1762" b="1"/>
            </a:lvl6pPr>
            <a:lvl7pPr marL="3021360" indent="0">
              <a:buNone/>
              <a:defRPr sz="1762" b="1"/>
            </a:lvl7pPr>
            <a:lvl8pPr marL="3524921" indent="0">
              <a:buNone/>
              <a:defRPr sz="1762" b="1"/>
            </a:lvl8pPr>
            <a:lvl9pPr marL="4028481" indent="0">
              <a:buNone/>
              <a:defRPr sz="176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8495" y="2760222"/>
            <a:ext cx="4281529" cy="405987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011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78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8FD4-FEEC-44E1-8531-46E7C7E66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59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00" y="503767"/>
            <a:ext cx="3248192" cy="1763183"/>
          </a:xfrm>
        </p:spPr>
        <p:txBody>
          <a:bodyPr anchor="b"/>
          <a:lstStyle>
            <a:lvl1pPr>
              <a:defRPr sz="352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529" y="1087998"/>
            <a:ext cx="5098494" cy="5370013"/>
          </a:xfrm>
        </p:spPr>
        <p:txBody>
          <a:bodyPr/>
          <a:lstStyle>
            <a:lvl1pPr>
              <a:defRPr sz="3524"/>
            </a:lvl1pPr>
            <a:lvl2pPr>
              <a:defRPr sz="3084"/>
            </a:lvl2pPr>
            <a:lvl3pPr>
              <a:defRPr sz="2643"/>
            </a:lvl3pPr>
            <a:lvl4pPr>
              <a:defRPr sz="2203"/>
            </a:lvl4pPr>
            <a:lvl5pPr>
              <a:defRPr sz="2203"/>
            </a:lvl5pPr>
            <a:lvl6pPr>
              <a:defRPr sz="2203"/>
            </a:lvl6pPr>
            <a:lvl7pPr>
              <a:defRPr sz="2203"/>
            </a:lvl7pPr>
            <a:lvl8pPr>
              <a:defRPr sz="2203"/>
            </a:lvl8pPr>
            <a:lvl9pPr>
              <a:defRPr sz="220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00" y="2266950"/>
            <a:ext cx="3248192" cy="4199805"/>
          </a:xfrm>
        </p:spPr>
        <p:txBody>
          <a:bodyPr/>
          <a:lstStyle>
            <a:lvl1pPr marL="0" indent="0">
              <a:buNone/>
              <a:defRPr sz="1762"/>
            </a:lvl1pPr>
            <a:lvl2pPr marL="503560" indent="0">
              <a:buNone/>
              <a:defRPr sz="1542"/>
            </a:lvl2pPr>
            <a:lvl3pPr marL="1007120" indent="0">
              <a:buNone/>
              <a:defRPr sz="1322"/>
            </a:lvl3pPr>
            <a:lvl4pPr marL="1510680" indent="0">
              <a:buNone/>
              <a:defRPr sz="1101"/>
            </a:lvl4pPr>
            <a:lvl5pPr marL="2014240" indent="0">
              <a:buNone/>
              <a:defRPr sz="1101"/>
            </a:lvl5pPr>
            <a:lvl6pPr marL="2517800" indent="0">
              <a:buNone/>
              <a:defRPr sz="1101"/>
            </a:lvl6pPr>
            <a:lvl7pPr marL="3021360" indent="0">
              <a:buNone/>
              <a:defRPr sz="1101"/>
            </a:lvl7pPr>
            <a:lvl8pPr marL="3524921" indent="0">
              <a:buNone/>
              <a:defRPr sz="1101"/>
            </a:lvl8pPr>
            <a:lvl9pPr marL="4028481" indent="0">
              <a:buNone/>
              <a:defRPr sz="11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798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00" y="503767"/>
            <a:ext cx="3248192" cy="1763183"/>
          </a:xfrm>
        </p:spPr>
        <p:txBody>
          <a:bodyPr anchor="b"/>
          <a:lstStyle>
            <a:lvl1pPr>
              <a:defRPr sz="352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1529" y="1087998"/>
            <a:ext cx="5098494" cy="5370013"/>
          </a:xfrm>
        </p:spPr>
        <p:txBody>
          <a:bodyPr anchor="t"/>
          <a:lstStyle>
            <a:lvl1pPr marL="0" indent="0">
              <a:buNone/>
              <a:defRPr sz="3524"/>
            </a:lvl1pPr>
            <a:lvl2pPr marL="503560" indent="0">
              <a:buNone/>
              <a:defRPr sz="3084"/>
            </a:lvl2pPr>
            <a:lvl3pPr marL="1007120" indent="0">
              <a:buNone/>
              <a:defRPr sz="2643"/>
            </a:lvl3pPr>
            <a:lvl4pPr marL="1510680" indent="0">
              <a:buNone/>
              <a:defRPr sz="2203"/>
            </a:lvl4pPr>
            <a:lvl5pPr marL="2014240" indent="0">
              <a:buNone/>
              <a:defRPr sz="2203"/>
            </a:lvl5pPr>
            <a:lvl6pPr marL="2517800" indent="0">
              <a:buNone/>
              <a:defRPr sz="2203"/>
            </a:lvl6pPr>
            <a:lvl7pPr marL="3021360" indent="0">
              <a:buNone/>
              <a:defRPr sz="2203"/>
            </a:lvl7pPr>
            <a:lvl8pPr marL="3524921" indent="0">
              <a:buNone/>
              <a:defRPr sz="2203"/>
            </a:lvl8pPr>
            <a:lvl9pPr marL="4028481" indent="0">
              <a:buNone/>
              <a:defRPr sz="220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00" y="2266950"/>
            <a:ext cx="3248192" cy="4199805"/>
          </a:xfrm>
        </p:spPr>
        <p:txBody>
          <a:bodyPr/>
          <a:lstStyle>
            <a:lvl1pPr marL="0" indent="0">
              <a:buNone/>
              <a:defRPr sz="1762"/>
            </a:lvl1pPr>
            <a:lvl2pPr marL="503560" indent="0">
              <a:buNone/>
              <a:defRPr sz="1542"/>
            </a:lvl2pPr>
            <a:lvl3pPr marL="1007120" indent="0">
              <a:buNone/>
              <a:defRPr sz="1322"/>
            </a:lvl3pPr>
            <a:lvl4pPr marL="1510680" indent="0">
              <a:buNone/>
              <a:defRPr sz="1101"/>
            </a:lvl4pPr>
            <a:lvl5pPr marL="2014240" indent="0">
              <a:buNone/>
              <a:defRPr sz="1101"/>
            </a:lvl5pPr>
            <a:lvl6pPr marL="2517800" indent="0">
              <a:buNone/>
              <a:defRPr sz="1101"/>
            </a:lvl6pPr>
            <a:lvl7pPr marL="3021360" indent="0">
              <a:buNone/>
              <a:defRPr sz="1101"/>
            </a:lvl7pPr>
            <a:lvl8pPr marL="3524921" indent="0">
              <a:buNone/>
              <a:defRPr sz="1101"/>
            </a:lvl8pPr>
            <a:lvl9pPr marL="4028481" indent="0">
              <a:buNone/>
              <a:defRPr sz="11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0497-06C1-49EA-A927-78FD07ABDFA4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608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388" y="402315"/>
            <a:ext cx="8686324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388" y="2011568"/>
            <a:ext cx="8686324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388" y="7003758"/>
            <a:ext cx="2265998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0497-06C1-49EA-A927-78FD07ABDFA4}" type="datetimeFigureOut">
              <a:rPr kumimoji="1" lang="ja-JP" altLang="en-US" smtClean="0"/>
              <a:t>2016/9/29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6052" y="7003758"/>
            <a:ext cx="3398996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2714" y="7003758"/>
            <a:ext cx="2265998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34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1007120" rtl="0" eaLnBrk="1" latinLnBrk="0" hangingPunct="1">
        <a:lnSpc>
          <a:spcPct val="90000"/>
        </a:lnSpc>
        <a:spcBef>
          <a:spcPct val="0"/>
        </a:spcBef>
        <a:buNone/>
        <a:defRPr kumimoji="1" sz="48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780" indent="-251780" algn="l" defTabSz="1007120" rtl="0" eaLnBrk="1" latinLnBrk="0" hangingPunct="1">
        <a:lnSpc>
          <a:spcPct val="90000"/>
        </a:lnSpc>
        <a:spcBef>
          <a:spcPts val="1101"/>
        </a:spcBef>
        <a:buFont typeface="Arial" panose="020B0604020202020204" pitchFamily="34" charset="0"/>
        <a:buChar char="•"/>
        <a:defRPr kumimoji="1" sz="3084" kern="1200">
          <a:solidFill>
            <a:schemeClr val="tx1"/>
          </a:solidFill>
          <a:latin typeface="+mn-lt"/>
          <a:ea typeface="+mn-ea"/>
          <a:cs typeface="+mn-cs"/>
        </a:defRPr>
      </a:lvl1pPr>
      <a:lvl2pPr marL="75534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3" kern="1200">
          <a:solidFill>
            <a:schemeClr val="tx1"/>
          </a:solidFill>
          <a:latin typeface="+mn-lt"/>
          <a:ea typeface="+mn-ea"/>
          <a:cs typeface="+mn-cs"/>
        </a:defRPr>
      </a:lvl2pPr>
      <a:lvl3pPr marL="125890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3" kern="1200">
          <a:solidFill>
            <a:schemeClr val="tx1"/>
          </a:solidFill>
          <a:latin typeface="+mn-lt"/>
          <a:ea typeface="+mn-ea"/>
          <a:cs typeface="+mn-cs"/>
        </a:defRPr>
      </a:lvl3pPr>
      <a:lvl4pPr marL="176246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26602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76958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314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670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026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56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12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068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424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780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1360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4921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28481" algn="l" defTabSz="1007120" rtl="0" eaLnBrk="1" latinLnBrk="0" hangingPunct="1"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4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8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6.png"/><Relationship Id="rId5" Type="http://schemas.openxmlformats.org/officeDocument/2006/relationships/image" Target="../media/image32.png"/><Relationship Id="rId6" Type="http://schemas.openxmlformats.org/officeDocument/2006/relationships/oleObject" Target="../embeddings/oleObject17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34.wmf"/><Relationship Id="rId10" Type="http://schemas.openxmlformats.org/officeDocument/2006/relationships/oleObject" Target="../embeddings/oleObject19.bin"/><Relationship Id="rId11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0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1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wmf"/><Relationship Id="rId5" Type="http://schemas.openxmlformats.org/officeDocument/2006/relationships/image" Target="../media/image1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643062" y="1185962"/>
            <a:ext cx="9086068" cy="1620838"/>
          </a:xfrm>
          <a:prstGeom prst="rect">
            <a:avLst/>
          </a:prstGeom>
        </p:spPr>
        <p:txBody>
          <a:bodyPr lIns="0" tIns="0" rIns="0" bIns="0" anchor="t">
            <a:normAutofit fontScale="90000"/>
          </a:bodyPr>
          <a:lstStyle/>
          <a:p>
            <a:pPr lvl="0" algn="ctr" defTabSz="913785">
              <a:defRPr sz="1800"/>
            </a:pPr>
            <a:r>
              <a:rPr lang="en-US" altLang="ja-JP" sz="48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Development of Optical Resonant Cavities for laser-Compton Scattering</a:t>
            </a:r>
            <a:endParaRPr sz="4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3235349" y="3382169"/>
            <a:ext cx="3931168" cy="964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65" tIns="50765" rIns="50765" bIns="50765">
            <a:spAutoFit/>
          </a:bodyPr>
          <a:lstStyle/>
          <a:p>
            <a:pPr lvl="0" algn="ctr" defTabSz="447372">
              <a:defRPr sz="1800"/>
            </a:pPr>
            <a:r>
              <a: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Tohru Takahashi</a:t>
            </a:r>
            <a:endParaRPr sz="28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"/>
            </a:endParaRPr>
          </a:p>
          <a:p>
            <a:pPr lvl="0" algn="ctr" defTabSz="447372">
              <a:defRPr sz="1800"/>
            </a:pPr>
            <a:r>
              <a: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Hiroshima University</a:t>
            </a:r>
          </a:p>
        </p:txBody>
      </p:sp>
      <p:sp>
        <p:nvSpPr>
          <p:cNvPr id="82" name="Shape 82"/>
          <p:cNvSpPr/>
          <p:nvPr/>
        </p:nvSpPr>
        <p:spPr>
          <a:xfrm>
            <a:off x="3650166" y="6483112"/>
            <a:ext cx="6078964" cy="841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65" tIns="50765" rIns="50765" bIns="50765">
            <a:spAutoFit/>
          </a:bodyPr>
          <a:lstStyle/>
          <a:p>
            <a:pPr lvl="0" defTabSz="447372">
              <a:defRPr sz="1800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September 29 </a:t>
            </a:r>
            <a:r>
              <a:rPr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201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6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"/>
            </a:endParaRPr>
          </a:p>
          <a:p>
            <a:pPr lvl="0" defTabSz="447372">
              <a:defRPr sz="1800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Channeling</a:t>
            </a:r>
            <a:r>
              <a:rPr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201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rPr>
              <a:t>6@Desenzano del Garda, Italy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940311" y="4614569"/>
            <a:ext cx="73746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for</a:t>
            </a:r>
          </a:p>
          <a:p>
            <a:pPr algn="ctr"/>
            <a:r>
              <a:rPr lang="en-US" altLang="ja-JP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Y.Hosaka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, Y</a:t>
            </a: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. </a:t>
            </a:r>
            <a:r>
              <a:rPr lang="en-US" altLang="ja-JP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Uesugi</a:t>
            </a:r>
            <a:r>
              <a:rPr lang="ja-JP" altLang="ja-JP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，</a:t>
            </a: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Y.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Honda, </a:t>
            </a: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A. </a:t>
            </a:r>
            <a:r>
              <a:rPr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Kosuge</a:t>
            </a:r>
            <a:r>
              <a:rPr lang="ja-JP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，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T</a:t>
            </a: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.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Omori</a:t>
            </a:r>
            <a:r>
              <a:rPr lang="ja-JP" altLang="ja-JP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，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T</a:t>
            </a: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. 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Takahashi</a:t>
            </a:r>
            <a:r>
              <a:rPr lang="ja-JP" altLang="ja-JP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，</a:t>
            </a: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J. Urakawa</a:t>
            </a:r>
            <a:r>
              <a:rPr lang="ja-JP" altLang="ja-JP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，</a:t>
            </a:r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M. </a:t>
            </a:r>
            <a:r>
              <a:rPr lang="en-US" altLang="ja-JP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Washio</a:t>
            </a:r>
            <a:endParaRPr lang="en-US" altLang="ja-JP" sz="2000" dirty="0" smtClean="0">
              <a:solidFill>
                <a:schemeClr val="tx1"/>
              </a:solidFill>
              <a:latin typeface="Times New Roman" panose="02020603050405020304" pitchFamily="18" charset="0"/>
              <a:ea typeface="ＭＳ Ｐ明朝"/>
              <a:cs typeface="Times New Roman" panose="02020603050405020304" pitchFamily="18" charset="0"/>
            </a:endParaRPr>
          </a:p>
          <a:p>
            <a:pPr algn="ctr"/>
            <a:endParaRPr lang="en-US" altLang="ja-JP" sz="2000" dirty="0">
              <a:solidFill>
                <a:schemeClr val="tx1"/>
              </a:solidFill>
              <a:latin typeface="Times New Roman" panose="02020603050405020304" pitchFamily="18" charset="0"/>
              <a:ea typeface="ＭＳ Ｐ明朝"/>
              <a:cs typeface="Times New Roman" panose="02020603050405020304" pitchFamily="18" charset="0"/>
            </a:endParaRPr>
          </a:p>
          <a:p>
            <a:pPr algn="ctr"/>
            <a:r>
              <a:rPr lang="en-US" altLang="ja-JP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KEK-</a:t>
            </a:r>
            <a:r>
              <a:rPr lang="en-US" altLang="ja-JP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Waseda</a:t>
            </a:r>
            <a:r>
              <a:rPr lang="en-US" altLang="ja-JP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明朝"/>
                <a:cs typeface="Times New Roman" panose="02020603050405020304" pitchFamily="18" charset="0"/>
              </a:rPr>
              <a:t>-Hiroshima University</a:t>
            </a:r>
            <a:endParaRPr lang="en-US" altLang="ja-JP" sz="1800" baseline="30000" dirty="0" smtClean="0">
              <a:solidFill>
                <a:schemeClr val="tx1"/>
              </a:solidFill>
              <a:latin typeface="Times New Roman" panose="02020603050405020304" pitchFamily="18" charset="0"/>
              <a:ea typeface="ＭＳ Ｐ明朝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/>
          <p:cNvGrpSpPr/>
          <p:nvPr/>
        </p:nvGrpSpPr>
        <p:grpSpPr>
          <a:xfrm>
            <a:off x="1342536" y="5573444"/>
            <a:ext cx="2162208" cy="1110323"/>
            <a:chOff x="3242652" y="4194444"/>
            <a:chExt cx="2664296" cy="1368152"/>
          </a:xfrm>
        </p:grpSpPr>
        <p:sp>
          <p:nvSpPr>
            <p:cNvPr id="62" name="大かっこ 61"/>
            <p:cNvSpPr/>
            <p:nvPr/>
          </p:nvSpPr>
          <p:spPr>
            <a:xfrm>
              <a:off x="3242652" y="4194444"/>
              <a:ext cx="2664296" cy="1368152"/>
            </a:xfrm>
            <a:prstGeom prst="bracketPair">
              <a:avLst/>
            </a:prstGeom>
            <a:ln w="57150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322" dirty="0"/>
            </a:p>
          </p:txBody>
        </p:sp>
        <p:sp>
          <p:nvSpPr>
            <p:cNvPr id="70" name="正方形/長方形 15"/>
            <p:cNvSpPr/>
            <p:nvPr/>
          </p:nvSpPr>
          <p:spPr>
            <a:xfrm>
              <a:off x="3274008" y="4595132"/>
              <a:ext cx="2592288" cy="576064"/>
            </a:xfrm>
            <a:custGeom>
              <a:avLst/>
              <a:gdLst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288" h="576064">
                  <a:moveTo>
                    <a:pt x="0" y="0"/>
                  </a:moveTo>
                  <a:cubicBezTo>
                    <a:pt x="1303070" y="266559"/>
                    <a:pt x="1320573" y="282238"/>
                    <a:pt x="2592288" y="0"/>
                  </a:cubicBezTo>
                  <a:lnTo>
                    <a:pt x="2592288" y="576064"/>
                  </a:lnTo>
                  <a:cubicBezTo>
                    <a:pt x="1320573" y="309506"/>
                    <a:pt x="1271715" y="325186"/>
                    <a:pt x="0" y="576064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22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3984" y="93685"/>
            <a:ext cx="9378712" cy="103090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ＭＳ Ｐ明朝"/>
                <a:ea typeface="ＭＳ Ｐ明朝"/>
                <a:cs typeface="ＭＳ Ｐ明朝"/>
              </a:rPr>
              <a:t>S</a:t>
            </a:r>
            <a:r>
              <a:rPr kumimoji="1" lang="en-US" altLang="ja-JP" dirty="0" smtClean="0">
                <a:latin typeface="ＭＳ Ｐ明朝"/>
                <a:ea typeface="ＭＳ Ｐ明朝"/>
                <a:cs typeface="ＭＳ Ｐ明朝"/>
              </a:rPr>
              <a:t>elf- </a:t>
            </a:r>
            <a:r>
              <a:rPr lang="en-US" altLang="ja-JP" dirty="0" smtClean="0">
                <a:latin typeface="ＭＳ Ｐ明朝"/>
                <a:ea typeface="ＭＳ Ｐ明朝"/>
                <a:cs typeface="ＭＳ Ｐ明朝"/>
              </a:rPr>
              <a:t>Resonating Mechanism</a:t>
            </a:r>
            <a:r>
              <a:rPr kumimoji="1" lang="en-US" altLang="ja-JP" dirty="0" smtClean="0">
                <a:latin typeface="ＭＳ Ｐ明朝"/>
                <a:ea typeface="ＭＳ Ｐ明朝"/>
                <a:cs typeface="ＭＳ Ｐ明朝"/>
              </a:rPr>
              <a:t/>
            </a:r>
            <a:br>
              <a:rPr kumimoji="1" lang="en-US" altLang="ja-JP" dirty="0" smtClean="0">
                <a:latin typeface="ＭＳ Ｐ明朝"/>
                <a:ea typeface="ＭＳ Ｐ明朝"/>
                <a:cs typeface="ＭＳ Ｐ明朝"/>
              </a:rPr>
            </a:br>
            <a:r>
              <a:rPr kumimoji="1" lang="en-US" altLang="ja-JP" dirty="0" smtClean="0">
                <a:latin typeface="ＭＳ Ｐ明朝"/>
                <a:ea typeface="ＭＳ Ｐ明朝"/>
                <a:cs typeface="ＭＳ Ｐ明朝"/>
              </a:rPr>
              <a:t>					</a:t>
            </a:r>
            <a:r>
              <a:rPr lang="en-US" altLang="ja-JP" sz="3100" dirty="0" smtClean="0">
                <a:latin typeface="ＭＳ Ｐ明朝"/>
                <a:ea typeface="ＭＳ Ｐ明朝"/>
                <a:cs typeface="ＭＳ Ｐ明朝"/>
              </a:rPr>
              <a:t>(</a:t>
            </a:r>
            <a:r>
              <a:rPr lang="en-US" altLang="ja-JP" sz="3100" dirty="0" err="1" smtClean="0">
                <a:latin typeface="ＭＳ Ｐ明朝"/>
                <a:ea typeface="ＭＳ Ｐ明朝"/>
                <a:cs typeface="ＭＳ Ｐ明朝"/>
              </a:rPr>
              <a:t>KEK,Waseda,Hiroshima</a:t>
            </a:r>
            <a:r>
              <a:rPr lang="en-US" altLang="ja-JP" sz="3100" dirty="0" smtClean="0">
                <a:latin typeface="ＭＳ Ｐ明朝"/>
                <a:ea typeface="ＭＳ Ｐ明朝"/>
                <a:cs typeface="ＭＳ Ｐ明朝"/>
              </a:rPr>
              <a:t>)</a:t>
            </a:r>
            <a:endParaRPr kumimoji="1" lang="ja-JP" altLang="en-US" sz="3100" dirty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28967" y="1900803"/>
            <a:ext cx="1977439" cy="1161945"/>
          </a:xfrm>
          <a:custGeom>
            <a:avLst/>
            <a:gdLst>
              <a:gd name="connsiteX0" fmla="*/ 1041400 w 1041400"/>
              <a:gd name="connsiteY0" fmla="*/ 0 h 2108200"/>
              <a:gd name="connsiteX1" fmla="*/ 0 w 1041400"/>
              <a:gd name="connsiteY1" fmla="*/ 2108200 h 2108200"/>
              <a:gd name="connsiteX0" fmla="*/ 2215652 w 2215652"/>
              <a:gd name="connsiteY0" fmla="*/ 0 h 2108237"/>
              <a:gd name="connsiteX1" fmla="*/ 1174252 w 2215652"/>
              <a:gd name="connsiteY1" fmla="*/ 2108200 h 2108237"/>
              <a:gd name="connsiteX0" fmla="*/ 2205469 w 2205469"/>
              <a:gd name="connsiteY0" fmla="*/ 0 h 2070138"/>
              <a:gd name="connsiteX1" fmla="*/ 1176769 w 2205469"/>
              <a:gd name="connsiteY1" fmla="*/ 2070100 h 2070138"/>
              <a:gd name="connsiteX0" fmla="*/ 3154643 w 3154643"/>
              <a:gd name="connsiteY0" fmla="*/ 0 h 2070126"/>
              <a:gd name="connsiteX1" fmla="*/ 2125943 w 3154643"/>
              <a:gd name="connsiteY1" fmla="*/ 2070100 h 207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4643" h="2070126">
                <a:moveTo>
                  <a:pt x="3154643" y="0"/>
                </a:moveTo>
                <a:cubicBezTo>
                  <a:pt x="-824690" y="16933"/>
                  <a:pt x="-892424" y="2078567"/>
                  <a:pt x="2125943" y="2070100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13" name="二等辺三角形 12"/>
          <p:cNvSpPr/>
          <p:nvPr/>
        </p:nvSpPr>
        <p:spPr>
          <a:xfrm rot="15399753">
            <a:off x="691446" y="1927288"/>
            <a:ext cx="237926" cy="20510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74" name="二等辺三角形 73"/>
          <p:cNvSpPr/>
          <p:nvPr/>
        </p:nvSpPr>
        <p:spPr>
          <a:xfrm rot="6703165">
            <a:off x="679380" y="2901282"/>
            <a:ext cx="237926" cy="20510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79" name="フリーフォーム 78"/>
          <p:cNvSpPr/>
          <p:nvPr/>
        </p:nvSpPr>
        <p:spPr>
          <a:xfrm flipH="1">
            <a:off x="2740875" y="1900803"/>
            <a:ext cx="1977441" cy="1161945"/>
          </a:xfrm>
          <a:custGeom>
            <a:avLst/>
            <a:gdLst>
              <a:gd name="connsiteX0" fmla="*/ 1041400 w 1041400"/>
              <a:gd name="connsiteY0" fmla="*/ 0 h 2108200"/>
              <a:gd name="connsiteX1" fmla="*/ 0 w 1041400"/>
              <a:gd name="connsiteY1" fmla="*/ 2108200 h 2108200"/>
              <a:gd name="connsiteX0" fmla="*/ 2215652 w 2215652"/>
              <a:gd name="connsiteY0" fmla="*/ 0 h 2108237"/>
              <a:gd name="connsiteX1" fmla="*/ 1174252 w 2215652"/>
              <a:gd name="connsiteY1" fmla="*/ 2108200 h 2108237"/>
              <a:gd name="connsiteX0" fmla="*/ 2205469 w 2205469"/>
              <a:gd name="connsiteY0" fmla="*/ 0 h 2070138"/>
              <a:gd name="connsiteX1" fmla="*/ 1176769 w 2205469"/>
              <a:gd name="connsiteY1" fmla="*/ 2070100 h 2070138"/>
              <a:gd name="connsiteX0" fmla="*/ 3154643 w 3154643"/>
              <a:gd name="connsiteY0" fmla="*/ 0 h 2070126"/>
              <a:gd name="connsiteX1" fmla="*/ 2125943 w 3154643"/>
              <a:gd name="connsiteY1" fmla="*/ 2070100 h 207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4643" h="2070126">
                <a:moveTo>
                  <a:pt x="3154643" y="0"/>
                </a:moveTo>
                <a:cubicBezTo>
                  <a:pt x="-824690" y="16933"/>
                  <a:pt x="-892424" y="2078567"/>
                  <a:pt x="2125943" y="20701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81" name="二等辺三角形 80"/>
          <p:cNvSpPr/>
          <p:nvPr/>
        </p:nvSpPr>
        <p:spPr>
          <a:xfrm rot="16744090" flipH="1">
            <a:off x="3873127" y="1927288"/>
            <a:ext cx="237926" cy="20510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82" name="二等辺三角形 81"/>
          <p:cNvSpPr/>
          <p:nvPr/>
        </p:nvSpPr>
        <p:spPr>
          <a:xfrm rot="4417599" flipH="1">
            <a:off x="3885035" y="2926125"/>
            <a:ext cx="237926" cy="20510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9" name="二等辺三角形 8"/>
          <p:cNvSpPr/>
          <p:nvPr/>
        </p:nvSpPr>
        <p:spPr>
          <a:xfrm rot="16200000" flipH="1">
            <a:off x="1890289" y="1530652"/>
            <a:ext cx="913593" cy="787580"/>
          </a:xfrm>
          <a:prstGeom prst="triangle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26548" y="1113221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/>
              <a:t>Laser medium</a:t>
            </a:r>
            <a:endParaRPr kumimoji="1" lang="ja-JP" altLang="en-US" sz="1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06707" y="1074677"/>
            <a:ext cx="5045989" cy="5379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670" indent="-377670">
              <a:buFont typeface="Arial" panose="020B0604020202020204" pitchFamily="34" charset="0"/>
              <a:buChar char="•"/>
            </a:pPr>
            <a:endParaRPr lang="en-US" altLang="ja-JP" sz="2643" dirty="0">
              <a:latin typeface="ＭＳ Ｐ明朝"/>
              <a:ea typeface="ＭＳ Ｐ明朝"/>
              <a:cs typeface="ＭＳ Ｐ明朝"/>
            </a:endParaRPr>
          </a:p>
          <a:p>
            <a:pPr marL="377670" indent="-377670">
              <a:buFont typeface="Arial" panose="020B0604020202020204" pitchFamily="34" charset="0"/>
              <a:buChar char="•"/>
            </a:pPr>
            <a:r>
              <a:rPr lang="en-US" altLang="ja-JP" sz="2643" dirty="0" smtClean="0">
                <a:latin typeface="ＭＳ Ｐ明朝"/>
                <a:ea typeface="ＭＳ Ｐ明朝"/>
                <a:cs typeface="ＭＳ Ｐ明朝"/>
              </a:rPr>
              <a:t>An Optical cavity is embedded in the laser oscillation </a:t>
            </a:r>
          </a:p>
          <a:p>
            <a:pPr marL="377670" indent="-377670">
              <a:buFont typeface="Arial" panose="020B0604020202020204" pitchFamily="34" charset="0"/>
              <a:buChar char="•"/>
            </a:pPr>
            <a:r>
              <a:rPr lang="en-US" altLang="ja-JP" sz="2643" dirty="0" smtClean="0">
                <a:latin typeface="ＭＳ Ｐ明朝"/>
                <a:ea typeface="ＭＳ Ｐ明朝"/>
                <a:cs typeface="ＭＳ Ｐ明朝"/>
              </a:rPr>
              <a:t>Start </a:t>
            </a:r>
            <a:r>
              <a:rPr lang="en-US" altLang="ja-JP" sz="2643" dirty="0">
                <a:latin typeface="ＭＳ Ｐ明朝"/>
                <a:ea typeface="ＭＳ Ｐ明朝"/>
                <a:cs typeface="ＭＳ Ｐ明朝"/>
              </a:rPr>
              <a:t>laser oscillating with a wavelength selected by the cavity (positive feedback)</a:t>
            </a:r>
          </a:p>
          <a:p>
            <a:endParaRPr lang="en-US" altLang="ja-JP" sz="2643" dirty="0" smtClean="0">
              <a:ea typeface="ＭＳ Ｐ明朝"/>
              <a:cs typeface="ＭＳ Ｐ明朝"/>
            </a:endParaRPr>
          </a:p>
          <a:p>
            <a:endParaRPr lang="en-US" altLang="ja-JP" sz="2643" dirty="0">
              <a:ea typeface="ＭＳ Ｐ明朝"/>
              <a:cs typeface="ＭＳ Ｐ明朝"/>
            </a:endParaRPr>
          </a:p>
          <a:p>
            <a:pPr marL="377670" indent="-377670">
              <a:buFont typeface="Arial" panose="020B0604020202020204" pitchFamily="34" charset="0"/>
              <a:buChar char="•"/>
            </a:pPr>
            <a:r>
              <a:rPr lang="en-US" altLang="ja-JP" sz="2643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If the </a:t>
            </a:r>
            <a:r>
              <a:rPr lang="en-US" altLang="ja-JP" sz="2643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cavity length changes, the </a:t>
            </a:r>
            <a:r>
              <a:rPr lang="en-US" altLang="ja-JP" sz="2643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system </a:t>
            </a:r>
            <a:r>
              <a:rPr lang="en-US" altLang="ja-JP" sz="2643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continue or resume to oscillation  </a:t>
            </a:r>
            <a:r>
              <a:rPr lang="en-US" altLang="ja-JP" sz="2643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with a new wavelength selected by </a:t>
            </a:r>
            <a:r>
              <a:rPr lang="en-US" altLang="ja-JP" sz="2643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the cavity</a:t>
            </a:r>
            <a:endParaRPr lang="ja-JP" altLang="en-US" sz="2643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342537" y="2469750"/>
            <a:ext cx="2162208" cy="1110323"/>
            <a:chOff x="3242652" y="4194444"/>
            <a:chExt cx="2664296" cy="1368152"/>
          </a:xfrm>
        </p:grpSpPr>
        <p:sp>
          <p:nvSpPr>
            <p:cNvPr id="49" name="大かっこ 48"/>
            <p:cNvSpPr/>
            <p:nvPr/>
          </p:nvSpPr>
          <p:spPr>
            <a:xfrm>
              <a:off x="3242652" y="4194444"/>
              <a:ext cx="2664296" cy="136815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322" dirty="0"/>
            </a:p>
          </p:txBody>
        </p:sp>
        <p:sp>
          <p:nvSpPr>
            <p:cNvPr id="57" name="正方形/長方形 15"/>
            <p:cNvSpPr/>
            <p:nvPr/>
          </p:nvSpPr>
          <p:spPr>
            <a:xfrm>
              <a:off x="3291243" y="4595132"/>
              <a:ext cx="2592287" cy="576064"/>
            </a:xfrm>
            <a:custGeom>
              <a:avLst/>
              <a:gdLst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288" h="576064">
                  <a:moveTo>
                    <a:pt x="0" y="0"/>
                  </a:moveTo>
                  <a:cubicBezTo>
                    <a:pt x="1303070" y="266559"/>
                    <a:pt x="1320573" y="282238"/>
                    <a:pt x="2592288" y="0"/>
                  </a:cubicBezTo>
                  <a:lnTo>
                    <a:pt x="2592288" y="576064"/>
                  </a:lnTo>
                  <a:cubicBezTo>
                    <a:pt x="1320573" y="309506"/>
                    <a:pt x="1271715" y="325186"/>
                    <a:pt x="0" y="5760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22"/>
            </a:p>
          </p:txBody>
        </p:sp>
      </p:grpSp>
      <p:sp>
        <p:nvSpPr>
          <p:cNvPr id="69" name="テキスト ボックス 68"/>
          <p:cNvSpPr txBox="1"/>
          <p:nvPr/>
        </p:nvSpPr>
        <p:spPr>
          <a:xfrm>
            <a:off x="1826747" y="3464757"/>
            <a:ext cx="104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C</a:t>
            </a:r>
            <a:r>
              <a:rPr lang="en-US" altLang="ja-JP" sz="2400" dirty="0" smtClean="0"/>
              <a:t>avity</a:t>
            </a:r>
            <a:endParaRPr kumimoji="1" lang="ja-JP" altLang="en-US" sz="2400" dirty="0"/>
          </a:p>
        </p:txBody>
      </p:sp>
      <p:sp>
        <p:nvSpPr>
          <p:cNvPr id="50" name="フリーフォーム 49"/>
          <p:cNvSpPr/>
          <p:nvPr/>
        </p:nvSpPr>
        <p:spPr>
          <a:xfrm>
            <a:off x="125969" y="5004497"/>
            <a:ext cx="1980436" cy="1161945"/>
          </a:xfrm>
          <a:custGeom>
            <a:avLst/>
            <a:gdLst>
              <a:gd name="connsiteX0" fmla="*/ 1041400 w 1041400"/>
              <a:gd name="connsiteY0" fmla="*/ 0 h 2108200"/>
              <a:gd name="connsiteX1" fmla="*/ 0 w 1041400"/>
              <a:gd name="connsiteY1" fmla="*/ 2108200 h 2108200"/>
              <a:gd name="connsiteX0" fmla="*/ 2215652 w 2215652"/>
              <a:gd name="connsiteY0" fmla="*/ 0 h 2108237"/>
              <a:gd name="connsiteX1" fmla="*/ 1174252 w 2215652"/>
              <a:gd name="connsiteY1" fmla="*/ 2108200 h 2108237"/>
              <a:gd name="connsiteX0" fmla="*/ 2205469 w 2205469"/>
              <a:gd name="connsiteY0" fmla="*/ 0 h 2070138"/>
              <a:gd name="connsiteX1" fmla="*/ 1176769 w 2205469"/>
              <a:gd name="connsiteY1" fmla="*/ 2070100 h 2070138"/>
              <a:gd name="connsiteX0" fmla="*/ 3154643 w 3154643"/>
              <a:gd name="connsiteY0" fmla="*/ 0 h 2070126"/>
              <a:gd name="connsiteX1" fmla="*/ 2125943 w 3154643"/>
              <a:gd name="connsiteY1" fmla="*/ 2070100 h 2070126"/>
              <a:gd name="connsiteX0" fmla="*/ 2982343 w 2982343"/>
              <a:gd name="connsiteY0" fmla="*/ 0 h 2070126"/>
              <a:gd name="connsiteX1" fmla="*/ 2271628 w 2982343"/>
              <a:gd name="connsiteY1" fmla="*/ 2070100 h 2070126"/>
              <a:gd name="connsiteX0" fmla="*/ 3159423 w 3159423"/>
              <a:gd name="connsiteY0" fmla="*/ 0 h 2070126"/>
              <a:gd name="connsiteX1" fmla="*/ 2448708 w 3159423"/>
              <a:gd name="connsiteY1" fmla="*/ 2070100 h 207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9423" h="2070126">
                <a:moveTo>
                  <a:pt x="3159423" y="0"/>
                </a:moveTo>
                <a:cubicBezTo>
                  <a:pt x="-819910" y="16933"/>
                  <a:pt x="-1021531" y="2078568"/>
                  <a:pt x="2448708" y="2070100"/>
                </a:cubicBezTo>
              </a:path>
            </a:pathLst>
          </a:custGeom>
          <a:ln w="28575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51" name="二等辺三角形 50"/>
          <p:cNvSpPr/>
          <p:nvPr/>
        </p:nvSpPr>
        <p:spPr>
          <a:xfrm rot="15399753">
            <a:off x="691444" y="5030982"/>
            <a:ext cx="237926" cy="20510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52" name="二等辺三角形 51"/>
          <p:cNvSpPr/>
          <p:nvPr/>
        </p:nvSpPr>
        <p:spPr>
          <a:xfrm rot="6703165">
            <a:off x="679379" y="6004976"/>
            <a:ext cx="237926" cy="20510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53" name="フリーフォーム 52"/>
          <p:cNvSpPr/>
          <p:nvPr/>
        </p:nvSpPr>
        <p:spPr>
          <a:xfrm flipH="1">
            <a:off x="2740873" y="5004497"/>
            <a:ext cx="1982009" cy="1161945"/>
          </a:xfrm>
          <a:custGeom>
            <a:avLst/>
            <a:gdLst>
              <a:gd name="connsiteX0" fmla="*/ 1041400 w 1041400"/>
              <a:gd name="connsiteY0" fmla="*/ 0 h 2108200"/>
              <a:gd name="connsiteX1" fmla="*/ 0 w 1041400"/>
              <a:gd name="connsiteY1" fmla="*/ 2108200 h 2108200"/>
              <a:gd name="connsiteX0" fmla="*/ 2215652 w 2215652"/>
              <a:gd name="connsiteY0" fmla="*/ 0 h 2108237"/>
              <a:gd name="connsiteX1" fmla="*/ 1174252 w 2215652"/>
              <a:gd name="connsiteY1" fmla="*/ 2108200 h 2108237"/>
              <a:gd name="connsiteX0" fmla="*/ 2205469 w 2205469"/>
              <a:gd name="connsiteY0" fmla="*/ 0 h 2070138"/>
              <a:gd name="connsiteX1" fmla="*/ 1176769 w 2205469"/>
              <a:gd name="connsiteY1" fmla="*/ 2070100 h 2070138"/>
              <a:gd name="connsiteX0" fmla="*/ 3154643 w 3154643"/>
              <a:gd name="connsiteY0" fmla="*/ 0 h 2070126"/>
              <a:gd name="connsiteX1" fmla="*/ 2125943 w 3154643"/>
              <a:gd name="connsiteY1" fmla="*/ 2070100 h 2070126"/>
              <a:gd name="connsiteX0" fmla="*/ 2991140 w 2991140"/>
              <a:gd name="connsiteY0" fmla="*/ 0 h 2070126"/>
              <a:gd name="connsiteX1" fmla="*/ 2263688 w 2991140"/>
              <a:gd name="connsiteY1" fmla="*/ 2070100 h 2070126"/>
              <a:gd name="connsiteX0" fmla="*/ 3161930 w 3161930"/>
              <a:gd name="connsiteY0" fmla="*/ 0 h 2070126"/>
              <a:gd name="connsiteX1" fmla="*/ 2434478 w 3161930"/>
              <a:gd name="connsiteY1" fmla="*/ 2070100 h 207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1930" h="2070126">
                <a:moveTo>
                  <a:pt x="3161930" y="0"/>
                </a:moveTo>
                <a:cubicBezTo>
                  <a:pt x="-817403" y="16933"/>
                  <a:pt x="-1019026" y="2078568"/>
                  <a:pt x="2434478" y="207010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54" name="二等辺三角形 53"/>
          <p:cNvSpPr/>
          <p:nvPr/>
        </p:nvSpPr>
        <p:spPr>
          <a:xfrm rot="16744090" flipH="1">
            <a:off x="3873126" y="5030982"/>
            <a:ext cx="237926" cy="20510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55" name="二等辺三角形 54"/>
          <p:cNvSpPr/>
          <p:nvPr/>
        </p:nvSpPr>
        <p:spPr>
          <a:xfrm rot="4417599" flipH="1">
            <a:off x="3885034" y="6029818"/>
            <a:ext cx="237926" cy="20510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/>
          </a:p>
        </p:txBody>
      </p:sp>
      <p:sp>
        <p:nvSpPr>
          <p:cNvPr id="56" name="二等辺三角形 55"/>
          <p:cNvSpPr/>
          <p:nvPr/>
        </p:nvSpPr>
        <p:spPr>
          <a:xfrm rot="16200000" flipH="1">
            <a:off x="1890287" y="4634346"/>
            <a:ext cx="913593" cy="787580"/>
          </a:xfrm>
          <a:prstGeom prst="triangle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22" dirty="0"/>
          </a:p>
        </p:txBody>
      </p:sp>
      <p:grpSp>
        <p:nvGrpSpPr>
          <p:cNvPr id="72" name="グループ化 71"/>
          <p:cNvGrpSpPr/>
          <p:nvPr/>
        </p:nvGrpSpPr>
        <p:grpSpPr>
          <a:xfrm>
            <a:off x="1669907" y="5573444"/>
            <a:ext cx="1507467" cy="1110323"/>
            <a:chOff x="3242652" y="4194444"/>
            <a:chExt cx="2664296" cy="1368152"/>
          </a:xfrm>
        </p:grpSpPr>
        <p:sp>
          <p:nvSpPr>
            <p:cNvPr id="75" name="正方形/長方形 15"/>
            <p:cNvSpPr/>
            <p:nvPr/>
          </p:nvSpPr>
          <p:spPr>
            <a:xfrm>
              <a:off x="3274008" y="4595132"/>
              <a:ext cx="2592288" cy="576064"/>
            </a:xfrm>
            <a:custGeom>
              <a:avLst/>
              <a:gdLst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  <a:gd name="connsiteX0" fmla="*/ 0 w 2592288"/>
                <a:gd name="connsiteY0" fmla="*/ 0 h 576064"/>
                <a:gd name="connsiteX1" fmla="*/ 2592288 w 2592288"/>
                <a:gd name="connsiteY1" fmla="*/ 0 h 576064"/>
                <a:gd name="connsiteX2" fmla="*/ 2592288 w 2592288"/>
                <a:gd name="connsiteY2" fmla="*/ 576064 h 576064"/>
                <a:gd name="connsiteX3" fmla="*/ 0 w 2592288"/>
                <a:gd name="connsiteY3" fmla="*/ 576064 h 576064"/>
                <a:gd name="connsiteX4" fmla="*/ 0 w 2592288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288" h="576064">
                  <a:moveTo>
                    <a:pt x="0" y="0"/>
                  </a:moveTo>
                  <a:cubicBezTo>
                    <a:pt x="1303070" y="266559"/>
                    <a:pt x="1320573" y="282238"/>
                    <a:pt x="2592288" y="0"/>
                  </a:cubicBezTo>
                  <a:lnTo>
                    <a:pt x="2592288" y="576064"/>
                  </a:lnTo>
                  <a:cubicBezTo>
                    <a:pt x="1320573" y="309506"/>
                    <a:pt x="1271715" y="325186"/>
                    <a:pt x="0" y="5760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22">
                <a:solidFill>
                  <a:srgbClr val="FFC000"/>
                </a:solidFill>
              </a:endParaRPr>
            </a:p>
          </p:txBody>
        </p:sp>
        <p:sp>
          <p:nvSpPr>
            <p:cNvPr id="73" name="大かっこ 72"/>
            <p:cNvSpPr/>
            <p:nvPr/>
          </p:nvSpPr>
          <p:spPr>
            <a:xfrm>
              <a:off x="3242652" y="4194444"/>
              <a:ext cx="2664296" cy="1368152"/>
            </a:xfrm>
            <a:prstGeom prst="bracketPair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322" dirty="0"/>
            </a:p>
          </p:txBody>
        </p:sp>
      </p:grpSp>
    </p:spTree>
    <p:extLst>
      <p:ext uri="{BB962C8B-B14F-4D97-AF65-F5344CB8AC3E}">
        <p14:creationId xmlns:p14="http://schemas.microsoft.com/office/powerpoint/2010/main" val="12925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36" y="132164"/>
            <a:ext cx="8686324" cy="1199679"/>
          </a:xfrm>
        </p:spPr>
        <p:txBody>
          <a:bodyPr/>
          <a:lstStyle/>
          <a:p>
            <a:r>
              <a:rPr lang="en-US" altLang="ja-JP" dirty="0" smtClean="0"/>
              <a:t>The </a:t>
            </a:r>
            <a:r>
              <a:rPr kumimoji="1" lang="en-US" altLang="ja-JP" dirty="0" smtClean="0"/>
              <a:t>optical setup</a:t>
            </a:r>
            <a:endParaRPr kumimoji="1" lang="ja-JP" altLang="en-US" dirty="0"/>
          </a:p>
        </p:txBody>
      </p:sp>
      <p:grpSp>
        <p:nvGrpSpPr>
          <p:cNvPr id="5" name="図形グループ 17"/>
          <p:cNvGrpSpPr/>
          <p:nvPr/>
        </p:nvGrpSpPr>
        <p:grpSpPr>
          <a:xfrm>
            <a:off x="531280" y="1893001"/>
            <a:ext cx="8715210" cy="3766530"/>
            <a:chOff x="1169622" y="2070634"/>
            <a:chExt cx="6693172" cy="2892648"/>
          </a:xfrm>
        </p:grpSpPr>
        <p:sp>
          <p:nvSpPr>
            <p:cNvPr id="6" name="角丸四角形 5"/>
            <p:cNvSpPr/>
            <p:nvPr/>
          </p:nvSpPr>
          <p:spPr>
            <a:xfrm>
              <a:off x="6782794" y="2888456"/>
              <a:ext cx="1080000" cy="108000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733603" y="2782681"/>
              <a:ext cx="862966" cy="1402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169622" y="2889209"/>
              <a:ext cx="1080000" cy="108000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438557" y="2672917"/>
              <a:ext cx="862966" cy="1402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4089143" y="2351590"/>
              <a:ext cx="641567" cy="540038"/>
              <a:chOff x="5658902" y="1991701"/>
              <a:chExt cx="855422" cy="720050"/>
            </a:xfrm>
          </p:grpSpPr>
          <p:sp>
            <p:nvSpPr>
              <p:cNvPr id="96" name="円/楕円 95"/>
              <p:cNvSpPr/>
              <p:nvPr/>
            </p:nvSpPr>
            <p:spPr>
              <a:xfrm>
                <a:off x="5722316" y="1991726"/>
                <a:ext cx="720000" cy="72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5658902" y="1991751"/>
                <a:ext cx="720000" cy="72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5794324" y="1991701"/>
                <a:ext cx="720000" cy="72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2357754" y="3324620"/>
              <a:ext cx="864000" cy="21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344414" y="3274539"/>
              <a:ext cx="938077" cy="3231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Pump LD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139865" y="3753600"/>
              <a:ext cx="540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138786" y="4077599"/>
              <a:ext cx="540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439652" y="3972810"/>
              <a:ext cx="615384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グループ化 15"/>
            <p:cNvGrpSpPr/>
            <p:nvPr/>
          </p:nvGrpSpPr>
          <p:grpSpPr>
            <a:xfrm flipH="1">
              <a:off x="1764827" y="3859835"/>
              <a:ext cx="324000" cy="216000"/>
              <a:chOff x="5220072" y="2348880"/>
              <a:chExt cx="360000" cy="360000"/>
            </a:xfrm>
          </p:grpSpPr>
          <p:sp>
            <p:nvSpPr>
              <p:cNvPr id="94" name="正方形/長方形 93"/>
              <p:cNvSpPr/>
              <p:nvPr/>
            </p:nvSpPr>
            <p:spPr>
              <a:xfrm>
                <a:off x="5220072" y="234888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95" name="右矢印 94"/>
              <p:cNvSpPr/>
              <p:nvPr/>
            </p:nvSpPr>
            <p:spPr>
              <a:xfrm>
                <a:off x="5310072" y="2438880"/>
                <a:ext cx="180000" cy="180000"/>
              </a:xfrm>
              <a:prstGeom prst="rightArrow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17" name="正方形/長方形 16"/>
            <p:cNvSpPr/>
            <p:nvPr/>
          </p:nvSpPr>
          <p:spPr>
            <a:xfrm>
              <a:off x="1384556" y="3915630"/>
              <a:ext cx="108000" cy="10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542569" y="3915630"/>
              <a:ext cx="108000" cy="10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1384557" y="2888940"/>
              <a:ext cx="62660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グループ化 19"/>
            <p:cNvGrpSpPr/>
            <p:nvPr/>
          </p:nvGrpSpPr>
          <p:grpSpPr>
            <a:xfrm>
              <a:off x="6403597" y="2778827"/>
              <a:ext cx="324000" cy="216000"/>
              <a:chOff x="5220072" y="2348880"/>
              <a:chExt cx="360000" cy="360000"/>
            </a:xfrm>
          </p:grpSpPr>
          <p:sp>
            <p:nvSpPr>
              <p:cNvPr id="92" name="正方形/長方形 91"/>
              <p:cNvSpPr/>
              <p:nvPr/>
            </p:nvSpPr>
            <p:spPr>
              <a:xfrm>
                <a:off x="5220072" y="234888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93" name="右矢印 92"/>
              <p:cNvSpPr/>
              <p:nvPr/>
            </p:nvSpPr>
            <p:spPr>
              <a:xfrm>
                <a:off x="5310072" y="2438880"/>
                <a:ext cx="180000" cy="180000"/>
              </a:xfrm>
              <a:prstGeom prst="rightArrow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21" name="円/楕円 20"/>
            <p:cNvSpPr/>
            <p:nvPr/>
          </p:nvSpPr>
          <p:spPr>
            <a:xfrm>
              <a:off x="5352822" y="2813011"/>
              <a:ext cx="270000" cy="135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112147" y="2821400"/>
              <a:ext cx="270000" cy="135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192487" y="2819036"/>
              <a:ext cx="270000" cy="135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cxnSp>
          <p:nvCxnSpPr>
            <p:cNvPr id="24" name="曲線コネクタ 23"/>
            <p:cNvCxnSpPr/>
            <p:nvPr/>
          </p:nvCxnSpPr>
          <p:spPr>
            <a:xfrm rot="5400000" flipH="1" flipV="1">
              <a:off x="2776128" y="2901919"/>
              <a:ext cx="429643" cy="403075"/>
            </a:xfrm>
            <a:prstGeom prst="curved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3306050" y="3968457"/>
              <a:ext cx="0" cy="540664"/>
            </a:xfrm>
            <a:prstGeom prst="line">
              <a:avLst/>
            </a:prstGeom>
            <a:ln w="28575">
              <a:solidFill>
                <a:srgbClr val="FF00FF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グループ化 25"/>
            <p:cNvGrpSpPr/>
            <p:nvPr/>
          </p:nvGrpSpPr>
          <p:grpSpPr>
            <a:xfrm rot="16200000">
              <a:off x="5483067" y="3229367"/>
              <a:ext cx="128662" cy="270000"/>
              <a:chOff x="7536161" y="3249690"/>
              <a:chExt cx="171549" cy="360000"/>
            </a:xfrm>
            <a:solidFill>
              <a:schemeClr val="bg1"/>
            </a:solidFill>
          </p:grpSpPr>
          <p:sp>
            <p:nvSpPr>
              <p:cNvPr id="90" name="正方形/長方形 74"/>
              <p:cNvSpPr/>
              <p:nvPr/>
            </p:nvSpPr>
            <p:spPr>
              <a:xfrm>
                <a:off x="7536161" y="3321690"/>
                <a:ext cx="171549" cy="216000"/>
              </a:xfrm>
              <a:custGeom>
                <a:avLst/>
                <a:gdLst>
                  <a:gd name="connsiteX0" fmla="*/ 0 w 216000"/>
                  <a:gd name="connsiteY0" fmla="*/ 0 h 216000"/>
                  <a:gd name="connsiteX1" fmla="*/ 216000 w 216000"/>
                  <a:gd name="connsiteY1" fmla="*/ 0 h 216000"/>
                  <a:gd name="connsiteX2" fmla="*/ 216000 w 216000"/>
                  <a:gd name="connsiteY2" fmla="*/ 216000 h 216000"/>
                  <a:gd name="connsiteX3" fmla="*/ 0 w 216000"/>
                  <a:gd name="connsiteY3" fmla="*/ 216000 h 216000"/>
                  <a:gd name="connsiteX4" fmla="*/ 0 w 216000"/>
                  <a:gd name="connsiteY4" fmla="*/ 0 h 216000"/>
                  <a:gd name="connsiteX0" fmla="*/ 0 w 216000"/>
                  <a:gd name="connsiteY0" fmla="*/ 0 h 216000"/>
                  <a:gd name="connsiteX1" fmla="*/ 216000 w 216000"/>
                  <a:gd name="connsiteY1" fmla="*/ 216000 h 216000"/>
                  <a:gd name="connsiteX2" fmla="*/ 0 w 216000"/>
                  <a:gd name="connsiteY2" fmla="*/ 216000 h 216000"/>
                  <a:gd name="connsiteX3" fmla="*/ 0 w 216000"/>
                  <a:gd name="connsiteY3" fmla="*/ 0 h 216000"/>
                  <a:gd name="connsiteX0" fmla="*/ 0 w 219175"/>
                  <a:gd name="connsiteY0" fmla="*/ 0 h 216000"/>
                  <a:gd name="connsiteX1" fmla="*/ 219175 w 219175"/>
                  <a:gd name="connsiteY1" fmla="*/ 101700 h 216000"/>
                  <a:gd name="connsiteX2" fmla="*/ 0 w 219175"/>
                  <a:gd name="connsiteY2" fmla="*/ 216000 h 216000"/>
                  <a:gd name="connsiteX3" fmla="*/ 0 w 219175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667"/>
                  <a:gd name="connsiteY0" fmla="*/ 0 h 216000"/>
                  <a:gd name="connsiteX1" fmla="*/ 140593 w 140667"/>
                  <a:gd name="connsiteY1" fmla="*/ 101700 h 216000"/>
                  <a:gd name="connsiteX2" fmla="*/ 0 w 140667"/>
                  <a:gd name="connsiteY2" fmla="*/ 216000 h 216000"/>
                  <a:gd name="connsiteX3" fmla="*/ 0 w 140667"/>
                  <a:gd name="connsiteY3" fmla="*/ 0 h 216000"/>
                  <a:gd name="connsiteX0" fmla="*/ 0 w 140667"/>
                  <a:gd name="connsiteY0" fmla="*/ 0 h 216000"/>
                  <a:gd name="connsiteX1" fmla="*/ 140593 w 140667"/>
                  <a:gd name="connsiteY1" fmla="*/ 101700 h 216000"/>
                  <a:gd name="connsiteX2" fmla="*/ 0 w 140667"/>
                  <a:gd name="connsiteY2" fmla="*/ 216000 h 216000"/>
                  <a:gd name="connsiteX3" fmla="*/ 0 w 140667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1068"/>
                  <a:gd name="connsiteY0" fmla="*/ 0 h 216000"/>
                  <a:gd name="connsiteX1" fmla="*/ 140593 w 141068"/>
                  <a:gd name="connsiteY1" fmla="*/ 101700 h 216000"/>
                  <a:gd name="connsiteX2" fmla="*/ 0 w 141068"/>
                  <a:gd name="connsiteY2" fmla="*/ 216000 h 216000"/>
                  <a:gd name="connsiteX3" fmla="*/ 0 w 141068"/>
                  <a:gd name="connsiteY3" fmla="*/ 0 h 216000"/>
                  <a:gd name="connsiteX0" fmla="*/ 0 w 171719"/>
                  <a:gd name="connsiteY0" fmla="*/ 0 h 216000"/>
                  <a:gd name="connsiteX1" fmla="*/ 171549 w 171719"/>
                  <a:gd name="connsiteY1" fmla="*/ 99319 h 216000"/>
                  <a:gd name="connsiteX2" fmla="*/ 0 w 171719"/>
                  <a:gd name="connsiteY2" fmla="*/ 216000 h 216000"/>
                  <a:gd name="connsiteX3" fmla="*/ 0 w 17171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104081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49" h="216000">
                    <a:moveTo>
                      <a:pt x="0" y="0"/>
                    </a:moveTo>
                    <a:cubicBezTo>
                      <a:pt x="134970" y="7706"/>
                      <a:pt x="169928" y="51132"/>
                      <a:pt x="171549" y="104081"/>
                    </a:cubicBezTo>
                    <a:cubicBezTo>
                      <a:pt x="169928" y="168374"/>
                      <a:pt x="137352" y="206475"/>
                      <a:pt x="0" y="2160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91" name="直線コネクタ 90"/>
              <p:cNvCxnSpPr/>
              <p:nvPr/>
            </p:nvCxnSpPr>
            <p:spPr>
              <a:xfrm>
                <a:off x="7536161" y="3249690"/>
                <a:ext cx="0" cy="3600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グループ化 26"/>
            <p:cNvGrpSpPr/>
            <p:nvPr/>
          </p:nvGrpSpPr>
          <p:grpSpPr>
            <a:xfrm rot="5400000">
              <a:off x="5534013" y="4439567"/>
              <a:ext cx="128662" cy="270000"/>
              <a:chOff x="7536161" y="3249690"/>
              <a:chExt cx="171549" cy="360000"/>
            </a:xfrm>
            <a:solidFill>
              <a:schemeClr val="bg1"/>
            </a:solidFill>
          </p:grpSpPr>
          <p:sp>
            <p:nvSpPr>
              <p:cNvPr id="88" name="正方形/長方形 74"/>
              <p:cNvSpPr/>
              <p:nvPr/>
            </p:nvSpPr>
            <p:spPr>
              <a:xfrm>
                <a:off x="7536161" y="3321690"/>
                <a:ext cx="171549" cy="216000"/>
              </a:xfrm>
              <a:custGeom>
                <a:avLst/>
                <a:gdLst>
                  <a:gd name="connsiteX0" fmla="*/ 0 w 216000"/>
                  <a:gd name="connsiteY0" fmla="*/ 0 h 216000"/>
                  <a:gd name="connsiteX1" fmla="*/ 216000 w 216000"/>
                  <a:gd name="connsiteY1" fmla="*/ 0 h 216000"/>
                  <a:gd name="connsiteX2" fmla="*/ 216000 w 216000"/>
                  <a:gd name="connsiteY2" fmla="*/ 216000 h 216000"/>
                  <a:gd name="connsiteX3" fmla="*/ 0 w 216000"/>
                  <a:gd name="connsiteY3" fmla="*/ 216000 h 216000"/>
                  <a:gd name="connsiteX4" fmla="*/ 0 w 216000"/>
                  <a:gd name="connsiteY4" fmla="*/ 0 h 216000"/>
                  <a:gd name="connsiteX0" fmla="*/ 0 w 216000"/>
                  <a:gd name="connsiteY0" fmla="*/ 0 h 216000"/>
                  <a:gd name="connsiteX1" fmla="*/ 216000 w 216000"/>
                  <a:gd name="connsiteY1" fmla="*/ 216000 h 216000"/>
                  <a:gd name="connsiteX2" fmla="*/ 0 w 216000"/>
                  <a:gd name="connsiteY2" fmla="*/ 216000 h 216000"/>
                  <a:gd name="connsiteX3" fmla="*/ 0 w 216000"/>
                  <a:gd name="connsiteY3" fmla="*/ 0 h 216000"/>
                  <a:gd name="connsiteX0" fmla="*/ 0 w 219175"/>
                  <a:gd name="connsiteY0" fmla="*/ 0 h 216000"/>
                  <a:gd name="connsiteX1" fmla="*/ 219175 w 219175"/>
                  <a:gd name="connsiteY1" fmla="*/ 101700 h 216000"/>
                  <a:gd name="connsiteX2" fmla="*/ 0 w 219175"/>
                  <a:gd name="connsiteY2" fmla="*/ 216000 h 216000"/>
                  <a:gd name="connsiteX3" fmla="*/ 0 w 219175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667"/>
                  <a:gd name="connsiteY0" fmla="*/ 0 h 216000"/>
                  <a:gd name="connsiteX1" fmla="*/ 140593 w 140667"/>
                  <a:gd name="connsiteY1" fmla="*/ 101700 h 216000"/>
                  <a:gd name="connsiteX2" fmla="*/ 0 w 140667"/>
                  <a:gd name="connsiteY2" fmla="*/ 216000 h 216000"/>
                  <a:gd name="connsiteX3" fmla="*/ 0 w 140667"/>
                  <a:gd name="connsiteY3" fmla="*/ 0 h 216000"/>
                  <a:gd name="connsiteX0" fmla="*/ 0 w 140667"/>
                  <a:gd name="connsiteY0" fmla="*/ 0 h 216000"/>
                  <a:gd name="connsiteX1" fmla="*/ 140593 w 140667"/>
                  <a:gd name="connsiteY1" fmla="*/ 101700 h 216000"/>
                  <a:gd name="connsiteX2" fmla="*/ 0 w 140667"/>
                  <a:gd name="connsiteY2" fmla="*/ 216000 h 216000"/>
                  <a:gd name="connsiteX3" fmla="*/ 0 w 140667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1068"/>
                  <a:gd name="connsiteY0" fmla="*/ 0 h 216000"/>
                  <a:gd name="connsiteX1" fmla="*/ 140593 w 141068"/>
                  <a:gd name="connsiteY1" fmla="*/ 101700 h 216000"/>
                  <a:gd name="connsiteX2" fmla="*/ 0 w 141068"/>
                  <a:gd name="connsiteY2" fmla="*/ 216000 h 216000"/>
                  <a:gd name="connsiteX3" fmla="*/ 0 w 141068"/>
                  <a:gd name="connsiteY3" fmla="*/ 0 h 216000"/>
                  <a:gd name="connsiteX0" fmla="*/ 0 w 171719"/>
                  <a:gd name="connsiteY0" fmla="*/ 0 h 216000"/>
                  <a:gd name="connsiteX1" fmla="*/ 171549 w 171719"/>
                  <a:gd name="connsiteY1" fmla="*/ 99319 h 216000"/>
                  <a:gd name="connsiteX2" fmla="*/ 0 w 171719"/>
                  <a:gd name="connsiteY2" fmla="*/ 216000 h 216000"/>
                  <a:gd name="connsiteX3" fmla="*/ 0 w 17171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104081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49" h="216000">
                    <a:moveTo>
                      <a:pt x="0" y="0"/>
                    </a:moveTo>
                    <a:cubicBezTo>
                      <a:pt x="134970" y="7706"/>
                      <a:pt x="169928" y="51132"/>
                      <a:pt x="171549" y="104081"/>
                    </a:cubicBezTo>
                    <a:cubicBezTo>
                      <a:pt x="169928" y="168374"/>
                      <a:pt x="137352" y="206475"/>
                      <a:pt x="0" y="2160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89" name="直線コネクタ 88"/>
              <p:cNvCxnSpPr/>
              <p:nvPr/>
            </p:nvCxnSpPr>
            <p:spPr>
              <a:xfrm>
                <a:off x="7536161" y="3249690"/>
                <a:ext cx="0" cy="3600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グループ化 27"/>
            <p:cNvGrpSpPr/>
            <p:nvPr/>
          </p:nvGrpSpPr>
          <p:grpSpPr>
            <a:xfrm rot="5400000">
              <a:off x="3241209" y="4440518"/>
              <a:ext cx="128662" cy="270000"/>
              <a:chOff x="7536161" y="3249690"/>
              <a:chExt cx="171549" cy="360000"/>
            </a:xfrm>
            <a:solidFill>
              <a:schemeClr val="bg1"/>
            </a:solidFill>
          </p:grpSpPr>
          <p:sp>
            <p:nvSpPr>
              <p:cNvPr id="86" name="正方形/長方形 74"/>
              <p:cNvSpPr/>
              <p:nvPr/>
            </p:nvSpPr>
            <p:spPr>
              <a:xfrm>
                <a:off x="7536161" y="3321690"/>
                <a:ext cx="171549" cy="216000"/>
              </a:xfrm>
              <a:custGeom>
                <a:avLst/>
                <a:gdLst>
                  <a:gd name="connsiteX0" fmla="*/ 0 w 216000"/>
                  <a:gd name="connsiteY0" fmla="*/ 0 h 216000"/>
                  <a:gd name="connsiteX1" fmla="*/ 216000 w 216000"/>
                  <a:gd name="connsiteY1" fmla="*/ 0 h 216000"/>
                  <a:gd name="connsiteX2" fmla="*/ 216000 w 216000"/>
                  <a:gd name="connsiteY2" fmla="*/ 216000 h 216000"/>
                  <a:gd name="connsiteX3" fmla="*/ 0 w 216000"/>
                  <a:gd name="connsiteY3" fmla="*/ 216000 h 216000"/>
                  <a:gd name="connsiteX4" fmla="*/ 0 w 216000"/>
                  <a:gd name="connsiteY4" fmla="*/ 0 h 216000"/>
                  <a:gd name="connsiteX0" fmla="*/ 0 w 216000"/>
                  <a:gd name="connsiteY0" fmla="*/ 0 h 216000"/>
                  <a:gd name="connsiteX1" fmla="*/ 216000 w 216000"/>
                  <a:gd name="connsiteY1" fmla="*/ 216000 h 216000"/>
                  <a:gd name="connsiteX2" fmla="*/ 0 w 216000"/>
                  <a:gd name="connsiteY2" fmla="*/ 216000 h 216000"/>
                  <a:gd name="connsiteX3" fmla="*/ 0 w 216000"/>
                  <a:gd name="connsiteY3" fmla="*/ 0 h 216000"/>
                  <a:gd name="connsiteX0" fmla="*/ 0 w 219175"/>
                  <a:gd name="connsiteY0" fmla="*/ 0 h 216000"/>
                  <a:gd name="connsiteX1" fmla="*/ 219175 w 219175"/>
                  <a:gd name="connsiteY1" fmla="*/ 101700 h 216000"/>
                  <a:gd name="connsiteX2" fmla="*/ 0 w 219175"/>
                  <a:gd name="connsiteY2" fmla="*/ 216000 h 216000"/>
                  <a:gd name="connsiteX3" fmla="*/ 0 w 219175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667"/>
                  <a:gd name="connsiteY0" fmla="*/ 0 h 216000"/>
                  <a:gd name="connsiteX1" fmla="*/ 140593 w 140667"/>
                  <a:gd name="connsiteY1" fmla="*/ 101700 h 216000"/>
                  <a:gd name="connsiteX2" fmla="*/ 0 w 140667"/>
                  <a:gd name="connsiteY2" fmla="*/ 216000 h 216000"/>
                  <a:gd name="connsiteX3" fmla="*/ 0 w 140667"/>
                  <a:gd name="connsiteY3" fmla="*/ 0 h 216000"/>
                  <a:gd name="connsiteX0" fmla="*/ 0 w 140667"/>
                  <a:gd name="connsiteY0" fmla="*/ 0 h 216000"/>
                  <a:gd name="connsiteX1" fmla="*/ 140593 w 140667"/>
                  <a:gd name="connsiteY1" fmla="*/ 101700 h 216000"/>
                  <a:gd name="connsiteX2" fmla="*/ 0 w 140667"/>
                  <a:gd name="connsiteY2" fmla="*/ 216000 h 216000"/>
                  <a:gd name="connsiteX3" fmla="*/ 0 w 140667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0593"/>
                  <a:gd name="connsiteY0" fmla="*/ 0 h 216000"/>
                  <a:gd name="connsiteX1" fmla="*/ 140593 w 140593"/>
                  <a:gd name="connsiteY1" fmla="*/ 101700 h 216000"/>
                  <a:gd name="connsiteX2" fmla="*/ 0 w 140593"/>
                  <a:gd name="connsiteY2" fmla="*/ 216000 h 216000"/>
                  <a:gd name="connsiteX3" fmla="*/ 0 w 140593"/>
                  <a:gd name="connsiteY3" fmla="*/ 0 h 216000"/>
                  <a:gd name="connsiteX0" fmla="*/ 0 w 141068"/>
                  <a:gd name="connsiteY0" fmla="*/ 0 h 216000"/>
                  <a:gd name="connsiteX1" fmla="*/ 140593 w 141068"/>
                  <a:gd name="connsiteY1" fmla="*/ 101700 h 216000"/>
                  <a:gd name="connsiteX2" fmla="*/ 0 w 141068"/>
                  <a:gd name="connsiteY2" fmla="*/ 216000 h 216000"/>
                  <a:gd name="connsiteX3" fmla="*/ 0 w 141068"/>
                  <a:gd name="connsiteY3" fmla="*/ 0 h 216000"/>
                  <a:gd name="connsiteX0" fmla="*/ 0 w 171719"/>
                  <a:gd name="connsiteY0" fmla="*/ 0 h 216000"/>
                  <a:gd name="connsiteX1" fmla="*/ 171549 w 171719"/>
                  <a:gd name="connsiteY1" fmla="*/ 99319 h 216000"/>
                  <a:gd name="connsiteX2" fmla="*/ 0 w 171719"/>
                  <a:gd name="connsiteY2" fmla="*/ 216000 h 216000"/>
                  <a:gd name="connsiteX3" fmla="*/ 0 w 17171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99319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  <a:gd name="connsiteX0" fmla="*/ 0 w 171549"/>
                  <a:gd name="connsiteY0" fmla="*/ 0 h 216000"/>
                  <a:gd name="connsiteX1" fmla="*/ 171549 w 171549"/>
                  <a:gd name="connsiteY1" fmla="*/ 104081 h 216000"/>
                  <a:gd name="connsiteX2" fmla="*/ 0 w 171549"/>
                  <a:gd name="connsiteY2" fmla="*/ 216000 h 216000"/>
                  <a:gd name="connsiteX3" fmla="*/ 0 w 171549"/>
                  <a:gd name="connsiteY3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49" h="216000">
                    <a:moveTo>
                      <a:pt x="0" y="0"/>
                    </a:moveTo>
                    <a:cubicBezTo>
                      <a:pt x="134970" y="7706"/>
                      <a:pt x="169928" y="51132"/>
                      <a:pt x="171549" y="104081"/>
                    </a:cubicBezTo>
                    <a:cubicBezTo>
                      <a:pt x="169928" y="168374"/>
                      <a:pt x="137352" y="206475"/>
                      <a:pt x="0" y="2160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87" name="直線コネクタ 86"/>
              <p:cNvCxnSpPr/>
              <p:nvPr/>
            </p:nvCxnSpPr>
            <p:spPr>
              <a:xfrm>
                <a:off x="7536161" y="3249690"/>
                <a:ext cx="0" cy="3600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曲線コネクタ 28"/>
            <p:cNvCxnSpPr/>
            <p:nvPr/>
          </p:nvCxnSpPr>
          <p:spPr>
            <a:xfrm rot="5400000">
              <a:off x="2372187" y="2472276"/>
              <a:ext cx="429643" cy="403075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曲線コネクタ 29"/>
            <p:cNvCxnSpPr/>
            <p:nvPr/>
          </p:nvCxnSpPr>
          <p:spPr>
            <a:xfrm rot="5400000">
              <a:off x="5611578" y="2472606"/>
              <a:ext cx="429643" cy="403075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4122531" y="2070634"/>
              <a:ext cx="5709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YDF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994086" y="2503929"/>
              <a:ext cx="67678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WDM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802162" y="2504687"/>
              <a:ext cx="89960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Coupler1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043713" y="2504436"/>
              <a:ext cx="89960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Coupler2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25778" y="4135499"/>
              <a:ext cx="6238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PBS2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344907" y="4135859"/>
              <a:ext cx="70884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QWP3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747611" y="4134647"/>
              <a:ext cx="70884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QWP2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125503" y="4137033"/>
              <a:ext cx="6238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PBS1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532604" y="3531007"/>
              <a:ext cx="6126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HWP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862029" y="4135500"/>
              <a:ext cx="70884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QWP1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957047" y="3422031"/>
              <a:ext cx="9085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FP cavity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344176" y="2501509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696813" y="4121914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794194" y="4132235"/>
              <a:ext cx="3978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712994" y="4133460"/>
              <a:ext cx="3978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281758" y="2994734"/>
              <a:ext cx="5277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334896" y="4637514"/>
              <a:ext cx="5277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041685" y="4640117"/>
              <a:ext cx="5277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PD3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正方形/長方形 25"/>
            <p:cNvSpPr/>
            <p:nvPr/>
          </p:nvSpPr>
          <p:spPr>
            <a:xfrm rot="5400000">
              <a:off x="3923865" y="3915600"/>
              <a:ext cx="324000" cy="108000"/>
            </a:xfrm>
            <a:custGeom>
              <a:avLst/>
              <a:gdLst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113374">
                  <a:moveTo>
                    <a:pt x="0" y="0"/>
                  </a:moveTo>
                  <a:cubicBezTo>
                    <a:pt x="146397" y="57150"/>
                    <a:pt x="290413" y="57150"/>
                    <a:pt x="432048" y="0"/>
                  </a:cubicBezTo>
                  <a:lnTo>
                    <a:pt x="432048" y="113374"/>
                  </a:lnTo>
                  <a:lnTo>
                    <a:pt x="0" y="1133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0" name="正方形/長方形 25"/>
            <p:cNvSpPr/>
            <p:nvPr/>
          </p:nvSpPr>
          <p:spPr>
            <a:xfrm rot="5400000">
              <a:off x="2735107" y="3926770"/>
              <a:ext cx="324000" cy="90206"/>
            </a:xfrm>
            <a:custGeom>
              <a:avLst/>
              <a:gdLst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60495 h 173869"/>
                <a:gd name="connsiteX1" fmla="*/ 432048 w 432048"/>
                <a:gd name="connsiteY1" fmla="*/ 60495 h 173869"/>
                <a:gd name="connsiteX2" fmla="*/ 432048 w 432048"/>
                <a:gd name="connsiteY2" fmla="*/ 173869 h 173869"/>
                <a:gd name="connsiteX3" fmla="*/ 2382 w 432048"/>
                <a:gd name="connsiteY3" fmla="*/ 7012 h 173869"/>
                <a:gd name="connsiteX4" fmla="*/ 0 w 432048"/>
                <a:gd name="connsiteY4" fmla="*/ 60495 h 173869"/>
                <a:gd name="connsiteX0" fmla="*/ 0 w 432048"/>
                <a:gd name="connsiteY0" fmla="*/ 60495 h 103357"/>
                <a:gd name="connsiteX1" fmla="*/ 432048 w 432048"/>
                <a:gd name="connsiteY1" fmla="*/ 60495 h 103357"/>
                <a:gd name="connsiteX2" fmla="*/ 427288 w 432048"/>
                <a:gd name="connsiteY2" fmla="*/ 16385 h 103357"/>
                <a:gd name="connsiteX3" fmla="*/ 2382 w 432048"/>
                <a:gd name="connsiteY3" fmla="*/ 7012 h 103357"/>
                <a:gd name="connsiteX4" fmla="*/ 0 w 432048"/>
                <a:gd name="connsiteY4" fmla="*/ 60495 h 103357"/>
                <a:gd name="connsiteX0" fmla="*/ 0 w 432048"/>
                <a:gd name="connsiteY0" fmla="*/ 62908 h 105770"/>
                <a:gd name="connsiteX1" fmla="*/ 432048 w 432048"/>
                <a:gd name="connsiteY1" fmla="*/ 62908 h 105770"/>
                <a:gd name="connsiteX2" fmla="*/ 427288 w 432048"/>
                <a:gd name="connsiteY2" fmla="*/ 18798 h 105770"/>
                <a:gd name="connsiteX3" fmla="*/ 2382 w 432048"/>
                <a:gd name="connsiteY3" fmla="*/ 9425 h 105770"/>
                <a:gd name="connsiteX4" fmla="*/ 0 w 432048"/>
                <a:gd name="connsiteY4" fmla="*/ 62908 h 105770"/>
                <a:gd name="connsiteX0" fmla="*/ 0 w 432048"/>
                <a:gd name="connsiteY0" fmla="*/ 53699 h 96561"/>
                <a:gd name="connsiteX1" fmla="*/ 432048 w 432048"/>
                <a:gd name="connsiteY1" fmla="*/ 53699 h 96561"/>
                <a:gd name="connsiteX2" fmla="*/ 427288 w 432048"/>
                <a:gd name="connsiteY2" fmla="*/ 9589 h 96561"/>
                <a:gd name="connsiteX3" fmla="*/ 2382 w 432048"/>
                <a:gd name="connsiteY3" fmla="*/ 216 h 96561"/>
                <a:gd name="connsiteX4" fmla="*/ 0 w 432048"/>
                <a:gd name="connsiteY4" fmla="*/ 53699 h 96561"/>
                <a:gd name="connsiteX0" fmla="*/ 0 w 432048"/>
                <a:gd name="connsiteY0" fmla="*/ 51833 h 94695"/>
                <a:gd name="connsiteX1" fmla="*/ 432048 w 432048"/>
                <a:gd name="connsiteY1" fmla="*/ 51833 h 94695"/>
                <a:gd name="connsiteX2" fmla="*/ 427288 w 432048"/>
                <a:gd name="connsiteY2" fmla="*/ 7723 h 94695"/>
                <a:gd name="connsiteX3" fmla="*/ 4 w 432048"/>
                <a:gd name="connsiteY3" fmla="*/ 224 h 94695"/>
                <a:gd name="connsiteX4" fmla="*/ 0 w 432048"/>
                <a:gd name="connsiteY4" fmla="*/ 51833 h 94695"/>
                <a:gd name="connsiteX0" fmla="*/ 0 w 432048"/>
                <a:gd name="connsiteY0" fmla="*/ 51833 h 94695"/>
                <a:gd name="connsiteX1" fmla="*/ 432048 w 432048"/>
                <a:gd name="connsiteY1" fmla="*/ 51833 h 94695"/>
                <a:gd name="connsiteX2" fmla="*/ 427288 w 432048"/>
                <a:gd name="connsiteY2" fmla="*/ 7723 h 94695"/>
                <a:gd name="connsiteX3" fmla="*/ 4 w 432048"/>
                <a:gd name="connsiteY3" fmla="*/ 224 h 94695"/>
                <a:gd name="connsiteX4" fmla="*/ 0 w 432048"/>
                <a:gd name="connsiteY4" fmla="*/ 51833 h 94695"/>
                <a:gd name="connsiteX0" fmla="*/ 0 w 432048"/>
                <a:gd name="connsiteY0" fmla="*/ 51833 h 94695"/>
                <a:gd name="connsiteX1" fmla="*/ 432048 w 432048"/>
                <a:gd name="connsiteY1" fmla="*/ 51833 h 94695"/>
                <a:gd name="connsiteX2" fmla="*/ 430466 w 432048"/>
                <a:gd name="connsiteY2" fmla="*/ 5223 h 94695"/>
                <a:gd name="connsiteX3" fmla="*/ 4 w 432048"/>
                <a:gd name="connsiteY3" fmla="*/ 224 h 94695"/>
                <a:gd name="connsiteX4" fmla="*/ 0 w 432048"/>
                <a:gd name="connsiteY4" fmla="*/ 51833 h 9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94695">
                  <a:moveTo>
                    <a:pt x="0" y="51833"/>
                  </a:moveTo>
                  <a:cubicBezTo>
                    <a:pt x="146397" y="108983"/>
                    <a:pt x="290413" y="108983"/>
                    <a:pt x="432048" y="51833"/>
                  </a:cubicBezTo>
                  <a:cubicBezTo>
                    <a:pt x="431521" y="36296"/>
                    <a:pt x="430993" y="20760"/>
                    <a:pt x="430466" y="5223"/>
                  </a:cubicBezTo>
                  <a:lnTo>
                    <a:pt x="4" y="224"/>
                  </a:lnTo>
                  <a:cubicBezTo>
                    <a:pt x="2386" y="-3821"/>
                    <a:pt x="3" y="48377"/>
                    <a:pt x="0" y="51833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51" name="グループ化 50"/>
            <p:cNvGrpSpPr/>
            <p:nvPr/>
          </p:nvGrpSpPr>
          <p:grpSpPr>
            <a:xfrm flipH="1">
              <a:off x="3657481" y="3807554"/>
              <a:ext cx="81000" cy="324000"/>
              <a:chOff x="3779984" y="3789040"/>
              <a:chExt cx="108001" cy="360414"/>
            </a:xfrm>
          </p:grpSpPr>
          <p:sp>
            <p:nvSpPr>
              <p:cNvPr id="84" name="正方形/長方形 83"/>
              <p:cNvSpPr/>
              <p:nvPr/>
            </p:nvSpPr>
            <p:spPr>
              <a:xfrm rot="5400000">
                <a:off x="3653802" y="3915222"/>
                <a:ext cx="360364" cy="10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85" name="直線コネクタ 84"/>
              <p:cNvCxnSpPr/>
              <p:nvPr/>
            </p:nvCxnSpPr>
            <p:spPr>
              <a:xfrm flipH="1">
                <a:off x="3779985" y="3789040"/>
                <a:ext cx="108000" cy="3604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正方形/長方形 51"/>
            <p:cNvSpPr/>
            <p:nvPr/>
          </p:nvSpPr>
          <p:spPr>
            <a:xfrm rot="2700000">
              <a:off x="3213826" y="3807532"/>
              <a:ext cx="81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grpSp>
          <p:nvGrpSpPr>
            <p:cNvPr id="53" name="グループ化 52"/>
            <p:cNvGrpSpPr/>
            <p:nvPr/>
          </p:nvGrpSpPr>
          <p:grpSpPr>
            <a:xfrm>
              <a:off x="2357613" y="3888511"/>
              <a:ext cx="162000" cy="162044"/>
              <a:chOff x="3041847" y="3353639"/>
              <a:chExt cx="216000" cy="216059"/>
            </a:xfrm>
          </p:grpSpPr>
          <p:cxnSp>
            <p:nvCxnSpPr>
              <p:cNvPr id="82" name="直線コネクタ 81"/>
              <p:cNvCxnSpPr/>
              <p:nvPr/>
            </p:nvCxnSpPr>
            <p:spPr>
              <a:xfrm flipH="1">
                <a:off x="3041847" y="3353639"/>
                <a:ext cx="216000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正方形/長方形 82"/>
              <p:cNvSpPr/>
              <p:nvPr/>
            </p:nvSpPr>
            <p:spPr>
              <a:xfrm>
                <a:off x="3041847" y="3353698"/>
                <a:ext cx="216000" cy="216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54" name="正方形/長方形 25"/>
            <p:cNvSpPr/>
            <p:nvPr/>
          </p:nvSpPr>
          <p:spPr>
            <a:xfrm rot="16200000">
              <a:off x="5848841" y="3924497"/>
              <a:ext cx="324000" cy="90206"/>
            </a:xfrm>
            <a:custGeom>
              <a:avLst/>
              <a:gdLst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60495 h 173869"/>
                <a:gd name="connsiteX1" fmla="*/ 432048 w 432048"/>
                <a:gd name="connsiteY1" fmla="*/ 60495 h 173869"/>
                <a:gd name="connsiteX2" fmla="*/ 432048 w 432048"/>
                <a:gd name="connsiteY2" fmla="*/ 173869 h 173869"/>
                <a:gd name="connsiteX3" fmla="*/ 2382 w 432048"/>
                <a:gd name="connsiteY3" fmla="*/ 7012 h 173869"/>
                <a:gd name="connsiteX4" fmla="*/ 0 w 432048"/>
                <a:gd name="connsiteY4" fmla="*/ 60495 h 173869"/>
                <a:gd name="connsiteX0" fmla="*/ 0 w 432048"/>
                <a:gd name="connsiteY0" fmla="*/ 60495 h 103357"/>
                <a:gd name="connsiteX1" fmla="*/ 432048 w 432048"/>
                <a:gd name="connsiteY1" fmla="*/ 60495 h 103357"/>
                <a:gd name="connsiteX2" fmla="*/ 427288 w 432048"/>
                <a:gd name="connsiteY2" fmla="*/ 16385 h 103357"/>
                <a:gd name="connsiteX3" fmla="*/ 2382 w 432048"/>
                <a:gd name="connsiteY3" fmla="*/ 7012 h 103357"/>
                <a:gd name="connsiteX4" fmla="*/ 0 w 432048"/>
                <a:gd name="connsiteY4" fmla="*/ 60495 h 103357"/>
                <a:gd name="connsiteX0" fmla="*/ 0 w 432048"/>
                <a:gd name="connsiteY0" fmla="*/ 62908 h 105770"/>
                <a:gd name="connsiteX1" fmla="*/ 432048 w 432048"/>
                <a:gd name="connsiteY1" fmla="*/ 62908 h 105770"/>
                <a:gd name="connsiteX2" fmla="*/ 427288 w 432048"/>
                <a:gd name="connsiteY2" fmla="*/ 18798 h 105770"/>
                <a:gd name="connsiteX3" fmla="*/ 2382 w 432048"/>
                <a:gd name="connsiteY3" fmla="*/ 9425 h 105770"/>
                <a:gd name="connsiteX4" fmla="*/ 0 w 432048"/>
                <a:gd name="connsiteY4" fmla="*/ 62908 h 105770"/>
                <a:gd name="connsiteX0" fmla="*/ 0 w 432048"/>
                <a:gd name="connsiteY0" fmla="*/ 53699 h 96561"/>
                <a:gd name="connsiteX1" fmla="*/ 432048 w 432048"/>
                <a:gd name="connsiteY1" fmla="*/ 53699 h 96561"/>
                <a:gd name="connsiteX2" fmla="*/ 427288 w 432048"/>
                <a:gd name="connsiteY2" fmla="*/ 9589 h 96561"/>
                <a:gd name="connsiteX3" fmla="*/ 2382 w 432048"/>
                <a:gd name="connsiteY3" fmla="*/ 216 h 96561"/>
                <a:gd name="connsiteX4" fmla="*/ 0 w 432048"/>
                <a:gd name="connsiteY4" fmla="*/ 53699 h 96561"/>
                <a:gd name="connsiteX0" fmla="*/ 0 w 432048"/>
                <a:gd name="connsiteY0" fmla="*/ 51833 h 94695"/>
                <a:gd name="connsiteX1" fmla="*/ 432048 w 432048"/>
                <a:gd name="connsiteY1" fmla="*/ 51833 h 94695"/>
                <a:gd name="connsiteX2" fmla="*/ 427288 w 432048"/>
                <a:gd name="connsiteY2" fmla="*/ 7723 h 94695"/>
                <a:gd name="connsiteX3" fmla="*/ 4 w 432048"/>
                <a:gd name="connsiteY3" fmla="*/ 224 h 94695"/>
                <a:gd name="connsiteX4" fmla="*/ 0 w 432048"/>
                <a:gd name="connsiteY4" fmla="*/ 51833 h 94695"/>
                <a:gd name="connsiteX0" fmla="*/ 0 w 432048"/>
                <a:gd name="connsiteY0" fmla="*/ 51833 h 94695"/>
                <a:gd name="connsiteX1" fmla="*/ 432048 w 432048"/>
                <a:gd name="connsiteY1" fmla="*/ 51833 h 94695"/>
                <a:gd name="connsiteX2" fmla="*/ 427288 w 432048"/>
                <a:gd name="connsiteY2" fmla="*/ 7723 h 94695"/>
                <a:gd name="connsiteX3" fmla="*/ 4 w 432048"/>
                <a:gd name="connsiteY3" fmla="*/ 224 h 94695"/>
                <a:gd name="connsiteX4" fmla="*/ 0 w 432048"/>
                <a:gd name="connsiteY4" fmla="*/ 51833 h 94695"/>
                <a:gd name="connsiteX0" fmla="*/ 0 w 432048"/>
                <a:gd name="connsiteY0" fmla="*/ 51833 h 94695"/>
                <a:gd name="connsiteX1" fmla="*/ 432048 w 432048"/>
                <a:gd name="connsiteY1" fmla="*/ 51833 h 94695"/>
                <a:gd name="connsiteX2" fmla="*/ 430466 w 432048"/>
                <a:gd name="connsiteY2" fmla="*/ 5223 h 94695"/>
                <a:gd name="connsiteX3" fmla="*/ 4 w 432048"/>
                <a:gd name="connsiteY3" fmla="*/ 224 h 94695"/>
                <a:gd name="connsiteX4" fmla="*/ 0 w 432048"/>
                <a:gd name="connsiteY4" fmla="*/ 51833 h 9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94695">
                  <a:moveTo>
                    <a:pt x="0" y="51833"/>
                  </a:moveTo>
                  <a:cubicBezTo>
                    <a:pt x="146397" y="108983"/>
                    <a:pt x="290413" y="108983"/>
                    <a:pt x="432048" y="51833"/>
                  </a:cubicBezTo>
                  <a:cubicBezTo>
                    <a:pt x="431521" y="36296"/>
                    <a:pt x="430993" y="20760"/>
                    <a:pt x="430466" y="5223"/>
                  </a:cubicBezTo>
                  <a:lnTo>
                    <a:pt x="4" y="224"/>
                  </a:lnTo>
                  <a:cubicBezTo>
                    <a:pt x="2386" y="-3821"/>
                    <a:pt x="3" y="48377"/>
                    <a:pt x="0" y="51833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5" name="正方形/長方形 54"/>
            <p:cNvSpPr/>
            <p:nvPr/>
          </p:nvSpPr>
          <p:spPr>
            <a:xfrm rot="2700000">
              <a:off x="5513301" y="3808669"/>
              <a:ext cx="81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grpSp>
          <p:nvGrpSpPr>
            <p:cNvPr id="56" name="グループ化 55"/>
            <p:cNvGrpSpPr/>
            <p:nvPr/>
          </p:nvGrpSpPr>
          <p:grpSpPr>
            <a:xfrm>
              <a:off x="6354776" y="3886681"/>
              <a:ext cx="162000" cy="162044"/>
              <a:chOff x="3041847" y="3353639"/>
              <a:chExt cx="216000" cy="216059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 flipH="1">
                <a:off x="3041847" y="3353639"/>
                <a:ext cx="216000" cy="21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正方形/長方形 80"/>
              <p:cNvSpPr/>
              <p:nvPr/>
            </p:nvSpPr>
            <p:spPr>
              <a:xfrm>
                <a:off x="3041847" y="3353698"/>
                <a:ext cx="216000" cy="216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/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 flipH="1">
              <a:off x="7177340" y="3807955"/>
              <a:ext cx="81000" cy="324000"/>
              <a:chOff x="3779984" y="3789040"/>
              <a:chExt cx="108001" cy="360414"/>
            </a:xfrm>
          </p:grpSpPr>
          <p:sp>
            <p:nvSpPr>
              <p:cNvPr id="78" name="正方形/長方形 77"/>
              <p:cNvSpPr/>
              <p:nvPr/>
            </p:nvSpPr>
            <p:spPr>
              <a:xfrm rot="5400000">
                <a:off x="3653802" y="3915222"/>
                <a:ext cx="360364" cy="10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79" name="直線コネクタ 78"/>
              <p:cNvCxnSpPr/>
              <p:nvPr/>
            </p:nvCxnSpPr>
            <p:spPr>
              <a:xfrm flipH="1">
                <a:off x="3779985" y="3789040"/>
                <a:ext cx="108000" cy="3604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グループ化 57"/>
            <p:cNvGrpSpPr/>
            <p:nvPr/>
          </p:nvGrpSpPr>
          <p:grpSpPr>
            <a:xfrm>
              <a:off x="6799478" y="3806828"/>
              <a:ext cx="81000" cy="324000"/>
              <a:chOff x="3779984" y="3789040"/>
              <a:chExt cx="108001" cy="360414"/>
            </a:xfrm>
          </p:grpSpPr>
          <p:sp>
            <p:nvSpPr>
              <p:cNvPr id="76" name="正方形/長方形 75"/>
              <p:cNvSpPr/>
              <p:nvPr/>
            </p:nvSpPr>
            <p:spPr>
              <a:xfrm rot="5400000">
                <a:off x="3653802" y="3915222"/>
                <a:ext cx="360364" cy="10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77" name="直線コネクタ 76"/>
              <p:cNvCxnSpPr/>
              <p:nvPr/>
            </p:nvCxnSpPr>
            <p:spPr>
              <a:xfrm flipH="1">
                <a:off x="3779985" y="3789040"/>
                <a:ext cx="108000" cy="3604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正方形/長方形 25"/>
            <p:cNvSpPr/>
            <p:nvPr/>
          </p:nvSpPr>
          <p:spPr>
            <a:xfrm rot="16200000">
              <a:off x="4570079" y="3915600"/>
              <a:ext cx="324000" cy="108000"/>
            </a:xfrm>
            <a:custGeom>
              <a:avLst/>
              <a:gdLst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113374">
                  <a:moveTo>
                    <a:pt x="0" y="0"/>
                  </a:moveTo>
                  <a:cubicBezTo>
                    <a:pt x="146397" y="57150"/>
                    <a:pt x="290413" y="57150"/>
                    <a:pt x="432048" y="0"/>
                  </a:cubicBezTo>
                  <a:lnTo>
                    <a:pt x="432048" y="113374"/>
                  </a:lnTo>
                  <a:lnTo>
                    <a:pt x="0" y="1133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4821149" y="3128181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546448" y="3128863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直線矢印コネクタ 61"/>
            <p:cNvCxnSpPr>
              <a:stCxn id="60" idx="2"/>
              <a:endCxn id="59" idx="2"/>
            </p:cNvCxnSpPr>
            <p:nvPr/>
          </p:nvCxnSpPr>
          <p:spPr>
            <a:xfrm flipH="1">
              <a:off x="4786079" y="3451346"/>
              <a:ext cx="261254" cy="3562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>
              <a:stCxn id="61" idx="2"/>
              <a:endCxn id="49" idx="3"/>
            </p:cNvCxnSpPr>
            <p:nvPr/>
          </p:nvCxnSpPr>
          <p:spPr>
            <a:xfrm>
              <a:off x="3772632" y="3452028"/>
              <a:ext cx="259233" cy="3555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5598114" y="3967680"/>
              <a:ext cx="0" cy="540664"/>
            </a:xfrm>
            <a:prstGeom prst="line">
              <a:avLst/>
            </a:prstGeom>
            <a:ln w="28575">
              <a:solidFill>
                <a:srgbClr val="FFC00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5545612" y="3429000"/>
              <a:ext cx="0" cy="486622"/>
            </a:xfrm>
            <a:prstGeom prst="line">
              <a:avLst/>
            </a:prstGeom>
            <a:ln w="28575">
              <a:solidFill>
                <a:srgbClr val="0000FF"/>
              </a:solidFill>
              <a:prstDash val="lgDash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4786079" y="3916095"/>
              <a:ext cx="764151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66"/>
            <p:cNvSpPr txBox="1"/>
            <p:nvPr/>
          </p:nvSpPr>
          <p:spPr>
            <a:xfrm>
              <a:off x="2489982" y="2156723"/>
              <a:ext cx="59663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SP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726786" y="2156723"/>
              <a:ext cx="59663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SP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グループ化 68"/>
            <p:cNvGrpSpPr/>
            <p:nvPr/>
          </p:nvGrpSpPr>
          <p:grpSpPr>
            <a:xfrm flipH="1">
              <a:off x="5063358" y="3807599"/>
              <a:ext cx="81000" cy="324000"/>
              <a:chOff x="3779984" y="3789040"/>
              <a:chExt cx="108001" cy="360414"/>
            </a:xfrm>
          </p:grpSpPr>
          <p:sp>
            <p:nvSpPr>
              <p:cNvPr id="74" name="正方形/長方形 73"/>
              <p:cNvSpPr/>
              <p:nvPr/>
            </p:nvSpPr>
            <p:spPr>
              <a:xfrm rot="5400000">
                <a:off x="3653802" y="3915222"/>
                <a:ext cx="360364" cy="10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75" name="直線コネクタ 74"/>
              <p:cNvCxnSpPr/>
              <p:nvPr/>
            </p:nvCxnSpPr>
            <p:spPr>
              <a:xfrm flipH="1">
                <a:off x="3779985" y="3789040"/>
                <a:ext cx="108000" cy="3604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テキスト ボックス 69"/>
            <p:cNvSpPr txBox="1"/>
            <p:nvPr/>
          </p:nvSpPr>
          <p:spPr>
            <a:xfrm>
              <a:off x="5521225" y="3560966"/>
              <a:ext cx="46198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3214795" y="3561400"/>
              <a:ext cx="46198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335958" y="3612537"/>
              <a:ext cx="51648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FC1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1180868" y="3613552"/>
              <a:ext cx="51648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FC2</a:t>
              </a:r>
              <a:endParaRPr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531280" y="5959794"/>
            <a:ext cx="8425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Reflectivity of the cavity mirror  &gt; 99.999%</a:t>
            </a:r>
          </a:p>
          <a:p>
            <a:r>
              <a:rPr kumimoji="1" lang="en-US" altLang="ja-JP" sz="3200" dirty="0" smtClean="0"/>
              <a:t>Cavity has an intrinsic finesse of 640,000</a:t>
            </a:r>
            <a:endParaRPr kumimoji="1" lang="ja-JP" altLang="en-US" sz="32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167420" y="1413253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Fiber amp.</a:t>
            </a:r>
            <a:endParaRPr kumimoji="1" lang="ja-JP" altLang="en-US" sz="2800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125242" y="4934052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Cavity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804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8941" y="99554"/>
            <a:ext cx="8686324" cy="1460574"/>
          </a:xfrm>
        </p:spPr>
        <p:txBody>
          <a:bodyPr/>
          <a:lstStyle/>
          <a:p>
            <a:r>
              <a:rPr lang="en-US" altLang="ja-JP" dirty="0" smtClean="0"/>
              <a:t>It looks,,,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536" y="2301511"/>
            <a:ext cx="5439756" cy="407981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92" y="1917245"/>
            <a:ext cx="5508104" cy="413107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 flipH="1">
            <a:off x="6531428" y="2780928"/>
            <a:ext cx="110108" cy="1560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603436" y="3573016"/>
            <a:ext cx="590353" cy="67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7193789" y="3640261"/>
            <a:ext cx="0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193789" y="3784277"/>
            <a:ext cx="1516931" cy="285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8710720" y="3812855"/>
            <a:ext cx="52956" cy="336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7395524" y="4149080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7395524" y="4149080"/>
            <a:ext cx="0" cy="13569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5088614" y="5517232"/>
            <a:ext cx="2306910" cy="14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 flipV="1">
            <a:off x="5000834" y="4653476"/>
            <a:ext cx="90435" cy="8813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 flipV="1">
            <a:off x="2931028" y="4613598"/>
            <a:ext cx="2101075" cy="3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931028" y="4613597"/>
            <a:ext cx="0" cy="8676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1922916" y="5481228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922916" y="4005064"/>
            <a:ext cx="144016" cy="1476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二等辺三角形 19"/>
          <p:cNvSpPr/>
          <p:nvPr/>
        </p:nvSpPr>
        <p:spPr>
          <a:xfrm rot="11153486">
            <a:off x="6490841" y="3036577"/>
            <a:ext cx="250588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/>
          <p:nvPr/>
        </p:nvSpPr>
        <p:spPr>
          <a:xfrm rot="5400000">
            <a:off x="7711804" y="3688965"/>
            <a:ext cx="250588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 rot="16200000">
            <a:off x="5767388" y="5416601"/>
            <a:ext cx="250588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/>
          <p:cNvSpPr/>
          <p:nvPr/>
        </p:nvSpPr>
        <p:spPr>
          <a:xfrm rot="356427">
            <a:off x="1872538" y="4608831"/>
            <a:ext cx="250588" cy="2160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291068" y="4341419"/>
            <a:ext cx="1512168" cy="1057899"/>
          </a:xfrm>
          <a:prstGeom prst="rect">
            <a:avLst/>
          </a:prstGeom>
          <a:noFill/>
          <a:ln w="381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58011" y="4914513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Cavity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17860" y="4608353"/>
            <a:ext cx="1296144" cy="1296144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031275" y="2492068"/>
            <a:ext cx="1100472" cy="1100472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110191" y="2128466"/>
            <a:ext cx="1029839" cy="1017219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14325" y="5584485"/>
            <a:ext cx="10887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CC33"/>
                </a:solidFill>
              </a:rPr>
              <a:t>Pump LD</a:t>
            </a:r>
            <a:endParaRPr lang="ja-JP" altLang="en-US" dirty="0">
              <a:solidFill>
                <a:srgbClr val="00CC33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625681" y="2919565"/>
            <a:ext cx="7296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CC33"/>
                </a:solidFill>
              </a:rPr>
              <a:t>WDM</a:t>
            </a:r>
            <a:endParaRPr lang="ja-JP" altLang="en-US" dirty="0">
              <a:solidFill>
                <a:srgbClr val="00CC33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306128" y="3627321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CC33"/>
                </a:solidFill>
              </a:rPr>
              <a:t>YDF</a:t>
            </a:r>
            <a:endParaRPr lang="ja-JP" altLang="en-US" dirty="0">
              <a:solidFill>
                <a:srgbClr val="00CC33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7366949" y="4825383"/>
            <a:ext cx="931368" cy="11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2388" y="0"/>
            <a:ext cx="8686324" cy="1460574"/>
          </a:xfrm>
        </p:spPr>
        <p:txBody>
          <a:bodyPr/>
          <a:lstStyle/>
          <a:p>
            <a:r>
              <a:rPr kumimoji="1" lang="en-US" altLang="ja-JP" dirty="0" smtClean="0"/>
              <a:t>High F</a:t>
            </a:r>
            <a:r>
              <a:rPr lang="en-US" altLang="ja-JP" dirty="0" smtClean="0"/>
              <a:t>inesse Oscillation</a:t>
            </a:r>
            <a:r>
              <a:rPr lang="ja-JP" altLang="en-US" dirty="0" smtClean="0"/>
              <a:t>  </a:t>
            </a:r>
            <a:r>
              <a:rPr lang="en-US" altLang="ja-JP" dirty="0" smtClean="0"/>
              <a:t>(CW) </a:t>
            </a:r>
            <a:endParaRPr kumimoji="1" lang="ja-JP" altLang="en-US" dirty="0"/>
          </a:p>
        </p:txBody>
      </p:sp>
      <p:grpSp>
        <p:nvGrpSpPr>
          <p:cNvPr id="59" name="グループ化 58"/>
          <p:cNvGrpSpPr/>
          <p:nvPr/>
        </p:nvGrpSpPr>
        <p:grpSpPr>
          <a:xfrm>
            <a:off x="774918" y="1339836"/>
            <a:ext cx="4572002" cy="2879726"/>
            <a:chOff x="911488" y="1122762"/>
            <a:chExt cx="4572002" cy="2879726"/>
          </a:xfrm>
        </p:grpSpPr>
        <p:pic>
          <p:nvPicPr>
            <p:cNvPr id="5" name="図プレースホルダー 6" descr="tek00000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70" r="2370"/>
            <a:stretch>
              <a:fillRect/>
            </a:stretch>
          </p:blipFill>
          <p:spPr>
            <a:xfrm>
              <a:off x="911488" y="1122762"/>
              <a:ext cx="4572002" cy="2879726"/>
            </a:xfrm>
            <a:prstGeom prst="rect">
              <a:avLst/>
            </a:prstGeom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1025279" y="1618886"/>
              <a:ext cx="2746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ＤＦＰ太丸ゴシック体"/>
                  <a:cs typeface="Times New Roman" panose="02020603050405020304" pitchFamily="18" charset="0"/>
                </a:rPr>
                <a:t>Incident power 13.5 mW</a:t>
              </a:r>
              <a:endParaRPr kumimoji="1" lang="ja-JP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987346" y="2591845"/>
              <a:ext cx="3015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FF"/>
                  </a:solidFill>
                  <a:latin typeface="Times New Roman" panose="02020603050405020304" pitchFamily="18" charset="0"/>
                  <a:ea typeface="ＤＦＰ太丸ゴシック体"/>
                  <a:cs typeface="Times New Roman" panose="02020603050405020304" pitchFamily="18" charset="0"/>
                </a:rPr>
                <a:t>Transmitted power 4.8m W</a:t>
              </a:r>
              <a:endParaRPr kumimoji="1" lang="ja-JP" altLang="en-US" sz="2000" dirty="0">
                <a:solidFill>
                  <a:srgbClr val="FF00FF"/>
                </a:solidFill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012455" y="3140237"/>
              <a:ext cx="27606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ＤＦＰ太丸ゴシック体"/>
                  <a:cs typeface="Times New Roman" panose="02020603050405020304" pitchFamily="18" charset="0"/>
                </a:rPr>
                <a:t>Reflected power</a:t>
              </a:r>
              <a:r>
                <a:rPr kumimoji="1" lang="en-US" altLang="ja-JP" sz="20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ＤＦＰ太丸ゴシック体"/>
                  <a:cs typeface="Times New Roman" panose="02020603050405020304" pitchFamily="18" charset="0"/>
                </a:rPr>
                <a:t> 2.8 mW</a:t>
              </a:r>
              <a:endParaRPr kumimoji="1" lang="ja-JP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774918" y="4701134"/>
            <a:ext cx="3952290" cy="2528078"/>
            <a:chOff x="778339" y="1356081"/>
            <a:chExt cx="3952290" cy="2528078"/>
          </a:xfrm>
        </p:grpSpPr>
        <p:grpSp>
          <p:nvGrpSpPr>
            <p:cNvPr id="6" name="図形グループ 9"/>
            <p:cNvGrpSpPr/>
            <p:nvPr/>
          </p:nvGrpSpPr>
          <p:grpSpPr>
            <a:xfrm>
              <a:off x="778339" y="1356081"/>
              <a:ext cx="3952290" cy="2363860"/>
              <a:chOff x="2522083" y="3861048"/>
              <a:chExt cx="3952290" cy="2363860"/>
            </a:xfrm>
          </p:grpSpPr>
          <p:sp>
            <p:nvSpPr>
              <p:cNvPr id="7" name="角丸四角形 6"/>
              <p:cNvSpPr/>
              <p:nvPr/>
            </p:nvSpPr>
            <p:spPr>
              <a:xfrm>
                <a:off x="5068100" y="4365104"/>
                <a:ext cx="1406273" cy="1231363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5004048" y="4052464"/>
                <a:ext cx="1123672" cy="1826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角丸四角形 8"/>
              <p:cNvSpPr/>
              <p:nvPr/>
            </p:nvSpPr>
            <p:spPr>
              <a:xfrm>
                <a:off x="2522083" y="4365104"/>
                <a:ext cx="1406273" cy="1232344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2872264" y="3909540"/>
                <a:ext cx="1123672" cy="1826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4119087" y="5316702"/>
                <a:ext cx="703136" cy="1406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4117682" y="5738582"/>
                <a:ext cx="703136" cy="1406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直線コネクタ 12"/>
              <p:cNvCxnSpPr>
                <a:stCxn id="14" idx="3"/>
                <a:endCxn id="15" idx="1"/>
              </p:cNvCxnSpPr>
              <p:nvPr/>
            </p:nvCxnSpPr>
            <p:spPr>
              <a:xfrm>
                <a:off x="2942577" y="5597996"/>
                <a:ext cx="311483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正方形/長方形 13"/>
              <p:cNvSpPr/>
              <p:nvPr/>
            </p:nvSpPr>
            <p:spPr>
              <a:xfrm>
                <a:off x="2801950" y="5527682"/>
                <a:ext cx="140627" cy="1406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6057407" y="5527682"/>
                <a:ext cx="140627" cy="1406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>
                <a:off x="2699792" y="4365104"/>
                <a:ext cx="352839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グループ化 13"/>
              <p:cNvGrpSpPr/>
              <p:nvPr/>
            </p:nvGrpSpPr>
            <p:grpSpPr>
              <a:xfrm>
                <a:off x="5508104" y="4221088"/>
                <a:ext cx="421882" cy="281255"/>
                <a:chOff x="5220072" y="2348880"/>
                <a:chExt cx="360000" cy="360000"/>
              </a:xfrm>
            </p:grpSpPr>
            <p:sp>
              <p:nvSpPr>
                <p:cNvPr id="42" name="正方形/長方形 41"/>
                <p:cNvSpPr/>
                <p:nvPr/>
              </p:nvSpPr>
              <p:spPr>
                <a:xfrm>
                  <a:off x="5220072" y="234888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右矢印 42"/>
                <p:cNvSpPr/>
                <p:nvPr/>
              </p:nvSpPr>
              <p:spPr>
                <a:xfrm>
                  <a:off x="5310072" y="2438880"/>
                  <a:ext cx="180000" cy="180000"/>
                </a:xfrm>
                <a:prstGeom prst="rightArrow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8" name="直線コネクタ 17"/>
              <p:cNvCxnSpPr/>
              <p:nvPr/>
            </p:nvCxnSpPr>
            <p:spPr>
              <a:xfrm>
                <a:off x="3581027" y="5596468"/>
                <a:ext cx="0" cy="401304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lg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グループ化 79"/>
              <p:cNvGrpSpPr/>
              <p:nvPr/>
            </p:nvGrpSpPr>
            <p:grpSpPr>
              <a:xfrm rot="16200000">
                <a:off x="5340999" y="4946134"/>
                <a:ext cx="167531" cy="351568"/>
                <a:chOff x="7536161" y="3249690"/>
                <a:chExt cx="171549" cy="360000"/>
              </a:xfrm>
              <a:solidFill>
                <a:schemeClr val="bg1"/>
              </a:solidFill>
            </p:grpSpPr>
            <p:sp>
              <p:nvSpPr>
                <p:cNvPr id="40" name="正方形/長方形 74"/>
                <p:cNvSpPr/>
                <p:nvPr/>
              </p:nvSpPr>
              <p:spPr>
                <a:xfrm>
                  <a:off x="7536161" y="3321690"/>
                  <a:ext cx="171549" cy="216000"/>
                </a:xfrm>
                <a:custGeom>
                  <a:avLst/>
                  <a:gdLst>
                    <a:gd name="connsiteX0" fmla="*/ 0 w 216000"/>
                    <a:gd name="connsiteY0" fmla="*/ 0 h 216000"/>
                    <a:gd name="connsiteX1" fmla="*/ 216000 w 216000"/>
                    <a:gd name="connsiteY1" fmla="*/ 0 h 216000"/>
                    <a:gd name="connsiteX2" fmla="*/ 216000 w 216000"/>
                    <a:gd name="connsiteY2" fmla="*/ 216000 h 216000"/>
                    <a:gd name="connsiteX3" fmla="*/ 0 w 216000"/>
                    <a:gd name="connsiteY3" fmla="*/ 216000 h 216000"/>
                    <a:gd name="connsiteX4" fmla="*/ 0 w 216000"/>
                    <a:gd name="connsiteY4" fmla="*/ 0 h 216000"/>
                    <a:gd name="connsiteX0" fmla="*/ 0 w 216000"/>
                    <a:gd name="connsiteY0" fmla="*/ 0 h 216000"/>
                    <a:gd name="connsiteX1" fmla="*/ 216000 w 216000"/>
                    <a:gd name="connsiteY1" fmla="*/ 216000 h 216000"/>
                    <a:gd name="connsiteX2" fmla="*/ 0 w 216000"/>
                    <a:gd name="connsiteY2" fmla="*/ 216000 h 216000"/>
                    <a:gd name="connsiteX3" fmla="*/ 0 w 216000"/>
                    <a:gd name="connsiteY3" fmla="*/ 0 h 216000"/>
                    <a:gd name="connsiteX0" fmla="*/ 0 w 219175"/>
                    <a:gd name="connsiteY0" fmla="*/ 0 h 216000"/>
                    <a:gd name="connsiteX1" fmla="*/ 219175 w 219175"/>
                    <a:gd name="connsiteY1" fmla="*/ 101700 h 216000"/>
                    <a:gd name="connsiteX2" fmla="*/ 0 w 219175"/>
                    <a:gd name="connsiteY2" fmla="*/ 216000 h 216000"/>
                    <a:gd name="connsiteX3" fmla="*/ 0 w 219175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667"/>
                    <a:gd name="connsiteY0" fmla="*/ 0 h 216000"/>
                    <a:gd name="connsiteX1" fmla="*/ 140593 w 140667"/>
                    <a:gd name="connsiteY1" fmla="*/ 101700 h 216000"/>
                    <a:gd name="connsiteX2" fmla="*/ 0 w 140667"/>
                    <a:gd name="connsiteY2" fmla="*/ 216000 h 216000"/>
                    <a:gd name="connsiteX3" fmla="*/ 0 w 140667"/>
                    <a:gd name="connsiteY3" fmla="*/ 0 h 216000"/>
                    <a:gd name="connsiteX0" fmla="*/ 0 w 140667"/>
                    <a:gd name="connsiteY0" fmla="*/ 0 h 216000"/>
                    <a:gd name="connsiteX1" fmla="*/ 140593 w 140667"/>
                    <a:gd name="connsiteY1" fmla="*/ 101700 h 216000"/>
                    <a:gd name="connsiteX2" fmla="*/ 0 w 140667"/>
                    <a:gd name="connsiteY2" fmla="*/ 216000 h 216000"/>
                    <a:gd name="connsiteX3" fmla="*/ 0 w 140667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1068"/>
                    <a:gd name="connsiteY0" fmla="*/ 0 h 216000"/>
                    <a:gd name="connsiteX1" fmla="*/ 140593 w 141068"/>
                    <a:gd name="connsiteY1" fmla="*/ 101700 h 216000"/>
                    <a:gd name="connsiteX2" fmla="*/ 0 w 141068"/>
                    <a:gd name="connsiteY2" fmla="*/ 216000 h 216000"/>
                    <a:gd name="connsiteX3" fmla="*/ 0 w 141068"/>
                    <a:gd name="connsiteY3" fmla="*/ 0 h 216000"/>
                    <a:gd name="connsiteX0" fmla="*/ 0 w 171719"/>
                    <a:gd name="connsiteY0" fmla="*/ 0 h 216000"/>
                    <a:gd name="connsiteX1" fmla="*/ 171549 w 171719"/>
                    <a:gd name="connsiteY1" fmla="*/ 99319 h 216000"/>
                    <a:gd name="connsiteX2" fmla="*/ 0 w 171719"/>
                    <a:gd name="connsiteY2" fmla="*/ 216000 h 216000"/>
                    <a:gd name="connsiteX3" fmla="*/ 0 w 17171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104081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49" h="216000">
                      <a:moveTo>
                        <a:pt x="0" y="0"/>
                      </a:moveTo>
                      <a:cubicBezTo>
                        <a:pt x="134970" y="7706"/>
                        <a:pt x="169928" y="51132"/>
                        <a:pt x="171549" y="104081"/>
                      </a:cubicBezTo>
                      <a:cubicBezTo>
                        <a:pt x="169928" y="168374"/>
                        <a:pt x="137352" y="206475"/>
                        <a:pt x="0" y="2160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1" name="直線コネクタ 40"/>
                <p:cNvCxnSpPr/>
                <p:nvPr/>
              </p:nvCxnSpPr>
              <p:spPr>
                <a:xfrm>
                  <a:off x="7536161" y="3249690"/>
                  <a:ext cx="0" cy="3600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グループ化 98"/>
              <p:cNvGrpSpPr/>
              <p:nvPr/>
            </p:nvGrpSpPr>
            <p:grpSpPr>
              <a:xfrm rot="5400000">
                <a:off x="5407336" y="5895293"/>
                <a:ext cx="167531" cy="351568"/>
                <a:chOff x="7536161" y="3249690"/>
                <a:chExt cx="171549" cy="360000"/>
              </a:xfrm>
              <a:solidFill>
                <a:schemeClr val="bg1"/>
              </a:solidFill>
            </p:grpSpPr>
            <p:sp>
              <p:nvSpPr>
                <p:cNvPr id="38" name="正方形/長方形 74"/>
                <p:cNvSpPr/>
                <p:nvPr/>
              </p:nvSpPr>
              <p:spPr>
                <a:xfrm>
                  <a:off x="7536161" y="3321690"/>
                  <a:ext cx="171549" cy="216000"/>
                </a:xfrm>
                <a:custGeom>
                  <a:avLst/>
                  <a:gdLst>
                    <a:gd name="connsiteX0" fmla="*/ 0 w 216000"/>
                    <a:gd name="connsiteY0" fmla="*/ 0 h 216000"/>
                    <a:gd name="connsiteX1" fmla="*/ 216000 w 216000"/>
                    <a:gd name="connsiteY1" fmla="*/ 0 h 216000"/>
                    <a:gd name="connsiteX2" fmla="*/ 216000 w 216000"/>
                    <a:gd name="connsiteY2" fmla="*/ 216000 h 216000"/>
                    <a:gd name="connsiteX3" fmla="*/ 0 w 216000"/>
                    <a:gd name="connsiteY3" fmla="*/ 216000 h 216000"/>
                    <a:gd name="connsiteX4" fmla="*/ 0 w 216000"/>
                    <a:gd name="connsiteY4" fmla="*/ 0 h 216000"/>
                    <a:gd name="connsiteX0" fmla="*/ 0 w 216000"/>
                    <a:gd name="connsiteY0" fmla="*/ 0 h 216000"/>
                    <a:gd name="connsiteX1" fmla="*/ 216000 w 216000"/>
                    <a:gd name="connsiteY1" fmla="*/ 216000 h 216000"/>
                    <a:gd name="connsiteX2" fmla="*/ 0 w 216000"/>
                    <a:gd name="connsiteY2" fmla="*/ 216000 h 216000"/>
                    <a:gd name="connsiteX3" fmla="*/ 0 w 216000"/>
                    <a:gd name="connsiteY3" fmla="*/ 0 h 216000"/>
                    <a:gd name="connsiteX0" fmla="*/ 0 w 219175"/>
                    <a:gd name="connsiteY0" fmla="*/ 0 h 216000"/>
                    <a:gd name="connsiteX1" fmla="*/ 219175 w 219175"/>
                    <a:gd name="connsiteY1" fmla="*/ 101700 h 216000"/>
                    <a:gd name="connsiteX2" fmla="*/ 0 w 219175"/>
                    <a:gd name="connsiteY2" fmla="*/ 216000 h 216000"/>
                    <a:gd name="connsiteX3" fmla="*/ 0 w 219175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667"/>
                    <a:gd name="connsiteY0" fmla="*/ 0 h 216000"/>
                    <a:gd name="connsiteX1" fmla="*/ 140593 w 140667"/>
                    <a:gd name="connsiteY1" fmla="*/ 101700 h 216000"/>
                    <a:gd name="connsiteX2" fmla="*/ 0 w 140667"/>
                    <a:gd name="connsiteY2" fmla="*/ 216000 h 216000"/>
                    <a:gd name="connsiteX3" fmla="*/ 0 w 140667"/>
                    <a:gd name="connsiteY3" fmla="*/ 0 h 216000"/>
                    <a:gd name="connsiteX0" fmla="*/ 0 w 140667"/>
                    <a:gd name="connsiteY0" fmla="*/ 0 h 216000"/>
                    <a:gd name="connsiteX1" fmla="*/ 140593 w 140667"/>
                    <a:gd name="connsiteY1" fmla="*/ 101700 h 216000"/>
                    <a:gd name="connsiteX2" fmla="*/ 0 w 140667"/>
                    <a:gd name="connsiteY2" fmla="*/ 216000 h 216000"/>
                    <a:gd name="connsiteX3" fmla="*/ 0 w 140667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1068"/>
                    <a:gd name="connsiteY0" fmla="*/ 0 h 216000"/>
                    <a:gd name="connsiteX1" fmla="*/ 140593 w 141068"/>
                    <a:gd name="connsiteY1" fmla="*/ 101700 h 216000"/>
                    <a:gd name="connsiteX2" fmla="*/ 0 w 141068"/>
                    <a:gd name="connsiteY2" fmla="*/ 216000 h 216000"/>
                    <a:gd name="connsiteX3" fmla="*/ 0 w 141068"/>
                    <a:gd name="connsiteY3" fmla="*/ 0 h 216000"/>
                    <a:gd name="connsiteX0" fmla="*/ 0 w 171719"/>
                    <a:gd name="connsiteY0" fmla="*/ 0 h 216000"/>
                    <a:gd name="connsiteX1" fmla="*/ 171549 w 171719"/>
                    <a:gd name="connsiteY1" fmla="*/ 99319 h 216000"/>
                    <a:gd name="connsiteX2" fmla="*/ 0 w 171719"/>
                    <a:gd name="connsiteY2" fmla="*/ 216000 h 216000"/>
                    <a:gd name="connsiteX3" fmla="*/ 0 w 17171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104081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49" h="216000">
                      <a:moveTo>
                        <a:pt x="0" y="0"/>
                      </a:moveTo>
                      <a:cubicBezTo>
                        <a:pt x="134970" y="7706"/>
                        <a:pt x="169928" y="51132"/>
                        <a:pt x="171549" y="104081"/>
                      </a:cubicBezTo>
                      <a:cubicBezTo>
                        <a:pt x="169928" y="168374"/>
                        <a:pt x="137352" y="206475"/>
                        <a:pt x="0" y="2160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9" name="直線コネクタ 38"/>
                <p:cNvCxnSpPr/>
                <p:nvPr/>
              </p:nvCxnSpPr>
              <p:spPr>
                <a:xfrm>
                  <a:off x="7536161" y="3249690"/>
                  <a:ext cx="0" cy="3600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グループ化 95"/>
              <p:cNvGrpSpPr/>
              <p:nvPr/>
            </p:nvGrpSpPr>
            <p:grpSpPr>
              <a:xfrm rot="5400000">
                <a:off x="3496597" y="5905754"/>
                <a:ext cx="167531" cy="351568"/>
                <a:chOff x="7536161" y="3249690"/>
                <a:chExt cx="171549" cy="360000"/>
              </a:xfrm>
              <a:solidFill>
                <a:schemeClr val="bg1"/>
              </a:solidFill>
            </p:grpSpPr>
            <p:sp>
              <p:nvSpPr>
                <p:cNvPr id="36" name="正方形/長方形 74"/>
                <p:cNvSpPr/>
                <p:nvPr/>
              </p:nvSpPr>
              <p:spPr>
                <a:xfrm>
                  <a:off x="7536161" y="3321690"/>
                  <a:ext cx="171549" cy="216000"/>
                </a:xfrm>
                <a:custGeom>
                  <a:avLst/>
                  <a:gdLst>
                    <a:gd name="connsiteX0" fmla="*/ 0 w 216000"/>
                    <a:gd name="connsiteY0" fmla="*/ 0 h 216000"/>
                    <a:gd name="connsiteX1" fmla="*/ 216000 w 216000"/>
                    <a:gd name="connsiteY1" fmla="*/ 0 h 216000"/>
                    <a:gd name="connsiteX2" fmla="*/ 216000 w 216000"/>
                    <a:gd name="connsiteY2" fmla="*/ 216000 h 216000"/>
                    <a:gd name="connsiteX3" fmla="*/ 0 w 216000"/>
                    <a:gd name="connsiteY3" fmla="*/ 216000 h 216000"/>
                    <a:gd name="connsiteX4" fmla="*/ 0 w 216000"/>
                    <a:gd name="connsiteY4" fmla="*/ 0 h 216000"/>
                    <a:gd name="connsiteX0" fmla="*/ 0 w 216000"/>
                    <a:gd name="connsiteY0" fmla="*/ 0 h 216000"/>
                    <a:gd name="connsiteX1" fmla="*/ 216000 w 216000"/>
                    <a:gd name="connsiteY1" fmla="*/ 216000 h 216000"/>
                    <a:gd name="connsiteX2" fmla="*/ 0 w 216000"/>
                    <a:gd name="connsiteY2" fmla="*/ 216000 h 216000"/>
                    <a:gd name="connsiteX3" fmla="*/ 0 w 216000"/>
                    <a:gd name="connsiteY3" fmla="*/ 0 h 216000"/>
                    <a:gd name="connsiteX0" fmla="*/ 0 w 219175"/>
                    <a:gd name="connsiteY0" fmla="*/ 0 h 216000"/>
                    <a:gd name="connsiteX1" fmla="*/ 219175 w 219175"/>
                    <a:gd name="connsiteY1" fmla="*/ 101700 h 216000"/>
                    <a:gd name="connsiteX2" fmla="*/ 0 w 219175"/>
                    <a:gd name="connsiteY2" fmla="*/ 216000 h 216000"/>
                    <a:gd name="connsiteX3" fmla="*/ 0 w 219175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667"/>
                    <a:gd name="connsiteY0" fmla="*/ 0 h 216000"/>
                    <a:gd name="connsiteX1" fmla="*/ 140593 w 140667"/>
                    <a:gd name="connsiteY1" fmla="*/ 101700 h 216000"/>
                    <a:gd name="connsiteX2" fmla="*/ 0 w 140667"/>
                    <a:gd name="connsiteY2" fmla="*/ 216000 h 216000"/>
                    <a:gd name="connsiteX3" fmla="*/ 0 w 140667"/>
                    <a:gd name="connsiteY3" fmla="*/ 0 h 216000"/>
                    <a:gd name="connsiteX0" fmla="*/ 0 w 140667"/>
                    <a:gd name="connsiteY0" fmla="*/ 0 h 216000"/>
                    <a:gd name="connsiteX1" fmla="*/ 140593 w 140667"/>
                    <a:gd name="connsiteY1" fmla="*/ 101700 h 216000"/>
                    <a:gd name="connsiteX2" fmla="*/ 0 w 140667"/>
                    <a:gd name="connsiteY2" fmla="*/ 216000 h 216000"/>
                    <a:gd name="connsiteX3" fmla="*/ 0 w 140667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0593"/>
                    <a:gd name="connsiteY0" fmla="*/ 0 h 216000"/>
                    <a:gd name="connsiteX1" fmla="*/ 140593 w 140593"/>
                    <a:gd name="connsiteY1" fmla="*/ 101700 h 216000"/>
                    <a:gd name="connsiteX2" fmla="*/ 0 w 140593"/>
                    <a:gd name="connsiteY2" fmla="*/ 216000 h 216000"/>
                    <a:gd name="connsiteX3" fmla="*/ 0 w 140593"/>
                    <a:gd name="connsiteY3" fmla="*/ 0 h 216000"/>
                    <a:gd name="connsiteX0" fmla="*/ 0 w 141068"/>
                    <a:gd name="connsiteY0" fmla="*/ 0 h 216000"/>
                    <a:gd name="connsiteX1" fmla="*/ 140593 w 141068"/>
                    <a:gd name="connsiteY1" fmla="*/ 101700 h 216000"/>
                    <a:gd name="connsiteX2" fmla="*/ 0 w 141068"/>
                    <a:gd name="connsiteY2" fmla="*/ 216000 h 216000"/>
                    <a:gd name="connsiteX3" fmla="*/ 0 w 141068"/>
                    <a:gd name="connsiteY3" fmla="*/ 0 h 216000"/>
                    <a:gd name="connsiteX0" fmla="*/ 0 w 171719"/>
                    <a:gd name="connsiteY0" fmla="*/ 0 h 216000"/>
                    <a:gd name="connsiteX1" fmla="*/ 171549 w 171719"/>
                    <a:gd name="connsiteY1" fmla="*/ 99319 h 216000"/>
                    <a:gd name="connsiteX2" fmla="*/ 0 w 171719"/>
                    <a:gd name="connsiteY2" fmla="*/ 216000 h 216000"/>
                    <a:gd name="connsiteX3" fmla="*/ 0 w 17171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99319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  <a:gd name="connsiteX0" fmla="*/ 0 w 171549"/>
                    <a:gd name="connsiteY0" fmla="*/ 0 h 216000"/>
                    <a:gd name="connsiteX1" fmla="*/ 171549 w 171549"/>
                    <a:gd name="connsiteY1" fmla="*/ 104081 h 216000"/>
                    <a:gd name="connsiteX2" fmla="*/ 0 w 171549"/>
                    <a:gd name="connsiteY2" fmla="*/ 216000 h 216000"/>
                    <a:gd name="connsiteX3" fmla="*/ 0 w 171549"/>
                    <a:gd name="connsiteY3" fmla="*/ 0 h 21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549" h="216000">
                      <a:moveTo>
                        <a:pt x="0" y="0"/>
                      </a:moveTo>
                      <a:cubicBezTo>
                        <a:pt x="134970" y="7706"/>
                        <a:pt x="169928" y="51132"/>
                        <a:pt x="171549" y="104081"/>
                      </a:cubicBezTo>
                      <a:cubicBezTo>
                        <a:pt x="169928" y="168374"/>
                        <a:pt x="137352" y="206475"/>
                        <a:pt x="0" y="2160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7" name="直線コネクタ 36"/>
                <p:cNvCxnSpPr/>
                <p:nvPr/>
              </p:nvCxnSpPr>
              <p:spPr>
                <a:xfrm>
                  <a:off x="7536161" y="3249690"/>
                  <a:ext cx="0" cy="3600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テキスト ボックス 21"/>
              <p:cNvSpPr txBox="1"/>
              <p:nvPr/>
            </p:nvSpPr>
            <p:spPr>
              <a:xfrm>
                <a:off x="5620763" y="5888525"/>
                <a:ext cx="52770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PD1</a:t>
                </a:r>
                <a:endParaRPr lang="ja-JP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2923519" y="5901743"/>
                <a:ext cx="52770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PD3</a:t>
                </a:r>
                <a:endParaRPr lang="ja-JP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正方形/長方形 25"/>
              <p:cNvSpPr/>
              <p:nvPr/>
            </p:nvSpPr>
            <p:spPr>
              <a:xfrm rot="5400000">
                <a:off x="3837833" y="5527643"/>
                <a:ext cx="421882" cy="140627"/>
              </a:xfrm>
              <a:custGeom>
                <a:avLst/>
                <a:gdLst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48" h="113374">
                    <a:moveTo>
                      <a:pt x="0" y="0"/>
                    </a:moveTo>
                    <a:cubicBezTo>
                      <a:pt x="146397" y="57150"/>
                      <a:pt x="290413" y="57150"/>
                      <a:pt x="432048" y="0"/>
                    </a:cubicBezTo>
                    <a:lnTo>
                      <a:pt x="432048" y="113374"/>
                    </a:lnTo>
                    <a:lnTo>
                      <a:pt x="0" y="11337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 rot="2700000">
                <a:off x="3460941" y="5386927"/>
                <a:ext cx="105470" cy="42188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 rot="2700000">
                <a:off x="5380366" y="5388407"/>
                <a:ext cx="105470" cy="42188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正方形/長方形 25"/>
              <p:cNvSpPr/>
              <p:nvPr/>
            </p:nvSpPr>
            <p:spPr>
              <a:xfrm rot="16200000">
                <a:off x="4679271" y="5527643"/>
                <a:ext cx="421882" cy="140627"/>
              </a:xfrm>
              <a:custGeom>
                <a:avLst/>
                <a:gdLst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  <a:gd name="connsiteX0" fmla="*/ 0 w 432048"/>
                  <a:gd name="connsiteY0" fmla="*/ 0 h 113374"/>
                  <a:gd name="connsiteX1" fmla="*/ 432048 w 432048"/>
                  <a:gd name="connsiteY1" fmla="*/ 0 h 113374"/>
                  <a:gd name="connsiteX2" fmla="*/ 432048 w 432048"/>
                  <a:gd name="connsiteY2" fmla="*/ 113374 h 113374"/>
                  <a:gd name="connsiteX3" fmla="*/ 0 w 432048"/>
                  <a:gd name="connsiteY3" fmla="*/ 113374 h 113374"/>
                  <a:gd name="connsiteX4" fmla="*/ 0 w 432048"/>
                  <a:gd name="connsiteY4" fmla="*/ 0 h 113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048" h="113374">
                    <a:moveTo>
                      <a:pt x="0" y="0"/>
                    </a:moveTo>
                    <a:cubicBezTo>
                      <a:pt x="146397" y="57150"/>
                      <a:pt x="290413" y="57150"/>
                      <a:pt x="432048" y="0"/>
                    </a:cubicBezTo>
                    <a:lnTo>
                      <a:pt x="432048" y="113374"/>
                    </a:lnTo>
                    <a:lnTo>
                      <a:pt x="0" y="11337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直線コネクタ 27"/>
              <p:cNvCxnSpPr/>
              <p:nvPr/>
            </p:nvCxnSpPr>
            <p:spPr>
              <a:xfrm>
                <a:off x="5490802" y="5595456"/>
                <a:ext cx="0" cy="402316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lg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V="1">
                <a:off x="5422439" y="5205684"/>
                <a:ext cx="0" cy="32198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lgDashDot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5004048" y="5528287"/>
                <a:ext cx="411728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lgDash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テキスト ボックス 30"/>
              <p:cNvSpPr txBox="1"/>
              <p:nvPr/>
            </p:nvSpPr>
            <p:spPr>
              <a:xfrm>
                <a:off x="5557424" y="4928905"/>
                <a:ext cx="52674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PD2</a:t>
                </a:r>
                <a:endParaRPr lang="ja-JP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二等辺三角形 31"/>
              <p:cNvSpPr>
                <a:spLocks/>
              </p:cNvSpPr>
              <p:nvPr/>
            </p:nvSpPr>
            <p:spPr>
              <a:xfrm rot="5400000">
                <a:off x="4242541" y="4076410"/>
                <a:ext cx="648000" cy="576000"/>
              </a:xfrm>
              <a:prstGeom prst="triangl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3059832" y="4293096"/>
                <a:ext cx="299282" cy="14964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曲線コネクタ 33"/>
              <p:cNvCxnSpPr/>
              <p:nvPr/>
            </p:nvCxnSpPr>
            <p:spPr>
              <a:xfrm rot="5400000">
                <a:off x="3348074" y="3906108"/>
                <a:ext cx="476239" cy="446790"/>
              </a:xfrm>
              <a:prstGeom prst="curvedConnector2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3092185" y="3861048"/>
                <a:ext cx="59663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SP</a:t>
                </a:r>
                <a:endParaRPr lang="ja-JP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6" name="テキスト ボックス 55"/>
            <p:cNvSpPr txBox="1"/>
            <p:nvPr/>
          </p:nvSpPr>
          <p:spPr>
            <a:xfrm>
              <a:off x="2460085" y="3514827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ea typeface="ＤＦＰ太丸ゴシック体"/>
                  <a:cs typeface="Times New Roman" panose="02020603050405020304" pitchFamily="18" charset="0"/>
                </a:rPr>
                <a:t>Cavity</a:t>
              </a:r>
              <a:endParaRPr kumimoji="1" lang="ja-JP" altLang="en-US" dirty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339910" y="2110877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anose="02020603050405020304" pitchFamily="18" charset="0"/>
                  <a:ea typeface="ＤＦＰ太丸ゴシック体"/>
                  <a:cs typeface="Times New Roman" panose="02020603050405020304" pitchFamily="18" charset="0"/>
                </a:rPr>
                <a:t>Amplifier</a:t>
              </a:r>
              <a:endParaRPr kumimoji="1" lang="ja-JP" altLang="en-US" dirty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5492549" y="1497804"/>
            <a:ext cx="4578551" cy="2721758"/>
            <a:chOff x="5426199" y="4406000"/>
            <a:chExt cx="4578551" cy="272175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6199" y="4406000"/>
              <a:ext cx="4578551" cy="2721758"/>
            </a:xfrm>
            <a:prstGeom prst="rect">
              <a:avLst/>
            </a:prstGeom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6414925" y="5766879"/>
              <a:ext cx="1087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σ</a:t>
              </a:r>
              <a:r>
                <a:rPr kumimoji="1" lang="en-US" altLang="ja-JP" dirty="0" smtClean="0"/>
                <a:t> ~ 1.7 %</a:t>
              </a:r>
              <a:endParaRPr kumimoji="1" lang="ja-JP" altLang="en-US" dirty="0"/>
            </a:p>
          </p:txBody>
        </p:sp>
      </p:grpSp>
      <p:sp>
        <p:nvSpPr>
          <p:cNvPr id="117" name="正方形/長方形 116"/>
          <p:cNvSpPr/>
          <p:nvPr/>
        </p:nvSpPr>
        <p:spPr>
          <a:xfrm>
            <a:off x="5341435" y="4517211"/>
            <a:ext cx="46807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The Effective Finesse  </a:t>
            </a:r>
            <a:r>
              <a:rPr kumimoji="1" lang="en-US" altLang="ja-JP" sz="2800" dirty="0" err="1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inc.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stability of the system </a:t>
            </a:r>
          </a:p>
          <a:p>
            <a:pPr lvl="1" indent="0"/>
            <a:r>
              <a:rPr kumimoji="1" lang="en-US" altLang="ja-JP" sz="2800" dirty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</a:t>
            </a:r>
            <a:r>
              <a:rPr kumimoji="1"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 = 324,000</a:t>
            </a:r>
            <a:r>
              <a:rPr kumimoji="1" lang="ja-JP" altLang="en-US" sz="2800" dirty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</a:t>
            </a:r>
            <a:endParaRPr kumimoji="1" lang="en-US" altLang="ja-JP" sz="2800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Power enhancement 187,000</a:t>
            </a:r>
          </a:p>
        </p:txBody>
      </p:sp>
      <p:sp>
        <p:nvSpPr>
          <p:cNvPr id="3" name="四角形 2"/>
          <p:cNvSpPr txBox="1"/>
          <p:nvPr/>
        </p:nvSpPr>
        <p:spPr>
          <a:xfrm>
            <a:off x="5610667" y="7051776"/>
            <a:ext cx="2488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APL Photonics 1, 026103 (2016)</a:t>
            </a:r>
            <a:r>
              <a:rPr lang="ja-JP" altLang="en-US" dirty="0" smtClean="0"/>
              <a:t>;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93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845" y="0"/>
            <a:ext cx="8686324" cy="1460574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 the mode locked pulse Oscillation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9559" y="1620516"/>
            <a:ext cx="6740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Seeding mode locked pulses with </a:t>
            </a:r>
          </a:p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Polarization Rotation (NPR) optics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046083" y="3512743"/>
            <a:ext cx="5424424" cy="762695"/>
            <a:chOff x="2046083" y="3512743"/>
            <a:chExt cx="4888871" cy="762695"/>
          </a:xfrm>
        </p:grpSpPr>
        <p:sp>
          <p:nvSpPr>
            <p:cNvPr id="6" name="角丸四角形 5"/>
            <p:cNvSpPr/>
            <p:nvPr/>
          </p:nvSpPr>
          <p:spPr>
            <a:xfrm>
              <a:off x="2046083" y="3512743"/>
              <a:ext cx="4888871" cy="742386"/>
            </a:xfrm>
            <a:custGeom>
              <a:avLst/>
              <a:gdLst>
                <a:gd name="connsiteX0" fmla="*/ 0 w 4888871"/>
                <a:gd name="connsiteY0" fmla="*/ 307824 h 1846907"/>
                <a:gd name="connsiteX1" fmla="*/ 307824 w 4888871"/>
                <a:gd name="connsiteY1" fmla="*/ 0 h 1846907"/>
                <a:gd name="connsiteX2" fmla="*/ 4581047 w 4888871"/>
                <a:gd name="connsiteY2" fmla="*/ 0 h 1846907"/>
                <a:gd name="connsiteX3" fmla="*/ 4888871 w 4888871"/>
                <a:gd name="connsiteY3" fmla="*/ 307824 h 1846907"/>
                <a:gd name="connsiteX4" fmla="*/ 4888871 w 4888871"/>
                <a:gd name="connsiteY4" fmla="*/ 1539083 h 1846907"/>
                <a:gd name="connsiteX5" fmla="*/ 4581047 w 4888871"/>
                <a:gd name="connsiteY5" fmla="*/ 1846907 h 1846907"/>
                <a:gd name="connsiteX6" fmla="*/ 307824 w 4888871"/>
                <a:gd name="connsiteY6" fmla="*/ 1846907 h 1846907"/>
                <a:gd name="connsiteX7" fmla="*/ 0 w 4888871"/>
                <a:gd name="connsiteY7" fmla="*/ 1539083 h 1846907"/>
                <a:gd name="connsiteX8" fmla="*/ 0 w 4888871"/>
                <a:gd name="connsiteY8" fmla="*/ 307824 h 1846907"/>
                <a:gd name="connsiteX0" fmla="*/ 0 w 4888871"/>
                <a:gd name="connsiteY0" fmla="*/ 307824 h 1846907"/>
                <a:gd name="connsiteX1" fmla="*/ 307824 w 4888871"/>
                <a:gd name="connsiteY1" fmla="*/ 0 h 1846907"/>
                <a:gd name="connsiteX2" fmla="*/ 4581047 w 4888871"/>
                <a:gd name="connsiteY2" fmla="*/ 0 h 1846907"/>
                <a:gd name="connsiteX3" fmla="*/ 4888871 w 4888871"/>
                <a:gd name="connsiteY3" fmla="*/ 307824 h 1846907"/>
                <a:gd name="connsiteX4" fmla="*/ 4888871 w 4888871"/>
                <a:gd name="connsiteY4" fmla="*/ 1539083 h 1846907"/>
                <a:gd name="connsiteX5" fmla="*/ 4581047 w 4888871"/>
                <a:gd name="connsiteY5" fmla="*/ 1846907 h 1846907"/>
                <a:gd name="connsiteX6" fmla="*/ 0 w 4888871"/>
                <a:gd name="connsiteY6" fmla="*/ 1539083 h 1846907"/>
                <a:gd name="connsiteX7" fmla="*/ 0 w 4888871"/>
                <a:gd name="connsiteY7" fmla="*/ 307824 h 1846907"/>
                <a:gd name="connsiteX0" fmla="*/ 0 w 4888871"/>
                <a:gd name="connsiteY0" fmla="*/ 307824 h 1692990"/>
                <a:gd name="connsiteX1" fmla="*/ 307824 w 4888871"/>
                <a:gd name="connsiteY1" fmla="*/ 0 h 1692990"/>
                <a:gd name="connsiteX2" fmla="*/ 4581047 w 4888871"/>
                <a:gd name="connsiteY2" fmla="*/ 0 h 1692990"/>
                <a:gd name="connsiteX3" fmla="*/ 4888871 w 4888871"/>
                <a:gd name="connsiteY3" fmla="*/ 307824 h 1692990"/>
                <a:gd name="connsiteX4" fmla="*/ 4888871 w 4888871"/>
                <a:gd name="connsiteY4" fmla="*/ 1539083 h 1692990"/>
                <a:gd name="connsiteX5" fmla="*/ 0 w 4888871"/>
                <a:gd name="connsiteY5" fmla="*/ 1539083 h 1692990"/>
                <a:gd name="connsiteX6" fmla="*/ 0 w 4888871"/>
                <a:gd name="connsiteY6" fmla="*/ 307824 h 1692990"/>
                <a:gd name="connsiteX0" fmla="*/ 0 w 4888871"/>
                <a:gd name="connsiteY0" fmla="*/ 307824 h 1539083"/>
                <a:gd name="connsiteX1" fmla="*/ 307824 w 4888871"/>
                <a:gd name="connsiteY1" fmla="*/ 0 h 1539083"/>
                <a:gd name="connsiteX2" fmla="*/ 4581047 w 4888871"/>
                <a:gd name="connsiteY2" fmla="*/ 0 h 1539083"/>
                <a:gd name="connsiteX3" fmla="*/ 4888871 w 4888871"/>
                <a:gd name="connsiteY3" fmla="*/ 307824 h 1539083"/>
                <a:gd name="connsiteX4" fmla="*/ 0 w 4888871"/>
                <a:gd name="connsiteY4" fmla="*/ 1539083 h 1539083"/>
                <a:gd name="connsiteX5" fmla="*/ 0 w 4888871"/>
                <a:gd name="connsiteY5" fmla="*/ 307824 h 1539083"/>
                <a:gd name="connsiteX0" fmla="*/ 0 w 4888871"/>
                <a:gd name="connsiteY0" fmla="*/ 307824 h 307824"/>
                <a:gd name="connsiteX1" fmla="*/ 307824 w 4888871"/>
                <a:gd name="connsiteY1" fmla="*/ 0 h 307824"/>
                <a:gd name="connsiteX2" fmla="*/ 4581047 w 4888871"/>
                <a:gd name="connsiteY2" fmla="*/ 0 h 307824"/>
                <a:gd name="connsiteX3" fmla="*/ 4888871 w 4888871"/>
                <a:gd name="connsiteY3" fmla="*/ 307824 h 307824"/>
                <a:gd name="connsiteX4" fmla="*/ 0 w 4888871"/>
                <a:gd name="connsiteY4" fmla="*/ 307824 h 30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8871" h="307824">
                  <a:moveTo>
                    <a:pt x="0" y="307824"/>
                  </a:moveTo>
                  <a:cubicBezTo>
                    <a:pt x="0" y="137817"/>
                    <a:pt x="137817" y="0"/>
                    <a:pt x="307824" y="0"/>
                  </a:cubicBezTo>
                  <a:lnTo>
                    <a:pt x="4581047" y="0"/>
                  </a:lnTo>
                  <a:cubicBezTo>
                    <a:pt x="4751054" y="0"/>
                    <a:pt x="4888871" y="137817"/>
                    <a:pt x="4888871" y="307824"/>
                  </a:cubicBezTo>
                  <a:lnTo>
                    <a:pt x="0" y="30782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063578" y="4221893"/>
              <a:ext cx="4856206" cy="53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1897282" y="4221893"/>
            <a:ext cx="297601" cy="6054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313291" y="4221892"/>
            <a:ext cx="297601" cy="6054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/>
          <p:cNvCxnSpPr>
            <a:stCxn id="10" idx="2"/>
          </p:cNvCxnSpPr>
          <p:nvPr/>
        </p:nvCxnSpPr>
        <p:spPr>
          <a:xfrm flipH="1">
            <a:off x="2046082" y="4827374"/>
            <a:ext cx="1" cy="86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 rot="2700000">
            <a:off x="7449194" y="5433395"/>
            <a:ext cx="74141" cy="556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 rot="18900000">
            <a:off x="1982767" y="5481304"/>
            <a:ext cx="74141" cy="556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線コネクタ 25"/>
          <p:cNvCxnSpPr>
            <a:stCxn id="28" idx="1"/>
          </p:cNvCxnSpPr>
          <p:nvPr/>
        </p:nvCxnSpPr>
        <p:spPr>
          <a:xfrm flipH="1">
            <a:off x="2063580" y="5686797"/>
            <a:ext cx="784110" cy="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2847690" y="5686797"/>
            <a:ext cx="4612362" cy="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2847690" y="5362797"/>
            <a:ext cx="252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7471386" y="4827373"/>
            <a:ext cx="1" cy="86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3582769" y="5362797"/>
            <a:ext cx="252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317848" y="5362797"/>
            <a:ext cx="648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580004" y="5362797"/>
            <a:ext cx="252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 rot="5400000">
            <a:off x="5610927" y="5362797"/>
            <a:ext cx="324000" cy="6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98708" y="2980337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NPR fiber optics</a:t>
            </a:r>
          </a:p>
        </p:txBody>
      </p:sp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127062"/>
              </p:ext>
            </p:extLst>
          </p:nvPr>
        </p:nvGraphicFramePr>
        <p:xfrm>
          <a:off x="2671763" y="6164263"/>
          <a:ext cx="7302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1763" y="6164263"/>
                        <a:ext cx="73025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796850"/>
              </p:ext>
            </p:extLst>
          </p:nvPr>
        </p:nvGraphicFramePr>
        <p:xfrm>
          <a:off x="3405188" y="6164263"/>
          <a:ext cx="7302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5188" y="6164263"/>
                        <a:ext cx="73025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581514"/>
              </p:ext>
            </p:extLst>
          </p:nvPr>
        </p:nvGraphicFramePr>
        <p:xfrm>
          <a:off x="4243388" y="6119813"/>
          <a:ext cx="7921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330120" imgH="177480" progId="Equation.DSMT4">
                  <p:embed/>
                </p:oleObj>
              </mc:Choice>
              <mc:Fallback>
                <p:oleObj name="Equation" r:id="rId7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43388" y="6119813"/>
                        <a:ext cx="792162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07633"/>
              </p:ext>
            </p:extLst>
          </p:nvPr>
        </p:nvGraphicFramePr>
        <p:xfrm>
          <a:off x="6340879" y="6062369"/>
          <a:ext cx="7302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40879" y="6062369"/>
                        <a:ext cx="73025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直線矢印コネクタ 40"/>
          <p:cNvCxnSpPr/>
          <p:nvPr/>
        </p:nvCxnSpPr>
        <p:spPr>
          <a:xfrm>
            <a:off x="5535625" y="5686797"/>
            <a:ext cx="47460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リーフォーム 2"/>
          <p:cNvSpPr/>
          <p:nvPr/>
        </p:nvSpPr>
        <p:spPr>
          <a:xfrm>
            <a:off x="343527" y="5278013"/>
            <a:ext cx="1486829" cy="231232"/>
          </a:xfrm>
          <a:custGeom>
            <a:avLst/>
            <a:gdLst>
              <a:gd name="connsiteX0" fmla="*/ 0 w 1486829"/>
              <a:gd name="connsiteY0" fmla="*/ 231232 h 231232"/>
              <a:gd name="connsiteX1" fmla="*/ 646771 w 1486829"/>
              <a:gd name="connsiteY1" fmla="*/ 774 h 231232"/>
              <a:gd name="connsiteX2" fmla="*/ 1293542 w 1486829"/>
              <a:gd name="connsiteY2" fmla="*/ 156891 h 231232"/>
              <a:gd name="connsiteX3" fmla="*/ 1486829 w 1486829"/>
              <a:gd name="connsiteY3" fmla="*/ 171759 h 23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829" h="231232">
                <a:moveTo>
                  <a:pt x="0" y="231232"/>
                </a:moveTo>
                <a:cubicBezTo>
                  <a:pt x="215590" y="122198"/>
                  <a:pt x="431181" y="13164"/>
                  <a:pt x="646771" y="774"/>
                </a:cubicBezTo>
                <a:cubicBezTo>
                  <a:pt x="862361" y="-11616"/>
                  <a:pt x="1153532" y="128394"/>
                  <a:pt x="1293542" y="156891"/>
                </a:cubicBezTo>
                <a:cubicBezTo>
                  <a:pt x="1433552" y="185388"/>
                  <a:pt x="1460190" y="178573"/>
                  <a:pt x="1486829" y="1717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7820977" y="5267245"/>
            <a:ext cx="1286107" cy="765717"/>
          </a:xfrm>
          <a:custGeom>
            <a:avLst/>
            <a:gdLst>
              <a:gd name="connsiteX0" fmla="*/ 0 w 1486829"/>
              <a:gd name="connsiteY0" fmla="*/ 231232 h 231232"/>
              <a:gd name="connsiteX1" fmla="*/ 646771 w 1486829"/>
              <a:gd name="connsiteY1" fmla="*/ 774 h 231232"/>
              <a:gd name="connsiteX2" fmla="*/ 1293542 w 1486829"/>
              <a:gd name="connsiteY2" fmla="*/ 156891 h 231232"/>
              <a:gd name="connsiteX3" fmla="*/ 1486829 w 1486829"/>
              <a:gd name="connsiteY3" fmla="*/ 171759 h 231232"/>
              <a:gd name="connsiteX0" fmla="*/ 0 w 1516565"/>
              <a:gd name="connsiteY0" fmla="*/ 791524 h 791524"/>
              <a:gd name="connsiteX1" fmla="*/ 676507 w 1516565"/>
              <a:gd name="connsiteY1" fmla="*/ 25808 h 791524"/>
              <a:gd name="connsiteX2" fmla="*/ 1323278 w 1516565"/>
              <a:gd name="connsiteY2" fmla="*/ 181925 h 791524"/>
              <a:gd name="connsiteX3" fmla="*/ 1516565 w 1516565"/>
              <a:gd name="connsiteY3" fmla="*/ 196793 h 791524"/>
              <a:gd name="connsiteX0" fmla="*/ 0 w 1665248"/>
              <a:gd name="connsiteY0" fmla="*/ 802308 h 809812"/>
              <a:gd name="connsiteX1" fmla="*/ 676507 w 1665248"/>
              <a:gd name="connsiteY1" fmla="*/ 36592 h 809812"/>
              <a:gd name="connsiteX2" fmla="*/ 1323278 w 1665248"/>
              <a:gd name="connsiteY2" fmla="*/ 192709 h 809812"/>
              <a:gd name="connsiteX3" fmla="*/ 1665248 w 1665248"/>
              <a:gd name="connsiteY3" fmla="*/ 809743 h 809812"/>
              <a:gd name="connsiteX0" fmla="*/ 0 w 1665248"/>
              <a:gd name="connsiteY0" fmla="*/ 802308 h 809812"/>
              <a:gd name="connsiteX1" fmla="*/ 676507 w 1665248"/>
              <a:gd name="connsiteY1" fmla="*/ 36592 h 809812"/>
              <a:gd name="connsiteX2" fmla="*/ 1323278 w 1665248"/>
              <a:gd name="connsiteY2" fmla="*/ 192709 h 809812"/>
              <a:gd name="connsiteX3" fmla="*/ 1665248 w 1665248"/>
              <a:gd name="connsiteY3" fmla="*/ 809743 h 809812"/>
              <a:gd name="connsiteX0" fmla="*/ 0 w 1665248"/>
              <a:gd name="connsiteY0" fmla="*/ 765718 h 773153"/>
              <a:gd name="connsiteX1" fmla="*/ 676507 w 1665248"/>
              <a:gd name="connsiteY1" fmla="*/ 2 h 773153"/>
              <a:gd name="connsiteX2" fmla="*/ 1665248 w 1665248"/>
              <a:gd name="connsiteY2" fmla="*/ 773153 h 773153"/>
              <a:gd name="connsiteX0" fmla="*/ 0 w 1286107"/>
              <a:gd name="connsiteY0" fmla="*/ 765716 h 765717"/>
              <a:gd name="connsiteX1" fmla="*/ 676507 w 1286107"/>
              <a:gd name="connsiteY1" fmla="*/ 0 h 765717"/>
              <a:gd name="connsiteX2" fmla="*/ 1286107 w 1286107"/>
              <a:gd name="connsiteY2" fmla="*/ 765717 h 765717"/>
              <a:gd name="connsiteX0" fmla="*/ 0 w 1286107"/>
              <a:gd name="connsiteY0" fmla="*/ 765716 h 765717"/>
              <a:gd name="connsiteX1" fmla="*/ 676507 w 1286107"/>
              <a:gd name="connsiteY1" fmla="*/ 0 h 765717"/>
              <a:gd name="connsiteX2" fmla="*/ 1286107 w 1286107"/>
              <a:gd name="connsiteY2" fmla="*/ 765717 h 765717"/>
              <a:gd name="connsiteX0" fmla="*/ 0 w 1286107"/>
              <a:gd name="connsiteY0" fmla="*/ 765716 h 765717"/>
              <a:gd name="connsiteX1" fmla="*/ 676507 w 1286107"/>
              <a:gd name="connsiteY1" fmla="*/ 0 h 765717"/>
              <a:gd name="connsiteX2" fmla="*/ 1286107 w 1286107"/>
              <a:gd name="connsiteY2" fmla="*/ 765717 h 76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107" h="765717">
                <a:moveTo>
                  <a:pt x="0" y="765716"/>
                </a:moveTo>
                <a:cubicBezTo>
                  <a:pt x="423746" y="686418"/>
                  <a:pt x="462156" y="0"/>
                  <a:pt x="676507" y="0"/>
                </a:cubicBezTo>
                <a:cubicBezTo>
                  <a:pt x="890858" y="0"/>
                  <a:pt x="1005778" y="678986"/>
                  <a:pt x="1286107" y="765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/>
          <p:cNvSpPr/>
          <p:nvPr/>
        </p:nvSpPr>
        <p:spPr>
          <a:xfrm>
            <a:off x="860709" y="2590448"/>
            <a:ext cx="3901671" cy="1603432"/>
          </a:xfrm>
          <a:custGeom>
            <a:avLst/>
            <a:gdLst>
              <a:gd name="connsiteX0" fmla="*/ 469327 w 3901671"/>
              <a:gd name="connsiteY0" fmla="*/ 1593971 h 1603432"/>
              <a:gd name="connsiteX1" fmla="*/ 67546 w 3901671"/>
              <a:gd name="connsiteY1" fmla="*/ 1413862 h 1603432"/>
              <a:gd name="connsiteX2" fmla="*/ 219946 w 3901671"/>
              <a:gd name="connsiteY2" fmla="*/ 305498 h 1603432"/>
              <a:gd name="connsiteX3" fmla="*/ 2118018 w 3901671"/>
              <a:gd name="connsiteY3" fmla="*/ 698 h 1603432"/>
              <a:gd name="connsiteX4" fmla="*/ 3614309 w 3901671"/>
              <a:gd name="connsiteY4" fmla="*/ 263935 h 1603432"/>
              <a:gd name="connsiteX5" fmla="*/ 3891400 w 3901671"/>
              <a:gd name="connsiteY5" fmla="*/ 1372298 h 1603432"/>
              <a:gd name="connsiteX6" fmla="*/ 3448055 w 3901671"/>
              <a:gd name="connsiteY6" fmla="*/ 1580117 h 160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671" h="1603432">
                <a:moveTo>
                  <a:pt x="469327" y="1593971"/>
                </a:moveTo>
                <a:cubicBezTo>
                  <a:pt x="289218" y="1611289"/>
                  <a:pt x="109109" y="1628608"/>
                  <a:pt x="67546" y="1413862"/>
                </a:cubicBezTo>
                <a:cubicBezTo>
                  <a:pt x="25982" y="1199116"/>
                  <a:pt x="-121799" y="541025"/>
                  <a:pt x="219946" y="305498"/>
                </a:cubicBezTo>
                <a:cubicBezTo>
                  <a:pt x="561691" y="69971"/>
                  <a:pt x="1552291" y="7625"/>
                  <a:pt x="2118018" y="698"/>
                </a:cubicBezTo>
                <a:cubicBezTo>
                  <a:pt x="2683745" y="-6229"/>
                  <a:pt x="3318745" y="35335"/>
                  <a:pt x="3614309" y="263935"/>
                </a:cubicBezTo>
                <a:cubicBezTo>
                  <a:pt x="3909873" y="492535"/>
                  <a:pt x="3919109" y="1152934"/>
                  <a:pt x="3891400" y="1372298"/>
                </a:cubicBezTo>
                <a:cubicBezTo>
                  <a:pt x="3863691" y="1591662"/>
                  <a:pt x="3655873" y="1585889"/>
                  <a:pt x="3448055" y="15801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845" y="0"/>
            <a:ext cx="8686324" cy="1460574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Oscillation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39478" y="3751925"/>
            <a:ext cx="245097" cy="772998"/>
          </a:xfrm>
          <a:custGeom>
            <a:avLst/>
            <a:gdLst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245097 w 245097"/>
              <a:gd name="connsiteY2" fmla="*/ 772998 h 772998"/>
              <a:gd name="connsiteX3" fmla="*/ 0 w 245097"/>
              <a:gd name="connsiteY3" fmla="*/ 772998 h 772998"/>
              <a:gd name="connsiteX4" fmla="*/ 0 w 245097"/>
              <a:gd name="connsiteY4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7039"/>
              <a:gd name="connsiteY0" fmla="*/ 0 h 772998"/>
              <a:gd name="connsiteX1" fmla="*/ 245097 w 247039"/>
              <a:gd name="connsiteY1" fmla="*/ 0 h 772998"/>
              <a:gd name="connsiteX2" fmla="*/ 131976 w 247039"/>
              <a:gd name="connsiteY2" fmla="*/ 414779 h 772998"/>
              <a:gd name="connsiteX3" fmla="*/ 245097 w 247039"/>
              <a:gd name="connsiteY3" fmla="*/ 772998 h 772998"/>
              <a:gd name="connsiteX4" fmla="*/ 0 w 247039"/>
              <a:gd name="connsiteY4" fmla="*/ 772998 h 772998"/>
              <a:gd name="connsiteX5" fmla="*/ 0 w 247039"/>
              <a:gd name="connsiteY5" fmla="*/ 0 h 772998"/>
              <a:gd name="connsiteX0" fmla="*/ 0 w 247455"/>
              <a:gd name="connsiteY0" fmla="*/ 0 h 772998"/>
              <a:gd name="connsiteX1" fmla="*/ 245097 w 247455"/>
              <a:gd name="connsiteY1" fmla="*/ 0 h 772998"/>
              <a:gd name="connsiteX2" fmla="*/ 131976 w 247455"/>
              <a:gd name="connsiteY2" fmla="*/ 414779 h 772998"/>
              <a:gd name="connsiteX3" fmla="*/ 245097 w 247455"/>
              <a:gd name="connsiteY3" fmla="*/ 772998 h 772998"/>
              <a:gd name="connsiteX4" fmla="*/ 0 w 247455"/>
              <a:gd name="connsiteY4" fmla="*/ 772998 h 772998"/>
              <a:gd name="connsiteX5" fmla="*/ 0 w 247455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61834 w 245097"/>
              <a:gd name="connsiteY2" fmla="*/ 407315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9219"/>
              <a:gd name="connsiteY0" fmla="*/ 0 h 772998"/>
              <a:gd name="connsiteX1" fmla="*/ 245097 w 249219"/>
              <a:gd name="connsiteY1" fmla="*/ 0 h 772998"/>
              <a:gd name="connsiteX2" fmla="*/ 161834 w 249219"/>
              <a:gd name="connsiteY2" fmla="*/ 407315 h 772998"/>
              <a:gd name="connsiteX3" fmla="*/ 245097 w 249219"/>
              <a:gd name="connsiteY3" fmla="*/ 772998 h 772998"/>
              <a:gd name="connsiteX4" fmla="*/ 0 w 249219"/>
              <a:gd name="connsiteY4" fmla="*/ 772998 h 772998"/>
              <a:gd name="connsiteX5" fmla="*/ 0 w 249219"/>
              <a:gd name="connsiteY5" fmla="*/ 0 h 772998"/>
              <a:gd name="connsiteX0" fmla="*/ 0 w 249455"/>
              <a:gd name="connsiteY0" fmla="*/ 0 h 772998"/>
              <a:gd name="connsiteX1" fmla="*/ 245097 w 249455"/>
              <a:gd name="connsiteY1" fmla="*/ 0 h 772998"/>
              <a:gd name="connsiteX2" fmla="*/ 161834 w 249455"/>
              <a:gd name="connsiteY2" fmla="*/ 407315 h 772998"/>
              <a:gd name="connsiteX3" fmla="*/ 245097 w 249455"/>
              <a:gd name="connsiteY3" fmla="*/ 772998 h 772998"/>
              <a:gd name="connsiteX4" fmla="*/ 0 w 249455"/>
              <a:gd name="connsiteY4" fmla="*/ 772998 h 772998"/>
              <a:gd name="connsiteX5" fmla="*/ 0 w 249455"/>
              <a:gd name="connsiteY5" fmla="*/ 0 h 772998"/>
              <a:gd name="connsiteX0" fmla="*/ 0 w 249455"/>
              <a:gd name="connsiteY0" fmla="*/ 0 h 772998"/>
              <a:gd name="connsiteX1" fmla="*/ 245097 w 249455"/>
              <a:gd name="connsiteY1" fmla="*/ 0 h 772998"/>
              <a:gd name="connsiteX2" fmla="*/ 161834 w 249455"/>
              <a:gd name="connsiteY2" fmla="*/ 384921 h 772998"/>
              <a:gd name="connsiteX3" fmla="*/ 245097 w 249455"/>
              <a:gd name="connsiteY3" fmla="*/ 772998 h 772998"/>
              <a:gd name="connsiteX4" fmla="*/ 0 w 249455"/>
              <a:gd name="connsiteY4" fmla="*/ 772998 h 772998"/>
              <a:gd name="connsiteX5" fmla="*/ 0 w 249455"/>
              <a:gd name="connsiteY5" fmla="*/ 0 h 772998"/>
              <a:gd name="connsiteX0" fmla="*/ 0 w 249219"/>
              <a:gd name="connsiteY0" fmla="*/ 0 h 772998"/>
              <a:gd name="connsiteX1" fmla="*/ 245097 w 249219"/>
              <a:gd name="connsiteY1" fmla="*/ 0 h 772998"/>
              <a:gd name="connsiteX2" fmla="*/ 161834 w 249219"/>
              <a:gd name="connsiteY2" fmla="*/ 384921 h 772998"/>
              <a:gd name="connsiteX3" fmla="*/ 245097 w 249219"/>
              <a:gd name="connsiteY3" fmla="*/ 772998 h 772998"/>
              <a:gd name="connsiteX4" fmla="*/ 0 w 249219"/>
              <a:gd name="connsiteY4" fmla="*/ 772998 h 772998"/>
              <a:gd name="connsiteX5" fmla="*/ 0 w 249219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61834 w 245097"/>
              <a:gd name="connsiteY2" fmla="*/ 384921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097" h="772998">
                <a:moveTo>
                  <a:pt x="0" y="0"/>
                </a:moveTo>
                <a:lnTo>
                  <a:pt x="245097" y="0"/>
                </a:lnTo>
                <a:cubicBezTo>
                  <a:pt x="201157" y="168657"/>
                  <a:pt x="157717" y="228193"/>
                  <a:pt x="161834" y="384921"/>
                </a:cubicBezTo>
                <a:cubicBezTo>
                  <a:pt x="165951" y="541649"/>
                  <a:pt x="158871" y="612538"/>
                  <a:pt x="245097" y="772998"/>
                </a:cubicBezTo>
                <a:lnTo>
                  <a:pt x="0" y="77299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正方形/長方形 2"/>
          <p:cNvSpPr/>
          <p:nvPr/>
        </p:nvSpPr>
        <p:spPr>
          <a:xfrm flipH="1">
            <a:off x="4159940" y="3751925"/>
            <a:ext cx="245097" cy="772998"/>
          </a:xfrm>
          <a:custGeom>
            <a:avLst/>
            <a:gdLst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245097 w 245097"/>
              <a:gd name="connsiteY2" fmla="*/ 772998 h 772998"/>
              <a:gd name="connsiteX3" fmla="*/ 0 w 245097"/>
              <a:gd name="connsiteY3" fmla="*/ 772998 h 772998"/>
              <a:gd name="connsiteX4" fmla="*/ 0 w 245097"/>
              <a:gd name="connsiteY4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7039"/>
              <a:gd name="connsiteY0" fmla="*/ 0 h 772998"/>
              <a:gd name="connsiteX1" fmla="*/ 245097 w 247039"/>
              <a:gd name="connsiteY1" fmla="*/ 0 h 772998"/>
              <a:gd name="connsiteX2" fmla="*/ 131976 w 247039"/>
              <a:gd name="connsiteY2" fmla="*/ 414779 h 772998"/>
              <a:gd name="connsiteX3" fmla="*/ 245097 w 247039"/>
              <a:gd name="connsiteY3" fmla="*/ 772998 h 772998"/>
              <a:gd name="connsiteX4" fmla="*/ 0 w 247039"/>
              <a:gd name="connsiteY4" fmla="*/ 772998 h 772998"/>
              <a:gd name="connsiteX5" fmla="*/ 0 w 247039"/>
              <a:gd name="connsiteY5" fmla="*/ 0 h 772998"/>
              <a:gd name="connsiteX0" fmla="*/ 0 w 247455"/>
              <a:gd name="connsiteY0" fmla="*/ 0 h 772998"/>
              <a:gd name="connsiteX1" fmla="*/ 245097 w 247455"/>
              <a:gd name="connsiteY1" fmla="*/ 0 h 772998"/>
              <a:gd name="connsiteX2" fmla="*/ 131976 w 247455"/>
              <a:gd name="connsiteY2" fmla="*/ 414779 h 772998"/>
              <a:gd name="connsiteX3" fmla="*/ 245097 w 247455"/>
              <a:gd name="connsiteY3" fmla="*/ 772998 h 772998"/>
              <a:gd name="connsiteX4" fmla="*/ 0 w 247455"/>
              <a:gd name="connsiteY4" fmla="*/ 772998 h 772998"/>
              <a:gd name="connsiteX5" fmla="*/ 0 w 247455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31976 w 245097"/>
              <a:gd name="connsiteY2" fmla="*/ 414779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61834 w 245097"/>
              <a:gd name="connsiteY2" fmla="*/ 407315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  <a:gd name="connsiteX0" fmla="*/ 0 w 249219"/>
              <a:gd name="connsiteY0" fmla="*/ 0 h 772998"/>
              <a:gd name="connsiteX1" fmla="*/ 245097 w 249219"/>
              <a:gd name="connsiteY1" fmla="*/ 0 h 772998"/>
              <a:gd name="connsiteX2" fmla="*/ 161834 w 249219"/>
              <a:gd name="connsiteY2" fmla="*/ 407315 h 772998"/>
              <a:gd name="connsiteX3" fmla="*/ 245097 w 249219"/>
              <a:gd name="connsiteY3" fmla="*/ 772998 h 772998"/>
              <a:gd name="connsiteX4" fmla="*/ 0 w 249219"/>
              <a:gd name="connsiteY4" fmla="*/ 772998 h 772998"/>
              <a:gd name="connsiteX5" fmla="*/ 0 w 249219"/>
              <a:gd name="connsiteY5" fmla="*/ 0 h 772998"/>
              <a:gd name="connsiteX0" fmla="*/ 0 w 249455"/>
              <a:gd name="connsiteY0" fmla="*/ 0 h 772998"/>
              <a:gd name="connsiteX1" fmla="*/ 245097 w 249455"/>
              <a:gd name="connsiteY1" fmla="*/ 0 h 772998"/>
              <a:gd name="connsiteX2" fmla="*/ 161834 w 249455"/>
              <a:gd name="connsiteY2" fmla="*/ 407315 h 772998"/>
              <a:gd name="connsiteX3" fmla="*/ 245097 w 249455"/>
              <a:gd name="connsiteY3" fmla="*/ 772998 h 772998"/>
              <a:gd name="connsiteX4" fmla="*/ 0 w 249455"/>
              <a:gd name="connsiteY4" fmla="*/ 772998 h 772998"/>
              <a:gd name="connsiteX5" fmla="*/ 0 w 249455"/>
              <a:gd name="connsiteY5" fmla="*/ 0 h 772998"/>
              <a:gd name="connsiteX0" fmla="*/ 0 w 249455"/>
              <a:gd name="connsiteY0" fmla="*/ 0 h 772998"/>
              <a:gd name="connsiteX1" fmla="*/ 245097 w 249455"/>
              <a:gd name="connsiteY1" fmla="*/ 0 h 772998"/>
              <a:gd name="connsiteX2" fmla="*/ 161834 w 249455"/>
              <a:gd name="connsiteY2" fmla="*/ 384921 h 772998"/>
              <a:gd name="connsiteX3" fmla="*/ 245097 w 249455"/>
              <a:gd name="connsiteY3" fmla="*/ 772998 h 772998"/>
              <a:gd name="connsiteX4" fmla="*/ 0 w 249455"/>
              <a:gd name="connsiteY4" fmla="*/ 772998 h 772998"/>
              <a:gd name="connsiteX5" fmla="*/ 0 w 249455"/>
              <a:gd name="connsiteY5" fmla="*/ 0 h 772998"/>
              <a:gd name="connsiteX0" fmla="*/ 0 w 249219"/>
              <a:gd name="connsiteY0" fmla="*/ 0 h 772998"/>
              <a:gd name="connsiteX1" fmla="*/ 245097 w 249219"/>
              <a:gd name="connsiteY1" fmla="*/ 0 h 772998"/>
              <a:gd name="connsiteX2" fmla="*/ 161834 w 249219"/>
              <a:gd name="connsiteY2" fmla="*/ 384921 h 772998"/>
              <a:gd name="connsiteX3" fmla="*/ 245097 w 249219"/>
              <a:gd name="connsiteY3" fmla="*/ 772998 h 772998"/>
              <a:gd name="connsiteX4" fmla="*/ 0 w 249219"/>
              <a:gd name="connsiteY4" fmla="*/ 772998 h 772998"/>
              <a:gd name="connsiteX5" fmla="*/ 0 w 249219"/>
              <a:gd name="connsiteY5" fmla="*/ 0 h 772998"/>
              <a:gd name="connsiteX0" fmla="*/ 0 w 245097"/>
              <a:gd name="connsiteY0" fmla="*/ 0 h 772998"/>
              <a:gd name="connsiteX1" fmla="*/ 245097 w 245097"/>
              <a:gd name="connsiteY1" fmla="*/ 0 h 772998"/>
              <a:gd name="connsiteX2" fmla="*/ 161834 w 245097"/>
              <a:gd name="connsiteY2" fmla="*/ 384921 h 772998"/>
              <a:gd name="connsiteX3" fmla="*/ 245097 w 245097"/>
              <a:gd name="connsiteY3" fmla="*/ 772998 h 772998"/>
              <a:gd name="connsiteX4" fmla="*/ 0 w 245097"/>
              <a:gd name="connsiteY4" fmla="*/ 772998 h 772998"/>
              <a:gd name="connsiteX5" fmla="*/ 0 w 245097"/>
              <a:gd name="connsiteY5" fmla="*/ 0 h 7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097" h="772998">
                <a:moveTo>
                  <a:pt x="0" y="0"/>
                </a:moveTo>
                <a:lnTo>
                  <a:pt x="245097" y="0"/>
                </a:lnTo>
                <a:cubicBezTo>
                  <a:pt x="201157" y="168657"/>
                  <a:pt x="157717" y="228193"/>
                  <a:pt x="161834" y="384921"/>
                </a:cubicBezTo>
                <a:cubicBezTo>
                  <a:pt x="165951" y="541649"/>
                  <a:pt x="158871" y="612538"/>
                  <a:pt x="245097" y="772998"/>
                </a:cubicBezTo>
                <a:lnTo>
                  <a:pt x="0" y="77299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983421" y="4035989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3989455" y="4048403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オブジェクト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430670"/>
              </p:ext>
            </p:extLst>
          </p:nvPr>
        </p:nvGraphicFramePr>
        <p:xfrm>
          <a:off x="2201944" y="4839913"/>
          <a:ext cx="609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3" imgW="253800" imgH="228600" progId="Equation.DSMT4">
                  <p:embed/>
                </p:oleObj>
              </mc:Choice>
              <mc:Fallback>
                <p:oleObj name="Equation" r:id="rId3" imgW="25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1944" y="4839913"/>
                        <a:ext cx="6096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矢印コネクタ 32"/>
          <p:cNvCxnSpPr/>
          <p:nvPr/>
        </p:nvCxnSpPr>
        <p:spPr>
          <a:xfrm>
            <a:off x="1584575" y="4839913"/>
            <a:ext cx="257536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フリーフォーム 44"/>
          <p:cNvSpPr/>
          <p:nvPr/>
        </p:nvSpPr>
        <p:spPr>
          <a:xfrm>
            <a:off x="1271288" y="2786474"/>
            <a:ext cx="2853070" cy="999566"/>
          </a:xfrm>
          <a:custGeom>
            <a:avLst/>
            <a:gdLst>
              <a:gd name="connsiteX0" fmla="*/ 2635694 w 2853070"/>
              <a:gd name="connsiteY0" fmla="*/ 940745 h 999566"/>
              <a:gd name="connsiteX1" fmla="*/ 418967 w 2853070"/>
              <a:gd name="connsiteY1" fmla="*/ 926891 h 999566"/>
              <a:gd name="connsiteX2" fmla="*/ 183439 w 2853070"/>
              <a:gd name="connsiteY2" fmla="*/ 220309 h 999566"/>
              <a:gd name="connsiteX3" fmla="*/ 2469439 w 2853070"/>
              <a:gd name="connsiteY3" fmla="*/ 26345 h 999566"/>
              <a:gd name="connsiteX4" fmla="*/ 2829657 w 2853070"/>
              <a:gd name="connsiteY4" fmla="*/ 719072 h 99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070" h="999566">
                <a:moveTo>
                  <a:pt x="2635694" y="940745"/>
                </a:moveTo>
                <a:cubicBezTo>
                  <a:pt x="1731685" y="993854"/>
                  <a:pt x="827676" y="1046964"/>
                  <a:pt x="418967" y="926891"/>
                </a:cubicBezTo>
                <a:cubicBezTo>
                  <a:pt x="10258" y="806818"/>
                  <a:pt x="-158306" y="370400"/>
                  <a:pt x="183439" y="220309"/>
                </a:cubicBezTo>
                <a:cubicBezTo>
                  <a:pt x="525184" y="70218"/>
                  <a:pt x="2028403" y="-56782"/>
                  <a:pt x="2469439" y="26345"/>
                </a:cubicBezTo>
                <a:cubicBezTo>
                  <a:pt x="2910475" y="109472"/>
                  <a:pt x="2870066" y="414272"/>
                  <a:pt x="2829657" y="719072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オブジェクト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188506"/>
              </p:ext>
            </p:extLst>
          </p:nvPr>
        </p:nvGraphicFramePr>
        <p:xfrm>
          <a:off x="2217738" y="2869248"/>
          <a:ext cx="7000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291960" imgH="241200" progId="Equation.DSMT4">
                  <p:embed/>
                </p:oleObj>
              </mc:Choice>
              <mc:Fallback>
                <p:oleObj name="Equation" r:id="rId5" imgW="291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7738" y="2869248"/>
                        <a:ext cx="700087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テキスト ボックス 57"/>
          <p:cNvSpPr txBox="1"/>
          <p:nvPr/>
        </p:nvSpPr>
        <p:spPr>
          <a:xfrm>
            <a:off x="687086" y="1294796"/>
            <a:ext cx="8706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locked pulsed oscillation requires overlap of laser pulses in the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loop (cavity ) and the outer loop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17890"/>
              </p:ext>
            </p:extLst>
          </p:nvPr>
        </p:nvGraphicFramePr>
        <p:xfrm>
          <a:off x="5713730" y="2756928"/>
          <a:ext cx="2035810" cy="66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7" imgW="736560" imgH="241200" progId="Equation.DSMT4">
                  <p:embed/>
                </p:oleObj>
              </mc:Choice>
              <mc:Fallback>
                <p:oleObj name="Equation" r:id="rId7" imgW="736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3730" y="2756928"/>
                        <a:ext cx="2035810" cy="66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オブジェクト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873973"/>
              </p:ext>
            </p:extLst>
          </p:nvPr>
        </p:nvGraphicFramePr>
        <p:xfrm>
          <a:off x="5611813" y="3791903"/>
          <a:ext cx="21415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9" imgW="774360" imgH="393480" progId="Equation.DSMT4">
                  <p:embed/>
                </p:oleObj>
              </mc:Choice>
              <mc:Fallback>
                <p:oleObj name="Equation" r:id="rId9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1813" y="3791903"/>
                        <a:ext cx="2141537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テキスト ボックス 59"/>
          <p:cNvSpPr txBox="1"/>
          <p:nvPr/>
        </p:nvSpPr>
        <p:spPr>
          <a:xfrm>
            <a:off x="697954" y="5485947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chose,,,,,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オブジェクト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672277"/>
              </p:ext>
            </p:extLst>
          </p:nvPr>
        </p:nvGraphicFramePr>
        <p:xfrm>
          <a:off x="840477" y="6056163"/>
          <a:ext cx="9826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0477" y="6056163"/>
                        <a:ext cx="982662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850256"/>
              </p:ext>
            </p:extLst>
          </p:nvPr>
        </p:nvGraphicFramePr>
        <p:xfrm>
          <a:off x="813992" y="6593645"/>
          <a:ext cx="66389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3" imgW="2400120" imgH="241200" progId="Equation.DSMT4">
                  <p:embed/>
                </p:oleObj>
              </mc:Choice>
              <mc:Fallback>
                <p:oleObj name="Equation" r:id="rId13" imgW="2400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3992" y="6593645"/>
                        <a:ext cx="6638925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0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666E-6 -1.93277E-6 L -0.25788 0.00063 L 1.04666E-6 -1.93277E-6 Z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4" y="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443E-6 -1.2605E-6 C -0.06731 0.01765 -0.22872 0.01261 -0.28185 -0.0042 C -0.33497 -0.0208 -0.31148 -0.0166 -0.31889 -0.1 C -0.32645 -0.1834 -0.20177 -0.22206 -0.12169 -0.21281 C -0.04162 -0.20357 0.03972 -0.22437 0.05028 -0.11512 C 0.06084 -0.00588 0.06841 -0.01765 3.93443E-6 -1.2605E-6 Z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5" y="-10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Demonstration of the pulse oscillation</a:t>
            </a:r>
            <a:endParaRPr kumimoji="1" lang="ja-JP" altLang="en-US" dirty="0"/>
          </a:p>
        </p:txBody>
      </p:sp>
      <p:pic>
        <p:nvPicPr>
          <p:cNvPr id="12290" name="Picture 2" descr="schematic-ka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199322"/>
            <a:ext cx="7831454" cy="39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4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2388" y="0"/>
            <a:ext cx="8686324" cy="1460574"/>
          </a:xfrm>
        </p:spPr>
        <p:txBody>
          <a:bodyPr/>
          <a:lstStyle/>
          <a:p>
            <a:r>
              <a:rPr kumimoji="1" lang="en-US" altLang="ja-JP" dirty="0" smtClean="0"/>
              <a:t>Model locked pulse oscillation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2388" y="1460574"/>
            <a:ext cx="8686324" cy="4794530"/>
          </a:xfrm>
        </p:spPr>
        <p:txBody>
          <a:bodyPr/>
          <a:lstStyle/>
          <a:p>
            <a:r>
              <a:rPr kumimoji="1" lang="en-US" altLang="ja-JP" dirty="0" smtClean="0"/>
              <a:t>After adjustment </a:t>
            </a:r>
            <a:r>
              <a:rPr lang="en-US" altLang="ja-JP" dirty="0" smtClean="0"/>
              <a:t>of</a:t>
            </a:r>
            <a:r>
              <a:rPr kumimoji="1" lang="en-US" altLang="ja-JP" dirty="0" smtClean="0"/>
              <a:t>  </a:t>
            </a:r>
            <a:r>
              <a:rPr kumimoji="1" lang="en-US" altLang="ja-JP" dirty="0" err="1" smtClean="0"/>
              <a:t>L</a:t>
            </a:r>
            <a:r>
              <a:rPr kumimoji="1" lang="en-US" altLang="ja-JP" baseline="-25000" dirty="0" err="1" smtClean="0"/>
              <a:t>loop</a:t>
            </a:r>
            <a:endParaRPr kumimoji="1" lang="ja-JP" altLang="en-US" dirty="0"/>
          </a:p>
        </p:txBody>
      </p:sp>
      <p:pic>
        <p:nvPicPr>
          <p:cNvPr id="13314" name="Picture 2" descr="モードロック波形再測定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2" y="2207464"/>
            <a:ext cx="4355929" cy="36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schematic-kai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74" y="1460574"/>
            <a:ext cx="4349447" cy="217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200192"/>
              </p:ext>
            </p:extLst>
          </p:nvPr>
        </p:nvGraphicFramePr>
        <p:xfrm>
          <a:off x="5433389" y="3759258"/>
          <a:ext cx="2599319" cy="62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6" imgW="1002960" imgH="241200" progId="Equation.DSMT4">
                  <p:embed/>
                </p:oleObj>
              </mc:Choice>
              <mc:Fallback>
                <p:oleObj name="Equation" r:id="rId6" imgW="1002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33389" y="3759258"/>
                        <a:ext cx="2599319" cy="626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977056" y="4275404"/>
            <a:ext cx="3983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hand: 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requirement for pulse overlap 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56976"/>
              </p:ext>
            </p:extLst>
          </p:nvPr>
        </p:nvGraphicFramePr>
        <p:xfrm>
          <a:off x="5307982" y="5176141"/>
          <a:ext cx="19732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7982" y="5176141"/>
                        <a:ext cx="197326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6136633" y="5706952"/>
            <a:ext cx="2105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automatic: 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806124"/>
              </p:ext>
            </p:extLst>
          </p:nvPr>
        </p:nvGraphicFramePr>
        <p:xfrm>
          <a:off x="8267438" y="6019674"/>
          <a:ext cx="1693401" cy="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10" imgW="749160" imgH="228600" progId="Equation.DSMT4">
                  <p:embed/>
                </p:oleObj>
              </mc:Choice>
              <mc:Fallback>
                <p:oleObj name="Equation" r:id="rId10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67438" y="6019674"/>
                        <a:ext cx="1693401" cy="51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730275" y="5905590"/>
            <a:ext cx="5380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Current issue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not stable enough 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  the oscillation lasts a few second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800" dirty="0" smtClean="0"/>
              <a:t>but resumes by itself 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50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2388" y="1669774"/>
            <a:ext cx="8686324" cy="5625548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R&amp;D of optical cavities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laser-Compton light source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on going with a collaboration of KEK-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Waseda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-Hiroshima</a:t>
            </a:r>
          </a:p>
          <a:p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 the High power storage in the cavity 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Precise cavity control by the feedback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sysyem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idea to avoid precise control of high finesse is on going.</a:t>
            </a:r>
          </a:p>
          <a:p>
            <a:pPr lvl="1"/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scheme</a:t>
            </a:r>
          </a:p>
          <a:p>
            <a:pPr lvl="1"/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Fineese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4040 -&gt; 40,000 is planed</a:t>
            </a:r>
          </a:p>
          <a:p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Feeback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free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mechamism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 demonstrated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finesse oscillation with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wave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locked pulse oscillation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and higher frequency is planned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towared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Compton experiment</a:t>
            </a:r>
          </a:p>
        </p:txBody>
      </p:sp>
    </p:spTree>
    <p:extLst>
      <p:ext uri="{BB962C8B-B14F-4D97-AF65-F5344CB8AC3E}">
        <p14:creationId xmlns:p14="http://schemas.microsoft.com/office/powerpoint/2010/main" val="22211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4648" y="8419"/>
            <a:ext cx="8686324" cy="1460574"/>
          </a:xfrm>
        </p:spPr>
        <p:txBody>
          <a:bodyPr/>
          <a:lstStyle/>
          <a:p>
            <a:r>
              <a:rPr kumimoji="1" lang="en-US" altLang="ja-JP" dirty="0" smtClean="0"/>
              <a:t>Performance of the cavity (alone)</a:t>
            </a:r>
            <a:endParaRPr kumimoji="1" lang="ja-JP" altLang="en-US" dirty="0"/>
          </a:p>
        </p:txBody>
      </p:sp>
      <p:pic>
        <p:nvPicPr>
          <p:cNvPr id="4" name="図プレースホルダー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6704"/>
          <a:stretch/>
        </p:blipFill>
        <p:spPr>
          <a:xfrm>
            <a:off x="5063611" y="1265117"/>
            <a:ext cx="4391474" cy="2879726"/>
          </a:xfrm>
          <a:prstGeom prst="rect">
            <a:avLst/>
          </a:prstGeom>
        </p:spPr>
      </p:pic>
      <p:sp>
        <p:nvSpPr>
          <p:cNvPr id="5" name="テキスト プレースホルダー 4"/>
          <p:cNvSpPr txBox="1">
            <a:spLocks/>
          </p:cNvSpPr>
          <p:nvPr/>
        </p:nvSpPr>
        <p:spPr>
          <a:xfrm>
            <a:off x="668978" y="4144843"/>
            <a:ext cx="9402122" cy="3384471"/>
          </a:xfrm>
          <a:prstGeom prst="rect">
            <a:avLst/>
          </a:prstGeom>
        </p:spPr>
        <p:txBody>
          <a:bodyPr>
            <a:normAutofit/>
          </a:bodyPr>
          <a:lstStyle>
            <a:lvl1pPr marL="251780" indent="-251780" algn="l" defTabSz="1007120" rtl="0" eaLnBrk="1" latinLnBrk="0" hangingPunct="1">
              <a:lnSpc>
                <a:spcPct val="90000"/>
              </a:lnSpc>
              <a:spcBef>
                <a:spcPts val="1101"/>
              </a:spcBef>
              <a:buFont typeface="Arial" panose="020B0604020202020204" pitchFamily="34" charset="0"/>
              <a:buChar char="•"/>
              <a:defRPr kumimoji="1" sz="30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340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900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2460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6020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9580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3141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6701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0261" indent="-251780" algn="l" defTabSz="100712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Finesse: </a:t>
            </a:r>
            <a:r>
              <a:rPr lang="en-US" altLang="ja-JP" i="1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F = 2π</a:t>
            </a:r>
            <a:r>
              <a:rPr lang="en-US" altLang="ja-JP" i="1" dirty="0" err="1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cτ</a:t>
            </a:r>
            <a:r>
              <a:rPr lang="en-US" altLang="ja-JP" i="1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/ L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	(</a:t>
            </a:r>
            <a:r>
              <a:rPr lang="en-US" altLang="ja-JP" i="1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L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: cavity length)</a:t>
            </a:r>
          </a:p>
          <a:p>
            <a:r>
              <a:rPr lang="en-US" altLang="ja-JP" dirty="0" smtClean="0">
                <a:solidFill>
                  <a:schemeClr val="accent1"/>
                </a:solidFill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☆ 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Measured finesse: </a:t>
            </a:r>
          </a:p>
          <a:p>
            <a:r>
              <a:rPr lang="en-US" altLang="ja-JP" i="1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F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= 650,000 which corresponds to </a:t>
            </a:r>
            <a:r>
              <a:rPr lang="en-US" altLang="ja-JP" i="1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R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= 99.99952 %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</a:t>
            </a:r>
            <a:r>
              <a:rPr lang="en-US" altLang="ja-JP" i="1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ΔL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 must be less than 1.6 pm to keep this cavity on resonance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3966465" y="2364719"/>
            <a:ext cx="247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power 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[a.u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344816" y="2345237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855701" y="320933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Switch OFF</a:t>
            </a:r>
            <a:endParaRPr kumimoji="1" lang="ja-JP" altLang="en-US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86931" y="1970595"/>
            <a:ext cx="703136" cy="14062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85526" y="2392475"/>
            <a:ext cx="703136" cy="14062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25"/>
          <p:cNvSpPr/>
          <p:nvPr/>
        </p:nvSpPr>
        <p:spPr>
          <a:xfrm rot="5400000">
            <a:off x="2305676" y="2181536"/>
            <a:ext cx="421882" cy="140627"/>
          </a:xfrm>
          <a:custGeom>
            <a:avLst/>
            <a:gdLst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113374">
                <a:moveTo>
                  <a:pt x="0" y="0"/>
                </a:moveTo>
                <a:cubicBezTo>
                  <a:pt x="146397" y="57150"/>
                  <a:pt x="290413" y="57150"/>
                  <a:pt x="432048" y="0"/>
                </a:cubicBezTo>
                <a:lnTo>
                  <a:pt x="432048" y="113374"/>
                </a:lnTo>
                <a:lnTo>
                  <a:pt x="0" y="11337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25"/>
          <p:cNvSpPr/>
          <p:nvPr/>
        </p:nvSpPr>
        <p:spPr>
          <a:xfrm rot="16200000">
            <a:off x="3147115" y="2181536"/>
            <a:ext cx="421882" cy="140627"/>
          </a:xfrm>
          <a:custGeom>
            <a:avLst/>
            <a:gdLst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  <a:gd name="connsiteX0" fmla="*/ 0 w 432048"/>
              <a:gd name="connsiteY0" fmla="*/ 0 h 113374"/>
              <a:gd name="connsiteX1" fmla="*/ 432048 w 432048"/>
              <a:gd name="connsiteY1" fmla="*/ 0 h 113374"/>
              <a:gd name="connsiteX2" fmla="*/ 432048 w 432048"/>
              <a:gd name="connsiteY2" fmla="*/ 113374 h 113374"/>
              <a:gd name="connsiteX3" fmla="*/ 0 w 432048"/>
              <a:gd name="connsiteY3" fmla="*/ 113374 h 113374"/>
              <a:gd name="connsiteX4" fmla="*/ 0 w 432048"/>
              <a:gd name="connsiteY4" fmla="*/ 0 h 11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113374">
                <a:moveTo>
                  <a:pt x="0" y="0"/>
                </a:moveTo>
                <a:cubicBezTo>
                  <a:pt x="146397" y="57150"/>
                  <a:pt x="290413" y="57150"/>
                  <a:pt x="432048" y="0"/>
                </a:cubicBezTo>
                <a:lnTo>
                  <a:pt x="432048" y="113374"/>
                </a:lnTo>
                <a:lnTo>
                  <a:pt x="0" y="11337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2147" y="1921137"/>
            <a:ext cx="998992" cy="646331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Laser</a:t>
            </a:r>
          </a:p>
          <a:p>
            <a:pPr algn="ctr"/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1047 nm</a:t>
            </a:r>
            <a:endParaRPr kumimoji="1" lang="ja-JP" altLang="en-US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  <p:cxnSp>
        <p:nvCxnSpPr>
          <p:cNvPr id="14" name="直線矢印コネクタ 13"/>
          <p:cNvCxnSpPr>
            <a:stCxn id="13" idx="3"/>
          </p:cNvCxnSpPr>
          <p:nvPr/>
        </p:nvCxnSpPr>
        <p:spPr>
          <a:xfrm flipV="1">
            <a:off x="1561139" y="2236355"/>
            <a:ext cx="901173" cy="7948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3428298" y="2236354"/>
            <a:ext cx="792088" cy="7949"/>
          </a:xfrm>
          <a:prstGeom prst="straightConnector1">
            <a:avLst/>
          </a:prstGeom>
          <a:ln w="19050" cmpd="sng"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534320" y="2251295"/>
            <a:ext cx="792088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図形グループ 38"/>
          <p:cNvGrpSpPr/>
          <p:nvPr/>
        </p:nvGrpSpPr>
        <p:grpSpPr>
          <a:xfrm rot="16200000">
            <a:off x="4140612" y="2154474"/>
            <a:ext cx="351568" cy="167531"/>
            <a:chOff x="5842396" y="4517385"/>
            <a:chExt cx="351568" cy="167531"/>
          </a:xfrm>
        </p:grpSpPr>
        <p:sp>
          <p:nvSpPr>
            <p:cNvPr id="18" name="正方形/長方形 74"/>
            <p:cNvSpPr/>
            <p:nvPr/>
          </p:nvSpPr>
          <p:spPr>
            <a:xfrm rot="5400000">
              <a:off x="5934414" y="4495680"/>
              <a:ext cx="167531" cy="210941"/>
            </a:xfrm>
            <a:custGeom>
              <a:avLst/>
              <a:gdLst>
                <a:gd name="connsiteX0" fmla="*/ 0 w 216000"/>
                <a:gd name="connsiteY0" fmla="*/ 0 h 216000"/>
                <a:gd name="connsiteX1" fmla="*/ 216000 w 216000"/>
                <a:gd name="connsiteY1" fmla="*/ 0 h 216000"/>
                <a:gd name="connsiteX2" fmla="*/ 216000 w 216000"/>
                <a:gd name="connsiteY2" fmla="*/ 216000 h 216000"/>
                <a:gd name="connsiteX3" fmla="*/ 0 w 216000"/>
                <a:gd name="connsiteY3" fmla="*/ 216000 h 216000"/>
                <a:gd name="connsiteX4" fmla="*/ 0 w 216000"/>
                <a:gd name="connsiteY4" fmla="*/ 0 h 216000"/>
                <a:gd name="connsiteX0" fmla="*/ 0 w 216000"/>
                <a:gd name="connsiteY0" fmla="*/ 0 h 216000"/>
                <a:gd name="connsiteX1" fmla="*/ 216000 w 216000"/>
                <a:gd name="connsiteY1" fmla="*/ 216000 h 216000"/>
                <a:gd name="connsiteX2" fmla="*/ 0 w 216000"/>
                <a:gd name="connsiteY2" fmla="*/ 216000 h 216000"/>
                <a:gd name="connsiteX3" fmla="*/ 0 w 216000"/>
                <a:gd name="connsiteY3" fmla="*/ 0 h 216000"/>
                <a:gd name="connsiteX0" fmla="*/ 0 w 219175"/>
                <a:gd name="connsiteY0" fmla="*/ 0 h 216000"/>
                <a:gd name="connsiteX1" fmla="*/ 219175 w 219175"/>
                <a:gd name="connsiteY1" fmla="*/ 101700 h 216000"/>
                <a:gd name="connsiteX2" fmla="*/ 0 w 219175"/>
                <a:gd name="connsiteY2" fmla="*/ 216000 h 216000"/>
                <a:gd name="connsiteX3" fmla="*/ 0 w 219175"/>
                <a:gd name="connsiteY3" fmla="*/ 0 h 216000"/>
                <a:gd name="connsiteX0" fmla="*/ 0 w 140593"/>
                <a:gd name="connsiteY0" fmla="*/ 0 h 216000"/>
                <a:gd name="connsiteX1" fmla="*/ 140593 w 140593"/>
                <a:gd name="connsiteY1" fmla="*/ 101700 h 216000"/>
                <a:gd name="connsiteX2" fmla="*/ 0 w 140593"/>
                <a:gd name="connsiteY2" fmla="*/ 216000 h 216000"/>
                <a:gd name="connsiteX3" fmla="*/ 0 w 140593"/>
                <a:gd name="connsiteY3" fmla="*/ 0 h 216000"/>
                <a:gd name="connsiteX0" fmla="*/ 0 w 140667"/>
                <a:gd name="connsiteY0" fmla="*/ 0 h 216000"/>
                <a:gd name="connsiteX1" fmla="*/ 140593 w 140667"/>
                <a:gd name="connsiteY1" fmla="*/ 101700 h 216000"/>
                <a:gd name="connsiteX2" fmla="*/ 0 w 140667"/>
                <a:gd name="connsiteY2" fmla="*/ 216000 h 216000"/>
                <a:gd name="connsiteX3" fmla="*/ 0 w 140667"/>
                <a:gd name="connsiteY3" fmla="*/ 0 h 216000"/>
                <a:gd name="connsiteX0" fmla="*/ 0 w 140667"/>
                <a:gd name="connsiteY0" fmla="*/ 0 h 216000"/>
                <a:gd name="connsiteX1" fmla="*/ 140593 w 140667"/>
                <a:gd name="connsiteY1" fmla="*/ 101700 h 216000"/>
                <a:gd name="connsiteX2" fmla="*/ 0 w 140667"/>
                <a:gd name="connsiteY2" fmla="*/ 216000 h 216000"/>
                <a:gd name="connsiteX3" fmla="*/ 0 w 140667"/>
                <a:gd name="connsiteY3" fmla="*/ 0 h 216000"/>
                <a:gd name="connsiteX0" fmla="*/ 0 w 140593"/>
                <a:gd name="connsiteY0" fmla="*/ 0 h 216000"/>
                <a:gd name="connsiteX1" fmla="*/ 140593 w 140593"/>
                <a:gd name="connsiteY1" fmla="*/ 101700 h 216000"/>
                <a:gd name="connsiteX2" fmla="*/ 0 w 140593"/>
                <a:gd name="connsiteY2" fmla="*/ 216000 h 216000"/>
                <a:gd name="connsiteX3" fmla="*/ 0 w 140593"/>
                <a:gd name="connsiteY3" fmla="*/ 0 h 216000"/>
                <a:gd name="connsiteX0" fmla="*/ 0 w 140593"/>
                <a:gd name="connsiteY0" fmla="*/ 0 h 216000"/>
                <a:gd name="connsiteX1" fmla="*/ 140593 w 140593"/>
                <a:gd name="connsiteY1" fmla="*/ 101700 h 216000"/>
                <a:gd name="connsiteX2" fmla="*/ 0 w 140593"/>
                <a:gd name="connsiteY2" fmla="*/ 216000 h 216000"/>
                <a:gd name="connsiteX3" fmla="*/ 0 w 140593"/>
                <a:gd name="connsiteY3" fmla="*/ 0 h 216000"/>
                <a:gd name="connsiteX0" fmla="*/ 0 w 140593"/>
                <a:gd name="connsiteY0" fmla="*/ 0 h 216000"/>
                <a:gd name="connsiteX1" fmla="*/ 140593 w 140593"/>
                <a:gd name="connsiteY1" fmla="*/ 101700 h 216000"/>
                <a:gd name="connsiteX2" fmla="*/ 0 w 140593"/>
                <a:gd name="connsiteY2" fmla="*/ 216000 h 216000"/>
                <a:gd name="connsiteX3" fmla="*/ 0 w 140593"/>
                <a:gd name="connsiteY3" fmla="*/ 0 h 216000"/>
                <a:gd name="connsiteX0" fmla="*/ 0 w 140593"/>
                <a:gd name="connsiteY0" fmla="*/ 0 h 216000"/>
                <a:gd name="connsiteX1" fmla="*/ 140593 w 140593"/>
                <a:gd name="connsiteY1" fmla="*/ 101700 h 216000"/>
                <a:gd name="connsiteX2" fmla="*/ 0 w 140593"/>
                <a:gd name="connsiteY2" fmla="*/ 216000 h 216000"/>
                <a:gd name="connsiteX3" fmla="*/ 0 w 140593"/>
                <a:gd name="connsiteY3" fmla="*/ 0 h 216000"/>
                <a:gd name="connsiteX0" fmla="*/ 0 w 140593"/>
                <a:gd name="connsiteY0" fmla="*/ 0 h 216000"/>
                <a:gd name="connsiteX1" fmla="*/ 140593 w 140593"/>
                <a:gd name="connsiteY1" fmla="*/ 101700 h 216000"/>
                <a:gd name="connsiteX2" fmla="*/ 0 w 140593"/>
                <a:gd name="connsiteY2" fmla="*/ 216000 h 216000"/>
                <a:gd name="connsiteX3" fmla="*/ 0 w 140593"/>
                <a:gd name="connsiteY3" fmla="*/ 0 h 216000"/>
                <a:gd name="connsiteX0" fmla="*/ 0 w 141068"/>
                <a:gd name="connsiteY0" fmla="*/ 0 h 216000"/>
                <a:gd name="connsiteX1" fmla="*/ 140593 w 141068"/>
                <a:gd name="connsiteY1" fmla="*/ 101700 h 216000"/>
                <a:gd name="connsiteX2" fmla="*/ 0 w 141068"/>
                <a:gd name="connsiteY2" fmla="*/ 216000 h 216000"/>
                <a:gd name="connsiteX3" fmla="*/ 0 w 141068"/>
                <a:gd name="connsiteY3" fmla="*/ 0 h 216000"/>
                <a:gd name="connsiteX0" fmla="*/ 0 w 171719"/>
                <a:gd name="connsiteY0" fmla="*/ 0 h 216000"/>
                <a:gd name="connsiteX1" fmla="*/ 171549 w 171719"/>
                <a:gd name="connsiteY1" fmla="*/ 99319 h 216000"/>
                <a:gd name="connsiteX2" fmla="*/ 0 w 171719"/>
                <a:gd name="connsiteY2" fmla="*/ 216000 h 216000"/>
                <a:gd name="connsiteX3" fmla="*/ 0 w 171719"/>
                <a:gd name="connsiteY3" fmla="*/ 0 h 216000"/>
                <a:gd name="connsiteX0" fmla="*/ 0 w 171549"/>
                <a:gd name="connsiteY0" fmla="*/ 0 h 216000"/>
                <a:gd name="connsiteX1" fmla="*/ 171549 w 171549"/>
                <a:gd name="connsiteY1" fmla="*/ 99319 h 216000"/>
                <a:gd name="connsiteX2" fmla="*/ 0 w 171549"/>
                <a:gd name="connsiteY2" fmla="*/ 216000 h 216000"/>
                <a:gd name="connsiteX3" fmla="*/ 0 w 171549"/>
                <a:gd name="connsiteY3" fmla="*/ 0 h 216000"/>
                <a:gd name="connsiteX0" fmla="*/ 0 w 171549"/>
                <a:gd name="connsiteY0" fmla="*/ 0 h 216000"/>
                <a:gd name="connsiteX1" fmla="*/ 171549 w 171549"/>
                <a:gd name="connsiteY1" fmla="*/ 99319 h 216000"/>
                <a:gd name="connsiteX2" fmla="*/ 0 w 171549"/>
                <a:gd name="connsiteY2" fmla="*/ 216000 h 216000"/>
                <a:gd name="connsiteX3" fmla="*/ 0 w 171549"/>
                <a:gd name="connsiteY3" fmla="*/ 0 h 216000"/>
                <a:gd name="connsiteX0" fmla="*/ 0 w 171549"/>
                <a:gd name="connsiteY0" fmla="*/ 0 h 216000"/>
                <a:gd name="connsiteX1" fmla="*/ 171549 w 171549"/>
                <a:gd name="connsiteY1" fmla="*/ 99319 h 216000"/>
                <a:gd name="connsiteX2" fmla="*/ 0 w 171549"/>
                <a:gd name="connsiteY2" fmla="*/ 216000 h 216000"/>
                <a:gd name="connsiteX3" fmla="*/ 0 w 171549"/>
                <a:gd name="connsiteY3" fmla="*/ 0 h 216000"/>
                <a:gd name="connsiteX0" fmla="*/ 0 w 171549"/>
                <a:gd name="connsiteY0" fmla="*/ 0 h 216000"/>
                <a:gd name="connsiteX1" fmla="*/ 171549 w 171549"/>
                <a:gd name="connsiteY1" fmla="*/ 104081 h 216000"/>
                <a:gd name="connsiteX2" fmla="*/ 0 w 171549"/>
                <a:gd name="connsiteY2" fmla="*/ 216000 h 216000"/>
                <a:gd name="connsiteX3" fmla="*/ 0 w 171549"/>
                <a:gd name="connsiteY3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49" h="216000">
                  <a:moveTo>
                    <a:pt x="0" y="0"/>
                  </a:moveTo>
                  <a:cubicBezTo>
                    <a:pt x="134970" y="7706"/>
                    <a:pt x="169928" y="51132"/>
                    <a:pt x="171549" y="104081"/>
                  </a:cubicBezTo>
                  <a:cubicBezTo>
                    <a:pt x="169928" y="168374"/>
                    <a:pt x="137352" y="206475"/>
                    <a:pt x="0" y="216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 rot="5400000">
              <a:off x="6018180" y="4341601"/>
              <a:ext cx="0" cy="35156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/>
          <p:cNvSpPr txBox="1"/>
          <p:nvPr/>
        </p:nvSpPr>
        <p:spPr>
          <a:xfrm>
            <a:off x="4077900" y="165099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PD</a:t>
            </a:r>
            <a:endParaRPr kumimoji="1" lang="ja-JP" altLang="en-US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  <p:cxnSp>
        <p:nvCxnSpPr>
          <p:cNvPr id="21" name="直線矢印コネクタ 20"/>
          <p:cNvCxnSpPr>
            <a:stCxn id="18" idx="1"/>
          </p:cNvCxnSpPr>
          <p:nvPr/>
        </p:nvCxnSpPr>
        <p:spPr>
          <a:xfrm>
            <a:off x="4400162" y="2234413"/>
            <a:ext cx="589404" cy="194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629526" y="2236354"/>
            <a:ext cx="0" cy="7200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1317158" y="2956434"/>
            <a:ext cx="331236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1317158" y="2596394"/>
            <a:ext cx="0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181254" y="2956434"/>
            <a:ext cx="136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Triger signal</a:t>
            </a:r>
            <a:endParaRPr kumimoji="1" lang="ja-JP" altLang="en-US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47789" y="1553149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Decay time constant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τ = </a:t>
            </a:r>
            <a:r>
              <a:rPr lang="en-US" altLang="ja-JP" dirty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142.5±0.1 [us</a:t>
            </a:r>
            <a:r>
              <a:rPr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]</a:t>
            </a:r>
            <a:endParaRPr lang="en-US" altLang="ja-JP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302002" y="3960177"/>
            <a:ext cx="108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[u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7763405" y="2273229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499168" y="150698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ea typeface="ＤＦＰ太丸ゴシック体"/>
                <a:cs typeface="Times New Roman" panose="02020603050405020304" pitchFamily="18" charset="0"/>
              </a:rPr>
              <a:t>Cavity</a:t>
            </a:r>
            <a:endParaRPr kumimoji="1" lang="ja-JP" altLang="en-US" dirty="0">
              <a:latin typeface="Times New Roman" panose="02020603050405020304" pitchFamily="18" charset="0"/>
              <a:ea typeface="ＤＦＰ太丸ゴシック体"/>
              <a:cs typeface="Times New Roman" panose="02020603050405020304" pitchFamily="18" charset="0"/>
            </a:endParaRPr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398650"/>
              </p:ext>
            </p:extLst>
          </p:nvPr>
        </p:nvGraphicFramePr>
        <p:xfrm>
          <a:off x="815128" y="4007072"/>
          <a:ext cx="185896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4" imgW="774360" imgH="291960" progId="Equation.DSMT4">
                  <p:embed/>
                </p:oleObj>
              </mc:Choice>
              <mc:Fallback>
                <p:oleObj name="Equation" r:id="rId4" imgW="774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128" y="4007072"/>
                        <a:ext cx="1858962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4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503554" y="302609"/>
            <a:ext cx="9063992" cy="125941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/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85" name="Shape 85"/>
          <p:cNvSpPr>
            <a:spLocks noGrp="1"/>
          </p:cNvSpPr>
          <p:nvPr>
            <p:ph idx="1"/>
          </p:nvPr>
        </p:nvSpPr>
        <p:spPr>
          <a:xfrm>
            <a:off x="503554" y="1763185"/>
            <a:ext cx="9063992" cy="498694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and Issues of the Optical Resonant Cavity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8220" lvl="1" indent="-314700">
              <a:spcBef>
                <a:spcPts val="700"/>
              </a:spcBef>
              <a:defRPr sz="1800"/>
            </a:pPr>
            <a:endParaRPr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 sz="1800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idea of the feedback-free cavity</a:t>
            </a:r>
          </a:p>
          <a:p>
            <a:pPr lvl="0">
              <a:defRPr sz="1800"/>
            </a:pP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 sz="1800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the R&amp;D</a:t>
            </a:r>
          </a:p>
          <a:p>
            <a:pPr lvl="1">
              <a:defRPr sz="1800"/>
            </a:pP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Wave -&gt;  Pulsed Oscillation</a:t>
            </a:r>
          </a:p>
          <a:p>
            <a:pPr marL="503560" lvl="1" indent="0">
              <a:buNone/>
              <a:defRPr sz="1800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048" y="97610"/>
            <a:ext cx="8686324" cy="1460574"/>
          </a:xfrm>
        </p:spPr>
        <p:txBody>
          <a:bodyPr/>
          <a:lstStyle/>
          <a:p>
            <a:r>
              <a:rPr kumimoji="1" lang="en-US" altLang="ja-JP" dirty="0" smtClean="0"/>
              <a:t>Schematic</a:t>
            </a:r>
            <a:endParaRPr kumimoji="1" lang="ja-JP" altLang="en-US" dirty="0"/>
          </a:p>
        </p:txBody>
      </p:sp>
      <p:grpSp>
        <p:nvGrpSpPr>
          <p:cNvPr id="64" name="グループ化 63"/>
          <p:cNvGrpSpPr/>
          <p:nvPr/>
        </p:nvGrpSpPr>
        <p:grpSpPr>
          <a:xfrm>
            <a:off x="712003" y="1471961"/>
            <a:ext cx="6967470" cy="5408645"/>
            <a:chOff x="712003" y="1894361"/>
            <a:chExt cx="6476816" cy="4986245"/>
          </a:xfrm>
        </p:grpSpPr>
        <p:sp>
          <p:nvSpPr>
            <p:cNvPr id="5" name="二等辺三角形 4"/>
            <p:cNvSpPr/>
            <p:nvPr/>
          </p:nvSpPr>
          <p:spPr>
            <a:xfrm>
              <a:off x="1129056" y="5507903"/>
              <a:ext cx="436033" cy="332727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1608788" y="2581838"/>
              <a:ext cx="3962918" cy="12702"/>
            </a:xfrm>
            <a:prstGeom prst="line">
              <a:avLst/>
            </a:prstGeom>
            <a:ln w="38100">
              <a:solidFill>
                <a:srgbClr val="00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曲線コネクタ 6"/>
            <p:cNvCxnSpPr/>
            <p:nvPr/>
          </p:nvCxnSpPr>
          <p:spPr>
            <a:xfrm rot="16200000" flipH="1" flipV="1">
              <a:off x="6158409" y="1779793"/>
              <a:ext cx="230834" cy="1404239"/>
            </a:xfrm>
            <a:prstGeom prst="curvedConnector4">
              <a:avLst>
                <a:gd name="adj1" fmla="val -115386"/>
                <a:gd name="adj2" fmla="val 57763"/>
              </a:avLst>
            </a:prstGeom>
            <a:ln w="38100">
              <a:solidFill>
                <a:srgbClr val="00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円/楕円 7"/>
            <p:cNvSpPr/>
            <p:nvPr/>
          </p:nvSpPr>
          <p:spPr>
            <a:xfrm>
              <a:off x="3815523" y="2588189"/>
              <a:ext cx="791660" cy="76163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228147" y="3601945"/>
              <a:ext cx="1547957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Output</a:t>
              </a:r>
            </a:p>
          </p:txBody>
        </p:sp>
        <p:cxnSp>
          <p:nvCxnSpPr>
            <p:cNvPr id="11" name="曲線コネクタ 10"/>
            <p:cNvCxnSpPr>
              <a:endCxn id="12" idx="0"/>
            </p:cNvCxnSpPr>
            <p:nvPr/>
          </p:nvCxnSpPr>
          <p:spPr>
            <a:xfrm rot="10800000" flipV="1">
              <a:off x="2131648" y="2590388"/>
              <a:ext cx="1067034" cy="998411"/>
            </a:xfrm>
            <a:prstGeom prst="curvedConnector3">
              <a:avLst/>
            </a:prstGeom>
            <a:ln w="38100">
              <a:solidFill>
                <a:srgbClr val="00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フリーフォーム 11"/>
            <p:cNvSpPr/>
            <p:nvPr/>
          </p:nvSpPr>
          <p:spPr>
            <a:xfrm>
              <a:off x="1349136" y="3588800"/>
              <a:ext cx="782512" cy="713075"/>
            </a:xfrm>
            <a:custGeom>
              <a:avLst/>
              <a:gdLst>
                <a:gd name="connsiteX0" fmla="*/ 657225 w 657225"/>
                <a:gd name="connsiteY0" fmla="*/ 0 h 1476375"/>
                <a:gd name="connsiteX1" fmla="*/ 161925 w 657225"/>
                <a:gd name="connsiteY1" fmla="*/ 504825 h 1476375"/>
                <a:gd name="connsiteX2" fmla="*/ 0 w 657225"/>
                <a:gd name="connsiteY2" fmla="*/ 1476375 h 1476375"/>
                <a:gd name="connsiteX0" fmla="*/ 657225 w 657225"/>
                <a:gd name="connsiteY0" fmla="*/ 0 h 1476375"/>
                <a:gd name="connsiteX1" fmla="*/ 161925 w 657225"/>
                <a:gd name="connsiteY1" fmla="*/ 504825 h 1476375"/>
                <a:gd name="connsiteX2" fmla="*/ 0 w 657225"/>
                <a:gd name="connsiteY2" fmla="*/ 1476375 h 1476375"/>
                <a:gd name="connsiteX0" fmla="*/ 657225 w 657225"/>
                <a:gd name="connsiteY0" fmla="*/ 0 h 1476375"/>
                <a:gd name="connsiteX1" fmla="*/ 152400 w 657225"/>
                <a:gd name="connsiteY1" fmla="*/ 314325 h 1476375"/>
                <a:gd name="connsiteX2" fmla="*/ 0 w 657225"/>
                <a:gd name="connsiteY2" fmla="*/ 1476375 h 1476375"/>
                <a:gd name="connsiteX0" fmla="*/ 657225 w 657225"/>
                <a:gd name="connsiteY0" fmla="*/ 0 h 1476375"/>
                <a:gd name="connsiteX1" fmla="*/ 152400 w 657225"/>
                <a:gd name="connsiteY1" fmla="*/ 314325 h 1476375"/>
                <a:gd name="connsiteX2" fmla="*/ 0 w 657225"/>
                <a:gd name="connsiteY2" fmla="*/ 1476375 h 1476375"/>
                <a:gd name="connsiteX0" fmla="*/ 661255 w 661255"/>
                <a:gd name="connsiteY0" fmla="*/ 9640 h 1486015"/>
                <a:gd name="connsiteX1" fmla="*/ 123093 w 661255"/>
                <a:gd name="connsiteY1" fmla="*/ 281102 h 1486015"/>
                <a:gd name="connsiteX2" fmla="*/ 4030 w 661255"/>
                <a:gd name="connsiteY2" fmla="*/ 1486015 h 1486015"/>
                <a:gd name="connsiteX0" fmla="*/ 661255 w 661255"/>
                <a:gd name="connsiteY0" fmla="*/ 7540 h 1483915"/>
                <a:gd name="connsiteX1" fmla="*/ 123093 w 661255"/>
                <a:gd name="connsiteY1" fmla="*/ 279002 h 1483915"/>
                <a:gd name="connsiteX2" fmla="*/ 4030 w 661255"/>
                <a:gd name="connsiteY2" fmla="*/ 1483915 h 1483915"/>
                <a:gd name="connsiteX0" fmla="*/ 661255 w 661255"/>
                <a:gd name="connsiteY0" fmla="*/ 7540 h 1483915"/>
                <a:gd name="connsiteX1" fmla="*/ 123093 w 661255"/>
                <a:gd name="connsiteY1" fmla="*/ 279002 h 1483915"/>
                <a:gd name="connsiteX2" fmla="*/ 4030 w 661255"/>
                <a:gd name="connsiteY2" fmla="*/ 1483915 h 1483915"/>
                <a:gd name="connsiteX0" fmla="*/ 664693 w 664693"/>
                <a:gd name="connsiteY0" fmla="*/ 0 h 1476375"/>
                <a:gd name="connsiteX1" fmla="*/ 126531 w 664693"/>
                <a:gd name="connsiteY1" fmla="*/ 271462 h 1476375"/>
                <a:gd name="connsiteX2" fmla="*/ 7468 w 664693"/>
                <a:gd name="connsiteY2" fmla="*/ 1476375 h 1476375"/>
                <a:gd name="connsiteX0" fmla="*/ 679895 w 679895"/>
                <a:gd name="connsiteY0" fmla="*/ 0 h 1476375"/>
                <a:gd name="connsiteX1" fmla="*/ 141733 w 679895"/>
                <a:gd name="connsiteY1" fmla="*/ 271462 h 1476375"/>
                <a:gd name="connsiteX2" fmla="*/ 22670 w 679895"/>
                <a:gd name="connsiteY2" fmla="*/ 1476375 h 1476375"/>
                <a:gd name="connsiteX0" fmla="*/ 646902 w 646902"/>
                <a:gd name="connsiteY0" fmla="*/ 0 h 1457325"/>
                <a:gd name="connsiteX1" fmla="*/ 108740 w 646902"/>
                <a:gd name="connsiteY1" fmla="*/ 271462 h 1457325"/>
                <a:gd name="connsiteX2" fmla="*/ 3965 w 646902"/>
                <a:gd name="connsiteY2" fmla="*/ 1457325 h 1457325"/>
                <a:gd name="connsiteX0" fmla="*/ 646902 w 646902"/>
                <a:gd name="connsiteY0" fmla="*/ 15 h 1457340"/>
                <a:gd name="connsiteX1" fmla="*/ 108740 w 646902"/>
                <a:gd name="connsiteY1" fmla="*/ 271477 h 1457340"/>
                <a:gd name="connsiteX2" fmla="*/ 3965 w 646902"/>
                <a:gd name="connsiteY2" fmla="*/ 1457340 h 1457340"/>
                <a:gd name="connsiteX0" fmla="*/ 649754 w 649754"/>
                <a:gd name="connsiteY0" fmla="*/ 15 h 568340"/>
                <a:gd name="connsiteX1" fmla="*/ 111592 w 649754"/>
                <a:gd name="connsiteY1" fmla="*/ 271477 h 568340"/>
                <a:gd name="connsiteX2" fmla="*/ 3642 w 649754"/>
                <a:gd name="connsiteY2" fmla="*/ 568340 h 568340"/>
                <a:gd name="connsiteX0" fmla="*/ 649000 w 649000"/>
                <a:gd name="connsiteY0" fmla="*/ 33477 h 601802"/>
                <a:gd name="connsiteX1" fmla="*/ 120363 w 649000"/>
                <a:gd name="connsiteY1" fmla="*/ 149364 h 601802"/>
                <a:gd name="connsiteX2" fmla="*/ 2888 w 649000"/>
                <a:gd name="connsiteY2" fmla="*/ 601802 h 601802"/>
                <a:gd name="connsiteX0" fmla="*/ 646364 w 646364"/>
                <a:gd name="connsiteY0" fmla="*/ 33477 h 601802"/>
                <a:gd name="connsiteX1" fmla="*/ 117727 w 646364"/>
                <a:gd name="connsiteY1" fmla="*/ 149364 h 601802"/>
                <a:gd name="connsiteX2" fmla="*/ 252 w 646364"/>
                <a:gd name="connsiteY2" fmla="*/ 601802 h 601802"/>
                <a:gd name="connsiteX0" fmla="*/ 646364 w 646364"/>
                <a:gd name="connsiteY0" fmla="*/ 23 h 568348"/>
                <a:gd name="connsiteX1" fmla="*/ 117727 w 646364"/>
                <a:gd name="connsiteY1" fmla="*/ 115910 h 568348"/>
                <a:gd name="connsiteX2" fmla="*/ 252 w 646364"/>
                <a:gd name="connsiteY2" fmla="*/ 568348 h 568348"/>
                <a:gd name="connsiteX0" fmla="*/ 646248 w 646248"/>
                <a:gd name="connsiteY0" fmla="*/ 23 h 568348"/>
                <a:gd name="connsiteX1" fmla="*/ 117611 w 646248"/>
                <a:gd name="connsiteY1" fmla="*/ 115910 h 568348"/>
                <a:gd name="connsiteX2" fmla="*/ 136 w 646248"/>
                <a:gd name="connsiteY2" fmla="*/ 568348 h 568348"/>
                <a:gd name="connsiteX0" fmla="*/ 646226 w 646226"/>
                <a:gd name="connsiteY0" fmla="*/ 9060 h 577385"/>
                <a:gd name="connsiteX1" fmla="*/ 123939 w 646226"/>
                <a:gd name="connsiteY1" fmla="*/ 64622 h 577385"/>
                <a:gd name="connsiteX2" fmla="*/ 114 w 646226"/>
                <a:gd name="connsiteY2" fmla="*/ 577385 h 577385"/>
                <a:gd name="connsiteX0" fmla="*/ 646188 w 646188"/>
                <a:gd name="connsiteY0" fmla="*/ 32 h 568357"/>
                <a:gd name="connsiteX1" fmla="*/ 142951 w 646188"/>
                <a:gd name="connsiteY1" fmla="*/ 109569 h 568357"/>
                <a:gd name="connsiteX2" fmla="*/ 76 w 646188"/>
                <a:gd name="connsiteY2" fmla="*/ 568357 h 568357"/>
                <a:gd name="connsiteX0" fmla="*/ 646112 w 646112"/>
                <a:gd name="connsiteY0" fmla="*/ 0 h 568325"/>
                <a:gd name="connsiteX1" fmla="*/ 0 w 646112"/>
                <a:gd name="connsiteY1" fmla="*/ 568325 h 568325"/>
                <a:gd name="connsiteX0" fmla="*/ 646112 w 646112"/>
                <a:gd name="connsiteY0" fmla="*/ 0 h 568325"/>
                <a:gd name="connsiteX1" fmla="*/ 0 w 646112"/>
                <a:gd name="connsiteY1" fmla="*/ 568325 h 568325"/>
                <a:gd name="connsiteX0" fmla="*/ 646112 w 646112"/>
                <a:gd name="connsiteY0" fmla="*/ 0 h 568325"/>
                <a:gd name="connsiteX1" fmla="*/ 0 w 646112"/>
                <a:gd name="connsiteY1" fmla="*/ 568325 h 568325"/>
                <a:gd name="connsiteX0" fmla="*/ 646133 w 646133"/>
                <a:gd name="connsiteY0" fmla="*/ 0 h 568325"/>
                <a:gd name="connsiteX1" fmla="*/ 21 w 646133"/>
                <a:gd name="connsiteY1" fmla="*/ 568325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133" h="568325">
                  <a:moveTo>
                    <a:pt x="646133" y="0"/>
                  </a:moveTo>
                  <a:cubicBezTo>
                    <a:pt x="154537" y="5292"/>
                    <a:pt x="-2095" y="339196"/>
                    <a:pt x="21" y="568325"/>
                  </a:cubicBezTo>
                </a:path>
              </a:pathLst>
            </a:custGeom>
            <a:noFill/>
            <a:ln w="38100">
              <a:solidFill>
                <a:srgbClr val="00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曲線コネクタ 12"/>
            <p:cNvCxnSpPr>
              <a:stCxn id="12" idx="0"/>
            </p:cNvCxnSpPr>
            <p:nvPr/>
          </p:nvCxnSpPr>
          <p:spPr>
            <a:xfrm>
              <a:off x="2131648" y="3588800"/>
              <a:ext cx="1006334" cy="789784"/>
            </a:xfrm>
            <a:prstGeom prst="curvedConnector2">
              <a:avLst/>
            </a:prstGeom>
            <a:ln w="38100">
              <a:solidFill>
                <a:srgbClr val="00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3457546" y="4322333"/>
              <a:ext cx="1206376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Input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9056" y="4302818"/>
              <a:ext cx="436033" cy="5905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下矢印 16"/>
            <p:cNvSpPr/>
            <p:nvPr/>
          </p:nvSpPr>
          <p:spPr>
            <a:xfrm rot="10800000">
              <a:off x="1237427" y="4401282"/>
              <a:ext cx="221220" cy="363120"/>
            </a:xfrm>
            <a:prstGeom prst="downArrow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557352" y="4434377"/>
              <a:ext cx="1024639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Isolator</a:t>
              </a:r>
              <a:endParaRPr kumimoji="1" lang="ja-JP" altLang="en-US" sz="2000" dirty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975472" y="2494159"/>
              <a:ext cx="402344" cy="1841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069672" y="3535922"/>
              <a:ext cx="206912" cy="1042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>
              <a:stCxn id="5" idx="0"/>
              <a:endCxn id="16" idx="2"/>
            </p:cNvCxnSpPr>
            <p:nvPr/>
          </p:nvCxnSpPr>
          <p:spPr>
            <a:xfrm flipV="1">
              <a:off x="1347073" y="4893395"/>
              <a:ext cx="0" cy="614507"/>
            </a:xfrm>
            <a:prstGeom prst="line">
              <a:avLst/>
            </a:prstGeom>
            <a:ln w="38100">
              <a:solidFill>
                <a:srgbClr val="00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曲線コネクタ 27"/>
            <p:cNvCxnSpPr/>
            <p:nvPr/>
          </p:nvCxnSpPr>
          <p:spPr>
            <a:xfrm>
              <a:off x="5233099" y="2597330"/>
              <a:ext cx="685105" cy="628870"/>
            </a:xfrm>
            <a:prstGeom prst="curvedConnector2">
              <a:avLst/>
            </a:prstGeom>
            <a:ln w="38100">
              <a:solidFill>
                <a:srgbClr val="00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/>
          </p:nvSpPr>
          <p:spPr>
            <a:xfrm>
              <a:off x="5188189" y="2531003"/>
              <a:ext cx="206912" cy="1042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3045133" y="2500940"/>
              <a:ext cx="0" cy="167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3132339" y="2500940"/>
              <a:ext cx="0" cy="167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217710" y="2500940"/>
              <a:ext cx="0" cy="167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3304916" y="2500940"/>
              <a:ext cx="0" cy="167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正方形/長方形 38"/>
            <p:cNvSpPr/>
            <p:nvPr/>
          </p:nvSpPr>
          <p:spPr>
            <a:xfrm rot="5400000">
              <a:off x="1093417" y="2269318"/>
              <a:ext cx="419498" cy="6138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下矢印 39"/>
            <p:cNvSpPr/>
            <p:nvPr/>
          </p:nvSpPr>
          <p:spPr>
            <a:xfrm rot="16200000">
              <a:off x="1203604" y="2383630"/>
              <a:ext cx="212831" cy="37743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12003" y="2781083"/>
              <a:ext cx="1468672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Pump</a:t>
              </a:r>
              <a:r>
                <a:rPr kumimoji="1" lang="ja-JP" altLang="en-US" sz="2400" dirty="0" smtClean="0"/>
                <a:t> </a:t>
              </a:r>
              <a:r>
                <a:rPr kumimoji="1" lang="en-US" altLang="ja-JP" sz="2400" dirty="0" smtClean="0"/>
                <a:t>LD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257656" y="1894361"/>
              <a:ext cx="2201947" cy="46166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Yb fiber amp.</a:t>
              </a:r>
              <a:endParaRPr kumimoji="1" lang="ja-JP" altLang="en-US" sz="2400" dirty="0"/>
            </a:p>
          </p:txBody>
        </p:sp>
        <p:sp>
          <p:nvSpPr>
            <p:cNvPr id="47" name="二等辺三角形 46"/>
            <p:cNvSpPr/>
            <p:nvPr/>
          </p:nvSpPr>
          <p:spPr>
            <a:xfrm>
              <a:off x="6752786" y="2361349"/>
              <a:ext cx="436033" cy="36163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25"/>
            <p:cNvSpPr/>
            <p:nvPr/>
          </p:nvSpPr>
          <p:spPr>
            <a:xfrm rot="16200000">
              <a:off x="5381447" y="6030479"/>
              <a:ext cx="503397" cy="137303"/>
            </a:xfrm>
            <a:custGeom>
              <a:avLst/>
              <a:gdLst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113374">
                  <a:moveTo>
                    <a:pt x="0" y="0"/>
                  </a:moveTo>
                  <a:cubicBezTo>
                    <a:pt x="146397" y="57150"/>
                    <a:pt x="290413" y="57150"/>
                    <a:pt x="432048" y="0"/>
                  </a:cubicBezTo>
                  <a:lnTo>
                    <a:pt x="432048" y="113374"/>
                  </a:lnTo>
                  <a:lnTo>
                    <a:pt x="0" y="113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25"/>
            <p:cNvSpPr/>
            <p:nvPr/>
          </p:nvSpPr>
          <p:spPr>
            <a:xfrm rot="5400000">
              <a:off x="3936043" y="6036026"/>
              <a:ext cx="503397" cy="137303"/>
            </a:xfrm>
            <a:custGeom>
              <a:avLst/>
              <a:gdLst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  <a:gd name="connsiteX0" fmla="*/ 0 w 432048"/>
                <a:gd name="connsiteY0" fmla="*/ 0 h 113374"/>
                <a:gd name="connsiteX1" fmla="*/ 432048 w 432048"/>
                <a:gd name="connsiteY1" fmla="*/ 0 h 113374"/>
                <a:gd name="connsiteX2" fmla="*/ 432048 w 432048"/>
                <a:gd name="connsiteY2" fmla="*/ 113374 h 113374"/>
                <a:gd name="connsiteX3" fmla="*/ 0 w 432048"/>
                <a:gd name="connsiteY3" fmla="*/ 113374 h 113374"/>
                <a:gd name="connsiteX4" fmla="*/ 0 w 432048"/>
                <a:gd name="connsiteY4" fmla="*/ 0 h 11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48" h="113374">
                  <a:moveTo>
                    <a:pt x="0" y="0"/>
                  </a:moveTo>
                  <a:cubicBezTo>
                    <a:pt x="146397" y="57150"/>
                    <a:pt x="290413" y="57150"/>
                    <a:pt x="432048" y="0"/>
                  </a:cubicBezTo>
                  <a:lnTo>
                    <a:pt x="432048" y="113374"/>
                  </a:lnTo>
                  <a:lnTo>
                    <a:pt x="0" y="113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H="1">
              <a:off x="3227750" y="6097265"/>
              <a:ext cx="3194725" cy="5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/>
            <p:cNvSpPr/>
            <p:nvPr/>
          </p:nvSpPr>
          <p:spPr>
            <a:xfrm>
              <a:off x="3944385" y="5975918"/>
              <a:ext cx="174704" cy="25202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4358629" y="6418941"/>
              <a:ext cx="13678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Cavity</a:t>
              </a:r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6403955" y="2697269"/>
              <a:ext cx="572398" cy="3394652"/>
            </a:xfrm>
            <a:custGeom>
              <a:avLst/>
              <a:gdLst>
                <a:gd name="connsiteX0" fmla="*/ 469365 w 469365"/>
                <a:gd name="connsiteY0" fmla="*/ 0 h 2913011"/>
                <a:gd name="connsiteX1" fmla="*/ 0 w 469365"/>
                <a:gd name="connsiteY1" fmla="*/ 2913011 h 2913011"/>
                <a:gd name="connsiteX0" fmla="*/ 469365 w 469365"/>
                <a:gd name="connsiteY0" fmla="*/ 0 h 2913043"/>
                <a:gd name="connsiteX1" fmla="*/ 0 w 469365"/>
                <a:gd name="connsiteY1" fmla="*/ 2913011 h 2913043"/>
                <a:gd name="connsiteX0" fmla="*/ 469365 w 472638"/>
                <a:gd name="connsiteY0" fmla="*/ 0 h 2913511"/>
                <a:gd name="connsiteX1" fmla="*/ 0 w 472638"/>
                <a:gd name="connsiteY1" fmla="*/ 2913011 h 291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638" h="2913511">
                  <a:moveTo>
                    <a:pt x="469365" y="0"/>
                  </a:moveTo>
                  <a:cubicBezTo>
                    <a:pt x="478569" y="2834778"/>
                    <a:pt x="501576" y="2922215"/>
                    <a:pt x="0" y="2913011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1358158" y="5818242"/>
              <a:ext cx="1855772" cy="288215"/>
            </a:xfrm>
            <a:custGeom>
              <a:avLst/>
              <a:gdLst>
                <a:gd name="connsiteX0" fmla="*/ 469365 w 469365"/>
                <a:gd name="connsiteY0" fmla="*/ 0 h 2913011"/>
                <a:gd name="connsiteX1" fmla="*/ 0 w 469365"/>
                <a:gd name="connsiteY1" fmla="*/ 2913011 h 2913011"/>
                <a:gd name="connsiteX0" fmla="*/ 469365 w 469365"/>
                <a:gd name="connsiteY0" fmla="*/ 0 h 2913043"/>
                <a:gd name="connsiteX1" fmla="*/ 0 w 469365"/>
                <a:gd name="connsiteY1" fmla="*/ 2913011 h 2913043"/>
                <a:gd name="connsiteX0" fmla="*/ 469365 w 472638"/>
                <a:gd name="connsiteY0" fmla="*/ 0 h 2913511"/>
                <a:gd name="connsiteX1" fmla="*/ 0 w 472638"/>
                <a:gd name="connsiteY1" fmla="*/ 2913011 h 2913511"/>
                <a:gd name="connsiteX0" fmla="*/ 0 w 700858"/>
                <a:gd name="connsiteY0" fmla="*/ 0 h 2304194"/>
                <a:gd name="connsiteX1" fmla="*/ 566000 w 700858"/>
                <a:gd name="connsiteY1" fmla="*/ 2250336 h 2304194"/>
                <a:gd name="connsiteX0" fmla="*/ 0 w 1625543"/>
                <a:gd name="connsiteY0" fmla="*/ 0 h 1322051"/>
                <a:gd name="connsiteX1" fmla="*/ 1546146 w 1625543"/>
                <a:gd name="connsiteY1" fmla="*/ 220893 h 1322051"/>
                <a:gd name="connsiteX0" fmla="*/ 0 w 2297934"/>
                <a:gd name="connsiteY0" fmla="*/ 0 h 1584528"/>
                <a:gd name="connsiteX1" fmla="*/ 2236390 w 2297934"/>
                <a:gd name="connsiteY1" fmla="*/ 994015 h 1584528"/>
                <a:gd name="connsiteX0" fmla="*/ 5 w 2297671"/>
                <a:gd name="connsiteY0" fmla="*/ 0 h 994136"/>
                <a:gd name="connsiteX1" fmla="*/ 2236395 w 2297671"/>
                <a:gd name="connsiteY1" fmla="*/ 994015 h 994136"/>
                <a:gd name="connsiteX0" fmla="*/ 8 w 1611765"/>
                <a:gd name="connsiteY0" fmla="*/ 0 h 297073"/>
                <a:gd name="connsiteX1" fmla="*/ 1532349 w 1611765"/>
                <a:gd name="connsiteY1" fmla="*/ 220893 h 297073"/>
                <a:gd name="connsiteX0" fmla="*/ 29 w 1532370"/>
                <a:gd name="connsiteY0" fmla="*/ 0 h 297073"/>
                <a:gd name="connsiteX1" fmla="*/ 1532370 w 1532370"/>
                <a:gd name="connsiteY1" fmla="*/ 220893 h 297073"/>
                <a:gd name="connsiteX0" fmla="*/ 0 w 1532341"/>
                <a:gd name="connsiteY0" fmla="*/ 0 h 230297"/>
                <a:gd name="connsiteX1" fmla="*/ 1532341 w 1532341"/>
                <a:gd name="connsiteY1" fmla="*/ 220893 h 230297"/>
                <a:gd name="connsiteX0" fmla="*/ 0 w 1532341"/>
                <a:gd name="connsiteY0" fmla="*/ 0 h 236401"/>
                <a:gd name="connsiteX1" fmla="*/ 1532341 w 1532341"/>
                <a:gd name="connsiteY1" fmla="*/ 220893 h 236401"/>
                <a:gd name="connsiteX0" fmla="*/ 0 w 1532341"/>
                <a:gd name="connsiteY0" fmla="*/ 0 h 247365"/>
                <a:gd name="connsiteX1" fmla="*/ 1532341 w 1532341"/>
                <a:gd name="connsiteY1" fmla="*/ 234699 h 24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2341" h="247365">
                  <a:moveTo>
                    <a:pt x="0" y="0"/>
                  </a:moveTo>
                  <a:cubicBezTo>
                    <a:pt x="23008" y="280717"/>
                    <a:pt x="18406" y="257709"/>
                    <a:pt x="1532341" y="234699"/>
                  </a:cubicBez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ローチャート: 論理積ゲート 61"/>
            <p:cNvSpPr/>
            <p:nvPr/>
          </p:nvSpPr>
          <p:spPr>
            <a:xfrm rot="5400000">
              <a:off x="5734229" y="3075113"/>
              <a:ext cx="392986" cy="552539"/>
            </a:xfrm>
            <a:prstGeom prst="flowChartDelay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ローチャート: 論理積ゲート 62"/>
            <p:cNvSpPr/>
            <p:nvPr/>
          </p:nvSpPr>
          <p:spPr>
            <a:xfrm rot="5400000">
              <a:off x="2941701" y="4197775"/>
              <a:ext cx="392986" cy="552539"/>
            </a:xfrm>
            <a:prstGeom prst="flowChartDelay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1328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7257" y="0"/>
            <a:ext cx="8686324" cy="1460574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and enhancements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schematic-ka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10" y="1609715"/>
            <a:ext cx="6051583" cy="302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92108" y="4784648"/>
            <a:ext cx="4839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Inside the cavity  4.2W</a:t>
            </a:r>
          </a:p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power               0.111W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2108" y="5738755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Enhancement       38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976260"/>
              </p:ext>
            </p:extLst>
          </p:nvPr>
        </p:nvGraphicFramePr>
        <p:xfrm>
          <a:off x="879862" y="6358693"/>
          <a:ext cx="27733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4" imgW="1002960" imgH="241200" progId="Equation.DSMT4">
                  <p:embed/>
                </p:oleObj>
              </mc:Choice>
              <mc:Fallback>
                <p:oleObj name="Equation" r:id="rId4" imgW="1002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9862" y="6358693"/>
                        <a:ext cx="2773363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381368"/>
              </p:ext>
            </p:extLst>
          </p:nvPr>
        </p:nvGraphicFramePr>
        <p:xfrm>
          <a:off x="4270974" y="6376948"/>
          <a:ext cx="49149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6" imgW="1777680" imgH="228600" progId="Equation.DSMT4">
                  <p:embed/>
                </p:oleObj>
              </mc:Choice>
              <mc:Fallback>
                <p:oleObj name="Equation" r:id="rId6" imgW="1777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0974" y="6376948"/>
                        <a:ext cx="491490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5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2388" y="0"/>
            <a:ext cx="8686324" cy="1460574"/>
          </a:xfrm>
        </p:spPr>
        <p:txBody>
          <a:bodyPr/>
          <a:lstStyle/>
          <a:p>
            <a:r>
              <a:rPr kumimoji="1" lang="en-US" altLang="ja-JP" dirty="0" smtClean="0"/>
              <a:t>Model locked pulse oscillation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2388" y="1460574"/>
            <a:ext cx="8686324" cy="4794530"/>
          </a:xfrm>
        </p:spPr>
        <p:txBody>
          <a:bodyPr/>
          <a:lstStyle/>
          <a:p>
            <a:r>
              <a:rPr kumimoji="1" lang="en-US" altLang="ja-JP" dirty="0" smtClean="0"/>
              <a:t>After adjustment </a:t>
            </a:r>
            <a:r>
              <a:rPr lang="en-US" altLang="ja-JP" dirty="0" smtClean="0"/>
              <a:t>of</a:t>
            </a:r>
            <a:r>
              <a:rPr kumimoji="1" lang="en-US" altLang="ja-JP" dirty="0" smtClean="0"/>
              <a:t>  </a:t>
            </a:r>
            <a:r>
              <a:rPr kumimoji="1" lang="en-US" altLang="ja-JP" dirty="0" err="1" smtClean="0"/>
              <a:t>L</a:t>
            </a:r>
            <a:r>
              <a:rPr kumimoji="1" lang="en-US" altLang="ja-JP" baseline="-25000" dirty="0" err="1" smtClean="0"/>
              <a:t>loop</a:t>
            </a:r>
            <a:endParaRPr kumimoji="1" lang="ja-JP" altLang="en-US" dirty="0"/>
          </a:p>
        </p:txBody>
      </p:sp>
      <p:pic>
        <p:nvPicPr>
          <p:cNvPr id="13314" name="Picture 2" descr="モードロック波形再測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9" y="3671991"/>
            <a:ext cx="4355929" cy="36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002632" y="3671991"/>
            <a:ext cx="4673343" cy="3556649"/>
            <a:chOff x="4998379" y="3247116"/>
            <a:chExt cx="4673343" cy="3556649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998379" y="3247116"/>
              <a:ext cx="4673343" cy="3556649"/>
              <a:chOff x="4998379" y="3247116"/>
              <a:chExt cx="4673343" cy="3556649"/>
            </a:xfrm>
          </p:grpSpPr>
          <p:pic>
            <p:nvPicPr>
              <p:cNvPr id="13315" name="Picture 3" descr="spectr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71"/>
              <a:stretch/>
            </p:blipFill>
            <p:spPr bwMode="auto">
              <a:xfrm>
                <a:off x="4998379" y="3260368"/>
                <a:ext cx="4361212" cy="3534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0" name="Picture 2" descr="spectr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604"/>
              <a:stretch/>
            </p:blipFill>
            <p:spPr bwMode="auto">
              <a:xfrm>
                <a:off x="5035550" y="3247116"/>
                <a:ext cx="4636172" cy="3556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テキスト ボックス 3"/>
            <p:cNvSpPr txBox="1"/>
            <p:nvPr/>
          </p:nvSpPr>
          <p:spPr>
            <a:xfrm rot="16200000">
              <a:off x="4031241" y="4386847"/>
              <a:ext cx="240873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Intensity [arb. unit]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5969983" y="3575823"/>
              <a:ext cx="425947" cy="334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6482877" y="396786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CW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91029" y="4343474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Mode-Locked</a:t>
            </a:r>
          </a:p>
          <a:p>
            <a:r>
              <a:rPr kumimoji="1" lang="en-US" altLang="ja-JP" sz="2000" dirty="0" smtClean="0"/>
              <a:t>Pulse</a:t>
            </a:r>
            <a:endParaRPr kumimoji="1" lang="ja-JP" altLang="en-US" sz="2000" dirty="0"/>
          </a:p>
        </p:txBody>
      </p:sp>
      <p:pic>
        <p:nvPicPr>
          <p:cNvPr id="16" name="Picture 2" descr="schematic-kai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52" y="1499330"/>
            <a:ext cx="3928673" cy="19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" y="1984"/>
          <a:ext cx="10071100" cy="754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Acrobat Document" r:id="rId4" imgW="7890120" imgH="5910120" progId="AcroExch.Document.7">
                  <p:embed/>
                </p:oleObj>
              </mc:Choice>
              <mc:Fallback>
                <p:oleObj name="Acrobat Document" r:id="rId4" imgW="7890120" imgH="59101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984"/>
                        <a:ext cx="10071100" cy="7547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7544550" y="899774"/>
            <a:ext cx="2323959" cy="368924"/>
          </a:xfrm>
          <a:prstGeom prst="rect">
            <a:avLst/>
          </a:prstGeom>
          <a:noFill/>
        </p:spPr>
        <p:txBody>
          <a:bodyPr wrap="none" lIns="91294" tIns="45648" rIns="91294" bIns="45648" rtlCol="0">
            <a:spAutoFit/>
          </a:bodyPr>
          <a:lstStyle/>
          <a:p>
            <a:r>
              <a:rPr lang="en-US" altLang="ja-JP" sz="1798" dirty="0">
                <a:solidFill>
                  <a:schemeClr val="tx1"/>
                </a:solidFill>
              </a:rPr>
              <a:t>Miyoshi PosiPol2010</a:t>
            </a:r>
            <a:endParaRPr lang="ja-JP" altLang="en-US" sz="1798" dirty="0">
              <a:solidFill>
                <a:schemeClr val="tx1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402" y="6270139"/>
            <a:ext cx="1484496" cy="87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362595" y="6380990"/>
            <a:ext cx="2207051" cy="460914"/>
          </a:xfrm>
          <a:prstGeom prst="rect">
            <a:avLst/>
          </a:prstGeom>
          <a:noFill/>
        </p:spPr>
        <p:txBody>
          <a:bodyPr wrap="none" lIns="91294" tIns="45648" rIns="91294" bIns="45648" rtlCol="0">
            <a:spAutoFit/>
          </a:bodyPr>
          <a:lstStyle/>
          <a:p>
            <a:r>
              <a:rPr kumimoji="1" lang="en-US" altLang="ja-JP" sz="1199" dirty="0" err="1">
                <a:solidFill>
                  <a:schemeClr val="tx1"/>
                </a:solidFill>
              </a:rPr>
              <a:t>dL</a:t>
            </a:r>
            <a:r>
              <a:rPr lang="ja-JP" altLang="en-US" sz="1199" dirty="0">
                <a:solidFill>
                  <a:schemeClr val="tx1"/>
                </a:solidFill>
              </a:rPr>
              <a:t>∝</a:t>
            </a:r>
            <a:r>
              <a:rPr kumimoji="1" lang="en-US" altLang="ja-JP" sz="1199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kumimoji="1" lang="en-US" altLang="ja-JP" sz="1199" dirty="0">
                <a:solidFill>
                  <a:schemeClr val="tx1"/>
                </a:solidFill>
              </a:rPr>
              <a:t>/enhancement ~0.01nm</a:t>
            </a:r>
          </a:p>
          <a:p>
            <a:r>
              <a:rPr lang="en-US" altLang="ja-JP" sz="1199" dirty="0">
                <a:solidFill>
                  <a:schemeClr val="tx1"/>
                </a:solidFill>
              </a:rPr>
              <a:t>for enhancement ~1000</a:t>
            </a:r>
            <a:endParaRPr kumimoji="1" lang="ja-JP" altLang="en-US" sz="1199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21167" y="5658228"/>
            <a:ext cx="410181" cy="584165"/>
          </a:xfrm>
          <a:prstGeom prst="rect">
            <a:avLst/>
          </a:prstGeom>
        </p:spPr>
        <p:txBody>
          <a:bodyPr wrap="none" lIns="91294" tIns="45648" rIns="91294" bIns="45648">
            <a:spAutoFit/>
          </a:bodyPr>
          <a:lstStyle/>
          <a:p>
            <a:r>
              <a:rPr lang="en-US" altLang="ja-JP" sz="3197" dirty="0">
                <a:solidFill>
                  <a:schemeClr val="tx1"/>
                </a:solidFill>
                <a:latin typeface="Symbol" pitchFamily="18" charset="2"/>
              </a:rPr>
              <a:t>l</a:t>
            </a:r>
            <a:endParaRPr lang="ja-JP" altLang="en-US" sz="3197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86719" y="4665750"/>
            <a:ext cx="945039" cy="522668"/>
          </a:xfrm>
          <a:prstGeom prst="rect">
            <a:avLst/>
          </a:prstGeom>
          <a:noFill/>
        </p:spPr>
        <p:txBody>
          <a:bodyPr wrap="square" lIns="91294" tIns="45648" rIns="91294" bIns="45648" rtlCol="0">
            <a:spAutoFit/>
          </a:bodyPr>
          <a:lstStyle/>
          <a:p>
            <a:r>
              <a:rPr lang="en-US" altLang="ja-JP" sz="2797" dirty="0" err="1">
                <a:solidFill>
                  <a:schemeClr val="tx1"/>
                </a:solidFill>
              </a:rPr>
              <a:t>L</a:t>
            </a:r>
            <a:r>
              <a:rPr lang="en-US" altLang="ja-JP" sz="2797" baseline="-25000" dirty="0" err="1">
                <a:solidFill>
                  <a:schemeClr val="tx1"/>
                </a:solidFill>
              </a:rPr>
              <a:t>cav</a:t>
            </a:r>
            <a:endParaRPr lang="ja-JP" altLang="en-US" sz="2797" baseline="-25000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4882693" y="5136694"/>
            <a:ext cx="2630354" cy="157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73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179" y="2704778"/>
            <a:ext cx="5252987" cy="343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646" y="-6974"/>
            <a:ext cx="8686324" cy="888947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0646" y="1012816"/>
            <a:ext cx="9063990" cy="4984798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Photons by Laser-Compton Scattering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electron energy</a:t>
            </a:r>
          </a:p>
          <a:p>
            <a:pPr lvl="1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Polarized photons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8607" y="6396051"/>
            <a:ext cx="3504191" cy="953962"/>
          </a:xfrm>
          <a:prstGeom prst="rect">
            <a:avLst/>
          </a:prstGeom>
          <a:noFill/>
        </p:spPr>
        <p:txBody>
          <a:bodyPr wrap="none" lIns="91294" tIns="45648" rIns="91294" bIns="45648" rtlCol="0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endParaRPr lang="en-US" altLang="ja-JP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Intensity </a:t>
            </a:r>
            <a:r>
              <a:rPr lang="en-US" altLang="ja-JP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endParaRPr lang="ja-JP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01482" y="48842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ray</a:t>
            </a:r>
            <a:endParaRPr kumimoji="1" lang="ja-JP" altLang="en-US" sz="1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57528" y="4111083"/>
            <a:ext cx="1642946" cy="1142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23221" y="5306950"/>
            <a:ext cx="5866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Polarized gamma ray:  </a:t>
            </a:r>
          </a:p>
          <a:p>
            <a:r>
              <a:rPr kumimoji="1" lang="en-US" altLang="ja-JP" sz="1800" dirty="0" err="1" smtClean="0"/>
              <a:t>M.Fukuda</a:t>
            </a:r>
            <a:r>
              <a:rPr kumimoji="1" lang="en-US" altLang="ja-JP" sz="1800" dirty="0" smtClean="0"/>
              <a:t>. et. al, Phys. Rev. Letts. 91, 164801 (2003)</a:t>
            </a:r>
          </a:p>
          <a:p>
            <a:r>
              <a:rPr kumimoji="1" lang="en-US" altLang="ja-JP" sz="1800" dirty="0" smtClean="0"/>
              <a:t>Polarized e+ ;</a:t>
            </a:r>
          </a:p>
          <a:p>
            <a:r>
              <a:rPr kumimoji="1" lang="en-US" altLang="ja-JP" sz="1800" dirty="0" err="1" smtClean="0"/>
              <a:t>T.Omori</a:t>
            </a:r>
            <a:r>
              <a:rPr kumimoji="1" lang="en-US" altLang="ja-JP" sz="1800" dirty="0" smtClean="0"/>
              <a:t>, et. al, Phys. Rev. Letts 96, 114801(2006)</a:t>
            </a:r>
            <a:endParaRPr kumimoji="1" lang="ja-JP" altLang="en-US" sz="1800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061413"/>
              </p:ext>
            </p:extLst>
          </p:nvPr>
        </p:nvGraphicFramePr>
        <p:xfrm>
          <a:off x="7191880" y="1563444"/>
          <a:ext cx="1803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5" imgW="838080" imgH="253800" progId="Equation.DSMT4">
                  <p:embed/>
                </p:oleObj>
              </mc:Choice>
              <mc:Fallback>
                <p:oleObj name="Equation" r:id="rId5" imgW="838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91880" y="1563444"/>
                        <a:ext cx="1803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488607" y="6507279"/>
            <a:ext cx="3504191" cy="8427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5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769" y="5384290"/>
            <a:ext cx="1473257" cy="86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489837"/>
              </p:ext>
            </p:extLst>
          </p:nvPr>
        </p:nvGraphicFramePr>
        <p:xfrm>
          <a:off x="588769" y="6438453"/>
          <a:ext cx="43434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5" imgW="2019240" imgH="393480" progId="Equation.DSMT4">
                  <p:embed/>
                </p:oleObj>
              </mc:Choice>
              <mc:Fallback>
                <p:oleObj name="Equation" r:id="rId5" imgW="2019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769" y="6438453"/>
                        <a:ext cx="43434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769" y="304559"/>
            <a:ext cx="9315768" cy="1162050"/>
          </a:xfrm>
        </p:spPr>
        <p:txBody>
          <a:bodyPr>
            <a:normAutofit fontScale="90000"/>
          </a:bodyPr>
          <a:lstStyle/>
          <a:p>
            <a:r>
              <a:rPr lang="en-US" altLang="ja-JP" sz="4067" dirty="0" smtClean="0">
                <a:latin typeface="Times" panose="02020603050405020304" pitchFamily="18" charset="0"/>
                <a:cs typeface="Times" panose="02020603050405020304" pitchFamily="18" charset="0"/>
              </a:rPr>
              <a:t>Enhancing laser pulse energy using an Optical Resonant Cavity</a:t>
            </a:r>
            <a:endParaRPr lang="ja-JP" altLang="en-US" sz="4067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 rot="19656589">
            <a:off x="3186962" y="2601452"/>
            <a:ext cx="3382278" cy="1363822"/>
            <a:chOff x="3584848" y="1561496"/>
            <a:chExt cx="3326831" cy="1341464"/>
          </a:xfrm>
          <a:solidFill>
            <a:schemeClr val="accent5"/>
          </a:solidFill>
        </p:grpSpPr>
        <p:sp>
          <p:nvSpPr>
            <p:cNvPr id="7" name="アーチ 6"/>
            <p:cNvSpPr/>
            <p:nvPr/>
          </p:nvSpPr>
          <p:spPr>
            <a:xfrm rot="5400000">
              <a:off x="6017692" y="2008972"/>
              <a:ext cx="1341463" cy="446511"/>
            </a:xfrm>
            <a:prstGeom prst="blockArc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20">
                <a:solidFill>
                  <a:schemeClr val="tx1"/>
                </a:solidFill>
              </a:endParaRPr>
            </a:p>
          </p:txBody>
        </p:sp>
        <p:sp>
          <p:nvSpPr>
            <p:cNvPr id="8" name="アーチ 7"/>
            <p:cNvSpPr/>
            <p:nvPr/>
          </p:nvSpPr>
          <p:spPr>
            <a:xfrm rot="16200000" flipH="1">
              <a:off x="3137372" y="2008973"/>
              <a:ext cx="1341463" cy="446511"/>
            </a:xfrm>
            <a:prstGeom prst="blockArc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20">
                <a:solidFill>
                  <a:schemeClr val="tx1"/>
                </a:solidFill>
              </a:endParaRPr>
            </a:p>
          </p:txBody>
        </p:sp>
      </p:grpSp>
      <p:sp>
        <p:nvSpPr>
          <p:cNvPr id="13" name="フリーフォーム 12"/>
          <p:cNvSpPr/>
          <p:nvPr/>
        </p:nvSpPr>
        <p:spPr>
          <a:xfrm rot="19332143">
            <a:off x="-1874837" y="7309393"/>
            <a:ext cx="479386" cy="267818"/>
          </a:xfrm>
          <a:custGeom>
            <a:avLst/>
            <a:gdLst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389860 w 489098"/>
              <a:gd name="connsiteY5" fmla="*/ 256339 h 263427"/>
              <a:gd name="connsiteX6" fmla="*/ 489098 w 489098"/>
              <a:gd name="connsiteY6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489098 w 489098"/>
              <a:gd name="connsiteY5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249251 h 263427"/>
              <a:gd name="connsiteX5" fmla="*/ 489098 w 489098"/>
              <a:gd name="connsiteY5" fmla="*/ 107483 h 263427"/>
              <a:gd name="connsiteX0" fmla="*/ 0 w 489098"/>
              <a:gd name="connsiteY0" fmla="*/ 188241 h 266213"/>
              <a:gd name="connsiteX1" fmla="*/ 106326 w 489098"/>
              <a:gd name="connsiteY1" fmla="*/ 3943 h 266213"/>
              <a:gd name="connsiteX2" fmla="*/ 184298 w 489098"/>
              <a:gd name="connsiteY2" fmla="*/ 266213 h 266213"/>
              <a:gd name="connsiteX3" fmla="*/ 276447 w 489098"/>
              <a:gd name="connsiteY3" fmla="*/ 3943 h 266213"/>
              <a:gd name="connsiteX4" fmla="*/ 489098 w 489098"/>
              <a:gd name="connsiteY4" fmla="*/ 110269 h 266213"/>
              <a:gd name="connsiteX0" fmla="*/ 0 w 524540"/>
              <a:gd name="connsiteY0" fmla="*/ 185456 h 263428"/>
              <a:gd name="connsiteX1" fmla="*/ 106326 w 524540"/>
              <a:gd name="connsiteY1" fmla="*/ 1158 h 263428"/>
              <a:gd name="connsiteX2" fmla="*/ 184298 w 524540"/>
              <a:gd name="connsiteY2" fmla="*/ 263428 h 263428"/>
              <a:gd name="connsiteX3" fmla="*/ 276447 w 524540"/>
              <a:gd name="connsiteY3" fmla="*/ 1158 h 263428"/>
              <a:gd name="connsiteX4" fmla="*/ 524540 w 524540"/>
              <a:gd name="connsiteY4" fmla="*/ 185456 h 263428"/>
              <a:gd name="connsiteX0" fmla="*/ 0 w 524540"/>
              <a:gd name="connsiteY0" fmla="*/ 185456 h 277645"/>
              <a:gd name="connsiteX1" fmla="*/ 106326 w 524540"/>
              <a:gd name="connsiteY1" fmla="*/ 1158 h 277645"/>
              <a:gd name="connsiteX2" fmla="*/ 184298 w 524540"/>
              <a:gd name="connsiteY2" fmla="*/ 263428 h 277645"/>
              <a:gd name="connsiteX3" fmla="*/ 276447 w 524540"/>
              <a:gd name="connsiteY3" fmla="*/ 1158 h 277645"/>
              <a:gd name="connsiteX4" fmla="*/ 431421 w 524540"/>
              <a:gd name="connsiteY4" fmla="*/ 273134 h 277645"/>
              <a:gd name="connsiteX5" fmla="*/ 524540 w 524540"/>
              <a:gd name="connsiteY5" fmla="*/ 185456 h 277645"/>
              <a:gd name="connsiteX0" fmla="*/ 0 w 545805"/>
              <a:gd name="connsiteY0" fmla="*/ 185456 h 276238"/>
              <a:gd name="connsiteX1" fmla="*/ 106326 w 545805"/>
              <a:gd name="connsiteY1" fmla="*/ 1158 h 276238"/>
              <a:gd name="connsiteX2" fmla="*/ 184298 w 545805"/>
              <a:gd name="connsiteY2" fmla="*/ 263428 h 276238"/>
              <a:gd name="connsiteX3" fmla="*/ 276447 w 545805"/>
              <a:gd name="connsiteY3" fmla="*/ 1158 h 276238"/>
              <a:gd name="connsiteX4" fmla="*/ 431421 w 545805"/>
              <a:gd name="connsiteY4" fmla="*/ 273134 h 276238"/>
              <a:gd name="connsiteX5" fmla="*/ 545805 w 545805"/>
              <a:gd name="connsiteY5" fmla="*/ 114572 h 276238"/>
              <a:gd name="connsiteX0" fmla="*/ 0 w 520192"/>
              <a:gd name="connsiteY0" fmla="*/ 185456 h 276204"/>
              <a:gd name="connsiteX1" fmla="*/ 106326 w 520192"/>
              <a:gd name="connsiteY1" fmla="*/ 1158 h 276204"/>
              <a:gd name="connsiteX2" fmla="*/ 184298 w 520192"/>
              <a:gd name="connsiteY2" fmla="*/ 263428 h 276204"/>
              <a:gd name="connsiteX3" fmla="*/ 276447 w 520192"/>
              <a:gd name="connsiteY3" fmla="*/ 1158 h 276204"/>
              <a:gd name="connsiteX4" fmla="*/ 431421 w 520192"/>
              <a:gd name="connsiteY4" fmla="*/ 273134 h 276204"/>
              <a:gd name="connsiteX5" fmla="*/ 520192 w 520192"/>
              <a:gd name="connsiteY5" fmla="*/ 112011 h 276204"/>
              <a:gd name="connsiteX0" fmla="*/ 0 w 520192"/>
              <a:gd name="connsiteY0" fmla="*/ 185456 h 273677"/>
              <a:gd name="connsiteX1" fmla="*/ 106326 w 520192"/>
              <a:gd name="connsiteY1" fmla="*/ 1158 h 273677"/>
              <a:gd name="connsiteX2" fmla="*/ 184298 w 520192"/>
              <a:gd name="connsiteY2" fmla="*/ 263428 h 273677"/>
              <a:gd name="connsiteX3" fmla="*/ 276447 w 520192"/>
              <a:gd name="connsiteY3" fmla="*/ 1158 h 273677"/>
              <a:gd name="connsiteX4" fmla="*/ 418615 w 520192"/>
              <a:gd name="connsiteY4" fmla="*/ 270573 h 273677"/>
              <a:gd name="connsiteX5" fmla="*/ 520192 w 520192"/>
              <a:gd name="connsiteY5" fmla="*/ 112011 h 273677"/>
              <a:gd name="connsiteX0" fmla="*/ 0 w 520192"/>
              <a:gd name="connsiteY0" fmla="*/ 185456 h 270805"/>
              <a:gd name="connsiteX1" fmla="*/ 106326 w 520192"/>
              <a:gd name="connsiteY1" fmla="*/ 1158 h 270805"/>
              <a:gd name="connsiteX2" fmla="*/ 184298 w 520192"/>
              <a:gd name="connsiteY2" fmla="*/ 263428 h 270805"/>
              <a:gd name="connsiteX3" fmla="*/ 276447 w 520192"/>
              <a:gd name="connsiteY3" fmla="*/ 1158 h 270805"/>
              <a:gd name="connsiteX4" fmla="*/ 418615 w 520192"/>
              <a:gd name="connsiteY4" fmla="*/ 270573 h 270805"/>
              <a:gd name="connsiteX5" fmla="*/ 520192 w 520192"/>
              <a:gd name="connsiteY5" fmla="*/ 112011 h 270805"/>
              <a:gd name="connsiteX0" fmla="*/ 0 w 520192"/>
              <a:gd name="connsiteY0" fmla="*/ 185456 h 263428"/>
              <a:gd name="connsiteX1" fmla="*/ 106326 w 520192"/>
              <a:gd name="connsiteY1" fmla="*/ 1158 h 263428"/>
              <a:gd name="connsiteX2" fmla="*/ 184298 w 520192"/>
              <a:gd name="connsiteY2" fmla="*/ 263428 h 263428"/>
              <a:gd name="connsiteX3" fmla="*/ 276447 w 520192"/>
              <a:gd name="connsiteY3" fmla="*/ 1158 h 263428"/>
              <a:gd name="connsiteX4" fmla="*/ 382756 w 520192"/>
              <a:gd name="connsiteY4" fmla="*/ 260327 h 263428"/>
              <a:gd name="connsiteX5" fmla="*/ 520192 w 520192"/>
              <a:gd name="connsiteY5" fmla="*/ 112011 h 263428"/>
              <a:gd name="connsiteX0" fmla="*/ 0 w 471527"/>
              <a:gd name="connsiteY0" fmla="*/ 185456 h 263428"/>
              <a:gd name="connsiteX1" fmla="*/ 106326 w 471527"/>
              <a:gd name="connsiteY1" fmla="*/ 1158 h 263428"/>
              <a:gd name="connsiteX2" fmla="*/ 184298 w 471527"/>
              <a:gd name="connsiteY2" fmla="*/ 263428 h 263428"/>
              <a:gd name="connsiteX3" fmla="*/ 276447 w 471527"/>
              <a:gd name="connsiteY3" fmla="*/ 1158 h 263428"/>
              <a:gd name="connsiteX4" fmla="*/ 382756 w 471527"/>
              <a:gd name="connsiteY4" fmla="*/ 260327 h 263428"/>
              <a:gd name="connsiteX5" fmla="*/ 471527 w 471527"/>
              <a:gd name="connsiteY5" fmla="*/ 124817 h 26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527" h="263428">
                <a:moveTo>
                  <a:pt x="0" y="185456"/>
                </a:moveTo>
                <a:cubicBezTo>
                  <a:pt x="37805" y="86809"/>
                  <a:pt x="75610" y="-11837"/>
                  <a:pt x="106326" y="1158"/>
                </a:cubicBezTo>
                <a:cubicBezTo>
                  <a:pt x="137042" y="14153"/>
                  <a:pt x="155945" y="263428"/>
                  <a:pt x="184298" y="263428"/>
                </a:cubicBezTo>
                <a:cubicBezTo>
                  <a:pt x="212651" y="263428"/>
                  <a:pt x="243371" y="1675"/>
                  <a:pt x="276447" y="1158"/>
                </a:cubicBezTo>
                <a:cubicBezTo>
                  <a:pt x="309523" y="641"/>
                  <a:pt x="341407" y="229611"/>
                  <a:pt x="382756" y="260327"/>
                </a:cubicBezTo>
                <a:cubicBezTo>
                  <a:pt x="439473" y="267991"/>
                  <a:pt x="453644" y="106351"/>
                  <a:pt x="471527" y="124817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20"/>
          </a:p>
        </p:txBody>
      </p:sp>
      <p:sp>
        <p:nvSpPr>
          <p:cNvPr id="15" name="フリーフォーム 14"/>
          <p:cNvSpPr/>
          <p:nvPr/>
        </p:nvSpPr>
        <p:spPr>
          <a:xfrm rot="19332143">
            <a:off x="3279848" y="4026993"/>
            <a:ext cx="479386" cy="267818"/>
          </a:xfrm>
          <a:custGeom>
            <a:avLst/>
            <a:gdLst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389860 w 489098"/>
              <a:gd name="connsiteY5" fmla="*/ 256339 h 263427"/>
              <a:gd name="connsiteX6" fmla="*/ 489098 w 489098"/>
              <a:gd name="connsiteY6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489098 w 489098"/>
              <a:gd name="connsiteY5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249251 h 263427"/>
              <a:gd name="connsiteX5" fmla="*/ 489098 w 489098"/>
              <a:gd name="connsiteY5" fmla="*/ 107483 h 263427"/>
              <a:gd name="connsiteX0" fmla="*/ 0 w 489098"/>
              <a:gd name="connsiteY0" fmla="*/ 188241 h 266213"/>
              <a:gd name="connsiteX1" fmla="*/ 106326 w 489098"/>
              <a:gd name="connsiteY1" fmla="*/ 3943 h 266213"/>
              <a:gd name="connsiteX2" fmla="*/ 184298 w 489098"/>
              <a:gd name="connsiteY2" fmla="*/ 266213 h 266213"/>
              <a:gd name="connsiteX3" fmla="*/ 276447 w 489098"/>
              <a:gd name="connsiteY3" fmla="*/ 3943 h 266213"/>
              <a:gd name="connsiteX4" fmla="*/ 489098 w 489098"/>
              <a:gd name="connsiteY4" fmla="*/ 110269 h 266213"/>
              <a:gd name="connsiteX0" fmla="*/ 0 w 524540"/>
              <a:gd name="connsiteY0" fmla="*/ 185456 h 263428"/>
              <a:gd name="connsiteX1" fmla="*/ 106326 w 524540"/>
              <a:gd name="connsiteY1" fmla="*/ 1158 h 263428"/>
              <a:gd name="connsiteX2" fmla="*/ 184298 w 524540"/>
              <a:gd name="connsiteY2" fmla="*/ 263428 h 263428"/>
              <a:gd name="connsiteX3" fmla="*/ 276447 w 524540"/>
              <a:gd name="connsiteY3" fmla="*/ 1158 h 263428"/>
              <a:gd name="connsiteX4" fmla="*/ 524540 w 524540"/>
              <a:gd name="connsiteY4" fmla="*/ 185456 h 263428"/>
              <a:gd name="connsiteX0" fmla="*/ 0 w 524540"/>
              <a:gd name="connsiteY0" fmla="*/ 185456 h 277645"/>
              <a:gd name="connsiteX1" fmla="*/ 106326 w 524540"/>
              <a:gd name="connsiteY1" fmla="*/ 1158 h 277645"/>
              <a:gd name="connsiteX2" fmla="*/ 184298 w 524540"/>
              <a:gd name="connsiteY2" fmla="*/ 263428 h 277645"/>
              <a:gd name="connsiteX3" fmla="*/ 276447 w 524540"/>
              <a:gd name="connsiteY3" fmla="*/ 1158 h 277645"/>
              <a:gd name="connsiteX4" fmla="*/ 431421 w 524540"/>
              <a:gd name="connsiteY4" fmla="*/ 273134 h 277645"/>
              <a:gd name="connsiteX5" fmla="*/ 524540 w 524540"/>
              <a:gd name="connsiteY5" fmla="*/ 185456 h 277645"/>
              <a:gd name="connsiteX0" fmla="*/ 0 w 545805"/>
              <a:gd name="connsiteY0" fmla="*/ 185456 h 276238"/>
              <a:gd name="connsiteX1" fmla="*/ 106326 w 545805"/>
              <a:gd name="connsiteY1" fmla="*/ 1158 h 276238"/>
              <a:gd name="connsiteX2" fmla="*/ 184298 w 545805"/>
              <a:gd name="connsiteY2" fmla="*/ 263428 h 276238"/>
              <a:gd name="connsiteX3" fmla="*/ 276447 w 545805"/>
              <a:gd name="connsiteY3" fmla="*/ 1158 h 276238"/>
              <a:gd name="connsiteX4" fmla="*/ 431421 w 545805"/>
              <a:gd name="connsiteY4" fmla="*/ 273134 h 276238"/>
              <a:gd name="connsiteX5" fmla="*/ 545805 w 545805"/>
              <a:gd name="connsiteY5" fmla="*/ 114572 h 276238"/>
              <a:gd name="connsiteX0" fmla="*/ 0 w 520192"/>
              <a:gd name="connsiteY0" fmla="*/ 185456 h 276204"/>
              <a:gd name="connsiteX1" fmla="*/ 106326 w 520192"/>
              <a:gd name="connsiteY1" fmla="*/ 1158 h 276204"/>
              <a:gd name="connsiteX2" fmla="*/ 184298 w 520192"/>
              <a:gd name="connsiteY2" fmla="*/ 263428 h 276204"/>
              <a:gd name="connsiteX3" fmla="*/ 276447 w 520192"/>
              <a:gd name="connsiteY3" fmla="*/ 1158 h 276204"/>
              <a:gd name="connsiteX4" fmla="*/ 431421 w 520192"/>
              <a:gd name="connsiteY4" fmla="*/ 273134 h 276204"/>
              <a:gd name="connsiteX5" fmla="*/ 520192 w 520192"/>
              <a:gd name="connsiteY5" fmla="*/ 112011 h 276204"/>
              <a:gd name="connsiteX0" fmla="*/ 0 w 520192"/>
              <a:gd name="connsiteY0" fmla="*/ 185456 h 273677"/>
              <a:gd name="connsiteX1" fmla="*/ 106326 w 520192"/>
              <a:gd name="connsiteY1" fmla="*/ 1158 h 273677"/>
              <a:gd name="connsiteX2" fmla="*/ 184298 w 520192"/>
              <a:gd name="connsiteY2" fmla="*/ 263428 h 273677"/>
              <a:gd name="connsiteX3" fmla="*/ 276447 w 520192"/>
              <a:gd name="connsiteY3" fmla="*/ 1158 h 273677"/>
              <a:gd name="connsiteX4" fmla="*/ 418615 w 520192"/>
              <a:gd name="connsiteY4" fmla="*/ 270573 h 273677"/>
              <a:gd name="connsiteX5" fmla="*/ 520192 w 520192"/>
              <a:gd name="connsiteY5" fmla="*/ 112011 h 273677"/>
              <a:gd name="connsiteX0" fmla="*/ 0 w 520192"/>
              <a:gd name="connsiteY0" fmla="*/ 185456 h 270805"/>
              <a:gd name="connsiteX1" fmla="*/ 106326 w 520192"/>
              <a:gd name="connsiteY1" fmla="*/ 1158 h 270805"/>
              <a:gd name="connsiteX2" fmla="*/ 184298 w 520192"/>
              <a:gd name="connsiteY2" fmla="*/ 263428 h 270805"/>
              <a:gd name="connsiteX3" fmla="*/ 276447 w 520192"/>
              <a:gd name="connsiteY3" fmla="*/ 1158 h 270805"/>
              <a:gd name="connsiteX4" fmla="*/ 418615 w 520192"/>
              <a:gd name="connsiteY4" fmla="*/ 270573 h 270805"/>
              <a:gd name="connsiteX5" fmla="*/ 520192 w 520192"/>
              <a:gd name="connsiteY5" fmla="*/ 112011 h 270805"/>
              <a:gd name="connsiteX0" fmla="*/ 0 w 520192"/>
              <a:gd name="connsiteY0" fmla="*/ 185456 h 263428"/>
              <a:gd name="connsiteX1" fmla="*/ 106326 w 520192"/>
              <a:gd name="connsiteY1" fmla="*/ 1158 h 263428"/>
              <a:gd name="connsiteX2" fmla="*/ 184298 w 520192"/>
              <a:gd name="connsiteY2" fmla="*/ 263428 h 263428"/>
              <a:gd name="connsiteX3" fmla="*/ 276447 w 520192"/>
              <a:gd name="connsiteY3" fmla="*/ 1158 h 263428"/>
              <a:gd name="connsiteX4" fmla="*/ 382756 w 520192"/>
              <a:gd name="connsiteY4" fmla="*/ 260327 h 263428"/>
              <a:gd name="connsiteX5" fmla="*/ 520192 w 520192"/>
              <a:gd name="connsiteY5" fmla="*/ 112011 h 263428"/>
              <a:gd name="connsiteX0" fmla="*/ 0 w 471527"/>
              <a:gd name="connsiteY0" fmla="*/ 185456 h 263428"/>
              <a:gd name="connsiteX1" fmla="*/ 106326 w 471527"/>
              <a:gd name="connsiteY1" fmla="*/ 1158 h 263428"/>
              <a:gd name="connsiteX2" fmla="*/ 184298 w 471527"/>
              <a:gd name="connsiteY2" fmla="*/ 263428 h 263428"/>
              <a:gd name="connsiteX3" fmla="*/ 276447 w 471527"/>
              <a:gd name="connsiteY3" fmla="*/ 1158 h 263428"/>
              <a:gd name="connsiteX4" fmla="*/ 382756 w 471527"/>
              <a:gd name="connsiteY4" fmla="*/ 260327 h 263428"/>
              <a:gd name="connsiteX5" fmla="*/ 471527 w 471527"/>
              <a:gd name="connsiteY5" fmla="*/ 124817 h 26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527" h="263428">
                <a:moveTo>
                  <a:pt x="0" y="185456"/>
                </a:moveTo>
                <a:cubicBezTo>
                  <a:pt x="37805" y="86809"/>
                  <a:pt x="75610" y="-11837"/>
                  <a:pt x="106326" y="1158"/>
                </a:cubicBezTo>
                <a:cubicBezTo>
                  <a:pt x="137042" y="14153"/>
                  <a:pt x="155945" y="263428"/>
                  <a:pt x="184298" y="263428"/>
                </a:cubicBezTo>
                <a:cubicBezTo>
                  <a:pt x="212651" y="263428"/>
                  <a:pt x="243371" y="1675"/>
                  <a:pt x="276447" y="1158"/>
                </a:cubicBezTo>
                <a:cubicBezTo>
                  <a:pt x="309523" y="641"/>
                  <a:pt x="341407" y="229611"/>
                  <a:pt x="382756" y="260327"/>
                </a:cubicBezTo>
                <a:cubicBezTo>
                  <a:pt x="439473" y="267991"/>
                  <a:pt x="453644" y="106351"/>
                  <a:pt x="471527" y="124817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20"/>
          </a:p>
        </p:txBody>
      </p:sp>
      <p:sp>
        <p:nvSpPr>
          <p:cNvPr id="22" name="フリーフォーム 21"/>
          <p:cNvSpPr/>
          <p:nvPr/>
        </p:nvSpPr>
        <p:spPr>
          <a:xfrm rot="19332143">
            <a:off x="3266044" y="3926277"/>
            <a:ext cx="479386" cy="551767"/>
          </a:xfrm>
          <a:custGeom>
            <a:avLst/>
            <a:gdLst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389860 w 489098"/>
              <a:gd name="connsiteY5" fmla="*/ 256339 h 263427"/>
              <a:gd name="connsiteX6" fmla="*/ 489098 w 489098"/>
              <a:gd name="connsiteY6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489098 w 489098"/>
              <a:gd name="connsiteY5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249251 h 263427"/>
              <a:gd name="connsiteX5" fmla="*/ 489098 w 489098"/>
              <a:gd name="connsiteY5" fmla="*/ 107483 h 263427"/>
              <a:gd name="connsiteX0" fmla="*/ 0 w 489098"/>
              <a:gd name="connsiteY0" fmla="*/ 188241 h 266213"/>
              <a:gd name="connsiteX1" fmla="*/ 106326 w 489098"/>
              <a:gd name="connsiteY1" fmla="*/ 3943 h 266213"/>
              <a:gd name="connsiteX2" fmla="*/ 184298 w 489098"/>
              <a:gd name="connsiteY2" fmla="*/ 266213 h 266213"/>
              <a:gd name="connsiteX3" fmla="*/ 276447 w 489098"/>
              <a:gd name="connsiteY3" fmla="*/ 3943 h 266213"/>
              <a:gd name="connsiteX4" fmla="*/ 489098 w 489098"/>
              <a:gd name="connsiteY4" fmla="*/ 110269 h 266213"/>
              <a:gd name="connsiteX0" fmla="*/ 0 w 524540"/>
              <a:gd name="connsiteY0" fmla="*/ 185456 h 263428"/>
              <a:gd name="connsiteX1" fmla="*/ 106326 w 524540"/>
              <a:gd name="connsiteY1" fmla="*/ 1158 h 263428"/>
              <a:gd name="connsiteX2" fmla="*/ 184298 w 524540"/>
              <a:gd name="connsiteY2" fmla="*/ 263428 h 263428"/>
              <a:gd name="connsiteX3" fmla="*/ 276447 w 524540"/>
              <a:gd name="connsiteY3" fmla="*/ 1158 h 263428"/>
              <a:gd name="connsiteX4" fmla="*/ 524540 w 524540"/>
              <a:gd name="connsiteY4" fmla="*/ 185456 h 263428"/>
              <a:gd name="connsiteX0" fmla="*/ 0 w 524540"/>
              <a:gd name="connsiteY0" fmla="*/ 185456 h 277645"/>
              <a:gd name="connsiteX1" fmla="*/ 106326 w 524540"/>
              <a:gd name="connsiteY1" fmla="*/ 1158 h 277645"/>
              <a:gd name="connsiteX2" fmla="*/ 184298 w 524540"/>
              <a:gd name="connsiteY2" fmla="*/ 263428 h 277645"/>
              <a:gd name="connsiteX3" fmla="*/ 276447 w 524540"/>
              <a:gd name="connsiteY3" fmla="*/ 1158 h 277645"/>
              <a:gd name="connsiteX4" fmla="*/ 431421 w 524540"/>
              <a:gd name="connsiteY4" fmla="*/ 273134 h 277645"/>
              <a:gd name="connsiteX5" fmla="*/ 524540 w 524540"/>
              <a:gd name="connsiteY5" fmla="*/ 185456 h 277645"/>
              <a:gd name="connsiteX0" fmla="*/ 0 w 545805"/>
              <a:gd name="connsiteY0" fmla="*/ 185456 h 276238"/>
              <a:gd name="connsiteX1" fmla="*/ 106326 w 545805"/>
              <a:gd name="connsiteY1" fmla="*/ 1158 h 276238"/>
              <a:gd name="connsiteX2" fmla="*/ 184298 w 545805"/>
              <a:gd name="connsiteY2" fmla="*/ 263428 h 276238"/>
              <a:gd name="connsiteX3" fmla="*/ 276447 w 545805"/>
              <a:gd name="connsiteY3" fmla="*/ 1158 h 276238"/>
              <a:gd name="connsiteX4" fmla="*/ 431421 w 545805"/>
              <a:gd name="connsiteY4" fmla="*/ 273134 h 276238"/>
              <a:gd name="connsiteX5" fmla="*/ 545805 w 545805"/>
              <a:gd name="connsiteY5" fmla="*/ 114572 h 276238"/>
              <a:gd name="connsiteX0" fmla="*/ 0 w 520192"/>
              <a:gd name="connsiteY0" fmla="*/ 185456 h 276204"/>
              <a:gd name="connsiteX1" fmla="*/ 106326 w 520192"/>
              <a:gd name="connsiteY1" fmla="*/ 1158 h 276204"/>
              <a:gd name="connsiteX2" fmla="*/ 184298 w 520192"/>
              <a:gd name="connsiteY2" fmla="*/ 263428 h 276204"/>
              <a:gd name="connsiteX3" fmla="*/ 276447 w 520192"/>
              <a:gd name="connsiteY3" fmla="*/ 1158 h 276204"/>
              <a:gd name="connsiteX4" fmla="*/ 431421 w 520192"/>
              <a:gd name="connsiteY4" fmla="*/ 273134 h 276204"/>
              <a:gd name="connsiteX5" fmla="*/ 520192 w 520192"/>
              <a:gd name="connsiteY5" fmla="*/ 112011 h 276204"/>
              <a:gd name="connsiteX0" fmla="*/ 0 w 520192"/>
              <a:gd name="connsiteY0" fmla="*/ 185456 h 273677"/>
              <a:gd name="connsiteX1" fmla="*/ 106326 w 520192"/>
              <a:gd name="connsiteY1" fmla="*/ 1158 h 273677"/>
              <a:gd name="connsiteX2" fmla="*/ 184298 w 520192"/>
              <a:gd name="connsiteY2" fmla="*/ 263428 h 273677"/>
              <a:gd name="connsiteX3" fmla="*/ 276447 w 520192"/>
              <a:gd name="connsiteY3" fmla="*/ 1158 h 273677"/>
              <a:gd name="connsiteX4" fmla="*/ 418615 w 520192"/>
              <a:gd name="connsiteY4" fmla="*/ 270573 h 273677"/>
              <a:gd name="connsiteX5" fmla="*/ 520192 w 520192"/>
              <a:gd name="connsiteY5" fmla="*/ 112011 h 273677"/>
              <a:gd name="connsiteX0" fmla="*/ 0 w 520192"/>
              <a:gd name="connsiteY0" fmla="*/ 185456 h 270805"/>
              <a:gd name="connsiteX1" fmla="*/ 106326 w 520192"/>
              <a:gd name="connsiteY1" fmla="*/ 1158 h 270805"/>
              <a:gd name="connsiteX2" fmla="*/ 184298 w 520192"/>
              <a:gd name="connsiteY2" fmla="*/ 263428 h 270805"/>
              <a:gd name="connsiteX3" fmla="*/ 276447 w 520192"/>
              <a:gd name="connsiteY3" fmla="*/ 1158 h 270805"/>
              <a:gd name="connsiteX4" fmla="*/ 418615 w 520192"/>
              <a:gd name="connsiteY4" fmla="*/ 270573 h 270805"/>
              <a:gd name="connsiteX5" fmla="*/ 520192 w 520192"/>
              <a:gd name="connsiteY5" fmla="*/ 112011 h 270805"/>
              <a:gd name="connsiteX0" fmla="*/ 0 w 520192"/>
              <a:gd name="connsiteY0" fmla="*/ 185456 h 263428"/>
              <a:gd name="connsiteX1" fmla="*/ 106326 w 520192"/>
              <a:gd name="connsiteY1" fmla="*/ 1158 h 263428"/>
              <a:gd name="connsiteX2" fmla="*/ 184298 w 520192"/>
              <a:gd name="connsiteY2" fmla="*/ 263428 h 263428"/>
              <a:gd name="connsiteX3" fmla="*/ 276447 w 520192"/>
              <a:gd name="connsiteY3" fmla="*/ 1158 h 263428"/>
              <a:gd name="connsiteX4" fmla="*/ 382756 w 520192"/>
              <a:gd name="connsiteY4" fmla="*/ 260327 h 263428"/>
              <a:gd name="connsiteX5" fmla="*/ 520192 w 520192"/>
              <a:gd name="connsiteY5" fmla="*/ 112011 h 263428"/>
              <a:gd name="connsiteX0" fmla="*/ 0 w 471527"/>
              <a:gd name="connsiteY0" fmla="*/ 185456 h 263428"/>
              <a:gd name="connsiteX1" fmla="*/ 106326 w 471527"/>
              <a:gd name="connsiteY1" fmla="*/ 1158 h 263428"/>
              <a:gd name="connsiteX2" fmla="*/ 184298 w 471527"/>
              <a:gd name="connsiteY2" fmla="*/ 263428 h 263428"/>
              <a:gd name="connsiteX3" fmla="*/ 276447 w 471527"/>
              <a:gd name="connsiteY3" fmla="*/ 1158 h 263428"/>
              <a:gd name="connsiteX4" fmla="*/ 382756 w 471527"/>
              <a:gd name="connsiteY4" fmla="*/ 260327 h 263428"/>
              <a:gd name="connsiteX5" fmla="*/ 471527 w 471527"/>
              <a:gd name="connsiteY5" fmla="*/ 124817 h 26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527" h="263428">
                <a:moveTo>
                  <a:pt x="0" y="185456"/>
                </a:moveTo>
                <a:cubicBezTo>
                  <a:pt x="37805" y="86809"/>
                  <a:pt x="75610" y="-11837"/>
                  <a:pt x="106326" y="1158"/>
                </a:cubicBezTo>
                <a:cubicBezTo>
                  <a:pt x="137042" y="14153"/>
                  <a:pt x="155945" y="263428"/>
                  <a:pt x="184298" y="263428"/>
                </a:cubicBezTo>
                <a:cubicBezTo>
                  <a:pt x="212651" y="263428"/>
                  <a:pt x="243371" y="1675"/>
                  <a:pt x="276447" y="1158"/>
                </a:cubicBezTo>
                <a:cubicBezTo>
                  <a:pt x="309523" y="641"/>
                  <a:pt x="341407" y="229611"/>
                  <a:pt x="382756" y="260327"/>
                </a:cubicBezTo>
                <a:cubicBezTo>
                  <a:pt x="439473" y="267991"/>
                  <a:pt x="453644" y="106351"/>
                  <a:pt x="471527" y="124817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20"/>
          </a:p>
        </p:txBody>
      </p:sp>
      <p:sp>
        <p:nvSpPr>
          <p:cNvPr id="24" name="フリーフォーム 23"/>
          <p:cNvSpPr/>
          <p:nvPr/>
        </p:nvSpPr>
        <p:spPr>
          <a:xfrm rot="19332143">
            <a:off x="3242059" y="3574956"/>
            <a:ext cx="479386" cy="1107842"/>
          </a:xfrm>
          <a:custGeom>
            <a:avLst/>
            <a:gdLst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389860 w 489098"/>
              <a:gd name="connsiteY5" fmla="*/ 256339 h 263427"/>
              <a:gd name="connsiteX6" fmla="*/ 489098 w 489098"/>
              <a:gd name="connsiteY6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489098 w 489098"/>
              <a:gd name="connsiteY5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249251 h 263427"/>
              <a:gd name="connsiteX5" fmla="*/ 489098 w 489098"/>
              <a:gd name="connsiteY5" fmla="*/ 107483 h 263427"/>
              <a:gd name="connsiteX0" fmla="*/ 0 w 489098"/>
              <a:gd name="connsiteY0" fmla="*/ 188241 h 266213"/>
              <a:gd name="connsiteX1" fmla="*/ 106326 w 489098"/>
              <a:gd name="connsiteY1" fmla="*/ 3943 h 266213"/>
              <a:gd name="connsiteX2" fmla="*/ 184298 w 489098"/>
              <a:gd name="connsiteY2" fmla="*/ 266213 h 266213"/>
              <a:gd name="connsiteX3" fmla="*/ 276447 w 489098"/>
              <a:gd name="connsiteY3" fmla="*/ 3943 h 266213"/>
              <a:gd name="connsiteX4" fmla="*/ 489098 w 489098"/>
              <a:gd name="connsiteY4" fmla="*/ 110269 h 266213"/>
              <a:gd name="connsiteX0" fmla="*/ 0 w 524540"/>
              <a:gd name="connsiteY0" fmla="*/ 185456 h 263428"/>
              <a:gd name="connsiteX1" fmla="*/ 106326 w 524540"/>
              <a:gd name="connsiteY1" fmla="*/ 1158 h 263428"/>
              <a:gd name="connsiteX2" fmla="*/ 184298 w 524540"/>
              <a:gd name="connsiteY2" fmla="*/ 263428 h 263428"/>
              <a:gd name="connsiteX3" fmla="*/ 276447 w 524540"/>
              <a:gd name="connsiteY3" fmla="*/ 1158 h 263428"/>
              <a:gd name="connsiteX4" fmla="*/ 524540 w 524540"/>
              <a:gd name="connsiteY4" fmla="*/ 185456 h 263428"/>
              <a:gd name="connsiteX0" fmla="*/ 0 w 524540"/>
              <a:gd name="connsiteY0" fmla="*/ 185456 h 277645"/>
              <a:gd name="connsiteX1" fmla="*/ 106326 w 524540"/>
              <a:gd name="connsiteY1" fmla="*/ 1158 h 277645"/>
              <a:gd name="connsiteX2" fmla="*/ 184298 w 524540"/>
              <a:gd name="connsiteY2" fmla="*/ 263428 h 277645"/>
              <a:gd name="connsiteX3" fmla="*/ 276447 w 524540"/>
              <a:gd name="connsiteY3" fmla="*/ 1158 h 277645"/>
              <a:gd name="connsiteX4" fmla="*/ 431421 w 524540"/>
              <a:gd name="connsiteY4" fmla="*/ 273134 h 277645"/>
              <a:gd name="connsiteX5" fmla="*/ 524540 w 524540"/>
              <a:gd name="connsiteY5" fmla="*/ 185456 h 277645"/>
              <a:gd name="connsiteX0" fmla="*/ 0 w 545805"/>
              <a:gd name="connsiteY0" fmla="*/ 185456 h 276238"/>
              <a:gd name="connsiteX1" fmla="*/ 106326 w 545805"/>
              <a:gd name="connsiteY1" fmla="*/ 1158 h 276238"/>
              <a:gd name="connsiteX2" fmla="*/ 184298 w 545805"/>
              <a:gd name="connsiteY2" fmla="*/ 263428 h 276238"/>
              <a:gd name="connsiteX3" fmla="*/ 276447 w 545805"/>
              <a:gd name="connsiteY3" fmla="*/ 1158 h 276238"/>
              <a:gd name="connsiteX4" fmla="*/ 431421 w 545805"/>
              <a:gd name="connsiteY4" fmla="*/ 273134 h 276238"/>
              <a:gd name="connsiteX5" fmla="*/ 545805 w 545805"/>
              <a:gd name="connsiteY5" fmla="*/ 114572 h 276238"/>
              <a:gd name="connsiteX0" fmla="*/ 0 w 520192"/>
              <a:gd name="connsiteY0" fmla="*/ 185456 h 276204"/>
              <a:gd name="connsiteX1" fmla="*/ 106326 w 520192"/>
              <a:gd name="connsiteY1" fmla="*/ 1158 h 276204"/>
              <a:gd name="connsiteX2" fmla="*/ 184298 w 520192"/>
              <a:gd name="connsiteY2" fmla="*/ 263428 h 276204"/>
              <a:gd name="connsiteX3" fmla="*/ 276447 w 520192"/>
              <a:gd name="connsiteY3" fmla="*/ 1158 h 276204"/>
              <a:gd name="connsiteX4" fmla="*/ 431421 w 520192"/>
              <a:gd name="connsiteY4" fmla="*/ 273134 h 276204"/>
              <a:gd name="connsiteX5" fmla="*/ 520192 w 520192"/>
              <a:gd name="connsiteY5" fmla="*/ 112011 h 276204"/>
              <a:gd name="connsiteX0" fmla="*/ 0 w 520192"/>
              <a:gd name="connsiteY0" fmla="*/ 185456 h 273677"/>
              <a:gd name="connsiteX1" fmla="*/ 106326 w 520192"/>
              <a:gd name="connsiteY1" fmla="*/ 1158 h 273677"/>
              <a:gd name="connsiteX2" fmla="*/ 184298 w 520192"/>
              <a:gd name="connsiteY2" fmla="*/ 263428 h 273677"/>
              <a:gd name="connsiteX3" fmla="*/ 276447 w 520192"/>
              <a:gd name="connsiteY3" fmla="*/ 1158 h 273677"/>
              <a:gd name="connsiteX4" fmla="*/ 418615 w 520192"/>
              <a:gd name="connsiteY4" fmla="*/ 270573 h 273677"/>
              <a:gd name="connsiteX5" fmla="*/ 520192 w 520192"/>
              <a:gd name="connsiteY5" fmla="*/ 112011 h 273677"/>
              <a:gd name="connsiteX0" fmla="*/ 0 w 520192"/>
              <a:gd name="connsiteY0" fmla="*/ 185456 h 270805"/>
              <a:gd name="connsiteX1" fmla="*/ 106326 w 520192"/>
              <a:gd name="connsiteY1" fmla="*/ 1158 h 270805"/>
              <a:gd name="connsiteX2" fmla="*/ 184298 w 520192"/>
              <a:gd name="connsiteY2" fmla="*/ 263428 h 270805"/>
              <a:gd name="connsiteX3" fmla="*/ 276447 w 520192"/>
              <a:gd name="connsiteY3" fmla="*/ 1158 h 270805"/>
              <a:gd name="connsiteX4" fmla="*/ 418615 w 520192"/>
              <a:gd name="connsiteY4" fmla="*/ 270573 h 270805"/>
              <a:gd name="connsiteX5" fmla="*/ 520192 w 520192"/>
              <a:gd name="connsiteY5" fmla="*/ 112011 h 270805"/>
              <a:gd name="connsiteX0" fmla="*/ 0 w 520192"/>
              <a:gd name="connsiteY0" fmla="*/ 185456 h 263428"/>
              <a:gd name="connsiteX1" fmla="*/ 106326 w 520192"/>
              <a:gd name="connsiteY1" fmla="*/ 1158 h 263428"/>
              <a:gd name="connsiteX2" fmla="*/ 184298 w 520192"/>
              <a:gd name="connsiteY2" fmla="*/ 263428 h 263428"/>
              <a:gd name="connsiteX3" fmla="*/ 276447 w 520192"/>
              <a:gd name="connsiteY3" fmla="*/ 1158 h 263428"/>
              <a:gd name="connsiteX4" fmla="*/ 382756 w 520192"/>
              <a:gd name="connsiteY4" fmla="*/ 260327 h 263428"/>
              <a:gd name="connsiteX5" fmla="*/ 520192 w 520192"/>
              <a:gd name="connsiteY5" fmla="*/ 112011 h 263428"/>
              <a:gd name="connsiteX0" fmla="*/ 0 w 471527"/>
              <a:gd name="connsiteY0" fmla="*/ 185456 h 263428"/>
              <a:gd name="connsiteX1" fmla="*/ 106326 w 471527"/>
              <a:gd name="connsiteY1" fmla="*/ 1158 h 263428"/>
              <a:gd name="connsiteX2" fmla="*/ 184298 w 471527"/>
              <a:gd name="connsiteY2" fmla="*/ 263428 h 263428"/>
              <a:gd name="connsiteX3" fmla="*/ 276447 w 471527"/>
              <a:gd name="connsiteY3" fmla="*/ 1158 h 263428"/>
              <a:gd name="connsiteX4" fmla="*/ 382756 w 471527"/>
              <a:gd name="connsiteY4" fmla="*/ 260327 h 263428"/>
              <a:gd name="connsiteX5" fmla="*/ 471527 w 471527"/>
              <a:gd name="connsiteY5" fmla="*/ 124817 h 26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527" h="263428">
                <a:moveTo>
                  <a:pt x="0" y="185456"/>
                </a:moveTo>
                <a:cubicBezTo>
                  <a:pt x="37805" y="86809"/>
                  <a:pt x="75610" y="-11837"/>
                  <a:pt x="106326" y="1158"/>
                </a:cubicBezTo>
                <a:cubicBezTo>
                  <a:pt x="137042" y="14153"/>
                  <a:pt x="155945" y="263428"/>
                  <a:pt x="184298" y="263428"/>
                </a:cubicBezTo>
                <a:cubicBezTo>
                  <a:pt x="212651" y="263428"/>
                  <a:pt x="243371" y="1675"/>
                  <a:pt x="276447" y="1158"/>
                </a:cubicBezTo>
                <a:cubicBezTo>
                  <a:pt x="309523" y="641"/>
                  <a:pt x="341407" y="229611"/>
                  <a:pt x="382756" y="260327"/>
                </a:cubicBezTo>
                <a:cubicBezTo>
                  <a:pt x="439473" y="267991"/>
                  <a:pt x="453644" y="106351"/>
                  <a:pt x="471527" y="124817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20" dirty="0"/>
          </a:p>
        </p:txBody>
      </p:sp>
      <p:sp>
        <p:nvSpPr>
          <p:cNvPr id="25" name="フリーフォーム 24"/>
          <p:cNvSpPr/>
          <p:nvPr/>
        </p:nvSpPr>
        <p:spPr>
          <a:xfrm rot="19332143">
            <a:off x="6039945" y="2353942"/>
            <a:ext cx="479386" cy="100098"/>
          </a:xfrm>
          <a:custGeom>
            <a:avLst/>
            <a:gdLst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389860 w 489098"/>
              <a:gd name="connsiteY5" fmla="*/ 256339 h 263427"/>
              <a:gd name="connsiteX6" fmla="*/ 489098 w 489098"/>
              <a:gd name="connsiteY6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489098 w 489098"/>
              <a:gd name="connsiteY5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249251 h 263427"/>
              <a:gd name="connsiteX5" fmla="*/ 489098 w 489098"/>
              <a:gd name="connsiteY5" fmla="*/ 107483 h 263427"/>
              <a:gd name="connsiteX0" fmla="*/ 0 w 489098"/>
              <a:gd name="connsiteY0" fmla="*/ 188241 h 266213"/>
              <a:gd name="connsiteX1" fmla="*/ 106326 w 489098"/>
              <a:gd name="connsiteY1" fmla="*/ 3943 h 266213"/>
              <a:gd name="connsiteX2" fmla="*/ 184298 w 489098"/>
              <a:gd name="connsiteY2" fmla="*/ 266213 h 266213"/>
              <a:gd name="connsiteX3" fmla="*/ 276447 w 489098"/>
              <a:gd name="connsiteY3" fmla="*/ 3943 h 266213"/>
              <a:gd name="connsiteX4" fmla="*/ 489098 w 489098"/>
              <a:gd name="connsiteY4" fmla="*/ 110269 h 266213"/>
              <a:gd name="connsiteX0" fmla="*/ 0 w 524540"/>
              <a:gd name="connsiteY0" fmla="*/ 185456 h 263428"/>
              <a:gd name="connsiteX1" fmla="*/ 106326 w 524540"/>
              <a:gd name="connsiteY1" fmla="*/ 1158 h 263428"/>
              <a:gd name="connsiteX2" fmla="*/ 184298 w 524540"/>
              <a:gd name="connsiteY2" fmla="*/ 263428 h 263428"/>
              <a:gd name="connsiteX3" fmla="*/ 276447 w 524540"/>
              <a:gd name="connsiteY3" fmla="*/ 1158 h 263428"/>
              <a:gd name="connsiteX4" fmla="*/ 524540 w 524540"/>
              <a:gd name="connsiteY4" fmla="*/ 185456 h 263428"/>
              <a:gd name="connsiteX0" fmla="*/ 0 w 524540"/>
              <a:gd name="connsiteY0" fmla="*/ 185456 h 277645"/>
              <a:gd name="connsiteX1" fmla="*/ 106326 w 524540"/>
              <a:gd name="connsiteY1" fmla="*/ 1158 h 277645"/>
              <a:gd name="connsiteX2" fmla="*/ 184298 w 524540"/>
              <a:gd name="connsiteY2" fmla="*/ 263428 h 277645"/>
              <a:gd name="connsiteX3" fmla="*/ 276447 w 524540"/>
              <a:gd name="connsiteY3" fmla="*/ 1158 h 277645"/>
              <a:gd name="connsiteX4" fmla="*/ 431421 w 524540"/>
              <a:gd name="connsiteY4" fmla="*/ 273134 h 277645"/>
              <a:gd name="connsiteX5" fmla="*/ 524540 w 524540"/>
              <a:gd name="connsiteY5" fmla="*/ 185456 h 277645"/>
              <a:gd name="connsiteX0" fmla="*/ 0 w 545805"/>
              <a:gd name="connsiteY0" fmla="*/ 185456 h 276238"/>
              <a:gd name="connsiteX1" fmla="*/ 106326 w 545805"/>
              <a:gd name="connsiteY1" fmla="*/ 1158 h 276238"/>
              <a:gd name="connsiteX2" fmla="*/ 184298 w 545805"/>
              <a:gd name="connsiteY2" fmla="*/ 263428 h 276238"/>
              <a:gd name="connsiteX3" fmla="*/ 276447 w 545805"/>
              <a:gd name="connsiteY3" fmla="*/ 1158 h 276238"/>
              <a:gd name="connsiteX4" fmla="*/ 431421 w 545805"/>
              <a:gd name="connsiteY4" fmla="*/ 273134 h 276238"/>
              <a:gd name="connsiteX5" fmla="*/ 545805 w 545805"/>
              <a:gd name="connsiteY5" fmla="*/ 114572 h 276238"/>
              <a:gd name="connsiteX0" fmla="*/ 0 w 520192"/>
              <a:gd name="connsiteY0" fmla="*/ 185456 h 276204"/>
              <a:gd name="connsiteX1" fmla="*/ 106326 w 520192"/>
              <a:gd name="connsiteY1" fmla="*/ 1158 h 276204"/>
              <a:gd name="connsiteX2" fmla="*/ 184298 w 520192"/>
              <a:gd name="connsiteY2" fmla="*/ 263428 h 276204"/>
              <a:gd name="connsiteX3" fmla="*/ 276447 w 520192"/>
              <a:gd name="connsiteY3" fmla="*/ 1158 h 276204"/>
              <a:gd name="connsiteX4" fmla="*/ 431421 w 520192"/>
              <a:gd name="connsiteY4" fmla="*/ 273134 h 276204"/>
              <a:gd name="connsiteX5" fmla="*/ 520192 w 520192"/>
              <a:gd name="connsiteY5" fmla="*/ 112011 h 276204"/>
              <a:gd name="connsiteX0" fmla="*/ 0 w 520192"/>
              <a:gd name="connsiteY0" fmla="*/ 185456 h 273677"/>
              <a:gd name="connsiteX1" fmla="*/ 106326 w 520192"/>
              <a:gd name="connsiteY1" fmla="*/ 1158 h 273677"/>
              <a:gd name="connsiteX2" fmla="*/ 184298 w 520192"/>
              <a:gd name="connsiteY2" fmla="*/ 263428 h 273677"/>
              <a:gd name="connsiteX3" fmla="*/ 276447 w 520192"/>
              <a:gd name="connsiteY3" fmla="*/ 1158 h 273677"/>
              <a:gd name="connsiteX4" fmla="*/ 418615 w 520192"/>
              <a:gd name="connsiteY4" fmla="*/ 270573 h 273677"/>
              <a:gd name="connsiteX5" fmla="*/ 520192 w 520192"/>
              <a:gd name="connsiteY5" fmla="*/ 112011 h 273677"/>
              <a:gd name="connsiteX0" fmla="*/ 0 w 520192"/>
              <a:gd name="connsiteY0" fmla="*/ 185456 h 270805"/>
              <a:gd name="connsiteX1" fmla="*/ 106326 w 520192"/>
              <a:gd name="connsiteY1" fmla="*/ 1158 h 270805"/>
              <a:gd name="connsiteX2" fmla="*/ 184298 w 520192"/>
              <a:gd name="connsiteY2" fmla="*/ 263428 h 270805"/>
              <a:gd name="connsiteX3" fmla="*/ 276447 w 520192"/>
              <a:gd name="connsiteY3" fmla="*/ 1158 h 270805"/>
              <a:gd name="connsiteX4" fmla="*/ 418615 w 520192"/>
              <a:gd name="connsiteY4" fmla="*/ 270573 h 270805"/>
              <a:gd name="connsiteX5" fmla="*/ 520192 w 520192"/>
              <a:gd name="connsiteY5" fmla="*/ 112011 h 270805"/>
              <a:gd name="connsiteX0" fmla="*/ 0 w 520192"/>
              <a:gd name="connsiteY0" fmla="*/ 185456 h 263428"/>
              <a:gd name="connsiteX1" fmla="*/ 106326 w 520192"/>
              <a:gd name="connsiteY1" fmla="*/ 1158 h 263428"/>
              <a:gd name="connsiteX2" fmla="*/ 184298 w 520192"/>
              <a:gd name="connsiteY2" fmla="*/ 263428 h 263428"/>
              <a:gd name="connsiteX3" fmla="*/ 276447 w 520192"/>
              <a:gd name="connsiteY3" fmla="*/ 1158 h 263428"/>
              <a:gd name="connsiteX4" fmla="*/ 382756 w 520192"/>
              <a:gd name="connsiteY4" fmla="*/ 260327 h 263428"/>
              <a:gd name="connsiteX5" fmla="*/ 520192 w 520192"/>
              <a:gd name="connsiteY5" fmla="*/ 112011 h 263428"/>
              <a:gd name="connsiteX0" fmla="*/ 0 w 471527"/>
              <a:gd name="connsiteY0" fmla="*/ 185456 h 263428"/>
              <a:gd name="connsiteX1" fmla="*/ 106326 w 471527"/>
              <a:gd name="connsiteY1" fmla="*/ 1158 h 263428"/>
              <a:gd name="connsiteX2" fmla="*/ 184298 w 471527"/>
              <a:gd name="connsiteY2" fmla="*/ 263428 h 263428"/>
              <a:gd name="connsiteX3" fmla="*/ 276447 w 471527"/>
              <a:gd name="connsiteY3" fmla="*/ 1158 h 263428"/>
              <a:gd name="connsiteX4" fmla="*/ 382756 w 471527"/>
              <a:gd name="connsiteY4" fmla="*/ 260327 h 263428"/>
              <a:gd name="connsiteX5" fmla="*/ 471527 w 471527"/>
              <a:gd name="connsiteY5" fmla="*/ 124817 h 26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527" h="263428">
                <a:moveTo>
                  <a:pt x="0" y="185456"/>
                </a:moveTo>
                <a:cubicBezTo>
                  <a:pt x="37805" y="86809"/>
                  <a:pt x="75610" y="-11837"/>
                  <a:pt x="106326" y="1158"/>
                </a:cubicBezTo>
                <a:cubicBezTo>
                  <a:pt x="137042" y="14153"/>
                  <a:pt x="155945" y="263428"/>
                  <a:pt x="184298" y="263428"/>
                </a:cubicBezTo>
                <a:cubicBezTo>
                  <a:pt x="212651" y="263428"/>
                  <a:pt x="243371" y="1675"/>
                  <a:pt x="276447" y="1158"/>
                </a:cubicBezTo>
                <a:cubicBezTo>
                  <a:pt x="309523" y="641"/>
                  <a:pt x="341407" y="229611"/>
                  <a:pt x="382756" y="260327"/>
                </a:cubicBezTo>
                <a:cubicBezTo>
                  <a:pt x="439473" y="267991"/>
                  <a:pt x="453644" y="106351"/>
                  <a:pt x="471527" y="124817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20"/>
          </a:p>
        </p:txBody>
      </p:sp>
      <p:sp>
        <p:nvSpPr>
          <p:cNvPr id="26" name="フリーフォーム 25"/>
          <p:cNvSpPr/>
          <p:nvPr/>
        </p:nvSpPr>
        <p:spPr>
          <a:xfrm rot="19332143">
            <a:off x="6040071" y="2297093"/>
            <a:ext cx="479386" cy="163611"/>
          </a:xfrm>
          <a:custGeom>
            <a:avLst/>
            <a:gdLst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389860 w 489098"/>
              <a:gd name="connsiteY5" fmla="*/ 256339 h 263427"/>
              <a:gd name="connsiteX6" fmla="*/ 489098 w 489098"/>
              <a:gd name="connsiteY6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489098 w 489098"/>
              <a:gd name="connsiteY5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249251 h 263427"/>
              <a:gd name="connsiteX5" fmla="*/ 489098 w 489098"/>
              <a:gd name="connsiteY5" fmla="*/ 107483 h 263427"/>
              <a:gd name="connsiteX0" fmla="*/ 0 w 489098"/>
              <a:gd name="connsiteY0" fmla="*/ 188241 h 266213"/>
              <a:gd name="connsiteX1" fmla="*/ 106326 w 489098"/>
              <a:gd name="connsiteY1" fmla="*/ 3943 h 266213"/>
              <a:gd name="connsiteX2" fmla="*/ 184298 w 489098"/>
              <a:gd name="connsiteY2" fmla="*/ 266213 h 266213"/>
              <a:gd name="connsiteX3" fmla="*/ 276447 w 489098"/>
              <a:gd name="connsiteY3" fmla="*/ 3943 h 266213"/>
              <a:gd name="connsiteX4" fmla="*/ 489098 w 489098"/>
              <a:gd name="connsiteY4" fmla="*/ 110269 h 266213"/>
              <a:gd name="connsiteX0" fmla="*/ 0 w 524540"/>
              <a:gd name="connsiteY0" fmla="*/ 185456 h 263428"/>
              <a:gd name="connsiteX1" fmla="*/ 106326 w 524540"/>
              <a:gd name="connsiteY1" fmla="*/ 1158 h 263428"/>
              <a:gd name="connsiteX2" fmla="*/ 184298 w 524540"/>
              <a:gd name="connsiteY2" fmla="*/ 263428 h 263428"/>
              <a:gd name="connsiteX3" fmla="*/ 276447 w 524540"/>
              <a:gd name="connsiteY3" fmla="*/ 1158 h 263428"/>
              <a:gd name="connsiteX4" fmla="*/ 524540 w 524540"/>
              <a:gd name="connsiteY4" fmla="*/ 185456 h 263428"/>
              <a:gd name="connsiteX0" fmla="*/ 0 w 524540"/>
              <a:gd name="connsiteY0" fmla="*/ 185456 h 277645"/>
              <a:gd name="connsiteX1" fmla="*/ 106326 w 524540"/>
              <a:gd name="connsiteY1" fmla="*/ 1158 h 277645"/>
              <a:gd name="connsiteX2" fmla="*/ 184298 w 524540"/>
              <a:gd name="connsiteY2" fmla="*/ 263428 h 277645"/>
              <a:gd name="connsiteX3" fmla="*/ 276447 w 524540"/>
              <a:gd name="connsiteY3" fmla="*/ 1158 h 277645"/>
              <a:gd name="connsiteX4" fmla="*/ 431421 w 524540"/>
              <a:gd name="connsiteY4" fmla="*/ 273134 h 277645"/>
              <a:gd name="connsiteX5" fmla="*/ 524540 w 524540"/>
              <a:gd name="connsiteY5" fmla="*/ 185456 h 277645"/>
              <a:gd name="connsiteX0" fmla="*/ 0 w 545805"/>
              <a:gd name="connsiteY0" fmla="*/ 185456 h 276238"/>
              <a:gd name="connsiteX1" fmla="*/ 106326 w 545805"/>
              <a:gd name="connsiteY1" fmla="*/ 1158 h 276238"/>
              <a:gd name="connsiteX2" fmla="*/ 184298 w 545805"/>
              <a:gd name="connsiteY2" fmla="*/ 263428 h 276238"/>
              <a:gd name="connsiteX3" fmla="*/ 276447 w 545805"/>
              <a:gd name="connsiteY3" fmla="*/ 1158 h 276238"/>
              <a:gd name="connsiteX4" fmla="*/ 431421 w 545805"/>
              <a:gd name="connsiteY4" fmla="*/ 273134 h 276238"/>
              <a:gd name="connsiteX5" fmla="*/ 545805 w 545805"/>
              <a:gd name="connsiteY5" fmla="*/ 114572 h 276238"/>
              <a:gd name="connsiteX0" fmla="*/ 0 w 520192"/>
              <a:gd name="connsiteY0" fmla="*/ 185456 h 276204"/>
              <a:gd name="connsiteX1" fmla="*/ 106326 w 520192"/>
              <a:gd name="connsiteY1" fmla="*/ 1158 h 276204"/>
              <a:gd name="connsiteX2" fmla="*/ 184298 w 520192"/>
              <a:gd name="connsiteY2" fmla="*/ 263428 h 276204"/>
              <a:gd name="connsiteX3" fmla="*/ 276447 w 520192"/>
              <a:gd name="connsiteY3" fmla="*/ 1158 h 276204"/>
              <a:gd name="connsiteX4" fmla="*/ 431421 w 520192"/>
              <a:gd name="connsiteY4" fmla="*/ 273134 h 276204"/>
              <a:gd name="connsiteX5" fmla="*/ 520192 w 520192"/>
              <a:gd name="connsiteY5" fmla="*/ 112011 h 276204"/>
              <a:gd name="connsiteX0" fmla="*/ 0 w 520192"/>
              <a:gd name="connsiteY0" fmla="*/ 185456 h 273677"/>
              <a:gd name="connsiteX1" fmla="*/ 106326 w 520192"/>
              <a:gd name="connsiteY1" fmla="*/ 1158 h 273677"/>
              <a:gd name="connsiteX2" fmla="*/ 184298 w 520192"/>
              <a:gd name="connsiteY2" fmla="*/ 263428 h 273677"/>
              <a:gd name="connsiteX3" fmla="*/ 276447 w 520192"/>
              <a:gd name="connsiteY3" fmla="*/ 1158 h 273677"/>
              <a:gd name="connsiteX4" fmla="*/ 418615 w 520192"/>
              <a:gd name="connsiteY4" fmla="*/ 270573 h 273677"/>
              <a:gd name="connsiteX5" fmla="*/ 520192 w 520192"/>
              <a:gd name="connsiteY5" fmla="*/ 112011 h 273677"/>
              <a:gd name="connsiteX0" fmla="*/ 0 w 520192"/>
              <a:gd name="connsiteY0" fmla="*/ 185456 h 270805"/>
              <a:gd name="connsiteX1" fmla="*/ 106326 w 520192"/>
              <a:gd name="connsiteY1" fmla="*/ 1158 h 270805"/>
              <a:gd name="connsiteX2" fmla="*/ 184298 w 520192"/>
              <a:gd name="connsiteY2" fmla="*/ 263428 h 270805"/>
              <a:gd name="connsiteX3" fmla="*/ 276447 w 520192"/>
              <a:gd name="connsiteY3" fmla="*/ 1158 h 270805"/>
              <a:gd name="connsiteX4" fmla="*/ 418615 w 520192"/>
              <a:gd name="connsiteY4" fmla="*/ 270573 h 270805"/>
              <a:gd name="connsiteX5" fmla="*/ 520192 w 520192"/>
              <a:gd name="connsiteY5" fmla="*/ 112011 h 270805"/>
              <a:gd name="connsiteX0" fmla="*/ 0 w 520192"/>
              <a:gd name="connsiteY0" fmla="*/ 185456 h 263428"/>
              <a:gd name="connsiteX1" fmla="*/ 106326 w 520192"/>
              <a:gd name="connsiteY1" fmla="*/ 1158 h 263428"/>
              <a:gd name="connsiteX2" fmla="*/ 184298 w 520192"/>
              <a:gd name="connsiteY2" fmla="*/ 263428 h 263428"/>
              <a:gd name="connsiteX3" fmla="*/ 276447 w 520192"/>
              <a:gd name="connsiteY3" fmla="*/ 1158 h 263428"/>
              <a:gd name="connsiteX4" fmla="*/ 382756 w 520192"/>
              <a:gd name="connsiteY4" fmla="*/ 260327 h 263428"/>
              <a:gd name="connsiteX5" fmla="*/ 520192 w 520192"/>
              <a:gd name="connsiteY5" fmla="*/ 112011 h 263428"/>
              <a:gd name="connsiteX0" fmla="*/ 0 w 471527"/>
              <a:gd name="connsiteY0" fmla="*/ 185456 h 263428"/>
              <a:gd name="connsiteX1" fmla="*/ 106326 w 471527"/>
              <a:gd name="connsiteY1" fmla="*/ 1158 h 263428"/>
              <a:gd name="connsiteX2" fmla="*/ 184298 w 471527"/>
              <a:gd name="connsiteY2" fmla="*/ 263428 h 263428"/>
              <a:gd name="connsiteX3" fmla="*/ 276447 w 471527"/>
              <a:gd name="connsiteY3" fmla="*/ 1158 h 263428"/>
              <a:gd name="connsiteX4" fmla="*/ 382756 w 471527"/>
              <a:gd name="connsiteY4" fmla="*/ 260327 h 263428"/>
              <a:gd name="connsiteX5" fmla="*/ 471527 w 471527"/>
              <a:gd name="connsiteY5" fmla="*/ 124817 h 26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527" h="263428">
                <a:moveTo>
                  <a:pt x="0" y="185456"/>
                </a:moveTo>
                <a:cubicBezTo>
                  <a:pt x="37805" y="86809"/>
                  <a:pt x="75610" y="-11837"/>
                  <a:pt x="106326" y="1158"/>
                </a:cubicBezTo>
                <a:cubicBezTo>
                  <a:pt x="137042" y="14153"/>
                  <a:pt x="155945" y="263428"/>
                  <a:pt x="184298" y="263428"/>
                </a:cubicBezTo>
                <a:cubicBezTo>
                  <a:pt x="212651" y="263428"/>
                  <a:pt x="243371" y="1675"/>
                  <a:pt x="276447" y="1158"/>
                </a:cubicBezTo>
                <a:cubicBezTo>
                  <a:pt x="309523" y="641"/>
                  <a:pt x="341407" y="229611"/>
                  <a:pt x="382756" y="260327"/>
                </a:cubicBezTo>
                <a:cubicBezTo>
                  <a:pt x="439473" y="267991"/>
                  <a:pt x="453644" y="106351"/>
                  <a:pt x="471527" y="124817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20"/>
          </a:p>
        </p:txBody>
      </p:sp>
      <p:sp>
        <p:nvSpPr>
          <p:cNvPr id="27" name="フリーフォーム 26"/>
          <p:cNvSpPr/>
          <p:nvPr/>
        </p:nvSpPr>
        <p:spPr>
          <a:xfrm rot="19332143">
            <a:off x="6025339" y="2258608"/>
            <a:ext cx="479386" cy="288395"/>
          </a:xfrm>
          <a:custGeom>
            <a:avLst/>
            <a:gdLst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389860 w 489098"/>
              <a:gd name="connsiteY5" fmla="*/ 256339 h 263427"/>
              <a:gd name="connsiteX6" fmla="*/ 489098 w 489098"/>
              <a:gd name="connsiteY6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489098 w 489098"/>
              <a:gd name="connsiteY5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249251 h 263427"/>
              <a:gd name="connsiteX5" fmla="*/ 489098 w 489098"/>
              <a:gd name="connsiteY5" fmla="*/ 107483 h 263427"/>
              <a:gd name="connsiteX0" fmla="*/ 0 w 489098"/>
              <a:gd name="connsiteY0" fmla="*/ 188241 h 266213"/>
              <a:gd name="connsiteX1" fmla="*/ 106326 w 489098"/>
              <a:gd name="connsiteY1" fmla="*/ 3943 h 266213"/>
              <a:gd name="connsiteX2" fmla="*/ 184298 w 489098"/>
              <a:gd name="connsiteY2" fmla="*/ 266213 h 266213"/>
              <a:gd name="connsiteX3" fmla="*/ 276447 w 489098"/>
              <a:gd name="connsiteY3" fmla="*/ 3943 h 266213"/>
              <a:gd name="connsiteX4" fmla="*/ 489098 w 489098"/>
              <a:gd name="connsiteY4" fmla="*/ 110269 h 266213"/>
              <a:gd name="connsiteX0" fmla="*/ 0 w 524540"/>
              <a:gd name="connsiteY0" fmla="*/ 185456 h 263428"/>
              <a:gd name="connsiteX1" fmla="*/ 106326 w 524540"/>
              <a:gd name="connsiteY1" fmla="*/ 1158 h 263428"/>
              <a:gd name="connsiteX2" fmla="*/ 184298 w 524540"/>
              <a:gd name="connsiteY2" fmla="*/ 263428 h 263428"/>
              <a:gd name="connsiteX3" fmla="*/ 276447 w 524540"/>
              <a:gd name="connsiteY3" fmla="*/ 1158 h 263428"/>
              <a:gd name="connsiteX4" fmla="*/ 524540 w 524540"/>
              <a:gd name="connsiteY4" fmla="*/ 185456 h 263428"/>
              <a:gd name="connsiteX0" fmla="*/ 0 w 524540"/>
              <a:gd name="connsiteY0" fmla="*/ 185456 h 277645"/>
              <a:gd name="connsiteX1" fmla="*/ 106326 w 524540"/>
              <a:gd name="connsiteY1" fmla="*/ 1158 h 277645"/>
              <a:gd name="connsiteX2" fmla="*/ 184298 w 524540"/>
              <a:gd name="connsiteY2" fmla="*/ 263428 h 277645"/>
              <a:gd name="connsiteX3" fmla="*/ 276447 w 524540"/>
              <a:gd name="connsiteY3" fmla="*/ 1158 h 277645"/>
              <a:gd name="connsiteX4" fmla="*/ 431421 w 524540"/>
              <a:gd name="connsiteY4" fmla="*/ 273134 h 277645"/>
              <a:gd name="connsiteX5" fmla="*/ 524540 w 524540"/>
              <a:gd name="connsiteY5" fmla="*/ 185456 h 277645"/>
              <a:gd name="connsiteX0" fmla="*/ 0 w 545805"/>
              <a:gd name="connsiteY0" fmla="*/ 185456 h 276238"/>
              <a:gd name="connsiteX1" fmla="*/ 106326 w 545805"/>
              <a:gd name="connsiteY1" fmla="*/ 1158 h 276238"/>
              <a:gd name="connsiteX2" fmla="*/ 184298 w 545805"/>
              <a:gd name="connsiteY2" fmla="*/ 263428 h 276238"/>
              <a:gd name="connsiteX3" fmla="*/ 276447 w 545805"/>
              <a:gd name="connsiteY3" fmla="*/ 1158 h 276238"/>
              <a:gd name="connsiteX4" fmla="*/ 431421 w 545805"/>
              <a:gd name="connsiteY4" fmla="*/ 273134 h 276238"/>
              <a:gd name="connsiteX5" fmla="*/ 545805 w 545805"/>
              <a:gd name="connsiteY5" fmla="*/ 114572 h 276238"/>
              <a:gd name="connsiteX0" fmla="*/ 0 w 520192"/>
              <a:gd name="connsiteY0" fmla="*/ 185456 h 276204"/>
              <a:gd name="connsiteX1" fmla="*/ 106326 w 520192"/>
              <a:gd name="connsiteY1" fmla="*/ 1158 h 276204"/>
              <a:gd name="connsiteX2" fmla="*/ 184298 w 520192"/>
              <a:gd name="connsiteY2" fmla="*/ 263428 h 276204"/>
              <a:gd name="connsiteX3" fmla="*/ 276447 w 520192"/>
              <a:gd name="connsiteY3" fmla="*/ 1158 h 276204"/>
              <a:gd name="connsiteX4" fmla="*/ 431421 w 520192"/>
              <a:gd name="connsiteY4" fmla="*/ 273134 h 276204"/>
              <a:gd name="connsiteX5" fmla="*/ 520192 w 520192"/>
              <a:gd name="connsiteY5" fmla="*/ 112011 h 276204"/>
              <a:gd name="connsiteX0" fmla="*/ 0 w 520192"/>
              <a:gd name="connsiteY0" fmla="*/ 185456 h 273677"/>
              <a:gd name="connsiteX1" fmla="*/ 106326 w 520192"/>
              <a:gd name="connsiteY1" fmla="*/ 1158 h 273677"/>
              <a:gd name="connsiteX2" fmla="*/ 184298 w 520192"/>
              <a:gd name="connsiteY2" fmla="*/ 263428 h 273677"/>
              <a:gd name="connsiteX3" fmla="*/ 276447 w 520192"/>
              <a:gd name="connsiteY3" fmla="*/ 1158 h 273677"/>
              <a:gd name="connsiteX4" fmla="*/ 418615 w 520192"/>
              <a:gd name="connsiteY4" fmla="*/ 270573 h 273677"/>
              <a:gd name="connsiteX5" fmla="*/ 520192 w 520192"/>
              <a:gd name="connsiteY5" fmla="*/ 112011 h 273677"/>
              <a:gd name="connsiteX0" fmla="*/ 0 w 520192"/>
              <a:gd name="connsiteY0" fmla="*/ 185456 h 270805"/>
              <a:gd name="connsiteX1" fmla="*/ 106326 w 520192"/>
              <a:gd name="connsiteY1" fmla="*/ 1158 h 270805"/>
              <a:gd name="connsiteX2" fmla="*/ 184298 w 520192"/>
              <a:gd name="connsiteY2" fmla="*/ 263428 h 270805"/>
              <a:gd name="connsiteX3" fmla="*/ 276447 w 520192"/>
              <a:gd name="connsiteY3" fmla="*/ 1158 h 270805"/>
              <a:gd name="connsiteX4" fmla="*/ 418615 w 520192"/>
              <a:gd name="connsiteY4" fmla="*/ 270573 h 270805"/>
              <a:gd name="connsiteX5" fmla="*/ 520192 w 520192"/>
              <a:gd name="connsiteY5" fmla="*/ 112011 h 270805"/>
              <a:gd name="connsiteX0" fmla="*/ 0 w 520192"/>
              <a:gd name="connsiteY0" fmla="*/ 185456 h 263428"/>
              <a:gd name="connsiteX1" fmla="*/ 106326 w 520192"/>
              <a:gd name="connsiteY1" fmla="*/ 1158 h 263428"/>
              <a:gd name="connsiteX2" fmla="*/ 184298 w 520192"/>
              <a:gd name="connsiteY2" fmla="*/ 263428 h 263428"/>
              <a:gd name="connsiteX3" fmla="*/ 276447 w 520192"/>
              <a:gd name="connsiteY3" fmla="*/ 1158 h 263428"/>
              <a:gd name="connsiteX4" fmla="*/ 382756 w 520192"/>
              <a:gd name="connsiteY4" fmla="*/ 260327 h 263428"/>
              <a:gd name="connsiteX5" fmla="*/ 520192 w 520192"/>
              <a:gd name="connsiteY5" fmla="*/ 112011 h 263428"/>
              <a:gd name="connsiteX0" fmla="*/ 0 w 471527"/>
              <a:gd name="connsiteY0" fmla="*/ 185456 h 263428"/>
              <a:gd name="connsiteX1" fmla="*/ 106326 w 471527"/>
              <a:gd name="connsiteY1" fmla="*/ 1158 h 263428"/>
              <a:gd name="connsiteX2" fmla="*/ 184298 w 471527"/>
              <a:gd name="connsiteY2" fmla="*/ 263428 h 263428"/>
              <a:gd name="connsiteX3" fmla="*/ 276447 w 471527"/>
              <a:gd name="connsiteY3" fmla="*/ 1158 h 263428"/>
              <a:gd name="connsiteX4" fmla="*/ 382756 w 471527"/>
              <a:gd name="connsiteY4" fmla="*/ 260327 h 263428"/>
              <a:gd name="connsiteX5" fmla="*/ 471527 w 471527"/>
              <a:gd name="connsiteY5" fmla="*/ 124817 h 26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527" h="263428">
                <a:moveTo>
                  <a:pt x="0" y="185456"/>
                </a:moveTo>
                <a:cubicBezTo>
                  <a:pt x="37805" y="86809"/>
                  <a:pt x="75610" y="-11837"/>
                  <a:pt x="106326" y="1158"/>
                </a:cubicBezTo>
                <a:cubicBezTo>
                  <a:pt x="137042" y="14153"/>
                  <a:pt x="155945" y="263428"/>
                  <a:pt x="184298" y="263428"/>
                </a:cubicBezTo>
                <a:cubicBezTo>
                  <a:pt x="212651" y="263428"/>
                  <a:pt x="243371" y="1675"/>
                  <a:pt x="276447" y="1158"/>
                </a:cubicBezTo>
                <a:cubicBezTo>
                  <a:pt x="309523" y="641"/>
                  <a:pt x="341407" y="229611"/>
                  <a:pt x="382756" y="260327"/>
                </a:cubicBezTo>
                <a:cubicBezTo>
                  <a:pt x="439473" y="267991"/>
                  <a:pt x="453644" y="106351"/>
                  <a:pt x="471527" y="124817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20"/>
          </a:p>
        </p:txBody>
      </p:sp>
      <p:sp>
        <p:nvSpPr>
          <p:cNvPr id="29" name="円/楕円 28"/>
          <p:cNvSpPr/>
          <p:nvPr/>
        </p:nvSpPr>
        <p:spPr>
          <a:xfrm>
            <a:off x="-747893" y="3176106"/>
            <a:ext cx="292833" cy="2928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20"/>
          </a:p>
        </p:txBody>
      </p:sp>
      <p:sp>
        <p:nvSpPr>
          <p:cNvPr id="30" name="フリーフォーム 29"/>
          <p:cNvSpPr/>
          <p:nvPr/>
        </p:nvSpPr>
        <p:spPr>
          <a:xfrm>
            <a:off x="4556165" y="2883273"/>
            <a:ext cx="479386" cy="711744"/>
          </a:xfrm>
          <a:custGeom>
            <a:avLst/>
            <a:gdLst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389860 w 489098"/>
              <a:gd name="connsiteY5" fmla="*/ 256339 h 263427"/>
              <a:gd name="connsiteX6" fmla="*/ 489098 w 489098"/>
              <a:gd name="connsiteY6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171278 h 263427"/>
              <a:gd name="connsiteX5" fmla="*/ 489098 w 489098"/>
              <a:gd name="connsiteY5" fmla="*/ 107483 h 263427"/>
              <a:gd name="connsiteX0" fmla="*/ 0 w 489098"/>
              <a:gd name="connsiteY0" fmla="*/ 185455 h 263427"/>
              <a:gd name="connsiteX1" fmla="*/ 106326 w 489098"/>
              <a:gd name="connsiteY1" fmla="*/ 1157 h 263427"/>
              <a:gd name="connsiteX2" fmla="*/ 184298 w 489098"/>
              <a:gd name="connsiteY2" fmla="*/ 263427 h 263427"/>
              <a:gd name="connsiteX3" fmla="*/ 276447 w 489098"/>
              <a:gd name="connsiteY3" fmla="*/ 1157 h 263427"/>
              <a:gd name="connsiteX4" fmla="*/ 375684 w 489098"/>
              <a:gd name="connsiteY4" fmla="*/ 249251 h 263427"/>
              <a:gd name="connsiteX5" fmla="*/ 489098 w 489098"/>
              <a:gd name="connsiteY5" fmla="*/ 107483 h 263427"/>
              <a:gd name="connsiteX0" fmla="*/ 0 w 489098"/>
              <a:gd name="connsiteY0" fmla="*/ 188241 h 266213"/>
              <a:gd name="connsiteX1" fmla="*/ 106326 w 489098"/>
              <a:gd name="connsiteY1" fmla="*/ 3943 h 266213"/>
              <a:gd name="connsiteX2" fmla="*/ 184298 w 489098"/>
              <a:gd name="connsiteY2" fmla="*/ 266213 h 266213"/>
              <a:gd name="connsiteX3" fmla="*/ 276447 w 489098"/>
              <a:gd name="connsiteY3" fmla="*/ 3943 h 266213"/>
              <a:gd name="connsiteX4" fmla="*/ 489098 w 489098"/>
              <a:gd name="connsiteY4" fmla="*/ 110269 h 266213"/>
              <a:gd name="connsiteX0" fmla="*/ 0 w 524540"/>
              <a:gd name="connsiteY0" fmla="*/ 185456 h 263428"/>
              <a:gd name="connsiteX1" fmla="*/ 106326 w 524540"/>
              <a:gd name="connsiteY1" fmla="*/ 1158 h 263428"/>
              <a:gd name="connsiteX2" fmla="*/ 184298 w 524540"/>
              <a:gd name="connsiteY2" fmla="*/ 263428 h 263428"/>
              <a:gd name="connsiteX3" fmla="*/ 276447 w 524540"/>
              <a:gd name="connsiteY3" fmla="*/ 1158 h 263428"/>
              <a:gd name="connsiteX4" fmla="*/ 524540 w 524540"/>
              <a:gd name="connsiteY4" fmla="*/ 185456 h 263428"/>
              <a:gd name="connsiteX0" fmla="*/ 0 w 524540"/>
              <a:gd name="connsiteY0" fmla="*/ 185456 h 277645"/>
              <a:gd name="connsiteX1" fmla="*/ 106326 w 524540"/>
              <a:gd name="connsiteY1" fmla="*/ 1158 h 277645"/>
              <a:gd name="connsiteX2" fmla="*/ 184298 w 524540"/>
              <a:gd name="connsiteY2" fmla="*/ 263428 h 277645"/>
              <a:gd name="connsiteX3" fmla="*/ 276447 w 524540"/>
              <a:gd name="connsiteY3" fmla="*/ 1158 h 277645"/>
              <a:gd name="connsiteX4" fmla="*/ 431421 w 524540"/>
              <a:gd name="connsiteY4" fmla="*/ 273134 h 277645"/>
              <a:gd name="connsiteX5" fmla="*/ 524540 w 524540"/>
              <a:gd name="connsiteY5" fmla="*/ 185456 h 277645"/>
              <a:gd name="connsiteX0" fmla="*/ 0 w 545805"/>
              <a:gd name="connsiteY0" fmla="*/ 185456 h 276238"/>
              <a:gd name="connsiteX1" fmla="*/ 106326 w 545805"/>
              <a:gd name="connsiteY1" fmla="*/ 1158 h 276238"/>
              <a:gd name="connsiteX2" fmla="*/ 184298 w 545805"/>
              <a:gd name="connsiteY2" fmla="*/ 263428 h 276238"/>
              <a:gd name="connsiteX3" fmla="*/ 276447 w 545805"/>
              <a:gd name="connsiteY3" fmla="*/ 1158 h 276238"/>
              <a:gd name="connsiteX4" fmla="*/ 431421 w 545805"/>
              <a:gd name="connsiteY4" fmla="*/ 273134 h 276238"/>
              <a:gd name="connsiteX5" fmla="*/ 545805 w 545805"/>
              <a:gd name="connsiteY5" fmla="*/ 114572 h 276238"/>
              <a:gd name="connsiteX0" fmla="*/ 0 w 520192"/>
              <a:gd name="connsiteY0" fmla="*/ 185456 h 276204"/>
              <a:gd name="connsiteX1" fmla="*/ 106326 w 520192"/>
              <a:gd name="connsiteY1" fmla="*/ 1158 h 276204"/>
              <a:gd name="connsiteX2" fmla="*/ 184298 w 520192"/>
              <a:gd name="connsiteY2" fmla="*/ 263428 h 276204"/>
              <a:gd name="connsiteX3" fmla="*/ 276447 w 520192"/>
              <a:gd name="connsiteY3" fmla="*/ 1158 h 276204"/>
              <a:gd name="connsiteX4" fmla="*/ 431421 w 520192"/>
              <a:gd name="connsiteY4" fmla="*/ 273134 h 276204"/>
              <a:gd name="connsiteX5" fmla="*/ 520192 w 520192"/>
              <a:gd name="connsiteY5" fmla="*/ 112011 h 276204"/>
              <a:gd name="connsiteX0" fmla="*/ 0 w 520192"/>
              <a:gd name="connsiteY0" fmla="*/ 185456 h 273677"/>
              <a:gd name="connsiteX1" fmla="*/ 106326 w 520192"/>
              <a:gd name="connsiteY1" fmla="*/ 1158 h 273677"/>
              <a:gd name="connsiteX2" fmla="*/ 184298 w 520192"/>
              <a:gd name="connsiteY2" fmla="*/ 263428 h 273677"/>
              <a:gd name="connsiteX3" fmla="*/ 276447 w 520192"/>
              <a:gd name="connsiteY3" fmla="*/ 1158 h 273677"/>
              <a:gd name="connsiteX4" fmla="*/ 418615 w 520192"/>
              <a:gd name="connsiteY4" fmla="*/ 270573 h 273677"/>
              <a:gd name="connsiteX5" fmla="*/ 520192 w 520192"/>
              <a:gd name="connsiteY5" fmla="*/ 112011 h 273677"/>
              <a:gd name="connsiteX0" fmla="*/ 0 w 520192"/>
              <a:gd name="connsiteY0" fmla="*/ 185456 h 270805"/>
              <a:gd name="connsiteX1" fmla="*/ 106326 w 520192"/>
              <a:gd name="connsiteY1" fmla="*/ 1158 h 270805"/>
              <a:gd name="connsiteX2" fmla="*/ 184298 w 520192"/>
              <a:gd name="connsiteY2" fmla="*/ 263428 h 270805"/>
              <a:gd name="connsiteX3" fmla="*/ 276447 w 520192"/>
              <a:gd name="connsiteY3" fmla="*/ 1158 h 270805"/>
              <a:gd name="connsiteX4" fmla="*/ 418615 w 520192"/>
              <a:gd name="connsiteY4" fmla="*/ 270573 h 270805"/>
              <a:gd name="connsiteX5" fmla="*/ 520192 w 520192"/>
              <a:gd name="connsiteY5" fmla="*/ 112011 h 270805"/>
              <a:gd name="connsiteX0" fmla="*/ 0 w 520192"/>
              <a:gd name="connsiteY0" fmla="*/ 185456 h 263428"/>
              <a:gd name="connsiteX1" fmla="*/ 106326 w 520192"/>
              <a:gd name="connsiteY1" fmla="*/ 1158 h 263428"/>
              <a:gd name="connsiteX2" fmla="*/ 184298 w 520192"/>
              <a:gd name="connsiteY2" fmla="*/ 263428 h 263428"/>
              <a:gd name="connsiteX3" fmla="*/ 276447 w 520192"/>
              <a:gd name="connsiteY3" fmla="*/ 1158 h 263428"/>
              <a:gd name="connsiteX4" fmla="*/ 382756 w 520192"/>
              <a:gd name="connsiteY4" fmla="*/ 260327 h 263428"/>
              <a:gd name="connsiteX5" fmla="*/ 520192 w 520192"/>
              <a:gd name="connsiteY5" fmla="*/ 112011 h 263428"/>
              <a:gd name="connsiteX0" fmla="*/ 0 w 471527"/>
              <a:gd name="connsiteY0" fmla="*/ 185456 h 263428"/>
              <a:gd name="connsiteX1" fmla="*/ 106326 w 471527"/>
              <a:gd name="connsiteY1" fmla="*/ 1158 h 263428"/>
              <a:gd name="connsiteX2" fmla="*/ 184298 w 471527"/>
              <a:gd name="connsiteY2" fmla="*/ 263428 h 263428"/>
              <a:gd name="connsiteX3" fmla="*/ 276447 w 471527"/>
              <a:gd name="connsiteY3" fmla="*/ 1158 h 263428"/>
              <a:gd name="connsiteX4" fmla="*/ 382756 w 471527"/>
              <a:gd name="connsiteY4" fmla="*/ 260327 h 263428"/>
              <a:gd name="connsiteX5" fmla="*/ 471527 w 471527"/>
              <a:gd name="connsiteY5" fmla="*/ 124817 h 26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527" h="263428">
                <a:moveTo>
                  <a:pt x="0" y="185456"/>
                </a:moveTo>
                <a:cubicBezTo>
                  <a:pt x="37805" y="86809"/>
                  <a:pt x="75610" y="-11837"/>
                  <a:pt x="106326" y="1158"/>
                </a:cubicBezTo>
                <a:cubicBezTo>
                  <a:pt x="137042" y="14153"/>
                  <a:pt x="155945" y="263428"/>
                  <a:pt x="184298" y="263428"/>
                </a:cubicBezTo>
                <a:cubicBezTo>
                  <a:pt x="212651" y="263428"/>
                  <a:pt x="243371" y="1675"/>
                  <a:pt x="276447" y="1158"/>
                </a:cubicBezTo>
                <a:cubicBezTo>
                  <a:pt x="309523" y="641"/>
                  <a:pt x="341407" y="229611"/>
                  <a:pt x="382756" y="260327"/>
                </a:cubicBezTo>
                <a:cubicBezTo>
                  <a:pt x="439473" y="267991"/>
                  <a:pt x="453644" y="106351"/>
                  <a:pt x="471527" y="124817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20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4198685" y="3176106"/>
            <a:ext cx="2472735" cy="1733824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4339">
            <a:off x="5288450" y="3934948"/>
            <a:ext cx="816935" cy="73768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884611" y="6631482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O(10pm) or less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5293619" y="6619427"/>
            <a:ext cx="867815" cy="507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5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0 L 0.52419 -0.44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2" y="-22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02564E-6 -1.11111E-6 L 1.02564E-6 0.00023 L 0.27388 -0.25208 L 1.02564E-6 -1.11111E-6 Z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6" y="-125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07692E-6 3.7037E-7 L 3.07692E-6 0.00023 L 0.27388 -0.25208 L 3.07692E-6 3.7037E-7 Z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6" y="-125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07692E-6 -1.48148E-6 L -3.07692E-6 0.00023 L 0.27388 -0.25208 L -3.07692E-6 -1.48148E-6 Z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6" y="-125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5641E-6 7.40741E-7 L 0.5242 -0.447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2" y="-2238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5641E-6 4.44444E-6 L 0.5242 -0.447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2" y="-2238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4.87179E-6 3.7037E-6 L 0.52419 -0.447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2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7.40741E-7 L 1.10481 -0.0210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40" y="-106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79487E-6 -3.7037E-6 L 0.56186 0.0511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3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8932863" y="-7935"/>
            <a:ext cx="1238251" cy="28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>
            <a:spAutoFit/>
          </a:bodyPr>
          <a:lstStyle/>
          <a:p>
            <a:pPr lvl="0" algn="r" defTabSz="447372">
              <a:defRPr sz="1800"/>
            </a:pPr>
            <a:r>
              <a:rPr sz="1300">
                <a:solidFill>
                  <a:srgbClr val="FFFFFF"/>
                </a:solidFill>
              </a:rPr>
              <a:t>29</a:t>
            </a:r>
            <a:r>
              <a:rPr sz="1300" baseline="30000">
                <a:solidFill>
                  <a:srgbClr val="FFFFFF"/>
                </a:solidFill>
              </a:rPr>
              <a:t>th</a:t>
            </a:r>
            <a:r>
              <a:rPr sz="1300">
                <a:solidFill>
                  <a:srgbClr val="FFFFFF"/>
                </a:solidFill>
              </a:rPr>
              <a:t> Mar 2013</a:t>
            </a:r>
          </a:p>
        </p:txBody>
      </p:sp>
      <p:pic>
        <p:nvPicPr>
          <p:cNvPr id="88" name="image2.png" descr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477966"/>
            <a:ext cx="8891589" cy="6054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3.png" descr="image13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9541345">
            <a:off x="4284667" y="2347913"/>
            <a:ext cx="1309688" cy="6223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2738441" y="6873875"/>
            <a:ext cx="2065337" cy="0"/>
          </a:xfrm>
          <a:prstGeom prst="line">
            <a:avLst/>
          </a:prstGeom>
          <a:ln w="57150">
            <a:solidFill>
              <a:srgbClr val="333399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4483100" y="6238875"/>
            <a:ext cx="2065339" cy="0"/>
          </a:xfrm>
          <a:prstGeom prst="line">
            <a:avLst/>
          </a:prstGeom>
          <a:ln w="57150">
            <a:solidFill>
              <a:srgbClr val="333399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 flipH="1" flipV="1">
            <a:off x="5356225" y="2743199"/>
            <a:ext cx="1508125" cy="1"/>
          </a:xfrm>
          <a:prstGeom prst="line">
            <a:avLst/>
          </a:prstGeom>
          <a:ln w="57150">
            <a:solidFill>
              <a:srgbClr val="333399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8213725" y="3619503"/>
            <a:ext cx="398464" cy="198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752" y="18647"/>
                  <a:pt x="21600" y="15695"/>
                  <a:pt x="21600" y="12095"/>
                </a:cubicBezTo>
                <a:cubicBezTo>
                  <a:pt x="21600" y="8495"/>
                  <a:pt x="3615" y="2019"/>
                  <a:pt x="0" y="0"/>
                </a:cubicBezTo>
              </a:path>
            </a:pathLst>
          </a:custGeom>
          <a:ln w="57150">
            <a:solidFill>
              <a:srgbClr val="333399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10208396">
            <a:off x="2181225" y="3779842"/>
            <a:ext cx="396875" cy="198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752" y="18647"/>
                  <a:pt x="21600" y="15695"/>
                  <a:pt x="21600" y="12095"/>
                </a:cubicBezTo>
                <a:cubicBezTo>
                  <a:pt x="21600" y="8495"/>
                  <a:pt x="3615" y="2019"/>
                  <a:pt x="0" y="0"/>
                </a:cubicBezTo>
              </a:path>
            </a:pathLst>
          </a:custGeom>
          <a:ln w="57150">
            <a:solidFill>
              <a:srgbClr val="333399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97" name="Group 97"/>
          <p:cNvGrpSpPr/>
          <p:nvPr/>
        </p:nvGrpSpPr>
        <p:grpSpPr>
          <a:xfrm>
            <a:off x="1784351" y="2498723"/>
            <a:ext cx="1417640" cy="508002"/>
            <a:chOff x="0" y="-1"/>
            <a:chExt cx="1417638" cy="508001"/>
          </a:xfrm>
          <a:solidFill>
            <a:schemeClr val="bg1"/>
          </a:solidFill>
        </p:grpSpPr>
        <p:sp>
          <p:nvSpPr>
            <p:cNvPr id="95" name="Shape 95"/>
            <p:cNvSpPr/>
            <p:nvPr/>
          </p:nvSpPr>
          <p:spPr>
            <a:xfrm>
              <a:off x="0" y="-1"/>
              <a:ext cx="1417638" cy="508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47372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0" y="0"/>
              <a:ext cx="1417638" cy="50263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65" tIns="50765" rIns="50765" bIns="50765" numCol="1" anchor="t">
              <a:spAutoFit/>
            </a:bodyPr>
            <a:lstStyle>
              <a:lvl1pPr defTabSz="447372"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0000"/>
                  </a:solidFill>
                </a:rPr>
                <a:t>detector</a:t>
              </a:r>
            </a:p>
          </p:txBody>
        </p:sp>
      </p:grpSp>
      <p:sp>
        <p:nvSpPr>
          <p:cNvPr id="101" name="Shape 101"/>
          <p:cNvSpPr/>
          <p:nvPr/>
        </p:nvSpPr>
        <p:spPr>
          <a:xfrm rot="10800000">
            <a:off x="3133729" y="2586036"/>
            <a:ext cx="1190626" cy="315913"/>
          </a:xfrm>
          <a:prstGeom prst="rightArrow">
            <a:avLst>
              <a:gd name="adj1" fmla="val 50000"/>
              <a:gd name="adj2" fmla="val 94204"/>
            </a:avLst>
          </a:prstGeom>
          <a:solidFill>
            <a:srgbClr val="800080"/>
          </a:solidFill>
          <a:ln>
            <a:solidFill/>
            <a:miter lim="0"/>
          </a:ln>
        </p:spPr>
        <p:txBody>
          <a:bodyPr lIns="0" tIns="0" rIns="0" bIns="0" anchor="ctr"/>
          <a:lstStyle/>
          <a:p>
            <a:pPr lvl="0" defTabSz="447372"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4" name="Group 104"/>
          <p:cNvGrpSpPr/>
          <p:nvPr/>
        </p:nvGrpSpPr>
        <p:grpSpPr>
          <a:xfrm>
            <a:off x="3916367" y="1716088"/>
            <a:ext cx="1997076" cy="508001"/>
            <a:chOff x="0" y="0"/>
            <a:chExt cx="1997075" cy="508000"/>
          </a:xfrm>
        </p:grpSpPr>
        <p:sp>
          <p:nvSpPr>
            <p:cNvPr id="102" name="Shape 102"/>
            <p:cNvSpPr/>
            <p:nvPr/>
          </p:nvSpPr>
          <p:spPr>
            <a:xfrm>
              <a:off x="0" y="-1"/>
              <a:ext cx="1997076" cy="50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47372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0"/>
              <a:ext cx="1997075" cy="484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65" tIns="50765" rIns="50765" bIns="50765" numCol="1" anchor="t">
              <a:spAutoFit/>
            </a:bodyPr>
            <a:lstStyle>
              <a:lvl1pPr defTabSz="447372">
                <a:defRPr sz="2600"/>
              </a:lvl1pPr>
            </a:lstStyle>
            <a:p>
              <a:pPr lvl="0">
                <a:defRPr sz="1800"/>
              </a:pPr>
              <a:r>
                <a:rPr sz="2600"/>
                <a:t>Laser cavity</a:t>
              </a: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3054350" y="3143250"/>
            <a:ext cx="4605339" cy="2476501"/>
            <a:chOff x="0" y="0"/>
            <a:chExt cx="4605337" cy="2476500"/>
          </a:xfrm>
        </p:grpSpPr>
        <p:sp>
          <p:nvSpPr>
            <p:cNvPr id="105" name="Shape 105"/>
            <p:cNvSpPr/>
            <p:nvPr/>
          </p:nvSpPr>
          <p:spPr>
            <a:xfrm>
              <a:off x="-1" y="0"/>
              <a:ext cx="4605339" cy="24765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47372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0"/>
              <a:ext cx="4605338" cy="2376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65" tIns="50765" rIns="50765" bIns="50765" numCol="1" anchor="t">
              <a:spAutoFit/>
            </a:bodyPr>
            <a:lstStyle/>
            <a:p>
              <a:pPr lvl="0" defTabSz="447372">
                <a:defRPr sz="1800"/>
              </a:pPr>
              <a:r>
                <a:rPr sz="3100" u="sng"/>
                <a:t>ATF parameter</a:t>
              </a:r>
              <a:endParaRPr sz="2400">
                <a:latin typeface="+mn-lt"/>
                <a:ea typeface="+mn-ea"/>
                <a:cs typeface="+mn-cs"/>
                <a:sym typeface="Helvetica"/>
              </a:endParaRPr>
            </a:p>
            <a:p>
              <a:pPr lvl="0" defTabSz="447372">
                <a:defRPr sz="1800"/>
              </a:pPr>
              <a:r>
                <a:rPr sz="3100"/>
                <a:t>1.3GeV</a:t>
              </a:r>
              <a:endParaRPr sz="2400">
                <a:latin typeface="+mn-lt"/>
                <a:ea typeface="+mn-ea"/>
                <a:cs typeface="+mn-cs"/>
                <a:sym typeface="Helvetica"/>
              </a:endParaRPr>
            </a:p>
            <a:p>
              <a:pPr lvl="0" defTabSz="447372">
                <a:defRPr sz="1800"/>
              </a:pPr>
              <a:r>
                <a:rPr sz="3100"/>
                <a:t>1×10</a:t>
              </a:r>
              <a:r>
                <a:rPr sz="3100" baseline="30000"/>
                <a:t>10 </a:t>
              </a:r>
              <a:r>
                <a:rPr sz="3100"/>
                <a:t>electron/bunch</a:t>
              </a:r>
              <a:endParaRPr sz="2400">
                <a:latin typeface="+mn-lt"/>
                <a:ea typeface="+mn-ea"/>
                <a:cs typeface="+mn-cs"/>
                <a:sym typeface="Helvetica"/>
              </a:endParaRPr>
            </a:p>
            <a:p>
              <a:pPr lvl="0" defTabSz="447372">
                <a:defRPr sz="1800"/>
              </a:pPr>
              <a:r>
                <a:rPr sz="3100"/>
                <a:t>Up to 10 bunch/train</a:t>
              </a:r>
              <a:endParaRPr sz="2400">
                <a:latin typeface="+mn-lt"/>
                <a:ea typeface="+mn-ea"/>
                <a:cs typeface="+mn-cs"/>
                <a:sym typeface="Helvetica"/>
              </a:endParaRPr>
            </a:p>
            <a:p>
              <a:pPr lvl="0" defTabSz="447372">
                <a:defRPr sz="1800"/>
              </a:pPr>
              <a:r>
                <a:rPr sz="3100"/>
                <a:t>2.16×10</a:t>
              </a:r>
              <a:r>
                <a:rPr sz="3100" baseline="30000"/>
                <a:t>6</a:t>
              </a:r>
              <a:r>
                <a:rPr sz="3100"/>
                <a:t> turn/s</a:t>
              </a:r>
            </a:p>
          </p:txBody>
        </p:sp>
      </p:grpSp>
      <p:sp>
        <p:nvSpPr>
          <p:cNvPr id="108" name="Shape 108"/>
          <p:cNvSpPr/>
          <p:nvPr/>
        </p:nvSpPr>
        <p:spPr>
          <a:xfrm>
            <a:off x="498478" y="403633"/>
            <a:ext cx="9072565" cy="656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 anchor="ctr">
            <a:spAutoFit/>
          </a:bodyPr>
          <a:lstStyle>
            <a:lvl1pPr defTabSz="447372">
              <a:defRPr sz="4000"/>
            </a:lvl1pPr>
          </a:lstStyle>
          <a:p>
            <a:pPr lvl="0">
              <a:defRPr sz="1800"/>
            </a:pPr>
            <a:r>
              <a:rPr sz="4000"/>
              <a:t>Setup at the KEK-ATF</a:t>
            </a:r>
          </a:p>
        </p:txBody>
      </p:sp>
      <p:sp>
        <p:nvSpPr>
          <p:cNvPr id="109" name="Shape 109"/>
          <p:cNvSpPr/>
          <p:nvPr/>
        </p:nvSpPr>
        <p:spPr>
          <a:xfrm>
            <a:off x="4483100" y="6238875"/>
            <a:ext cx="2065339" cy="0"/>
          </a:xfrm>
          <a:prstGeom prst="line">
            <a:avLst/>
          </a:prstGeom>
          <a:ln w="57150">
            <a:solidFill>
              <a:srgbClr val="333399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8213725" y="3619503"/>
            <a:ext cx="398464" cy="1984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751" y="18647"/>
                  <a:pt x="21600" y="15695"/>
                  <a:pt x="21600" y="12094"/>
                </a:cubicBezTo>
                <a:cubicBezTo>
                  <a:pt x="21600" y="8495"/>
                  <a:pt x="3614" y="2019"/>
                  <a:pt x="0" y="0"/>
                </a:cubicBezTo>
              </a:path>
            </a:pathLst>
          </a:custGeom>
          <a:ln w="57150">
            <a:solidFill>
              <a:srgbClr val="333399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0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/>
          </p:cNvSpPr>
          <p:nvPr>
            <p:ph type="title"/>
          </p:nvPr>
        </p:nvSpPr>
        <p:spPr>
          <a:xfrm>
            <a:off x="512762" y="-1"/>
            <a:ext cx="9513890" cy="804865"/>
          </a:xfrm>
          <a:prstGeom prst="rect">
            <a:avLst/>
          </a:prstGeom>
        </p:spPr>
        <p:txBody>
          <a:bodyPr/>
          <a:lstStyle>
            <a:lvl1pPr algn="l" defTabSz="913785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 dirty="0"/>
              <a:t>4 mirror </a:t>
            </a:r>
            <a:r>
              <a:rPr sz="4400" dirty="0" smtClean="0"/>
              <a:t>cavities </a:t>
            </a:r>
            <a:r>
              <a:rPr sz="4400" dirty="0"/>
              <a:t>at the </a:t>
            </a:r>
            <a:r>
              <a:rPr lang="en-US" sz="4400" dirty="0" smtClean="0"/>
              <a:t>KEK-</a:t>
            </a:r>
            <a:r>
              <a:rPr sz="4400" dirty="0" smtClean="0"/>
              <a:t>ATF </a:t>
            </a:r>
            <a:endParaRPr sz="4400" dirty="0"/>
          </a:p>
        </p:txBody>
      </p:sp>
      <p:sp>
        <p:nvSpPr>
          <p:cNvPr id="468" name="Shape 468"/>
          <p:cNvSpPr/>
          <p:nvPr/>
        </p:nvSpPr>
        <p:spPr>
          <a:xfrm>
            <a:off x="512762" y="944566"/>
            <a:ext cx="2641601" cy="9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>
            <a:spAutoFit/>
          </a:bodyPr>
          <a:lstStyle/>
          <a:p>
            <a:pPr lvl="0" defTabSz="447372">
              <a:defRPr sz="1800"/>
            </a:pPr>
            <a:r>
              <a:rPr sz="2800"/>
              <a:t>KEK-Hiroshima</a:t>
            </a:r>
            <a:endParaRPr sz="24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defTabSz="447372">
              <a:defRPr sz="1800"/>
            </a:pPr>
            <a:r>
              <a:rPr sz="2800"/>
              <a:t>installed 2011</a:t>
            </a:r>
          </a:p>
        </p:txBody>
      </p:sp>
      <p:sp>
        <p:nvSpPr>
          <p:cNvPr id="469" name="Shape 469"/>
          <p:cNvSpPr/>
          <p:nvPr/>
        </p:nvSpPr>
        <p:spPr>
          <a:xfrm>
            <a:off x="6010276" y="944566"/>
            <a:ext cx="3806826" cy="9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>
            <a:spAutoFit/>
          </a:bodyPr>
          <a:lstStyle/>
          <a:p>
            <a:pPr lvl="0" defTabSz="447372">
              <a:defRPr sz="1800"/>
            </a:pPr>
            <a:r>
              <a:rPr sz="2800"/>
              <a:t>LAL-Orsay</a:t>
            </a:r>
            <a:endParaRPr sz="28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defTabSz="447372">
              <a:defRPr sz="1800"/>
            </a:pPr>
            <a:r>
              <a:rPr sz="2800"/>
              <a:t>installed summer 2010</a:t>
            </a:r>
          </a:p>
        </p:txBody>
      </p:sp>
      <p:sp>
        <p:nvSpPr>
          <p:cNvPr id="470" name="Shape 470"/>
          <p:cNvSpPr/>
          <p:nvPr/>
        </p:nvSpPr>
        <p:spPr>
          <a:xfrm>
            <a:off x="512762" y="1898654"/>
            <a:ext cx="4589464" cy="80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>
            <a:spAutoFit/>
          </a:bodyPr>
          <a:lstStyle/>
          <a:p>
            <a:pPr lvl="0" defTabSz="447372">
              <a:defRPr sz="1800"/>
            </a:pPr>
            <a:r>
              <a:rPr sz="2400"/>
              <a:t>relatively simple control system</a:t>
            </a:r>
            <a:endParaRPr sz="24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defTabSz="447372">
              <a:defRPr sz="1800"/>
            </a:pPr>
            <a:r>
              <a:rPr sz="2400"/>
              <a:t>employs new feed back scheme</a:t>
            </a:r>
          </a:p>
        </p:txBody>
      </p:sp>
      <p:sp>
        <p:nvSpPr>
          <p:cNvPr id="471" name="Shape 471"/>
          <p:cNvSpPr/>
          <p:nvPr/>
        </p:nvSpPr>
        <p:spPr>
          <a:xfrm>
            <a:off x="6010280" y="1885954"/>
            <a:ext cx="3078164" cy="80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>
            <a:spAutoFit/>
          </a:bodyPr>
          <a:lstStyle/>
          <a:p>
            <a:pPr lvl="0" defTabSz="447372">
              <a:defRPr sz="1800"/>
            </a:pPr>
            <a:r>
              <a:rPr sz="2400"/>
              <a:t>sophisticated control </a:t>
            </a:r>
            <a:endParaRPr sz="240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defTabSz="447372">
              <a:defRPr sz="1800"/>
            </a:pPr>
            <a:r>
              <a:rPr sz="2400"/>
              <a:t>digital PDH feedback</a:t>
            </a:r>
          </a:p>
        </p:txBody>
      </p:sp>
      <p:pic>
        <p:nvPicPr>
          <p:cNvPr id="472" name="image4.jpeg" descr="image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2895604"/>
            <a:ext cx="6242050" cy="4664076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hape 473"/>
          <p:cNvSpPr/>
          <p:nvPr/>
        </p:nvSpPr>
        <p:spPr>
          <a:xfrm>
            <a:off x="2084391" y="2728917"/>
            <a:ext cx="493712" cy="1935162"/>
          </a:xfrm>
          <a:prstGeom prst="line">
            <a:avLst/>
          </a:prstGeom>
          <a:ln w="76200">
            <a:solidFill>
              <a:srgbClr val="FFC000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 flipH="1">
            <a:off x="5102224" y="2728917"/>
            <a:ext cx="1062039" cy="1379538"/>
          </a:xfrm>
          <a:prstGeom prst="line">
            <a:avLst/>
          </a:prstGeom>
          <a:ln w="76200">
            <a:solidFill>
              <a:srgbClr val="FFC000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3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503237" y="241038"/>
            <a:ext cx="9072564" cy="71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 anchor="ctr">
            <a:spAutoFit/>
          </a:bodyPr>
          <a:lstStyle/>
          <a:p>
            <a:pPr lvl="0" defTabSz="447372">
              <a:defRPr sz="1800"/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KEK-Hiroshima Cavity</a:t>
            </a:r>
          </a:p>
        </p:txBody>
      </p:sp>
      <p:pic>
        <p:nvPicPr>
          <p:cNvPr id="113" name="image5.jpeg" descr="image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825" y="1327150"/>
            <a:ext cx="6499225" cy="43148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" name="Group 116"/>
          <p:cNvGrpSpPr/>
          <p:nvPr/>
        </p:nvGrpSpPr>
        <p:grpSpPr>
          <a:xfrm>
            <a:off x="5041900" y="3895725"/>
            <a:ext cx="577851" cy="584201"/>
            <a:chOff x="0" y="0"/>
            <a:chExt cx="577850" cy="584200"/>
          </a:xfrm>
        </p:grpSpPr>
        <p:sp>
          <p:nvSpPr>
            <p:cNvPr id="114" name="Shape 114"/>
            <p:cNvSpPr/>
            <p:nvPr/>
          </p:nvSpPr>
          <p:spPr>
            <a:xfrm>
              <a:off x="0" y="0"/>
              <a:ext cx="577851" cy="584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47372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0"/>
              <a:ext cx="577850" cy="545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65" tIns="50765" rIns="50765" bIns="50765" numCol="1" anchor="t">
              <a:spAutoFit/>
            </a:bodyPr>
            <a:lstStyle>
              <a:lvl1pPr defTabSz="447372">
                <a:defRPr sz="3100">
                  <a:solidFill>
                    <a:srgbClr val="00CC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00CCFF"/>
                  </a:solidFill>
                </a:rPr>
                <a:t>IP</a:t>
              </a:r>
            </a:p>
          </p:txBody>
        </p:sp>
      </p:grpSp>
      <p:sp>
        <p:nvSpPr>
          <p:cNvPr id="117" name="Shape 117"/>
          <p:cNvSpPr/>
          <p:nvPr/>
        </p:nvSpPr>
        <p:spPr>
          <a:xfrm>
            <a:off x="6030914" y="1611315"/>
            <a:ext cx="2052639" cy="48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>
            <a:spAutoFit/>
          </a:bodyPr>
          <a:lstStyle>
            <a:lvl1pPr defTabSz="447372">
              <a:defRPr sz="2600">
                <a:solidFill>
                  <a:srgbClr val="29297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9297A"/>
                </a:solidFill>
              </a:rPr>
              <a:t>Plane Mirror</a:t>
            </a:r>
          </a:p>
        </p:txBody>
      </p:sp>
      <p:grpSp>
        <p:nvGrpSpPr>
          <p:cNvPr id="120" name="Group 120"/>
          <p:cNvGrpSpPr/>
          <p:nvPr/>
        </p:nvGrpSpPr>
        <p:grpSpPr>
          <a:xfrm>
            <a:off x="6230937" y="3462339"/>
            <a:ext cx="2525713" cy="509588"/>
            <a:chOff x="0" y="0"/>
            <a:chExt cx="2525711" cy="509587"/>
          </a:xfrm>
        </p:grpSpPr>
        <p:sp>
          <p:nvSpPr>
            <p:cNvPr id="118" name="Shape 118"/>
            <p:cNvSpPr/>
            <p:nvPr/>
          </p:nvSpPr>
          <p:spPr>
            <a:xfrm>
              <a:off x="0" y="-1"/>
              <a:ext cx="2525712" cy="5095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47372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-1"/>
              <a:ext cx="2525712" cy="484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65" tIns="50765" rIns="50765" bIns="50765" numCol="1" anchor="t">
              <a:spAutoFit/>
            </a:bodyPr>
            <a:lstStyle>
              <a:lvl1pPr defTabSz="447372">
                <a:defRPr sz="2600"/>
              </a:lvl1pPr>
            </a:lstStyle>
            <a:p>
              <a:pPr lvl="0">
                <a:defRPr sz="1800"/>
              </a:pPr>
              <a:r>
                <a:rPr sz="2600"/>
                <a:t>Concave Mirror</a:t>
              </a:r>
            </a:p>
          </p:txBody>
        </p:sp>
      </p:grpSp>
      <p:sp>
        <p:nvSpPr>
          <p:cNvPr id="121" name="Shape 121"/>
          <p:cNvSpPr/>
          <p:nvPr/>
        </p:nvSpPr>
        <p:spPr>
          <a:xfrm>
            <a:off x="2611441" y="2484438"/>
            <a:ext cx="3162301" cy="1682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1" y="0"/>
                </a:moveTo>
                <a:lnTo>
                  <a:pt x="2803" y="12197"/>
                </a:lnTo>
                <a:lnTo>
                  <a:pt x="21600" y="7517"/>
                </a:lnTo>
                <a:lnTo>
                  <a:pt x="0" y="21600"/>
                </a:lnTo>
                <a:lnTo>
                  <a:pt x="19201" y="0"/>
                </a:lnTo>
                <a:close/>
              </a:path>
            </a:pathLst>
          </a:custGeom>
          <a:ln w="38100">
            <a:solidFill>
              <a:srgbClr val="FF3300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4305300" y="3246441"/>
            <a:ext cx="395289" cy="476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ln w="38100">
            <a:solidFill>
              <a:srgbClr val="00CC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814387" y="2438400"/>
            <a:ext cx="2052640" cy="484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>
            <a:spAutoFit/>
          </a:bodyPr>
          <a:lstStyle>
            <a:lvl1pPr defTabSz="447372">
              <a:defRPr sz="2600">
                <a:solidFill>
                  <a:srgbClr val="29297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29297A"/>
                </a:solidFill>
              </a:rPr>
              <a:t>Plane Mirror</a:t>
            </a:r>
          </a:p>
        </p:txBody>
      </p:sp>
      <p:grpSp>
        <p:nvGrpSpPr>
          <p:cNvPr id="126" name="Group 126"/>
          <p:cNvGrpSpPr/>
          <p:nvPr/>
        </p:nvGrpSpPr>
        <p:grpSpPr>
          <a:xfrm>
            <a:off x="1754188" y="4492625"/>
            <a:ext cx="2525712" cy="509588"/>
            <a:chOff x="0" y="0"/>
            <a:chExt cx="2525711" cy="509587"/>
          </a:xfrm>
        </p:grpSpPr>
        <p:sp>
          <p:nvSpPr>
            <p:cNvPr id="124" name="Shape 124"/>
            <p:cNvSpPr/>
            <p:nvPr/>
          </p:nvSpPr>
          <p:spPr>
            <a:xfrm>
              <a:off x="0" y="0"/>
              <a:ext cx="2525712" cy="5095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47372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0" y="0"/>
              <a:ext cx="2525712" cy="484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65" tIns="50765" rIns="50765" bIns="50765" numCol="1" anchor="t">
              <a:spAutoFit/>
            </a:bodyPr>
            <a:lstStyle>
              <a:lvl1pPr defTabSz="447372">
                <a:defRPr sz="2600"/>
              </a:lvl1pPr>
            </a:lstStyle>
            <a:p>
              <a:pPr lvl="0">
                <a:defRPr sz="1800"/>
              </a:pPr>
              <a:r>
                <a:rPr sz="2600"/>
                <a:t>Concave Mirror</a:t>
              </a: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638177" y="5749923"/>
            <a:ext cx="6439130" cy="1733552"/>
            <a:chOff x="-1" y="-1"/>
            <a:chExt cx="4206876" cy="1733551"/>
          </a:xfrm>
        </p:grpSpPr>
        <p:sp>
          <p:nvSpPr>
            <p:cNvPr id="127" name="Shape 127"/>
            <p:cNvSpPr/>
            <p:nvPr/>
          </p:nvSpPr>
          <p:spPr>
            <a:xfrm>
              <a:off x="-1" y="-1"/>
              <a:ext cx="4206876" cy="1733551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000000"/>
              </a:solidFill>
              <a:prstDash val="solid"/>
              <a:miter lim="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47372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0" y="0"/>
              <a:ext cx="4206875" cy="17029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65" tIns="50765" rIns="50765" bIns="50765" numCol="1" anchor="t">
              <a:spAutoFit/>
            </a:bodyPr>
            <a:lstStyle/>
            <a:p>
              <a:pPr lvl="0" defTabSz="447372">
                <a:defRPr sz="1800"/>
              </a:pPr>
              <a:r>
                <a:rPr sz="2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Main Parameters</a:t>
              </a:r>
              <a:endParaRPr sz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endParaRPr>
            </a:p>
            <a:p>
              <a:pPr lvl="0" defTabSz="447372">
                <a:defRPr sz="1800"/>
              </a:pPr>
              <a:r>
                <a:rPr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Circumference: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6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cav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1.68m</a:t>
              </a:r>
              <a:endParaRPr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endParaRPr>
            </a:p>
            <a:p>
              <a:pPr lvl="0" defTabSz="447372">
                <a:defRPr sz="1800"/>
              </a:pPr>
              <a:r>
                <a:rPr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Finesse: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F=</a:t>
              </a:r>
              <a:r>
                <a:rPr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4040(Measured</a:t>
              </a:r>
              <a:r>
                <a:rPr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endParaRPr>
            </a:p>
            <a:p>
              <a:pPr lvl="0" defTabSz="447372">
                <a:defRPr sz="1800"/>
              </a:pPr>
              <a:r>
                <a:rPr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</a:t>
              </a:r>
              <a:r>
                <a:rPr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Enhansement</a:t>
              </a:r>
              <a:r>
                <a:rPr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1230</a:t>
              </a:r>
              <a:endParaRPr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5"/>
          <p:cNvGrpSpPr/>
          <p:nvPr/>
        </p:nvGrpSpPr>
        <p:grpSpPr>
          <a:xfrm>
            <a:off x="5465283" y="4211012"/>
            <a:ext cx="4799015" cy="3446462"/>
            <a:chOff x="0" y="0"/>
            <a:chExt cx="4799014" cy="3446461"/>
          </a:xfrm>
        </p:grpSpPr>
        <p:pic>
          <p:nvPicPr>
            <p:cNvPr id="131" name="image6.png" descr="image18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799015" cy="3180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4" name="Group 134"/>
            <p:cNvGrpSpPr/>
            <p:nvPr/>
          </p:nvGrpSpPr>
          <p:grpSpPr>
            <a:xfrm>
              <a:off x="2132895" y="2977640"/>
              <a:ext cx="2437595" cy="468822"/>
              <a:chOff x="0" y="0"/>
              <a:chExt cx="2437594" cy="468820"/>
            </a:xfrm>
          </p:grpSpPr>
          <p:sp>
            <p:nvSpPr>
              <p:cNvPr id="132" name="Shape 132"/>
              <p:cNvSpPr/>
              <p:nvPr/>
            </p:nvSpPr>
            <p:spPr>
              <a:xfrm>
                <a:off x="-1" y="-1"/>
                <a:ext cx="2437596" cy="46882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47372">
                  <a:defRPr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-1" y="-1"/>
                <a:ext cx="2437596" cy="447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765" tIns="50765" rIns="50765" bIns="50765" numCol="1" anchor="t">
                <a:spAutoFit/>
              </a:bodyPr>
              <a:lstStyle>
                <a:lvl1pPr defTabSz="447372"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Stored Power [w]</a:t>
                </a:r>
              </a:p>
            </p:txBody>
          </p:sp>
        </p:grpSp>
      </p:grpSp>
      <p:pic>
        <p:nvPicPr>
          <p:cNvPr id="136" name="image7.png" descr="image19.png"/>
          <p:cNvPicPr/>
          <p:nvPr/>
        </p:nvPicPr>
        <p:blipFill>
          <a:blip r:embed="rId4">
            <a:extLst/>
          </a:blip>
          <a:srcRect l="20946" b="28241"/>
          <a:stretch>
            <a:fillRect/>
          </a:stretch>
        </p:blipFill>
        <p:spPr>
          <a:xfrm>
            <a:off x="427038" y="1116582"/>
            <a:ext cx="3702050" cy="2719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8.png" descr="image20.png"/>
          <p:cNvPicPr/>
          <p:nvPr/>
        </p:nvPicPr>
        <p:blipFill>
          <a:blip r:embed="rId5">
            <a:extLst/>
          </a:blip>
          <a:srcRect r="17784" b="22797"/>
          <a:stretch>
            <a:fillRect/>
          </a:stretch>
        </p:blipFill>
        <p:spPr>
          <a:xfrm>
            <a:off x="5868987" y="1192218"/>
            <a:ext cx="3498851" cy="2668587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4290082" y="2295088"/>
            <a:ext cx="1111251" cy="793750"/>
          </a:xfrm>
          <a:prstGeom prst="rightArrow">
            <a:avLst>
              <a:gd name="adj1" fmla="val 50000"/>
              <a:gd name="adj2" fmla="val 34994"/>
            </a:avLst>
          </a:prstGeom>
          <a:solidFill>
            <a:srgbClr val="BBE0E3"/>
          </a:solidFill>
          <a:ln>
            <a:solidFill/>
            <a:miter lim="0"/>
          </a:ln>
        </p:spPr>
        <p:txBody>
          <a:bodyPr lIns="0" tIns="0" rIns="0" bIns="0" anchor="ctr"/>
          <a:lstStyle/>
          <a:p>
            <a:pPr lvl="0" defTabSz="447372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2679700" y="2580262"/>
            <a:ext cx="1420813" cy="447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>
            <a:spAutoFit/>
          </a:bodyPr>
          <a:lstStyle>
            <a:lvl1pPr defTabSz="447372"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Right pol</a:t>
            </a:r>
          </a:p>
        </p:txBody>
      </p:sp>
      <p:sp>
        <p:nvSpPr>
          <p:cNvPr id="140" name="Shape 140"/>
          <p:cNvSpPr/>
          <p:nvPr/>
        </p:nvSpPr>
        <p:spPr>
          <a:xfrm>
            <a:off x="1466853" y="2969196"/>
            <a:ext cx="1212853" cy="447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>
            <a:spAutoFit/>
          </a:bodyPr>
          <a:lstStyle>
            <a:lvl1pPr defTabSz="447372"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Left pol</a:t>
            </a:r>
          </a:p>
        </p:txBody>
      </p:sp>
      <p:sp>
        <p:nvSpPr>
          <p:cNvPr id="141" name="Shape 141"/>
          <p:cNvSpPr/>
          <p:nvPr/>
        </p:nvSpPr>
        <p:spPr>
          <a:xfrm flipV="1">
            <a:off x="925512" y="1488059"/>
            <a:ext cx="1" cy="2362201"/>
          </a:xfrm>
          <a:prstGeom prst="line">
            <a:avLst/>
          </a:prstGeom>
          <a:ln w="38100">
            <a:solidFill>
              <a:srgbClr val="FFFF00"/>
            </a:solidFill>
            <a:round/>
            <a:headEnd type="triangle"/>
          </a:ln>
        </p:spPr>
        <p:txBody>
          <a:bodyPr lIns="0" tIns="0" rIns="0" bIns="0" anchor="ctr"/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16200000">
            <a:off x="72352" y="2498381"/>
            <a:ext cx="2190751" cy="484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>
            <a:spAutoFit/>
          </a:bodyPr>
          <a:lstStyle>
            <a:lvl1pPr defTabSz="447372">
              <a:defRPr sz="2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00"/>
                </a:solidFill>
              </a:rPr>
              <a:t>Sotred power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5032378" y="4534568"/>
            <a:ext cx="3209927" cy="902741"/>
            <a:chOff x="0" y="0"/>
            <a:chExt cx="3209926" cy="902740"/>
          </a:xfrm>
        </p:grpSpPr>
        <p:sp>
          <p:nvSpPr>
            <p:cNvPr id="143" name="Shape 143"/>
            <p:cNvSpPr/>
            <p:nvPr/>
          </p:nvSpPr>
          <p:spPr>
            <a:xfrm>
              <a:off x="0" y="0"/>
              <a:ext cx="3209925" cy="508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47372"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0"/>
              <a:ext cx="3209926" cy="90274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765" tIns="50765" rIns="50765" bIns="50765" numCol="1" anchor="t">
              <a:spAutoFit/>
            </a:bodyPr>
            <a:lstStyle/>
            <a:p>
              <a:pPr lvl="0" defTabSz="447372">
                <a:defRPr sz="1800"/>
              </a:pPr>
              <a:r>
                <a:rPr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Laser Power: 2.6kW</a:t>
              </a:r>
              <a:endParaRPr sz="2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"/>
              </a:endParaRPr>
            </a:p>
            <a:p>
              <a:pPr lvl="0" defTabSz="447372">
                <a:defRPr sz="1800"/>
              </a:pPr>
              <a:r>
                <a:rPr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w/ 38W 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fluctuation</a:t>
              </a:r>
              <a:endParaRPr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6" name="Shape 146"/>
          <p:cNvSpPr/>
          <p:nvPr/>
        </p:nvSpPr>
        <p:spPr>
          <a:xfrm>
            <a:off x="8924924" y="-7935"/>
            <a:ext cx="1246189" cy="28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5" tIns="50765" rIns="50765" bIns="50765">
            <a:spAutoFit/>
          </a:bodyPr>
          <a:lstStyle/>
          <a:p>
            <a:pPr lvl="0" algn="r" defTabSz="447372">
              <a:defRPr sz="1800"/>
            </a:pPr>
            <a:r>
              <a:rPr sz="1300">
                <a:solidFill>
                  <a:srgbClr val="FFFFFF"/>
                </a:solidFill>
              </a:rPr>
              <a:t>14</a:t>
            </a:r>
            <a:r>
              <a:rPr sz="1300" baseline="30000">
                <a:solidFill>
                  <a:srgbClr val="FFFFFF"/>
                </a:solidFill>
              </a:rPr>
              <a:t>th</a:t>
            </a:r>
            <a:r>
              <a:rPr sz="1300">
                <a:solidFill>
                  <a:srgbClr val="FFFFFF"/>
                </a:solidFill>
              </a:rPr>
              <a:t> Sep 2012</a:t>
            </a:r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295276" y="-110501"/>
            <a:ext cx="9072565" cy="1258889"/>
          </a:xfrm>
          <a:prstGeom prst="rect">
            <a:avLst/>
          </a:prstGeom>
        </p:spPr>
        <p:txBody>
          <a:bodyPr lIns="50765" tIns="50765" rIns="50765" bIns="50765"/>
          <a:lstStyle>
            <a:lvl1pPr defTabSz="913785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Stored Laser Power in the cavity</a:t>
            </a:r>
          </a:p>
        </p:txBody>
      </p:sp>
      <p:sp>
        <p:nvSpPr>
          <p:cNvPr id="148" name="Shape 148"/>
          <p:cNvSpPr/>
          <p:nvPr/>
        </p:nvSpPr>
        <p:spPr>
          <a:xfrm>
            <a:off x="1349378" y="2419921"/>
            <a:ext cx="354013" cy="1"/>
          </a:xfrm>
          <a:prstGeom prst="line">
            <a:avLst/>
          </a:prstGeom>
          <a:ln>
            <a:solidFill>
              <a:srgbClr val="00B0F0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 flipH="1">
            <a:off x="1989138" y="2419921"/>
            <a:ext cx="538164" cy="1"/>
          </a:xfrm>
          <a:prstGeom prst="line">
            <a:avLst/>
          </a:prstGeom>
          <a:ln>
            <a:solidFill>
              <a:srgbClr val="00B0F0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 flipH="1">
            <a:off x="8502653" y="5506442"/>
            <a:ext cx="538164" cy="1"/>
          </a:xfrm>
          <a:prstGeom prst="line">
            <a:avLst/>
          </a:prstGeom>
          <a:ln w="38100">
            <a:solidFill>
              <a:srgbClr val="00B0F0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7781925" y="5506442"/>
            <a:ext cx="481013" cy="1"/>
          </a:xfrm>
          <a:prstGeom prst="line">
            <a:avLst/>
          </a:prstGeom>
          <a:ln w="38100">
            <a:solidFill>
              <a:srgbClr val="00B0F0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 flipH="1">
            <a:off x="1218802" y="2669161"/>
            <a:ext cx="554916" cy="1829176"/>
          </a:xfrm>
          <a:prstGeom prst="line">
            <a:avLst/>
          </a:prstGeom>
          <a:noFill/>
          <a:ln w="38100" cap="flat">
            <a:solidFill>
              <a:srgbClr val="BBE0E3"/>
            </a:solidFill>
            <a:prstDash val="solid"/>
            <a:round/>
            <a:tailEnd type="triangle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 flipH="1">
            <a:off x="3163346" y="5703398"/>
            <a:ext cx="4608266" cy="595132"/>
          </a:xfrm>
          <a:prstGeom prst="line">
            <a:avLst/>
          </a:prstGeom>
          <a:noFill/>
          <a:ln w="38100" cap="flat">
            <a:solidFill>
              <a:srgbClr val="BBE0E3"/>
            </a:solidFill>
            <a:prstDash val="solid"/>
            <a:round/>
            <a:tailEnd type="triangle"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defTabSz="457200"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/>
          </p:nvPr>
        </p:nvGraphicFramePr>
        <p:xfrm>
          <a:off x="4148725" y="1726061"/>
          <a:ext cx="1700625" cy="6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6" imgW="583920" imgH="228600" progId="Equation.DSMT4">
                  <p:embed/>
                </p:oleObj>
              </mc:Choice>
              <mc:Fallback>
                <p:oleObj name="Equation" r:id="rId6" imgW="583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8725" y="1726061"/>
                        <a:ext cx="1700625" cy="66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>
            <p:extLst/>
          </p:nvPr>
        </p:nvGraphicFramePr>
        <p:xfrm>
          <a:off x="427038" y="4935562"/>
          <a:ext cx="4365625" cy="61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8" imgW="1625400" imgH="228600" progId="Equation.DSMT4">
                  <p:embed/>
                </p:oleObj>
              </mc:Choice>
              <mc:Fallback>
                <p:oleObj name="Equation" r:id="rId8" imgW="1625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7038" y="4935562"/>
                        <a:ext cx="4365625" cy="614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53341" y="4418296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be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hape 155"/>
          <p:cNvSpPr/>
          <p:nvPr/>
        </p:nvSpPr>
        <p:spPr>
          <a:xfrm>
            <a:off x="501452" y="5766593"/>
            <a:ext cx="2403878" cy="7180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65" tIns="50765" rIns="50765" bIns="50765" numCol="1" anchor="t">
            <a:spAutoFit/>
          </a:bodyPr>
          <a:lstStyle/>
          <a:p>
            <a:pPr lvl="0" defTabSz="447372">
              <a:defRPr sz="1800"/>
            </a:pP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achieved</a:t>
            </a:r>
            <a:endParaRPr sz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"/>
            </a:endParaRPr>
          </a:p>
        </p:txBody>
      </p:sp>
      <p:graphicFrame>
        <p:nvGraphicFramePr>
          <p:cNvPr id="33" name="オブジェクト 32"/>
          <p:cNvGraphicFramePr>
            <a:graphicFrameLocks noChangeAspect="1"/>
          </p:cNvGraphicFramePr>
          <p:nvPr>
            <p:extLst/>
          </p:nvPr>
        </p:nvGraphicFramePr>
        <p:xfrm>
          <a:off x="501451" y="6491787"/>
          <a:ext cx="2337359" cy="628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10" imgW="850680" imgH="228600" progId="Equation.DSMT4">
                  <p:embed/>
                </p:oleObj>
              </mc:Choice>
              <mc:Fallback>
                <p:oleObj name="Equation" r:id="rId10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1451" y="6491787"/>
                        <a:ext cx="2337359" cy="628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3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 High Power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2388" y="2011568"/>
            <a:ext cx="9157856" cy="4794530"/>
          </a:xfrm>
        </p:spPr>
        <p:txBody>
          <a:bodyPr/>
          <a:lstStyle/>
          <a:p>
            <a:r>
              <a:rPr kumimoji="1" lang="en-US" altLang="ja-JP" dirty="0" smtClean="0"/>
              <a:t>High reflective mirrors</a:t>
            </a:r>
          </a:p>
          <a:p>
            <a:pPr lvl="1"/>
            <a:r>
              <a:rPr lang="en-US" altLang="ja-JP" dirty="0" smtClean="0"/>
              <a:t>99.999%</a:t>
            </a:r>
          </a:p>
          <a:p>
            <a:pPr lvl="1"/>
            <a:r>
              <a:rPr lang="en-US" altLang="ja-JP" dirty="0" smtClean="0"/>
              <a:t>very low power loss O(ppm) to prevent thermal effect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 </a:t>
            </a:r>
          </a:p>
          <a:p>
            <a:pPr marL="503560" lvl="1" indent="0">
              <a:buNone/>
            </a:pP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sophisticated control system</a:t>
            </a:r>
          </a:p>
          <a:p>
            <a:pPr lvl="1"/>
            <a:endParaRPr lang="en-US" altLang="ja-JP" dirty="0" smtClean="0"/>
          </a:p>
        </p:txBody>
      </p:sp>
      <p:sp>
        <p:nvSpPr>
          <p:cNvPr id="4" name="右矢印 3"/>
          <p:cNvSpPr/>
          <p:nvPr/>
        </p:nvSpPr>
        <p:spPr>
          <a:xfrm>
            <a:off x="1281696" y="3612562"/>
            <a:ext cx="735981" cy="587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9259" y="3612562"/>
            <a:ext cx="6906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0"/>
            <a:r>
              <a:rPr kumimoji="1" lang="en-US" altLang="ja-JP" sz="2800" dirty="0" smtClean="0"/>
              <a:t>sophisticated </a:t>
            </a:r>
            <a:r>
              <a:rPr kumimoji="1" lang="en-US" altLang="ja-JP" sz="2800" dirty="0"/>
              <a:t>mirror treatment</a:t>
            </a:r>
            <a:r>
              <a:rPr lang="en-US" altLang="ja-JP" sz="2800" dirty="0"/>
              <a:t> and </a:t>
            </a:r>
            <a:r>
              <a:rPr lang="en-US" altLang="ja-JP" sz="2800" dirty="0" smtClean="0"/>
              <a:t>leaning</a:t>
            </a:r>
            <a:endParaRPr kumimoji="1" lang="en-US" altLang="ja-JP" sz="2800" dirty="0"/>
          </a:p>
          <a:p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115865"/>
              </p:ext>
            </p:extLst>
          </p:nvPr>
        </p:nvGraphicFramePr>
        <p:xfrm>
          <a:off x="1226316" y="4726513"/>
          <a:ext cx="33528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1396800" imgH="228600" progId="Equation.DSMT4">
                  <p:embed/>
                </p:oleObj>
              </mc:Choice>
              <mc:Fallback>
                <p:oleObj name="Equation" r:id="rId3" imgW="139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6316" y="4726513"/>
                        <a:ext cx="3352800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116761" y="6093406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0"/>
            <a:r>
              <a:rPr kumimoji="1" lang="en-US" altLang="ja-JP" sz="2800" dirty="0" smtClean="0"/>
              <a:t>A Feedback free cavity</a:t>
            </a:r>
          </a:p>
        </p:txBody>
      </p:sp>
      <p:sp>
        <p:nvSpPr>
          <p:cNvPr id="8" name="右矢印 7"/>
          <p:cNvSpPr/>
          <p:nvPr/>
        </p:nvSpPr>
        <p:spPr>
          <a:xfrm>
            <a:off x="1226316" y="6093488"/>
            <a:ext cx="735981" cy="587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39" y="6155536"/>
            <a:ext cx="277691" cy="5252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791844" y="4726513"/>
            <a:ext cx="458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(currently ~16pm)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1226315" y="5279122"/>
            <a:ext cx="735981" cy="587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7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4999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6891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6891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</TotalTime>
  <Words>726</Words>
  <Application>Microsoft Macintosh PowerPoint</Application>
  <PresentationFormat>ユーザー設定</PresentationFormat>
  <Paragraphs>217</Paragraphs>
  <Slides>23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8" baseType="lpstr">
      <vt:lpstr>Calibri</vt:lpstr>
      <vt:lpstr>Times</vt:lpstr>
      <vt:lpstr>ＭＳ Ｐゴシック</vt:lpstr>
      <vt:lpstr>Avenir Roman</vt:lpstr>
      <vt:lpstr>Times New Roman</vt:lpstr>
      <vt:lpstr>Symbol</vt:lpstr>
      <vt:lpstr>ＭＳ Ｐ明朝</vt:lpstr>
      <vt:lpstr>Arial</vt:lpstr>
      <vt:lpstr>ＤＦＰ太丸ゴシック体</vt:lpstr>
      <vt:lpstr>Calibri Light</vt:lpstr>
      <vt:lpstr>Arial Bold</vt:lpstr>
      <vt:lpstr>Helvetica</vt:lpstr>
      <vt:lpstr>Office Theme</vt:lpstr>
      <vt:lpstr>Equation</vt:lpstr>
      <vt:lpstr>Acrobat Document</vt:lpstr>
      <vt:lpstr>Development of Optical Resonant Cavities for laser-Compton Scattering</vt:lpstr>
      <vt:lpstr>Contents</vt:lpstr>
      <vt:lpstr>Introduction</vt:lpstr>
      <vt:lpstr>Enhancing laser pulse energy using an Optical Resonant Cavity</vt:lpstr>
      <vt:lpstr>PowerPoint プレゼンテーション</vt:lpstr>
      <vt:lpstr>4 mirror cavities at the KEK-ATF </vt:lpstr>
      <vt:lpstr>PowerPoint プレゼンテーション</vt:lpstr>
      <vt:lpstr>Stored Laser Power in the cavity</vt:lpstr>
      <vt:lpstr>Toward High Power Storage</vt:lpstr>
      <vt:lpstr>Self- Resonating Mechanism      (KEK,Waseda,Hiroshima)</vt:lpstr>
      <vt:lpstr>The optical setup</vt:lpstr>
      <vt:lpstr>It looks,,,</vt:lpstr>
      <vt:lpstr>High Finesse Oscillation  (CW) </vt:lpstr>
      <vt:lpstr>Toward the mode locked pulse Oscillation</vt:lpstr>
      <vt:lpstr>Pulse Oscillation</vt:lpstr>
      <vt:lpstr>Demonstration of the pulse oscillation</vt:lpstr>
      <vt:lpstr>Model locked pulse oscillation</vt:lpstr>
      <vt:lpstr>Summary</vt:lpstr>
      <vt:lpstr>Performance of the cavity (alone)</vt:lpstr>
      <vt:lpstr>Schematic</vt:lpstr>
      <vt:lpstr>Power and enhancements</vt:lpstr>
      <vt:lpstr>Model locked pulse oscillation</vt:lpstr>
      <vt:lpstr>PowerPoint プレゼンテーション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Compton Status</dc:title>
  <dc:creator>takahasi</dc:creator>
  <cp:lastModifiedBy>高橋徹</cp:lastModifiedBy>
  <cp:revision>140</cp:revision>
  <dcterms:modified xsi:type="dcterms:W3CDTF">2016-09-29T09:27:50Z</dcterms:modified>
</cp:coreProperties>
</file>