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41" r:id="rId2"/>
  </p:sldMasterIdLst>
  <p:notesMasterIdLst>
    <p:notesMasterId r:id="rId35"/>
  </p:notesMasterIdLst>
  <p:handoutMasterIdLst>
    <p:handoutMasterId r:id="rId36"/>
  </p:handoutMasterIdLst>
  <p:sldIdLst>
    <p:sldId id="256" r:id="rId3"/>
    <p:sldId id="332" r:id="rId4"/>
    <p:sldId id="340" r:id="rId5"/>
    <p:sldId id="286" r:id="rId6"/>
    <p:sldId id="364" r:id="rId7"/>
    <p:sldId id="333" r:id="rId8"/>
    <p:sldId id="363" r:id="rId9"/>
    <p:sldId id="307" r:id="rId10"/>
    <p:sldId id="336" r:id="rId11"/>
    <p:sldId id="308" r:id="rId12"/>
    <p:sldId id="304" r:id="rId13"/>
    <p:sldId id="341" r:id="rId14"/>
    <p:sldId id="310" r:id="rId15"/>
    <p:sldId id="313" r:id="rId16"/>
    <p:sldId id="342" r:id="rId17"/>
    <p:sldId id="349" r:id="rId18"/>
    <p:sldId id="356" r:id="rId19"/>
    <p:sldId id="348" r:id="rId20"/>
    <p:sldId id="359" r:id="rId21"/>
    <p:sldId id="360" r:id="rId22"/>
    <p:sldId id="361" r:id="rId23"/>
    <p:sldId id="362" r:id="rId24"/>
    <p:sldId id="350" r:id="rId25"/>
    <p:sldId id="353" r:id="rId26"/>
    <p:sldId id="351" r:id="rId27"/>
    <p:sldId id="355" r:id="rId28"/>
    <p:sldId id="352" r:id="rId29"/>
    <p:sldId id="330" r:id="rId30"/>
    <p:sldId id="344" r:id="rId31"/>
    <p:sldId id="346" r:id="rId32"/>
    <p:sldId id="357" r:id="rId33"/>
    <p:sldId id="34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912"/>
    <a:srgbClr val="66F7EB"/>
    <a:srgbClr val="FF7F31"/>
    <a:srgbClr val="FF9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5" autoAdjust="0"/>
  </p:normalViewPr>
  <p:slideViewPr>
    <p:cSldViewPr snapToGrid="0" snapToObjects="1">
      <p:cViewPr>
        <p:scale>
          <a:sx n="85" d="100"/>
          <a:sy n="85" d="100"/>
        </p:scale>
        <p:origin x="-4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aia:Desktop:cug:attivit&#224;2015:dati%20statistici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a:Desktop:genovate_25:coordinamento_2014:preset_ago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Personale</a:t>
            </a:r>
            <a:r>
              <a:rPr lang="it-IT" baseline="0"/>
              <a:t> dipendente</a:t>
            </a:r>
            <a:r>
              <a:rPr lang="it-IT"/>
              <a:t> TI@ 2014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Foglio1!$O$4:$O$11</c:f>
              <c:strCache>
                <c:ptCount val="8"/>
                <c:pt idx="0">
                  <c:v>Ricercatori (u)</c:v>
                </c:pt>
                <c:pt idx="1">
                  <c:v>Ricercatori (d)</c:v>
                </c:pt>
                <c:pt idx="2">
                  <c:v>Tecnologi (u)</c:v>
                </c:pt>
                <c:pt idx="3">
                  <c:v>Tecnologi (d)</c:v>
                </c:pt>
                <c:pt idx="4">
                  <c:v>Amministrativi (u)</c:v>
                </c:pt>
                <c:pt idx="5">
                  <c:v>Amministrativi (d)</c:v>
                </c:pt>
                <c:pt idx="6">
                  <c:v>Tecnici (u)</c:v>
                </c:pt>
                <c:pt idx="7">
                  <c:v>Tecnici (d)</c:v>
                </c:pt>
              </c:strCache>
            </c:strRef>
          </c:cat>
          <c:val>
            <c:numRef>
              <c:f>Foglio1!$P$4:$P$11</c:f>
              <c:numCache>
                <c:formatCode>General</c:formatCode>
                <c:ptCount val="8"/>
                <c:pt idx="0">
                  <c:v>454.0</c:v>
                </c:pt>
                <c:pt idx="1">
                  <c:v>127.0</c:v>
                </c:pt>
                <c:pt idx="2">
                  <c:v>185.0</c:v>
                </c:pt>
                <c:pt idx="3">
                  <c:v>32.0</c:v>
                </c:pt>
                <c:pt idx="4">
                  <c:v>51.0</c:v>
                </c:pt>
                <c:pt idx="5">
                  <c:v>232.0</c:v>
                </c:pt>
                <c:pt idx="6">
                  <c:v>610.0</c:v>
                </c:pt>
                <c:pt idx="7">
                  <c:v>34.0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uomini-13</c:v>
          </c:tx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0.0149006622516556"/>
                  <c:y val="-0.0317460317460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09669291338583"/>
                  <c:y val="0.0462977835574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11895433070866"/>
                  <c:y val="0.057187361561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23682519685038"/>
                  <c:y val="0.0308241279277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684510236220472"/>
                  <c:y val="0.029004958772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Foglio1!$A$95:$A$99</c:f>
              <c:strCache>
                <c:ptCount val="5"/>
                <c:pt idx="0">
                  <c:v>Laurea in fisica</c:v>
                </c:pt>
                <c:pt idx="1">
                  <c:v>PhD/Post-PhD associati INFN</c:v>
                </c:pt>
                <c:pt idx="2">
                  <c:v>Ricercatore</c:v>
                </c:pt>
                <c:pt idx="3">
                  <c:v>PR Ricercatore </c:v>
                </c:pt>
                <c:pt idx="4">
                  <c:v>Dirigente Ricerca</c:v>
                </c:pt>
              </c:strCache>
            </c:strRef>
          </c:cat>
          <c:val>
            <c:numRef>
              <c:f>Foglio1!$B$95:$B$99</c:f>
              <c:numCache>
                <c:formatCode>0</c:formatCode>
                <c:ptCount val="5"/>
                <c:pt idx="0">
                  <c:v>69.0</c:v>
                </c:pt>
                <c:pt idx="1">
                  <c:v>70.0</c:v>
                </c:pt>
                <c:pt idx="2">
                  <c:v>76.0</c:v>
                </c:pt>
                <c:pt idx="3">
                  <c:v>75.0</c:v>
                </c:pt>
                <c:pt idx="4">
                  <c:v>89.0</c:v>
                </c:pt>
              </c:numCache>
            </c:numRef>
          </c:val>
          <c:smooth val="0"/>
        </c:ser>
        <c:ser>
          <c:idx val="1"/>
          <c:order val="1"/>
          <c:tx>
            <c:v>donne-13</c:v>
          </c:tx>
          <c:marker>
            <c:symbol val="triangle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0298013228346457"/>
                  <c:y val="0.0453431841890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98572598425197"/>
                  <c:y val="-0.0336061848893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57112440944881"/>
                  <c:y val="-0.054421881475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57113700787402"/>
                  <c:y val="-0.029926976006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91337322834646"/>
                  <c:y val="-0.0489729482544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Foglio1!$A$95:$A$99</c:f>
              <c:strCache>
                <c:ptCount val="5"/>
                <c:pt idx="0">
                  <c:v>Laurea in fisica</c:v>
                </c:pt>
                <c:pt idx="1">
                  <c:v>PhD/Post-PhD associati INFN</c:v>
                </c:pt>
                <c:pt idx="2">
                  <c:v>Ricercatore</c:v>
                </c:pt>
                <c:pt idx="3">
                  <c:v>PR Ricercatore </c:v>
                </c:pt>
                <c:pt idx="4">
                  <c:v>Dirigente Ricerca</c:v>
                </c:pt>
              </c:strCache>
            </c:strRef>
          </c:cat>
          <c:val>
            <c:numRef>
              <c:f>Foglio1!$C$95:$C$99</c:f>
              <c:numCache>
                <c:formatCode>0</c:formatCode>
                <c:ptCount val="5"/>
                <c:pt idx="0">
                  <c:v>31.0</c:v>
                </c:pt>
                <c:pt idx="1">
                  <c:v>30.0</c:v>
                </c:pt>
                <c:pt idx="2">
                  <c:v>24.0</c:v>
                </c:pt>
                <c:pt idx="3">
                  <c:v>25.0</c:v>
                </c:pt>
                <c:pt idx="4">
                  <c:v>11.0</c:v>
                </c:pt>
              </c:numCache>
            </c:numRef>
          </c:val>
          <c:smooth val="0"/>
        </c:ser>
        <c:ser>
          <c:idx val="2"/>
          <c:order val="2"/>
          <c:tx>
            <c:v>uomini-04</c:v>
          </c:tx>
          <c:spPr>
            <a:ln>
              <a:prstDash val="dash"/>
            </a:ln>
          </c:spPr>
          <c:marker>
            <c:symbol val="plus"/>
            <c:size val="9"/>
            <c:spPr>
              <a:ln>
                <a:prstDash val="solid"/>
              </a:ln>
            </c:spPr>
          </c:marker>
          <c:dLbls>
            <c:dLbl>
              <c:idx val="0"/>
              <c:layout>
                <c:manualLayout>
                  <c:x val="-0.0194224881889764"/>
                  <c:y val="0.0389973848550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60343937007874"/>
                  <c:y val="-0.0372279463252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74781732283465"/>
                  <c:y val="-0.0426768795461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64238410596028"/>
                  <c:y val="-0.0453518310211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993377483443708"/>
                  <c:y val="-0.0272108843537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Foglio1!$A$95:$A$99</c:f>
              <c:strCache>
                <c:ptCount val="5"/>
                <c:pt idx="0">
                  <c:v>Laurea in fisica</c:v>
                </c:pt>
                <c:pt idx="1">
                  <c:v>PhD/Post-PhD associati INFN</c:v>
                </c:pt>
                <c:pt idx="2">
                  <c:v>Ricercatore</c:v>
                </c:pt>
                <c:pt idx="3">
                  <c:v>PR Ricercatore </c:v>
                </c:pt>
                <c:pt idx="4">
                  <c:v>Dirigente Ricerca</c:v>
                </c:pt>
              </c:strCache>
            </c:strRef>
          </c:cat>
          <c:val>
            <c:numRef>
              <c:f>Foglio1!$D$95:$D$99</c:f>
              <c:numCache>
                <c:formatCode>0</c:formatCode>
                <c:ptCount val="5"/>
                <c:pt idx="0">
                  <c:v>68.0</c:v>
                </c:pt>
                <c:pt idx="1">
                  <c:v>73.0</c:v>
                </c:pt>
                <c:pt idx="2">
                  <c:v>78.0</c:v>
                </c:pt>
                <c:pt idx="3">
                  <c:v>80.0</c:v>
                </c:pt>
                <c:pt idx="4">
                  <c:v>93.0</c:v>
                </c:pt>
              </c:numCache>
            </c:numRef>
          </c:val>
          <c:smooth val="0"/>
        </c:ser>
        <c:ser>
          <c:idx val="3"/>
          <c:order val="3"/>
          <c:tx>
            <c:v>donne-04</c:v>
          </c:tx>
          <c:spPr>
            <a:ln>
              <a:prstDash val="dash"/>
            </a:ln>
          </c:spPr>
          <c:dLbls>
            <c:dLbl>
              <c:idx val="0"/>
              <c:layout>
                <c:manualLayout>
                  <c:x val="-0.0298013245033113"/>
                  <c:y val="-0.0408166836288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16797480314961"/>
                  <c:y val="0.0481246695342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98013245033113"/>
                  <c:y val="0.045351473922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1512566929134"/>
                  <c:y val="0.0335484516341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660066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Foglio1!$A$95:$A$99</c:f>
              <c:strCache>
                <c:ptCount val="5"/>
                <c:pt idx="0">
                  <c:v>Laurea in fisica</c:v>
                </c:pt>
                <c:pt idx="1">
                  <c:v>PhD/Post-PhD associati INFN</c:v>
                </c:pt>
                <c:pt idx="2">
                  <c:v>Ricercatore</c:v>
                </c:pt>
                <c:pt idx="3">
                  <c:v>PR Ricercatore </c:v>
                </c:pt>
                <c:pt idx="4">
                  <c:v>Dirigente Ricerca</c:v>
                </c:pt>
              </c:strCache>
            </c:strRef>
          </c:cat>
          <c:val>
            <c:numRef>
              <c:f>Foglio1!$E$95:$E$99</c:f>
              <c:numCache>
                <c:formatCode>0</c:formatCode>
                <c:ptCount val="5"/>
                <c:pt idx="0">
                  <c:v>32.0</c:v>
                </c:pt>
                <c:pt idx="1">
                  <c:v>27.0</c:v>
                </c:pt>
                <c:pt idx="2">
                  <c:v>22.0</c:v>
                </c:pt>
                <c:pt idx="3">
                  <c:v>20.0</c:v>
                </c:pt>
                <c:pt idx="4">
                  <c:v>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938952"/>
        <c:axId val="2089162504"/>
      </c:lineChart>
      <c:catAx>
        <c:axId val="2091938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2089162504"/>
        <c:crosses val="autoZero"/>
        <c:auto val="1"/>
        <c:lblAlgn val="ctr"/>
        <c:lblOffset val="100"/>
        <c:noMultiLvlLbl val="0"/>
      </c:catAx>
      <c:valAx>
        <c:axId val="2089162504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it-IT" sz="1400"/>
                  <a:t>%</a:t>
                </a:r>
              </a:p>
            </c:rich>
          </c:tx>
          <c:layout>
            <c:manualLayout>
              <c:xMode val="edge"/>
              <c:yMode val="edge"/>
              <c:x val="0.0322224881889764"/>
              <c:y val="0.083350815267873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2091938952"/>
        <c:crosses val="autoZero"/>
        <c:crossBetween val="between"/>
        <c:majorUnit val="20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25B11-4B99-214D-9FA1-5082EB55ADFD}" type="datetime1">
              <a:rPr lang="it-IT" smtClean="0"/>
              <a:t>10/03/16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8F15-AFB0-7440-BB3C-825D41AC95B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75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E91F-34C3-BE40-BEFE-E20B2F3CE8DA}" type="datetime1">
              <a:rPr lang="it-IT" smtClean="0"/>
              <a:t>10/03/16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0B6C9-7077-9F4D-AD15-4F0E543EBB1A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4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8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uomini</a:t>
            </a:r>
            <a:r>
              <a:rPr lang="en-GB" dirty="0" smtClean="0"/>
              <a:t> in </a:t>
            </a:r>
            <a:r>
              <a:rPr lang="en-GB" dirty="0" err="1" smtClean="0"/>
              <a:t>pensione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9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tale differenza d'inquadramento si ripercuote su tutta la carriera, che negli anni comporta una notevole differenza stipendiale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la comunicazione verso il personale e la circolazione delle informazioni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1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la comunicazione verso il personale e la circolazione delle informazioni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1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la comunicazione verso il personale e la circolazione delle informazioni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1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la comunicazione verso il personale e la circolazione delle informazioni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1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la comunicazione verso il personale e la circolazione delle informazioni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1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la comunicazione verso il personale e la circolazione delle informazioni</a:t>
            </a:r>
            <a:r>
              <a:rPr lang="it-IT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B6C9-7077-9F4D-AD15-4F0E543EBB1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78FC9-C2CC-E942-8300-B4C24D06D110}" type="datetime1">
              <a:rPr lang="it-IT" smtClean="0"/>
              <a:t>10/03/16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assemblea TTA - Bari - 9/10 marzo 2016</a:t>
            </a:r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9D1-7676-E648-AC97-F68F5FD555A3}" type="datetime1">
              <a:rPr lang="it-IT" smtClean="0"/>
              <a:t>10/03/16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4C84-1F2B-BE47-9BD8-CA2FA18B3764}" type="datetime1">
              <a:rPr lang="it-IT" smtClean="0"/>
              <a:t>10/03/16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6A07-814C-D243-89FD-3144E47AA929}" type="datetime1">
              <a:rPr lang="it-IT" smtClean="0"/>
              <a:t>10/03/16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E441-A8ED-624D-8D83-9E8287A3A5B0}" type="datetime1">
              <a:rPr lang="it-IT" smtClean="0"/>
              <a:t>10/03/16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2pPr>
              <a:buClr>
                <a:srgbClr val="000099"/>
              </a:buClr>
              <a:defRPr/>
            </a:lvl2pPr>
            <a:lvl3pPr>
              <a:buClr>
                <a:srgbClr val="3366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CUG INFN, Human Resources Strategy for Researchers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F51B-3B56-4924-A9D1-365310C7F0CB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71221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D1F-B977-8E45-9FD3-9B64124E3D42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48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A02-84F8-F043-98EA-6517C29D21E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9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3B04-3A76-4048-8F51-138A62C6567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21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BA76-AA75-474F-9158-BC25914B6BA8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934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E61-AB96-9D4C-8F9A-69AF05BD83C3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92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A105-77C2-744D-87D0-EBE84E96E69B}" type="datetime1">
              <a:rPr lang="it-IT" smtClean="0"/>
              <a:t>10/03/16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EFD3-B858-8449-8A5F-E6F1CC1FF409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522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D586-65A4-A641-AE69-1FC1BBDE38FC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36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7AA5-73A7-E74B-AAA0-DD5C15492733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98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E51B-5DF7-4F40-B47F-F3DD4FD7F0E4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86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EC3C-8259-7A43-A6F6-7CBAD727935E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982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A49-1C21-3F46-A080-E9DA65DA73F5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6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863387-8E5D-2342-A9A2-BA9C9ADF9353}" type="datetime1">
              <a:rPr lang="it-IT" smtClean="0"/>
              <a:t>10/03/16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assemblea TTA - Bari - 9/10 marzo 2016</a:t>
            </a: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AD25-51F1-584F-B0B0-975FA81430CA}" type="datetime1">
              <a:rPr lang="it-IT" smtClean="0"/>
              <a:t>10/03/16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6851-F98B-D047-B1A4-95A3481493A0}" type="datetime1">
              <a:rPr lang="it-IT" smtClean="0"/>
              <a:t>10/03/16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E071-FB9B-D94B-9BE4-B1E122D0C611}" type="datetime1">
              <a:rPr lang="it-IT" smtClean="0"/>
              <a:t>10/03/16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1D2F-7DA4-1D4F-8A0F-2633D2CD2801}" type="datetime1">
              <a:rPr lang="it-IT" smtClean="0"/>
              <a:t>10/03/16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683-868F-F948-B9F1-6E4E137DE6B2}" type="datetime1">
              <a:rPr lang="it-IT" smtClean="0"/>
              <a:t>10/03/16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7369-78E8-B341-BA62-5AB1EF3977C7}" type="datetime1">
              <a:rPr lang="it-IT" smtClean="0"/>
              <a:t>10/03/16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CB53A59-A223-4F41-8431-736DF6E155B6}" type="datetime1">
              <a:rPr lang="it-IT" smtClean="0"/>
              <a:t>10/03/16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assemblea TTA - Bari - 9/10 marzo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53" r:id="rId14"/>
  </p:sldLayoutIdLst>
  <p:hf hd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DC8EB9-FD72-2E4C-904D-158ADB834689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10/03/16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ricercainternazionale.miur.it/evidenza/protocolli-d'intesa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Relationship Id="rId3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5"/>
          <p:cNvPicPr>
            <a:picLocks noChangeAspect="1"/>
          </p:cNvPicPr>
          <p:nvPr/>
        </p:nvPicPr>
        <p:blipFill rotWithShape="1">
          <a:blip r:embed="rId3"/>
          <a:srcRect l="1698" t="-403" r="-1" b="198"/>
          <a:stretch/>
        </p:blipFill>
        <p:spPr>
          <a:xfrm>
            <a:off x="7543800" y="0"/>
            <a:ext cx="1600201" cy="32737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19666"/>
            <a:ext cx="9144000" cy="3222625"/>
          </a:xfrm>
        </p:spPr>
        <p:txBody>
          <a:bodyPr/>
          <a:lstStyle/>
          <a:p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 smtClean="0"/>
              <a:t>Il V piano triennale di azioni positive dell’INFN.</a:t>
            </a:r>
            <a:br>
              <a:rPr lang="it-IT" sz="6000" dirty="0" smtClean="0"/>
            </a:br>
            <a:r>
              <a:rPr lang="it-IT" sz="6000" dirty="0" smtClean="0"/>
              <a:t>Come lavorare insieme</a:t>
            </a:r>
            <a:endParaRPr lang="en-GB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199" y="4066768"/>
            <a:ext cx="8228013" cy="10668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8200" y="6419144"/>
            <a:ext cx="2895600" cy="365125"/>
          </a:xfrm>
        </p:spPr>
        <p:txBody>
          <a:bodyPr>
            <a:normAutofit/>
          </a:bodyPr>
          <a:lstStyle/>
          <a:p>
            <a:r>
              <a:rPr lang="en-US" smtClean="0"/>
              <a:t>assemblea TTA - Bari - 9/10 marzo 2016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9F2F5E10-5301-4EE6-90D2-A6C4A3F62BED}" type="slidenum">
              <a:rPr lang="en-US" sz="1800" smtClean="0"/>
              <a:t>1</a:t>
            </a:fld>
            <a:endParaRPr lang="en-US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26644" y="4389933"/>
            <a:ext cx="471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Maria Rosaria </a:t>
            </a:r>
            <a:r>
              <a:rPr lang="en-GB" sz="2000" dirty="0" err="1" smtClean="0"/>
              <a:t>Masullo</a:t>
            </a:r>
            <a:r>
              <a:rPr lang="en-GB" sz="2000" dirty="0" smtClean="0"/>
              <a:t>,</a:t>
            </a:r>
          </a:p>
          <a:p>
            <a:r>
              <a:rPr lang="en-GB" sz="2000" dirty="0" err="1" smtClean="0"/>
              <a:t>Ricercatrice</a:t>
            </a:r>
            <a:r>
              <a:rPr lang="en-GB" sz="2000" dirty="0" smtClean="0"/>
              <a:t> e </a:t>
            </a:r>
            <a:r>
              <a:rPr lang="en-GB" sz="2000" dirty="0" err="1" smtClean="0"/>
              <a:t>Presidentessa</a:t>
            </a:r>
            <a:r>
              <a:rPr lang="en-GB" sz="2000" dirty="0" smtClean="0"/>
              <a:t> CUG INFN</a:t>
            </a:r>
            <a:endParaRPr lang="en-GB" sz="2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3137987" y="4113831"/>
            <a:ext cx="965920" cy="906243"/>
            <a:chOff x="7758899" y="4713551"/>
            <a:chExt cx="965920" cy="965920"/>
          </a:xfrm>
        </p:grpSpPr>
        <p:pic>
          <p:nvPicPr>
            <p:cNvPr id="9" name="Picture 25" descr="INF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899" y="4713551"/>
              <a:ext cx="965920" cy="9659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 rot="621311">
              <a:off x="7797123" y="4762391"/>
              <a:ext cx="444555" cy="272788"/>
            </a:xfrm>
            <a:prstGeom prst="rect">
              <a:avLst/>
            </a:prstGeom>
            <a:noFill/>
          </p:spPr>
          <p:txBody>
            <a:bodyPr wrap="none" rtlCol="0">
              <a:prstTxWarp prst="textSlantDown">
                <a:avLst/>
              </a:prstTxWarp>
              <a:spAutoFit/>
            </a:bodyPr>
            <a:lstStyle/>
            <a:p>
              <a:r>
                <a:rPr lang="it-IT" sz="800" b="1" dirty="0" smtClean="0">
                  <a:solidFill>
                    <a:srgbClr val="604A7B"/>
                  </a:solidFill>
                </a:rPr>
                <a:t>CUG</a:t>
              </a:r>
              <a:endParaRPr lang="it-IT" sz="800" b="1" dirty="0">
                <a:solidFill>
                  <a:srgbClr val="604A7B"/>
                </a:solidFill>
              </a:endParaRPr>
            </a:p>
          </p:txBody>
        </p:sp>
      </p:grpSp>
      <p:pic>
        <p:nvPicPr>
          <p:cNvPr id="11" name="Immagine 10" descr="donn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266"/>
            <a:ext cx="2733791" cy="19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75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  <a:pattFill prst="dkUpDiag">
            <a:fgClr>
              <a:schemeClr val="accent3">
                <a:lumMod val="75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txBody>
          <a:bodyPr/>
          <a:lstStyle/>
          <a:p>
            <a:r>
              <a:rPr lang="en-GB" b="1" dirty="0" smtClean="0"/>
              <a:t>La </a:t>
            </a:r>
            <a:r>
              <a:rPr lang="en-GB" b="1" dirty="0" err="1" smtClean="0"/>
              <a:t>consigliera</a:t>
            </a:r>
            <a:r>
              <a:rPr lang="en-GB" b="1" dirty="0" smtClean="0"/>
              <a:t> di </a:t>
            </a:r>
            <a:r>
              <a:rPr lang="en-GB" b="1" dirty="0" err="1" smtClean="0"/>
              <a:t>fiducia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1" dirty="0" smtClean="0"/>
              <a:t>http</a:t>
            </a:r>
            <a:r>
              <a:rPr lang="en-GB" sz="2800" b="1" dirty="0"/>
              <a:t>://</a:t>
            </a:r>
            <a:r>
              <a:rPr lang="en-GB" sz="2800" b="1" dirty="0" err="1"/>
              <a:t>www.infn.it</a:t>
            </a:r>
            <a:r>
              <a:rPr lang="en-GB" sz="2800" b="1" dirty="0"/>
              <a:t>/</a:t>
            </a:r>
            <a:r>
              <a:rPr lang="en-GB" sz="2800" b="1" dirty="0" err="1"/>
              <a:t>consig</a:t>
            </a:r>
            <a:r>
              <a:rPr lang="en-GB" sz="2800" dirty="0" err="1"/>
              <a:t>liera</a:t>
            </a:r>
            <a:r>
              <a:rPr lang="en-GB" sz="2800" dirty="0"/>
              <a:t>/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452282"/>
            <a:ext cx="6956778" cy="3468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/>
              <a:t>La Consigliera </a:t>
            </a:r>
            <a:r>
              <a:rPr lang="it-IT" sz="1800" dirty="0"/>
              <a:t>di Fiducia si colloca nel contesto </a:t>
            </a:r>
            <a:r>
              <a:rPr lang="it-IT" sz="1800" b="1" dirty="0">
                <a:solidFill>
                  <a:srgbClr val="FF0000"/>
                </a:solidFill>
              </a:rPr>
              <a:t>del Codice di comportamento </a:t>
            </a:r>
            <a:r>
              <a:rPr lang="it-IT" sz="1800" dirty="0"/>
              <a:t>per la tutela della dignità delle persone che lavorano e operano all’interno dell’Istituto Nazionale di Fisica </a:t>
            </a:r>
            <a:r>
              <a:rPr lang="it-IT" sz="1800" dirty="0" smtClean="0"/>
              <a:t>Nucleare.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800" dirty="0" smtClean="0"/>
              <a:t>	Salvaguardare il </a:t>
            </a:r>
            <a:r>
              <a:rPr lang="it-IT" sz="1800" i="1" dirty="0" smtClean="0">
                <a:solidFill>
                  <a:srgbClr val="000090"/>
                </a:solidFill>
              </a:rPr>
              <a:t>diritto </a:t>
            </a:r>
            <a:r>
              <a:rPr lang="it-IT" sz="1800" i="1" dirty="0">
                <a:solidFill>
                  <a:srgbClr val="000090"/>
                </a:solidFill>
              </a:rPr>
              <a:t>dei lavoratori e delle lavoratrici a vivere in un ambiente sereno, nel quale i rapporti interpersonali siano  improntati alla correttezza ed al reciproco rispetto della libertà e della dignità della </a:t>
            </a:r>
            <a:r>
              <a:rPr lang="it-IT" sz="1800" i="1" dirty="0" smtClean="0">
                <a:solidFill>
                  <a:srgbClr val="000090"/>
                </a:solidFill>
              </a:rPr>
              <a:t>persona.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800" dirty="0" smtClean="0"/>
              <a:t>La Consigliera supporta l’Ente  in </a:t>
            </a:r>
            <a:r>
              <a:rPr lang="it-IT" sz="1800" dirty="0"/>
              <a:t>modo da garantire un ambiente di lavoro in cui donne ed uomini rispettino reciprocamente l’inviolabilità della persona umana, siano tutelati da qualsiasi </a:t>
            </a:r>
            <a:r>
              <a:rPr lang="it-IT" sz="1800" dirty="0" smtClean="0"/>
              <a:t>atto.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61504"/>
            <a:ext cx="2286000" cy="2743201"/>
          </a:xfrm>
          <a:prstGeom prst="rect">
            <a:avLst/>
          </a:prstGeom>
        </p:spPr>
      </p:pic>
      <p:sp>
        <p:nvSpPr>
          <p:cNvPr id="7" name="Freccia destra 6"/>
          <p:cNvSpPr/>
          <p:nvPr/>
        </p:nvSpPr>
        <p:spPr>
          <a:xfrm flipV="1">
            <a:off x="215546" y="2564736"/>
            <a:ext cx="606777" cy="112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52824" y="4662516"/>
            <a:ext cx="8591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/>
              <a:t>Progetto</a:t>
            </a:r>
            <a:r>
              <a:rPr lang="it-IT" b="1" dirty="0" smtClean="0">
                <a:solidFill>
                  <a:srgbClr val="FF0000"/>
                </a:solidFill>
              </a:rPr>
              <a:t> Benessere </a:t>
            </a:r>
            <a:r>
              <a:rPr lang="it-IT" b="1" dirty="0">
                <a:solidFill>
                  <a:srgbClr val="FF0000"/>
                </a:solidFill>
              </a:rPr>
              <a:t>lavorativo e </a:t>
            </a:r>
            <a:r>
              <a:rPr lang="it-IT" b="1" dirty="0" smtClean="0">
                <a:solidFill>
                  <a:srgbClr val="FF0000"/>
                </a:solidFill>
              </a:rPr>
              <a:t>management, </a:t>
            </a:r>
            <a:r>
              <a:rPr lang="it-IT" dirty="0" smtClean="0">
                <a:solidFill>
                  <a:srgbClr val="000000"/>
                </a:solidFill>
              </a:rPr>
              <a:t>ha previsto </a:t>
            </a:r>
            <a:r>
              <a:rPr lang="it-IT" dirty="0" smtClean="0"/>
              <a:t>un’indagine  </a:t>
            </a:r>
            <a:r>
              <a:rPr lang="it-IT" dirty="0"/>
              <a:t>sul benessere </a:t>
            </a:r>
            <a:r>
              <a:rPr lang="it-IT" dirty="0" smtClean="0"/>
              <a:t>lavorativo</a:t>
            </a:r>
            <a:r>
              <a:rPr lang="it-IT" dirty="0"/>
              <a:t> </a:t>
            </a:r>
            <a:r>
              <a:rPr lang="it-IT" dirty="0" smtClean="0"/>
              <a:t>condotta in </a:t>
            </a:r>
            <a:r>
              <a:rPr lang="it-IT" dirty="0"/>
              <a:t>tutte le strutture utilizzando il questionario MAGELLANO, proposto dal Dipartimento della Pubblica </a:t>
            </a:r>
            <a:r>
              <a:rPr lang="it-IT" dirty="0" smtClean="0"/>
              <a:t>Amministrazione: </a:t>
            </a:r>
          </a:p>
          <a:p>
            <a:pPr marL="0" lvl="1" algn="r"/>
            <a:r>
              <a:rPr lang="it-IT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E’ </a:t>
            </a:r>
            <a:r>
              <a:rPr lang="it-IT" u="sng" dirty="0">
                <a:solidFill>
                  <a:srgbClr val="FF0000"/>
                </a:solidFill>
                <a:latin typeface="Comic Sans MS"/>
                <a:cs typeface="Comic Sans MS"/>
              </a:rPr>
              <a:t>stato prodotto un report con l’analisi </a:t>
            </a:r>
            <a:r>
              <a:rPr lang="it-IT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completa</a:t>
            </a:r>
            <a:r>
              <a:rPr lang="it-IT" sz="1600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.</a:t>
            </a:r>
          </a:p>
          <a:p>
            <a:pPr marL="0" lvl="1"/>
            <a:r>
              <a:rPr lang="it-IT" b="1" dirty="0" smtClean="0">
                <a:solidFill>
                  <a:srgbClr val="FF0000"/>
                </a:solidFill>
              </a:rPr>
              <a:t>DECISE Azioni di miglioramento  per il 2015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248400" y="6527052"/>
            <a:ext cx="2895600" cy="365125"/>
          </a:xfrm>
        </p:spPr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215546" y="6342386"/>
            <a:ext cx="743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La </a:t>
            </a:r>
            <a:r>
              <a:rPr lang="en-GB" dirty="0" err="1" smtClean="0">
                <a:solidFill>
                  <a:srgbClr val="000090"/>
                </a:solidFill>
              </a:rPr>
              <a:t>Consigliera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Capponi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è</a:t>
            </a:r>
            <a:r>
              <a:rPr lang="en-GB" dirty="0" smtClean="0">
                <a:solidFill>
                  <a:srgbClr val="000090"/>
                </a:solidFill>
              </a:rPr>
              <a:t> in </a:t>
            </a:r>
            <a:r>
              <a:rPr lang="en-GB" dirty="0" err="1" smtClean="0">
                <a:solidFill>
                  <a:srgbClr val="000090"/>
                </a:solidFill>
              </a:rPr>
              <a:t>scadenza</a:t>
            </a:r>
            <a:r>
              <a:rPr lang="en-GB" dirty="0" smtClean="0">
                <a:solidFill>
                  <a:srgbClr val="000090"/>
                </a:solidFill>
              </a:rPr>
              <a:t> (</a:t>
            </a:r>
            <a:r>
              <a:rPr lang="en-GB" dirty="0" err="1" smtClean="0">
                <a:solidFill>
                  <a:srgbClr val="000090"/>
                </a:solidFill>
              </a:rPr>
              <a:t>marzo</a:t>
            </a:r>
            <a:r>
              <a:rPr lang="en-GB" dirty="0" smtClean="0">
                <a:solidFill>
                  <a:srgbClr val="000090"/>
                </a:solidFill>
              </a:rPr>
              <a:t>) , </a:t>
            </a:r>
            <a:r>
              <a:rPr lang="en-GB" dirty="0" err="1" smtClean="0">
                <a:solidFill>
                  <a:srgbClr val="000090"/>
                </a:solidFill>
              </a:rPr>
              <a:t>vedremo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ora</a:t>
            </a:r>
            <a:r>
              <a:rPr lang="en-GB" dirty="0" smtClean="0">
                <a:solidFill>
                  <a:srgbClr val="000090"/>
                </a:solidFill>
              </a:rPr>
              <a:t> la </a:t>
            </a:r>
            <a:r>
              <a:rPr lang="en-GB" dirty="0" err="1" smtClean="0">
                <a:solidFill>
                  <a:srgbClr val="000090"/>
                </a:solidFill>
              </a:rPr>
              <a:t>nuova</a:t>
            </a:r>
            <a:r>
              <a:rPr lang="en-GB" dirty="0" smtClean="0">
                <a:solidFill>
                  <a:srgbClr val="000090"/>
                </a:solidFill>
              </a:rPr>
              <a:t>. </a:t>
            </a:r>
            <a:endParaRPr lang="en-GB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5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7900" y="5054600"/>
            <a:ext cx="4818185" cy="452596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</a:rPr>
              <a:t>Cosa possiamo fare per avviare il cambiamento ?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</a:rPr>
              <a:t>Chi deve fare il cambiamento?</a:t>
            </a:r>
            <a:endParaRPr lang="it-IT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80A7-0353-CD4B-888D-ABB03E3E334F}" type="slidenum">
              <a:rPr lang="it-IT" smtClean="0"/>
              <a:t>11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27913" y="1559818"/>
            <a:ext cx="4139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/>
                <a:cs typeface="Comic Sans MS"/>
              </a:rPr>
              <a:t>Nel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dicembre</a:t>
            </a:r>
            <a:r>
              <a:rPr lang="en-GB" dirty="0" smtClean="0">
                <a:latin typeface="Comic Sans MS"/>
                <a:cs typeface="Comic Sans MS"/>
              </a:rPr>
              <a:t> 2011 </a:t>
            </a:r>
            <a:r>
              <a:rPr lang="en-GB" dirty="0" err="1" smtClean="0">
                <a:latin typeface="Comic Sans MS"/>
                <a:cs typeface="Comic Sans MS"/>
              </a:rPr>
              <a:t>viene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approvato</a:t>
            </a:r>
            <a:r>
              <a:rPr lang="en-GB" dirty="0" smtClean="0">
                <a:latin typeface="Comic Sans MS"/>
                <a:cs typeface="Comic Sans MS"/>
              </a:rPr>
              <a:t> dal </a:t>
            </a:r>
            <a:r>
              <a:rPr lang="en-GB" dirty="0" err="1" smtClean="0">
                <a:latin typeface="Comic Sans MS"/>
                <a:cs typeface="Comic Sans MS"/>
              </a:rPr>
              <a:t>Direttivo</a:t>
            </a:r>
            <a:r>
              <a:rPr lang="en-GB" dirty="0" smtClean="0">
                <a:latin typeface="Comic Sans MS"/>
                <a:cs typeface="Comic Sans MS"/>
              </a:rPr>
              <a:t> INFN  </a:t>
            </a:r>
            <a:r>
              <a:rPr lang="en-GB" b="1" dirty="0" err="1" smtClean="0">
                <a:latin typeface="Comic Sans MS"/>
                <a:cs typeface="Comic Sans MS"/>
              </a:rPr>
              <a:t>il</a:t>
            </a:r>
            <a:r>
              <a:rPr lang="en-GB" b="1" dirty="0" smtClean="0">
                <a:latin typeface="Comic Sans MS"/>
                <a:cs typeface="Comic Sans MS"/>
              </a:rPr>
              <a:t> primo PIANO di AZIONI POSITIVE </a:t>
            </a:r>
            <a:r>
              <a:rPr lang="en-GB" b="1" i="1" dirty="0" smtClean="0">
                <a:latin typeface="Comic Sans MS"/>
                <a:cs typeface="Comic Sans MS"/>
              </a:rPr>
              <a:t>(</a:t>
            </a:r>
            <a:r>
              <a:rPr lang="en-GB" b="1" i="1" dirty="0">
                <a:latin typeface="Comic Sans MS"/>
                <a:cs typeface="Comic Sans MS"/>
              </a:rPr>
              <a:t>PTAP</a:t>
            </a:r>
            <a:r>
              <a:rPr lang="en-GB" b="1" i="1" dirty="0" smtClean="0">
                <a:latin typeface="Comic Sans MS"/>
                <a:cs typeface="Comic Sans MS"/>
              </a:rPr>
              <a:t>) </a:t>
            </a:r>
            <a:r>
              <a:rPr lang="en-GB" b="1" dirty="0" smtClean="0">
                <a:latin typeface="Comic Sans MS"/>
                <a:cs typeface="Comic Sans MS"/>
              </a:rPr>
              <a:t>del CUG</a:t>
            </a:r>
            <a:r>
              <a:rPr lang="en-GB" i="1" dirty="0">
                <a:latin typeface="Comic Sans MS"/>
                <a:cs typeface="Comic Sans MS"/>
              </a:rPr>
              <a:t>. </a:t>
            </a:r>
            <a:r>
              <a:rPr lang="en-GB" dirty="0">
                <a:latin typeface="Comic Sans MS"/>
                <a:cs typeface="Comic Sans MS"/>
              </a:rPr>
              <a:t>Il Piano </a:t>
            </a:r>
            <a:r>
              <a:rPr lang="en-GB" dirty="0" err="1">
                <a:latin typeface="Comic Sans MS"/>
                <a:cs typeface="Comic Sans MS"/>
              </a:rPr>
              <a:t>sottolinea</a:t>
            </a:r>
            <a:r>
              <a:rPr lang="en-GB" dirty="0">
                <a:latin typeface="Comic Sans MS"/>
                <a:cs typeface="Comic Sans MS"/>
              </a:rPr>
              <a:t> come </a:t>
            </a:r>
            <a:r>
              <a:rPr lang="en-GB" dirty="0" smtClean="0">
                <a:latin typeface="Comic Sans MS"/>
                <a:cs typeface="Comic Sans MS"/>
              </a:rPr>
              <a:t>le </a:t>
            </a:r>
            <a:r>
              <a:rPr lang="en-GB" dirty="0" err="1" smtClean="0">
                <a:latin typeface="Comic Sans MS"/>
                <a:cs typeface="Comic Sans MS"/>
              </a:rPr>
              <a:t>politiche</a:t>
            </a:r>
            <a:r>
              <a:rPr lang="en-GB" dirty="0" smtClean="0">
                <a:latin typeface="Comic Sans MS"/>
                <a:cs typeface="Comic Sans MS"/>
              </a:rPr>
              <a:t> di </a:t>
            </a:r>
            <a:r>
              <a:rPr lang="en-GB" dirty="0" err="1" smtClean="0">
                <a:latin typeface="Comic Sans MS"/>
                <a:cs typeface="Comic Sans MS"/>
              </a:rPr>
              <a:t>eguaglianza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non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possono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riguardare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solo le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questione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di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equità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ed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imparzialità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nell’accesso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alle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opportunità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lavorative</a:t>
            </a:r>
            <a:r>
              <a:rPr lang="en-GB" dirty="0">
                <a:latin typeface="Comic Sans MS"/>
                <a:cs typeface="Comic Sans MS"/>
              </a:rPr>
              <a:t>, ma </a:t>
            </a:r>
            <a:r>
              <a:rPr lang="en-GB" dirty="0" err="1" smtClean="0">
                <a:latin typeface="Comic Sans MS"/>
                <a:cs typeface="Comic Sans MS"/>
              </a:rPr>
              <a:t>devono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anche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tener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conto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dei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diversi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stili</a:t>
            </a:r>
            <a:r>
              <a:rPr lang="en-GB" dirty="0" smtClean="0">
                <a:latin typeface="Comic Sans MS"/>
                <a:cs typeface="Comic Sans MS"/>
              </a:rPr>
              <a:t> di vita, </a:t>
            </a:r>
            <a:r>
              <a:rPr lang="en-GB" dirty="0" err="1" smtClean="0">
                <a:latin typeface="Comic Sans MS"/>
                <a:cs typeface="Comic Sans MS"/>
              </a:rPr>
              <a:t>delle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aspirazioni</a:t>
            </a:r>
            <a:r>
              <a:rPr lang="en-GB" dirty="0" smtClean="0">
                <a:latin typeface="Comic Sans MS"/>
                <a:cs typeface="Comic Sans MS"/>
              </a:rPr>
              <a:t>, </a:t>
            </a:r>
            <a:r>
              <a:rPr lang="en-GB" dirty="0" err="1" smtClean="0">
                <a:latin typeface="Comic Sans MS"/>
                <a:cs typeface="Comic Sans MS"/>
              </a:rPr>
              <a:t>delle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dirty="0" err="1" smtClean="0">
                <a:latin typeface="Comic Sans MS"/>
                <a:cs typeface="Comic Sans MS"/>
              </a:rPr>
              <a:t>necessità</a:t>
            </a:r>
            <a:r>
              <a:rPr lang="en-GB" dirty="0" smtClean="0"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delle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donne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e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degli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uomini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che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lavorano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nell’ENTE</a:t>
            </a:r>
            <a:r>
              <a:rPr lang="en-GB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 in 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termini di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cambiamenti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strutturali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e </a:t>
            </a:r>
            <a:r>
              <a:rPr lang="en-GB" u="sng" dirty="0" err="1">
                <a:solidFill>
                  <a:srgbClr val="FF0000"/>
                </a:solidFill>
                <a:latin typeface="Comic Sans MS"/>
                <a:cs typeface="Comic Sans MS"/>
              </a:rPr>
              <a:t>culturali</a:t>
            </a:r>
            <a:r>
              <a:rPr lang="en-GB" u="sng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dirty="0">
                <a:latin typeface="Comic Sans MS"/>
                <a:cs typeface="Comic Sans MS"/>
              </a:rPr>
              <a:t>(diversity </a:t>
            </a:r>
            <a:r>
              <a:rPr lang="en-GB" dirty="0" err="1">
                <a:latin typeface="Comic Sans MS"/>
                <a:cs typeface="Comic Sans MS"/>
              </a:rPr>
              <a:t>managment</a:t>
            </a:r>
            <a:r>
              <a:rPr lang="en-GB" dirty="0">
                <a:latin typeface="Comic Sans MS"/>
                <a:cs typeface="Comic Sans MS"/>
              </a:rPr>
              <a:t>).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11321" y="4226594"/>
            <a:ext cx="4421011" cy="23083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Implementazione di un Bilancio </a:t>
            </a:r>
            <a:r>
              <a:rPr lang="it-IT" sz="1600" dirty="0" smtClean="0">
                <a:latin typeface="Comic Sans MS"/>
                <a:cs typeface="Comic Sans MS"/>
              </a:rPr>
              <a:t>delle Risorse Umane </a:t>
            </a:r>
            <a:r>
              <a:rPr lang="it-IT" sz="1600" dirty="0">
                <a:latin typeface="Comic Sans MS"/>
                <a:cs typeface="Comic Sans MS"/>
              </a:rPr>
              <a:t>dell’Ente attraverso l’analisi di statistiche di genere e generazionali 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Promozione della cultura di genere 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Valorizzazione delle Risorse Umane 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Salute e benessere organizzativo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latin typeface="Comic Sans MS"/>
                <a:cs typeface="Comic Sans MS"/>
              </a:rPr>
              <a:t>Elaborazione di una </a:t>
            </a:r>
            <a:r>
              <a:rPr lang="it-IT" sz="1600" dirty="0" smtClean="0">
                <a:latin typeface="Comic Sans MS"/>
                <a:cs typeface="Comic Sans MS"/>
              </a:rPr>
              <a:t>Strategia </a:t>
            </a:r>
            <a:r>
              <a:rPr lang="it-IT" sz="1600" dirty="0">
                <a:latin typeface="Comic Sans MS"/>
                <a:cs typeface="Comic Sans MS"/>
              </a:rPr>
              <a:t>delle </a:t>
            </a:r>
            <a:r>
              <a:rPr lang="it-IT" sz="1600" dirty="0" smtClean="0">
                <a:latin typeface="Comic Sans MS"/>
                <a:cs typeface="Comic Sans MS"/>
              </a:rPr>
              <a:t>Risorse Umane </a:t>
            </a:r>
            <a:r>
              <a:rPr lang="it-IT" sz="1600" dirty="0">
                <a:latin typeface="Comic Sans MS"/>
                <a:cs typeface="Comic Sans MS"/>
              </a:rPr>
              <a:t>per i </a:t>
            </a:r>
            <a:r>
              <a:rPr lang="it-IT" sz="1600" dirty="0" smtClean="0">
                <a:latin typeface="Comic Sans MS"/>
                <a:cs typeface="Comic Sans MS"/>
              </a:rPr>
              <a:t>Ricercatori (HRS)</a:t>
            </a:r>
            <a:endParaRPr lang="en-GB" sz="1600" dirty="0">
              <a:latin typeface="Comic Sans MS"/>
              <a:cs typeface="Comic Sans MS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190521" y="5401383"/>
            <a:ext cx="1320800" cy="712723"/>
            <a:chOff x="3149600" y="4800978"/>
            <a:chExt cx="1320800" cy="712723"/>
          </a:xfrm>
        </p:grpSpPr>
        <p:sp>
          <p:nvSpPr>
            <p:cNvPr id="8" name="Rettangolo 7"/>
            <p:cNvSpPr/>
            <p:nvPr/>
          </p:nvSpPr>
          <p:spPr>
            <a:xfrm>
              <a:off x="3149600" y="4800978"/>
              <a:ext cx="1320800" cy="7108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149600" y="4867370"/>
              <a:ext cx="132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/>
                  <a:cs typeface="Comic Sans MS"/>
                </a:rPr>
                <a:t>5 AREE di </a:t>
              </a:r>
              <a:r>
                <a:rPr lang="en-GB" dirty="0" err="1" smtClean="0">
                  <a:latin typeface="Comic Sans MS"/>
                  <a:cs typeface="Comic Sans MS"/>
                </a:rPr>
                <a:t>intervento</a:t>
              </a:r>
              <a:endParaRPr lang="en-GB" dirty="0">
                <a:latin typeface="Comic Sans MS"/>
                <a:cs typeface="Comic Sans MS"/>
              </a:endParaRPr>
            </a:p>
          </p:txBody>
        </p:sp>
      </p:grpSp>
      <p:sp>
        <p:nvSpPr>
          <p:cNvPr id="18" name="Rettangolo 17"/>
          <p:cNvSpPr/>
          <p:nvPr/>
        </p:nvSpPr>
        <p:spPr>
          <a:xfrm>
            <a:off x="4267200" y="1559818"/>
            <a:ext cx="4876800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I </a:t>
            </a:r>
            <a:r>
              <a:rPr lang="it-IT" dirty="0" smtClean="0"/>
              <a:t>Piani </a:t>
            </a:r>
            <a:r>
              <a:rPr lang="it-IT" dirty="0"/>
              <a:t>Triennale di Azioni Positive sono finalizzati alla rimozione degli ostacoli che impediscono la piena realizzazione di pari opportunità di lavoro e nel lavoro tra uomini e donne. </a:t>
            </a:r>
            <a:endParaRPr lang="it-IT" dirty="0" smtClean="0"/>
          </a:p>
          <a:p>
            <a:r>
              <a:rPr lang="it-IT" b="1" u="sng" dirty="0" err="1">
                <a:solidFill>
                  <a:srgbClr val="000090"/>
                </a:solidFill>
              </a:rPr>
              <a:t>https</a:t>
            </a:r>
            <a:r>
              <a:rPr lang="it-IT" b="1" u="sng" dirty="0">
                <a:solidFill>
                  <a:srgbClr val="000090"/>
                </a:solidFill>
              </a:rPr>
              <a:t>://web2.infn.it/CUG/</a:t>
            </a:r>
            <a:r>
              <a:rPr lang="it-IT" b="1" u="sng" dirty="0" err="1">
                <a:solidFill>
                  <a:srgbClr val="000090"/>
                </a:solidFill>
              </a:rPr>
              <a:t>index.php</a:t>
            </a:r>
            <a:r>
              <a:rPr lang="it-IT" b="1" u="sng" dirty="0">
                <a:solidFill>
                  <a:srgbClr val="000090"/>
                </a:solidFill>
              </a:rPr>
              <a:t>/</a:t>
            </a:r>
            <a:r>
              <a:rPr lang="it-IT" b="1" u="sng" dirty="0" err="1">
                <a:solidFill>
                  <a:srgbClr val="000090"/>
                </a:solidFill>
              </a:rPr>
              <a:t>it</a:t>
            </a:r>
            <a:r>
              <a:rPr lang="it-IT" b="1" u="sng" dirty="0">
                <a:solidFill>
                  <a:srgbClr val="000090"/>
                </a:solidFill>
              </a:rPr>
              <a:t>/piani-triennali-di-azioni-positive</a:t>
            </a:r>
            <a:endParaRPr lang="en-GB" b="1" u="sng" dirty="0">
              <a:solidFill>
                <a:srgbClr val="000090"/>
              </a:solidFill>
            </a:endParaRP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840" y="6492875"/>
            <a:ext cx="4383409" cy="365125"/>
          </a:xfrm>
        </p:spPr>
        <p:txBody>
          <a:bodyPr/>
          <a:lstStyle/>
          <a:p>
            <a:r>
              <a:rPr lang="en-US" smtClean="0"/>
              <a:t>assemblea TTA - Bari - 9/10 marzo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solidFill>
            <a:schemeClr val="tx2">
              <a:lumMod val="60000"/>
              <a:lumOff val="40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FF"/>
                </a:solidFill>
              </a:rPr>
              <a:t>Alcuni risultati positivi</a:t>
            </a:r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80A7-0353-CD4B-888D-ABB03E3E334F}" type="slidenum">
              <a:rPr lang="it-IT" smtClean="0"/>
              <a:t>12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2700" y="620167"/>
            <a:ext cx="7173146" cy="338554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1600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I componenti di tutte le commissioni di concorso sono per 1/3 almeno donne</a:t>
            </a:r>
          </a:p>
          <a:p>
            <a:pPr marL="1081088" indent="-1081088">
              <a:buFont typeface="Wingdings" charset="2"/>
              <a:buChar char="v"/>
            </a:pPr>
            <a:r>
              <a:rPr lang="it-IT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Speranza Falciano, prima donna componente di Giunta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v"/>
            </a:pPr>
            <a:r>
              <a:rPr lang="it-IT" sz="1600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In collaborazione con la Consigliera di fiducia </a:t>
            </a:r>
          </a:p>
          <a:p>
            <a:pPr marL="366713" lvl="1" indent="-82550">
              <a:spcBef>
                <a:spcPts val="600"/>
              </a:spcBef>
              <a:buFont typeface="Wingdings" charset="2"/>
              <a:buChar char="§"/>
            </a:pPr>
            <a:r>
              <a:rPr lang="it-IT" sz="16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Tutela della dignità delle persone</a:t>
            </a:r>
            <a:r>
              <a:rPr lang="it-IT" sz="1600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: un nuovo Codice </a:t>
            </a:r>
            <a:r>
              <a:rPr lang="it-IT" sz="1600" u="sng" dirty="0">
                <a:solidFill>
                  <a:srgbClr val="000090"/>
                </a:solidFill>
                <a:latin typeface="Comic Sans MS"/>
                <a:cs typeface="Comic Sans MS"/>
              </a:rPr>
              <a:t>di </a:t>
            </a:r>
            <a:r>
              <a:rPr lang="it-IT" sz="1600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Condotta per </a:t>
            </a:r>
            <a:r>
              <a:rPr lang="it-IT" sz="1600" u="sng" dirty="0">
                <a:solidFill>
                  <a:srgbClr val="000090"/>
                </a:solidFill>
                <a:latin typeface="Comic Sans MS"/>
                <a:cs typeface="Comic Sans MS"/>
              </a:rPr>
              <a:t>la tutela della dignità delle persone che lavorano e operano all'interno </a:t>
            </a:r>
            <a:r>
              <a:rPr lang="it-IT" sz="1600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dell’INFN. E’ stato prodotto un opuscolo per facilitare la lettura del Codice.</a:t>
            </a:r>
          </a:p>
          <a:p>
            <a:pPr marL="366713" lvl="1" indent="-82550">
              <a:spcBef>
                <a:spcPts val="600"/>
              </a:spcBef>
              <a:buFont typeface="Wingdings" charset="2"/>
              <a:buChar char="§"/>
            </a:pPr>
            <a:r>
              <a:rPr lang="it-IT" sz="16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Maternità e sicurezza</a:t>
            </a:r>
            <a:r>
              <a:rPr lang="it-IT" sz="1600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: un nuovo documento sulla salute ed sul rischio durante il periodo di gravidanza (è stato annesso al documento sulla sicurezza dell’INFN).</a:t>
            </a:r>
          </a:p>
          <a:p>
            <a:pPr marL="366713" lvl="1" indent="-82550">
              <a:spcBef>
                <a:spcPts val="600"/>
              </a:spcBef>
              <a:buFont typeface="Wingdings" charset="2"/>
              <a:buChar char="§"/>
            </a:pPr>
            <a:r>
              <a:rPr lang="it-IT" sz="16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Analisi del Benessere organizzativo. </a:t>
            </a:r>
            <a:endParaRPr lang="it-IT" sz="1600" u="sng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846" y="1481331"/>
            <a:ext cx="1869254" cy="13808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2962965"/>
            <a:ext cx="1917700" cy="136365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65262" y="4286904"/>
            <a:ext cx="8850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GB" sz="1600" u="sng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Lavoro</a:t>
            </a:r>
            <a:r>
              <a:rPr lang="en-GB" sz="1600" u="sng" dirty="0" smtClean="0">
                <a:solidFill>
                  <a:srgbClr val="FF6600"/>
                </a:solidFill>
                <a:latin typeface="Comic Sans MS"/>
                <a:cs typeface="Comic Sans MS"/>
              </a:rPr>
              <a:t> e vita </a:t>
            </a:r>
            <a:r>
              <a:rPr lang="en-GB" sz="1600" u="sng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privata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- </a:t>
            </a:r>
            <a:r>
              <a:rPr lang="en-GB" sz="16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assegnisti</a:t>
            </a:r>
            <a:r>
              <a:rPr lang="en-GB" sz="1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di </a:t>
            </a:r>
            <a:r>
              <a:rPr lang="en-GB" sz="16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ricerca</a:t>
            </a:r>
            <a:r>
              <a:rPr lang="en-GB" sz="16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: 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caso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di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maternità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, 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GB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borse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sono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parzialmente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pagate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dall’INPS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, come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riconosciuto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dalla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legge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italiana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. L’INFN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contribuirà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per la restante parte. In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caso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di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maternità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,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paternità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o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periodi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lunghi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di </a:t>
            </a:r>
            <a:r>
              <a:rPr lang="en-GB" sz="16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malattia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, la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durata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dell’assegno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verrà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prolungata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per un tempo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pari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a 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quello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dell’assenza</a:t>
            </a:r>
            <a:r>
              <a:rPr lang="en-GB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. </a:t>
            </a:r>
          </a:p>
          <a:p>
            <a:endParaRPr lang="en-GB" sz="16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285750" lvl="1" indent="-285750">
              <a:buFont typeface="Wingdings" charset="2"/>
              <a:buChar char="v"/>
            </a:pPr>
            <a:r>
              <a:rPr lang="en-GB" sz="1600" dirty="0">
                <a:solidFill>
                  <a:srgbClr val="000090"/>
                </a:solidFill>
                <a:latin typeface="Comic Sans MS"/>
                <a:cs typeface="Comic Sans MS"/>
              </a:rPr>
              <a:t>N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uovo disciplinare per l’assegnazione  dei contribuiti ai/alle dipendenti con figli in età prescolare. Un diritto per </a:t>
            </a:r>
            <a:r>
              <a:rPr lang="it-IT" sz="1600" dirty="0" err="1">
                <a:solidFill>
                  <a:srgbClr val="000090"/>
                </a:solidFill>
                <a:latin typeface="Comic Sans MS"/>
                <a:cs typeface="Comic Sans MS"/>
              </a:rPr>
              <a:t>tutt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*.</a:t>
            </a:r>
          </a:p>
        </p:txBody>
      </p:sp>
      <p:pic>
        <p:nvPicPr>
          <p:cNvPr id="9" name="Immagine 8" descr="positive-attidtue-1te3ud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1" y="-41317"/>
            <a:ext cx="2006600" cy="1415905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2035" y="74671"/>
            <a:ext cx="8518622" cy="1411941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00000"/>
              </a:lnSpc>
            </a:pPr>
            <a:r>
              <a:rPr lang="en-GB" sz="4400" dirty="0" smtClean="0">
                <a:solidFill>
                  <a:srgbClr val="FF0000"/>
                </a:solidFill>
              </a:rPr>
              <a:t>Il </a:t>
            </a:r>
            <a:r>
              <a:rPr lang="en-GB" sz="4400" dirty="0" err="1" smtClean="0">
                <a:solidFill>
                  <a:srgbClr val="FF0000"/>
                </a:solidFill>
              </a:rPr>
              <a:t>nuovo</a:t>
            </a:r>
            <a:r>
              <a:rPr lang="en-GB" sz="4400" dirty="0" smtClean="0">
                <a:solidFill>
                  <a:srgbClr val="FF0000"/>
                </a:solidFill>
              </a:rPr>
              <a:t> piano </a:t>
            </a:r>
            <a:r>
              <a:rPr lang="en-GB" sz="4400" dirty="0" err="1" smtClean="0">
                <a:solidFill>
                  <a:srgbClr val="FF0000"/>
                </a:solidFill>
              </a:rPr>
              <a:t>triennale</a:t>
            </a:r>
            <a:r>
              <a:rPr lang="en-GB" sz="4400" dirty="0" smtClean="0">
                <a:solidFill>
                  <a:srgbClr val="FF0000"/>
                </a:solidFill>
              </a:rPr>
              <a:t> di </a:t>
            </a:r>
            <a:r>
              <a:rPr lang="en-GB" sz="4400" dirty="0" err="1" smtClean="0">
                <a:solidFill>
                  <a:srgbClr val="FF0000"/>
                </a:solidFill>
              </a:rPr>
              <a:t>azioni</a:t>
            </a:r>
            <a:r>
              <a:rPr lang="en-GB" sz="4400" dirty="0" smtClean="0">
                <a:solidFill>
                  <a:srgbClr val="FF0000"/>
                </a:solidFill>
              </a:rPr>
              <a:t> positive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</a:rPr>
              <a:t>delibera</a:t>
            </a:r>
            <a:r>
              <a:rPr lang="en-GB" sz="2400" dirty="0" smtClean="0">
                <a:solidFill>
                  <a:schemeClr val="tx1"/>
                </a:solidFill>
              </a:rPr>
              <a:t> 13685 del  26 </a:t>
            </a:r>
            <a:r>
              <a:rPr lang="en-GB" sz="2400" dirty="0" err="1" smtClean="0">
                <a:solidFill>
                  <a:schemeClr val="tx1"/>
                </a:solidFill>
              </a:rPr>
              <a:t>marzo</a:t>
            </a:r>
            <a:r>
              <a:rPr lang="en-GB" sz="2400" dirty="0" smtClean="0">
                <a:solidFill>
                  <a:schemeClr val="tx1"/>
                </a:solidFill>
              </a:rPr>
              <a:t> 2015)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650" y="2514490"/>
            <a:ext cx="8715007" cy="110268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000" b="1" dirty="0" err="1" smtClean="0">
                <a:solidFill>
                  <a:srgbClr val="FF0000"/>
                </a:solidFill>
              </a:rPr>
              <a:t>Sono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necessari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cambiamenti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strutturali</a:t>
            </a:r>
            <a:r>
              <a:rPr lang="en-GB" sz="2000" dirty="0" smtClean="0"/>
              <a:t>, </a:t>
            </a:r>
            <a:r>
              <a:rPr lang="en-GB" sz="2000" dirty="0" err="1" smtClean="0"/>
              <a:t>incisivi</a:t>
            </a:r>
            <a:r>
              <a:rPr lang="en-GB" sz="2000" dirty="0" smtClean="0"/>
              <a:t> e </a:t>
            </a:r>
            <a:r>
              <a:rPr lang="en-GB" sz="2000" dirty="0" err="1" smtClean="0"/>
              <a:t>duraturi</a:t>
            </a:r>
            <a:r>
              <a:rPr lang="en-GB" sz="2000" dirty="0" smtClean="0"/>
              <a:t>, </a:t>
            </a:r>
            <a:r>
              <a:rPr lang="en-GB" sz="2000" i="1" dirty="0">
                <a:solidFill>
                  <a:srgbClr val="FF6600"/>
                </a:solidFill>
              </a:rPr>
              <a:t>per </a:t>
            </a:r>
            <a:r>
              <a:rPr lang="en-GB" sz="2000" i="1" dirty="0" err="1" smtClean="0">
                <a:solidFill>
                  <a:srgbClr val="FF6600"/>
                </a:solidFill>
              </a:rPr>
              <a:t>affrontare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>
                <a:solidFill>
                  <a:srgbClr val="FF6600"/>
                </a:solidFill>
              </a:rPr>
              <a:t>gli</a:t>
            </a:r>
            <a:r>
              <a:rPr lang="en-GB" sz="2000" i="1" dirty="0">
                <a:solidFill>
                  <a:srgbClr val="FF6600"/>
                </a:solidFill>
              </a:rPr>
              <a:t> </a:t>
            </a:r>
            <a:r>
              <a:rPr lang="en-GB" sz="2000" i="1" dirty="0" err="1">
                <a:solidFill>
                  <a:srgbClr val="FF6600"/>
                </a:solidFill>
              </a:rPr>
              <a:t>squilibri</a:t>
            </a:r>
            <a:r>
              <a:rPr lang="en-GB" sz="2000" i="1" dirty="0">
                <a:solidFill>
                  <a:srgbClr val="FF6600"/>
                </a:solidFill>
              </a:rPr>
              <a:t> di </a:t>
            </a:r>
            <a:r>
              <a:rPr lang="en-GB" sz="2000" i="1" dirty="0" err="1">
                <a:solidFill>
                  <a:srgbClr val="FF6600"/>
                </a:solidFill>
              </a:rPr>
              <a:t>genere</a:t>
            </a:r>
            <a:r>
              <a:rPr lang="en-GB" sz="2000" i="1" dirty="0">
                <a:solidFill>
                  <a:srgbClr val="FF6600"/>
                </a:solidFill>
              </a:rPr>
              <a:t> </a:t>
            </a:r>
            <a:r>
              <a:rPr lang="en-GB" sz="2000" i="1" dirty="0" err="1">
                <a:solidFill>
                  <a:srgbClr val="FF6600"/>
                </a:solidFill>
              </a:rPr>
              <a:t>nel</a:t>
            </a:r>
            <a:r>
              <a:rPr lang="en-GB" sz="2000" i="1" dirty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sistema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ricerca</a:t>
            </a:r>
            <a:r>
              <a:rPr lang="en-GB" sz="2000" dirty="0"/>
              <a:t> </a:t>
            </a:r>
            <a:r>
              <a:rPr lang="en-GB" sz="2000" dirty="0" smtClean="0"/>
              <a:t>e </a:t>
            </a:r>
            <a:r>
              <a:rPr lang="en-GB" sz="2000" i="1" dirty="0" smtClean="0">
                <a:solidFill>
                  <a:srgbClr val="FF6600"/>
                </a:solidFill>
              </a:rPr>
              <a:t>per </a:t>
            </a:r>
            <a:r>
              <a:rPr lang="en-GB" sz="2000" i="1" dirty="0" err="1" smtClean="0">
                <a:solidFill>
                  <a:srgbClr val="FF6600"/>
                </a:solidFill>
              </a:rPr>
              <a:t>migliorare</a:t>
            </a:r>
            <a:r>
              <a:rPr lang="en-GB" sz="2000" i="1" dirty="0" smtClean="0">
                <a:solidFill>
                  <a:srgbClr val="FF6600"/>
                </a:solidFill>
              </a:rPr>
              <a:t> la </a:t>
            </a:r>
            <a:r>
              <a:rPr lang="en-GB" sz="2000" i="1" dirty="0" err="1" smtClean="0">
                <a:solidFill>
                  <a:srgbClr val="FF6600"/>
                </a:solidFill>
              </a:rPr>
              <a:t>qualità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della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ricerca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nella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direzione</a:t>
            </a:r>
            <a:r>
              <a:rPr lang="en-GB" sz="2000" i="1" dirty="0" smtClean="0">
                <a:solidFill>
                  <a:srgbClr val="FF6600"/>
                </a:solidFill>
              </a:rPr>
              <a:t> </a:t>
            </a:r>
            <a:r>
              <a:rPr lang="en-GB" sz="2000" i="1" dirty="0" err="1" smtClean="0">
                <a:solidFill>
                  <a:srgbClr val="FF6600"/>
                </a:solidFill>
              </a:rPr>
              <a:t>dell’innovazione</a:t>
            </a:r>
            <a:r>
              <a:rPr lang="en-GB" sz="2000" i="1" dirty="0" smtClean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507" y="3617172"/>
            <a:ext cx="1820693" cy="260217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47310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SCOPO                      a  </a:t>
            </a:r>
            <a:r>
              <a:rPr lang="it-IT" sz="2000" b="1" dirty="0">
                <a:solidFill>
                  <a:srgbClr val="0000FF"/>
                </a:solidFill>
              </a:rPr>
              <a:t>partire dalle criticità legate alle pari opportunità tra uomini e donne, </a:t>
            </a:r>
            <a:r>
              <a:rPr lang="it-IT" sz="2000" b="1" dirty="0" smtClean="0">
                <a:solidFill>
                  <a:srgbClr val="0000FF"/>
                </a:solidFill>
              </a:rPr>
              <a:t>si intende </a:t>
            </a:r>
            <a:r>
              <a:rPr lang="it-IT" sz="2000" b="1" dirty="0">
                <a:solidFill>
                  <a:srgbClr val="0000FF"/>
                </a:solidFill>
              </a:rPr>
              <a:t>valorizzare gli individui e le realtà in cui essi/esse lavorano</a:t>
            </a:r>
            <a:r>
              <a:rPr lang="it-IT" sz="2000" dirty="0"/>
              <a:t>. </a:t>
            </a:r>
            <a:endParaRPr lang="en-GB" sz="2000" dirty="0"/>
          </a:p>
        </p:txBody>
      </p:sp>
      <p:sp>
        <p:nvSpPr>
          <p:cNvPr id="7" name="Freccia destra 6"/>
          <p:cNvSpPr/>
          <p:nvPr/>
        </p:nvSpPr>
        <p:spPr>
          <a:xfrm>
            <a:off x="918789" y="1561968"/>
            <a:ext cx="851234" cy="1773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175650" y="3742262"/>
            <a:ext cx="741788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u="sng" dirty="0"/>
              <a:t>Il piano </a:t>
            </a:r>
            <a:r>
              <a:rPr lang="en-GB" u="sng" dirty="0" err="1"/>
              <a:t>nasce</a:t>
            </a:r>
            <a:r>
              <a:rPr lang="en-GB" u="sng" dirty="0"/>
              <a:t> da</a:t>
            </a:r>
            <a:r>
              <a:rPr lang="en-GB" dirty="0"/>
              <a:t>: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/>
              <a:t>le </a:t>
            </a:r>
            <a:r>
              <a:rPr lang="en-GB" dirty="0" err="1"/>
              <a:t>raccomandazioni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Commissione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 </a:t>
            </a:r>
            <a:r>
              <a:rPr lang="en-GB" dirty="0" err="1"/>
              <a:t>presentate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relazione</a:t>
            </a:r>
            <a:r>
              <a:rPr lang="en-GB" dirty="0"/>
              <a:t> “Structural change in research institutions: Enhancing excellence, gender equality and efficiency in research and innovation”, 2012 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 err="1"/>
              <a:t>Relazione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 smtClean="0"/>
              <a:t>Benessere</a:t>
            </a:r>
            <a:r>
              <a:rPr lang="en-GB" dirty="0" smtClean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Consigliera</a:t>
            </a:r>
            <a:r>
              <a:rPr lang="en-GB" dirty="0"/>
              <a:t> di </a:t>
            </a:r>
            <a:r>
              <a:rPr lang="en-GB" dirty="0" err="1"/>
              <a:t>Fiducia</a:t>
            </a:r>
            <a:r>
              <a:rPr lang="en-GB" dirty="0"/>
              <a:t> 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/>
              <a:t>Il Gender Audit del </a:t>
            </a:r>
            <a:r>
              <a:rPr lang="en-GB" dirty="0" err="1"/>
              <a:t>progetto</a:t>
            </a:r>
            <a:r>
              <a:rPr lang="en-GB" dirty="0"/>
              <a:t> </a:t>
            </a:r>
            <a:r>
              <a:rPr lang="en-GB" dirty="0" err="1"/>
              <a:t>europeo</a:t>
            </a:r>
            <a:r>
              <a:rPr lang="en-GB" dirty="0"/>
              <a:t> GENISLAB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/>
              <a:t>Le </a:t>
            </a:r>
            <a:r>
              <a:rPr lang="en-GB" dirty="0" err="1"/>
              <a:t>analisi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precedenti</a:t>
            </a:r>
            <a:r>
              <a:rPr lang="en-GB" dirty="0"/>
              <a:t> CPO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/>
              <a:t>le </a:t>
            </a:r>
            <a:r>
              <a:rPr lang="en-GB" dirty="0" err="1"/>
              <a:t>linee</a:t>
            </a:r>
            <a:r>
              <a:rPr lang="en-GB" dirty="0"/>
              <a:t> </a:t>
            </a:r>
            <a:r>
              <a:rPr lang="en-GB" dirty="0" err="1"/>
              <a:t>guida</a:t>
            </a:r>
            <a:r>
              <a:rPr lang="en-GB" dirty="0"/>
              <a:t> per la </a:t>
            </a:r>
            <a:r>
              <a:rPr lang="en-GB" dirty="0" err="1"/>
              <a:t>trasparenza</a:t>
            </a:r>
            <a:r>
              <a:rPr lang="en-GB" dirty="0"/>
              <a:t> e </a:t>
            </a:r>
            <a:r>
              <a:rPr lang="en-GB" dirty="0" err="1"/>
              <a:t>contro</a:t>
            </a:r>
            <a:r>
              <a:rPr lang="en-GB" dirty="0"/>
              <a:t> la </a:t>
            </a:r>
            <a:r>
              <a:rPr lang="en-GB" dirty="0" err="1"/>
              <a:t>corruzione</a:t>
            </a:r>
            <a:r>
              <a:rPr lang="en-GB" dirty="0"/>
              <a:t> </a:t>
            </a:r>
            <a:r>
              <a:rPr lang="en-GB" dirty="0" err="1"/>
              <a:t>dell'ANAC</a:t>
            </a:r>
            <a:r>
              <a:rPr lang="en-GB" dirty="0"/>
              <a:t> (ex CIVIT)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05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037291"/>
            <a:ext cx="9143999" cy="5124824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2400" b="1" dirty="0" smtClean="0">
                <a:solidFill>
                  <a:srgbClr val="000090"/>
                </a:solidFill>
              </a:rPr>
              <a:t>Nel </a:t>
            </a:r>
            <a:r>
              <a:rPr lang="it-IT" sz="2400" b="1" i="1" dirty="0" smtClean="0">
                <a:solidFill>
                  <a:srgbClr val="000090"/>
                </a:solidFill>
              </a:rPr>
              <a:t>V PTAP </a:t>
            </a:r>
            <a:r>
              <a:rPr lang="it-IT" sz="2400" b="1" dirty="0" smtClean="0">
                <a:solidFill>
                  <a:srgbClr val="000090"/>
                </a:solidFill>
              </a:rPr>
              <a:t>gli </a:t>
            </a:r>
            <a:r>
              <a:rPr lang="it-IT" sz="2400" b="1" dirty="0">
                <a:solidFill>
                  <a:srgbClr val="000090"/>
                </a:solidFill>
              </a:rPr>
              <a:t>obiettivi generali </a:t>
            </a:r>
            <a:r>
              <a:rPr lang="it-IT" sz="2400" b="1" dirty="0" smtClean="0">
                <a:solidFill>
                  <a:srgbClr val="000090"/>
                </a:solidFill>
              </a:rPr>
              <a:t>alla base delle </a:t>
            </a:r>
            <a:r>
              <a:rPr lang="it-IT" sz="2400" b="1" dirty="0">
                <a:solidFill>
                  <a:srgbClr val="000090"/>
                </a:solidFill>
              </a:rPr>
              <a:t>azioni </a:t>
            </a:r>
            <a:r>
              <a:rPr lang="it-IT" sz="2400" b="1" dirty="0" smtClean="0">
                <a:solidFill>
                  <a:srgbClr val="000090"/>
                </a:solidFill>
              </a:rPr>
              <a:t>proposte :</a:t>
            </a:r>
            <a:endParaRPr lang="it-IT" sz="2400" b="1" dirty="0">
              <a:solidFill>
                <a:srgbClr val="000090"/>
              </a:solidFill>
            </a:endParaRP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sz="2000" i="1" dirty="0">
                <a:solidFill>
                  <a:srgbClr val="FF0000"/>
                </a:solidFill>
              </a:rPr>
              <a:t>aumentare </a:t>
            </a:r>
            <a:r>
              <a:rPr lang="it-IT" sz="2000" i="1" dirty="0"/>
              <a:t>la trasparenza dei processi decisionali e aumentare la circolazione delle informazioni (sfavorire la rete dei “vecchi ragazzi”) 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sz="2000" i="1" dirty="0">
                <a:solidFill>
                  <a:srgbClr val="FF0000"/>
                </a:solidFill>
              </a:rPr>
              <a:t>rimuovere</a:t>
            </a:r>
            <a:r>
              <a:rPr lang="it-IT" sz="2000" i="1" dirty="0"/>
              <a:t> i pregiudizi inconsapevoli dalle pratiche istituzionali </a:t>
            </a:r>
            <a:r>
              <a:rPr lang="it-IT" sz="2000" i="1" dirty="0" smtClean="0"/>
              <a:t>(pratiche </a:t>
            </a:r>
            <a:r>
              <a:rPr lang="it-IT" sz="2000" i="1" dirty="0"/>
              <a:t>non neutre);</a:t>
            </a:r>
            <a:endParaRPr lang="it-IT" sz="2000" dirty="0"/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sz="2000" i="1" dirty="0">
                <a:solidFill>
                  <a:srgbClr val="FF0000"/>
                </a:solidFill>
              </a:rPr>
              <a:t>promuovere</a:t>
            </a:r>
            <a:r>
              <a:rPr lang="it-IT" sz="2000" i="1" dirty="0"/>
              <a:t> l'eccellenza attraverso la promozione della diversità (cambiare la definizione di eccellenza nella valutazione);</a:t>
            </a:r>
            <a:endParaRPr lang="it-IT" sz="2000" dirty="0"/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sz="2000" i="1" dirty="0">
                <a:solidFill>
                  <a:srgbClr val="FF0000"/>
                </a:solidFill>
              </a:rPr>
              <a:t>migliorare</a:t>
            </a:r>
            <a:r>
              <a:rPr lang="it-IT" sz="2000" i="1" dirty="0"/>
              <a:t> la ricerca attraverso l'integrazione della prospettiva di genere </a:t>
            </a:r>
            <a:r>
              <a:rPr lang="it-IT" sz="2000" i="1" dirty="0" smtClean="0"/>
              <a:t>(nuove opportunità</a:t>
            </a:r>
            <a:r>
              <a:rPr lang="it-IT" sz="2000" i="1" dirty="0"/>
              <a:t>);</a:t>
            </a:r>
            <a:endParaRPr lang="it-IT" sz="20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sz="2000" i="1" dirty="0" smtClean="0">
                <a:solidFill>
                  <a:srgbClr val="FF0000"/>
                </a:solidFill>
              </a:rPr>
              <a:t>migliorare/modernizzare</a:t>
            </a:r>
            <a:r>
              <a:rPr lang="it-IT" sz="2000" i="1" dirty="0" smtClean="0"/>
              <a:t> </a:t>
            </a:r>
            <a:r>
              <a:rPr lang="it-IT" sz="2000" i="1" dirty="0"/>
              <a:t>la gestione del personale e l'ambiente di lavoro </a:t>
            </a:r>
            <a:r>
              <a:rPr lang="it-IT" sz="2000" i="1" dirty="0" smtClean="0"/>
              <a:t>(ad es. l’organizzazione </a:t>
            </a:r>
            <a:r>
              <a:rPr lang="it-IT" sz="2000" i="1" dirty="0"/>
              <a:t>del lavoro è basata su modelli di genere </a:t>
            </a:r>
            <a:r>
              <a:rPr lang="it-IT" sz="2000" i="1" dirty="0" smtClean="0"/>
              <a:t>che rendono difficile conciliare lavoro e vita privata, in particolare per  le </a:t>
            </a:r>
            <a:r>
              <a:rPr lang="it-IT" sz="2000" i="1" dirty="0"/>
              <a:t>donne)</a:t>
            </a:r>
            <a:r>
              <a:rPr lang="it-IT" sz="2000" dirty="0"/>
              <a:t>. </a:t>
            </a:r>
            <a:r>
              <a:rPr lang="en-GB" sz="2000" dirty="0"/>
              <a:t>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53999" y="196278"/>
            <a:ext cx="8514977" cy="8197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Il </a:t>
            </a:r>
            <a:r>
              <a:rPr lang="en-GB" sz="3600" dirty="0" err="1" smtClean="0">
                <a:solidFill>
                  <a:srgbClr val="FF0000"/>
                </a:solidFill>
              </a:rPr>
              <a:t>nuovo</a:t>
            </a:r>
            <a:r>
              <a:rPr lang="en-GB" sz="3600" dirty="0" smtClean="0">
                <a:solidFill>
                  <a:srgbClr val="FF0000"/>
                </a:solidFill>
              </a:rPr>
              <a:t> PTAP </a:t>
            </a:r>
            <a:r>
              <a:rPr lang="en-GB" sz="2000" dirty="0">
                <a:solidFill>
                  <a:prstClr val="black"/>
                </a:solidFill>
              </a:rPr>
              <a:t>(</a:t>
            </a:r>
            <a:r>
              <a:rPr lang="en-GB" sz="1800" dirty="0" err="1">
                <a:solidFill>
                  <a:prstClr val="black"/>
                </a:solidFill>
              </a:rPr>
              <a:t>delibera</a:t>
            </a:r>
            <a:r>
              <a:rPr lang="en-GB" sz="1800" dirty="0">
                <a:solidFill>
                  <a:prstClr val="black"/>
                </a:solidFill>
              </a:rPr>
              <a:t> 13685 del  26 </a:t>
            </a:r>
            <a:r>
              <a:rPr lang="en-GB" sz="1800" dirty="0" err="1">
                <a:solidFill>
                  <a:prstClr val="black"/>
                </a:solidFill>
              </a:rPr>
              <a:t>marzo</a:t>
            </a:r>
            <a:r>
              <a:rPr lang="en-GB" sz="1800" dirty="0">
                <a:solidFill>
                  <a:prstClr val="black"/>
                </a:solidFill>
              </a:rPr>
              <a:t> 2015</a:t>
            </a:r>
            <a:r>
              <a:rPr lang="en-GB" sz="2000" dirty="0">
                <a:solidFill>
                  <a:prstClr val="black"/>
                </a:solidFill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0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15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" y="1462703"/>
            <a:ext cx="9143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u="sng" dirty="0" smtClean="0">
                <a:solidFill>
                  <a:srgbClr val="FF0000"/>
                </a:solidFill>
              </a:rPr>
              <a:t>Per far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ciò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sono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necessari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quattro</a:t>
            </a:r>
            <a:r>
              <a:rPr lang="en-GB" sz="2400" b="1" u="sng" dirty="0" smtClean="0">
                <a:solidFill>
                  <a:srgbClr val="FF0000"/>
                </a:solidFill>
              </a:rPr>
              <a:t> 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elementi</a:t>
            </a:r>
            <a:r>
              <a:rPr lang="en-GB" sz="2400" dirty="0" smtClean="0"/>
              <a:t>:</a:t>
            </a:r>
          </a:p>
          <a:p>
            <a:pPr algn="r"/>
            <a:endParaRPr lang="en-GB" sz="2400" dirty="0" smtClean="0"/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r>
              <a:rPr lang="en-GB" sz="2400" dirty="0" smtClean="0"/>
              <a:t>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conoscenza</a:t>
            </a:r>
            <a:r>
              <a:rPr lang="en-GB" sz="2400" dirty="0" smtClean="0"/>
              <a:t> </a:t>
            </a:r>
            <a:r>
              <a:rPr lang="en-GB" sz="2400" dirty="0" err="1" smtClean="0"/>
              <a:t>della</a:t>
            </a:r>
            <a:r>
              <a:rPr lang="en-GB" sz="2400" dirty="0" smtClean="0"/>
              <a:t> </a:t>
            </a:r>
            <a:r>
              <a:rPr lang="en-GB" sz="2400" dirty="0" err="1" smtClean="0"/>
              <a:t>situazione</a:t>
            </a:r>
            <a:r>
              <a:rPr lang="en-GB" sz="2400" dirty="0" smtClean="0"/>
              <a:t> del </a:t>
            </a:r>
            <a:r>
              <a:rPr lang="en-GB" sz="2400" dirty="0" err="1" smtClean="0"/>
              <a:t>personale</a:t>
            </a:r>
            <a:r>
              <a:rPr lang="en-GB" sz="2400" dirty="0" smtClean="0"/>
              <a:t>, </a:t>
            </a:r>
            <a:r>
              <a:rPr lang="en-GB" sz="2400" dirty="0" err="1" smtClean="0"/>
              <a:t>attraverso</a:t>
            </a:r>
            <a:r>
              <a:rPr lang="en-GB" sz="2400" dirty="0" smtClean="0"/>
              <a:t> lo </a:t>
            </a:r>
            <a:r>
              <a:rPr lang="en-GB" sz="2400" dirty="0" err="1" smtClean="0"/>
              <a:t>sviluppo</a:t>
            </a:r>
            <a:r>
              <a:rPr lang="en-GB" sz="2400" dirty="0" smtClean="0"/>
              <a:t> di </a:t>
            </a:r>
            <a:r>
              <a:rPr lang="en-GB" sz="2400" dirty="0" err="1" smtClean="0"/>
              <a:t>analisi</a:t>
            </a:r>
            <a:r>
              <a:rPr lang="en-GB" sz="2400" dirty="0" smtClean="0"/>
              <a:t> </a:t>
            </a:r>
            <a:r>
              <a:rPr lang="en-GB" sz="2400" dirty="0" err="1" smtClean="0"/>
              <a:t>statistiche</a:t>
            </a:r>
            <a:r>
              <a:rPr lang="en-GB" sz="2400" dirty="0" smtClean="0"/>
              <a:t> </a:t>
            </a:r>
            <a:r>
              <a:rPr lang="en-GB" sz="2400" dirty="0" err="1" smtClean="0"/>
              <a:t>ed</a:t>
            </a:r>
            <a:r>
              <a:rPr lang="en-GB" sz="2400" dirty="0" smtClean="0"/>
              <a:t> </a:t>
            </a:r>
            <a:r>
              <a:rPr lang="en-GB" sz="2400" dirty="0" err="1" smtClean="0"/>
              <a:t>indicatori</a:t>
            </a:r>
            <a:r>
              <a:rPr lang="en-GB" sz="2400" dirty="0" smtClean="0"/>
              <a:t> </a:t>
            </a:r>
            <a:r>
              <a:rPr lang="en-GB" sz="2400" dirty="0" err="1" smtClean="0"/>
              <a:t>che</a:t>
            </a:r>
            <a:r>
              <a:rPr lang="en-GB" sz="2400" dirty="0" smtClean="0"/>
              <a:t> </a:t>
            </a:r>
            <a:r>
              <a:rPr lang="en-GB" sz="2400" dirty="0" err="1" smtClean="0"/>
              <a:t>forniscano</a:t>
            </a:r>
            <a:r>
              <a:rPr lang="en-GB" sz="2400" dirty="0" smtClean="0"/>
              <a:t> un </a:t>
            </a:r>
            <a:r>
              <a:rPr lang="en-GB" sz="2400" dirty="0" err="1" smtClean="0"/>
              <a:t>quadro</a:t>
            </a:r>
            <a:r>
              <a:rPr lang="en-GB" sz="2400" dirty="0" smtClean="0"/>
              <a:t> </a:t>
            </a:r>
            <a:r>
              <a:rPr lang="en-GB" sz="2400" dirty="0" err="1" smtClean="0"/>
              <a:t>dell'istituzione</a:t>
            </a:r>
            <a:r>
              <a:rPr lang="en-GB" sz="2400" dirty="0" smtClean="0"/>
              <a:t> e un </a:t>
            </a:r>
            <a:r>
              <a:rPr lang="en-GB" sz="2400" dirty="0" err="1" smtClean="0"/>
              <a:t>riconoscimento</a:t>
            </a:r>
            <a:r>
              <a:rPr lang="en-GB" sz="2400" dirty="0" smtClean="0"/>
              <a:t> del </a:t>
            </a:r>
            <a:r>
              <a:rPr lang="en-GB" sz="2400" dirty="0" err="1" smtClean="0"/>
              <a:t>problema</a:t>
            </a:r>
            <a:r>
              <a:rPr lang="en-GB" sz="2400" dirty="0" smtClean="0"/>
              <a:t>;</a:t>
            </a:r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endParaRPr lang="en-GB" sz="2400" dirty="0" smtClean="0"/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il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cambiamento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deve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essere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supportato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della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dirigenza</a:t>
            </a:r>
            <a:r>
              <a:rPr lang="en-GB" sz="2400" dirty="0" smtClean="0"/>
              <a:t>;</a:t>
            </a:r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endParaRPr lang="en-GB" sz="2400" dirty="0" smtClean="0"/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indispensabile</a:t>
            </a:r>
            <a:r>
              <a:rPr lang="en-GB" sz="2400" dirty="0" smtClean="0"/>
              <a:t> la </a:t>
            </a:r>
            <a:r>
              <a:rPr lang="en-GB" sz="2400" dirty="0" err="1" smtClean="0"/>
              <a:t>diffusione</a:t>
            </a:r>
            <a:r>
              <a:rPr lang="en-GB" sz="2400" dirty="0" smtClean="0"/>
              <a:t> di </a:t>
            </a:r>
            <a:r>
              <a:rPr lang="en-GB" sz="2400" dirty="0" err="1" smtClean="0"/>
              <a:t>pratiche</a:t>
            </a:r>
            <a:r>
              <a:rPr lang="en-GB" sz="2400" dirty="0" smtClean="0"/>
              <a:t> </a:t>
            </a:r>
            <a:r>
              <a:rPr lang="en-GB" sz="2400" dirty="0" err="1" smtClean="0"/>
              <a:t>efficaci</a:t>
            </a:r>
            <a:r>
              <a:rPr lang="en-GB" sz="2400" dirty="0" smtClean="0"/>
              <a:t> </a:t>
            </a:r>
            <a:r>
              <a:rPr lang="en-GB" sz="2400" dirty="0" err="1" smtClean="0"/>
              <a:t>attraverso</a:t>
            </a:r>
            <a:r>
              <a:rPr lang="en-GB" sz="2400" dirty="0" smtClean="0"/>
              <a:t> la </a:t>
            </a:r>
            <a:r>
              <a:rPr lang="en-GB" sz="2400" dirty="0" err="1" smtClean="0"/>
              <a:t>conoscenza</a:t>
            </a:r>
            <a:r>
              <a:rPr lang="en-GB" sz="2400" dirty="0" smtClean="0"/>
              <a:t> e </a:t>
            </a:r>
            <a:r>
              <a:rPr lang="en-GB" sz="2400" dirty="0" err="1" smtClean="0"/>
              <a:t>consapevolezza</a:t>
            </a:r>
            <a:r>
              <a:rPr lang="en-GB" sz="2400" dirty="0" smtClean="0"/>
              <a:t>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questioni</a:t>
            </a:r>
            <a:r>
              <a:rPr lang="en-GB" sz="2400" dirty="0" smtClean="0"/>
              <a:t> di </a:t>
            </a:r>
            <a:r>
              <a:rPr lang="en-GB" sz="2400" dirty="0" err="1" smtClean="0"/>
              <a:t>genere</a:t>
            </a:r>
            <a:r>
              <a:rPr lang="en-GB" sz="2400" dirty="0" smtClean="0"/>
              <a:t>;</a:t>
            </a:r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endParaRPr lang="en-GB" sz="2400" dirty="0"/>
          </a:p>
          <a:p>
            <a:pPr marL="342900" indent="-342900" algn="r">
              <a:buClr>
                <a:srgbClr val="F61912"/>
              </a:buClr>
              <a:buFont typeface="+mj-ea"/>
              <a:buAutoNum type="circleNumDbPlain"/>
            </a:pPr>
            <a:r>
              <a:rPr lang="en-GB" sz="2400" u="sng" dirty="0" err="1" smtClean="0">
                <a:solidFill>
                  <a:srgbClr val="000090"/>
                </a:solidFill>
              </a:rPr>
              <a:t>è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necessaria</a:t>
            </a:r>
            <a:r>
              <a:rPr lang="en-GB" sz="2400" u="sng" dirty="0" smtClean="0">
                <a:solidFill>
                  <a:srgbClr val="000090"/>
                </a:solidFill>
              </a:rPr>
              <a:t> la </a:t>
            </a:r>
            <a:r>
              <a:rPr lang="en-GB" sz="2400" u="sng" dirty="0" err="1" smtClean="0">
                <a:solidFill>
                  <a:srgbClr val="000090"/>
                </a:solidFill>
              </a:rPr>
              <a:t>collaborazione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fra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tutt</a:t>
            </a:r>
            <a:r>
              <a:rPr lang="en-GB" sz="2400" u="sng" dirty="0" smtClean="0">
                <a:solidFill>
                  <a:srgbClr val="000090"/>
                </a:solidFill>
              </a:rPr>
              <a:t>* </a:t>
            </a:r>
            <a:r>
              <a:rPr lang="en-GB" sz="2400" u="sng" dirty="0" err="1" smtClean="0">
                <a:solidFill>
                  <a:srgbClr val="000090"/>
                </a:solidFill>
              </a:rPr>
              <a:t>coloro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che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lavorano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sulle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questioni</a:t>
            </a:r>
            <a:r>
              <a:rPr lang="en-GB" sz="2400" u="sng" dirty="0" smtClean="0">
                <a:solidFill>
                  <a:srgbClr val="000090"/>
                </a:solidFill>
              </a:rPr>
              <a:t> del </a:t>
            </a:r>
            <a:r>
              <a:rPr lang="en-GB" sz="2400" u="sng" dirty="0" err="1" smtClean="0">
                <a:solidFill>
                  <a:srgbClr val="000090"/>
                </a:solidFill>
              </a:rPr>
              <a:t>personale</a:t>
            </a:r>
            <a:r>
              <a:rPr lang="en-GB" sz="2400" u="sng" dirty="0" smtClean="0">
                <a:solidFill>
                  <a:srgbClr val="000090"/>
                </a:solidFill>
              </a:rPr>
              <a:t>, dal CUG, </a:t>
            </a:r>
            <a:r>
              <a:rPr lang="en-GB" sz="2400" u="sng" dirty="0" err="1" smtClean="0">
                <a:solidFill>
                  <a:srgbClr val="000090"/>
                </a:solidFill>
              </a:rPr>
              <a:t>ai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rappresentanti</a:t>
            </a:r>
            <a:r>
              <a:rPr lang="en-GB" sz="2400" u="sng" dirty="0" smtClean="0">
                <a:solidFill>
                  <a:srgbClr val="000090"/>
                </a:solidFill>
              </a:rPr>
              <a:t> del </a:t>
            </a:r>
            <a:r>
              <a:rPr lang="en-GB" sz="2400" u="sng" dirty="0" err="1" smtClean="0">
                <a:solidFill>
                  <a:srgbClr val="000090"/>
                </a:solidFill>
              </a:rPr>
              <a:t>personale</a:t>
            </a:r>
            <a:r>
              <a:rPr lang="en-GB" sz="2400" u="sng" dirty="0" smtClean="0">
                <a:solidFill>
                  <a:srgbClr val="000090"/>
                </a:solidFill>
              </a:rPr>
              <a:t>, </a:t>
            </a:r>
            <a:r>
              <a:rPr lang="en-GB" sz="2400" u="sng" dirty="0" err="1" smtClean="0">
                <a:solidFill>
                  <a:srgbClr val="000090"/>
                </a:solidFill>
              </a:rPr>
              <a:t>agli</a:t>
            </a:r>
            <a:r>
              <a:rPr lang="en-GB" sz="2400" u="sng" dirty="0" smtClean="0">
                <a:solidFill>
                  <a:srgbClr val="000090"/>
                </a:solidFill>
              </a:rPr>
              <a:t> RSPP, </a:t>
            </a:r>
            <a:r>
              <a:rPr lang="en-GB" sz="2400" u="sng" dirty="0" err="1" smtClean="0">
                <a:solidFill>
                  <a:srgbClr val="000090"/>
                </a:solidFill>
              </a:rPr>
              <a:t>ai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  <a:r>
              <a:rPr lang="en-GB" sz="2400" u="sng" dirty="0" err="1" smtClean="0">
                <a:solidFill>
                  <a:srgbClr val="000090"/>
                </a:solidFill>
              </a:rPr>
              <a:t>sindacati</a:t>
            </a:r>
            <a:r>
              <a:rPr lang="en-GB" sz="2400" u="sng" dirty="0" smtClean="0">
                <a:solidFill>
                  <a:srgbClr val="000090"/>
                </a:solidFill>
              </a:rPr>
              <a:t>, </a:t>
            </a:r>
            <a:r>
              <a:rPr lang="en-GB" sz="2400" u="sng" dirty="0" err="1" smtClean="0">
                <a:solidFill>
                  <a:srgbClr val="000090"/>
                </a:solidFill>
              </a:rPr>
              <a:t>etc</a:t>
            </a:r>
            <a:r>
              <a:rPr lang="en-GB" sz="2400" u="sng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53999" y="196278"/>
            <a:ext cx="8514977" cy="8197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Il </a:t>
            </a:r>
            <a:r>
              <a:rPr lang="en-GB" sz="3600" dirty="0" err="1" smtClean="0">
                <a:solidFill>
                  <a:srgbClr val="FF0000"/>
                </a:solidFill>
              </a:rPr>
              <a:t>nuovo</a:t>
            </a:r>
            <a:r>
              <a:rPr lang="en-GB" sz="3600" dirty="0" smtClean="0">
                <a:solidFill>
                  <a:srgbClr val="FF0000"/>
                </a:solidFill>
              </a:rPr>
              <a:t> PTAP </a:t>
            </a:r>
            <a:r>
              <a:rPr lang="en-GB" sz="2000" dirty="0">
                <a:solidFill>
                  <a:prstClr val="black"/>
                </a:solidFill>
              </a:rPr>
              <a:t>(</a:t>
            </a:r>
            <a:r>
              <a:rPr lang="en-GB" sz="1800" dirty="0" err="1">
                <a:solidFill>
                  <a:prstClr val="black"/>
                </a:solidFill>
              </a:rPr>
              <a:t>delibera</a:t>
            </a:r>
            <a:r>
              <a:rPr lang="en-GB" sz="1800" dirty="0">
                <a:solidFill>
                  <a:prstClr val="black"/>
                </a:solidFill>
              </a:rPr>
              <a:t> 13685 del  26 </a:t>
            </a:r>
            <a:r>
              <a:rPr lang="en-GB" sz="1800" dirty="0" err="1">
                <a:solidFill>
                  <a:prstClr val="black"/>
                </a:solidFill>
              </a:rPr>
              <a:t>marzo</a:t>
            </a:r>
            <a:r>
              <a:rPr lang="en-GB" sz="1800" dirty="0">
                <a:solidFill>
                  <a:prstClr val="black"/>
                </a:solidFill>
              </a:rPr>
              <a:t> 2015</a:t>
            </a:r>
            <a:r>
              <a:rPr lang="en-GB" sz="2000" dirty="0">
                <a:solidFill>
                  <a:prstClr val="black"/>
                </a:solidFill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7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341"/>
            <a:ext cx="9143999" cy="1411941"/>
          </a:xfrm>
        </p:spPr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strutturato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PTAP</a:t>
            </a:r>
            <a:endParaRPr lang="en-GB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-2422" b="-2422"/>
          <a:stretch>
            <a:fillRect/>
          </a:stretch>
        </p:blipFill>
        <p:spPr>
          <a:xfrm>
            <a:off x="0" y="1629420"/>
            <a:ext cx="9143999" cy="5180768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16</a:t>
            </a:fld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5931647" y="1867647"/>
            <a:ext cx="1628588" cy="15837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0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Lavorare</a:t>
            </a:r>
            <a:r>
              <a:rPr lang="en-GB" dirty="0" smtClean="0"/>
              <a:t> </a:t>
            </a:r>
            <a:r>
              <a:rPr lang="en-GB" dirty="0" err="1" smtClean="0"/>
              <a:t>insieme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2036" y="1761565"/>
            <a:ext cx="7990914" cy="428961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 </a:t>
            </a:r>
            <a:r>
              <a:rPr lang="en-GB" b="1" dirty="0" err="1" smtClean="0">
                <a:solidFill>
                  <a:srgbClr val="FF0000"/>
                </a:solidFill>
              </a:rPr>
              <a:t>forza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ulteriore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dell’INFN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rispetto</a:t>
            </a:r>
            <a:r>
              <a:rPr lang="en-GB" b="1" dirty="0" smtClean="0">
                <a:solidFill>
                  <a:srgbClr val="FF0000"/>
                </a:solidFill>
              </a:rPr>
              <a:t> ad </a:t>
            </a:r>
            <a:r>
              <a:rPr lang="en-GB" b="1" dirty="0" err="1" smtClean="0">
                <a:solidFill>
                  <a:srgbClr val="FF0000"/>
                </a:solidFill>
              </a:rPr>
              <a:t>altri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enti</a:t>
            </a:r>
            <a:r>
              <a:rPr lang="en-GB" b="1" dirty="0" smtClean="0">
                <a:solidFill>
                  <a:srgbClr val="FF0000"/>
                </a:solidFill>
              </a:rPr>
              <a:t> di </a:t>
            </a:r>
            <a:r>
              <a:rPr lang="en-GB" b="1" dirty="0" err="1" smtClean="0">
                <a:solidFill>
                  <a:srgbClr val="FF0000"/>
                </a:solidFill>
              </a:rPr>
              <a:t>ricerca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r>
              <a:rPr lang="en-GB" b="1" dirty="0" err="1" smtClean="0">
                <a:solidFill>
                  <a:srgbClr val="FF0000"/>
                </a:solidFill>
              </a:rPr>
              <a:t>sono</a:t>
            </a:r>
            <a:r>
              <a:rPr lang="en-GB" b="1" dirty="0" smtClean="0">
                <a:solidFill>
                  <a:srgbClr val="FF0000"/>
                </a:solidFill>
              </a:rPr>
              <a:t> le </a:t>
            </a:r>
            <a:r>
              <a:rPr lang="en-GB" b="1" dirty="0" err="1" smtClean="0">
                <a:solidFill>
                  <a:srgbClr val="FF0000"/>
                </a:solidFill>
              </a:rPr>
              <a:t>rappresentanze</a:t>
            </a:r>
            <a:r>
              <a:rPr lang="en-GB" b="1" dirty="0" smtClean="0">
                <a:solidFill>
                  <a:srgbClr val="FF0000"/>
                </a:solidFill>
              </a:rPr>
              <a:t> del </a:t>
            </a:r>
            <a:r>
              <a:rPr lang="en-GB" b="1" dirty="0" err="1" smtClean="0">
                <a:solidFill>
                  <a:srgbClr val="FF0000"/>
                </a:solidFill>
              </a:rPr>
              <a:t>personale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dipendente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err="1"/>
              <a:t>Inserite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pagine</a:t>
            </a:r>
            <a:r>
              <a:rPr lang="en-GB" dirty="0"/>
              <a:t> web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vostre</a:t>
            </a:r>
            <a:r>
              <a:rPr lang="en-GB" dirty="0"/>
              <a:t> </a:t>
            </a:r>
            <a:r>
              <a:rPr lang="en-GB" dirty="0" err="1"/>
              <a:t>sezioni</a:t>
            </a:r>
            <a:r>
              <a:rPr lang="en-GB" dirty="0"/>
              <a:t> un link al </a:t>
            </a:r>
            <a:r>
              <a:rPr lang="en-GB" dirty="0" err="1"/>
              <a:t>sito</a:t>
            </a:r>
            <a:r>
              <a:rPr lang="en-GB" dirty="0"/>
              <a:t> del CUG 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Consigliera</a:t>
            </a:r>
            <a:r>
              <a:rPr lang="en-GB" dirty="0"/>
              <a:t> di </a:t>
            </a:r>
            <a:r>
              <a:rPr lang="en-GB" dirty="0" err="1"/>
              <a:t>Fiducia</a:t>
            </a:r>
            <a:r>
              <a:rPr lang="en-GB" dirty="0"/>
              <a:t>…</a:t>
            </a:r>
          </a:p>
          <a:p>
            <a:endParaRPr lang="en-GB" dirty="0"/>
          </a:p>
          <a:p>
            <a:r>
              <a:rPr lang="en-GB" dirty="0" err="1" smtClean="0"/>
              <a:t>Alcuni</a:t>
            </a:r>
            <a:r>
              <a:rPr lang="en-GB" dirty="0" smtClean="0"/>
              <a:t> </a:t>
            </a:r>
            <a:r>
              <a:rPr lang="en-GB" dirty="0" err="1" smtClean="0"/>
              <a:t>punti</a:t>
            </a:r>
            <a:r>
              <a:rPr lang="en-GB" dirty="0" smtClean="0"/>
              <a:t> del </a:t>
            </a:r>
            <a:r>
              <a:rPr lang="en-GB" dirty="0" smtClean="0"/>
              <a:t>PIANO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18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25717" y="89646"/>
            <a:ext cx="8683812" cy="13447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Obiettivo </a:t>
            </a:r>
            <a:r>
              <a:rPr lang="it-IT" sz="2800" b="1" dirty="0" smtClean="0"/>
              <a:t>: AUMENTARE </a:t>
            </a:r>
            <a:r>
              <a:rPr lang="it-IT" sz="2800" b="1" dirty="0"/>
              <a:t>LA TRASPARENZA NEI PROCESSI DECISIONALI E AUMENTARE LA CIRCOLAZIONE DELLE INFORMAZIONI</a:t>
            </a:r>
            <a:r>
              <a:rPr lang="it-IT" sz="2800" dirty="0"/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47757"/>
              </p:ext>
            </p:extLst>
          </p:nvPr>
        </p:nvGraphicFramePr>
        <p:xfrm>
          <a:off x="325717" y="2030294"/>
          <a:ext cx="8353612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806"/>
                <a:gridCol w="4176806"/>
              </a:tblGrid>
              <a:tr h="137707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Elaborare una strategia di comunicazione interna, che comprenda vari strumenti quali ad esempio pagine web specifiche per il personale e bollettini periodici di informazione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cosa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vorreste</a:t>
                      </a:r>
                      <a:r>
                        <a:rPr lang="en-GB" dirty="0" smtClean="0"/>
                        <a:t> ?? E come???</a:t>
                      </a:r>
                      <a:endParaRPr lang="en-GB" dirty="0"/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F61912"/>
                          </a:solidFill>
                        </a:rPr>
                        <a:t>A partire dal database, costruire tabelle permanenti e costantemente aggiornate di monitoraggio. Elaborare annualmente un bilancio del personale e di genere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come CUG </a:t>
                      </a:r>
                      <a:r>
                        <a:rPr lang="en-GB" dirty="0" err="1" smtClean="0"/>
                        <a:t>raccogliamo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questi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dati</a:t>
                      </a:r>
                      <a:r>
                        <a:rPr lang="en-GB" dirty="0" smtClean="0"/>
                        <a:t> e </a:t>
                      </a:r>
                      <a:r>
                        <a:rPr lang="en-GB" dirty="0" err="1" smtClean="0"/>
                        <a:t>stiamo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cercando</a:t>
                      </a:r>
                      <a:r>
                        <a:rPr lang="en-GB" baseline="0" dirty="0" smtClean="0"/>
                        <a:t> di fare </a:t>
                      </a:r>
                      <a:r>
                        <a:rPr lang="en-GB" baseline="0" dirty="0" err="1" smtClean="0"/>
                        <a:t>delle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tabelle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permanenti</a:t>
                      </a:r>
                      <a:r>
                        <a:rPr lang="en-GB" baseline="0" dirty="0" smtClean="0"/>
                        <a:t> ..</a:t>
                      </a:r>
                      <a:r>
                        <a:rPr lang="en-GB" baseline="0" dirty="0" err="1" smtClean="0"/>
                        <a:t>restano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problemi</a:t>
                      </a:r>
                      <a:r>
                        <a:rPr lang="en-GB" baseline="0" dirty="0" smtClean="0"/>
                        <a:t> con I database . </a:t>
                      </a:r>
                      <a:r>
                        <a:rPr lang="en-GB" baseline="0" dirty="0" err="1" smtClean="0"/>
                        <a:t>Abitudine</a:t>
                      </a:r>
                      <a:r>
                        <a:rPr lang="en-GB" baseline="0" dirty="0" smtClean="0"/>
                        <a:t> a </a:t>
                      </a:r>
                      <a:r>
                        <a:rPr lang="en-GB" baseline="0" dirty="0" err="1" smtClean="0"/>
                        <a:t>riportare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tutti</a:t>
                      </a:r>
                      <a:r>
                        <a:rPr lang="en-GB" baseline="0" dirty="0" smtClean="0"/>
                        <a:t> I </a:t>
                      </a:r>
                      <a:r>
                        <a:rPr lang="en-GB" baseline="0" dirty="0" err="1" smtClean="0"/>
                        <a:t>nostri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dati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divisi</a:t>
                      </a:r>
                      <a:r>
                        <a:rPr lang="en-GB" baseline="0" dirty="0" smtClean="0"/>
                        <a:t> per </a:t>
                      </a:r>
                      <a:r>
                        <a:rPr lang="en-GB" baseline="0" dirty="0" err="1" smtClean="0"/>
                        <a:t>genere</a:t>
                      </a:r>
                      <a:r>
                        <a:rPr lang="en-GB" baseline="0" dirty="0" smtClean="0"/>
                        <a:t> e </a:t>
                      </a:r>
                      <a:r>
                        <a:rPr lang="en-GB" baseline="0" dirty="0" err="1" smtClean="0"/>
                        <a:t>chiedere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vengano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così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rappresentati</a:t>
                      </a:r>
                      <a:endParaRPr lang="en-GB" dirty="0"/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Coinvolgimento responsabile ed attivo di tutti i protagonisti della vita, scientifica e non, dell’Ente, nella definizione e valutazione delle strategie Human Resource </a:t>
                      </a:r>
                      <a:r>
                        <a:rPr lang="it-IT" sz="1800" dirty="0" err="1" smtClean="0"/>
                        <a:t>Strategy</a:t>
                      </a:r>
                      <a:r>
                        <a:rPr lang="it-IT" sz="1800" dirty="0" smtClean="0"/>
                        <a:t>(HRS) (TRASPARENZA)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 </a:t>
                      </a:r>
                      <a:r>
                        <a:rPr lang="en-GB" dirty="0" err="1" smtClean="0"/>
                        <a:t>riformerà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speriamo</a:t>
                      </a:r>
                      <a:r>
                        <a:rPr lang="en-GB" dirty="0" smtClean="0"/>
                        <a:t> un </a:t>
                      </a:r>
                      <a:r>
                        <a:rPr lang="en-GB" dirty="0" err="1" smtClean="0"/>
                        <a:t>gruppo</a:t>
                      </a:r>
                      <a:r>
                        <a:rPr lang="en-GB" dirty="0" smtClean="0"/>
                        <a:t> per </a:t>
                      </a:r>
                      <a:r>
                        <a:rPr lang="en-GB" dirty="0" err="1" smtClean="0"/>
                        <a:t>coinvolgere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tutto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personale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dipendente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93059" y="147917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61912"/>
                </a:solidFill>
              </a:rPr>
              <a:t>AZIONI </a:t>
            </a:r>
            <a:endParaRPr lang="en-GB" sz="2400" b="1" dirty="0">
              <a:solidFill>
                <a:srgbClr val="F6191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77765" y="1568629"/>
            <a:ext cx="43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61912"/>
                </a:solidFill>
              </a:rPr>
              <a:t>Possiamo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lavorare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insieme</a:t>
            </a:r>
            <a:r>
              <a:rPr lang="en-GB" sz="2400" b="1" dirty="0" smtClean="0">
                <a:solidFill>
                  <a:srgbClr val="F61912"/>
                </a:solidFill>
              </a:rPr>
              <a:t> ? </a:t>
            </a:r>
            <a:endParaRPr lang="en-GB" sz="2400" b="1" dirty="0">
              <a:solidFill>
                <a:srgbClr val="F619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2400"/>
              </a:spcBef>
            </a:pP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La </a:t>
            </a:r>
            <a:r>
              <a:rPr lang="it-IT" sz="3600" dirty="0" smtClean="0">
                <a:solidFill>
                  <a:srgbClr val="FF0000"/>
                </a:solidFill>
              </a:rPr>
              <a:t>HRS in</a:t>
            </a:r>
            <a:r>
              <a:rPr lang="it-IT" sz="3600" baseline="0" dirty="0" smtClean="0">
                <a:solidFill>
                  <a:srgbClr val="FF0000"/>
                </a:solidFill>
              </a:rPr>
              <a:t> </a:t>
            </a:r>
            <a:r>
              <a:rPr lang="it-IT" sz="3600" baseline="0" dirty="0" smtClean="0">
                <a:solidFill>
                  <a:srgbClr val="FF0000"/>
                </a:solidFill>
              </a:rPr>
              <a:t>breve</a:t>
            </a:r>
            <a:br>
              <a:rPr lang="it-IT" sz="3600" baseline="0" dirty="0" smtClean="0">
                <a:solidFill>
                  <a:srgbClr val="FF0000"/>
                </a:solidFill>
              </a:rPr>
            </a:br>
            <a:r>
              <a:rPr lang="en-GB" sz="2800" dirty="0">
                <a:solidFill>
                  <a:srgbClr val="2F1F58"/>
                </a:solidFill>
                <a:ea typeface="+mn-ea"/>
                <a:cs typeface="+mn-cs"/>
              </a:rPr>
              <a:t>http://</a:t>
            </a:r>
            <a:r>
              <a:rPr lang="en-GB" sz="2800" dirty="0" err="1">
                <a:solidFill>
                  <a:srgbClr val="2F1F58"/>
                </a:solidFill>
                <a:ea typeface="+mn-ea"/>
                <a:cs typeface="+mn-cs"/>
              </a:rPr>
              <a:t>ec.europa.eu</a:t>
            </a:r>
            <a:r>
              <a:rPr lang="en-GB" sz="2800" dirty="0">
                <a:solidFill>
                  <a:srgbClr val="2F1F58"/>
                </a:solidFill>
                <a:ea typeface="+mn-ea"/>
                <a:cs typeface="+mn-cs"/>
              </a:rPr>
              <a:t>/</a:t>
            </a:r>
            <a:r>
              <a:rPr lang="en-GB" sz="2800" dirty="0" err="1">
                <a:solidFill>
                  <a:srgbClr val="2F1F58"/>
                </a:solidFill>
                <a:ea typeface="+mn-ea"/>
                <a:cs typeface="+mn-cs"/>
              </a:rPr>
              <a:t>euraxess</a:t>
            </a:r>
            <a:r>
              <a:rPr lang="en-GB" sz="2800" dirty="0">
                <a:solidFill>
                  <a:srgbClr val="2F1F58"/>
                </a:solidFill>
                <a:ea typeface="+mn-ea"/>
                <a:cs typeface="+mn-cs"/>
              </a:rPr>
              <a:t>/</a:t>
            </a:r>
            <a:r>
              <a:rPr lang="en-GB" sz="2800" dirty="0" err="1">
                <a:solidFill>
                  <a:srgbClr val="2F1F58"/>
                </a:solidFill>
                <a:ea typeface="+mn-ea"/>
                <a:cs typeface="+mn-cs"/>
              </a:rPr>
              <a:t>index.cfm</a:t>
            </a:r>
            <a:r>
              <a:rPr lang="en-GB" sz="2800" dirty="0">
                <a:solidFill>
                  <a:srgbClr val="2F1F58"/>
                </a:solidFill>
                <a:ea typeface="+mn-ea"/>
                <a:cs typeface="+mn-cs"/>
              </a:rPr>
              <a:t>/rights/strategy4Researcher</a:t>
            </a:r>
            <a:br>
              <a:rPr lang="en-GB" sz="2800" dirty="0">
                <a:solidFill>
                  <a:srgbClr val="2F1F58"/>
                </a:solidFill>
                <a:ea typeface="+mn-ea"/>
                <a:cs typeface="+mn-cs"/>
              </a:rPr>
            </a:b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8706" y="1583764"/>
            <a:ext cx="8671456" cy="4912037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È uno </a:t>
            </a:r>
            <a:r>
              <a:rPr lang="it-IT" dirty="0"/>
              <a:t>strumento della </a:t>
            </a:r>
            <a:r>
              <a:rPr lang="it-IT" dirty="0">
                <a:solidFill>
                  <a:srgbClr val="0000CC"/>
                </a:solidFill>
              </a:rPr>
              <a:t>Commissione </a:t>
            </a:r>
            <a:r>
              <a:rPr lang="it-IT" dirty="0" smtClean="0">
                <a:solidFill>
                  <a:srgbClr val="0000CC"/>
                </a:solidFill>
              </a:rPr>
              <a:t>Europea</a:t>
            </a:r>
            <a:r>
              <a:rPr lang="it-IT" dirty="0" smtClean="0"/>
              <a:t>, </a:t>
            </a:r>
            <a:r>
              <a:rPr lang="it-IT" dirty="0"/>
              <a:t>approvato </a:t>
            </a:r>
            <a:r>
              <a:rPr lang="it-IT" dirty="0" smtClean="0"/>
              <a:t>nel 2008, per aiutare le istituzioni di ricerca ad applicare al meglio, nelle loro procedure e prassi, i princìpi contenuti nella Carta</a:t>
            </a:r>
            <a:r>
              <a:rPr lang="it-IT" baseline="0" dirty="0" smtClean="0"/>
              <a:t> Europea dei Ricercatori ed il Codice di reclutamento, in essa contenuto (</a:t>
            </a:r>
            <a:r>
              <a:rPr lang="it-IT" baseline="0" dirty="0" smtClean="0">
                <a:solidFill>
                  <a:srgbClr val="0000CC"/>
                </a:solidFill>
              </a:rPr>
              <a:t>C&amp;C, Chart &amp; Code</a:t>
            </a:r>
            <a:r>
              <a:rPr lang="it-IT" baseline="0" dirty="0" smtClean="0"/>
              <a:t>).</a:t>
            </a:r>
            <a:r>
              <a:rPr lang="it-IT" dirty="0" smtClean="0"/>
              <a:t> </a:t>
            </a:r>
            <a:endParaRPr lang="it-IT" baseline="0" dirty="0" smtClean="0"/>
          </a:p>
          <a:p>
            <a:r>
              <a:rPr lang="it-IT" dirty="0" smtClean="0"/>
              <a:t>L’INFN ha adottato la C&amp;C nel proprio statuto, dopo averla ratificata nel 2005 (assieme agli altri enti di ricerca). Inoltre, l’Ente, ha approvato, nel piano triennale di azioni positive 2011-2013, una azione finalizzata alla elaborazione di una strategia delle risorse umane per le ricercatrici e ricercatori. </a:t>
            </a:r>
          </a:p>
          <a:p>
            <a:r>
              <a:rPr lang="it-IT" baseline="0" dirty="0" smtClean="0"/>
              <a:t>L’adozione</a:t>
            </a:r>
            <a:r>
              <a:rPr lang="it-IT" dirty="0" smtClean="0"/>
              <a:t> della C&amp;C viene fortemente caldeggiata nei protocolli di intesa </a:t>
            </a:r>
            <a:r>
              <a:rPr lang="it-IT" dirty="0" smtClean="0">
                <a:hlinkClick r:id="rId2"/>
              </a:rPr>
              <a:t>MIUR-</a:t>
            </a:r>
            <a:r>
              <a:rPr lang="it-IT" dirty="0" err="1" smtClean="0">
                <a:hlinkClick r:id="rId2"/>
              </a:rPr>
              <a:t>Dip</a:t>
            </a:r>
            <a:r>
              <a:rPr lang="it-IT" dirty="0" smtClean="0">
                <a:hlinkClick r:id="rId2"/>
              </a:rPr>
              <a:t>. Pari Opportunità</a:t>
            </a:r>
            <a:r>
              <a:rPr lang="it-IT" dirty="0" smtClean="0"/>
              <a:t>. </a:t>
            </a:r>
            <a:endParaRPr lang="it-IT" baseline="0" dirty="0" smtClean="0"/>
          </a:p>
          <a:p>
            <a:endParaRPr lang="it-IT" baseline="0" dirty="0" smtClean="0"/>
          </a:p>
          <a:p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F51B-3B56-4924-A9D1-365310C7F0CB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378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5860"/>
              </p:ext>
            </p:extLst>
          </p:nvPr>
        </p:nvGraphicFramePr>
        <p:xfrm>
          <a:off x="61527" y="5920597"/>
          <a:ext cx="64092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316"/>
                <a:gridCol w="1602316"/>
                <a:gridCol w="1602316"/>
                <a:gridCol w="1602316"/>
              </a:tblGrid>
              <a:tr h="3396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Uomini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Donne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% Donne*</a:t>
                      </a:r>
                    </a:p>
                  </a:txBody>
                  <a:tcPr/>
                </a:tc>
              </a:tr>
              <a:tr h="4425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1725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25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-6863"/>
            <a:ext cx="91439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Dove sono le donne nell’INFN? </a:t>
            </a:r>
            <a:endParaRPr lang="it-IT" sz="2800" dirty="0">
              <a:solidFill>
                <a:srgbClr val="0D0D0D"/>
              </a:solidFill>
              <a:latin typeface="Comic Sans MS"/>
              <a:cs typeface="Comic Sans M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14444" y="5920596"/>
            <a:ext cx="2187222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Quante</a:t>
            </a:r>
            <a:r>
              <a:rPr lang="en-GB" b="1" dirty="0" smtClean="0"/>
              <a:t> </a:t>
            </a:r>
            <a:r>
              <a:rPr lang="en-GB" b="1" dirty="0" err="1" smtClean="0"/>
              <a:t>dipendenti</a:t>
            </a:r>
            <a:r>
              <a:rPr lang="en-GB" b="1" dirty="0" smtClean="0"/>
              <a:t> donna </a:t>
            </a:r>
            <a:r>
              <a:rPr lang="en-GB" b="1" dirty="0" err="1" smtClean="0"/>
              <a:t>incontriamo</a:t>
            </a:r>
            <a:r>
              <a:rPr lang="en-GB" b="1" dirty="0" smtClean="0"/>
              <a:t> </a:t>
            </a:r>
            <a:r>
              <a:rPr lang="en-GB" b="1" dirty="0" err="1" smtClean="0"/>
              <a:t>nell’ente</a:t>
            </a:r>
            <a:r>
              <a:rPr lang="en-GB" b="1" dirty="0" smtClean="0"/>
              <a:t>  ?</a:t>
            </a:r>
            <a:endParaRPr lang="en-GB" b="1" dirty="0"/>
          </a:p>
        </p:txBody>
      </p:sp>
      <p:sp>
        <p:nvSpPr>
          <p:cNvPr id="3" name="Freccia sinistra 2"/>
          <p:cNvSpPr/>
          <p:nvPr/>
        </p:nvSpPr>
        <p:spPr>
          <a:xfrm>
            <a:off x="6470791" y="6392334"/>
            <a:ext cx="443653" cy="31044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544653"/>
              </p:ext>
            </p:extLst>
          </p:nvPr>
        </p:nvGraphicFramePr>
        <p:xfrm>
          <a:off x="2051969" y="519335"/>
          <a:ext cx="9144000" cy="537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68432" y="797088"/>
            <a:ext cx="35670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Ricercatori</a:t>
            </a:r>
            <a:r>
              <a:rPr lang="it-IT" dirty="0" smtClean="0"/>
              <a:t>: 3.6 uomini/donna</a:t>
            </a:r>
          </a:p>
          <a:p>
            <a:r>
              <a:rPr lang="it-IT" b="1" dirty="0" smtClean="0"/>
              <a:t>Tecnologi</a:t>
            </a:r>
            <a:r>
              <a:rPr lang="it-IT" dirty="0" smtClean="0"/>
              <a:t>: 5.8 uomini/donna</a:t>
            </a:r>
          </a:p>
          <a:p>
            <a:r>
              <a:rPr lang="it-IT" b="1" dirty="0" smtClean="0"/>
              <a:t>Tecnici</a:t>
            </a:r>
            <a:r>
              <a:rPr lang="it-IT" dirty="0" smtClean="0"/>
              <a:t>: 18 uomini/donna</a:t>
            </a:r>
          </a:p>
          <a:p>
            <a:r>
              <a:rPr lang="it-IT" b="1" dirty="0" smtClean="0"/>
              <a:t>Amministrativi</a:t>
            </a:r>
            <a:r>
              <a:rPr lang="it-IT" dirty="0" smtClean="0"/>
              <a:t>: 4.5 donne/uomo</a:t>
            </a:r>
            <a:endParaRPr lang="en-GB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75649" y="2290970"/>
            <a:ext cx="3519057" cy="1477328"/>
            <a:chOff x="175649" y="2634445"/>
            <a:chExt cx="3519057" cy="1477328"/>
          </a:xfrm>
        </p:grpSpPr>
        <p:sp>
          <p:nvSpPr>
            <p:cNvPr id="7" name="CasellaDiTesto 6"/>
            <p:cNvSpPr txBox="1"/>
            <p:nvPr/>
          </p:nvSpPr>
          <p:spPr>
            <a:xfrm>
              <a:off x="175649" y="2634445"/>
              <a:ext cx="3519057" cy="1477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dal </a:t>
              </a:r>
              <a:r>
                <a:rPr lang="it-IT" dirty="0"/>
                <a:t>2003 </a:t>
              </a:r>
              <a:r>
                <a:rPr lang="it-IT" dirty="0" smtClean="0"/>
                <a:t>               2014</a:t>
              </a:r>
              <a:r>
                <a:rPr lang="it-IT" dirty="0"/>
                <a:t>, </a:t>
              </a:r>
              <a:endParaRPr lang="it-IT" dirty="0" smtClean="0"/>
            </a:p>
            <a:p>
              <a:r>
                <a:rPr lang="it-IT" dirty="0" smtClean="0"/>
                <a:t>la </a:t>
              </a:r>
              <a:r>
                <a:rPr lang="it-IT" dirty="0"/>
                <a:t>percentuale delle donne fra il personale TI è aumentata </a:t>
              </a:r>
              <a:r>
                <a:rPr lang="it-IT" dirty="0" smtClean="0"/>
                <a:t>del 3%....</a:t>
              </a:r>
            </a:p>
            <a:p>
              <a:r>
                <a:rPr lang="it-IT" dirty="0" smtClean="0">
                  <a:solidFill>
                    <a:srgbClr val="FF0000"/>
                  </a:solidFill>
                </a:rPr>
                <a:t>Ci vogliono 100 anni per raggiungere parità!!!!!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9" name="Freccia destra 8"/>
            <p:cNvSpPr/>
            <p:nvPr/>
          </p:nvSpPr>
          <p:spPr>
            <a:xfrm>
              <a:off x="1362876" y="2796566"/>
              <a:ext cx="370384" cy="10807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75649" y="5045234"/>
            <a:ext cx="4091551" cy="646331"/>
          </a:xfrm>
          <a:prstGeom prst="rect">
            <a:avLst/>
          </a:prstGeom>
          <a:solidFill>
            <a:srgbClr val="FF7F3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La </a:t>
            </a:r>
            <a:r>
              <a:rPr lang="en-GB" b="1" dirty="0" err="1"/>
              <a:t>percentuale</a:t>
            </a:r>
            <a:r>
              <a:rPr lang="en-GB" b="1" dirty="0"/>
              <a:t> di </a:t>
            </a:r>
            <a:r>
              <a:rPr lang="en-GB" b="1" dirty="0" err="1"/>
              <a:t>donne</a:t>
            </a:r>
            <a:r>
              <a:rPr lang="en-GB" b="1" dirty="0"/>
              <a:t> </a:t>
            </a:r>
            <a:r>
              <a:rPr lang="en-GB" b="1" dirty="0" err="1"/>
              <a:t>nell’Ente</a:t>
            </a:r>
            <a:r>
              <a:rPr lang="en-GB" b="1" dirty="0"/>
              <a:t> non </a:t>
            </a:r>
            <a:r>
              <a:rPr lang="en-GB" b="1" dirty="0" err="1"/>
              <a:t>è</a:t>
            </a:r>
            <a:r>
              <a:rPr lang="en-GB" b="1" dirty="0"/>
              <a:t> </a:t>
            </a:r>
            <a:r>
              <a:rPr lang="en-GB" b="1" dirty="0" err="1"/>
              <a:t>sostanzialmente</a:t>
            </a:r>
            <a:r>
              <a:rPr lang="en-GB" b="1" dirty="0"/>
              <a:t> </a:t>
            </a:r>
            <a:r>
              <a:rPr lang="en-GB" b="1" dirty="0" err="1"/>
              <a:t>aumentata</a:t>
            </a:r>
            <a:r>
              <a:rPr lang="en-GB" b="1" dirty="0"/>
              <a:t> </a:t>
            </a:r>
            <a:r>
              <a:rPr lang="en-GB" b="1" dirty="0" err="1"/>
              <a:t>nel</a:t>
            </a:r>
            <a:r>
              <a:rPr lang="en-GB" b="1" dirty="0"/>
              <a:t> tempo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1334" y="4257968"/>
            <a:ext cx="321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% di </a:t>
            </a:r>
            <a:r>
              <a:rPr lang="en-GB" dirty="0" err="1" smtClean="0"/>
              <a:t>amministrative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scesa</a:t>
            </a:r>
            <a:r>
              <a:rPr lang="en-GB" dirty="0" smtClean="0"/>
              <a:t> di 6 </a:t>
            </a:r>
            <a:r>
              <a:rPr lang="en-GB" dirty="0" err="1" smtClean="0"/>
              <a:t>punti</a:t>
            </a:r>
            <a:r>
              <a:rPr lang="en-GB" dirty="0" smtClean="0"/>
              <a:t> dal 2012 al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43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40332"/>
            <a:ext cx="8856324" cy="476536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È uno strumento messo a disposizione delle istituzioni per aiutarle ad applicare al meglio, nelle loro procedure e prassi, i princìpi contenuti nella Carta</a:t>
            </a:r>
            <a:r>
              <a:rPr lang="it-IT" baseline="0" dirty="0" smtClean="0"/>
              <a:t> Europea dei Ricercatori ed il Codice di reclutamento, in essa contenuto (</a:t>
            </a:r>
            <a:r>
              <a:rPr lang="it-IT" baseline="0" dirty="0" smtClean="0">
                <a:solidFill>
                  <a:srgbClr val="0000CC"/>
                </a:solidFill>
              </a:rPr>
              <a:t>C&amp;C, Chart &amp; Code</a:t>
            </a:r>
            <a:r>
              <a:rPr lang="it-IT" baseline="0" dirty="0" smtClean="0"/>
              <a:t>).</a:t>
            </a:r>
            <a:endParaRPr lang="it-IT" dirty="0" smtClean="0"/>
          </a:p>
          <a:p>
            <a:pPr lvl="1"/>
            <a:r>
              <a:rPr lang="it-IT" dirty="0" smtClean="0"/>
              <a:t>Su base volontaria, si basa su una auto-valutazione della istituzione, rispettandone l’autonomia organizzativa.</a:t>
            </a:r>
          </a:p>
          <a:p>
            <a:pPr lvl="1"/>
            <a:r>
              <a:rPr lang="it-IT" dirty="0" smtClean="0"/>
              <a:t>Aiuta a rendere trasparente e pubblicamente fruibile l’approccio della istituzione nell’applicazione dei principi contenuti nella </a:t>
            </a:r>
            <a:r>
              <a:rPr lang="it-IT" baseline="0" dirty="0" smtClean="0">
                <a:solidFill>
                  <a:srgbClr val="0000CC"/>
                </a:solidFill>
              </a:rPr>
              <a:t>C&amp;C.</a:t>
            </a:r>
            <a:endParaRPr lang="it-IT" dirty="0" smtClean="0"/>
          </a:p>
          <a:p>
            <a:pPr lvl="1"/>
            <a:r>
              <a:rPr lang="it-IT" dirty="0" smtClean="0"/>
              <a:t>Non è un </a:t>
            </a:r>
            <a:r>
              <a:rPr lang="it-IT" dirty="0" err="1" smtClean="0"/>
              <a:t>pre</a:t>
            </a:r>
            <a:r>
              <a:rPr lang="it-IT" dirty="0" smtClean="0"/>
              <a:t>-requisito per la partecipazione all’ EU </a:t>
            </a:r>
            <a:r>
              <a:rPr lang="it-IT" dirty="0" err="1" smtClean="0"/>
              <a:t>Research</a:t>
            </a:r>
            <a:r>
              <a:rPr lang="it-IT" dirty="0" smtClean="0"/>
              <a:t> Framework </a:t>
            </a:r>
            <a:r>
              <a:rPr lang="it-IT" dirty="0" err="1" smtClean="0"/>
              <a:t>Programme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articola in cinque passi che certificano l’applicazione con continuità della </a:t>
            </a:r>
            <a:r>
              <a:rPr lang="it-IT" baseline="0" dirty="0" smtClean="0">
                <a:solidFill>
                  <a:srgbClr val="0000CC"/>
                </a:solidFill>
              </a:rPr>
              <a:t>C&amp;C, </a:t>
            </a:r>
            <a:r>
              <a:rPr lang="it-IT" baseline="0" dirty="0" smtClean="0">
                <a:solidFill>
                  <a:schemeClr val="tx2"/>
                </a:solidFill>
              </a:rPr>
              <a:t>da parte della istituzione,</a:t>
            </a:r>
            <a:r>
              <a:rPr lang="it-IT" baseline="0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attraverso l’etichetta di ‘HR </a:t>
            </a:r>
            <a:r>
              <a:rPr lang="it-IT" dirty="0" err="1" smtClean="0"/>
              <a:t>Excellence</a:t>
            </a:r>
            <a:r>
              <a:rPr lang="it-IT" dirty="0" smtClean="0"/>
              <a:t> in </a:t>
            </a:r>
            <a:r>
              <a:rPr lang="it-IT" dirty="0" err="1" smtClean="0"/>
              <a:t>Research</a:t>
            </a:r>
            <a:r>
              <a:rPr lang="it-IT" dirty="0" smtClean="0"/>
              <a:t>’</a:t>
            </a:r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F51B-3B56-4924-A9D1-365310C7F0CB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9" y="5883233"/>
            <a:ext cx="1111623" cy="94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33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40341"/>
            <a:ext cx="9144000" cy="14119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2400"/>
              </a:spcBef>
            </a:pP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La HRS in breve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2F1F58"/>
                </a:solidFill>
                <a:ea typeface="+mn-ea"/>
                <a:cs typeface="+mn-cs"/>
              </a:rPr>
              <a:t>http://</a:t>
            </a:r>
            <a:r>
              <a:rPr lang="en-GB" sz="2800" dirty="0" err="1" smtClean="0">
                <a:solidFill>
                  <a:srgbClr val="2F1F58"/>
                </a:solidFill>
                <a:ea typeface="+mn-ea"/>
                <a:cs typeface="+mn-cs"/>
              </a:rPr>
              <a:t>ec.europa.eu</a:t>
            </a:r>
            <a:r>
              <a:rPr lang="en-GB" sz="2800" dirty="0" smtClean="0">
                <a:solidFill>
                  <a:srgbClr val="2F1F58"/>
                </a:solidFill>
                <a:ea typeface="+mn-ea"/>
                <a:cs typeface="+mn-cs"/>
              </a:rPr>
              <a:t>/</a:t>
            </a:r>
            <a:r>
              <a:rPr lang="en-GB" sz="2800" dirty="0" err="1" smtClean="0">
                <a:solidFill>
                  <a:srgbClr val="2F1F58"/>
                </a:solidFill>
                <a:ea typeface="+mn-ea"/>
                <a:cs typeface="+mn-cs"/>
              </a:rPr>
              <a:t>euraxess</a:t>
            </a:r>
            <a:r>
              <a:rPr lang="en-GB" sz="2800" dirty="0" smtClean="0">
                <a:solidFill>
                  <a:srgbClr val="2F1F58"/>
                </a:solidFill>
                <a:ea typeface="+mn-ea"/>
                <a:cs typeface="+mn-cs"/>
              </a:rPr>
              <a:t>/</a:t>
            </a:r>
            <a:r>
              <a:rPr lang="en-GB" sz="2800" dirty="0" err="1" smtClean="0">
                <a:solidFill>
                  <a:srgbClr val="2F1F58"/>
                </a:solidFill>
                <a:ea typeface="+mn-ea"/>
                <a:cs typeface="+mn-cs"/>
              </a:rPr>
              <a:t>index.cfm</a:t>
            </a:r>
            <a:r>
              <a:rPr lang="en-GB" sz="2800" dirty="0" smtClean="0">
                <a:solidFill>
                  <a:srgbClr val="2F1F58"/>
                </a:solidFill>
                <a:ea typeface="+mn-ea"/>
                <a:cs typeface="+mn-cs"/>
              </a:rPr>
              <a:t>/rights/strategy4Researcher</a:t>
            </a:r>
            <a:br>
              <a:rPr lang="en-GB" sz="2800" dirty="0" smtClean="0">
                <a:solidFill>
                  <a:srgbClr val="2F1F58"/>
                </a:solidFill>
                <a:ea typeface="+mn-ea"/>
                <a:cs typeface="+mn-cs"/>
              </a:rPr>
            </a:b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2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342"/>
            <a:ext cx="9144000" cy="106530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 smtClean="0"/>
              <a:t>I cinque passaggi della HRS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56235"/>
            <a:ext cx="9144000" cy="5577541"/>
          </a:xfrm>
        </p:spPr>
        <p:txBody>
          <a:bodyPr>
            <a:noAutofit/>
          </a:bodyPr>
          <a:lstStyle/>
          <a:p>
            <a:pPr lvl="0"/>
            <a:r>
              <a:rPr lang="it-IT" sz="2000" dirty="0" smtClean="0"/>
              <a:t>La "Human </a:t>
            </a:r>
            <a:r>
              <a:rPr lang="it-IT" sz="2000" dirty="0" err="1" smtClean="0"/>
              <a:t>Resources</a:t>
            </a:r>
            <a:r>
              <a:rPr lang="it-IT" sz="2000" dirty="0" smtClean="0"/>
              <a:t> </a:t>
            </a:r>
            <a:r>
              <a:rPr lang="it-IT" sz="2000" dirty="0" err="1" smtClean="0"/>
              <a:t>Strategy</a:t>
            </a:r>
            <a:r>
              <a:rPr lang="it-IT" sz="2000" dirty="0" smtClean="0"/>
              <a:t> for </a:t>
            </a:r>
            <a:r>
              <a:rPr lang="it-IT" sz="2000" dirty="0" err="1" smtClean="0"/>
              <a:t>Researchers</a:t>
            </a:r>
            <a:r>
              <a:rPr lang="it-IT" sz="2000" dirty="0" smtClean="0"/>
              <a:t>" si articola in cinque passaggi</a:t>
            </a:r>
            <a:r>
              <a:rPr lang="it-IT" sz="2000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1800" dirty="0"/>
              <a:t>Una </a:t>
            </a:r>
            <a:r>
              <a:rPr lang="it-IT" sz="1800" b="1" dirty="0">
                <a:solidFill>
                  <a:srgbClr val="0000CC"/>
                </a:solidFill>
              </a:rPr>
              <a:t>analisi interna</a:t>
            </a:r>
            <a:r>
              <a:rPr lang="it-IT" sz="1800" dirty="0"/>
              <a:t>, che coinvolga tutti i principali protagonisti della vita scientifica dell’istituto, e che confronti le prassi e le politiche interne con i </a:t>
            </a:r>
            <a:r>
              <a:rPr lang="it-IT" sz="1800" dirty="0">
                <a:solidFill>
                  <a:srgbClr val="0000CC"/>
                </a:solidFill>
              </a:rPr>
              <a:t>40 princìpi</a:t>
            </a:r>
            <a:r>
              <a:rPr lang="it-IT" sz="1800" dirty="0"/>
              <a:t> previsti dalla </a:t>
            </a:r>
            <a:r>
              <a:rPr lang="it-IT" sz="1800" dirty="0">
                <a:solidFill>
                  <a:srgbClr val="0000CC"/>
                </a:solidFill>
              </a:rPr>
              <a:t>C&amp;C</a:t>
            </a:r>
            <a:r>
              <a:rPr lang="it-IT" sz="1800" dirty="0"/>
              <a:t>. Questa analisi, raggruppando i princìpi in </a:t>
            </a:r>
            <a:r>
              <a:rPr lang="it-IT" sz="1800" dirty="0">
                <a:solidFill>
                  <a:srgbClr val="0000CC"/>
                </a:solidFill>
              </a:rPr>
              <a:t>4 </a:t>
            </a:r>
            <a:r>
              <a:rPr lang="it-IT" sz="1800" dirty="0" smtClean="0">
                <a:solidFill>
                  <a:srgbClr val="0000CC"/>
                </a:solidFill>
              </a:rPr>
              <a:t>aree;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1800" b="1" dirty="0">
                <a:solidFill>
                  <a:srgbClr val="660066"/>
                </a:solidFill>
              </a:rPr>
              <a:t>Sulla base dei risultati ottenuti nell’analisi precedente, l’istituzione sviluppa la propria HRS, attraverso in un piano di azioni concrete </a:t>
            </a:r>
            <a:r>
              <a:rPr lang="it-IT" sz="1800" b="1" dirty="0" smtClean="0">
                <a:solidFill>
                  <a:srgbClr val="660066"/>
                </a:solidFill>
              </a:rPr>
              <a:t> </a:t>
            </a:r>
            <a:endParaRPr lang="it-IT" sz="1800" b="1" dirty="0">
              <a:solidFill>
                <a:srgbClr val="660066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it-IT" sz="1800" dirty="0" smtClean="0">
                <a:effectLst/>
              </a:rPr>
              <a:t>L’</a:t>
            </a:r>
            <a:r>
              <a:rPr lang="it-IT" sz="1800" b="1" dirty="0" smtClean="0">
                <a:solidFill>
                  <a:srgbClr val="0000CC"/>
                </a:solidFill>
                <a:effectLst/>
              </a:rPr>
              <a:t>analis</a:t>
            </a:r>
            <a:r>
              <a:rPr lang="it-IT" sz="1800" dirty="0" smtClean="0">
                <a:effectLst/>
              </a:rPr>
              <a:t>i </a:t>
            </a:r>
            <a:r>
              <a:rPr lang="it-IT" sz="1800" dirty="0" smtClean="0">
                <a:effectLst/>
              </a:rPr>
              <a:t>ed il </a:t>
            </a:r>
            <a:r>
              <a:rPr lang="it-IT" sz="1800" b="1" dirty="0" smtClean="0">
                <a:solidFill>
                  <a:srgbClr val="0000CC"/>
                </a:solidFill>
                <a:effectLst/>
              </a:rPr>
              <a:t>piano di azioni</a:t>
            </a:r>
            <a:r>
              <a:rPr lang="it-IT" sz="1800" dirty="0" smtClean="0">
                <a:effectLst/>
              </a:rPr>
              <a:t>, sono </a:t>
            </a:r>
            <a:r>
              <a:rPr lang="it-IT" sz="1800" b="1" dirty="0" smtClean="0">
                <a:solidFill>
                  <a:srgbClr val="0000CC"/>
                </a:solidFill>
                <a:effectLst/>
              </a:rPr>
              <a:t>scrutinate</a:t>
            </a:r>
            <a:r>
              <a:rPr lang="it-IT" sz="1800" dirty="0" smtClean="0">
                <a:effectLst/>
              </a:rPr>
              <a:t> ed </a:t>
            </a:r>
            <a:r>
              <a:rPr lang="it-IT" sz="1800" b="1" dirty="0" smtClean="0">
                <a:solidFill>
                  <a:srgbClr val="0000CC"/>
                </a:solidFill>
                <a:effectLst/>
              </a:rPr>
              <a:t>approvate</a:t>
            </a:r>
            <a:r>
              <a:rPr lang="it-IT" sz="1800" dirty="0" smtClean="0">
                <a:effectLst/>
              </a:rPr>
              <a:t> dalla </a:t>
            </a:r>
            <a:r>
              <a:rPr lang="it-IT" sz="1800" dirty="0" err="1" smtClean="0">
                <a:effectLst/>
              </a:rPr>
              <a:t>Comissione</a:t>
            </a:r>
            <a:r>
              <a:rPr lang="it-IT" sz="1800" dirty="0" smtClean="0">
                <a:effectLst/>
              </a:rPr>
              <a:t> Europea. L’approvazione autorizza al diritto di usare il logo: ‘HR </a:t>
            </a:r>
            <a:r>
              <a:rPr lang="it-IT" sz="1800" dirty="0" err="1" smtClean="0">
                <a:effectLst/>
              </a:rPr>
              <a:t>Excellence</a:t>
            </a:r>
            <a:r>
              <a:rPr lang="it-IT" sz="1800" dirty="0" smtClean="0">
                <a:effectLst/>
              </a:rPr>
              <a:t> in </a:t>
            </a:r>
            <a:r>
              <a:rPr lang="it-IT" sz="1800" dirty="0" err="1" smtClean="0">
                <a:effectLst/>
              </a:rPr>
              <a:t>Research</a:t>
            </a:r>
            <a:r>
              <a:rPr lang="it-IT" sz="1800" dirty="0" smtClean="0">
                <a:effectLst/>
              </a:rPr>
              <a:t>’. </a:t>
            </a:r>
            <a:endParaRPr lang="it-IT" sz="1800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it-IT" sz="1800" dirty="0" smtClean="0"/>
              <a:t>Dopo </a:t>
            </a:r>
            <a:r>
              <a:rPr lang="it-IT" sz="1800" b="1" dirty="0" smtClean="0">
                <a:solidFill>
                  <a:srgbClr val="0000CC"/>
                </a:solidFill>
              </a:rPr>
              <a:t>due anni, </a:t>
            </a:r>
            <a:r>
              <a:rPr lang="it-IT" sz="1800" dirty="0" smtClean="0"/>
              <a:t>i progressi nella realizzazione della strategia e del piano di azioni sono soggetti ad una </a:t>
            </a:r>
            <a:r>
              <a:rPr lang="it-IT" sz="1800" b="1" dirty="0" smtClean="0">
                <a:solidFill>
                  <a:srgbClr val="0000CC"/>
                </a:solidFill>
              </a:rPr>
              <a:t>auto-valutazione</a:t>
            </a:r>
            <a:r>
              <a:rPr lang="it-IT" sz="1800" dirty="0" smtClean="0"/>
              <a:t>. </a:t>
            </a:r>
            <a:endParaRPr lang="it-IT" sz="1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t-IT" sz="1800" dirty="0" smtClean="0">
                <a:effectLst/>
              </a:rPr>
              <a:t>Una </a:t>
            </a:r>
            <a:r>
              <a:rPr lang="it-IT" sz="1800" b="1" dirty="0" smtClean="0">
                <a:solidFill>
                  <a:srgbClr val="0000CC"/>
                </a:solidFill>
                <a:effectLst/>
              </a:rPr>
              <a:t>valutazione esterna</a:t>
            </a:r>
            <a:r>
              <a:rPr lang="it-IT" sz="1800" dirty="0" smtClean="0">
                <a:effectLst/>
              </a:rPr>
              <a:t>, sullo stato dell’arte viene effettuata </a:t>
            </a:r>
            <a:r>
              <a:rPr lang="it-IT" sz="1800" b="1" dirty="0" smtClean="0">
                <a:solidFill>
                  <a:srgbClr val="0000CC"/>
                </a:solidFill>
                <a:effectLst/>
              </a:rPr>
              <a:t>almeno ogni quattro anni</a:t>
            </a:r>
            <a:r>
              <a:rPr lang="it-IT" sz="1800" dirty="0" smtClean="0">
                <a:effectLst/>
              </a:rPr>
              <a:t>. Il panel di valutatori esterni stabilisce se mantenere o meno l’approvazione del piano da parte della Commissione Europea.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F51B-3B56-4924-A9D1-365310C7F0CB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765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 smtClean="0"/>
              <a:t>Alcune</a:t>
            </a:r>
            <a:r>
              <a:rPr lang="en-GB" dirty="0" smtClean="0"/>
              <a:t> </a:t>
            </a:r>
            <a:r>
              <a:rPr lang="en-GB" dirty="0" err="1" smtClean="0"/>
              <a:t>aree</a:t>
            </a:r>
            <a:r>
              <a:rPr lang="en-GB" dirty="0" smtClean="0"/>
              <a:t> di </a:t>
            </a:r>
            <a:r>
              <a:rPr lang="en-GB" dirty="0" err="1" smtClean="0"/>
              <a:t>analisi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Regole</a:t>
            </a:r>
            <a:r>
              <a:rPr lang="en-GB" dirty="0" smtClean="0"/>
              <a:t> di </a:t>
            </a:r>
            <a:r>
              <a:rPr lang="en-GB" dirty="0" err="1" smtClean="0"/>
              <a:t>reclutamento</a:t>
            </a:r>
            <a:r>
              <a:rPr lang="en-GB" dirty="0" smtClean="0"/>
              <a:t> ….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disciplinare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concorsi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trasparenza</a:t>
            </a:r>
            <a:r>
              <a:rPr lang="en-GB" dirty="0" smtClean="0"/>
              <a:t> </a:t>
            </a:r>
            <a:r>
              <a:rPr lang="en-GB" dirty="0" err="1" smtClean="0"/>
              <a:t>sulle</a:t>
            </a:r>
            <a:r>
              <a:rPr lang="en-GB" dirty="0" smtClean="0"/>
              <a:t> </a:t>
            </a:r>
            <a:r>
              <a:rPr lang="en-GB" dirty="0" err="1" smtClean="0"/>
              <a:t>motivazioni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esclusioni</a:t>
            </a:r>
            <a:r>
              <a:rPr lang="en-GB" dirty="0" smtClean="0"/>
              <a:t> </a:t>
            </a:r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concorsi</a:t>
            </a:r>
            <a:endParaRPr lang="en-GB" dirty="0" smtClean="0"/>
          </a:p>
          <a:p>
            <a:r>
              <a:rPr lang="en-GB" dirty="0" err="1" smtClean="0"/>
              <a:t>Condizioni</a:t>
            </a:r>
            <a:r>
              <a:rPr lang="en-GB" dirty="0" smtClean="0"/>
              <a:t> di </a:t>
            </a:r>
            <a:r>
              <a:rPr lang="en-GB" dirty="0" err="1" smtClean="0"/>
              <a:t>ineguaglianza</a:t>
            </a:r>
            <a:r>
              <a:rPr lang="en-GB" dirty="0" smtClean="0"/>
              <a:t> </a:t>
            </a:r>
            <a:r>
              <a:rPr lang="en-GB" dirty="0" err="1" smtClean="0"/>
              <a:t>salariale</a:t>
            </a:r>
            <a:endParaRPr lang="en-GB" dirty="0" smtClean="0"/>
          </a:p>
          <a:p>
            <a:r>
              <a:rPr lang="en-GB" dirty="0" smtClean="0"/>
              <a:t>Gap di </a:t>
            </a:r>
            <a:r>
              <a:rPr lang="en-GB" dirty="0" err="1" smtClean="0"/>
              <a:t>genere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CUG INFN, Human Resources Strategy for Researchers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CBF51B-3B56-4924-A9D1-365310C7F0CB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9724777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23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25717" y="89646"/>
            <a:ext cx="8683812" cy="13447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Obiettivo </a:t>
            </a:r>
            <a:r>
              <a:rPr lang="it-IT" sz="2800" b="1" dirty="0"/>
              <a:t>: RIMUOVERE I PREGIUDIZI INCONSAPEVOLI DALLE PRATICHE ISTITUZIONALI</a:t>
            </a:r>
            <a:r>
              <a:rPr lang="it-IT" sz="2800" dirty="0"/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99904"/>
              </p:ext>
            </p:extLst>
          </p:nvPr>
        </p:nvGraphicFramePr>
        <p:xfrm>
          <a:off x="283878" y="2254409"/>
          <a:ext cx="8679330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665"/>
                <a:gridCol w="4339665"/>
              </a:tblGrid>
              <a:tr h="1377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Codice Minerva nel regolamento dei concorsi, tenuto conto della normativa vigente. </a:t>
                      </a:r>
                      <a:r>
                        <a:rPr lang="it-IT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Definire nelle procedure concorsuali criteri di valutazione trasparenti e chiari  </a:t>
                      </a:r>
                      <a:r>
                        <a:rPr lang="it-IT" sz="1800" dirty="0" smtClean="0">
                          <a:solidFill>
                            <a:srgbClr val="000090"/>
                          </a:solidFill>
                        </a:rPr>
                        <a:t>(TRASPARENZA)</a:t>
                      </a:r>
                      <a:endParaRPr lang="en-GB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I </a:t>
                      </a:r>
                      <a:r>
                        <a:rPr lang="en-GB" dirty="0" err="1" smtClean="0"/>
                        <a:t>criteri</a:t>
                      </a:r>
                      <a:r>
                        <a:rPr lang="en-GB" dirty="0" smtClean="0"/>
                        <a:t> di </a:t>
                      </a:r>
                      <a:r>
                        <a:rPr lang="en-GB" dirty="0" err="1" smtClean="0"/>
                        <a:t>valutazione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sono</a:t>
                      </a:r>
                      <a:r>
                        <a:rPr lang="en-GB" baseline="0" dirty="0" smtClean="0"/>
                        <a:t> un </a:t>
                      </a:r>
                      <a:r>
                        <a:rPr lang="en-GB" baseline="0" dirty="0" err="1" smtClean="0"/>
                        <a:t>punto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critico</a:t>
                      </a:r>
                      <a:r>
                        <a:rPr lang="en-GB" baseline="0" dirty="0" smtClean="0"/>
                        <a:t>……….</a:t>
                      </a:r>
                      <a:r>
                        <a:rPr lang="en-GB" baseline="0" dirty="0" err="1" smtClean="0"/>
                        <a:t>cosa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vorremmo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inserire</a:t>
                      </a:r>
                      <a:r>
                        <a:rPr lang="en-GB" baseline="0" dirty="0" smtClean="0"/>
                        <a:t>?</a:t>
                      </a:r>
                    </a:p>
                    <a:p>
                      <a:r>
                        <a:rPr lang="en-GB" baseline="0" dirty="0" err="1" smtClean="0"/>
                        <a:t>Proporre</a:t>
                      </a:r>
                      <a:r>
                        <a:rPr lang="en-GB" baseline="0" dirty="0" smtClean="0"/>
                        <a:t> un </a:t>
                      </a:r>
                      <a:r>
                        <a:rPr lang="en-GB" baseline="0" dirty="0" err="1" smtClean="0"/>
                        <a:t>nuovo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disciplinare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concorsi</a:t>
                      </a:r>
                      <a:endParaRPr lang="en-GB" dirty="0"/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Garantire meccanismi di “pubblicità” per la copertura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posizioni vacanti all'interno delle strutture per: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incarichi di responsabilità,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commissioni, comitati,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gruppi di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lavoro</a:t>
                      </a:r>
                      <a:r>
                        <a:rPr lang="it-IT" dirty="0" smtClean="0">
                          <a:effectLst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800" kern="1200" dirty="0" smtClean="0">
                          <a:solidFill>
                            <a:srgbClr val="F6191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Aumentare la trasparenza nelle procedure di affidamento </a:t>
                      </a:r>
                      <a:endParaRPr lang="en-GB" dirty="0">
                        <a:solidFill>
                          <a:srgbClr val="F6191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la </a:t>
                      </a:r>
                      <a:r>
                        <a:rPr lang="en-GB" dirty="0" err="1" smtClean="0"/>
                        <a:t>rotazione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degli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incarichi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è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qualcosa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può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essere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applicato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liddove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esistono</a:t>
                      </a:r>
                      <a:r>
                        <a:rPr lang="en-GB" baseline="0" dirty="0" smtClean="0"/>
                        <a:t> le </a:t>
                      </a:r>
                      <a:r>
                        <a:rPr lang="en-GB" baseline="0" dirty="0" err="1" smtClean="0"/>
                        <a:t>circostanze</a:t>
                      </a:r>
                      <a:r>
                        <a:rPr lang="en-GB" baseline="0" dirty="0" smtClean="0"/>
                        <a:t>;</a:t>
                      </a:r>
                    </a:p>
                    <a:p>
                      <a:r>
                        <a:rPr lang="en-GB" baseline="0" dirty="0" err="1" smtClean="0"/>
                        <a:t>Formare</a:t>
                      </a:r>
                      <a:r>
                        <a:rPr lang="en-GB" baseline="0" dirty="0" smtClean="0"/>
                        <a:t> per un </a:t>
                      </a:r>
                      <a:r>
                        <a:rPr lang="en-GB" baseline="0" dirty="0" err="1" smtClean="0"/>
                        <a:t>incarico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persone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desiderano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ricoprilo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endParaRPr lang="en-GB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Come </a:t>
                      </a:r>
                      <a:r>
                        <a:rPr lang="en-GB" baseline="0" dirty="0" err="1" smtClean="0">
                          <a:solidFill>
                            <a:srgbClr val="000090"/>
                          </a:solidFill>
                        </a:rPr>
                        <a:t>tutto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00090"/>
                          </a:solidFill>
                        </a:rPr>
                        <a:t>ciò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00090"/>
                          </a:solidFill>
                        </a:rPr>
                        <a:t>è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legato </a:t>
                      </a:r>
                      <a:r>
                        <a:rPr lang="en-GB" baseline="0" dirty="0" err="1" smtClean="0">
                          <a:solidFill>
                            <a:srgbClr val="000090"/>
                          </a:solidFill>
                        </a:rPr>
                        <a:t>alla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00090"/>
                          </a:solidFill>
                        </a:rPr>
                        <a:t>formazione</a:t>
                      </a:r>
                      <a:r>
                        <a:rPr lang="en-GB" baseline="0" dirty="0" smtClean="0">
                          <a:solidFill>
                            <a:srgbClr val="000090"/>
                          </a:solidFill>
                        </a:rPr>
                        <a:t> ?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93059" y="147917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61912"/>
                </a:solidFill>
              </a:rPr>
              <a:t>AZIONI </a:t>
            </a:r>
            <a:endParaRPr lang="en-GB" sz="2400" b="1" dirty="0">
              <a:solidFill>
                <a:srgbClr val="F6191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7765" y="1568629"/>
            <a:ext cx="43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61912"/>
                </a:solidFill>
              </a:rPr>
              <a:t>Possiamo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lavorare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insieme</a:t>
            </a:r>
            <a:r>
              <a:rPr lang="en-GB" sz="2400" b="1" dirty="0" smtClean="0">
                <a:solidFill>
                  <a:srgbClr val="F61912"/>
                </a:solidFill>
              </a:rPr>
              <a:t> ? </a:t>
            </a:r>
            <a:endParaRPr lang="en-GB" sz="2400" b="1" dirty="0">
              <a:solidFill>
                <a:srgbClr val="F619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24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25717" y="89646"/>
            <a:ext cx="8683812" cy="13447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Obiettivo </a:t>
            </a:r>
            <a:r>
              <a:rPr lang="it-IT" sz="2800" b="1" dirty="0"/>
              <a:t>: PROMUOVERE L’ECCELLENZA ATTRAVERSO LA PROMOZIONE DELLA DIVERSITA’</a:t>
            </a:r>
            <a:r>
              <a:rPr lang="it-IT" sz="2800" dirty="0"/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45680"/>
              </p:ext>
            </p:extLst>
          </p:nvPr>
        </p:nvGraphicFramePr>
        <p:xfrm>
          <a:off x="283878" y="2254409"/>
          <a:ext cx="867933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665"/>
                <a:gridCol w="4339665"/>
              </a:tblGrid>
              <a:tr h="1377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Modificare i regolamenti/disciplinari in modo che sia rispettata il più possibile la parità di genere nella composizione degli organi, organismi, commissioni, comitati e gruppi di lavoro dell’Istituto, salvo motivato impedimento.</a:t>
                      </a:r>
                      <a:r>
                        <a:rPr lang="it-IT" dirty="0" smtClean="0">
                          <a:effectLst/>
                        </a:rPr>
                        <a:t> </a:t>
                      </a:r>
                      <a:endParaRPr lang="en-GB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diversità di genere nelle commissioni ne migliora il funzionamento. 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Scrivere e divulgare l'esistenza dei pregiudizi di genere legati al concetto di eccellenza</a:t>
                      </a:r>
                      <a:r>
                        <a:rPr lang="it-IT" dirty="0" smtClean="0">
                          <a:effectLst/>
                        </a:rPr>
                        <a:t> (che</a:t>
                      </a:r>
                      <a:r>
                        <a:rPr lang="it-IT" baseline="0" dirty="0" smtClean="0">
                          <a:effectLst/>
                        </a:rPr>
                        <a:t> non è universale ma legato al contesto in cui si vive)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an organization is explicitly presented as meritocratic, individuals in managerial positions favor a male employee over an equally qualified female employee by awarding him a larger monetary reward”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Benard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2008</a:t>
                      </a:r>
                      <a:r>
                        <a:rPr lang="it-IT" sz="1600" dirty="0" smtClean="0">
                          <a:effectLst/>
                        </a:rPr>
                        <a:t> </a:t>
                      </a:r>
                      <a:endParaRPr lang="en-GB" sz="160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GB" dirty="0">
                        <a:solidFill>
                          <a:srgbClr val="F6191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come</a:t>
                      </a:r>
                      <a:r>
                        <a:rPr lang="en-GB" baseline="0" dirty="0" smtClean="0"/>
                        <a:t> ci </a:t>
                      </a:r>
                      <a:r>
                        <a:rPr lang="en-GB" baseline="0" dirty="0" err="1" smtClean="0"/>
                        <a:t>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comporta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nelle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commissioni</a:t>
                      </a:r>
                      <a:r>
                        <a:rPr lang="en-GB" baseline="0" dirty="0" smtClean="0"/>
                        <a:t> di </a:t>
                      </a:r>
                      <a:r>
                        <a:rPr lang="en-GB" baseline="0" dirty="0" err="1" smtClean="0"/>
                        <a:t>concorso</a:t>
                      </a:r>
                      <a:r>
                        <a:rPr lang="en-GB" baseline="0" dirty="0" smtClean="0"/>
                        <a:t>, come </a:t>
                      </a:r>
                      <a:r>
                        <a:rPr lang="en-GB" baseline="0" dirty="0" err="1" smtClean="0"/>
                        <a:t>nella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scelta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delle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persone</a:t>
                      </a:r>
                      <a:r>
                        <a:rPr lang="en-GB" baseline="0" dirty="0" smtClean="0"/>
                        <a:t> per </a:t>
                      </a:r>
                      <a:r>
                        <a:rPr lang="en-GB" baseline="0" dirty="0" err="1" smtClean="0"/>
                        <a:t>incarichi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specifici</a:t>
                      </a:r>
                      <a:r>
                        <a:rPr lang="en-GB" baseline="0" dirty="0" smtClean="0"/>
                        <a:t>?</a:t>
                      </a:r>
                    </a:p>
                    <a:p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93059" y="147917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61912"/>
                </a:solidFill>
              </a:rPr>
              <a:t>AZIONI </a:t>
            </a:r>
            <a:endParaRPr lang="en-GB" sz="2400" b="1" dirty="0">
              <a:solidFill>
                <a:srgbClr val="F6191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07965" y="1568629"/>
            <a:ext cx="43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61912"/>
                </a:solidFill>
              </a:rPr>
              <a:t>Possiamo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lavorare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insieme</a:t>
            </a:r>
            <a:r>
              <a:rPr lang="en-GB" sz="2400" b="1" dirty="0" smtClean="0">
                <a:solidFill>
                  <a:srgbClr val="F61912"/>
                </a:solidFill>
              </a:rPr>
              <a:t> ? </a:t>
            </a:r>
            <a:endParaRPr lang="en-GB" sz="2400" b="1" dirty="0">
              <a:solidFill>
                <a:srgbClr val="F619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0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25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3878" y="89646"/>
            <a:ext cx="8725651" cy="13447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Obiettivo </a:t>
            </a:r>
            <a:r>
              <a:rPr lang="it-IT" sz="2800" b="1" dirty="0"/>
              <a:t>: </a:t>
            </a:r>
            <a:r>
              <a:rPr lang="it-IT" sz="2400" b="1" dirty="0"/>
              <a:t>MIGLIORARE LA RICERCA ATTRAVERSO L'INTEGRAZIONE DELLA PROSPETTIVA DI GENERE</a:t>
            </a:r>
            <a:r>
              <a:rPr lang="it-IT" sz="2400" dirty="0"/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0177"/>
              </p:ext>
            </p:extLst>
          </p:nvPr>
        </p:nvGraphicFramePr>
        <p:xfrm>
          <a:off x="283878" y="2254409"/>
          <a:ext cx="8679330" cy="374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665"/>
                <a:gridCol w="4339665"/>
              </a:tblGrid>
              <a:tr h="1377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ogni commissione, comitato o gruppo di lavoro che si occupa di materie di interesse del personale, si nominerà un responsabile dell'integrazione della prospettiva  di genere e generazionale che sarà anche referente per i rapporti col CUG.</a:t>
                      </a:r>
                      <a:r>
                        <a:rPr lang="it-IT" dirty="0" smtClean="0">
                          <a:effectLst/>
                        </a:rPr>
                        <a:t> </a:t>
                      </a:r>
                      <a:endParaRPr lang="en-GB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potremmo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pensare</a:t>
                      </a:r>
                      <a:r>
                        <a:rPr lang="en-GB" dirty="0" smtClean="0"/>
                        <a:t> ad </a:t>
                      </a:r>
                      <a:r>
                        <a:rPr lang="en-GB" dirty="0" err="1" smtClean="0"/>
                        <a:t>integrare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quotidianamente</a:t>
                      </a:r>
                      <a:r>
                        <a:rPr lang="en-GB" baseline="0" dirty="0" smtClean="0"/>
                        <a:t> la </a:t>
                      </a:r>
                      <a:r>
                        <a:rPr lang="en-GB" baseline="0" dirty="0" err="1" smtClean="0"/>
                        <a:t>prospettiva</a:t>
                      </a:r>
                      <a:r>
                        <a:rPr lang="en-GB" baseline="0" dirty="0" smtClean="0"/>
                        <a:t> di </a:t>
                      </a:r>
                      <a:r>
                        <a:rPr lang="en-GB" baseline="0" dirty="0" err="1" smtClean="0"/>
                        <a:t>genere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nostro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lavoro</a:t>
                      </a:r>
                      <a:r>
                        <a:rPr lang="en-GB" baseline="0" dirty="0" smtClean="0"/>
                        <a:t> ????? </a:t>
                      </a:r>
                      <a:r>
                        <a:rPr lang="en-GB" baseline="0" dirty="0" err="1" smtClean="0"/>
                        <a:t>Coinvolgere</a:t>
                      </a:r>
                      <a:r>
                        <a:rPr lang="en-GB" baseline="0" dirty="0" smtClean="0"/>
                        <a:t> per tempo </a:t>
                      </a:r>
                      <a:r>
                        <a:rPr lang="en-GB" baseline="0" dirty="0" err="1" smtClean="0"/>
                        <a:t>il</a:t>
                      </a:r>
                      <a:r>
                        <a:rPr lang="en-GB" baseline="0" dirty="0" smtClean="0"/>
                        <a:t> CUG in </a:t>
                      </a:r>
                      <a:r>
                        <a:rPr lang="en-GB" baseline="0" dirty="0" err="1" smtClean="0"/>
                        <a:t>modo</a:t>
                      </a:r>
                      <a:r>
                        <a:rPr lang="en-GB" baseline="0" dirty="0" smtClean="0"/>
                        <a:t> da </a:t>
                      </a:r>
                      <a:r>
                        <a:rPr lang="en-GB" baseline="0" dirty="0" err="1" smtClean="0"/>
                        <a:t>costruire</a:t>
                      </a:r>
                      <a:r>
                        <a:rPr lang="en-GB" baseline="0" dirty="0" smtClean="0"/>
                        <a:t> un </a:t>
                      </a:r>
                      <a:r>
                        <a:rPr lang="en-GB" baseline="0" dirty="0" err="1" smtClean="0"/>
                        <a:t>percorso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insieme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Inserire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prospettiva di genere nei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corsi di formazione in generale, e in particolare in quelli sulle risorse umane e sulle sicurezze, già nel momento dell’approvazione del corso.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Valutare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vi possono essere ricadute di genere.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pensate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mai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quando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organizzate</a:t>
                      </a:r>
                      <a:r>
                        <a:rPr lang="en-GB" baseline="0" dirty="0" smtClean="0"/>
                        <a:t> un </a:t>
                      </a:r>
                      <a:r>
                        <a:rPr lang="en-GB" baseline="0" dirty="0" err="1" smtClean="0"/>
                        <a:t>corso</a:t>
                      </a:r>
                      <a:r>
                        <a:rPr lang="en-GB" baseline="0" dirty="0" smtClean="0"/>
                        <a:t> ? </a:t>
                      </a:r>
                      <a:r>
                        <a:rPr lang="en-GB" baseline="0" dirty="0" err="1" smtClean="0"/>
                        <a:t>Vedi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corsi</a:t>
                      </a:r>
                      <a:r>
                        <a:rPr lang="en-GB" baseline="0" dirty="0" smtClean="0"/>
                        <a:t> per I neo </a:t>
                      </a:r>
                      <a:r>
                        <a:rPr lang="en-GB" baseline="0" dirty="0" err="1" smtClean="0"/>
                        <a:t>rappresentanti</a:t>
                      </a:r>
                      <a:r>
                        <a:rPr lang="en-GB" baseline="0" dirty="0" smtClean="0"/>
                        <a:t>.</a:t>
                      </a:r>
                      <a:endParaRPr lang="en-GB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93059" y="147917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61912"/>
                </a:solidFill>
              </a:rPr>
              <a:t>AZIONI </a:t>
            </a:r>
            <a:endParaRPr lang="en-GB" sz="2400" b="1" dirty="0">
              <a:solidFill>
                <a:srgbClr val="F6191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7765" y="1568629"/>
            <a:ext cx="43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61912"/>
                </a:solidFill>
              </a:rPr>
              <a:t>Possiamo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lavorare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insieme</a:t>
            </a:r>
            <a:r>
              <a:rPr lang="en-GB" sz="2400" b="1" dirty="0" smtClean="0">
                <a:solidFill>
                  <a:srgbClr val="F61912"/>
                </a:solidFill>
              </a:rPr>
              <a:t> ? </a:t>
            </a:r>
            <a:endParaRPr lang="en-GB" sz="2400" b="1" dirty="0">
              <a:solidFill>
                <a:srgbClr val="F619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1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26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89646"/>
            <a:ext cx="9144000" cy="13447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Obiettivo </a:t>
            </a:r>
            <a:r>
              <a:rPr lang="it-IT" sz="2800" b="1" dirty="0" smtClean="0"/>
              <a:t>: </a:t>
            </a:r>
            <a:r>
              <a:rPr lang="it-IT" sz="2800" b="1" dirty="0"/>
              <a:t>MIGLIORARE LA GESTIONE DEL PERSONALE E L'AMBIENTE DI LAVORO</a:t>
            </a:r>
            <a:r>
              <a:rPr lang="it-IT" sz="2800" dirty="0"/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06004"/>
              </p:ext>
            </p:extLst>
          </p:nvPr>
        </p:nvGraphicFramePr>
        <p:xfrm>
          <a:off x="131482" y="2030294"/>
          <a:ext cx="8818284" cy="457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873"/>
                <a:gridCol w="3959411"/>
              </a:tblGrid>
              <a:tr h="1047588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Disciplinare sul telelavoro. 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Monitorare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applicazione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Valutare le motivazione riguardanti l’utilizzo del telelavoro in termini di ottica di genere e per età.</a:t>
                      </a:r>
                      <a:r>
                        <a:rPr lang="it-IT" dirty="0" smtClean="0">
                          <a:effectLst/>
                        </a:rPr>
                        <a:t> </a:t>
                      </a:r>
                      <a:endParaRPr lang="it-IT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quanto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pesa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oggi</a:t>
                      </a:r>
                      <a:r>
                        <a:rPr lang="en-GB" dirty="0" smtClean="0"/>
                        <a:t> la </a:t>
                      </a:r>
                      <a:r>
                        <a:rPr lang="en-GB" dirty="0" err="1" smtClean="0"/>
                        <a:t>distanza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dalla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sede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lavorativa</a:t>
                      </a:r>
                      <a:r>
                        <a:rPr lang="en-GB" baseline="0" dirty="0" smtClean="0"/>
                        <a:t> ?</a:t>
                      </a:r>
                    </a:p>
                    <a:p>
                      <a:r>
                        <a:rPr lang="en-GB" dirty="0" err="1" smtClean="0"/>
                        <a:t>si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parla</a:t>
                      </a:r>
                      <a:r>
                        <a:rPr lang="en-GB" dirty="0" smtClean="0"/>
                        <a:t> di </a:t>
                      </a:r>
                      <a:r>
                        <a:rPr lang="en-GB" baseline="0" dirty="0" smtClean="0"/>
                        <a:t>smart working, </a:t>
                      </a:r>
                      <a:r>
                        <a:rPr lang="en-GB" baseline="0" dirty="0" err="1" smtClean="0"/>
                        <a:t>aumentare</a:t>
                      </a:r>
                      <a:r>
                        <a:rPr lang="en-GB" baseline="0" dirty="0" smtClean="0"/>
                        <a:t>  al 10% la </a:t>
                      </a:r>
                      <a:r>
                        <a:rPr lang="en-GB" baseline="0" dirty="0" err="1" smtClean="0"/>
                        <a:t>percentuale</a:t>
                      </a:r>
                      <a:r>
                        <a:rPr lang="en-GB" baseline="0" dirty="0" smtClean="0"/>
                        <a:t> di </a:t>
                      </a:r>
                      <a:r>
                        <a:rPr lang="en-GB" baseline="0" dirty="0" err="1" smtClean="0"/>
                        <a:t>accordi</a:t>
                      </a:r>
                      <a:r>
                        <a:rPr lang="en-GB" baseline="0" dirty="0" smtClean="0"/>
                        <a:t>.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Monitorare le esigenze di cura del personale al fine di ottimizzare l'uso dei fondi per il personale (sussidi, benefici assistenziali, </a:t>
                      </a:r>
                      <a:r>
                        <a:rPr lang="it-IT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it-IT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it-IT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Integrazione di altre voci di spesa</a:t>
                      </a:r>
                      <a:r>
                        <a:rPr lang="it-IT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se</a:t>
                      </a:r>
                      <a:r>
                        <a:rPr lang="en-GB" baseline="0" dirty="0" smtClean="0"/>
                        <a:t> e come </a:t>
                      </a:r>
                      <a:r>
                        <a:rPr lang="en-GB" baseline="0" dirty="0" err="1" smtClean="0"/>
                        <a:t>raccogliere</a:t>
                      </a:r>
                      <a:r>
                        <a:rPr lang="en-GB" baseline="0" dirty="0" smtClean="0"/>
                        <a:t> I </a:t>
                      </a:r>
                      <a:r>
                        <a:rPr lang="en-GB" baseline="0" dirty="0" err="1" smtClean="0"/>
                        <a:t>dati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aseline="0" dirty="0" err="1" smtClean="0"/>
                        <a:t>lavoro</a:t>
                      </a:r>
                      <a:r>
                        <a:rPr lang="en-GB" baseline="0" dirty="0" smtClean="0"/>
                        <a:t> con I </a:t>
                      </a:r>
                      <a:r>
                        <a:rPr lang="en-GB" baseline="0" dirty="0" err="1" smtClean="0"/>
                        <a:t>sindacati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1377078">
                <a:tc>
                  <a:txBody>
                    <a:bodyPr/>
                    <a:lstStyle/>
                    <a:p>
                      <a:r>
                        <a:rPr lang="it-IT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Migliorare l'ambiente di lavoro coinvolgendo il personale nel cambiamento</a:t>
                      </a:r>
                    </a:p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All’interno delle strutture, organizzare incontri annuali del personale per discutere come migliorare l'ambiente di lavoro e il benessere organizzativo, sull'esempio dei circoli di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ascolto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it-IT" dirty="0" smtClean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Far </a:t>
                      </a:r>
                      <a:r>
                        <a:rPr lang="en-GB" dirty="0" err="1" smtClean="0"/>
                        <a:t>emergere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problemi</a:t>
                      </a:r>
                      <a:r>
                        <a:rPr lang="en-GB" dirty="0" smtClean="0"/>
                        <a:t>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L’indagine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sul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benessere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della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Consigliera</a:t>
                      </a:r>
                      <a:r>
                        <a:rPr lang="en-GB" baseline="0" dirty="0" smtClean="0"/>
                        <a:t> ha </a:t>
                      </a:r>
                      <a:r>
                        <a:rPr lang="en-GB" baseline="0" dirty="0" err="1" smtClean="0"/>
                        <a:t>fornito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delle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indicazioni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aseline="0" dirty="0" err="1" smtClean="0"/>
                        <a:t>l’analisi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dello</a:t>
                      </a:r>
                      <a:r>
                        <a:rPr lang="en-GB" baseline="0" dirty="0" smtClean="0"/>
                        <a:t> stress-</a:t>
                      </a:r>
                      <a:r>
                        <a:rPr lang="en-GB" baseline="0" dirty="0" err="1" smtClean="0"/>
                        <a:t>correlato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fatto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dagli</a:t>
                      </a:r>
                      <a:r>
                        <a:rPr lang="en-GB" baseline="0" dirty="0" smtClean="0"/>
                        <a:t> RSPP no…..??!!!!!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93059" y="147917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61912"/>
                </a:solidFill>
              </a:rPr>
              <a:t>AZIONI </a:t>
            </a:r>
            <a:endParaRPr lang="en-GB" sz="2400" b="1" dirty="0">
              <a:solidFill>
                <a:srgbClr val="F6191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77765" y="1568629"/>
            <a:ext cx="43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61912"/>
                </a:solidFill>
              </a:rPr>
              <a:t>Possiamo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lavorare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insieme</a:t>
            </a:r>
            <a:r>
              <a:rPr lang="en-GB" sz="2400" b="1" dirty="0" smtClean="0">
                <a:solidFill>
                  <a:srgbClr val="F61912"/>
                </a:solidFill>
              </a:rPr>
              <a:t> ? </a:t>
            </a:r>
            <a:endParaRPr lang="en-GB" sz="2400" b="1" dirty="0">
              <a:solidFill>
                <a:srgbClr val="F619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27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89646"/>
            <a:ext cx="9144000" cy="13447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Obiettivo </a:t>
            </a:r>
            <a:r>
              <a:rPr lang="it-IT" sz="2800" b="1" dirty="0" smtClean="0"/>
              <a:t>: </a:t>
            </a:r>
            <a:r>
              <a:rPr lang="it-IT" sz="2800" b="1" dirty="0"/>
              <a:t>MIGLIORARE LA GESTIONE DEL PERSONALE E L'AMBIENTE DI LAVORO</a:t>
            </a:r>
            <a:r>
              <a:rPr lang="it-IT" sz="2800" dirty="0"/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53393"/>
              </p:ext>
            </p:extLst>
          </p:nvPr>
        </p:nvGraphicFramePr>
        <p:xfrm>
          <a:off x="131482" y="2269353"/>
          <a:ext cx="881828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873"/>
                <a:gridCol w="3959411"/>
              </a:tblGrid>
              <a:tr h="1047588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Creare un’area web per raccogliere e pubblicizzare le buone prassi che migliorano l'ambiente di lavoro o la conciliazione tra lavoro e vita privata.</a:t>
                      </a:r>
                      <a:r>
                        <a:rPr lang="it-IT" dirty="0" smtClean="0">
                          <a:effectLst/>
                        </a:rPr>
                        <a:t> </a:t>
                      </a:r>
                      <a:endParaRPr lang="it-IT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ognuno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nella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propria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sezione</a:t>
                      </a:r>
                      <a:r>
                        <a:rPr lang="en-GB" dirty="0" smtClean="0"/>
                        <a:t> ..</a:t>
                      </a:r>
                      <a:r>
                        <a:rPr lang="en-GB" dirty="0" err="1" smtClean="0"/>
                        <a:t>potrebbe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essere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l’inizio</a:t>
                      </a:r>
                      <a:r>
                        <a:rPr lang="en-GB" dirty="0" smtClean="0"/>
                        <a:t> di </a:t>
                      </a:r>
                      <a:r>
                        <a:rPr lang="en-GB" dirty="0" err="1" smtClean="0"/>
                        <a:t>un’area</a:t>
                      </a:r>
                      <a:r>
                        <a:rPr lang="en-GB" dirty="0" smtClean="0"/>
                        <a:t> per </a:t>
                      </a:r>
                      <a:r>
                        <a:rPr lang="en-GB" dirty="0" err="1" smtClean="0"/>
                        <a:t>il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personale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nelle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pagine</a:t>
                      </a:r>
                      <a:r>
                        <a:rPr lang="en-GB" baseline="0" dirty="0" smtClean="0"/>
                        <a:t> web </a:t>
                      </a:r>
                      <a:r>
                        <a:rPr lang="en-GB" baseline="0" dirty="0" err="1" smtClean="0"/>
                        <a:t>dell’ENTE</a:t>
                      </a:r>
                      <a:r>
                        <a:rPr lang="en-GB" baseline="0" dirty="0" smtClean="0"/>
                        <a:t>??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93059" y="147917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61912"/>
                </a:solidFill>
              </a:rPr>
              <a:t>AZIONI </a:t>
            </a:r>
            <a:endParaRPr lang="en-GB" sz="2400" b="1" dirty="0">
              <a:solidFill>
                <a:srgbClr val="F6191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77765" y="1568629"/>
            <a:ext cx="43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61912"/>
                </a:solidFill>
              </a:rPr>
              <a:t>Possiamo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lavorare</a:t>
            </a:r>
            <a:r>
              <a:rPr lang="en-GB" sz="2400" b="1" dirty="0" smtClean="0">
                <a:solidFill>
                  <a:srgbClr val="F61912"/>
                </a:solidFill>
              </a:rPr>
              <a:t> </a:t>
            </a:r>
            <a:r>
              <a:rPr lang="en-GB" sz="2400" b="1" dirty="0" err="1" smtClean="0">
                <a:solidFill>
                  <a:srgbClr val="F61912"/>
                </a:solidFill>
              </a:rPr>
              <a:t>insieme</a:t>
            </a:r>
            <a:r>
              <a:rPr lang="en-GB" sz="2400" b="1" dirty="0" smtClean="0">
                <a:solidFill>
                  <a:srgbClr val="F61912"/>
                </a:solidFill>
              </a:rPr>
              <a:t> ? </a:t>
            </a:r>
            <a:endParaRPr lang="en-GB" sz="2400" b="1" dirty="0">
              <a:solidFill>
                <a:srgbClr val="F619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162" y="-213656"/>
            <a:ext cx="7570787" cy="1411941"/>
          </a:xfrm>
        </p:spPr>
        <p:txBody>
          <a:bodyPr/>
          <a:lstStyle/>
          <a:p>
            <a:r>
              <a:rPr lang="en-GB" sz="4400" dirty="0" smtClean="0">
                <a:solidFill>
                  <a:srgbClr val="000090"/>
                </a:solidFill>
                <a:latin typeface="Comic Sans MS"/>
                <a:cs typeface="Comic Sans MS"/>
              </a:rPr>
              <a:t>CONCLUSIONI</a:t>
            </a:r>
            <a:endParaRPr lang="en-GB" sz="44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45" y="1132249"/>
            <a:ext cx="9143999" cy="543153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u"/>
            </a:pPr>
            <a:r>
              <a:rPr lang="en-GB" sz="9600" b="1" dirty="0">
                <a:solidFill>
                  <a:schemeClr val="tx1"/>
                </a:solidFill>
              </a:rPr>
              <a:t>Il  </a:t>
            </a:r>
            <a:r>
              <a:rPr lang="en-GB" sz="9600" b="1" dirty="0" err="1">
                <a:solidFill>
                  <a:schemeClr val="tx1"/>
                </a:solidFill>
              </a:rPr>
              <a:t>processo</a:t>
            </a:r>
            <a:r>
              <a:rPr lang="en-GB" sz="9600" b="1" dirty="0">
                <a:solidFill>
                  <a:schemeClr val="tx1"/>
                </a:solidFill>
              </a:rPr>
              <a:t> per </a:t>
            </a:r>
            <a:r>
              <a:rPr lang="en-GB" sz="9600" b="1" dirty="0" err="1">
                <a:solidFill>
                  <a:schemeClr val="tx1"/>
                </a:solidFill>
              </a:rPr>
              <a:t>raggiungere</a:t>
            </a:r>
            <a:r>
              <a:rPr lang="en-GB" sz="9600" b="1" dirty="0">
                <a:solidFill>
                  <a:schemeClr val="tx1"/>
                </a:solidFill>
              </a:rPr>
              <a:t> un  </a:t>
            </a:r>
            <a:r>
              <a:rPr lang="en-GB" sz="9600" b="1" dirty="0" err="1">
                <a:solidFill>
                  <a:schemeClr val="tx1"/>
                </a:solidFill>
              </a:rPr>
              <a:t>obiettivo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>
                <a:solidFill>
                  <a:schemeClr val="tx1"/>
                </a:solidFill>
              </a:rPr>
              <a:t>è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>
                <a:solidFill>
                  <a:schemeClr val="tx1"/>
                </a:solidFill>
              </a:rPr>
              <a:t>importante</a:t>
            </a:r>
            <a:r>
              <a:rPr lang="en-GB" sz="9600" b="1" dirty="0">
                <a:solidFill>
                  <a:schemeClr val="tx1"/>
                </a:solidFill>
              </a:rPr>
              <a:t>.</a:t>
            </a:r>
          </a:p>
          <a:p>
            <a:pPr marL="1971675" lvl="8" indent="-536575">
              <a:buFont typeface="Wingdings" charset="2"/>
              <a:buChar char="u"/>
            </a:pPr>
            <a:r>
              <a:rPr lang="en-GB" sz="9600" b="1" dirty="0">
                <a:solidFill>
                  <a:schemeClr val="tx1"/>
                </a:solidFill>
              </a:rPr>
              <a:t>Un </a:t>
            </a:r>
            <a:r>
              <a:rPr lang="en-GB" sz="9600" b="1" dirty="0" err="1">
                <a:solidFill>
                  <a:schemeClr val="tx1"/>
                </a:solidFill>
              </a:rPr>
              <a:t>nuovo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>
                <a:solidFill>
                  <a:schemeClr val="tx1"/>
                </a:solidFill>
              </a:rPr>
              <a:t>processo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>
                <a:solidFill>
                  <a:schemeClr val="tx1"/>
                </a:solidFill>
              </a:rPr>
              <a:t>può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>
                <a:solidFill>
                  <a:schemeClr val="tx1"/>
                </a:solidFill>
              </a:rPr>
              <a:t>determinare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>
                <a:solidFill>
                  <a:schemeClr val="tx1"/>
                </a:solidFill>
              </a:rPr>
              <a:t>obiettivi</a:t>
            </a:r>
            <a:r>
              <a:rPr lang="en-GB" sz="9600" b="1" dirty="0">
                <a:solidFill>
                  <a:schemeClr val="tx1"/>
                </a:solidFill>
              </a:rPr>
              <a:t> </a:t>
            </a:r>
            <a:r>
              <a:rPr lang="en-GB" sz="9600" b="1" dirty="0" err="1" smtClean="0">
                <a:solidFill>
                  <a:schemeClr val="tx1"/>
                </a:solidFill>
              </a:rPr>
              <a:t>diversi</a:t>
            </a:r>
            <a:r>
              <a:rPr lang="en-GB" sz="9600" b="1" dirty="0" smtClean="0">
                <a:solidFill>
                  <a:schemeClr val="tx1"/>
                </a:solidFill>
              </a:rPr>
              <a:t>.</a:t>
            </a:r>
            <a:endParaRPr lang="en-GB" sz="9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8000" dirty="0">
                <a:solidFill>
                  <a:srgbClr val="FF0000"/>
                </a:solidFill>
              </a:rPr>
              <a:t>Il </a:t>
            </a:r>
            <a:r>
              <a:rPr lang="en-GB" sz="8000" dirty="0" err="1">
                <a:solidFill>
                  <a:srgbClr val="FF0000"/>
                </a:solidFill>
              </a:rPr>
              <a:t>tipo</a:t>
            </a:r>
            <a:r>
              <a:rPr lang="en-GB" sz="8000" dirty="0">
                <a:solidFill>
                  <a:srgbClr val="FF0000"/>
                </a:solidFill>
              </a:rPr>
              <a:t> di </a:t>
            </a:r>
            <a:r>
              <a:rPr lang="en-GB" sz="8000" dirty="0" err="1" smtClean="0">
                <a:solidFill>
                  <a:srgbClr val="FF0000"/>
                </a:solidFill>
              </a:rPr>
              <a:t>approccio</a:t>
            </a:r>
            <a:r>
              <a:rPr lang="en-GB" sz="8000" dirty="0" smtClean="0">
                <a:solidFill>
                  <a:srgbClr val="FF0000"/>
                </a:solidFill>
              </a:rPr>
              <a:t> </a:t>
            </a:r>
            <a:r>
              <a:rPr lang="en-GB" sz="8000" dirty="0" err="1" smtClean="0">
                <a:solidFill>
                  <a:srgbClr val="FF0000"/>
                </a:solidFill>
              </a:rPr>
              <a:t>prescelto</a:t>
            </a:r>
            <a:r>
              <a:rPr lang="en-GB" sz="8000" dirty="0" smtClean="0">
                <a:solidFill>
                  <a:srgbClr val="FF0000"/>
                </a:solidFill>
              </a:rPr>
              <a:t>  per </a:t>
            </a:r>
            <a:r>
              <a:rPr lang="en-GB" sz="8000" dirty="0" err="1" smtClean="0">
                <a:solidFill>
                  <a:srgbClr val="FF0000"/>
                </a:solidFill>
              </a:rPr>
              <a:t>affrontare</a:t>
            </a:r>
            <a:r>
              <a:rPr lang="en-GB" sz="8000" dirty="0" smtClean="0">
                <a:solidFill>
                  <a:srgbClr val="FF0000"/>
                </a:solidFill>
              </a:rPr>
              <a:t> la “</a:t>
            </a:r>
            <a:r>
              <a:rPr lang="en-GB" sz="8000" dirty="0" err="1" smtClean="0">
                <a:solidFill>
                  <a:srgbClr val="FF0000"/>
                </a:solidFill>
              </a:rPr>
              <a:t>questione</a:t>
            </a:r>
            <a:r>
              <a:rPr lang="en-GB" sz="8000" dirty="0" smtClean="0">
                <a:solidFill>
                  <a:srgbClr val="FF0000"/>
                </a:solidFill>
              </a:rPr>
              <a:t> di </a:t>
            </a:r>
            <a:r>
              <a:rPr lang="en-GB" sz="8000" dirty="0" err="1" smtClean="0">
                <a:solidFill>
                  <a:srgbClr val="FF0000"/>
                </a:solidFill>
              </a:rPr>
              <a:t>Genere</a:t>
            </a:r>
            <a:r>
              <a:rPr lang="en-GB" sz="8000" dirty="0" smtClean="0">
                <a:solidFill>
                  <a:srgbClr val="FF0000"/>
                </a:solidFill>
              </a:rPr>
              <a:t>” influenza </a:t>
            </a:r>
            <a:r>
              <a:rPr lang="en-GB" sz="8000" dirty="0">
                <a:solidFill>
                  <a:srgbClr val="FF0000"/>
                </a:solidFill>
              </a:rPr>
              <a:t>e </a:t>
            </a:r>
            <a:r>
              <a:rPr lang="en-GB" sz="8000" dirty="0" err="1">
                <a:solidFill>
                  <a:srgbClr val="FF0000"/>
                </a:solidFill>
              </a:rPr>
              <a:t>determina</a:t>
            </a:r>
            <a:r>
              <a:rPr lang="en-GB" sz="8000" dirty="0">
                <a:solidFill>
                  <a:srgbClr val="FF0000"/>
                </a:solidFill>
              </a:rPr>
              <a:t> le </a:t>
            </a:r>
            <a:r>
              <a:rPr lang="en-GB" sz="8000" dirty="0" err="1">
                <a:solidFill>
                  <a:srgbClr val="FF0000"/>
                </a:solidFill>
              </a:rPr>
              <a:t>azioni</a:t>
            </a:r>
            <a:r>
              <a:rPr lang="en-GB" sz="8000" dirty="0">
                <a:solidFill>
                  <a:srgbClr val="FF0000"/>
                </a:solidFill>
              </a:rPr>
              <a:t> </a:t>
            </a:r>
            <a:r>
              <a:rPr lang="en-GB" sz="8000" dirty="0" smtClean="0">
                <a:solidFill>
                  <a:srgbClr val="FF0000"/>
                </a:solidFill>
              </a:rPr>
              <a:t>positive</a:t>
            </a:r>
            <a:r>
              <a:rPr lang="en-GB" sz="8000" dirty="0" smtClean="0"/>
              <a:t>: </a:t>
            </a:r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azioni</a:t>
            </a:r>
            <a:r>
              <a:rPr lang="en-GB" sz="8000" dirty="0" smtClean="0">
                <a:solidFill>
                  <a:srgbClr val="FF6600"/>
                </a:solidFill>
              </a:rPr>
              <a:t> orientate </a:t>
            </a:r>
            <a:r>
              <a:rPr lang="en-GB" sz="8000" dirty="0" err="1" smtClean="0">
                <a:solidFill>
                  <a:srgbClr val="FF6600"/>
                </a:solidFill>
              </a:rPr>
              <a:t>all’inclusione</a:t>
            </a:r>
            <a:r>
              <a:rPr lang="en-GB" sz="8000" dirty="0" smtClean="0">
                <a:solidFill>
                  <a:srgbClr val="FF6600"/>
                </a:solidFill>
              </a:rPr>
              <a:t>, </a:t>
            </a:r>
            <a:r>
              <a:rPr lang="en-GB" sz="8000" dirty="0" err="1">
                <a:solidFill>
                  <a:srgbClr val="FF6600"/>
                </a:solidFill>
              </a:rPr>
              <a:t>alla</a:t>
            </a:r>
            <a:r>
              <a:rPr lang="en-GB" sz="8000" dirty="0">
                <a:solidFill>
                  <a:srgbClr val="FF6600"/>
                </a:solidFill>
              </a:rPr>
              <a:t> </a:t>
            </a:r>
            <a:r>
              <a:rPr lang="en-GB" sz="8000" dirty="0" err="1">
                <a:solidFill>
                  <a:srgbClr val="FF6600"/>
                </a:solidFill>
              </a:rPr>
              <a:t>promozione</a:t>
            </a:r>
            <a:r>
              <a:rPr lang="en-GB" sz="8000" dirty="0">
                <a:solidFill>
                  <a:srgbClr val="FF6600"/>
                </a:solidFill>
              </a:rPr>
              <a:t> </a:t>
            </a:r>
            <a:r>
              <a:rPr lang="en-GB" sz="8000" dirty="0"/>
              <a:t>e al </a:t>
            </a:r>
            <a:r>
              <a:rPr lang="en-GB" sz="8000" dirty="0" err="1"/>
              <a:t>sostegno</a:t>
            </a:r>
            <a:r>
              <a:rPr lang="en-GB" sz="8000" dirty="0"/>
              <a:t> </a:t>
            </a:r>
            <a:r>
              <a:rPr lang="en-GB" sz="8000" dirty="0" err="1"/>
              <a:t>delle</a:t>
            </a:r>
            <a:r>
              <a:rPr lang="en-GB" sz="8000" dirty="0"/>
              <a:t> </a:t>
            </a:r>
            <a:r>
              <a:rPr lang="en-GB" sz="8000" dirty="0" err="1"/>
              <a:t>donne</a:t>
            </a:r>
            <a:r>
              <a:rPr lang="en-GB" sz="8000" dirty="0"/>
              <a:t> </a:t>
            </a:r>
            <a:r>
              <a:rPr lang="en-GB" sz="8000" dirty="0" err="1" smtClean="0"/>
              <a:t>nella</a:t>
            </a:r>
            <a:r>
              <a:rPr lang="en-GB" sz="8000" dirty="0" smtClean="0"/>
              <a:t> </a:t>
            </a:r>
            <a:r>
              <a:rPr lang="en-GB" sz="8000" dirty="0" err="1" smtClean="0"/>
              <a:t>scienza</a:t>
            </a:r>
            <a:r>
              <a:rPr lang="en-GB" sz="8000" dirty="0" smtClean="0"/>
              <a:t> </a:t>
            </a:r>
            <a:r>
              <a:rPr lang="en-GB" sz="8000" dirty="0"/>
              <a:t>e </a:t>
            </a:r>
            <a:r>
              <a:rPr lang="en-GB" sz="8000" dirty="0" err="1"/>
              <a:t>nella</a:t>
            </a:r>
            <a:r>
              <a:rPr lang="en-GB" sz="8000" dirty="0"/>
              <a:t> </a:t>
            </a:r>
            <a:r>
              <a:rPr lang="en-GB" sz="8000" dirty="0" err="1" smtClean="0"/>
              <a:t>ricerca</a:t>
            </a:r>
            <a:r>
              <a:rPr lang="en-GB" sz="8000" dirty="0" smtClean="0"/>
              <a:t>, ma non solo…….</a:t>
            </a:r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formulare</a:t>
            </a:r>
            <a:r>
              <a:rPr lang="en-GB" sz="8000" dirty="0" smtClean="0"/>
              <a:t> </a:t>
            </a:r>
            <a:r>
              <a:rPr lang="en-GB" sz="8000" dirty="0" err="1"/>
              <a:t>nuove</a:t>
            </a:r>
            <a:r>
              <a:rPr lang="en-GB" sz="8000" dirty="0"/>
              <a:t> </a:t>
            </a:r>
            <a:r>
              <a:rPr lang="en-GB" sz="8000" dirty="0" err="1"/>
              <a:t>questioni</a:t>
            </a:r>
            <a:endParaRPr lang="en-GB" sz="8000" dirty="0"/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ridefinire</a:t>
            </a:r>
            <a:r>
              <a:rPr lang="en-GB" sz="8000" dirty="0" smtClean="0"/>
              <a:t> </a:t>
            </a:r>
            <a:r>
              <a:rPr lang="en-GB" sz="8000" dirty="0" err="1"/>
              <a:t>i</a:t>
            </a:r>
            <a:r>
              <a:rPr lang="en-GB" sz="8000" dirty="0"/>
              <a:t> </a:t>
            </a:r>
            <a:r>
              <a:rPr lang="en-GB" sz="8000" dirty="0" err="1"/>
              <a:t>modelli</a:t>
            </a:r>
            <a:r>
              <a:rPr lang="en-GB" sz="8000" dirty="0"/>
              <a:t> </a:t>
            </a:r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cercare</a:t>
            </a:r>
            <a:r>
              <a:rPr lang="en-GB" sz="8000" dirty="0" smtClean="0"/>
              <a:t> </a:t>
            </a:r>
            <a:r>
              <a:rPr lang="en-GB" sz="8000" dirty="0" err="1" smtClean="0"/>
              <a:t>forme</a:t>
            </a:r>
            <a:r>
              <a:rPr lang="en-GB" sz="8000" dirty="0" smtClean="0"/>
              <a:t> di </a:t>
            </a:r>
            <a:r>
              <a:rPr lang="en-GB" sz="8000" dirty="0" err="1"/>
              <a:t>organizzazione</a:t>
            </a:r>
            <a:r>
              <a:rPr lang="en-GB" sz="8000" dirty="0"/>
              <a:t> del </a:t>
            </a:r>
            <a:r>
              <a:rPr lang="en-GB" sz="8000" dirty="0" err="1"/>
              <a:t>lavoro</a:t>
            </a:r>
            <a:r>
              <a:rPr lang="en-GB" sz="8000" dirty="0"/>
              <a:t> </a:t>
            </a:r>
            <a:r>
              <a:rPr lang="en-GB" sz="8000" dirty="0" err="1"/>
              <a:t>che</a:t>
            </a:r>
            <a:r>
              <a:rPr lang="en-GB" sz="8000" dirty="0"/>
              <a:t> </a:t>
            </a:r>
            <a:r>
              <a:rPr lang="en-GB" sz="8000" dirty="0" err="1"/>
              <a:t>esaltino</a:t>
            </a:r>
            <a:r>
              <a:rPr lang="en-GB" sz="8000" dirty="0"/>
              <a:t> le </a:t>
            </a:r>
            <a:r>
              <a:rPr lang="en-GB" sz="8000" dirty="0" err="1"/>
              <a:t>capacità</a:t>
            </a:r>
            <a:r>
              <a:rPr lang="en-GB" sz="8000" dirty="0"/>
              <a:t> </a:t>
            </a:r>
            <a:r>
              <a:rPr lang="en-GB" sz="8000" dirty="0" smtClean="0"/>
              <a:t>di </a:t>
            </a:r>
            <a:r>
              <a:rPr lang="en-GB" sz="8000" dirty="0" err="1" smtClean="0"/>
              <a:t>collaborazione</a:t>
            </a:r>
            <a:endParaRPr lang="en-GB" sz="8000" dirty="0" smtClean="0"/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ripensare</a:t>
            </a:r>
            <a:r>
              <a:rPr lang="en-GB" sz="8000" dirty="0" smtClean="0"/>
              <a:t> </a:t>
            </a:r>
            <a:r>
              <a:rPr lang="en-GB" sz="8000" dirty="0"/>
              <a:t>al </a:t>
            </a:r>
            <a:r>
              <a:rPr lang="en-GB" sz="8000" dirty="0" err="1"/>
              <a:t>concetto</a:t>
            </a:r>
            <a:r>
              <a:rPr lang="en-GB" sz="8000" dirty="0"/>
              <a:t> di </a:t>
            </a:r>
            <a:r>
              <a:rPr lang="en-GB" sz="8000" dirty="0" err="1" smtClean="0"/>
              <a:t>eccellenza</a:t>
            </a:r>
            <a:endParaRPr lang="en-GB" sz="8000" dirty="0" smtClean="0"/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porre</a:t>
            </a:r>
            <a:r>
              <a:rPr lang="en-GB" sz="8000" dirty="0" smtClean="0">
                <a:solidFill>
                  <a:srgbClr val="FF6600"/>
                </a:solidFill>
              </a:rPr>
              <a:t>  </a:t>
            </a:r>
            <a:r>
              <a:rPr lang="en-GB" sz="8000" dirty="0" err="1">
                <a:solidFill>
                  <a:srgbClr val="FF6600"/>
                </a:solidFill>
              </a:rPr>
              <a:t>l’attenzione</a:t>
            </a:r>
            <a:r>
              <a:rPr lang="en-GB" sz="8000" dirty="0">
                <a:solidFill>
                  <a:srgbClr val="FF6600"/>
                </a:solidFill>
              </a:rPr>
              <a:t> </a:t>
            </a:r>
            <a:r>
              <a:rPr lang="en-GB" sz="8000" dirty="0" err="1" smtClean="0"/>
              <a:t>ai</a:t>
            </a:r>
            <a:r>
              <a:rPr lang="en-GB" sz="8000" dirty="0" smtClean="0"/>
              <a:t> </a:t>
            </a:r>
            <a:r>
              <a:rPr lang="en-GB" sz="8000" dirty="0"/>
              <a:t>tempi, </a:t>
            </a:r>
            <a:r>
              <a:rPr lang="en-GB" sz="8000" dirty="0" err="1" smtClean="0"/>
              <a:t>ai</a:t>
            </a:r>
            <a:r>
              <a:rPr lang="en-GB" sz="8000" dirty="0" smtClean="0"/>
              <a:t> </a:t>
            </a:r>
            <a:r>
              <a:rPr lang="en-GB" sz="8000" dirty="0" err="1" smtClean="0"/>
              <a:t>fondi</a:t>
            </a:r>
            <a:r>
              <a:rPr lang="en-GB" sz="8000" dirty="0" smtClean="0"/>
              <a:t> e </a:t>
            </a:r>
            <a:r>
              <a:rPr lang="en-GB" sz="8000" dirty="0" err="1" smtClean="0"/>
              <a:t>ai</a:t>
            </a:r>
            <a:r>
              <a:rPr lang="en-GB" sz="8000" dirty="0" smtClean="0"/>
              <a:t> </a:t>
            </a:r>
            <a:r>
              <a:rPr lang="en-GB" sz="8000" dirty="0" err="1" smtClean="0"/>
              <a:t>modi</a:t>
            </a:r>
            <a:r>
              <a:rPr lang="en-GB" sz="8000" dirty="0" smtClean="0"/>
              <a:t> </a:t>
            </a:r>
            <a:r>
              <a:rPr lang="en-GB" sz="8000" dirty="0"/>
              <a:t>del fare </a:t>
            </a:r>
            <a:r>
              <a:rPr lang="en-GB" sz="8000" dirty="0" err="1"/>
              <a:t>ricerca</a:t>
            </a:r>
            <a:r>
              <a:rPr lang="en-GB" sz="8000" dirty="0"/>
              <a:t> </a:t>
            </a:r>
            <a:r>
              <a:rPr lang="en-GB" sz="8000" dirty="0" err="1"/>
              <a:t>adeguati</a:t>
            </a:r>
            <a:r>
              <a:rPr lang="en-GB" sz="8000" dirty="0"/>
              <a:t> a </a:t>
            </a:r>
            <a:r>
              <a:rPr lang="en-GB" sz="8000" dirty="0" err="1"/>
              <a:t>svolgere</a:t>
            </a:r>
            <a:r>
              <a:rPr lang="en-GB" sz="8000" dirty="0"/>
              <a:t> la </a:t>
            </a:r>
            <a:r>
              <a:rPr lang="en-GB" sz="8000" dirty="0" err="1"/>
              <a:t>medesima</a:t>
            </a:r>
            <a:endParaRPr lang="en-GB" sz="8000" dirty="0"/>
          </a:p>
          <a:p>
            <a:pPr>
              <a:spcBef>
                <a:spcPts val="1800"/>
              </a:spcBef>
            </a:pPr>
            <a:r>
              <a:rPr lang="en-GB" sz="8000" dirty="0" err="1" smtClean="0">
                <a:solidFill>
                  <a:srgbClr val="FF6600"/>
                </a:solidFill>
              </a:rPr>
              <a:t>Includere</a:t>
            </a:r>
            <a:r>
              <a:rPr lang="en-GB" sz="8000" dirty="0" smtClean="0">
                <a:solidFill>
                  <a:srgbClr val="FF6600"/>
                </a:solidFill>
              </a:rPr>
              <a:t> </a:t>
            </a:r>
            <a:r>
              <a:rPr lang="en-GB" sz="8000" dirty="0" err="1" smtClean="0"/>
              <a:t>nuove</a:t>
            </a:r>
            <a:r>
              <a:rPr lang="en-GB" sz="8000" dirty="0" smtClean="0"/>
              <a:t> </a:t>
            </a:r>
            <a:r>
              <a:rPr lang="en-GB" sz="8000" dirty="0" err="1"/>
              <a:t>metodologie</a:t>
            </a:r>
            <a:r>
              <a:rPr lang="en-GB" sz="8000" dirty="0"/>
              <a:t> di </a:t>
            </a:r>
            <a:r>
              <a:rPr lang="en-GB" sz="8000" dirty="0" err="1"/>
              <a:t>comunicazione</a:t>
            </a:r>
            <a:r>
              <a:rPr lang="en-GB" sz="8000" dirty="0"/>
              <a:t> e di </a:t>
            </a:r>
            <a:r>
              <a:rPr lang="en-GB" sz="8000" dirty="0" err="1"/>
              <a:t>relazioni</a:t>
            </a:r>
            <a:r>
              <a:rPr lang="en-GB" sz="8000" dirty="0"/>
              <a:t> </a:t>
            </a:r>
            <a:r>
              <a:rPr lang="en-GB" sz="8000" dirty="0" err="1"/>
              <a:t>interpersonali</a:t>
            </a:r>
            <a:endParaRPr lang="en-GB" sz="8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62127" y="6410206"/>
            <a:ext cx="609600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GRAZIE per </a:t>
            </a:r>
            <a:r>
              <a:rPr lang="en-GB" dirty="0" err="1" smtClean="0"/>
              <a:t>l’attenzione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9413" y="1761565"/>
            <a:ext cx="8695764" cy="495991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3600" dirty="0" smtClean="0"/>
              <a:t>Il </a:t>
            </a:r>
            <a:r>
              <a:rPr lang="it-IT" sz="3600" dirty="0"/>
              <a:t>CUG INFN vigila e  propone interventi volti a limitare ed eliminare le </a:t>
            </a:r>
            <a:r>
              <a:rPr lang="it-IT" sz="3600" dirty="0" smtClean="0"/>
              <a:t>discriminazioni (consce e inconsce). </a:t>
            </a:r>
          </a:p>
          <a:p>
            <a:pPr marL="0" indent="0" algn="ctr">
              <a:buNone/>
            </a:pPr>
            <a:r>
              <a:rPr lang="it-IT" sz="3600" dirty="0" smtClean="0"/>
              <a:t>Non </a:t>
            </a:r>
            <a:r>
              <a:rPr lang="it-IT" sz="3600" dirty="0"/>
              <a:t>abbiate timore, siete in buone mani</a:t>
            </a:r>
            <a:r>
              <a:rPr lang="it-IT" sz="3600" dirty="0" smtClean="0"/>
              <a:t>!  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3600" dirty="0" smtClean="0"/>
              <a:t>….però, però sarebbe molto bello se un giorno il CUG sparisse…avremmo superato i nostri pregiudizi!!!!! </a:t>
            </a:r>
            <a:endParaRPr lang="en-GB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29</a:t>
            </a:fld>
            <a:endParaRPr lang="en-US"/>
          </a:p>
        </p:txBody>
      </p:sp>
      <p:pic>
        <p:nvPicPr>
          <p:cNvPr id="6" name="Immagine 5" descr="sorr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8" y="6053231"/>
            <a:ext cx="971177" cy="647451"/>
          </a:xfrm>
          <a:prstGeom prst="rect">
            <a:avLst/>
          </a:prstGeom>
        </p:spPr>
      </p:pic>
      <p:pic>
        <p:nvPicPr>
          <p:cNvPr id="7" name="Immagine 6" descr="sorr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06" y="3709895"/>
            <a:ext cx="1048871" cy="699247"/>
          </a:xfrm>
          <a:prstGeom prst="rect">
            <a:avLst/>
          </a:prstGeom>
        </p:spPr>
      </p:pic>
      <p:pic>
        <p:nvPicPr>
          <p:cNvPr id="8" name="Immagine 7" descr="sorr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8" y="6053231"/>
            <a:ext cx="1002367" cy="6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421301"/>
              </p:ext>
            </p:extLst>
          </p:nvPr>
        </p:nvGraphicFramePr>
        <p:xfrm>
          <a:off x="228600" y="1024939"/>
          <a:ext cx="4836459" cy="331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976771" y="4089363"/>
            <a:ext cx="2683817" cy="95410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Associazione 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Scientifica Borse INFN</a:t>
            </a:r>
          </a:p>
          <a:p>
            <a:r>
              <a:rPr lang="it-IT" sz="1400" dirty="0">
                <a:solidFill>
                  <a:prstClr val="black"/>
                </a:solidFill>
                <a:latin typeface="Calibri"/>
              </a:rPr>
              <a:t>Scientifica Dottorandi, Borse non INFN e Assegni</a:t>
            </a:r>
          </a:p>
        </p:txBody>
      </p:sp>
      <p:sp>
        <p:nvSpPr>
          <p:cNvPr id="12" name="Freccia sinistra 11"/>
          <p:cNvSpPr/>
          <p:nvPr/>
        </p:nvSpPr>
        <p:spPr>
          <a:xfrm rot="13493584" flipV="1">
            <a:off x="1300714" y="3789032"/>
            <a:ext cx="540455" cy="2157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-6863"/>
            <a:ext cx="9143997" cy="523220"/>
          </a:xfrm>
          <a:prstGeom prst="rect">
            <a:avLst/>
          </a:prstGeom>
          <a:solidFill>
            <a:srgbClr val="2F1F58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Inquadrare</a:t>
            </a:r>
            <a:r>
              <a:rPr lang="en-GB" sz="28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 </a:t>
            </a:r>
            <a:r>
              <a:rPr lang="en-GB" sz="2800" kern="0" dirty="0" err="1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il</a:t>
            </a:r>
            <a:r>
              <a:rPr lang="en-GB" sz="2800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 </a:t>
            </a:r>
            <a:r>
              <a:rPr lang="en-GB" sz="28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problema</a:t>
            </a:r>
            <a:r>
              <a:rPr lang="en-GB" sz="28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: </a:t>
            </a:r>
            <a:r>
              <a:rPr lang="en-GB" sz="28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l’evoluzione</a:t>
            </a:r>
            <a:r>
              <a:rPr lang="en-GB" sz="28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omic Sans MS"/>
                <a:cs typeface="Comic Sans MS"/>
              </a:rPr>
              <a:t>…………</a:t>
            </a:r>
            <a:endParaRPr lang="it-IT" sz="2800" kern="0" dirty="0">
              <a:solidFill>
                <a:sysClr val="windowText" lastClr="000000">
                  <a:lumMod val="95000"/>
                  <a:lumOff val="5000"/>
                </a:sysClr>
              </a:solidFill>
              <a:latin typeface="Comic Sans MS"/>
              <a:cs typeface="Comic Sans M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98A1-674B-0C48-B2C0-2139678260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rcRect t="2521" b="2521"/>
          <a:stretch>
            <a:fillRect/>
          </a:stretch>
        </p:blipFill>
        <p:spPr>
          <a:xfrm>
            <a:off x="4052842" y="3629768"/>
            <a:ext cx="5000716" cy="2750201"/>
          </a:xfrm>
        </p:spPr>
      </p:pic>
      <p:sp>
        <p:nvSpPr>
          <p:cNvPr id="5" name="CasellaDiTesto 4"/>
          <p:cNvSpPr txBox="1"/>
          <p:nvPr/>
        </p:nvSpPr>
        <p:spPr>
          <a:xfrm>
            <a:off x="5901765" y="1464235"/>
            <a:ext cx="265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andamenti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curve non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cambiati</a:t>
            </a:r>
            <a:r>
              <a:rPr lang="en-GB" dirty="0" smtClean="0"/>
              <a:t> in </a:t>
            </a:r>
            <a:r>
              <a:rPr lang="en-GB" dirty="0" err="1" smtClean="0"/>
              <a:t>questi</a:t>
            </a:r>
            <a:r>
              <a:rPr lang="en-GB" dirty="0" smtClean="0"/>
              <a:t> </a:t>
            </a:r>
            <a:r>
              <a:rPr lang="en-GB" dirty="0" err="1" smtClean="0"/>
              <a:t>ultimi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anni</a:t>
            </a:r>
            <a:r>
              <a:rPr lang="en-GB" dirty="0" smtClean="0"/>
              <a:t> !!!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assemblea TTA - Bari - 9/10 marzo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9412" y="933067"/>
            <a:ext cx="110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6600"/>
                </a:solidFill>
              </a:rPr>
              <a:t>INFN</a:t>
            </a:r>
            <a:endParaRPr lang="en-GB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Altre</a:t>
            </a:r>
            <a:r>
              <a:rPr lang="en-GB" dirty="0" smtClean="0"/>
              <a:t> slide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5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Qualche</a:t>
            </a:r>
            <a:r>
              <a:rPr lang="en-GB" dirty="0" smtClean="0"/>
              <a:t> </a:t>
            </a:r>
            <a:r>
              <a:rPr lang="en-GB" dirty="0" err="1" smtClean="0"/>
              <a:t>domanda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 vi </a:t>
            </a:r>
            <a:r>
              <a:rPr lang="en-GB" dirty="0" err="1" smtClean="0"/>
              <a:t>paragonate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/</a:t>
            </a:r>
            <a:r>
              <a:rPr lang="en-GB" dirty="0" err="1" smtClean="0"/>
              <a:t>lle</a:t>
            </a:r>
            <a:r>
              <a:rPr lang="en-GB" dirty="0" smtClean="0"/>
              <a:t> </a:t>
            </a:r>
            <a:r>
              <a:rPr lang="en-GB" dirty="0" err="1" smtClean="0"/>
              <a:t>vostr</a:t>
            </a:r>
            <a:r>
              <a:rPr lang="en-GB" dirty="0" smtClean="0"/>
              <a:t>* </a:t>
            </a:r>
            <a:r>
              <a:rPr lang="en-GB" dirty="0" err="1" smtClean="0"/>
              <a:t>collegh</a:t>
            </a:r>
            <a:r>
              <a:rPr lang="en-GB" dirty="0" smtClean="0"/>
              <a:t>* </a:t>
            </a:r>
            <a:r>
              <a:rPr lang="en-GB" dirty="0" err="1" smtClean="0"/>
              <a:t>quanto</a:t>
            </a:r>
            <a:r>
              <a:rPr lang="en-GB" dirty="0" smtClean="0"/>
              <a:t> </a:t>
            </a:r>
            <a:r>
              <a:rPr lang="en-GB" dirty="0" err="1" smtClean="0"/>
              <a:t>rapidamente</a:t>
            </a:r>
            <a:r>
              <a:rPr lang="en-GB" dirty="0" smtClean="0"/>
              <a:t> </a:t>
            </a:r>
            <a:r>
              <a:rPr lang="en-GB" dirty="0" err="1" smtClean="0"/>
              <a:t>avet</a:t>
            </a:r>
            <a:r>
              <a:rPr lang="en-GB" dirty="0" smtClean="0"/>
              <a:t> </a:t>
            </a:r>
            <a:r>
              <a:rPr lang="en-GB" dirty="0" err="1" smtClean="0"/>
              <a:t>fatto</a:t>
            </a:r>
            <a:r>
              <a:rPr lang="en-GB" dirty="0" smtClean="0"/>
              <a:t> </a:t>
            </a:r>
            <a:r>
              <a:rPr lang="en-GB" dirty="0" err="1" smtClean="0"/>
              <a:t>carriera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Quanto</a:t>
            </a:r>
            <a:r>
              <a:rPr lang="en-GB" dirty="0" smtClean="0"/>
              <a:t> la </a:t>
            </a:r>
            <a:r>
              <a:rPr lang="en-GB" dirty="0" err="1" smtClean="0"/>
              <a:t>vostra</a:t>
            </a:r>
            <a:r>
              <a:rPr lang="en-GB" dirty="0" smtClean="0"/>
              <a:t> </a:t>
            </a:r>
            <a:r>
              <a:rPr lang="en-GB" dirty="0" err="1" smtClean="0"/>
              <a:t>carriera</a:t>
            </a:r>
            <a:r>
              <a:rPr lang="en-GB" dirty="0" smtClean="0"/>
              <a:t>/</a:t>
            </a:r>
            <a:r>
              <a:rPr lang="en-GB" dirty="0" err="1" smtClean="0"/>
              <a:t>lavoro</a:t>
            </a:r>
            <a:r>
              <a:rPr lang="en-GB" dirty="0" smtClean="0"/>
              <a:t> ha </a:t>
            </a:r>
            <a:r>
              <a:rPr lang="en-GB" dirty="0" err="1" smtClean="0"/>
              <a:t>cambiato</a:t>
            </a:r>
            <a:r>
              <a:rPr lang="en-GB" dirty="0" smtClean="0"/>
              <a:t> la </a:t>
            </a:r>
            <a:r>
              <a:rPr lang="en-GB" dirty="0" err="1" smtClean="0"/>
              <a:t>vostra</a:t>
            </a:r>
            <a:r>
              <a:rPr lang="en-GB" dirty="0" smtClean="0"/>
              <a:t> vita </a:t>
            </a:r>
            <a:r>
              <a:rPr lang="en-GB" dirty="0" err="1" smtClean="0"/>
              <a:t>personale</a:t>
            </a:r>
            <a:r>
              <a:rPr lang="en-GB" dirty="0" smtClean="0"/>
              <a:t>, </a:t>
            </a:r>
            <a:r>
              <a:rPr lang="en-GB" dirty="0" err="1" smtClean="0"/>
              <a:t>matrimonio</a:t>
            </a:r>
            <a:r>
              <a:rPr lang="en-GB" dirty="0" smtClean="0"/>
              <a:t>, </a:t>
            </a:r>
            <a:r>
              <a:rPr lang="en-GB" dirty="0" err="1" smtClean="0"/>
              <a:t>figli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??</a:t>
            </a:r>
          </a:p>
          <a:p>
            <a:r>
              <a:rPr lang="en-GB" dirty="0" err="1" smtClean="0"/>
              <a:t>Quanto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 </a:t>
            </a:r>
            <a:r>
              <a:rPr lang="en-GB" dirty="0" err="1" smtClean="0"/>
              <a:t>vostro</a:t>
            </a:r>
            <a:r>
              <a:rPr lang="en-GB" dirty="0" smtClean="0"/>
              <a:t> </a:t>
            </a:r>
            <a:r>
              <a:rPr lang="en-GB" dirty="0" err="1" smtClean="0"/>
              <a:t>lavoro</a:t>
            </a:r>
            <a:r>
              <a:rPr lang="en-GB" dirty="0" smtClean="0"/>
              <a:t> o </a:t>
            </a:r>
            <a:r>
              <a:rPr lang="en-GB" dirty="0" err="1" smtClean="0"/>
              <a:t>carriera</a:t>
            </a:r>
            <a:r>
              <a:rPr lang="en-GB" dirty="0" smtClean="0"/>
              <a:t> ha </a:t>
            </a:r>
            <a:r>
              <a:rPr lang="en-GB" dirty="0" err="1" smtClean="0"/>
              <a:t>risentito</a:t>
            </a:r>
            <a:r>
              <a:rPr lang="en-GB" dirty="0" smtClean="0"/>
              <a:t> del </a:t>
            </a:r>
            <a:r>
              <a:rPr lang="en-GB" dirty="0" err="1" smtClean="0"/>
              <a:t>fatto</a:t>
            </a:r>
            <a:r>
              <a:rPr lang="en-GB" dirty="0" smtClean="0"/>
              <a:t> di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madre</a:t>
            </a:r>
            <a:r>
              <a:rPr lang="en-GB" dirty="0" smtClean="0"/>
              <a:t> </a:t>
            </a:r>
            <a:r>
              <a:rPr lang="en-GB" smtClean="0"/>
              <a:t>o padre?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7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00" y="40341"/>
            <a:ext cx="9122000" cy="14119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3200" spc="-50" dirty="0" smtClean="0">
                <a:latin typeface="Times New Roman"/>
                <a:ea typeface="Times New Roman"/>
                <a:cs typeface="Tahoma"/>
              </a:rPr>
              <a:t/>
            </a:r>
            <a:br>
              <a:rPr lang="it-IT" sz="3200" spc="-50" dirty="0" smtClean="0">
                <a:latin typeface="Times New Roman"/>
                <a:ea typeface="Times New Roman"/>
                <a:cs typeface="Tahoma"/>
              </a:rPr>
            </a:br>
            <a:r>
              <a:rPr lang="it-IT" sz="3200" b="1" spc="-50" dirty="0" smtClean="0">
                <a:latin typeface="Times New Roman"/>
                <a:ea typeface="Times New Roman"/>
                <a:cs typeface="Tahoma"/>
              </a:rPr>
              <a:t>Discriminazione indiretta nell’inquadramento </a:t>
            </a:r>
            <a:r>
              <a:rPr lang="it-IT" sz="3200" b="1" spc="-50" dirty="0">
                <a:latin typeface="Times New Roman"/>
                <a:ea typeface="Times New Roman"/>
                <a:cs typeface="Tahoma"/>
              </a:rPr>
              <a:t>professionale del personale amministrativo e tecnico.</a:t>
            </a:r>
            <a:r>
              <a:rPr lang="it-IT" b="1" dirty="0">
                <a:latin typeface="Cambria"/>
                <a:ea typeface="Arial Unicode MS"/>
                <a:cs typeface="Tahoma"/>
              </a:rPr>
              <a:t/>
            </a:r>
            <a:br>
              <a:rPr lang="it-IT" b="1" dirty="0">
                <a:latin typeface="Cambria"/>
                <a:ea typeface="Arial Unicode MS"/>
                <a:cs typeface="Tahoma"/>
              </a:rPr>
            </a:b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32174" y="1457551"/>
            <a:ext cx="4553421" cy="5121806"/>
          </a:xfrm>
        </p:spPr>
        <p:txBody>
          <a:bodyPr>
            <a:normAutofit fontScale="47500" lnSpcReduction="20000"/>
          </a:bodyPr>
          <a:lstStyle/>
          <a:p>
            <a:pPr marL="365125" indent="-269875"/>
            <a:r>
              <a:rPr lang="it-IT" sz="4000" b="1" dirty="0" smtClean="0"/>
              <a:t>Dalla nostra analisi risulta che tra </a:t>
            </a:r>
            <a:r>
              <a:rPr lang="it-IT" sz="4000" b="1" dirty="0"/>
              <a:t>personale amministrativo e tecnico esistono disparità derivanti dai contratti nazionali.</a:t>
            </a:r>
            <a:r>
              <a:rPr lang="it-IT" sz="4000" dirty="0"/>
              <a:t> </a:t>
            </a:r>
            <a:endParaRPr lang="it-IT" sz="4000" dirty="0" smtClean="0"/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/>
              <a:t>Il </a:t>
            </a:r>
            <a:r>
              <a:rPr lang="it-IT" sz="3100" dirty="0"/>
              <a:t>personale tecnico è maggiormente concentrato nel livello IV, mentre quello amministrativo nel livello inferiore </a:t>
            </a:r>
            <a:r>
              <a:rPr lang="it-IT" sz="3100" dirty="0" smtClean="0"/>
              <a:t>V. </a:t>
            </a:r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/>
              <a:t>Con il diploma </a:t>
            </a:r>
            <a:r>
              <a:rPr lang="it-IT" sz="3100" dirty="0"/>
              <a:t>di scuola media </a:t>
            </a:r>
            <a:r>
              <a:rPr lang="it-IT" sz="3100" dirty="0" smtClean="0"/>
              <a:t>superiore il personale collaboratore tecnico </a:t>
            </a:r>
            <a:r>
              <a:rPr lang="it-IT" sz="3100" dirty="0"/>
              <a:t>è inquadrato ad un livello superiore (VI) rispetto a quello amministrativo (VII), e può accedere nel corso della carriera fino al IV livello</a:t>
            </a:r>
            <a:r>
              <a:rPr lang="it-IT" sz="3100" dirty="0" smtClean="0"/>
              <a:t>, rispetto </a:t>
            </a:r>
            <a:r>
              <a:rPr lang="it-IT" sz="3100" dirty="0"/>
              <a:t>al V livello degli </a:t>
            </a:r>
            <a:r>
              <a:rPr lang="it-IT" sz="3100" dirty="0" smtClean="0"/>
              <a:t>amministrativi;</a:t>
            </a:r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/>
              <a:t> </a:t>
            </a:r>
            <a:r>
              <a:rPr lang="it-IT" sz="3100" dirty="0"/>
              <a:t>per gli amministrativi è possibile accedere al IV livello solo nel ruolo di Funzionario, per cui è richiesto il diploma di </a:t>
            </a:r>
            <a:r>
              <a:rPr lang="it-IT" sz="3100" dirty="0" smtClean="0"/>
              <a:t>laurea. </a:t>
            </a:r>
          </a:p>
          <a:p>
            <a:pPr marL="714375" lvl="2" indent="-269875">
              <a:buFont typeface="Wingdings" charset="2"/>
              <a:buChar char="§"/>
            </a:pPr>
            <a:endParaRPr lang="it-IT" sz="3100" dirty="0">
              <a:solidFill>
                <a:srgbClr val="FF0000"/>
              </a:solidFill>
            </a:endParaRPr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>
                <a:solidFill>
                  <a:srgbClr val="FF0000"/>
                </a:solidFill>
              </a:rPr>
              <a:t>La </a:t>
            </a:r>
            <a:r>
              <a:rPr lang="it-IT" sz="3100" dirty="0">
                <a:solidFill>
                  <a:srgbClr val="FF0000"/>
                </a:solidFill>
              </a:rPr>
              <a:t>paga media di un amministrativo è inferiore di circa 1300 euro annui a quella media di un tecnico</a:t>
            </a:r>
            <a:r>
              <a:rPr lang="it-IT" sz="310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32</a:t>
            </a:fld>
            <a:endParaRPr lang="en-US"/>
          </a:p>
        </p:txBody>
      </p:sp>
      <p:pic>
        <p:nvPicPr>
          <p:cNvPr id="5" name="image03.png"/>
          <p:cNvPicPr>
            <a:picLocks/>
          </p:cNvPicPr>
          <p:nvPr/>
        </p:nvPicPr>
        <p:blipFill>
          <a:blip r:embed="rId2"/>
          <a:srcRect l="-16092" r="-16092"/>
          <a:stretch>
            <a:fillRect/>
          </a:stretch>
        </p:blipFill>
        <p:spPr>
          <a:xfrm>
            <a:off x="3607607" y="2066925"/>
            <a:ext cx="6215353" cy="4289425"/>
          </a:xfrm>
          <a:prstGeom prst="rect">
            <a:avLst/>
          </a:prstGeom>
          <a:ln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4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342"/>
            <a:ext cx="9144000" cy="856129"/>
          </a:xfrm>
        </p:spPr>
        <p:txBody>
          <a:bodyPr/>
          <a:lstStyle/>
          <a:p>
            <a:r>
              <a:rPr lang="en-GB" sz="4800" dirty="0" err="1" smtClean="0">
                <a:latin typeface="Comic Sans MS"/>
                <a:cs typeface="Comic Sans MS"/>
              </a:rPr>
              <a:t>Cosa</a:t>
            </a:r>
            <a:r>
              <a:rPr lang="en-GB" sz="4800" dirty="0" smtClean="0">
                <a:latin typeface="Comic Sans MS"/>
                <a:cs typeface="Comic Sans MS"/>
              </a:rPr>
              <a:t> </a:t>
            </a:r>
            <a:r>
              <a:rPr lang="en-GB" sz="4800" dirty="0" err="1" smtClean="0">
                <a:latin typeface="Comic Sans MS"/>
                <a:cs typeface="Comic Sans MS"/>
              </a:rPr>
              <a:t>vediamo</a:t>
            </a:r>
            <a:r>
              <a:rPr lang="en-GB" sz="4800" dirty="0" smtClean="0">
                <a:latin typeface="Comic Sans MS"/>
                <a:cs typeface="Comic Sans MS"/>
              </a:rPr>
              <a:t> </a:t>
            </a:r>
            <a:r>
              <a:rPr lang="en-GB" sz="4800" dirty="0" err="1" smtClean="0">
                <a:latin typeface="Comic Sans MS"/>
                <a:cs typeface="Comic Sans MS"/>
              </a:rPr>
              <a:t>dai</a:t>
            </a:r>
            <a:r>
              <a:rPr lang="en-GB" sz="4800" dirty="0" smtClean="0">
                <a:latin typeface="Comic Sans MS"/>
                <a:cs typeface="Comic Sans MS"/>
              </a:rPr>
              <a:t> </a:t>
            </a:r>
            <a:r>
              <a:rPr lang="en-GB" sz="4800" dirty="0" err="1" smtClean="0">
                <a:latin typeface="Comic Sans MS"/>
                <a:cs typeface="Comic Sans MS"/>
              </a:rPr>
              <a:t>dati</a:t>
            </a:r>
            <a:endParaRPr lang="en-GB" sz="4800" dirty="0"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890" y="904772"/>
            <a:ext cx="8833556" cy="584864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GB" sz="2400" b="1" dirty="0" err="1" smtClean="0"/>
              <a:t>Bassa</a:t>
            </a:r>
            <a:r>
              <a:rPr lang="en-GB" sz="2400" b="1" dirty="0" smtClean="0"/>
              <a:t> % di </a:t>
            </a:r>
            <a:r>
              <a:rPr lang="en-GB" sz="2400" b="1" dirty="0" err="1" smtClean="0"/>
              <a:t>donne</a:t>
            </a:r>
            <a:r>
              <a:rPr lang="en-GB" sz="2400" b="1" dirty="0" smtClean="0"/>
              <a:t> </a:t>
            </a:r>
            <a:r>
              <a:rPr lang="en-GB" sz="2400" dirty="0" smtClean="0"/>
              <a:t>( 25% ) </a:t>
            </a:r>
            <a:r>
              <a:rPr lang="en-GB" sz="2400" dirty="0" err="1" smtClean="0"/>
              <a:t>fra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dipendenti</a:t>
            </a:r>
            <a:endParaRPr lang="en-GB" sz="2400" dirty="0" smtClean="0"/>
          </a:p>
          <a:p>
            <a:pPr>
              <a:buFont typeface="Wingdings" charset="2"/>
              <a:buChar char="u"/>
            </a:pPr>
            <a:r>
              <a:rPr lang="en-GB" sz="2000" b="1" dirty="0" smtClean="0"/>
              <a:t>Il gap </a:t>
            </a:r>
            <a:r>
              <a:rPr lang="en-GB" sz="2000" b="1" dirty="0" err="1" smtClean="0"/>
              <a:t>fra</a:t>
            </a:r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rgbClr val="0D0D0D"/>
                </a:solidFill>
              </a:rPr>
              <a:t>uomini</a:t>
            </a:r>
            <a:r>
              <a:rPr lang="en-GB" sz="2000" b="1" dirty="0" smtClean="0"/>
              <a:t> e </a:t>
            </a:r>
            <a:r>
              <a:rPr lang="en-GB" sz="2000" b="1" dirty="0" err="1" smtClean="0"/>
              <a:t>donne</a:t>
            </a:r>
            <a:r>
              <a:rPr lang="en-GB" sz="2000" b="1" dirty="0" smtClean="0"/>
              <a:t> non </a:t>
            </a:r>
            <a:r>
              <a:rPr lang="en-GB" sz="2000" b="1" dirty="0" err="1" smtClean="0"/>
              <a:t>è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migliorato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nel</a:t>
            </a:r>
            <a:r>
              <a:rPr lang="en-GB" sz="2000" b="1" dirty="0" smtClean="0"/>
              <a:t> tempo</a:t>
            </a:r>
            <a:r>
              <a:rPr lang="en-GB" sz="2000" dirty="0" smtClean="0"/>
              <a:t>; la </a:t>
            </a:r>
            <a:r>
              <a:rPr lang="en-GB" sz="2000" dirty="0" err="1" smtClean="0"/>
              <a:t>bassa</a:t>
            </a:r>
            <a:r>
              <a:rPr lang="en-GB" sz="2000" dirty="0" smtClean="0"/>
              <a:t> % </a:t>
            </a:r>
            <a:r>
              <a:rPr lang="en-GB" sz="2000" dirty="0" err="1" smtClean="0"/>
              <a:t>femminile</a:t>
            </a:r>
            <a:r>
              <a:rPr lang="en-GB" sz="2000" dirty="0" smtClean="0"/>
              <a:t> non </a:t>
            </a:r>
            <a:r>
              <a:rPr lang="en-GB" sz="2000" dirty="0" err="1" smtClean="0"/>
              <a:t>riflette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numero</a:t>
            </a:r>
            <a:r>
              <a:rPr lang="en-GB" sz="2000" dirty="0" smtClean="0"/>
              <a:t> di </a:t>
            </a:r>
            <a:r>
              <a:rPr lang="en-GB" sz="2000" dirty="0" err="1" smtClean="0"/>
              <a:t>donne</a:t>
            </a:r>
            <a:r>
              <a:rPr lang="en-GB" sz="2000" dirty="0" smtClean="0"/>
              <a:t>  </a:t>
            </a:r>
            <a:r>
              <a:rPr lang="en-GB" sz="2000" dirty="0" err="1" smtClean="0"/>
              <a:t>presenti</a:t>
            </a:r>
            <a:r>
              <a:rPr lang="en-GB" sz="2000" dirty="0" smtClean="0"/>
              <a:t> </a:t>
            </a:r>
            <a:r>
              <a:rPr lang="en-GB" sz="2000" dirty="0" err="1" smtClean="0"/>
              <a:t>nella</a:t>
            </a:r>
            <a:r>
              <a:rPr lang="en-GB" sz="2000" dirty="0" smtClean="0"/>
              <a:t> </a:t>
            </a:r>
            <a:r>
              <a:rPr lang="en-GB" sz="2000" dirty="0" err="1" smtClean="0"/>
              <a:t>fase</a:t>
            </a:r>
            <a:r>
              <a:rPr lang="en-GB" sz="2000" dirty="0" smtClean="0"/>
              <a:t> </a:t>
            </a:r>
            <a:r>
              <a:rPr lang="en-GB" sz="2000" dirty="0" err="1" smtClean="0"/>
              <a:t>formativa</a:t>
            </a:r>
            <a:r>
              <a:rPr lang="en-GB" sz="2000" dirty="0" smtClean="0"/>
              <a:t> (37% </a:t>
            </a:r>
            <a:r>
              <a:rPr lang="en-GB" sz="2000" dirty="0" err="1" smtClean="0"/>
              <a:t>degli</a:t>
            </a:r>
            <a:r>
              <a:rPr lang="en-GB" sz="2000" dirty="0" smtClean="0"/>
              <a:t> </a:t>
            </a:r>
            <a:r>
              <a:rPr lang="en-GB" sz="2000" dirty="0" err="1" smtClean="0"/>
              <a:t>studenti</a:t>
            </a:r>
            <a:r>
              <a:rPr lang="en-GB" sz="2000" dirty="0" smtClean="0"/>
              <a:t> </a:t>
            </a:r>
            <a:r>
              <a:rPr lang="en-GB" sz="2000" dirty="0" err="1" smtClean="0"/>
              <a:t>associati</a:t>
            </a:r>
            <a:r>
              <a:rPr lang="en-GB" sz="2000" dirty="0" smtClean="0"/>
              <a:t> </a:t>
            </a:r>
            <a:r>
              <a:rPr lang="en-GB" sz="2000" dirty="0" err="1" smtClean="0"/>
              <a:t>è</a:t>
            </a:r>
            <a:r>
              <a:rPr lang="en-GB" sz="2000" dirty="0" smtClean="0"/>
              <a:t> donna, </a:t>
            </a:r>
            <a:r>
              <a:rPr lang="en-GB" sz="2000" dirty="0" err="1" smtClean="0"/>
              <a:t>il</a:t>
            </a:r>
            <a:r>
              <a:rPr lang="en-GB" sz="2000" dirty="0" smtClean="0"/>
              <a:t> 30 % del PhD e post-PhD </a:t>
            </a:r>
            <a:r>
              <a:rPr lang="en-GB" sz="2000" dirty="0" err="1" smtClean="0"/>
              <a:t>associati</a:t>
            </a:r>
            <a:r>
              <a:rPr lang="en-GB" sz="2000" dirty="0" smtClean="0"/>
              <a:t> </a:t>
            </a:r>
            <a:r>
              <a:rPr lang="en-GB" sz="2000" dirty="0" err="1" smtClean="0"/>
              <a:t>è</a:t>
            </a:r>
            <a:r>
              <a:rPr lang="en-GB" sz="2000" dirty="0" smtClean="0"/>
              <a:t> donna).</a:t>
            </a:r>
          </a:p>
          <a:p>
            <a:pPr>
              <a:buFont typeface="Wingdings" charset="2"/>
              <a:buChar char="u"/>
            </a:pPr>
            <a:r>
              <a:rPr lang="en-GB" sz="2000" dirty="0" smtClean="0"/>
              <a:t>Il </a:t>
            </a:r>
            <a:r>
              <a:rPr lang="en-GB" sz="2000" dirty="0" err="1" smtClean="0"/>
              <a:t>numero</a:t>
            </a:r>
            <a:r>
              <a:rPr lang="en-GB" sz="2000" dirty="0" smtClean="0"/>
              <a:t> di </a:t>
            </a:r>
            <a:r>
              <a:rPr lang="en-GB" sz="2000" dirty="0" err="1" smtClean="0"/>
              <a:t>dipendenti</a:t>
            </a:r>
            <a:r>
              <a:rPr lang="en-GB" sz="2000" dirty="0" smtClean="0"/>
              <a:t> </a:t>
            </a:r>
            <a:r>
              <a:rPr lang="en-GB" sz="2000" dirty="0" err="1" smtClean="0"/>
              <a:t>giovani</a:t>
            </a:r>
            <a:r>
              <a:rPr lang="en-GB" sz="2000" dirty="0" smtClean="0"/>
              <a:t> </a:t>
            </a:r>
            <a:r>
              <a:rPr lang="en-GB" sz="2000" dirty="0" err="1" smtClean="0"/>
              <a:t>diminuisce</a:t>
            </a:r>
            <a:r>
              <a:rPr lang="en-GB" sz="2000" dirty="0" smtClean="0"/>
              <a:t> …..</a:t>
            </a:r>
            <a:r>
              <a:rPr lang="en-GB" sz="2000" b="1" dirty="0" err="1" smtClean="0"/>
              <a:t>perdita</a:t>
            </a:r>
            <a:r>
              <a:rPr lang="en-GB" sz="2000" b="1" dirty="0" smtClean="0"/>
              <a:t> di </a:t>
            </a:r>
            <a:r>
              <a:rPr lang="en-GB" sz="2000" b="1" dirty="0" err="1" smtClean="0"/>
              <a:t>competenze</a:t>
            </a:r>
            <a:r>
              <a:rPr lang="en-GB" sz="2000" b="1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non </a:t>
            </a:r>
            <a:r>
              <a:rPr lang="en-GB" sz="2000" dirty="0" err="1" smtClean="0"/>
              <a:t>vengono</a:t>
            </a:r>
            <a:r>
              <a:rPr lang="en-GB" sz="2000" dirty="0" smtClean="0"/>
              <a:t> </a:t>
            </a:r>
            <a:r>
              <a:rPr lang="en-GB" sz="2000" dirty="0" err="1" smtClean="0"/>
              <a:t>trasmesse</a:t>
            </a:r>
            <a:r>
              <a:rPr lang="en-GB" sz="2000" dirty="0" smtClean="0"/>
              <a:t> da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generazione</a:t>
            </a:r>
            <a:r>
              <a:rPr lang="en-GB" sz="2000" dirty="0" smtClean="0"/>
              <a:t> </a:t>
            </a:r>
            <a:r>
              <a:rPr lang="en-GB" sz="2000" dirty="0" err="1" smtClean="0"/>
              <a:t>all’altra</a:t>
            </a:r>
            <a:r>
              <a:rPr lang="en-GB" sz="2000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n-GB" sz="2000" dirty="0" smtClean="0"/>
              <a:t>9 </a:t>
            </a:r>
            <a:r>
              <a:rPr lang="en-GB" sz="2000" dirty="0" err="1" smtClean="0"/>
              <a:t>donne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100 </a:t>
            </a:r>
            <a:r>
              <a:rPr lang="en-GB" sz="2000" dirty="0" err="1" smtClean="0"/>
              <a:t>donne</a:t>
            </a:r>
            <a:r>
              <a:rPr lang="en-GB" sz="2000" dirty="0" smtClean="0"/>
              <a:t>  </a:t>
            </a:r>
            <a:r>
              <a:rPr lang="en-GB" sz="2000" dirty="0" err="1" smtClean="0"/>
              <a:t>sono</a:t>
            </a:r>
            <a:r>
              <a:rPr lang="en-GB" sz="2000" dirty="0" smtClean="0"/>
              <a:t> “</a:t>
            </a:r>
            <a:r>
              <a:rPr lang="en-GB" sz="2000" dirty="0" err="1" smtClean="0"/>
              <a:t>dirigenti</a:t>
            </a:r>
            <a:r>
              <a:rPr lang="en-GB" sz="2000" dirty="0" smtClean="0"/>
              <a:t> di </a:t>
            </a:r>
            <a:r>
              <a:rPr lang="en-GB" sz="2000" dirty="0" err="1" smtClean="0"/>
              <a:t>ricerca</a:t>
            </a:r>
            <a:r>
              <a:rPr lang="en-GB" sz="2000" dirty="0" smtClean="0"/>
              <a:t>” in </a:t>
            </a:r>
            <a:r>
              <a:rPr lang="en-GB" sz="2000" dirty="0" err="1" smtClean="0"/>
              <a:t>confronto</a:t>
            </a:r>
            <a:r>
              <a:rPr lang="en-GB" sz="2000" dirty="0" smtClean="0"/>
              <a:t> con  20 </a:t>
            </a:r>
            <a:r>
              <a:rPr lang="en-GB" sz="2000" dirty="0" err="1" smtClean="0"/>
              <a:t>uomini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100……</a:t>
            </a:r>
            <a:r>
              <a:rPr lang="en-GB" sz="2000" b="1" dirty="0" err="1" smtClean="0"/>
              <a:t>si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denota</a:t>
            </a:r>
            <a:r>
              <a:rPr lang="en-GB" sz="2000" b="1" dirty="0" smtClean="0"/>
              <a:t> un </a:t>
            </a:r>
            <a:r>
              <a:rPr lang="en-GB" sz="2000" b="1" dirty="0" err="1" smtClean="0"/>
              <a:t>significativo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ritardo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nella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carriera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delle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donne</a:t>
            </a:r>
            <a:r>
              <a:rPr lang="en-GB" sz="2000" b="1" dirty="0" smtClean="0"/>
              <a:t>.</a:t>
            </a:r>
          </a:p>
          <a:p>
            <a:r>
              <a:rPr lang="en-GB" sz="2000" dirty="0"/>
              <a:t> </a:t>
            </a:r>
            <a:r>
              <a:rPr lang="en-GB" sz="2000" dirty="0" err="1"/>
              <a:t>Nei</a:t>
            </a:r>
            <a:r>
              <a:rPr lang="en-GB" sz="2000" dirty="0"/>
              <a:t> </a:t>
            </a:r>
            <a:r>
              <a:rPr lang="en-GB" sz="2000" dirty="0" err="1"/>
              <a:t>servizi</a:t>
            </a:r>
            <a:r>
              <a:rPr lang="en-GB" sz="2000" dirty="0"/>
              <a:t> (</a:t>
            </a:r>
            <a:r>
              <a:rPr lang="en-GB" sz="2000" dirty="0" err="1"/>
              <a:t>amministrativi</a:t>
            </a:r>
            <a:r>
              <a:rPr lang="en-GB" sz="2000" dirty="0"/>
              <a:t>, </a:t>
            </a:r>
            <a:r>
              <a:rPr lang="en-GB" sz="2000" dirty="0" err="1"/>
              <a:t>tecnici</a:t>
            </a:r>
            <a:r>
              <a:rPr lang="en-GB" sz="2000" dirty="0"/>
              <a:t> e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sicurezze</a:t>
            </a:r>
            <a:r>
              <a:rPr lang="en-GB" sz="2000" dirty="0"/>
              <a:t>) </a:t>
            </a:r>
            <a:r>
              <a:rPr lang="en-GB" sz="2000" dirty="0" err="1"/>
              <a:t>una</a:t>
            </a:r>
            <a:r>
              <a:rPr lang="en-GB" sz="2000" dirty="0"/>
              <a:t> donna </a:t>
            </a:r>
            <a:r>
              <a:rPr lang="en-GB" sz="2000" dirty="0" err="1"/>
              <a:t>è</a:t>
            </a:r>
            <a:r>
              <a:rPr lang="en-GB" sz="2000" dirty="0"/>
              <a:t> </a:t>
            </a:r>
            <a:r>
              <a:rPr lang="en-GB" sz="2000" dirty="0" err="1"/>
              <a:t>responsabile</a:t>
            </a:r>
            <a:r>
              <a:rPr lang="en-GB" sz="2000" dirty="0"/>
              <a:t> </a:t>
            </a:r>
            <a:r>
              <a:rPr lang="en-GB" sz="2000" dirty="0" err="1"/>
              <a:t>nel</a:t>
            </a:r>
            <a:r>
              <a:rPr lang="en-GB" sz="2000" dirty="0"/>
              <a:t> 25%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 smtClean="0"/>
              <a:t>casi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In base a </a:t>
            </a:r>
            <a:r>
              <a:rPr lang="en-GB" sz="2000" dirty="0" err="1" smtClean="0"/>
              <a:t>quanto</a:t>
            </a:r>
            <a:r>
              <a:rPr lang="en-GB" sz="2000" dirty="0" smtClean="0"/>
              <a:t> </a:t>
            </a:r>
            <a:r>
              <a:rPr lang="en-GB" sz="2000" dirty="0" err="1"/>
              <a:t>previsto</a:t>
            </a:r>
            <a:r>
              <a:rPr lang="en-GB" sz="2000" dirty="0"/>
              <a:t> </a:t>
            </a:r>
            <a:r>
              <a:rPr lang="en-GB" sz="2000" dirty="0" err="1" smtClean="0"/>
              <a:t>dagliattuali</a:t>
            </a:r>
            <a:r>
              <a:rPr lang="en-GB" sz="2000" dirty="0" smtClean="0"/>
              <a:t> </a:t>
            </a:r>
            <a:r>
              <a:rPr lang="en-GB" sz="2000" dirty="0" err="1"/>
              <a:t>contratti</a:t>
            </a:r>
            <a:r>
              <a:rPr lang="en-GB" sz="2000" dirty="0"/>
              <a:t> </a:t>
            </a:r>
            <a:r>
              <a:rPr lang="en-GB" sz="2000" dirty="0" err="1"/>
              <a:t>nazionali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EPR,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vengono</a:t>
            </a:r>
            <a:r>
              <a:rPr lang="en-GB" sz="2000" dirty="0"/>
              <a:t> a </a:t>
            </a:r>
            <a:r>
              <a:rPr lang="en-GB" sz="2000" dirty="0" err="1"/>
              <a:t>creare</a:t>
            </a:r>
            <a:r>
              <a:rPr lang="en-GB" sz="2000" dirty="0"/>
              <a:t> </a:t>
            </a:r>
            <a:r>
              <a:rPr lang="en-GB" sz="2000" dirty="0" err="1" smtClean="0"/>
              <a:t>delle</a:t>
            </a:r>
            <a:r>
              <a:rPr lang="en-GB" sz="2000" dirty="0"/>
              <a:t> </a:t>
            </a:r>
            <a:r>
              <a:rPr lang="en-GB" sz="2000" dirty="0" smtClean="0"/>
              <a:t>“</a:t>
            </a:r>
            <a:r>
              <a:rPr lang="en-GB" sz="2000" dirty="0" err="1"/>
              <a:t>discriminazioni</a:t>
            </a:r>
            <a:r>
              <a:rPr lang="en-GB" sz="2000" dirty="0"/>
              <a:t> </a:t>
            </a:r>
            <a:r>
              <a:rPr lang="en-GB" sz="2000" dirty="0" err="1"/>
              <a:t>indirette</a:t>
            </a:r>
            <a:r>
              <a:rPr lang="en-GB" sz="2000" dirty="0"/>
              <a:t>” </a:t>
            </a:r>
            <a:r>
              <a:rPr lang="en-GB" sz="2000" dirty="0" err="1"/>
              <a:t>tra</a:t>
            </a:r>
            <a:r>
              <a:rPr lang="en-GB" sz="2000" dirty="0"/>
              <a:t> </a:t>
            </a:r>
            <a:r>
              <a:rPr lang="en-GB" sz="2000" dirty="0" err="1"/>
              <a:t>personale</a:t>
            </a:r>
            <a:r>
              <a:rPr lang="en-GB" sz="2000" dirty="0"/>
              <a:t> </a:t>
            </a:r>
            <a:r>
              <a:rPr lang="en-GB" sz="2000" dirty="0" err="1"/>
              <a:t>amministrativo</a:t>
            </a:r>
            <a:r>
              <a:rPr lang="en-GB" sz="2000" dirty="0"/>
              <a:t> e </a:t>
            </a:r>
            <a:r>
              <a:rPr lang="en-GB" sz="2000" dirty="0" err="1"/>
              <a:t>tecnico</a:t>
            </a:r>
            <a:r>
              <a:rPr lang="en-GB" sz="2000" dirty="0"/>
              <a:t>: a </a:t>
            </a:r>
            <a:r>
              <a:rPr lang="en-GB" sz="2000" dirty="0" err="1"/>
              <a:t>parità</a:t>
            </a:r>
            <a:r>
              <a:rPr lang="en-GB" sz="2000" dirty="0"/>
              <a:t> di </a:t>
            </a:r>
            <a:r>
              <a:rPr lang="en-GB" sz="2000" dirty="0" err="1"/>
              <a:t>titolo</a:t>
            </a:r>
            <a:r>
              <a:rPr lang="en-GB" sz="2000" dirty="0"/>
              <a:t> di studio,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 smtClean="0"/>
              <a:t>personale</a:t>
            </a:r>
            <a:r>
              <a:rPr lang="en-GB" sz="2000" dirty="0"/>
              <a:t> </a:t>
            </a:r>
            <a:r>
              <a:rPr lang="en-GB" sz="2000" dirty="0" err="1" smtClean="0"/>
              <a:t>amministrativo</a:t>
            </a:r>
            <a:r>
              <a:rPr lang="en-GB" sz="2000" dirty="0" smtClean="0"/>
              <a:t> </a:t>
            </a:r>
            <a:r>
              <a:rPr lang="en-GB" sz="2000" dirty="0" err="1"/>
              <a:t>è</a:t>
            </a:r>
            <a:r>
              <a:rPr lang="en-GB" sz="2000" dirty="0"/>
              <a:t> </a:t>
            </a:r>
            <a:r>
              <a:rPr lang="en-GB" sz="2000" dirty="0" err="1"/>
              <a:t>assunto</a:t>
            </a:r>
            <a:r>
              <a:rPr lang="en-GB" sz="2000" dirty="0"/>
              <a:t> a un </a:t>
            </a:r>
            <a:r>
              <a:rPr lang="en-GB" sz="2000" dirty="0" err="1"/>
              <a:t>livello</a:t>
            </a:r>
            <a:r>
              <a:rPr lang="en-GB" sz="2000" dirty="0"/>
              <a:t> </a:t>
            </a:r>
            <a:r>
              <a:rPr lang="en-GB" sz="2000" dirty="0" err="1"/>
              <a:t>inferiore</a:t>
            </a:r>
            <a:r>
              <a:rPr lang="en-GB" sz="2000" dirty="0"/>
              <a:t> </a:t>
            </a:r>
            <a:r>
              <a:rPr lang="en-GB" sz="2000" dirty="0" err="1"/>
              <a:t>rispetto</a:t>
            </a:r>
            <a:r>
              <a:rPr lang="en-GB" sz="2000" dirty="0"/>
              <a:t> al </a:t>
            </a:r>
            <a:r>
              <a:rPr lang="en-GB" sz="2000" dirty="0" err="1" smtClean="0"/>
              <a:t>quello</a:t>
            </a:r>
            <a:r>
              <a:rPr lang="en-GB" sz="2000" dirty="0" smtClean="0"/>
              <a:t> </a:t>
            </a:r>
            <a:r>
              <a:rPr lang="en-GB" sz="2000" dirty="0" err="1"/>
              <a:t>tecnico</a:t>
            </a:r>
            <a:r>
              <a:rPr lang="en-GB" sz="2000" dirty="0"/>
              <a:t>.</a:t>
            </a:r>
            <a:endParaRPr lang="en-GB" sz="2000" b="1" dirty="0" smtClean="0"/>
          </a:p>
          <a:p>
            <a:pPr>
              <a:buFont typeface="Wingdings" charset="2"/>
              <a:buChar char="u"/>
            </a:pPr>
            <a:endParaRPr lang="en-GB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2890" y="6492875"/>
            <a:ext cx="4343526" cy="365125"/>
          </a:xfrm>
        </p:spPr>
        <p:txBody>
          <a:bodyPr/>
          <a:lstStyle/>
          <a:p>
            <a:r>
              <a:rPr lang="en-US" smtClean="0"/>
              <a:t>assemblea TTA - Bari - 9/10 marzo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00" y="40341"/>
            <a:ext cx="9122000" cy="14119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3200" spc="-50" dirty="0" smtClean="0">
                <a:latin typeface="Times New Roman"/>
                <a:ea typeface="Times New Roman"/>
                <a:cs typeface="Tahoma"/>
              </a:rPr>
              <a:t/>
            </a:r>
            <a:br>
              <a:rPr lang="it-IT" sz="3200" spc="-50" dirty="0" smtClean="0">
                <a:latin typeface="Times New Roman"/>
                <a:ea typeface="Times New Roman"/>
                <a:cs typeface="Tahoma"/>
              </a:rPr>
            </a:br>
            <a:r>
              <a:rPr lang="it-IT" sz="3200" b="1" spc="-50" dirty="0" smtClean="0">
                <a:latin typeface="Times New Roman"/>
                <a:ea typeface="Times New Roman"/>
                <a:cs typeface="Tahoma"/>
              </a:rPr>
              <a:t>Discriminazione indiretta nell’inquadramento </a:t>
            </a:r>
            <a:r>
              <a:rPr lang="it-IT" sz="3200" b="1" spc="-50" dirty="0">
                <a:latin typeface="Times New Roman"/>
                <a:ea typeface="Times New Roman"/>
                <a:cs typeface="Tahoma"/>
              </a:rPr>
              <a:t>professionale del personale amministrativo e tecnico.</a:t>
            </a:r>
            <a:r>
              <a:rPr lang="it-IT" b="1" dirty="0">
                <a:latin typeface="Cambria"/>
                <a:ea typeface="Arial Unicode MS"/>
                <a:cs typeface="Tahoma"/>
              </a:rPr>
              <a:t/>
            </a:r>
            <a:br>
              <a:rPr lang="it-IT" b="1" dirty="0">
                <a:latin typeface="Cambria"/>
                <a:ea typeface="Arial Unicode MS"/>
                <a:cs typeface="Tahoma"/>
              </a:rPr>
            </a:b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32174" y="1457551"/>
            <a:ext cx="4553421" cy="5121806"/>
          </a:xfrm>
        </p:spPr>
        <p:txBody>
          <a:bodyPr>
            <a:normAutofit fontScale="47500" lnSpcReduction="20000"/>
          </a:bodyPr>
          <a:lstStyle/>
          <a:p>
            <a:pPr marL="365125" indent="-269875"/>
            <a:r>
              <a:rPr lang="it-IT" sz="4000" b="1" dirty="0" smtClean="0"/>
              <a:t>Dalla nostra analisi risulta che tra </a:t>
            </a:r>
            <a:r>
              <a:rPr lang="it-IT" sz="4000" b="1" dirty="0"/>
              <a:t>personale amministrativo e tecnico esistono disparità derivanti dai contratti nazionali.</a:t>
            </a:r>
            <a:r>
              <a:rPr lang="it-IT" sz="4000" dirty="0"/>
              <a:t> </a:t>
            </a:r>
            <a:endParaRPr lang="it-IT" sz="4000" dirty="0" smtClean="0"/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/>
              <a:t>Il </a:t>
            </a:r>
            <a:r>
              <a:rPr lang="it-IT" sz="3100" dirty="0"/>
              <a:t>personale tecnico è maggiormente concentrato nel livello IV, mentre quello amministrativo nel livello inferiore </a:t>
            </a:r>
            <a:r>
              <a:rPr lang="it-IT" sz="3100" dirty="0" smtClean="0"/>
              <a:t>V. </a:t>
            </a:r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/>
              <a:t>Con il diploma </a:t>
            </a:r>
            <a:r>
              <a:rPr lang="it-IT" sz="3100" dirty="0"/>
              <a:t>di scuola media </a:t>
            </a:r>
            <a:r>
              <a:rPr lang="it-IT" sz="3100" dirty="0" smtClean="0"/>
              <a:t>superiore il personale collaboratore tecnico </a:t>
            </a:r>
            <a:r>
              <a:rPr lang="it-IT" sz="3100" dirty="0"/>
              <a:t>è inquadrato ad un livello superiore (VI) rispetto a quello amministrativo (VII), e può accedere nel corso della carriera fino al IV livello</a:t>
            </a:r>
            <a:r>
              <a:rPr lang="it-IT" sz="3100" dirty="0" smtClean="0"/>
              <a:t>, rispetto </a:t>
            </a:r>
            <a:r>
              <a:rPr lang="it-IT" sz="3100" dirty="0"/>
              <a:t>al V livello degli </a:t>
            </a:r>
            <a:r>
              <a:rPr lang="it-IT" sz="3100" dirty="0" smtClean="0"/>
              <a:t>amministrativi;</a:t>
            </a:r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/>
              <a:t> </a:t>
            </a:r>
            <a:r>
              <a:rPr lang="it-IT" sz="3100" dirty="0"/>
              <a:t>per gli amministrativi è possibile accedere al IV livello solo nel ruolo di Funzionario, per cui è richiesto il diploma di </a:t>
            </a:r>
            <a:r>
              <a:rPr lang="it-IT" sz="3100" dirty="0" smtClean="0"/>
              <a:t>laurea. </a:t>
            </a:r>
          </a:p>
          <a:p>
            <a:pPr marL="714375" lvl="2" indent="-269875">
              <a:buFont typeface="Wingdings" charset="2"/>
              <a:buChar char="§"/>
            </a:pPr>
            <a:endParaRPr lang="it-IT" sz="3100" dirty="0">
              <a:solidFill>
                <a:srgbClr val="FF0000"/>
              </a:solidFill>
            </a:endParaRPr>
          </a:p>
          <a:p>
            <a:pPr marL="714375" lvl="2" indent="-269875">
              <a:buFont typeface="Wingdings" charset="2"/>
              <a:buChar char="§"/>
            </a:pPr>
            <a:r>
              <a:rPr lang="it-IT" sz="3100" dirty="0" smtClean="0">
                <a:solidFill>
                  <a:srgbClr val="FF0000"/>
                </a:solidFill>
              </a:rPr>
              <a:t>La </a:t>
            </a:r>
            <a:r>
              <a:rPr lang="it-IT" sz="3100" dirty="0">
                <a:solidFill>
                  <a:srgbClr val="FF0000"/>
                </a:solidFill>
              </a:rPr>
              <a:t>paga media di un amministrativo è inferiore di circa 1300 euro annui a quella media di un tecnico</a:t>
            </a:r>
            <a:r>
              <a:rPr lang="it-IT" sz="310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03.png"/>
          <p:cNvPicPr>
            <a:picLocks/>
          </p:cNvPicPr>
          <p:nvPr/>
        </p:nvPicPr>
        <p:blipFill>
          <a:blip r:embed="rId2"/>
          <a:srcRect l="-16092" r="-16092"/>
          <a:stretch>
            <a:fillRect/>
          </a:stretch>
        </p:blipFill>
        <p:spPr>
          <a:xfrm>
            <a:off x="3607607" y="2066925"/>
            <a:ext cx="6215353" cy="4289425"/>
          </a:xfrm>
          <a:prstGeom prst="rect">
            <a:avLst/>
          </a:prstGeom>
          <a:ln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1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 </a:t>
            </a:r>
            <a:r>
              <a:rPr lang="en-GB" sz="2400" b="1" dirty="0" smtClean="0"/>
              <a:t>Le </a:t>
            </a:r>
            <a:r>
              <a:rPr lang="en-GB" sz="2400" b="1" dirty="0" err="1" smtClean="0"/>
              <a:t>criticità</a:t>
            </a:r>
            <a:r>
              <a:rPr lang="en-GB" sz="2400" b="1" dirty="0" smtClean="0"/>
              <a:t> </a:t>
            </a:r>
            <a:r>
              <a:rPr lang="en-GB" sz="2400" b="1" dirty="0"/>
              <a:t>di </a:t>
            </a:r>
            <a:r>
              <a:rPr lang="en-GB" sz="2400" b="1" dirty="0" err="1"/>
              <a:t>genere</a:t>
            </a:r>
            <a:r>
              <a:rPr lang="en-GB" sz="2400" b="1" dirty="0"/>
              <a:t> e </a:t>
            </a:r>
            <a:r>
              <a:rPr lang="en-GB" sz="2400" b="1" dirty="0" err="1"/>
              <a:t>generazionale</a:t>
            </a:r>
            <a:r>
              <a:rPr lang="en-GB" sz="2400" b="1" dirty="0"/>
              <a:t> non </a:t>
            </a:r>
            <a:r>
              <a:rPr lang="en-GB" sz="2400" b="1" dirty="0" err="1"/>
              <a:t>sono</a:t>
            </a:r>
            <a:r>
              <a:rPr lang="en-GB" sz="2400" b="1" dirty="0"/>
              <a:t> </a:t>
            </a:r>
            <a:r>
              <a:rPr lang="en-GB" sz="2400" b="1" dirty="0" err="1"/>
              <a:t>specifiche</a:t>
            </a:r>
            <a:r>
              <a:rPr lang="en-GB" sz="2400" b="1" dirty="0"/>
              <a:t> </a:t>
            </a:r>
            <a:r>
              <a:rPr lang="en-GB" sz="2400" b="1" dirty="0" err="1"/>
              <a:t>dell'ente</a:t>
            </a:r>
            <a:r>
              <a:rPr lang="en-GB" sz="2400" b="1" dirty="0"/>
              <a:t>, </a:t>
            </a:r>
            <a:r>
              <a:rPr lang="en-GB" sz="2400" b="1" dirty="0" err="1"/>
              <a:t>si</a:t>
            </a:r>
            <a:r>
              <a:rPr lang="en-GB" sz="2400" b="1" dirty="0"/>
              <a:t> </a:t>
            </a:r>
            <a:r>
              <a:rPr lang="en-GB" sz="2400" b="1" dirty="0" err="1"/>
              <a:t>inquadrano</a:t>
            </a:r>
            <a:r>
              <a:rPr lang="en-GB" sz="2400" b="1" dirty="0"/>
              <a:t> in un </a:t>
            </a:r>
            <a:r>
              <a:rPr lang="en-GB" sz="2400" b="1" dirty="0" err="1"/>
              <a:t>contesto</a:t>
            </a:r>
            <a:r>
              <a:rPr lang="en-GB" sz="2400" b="1" dirty="0"/>
              <a:t> </a:t>
            </a:r>
            <a:r>
              <a:rPr lang="en-GB" sz="2400" b="1" dirty="0" err="1"/>
              <a:t>nazionale</a:t>
            </a:r>
            <a:r>
              <a:rPr lang="en-GB" sz="2400" b="1" dirty="0"/>
              <a:t> e </a:t>
            </a:r>
            <a:r>
              <a:rPr lang="en-GB" sz="2400" b="1" dirty="0" err="1"/>
              <a:t>internazionale</a:t>
            </a:r>
            <a:endParaRPr lang="en-GB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060" y="1628589"/>
            <a:ext cx="8904940" cy="4422588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Andrebbero</a:t>
            </a:r>
            <a:r>
              <a:rPr lang="en-GB" dirty="0" smtClean="0"/>
              <a:t> </a:t>
            </a:r>
            <a:r>
              <a:rPr lang="en-GB" dirty="0" err="1" smtClean="0"/>
              <a:t>rimossi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/>
              <a:t> </a:t>
            </a:r>
            <a:r>
              <a:rPr lang="en-GB" dirty="0" err="1" smtClean="0"/>
              <a:t>ostacoli</a:t>
            </a:r>
            <a:r>
              <a:rPr lang="en-GB" dirty="0" smtClean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impediscono</a:t>
            </a:r>
            <a:r>
              <a:rPr lang="en-GB" dirty="0"/>
              <a:t> la </a:t>
            </a:r>
            <a:r>
              <a:rPr lang="en-GB" dirty="0" err="1"/>
              <a:t>piena</a:t>
            </a:r>
            <a:r>
              <a:rPr lang="en-GB" dirty="0"/>
              <a:t> </a:t>
            </a:r>
            <a:r>
              <a:rPr lang="en-GB" dirty="0" err="1"/>
              <a:t>partecipazione</a:t>
            </a:r>
            <a:r>
              <a:rPr lang="en-GB" dirty="0"/>
              <a:t> di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dell’ente</a:t>
            </a:r>
            <a:r>
              <a:rPr lang="en-GB" dirty="0"/>
              <a:t>, per la </a:t>
            </a:r>
            <a:r>
              <a:rPr lang="en-GB" b="1" u="sng" dirty="0" err="1" smtClean="0"/>
              <a:t>realizzazione</a:t>
            </a:r>
            <a:r>
              <a:rPr lang="en-GB" b="1" u="sng" dirty="0"/>
              <a:t> </a:t>
            </a:r>
            <a:r>
              <a:rPr lang="en-GB" b="1" u="sng" dirty="0" err="1" smtClean="0"/>
              <a:t>dei</a:t>
            </a:r>
            <a:r>
              <a:rPr lang="en-GB" b="1" u="sng" dirty="0" smtClean="0"/>
              <a:t> </a:t>
            </a:r>
            <a:r>
              <a:rPr lang="en-GB" b="1" u="sng" dirty="0" err="1"/>
              <a:t>principi</a:t>
            </a:r>
            <a:r>
              <a:rPr lang="en-GB" b="1" u="sng" dirty="0"/>
              <a:t> </a:t>
            </a:r>
            <a:r>
              <a:rPr lang="en-GB" b="1" u="sng" dirty="0" smtClean="0"/>
              <a:t>di </a:t>
            </a:r>
            <a:r>
              <a:rPr lang="en-GB" b="1" u="sng" dirty="0" err="1"/>
              <a:t>pari</a:t>
            </a:r>
            <a:r>
              <a:rPr lang="en-GB" b="1" u="sng" dirty="0"/>
              <a:t> </a:t>
            </a:r>
            <a:r>
              <a:rPr lang="en-GB" b="1" u="sng" dirty="0" err="1"/>
              <a:t>opportunità</a:t>
            </a:r>
            <a:r>
              <a:rPr lang="en-GB" b="1" u="sng" dirty="0"/>
              <a:t> e per </a:t>
            </a:r>
            <a:r>
              <a:rPr lang="en-GB" b="1" u="sng" dirty="0" err="1"/>
              <a:t>costruire</a:t>
            </a:r>
            <a:r>
              <a:rPr lang="en-GB" b="1" u="sng" dirty="0"/>
              <a:t> un </a:t>
            </a:r>
            <a:r>
              <a:rPr lang="en-GB" b="1" u="sng" dirty="0" err="1"/>
              <a:t>ambiente</a:t>
            </a:r>
            <a:r>
              <a:rPr lang="en-GB" b="1" u="sng" dirty="0"/>
              <a:t> di </a:t>
            </a:r>
            <a:r>
              <a:rPr lang="en-GB" b="1" u="sng" dirty="0" err="1"/>
              <a:t>lavoro</a:t>
            </a:r>
            <a:r>
              <a:rPr lang="en-GB" b="1" u="sng" dirty="0"/>
              <a:t> </a:t>
            </a:r>
            <a:r>
              <a:rPr lang="en-GB" b="1" u="sng" dirty="0" err="1"/>
              <a:t>piacevole</a:t>
            </a:r>
            <a:r>
              <a:rPr lang="en-GB" b="1" u="sng" dirty="0"/>
              <a:t>, </a:t>
            </a:r>
            <a:r>
              <a:rPr lang="en-GB" b="1" u="sng" dirty="0" err="1"/>
              <a:t>positivo</a:t>
            </a:r>
            <a:r>
              <a:rPr lang="en-GB" b="1" u="sng" dirty="0"/>
              <a:t>, </a:t>
            </a:r>
            <a:r>
              <a:rPr lang="en-GB" b="1" u="sng" dirty="0" err="1" smtClean="0"/>
              <a:t>umano</a:t>
            </a:r>
            <a:r>
              <a:rPr lang="en-GB" b="1" u="sng" dirty="0"/>
              <a:t> </a:t>
            </a:r>
            <a:r>
              <a:rPr lang="en-GB" b="1" u="sng" dirty="0" smtClean="0"/>
              <a:t>e </a:t>
            </a:r>
            <a:r>
              <a:rPr lang="en-GB" b="1" u="sng" dirty="0" err="1"/>
              <a:t>stimolante</a:t>
            </a:r>
            <a:r>
              <a:rPr lang="en-GB" b="1" u="sng" dirty="0"/>
              <a:t> </a:t>
            </a:r>
            <a:r>
              <a:rPr lang="en-GB" dirty="0" smtClean="0"/>
              <a:t>--- </a:t>
            </a:r>
            <a:r>
              <a:rPr lang="en-GB" u="sng" dirty="0" err="1"/>
              <a:t>condizione</a:t>
            </a:r>
            <a:r>
              <a:rPr lang="en-GB" u="sng" dirty="0"/>
              <a:t> </a:t>
            </a:r>
            <a:r>
              <a:rPr lang="en-GB" u="sng" dirty="0" err="1"/>
              <a:t>essenziale</a:t>
            </a:r>
            <a:r>
              <a:rPr lang="en-GB" u="sng" dirty="0"/>
              <a:t> per </a:t>
            </a:r>
            <a:r>
              <a:rPr lang="en-GB" u="sng" dirty="0" err="1"/>
              <a:t>poter</a:t>
            </a:r>
            <a:r>
              <a:rPr lang="en-GB" u="sng" dirty="0"/>
              <a:t> </a:t>
            </a:r>
            <a:r>
              <a:rPr lang="en-GB" u="sng" dirty="0" err="1"/>
              <a:t>affrontare</a:t>
            </a:r>
            <a:r>
              <a:rPr lang="en-GB" u="sng" dirty="0"/>
              <a:t> </a:t>
            </a:r>
            <a:r>
              <a:rPr lang="en-GB" u="sng" dirty="0" err="1"/>
              <a:t>nuove</a:t>
            </a:r>
            <a:r>
              <a:rPr lang="en-GB" u="sng" dirty="0"/>
              <a:t> </a:t>
            </a:r>
            <a:r>
              <a:rPr lang="en-GB" u="sng" dirty="0" err="1"/>
              <a:t>difficoltà</a:t>
            </a:r>
            <a:r>
              <a:rPr lang="en-GB" u="sng" dirty="0" smtClean="0"/>
              <a:t>;</a:t>
            </a:r>
          </a:p>
          <a:p>
            <a:r>
              <a:rPr lang="en-GB" b="1" dirty="0" err="1"/>
              <a:t>i</a:t>
            </a:r>
            <a:r>
              <a:rPr lang="en-GB" b="1" dirty="0" err="1" smtClean="0"/>
              <a:t>l</a:t>
            </a:r>
            <a:r>
              <a:rPr lang="en-GB" b="1" dirty="0" smtClean="0"/>
              <a:t> tempo </a:t>
            </a:r>
            <a:r>
              <a:rPr lang="en-GB" b="1" dirty="0"/>
              <a:t>non </a:t>
            </a:r>
            <a:r>
              <a:rPr lang="en-GB" b="1" dirty="0" err="1"/>
              <a:t>porterà</a:t>
            </a:r>
            <a:r>
              <a:rPr lang="en-GB" b="1" dirty="0"/>
              <a:t> </a:t>
            </a:r>
            <a:r>
              <a:rPr lang="en-GB" b="1" dirty="0" err="1"/>
              <a:t>automaticamente</a:t>
            </a:r>
            <a:r>
              <a:rPr lang="en-GB" b="1" dirty="0"/>
              <a:t> </a:t>
            </a:r>
            <a:r>
              <a:rPr lang="en-GB" b="1" dirty="0" err="1"/>
              <a:t>alla</a:t>
            </a:r>
            <a:r>
              <a:rPr lang="en-GB" b="1" dirty="0"/>
              <a:t> </a:t>
            </a:r>
            <a:r>
              <a:rPr lang="en-GB" b="1" dirty="0" err="1"/>
              <a:t>parità</a:t>
            </a:r>
            <a:r>
              <a:rPr lang="en-GB" b="1" dirty="0"/>
              <a:t> di </a:t>
            </a:r>
            <a:r>
              <a:rPr lang="en-GB" b="1" dirty="0" err="1"/>
              <a:t>genere</a:t>
            </a:r>
            <a:r>
              <a:rPr lang="en-GB" b="1" dirty="0"/>
              <a:t> e </a:t>
            </a:r>
            <a:r>
              <a:rPr lang="en-GB" b="1" dirty="0" err="1" smtClean="0"/>
              <a:t>generazionale</a:t>
            </a:r>
            <a:r>
              <a:rPr lang="en-GB" dirty="0" smtClean="0"/>
              <a:t>. E</a:t>
            </a:r>
            <a:r>
              <a:rPr lang="en-GB" dirty="0"/>
              <a:t>' </a:t>
            </a:r>
            <a:r>
              <a:rPr lang="en-GB" dirty="0" err="1"/>
              <a:t>fondamentale</a:t>
            </a:r>
            <a:r>
              <a:rPr lang="en-GB" dirty="0"/>
              <a:t> la </a:t>
            </a:r>
            <a:r>
              <a:rPr lang="en-GB" dirty="0" err="1"/>
              <a:t>presa</a:t>
            </a:r>
            <a:r>
              <a:rPr lang="en-GB" dirty="0"/>
              <a:t> </a:t>
            </a:r>
            <a:r>
              <a:rPr lang="en-GB" dirty="0" err="1"/>
              <a:t>d'atto</a:t>
            </a:r>
            <a:r>
              <a:rPr lang="en-GB" dirty="0"/>
              <a:t> di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di </a:t>
            </a:r>
            <a:r>
              <a:rPr lang="en-GB" dirty="0" err="1"/>
              <a:t>fatto</a:t>
            </a:r>
            <a:r>
              <a:rPr lang="en-GB" dirty="0"/>
              <a:t>. Fare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processo</a:t>
            </a:r>
            <a:r>
              <a:rPr lang="en-GB" dirty="0"/>
              <a:t> lento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richiede</a:t>
            </a:r>
            <a:r>
              <a:rPr lang="en-GB" dirty="0"/>
              <a:t> un </a:t>
            </a:r>
            <a:r>
              <a:rPr lang="en-GB" dirty="0" err="1"/>
              <a:t>cambio</a:t>
            </a:r>
            <a:r>
              <a:rPr lang="en-GB" dirty="0"/>
              <a:t> di </a:t>
            </a:r>
            <a:r>
              <a:rPr lang="en-GB" dirty="0" err="1" smtClean="0"/>
              <a:t>mentalità</a:t>
            </a:r>
            <a:r>
              <a:rPr lang="en-GB" dirty="0" smtClean="0"/>
              <a:t>,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 smtClean="0"/>
              <a:t>piccoli</a:t>
            </a:r>
            <a:r>
              <a:rPr lang="en-GB" dirty="0" smtClean="0"/>
              <a:t> </a:t>
            </a:r>
            <a:r>
              <a:rPr lang="en-GB" dirty="0" err="1" smtClean="0"/>
              <a:t>passi</a:t>
            </a:r>
            <a:r>
              <a:rPr lang="en-GB" dirty="0" smtClean="0"/>
              <a:t> 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 smtClean="0"/>
              <a:t>direzione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importanti</a:t>
            </a:r>
            <a:r>
              <a:rPr lang="en-GB" dirty="0" smtClean="0"/>
              <a:t>;</a:t>
            </a:r>
            <a:endParaRPr lang="en-GB" u="sng" dirty="0" smtClean="0"/>
          </a:p>
          <a:p>
            <a:r>
              <a:rPr lang="en-GB" dirty="0" smtClean="0"/>
              <a:t>la </a:t>
            </a:r>
            <a:r>
              <a:rPr lang="en-GB" dirty="0" err="1"/>
              <a:t>presenza</a:t>
            </a:r>
            <a:r>
              <a:rPr lang="en-GB" dirty="0"/>
              <a:t> di </a:t>
            </a:r>
            <a:r>
              <a:rPr lang="en-GB" dirty="0" err="1"/>
              <a:t>discriminazione</a:t>
            </a:r>
            <a:r>
              <a:rPr lang="en-GB" dirty="0"/>
              <a:t> di </a:t>
            </a:r>
            <a:r>
              <a:rPr lang="en-GB" dirty="0" err="1"/>
              <a:t>genere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smtClean="0"/>
              <a:t>un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comune</a:t>
            </a:r>
            <a:r>
              <a:rPr lang="en-GB" dirty="0"/>
              <a:t> a </a:t>
            </a:r>
            <a:r>
              <a:rPr lang="en-GB" dirty="0" err="1"/>
              <a:t>molte</a:t>
            </a:r>
            <a:r>
              <a:rPr lang="en-GB" dirty="0"/>
              <a:t> </a:t>
            </a:r>
            <a:r>
              <a:rPr lang="en-GB" dirty="0" err="1" smtClean="0"/>
              <a:t>istituzioni</a:t>
            </a:r>
            <a:r>
              <a:rPr lang="en-GB" dirty="0"/>
              <a:t> </a:t>
            </a:r>
            <a:r>
              <a:rPr lang="en-GB" dirty="0" err="1" smtClean="0"/>
              <a:t>scientifiche</a:t>
            </a:r>
            <a:r>
              <a:rPr lang="en-GB" dirty="0" smtClean="0"/>
              <a:t> . A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europeo</a:t>
            </a:r>
            <a:r>
              <a:rPr lang="en-GB" dirty="0"/>
              <a:t>, </a:t>
            </a:r>
            <a:r>
              <a:rPr lang="en-GB" dirty="0" err="1" smtClean="0"/>
              <a:t>questa</a:t>
            </a:r>
            <a:r>
              <a:rPr lang="en-GB" dirty="0"/>
              <a:t> </a:t>
            </a:r>
            <a:r>
              <a:rPr lang="en-GB" dirty="0" err="1" smtClean="0"/>
              <a:t>consapevolezza</a:t>
            </a:r>
            <a:r>
              <a:rPr lang="en-GB" dirty="0" smtClean="0"/>
              <a:t> </a:t>
            </a:r>
            <a:r>
              <a:rPr lang="en-GB" dirty="0"/>
              <a:t>ha </a:t>
            </a:r>
            <a:r>
              <a:rPr lang="en-GB" dirty="0" err="1"/>
              <a:t>portato</a:t>
            </a:r>
            <a:r>
              <a:rPr lang="en-GB" dirty="0"/>
              <a:t> la </a:t>
            </a:r>
            <a:r>
              <a:rPr lang="en-GB" dirty="0" err="1"/>
              <a:t>Commissione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 a </a:t>
            </a:r>
            <a:r>
              <a:rPr lang="en-GB" b="1" dirty="0" err="1"/>
              <a:t>raccomandare</a:t>
            </a:r>
            <a:r>
              <a:rPr lang="en-GB" b="1" dirty="0"/>
              <a:t> </a:t>
            </a:r>
            <a:r>
              <a:rPr lang="en-GB" b="1" dirty="0" err="1"/>
              <a:t>alle</a:t>
            </a:r>
            <a:r>
              <a:rPr lang="en-GB" b="1" dirty="0"/>
              <a:t> </a:t>
            </a:r>
            <a:r>
              <a:rPr lang="en-GB" b="1" dirty="0" err="1"/>
              <a:t>istituzioni</a:t>
            </a:r>
            <a:r>
              <a:rPr lang="en-GB" b="1" dirty="0"/>
              <a:t> </a:t>
            </a:r>
            <a:r>
              <a:rPr lang="en-GB" b="1" dirty="0" err="1" smtClean="0"/>
              <a:t>scientifiche</a:t>
            </a:r>
            <a:r>
              <a:rPr lang="en-GB" b="1" dirty="0"/>
              <a:t> </a:t>
            </a:r>
            <a:r>
              <a:rPr lang="en-GB" b="1" dirty="0" err="1" smtClean="0"/>
              <a:t>l'introduzione</a:t>
            </a:r>
            <a:r>
              <a:rPr lang="en-GB" b="1" dirty="0" smtClean="0"/>
              <a:t> </a:t>
            </a:r>
            <a:r>
              <a:rPr lang="en-GB" b="1" dirty="0"/>
              <a:t>di </a:t>
            </a:r>
            <a:r>
              <a:rPr lang="en-GB" b="1" dirty="0" err="1"/>
              <a:t>strategie</a:t>
            </a:r>
            <a:r>
              <a:rPr lang="en-GB" b="1" dirty="0"/>
              <a:t> di mainstreaming di </a:t>
            </a:r>
            <a:r>
              <a:rPr lang="en-GB" b="1" dirty="0" err="1"/>
              <a:t>genere</a:t>
            </a:r>
            <a:r>
              <a:rPr lang="en-GB" b="1" dirty="0"/>
              <a:t>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comprendano</a:t>
            </a:r>
            <a:r>
              <a:rPr lang="en-GB" b="1" dirty="0"/>
              <a:t> </a:t>
            </a:r>
            <a:r>
              <a:rPr lang="en-GB" b="1" dirty="0" err="1"/>
              <a:t>cambiamenti</a:t>
            </a:r>
            <a:r>
              <a:rPr lang="en-GB" b="1" dirty="0"/>
              <a:t> </a:t>
            </a:r>
            <a:r>
              <a:rPr lang="en-GB" b="1" dirty="0" err="1"/>
              <a:t>strutturali</a:t>
            </a:r>
            <a:r>
              <a:rPr lang="en-GB" dirty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1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 </a:t>
            </a:r>
            <a:r>
              <a:rPr lang="en-GB" sz="2400" b="1" dirty="0" smtClean="0"/>
              <a:t>Le </a:t>
            </a:r>
            <a:r>
              <a:rPr lang="en-GB" sz="2400" b="1" dirty="0" err="1" smtClean="0"/>
              <a:t>criticità</a:t>
            </a:r>
            <a:r>
              <a:rPr lang="en-GB" sz="2400" b="1" dirty="0" smtClean="0"/>
              <a:t> </a:t>
            </a:r>
            <a:r>
              <a:rPr lang="en-GB" sz="2400" b="1" dirty="0"/>
              <a:t>di </a:t>
            </a:r>
            <a:r>
              <a:rPr lang="en-GB" sz="2400" b="1" dirty="0" err="1"/>
              <a:t>genere</a:t>
            </a:r>
            <a:r>
              <a:rPr lang="en-GB" sz="2400" b="1" dirty="0"/>
              <a:t> e </a:t>
            </a:r>
            <a:r>
              <a:rPr lang="en-GB" sz="2400" b="1" dirty="0" err="1"/>
              <a:t>generazionale</a:t>
            </a:r>
            <a:r>
              <a:rPr lang="en-GB" sz="2400" b="1" dirty="0"/>
              <a:t> non </a:t>
            </a:r>
            <a:r>
              <a:rPr lang="en-GB" sz="2400" b="1" dirty="0" err="1"/>
              <a:t>sono</a:t>
            </a:r>
            <a:r>
              <a:rPr lang="en-GB" sz="2400" b="1" dirty="0"/>
              <a:t> </a:t>
            </a:r>
            <a:r>
              <a:rPr lang="en-GB" sz="2400" b="1" dirty="0" err="1"/>
              <a:t>specifiche</a:t>
            </a:r>
            <a:r>
              <a:rPr lang="en-GB" sz="2400" b="1" dirty="0"/>
              <a:t> </a:t>
            </a:r>
            <a:r>
              <a:rPr lang="en-GB" sz="2400" b="1" dirty="0" err="1"/>
              <a:t>dell'ente</a:t>
            </a:r>
            <a:r>
              <a:rPr lang="en-GB" sz="2400" b="1" dirty="0"/>
              <a:t>, </a:t>
            </a:r>
            <a:r>
              <a:rPr lang="en-GB" sz="2400" b="1" dirty="0" err="1"/>
              <a:t>si</a:t>
            </a:r>
            <a:r>
              <a:rPr lang="en-GB" sz="2400" b="1" dirty="0"/>
              <a:t> </a:t>
            </a:r>
            <a:r>
              <a:rPr lang="en-GB" sz="2400" b="1" dirty="0" err="1"/>
              <a:t>inquadrano</a:t>
            </a:r>
            <a:r>
              <a:rPr lang="en-GB" sz="2400" b="1" dirty="0"/>
              <a:t> in un </a:t>
            </a:r>
            <a:r>
              <a:rPr lang="en-GB" sz="2400" b="1" dirty="0" err="1"/>
              <a:t>contesto</a:t>
            </a:r>
            <a:r>
              <a:rPr lang="en-GB" sz="2400" b="1" dirty="0"/>
              <a:t> </a:t>
            </a:r>
            <a:r>
              <a:rPr lang="en-GB" sz="2400" b="1" dirty="0" err="1"/>
              <a:t>nazionale</a:t>
            </a:r>
            <a:r>
              <a:rPr lang="en-GB" sz="2400" b="1" dirty="0"/>
              <a:t> e </a:t>
            </a:r>
            <a:r>
              <a:rPr lang="en-GB" sz="2400" b="1" dirty="0" err="1"/>
              <a:t>internazionale</a:t>
            </a:r>
            <a:endParaRPr lang="en-GB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060" y="1628589"/>
            <a:ext cx="8904940" cy="4422588"/>
          </a:xfrm>
        </p:spPr>
        <p:txBody>
          <a:bodyPr>
            <a:normAutofit/>
          </a:bodyPr>
          <a:lstStyle/>
          <a:p>
            <a:r>
              <a:rPr lang="en-GB" dirty="0" err="1" smtClean="0"/>
              <a:t>Attualmente</a:t>
            </a:r>
            <a:r>
              <a:rPr lang="en-GB" dirty="0" smtClean="0"/>
              <a:t> </a:t>
            </a:r>
            <a:r>
              <a:rPr lang="en-GB" dirty="0" err="1" smtClean="0"/>
              <a:t>nell’ENTE</a:t>
            </a:r>
            <a:r>
              <a:rPr lang="en-GB" dirty="0" smtClean="0"/>
              <a:t> la </a:t>
            </a:r>
            <a:r>
              <a:rPr lang="en-GB" dirty="0" err="1" smtClean="0"/>
              <a:t>politica</a:t>
            </a:r>
            <a:r>
              <a:rPr lang="en-GB" dirty="0" smtClean="0"/>
              <a:t> </a:t>
            </a:r>
            <a:r>
              <a:rPr lang="en-GB" dirty="0" err="1" smtClean="0"/>
              <a:t>scientifica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completamente</a:t>
            </a:r>
            <a:r>
              <a:rPr lang="en-GB" dirty="0" smtClean="0"/>
              <a:t> </a:t>
            </a:r>
            <a:r>
              <a:rPr lang="en-GB" dirty="0" err="1" smtClean="0"/>
              <a:t>sconnessa</a:t>
            </a:r>
            <a:r>
              <a:rPr lang="en-GB" dirty="0" smtClean="0"/>
              <a:t> da </a:t>
            </a:r>
            <a:r>
              <a:rPr lang="en-GB" dirty="0" err="1" smtClean="0"/>
              <a:t>quella</a:t>
            </a:r>
            <a:r>
              <a:rPr lang="en-GB" dirty="0" smtClean="0"/>
              <a:t> del </a:t>
            </a:r>
            <a:r>
              <a:rPr lang="en-GB" dirty="0" err="1" smtClean="0"/>
              <a:t>personale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porta</a:t>
            </a:r>
            <a:r>
              <a:rPr lang="en-GB" dirty="0" smtClean="0"/>
              <a:t> </a:t>
            </a:r>
            <a:r>
              <a:rPr lang="en-GB" dirty="0" err="1" smtClean="0"/>
              <a:t>insoddisfazione</a:t>
            </a:r>
            <a:endParaRPr lang="en-GB" dirty="0" smtClean="0"/>
          </a:p>
          <a:p>
            <a:r>
              <a:rPr lang="en-GB" dirty="0" err="1" smtClean="0"/>
              <a:t>Manca</a:t>
            </a:r>
            <a:r>
              <a:rPr lang="en-GB" dirty="0" smtClean="0"/>
              <a:t> un </a:t>
            </a:r>
            <a:r>
              <a:rPr lang="en-GB" dirty="0" err="1" smtClean="0"/>
              <a:t>modello</a:t>
            </a:r>
            <a:r>
              <a:rPr lang="en-GB" dirty="0" smtClean="0"/>
              <a:t> </a:t>
            </a:r>
            <a:r>
              <a:rPr lang="en-GB" dirty="0" err="1" smtClean="0"/>
              <a:t>organizzativo</a:t>
            </a:r>
            <a:r>
              <a:rPr lang="en-GB" dirty="0" smtClean="0"/>
              <a:t> del </a:t>
            </a:r>
            <a:r>
              <a:rPr lang="en-GB" dirty="0" err="1" smtClean="0"/>
              <a:t>lavor</a:t>
            </a:r>
            <a:r>
              <a:rPr lang="en-GB" dirty="0" err="1" smtClean="0"/>
              <a:t>o</a:t>
            </a:r>
            <a:r>
              <a:rPr lang="en-GB" dirty="0" smtClean="0"/>
              <a:t>. I </a:t>
            </a:r>
            <a:r>
              <a:rPr lang="en-GB" dirty="0" err="1" smtClean="0"/>
              <a:t>cambiamenti</a:t>
            </a:r>
            <a:r>
              <a:rPr lang="en-GB" dirty="0" smtClean="0"/>
              <a:t> </a:t>
            </a:r>
            <a:r>
              <a:rPr lang="en-GB" dirty="0" err="1" smtClean="0"/>
              <a:t>strutturali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l’Europa</a:t>
            </a:r>
            <a:r>
              <a:rPr lang="en-GB" dirty="0" smtClean="0"/>
              <a:t> </a:t>
            </a:r>
            <a:r>
              <a:rPr lang="en-GB" dirty="0" err="1" smtClean="0"/>
              <a:t>chiede</a:t>
            </a:r>
            <a:r>
              <a:rPr lang="en-GB" dirty="0" smtClean="0"/>
              <a:t> </a:t>
            </a:r>
            <a:r>
              <a:rPr lang="en-GB" dirty="0" err="1" smtClean="0"/>
              <a:t>vanno</a:t>
            </a:r>
            <a:r>
              <a:rPr lang="en-GB" dirty="0" smtClean="0"/>
              <a:t> in </a:t>
            </a:r>
            <a:r>
              <a:rPr lang="en-GB" dirty="0" err="1" smtClean="0"/>
              <a:t>questa</a:t>
            </a:r>
            <a:r>
              <a:rPr lang="en-GB" dirty="0" smtClean="0"/>
              <a:t> </a:t>
            </a:r>
            <a:r>
              <a:rPr lang="en-GB" dirty="0" err="1" smtClean="0"/>
              <a:t>direzione</a:t>
            </a:r>
            <a:r>
              <a:rPr lang="en-GB" dirty="0" smtClean="0"/>
              <a:t> …….</a:t>
            </a:r>
            <a:r>
              <a:rPr lang="en-GB" dirty="0" err="1" smtClean="0"/>
              <a:t>migliorare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benessere</a:t>
            </a:r>
            <a:r>
              <a:rPr lang="en-GB" dirty="0" smtClean="0"/>
              <a:t> </a:t>
            </a:r>
            <a:r>
              <a:rPr lang="en-GB" dirty="0" err="1" smtClean="0"/>
              <a:t>organizzativo</a:t>
            </a:r>
            <a:r>
              <a:rPr lang="en-GB" dirty="0" smtClean="0"/>
              <a:t> e </a:t>
            </a:r>
            <a:r>
              <a:rPr lang="en-GB" dirty="0" err="1" smtClean="0"/>
              <a:t>individuale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assemblea TTA - Bari - 9/10 marzo 2016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0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0" y="3450177"/>
            <a:ext cx="4071056" cy="276340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92388"/>
            <a:ext cx="9144000" cy="584776"/>
          </a:xfrm>
          <a:prstGeom prst="rect">
            <a:avLst/>
          </a:prstGeo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Cosa possiamo fare per avviare il cambiamento 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80A7-0353-CD4B-888D-ABB03E3E334F}" type="slidenum">
              <a:rPr lang="it-IT" smtClean="0"/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-56444" y="1236761"/>
            <a:ext cx="9004300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Le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iniziative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istituzionali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: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il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CUG e la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Consigliera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di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Fiducia</a:t>
            </a:r>
            <a:endParaRPr lang="en-GB" sz="2000" b="1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con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il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supporto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di </a:t>
            </a:r>
            <a:r>
              <a:rPr lang="en-GB" sz="2000" b="1" dirty="0" err="1">
                <a:solidFill>
                  <a:srgbClr val="000090"/>
                </a:solidFill>
                <a:latin typeface="Comic Sans MS"/>
                <a:cs typeface="Comic Sans MS"/>
              </a:rPr>
              <a:t>i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niziative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europee</a:t>
            </a:r>
            <a:r>
              <a:rPr lang="en-GB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: </a:t>
            </a:r>
            <a:r>
              <a:rPr lang="en-GB" sz="2000" b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GenisLab,GENERA</a:t>
            </a:r>
            <a:endParaRPr lang="en-GB" sz="2000" b="1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GB" sz="1600" dirty="0">
                <a:latin typeface="Comic Sans MS"/>
                <a:cs typeface="Comic Sans MS"/>
              </a:rPr>
              <a:t>	</a:t>
            </a:r>
            <a:endParaRPr lang="en-GB" sz="1600" dirty="0" smtClean="0">
              <a:latin typeface="Comic Sans MS"/>
              <a:cs typeface="Comic Sans MS"/>
            </a:endParaRPr>
          </a:p>
          <a:p>
            <a:r>
              <a:rPr lang="en-GB" sz="1600" dirty="0">
                <a:latin typeface="Comic Sans MS"/>
                <a:cs typeface="Comic Sans MS"/>
              </a:rPr>
              <a:t>	</a:t>
            </a:r>
            <a:r>
              <a:rPr lang="en-GB" sz="1600" dirty="0" err="1" smtClean="0">
                <a:latin typeface="Comic Sans MS"/>
                <a:cs typeface="Comic Sans MS"/>
              </a:rPr>
              <a:t>Nel</a:t>
            </a:r>
            <a:r>
              <a:rPr lang="en-GB" sz="1600" dirty="0" smtClean="0">
                <a:latin typeface="Comic Sans MS"/>
                <a:cs typeface="Comic Sans MS"/>
              </a:rPr>
              <a:t> 1999 </a:t>
            </a:r>
            <a:r>
              <a:rPr lang="en-GB" sz="1600" dirty="0" err="1" smtClean="0">
                <a:latin typeface="Comic Sans MS"/>
                <a:cs typeface="Comic Sans MS"/>
              </a:rPr>
              <a:t>viene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costituito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nell’INFN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il</a:t>
            </a:r>
            <a:r>
              <a:rPr lang="en-GB" sz="1600" dirty="0" smtClean="0">
                <a:latin typeface="Comic Sans MS"/>
                <a:cs typeface="Comic Sans MS"/>
              </a:rPr>
              <a:t> primo </a:t>
            </a:r>
            <a:r>
              <a:rPr lang="en-GB" sz="1600" dirty="0" err="1" smtClean="0">
                <a:latin typeface="Comic Sans MS"/>
                <a:cs typeface="Comic Sans MS"/>
              </a:rPr>
              <a:t>Comitato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per le  </a:t>
            </a:r>
            <a:r>
              <a:rPr lang="en-GB" sz="1600" dirty="0" err="1">
                <a:latin typeface="Comic Sans MS"/>
                <a:cs typeface="Comic Sans MS"/>
              </a:rPr>
              <a:t>Pari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Opportunità</a:t>
            </a:r>
            <a:r>
              <a:rPr lang="en-GB" sz="1600" dirty="0">
                <a:latin typeface="Comic Sans MS"/>
                <a:cs typeface="Comic Sans MS"/>
              </a:rPr>
              <a:t> (CPO</a:t>
            </a:r>
            <a:r>
              <a:rPr lang="en-GB" sz="1600" dirty="0" smtClean="0">
                <a:latin typeface="Comic Sans MS"/>
                <a:cs typeface="Comic Sans MS"/>
              </a:rPr>
              <a:t>)</a:t>
            </a:r>
            <a:r>
              <a:rPr lang="en-GB" sz="1600" dirty="0">
                <a:latin typeface="Comic Sans MS"/>
                <a:cs typeface="Comic Sans MS"/>
              </a:rPr>
              <a:t>, </a:t>
            </a:r>
            <a:r>
              <a:rPr lang="en-GB" sz="1600" dirty="0" err="1" smtClean="0">
                <a:latin typeface="Comic Sans MS"/>
                <a:cs typeface="Comic Sans MS"/>
              </a:rPr>
              <a:t>sulla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base </a:t>
            </a:r>
            <a:r>
              <a:rPr lang="en-GB" sz="1600" dirty="0" err="1">
                <a:latin typeface="Comic Sans MS"/>
                <a:cs typeface="Comic Sans MS"/>
              </a:rPr>
              <a:t>dei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Contratti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Collettivi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Nazionali</a:t>
            </a:r>
            <a:r>
              <a:rPr lang="en-GB" sz="1600" dirty="0">
                <a:latin typeface="Comic Sans MS"/>
                <a:cs typeface="Comic Sans MS"/>
              </a:rPr>
              <a:t> del </a:t>
            </a:r>
            <a:r>
              <a:rPr lang="en-GB" sz="1600" dirty="0" err="1" smtClean="0">
                <a:latin typeface="Comic Sans MS"/>
                <a:cs typeface="Comic Sans MS"/>
              </a:rPr>
              <a:t>Lavoro</a:t>
            </a:r>
            <a:r>
              <a:rPr lang="en-GB" sz="1600" dirty="0" smtClean="0">
                <a:latin typeface="Comic Sans MS"/>
                <a:cs typeface="Comic Sans MS"/>
              </a:rPr>
              <a:t> per </a:t>
            </a:r>
            <a:r>
              <a:rPr lang="en-GB" sz="1600" dirty="0" err="1" smtClean="0">
                <a:latin typeface="Comic Sans MS"/>
                <a:cs typeface="Comic Sans MS"/>
              </a:rPr>
              <a:t>ogni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amministrazione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pubblica</a:t>
            </a:r>
            <a:r>
              <a:rPr lang="en-GB" sz="1600" dirty="0" smtClean="0">
                <a:latin typeface="Comic Sans MS"/>
                <a:cs typeface="Comic Sans MS"/>
              </a:rPr>
              <a:t>. </a:t>
            </a:r>
            <a:r>
              <a:rPr lang="en-GB" sz="1600" dirty="0" err="1" smtClean="0">
                <a:latin typeface="Comic Sans MS"/>
                <a:cs typeface="Comic Sans MS"/>
              </a:rPr>
              <a:t>Nel</a:t>
            </a:r>
            <a:r>
              <a:rPr lang="en-GB" sz="1600" dirty="0" smtClean="0">
                <a:latin typeface="Comic Sans MS"/>
                <a:cs typeface="Comic Sans MS"/>
              </a:rPr>
              <a:t> 2010 con la </a:t>
            </a:r>
            <a:r>
              <a:rPr lang="it-IT" sz="1600" dirty="0" smtClean="0">
                <a:latin typeface="Comic Sans MS"/>
                <a:cs typeface="Comic Sans MS"/>
              </a:rPr>
              <a:t>legge </a:t>
            </a:r>
            <a:r>
              <a:rPr lang="it-IT" sz="1600" dirty="0">
                <a:latin typeface="Comic Sans MS"/>
                <a:cs typeface="Comic Sans MS"/>
              </a:rPr>
              <a:t>183/2010 (art.21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nascono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i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Comitati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Unici</a:t>
            </a:r>
            <a:r>
              <a:rPr lang="en-GB" sz="1600" dirty="0" smtClean="0">
                <a:latin typeface="Comic Sans MS"/>
                <a:cs typeface="Comic Sans MS"/>
              </a:rPr>
              <a:t> di </a:t>
            </a:r>
            <a:r>
              <a:rPr lang="en-GB" sz="1600" dirty="0" err="1" smtClean="0">
                <a:latin typeface="Comic Sans MS"/>
                <a:cs typeface="Comic Sans MS"/>
              </a:rPr>
              <a:t>Garanzia</a:t>
            </a:r>
            <a:r>
              <a:rPr lang="en-GB" sz="1600" dirty="0" smtClean="0">
                <a:latin typeface="Comic Sans MS"/>
                <a:cs typeface="Comic Sans MS"/>
              </a:rPr>
              <a:t> (CUG)</a:t>
            </a:r>
            <a:r>
              <a:rPr lang="en-GB" sz="1600" dirty="0">
                <a:latin typeface="Comic Sans MS"/>
                <a:cs typeface="Comic Sans MS"/>
              </a:rPr>
              <a:t>, </a:t>
            </a:r>
            <a:r>
              <a:rPr lang="en-GB" sz="1600" dirty="0" err="1" smtClean="0">
                <a:latin typeface="Comic Sans MS"/>
                <a:cs typeface="Comic Sans MS"/>
              </a:rPr>
              <a:t>sostituendo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e </a:t>
            </a:r>
            <a:r>
              <a:rPr lang="en-GB" sz="1600" dirty="0" err="1" smtClean="0">
                <a:latin typeface="Comic Sans MS"/>
                <a:cs typeface="Comic Sans MS"/>
              </a:rPr>
              <a:t>unificando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preesistenti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smtClean="0">
                <a:latin typeface="Comic Sans MS"/>
                <a:cs typeface="Comic Sans MS"/>
              </a:rPr>
              <a:t>CPO e </a:t>
            </a:r>
            <a:r>
              <a:rPr lang="en-GB" sz="1600" dirty="0" err="1">
                <a:latin typeface="Comic Sans MS"/>
                <a:cs typeface="Comic Sans MS"/>
              </a:rPr>
              <a:t>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comitati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contro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il</a:t>
            </a:r>
            <a:r>
              <a:rPr lang="en-GB" sz="1600" dirty="0">
                <a:latin typeface="Comic Sans MS"/>
                <a:cs typeface="Comic Sans MS"/>
              </a:rPr>
              <a:t> </a:t>
            </a:r>
            <a:r>
              <a:rPr lang="en-GB" sz="1600" dirty="0" err="1">
                <a:latin typeface="Comic Sans MS"/>
                <a:cs typeface="Comic Sans MS"/>
              </a:rPr>
              <a:t>fenomeno</a:t>
            </a:r>
            <a:r>
              <a:rPr lang="en-GB" sz="1600" dirty="0">
                <a:latin typeface="Comic Sans MS"/>
                <a:cs typeface="Comic Sans MS"/>
              </a:rPr>
              <a:t> del </a:t>
            </a:r>
            <a:r>
              <a:rPr lang="en-GB" sz="1600" dirty="0" smtClean="0">
                <a:latin typeface="Comic Sans MS"/>
                <a:cs typeface="Comic Sans MS"/>
              </a:rPr>
              <a:t>mobbing. </a:t>
            </a:r>
            <a:r>
              <a:rPr lang="en-GB" sz="160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Il CUG INFN </a:t>
            </a:r>
            <a:r>
              <a:rPr lang="en-GB" sz="1600" i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nasce</a:t>
            </a:r>
            <a:r>
              <a:rPr lang="en-GB" sz="160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GB" sz="1600" i="1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nell’aprile</a:t>
            </a:r>
            <a:r>
              <a:rPr lang="en-GB" sz="160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 del 2011.</a:t>
            </a:r>
            <a:endParaRPr lang="en-GB" i="1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19891" y="3496084"/>
            <a:ext cx="3336365" cy="1629222"/>
            <a:chOff x="-28687" y="586424"/>
            <a:chExt cx="2727868" cy="1871387"/>
          </a:xfrm>
        </p:grpSpPr>
        <p:sp>
          <p:nvSpPr>
            <p:cNvPr id="11" name="Freccia destra 10"/>
            <p:cNvSpPr/>
            <p:nvPr/>
          </p:nvSpPr>
          <p:spPr>
            <a:xfrm>
              <a:off x="-28687" y="586424"/>
              <a:ext cx="2727868" cy="18713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38481" y="1101546"/>
              <a:ext cx="2324100" cy="74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omic Sans MS"/>
                  <a:cs typeface="Comic Sans MS"/>
                </a:rPr>
                <a:t>Organismo trasversale a tutto l’ENTE </a:t>
              </a:r>
              <a:endParaRPr lang="it-IT" dirty="0">
                <a:latin typeface="Comic Sans MS"/>
                <a:cs typeface="Comic Sans MS"/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3883220" y="3450177"/>
            <a:ext cx="155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/>
                <a:cs typeface="Comic Sans MS"/>
              </a:rPr>
              <a:t>CUG</a:t>
            </a:r>
            <a:endParaRPr lang="en-GB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751392" y="3852214"/>
            <a:ext cx="4414926" cy="1477328"/>
          </a:xfrm>
          <a:prstGeom prst="rect">
            <a:avLst/>
          </a:prstGeom>
          <a:solidFill>
            <a:srgbClr val="C2E8C4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Mette a </a:t>
            </a:r>
            <a:r>
              <a:rPr lang="it-IT" b="1" dirty="0"/>
              <a:t>fuoco i problemi concreti che ostacolano la </a:t>
            </a:r>
            <a:r>
              <a:rPr lang="it-IT" b="1" dirty="0" smtClean="0"/>
              <a:t>parità e le pari opportunità, formula proposte  e propone iniziative </a:t>
            </a:r>
            <a:r>
              <a:rPr lang="it-IT" dirty="0" smtClean="0"/>
              <a:t>, </a:t>
            </a:r>
            <a:r>
              <a:rPr lang="it-IT" b="1" dirty="0" smtClean="0"/>
              <a:t>viene consultato, </a:t>
            </a:r>
            <a:r>
              <a:rPr lang="it-IT" dirty="0" smtClean="0"/>
              <a:t>e </a:t>
            </a:r>
            <a:r>
              <a:rPr lang="it-IT" b="1" dirty="0" smtClean="0"/>
              <a:t>verifica </a:t>
            </a:r>
            <a:r>
              <a:rPr lang="it-IT" b="1" dirty="0"/>
              <a:t>l’operato </a:t>
            </a:r>
            <a:r>
              <a:rPr lang="it-IT" b="1" dirty="0" smtClean="0"/>
              <a:t>dell’ENTE</a:t>
            </a:r>
            <a:r>
              <a:rPr lang="it-IT" dirty="0" smtClean="0"/>
              <a:t> tutto su </a:t>
            </a:r>
            <a:r>
              <a:rPr lang="it-IT" dirty="0"/>
              <a:t>tali problematiche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0800" y="5291483"/>
            <a:ext cx="452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mic Sans MS"/>
                <a:cs typeface="Comic Sans MS"/>
              </a:rPr>
              <a:t>Lavora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b="1" dirty="0" smtClean="0">
                <a:latin typeface="Comic Sans MS"/>
                <a:cs typeface="Comic Sans MS"/>
              </a:rPr>
              <a:t>in </a:t>
            </a:r>
            <a:r>
              <a:rPr lang="en-GB" sz="1600" b="1" dirty="0" err="1" smtClean="0">
                <a:latin typeface="Comic Sans MS"/>
                <a:cs typeface="Comic Sans MS"/>
              </a:rPr>
              <a:t>un’ottica</a:t>
            </a:r>
            <a:r>
              <a:rPr lang="en-GB" sz="1600" b="1" dirty="0" smtClean="0">
                <a:latin typeface="Comic Sans MS"/>
                <a:cs typeface="Comic Sans MS"/>
              </a:rPr>
              <a:t> di </a:t>
            </a:r>
            <a:r>
              <a:rPr lang="en-GB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TRASPARENZA </a:t>
            </a:r>
            <a:r>
              <a:rPr lang="en-GB" sz="1600" dirty="0" err="1" smtClean="0">
                <a:latin typeface="Comic Sans MS"/>
                <a:cs typeface="Comic Sans MS"/>
              </a:rPr>
              <a:t>tenendo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conto</a:t>
            </a:r>
            <a:r>
              <a:rPr lang="en-GB" sz="1600" dirty="0" smtClean="0">
                <a:latin typeface="Comic Sans MS"/>
                <a:cs typeface="Comic Sans MS"/>
              </a:rPr>
              <a:t>, </a:t>
            </a:r>
            <a:r>
              <a:rPr lang="en-GB" sz="1600" dirty="0" err="1" smtClean="0">
                <a:latin typeface="Comic Sans MS"/>
                <a:cs typeface="Comic Sans MS"/>
              </a:rPr>
              <a:t>nell’ambito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delle</a:t>
            </a:r>
            <a:r>
              <a:rPr lang="en-GB" sz="1600" dirty="0" smtClean="0">
                <a:latin typeface="Comic Sans MS"/>
                <a:cs typeface="Comic Sans MS"/>
              </a:rPr>
              <a:t> </a:t>
            </a:r>
            <a:r>
              <a:rPr lang="en-GB" sz="1600" dirty="0" err="1" smtClean="0">
                <a:latin typeface="Comic Sans MS"/>
                <a:cs typeface="Comic Sans MS"/>
              </a:rPr>
              <a:t>politiche</a:t>
            </a:r>
            <a:r>
              <a:rPr lang="en-GB" sz="1600" dirty="0" smtClean="0">
                <a:latin typeface="Comic Sans MS"/>
                <a:cs typeface="Comic Sans MS"/>
              </a:rPr>
              <a:t> del </a:t>
            </a:r>
            <a:r>
              <a:rPr lang="en-GB" sz="1600" dirty="0" err="1" smtClean="0">
                <a:latin typeface="Comic Sans MS"/>
                <a:cs typeface="Comic Sans MS"/>
              </a:rPr>
              <a:t>personale</a:t>
            </a:r>
            <a:r>
              <a:rPr lang="en-GB" sz="1600" dirty="0" smtClean="0">
                <a:latin typeface="Comic Sans MS"/>
                <a:cs typeface="Comic Sans MS"/>
              </a:rPr>
              <a:t>, di </a:t>
            </a:r>
            <a:r>
              <a:rPr lang="en-GB" sz="1600" dirty="0" err="1" smtClean="0">
                <a:latin typeface="Comic Sans MS"/>
                <a:cs typeface="Comic Sans MS"/>
              </a:rPr>
              <a:t>tutte</a:t>
            </a:r>
            <a:r>
              <a:rPr lang="en-GB" sz="1600" dirty="0" smtClean="0">
                <a:latin typeface="Comic Sans MS"/>
                <a:cs typeface="Comic Sans MS"/>
              </a:rPr>
              <a:t> le </a:t>
            </a:r>
            <a:r>
              <a:rPr lang="en-GB" sz="1600" dirty="0" err="1" smtClean="0">
                <a:latin typeface="Comic Sans MS"/>
                <a:cs typeface="Comic Sans MS"/>
              </a:rPr>
              <a:t>diversità</a:t>
            </a:r>
            <a:r>
              <a:rPr lang="en-GB" sz="1600" dirty="0" smtClean="0">
                <a:latin typeface="Comic Sans MS"/>
                <a:cs typeface="Comic Sans MS"/>
              </a:rPr>
              <a:t> di </a:t>
            </a:r>
            <a:r>
              <a:rPr lang="en-GB" sz="1600" dirty="0" err="1" smtClean="0">
                <a:latin typeface="Comic Sans MS"/>
                <a:cs typeface="Comic Sans MS"/>
              </a:rPr>
              <a:t>genere</a:t>
            </a:r>
            <a:r>
              <a:rPr lang="en-GB" sz="1600" dirty="0" smtClean="0">
                <a:latin typeface="Comic Sans MS"/>
                <a:cs typeface="Comic Sans MS"/>
              </a:rPr>
              <a:t>, </a:t>
            </a:r>
            <a:r>
              <a:rPr lang="en-GB" sz="1600" dirty="0" err="1" smtClean="0">
                <a:latin typeface="Comic Sans MS"/>
                <a:cs typeface="Comic Sans MS"/>
              </a:rPr>
              <a:t>generazionali</a:t>
            </a:r>
            <a:r>
              <a:rPr lang="en-GB" sz="1600" dirty="0" smtClean="0">
                <a:latin typeface="Comic Sans MS"/>
                <a:cs typeface="Comic Sans MS"/>
              </a:rPr>
              <a:t> e </a:t>
            </a:r>
            <a:r>
              <a:rPr lang="en-GB" sz="1600" dirty="0" err="1" smtClean="0">
                <a:latin typeface="Comic Sans MS"/>
                <a:cs typeface="Comic Sans MS"/>
              </a:rPr>
              <a:t>culturali</a:t>
            </a:r>
            <a:r>
              <a:rPr lang="en-GB" sz="1600" dirty="0" smtClean="0">
                <a:latin typeface="Comic Sans MS"/>
                <a:cs typeface="Comic Sans MS"/>
              </a:rPr>
              <a:t> (</a:t>
            </a:r>
            <a:r>
              <a:rPr lang="en-GB" sz="1600" b="1" dirty="0" smtClean="0">
                <a:latin typeface="Comic Sans MS"/>
                <a:cs typeface="Comic Sans MS"/>
              </a:rPr>
              <a:t>Gender </a:t>
            </a:r>
            <a:r>
              <a:rPr lang="en-GB" sz="1600" b="1" dirty="0">
                <a:latin typeface="Comic Sans MS"/>
                <a:cs typeface="Comic Sans MS"/>
              </a:rPr>
              <a:t>Based Diversity Management (GBDM) </a:t>
            </a:r>
            <a:r>
              <a:rPr lang="en-GB" sz="1600" dirty="0">
                <a:latin typeface="Comic Sans MS"/>
                <a:cs typeface="Comic Sans MS"/>
              </a:rPr>
              <a:t>)</a:t>
            </a:r>
            <a:r>
              <a:rPr lang="en-GB" sz="1600" dirty="0" smtClean="0">
                <a:latin typeface="Comic Sans MS"/>
                <a:cs typeface="Comic Sans MS"/>
              </a:rPr>
              <a:t>.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5870388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assemblea</a:t>
            </a:r>
            <a:r>
              <a:rPr lang="en-US" dirty="0" smtClean="0"/>
              <a:t> TTA - Bari - 9/10 </a:t>
            </a:r>
            <a:r>
              <a:rPr lang="en-US" dirty="0" err="1" smtClean="0"/>
              <a:t>marzo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nuovo</a:t>
            </a:r>
            <a:r>
              <a:rPr lang="en-GB" dirty="0" smtClean="0"/>
              <a:t> CUG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530" y="1452282"/>
            <a:ext cx="8243420" cy="5525247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Donatella </a:t>
            </a:r>
            <a:r>
              <a:rPr lang="en-GB" sz="4500" dirty="0" err="1" smtClean="0">
                <a:solidFill>
                  <a:srgbClr val="000090"/>
                </a:solidFill>
              </a:rPr>
              <a:t>Campana</a:t>
            </a:r>
            <a:r>
              <a:rPr lang="en-GB" sz="4500" dirty="0" smtClean="0">
                <a:solidFill>
                  <a:srgbClr val="000090"/>
                </a:solidFill>
              </a:rPr>
              <a:t> (NA)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err="1" smtClean="0">
                <a:solidFill>
                  <a:srgbClr val="000090"/>
                </a:solidFill>
              </a:rPr>
              <a:t>Alessia</a:t>
            </a:r>
            <a:r>
              <a:rPr lang="en-GB" sz="4500" dirty="0" smtClean="0">
                <a:solidFill>
                  <a:srgbClr val="000090"/>
                </a:solidFill>
              </a:rPr>
              <a:t> </a:t>
            </a:r>
            <a:r>
              <a:rPr lang="en-GB" sz="4500" dirty="0" err="1" smtClean="0">
                <a:solidFill>
                  <a:srgbClr val="000090"/>
                </a:solidFill>
              </a:rPr>
              <a:t>Bruni</a:t>
            </a:r>
            <a:r>
              <a:rPr lang="en-GB" sz="4500" dirty="0" smtClean="0">
                <a:solidFill>
                  <a:srgbClr val="000090"/>
                </a:solidFill>
              </a:rPr>
              <a:t> </a:t>
            </a:r>
            <a:r>
              <a:rPr lang="en-GB" sz="4500" dirty="0" smtClean="0">
                <a:solidFill>
                  <a:srgbClr val="000090"/>
                </a:solidFill>
              </a:rPr>
              <a:t>(BO)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err="1" smtClean="0">
                <a:solidFill>
                  <a:srgbClr val="000090"/>
                </a:solidFill>
              </a:rPr>
              <a:t>Valentina</a:t>
            </a:r>
            <a:r>
              <a:rPr lang="en-GB" sz="4500" dirty="0" smtClean="0">
                <a:solidFill>
                  <a:srgbClr val="000090"/>
                </a:solidFill>
              </a:rPr>
              <a:t> </a:t>
            </a:r>
            <a:r>
              <a:rPr lang="en-GB" sz="4500" dirty="0" err="1" smtClean="0">
                <a:solidFill>
                  <a:srgbClr val="000090"/>
                </a:solidFill>
              </a:rPr>
              <a:t>Lissia</a:t>
            </a:r>
            <a:r>
              <a:rPr lang="en-GB" sz="4500" dirty="0" smtClean="0">
                <a:solidFill>
                  <a:srgbClr val="000090"/>
                </a:solidFill>
              </a:rPr>
              <a:t> (TO)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Vincent </a:t>
            </a:r>
            <a:r>
              <a:rPr lang="en-GB" sz="4500" dirty="0" smtClean="0">
                <a:solidFill>
                  <a:srgbClr val="000090"/>
                </a:solidFill>
              </a:rPr>
              <a:t>Togo (</a:t>
            </a:r>
            <a:r>
              <a:rPr lang="en-GB" sz="4500" dirty="0">
                <a:solidFill>
                  <a:srgbClr val="000090"/>
                </a:solidFill>
              </a:rPr>
              <a:t>BO</a:t>
            </a:r>
            <a:r>
              <a:rPr lang="en-GB" sz="4500" dirty="0" smtClean="0">
                <a:solidFill>
                  <a:srgbClr val="000090"/>
                </a:solidFill>
              </a:rPr>
              <a:t>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Paolo Lo </a:t>
            </a:r>
            <a:r>
              <a:rPr lang="en-GB" sz="4500" dirty="0">
                <a:solidFill>
                  <a:srgbClr val="000090"/>
                </a:solidFill>
              </a:rPr>
              <a:t>Re (NA</a:t>
            </a:r>
            <a:r>
              <a:rPr lang="en-GB" sz="4500" dirty="0" smtClean="0">
                <a:solidFill>
                  <a:srgbClr val="000090"/>
                </a:solidFill>
              </a:rPr>
              <a:t>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err="1" smtClean="0">
                <a:solidFill>
                  <a:srgbClr val="000090"/>
                </a:solidFill>
              </a:rPr>
              <a:t>Patrizia</a:t>
            </a:r>
            <a:r>
              <a:rPr lang="en-GB" sz="4500" dirty="0" smtClean="0">
                <a:solidFill>
                  <a:srgbClr val="000090"/>
                </a:solidFill>
              </a:rPr>
              <a:t> </a:t>
            </a:r>
            <a:r>
              <a:rPr lang="en-GB" sz="4500" dirty="0" err="1" smtClean="0">
                <a:solidFill>
                  <a:srgbClr val="000090"/>
                </a:solidFill>
              </a:rPr>
              <a:t>Belluomo</a:t>
            </a:r>
            <a:r>
              <a:rPr lang="en-GB" sz="4500" dirty="0" smtClean="0">
                <a:solidFill>
                  <a:srgbClr val="000090"/>
                </a:solidFill>
              </a:rPr>
              <a:t> (CT)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Chiara </a:t>
            </a:r>
            <a:r>
              <a:rPr lang="en-GB" sz="4500" dirty="0" err="1" smtClean="0">
                <a:solidFill>
                  <a:srgbClr val="000090"/>
                </a:solidFill>
              </a:rPr>
              <a:t>Zarra</a:t>
            </a:r>
            <a:r>
              <a:rPr lang="en-GB" sz="4500" dirty="0" smtClean="0">
                <a:solidFill>
                  <a:srgbClr val="000090"/>
                </a:solidFill>
              </a:rPr>
              <a:t> (LNGS)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Marino </a:t>
            </a:r>
            <a:r>
              <a:rPr lang="en-GB" sz="4500" dirty="0" err="1" smtClean="0">
                <a:solidFill>
                  <a:srgbClr val="000090"/>
                </a:solidFill>
              </a:rPr>
              <a:t>Nicoletto</a:t>
            </a:r>
            <a:r>
              <a:rPr lang="en-GB" sz="4500" dirty="0" smtClean="0">
                <a:solidFill>
                  <a:srgbClr val="000090"/>
                </a:solidFill>
              </a:rPr>
              <a:t> </a:t>
            </a:r>
            <a:r>
              <a:rPr lang="en-GB" sz="4500" dirty="0" smtClean="0">
                <a:solidFill>
                  <a:srgbClr val="000090"/>
                </a:solidFill>
              </a:rPr>
              <a:t>(PD)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Daniele </a:t>
            </a:r>
            <a:r>
              <a:rPr lang="en-GB" sz="4500" dirty="0" err="1" smtClean="0">
                <a:solidFill>
                  <a:srgbClr val="000090"/>
                </a:solidFill>
              </a:rPr>
              <a:t>Corti</a:t>
            </a:r>
            <a:r>
              <a:rPr lang="en-GB" sz="4500" dirty="0">
                <a:solidFill>
                  <a:srgbClr val="000090"/>
                </a:solidFill>
              </a:rPr>
              <a:t> (PD</a:t>
            </a:r>
            <a:r>
              <a:rPr lang="en-GB" sz="4500" dirty="0" smtClean="0">
                <a:solidFill>
                  <a:srgbClr val="000090"/>
                </a:solidFill>
              </a:rPr>
              <a:t>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err="1" smtClean="0">
                <a:solidFill>
                  <a:srgbClr val="000090"/>
                </a:solidFill>
              </a:rPr>
              <a:t>Raffaella</a:t>
            </a:r>
            <a:r>
              <a:rPr lang="en-GB" sz="4500" dirty="0" smtClean="0">
                <a:solidFill>
                  <a:srgbClr val="000090"/>
                </a:solidFill>
              </a:rPr>
              <a:t> Piazzi </a:t>
            </a:r>
            <a:r>
              <a:rPr lang="en-GB" sz="4500" dirty="0">
                <a:solidFill>
                  <a:srgbClr val="000090"/>
                </a:solidFill>
              </a:rPr>
              <a:t>(BO</a:t>
            </a:r>
            <a:r>
              <a:rPr lang="en-GB" sz="4500" dirty="0" smtClean="0">
                <a:solidFill>
                  <a:srgbClr val="000090"/>
                </a:solidFill>
              </a:rPr>
              <a:t>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Roberto </a:t>
            </a:r>
            <a:r>
              <a:rPr lang="en-GB" sz="4500" dirty="0" err="1" smtClean="0">
                <a:solidFill>
                  <a:srgbClr val="000090"/>
                </a:solidFill>
              </a:rPr>
              <a:t>Michinelli</a:t>
            </a:r>
            <a:r>
              <a:rPr lang="en-GB" sz="4500" dirty="0">
                <a:solidFill>
                  <a:srgbClr val="000090"/>
                </a:solidFill>
              </a:rPr>
              <a:t> (BO</a:t>
            </a:r>
            <a:r>
              <a:rPr lang="en-GB" sz="4500" dirty="0" smtClean="0">
                <a:solidFill>
                  <a:srgbClr val="000090"/>
                </a:solidFill>
              </a:rPr>
              <a:t>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Laura de Marco </a:t>
            </a:r>
            <a:r>
              <a:rPr lang="en-GB" sz="4500" dirty="0" smtClean="0">
                <a:solidFill>
                  <a:srgbClr val="000090"/>
                </a:solidFill>
              </a:rPr>
              <a:t>(FE)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Debora </a:t>
            </a:r>
            <a:r>
              <a:rPr lang="en-GB" sz="4500" dirty="0" err="1" smtClean="0">
                <a:solidFill>
                  <a:srgbClr val="000090"/>
                </a:solidFill>
              </a:rPr>
              <a:t>Bifaretti</a:t>
            </a:r>
            <a:r>
              <a:rPr lang="en-GB" sz="4500" dirty="0" smtClean="0">
                <a:solidFill>
                  <a:srgbClr val="000090"/>
                </a:solidFill>
              </a:rPr>
              <a:t> (LNF)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Francesco </a:t>
            </a:r>
            <a:r>
              <a:rPr lang="en-GB" sz="4500" dirty="0" err="1" smtClean="0">
                <a:solidFill>
                  <a:srgbClr val="000090"/>
                </a:solidFill>
              </a:rPr>
              <a:t>Librizzi</a:t>
            </a:r>
            <a:r>
              <a:rPr lang="en-GB" sz="4500" dirty="0">
                <a:solidFill>
                  <a:srgbClr val="000090"/>
                </a:solidFill>
              </a:rPr>
              <a:t> (CT)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err="1" smtClean="0">
                <a:solidFill>
                  <a:srgbClr val="000090"/>
                </a:solidFill>
              </a:rPr>
              <a:t>Rachela</a:t>
            </a:r>
            <a:r>
              <a:rPr lang="en-GB" sz="4500" dirty="0" smtClean="0">
                <a:solidFill>
                  <a:srgbClr val="000090"/>
                </a:solidFill>
              </a:rPr>
              <a:t> </a:t>
            </a:r>
            <a:r>
              <a:rPr lang="en-GB" sz="4500" dirty="0" err="1" smtClean="0">
                <a:solidFill>
                  <a:srgbClr val="000090"/>
                </a:solidFill>
              </a:rPr>
              <a:t>Zammataro</a:t>
            </a:r>
            <a:r>
              <a:rPr lang="en-GB" sz="4500" dirty="0" smtClean="0">
                <a:solidFill>
                  <a:srgbClr val="000090"/>
                </a:solidFill>
              </a:rPr>
              <a:t> (LNS)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Angela </a:t>
            </a:r>
            <a:r>
              <a:rPr lang="en-GB" sz="4500" dirty="0" err="1" smtClean="0">
                <a:solidFill>
                  <a:srgbClr val="000090"/>
                </a:solidFill>
              </a:rPr>
              <a:t>Badalà</a:t>
            </a:r>
            <a:r>
              <a:rPr lang="en-GB" sz="4500" dirty="0">
                <a:solidFill>
                  <a:srgbClr val="000090"/>
                </a:solidFill>
              </a:rPr>
              <a:t> (CT)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Cecilia </a:t>
            </a:r>
            <a:r>
              <a:rPr lang="en-GB" sz="4500" dirty="0" err="1" smtClean="0">
                <a:solidFill>
                  <a:srgbClr val="000090"/>
                </a:solidFill>
              </a:rPr>
              <a:t>Voena</a:t>
            </a:r>
            <a:r>
              <a:rPr lang="en-GB" sz="4500" dirty="0" smtClean="0">
                <a:solidFill>
                  <a:srgbClr val="000090"/>
                </a:solidFill>
              </a:rPr>
              <a:t> (ROMA1)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500" dirty="0" smtClean="0">
                <a:solidFill>
                  <a:srgbClr val="000090"/>
                </a:solidFill>
              </a:rPr>
              <a:t>Maria Rosaria </a:t>
            </a:r>
            <a:r>
              <a:rPr lang="en-GB" sz="4500" dirty="0" err="1" smtClean="0">
                <a:solidFill>
                  <a:srgbClr val="000090"/>
                </a:solidFill>
              </a:rPr>
              <a:t>Masullo</a:t>
            </a:r>
            <a:r>
              <a:rPr lang="en-GB" sz="4500" dirty="0" smtClean="0">
                <a:solidFill>
                  <a:srgbClr val="000090"/>
                </a:solidFill>
              </a:rPr>
              <a:t> (NA) </a:t>
            </a:r>
            <a:r>
              <a:rPr lang="en-GB" sz="4500" dirty="0" smtClean="0">
                <a:solidFill>
                  <a:srgbClr val="000090"/>
                </a:solidFill>
              </a:rPr>
              <a:t>–</a:t>
            </a:r>
            <a:r>
              <a:rPr lang="en-GB" sz="4500" dirty="0" err="1" smtClean="0">
                <a:solidFill>
                  <a:srgbClr val="000090"/>
                </a:solidFill>
              </a:rPr>
              <a:t>presidentessa</a:t>
            </a:r>
            <a:endParaRPr lang="en-GB" sz="45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77" y="1110832"/>
            <a:ext cx="5378823" cy="52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e">
  <a:themeElements>
    <a:clrScheme name="Infusione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e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Infusione.thmx</Template>
  <TotalTime>4290</TotalTime>
  <Words>3760</Words>
  <Application>Microsoft Macintosh PowerPoint</Application>
  <PresentationFormat>Presentazione su schermo (4:3)</PresentationFormat>
  <Paragraphs>344</Paragraphs>
  <Slides>32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Infusione</vt:lpstr>
      <vt:lpstr>Tema di Office</vt:lpstr>
      <vt:lpstr>   Il V piano triennale di azioni positive dell’INFN. Come lavorare insieme</vt:lpstr>
      <vt:lpstr>Presentazione di PowerPoint</vt:lpstr>
      <vt:lpstr>Presentazione di PowerPoint</vt:lpstr>
      <vt:lpstr>Cosa vediamo dai dati</vt:lpstr>
      <vt:lpstr> Discriminazione indiretta nell’inquadramento professionale del personale amministrativo e tecnico. </vt:lpstr>
      <vt:lpstr> Le criticità di genere e generazionale non sono specifiche dell'ente, si inquadrano in un contesto nazionale e internazionale</vt:lpstr>
      <vt:lpstr> Le criticità di genere e generazionale non sono specifiche dell'ente, si inquadrano in un contesto nazionale e internazionale</vt:lpstr>
      <vt:lpstr>Presentazione di PowerPoint</vt:lpstr>
      <vt:lpstr>Il nuovo CUG</vt:lpstr>
      <vt:lpstr>La consigliera di fiducia http://www.infn.it/consigliera/</vt:lpstr>
      <vt:lpstr>Presentazione di PowerPoint</vt:lpstr>
      <vt:lpstr>Presentazione di PowerPoint</vt:lpstr>
      <vt:lpstr>Il nuovo piano triennale di azioni positive (delibera 13685 del  26 marzo 2015)</vt:lpstr>
      <vt:lpstr>Presentazione di PowerPoint</vt:lpstr>
      <vt:lpstr>Presentazione di PowerPoint</vt:lpstr>
      <vt:lpstr>Come è strutturato il PTAP</vt:lpstr>
      <vt:lpstr>Lavorare insieme</vt:lpstr>
      <vt:lpstr>Presentazione di PowerPoint</vt:lpstr>
      <vt:lpstr> La HRS in breve http://ec.europa.eu/euraxess/index.cfm/rights/strategy4Researcher </vt:lpstr>
      <vt:lpstr>Presentazione di PowerPoint</vt:lpstr>
      <vt:lpstr>I cinque passaggi della HRS</vt:lpstr>
      <vt:lpstr>Alcune aree di analisi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CONCLUSIONI</vt:lpstr>
      <vt:lpstr>GRAZIE per l’attenzione!</vt:lpstr>
      <vt:lpstr>Altre slide</vt:lpstr>
      <vt:lpstr>Qualche domanda </vt:lpstr>
      <vt:lpstr> Discriminazione indiretta nell’inquadramento professionale del personale amministrativo e tecnico.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dimensione di genere nella ricerca e nell'INFN</dc:title>
  <dc:creator>Maria Rosaria Masullo</dc:creator>
  <cp:lastModifiedBy>Maria Rosaria Masullo</cp:lastModifiedBy>
  <cp:revision>323</cp:revision>
  <dcterms:created xsi:type="dcterms:W3CDTF">2014-10-28T01:07:22Z</dcterms:created>
  <dcterms:modified xsi:type="dcterms:W3CDTF">2016-03-10T09:58:37Z</dcterms:modified>
</cp:coreProperties>
</file>