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76" r:id="rId1"/>
    <p:sldMasterId id="2147483812" r:id="rId2"/>
    <p:sldMasterId id="2147483800" r:id="rId3"/>
    <p:sldMasterId id="2147483788" r:id="rId4"/>
  </p:sldMasterIdLst>
  <p:notesMasterIdLst>
    <p:notesMasterId r:id="rId31"/>
  </p:notesMasterIdLst>
  <p:handoutMasterIdLst>
    <p:handoutMasterId r:id="rId32"/>
  </p:handoutMasterIdLst>
  <p:sldIdLst>
    <p:sldId id="256" r:id="rId5"/>
    <p:sldId id="287" r:id="rId6"/>
    <p:sldId id="391" r:id="rId7"/>
    <p:sldId id="394" r:id="rId8"/>
    <p:sldId id="395" r:id="rId9"/>
    <p:sldId id="375" r:id="rId10"/>
    <p:sldId id="380" r:id="rId11"/>
    <p:sldId id="381" r:id="rId12"/>
    <p:sldId id="382" r:id="rId13"/>
    <p:sldId id="383" r:id="rId14"/>
    <p:sldId id="384" r:id="rId15"/>
    <p:sldId id="385" r:id="rId16"/>
    <p:sldId id="386" r:id="rId17"/>
    <p:sldId id="387" r:id="rId18"/>
    <p:sldId id="388" r:id="rId19"/>
    <p:sldId id="396" r:id="rId20"/>
    <p:sldId id="397" r:id="rId21"/>
    <p:sldId id="398" r:id="rId22"/>
    <p:sldId id="399" r:id="rId23"/>
    <p:sldId id="400" r:id="rId24"/>
    <p:sldId id="401" r:id="rId25"/>
    <p:sldId id="402" r:id="rId26"/>
    <p:sldId id="403" r:id="rId27"/>
    <p:sldId id="369" r:id="rId28"/>
    <p:sldId id="372" r:id="rId29"/>
    <p:sldId id="328" r:id="rId30"/>
  </p:sldIdLst>
  <p:sldSz cx="9144000" cy="6858000" type="screen4x3"/>
  <p:notesSz cx="6794500" cy="9931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66CCFF"/>
    <a:srgbClr val="66FFFF"/>
    <a:srgbClr val="FF9900"/>
    <a:srgbClr val="00FF99"/>
    <a:srgbClr val="33CCCC"/>
    <a:srgbClr val="9966FF"/>
    <a:srgbClr val="CB2C88"/>
    <a:srgbClr val="FCE9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61" autoAdjust="0"/>
    <p:restoredTop sz="94684" autoAdjust="0"/>
  </p:normalViewPr>
  <p:slideViewPr>
    <p:cSldViewPr snapToGrid="0" snapToObjects="1">
      <p:cViewPr varScale="1">
        <p:scale>
          <a:sx n="59" d="100"/>
          <a:sy n="59" d="100"/>
        </p:scale>
        <p:origin x="60" y="912"/>
      </p:cViewPr>
      <p:guideLst>
        <p:guide orient="horz" pos="2160"/>
        <p:guide pos="2880"/>
      </p:guideLst>
    </p:cSldViewPr>
  </p:slideViewPr>
  <p:outlineViewPr>
    <p:cViewPr>
      <p:scale>
        <a:sx n="33" d="100"/>
        <a:sy n="33" d="100"/>
      </p:scale>
      <p:origin x="0" y="15416"/>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7" d="100"/>
          <a:sy n="67" d="100"/>
        </p:scale>
        <p:origin x="-3168" y="-82"/>
      </p:cViewPr>
      <p:guideLst>
        <p:guide orient="horz" pos="3128"/>
        <p:guide pos="214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56A1A6-7C83-C049-983E-8DD738A15935}"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it-IT"/>
        </a:p>
      </dgm:t>
    </dgm:pt>
    <dgm:pt modelId="{5045920D-DA88-6E4D-B01A-36BD959C97E0}">
      <dgm:prSet phldrT="[Testo]"/>
      <dgm:spPr>
        <a:gradFill rotWithShape="0">
          <a:gsLst>
            <a:gs pos="3000">
              <a:schemeClr val="accent1">
                <a:hueOff val="0"/>
                <a:satOff val="0"/>
                <a:lumOff val="0"/>
                <a:alphaOff val="0"/>
                <a:tint val="100000"/>
                <a:shade val="100000"/>
                <a:satMod val="130000"/>
              </a:schemeClr>
            </a:gs>
            <a:gs pos="100000">
              <a:srgbClr val="000090"/>
            </a:gs>
          </a:gsLst>
        </a:gradFill>
      </dgm:spPr>
      <dgm:t>
        <a:bodyPr/>
        <a:lstStyle/>
        <a:p>
          <a:pPr algn="ctr"/>
          <a:r>
            <a:rPr lang="it-IT" dirty="0" smtClean="0">
              <a:latin typeface="Arial Rounded MT Bold"/>
              <a:cs typeface="Arial Rounded MT Bold"/>
            </a:rPr>
            <a:t>PROGRAMMAZIONE</a:t>
          </a:r>
          <a:endParaRPr lang="it-IT" dirty="0">
            <a:latin typeface="Arial Rounded MT Bold"/>
            <a:cs typeface="Arial Rounded MT Bold"/>
          </a:endParaRPr>
        </a:p>
      </dgm:t>
    </dgm:pt>
    <dgm:pt modelId="{DC0A4351-FFDE-1744-A114-E711904A5163}" type="parTrans" cxnId="{B25A38B5-96DD-9A4E-8FB9-CB6B37EBAC20}">
      <dgm:prSet/>
      <dgm:spPr/>
      <dgm:t>
        <a:bodyPr/>
        <a:lstStyle/>
        <a:p>
          <a:pPr algn="ctr"/>
          <a:endParaRPr lang="it-IT"/>
        </a:p>
      </dgm:t>
    </dgm:pt>
    <dgm:pt modelId="{DF1F5AF2-6015-9E4F-9A4A-9C3FDB4F83E7}" type="sibTrans" cxnId="{B25A38B5-96DD-9A4E-8FB9-CB6B37EBAC20}">
      <dgm:prSet/>
      <dgm:spPr/>
      <dgm:t>
        <a:bodyPr/>
        <a:lstStyle/>
        <a:p>
          <a:pPr algn="ctr"/>
          <a:endParaRPr lang="it-IT"/>
        </a:p>
      </dgm:t>
    </dgm:pt>
    <dgm:pt modelId="{3A7A17B2-7B97-9C40-8753-6223E2F2BA39}">
      <dgm:prSet phldrT="[Testo]"/>
      <dgm:spPr>
        <a:ln>
          <a:solidFill>
            <a:srgbClr val="000090"/>
          </a:solidFill>
        </a:ln>
      </dgm:spPr>
      <dgm:t>
        <a:bodyPr/>
        <a:lstStyle/>
        <a:p>
          <a:pPr algn="ctr"/>
          <a:r>
            <a:rPr lang="it-IT" dirty="0" smtClean="0">
              <a:latin typeface="Arial"/>
              <a:cs typeface="Arial"/>
            </a:rPr>
            <a:t>Predisposizione del bilancio di previsione</a:t>
          </a:r>
          <a:endParaRPr lang="it-IT" dirty="0">
            <a:latin typeface="Arial"/>
            <a:cs typeface="Arial"/>
          </a:endParaRPr>
        </a:p>
      </dgm:t>
    </dgm:pt>
    <dgm:pt modelId="{5435152F-7ED3-0B40-9FEA-32B23EFF8761}" type="parTrans" cxnId="{3750D0E7-9EF8-964E-AFF4-40A19A643426}">
      <dgm:prSet/>
      <dgm:spPr>
        <a:ln>
          <a:solidFill>
            <a:srgbClr val="000090"/>
          </a:solidFill>
        </a:ln>
      </dgm:spPr>
      <dgm:t>
        <a:bodyPr/>
        <a:lstStyle/>
        <a:p>
          <a:pPr algn="ctr"/>
          <a:endParaRPr lang="it-IT"/>
        </a:p>
      </dgm:t>
    </dgm:pt>
    <dgm:pt modelId="{CC0846B7-ACB9-364D-8197-30AF8DC337F2}" type="sibTrans" cxnId="{3750D0E7-9EF8-964E-AFF4-40A19A643426}">
      <dgm:prSet/>
      <dgm:spPr/>
      <dgm:t>
        <a:bodyPr/>
        <a:lstStyle/>
        <a:p>
          <a:pPr algn="ctr"/>
          <a:endParaRPr lang="it-IT"/>
        </a:p>
      </dgm:t>
    </dgm:pt>
    <dgm:pt modelId="{42D49521-53A8-6848-9F8A-1C4ED3076C90}">
      <dgm:prSet phldrT="[Testo]"/>
      <dgm:spPr>
        <a:gradFill rotWithShape="0">
          <a:gsLst>
            <a:gs pos="3000">
              <a:schemeClr val="accent1">
                <a:hueOff val="0"/>
                <a:satOff val="0"/>
                <a:lumOff val="0"/>
                <a:alphaOff val="0"/>
                <a:tint val="100000"/>
                <a:shade val="100000"/>
                <a:satMod val="130000"/>
              </a:schemeClr>
            </a:gs>
            <a:gs pos="100000">
              <a:srgbClr val="000090"/>
            </a:gs>
          </a:gsLst>
        </a:gradFill>
      </dgm:spPr>
      <dgm:t>
        <a:bodyPr/>
        <a:lstStyle/>
        <a:p>
          <a:pPr algn="ctr"/>
          <a:r>
            <a:rPr lang="it-IT" dirty="0" smtClean="0">
              <a:latin typeface="Arial Rounded MT Bold"/>
              <a:cs typeface="Arial Rounded MT Bold"/>
            </a:rPr>
            <a:t>GESTIONE</a:t>
          </a:r>
          <a:endParaRPr lang="it-IT" dirty="0">
            <a:latin typeface="Arial Rounded MT Bold"/>
            <a:cs typeface="Arial Rounded MT Bold"/>
          </a:endParaRPr>
        </a:p>
      </dgm:t>
    </dgm:pt>
    <dgm:pt modelId="{3E35BB8C-A745-D744-BEB0-2EFA0E8F7D09}" type="parTrans" cxnId="{6C82B01D-08D5-2C47-8665-84D19F83246B}">
      <dgm:prSet/>
      <dgm:spPr/>
      <dgm:t>
        <a:bodyPr/>
        <a:lstStyle/>
        <a:p>
          <a:pPr algn="ctr"/>
          <a:endParaRPr lang="it-IT"/>
        </a:p>
      </dgm:t>
    </dgm:pt>
    <dgm:pt modelId="{47448E7B-0379-834C-9E20-4EB110A378B8}" type="sibTrans" cxnId="{6C82B01D-08D5-2C47-8665-84D19F83246B}">
      <dgm:prSet/>
      <dgm:spPr/>
      <dgm:t>
        <a:bodyPr/>
        <a:lstStyle/>
        <a:p>
          <a:pPr algn="ctr"/>
          <a:endParaRPr lang="it-IT"/>
        </a:p>
      </dgm:t>
    </dgm:pt>
    <dgm:pt modelId="{0C77B201-8B2D-D747-80A6-3349CA8D67D1}">
      <dgm:prSet phldrT="[Testo]"/>
      <dgm:spPr>
        <a:ln>
          <a:solidFill>
            <a:srgbClr val="000090"/>
          </a:solidFill>
        </a:ln>
      </dgm:spPr>
      <dgm:t>
        <a:bodyPr/>
        <a:lstStyle/>
        <a:p>
          <a:pPr algn="ctr"/>
          <a:r>
            <a:rPr lang="it-IT" dirty="0" smtClean="0">
              <a:latin typeface="Arial"/>
              <a:cs typeface="Arial"/>
            </a:rPr>
            <a:t>Variazioni e storni di bilancio</a:t>
          </a:r>
          <a:endParaRPr lang="it-IT" dirty="0">
            <a:latin typeface="Arial"/>
            <a:cs typeface="Arial"/>
          </a:endParaRPr>
        </a:p>
      </dgm:t>
    </dgm:pt>
    <dgm:pt modelId="{C0ADC76A-7302-774C-A9FC-768EFC523790}" type="parTrans" cxnId="{3A27FC83-A6D7-9A43-8D09-34527C6BA7EB}">
      <dgm:prSet/>
      <dgm:spPr/>
      <dgm:t>
        <a:bodyPr/>
        <a:lstStyle/>
        <a:p>
          <a:pPr algn="ctr"/>
          <a:endParaRPr lang="it-IT"/>
        </a:p>
      </dgm:t>
    </dgm:pt>
    <dgm:pt modelId="{38885C27-61B2-C443-BF9F-2EDE90FEA08F}" type="sibTrans" cxnId="{3A27FC83-A6D7-9A43-8D09-34527C6BA7EB}">
      <dgm:prSet/>
      <dgm:spPr/>
      <dgm:t>
        <a:bodyPr/>
        <a:lstStyle/>
        <a:p>
          <a:pPr algn="ctr"/>
          <a:endParaRPr lang="it-IT"/>
        </a:p>
      </dgm:t>
    </dgm:pt>
    <dgm:pt modelId="{6267085E-343E-2949-9237-BABFA98CA2B4}">
      <dgm:prSet phldrT="[Testo]"/>
      <dgm:spPr>
        <a:ln>
          <a:solidFill>
            <a:srgbClr val="000090"/>
          </a:solidFill>
        </a:ln>
      </dgm:spPr>
      <dgm:t>
        <a:bodyPr/>
        <a:lstStyle/>
        <a:p>
          <a:pPr algn="ctr"/>
          <a:r>
            <a:rPr lang="it-IT" dirty="0" smtClean="0">
              <a:latin typeface="Arial"/>
              <a:cs typeface="Arial"/>
            </a:rPr>
            <a:t>Gestione delle entrate e delle spese e adempimenti ad esse connessi</a:t>
          </a:r>
          <a:endParaRPr lang="it-IT" dirty="0">
            <a:latin typeface="Arial"/>
            <a:cs typeface="Arial"/>
          </a:endParaRPr>
        </a:p>
      </dgm:t>
    </dgm:pt>
    <dgm:pt modelId="{3CCEE5FB-A47B-1348-87A4-56D780174AD0}" type="parTrans" cxnId="{2FB71D77-CE20-0F40-9A52-3FA9D63FC025}">
      <dgm:prSet/>
      <dgm:spPr/>
      <dgm:t>
        <a:bodyPr/>
        <a:lstStyle/>
        <a:p>
          <a:pPr algn="ctr"/>
          <a:endParaRPr lang="it-IT"/>
        </a:p>
      </dgm:t>
    </dgm:pt>
    <dgm:pt modelId="{954DEBC0-CAC2-F142-9A6E-4EAE78919AB2}" type="sibTrans" cxnId="{2FB71D77-CE20-0F40-9A52-3FA9D63FC025}">
      <dgm:prSet/>
      <dgm:spPr/>
      <dgm:t>
        <a:bodyPr/>
        <a:lstStyle/>
        <a:p>
          <a:pPr algn="ctr"/>
          <a:endParaRPr lang="it-IT"/>
        </a:p>
      </dgm:t>
    </dgm:pt>
    <dgm:pt modelId="{026F45DA-D43E-FC4F-B87C-45E59422BBE2}">
      <dgm:prSet/>
      <dgm:spPr>
        <a:ln>
          <a:solidFill>
            <a:srgbClr val="000090"/>
          </a:solidFill>
        </a:ln>
      </dgm:spPr>
      <dgm:t>
        <a:bodyPr/>
        <a:lstStyle/>
        <a:p>
          <a:pPr algn="ctr"/>
          <a:r>
            <a:rPr lang="it-IT" dirty="0" smtClean="0">
              <a:latin typeface="Arial"/>
              <a:cs typeface="Arial"/>
            </a:rPr>
            <a:t>Acquisti, pagamenti e riscossioni</a:t>
          </a:r>
          <a:endParaRPr lang="it-IT" dirty="0">
            <a:latin typeface="Arial"/>
            <a:cs typeface="Arial"/>
          </a:endParaRPr>
        </a:p>
      </dgm:t>
    </dgm:pt>
    <dgm:pt modelId="{9D43DCA2-33F7-C14E-AF47-273D0B293C35}" type="parTrans" cxnId="{8F252059-BFF7-3D4D-AE1A-A58C78534F34}">
      <dgm:prSet/>
      <dgm:spPr/>
      <dgm:t>
        <a:bodyPr/>
        <a:lstStyle/>
        <a:p>
          <a:pPr algn="ctr"/>
          <a:endParaRPr lang="it-IT"/>
        </a:p>
      </dgm:t>
    </dgm:pt>
    <dgm:pt modelId="{BD1CDA04-E021-4E47-A567-CD35CC9F5071}" type="sibTrans" cxnId="{8F252059-BFF7-3D4D-AE1A-A58C78534F34}">
      <dgm:prSet/>
      <dgm:spPr/>
      <dgm:t>
        <a:bodyPr/>
        <a:lstStyle/>
        <a:p>
          <a:pPr algn="ctr"/>
          <a:endParaRPr lang="it-IT"/>
        </a:p>
      </dgm:t>
    </dgm:pt>
    <dgm:pt modelId="{8FB4CA47-EFE9-AD45-AEA9-EEB78668B39F}">
      <dgm:prSet/>
      <dgm:spPr>
        <a:ln>
          <a:solidFill>
            <a:srgbClr val="000090"/>
          </a:solidFill>
        </a:ln>
      </dgm:spPr>
      <dgm:t>
        <a:bodyPr/>
        <a:lstStyle/>
        <a:p>
          <a:pPr algn="ctr"/>
          <a:r>
            <a:rPr lang="it-IT" dirty="0" smtClean="0">
              <a:latin typeface="Arial"/>
              <a:cs typeface="Arial"/>
            </a:rPr>
            <a:t>Gestione di tre centri di responsabilità: Ragioneria, AC, Presidenza</a:t>
          </a:r>
          <a:endParaRPr lang="it-IT" dirty="0">
            <a:latin typeface="Arial"/>
            <a:cs typeface="Arial"/>
          </a:endParaRPr>
        </a:p>
      </dgm:t>
    </dgm:pt>
    <dgm:pt modelId="{5DC3FED8-E92E-7347-AECC-95D7C38D979C}" type="parTrans" cxnId="{8B256AED-3BD9-6D47-8F38-ECB3AB66B8E5}">
      <dgm:prSet/>
      <dgm:spPr/>
      <dgm:t>
        <a:bodyPr/>
        <a:lstStyle/>
        <a:p>
          <a:pPr algn="ctr"/>
          <a:endParaRPr lang="it-IT"/>
        </a:p>
      </dgm:t>
    </dgm:pt>
    <dgm:pt modelId="{55953251-6B84-F848-85FF-588E10441B31}" type="sibTrans" cxnId="{8B256AED-3BD9-6D47-8F38-ECB3AB66B8E5}">
      <dgm:prSet/>
      <dgm:spPr/>
      <dgm:t>
        <a:bodyPr/>
        <a:lstStyle/>
        <a:p>
          <a:pPr algn="ctr"/>
          <a:endParaRPr lang="it-IT"/>
        </a:p>
      </dgm:t>
    </dgm:pt>
    <dgm:pt modelId="{AE73CF6B-38D2-FE4F-9376-5597F4257978}">
      <dgm:prSet/>
      <dgm:spPr>
        <a:ln>
          <a:solidFill>
            <a:srgbClr val="000090"/>
          </a:solidFill>
        </a:ln>
      </dgm:spPr>
      <dgm:t>
        <a:bodyPr/>
        <a:lstStyle/>
        <a:p>
          <a:pPr algn="ctr"/>
          <a:r>
            <a:rPr lang="it-IT" dirty="0" smtClean="0">
              <a:latin typeface="Arial"/>
              <a:cs typeface="Arial"/>
            </a:rPr>
            <a:t>Gestione del patrimonio dell’Ente</a:t>
          </a:r>
          <a:endParaRPr lang="it-IT" dirty="0">
            <a:latin typeface="Arial"/>
            <a:cs typeface="Arial"/>
          </a:endParaRPr>
        </a:p>
      </dgm:t>
    </dgm:pt>
    <dgm:pt modelId="{174C4F85-D028-2746-9758-E7919D6A12B5}" type="parTrans" cxnId="{4E9DCF1F-58A5-484A-A377-6023CF8E9B75}">
      <dgm:prSet/>
      <dgm:spPr/>
      <dgm:t>
        <a:bodyPr/>
        <a:lstStyle/>
        <a:p>
          <a:pPr algn="ctr"/>
          <a:endParaRPr lang="it-IT"/>
        </a:p>
      </dgm:t>
    </dgm:pt>
    <dgm:pt modelId="{D399411D-BDBC-8A42-B526-48B8C82A88A3}" type="sibTrans" cxnId="{4E9DCF1F-58A5-484A-A377-6023CF8E9B75}">
      <dgm:prSet/>
      <dgm:spPr/>
      <dgm:t>
        <a:bodyPr/>
        <a:lstStyle/>
        <a:p>
          <a:pPr algn="ctr"/>
          <a:endParaRPr lang="it-IT"/>
        </a:p>
      </dgm:t>
    </dgm:pt>
    <dgm:pt modelId="{333BF0C3-2E71-A54B-A713-FC9B4154AE08}">
      <dgm:prSet/>
      <dgm:spPr>
        <a:ln>
          <a:solidFill>
            <a:srgbClr val="000090"/>
          </a:solidFill>
        </a:ln>
      </dgm:spPr>
      <dgm:t>
        <a:bodyPr/>
        <a:lstStyle/>
        <a:p>
          <a:pPr algn="ctr"/>
          <a:r>
            <a:rPr lang="it-IT" dirty="0" smtClean="0">
              <a:latin typeface="Arial"/>
              <a:cs typeface="Arial"/>
            </a:rPr>
            <a:t>Adempimenti fiscali e tributari</a:t>
          </a:r>
          <a:endParaRPr lang="it-IT" dirty="0">
            <a:latin typeface="Arial"/>
            <a:cs typeface="Arial"/>
          </a:endParaRPr>
        </a:p>
      </dgm:t>
    </dgm:pt>
    <dgm:pt modelId="{1FBCF881-521B-684B-84CA-58C372B0A580}" type="parTrans" cxnId="{E3B002DC-F649-AA4E-9E89-CF73C1FF8BEA}">
      <dgm:prSet/>
      <dgm:spPr>
        <a:ln>
          <a:solidFill>
            <a:srgbClr val="000090"/>
          </a:solidFill>
        </a:ln>
      </dgm:spPr>
      <dgm:t>
        <a:bodyPr/>
        <a:lstStyle/>
        <a:p>
          <a:pPr algn="ctr"/>
          <a:endParaRPr lang="it-IT"/>
        </a:p>
      </dgm:t>
    </dgm:pt>
    <dgm:pt modelId="{8BA00FC5-D000-CE42-A93C-2797CF01E764}" type="sibTrans" cxnId="{E3B002DC-F649-AA4E-9E89-CF73C1FF8BEA}">
      <dgm:prSet/>
      <dgm:spPr/>
      <dgm:t>
        <a:bodyPr/>
        <a:lstStyle/>
        <a:p>
          <a:pPr algn="ctr"/>
          <a:endParaRPr lang="it-IT"/>
        </a:p>
      </dgm:t>
    </dgm:pt>
    <dgm:pt modelId="{346BDB5E-94D0-3E44-957D-B0D60BB9727C}">
      <dgm:prSet phldrT="[Testo]"/>
      <dgm:spPr>
        <a:gradFill rotWithShape="0">
          <a:gsLst>
            <a:gs pos="3000">
              <a:schemeClr val="accent1">
                <a:hueOff val="0"/>
                <a:satOff val="0"/>
                <a:lumOff val="0"/>
                <a:alphaOff val="0"/>
                <a:tint val="100000"/>
                <a:shade val="100000"/>
                <a:satMod val="130000"/>
              </a:schemeClr>
            </a:gs>
            <a:gs pos="100000">
              <a:srgbClr val="000090"/>
            </a:gs>
          </a:gsLst>
        </a:gradFill>
      </dgm:spPr>
      <dgm:t>
        <a:bodyPr/>
        <a:lstStyle/>
        <a:p>
          <a:pPr algn="ctr"/>
          <a:r>
            <a:rPr lang="it-IT" dirty="0" smtClean="0">
              <a:latin typeface="Arial Rounded MT Bold"/>
              <a:cs typeface="Arial Rounded MT Bold"/>
            </a:rPr>
            <a:t>RENDICONTAZIONE</a:t>
          </a:r>
          <a:endParaRPr lang="it-IT" dirty="0">
            <a:latin typeface="Arial Rounded MT Bold"/>
            <a:cs typeface="Arial Rounded MT Bold"/>
          </a:endParaRPr>
        </a:p>
      </dgm:t>
    </dgm:pt>
    <dgm:pt modelId="{20C28F53-82EF-5C4D-8886-9F154615D1FA}" type="parTrans" cxnId="{6E0046F6-4280-AA4A-AD3E-C5E694CA9E8F}">
      <dgm:prSet/>
      <dgm:spPr/>
      <dgm:t>
        <a:bodyPr/>
        <a:lstStyle/>
        <a:p>
          <a:pPr algn="ctr"/>
          <a:endParaRPr lang="it-IT"/>
        </a:p>
      </dgm:t>
    </dgm:pt>
    <dgm:pt modelId="{1BB82CE1-50C9-AC4F-AE08-84466BBDBEA7}" type="sibTrans" cxnId="{6E0046F6-4280-AA4A-AD3E-C5E694CA9E8F}">
      <dgm:prSet/>
      <dgm:spPr/>
      <dgm:t>
        <a:bodyPr/>
        <a:lstStyle/>
        <a:p>
          <a:pPr algn="ctr"/>
          <a:endParaRPr lang="it-IT"/>
        </a:p>
      </dgm:t>
    </dgm:pt>
    <dgm:pt modelId="{2FC334BA-813E-8E49-8D66-5A3850CAC470}">
      <dgm:prSet phldrT="[Testo]"/>
      <dgm:spPr>
        <a:ln>
          <a:solidFill>
            <a:srgbClr val="000090"/>
          </a:solidFill>
        </a:ln>
      </dgm:spPr>
      <dgm:t>
        <a:bodyPr/>
        <a:lstStyle/>
        <a:p>
          <a:pPr algn="ctr"/>
          <a:r>
            <a:rPr lang="it-IT" dirty="0" smtClean="0">
              <a:latin typeface="Arial"/>
              <a:cs typeface="Arial"/>
            </a:rPr>
            <a:t>Predisposizione del bilancio consuntivo</a:t>
          </a:r>
          <a:endParaRPr lang="it-IT" dirty="0">
            <a:latin typeface="Arial"/>
            <a:cs typeface="Arial"/>
          </a:endParaRPr>
        </a:p>
      </dgm:t>
    </dgm:pt>
    <dgm:pt modelId="{EB245E9F-B78B-0543-8230-84DA21EDA107}" type="parTrans" cxnId="{E75E3B11-B93E-D84A-9AB5-6BD72FFF6DA7}">
      <dgm:prSet/>
      <dgm:spPr>
        <a:ln>
          <a:solidFill>
            <a:srgbClr val="000090"/>
          </a:solidFill>
        </a:ln>
      </dgm:spPr>
      <dgm:t>
        <a:bodyPr/>
        <a:lstStyle/>
        <a:p>
          <a:pPr algn="ctr"/>
          <a:endParaRPr lang="it-IT"/>
        </a:p>
      </dgm:t>
    </dgm:pt>
    <dgm:pt modelId="{589D5950-4BE2-F443-99F5-D9C44342039B}" type="sibTrans" cxnId="{E75E3B11-B93E-D84A-9AB5-6BD72FFF6DA7}">
      <dgm:prSet/>
      <dgm:spPr/>
      <dgm:t>
        <a:bodyPr/>
        <a:lstStyle/>
        <a:p>
          <a:pPr algn="ctr"/>
          <a:endParaRPr lang="it-IT"/>
        </a:p>
      </dgm:t>
    </dgm:pt>
    <dgm:pt modelId="{6D9182D1-1986-704F-B288-B84EB833C0A9}" type="pres">
      <dgm:prSet presAssocID="{D356A1A6-7C83-C049-983E-8DD738A15935}" presName="diagram" presStyleCnt="0">
        <dgm:presLayoutVars>
          <dgm:chPref val="1"/>
          <dgm:dir/>
          <dgm:animOne val="branch"/>
          <dgm:animLvl val="lvl"/>
          <dgm:resizeHandles/>
        </dgm:presLayoutVars>
      </dgm:prSet>
      <dgm:spPr/>
      <dgm:t>
        <a:bodyPr/>
        <a:lstStyle/>
        <a:p>
          <a:endParaRPr lang="it-IT"/>
        </a:p>
      </dgm:t>
    </dgm:pt>
    <dgm:pt modelId="{356B996E-9930-9B44-B3E3-0791F16AE0DB}" type="pres">
      <dgm:prSet presAssocID="{5045920D-DA88-6E4D-B01A-36BD959C97E0}" presName="root" presStyleCnt="0"/>
      <dgm:spPr/>
    </dgm:pt>
    <dgm:pt modelId="{CF919286-C1FE-6947-ADD3-8202348C79A1}" type="pres">
      <dgm:prSet presAssocID="{5045920D-DA88-6E4D-B01A-36BD959C97E0}" presName="rootComposite" presStyleCnt="0"/>
      <dgm:spPr/>
    </dgm:pt>
    <dgm:pt modelId="{4DB976F9-A07C-1142-B293-9C15AD986E96}" type="pres">
      <dgm:prSet presAssocID="{5045920D-DA88-6E4D-B01A-36BD959C97E0}" presName="rootText" presStyleLbl="node1" presStyleIdx="0" presStyleCnt="3" custScaleY="53327"/>
      <dgm:spPr/>
      <dgm:t>
        <a:bodyPr/>
        <a:lstStyle/>
        <a:p>
          <a:endParaRPr lang="it-IT"/>
        </a:p>
      </dgm:t>
    </dgm:pt>
    <dgm:pt modelId="{B12E70AE-12EA-7E40-B7E8-DCA0AA3CE746}" type="pres">
      <dgm:prSet presAssocID="{5045920D-DA88-6E4D-B01A-36BD959C97E0}" presName="rootConnector" presStyleLbl="node1" presStyleIdx="0" presStyleCnt="3"/>
      <dgm:spPr/>
      <dgm:t>
        <a:bodyPr/>
        <a:lstStyle/>
        <a:p>
          <a:endParaRPr lang="it-IT"/>
        </a:p>
      </dgm:t>
    </dgm:pt>
    <dgm:pt modelId="{E952B5FC-279E-644C-A5D2-537FFCD1786F}" type="pres">
      <dgm:prSet presAssocID="{5045920D-DA88-6E4D-B01A-36BD959C97E0}" presName="childShape" presStyleCnt="0"/>
      <dgm:spPr/>
    </dgm:pt>
    <dgm:pt modelId="{2B04073C-1343-D640-81A4-A0ED6BF22EE6}" type="pres">
      <dgm:prSet presAssocID="{5435152F-7ED3-0B40-9FEA-32B23EFF8761}" presName="Name13" presStyleLbl="parChTrans1D2" presStyleIdx="0" presStyleCnt="8"/>
      <dgm:spPr/>
      <dgm:t>
        <a:bodyPr/>
        <a:lstStyle/>
        <a:p>
          <a:endParaRPr lang="it-IT"/>
        </a:p>
      </dgm:t>
    </dgm:pt>
    <dgm:pt modelId="{F47A3502-8EC9-5549-A605-B89B934C6F82}" type="pres">
      <dgm:prSet presAssocID="{3A7A17B2-7B97-9C40-8753-6223E2F2BA39}" presName="childText" presStyleLbl="bgAcc1" presStyleIdx="0" presStyleCnt="8">
        <dgm:presLayoutVars>
          <dgm:bulletEnabled val="1"/>
        </dgm:presLayoutVars>
      </dgm:prSet>
      <dgm:spPr/>
      <dgm:t>
        <a:bodyPr/>
        <a:lstStyle/>
        <a:p>
          <a:endParaRPr lang="it-IT"/>
        </a:p>
      </dgm:t>
    </dgm:pt>
    <dgm:pt modelId="{B307AE51-1BBA-454F-8BBE-5696DEC18AED}" type="pres">
      <dgm:prSet presAssocID="{42D49521-53A8-6848-9F8A-1C4ED3076C90}" presName="root" presStyleCnt="0"/>
      <dgm:spPr/>
    </dgm:pt>
    <dgm:pt modelId="{C8D54F98-4FEA-2B4B-8335-5ED158D5E57D}" type="pres">
      <dgm:prSet presAssocID="{42D49521-53A8-6848-9F8A-1C4ED3076C90}" presName="rootComposite" presStyleCnt="0"/>
      <dgm:spPr/>
    </dgm:pt>
    <dgm:pt modelId="{9598B93F-D8AD-4E48-8074-CAF7A29D70BD}" type="pres">
      <dgm:prSet presAssocID="{42D49521-53A8-6848-9F8A-1C4ED3076C90}" presName="rootText" presStyleLbl="node1" presStyleIdx="1" presStyleCnt="3" custScaleY="53327"/>
      <dgm:spPr/>
      <dgm:t>
        <a:bodyPr/>
        <a:lstStyle/>
        <a:p>
          <a:endParaRPr lang="it-IT"/>
        </a:p>
      </dgm:t>
    </dgm:pt>
    <dgm:pt modelId="{7ED146BA-B635-6D4B-8C8A-46072563F0AB}" type="pres">
      <dgm:prSet presAssocID="{42D49521-53A8-6848-9F8A-1C4ED3076C90}" presName="rootConnector" presStyleLbl="node1" presStyleIdx="1" presStyleCnt="3"/>
      <dgm:spPr/>
      <dgm:t>
        <a:bodyPr/>
        <a:lstStyle/>
        <a:p>
          <a:endParaRPr lang="it-IT"/>
        </a:p>
      </dgm:t>
    </dgm:pt>
    <dgm:pt modelId="{0153198A-2202-C947-918C-01F9E4D0F8F0}" type="pres">
      <dgm:prSet presAssocID="{42D49521-53A8-6848-9F8A-1C4ED3076C90}" presName="childShape" presStyleCnt="0"/>
      <dgm:spPr/>
    </dgm:pt>
    <dgm:pt modelId="{2385FFCD-6EE1-A246-B65E-AB538107E824}" type="pres">
      <dgm:prSet presAssocID="{C0ADC76A-7302-774C-A9FC-768EFC523790}" presName="Name13" presStyleLbl="parChTrans1D2" presStyleIdx="1" presStyleCnt="8"/>
      <dgm:spPr/>
      <dgm:t>
        <a:bodyPr/>
        <a:lstStyle/>
        <a:p>
          <a:endParaRPr lang="it-IT"/>
        </a:p>
      </dgm:t>
    </dgm:pt>
    <dgm:pt modelId="{6E04FEE2-FCAD-D34A-B4D9-D07434C2E25E}" type="pres">
      <dgm:prSet presAssocID="{0C77B201-8B2D-D747-80A6-3349CA8D67D1}" presName="childText" presStyleLbl="bgAcc1" presStyleIdx="1" presStyleCnt="8" custScaleX="160168" custScaleY="53029">
        <dgm:presLayoutVars>
          <dgm:bulletEnabled val="1"/>
        </dgm:presLayoutVars>
      </dgm:prSet>
      <dgm:spPr/>
      <dgm:t>
        <a:bodyPr/>
        <a:lstStyle/>
        <a:p>
          <a:endParaRPr lang="it-IT"/>
        </a:p>
      </dgm:t>
    </dgm:pt>
    <dgm:pt modelId="{25136E09-40CF-AF4E-93EE-050E49A90658}" type="pres">
      <dgm:prSet presAssocID="{3CCEE5FB-A47B-1348-87A4-56D780174AD0}" presName="Name13" presStyleLbl="parChTrans1D2" presStyleIdx="2" presStyleCnt="8"/>
      <dgm:spPr/>
      <dgm:t>
        <a:bodyPr/>
        <a:lstStyle/>
        <a:p>
          <a:endParaRPr lang="it-IT"/>
        </a:p>
      </dgm:t>
    </dgm:pt>
    <dgm:pt modelId="{4220AAE9-4B47-5D4E-AB92-260BC79A48B6}" type="pres">
      <dgm:prSet presAssocID="{6267085E-343E-2949-9237-BABFA98CA2B4}" presName="childText" presStyleLbl="bgAcc1" presStyleIdx="2" presStyleCnt="8" custScaleX="158423">
        <dgm:presLayoutVars>
          <dgm:bulletEnabled val="1"/>
        </dgm:presLayoutVars>
      </dgm:prSet>
      <dgm:spPr/>
      <dgm:t>
        <a:bodyPr/>
        <a:lstStyle/>
        <a:p>
          <a:endParaRPr lang="it-IT"/>
        </a:p>
      </dgm:t>
    </dgm:pt>
    <dgm:pt modelId="{39726406-207C-6348-97CA-BA1CBB6AAE40}" type="pres">
      <dgm:prSet presAssocID="{9D43DCA2-33F7-C14E-AF47-273D0B293C35}" presName="Name13" presStyleLbl="parChTrans1D2" presStyleIdx="3" presStyleCnt="8"/>
      <dgm:spPr/>
      <dgm:t>
        <a:bodyPr/>
        <a:lstStyle/>
        <a:p>
          <a:endParaRPr lang="it-IT"/>
        </a:p>
      </dgm:t>
    </dgm:pt>
    <dgm:pt modelId="{ABD68725-A7D8-FA49-8CCC-BAF0F7A1876F}" type="pres">
      <dgm:prSet presAssocID="{026F45DA-D43E-FC4F-B87C-45E59422BBE2}" presName="childText" presStyleLbl="bgAcc1" presStyleIdx="3" presStyleCnt="8" custScaleX="162802" custScaleY="59498">
        <dgm:presLayoutVars>
          <dgm:bulletEnabled val="1"/>
        </dgm:presLayoutVars>
      </dgm:prSet>
      <dgm:spPr/>
      <dgm:t>
        <a:bodyPr/>
        <a:lstStyle/>
        <a:p>
          <a:endParaRPr lang="it-IT"/>
        </a:p>
      </dgm:t>
    </dgm:pt>
    <dgm:pt modelId="{2B870364-2727-C541-B740-3326171C04A1}" type="pres">
      <dgm:prSet presAssocID="{5DC3FED8-E92E-7347-AECC-95D7C38D979C}" presName="Name13" presStyleLbl="parChTrans1D2" presStyleIdx="4" presStyleCnt="8"/>
      <dgm:spPr/>
      <dgm:t>
        <a:bodyPr/>
        <a:lstStyle/>
        <a:p>
          <a:endParaRPr lang="it-IT"/>
        </a:p>
      </dgm:t>
    </dgm:pt>
    <dgm:pt modelId="{3CE7E07A-01E2-9B4B-864C-BFD8D972595A}" type="pres">
      <dgm:prSet presAssocID="{8FB4CA47-EFE9-AD45-AEA9-EEB78668B39F}" presName="childText" presStyleLbl="bgAcc1" presStyleIdx="4" presStyleCnt="8" custScaleX="165341">
        <dgm:presLayoutVars>
          <dgm:bulletEnabled val="1"/>
        </dgm:presLayoutVars>
      </dgm:prSet>
      <dgm:spPr/>
      <dgm:t>
        <a:bodyPr/>
        <a:lstStyle/>
        <a:p>
          <a:endParaRPr lang="it-IT"/>
        </a:p>
      </dgm:t>
    </dgm:pt>
    <dgm:pt modelId="{E92214E2-D369-2A43-9EBA-61A0AE6CF25C}" type="pres">
      <dgm:prSet presAssocID="{174C4F85-D028-2746-9758-E7919D6A12B5}" presName="Name13" presStyleLbl="parChTrans1D2" presStyleIdx="5" presStyleCnt="8"/>
      <dgm:spPr/>
      <dgm:t>
        <a:bodyPr/>
        <a:lstStyle/>
        <a:p>
          <a:endParaRPr lang="it-IT"/>
        </a:p>
      </dgm:t>
    </dgm:pt>
    <dgm:pt modelId="{E38DCE16-5633-2642-B7EC-FE98D23646BD}" type="pres">
      <dgm:prSet presAssocID="{AE73CF6B-38D2-FE4F-9376-5597F4257978}" presName="childText" presStyleLbl="bgAcc1" presStyleIdx="5" presStyleCnt="8" custScaleX="164676" custScaleY="59003">
        <dgm:presLayoutVars>
          <dgm:bulletEnabled val="1"/>
        </dgm:presLayoutVars>
      </dgm:prSet>
      <dgm:spPr/>
      <dgm:t>
        <a:bodyPr/>
        <a:lstStyle/>
        <a:p>
          <a:endParaRPr lang="it-IT"/>
        </a:p>
      </dgm:t>
    </dgm:pt>
    <dgm:pt modelId="{BB938CE0-68C6-D547-ACF3-C46BE1FB9A90}" type="pres">
      <dgm:prSet presAssocID="{1FBCF881-521B-684B-84CA-58C372B0A580}" presName="Name13" presStyleLbl="parChTrans1D2" presStyleIdx="6" presStyleCnt="8"/>
      <dgm:spPr/>
      <dgm:t>
        <a:bodyPr/>
        <a:lstStyle/>
        <a:p>
          <a:endParaRPr lang="it-IT"/>
        </a:p>
      </dgm:t>
    </dgm:pt>
    <dgm:pt modelId="{441E7618-653A-CC4F-B339-56ADF291783F}" type="pres">
      <dgm:prSet presAssocID="{333BF0C3-2E71-A54B-A713-FC9B4154AE08}" presName="childText" presStyleLbl="bgAcc1" presStyleIdx="6" presStyleCnt="8" custScaleX="173469" custScaleY="50731">
        <dgm:presLayoutVars>
          <dgm:bulletEnabled val="1"/>
        </dgm:presLayoutVars>
      </dgm:prSet>
      <dgm:spPr/>
      <dgm:t>
        <a:bodyPr/>
        <a:lstStyle/>
        <a:p>
          <a:endParaRPr lang="it-IT"/>
        </a:p>
      </dgm:t>
    </dgm:pt>
    <dgm:pt modelId="{539EC36C-D733-AA4F-95AA-95A9495CCAF7}" type="pres">
      <dgm:prSet presAssocID="{346BDB5E-94D0-3E44-957D-B0D60BB9727C}" presName="root" presStyleCnt="0"/>
      <dgm:spPr/>
    </dgm:pt>
    <dgm:pt modelId="{7A039B82-AAAD-DD4D-AB73-E3FBB2EC15D8}" type="pres">
      <dgm:prSet presAssocID="{346BDB5E-94D0-3E44-957D-B0D60BB9727C}" presName="rootComposite" presStyleCnt="0"/>
      <dgm:spPr/>
    </dgm:pt>
    <dgm:pt modelId="{4DD91839-F279-1D4B-9DA5-F50DC704D2E3}" type="pres">
      <dgm:prSet presAssocID="{346BDB5E-94D0-3E44-957D-B0D60BB9727C}" presName="rootText" presStyleLbl="node1" presStyleIdx="2" presStyleCnt="3" custScaleY="53327"/>
      <dgm:spPr/>
      <dgm:t>
        <a:bodyPr/>
        <a:lstStyle/>
        <a:p>
          <a:endParaRPr lang="it-IT"/>
        </a:p>
      </dgm:t>
    </dgm:pt>
    <dgm:pt modelId="{8779CA13-739A-1440-84C6-020543DAE253}" type="pres">
      <dgm:prSet presAssocID="{346BDB5E-94D0-3E44-957D-B0D60BB9727C}" presName="rootConnector" presStyleLbl="node1" presStyleIdx="2" presStyleCnt="3"/>
      <dgm:spPr/>
      <dgm:t>
        <a:bodyPr/>
        <a:lstStyle/>
        <a:p>
          <a:endParaRPr lang="it-IT"/>
        </a:p>
      </dgm:t>
    </dgm:pt>
    <dgm:pt modelId="{B7D4BEF4-6561-D84D-91ED-BA6F40655D8D}" type="pres">
      <dgm:prSet presAssocID="{346BDB5E-94D0-3E44-957D-B0D60BB9727C}" presName="childShape" presStyleCnt="0"/>
      <dgm:spPr/>
    </dgm:pt>
    <dgm:pt modelId="{A96D4078-A9FF-5C49-89CC-A9643C2BEB08}" type="pres">
      <dgm:prSet presAssocID="{EB245E9F-B78B-0543-8230-84DA21EDA107}" presName="Name13" presStyleLbl="parChTrans1D2" presStyleIdx="7" presStyleCnt="8"/>
      <dgm:spPr/>
      <dgm:t>
        <a:bodyPr/>
        <a:lstStyle/>
        <a:p>
          <a:endParaRPr lang="it-IT"/>
        </a:p>
      </dgm:t>
    </dgm:pt>
    <dgm:pt modelId="{1A1D24FC-4ECE-6F42-85EA-AF6D2B549DE2}" type="pres">
      <dgm:prSet presAssocID="{2FC334BA-813E-8E49-8D66-5A3850CAC470}" presName="childText" presStyleLbl="bgAcc1" presStyleIdx="7" presStyleCnt="8">
        <dgm:presLayoutVars>
          <dgm:bulletEnabled val="1"/>
        </dgm:presLayoutVars>
      </dgm:prSet>
      <dgm:spPr/>
      <dgm:t>
        <a:bodyPr/>
        <a:lstStyle/>
        <a:p>
          <a:endParaRPr lang="it-IT"/>
        </a:p>
      </dgm:t>
    </dgm:pt>
  </dgm:ptLst>
  <dgm:cxnLst>
    <dgm:cxn modelId="{6E0046F6-4280-AA4A-AD3E-C5E694CA9E8F}" srcId="{D356A1A6-7C83-C049-983E-8DD738A15935}" destId="{346BDB5E-94D0-3E44-957D-B0D60BB9727C}" srcOrd="2" destOrd="0" parTransId="{20C28F53-82EF-5C4D-8886-9F154615D1FA}" sibTransId="{1BB82CE1-50C9-AC4F-AE08-84466BBDBEA7}"/>
    <dgm:cxn modelId="{57887873-1592-2142-8BD7-485F62A17C77}" type="presOf" srcId="{174C4F85-D028-2746-9758-E7919D6A12B5}" destId="{E92214E2-D369-2A43-9EBA-61A0AE6CF25C}" srcOrd="0" destOrd="0" presId="urn:microsoft.com/office/officeart/2005/8/layout/hierarchy3"/>
    <dgm:cxn modelId="{43A2076E-548A-5A42-89E5-6D5D9ADAA379}" type="presOf" srcId="{42D49521-53A8-6848-9F8A-1C4ED3076C90}" destId="{7ED146BA-B635-6D4B-8C8A-46072563F0AB}" srcOrd="1" destOrd="0" presId="urn:microsoft.com/office/officeart/2005/8/layout/hierarchy3"/>
    <dgm:cxn modelId="{3ED78F70-A5F1-CB4E-A0A7-E61D77BE4C85}" type="presOf" srcId="{42D49521-53A8-6848-9F8A-1C4ED3076C90}" destId="{9598B93F-D8AD-4E48-8074-CAF7A29D70BD}" srcOrd="0" destOrd="0" presId="urn:microsoft.com/office/officeart/2005/8/layout/hierarchy3"/>
    <dgm:cxn modelId="{8F252059-BFF7-3D4D-AE1A-A58C78534F34}" srcId="{42D49521-53A8-6848-9F8A-1C4ED3076C90}" destId="{026F45DA-D43E-FC4F-B87C-45E59422BBE2}" srcOrd="2" destOrd="0" parTransId="{9D43DCA2-33F7-C14E-AF47-273D0B293C35}" sibTransId="{BD1CDA04-E021-4E47-A567-CD35CC9F5071}"/>
    <dgm:cxn modelId="{CA268318-A397-D34D-8894-70BA9ADEED12}" type="presOf" srcId="{5045920D-DA88-6E4D-B01A-36BD959C97E0}" destId="{4DB976F9-A07C-1142-B293-9C15AD986E96}" srcOrd="0" destOrd="0" presId="urn:microsoft.com/office/officeart/2005/8/layout/hierarchy3"/>
    <dgm:cxn modelId="{AEE98DDE-EDA4-3B44-943B-97025F26790E}" type="presOf" srcId="{2FC334BA-813E-8E49-8D66-5A3850CAC470}" destId="{1A1D24FC-4ECE-6F42-85EA-AF6D2B549DE2}" srcOrd="0" destOrd="0" presId="urn:microsoft.com/office/officeart/2005/8/layout/hierarchy3"/>
    <dgm:cxn modelId="{ED1A18B5-20F1-FC4D-B8A4-71FD6AF16EFF}" type="presOf" srcId="{C0ADC76A-7302-774C-A9FC-768EFC523790}" destId="{2385FFCD-6EE1-A246-B65E-AB538107E824}" srcOrd="0" destOrd="0" presId="urn:microsoft.com/office/officeart/2005/8/layout/hierarchy3"/>
    <dgm:cxn modelId="{7AADD7AA-B5E8-514D-A781-D9C89C193E58}" type="presOf" srcId="{0C77B201-8B2D-D747-80A6-3349CA8D67D1}" destId="{6E04FEE2-FCAD-D34A-B4D9-D07434C2E25E}" srcOrd="0" destOrd="0" presId="urn:microsoft.com/office/officeart/2005/8/layout/hierarchy3"/>
    <dgm:cxn modelId="{3750D0E7-9EF8-964E-AFF4-40A19A643426}" srcId="{5045920D-DA88-6E4D-B01A-36BD959C97E0}" destId="{3A7A17B2-7B97-9C40-8753-6223E2F2BA39}" srcOrd="0" destOrd="0" parTransId="{5435152F-7ED3-0B40-9FEA-32B23EFF8761}" sibTransId="{CC0846B7-ACB9-364D-8197-30AF8DC337F2}"/>
    <dgm:cxn modelId="{BDA8EBB6-36A7-1344-8EEC-06C25491EF26}" type="presOf" srcId="{9D43DCA2-33F7-C14E-AF47-273D0B293C35}" destId="{39726406-207C-6348-97CA-BA1CBB6AAE40}" srcOrd="0" destOrd="0" presId="urn:microsoft.com/office/officeart/2005/8/layout/hierarchy3"/>
    <dgm:cxn modelId="{D39CF681-3C85-8B4D-A48A-B74E7C900C36}" type="presOf" srcId="{5DC3FED8-E92E-7347-AECC-95D7C38D979C}" destId="{2B870364-2727-C541-B740-3326171C04A1}" srcOrd="0" destOrd="0" presId="urn:microsoft.com/office/officeart/2005/8/layout/hierarchy3"/>
    <dgm:cxn modelId="{3B243774-9883-1544-8CDF-94B620D8883C}" type="presOf" srcId="{EB245E9F-B78B-0543-8230-84DA21EDA107}" destId="{A96D4078-A9FF-5C49-89CC-A9643C2BEB08}" srcOrd="0" destOrd="0" presId="urn:microsoft.com/office/officeart/2005/8/layout/hierarchy3"/>
    <dgm:cxn modelId="{0A1BB153-8DF5-A841-B3DA-80147853F54B}" type="presOf" srcId="{3A7A17B2-7B97-9C40-8753-6223E2F2BA39}" destId="{F47A3502-8EC9-5549-A605-B89B934C6F82}" srcOrd="0" destOrd="0" presId="urn:microsoft.com/office/officeart/2005/8/layout/hierarchy3"/>
    <dgm:cxn modelId="{13D238AF-AACC-AE46-9DA7-010BC775E59C}" type="presOf" srcId="{1FBCF881-521B-684B-84CA-58C372B0A580}" destId="{BB938CE0-68C6-D547-ACF3-C46BE1FB9A90}" srcOrd="0" destOrd="0" presId="urn:microsoft.com/office/officeart/2005/8/layout/hierarchy3"/>
    <dgm:cxn modelId="{7A88B0E6-27EE-B347-8888-0CA7C586F742}" type="presOf" srcId="{6267085E-343E-2949-9237-BABFA98CA2B4}" destId="{4220AAE9-4B47-5D4E-AB92-260BC79A48B6}" srcOrd="0" destOrd="0" presId="urn:microsoft.com/office/officeart/2005/8/layout/hierarchy3"/>
    <dgm:cxn modelId="{43F308BE-1BD7-F74F-A067-4FCE8B93BB9A}" type="presOf" srcId="{5045920D-DA88-6E4D-B01A-36BD959C97E0}" destId="{B12E70AE-12EA-7E40-B7E8-DCA0AA3CE746}" srcOrd="1" destOrd="0" presId="urn:microsoft.com/office/officeart/2005/8/layout/hierarchy3"/>
    <dgm:cxn modelId="{5B9DD51E-4550-1442-8A37-49A84250838A}" type="presOf" srcId="{8FB4CA47-EFE9-AD45-AEA9-EEB78668B39F}" destId="{3CE7E07A-01E2-9B4B-864C-BFD8D972595A}" srcOrd="0" destOrd="0" presId="urn:microsoft.com/office/officeart/2005/8/layout/hierarchy3"/>
    <dgm:cxn modelId="{B25A38B5-96DD-9A4E-8FB9-CB6B37EBAC20}" srcId="{D356A1A6-7C83-C049-983E-8DD738A15935}" destId="{5045920D-DA88-6E4D-B01A-36BD959C97E0}" srcOrd="0" destOrd="0" parTransId="{DC0A4351-FFDE-1744-A114-E711904A5163}" sibTransId="{DF1F5AF2-6015-9E4F-9A4A-9C3FDB4F83E7}"/>
    <dgm:cxn modelId="{D2DB7349-E982-A149-AA8F-55AD3CA1B251}" type="presOf" srcId="{026F45DA-D43E-FC4F-B87C-45E59422BBE2}" destId="{ABD68725-A7D8-FA49-8CCC-BAF0F7A1876F}" srcOrd="0" destOrd="0" presId="urn:microsoft.com/office/officeart/2005/8/layout/hierarchy3"/>
    <dgm:cxn modelId="{7AF8B63C-08FC-A944-A0D1-229A50CF8F4D}" type="presOf" srcId="{346BDB5E-94D0-3E44-957D-B0D60BB9727C}" destId="{8779CA13-739A-1440-84C6-020543DAE253}" srcOrd="1" destOrd="0" presId="urn:microsoft.com/office/officeart/2005/8/layout/hierarchy3"/>
    <dgm:cxn modelId="{E3B002DC-F649-AA4E-9E89-CF73C1FF8BEA}" srcId="{42D49521-53A8-6848-9F8A-1C4ED3076C90}" destId="{333BF0C3-2E71-A54B-A713-FC9B4154AE08}" srcOrd="5" destOrd="0" parTransId="{1FBCF881-521B-684B-84CA-58C372B0A580}" sibTransId="{8BA00FC5-D000-CE42-A93C-2797CF01E764}"/>
    <dgm:cxn modelId="{2FB71D77-CE20-0F40-9A52-3FA9D63FC025}" srcId="{42D49521-53A8-6848-9F8A-1C4ED3076C90}" destId="{6267085E-343E-2949-9237-BABFA98CA2B4}" srcOrd="1" destOrd="0" parTransId="{3CCEE5FB-A47B-1348-87A4-56D780174AD0}" sibTransId="{954DEBC0-CAC2-F142-9A6E-4EAE78919AB2}"/>
    <dgm:cxn modelId="{84E860E4-D3AC-3C46-A7E6-01B227AA300C}" type="presOf" srcId="{5435152F-7ED3-0B40-9FEA-32B23EFF8761}" destId="{2B04073C-1343-D640-81A4-A0ED6BF22EE6}" srcOrd="0" destOrd="0" presId="urn:microsoft.com/office/officeart/2005/8/layout/hierarchy3"/>
    <dgm:cxn modelId="{B28988B8-E260-1742-B9D8-4B00B4556359}" type="presOf" srcId="{3CCEE5FB-A47B-1348-87A4-56D780174AD0}" destId="{25136E09-40CF-AF4E-93EE-050E49A90658}" srcOrd="0" destOrd="0" presId="urn:microsoft.com/office/officeart/2005/8/layout/hierarchy3"/>
    <dgm:cxn modelId="{338E8F54-EB01-0B43-93DF-696A353F444C}" type="presOf" srcId="{D356A1A6-7C83-C049-983E-8DD738A15935}" destId="{6D9182D1-1986-704F-B288-B84EB833C0A9}" srcOrd="0" destOrd="0" presId="urn:microsoft.com/office/officeart/2005/8/layout/hierarchy3"/>
    <dgm:cxn modelId="{4E9DCF1F-58A5-484A-A377-6023CF8E9B75}" srcId="{42D49521-53A8-6848-9F8A-1C4ED3076C90}" destId="{AE73CF6B-38D2-FE4F-9376-5597F4257978}" srcOrd="4" destOrd="0" parTransId="{174C4F85-D028-2746-9758-E7919D6A12B5}" sibTransId="{D399411D-BDBC-8A42-B526-48B8C82A88A3}"/>
    <dgm:cxn modelId="{3A805E67-7FF8-E540-91A6-7539EFC18449}" type="presOf" srcId="{346BDB5E-94D0-3E44-957D-B0D60BB9727C}" destId="{4DD91839-F279-1D4B-9DA5-F50DC704D2E3}" srcOrd="0" destOrd="0" presId="urn:microsoft.com/office/officeart/2005/8/layout/hierarchy3"/>
    <dgm:cxn modelId="{3A27FC83-A6D7-9A43-8D09-34527C6BA7EB}" srcId="{42D49521-53A8-6848-9F8A-1C4ED3076C90}" destId="{0C77B201-8B2D-D747-80A6-3349CA8D67D1}" srcOrd="0" destOrd="0" parTransId="{C0ADC76A-7302-774C-A9FC-768EFC523790}" sibTransId="{38885C27-61B2-C443-BF9F-2EDE90FEA08F}"/>
    <dgm:cxn modelId="{6C82B01D-08D5-2C47-8665-84D19F83246B}" srcId="{D356A1A6-7C83-C049-983E-8DD738A15935}" destId="{42D49521-53A8-6848-9F8A-1C4ED3076C90}" srcOrd="1" destOrd="0" parTransId="{3E35BB8C-A745-D744-BEB0-2EFA0E8F7D09}" sibTransId="{47448E7B-0379-834C-9E20-4EB110A378B8}"/>
    <dgm:cxn modelId="{F669377E-014A-E842-9A9F-EF4803CDC7FA}" type="presOf" srcId="{AE73CF6B-38D2-FE4F-9376-5597F4257978}" destId="{E38DCE16-5633-2642-B7EC-FE98D23646BD}" srcOrd="0" destOrd="0" presId="urn:microsoft.com/office/officeart/2005/8/layout/hierarchy3"/>
    <dgm:cxn modelId="{8B256AED-3BD9-6D47-8F38-ECB3AB66B8E5}" srcId="{42D49521-53A8-6848-9F8A-1C4ED3076C90}" destId="{8FB4CA47-EFE9-AD45-AEA9-EEB78668B39F}" srcOrd="3" destOrd="0" parTransId="{5DC3FED8-E92E-7347-AECC-95D7C38D979C}" sibTransId="{55953251-6B84-F848-85FF-588E10441B31}"/>
    <dgm:cxn modelId="{BCBD8EDF-D9C7-7844-A324-4E661FDBA5DB}" type="presOf" srcId="{333BF0C3-2E71-A54B-A713-FC9B4154AE08}" destId="{441E7618-653A-CC4F-B339-56ADF291783F}" srcOrd="0" destOrd="0" presId="urn:microsoft.com/office/officeart/2005/8/layout/hierarchy3"/>
    <dgm:cxn modelId="{E75E3B11-B93E-D84A-9AB5-6BD72FFF6DA7}" srcId="{346BDB5E-94D0-3E44-957D-B0D60BB9727C}" destId="{2FC334BA-813E-8E49-8D66-5A3850CAC470}" srcOrd="0" destOrd="0" parTransId="{EB245E9F-B78B-0543-8230-84DA21EDA107}" sibTransId="{589D5950-4BE2-F443-99F5-D9C44342039B}"/>
    <dgm:cxn modelId="{E1C89E5A-921C-4E4E-8B81-1E6164F332AB}" type="presParOf" srcId="{6D9182D1-1986-704F-B288-B84EB833C0A9}" destId="{356B996E-9930-9B44-B3E3-0791F16AE0DB}" srcOrd="0" destOrd="0" presId="urn:microsoft.com/office/officeart/2005/8/layout/hierarchy3"/>
    <dgm:cxn modelId="{096BB25F-801E-024C-BCBF-974EB7222B75}" type="presParOf" srcId="{356B996E-9930-9B44-B3E3-0791F16AE0DB}" destId="{CF919286-C1FE-6947-ADD3-8202348C79A1}" srcOrd="0" destOrd="0" presId="urn:microsoft.com/office/officeart/2005/8/layout/hierarchy3"/>
    <dgm:cxn modelId="{7D6A28DF-402E-B44E-B3C1-82D4B0DBDEEF}" type="presParOf" srcId="{CF919286-C1FE-6947-ADD3-8202348C79A1}" destId="{4DB976F9-A07C-1142-B293-9C15AD986E96}" srcOrd="0" destOrd="0" presId="urn:microsoft.com/office/officeart/2005/8/layout/hierarchy3"/>
    <dgm:cxn modelId="{6AC8ED31-67DC-D440-BEDE-0F3E96F22C4E}" type="presParOf" srcId="{CF919286-C1FE-6947-ADD3-8202348C79A1}" destId="{B12E70AE-12EA-7E40-B7E8-DCA0AA3CE746}" srcOrd="1" destOrd="0" presId="urn:microsoft.com/office/officeart/2005/8/layout/hierarchy3"/>
    <dgm:cxn modelId="{044B7344-EA06-4546-A98E-1EE43FE16744}" type="presParOf" srcId="{356B996E-9930-9B44-B3E3-0791F16AE0DB}" destId="{E952B5FC-279E-644C-A5D2-537FFCD1786F}" srcOrd="1" destOrd="0" presId="urn:microsoft.com/office/officeart/2005/8/layout/hierarchy3"/>
    <dgm:cxn modelId="{20F3E35C-4CB8-E940-9071-6763DC85BA2C}" type="presParOf" srcId="{E952B5FC-279E-644C-A5D2-537FFCD1786F}" destId="{2B04073C-1343-D640-81A4-A0ED6BF22EE6}" srcOrd="0" destOrd="0" presId="urn:microsoft.com/office/officeart/2005/8/layout/hierarchy3"/>
    <dgm:cxn modelId="{E58728B7-8676-8147-826E-8640CEF16D38}" type="presParOf" srcId="{E952B5FC-279E-644C-A5D2-537FFCD1786F}" destId="{F47A3502-8EC9-5549-A605-B89B934C6F82}" srcOrd="1" destOrd="0" presId="urn:microsoft.com/office/officeart/2005/8/layout/hierarchy3"/>
    <dgm:cxn modelId="{AE5A64D2-B22C-E449-BA8D-8851F9CC3EDE}" type="presParOf" srcId="{6D9182D1-1986-704F-B288-B84EB833C0A9}" destId="{B307AE51-1BBA-454F-8BBE-5696DEC18AED}" srcOrd="1" destOrd="0" presId="urn:microsoft.com/office/officeart/2005/8/layout/hierarchy3"/>
    <dgm:cxn modelId="{7D0D067C-54CE-9C4C-9D46-4AF67CCB95D1}" type="presParOf" srcId="{B307AE51-1BBA-454F-8BBE-5696DEC18AED}" destId="{C8D54F98-4FEA-2B4B-8335-5ED158D5E57D}" srcOrd="0" destOrd="0" presId="urn:microsoft.com/office/officeart/2005/8/layout/hierarchy3"/>
    <dgm:cxn modelId="{357D9F98-6F6F-2C43-842F-F156A365EC61}" type="presParOf" srcId="{C8D54F98-4FEA-2B4B-8335-5ED158D5E57D}" destId="{9598B93F-D8AD-4E48-8074-CAF7A29D70BD}" srcOrd="0" destOrd="0" presId="urn:microsoft.com/office/officeart/2005/8/layout/hierarchy3"/>
    <dgm:cxn modelId="{4FF223E6-3516-3240-B81D-66D34D2EA78B}" type="presParOf" srcId="{C8D54F98-4FEA-2B4B-8335-5ED158D5E57D}" destId="{7ED146BA-B635-6D4B-8C8A-46072563F0AB}" srcOrd="1" destOrd="0" presId="urn:microsoft.com/office/officeart/2005/8/layout/hierarchy3"/>
    <dgm:cxn modelId="{A56749B2-8B3B-0E4A-8C7C-0F68B3D898B4}" type="presParOf" srcId="{B307AE51-1BBA-454F-8BBE-5696DEC18AED}" destId="{0153198A-2202-C947-918C-01F9E4D0F8F0}" srcOrd="1" destOrd="0" presId="urn:microsoft.com/office/officeart/2005/8/layout/hierarchy3"/>
    <dgm:cxn modelId="{B26BE862-DEC5-9A4D-9B35-0A3A7D8D65C9}" type="presParOf" srcId="{0153198A-2202-C947-918C-01F9E4D0F8F0}" destId="{2385FFCD-6EE1-A246-B65E-AB538107E824}" srcOrd="0" destOrd="0" presId="urn:microsoft.com/office/officeart/2005/8/layout/hierarchy3"/>
    <dgm:cxn modelId="{051A9C02-9D06-CF43-A21B-EC524CC9B8C1}" type="presParOf" srcId="{0153198A-2202-C947-918C-01F9E4D0F8F0}" destId="{6E04FEE2-FCAD-D34A-B4D9-D07434C2E25E}" srcOrd="1" destOrd="0" presId="urn:microsoft.com/office/officeart/2005/8/layout/hierarchy3"/>
    <dgm:cxn modelId="{C1056B0B-210A-0B46-80ED-CE910CEF7683}" type="presParOf" srcId="{0153198A-2202-C947-918C-01F9E4D0F8F0}" destId="{25136E09-40CF-AF4E-93EE-050E49A90658}" srcOrd="2" destOrd="0" presId="urn:microsoft.com/office/officeart/2005/8/layout/hierarchy3"/>
    <dgm:cxn modelId="{DD266B0E-52B3-BA4C-9142-56D5A9550264}" type="presParOf" srcId="{0153198A-2202-C947-918C-01F9E4D0F8F0}" destId="{4220AAE9-4B47-5D4E-AB92-260BC79A48B6}" srcOrd="3" destOrd="0" presId="urn:microsoft.com/office/officeart/2005/8/layout/hierarchy3"/>
    <dgm:cxn modelId="{FC22E00C-D988-4648-B59C-7886853593C8}" type="presParOf" srcId="{0153198A-2202-C947-918C-01F9E4D0F8F0}" destId="{39726406-207C-6348-97CA-BA1CBB6AAE40}" srcOrd="4" destOrd="0" presId="urn:microsoft.com/office/officeart/2005/8/layout/hierarchy3"/>
    <dgm:cxn modelId="{DE60838C-6A63-7A49-AE0D-40128A802BC2}" type="presParOf" srcId="{0153198A-2202-C947-918C-01F9E4D0F8F0}" destId="{ABD68725-A7D8-FA49-8CCC-BAF0F7A1876F}" srcOrd="5" destOrd="0" presId="urn:microsoft.com/office/officeart/2005/8/layout/hierarchy3"/>
    <dgm:cxn modelId="{79DED949-058C-664D-93E2-B02AA69E7FAB}" type="presParOf" srcId="{0153198A-2202-C947-918C-01F9E4D0F8F0}" destId="{2B870364-2727-C541-B740-3326171C04A1}" srcOrd="6" destOrd="0" presId="urn:microsoft.com/office/officeart/2005/8/layout/hierarchy3"/>
    <dgm:cxn modelId="{B53DF936-C1AA-254B-A199-9DEE7B056836}" type="presParOf" srcId="{0153198A-2202-C947-918C-01F9E4D0F8F0}" destId="{3CE7E07A-01E2-9B4B-864C-BFD8D972595A}" srcOrd="7" destOrd="0" presId="urn:microsoft.com/office/officeart/2005/8/layout/hierarchy3"/>
    <dgm:cxn modelId="{7A61421B-EDDF-3640-B5A1-2B3E9D7EAFBE}" type="presParOf" srcId="{0153198A-2202-C947-918C-01F9E4D0F8F0}" destId="{E92214E2-D369-2A43-9EBA-61A0AE6CF25C}" srcOrd="8" destOrd="0" presId="urn:microsoft.com/office/officeart/2005/8/layout/hierarchy3"/>
    <dgm:cxn modelId="{3B41EF23-26FE-A449-8FA7-AA12499210DB}" type="presParOf" srcId="{0153198A-2202-C947-918C-01F9E4D0F8F0}" destId="{E38DCE16-5633-2642-B7EC-FE98D23646BD}" srcOrd="9" destOrd="0" presId="urn:microsoft.com/office/officeart/2005/8/layout/hierarchy3"/>
    <dgm:cxn modelId="{C8C4C25D-F5D8-6A42-94C6-18A353955EB4}" type="presParOf" srcId="{0153198A-2202-C947-918C-01F9E4D0F8F0}" destId="{BB938CE0-68C6-D547-ACF3-C46BE1FB9A90}" srcOrd="10" destOrd="0" presId="urn:microsoft.com/office/officeart/2005/8/layout/hierarchy3"/>
    <dgm:cxn modelId="{4A935744-53A8-D746-A458-49280F71A12B}" type="presParOf" srcId="{0153198A-2202-C947-918C-01F9E4D0F8F0}" destId="{441E7618-653A-CC4F-B339-56ADF291783F}" srcOrd="11" destOrd="0" presId="urn:microsoft.com/office/officeart/2005/8/layout/hierarchy3"/>
    <dgm:cxn modelId="{92FCCA40-7799-404F-95C2-CF4D2FE986FD}" type="presParOf" srcId="{6D9182D1-1986-704F-B288-B84EB833C0A9}" destId="{539EC36C-D733-AA4F-95AA-95A9495CCAF7}" srcOrd="2" destOrd="0" presId="urn:microsoft.com/office/officeart/2005/8/layout/hierarchy3"/>
    <dgm:cxn modelId="{354D378B-F7BD-814C-B845-1563A9CDFDDC}" type="presParOf" srcId="{539EC36C-D733-AA4F-95AA-95A9495CCAF7}" destId="{7A039B82-AAAD-DD4D-AB73-E3FBB2EC15D8}" srcOrd="0" destOrd="0" presId="urn:microsoft.com/office/officeart/2005/8/layout/hierarchy3"/>
    <dgm:cxn modelId="{15666AB2-C166-C140-896A-F53BBA821D0B}" type="presParOf" srcId="{7A039B82-AAAD-DD4D-AB73-E3FBB2EC15D8}" destId="{4DD91839-F279-1D4B-9DA5-F50DC704D2E3}" srcOrd="0" destOrd="0" presId="urn:microsoft.com/office/officeart/2005/8/layout/hierarchy3"/>
    <dgm:cxn modelId="{EF598C55-86A6-514A-9B73-18A905538DD4}" type="presParOf" srcId="{7A039B82-AAAD-DD4D-AB73-E3FBB2EC15D8}" destId="{8779CA13-739A-1440-84C6-020543DAE253}" srcOrd="1" destOrd="0" presId="urn:microsoft.com/office/officeart/2005/8/layout/hierarchy3"/>
    <dgm:cxn modelId="{F4755B9B-D2F7-A94C-A0E6-EE3C8B5BAE97}" type="presParOf" srcId="{539EC36C-D733-AA4F-95AA-95A9495CCAF7}" destId="{B7D4BEF4-6561-D84D-91ED-BA6F40655D8D}" srcOrd="1" destOrd="0" presId="urn:microsoft.com/office/officeart/2005/8/layout/hierarchy3"/>
    <dgm:cxn modelId="{55EF6217-5269-664B-B477-38C885FFB4BC}" type="presParOf" srcId="{B7D4BEF4-6561-D84D-91ED-BA6F40655D8D}" destId="{A96D4078-A9FF-5C49-89CC-A9643C2BEB08}" srcOrd="0" destOrd="0" presId="urn:microsoft.com/office/officeart/2005/8/layout/hierarchy3"/>
    <dgm:cxn modelId="{B7FAF2EF-04E1-574F-A7EF-42E69EA5D35F}" type="presParOf" srcId="{B7D4BEF4-6561-D84D-91ED-BA6F40655D8D}" destId="{1A1D24FC-4ECE-6F42-85EA-AF6D2B549DE2}" srcOrd="1" destOrd="0" presId="urn:microsoft.com/office/officeart/2005/8/layout/hierarchy3"/>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a:defRPr sz="1200"/>
            </a:lvl1pPr>
          </a:lstStyle>
          <a:p>
            <a:fld id="{18447A16-13C8-4F94-BB6C-3A6B2F90AA6E}" type="datetime1">
              <a:rPr lang="it-IT" smtClean="0"/>
              <a:t>09/03/2016</a:t>
            </a:fld>
            <a:endParaRPr lang="en-US"/>
          </a:p>
        </p:txBody>
      </p:sp>
      <p:sp>
        <p:nvSpPr>
          <p:cNvPr id="4" name="Footer Placeholder 3"/>
          <p:cNvSpPr>
            <a:spLocks noGrp="1"/>
          </p:cNvSpPr>
          <p:nvPr>
            <p:ph type="ftr" sz="quarter" idx="2"/>
          </p:nvPr>
        </p:nvSpPr>
        <p:spPr>
          <a:xfrm>
            <a:off x="0" y="9433106"/>
            <a:ext cx="2944283" cy="49657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8645" y="9433106"/>
            <a:ext cx="2944283" cy="496570"/>
          </a:xfrm>
          <a:prstGeom prst="rect">
            <a:avLst/>
          </a:prstGeom>
        </p:spPr>
        <p:txBody>
          <a:bodyPr vert="horz" lIns="91440" tIns="45720" rIns="91440" bIns="45720" rtlCol="0" anchor="b"/>
          <a:lstStyle>
            <a:lvl1pPr algn="r">
              <a:defRPr sz="1200"/>
            </a:lvl1pPr>
          </a:lstStyle>
          <a:p>
            <a:fld id="{373BEBDF-9EA5-A541-88C9-49C77619078F}" type="slidenum">
              <a:rPr lang="en-US" smtClean="0"/>
              <a:pPr/>
              <a:t>‹N›</a:t>
            </a:fld>
            <a:endParaRPr lang="en-US"/>
          </a:p>
        </p:txBody>
      </p:sp>
    </p:spTree>
    <p:extLst>
      <p:ext uri="{BB962C8B-B14F-4D97-AF65-F5344CB8AC3E}">
        <p14:creationId xmlns:p14="http://schemas.microsoft.com/office/powerpoint/2010/main" val="18845891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49EBE913-3977-4D32-A4A6-79643F00C623}" type="datetime1">
              <a:rPr lang="it-IT" smtClean="0"/>
              <a:t>09/03/2016</a:t>
            </a:fld>
            <a:endParaRPr lang="en-US"/>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C26ADCF7-6C4E-9643-B861-065D119B716D}" type="slidenum">
              <a:rPr lang="en-US" smtClean="0"/>
              <a:pPr/>
              <a:t>‹N›</a:t>
            </a:fld>
            <a:endParaRPr lang="en-US" dirty="0"/>
          </a:p>
        </p:txBody>
      </p:sp>
    </p:spTree>
    <p:extLst>
      <p:ext uri="{BB962C8B-B14F-4D97-AF65-F5344CB8AC3E}">
        <p14:creationId xmlns:p14="http://schemas.microsoft.com/office/powerpoint/2010/main" val="183571292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C26ADCF7-6C4E-9643-B861-065D119B716D}" type="slidenum">
              <a:rPr lang="en-US" smtClean="0"/>
              <a:pPr/>
              <a:t>1</a:t>
            </a:fld>
            <a:endParaRPr lang="en-US" dirty="0"/>
          </a:p>
        </p:txBody>
      </p:sp>
    </p:spTree>
    <p:extLst>
      <p:ext uri="{BB962C8B-B14F-4D97-AF65-F5344CB8AC3E}">
        <p14:creationId xmlns:p14="http://schemas.microsoft.com/office/powerpoint/2010/main" val="2008416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1BD6D2C-308A-274A-A8DB-C518763DEDB6}" type="slidenum">
              <a:rPr lang="it-IT" smtClean="0"/>
              <a:t>4</a:t>
            </a:fld>
            <a:endParaRPr lang="it-IT"/>
          </a:p>
        </p:txBody>
      </p:sp>
    </p:spTree>
    <p:extLst>
      <p:ext uri="{BB962C8B-B14F-4D97-AF65-F5344CB8AC3E}">
        <p14:creationId xmlns:p14="http://schemas.microsoft.com/office/powerpoint/2010/main" val="2893621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C26ADCF7-6C4E-9643-B861-065D119B716D}" type="slidenum">
              <a:rPr lang="en-US" smtClean="0"/>
              <a:pPr/>
              <a:t>26</a:t>
            </a:fld>
            <a:endParaRPr lang="en-US" dirty="0"/>
          </a:p>
        </p:txBody>
      </p:sp>
    </p:spTree>
    <p:extLst>
      <p:ext uri="{BB962C8B-B14F-4D97-AF65-F5344CB8AC3E}">
        <p14:creationId xmlns:p14="http://schemas.microsoft.com/office/powerpoint/2010/main" val="9134547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accent1">
                    <a:lumMod val="50000"/>
                  </a:schemeClr>
                </a:solidFill>
              </a:defRPr>
            </a:lvl1pPr>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r>
              <a:rPr lang="it-IT" smtClean="0"/>
              <a:t>Renato Carletti</a:t>
            </a:r>
            <a:endParaRPr lang="en-US" dirty="0"/>
          </a:p>
        </p:txBody>
      </p:sp>
      <p:sp>
        <p:nvSpPr>
          <p:cNvPr id="17" name="Footer Placeholder 16"/>
          <p:cNvSpPr>
            <a:spLocks noGrp="1"/>
          </p:cNvSpPr>
          <p:nvPr>
            <p:ph type="ftr" sz="quarter" idx="11"/>
          </p:nvPr>
        </p:nvSpPr>
        <p:spPr>
          <a:xfrm>
            <a:off x="2898648" y="6355080"/>
            <a:ext cx="3474720" cy="365760"/>
          </a:xfrm>
        </p:spPr>
        <p:txBody>
          <a:bodyPr/>
          <a:lstStyle/>
          <a:p>
            <a:r>
              <a:rPr lang="it-IT" smtClean="0"/>
              <a:t>INFN - Direzione Affari del Personale</a:t>
            </a:r>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0000D3D3-2406-C743-B962-1AE2B33053F1}" type="slidenum">
              <a:rPr lang="en-US" smtClean="0"/>
              <a:pPr/>
              <a:t>‹N›</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2" name="Immagine 1" descr="edificioac.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38474" y="553771"/>
            <a:ext cx="3727062" cy="1603125"/>
          </a:xfrm>
          <a:prstGeom prst="rect">
            <a:avLst/>
          </a:prstGeom>
        </p:spPr>
      </p:pic>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it-IT" smtClean="0"/>
              <a:t>Renato Carletti</a:t>
            </a:r>
            <a:endParaRPr lang="en-US"/>
          </a:p>
        </p:txBody>
      </p:sp>
      <p:sp>
        <p:nvSpPr>
          <p:cNvPr id="5" name="Footer Placeholder 4"/>
          <p:cNvSpPr>
            <a:spLocks noGrp="1"/>
          </p:cNvSpPr>
          <p:nvPr>
            <p:ph type="ftr" sz="quarter" idx="11"/>
          </p:nvPr>
        </p:nvSpPr>
        <p:spPr/>
        <p:txBody>
          <a:bodyPr/>
          <a:lstStyle/>
          <a:p>
            <a:r>
              <a:rPr lang="it-IT" smtClean="0"/>
              <a:t>INFN - Direzione Affari del Personale</a:t>
            </a:r>
            <a:endParaRPr lang="en-US" dirty="0"/>
          </a:p>
        </p:txBody>
      </p:sp>
      <p:sp>
        <p:nvSpPr>
          <p:cNvPr id="6" name="Slide Number Placeholder 5"/>
          <p:cNvSpPr>
            <a:spLocks noGrp="1"/>
          </p:cNvSpPr>
          <p:nvPr>
            <p:ph type="sldNum" sz="quarter" idx="12"/>
          </p:nvPr>
        </p:nvSpPr>
        <p:spPr/>
        <p:txBody>
          <a:bodyPr/>
          <a:lstStyle/>
          <a:p>
            <a:fld id="{0000D3D3-2406-C743-B962-1AE2B33053F1}" type="slidenum">
              <a:rPr lang="en-US" smtClean="0"/>
              <a:pPr/>
              <a:t>‹N›</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F4002BB-CFD8-4B5D-AEDC-670D9A26B1F4}" type="datetimeFigureOut">
              <a:rPr lang="it-IT" smtClean="0"/>
              <a:t>09/03/2016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0402A8D-43BC-4C79-AC27-E52DBC9EF88B}" type="slidenum">
              <a:rPr lang="it-IT" smtClean="0"/>
              <a:t>‹N›</a:t>
            </a:fld>
            <a:endParaRPr lang="it-IT"/>
          </a:p>
        </p:txBody>
      </p:sp>
    </p:spTree>
    <p:extLst>
      <p:ext uri="{BB962C8B-B14F-4D97-AF65-F5344CB8AC3E}">
        <p14:creationId xmlns:p14="http://schemas.microsoft.com/office/powerpoint/2010/main" val="32357938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F4002BB-CFD8-4B5D-AEDC-670D9A26B1F4}" type="datetimeFigureOut">
              <a:rPr lang="it-IT" smtClean="0"/>
              <a:t>09/03/2016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0402A8D-43BC-4C79-AC27-E52DBC9EF88B}" type="slidenum">
              <a:rPr lang="it-IT" smtClean="0"/>
              <a:t>‹N›</a:t>
            </a:fld>
            <a:endParaRPr lang="it-IT"/>
          </a:p>
        </p:txBody>
      </p:sp>
    </p:spTree>
    <p:extLst>
      <p:ext uri="{BB962C8B-B14F-4D97-AF65-F5344CB8AC3E}">
        <p14:creationId xmlns:p14="http://schemas.microsoft.com/office/powerpoint/2010/main" val="27880389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F4002BB-CFD8-4B5D-AEDC-670D9A26B1F4}" type="datetimeFigureOut">
              <a:rPr lang="it-IT" smtClean="0"/>
              <a:t>09/03/2016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0402A8D-43BC-4C79-AC27-E52DBC9EF88B}" type="slidenum">
              <a:rPr lang="it-IT" smtClean="0"/>
              <a:t>‹N›</a:t>
            </a:fld>
            <a:endParaRPr lang="it-IT"/>
          </a:p>
        </p:txBody>
      </p:sp>
    </p:spTree>
    <p:extLst>
      <p:ext uri="{BB962C8B-B14F-4D97-AF65-F5344CB8AC3E}">
        <p14:creationId xmlns:p14="http://schemas.microsoft.com/office/powerpoint/2010/main" val="27191939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28650" y="1825625"/>
            <a:ext cx="386715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825625"/>
            <a:ext cx="386715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F4002BB-CFD8-4B5D-AEDC-670D9A26B1F4}" type="datetimeFigureOut">
              <a:rPr lang="it-IT" smtClean="0"/>
              <a:t>09/03/2016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0402A8D-43BC-4C79-AC27-E52DBC9EF88B}" type="slidenum">
              <a:rPr lang="it-IT" smtClean="0"/>
              <a:t>‹N›</a:t>
            </a:fld>
            <a:endParaRPr lang="it-IT"/>
          </a:p>
        </p:txBody>
      </p:sp>
    </p:spTree>
    <p:extLst>
      <p:ext uri="{BB962C8B-B14F-4D97-AF65-F5344CB8AC3E}">
        <p14:creationId xmlns:p14="http://schemas.microsoft.com/office/powerpoint/2010/main" val="2887112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F4002BB-CFD8-4B5D-AEDC-670D9A26B1F4}" type="datetimeFigureOut">
              <a:rPr lang="it-IT" smtClean="0"/>
              <a:t>09/03/2016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0402A8D-43BC-4C79-AC27-E52DBC9EF88B}" type="slidenum">
              <a:rPr lang="it-IT" smtClean="0"/>
              <a:t>‹N›</a:t>
            </a:fld>
            <a:endParaRPr lang="it-IT"/>
          </a:p>
        </p:txBody>
      </p:sp>
    </p:spTree>
    <p:extLst>
      <p:ext uri="{BB962C8B-B14F-4D97-AF65-F5344CB8AC3E}">
        <p14:creationId xmlns:p14="http://schemas.microsoft.com/office/powerpoint/2010/main" val="29085384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F4002BB-CFD8-4B5D-AEDC-670D9A26B1F4}" type="datetimeFigureOut">
              <a:rPr lang="it-IT" smtClean="0"/>
              <a:t>09/03/2016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0402A8D-43BC-4C79-AC27-E52DBC9EF88B}" type="slidenum">
              <a:rPr lang="it-IT" smtClean="0"/>
              <a:t>‹N›</a:t>
            </a:fld>
            <a:endParaRPr lang="it-IT"/>
          </a:p>
        </p:txBody>
      </p:sp>
    </p:spTree>
    <p:extLst>
      <p:ext uri="{BB962C8B-B14F-4D97-AF65-F5344CB8AC3E}">
        <p14:creationId xmlns:p14="http://schemas.microsoft.com/office/powerpoint/2010/main" val="3454149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F4002BB-CFD8-4B5D-AEDC-670D9A26B1F4}" type="datetimeFigureOut">
              <a:rPr lang="it-IT" smtClean="0"/>
              <a:t>09/03/2016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0402A8D-43BC-4C79-AC27-E52DBC9EF88B}" type="slidenum">
              <a:rPr lang="it-IT" smtClean="0"/>
              <a:t>‹N›</a:t>
            </a:fld>
            <a:endParaRPr lang="it-IT"/>
          </a:p>
        </p:txBody>
      </p:sp>
    </p:spTree>
    <p:extLst>
      <p:ext uri="{BB962C8B-B14F-4D97-AF65-F5344CB8AC3E}">
        <p14:creationId xmlns:p14="http://schemas.microsoft.com/office/powerpoint/2010/main" val="32954063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F4002BB-CFD8-4B5D-AEDC-670D9A26B1F4}" type="datetimeFigureOut">
              <a:rPr lang="it-IT" smtClean="0"/>
              <a:t>09/03/2016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0402A8D-43BC-4C79-AC27-E52DBC9EF88B}" type="slidenum">
              <a:rPr lang="it-IT" smtClean="0"/>
              <a:t>‹N›</a:t>
            </a:fld>
            <a:endParaRPr lang="it-IT"/>
          </a:p>
        </p:txBody>
      </p:sp>
    </p:spTree>
    <p:extLst>
      <p:ext uri="{BB962C8B-B14F-4D97-AF65-F5344CB8AC3E}">
        <p14:creationId xmlns:p14="http://schemas.microsoft.com/office/powerpoint/2010/main" val="10000531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F4002BB-CFD8-4B5D-AEDC-670D9A26B1F4}" type="datetimeFigureOut">
              <a:rPr lang="it-IT" smtClean="0"/>
              <a:t>09/03/2016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0402A8D-43BC-4C79-AC27-E52DBC9EF88B}" type="slidenum">
              <a:rPr lang="it-IT" smtClean="0"/>
              <a:t>‹N›</a:t>
            </a:fld>
            <a:endParaRPr lang="it-IT"/>
          </a:p>
        </p:txBody>
      </p:sp>
    </p:spTree>
    <p:extLst>
      <p:ext uri="{BB962C8B-B14F-4D97-AF65-F5344CB8AC3E}">
        <p14:creationId xmlns:p14="http://schemas.microsoft.com/office/powerpoint/2010/main" val="3520849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90094"/>
            <a:ext cx="6580414" cy="614665"/>
          </a:xfrm>
        </p:spPr>
        <p:txBody>
          <a:body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pPr algn="r"/>
            <a:r>
              <a:rPr lang="it-IT" dirty="0" smtClean="0"/>
              <a:t>Simona Fiori</a:t>
            </a:r>
            <a:endParaRPr lang="en-US" dirty="0"/>
          </a:p>
        </p:txBody>
      </p:sp>
      <p:sp>
        <p:nvSpPr>
          <p:cNvPr id="5" name="Footer Placeholder 4"/>
          <p:cNvSpPr>
            <a:spLocks noGrp="1"/>
          </p:cNvSpPr>
          <p:nvPr>
            <p:ph type="ftr" sz="quarter" idx="11"/>
          </p:nvPr>
        </p:nvSpPr>
        <p:spPr/>
        <p:txBody>
          <a:bodyPr/>
          <a:lstStyle/>
          <a:p>
            <a:pPr algn="l"/>
            <a:r>
              <a:rPr lang="it-IT" dirty="0" smtClean="0"/>
              <a:t>INFN - Direzione Affari Amministrativi</a:t>
            </a:r>
            <a:endParaRPr lang="en-US" dirty="0"/>
          </a:p>
        </p:txBody>
      </p:sp>
      <p:sp>
        <p:nvSpPr>
          <p:cNvPr id="6" name="Slide Number Placeholder 5"/>
          <p:cNvSpPr>
            <a:spLocks noGrp="1"/>
          </p:cNvSpPr>
          <p:nvPr>
            <p:ph type="sldNum" sz="quarter" idx="12"/>
          </p:nvPr>
        </p:nvSpPr>
        <p:spPr/>
        <p:txBody>
          <a:bodyPr/>
          <a:lstStyle/>
          <a:p>
            <a:fld id="{0000D3D3-2406-C743-B962-1AE2B33053F1}" type="slidenum">
              <a:rPr lang="en-US" smtClean="0"/>
              <a:pPr/>
              <a:t>‹N›</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pic>
        <p:nvPicPr>
          <p:cNvPr id="3" name="Immagine 2" descr="edificioac.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93864" y="304303"/>
            <a:ext cx="1395984" cy="600456"/>
          </a:xfrm>
          <a:prstGeom prst="rect">
            <a:avLst/>
          </a:prstGeom>
        </p:spPr>
      </p:pic>
    </p:spTree>
  </p:cSld>
  <p:clrMapOvr>
    <a:masterClrMapping/>
  </p:clrMapOv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F4002BB-CFD8-4B5D-AEDC-670D9A26B1F4}" type="datetimeFigureOut">
              <a:rPr lang="it-IT" smtClean="0"/>
              <a:t>09/03/2016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0402A8D-43BC-4C79-AC27-E52DBC9EF88B}" type="slidenum">
              <a:rPr lang="it-IT" smtClean="0"/>
              <a:t>‹N›</a:t>
            </a:fld>
            <a:endParaRPr lang="it-IT"/>
          </a:p>
        </p:txBody>
      </p:sp>
    </p:spTree>
    <p:extLst>
      <p:ext uri="{BB962C8B-B14F-4D97-AF65-F5344CB8AC3E}">
        <p14:creationId xmlns:p14="http://schemas.microsoft.com/office/powerpoint/2010/main" val="11343852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365125"/>
            <a:ext cx="1971675"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28650" y="365125"/>
            <a:ext cx="5762625"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F4002BB-CFD8-4B5D-AEDC-670D9A26B1F4}" type="datetimeFigureOut">
              <a:rPr lang="it-IT" smtClean="0"/>
              <a:t>09/03/2016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0402A8D-43BC-4C79-AC27-E52DBC9EF88B}" type="slidenum">
              <a:rPr lang="it-IT" smtClean="0"/>
              <a:t>‹N›</a:t>
            </a:fld>
            <a:endParaRPr lang="it-IT"/>
          </a:p>
        </p:txBody>
      </p:sp>
    </p:spTree>
    <p:extLst>
      <p:ext uri="{BB962C8B-B14F-4D97-AF65-F5344CB8AC3E}">
        <p14:creationId xmlns:p14="http://schemas.microsoft.com/office/powerpoint/2010/main" val="24108496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2CD4BFD-216B-43C5-9290-78D3124C5D50}" type="datetimeFigureOut">
              <a:rPr lang="it-IT" smtClean="0"/>
              <a:t>09/03/2016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28808EB-C89A-4A99-B709-99A4DB6602D0}" type="slidenum">
              <a:rPr lang="it-IT" smtClean="0"/>
              <a:t>‹N›</a:t>
            </a:fld>
            <a:endParaRPr lang="it-IT"/>
          </a:p>
        </p:txBody>
      </p:sp>
    </p:spTree>
    <p:extLst>
      <p:ext uri="{BB962C8B-B14F-4D97-AF65-F5344CB8AC3E}">
        <p14:creationId xmlns:p14="http://schemas.microsoft.com/office/powerpoint/2010/main" val="1006121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2CD4BFD-216B-43C5-9290-78D3124C5D50}" type="datetimeFigureOut">
              <a:rPr lang="it-IT" smtClean="0"/>
              <a:t>09/03/2016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28808EB-C89A-4A99-B709-99A4DB6602D0}" type="slidenum">
              <a:rPr lang="it-IT" smtClean="0"/>
              <a:t>‹N›</a:t>
            </a:fld>
            <a:endParaRPr lang="it-IT"/>
          </a:p>
        </p:txBody>
      </p:sp>
    </p:spTree>
    <p:extLst>
      <p:ext uri="{BB962C8B-B14F-4D97-AF65-F5344CB8AC3E}">
        <p14:creationId xmlns:p14="http://schemas.microsoft.com/office/powerpoint/2010/main" val="38945707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2CD4BFD-216B-43C5-9290-78D3124C5D50}" type="datetimeFigureOut">
              <a:rPr lang="it-IT" smtClean="0"/>
              <a:t>09/03/2016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28808EB-C89A-4A99-B709-99A4DB6602D0}" type="slidenum">
              <a:rPr lang="it-IT" smtClean="0"/>
              <a:t>‹N›</a:t>
            </a:fld>
            <a:endParaRPr lang="it-IT"/>
          </a:p>
        </p:txBody>
      </p:sp>
    </p:spTree>
    <p:extLst>
      <p:ext uri="{BB962C8B-B14F-4D97-AF65-F5344CB8AC3E}">
        <p14:creationId xmlns:p14="http://schemas.microsoft.com/office/powerpoint/2010/main" val="39789864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2CD4BFD-216B-43C5-9290-78D3124C5D50}" type="datetimeFigureOut">
              <a:rPr lang="it-IT" smtClean="0"/>
              <a:t>09/03/2016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28808EB-C89A-4A99-B709-99A4DB6602D0}" type="slidenum">
              <a:rPr lang="it-IT" smtClean="0"/>
              <a:t>‹N›</a:t>
            </a:fld>
            <a:endParaRPr lang="it-IT"/>
          </a:p>
        </p:txBody>
      </p:sp>
    </p:spTree>
    <p:extLst>
      <p:ext uri="{BB962C8B-B14F-4D97-AF65-F5344CB8AC3E}">
        <p14:creationId xmlns:p14="http://schemas.microsoft.com/office/powerpoint/2010/main" val="11116020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2CD4BFD-216B-43C5-9290-78D3124C5D50}" type="datetimeFigureOut">
              <a:rPr lang="it-IT" smtClean="0"/>
              <a:t>09/03/2016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28808EB-C89A-4A99-B709-99A4DB6602D0}" type="slidenum">
              <a:rPr lang="it-IT" smtClean="0"/>
              <a:t>‹N›</a:t>
            </a:fld>
            <a:endParaRPr lang="it-IT"/>
          </a:p>
        </p:txBody>
      </p:sp>
    </p:spTree>
    <p:extLst>
      <p:ext uri="{BB962C8B-B14F-4D97-AF65-F5344CB8AC3E}">
        <p14:creationId xmlns:p14="http://schemas.microsoft.com/office/powerpoint/2010/main" val="15936548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2CD4BFD-216B-43C5-9290-78D3124C5D50}" type="datetimeFigureOut">
              <a:rPr lang="it-IT" smtClean="0"/>
              <a:t>09/03/2016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28808EB-C89A-4A99-B709-99A4DB6602D0}" type="slidenum">
              <a:rPr lang="it-IT" smtClean="0"/>
              <a:t>‹N›</a:t>
            </a:fld>
            <a:endParaRPr lang="it-IT"/>
          </a:p>
        </p:txBody>
      </p:sp>
    </p:spTree>
    <p:extLst>
      <p:ext uri="{BB962C8B-B14F-4D97-AF65-F5344CB8AC3E}">
        <p14:creationId xmlns:p14="http://schemas.microsoft.com/office/powerpoint/2010/main" val="36765261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2CD4BFD-216B-43C5-9290-78D3124C5D50}" type="datetimeFigureOut">
              <a:rPr lang="it-IT" smtClean="0"/>
              <a:t>09/03/2016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28808EB-C89A-4A99-B709-99A4DB6602D0}" type="slidenum">
              <a:rPr lang="it-IT" smtClean="0"/>
              <a:t>‹N›</a:t>
            </a:fld>
            <a:endParaRPr lang="it-IT"/>
          </a:p>
        </p:txBody>
      </p:sp>
    </p:spTree>
    <p:extLst>
      <p:ext uri="{BB962C8B-B14F-4D97-AF65-F5344CB8AC3E}">
        <p14:creationId xmlns:p14="http://schemas.microsoft.com/office/powerpoint/2010/main" val="8483727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2CD4BFD-216B-43C5-9290-78D3124C5D50}" type="datetimeFigureOut">
              <a:rPr lang="it-IT" smtClean="0"/>
              <a:t>09/03/2016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28808EB-C89A-4A99-B709-99A4DB6602D0}" type="slidenum">
              <a:rPr lang="it-IT" smtClean="0"/>
              <a:t>‹N›</a:t>
            </a:fld>
            <a:endParaRPr lang="it-IT"/>
          </a:p>
        </p:txBody>
      </p:sp>
    </p:spTree>
    <p:extLst>
      <p:ext uri="{BB962C8B-B14F-4D97-AF65-F5344CB8AC3E}">
        <p14:creationId xmlns:p14="http://schemas.microsoft.com/office/powerpoint/2010/main" val="4238783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r>
              <a:rPr lang="it-IT" smtClean="0"/>
              <a:t>Renato Carletti</a:t>
            </a:r>
            <a:endParaRPr lang="en-US"/>
          </a:p>
        </p:txBody>
      </p:sp>
      <p:sp>
        <p:nvSpPr>
          <p:cNvPr id="6" name="Footer Placeholder 5"/>
          <p:cNvSpPr>
            <a:spLocks noGrp="1"/>
          </p:cNvSpPr>
          <p:nvPr>
            <p:ph type="ftr" sz="quarter" idx="11"/>
          </p:nvPr>
        </p:nvSpPr>
        <p:spPr/>
        <p:txBody>
          <a:bodyPr/>
          <a:lstStyle/>
          <a:p>
            <a:r>
              <a:rPr lang="it-IT" smtClean="0"/>
              <a:t>INFN - Direzione Affari del Personale</a:t>
            </a:r>
            <a:endParaRPr lang="en-US" dirty="0"/>
          </a:p>
        </p:txBody>
      </p:sp>
      <p:sp>
        <p:nvSpPr>
          <p:cNvPr id="7" name="Slide Number Placeholder 6"/>
          <p:cNvSpPr>
            <a:spLocks noGrp="1"/>
          </p:cNvSpPr>
          <p:nvPr>
            <p:ph type="sldNum" sz="quarter" idx="12"/>
          </p:nvPr>
        </p:nvSpPr>
        <p:spPr/>
        <p:txBody>
          <a:bodyPr/>
          <a:lstStyle/>
          <a:p>
            <a:fld id="{0000D3D3-2406-C743-B962-1AE2B33053F1}" type="slidenum">
              <a:rPr lang="en-US" smtClean="0"/>
              <a:pPr/>
              <a:t>‹N›</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pic>
        <p:nvPicPr>
          <p:cNvPr id="8" name="Content Placeholder 4" descr="logoSSIdark100.png"/>
          <p:cNvPicPr>
            <a:picLocks noChangeAspect="1"/>
          </p:cNvPicPr>
          <p:nvPr userDrawn="1"/>
        </p:nvPicPr>
        <p:blipFill>
          <a:blip r:embed="rId2"/>
          <a:srcRect l="-36559" r="-36559"/>
          <a:stretch>
            <a:fillRect/>
          </a:stretch>
        </p:blipFill>
        <p:spPr>
          <a:xfrm>
            <a:off x="8263591" y="6351816"/>
            <a:ext cx="876300" cy="506184"/>
          </a:xfrm>
          <a:prstGeom prst="rect">
            <a:avLst/>
          </a:prstGeom>
        </p:spPr>
      </p:pic>
      <p:pic>
        <p:nvPicPr>
          <p:cNvPr id="10" name="Immagine 9" descr="https://encrypted-tbn0.gstatic.com/images?q=tbn:ANd9GcS4I4JeWO3Fj6t7el1gLc-VCVk4VPAZnV8f2WD-wCw0pFgQl5ko"/>
          <p:cNvPicPr/>
          <p:nvPr userDrawn="1"/>
        </p:nvPicPr>
        <p:blipFill rotWithShape="1">
          <a:blip r:embed="rId3">
            <a:extLst>
              <a:ext uri="{28A0092B-C50C-407E-A947-70E740481C1C}">
                <a14:useLocalDpi xmlns:a14="http://schemas.microsoft.com/office/drawing/2010/main" val="0"/>
              </a:ext>
            </a:extLst>
          </a:blip>
          <a:srcRect l="6959" t="31959" r="7474" b="31959"/>
          <a:stretch/>
        </p:blipFill>
        <p:spPr bwMode="auto">
          <a:xfrm>
            <a:off x="6352248" y="238009"/>
            <a:ext cx="2340734" cy="740292"/>
          </a:xfrm>
          <a:prstGeom prst="rect">
            <a:avLst/>
          </a:prstGeom>
          <a:noFill/>
          <a:ln>
            <a:noFill/>
          </a:ln>
          <a:extLst>
            <a:ext uri="{53640926-AAD7-44D8-BBD7-CCE9431645EC}">
              <a14:shadowObscured xmlns:a14="http://schemas.microsoft.com/office/drawing/2010/main"/>
            </a:ext>
          </a:extLst>
        </p:spPr>
      </p:pic>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2CD4BFD-216B-43C5-9290-78D3124C5D50}" type="datetimeFigureOut">
              <a:rPr lang="it-IT" smtClean="0"/>
              <a:t>09/03/2016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28808EB-C89A-4A99-B709-99A4DB6602D0}" type="slidenum">
              <a:rPr lang="it-IT" smtClean="0"/>
              <a:t>‹N›</a:t>
            </a:fld>
            <a:endParaRPr lang="it-IT"/>
          </a:p>
        </p:txBody>
      </p:sp>
    </p:spTree>
    <p:extLst>
      <p:ext uri="{BB962C8B-B14F-4D97-AF65-F5344CB8AC3E}">
        <p14:creationId xmlns:p14="http://schemas.microsoft.com/office/powerpoint/2010/main" val="103092056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2CD4BFD-216B-43C5-9290-78D3124C5D50}" type="datetimeFigureOut">
              <a:rPr lang="it-IT" smtClean="0"/>
              <a:t>09/03/2016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28808EB-C89A-4A99-B709-99A4DB6602D0}" type="slidenum">
              <a:rPr lang="it-IT" smtClean="0"/>
              <a:t>‹N›</a:t>
            </a:fld>
            <a:endParaRPr lang="it-IT"/>
          </a:p>
        </p:txBody>
      </p:sp>
    </p:spTree>
    <p:extLst>
      <p:ext uri="{BB962C8B-B14F-4D97-AF65-F5344CB8AC3E}">
        <p14:creationId xmlns:p14="http://schemas.microsoft.com/office/powerpoint/2010/main" val="21030234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2CD4BFD-216B-43C5-9290-78D3124C5D50}" type="datetimeFigureOut">
              <a:rPr lang="it-IT" smtClean="0"/>
              <a:t>09/03/2016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28808EB-C89A-4A99-B709-99A4DB6602D0}" type="slidenum">
              <a:rPr lang="it-IT" smtClean="0"/>
              <a:t>‹N›</a:t>
            </a:fld>
            <a:endParaRPr lang="it-IT"/>
          </a:p>
        </p:txBody>
      </p:sp>
    </p:spTree>
    <p:extLst>
      <p:ext uri="{BB962C8B-B14F-4D97-AF65-F5344CB8AC3E}">
        <p14:creationId xmlns:p14="http://schemas.microsoft.com/office/powerpoint/2010/main" val="28578827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r>
              <a:rPr lang="it-IT" smtClean="0"/>
              <a:t>Renato Carletti</a:t>
            </a:r>
            <a:endParaRPr lang="it-IT"/>
          </a:p>
        </p:txBody>
      </p:sp>
      <p:sp>
        <p:nvSpPr>
          <p:cNvPr id="5" name="Segnaposto piè di pagina 4"/>
          <p:cNvSpPr>
            <a:spLocks noGrp="1"/>
          </p:cNvSpPr>
          <p:nvPr>
            <p:ph type="ftr" sz="quarter" idx="11"/>
          </p:nvPr>
        </p:nvSpPr>
        <p:spPr/>
        <p:txBody>
          <a:bodyPr/>
          <a:lstStyle/>
          <a:p>
            <a:r>
              <a:rPr lang="it-IT" smtClean="0"/>
              <a:t>INFN - Direzione Affari del Personale</a:t>
            </a:r>
            <a:endParaRPr lang="it-IT"/>
          </a:p>
        </p:txBody>
      </p:sp>
      <p:sp>
        <p:nvSpPr>
          <p:cNvPr id="6" name="Segnaposto numero diapositiva 5"/>
          <p:cNvSpPr>
            <a:spLocks noGrp="1"/>
          </p:cNvSpPr>
          <p:nvPr>
            <p:ph type="sldNum" sz="quarter" idx="12"/>
          </p:nvPr>
        </p:nvSpPr>
        <p:spPr/>
        <p:txBody>
          <a:bodyPr/>
          <a:lstStyle/>
          <a:p>
            <a:fld id="{3BED0FB0-7207-4CC3-AB45-91F4CB5014BB}" type="slidenum">
              <a:rPr lang="it-IT" smtClean="0"/>
              <a:t>‹N›</a:t>
            </a:fld>
            <a:endParaRPr lang="it-IT"/>
          </a:p>
        </p:txBody>
      </p:sp>
    </p:spTree>
    <p:extLst>
      <p:ext uri="{BB962C8B-B14F-4D97-AF65-F5344CB8AC3E}">
        <p14:creationId xmlns:p14="http://schemas.microsoft.com/office/powerpoint/2010/main" val="30765229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r>
              <a:rPr lang="it-IT" smtClean="0"/>
              <a:t>Renato Carletti</a:t>
            </a:r>
            <a:endParaRPr lang="it-IT"/>
          </a:p>
        </p:txBody>
      </p:sp>
      <p:sp>
        <p:nvSpPr>
          <p:cNvPr id="5" name="Segnaposto piè di pagina 4"/>
          <p:cNvSpPr>
            <a:spLocks noGrp="1"/>
          </p:cNvSpPr>
          <p:nvPr>
            <p:ph type="ftr" sz="quarter" idx="11"/>
          </p:nvPr>
        </p:nvSpPr>
        <p:spPr/>
        <p:txBody>
          <a:bodyPr/>
          <a:lstStyle/>
          <a:p>
            <a:r>
              <a:rPr lang="it-IT" smtClean="0"/>
              <a:t>INFN - Direzione Affari del Personale</a:t>
            </a:r>
            <a:endParaRPr lang="it-IT"/>
          </a:p>
        </p:txBody>
      </p:sp>
      <p:sp>
        <p:nvSpPr>
          <p:cNvPr id="6" name="Segnaposto numero diapositiva 5"/>
          <p:cNvSpPr>
            <a:spLocks noGrp="1"/>
          </p:cNvSpPr>
          <p:nvPr>
            <p:ph type="sldNum" sz="quarter" idx="12"/>
          </p:nvPr>
        </p:nvSpPr>
        <p:spPr/>
        <p:txBody>
          <a:bodyPr/>
          <a:lstStyle/>
          <a:p>
            <a:fld id="{3BED0FB0-7207-4CC3-AB45-91F4CB5014BB}" type="slidenum">
              <a:rPr lang="it-IT" smtClean="0"/>
              <a:t>‹N›</a:t>
            </a:fld>
            <a:endParaRPr lang="it-IT"/>
          </a:p>
        </p:txBody>
      </p:sp>
    </p:spTree>
    <p:extLst>
      <p:ext uri="{BB962C8B-B14F-4D97-AF65-F5344CB8AC3E}">
        <p14:creationId xmlns:p14="http://schemas.microsoft.com/office/powerpoint/2010/main" val="99427312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r>
              <a:rPr lang="it-IT" smtClean="0"/>
              <a:t>Renato Carletti</a:t>
            </a:r>
            <a:endParaRPr lang="it-IT"/>
          </a:p>
        </p:txBody>
      </p:sp>
      <p:sp>
        <p:nvSpPr>
          <p:cNvPr id="5" name="Segnaposto piè di pagina 4"/>
          <p:cNvSpPr>
            <a:spLocks noGrp="1"/>
          </p:cNvSpPr>
          <p:nvPr>
            <p:ph type="ftr" sz="quarter" idx="11"/>
          </p:nvPr>
        </p:nvSpPr>
        <p:spPr/>
        <p:txBody>
          <a:bodyPr/>
          <a:lstStyle/>
          <a:p>
            <a:r>
              <a:rPr lang="it-IT" smtClean="0"/>
              <a:t>INFN - Direzione Affari del Personale</a:t>
            </a:r>
            <a:endParaRPr lang="it-IT"/>
          </a:p>
        </p:txBody>
      </p:sp>
      <p:sp>
        <p:nvSpPr>
          <p:cNvPr id="6" name="Segnaposto numero diapositiva 5"/>
          <p:cNvSpPr>
            <a:spLocks noGrp="1"/>
          </p:cNvSpPr>
          <p:nvPr>
            <p:ph type="sldNum" sz="quarter" idx="12"/>
          </p:nvPr>
        </p:nvSpPr>
        <p:spPr/>
        <p:txBody>
          <a:bodyPr/>
          <a:lstStyle/>
          <a:p>
            <a:fld id="{3BED0FB0-7207-4CC3-AB45-91F4CB5014BB}" type="slidenum">
              <a:rPr lang="it-IT" smtClean="0"/>
              <a:t>‹N›</a:t>
            </a:fld>
            <a:endParaRPr lang="it-IT"/>
          </a:p>
        </p:txBody>
      </p:sp>
    </p:spTree>
    <p:extLst>
      <p:ext uri="{BB962C8B-B14F-4D97-AF65-F5344CB8AC3E}">
        <p14:creationId xmlns:p14="http://schemas.microsoft.com/office/powerpoint/2010/main" val="15530621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r>
              <a:rPr lang="it-IT" smtClean="0"/>
              <a:t>Renato Carletti</a:t>
            </a:r>
            <a:endParaRPr lang="it-IT"/>
          </a:p>
        </p:txBody>
      </p:sp>
      <p:sp>
        <p:nvSpPr>
          <p:cNvPr id="6" name="Segnaposto piè di pagina 5"/>
          <p:cNvSpPr>
            <a:spLocks noGrp="1"/>
          </p:cNvSpPr>
          <p:nvPr>
            <p:ph type="ftr" sz="quarter" idx="11"/>
          </p:nvPr>
        </p:nvSpPr>
        <p:spPr/>
        <p:txBody>
          <a:bodyPr/>
          <a:lstStyle/>
          <a:p>
            <a:r>
              <a:rPr lang="it-IT" smtClean="0"/>
              <a:t>INFN - Direzione Affari del Personale</a:t>
            </a:r>
            <a:endParaRPr lang="it-IT"/>
          </a:p>
        </p:txBody>
      </p:sp>
      <p:sp>
        <p:nvSpPr>
          <p:cNvPr id="7" name="Segnaposto numero diapositiva 6"/>
          <p:cNvSpPr>
            <a:spLocks noGrp="1"/>
          </p:cNvSpPr>
          <p:nvPr>
            <p:ph type="sldNum" sz="quarter" idx="12"/>
          </p:nvPr>
        </p:nvSpPr>
        <p:spPr/>
        <p:txBody>
          <a:bodyPr/>
          <a:lstStyle/>
          <a:p>
            <a:fld id="{3BED0FB0-7207-4CC3-AB45-91F4CB5014BB}" type="slidenum">
              <a:rPr lang="it-IT" smtClean="0"/>
              <a:t>‹N›</a:t>
            </a:fld>
            <a:endParaRPr lang="it-IT"/>
          </a:p>
        </p:txBody>
      </p:sp>
    </p:spTree>
    <p:extLst>
      <p:ext uri="{BB962C8B-B14F-4D97-AF65-F5344CB8AC3E}">
        <p14:creationId xmlns:p14="http://schemas.microsoft.com/office/powerpoint/2010/main" val="134840338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r>
              <a:rPr lang="it-IT" smtClean="0"/>
              <a:t>Renato Carletti</a:t>
            </a:r>
            <a:endParaRPr lang="it-IT"/>
          </a:p>
        </p:txBody>
      </p:sp>
      <p:sp>
        <p:nvSpPr>
          <p:cNvPr id="8" name="Segnaposto piè di pagina 7"/>
          <p:cNvSpPr>
            <a:spLocks noGrp="1"/>
          </p:cNvSpPr>
          <p:nvPr>
            <p:ph type="ftr" sz="quarter" idx="11"/>
          </p:nvPr>
        </p:nvSpPr>
        <p:spPr/>
        <p:txBody>
          <a:bodyPr/>
          <a:lstStyle/>
          <a:p>
            <a:r>
              <a:rPr lang="it-IT" smtClean="0"/>
              <a:t>INFN - Direzione Affari del Personale</a:t>
            </a:r>
            <a:endParaRPr lang="it-IT"/>
          </a:p>
        </p:txBody>
      </p:sp>
      <p:sp>
        <p:nvSpPr>
          <p:cNvPr id="9" name="Segnaposto numero diapositiva 8"/>
          <p:cNvSpPr>
            <a:spLocks noGrp="1"/>
          </p:cNvSpPr>
          <p:nvPr>
            <p:ph type="sldNum" sz="quarter" idx="12"/>
          </p:nvPr>
        </p:nvSpPr>
        <p:spPr/>
        <p:txBody>
          <a:bodyPr/>
          <a:lstStyle/>
          <a:p>
            <a:fld id="{3BED0FB0-7207-4CC3-AB45-91F4CB5014BB}" type="slidenum">
              <a:rPr lang="it-IT" smtClean="0"/>
              <a:t>‹N›</a:t>
            </a:fld>
            <a:endParaRPr lang="it-IT"/>
          </a:p>
        </p:txBody>
      </p:sp>
    </p:spTree>
    <p:extLst>
      <p:ext uri="{BB962C8B-B14F-4D97-AF65-F5344CB8AC3E}">
        <p14:creationId xmlns:p14="http://schemas.microsoft.com/office/powerpoint/2010/main" val="78293875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r>
              <a:rPr lang="it-IT" smtClean="0"/>
              <a:t>Renato Carletti</a:t>
            </a:r>
            <a:endParaRPr lang="it-IT"/>
          </a:p>
        </p:txBody>
      </p:sp>
      <p:sp>
        <p:nvSpPr>
          <p:cNvPr id="4" name="Segnaposto piè di pagina 3"/>
          <p:cNvSpPr>
            <a:spLocks noGrp="1"/>
          </p:cNvSpPr>
          <p:nvPr>
            <p:ph type="ftr" sz="quarter" idx="11"/>
          </p:nvPr>
        </p:nvSpPr>
        <p:spPr/>
        <p:txBody>
          <a:bodyPr/>
          <a:lstStyle/>
          <a:p>
            <a:r>
              <a:rPr lang="it-IT" smtClean="0"/>
              <a:t>INFN - Direzione Affari del Personale</a:t>
            </a:r>
            <a:endParaRPr lang="it-IT"/>
          </a:p>
        </p:txBody>
      </p:sp>
      <p:sp>
        <p:nvSpPr>
          <p:cNvPr id="5" name="Segnaposto numero diapositiva 4"/>
          <p:cNvSpPr>
            <a:spLocks noGrp="1"/>
          </p:cNvSpPr>
          <p:nvPr>
            <p:ph type="sldNum" sz="quarter" idx="12"/>
          </p:nvPr>
        </p:nvSpPr>
        <p:spPr/>
        <p:txBody>
          <a:bodyPr/>
          <a:lstStyle/>
          <a:p>
            <a:fld id="{3BED0FB0-7207-4CC3-AB45-91F4CB5014BB}" type="slidenum">
              <a:rPr lang="it-IT" smtClean="0"/>
              <a:t>‹N›</a:t>
            </a:fld>
            <a:endParaRPr lang="it-IT"/>
          </a:p>
        </p:txBody>
      </p:sp>
    </p:spTree>
    <p:extLst>
      <p:ext uri="{BB962C8B-B14F-4D97-AF65-F5344CB8AC3E}">
        <p14:creationId xmlns:p14="http://schemas.microsoft.com/office/powerpoint/2010/main" val="348282854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smtClean="0"/>
              <a:t>Renato Carletti</a:t>
            </a:r>
            <a:endParaRPr lang="it-IT"/>
          </a:p>
        </p:txBody>
      </p:sp>
      <p:sp>
        <p:nvSpPr>
          <p:cNvPr id="3" name="Segnaposto piè di pagina 2"/>
          <p:cNvSpPr>
            <a:spLocks noGrp="1"/>
          </p:cNvSpPr>
          <p:nvPr>
            <p:ph type="ftr" sz="quarter" idx="11"/>
          </p:nvPr>
        </p:nvSpPr>
        <p:spPr/>
        <p:txBody>
          <a:bodyPr/>
          <a:lstStyle/>
          <a:p>
            <a:r>
              <a:rPr lang="it-IT" smtClean="0"/>
              <a:t>INFN - Direzione Affari del Personale</a:t>
            </a:r>
            <a:endParaRPr lang="it-IT"/>
          </a:p>
        </p:txBody>
      </p:sp>
      <p:sp>
        <p:nvSpPr>
          <p:cNvPr id="4" name="Segnaposto numero diapositiva 3"/>
          <p:cNvSpPr>
            <a:spLocks noGrp="1"/>
          </p:cNvSpPr>
          <p:nvPr>
            <p:ph type="sldNum" sz="quarter" idx="12"/>
          </p:nvPr>
        </p:nvSpPr>
        <p:spPr/>
        <p:txBody>
          <a:bodyPr/>
          <a:lstStyle/>
          <a:p>
            <a:fld id="{3BED0FB0-7207-4CC3-AB45-91F4CB5014BB}" type="slidenum">
              <a:rPr lang="it-IT" smtClean="0"/>
              <a:t>‹N›</a:t>
            </a:fld>
            <a:endParaRPr lang="it-IT"/>
          </a:p>
        </p:txBody>
      </p:sp>
    </p:spTree>
    <p:extLst>
      <p:ext uri="{BB962C8B-B14F-4D97-AF65-F5344CB8AC3E}">
        <p14:creationId xmlns:p14="http://schemas.microsoft.com/office/powerpoint/2010/main" val="2800187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a:xfrm>
            <a:off x="6475505" y="6356350"/>
            <a:ext cx="2289048" cy="365760"/>
          </a:xfrm>
        </p:spPr>
        <p:txBody>
          <a:bodyPr/>
          <a:lstStyle/>
          <a:p>
            <a:r>
              <a:rPr lang="it-IT" smtClean="0"/>
              <a:t>Renato Carletti</a:t>
            </a:r>
            <a:endParaRPr lang="en-US"/>
          </a:p>
        </p:txBody>
      </p:sp>
      <p:sp>
        <p:nvSpPr>
          <p:cNvPr id="8" name="Footer Placeholder 7"/>
          <p:cNvSpPr>
            <a:spLocks noGrp="1"/>
          </p:cNvSpPr>
          <p:nvPr>
            <p:ph type="ftr" sz="quarter" idx="11"/>
          </p:nvPr>
        </p:nvSpPr>
        <p:spPr/>
        <p:txBody>
          <a:bodyPr/>
          <a:lstStyle/>
          <a:p>
            <a:r>
              <a:rPr lang="it-IT" smtClean="0"/>
              <a:t>INFN - Direzione Affari del Personale</a:t>
            </a:r>
            <a:endParaRPr lang="en-US" dirty="0"/>
          </a:p>
        </p:txBody>
      </p:sp>
      <p:sp>
        <p:nvSpPr>
          <p:cNvPr id="9" name="Slide Number Placeholder 8"/>
          <p:cNvSpPr>
            <a:spLocks noGrp="1"/>
          </p:cNvSpPr>
          <p:nvPr>
            <p:ph type="sldNum" sz="quarter" idx="12"/>
          </p:nvPr>
        </p:nvSpPr>
        <p:spPr/>
        <p:txBody>
          <a:bodyPr/>
          <a:lstStyle/>
          <a:p>
            <a:fld id="{0000D3D3-2406-C743-B962-1AE2B33053F1}" type="slidenum">
              <a:rPr lang="en-US" smtClean="0"/>
              <a:pPr/>
              <a:t>‹N›</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pic>
        <p:nvPicPr>
          <p:cNvPr id="10" name="Content Placeholder 4" descr="logoSSIdark100.png"/>
          <p:cNvPicPr>
            <a:picLocks noChangeAspect="1"/>
          </p:cNvPicPr>
          <p:nvPr userDrawn="1"/>
        </p:nvPicPr>
        <p:blipFill>
          <a:blip r:embed="rId2"/>
          <a:srcRect l="-36559" r="-36559"/>
          <a:stretch>
            <a:fillRect/>
          </a:stretch>
        </p:blipFill>
        <p:spPr>
          <a:xfrm>
            <a:off x="8248650" y="6351816"/>
            <a:ext cx="876300" cy="506184"/>
          </a:xfrm>
          <a:prstGeom prst="rect">
            <a:avLst/>
          </a:prstGeom>
        </p:spPr>
      </p:pic>
      <p:pic>
        <p:nvPicPr>
          <p:cNvPr id="12" name="Immagine 11" descr="https://encrypted-tbn0.gstatic.com/images?q=tbn:ANd9GcS4I4JeWO3Fj6t7el1gLc-VCVk4VPAZnV8f2WD-wCw0pFgQl5ko"/>
          <p:cNvPicPr/>
          <p:nvPr userDrawn="1"/>
        </p:nvPicPr>
        <p:blipFill rotWithShape="1">
          <a:blip r:embed="rId3">
            <a:extLst>
              <a:ext uri="{28A0092B-C50C-407E-A947-70E740481C1C}">
                <a14:useLocalDpi xmlns:a14="http://schemas.microsoft.com/office/drawing/2010/main" val="0"/>
              </a:ext>
            </a:extLst>
          </a:blip>
          <a:srcRect l="6959" t="31959" r="7474" b="31959"/>
          <a:stretch/>
        </p:blipFill>
        <p:spPr bwMode="auto">
          <a:xfrm>
            <a:off x="6352248" y="238009"/>
            <a:ext cx="2340734" cy="740292"/>
          </a:xfrm>
          <a:prstGeom prst="rect">
            <a:avLst/>
          </a:prstGeom>
          <a:noFill/>
          <a:ln>
            <a:noFill/>
          </a:ln>
          <a:extLst>
            <a:ext uri="{53640926-AAD7-44D8-BBD7-CCE9431645EC}">
              <a14:shadowObscured xmlns:a14="http://schemas.microsoft.com/office/drawing/2010/main"/>
            </a:ext>
          </a:extLst>
        </p:spPr>
      </p:pic>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r>
              <a:rPr lang="it-IT" smtClean="0"/>
              <a:t>Renato Carletti</a:t>
            </a:r>
            <a:endParaRPr lang="it-IT"/>
          </a:p>
        </p:txBody>
      </p:sp>
      <p:sp>
        <p:nvSpPr>
          <p:cNvPr id="6" name="Segnaposto piè di pagina 5"/>
          <p:cNvSpPr>
            <a:spLocks noGrp="1"/>
          </p:cNvSpPr>
          <p:nvPr>
            <p:ph type="ftr" sz="quarter" idx="11"/>
          </p:nvPr>
        </p:nvSpPr>
        <p:spPr/>
        <p:txBody>
          <a:bodyPr/>
          <a:lstStyle/>
          <a:p>
            <a:r>
              <a:rPr lang="it-IT" smtClean="0"/>
              <a:t>INFN - Direzione Affari del Personale</a:t>
            </a:r>
            <a:endParaRPr lang="it-IT"/>
          </a:p>
        </p:txBody>
      </p:sp>
      <p:sp>
        <p:nvSpPr>
          <p:cNvPr id="7" name="Segnaposto numero diapositiva 6"/>
          <p:cNvSpPr>
            <a:spLocks noGrp="1"/>
          </p:cNvSpPr>
          <p:nvPr>
            <p:ph type="sldNum" sz="quarter" idx="12"/>
          </p:nvPr>
        </p:nvSpPr>
        <p:spPr/>
        <p:txBody>
          <a:bodyPr/>
          <a:lstStyle/>
          <a:p>
            <a:fld id="{3BED0FB0-7207-4CC3-AB45-91F4CB5014BB}" type="slidenum">
              <a:rPr lang="it-IT" smtClean="0"/>
              <a:t>‹N›</a:t>
            </a:fld>
            <a:endParaRPr lang="it-IT"/>
          </a:p>
        </p:txBody>
      </p:sp>
    </p:spTree>
    <p:extLst>
      <p:ext uri="{BB962C8B-B14F-4D97-AF65-F5344CB8AC3E}">
        <p14:creationId xmlns:p14="http://schemas.microsoft.com/office/powerpoint/2010/main" val="259526036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r>
              <a:rPr lang="it-IT" smtClean="0"/>
              <a:t>Renato Carletti</a:t>
            </a:r>
            <a:endParaRPr lang="it-IT"/>
          </a:p>
        </p:txBody>
      </p:sp>
      <p:sp>
        <p:nvSpPr>
          <p:cNvPr id="6" name="Segnaposto piè di pagina 5"/>
          <p:cNvSpPr>
            <a:spLocks noGrp="1"/>
          </p:cNvSpPr>
          <p:nvPr>
            <p:ph type="ftr" sz="quarter" idx="11"/>
          </p:nvPr>
        </p:nvSpPr>
        <p:spPr/>
        <p:txBody>
          <a:bodyPr/>
          <a:lstStyle/>
          <a:p>
            <a:r>
              <a:rPr lang="it-IT" smtClean="0"/>
              <a:t>INFN - Direzione Affari del Personale</a:t>
            </a:r>
            <a:endParaRPr lang="it-IT"/>
          </a:p>
        </p:txBody>
      </p:sp>
      <p:sp>
        <p:nvSpPr>
          <p:cNvPr id="7" name="Segnaposto numero diapositiva 6"/>
          <p:cNvSpPr>
            <a:spLocks noGrp="1"/>
          </p:cNvSpPr>
          <p:nvPr>
            <p:ph type="sldNum" sz="quarter" idx="12"/>
          </p:nvPr>
        </p:nvSpPr>
        <p:spPr/>
        <p:txBody>
          <a:bodyPr/>
          <a:lstStyle/>
          <a:p>
            <a:fld id="{3BED0FB0-7207-4CC3-AB45-91F4CB5014BB}" type="slidenum">
              <a:rPr lang="it-IT" smtClean="0"/>
              <a:t>‹N›</a:t>
            </a:fld>
            <a:endParaRPr lang="it-IT"/>
          </a:p>
        </p:txBody>
      </p:sp>
    </p:spTree>
    <p:extLst>
      <p:ext uri="{BB962C8B-B14F-4D97-AF65-F5344CB8AC3E}">
        <p14:creationId xmlns:p14="http://schemas.microsoft.com/office/powerpoint/2010/main" val="378461695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r>
              <a:rPr lang="it-IT" smtClean="0"/>
              <a:t>Renato Carletti</a:t>
            </a:r>
            <a:endParaRPr lang="it-IT"/>
          </a:p>
        </p:txBody>
      </p:sp>
      <p:sp>
        <p:nvSpPr>
          <p:cNvPr id="5" name="Segnaposto piè di pagina 4"/>
          <p:cNvSpPr>
            <a:spLocks noGrp="1"/>
          </p:cNvSpPr>
          <p:nvPr>
            <p:ph type="ftr" sz="quarter" idx="11"/>
          </p:nvPr>
        </p:nvSpPr>
        <p:spPr/>
        <p:txBody>
          <a:bodyPr/>
          <a:lstStyle/>
          <a:p>
            <a:r>
              <a:rPr lang="it-IT" smtClean="0"/>
              <a:t>INFN - Direzione Affari del Personale</a:t>
            </a:r>
            <a:endParaRPr lang="it-IT"/>
          </a:p>
        </p:txBody>
      </p:sp>
      <p:sp>
        <p:nvSpPr>
          <p:cNvPr id="6" name="Segnaposto numero diapositiva 5"/>
          <p:cNvSpPr>
            <a:spLocks noGrp="1"/>
          </p:cNvSpPr>
          <p:nvPr>
            <p:ph type="sldNum" sz="quarter" idx="12"/>
          </p:nvPr>
        </p:nvSpPr>
        <p:spPr/>
        <p:txBody>
          <a:bodyPr/>
          <a:lstStyle/>
          <a:p>
            <a:fld id="{3BED0FB0-7207-4CC3-AB45-91F4CB5014BB}" type="slidenum">
              <a:rPr lang="it-IT" smtClean="0"/>
              <a:t>‹N›</a:t>
            </a:fld>
            <a:endParaRPr lang="it-IT"/>
          </a:p>
        </p:txBody>
      </p:sp>
    </p:spTree>
    <p:extLst>
      <p:ext uri="{BB962C8B-B14F-4D97-AF65-F5344CB8AC3E}">
        <p14:creationId xmlns:p14="http://schemas.microsoft.com/office/powerpoint/2010/main" val="84222091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r>
              <a:rPr lang="it-IT" smtClean="0"/>
              <a:t>Renato Carletti</a:t>
            </a:r>
            <a:endParaRPr lang="it-IT"/>
          </a:p>
        </p:txBody>
      </p:sp>
      <p:sp>
        <p:nvSpPr>
          <p:cNvPr id="5" name="Segnaposto piè di pagina 4"/>
          <p:cNvSpPr>
            <a:spLocks noGrp="1"/>
          </p:cNvSpPr>
          <p:nvPr>
            <p:ph type="ftr" sz="quarter" idx="11"/>
          </p:nvPr>
        </p:nvSpPr>
        <p:spPr/>
        <p:txBody>
          <a:bodyPr/>
          <a:lstStyle/>
          <a:p>
            <a:r>
              <a:rPr lang="it-IT" smtClean="0"/>
              <a:t>INFN - Direzione Affari del Personale</a:t>
            </a:r>
            <a:endParaRPr lang="it-IT"/>
          </a:p>
        </p:txBody>
      </p:sp>
      <p:sp>
        <p:nvSpPr>
          <p:cNvPr id="6" name="Segnaposto numero diapositiva 5"/>
          <p:cNvSpPr>
            <a:spLocks noGrp="1"/>
          </p:cNvSpPr>
          <p:nvPr>
            <p:ph type="sldNum" sz="quarter" idx="12"/>
          </p:nvPr>
        </p:nvSpPr>
        <p:spPr/>
        <p:txBody>
          <a:bodyPr/>
          <a:lstStyle/>
          <a:p>
            <a:fld id="{3BED0FB0-7207-4CC3-AB45-91F4CB5014BB}" type="slidenum">
              <a:rPr lang="it-IT" smtClean="0"/>
              <a:t>‹N›</a:t>
            </a:fld>
            <a:endParaRPr lang="it-IT"/>
          </a:p>
        </p:txBody>
      </p:sp>
    </p:spTree>
    <p:extLst>
      <p:ext uri="{BB962C8B-B14F-4D97-AF65-F5344CB8AC3E}">
        <p14:creationId xmlns:p14="http://schemas.microsoft.com/office/powerpoint/2010/main" val="2084182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it-IT" smtClean="0"/>
              <a:t>Renato Carletti</a:t>
            </a:r>
            <a:endParaRPr lang="en-US"/>
          </a:p>
        </p:txBody>
      </p:sp>
      <p:sp>
        <p:nvSpPr>
          <p:cNvPr id="4" name="Footer Placeholder 3"/>
          <p:cNvSpPr>
            <a:spLocks noGrp="1"/>
          </p:cNvSpPr>
          <p:nvPr>
            <p:ph type="ftr" sz="quarter" idx="11"/>
          </p:nvPr>
        </p:nvSpPr>
        <p:spPr/>
        <p:txBody>
          <a:bodyPr/>
          <a:lstStyle/>
          <a:p>
            <a:r>
              <a:rPr lang="it-IT" smtClean="0"/>
              <a:t>INFN - Direzione Affari del Personale</a:t>
            </a:r>
            <a:endParaRPr lang="en-US" dirty="0"/>
          </a:p>
        </p:txBody>
      </p:sp>
      <p:sp>
        <p:nvSpPr>
          <p:cNvPr id="5" name="Slide Number Placeholder 4"/>
          <p:cNvSpPr>
            <a:spLocks noGrp="1"/>
          </p:cNvSpPr>
          <p:nvPr>
            <p:ph type="sldNum" sz="quarter" idx="12"/>
          </p:nvPr>
        </p:nvSpPr>
        <p:spPr/>
        <p:txBody>
          <a:bodyPr/>
          <a:lstStyle/>
          <a:p>
            <a:fld id="{0000D3D3-2406-C743-B962-1AE2B33053F1}" type="slidenum">
              <a:rPr lang="en-US" smtClean="0"/>
              <a:pPr/>
              <a:t>‹N›</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it-IT" smtClean="0"/>
              <a:t>Renato Carletti</a:t>
            </a:r>
            <a:endParaRPr lang="en-US"/>
          </a:p>
        </p:txBody>
      </p:sp>
      <p:sp>
        <p:nvSpPr>
          <p:cNvPr id="3" name="Footer Placeholder 2"/>
          <p:cNvSpPr>
            <a:spLocks noGrp="1"/>
          </p:cNvSpPr>
          <p:nvPr>
            <p:ph type="ftr" sz="quarter" idx="11"/>
          </p:nvPr>
        </p:nvSpPr>
        <p:spPr/>
        <p:txBody>
          <a:bodyPr/>
          <a:lstStyle/>
          <a:p>
            <a:r>
              <a:rPr lang="it-IT" smtClean="0"/>
              <a:t>INFN - Direzione Affari del Personale</a:t>
            </a:r>
            <a:endParaRPr lang="en-US" dirty="0"/>
          </a:p>
        </p:txBody>
      </p:sp>
      <p:sp>
        <p:nvSpPr>
          <p:cNvPr id="4" name="Slide Number Placeholder 3"/>
          <p:cNvSpPr>
            <a:spLocks noGrp="1"/>
          </p:cNvSpPr>
          <p:nvPr>
            <p:ph type="sldNum" sz="quarter" idx="12"/>
          </p:nvPr>
        </p:nvSpPr>
        <p:spPr/>
        <p:txBody>
          <a:bodyPr/>
          <a:lstStyle/>
          <a:p>
            <a:fld id="{0000D3D3-2406-C743-B962-1AE2B33053F1}" type="slidenum">
              <a:rPr lang="en-US" smtClean="0"/>
              <a:pPr/>
              <a:t>‹N›</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7" name="Content Placeholder 4" descr="logoSSIdark100.png"/>
          <p:cNvPicPr>
            <a:picLocks noChangeAspect="1"/>
          </p:cNvPicPr>
          <p:nvPr userDrawn="1"/>
        </p:nvPicPr>
        <p:blipFill>
          <a:blip r:embed="rId2"/>
          <a:srcRect l="-36559" r="-36559"/>
          <a:stretch>
            <a:fillRect/>
          </a:stretch>
        </p:blipFill>
        <p:spPr>
          <a:xfrm>
            <a:off x="8248650" y="6351816"/>
            <a:ext cx="876300" cy="506184"/>
          </a:xfrm>
          <a:prstGeom prst="rect">
            <a:avLst/>
          </a:prstGeom>
        </p:spPr>
      </p:pic>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it-IT" smtClean="0"/>
              <a:t>Renato Carletti</a:t>
            </a:r>
            <a:endParaRPr lang="en-US"/>
          </a:p>
        </p:txBody>
      </p:sp>
      <p:sp>
        <p:nvSpPr>
          <p:cNvPr id="6" name="Footer Placeholder 5"/>
          <p:cNvSpPr>
            <a:spLocks noGrp="1"/>
          </p:cNvSpPr>
          <p:nvPr>
            <p:ph type="ftr" sz="quarter" idx="11"/>
          </p:nvPr>
        </p:nvSpPr>
        <p:spPr/>
        <p:txBody>
          <a:bodyPr/>
          <a:lstStyle/>
          <a:p>
            <a:r>
              <a:rPr lang="it-IT" smtClean="0"/>
              <a:t>INFN - Direzione Affari del Personale</a:t>
            </a:r>
            <a:endParaRPr lang="en-US" dirty="0"/>
          </a:p>
        </p:txBody>
      </p:sp>
      <p:sp>
        <p:nvSpPr>
          <p:cNvPr id="7" name="Slide Number Placeholder 6"/>
          <p:cNvSpPr>
            <a:spLocks noGrp="1"/>
          </p:cNvSpPr>
          <p:nvPr>
            <p:ph type="sldNum" sz="quarter" idx="12"/>
          </p:nvPr>
        </p:nvSpPr>
        <p:spPr/>
        <p:txBody>
          <a:bodyPr/>
          <a:lstStyle/>
          <a:p>
            <a:fld id="{0000D3D3-2406-C743-B962-1AE2B33053F1}" type="slidenum">
              <a:rPr lang="en-US" smtClean="0"/>
              <a:pPr/>
              <a:t>‹N›</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it-IT" smtClean="0"/>
              <a:t>Renato Carletti</a:t>
            </a:r>
            <a:endParaRPr lang="en-US"/>
          </a:p>
        </p:txBody>
      </p:sp>
      <p:sp>
        <p:nvSpPr>
          <p:cNvPr id="6" name="Footer Placeholder 5"/>
          <p:cNvSpPr>
            <a:spLocks noGrp="1"/>
          </p:cNvSpPr>
          <p:nvPr>
            <p:ph type="ftr" sz="quarter" idx="11"/>
          </p:nvPr>
        </p:nvSpPr>
        <p:spPr/>
        <p:txBody>
          <a:bodyPr/>
          <a:lstStyle/>
          <a:p>
            <a:r>
              <a:rPr lang="it-IT" smtClean="0"/>
              <a:t>INFN - Direzione Affari del Personale</a:t>
            </a:r>
            <a:endParaRPr lang="en-US" dirty="0"/>
          </a:p>
        </p:txBody>
      </p:sp>
      <p:sp>
        <p:nvSpPr>
          <p:cNvPr id="7" name="Slide Number Placeholder 6"/>
          <p:cNvSpPr>
            <a:spLocks noGrp="1"/>
          </p:cNvSpPr>
          <p:nvPr>
            <p:ph type="sldNum" sz="quarter" idx="12"/>
          </p:nvPr>
        </p:nvSpPr>
        <p:spPr/>
        <p:txBody>
          <a:bodyPr/>
          <a:lstStyle/>
          <a:p>
            <a:fld id="{0000D3D3-2406-C743-B962-1AE2B33053F1}" type="slidenum">
              <a:rPr lang="en-US" smtClean="0"/>
              <a:pPr/>
              <a:t>‹N›</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it-IT" smtClean="0"/>
              <a:t>Renato Carletti</a:t>
            </a:r>
            <a:endParaRPr lang="en-US"/>
          </a:p>
        </p:txBody>
      </p:sp>
      <p:sp>
        <p:nvSpPr>
          <p:cNvPr id="5" name="Footer Placeholder 4"/>
          <p:cNvSpPr>
            <a:spLocks noGrp="1"/>
          </p:cNvSpPr>
          <p:nvPr>
            <p:ph type="ftr" sz="quarter" idx="11"/>
          </p:nvPr>
        </p:nvSpPr>
        <p:spPr/>
        <p:txBody>
          <a:bodyPr/>
          <a:lstStyle/>
          <a:p>
            <a:r>
              <a:rPr lang="it-IT" smtClean="0"/>
              <a:t>INFN - Direzione Affari del Personale</a:t>
            </a:r>
            <a:endParaRPr lang="en-US" dirty="0"/>
          </a:p>
        </p:txBody>
      </p:sp>
      <p:sp>
        <p:nvSpPr>
          <p:cNvPr id="6" name="Slide Number Placeholder 5"/>
          <p:cNvSpPr>
            <a:spLocks noGrp="1"/>
          </p:cNvSpPr>
          <p:nvPr>
            <p:ph type="sldNum" sz="quarter" idx="12"/>
          </p:nvPr>
        </p:nvSpPr>
        <p:spPr/>
        <p:txBody>
          <a:bodyPr/>
          <a:lstStyle/>
          <a:p>
            <a:fld id="{0000D3D3-2406-C743-B962-1AE2B33053F1}" type="slidenum">
              <a:rPr lang="en-US" smtClean="0"/>
              <a:pPr/>
              <a:t>‹N›</a:t>
            </a:fld>
            <a:endParaRPr lang="en-US"/>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4.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614665"/>
          </a:xfrm>
          <a:prstGeom prst="rect">
            <a:avLst/>
          </a:prstGeom>
        </p:spPr>
        <p:txBody>
          <a:bodyPr vert="horz"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57200" y="767065"/>
            <a:ext cx="8229600" cy="5362463"/>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r>
              <a:rPr lang="it-IT" smtClean="0"/>
              <a:t>Renato Carletti</a:t>
            </a:r>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it-IT" smtClean="0"/>
              <a:t>INFN - Direzione Affari del Personale</a:t>
            </a:r>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0000D3D3-2406-C743-B962-1AE2B33053F1}" type="slidenum">
              <a:rPr lang="en-US" smtClean="0"/>
              <a:pPr/>
              <a:t>‹N›</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77" r:id="rId1"/>
    <p:sldLayoutId id="2147483778"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Lst>
  <p:transition/>
  <p:timing>
    <p:tnLst>
      <p:par>
        <p:cTn id="1" dur="indefinite" restart="never" nodeType="tmRoot"/>
      </p:par>
    </p:tnLst>
  </p:timing>
  <p:hf hd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4002BB-CFD8-4B5D-AEDC-670D9A26B1F4}" type="datetimeFigureOut">
              <a:rPr lang="it-IT" smtClean="0"/>
              <a:t>09/03/2016</a:t>
            </a:fld>
            <a:endParaRPr lang="it-IT"/>
          </a:p>
        </p:txBody>
      </p:sp>
      <p:sp>
        <p:nvSpPr>
          <p:cNvPr id="5" name="Segnaposto piè di pagina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402A8D-43BC-4C79-AC27-E52DBC9EF88B}" type="slidenum">
              <a:rPr lang="it-IT" smtClean="0"/>
              <a:t>‹N›</a:t>
            </a:fld>
            <a:endParaRPr lang="it-IT"/>
          </a:p>
        </p:txBody>
      </p:sp>
    </p:spTree>
    <p:extLst>
      <p:ext uri="{BB962C8B-B14F-4D97-AF65-F5344CB8AC3E}">
        <p14:creationId xmlns:p14="http://schemas.microsoft.com/office/powerpoint/2010/main" val="1820005903"/>
      </p:ext>
    </p:extLst>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CD4BFD-216B-43C5-9290-78D3124C5D50}" type="datetimeFigureOut">
              <a:rPr lang="it-IT" smtClean="0"/>
              <a:t>09/03/2016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8808EB-C89A-4A99-B709-99A4DB6602D0}" type="slidenum">
              <a:rPr lang="it-IT" smtClean="0"/>
              <a:t>‹N›</a:t>
            </a:fld>
            <a:endParaRPr lang="it-IT"/>
          </a:p>
        </p:txBody>
      </p:sp>
    </p:spTree>
    <p:extLst>
      <p:ext uri="{BB962C8B-B14F-4D97-AF65-F5344CB8AC3E}">
        <p14:creationId xmlns:p14="http://schemas.microsoft.com/office/powerpoint/2010/main" val="3495978282"/>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t-IT" smtClean="0"/>
              <a:t>Renato Carletti</a:t>
            </a:r>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INFN - Direzione Affari del Personale</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ED0FB0-7207-4CC3-AB45-91F4CB5014BB}" type="slidenum">
              <a:rPr lang="it-IT" smtClean="0"/>
              <a:t>‹N›</a:t>
            </a:fld>
            <a:endParaRPr lang="it-IT"/>
          </a:p>
        </p:txBody>
      </p:sp>
    </p:spTree>
    <p:extLst>
      <p:ext uri="{BB962C8B-B14F-4D97-AF65-F5344CB8AC3E}">
        <p14:creationId xmlns:p14="http://schemas.microsoft.com/office/powerpoint/2010/main" val="3357113353"/>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ac.infn.i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667" i="1" dirty="0" smtClean="0">
                <a:solidFill>
                  <a:srgbClr val="002060"/>
                </a:solidFill>
              </a:rPr>
              <a:t>Simona Fiori</a:t>
            </a:r>
            <a:endParaRPr lang="en-US" sz="1200" dirty="0">
              <a:solidFill>
                <a:srgbClr val="002060"/>
              </a:solidFill>
            </a:endParaRPr>
          </a:p>
        </p:txBody>
      </p:sp>
      <p:sp>
        <p:nvSpPr>
          <p:cNvPr id="5" name="Subtitle 4"/>
          <p:cNvSpPr>
            <a:spLocks noGrp="1"/>
          </p:cNvSpPr>
          <p:nvPr>
            <p:ph type="subTitle" idx="1"/>
          </p:nvPr>
        </p:nvSpPr>
        <p:spPr/>
        <p:txBody>
          <a:bodyPr>
            <a:normAutofit/>
          </a:bodyPr>
          <a:lstStyle/>
          <a:p>
            <a:r>
              <a:rPr lang="en-US" dirty="0" smtClean="0"/>
              <a:t>Bari 9 – 10 </a:t>
            </a:r>
            <a:r>
              <a:rPr lang="en-US" dirty="0" err="1" smtClean="0"/>
              <a:t>marzo</a:t>
            </a:r>
            <a:r>
              <a:rPr lang="en-US" dirty="0" smtClean="0"/>
              <a:t> 2016</a:t>
            </a:r>
            <a:endParaRPr lang="en-US" dirty="0"/>
          </a:p>
        </p:txBody>
      </p:sp>
      <p:sp>
        <p:nvSpPr>
          <p:cNvPr id="8" name="Title 1"/>
          <p:cNvSpPr txBox="1">
            <a:spLocks/>
          </p:cNvSpPr>
          <p:nvPr/>
        </p:nvSpPr>
        <p:spPr>
          <a:xfrm>
            <a:off x="1219200" y="3886199"/>
            <a:ext cx="6858000" cy="990600"/>
          </a:xfrm>
          <a:prstGeom prst="rect">
            <a:avLst/>
          </a:prstGeom>
        </p:spPr>
        <p:txBody>
          <a:bodyPr vert="horz" anchor="t" anchorCtr="0">
            <a:normAutofit fontScale="97500"/>
          </a:bodyPr>
          <a:lstStyle>
            <a:lvl1pPr algn="r" rtl="0" eaLnBrk="1" latinLnBrk="0" hangingPunct="1">
              <a:spcBef>
                <a:spcPct val="0"/>
              </a:spcBef>
              <a:buNone/>
              <a:defRPr kumimoji="0" sz="3200" kern="1200">
                <a:solidFill>
                  <a:schemeClr val="tx1"/>
                </a:solidFill>
                <a:latin typeface="+mj-lt"/>
                <a:ea typeface="+mj-ea"/>
                <a:cs typeface="+mj-cs"/>
              </a:defRPr>
            </a:lvl1pPr>
          </a:lstStyle>
          <a:p>
            <a:pPr defTabSz="914400"/>
            <a:r>
              <a:rPr lang="en-US" sz="2667" i="1" dirty="0" smtClean="0">
                <a:solidFill>
                  <a:srgbClr val="002060"/>
                </a:solidFill>
              </a:rPr>
              <a:t/>
            </a:r>
            <a:br>
              <a:rPr lang="en-US" sz="2667" i="1" dirty="0" smtClean="0">
                <a:solidFill>
                  <a:srgbClr val="002060"/>
                </a:solidFill>
              </a:rPr>
            </a:br>
            <a:r>
              <a:rPr lang="en-US" sz="1300" i="1" dirty="0" smtClean="0">
                <a:solidFill>
                  <a:srgbClr val="002060"/>
                </a:solidFill>
              </a:rPr>
              <a:t/>
            </a:r>
            <a:br>
              <a:rPr lang="en-US" sz="1300" i="1" dirty="0" smtClean="0">
                <a:solidFill>
                  <a:srgbClr val="002060"/>
                </a:solidFill>
              </a:rPr>
            </a:br>
            <a:r>
              <a:rPr lang="en-US" sz="1800" i="1" dirty="0" err="1" smtClean="0">
                <a:solidFill>
                  <a:srgbClr val="002060"/>
                </a:solidFill>
              </a:rPr>
              <a:t>Direttore</a:t>
            </a:r>
            <a:endParaRPr lang="en-US" sz="1200" dirty="0">
              <a:solidFill>
                <a:srgbClr val="002060"/>
              </a:solidFill>
            </a:endParaRPr>
          </a:p>
        </p:txBody>
      </p:sp>
      <p:sp>
        <p:nvSpPr>
          <p:cNvPr id="9" name="Subtitle 4"/>
          <p:cNvSpPr txBox="1">
            <a:spLocks/>
          </p:cNvSpPr>
          <p:nvPr/>
        </p:nvSpPr>
        <p:spPr>
          <a:xfrm>
            <a:off x="1219200" y="5293286"/>
            <a:ext cx="6858000" cy="337674"/>
          </a:xfrm>
          <a:prstGeom prst="rect">
            <a:avLst/>
          </a:prstGeom>
        </p:spPr>
        <p:txBody>
          <a:bodyPr vert="horz">
            <a:normAutofit fontScale="92500" lnSpcReduction="20000"/>
          </a:bodyPr>
          <a:lstStyle>
            <a:lvl1pPr marL="0" indent="0" algn="r" rtl="0"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defTabSz="914400"/>
            <a:r>
              <a:rPr lang="it-IT" i="1" dirty="0" smtClean="0"/>
              <a:t> </a:t>
            </a:r>
            <a:endParaRPr lang="en-US" dirty="0"/>
          </a:p>
        </p:txBody>
      </p:sp>
      <p:pic>
        <p:nvPicPr>
          <p:cNvPr id="10" name="Picture 2" descr="http://www.infn.it/logo/weblogo2b.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888" y="426682"/>
            <a:ext cx="1671268" cy="1651607"/>
          </a:xfrm>
          <a:prstGeom prst="rect">
            <a:avLst/>
          </a:prstGeom>
          <a:noFill/>
          <a:extLst>
            <a:ext uri="{909E8E84-426E-40DD-AFC4-6F175D3DCCD1}">
              <a14:hiddenFill xmlns:a14="http://schemas.microsoft.com/office/drawing/2010/main">
                <a:solidFill>
                  <a:srgbClr val="FFFFFF"/>
                </a:solidFill>
              </a14:hiddenFill>
            </a:ext>
          </a:extLst>
        </p:spPr>
      </p:pic>
      <p:sp>
        <p:nvSpPr>
          <p:cNvPr id="11" name="CasellaDiTesto 10"/>
          <p:cNvSpPr txBox="1"/>
          <p:nvPr/>
        </p:nvSpPr>
        <p:spPr>
          <a:xfrm>
            <a:off x="658026" y="2397469"/>
            <a:ext cx="7555391" cy="1169551"/>
          </a:xfrm>
          <a:prstGeom prst="rect">
            <a:avLst/>
          </a:prstGeom>
          <a:noFill/>
        </p:spPr>
        <p:txBody>
          <a:bodyPr wrap="square" rtlCol="0">
            <a:spAutoFit/>
          </a:bodyPr>
          <a:lstStyle/>
          <a:p>
            <a:pPr algn="r">
              <a:spcAft>
                <a:spcPts val="1200"/>
              </a:spcAft>
            </a:pPr>
            <a:r>
              <a:rPr lang="it-IT" sz="4000" b="1" i="1" dirty="0" smtClean="0">
                <a:solidFill>
                  <a:srgbClr val="002060"/>
                </a:solidFill>
                <a:latin typeface="+mj-lt"/>
                <a:ea typeface="+mj-ea"/>
                <a:cs typeface="+mj-cs"/>
              </a:rPr>
              <a:t>Assemblea del Personale TTA</a:t>
            </a:r>
          </a:p>
          <a:p>
            <a:pPr marL="0" lvl="1" algn="r"/>
            <a:r>
              <a:rPr lang="it-IT" sz="1600" b="1" i="1" dirty="0" smtClean="0">
                <a:solidFill>
                  <a:srgbClr val="002060"/>
                </a:solidFill>
                <a:latin typeface="+mj-lt"/>
                <a:ea typeface="+mj-ea"/>
                <a:cs typeface="+mj-cs"/>
              </a:rPr>
              <a:t>Direzione Affari Amministrativi</a:t>
            </a:r>
            <a:r>
              <a:rPr lang="it-IT" sz="2000" b="1" i="1" dirty="0" smtClean="0">
                <a:solidFill>
                  <a:srgbClr val="002060"/>
                </a:solidFill>
                <a:latin typeface="+mj-lt"/>
                <a:ea typeface="+mj-ea"/>
                <a:cs typeface="+mj-cs"/>
              </a:rPr>
              <a:t> </a:t>
            </a:r>
            <a:endParaRPr lang="it-IT" sz="2000" b="1" i="1" dirty="0">
              <a:solidFill>
                <a:srgbClr val="002060"/>
              </a:solidFill>
              <a:latin typeface="+mj-lt"/>
              <a:ea typeface="+mj-ea"/>
              <a:cs typeface="+mj-cs"/>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Gli Uffici e le competenze (segue)</a:t>
            </a:r>
          </a:p>
        </p:txBody>
      </p:sp>
      <p:sp>
        <p:nvSpPr>
          <p:cNvPr id="3" name="Segnaposto data 2"/>
          <p:cNvSpPr>
            <a:spLocks noGrp="1"/>
          </p:cNvSpPr>
          <p:nvPr>
            <p:ph type="dt" sz="half" idx="10"/>
          </p:nvPr>
        </p:nvSpPr>
        <p:spPr/>
        <p:txBody>
          <a:bodyPr/>
          <a:lstStyle/>
          <a:p>
            <a:pPr algn="r"/>
            <a:r>
              <a:rPr lang="it-IT" dirty="0"/>
              <a:t>Simona Fiori</a:t>
            </a:r>
            <a:endParaRPr lang="en-US" dirty="0"/>
          </a:p>
          <a:p>
            <a:pPr algn="r"/>
            <a:endParaRPr lang="en-US" dirty="0"/>
          </a:p>
        </p:txBody>
      </p:sp>
      <p:sp>
        <p:nvSpPr>
          <p:cNvPr id="4" name="Segnaposto piè di pagina 3"/>
          <p:cNvSpPr>
            <a:spLocks noGrp="1"/>
          </p:cNvSpPr>
          <p:nvPr>
            <p:ph type="ftr" sz="quarter" idx="11"/>
          </p:nvPr>
        </p:nvSpPr>
        <p:spPr/>
        <p:txBody>
          <a:bodyPr/>
          <a:lstStyle/>
          <a:p>
            <a:pPr algn="l"/>
            <a:r>
              <a:rPr lang="it-IT" dirty="0" smtClean="0"/>
              <a:t>INFN - Direzione Affari Amministrativi</a:t>
            </a: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10</a:t>
            </a:fld>
            <a:endParaRPr lang="en-US"/>
          </a:p>
        </p:txBody>
      </p:sp>
      <p:sp>
        <p:nvSpPr>
          <p:cNvPr id="6" name="Segnaposto contenuto 5"/>
          <p:cNvSpPr>
            <a:spLocks noGrp="1"/>
          </p:cNvSpPr>
          <p:nvPr>
            <p:ph sz="quarter" idx="1"/>
          </p:nvPr>
        </p:nvSpPr>
        <p:spPr/>
        <p:txBody>
          <a:bodyPr>
            <a:normAutofit/>
          </a:bodyPr>
          <a:lstStyle/>
          <a:p>
            <a:r>
              <a:rPr lang="it-IT" b="1" dirty="0">
                <a:solidFill>
                  <a:srgbClr val="0099FF"/>
                </a:solidFill>
              </a:rPr>
              <a:t>Ufficio Contabilità </a:t>
            </a:r>
            <a:r>
              <a:rPr lang="it-IT" b="1" dirty="0" smtClean="0">
                <a:solidFill>
                  <a:srgbClr val="0099FF"/>
                </a:solidFill>
              </a:rPr>
              <a:t>patrimoniale</a:t>
            </a:r>
          </a:p>
          <a:p>
            <a:pPr marL="0" indent="0">
              <a:buNone/>
            </a:pPr>
            <a:r>
              <a:rPr lang="it-IT" dirty="0"/>
              <a:t>Gestione dell’inventario generale dei beni mobili e immobili e delle procedure di </a:t>
            </a:r>
            <a:r>
              <a:rPr lang="it-IT" dirty="0" smtClean="0"/>
              <a:t>ammortamento</a:t>
            </a:r>
          </a:p>
          <a:p>
            <a:pPr marL="0" indent="0">
              <a:buNone/>
            </a:pPr>
            <a:r>
              <a:rPr lang="it-IT" dirty="0"/>
              <a:t>L’Ufficio cura </a:t>
            </a:r>
            <a:r>
              <a:rPr lang="it-IT" dirty="0" smtClean="0"/>
              <a:t>l’aggiornamento </a:t>
            </a:r>
            <a:r>
              <a:rPr lang="it-IT" dirty="0"/>
              <a:t>delle Scritture </a:t>
            </a:r>
            <a:r>
              <a:rPr lang="it-IT" dirty="0" smtClean="0"/>
              <a:t>patrimoniali,</a:t>
            </a:r>
            <a:endParaRPr lang="it-IT" dirty="0"/>
          </a:p>
          <a:p>
            <a:pPr marL="0" indent="0">
              <a:buNone/>
            </a:pPr>
            <a:r>
              <a:rPr lang="it-IT" dirty="0" smtClean="0"/>
              <a:t>le </a:t>
            </a:r>
            <a:r>
              <a:rPr lang="it-IT" dirty="0"/>
              <a:t>procedure </a:t>
            </a:r>
            <a:r>
              <a:rPr lang="it-IT" dirty="0" smtClean="0"/>
              <a:t>relative alla predisposizione </a:t>
            </a:r>
            <a:r>
              <a:rPr lang="it-IT" dirty="0"/>
              <a:t>dell’Inventario Generale dei </a:t>
            </a:r>
            <a:r>
              <a:rPr lang="it-IT" dirty="0" smtClean="0"/>
              <a:t>beni, le procedure di ammortamento e </a:t>
            </a:r>
            <a:endParaRPr lang="it-IT" dirty="0"/>
          </a:p>
          <a:p>
            <a:pPr marL="0" indent="0">
              <a:buNone/>
            </a:pPr>
            <a:r>
              <a:rPr lang="it-IT" dirty="0" smtClean="0"/>
              <a:t>Per la </a:t>
            </a:r>
            <a:r>
              <a:rPr lang="it-IT" dirty="0"/>
              <a:t>dismissione e cancellazione dall’Inventario dei beni mobili ed immobili per fuori uso, perdita, furto, cessione </a:t>
            </a:r>
            <a:r>
              <a:rPr lang="it-IT" dirty="0" smtClean="0"/>
              <a:t>ecc.</a:t>
            </a:r>
          </a:p>
          <a:p>
            <a:pPr marL="0" indent="0">
              <a:buNone/>
            </a:pPr>
            <a:r>
              <a:rPr lang="it-IT" sz="1800" b="1" dirty="0" smtClean="0">
                <a:solidFill>
                  <a:srgbClr val="0099FF"/>
                </a:solidFill>
              </a:rPr>
              <a:t>Personale</a:t>
            </a:r>
            <a:endParaRPr lang="it-IT" sz="1800" b="1" dirty="0">
              <a:solidFill>
                <a:srgbClr val="0099FF"/>
              </a:solidFill>
            </a:endParaRPr>
          </a:p>
          <a:p>
            <a:pPr marL="0" indent="0">
              <a:buNone/>
            </a:pPr>
            <a:r>
              <a:rPr lang="it-IT" sz="1800" dirty="0" smtClean="0"/>
              <a:t>Giorgio Pisani (Responsabile)</a:t>
            </a:r>
            <a:endParaRPr lang="it-IT" sz="1800" dirty="0"/>
          </a:p>
        </p:txBody>
      </p:sp>
    </p:spTree>
    <p:extLst>
      <p:ext uri="{BB962C8B-B14F-4D97-AF65-F5344CB8AC3E}">
        <p14:creationId xmlns:p14="http://schemas.microsoft.com/office/powerpoint/2010/main" val="12606529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Gli Uffici e le competenze (segue)</a:t>
            </a:r>
          </a:p>
        </p:txBody>
      </p:sp>
      <p:sp>
        <p:nvSpPr>
          <p:cNvPr id="3" name="Segnaposto data 2"/>
          <p:cNvSpPr>
            <a:spLocks noGrp="1"/>
          </p:cNvSpPr>
          <p:nvPr>
            <p:ph type="dt" sz="half" idx="10"/>
          </p:nvPr>
        </p:nvSpPr>
        <p:spPr/>
        <p:txBody>
          <a:bodyPr/>
          <a:lstStyle/>
          <a:p>
            <a:pPr algn="r"/>
            <a:r>
              <a:rPr lang="it-IT" dirty="0"/>
              <a:t>Simona Fiori</a:t>
            </a:r>
            <a:endParaRPr lang="en-US" dirty="0"/>
          </a:p>
          <a:p>
            <a:pPr algn="r"/>
            <a:endParaRPr lang="en-US" dirty="0"/>
          </a:p>
        </p:txBody>
      </p:sp>
      <p:sp>
        <p:nvSpPr>
          <p:cNvPr id="4" name="Segnaposto piè di pagina 3"/>
          <p:cNvSpPr>
            <a:spLocks noGrp="1"/>
          </p:cNvSpPr>
          <p:nvPr>
            <p:ph type="ftr" sz="quarter" idx="11"/>
          </p:nvPr>
        </p:nvSpPr>
        <p:spPr/>
        <p:txBody>
          <a:bodyPr/>
          <a:lstStyle/>
          <a:p>
            <a:pPr algn="l"/>
            <a:r>
              <a:rPr lang="it-IT" dirty="0" smtClean="0"/>
              <a:t>INFN - Direzione Affari Amministrativi</a:t>
            </a: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11</a:t>
            </a:fld>
            <a:endParaRPr lang="en-US"/>
          </a:p>
        </p:txBody>
      </p:sp>
      <p:sp>
        <p:nvSpPr>
          <p:cNvPr id="6" name="Segnaposto contenuto 5"/>
          <p:cNvSpPr>
            <a:spLocks noGrp="1"/>
          </p:cNvSpPr>
          <p:nvPr>
            <p:ph sz="quarter" idx="1"/>
          </p:nvPr>
        </p:nvSpPr>
        <p:spPr/>
        <p:txBody>
          <a:bodyPr>
            <a:normAutofit/>
          </a:bodyPr>
          <a:lstStyle/>
          <a:p>
            <a:r>
              <a:rPr lang="it-IT" b="1" dirty="0">
                <a:solidFill>
                  <a:srgbClr val="0099FF"/>
                </a:solidFill>
              </a:rPr>
              <a:t>Ufficio Adempimenti </a:t>
            </a:r>
            <a:r>
              <a:rPr lang="it-IT" b="1" dirty="0" smtClean="0">
                <a:solidFill>
                  <a:srgbClr val="0099FF"/>
                </a:solidFill>
              </a:rPr>
              <a:t>fiscali</a:t>
            </a:r>
          </a:p>
          <a:p>
            <a:pPr marL="0" indent="0">
              <a:buNone/>
            </a:pPr>
            <a:r>
              <a:rPr lang="it-IT" dirty="0"/>
              <a:t>Contabilità ai fini fiscali e gestione adempimenti in materia di imposte dirette e </a:t>
            </a:r>
            <a:r>
              <a:rPr lang="it-IT" dirty="0" smtClean="0"/>
              <a:t>indirette</a:t>
            </a:r>
          </a:p>
          <a:p>
            <a:pPr marL="0" lvl="0" indent="0">
              <a:buNone/>
            </a:pPr>
            <a:r>
              <a:rPr lang="it-IT" dirty="0"/>
              <a:t>L’Ufficio cura </a:t>
            </a:r>
            <a:r>
              <a:rPr lang="it-IT" dirty="0" smtClean="0"/>
              <a:t>la gestione </a:t>
            </a:r>
            <a:r>
              <a:rPr lang="it-IT" dirty="0"/>
              <a:t>degli adempimenti in </a:t>
            </a:r>
            <a:r>
              <a:rPr lang="it-IT" dirty="0" smtClean="0"/>
              <a:t>materia fiscale e la tenuta </a:t>
            </a:r>
            <a:r>
              <a:rPr lang="it-IT" dirty="0"/>
              <a:t>della contabilità ai fini </a:t>
            </a:r>
            <a:r>
              <a:rPr lang="it-IT" dirty="0" smtClean="0"/>
              <a:t>fiscali</a:t>
            </a:r>
          </a:p>
          <a:p>
            <a:pPr marL="0" lvl="0" indent="0">
              <a:buNone/>
            </a:pPr>
            <a:r>
              <a:rPr lang="it-IT" dirty="0"/>
              <a:t>Predispone le dichiarazioni fiscali </a:t>
            </a:r>
            <a:r>
              <a:rPr lang="it-IT" dirty="0" smtClean="0"/>
              <a:t>ed effettua i versamenti (IRES</a:t>
            </a:r>
            <a:r>
              <a:rPr lang="it-IT" dirty="0"/>
              <a:t>, IVA, IRAP e IMU), sulla base dei dati contabili provenienti sia dalla Sede Centrale che dalle strutture locali</a:t>
            </a:r>
          </a:p>
          <a:p>
            <a:pPr marL="0" indent="0">
              <a:buNone/>
            </a:pPr>
            <a:endParaRPr lang="it-IT" sz="1800" b="1" dirty="0" smtClean="0"/>
          </a:p>
          <a:p>
            <a:pPr marL="0" indent="0">
              <a:buNone/>
            </a:pPr>
            <a:r>
              <a:rPr lang="it-IT" sz="1800" b="1" dirty="0" smtClean="0">
                <a:solidFill>
                  <a:srgbClr val="0099FF"/>
                </a:solidFill>
              </a:rPr>
              <a:t>Personale</a:t>
            </a:r>
            <a:endParaRPr lang="it-IT" sz="1800" b="1" dirty="0">
              <a:solidFill>
                <a:srgbClr val="0099FF"/>
              </a:solidFill>
            </a:endParaRPr>
          </a:p>
          <a:p>
            <a:pPr marL="0" indent="0">
              <a:buNone/>
            </a:pPr>
            <a:r>
              <a:rPr lang="it-IT" sz="1800" dirty="0" smtClean="0"/>
              <a:t>Paolo Ricco (Responsabile</a:t>
            </a:r>
            <a:r>
              <a:rPr lang="it-IT" sz="1800" dirty="0"/>
              <a:t>)</a:t>
            </a:r>
          </a:p>
          <a:p>
            <a:pPr marL="0" indent="0">
              <a:buNone/>
            </a:pPr>
            <a:r>
              <a:rPr lang="it-IT" sz="1800" dirty="0" smtClean="0"/>
              <a:t>Ivano </a:t>
            </a:r>
            <a:r>
              <a:rPr lang="it-IT" sz="1800" dirty="0" err="1" smtClean="0"/>
              <a:t>Iafrate</a:t>
            </a:r>
            <a:endParaRPr lang="it-IT" sz="1800" dirty="0"/>
          </a:p>
          <a:p>
            <a:pPr marL="0" indent="0">
              <a:buNone/>
            </a:pPr>
            <a:endParaRPr lang="it-IT" dirty="0"/>
          </a:p>
        </p:txBody>
      </p:sp>
    </p:spTree>
    <p:extLst>
      <p:ext uri="{BB962C8B-B14F-4D97-AF65-F5344CB8AC3E}">
        <p14:creationId xmlns:p14="http://schemas.microsoft.com/office/powerpoint/2010/main" val="242618123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Gli Uffici e le competenze (segue)</a:t>
            </a:r>
          </a:p>
        </p:txBody>
      </p:sp>
      <p:sp>
        <p:nvSpPr>
          <p:cNvPr id="3" name="Segnaposto data 2"/>
          <p:cNvSpPr>
            <a:spLocks noGrp="1"/>
          </p:cNvSpPr>
          <p:nvPr>
            <p:ph type="dt" sz="half" idx="10"/>
          </p:nvPr>
        </p:nvSpPr>
        <p:spPr/>
        <p:txBody>
          <a:bodyPr/>
          <a:lstStyle/>
          <a:p>
            <a:pPr algn="r"/>
            <a:r>
              <a:rPr lang="it-IT" dirty="0"/>
              <a:t>Simona Fiori</a:t>
            </a:r>
            <a:endParaRPr lang="en-US" dirty="0"/>
          </a:p>
        </p:txBody>
      </p:sp>
      <p:sp>
        <p:nvSpPr>
          <p:cNvPr id="4" name="Segnaposto piè di pagina 3"/>
          <p:cNvSpPr>
            <a:spLocks noGrp="1"/>
          </p:cNvSpPr>
          <p:nvPr>
            <p:ph type="ftr" sz="quarter" idx="11"/>
          </p:nvPr>
        </p:nvSpPr>
        <p:spPr/>
        <p:txBody>
          <a:bodyPr/>
          <a:lstStyle/>
          <a:p>
            <a:pPr algn="l"/>
            <a:r>
              <a:rPr lang="it-IT" dirty="0" smtClean="0"/>
              <a:t>INFN - Direzione Affari Amministrativi</a:t>
            </a: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12</a:t>
            </a:fld>
            <a:endParaRPr lang="en-US"/>
          </a:p>
        </p:txBody>
      </p:sp>
      <p:sp>
        <p:nvSpPr>
          <p:cNvPr id="6" name="Segnaposto contenuto 5"/>
          <p:cNvSpPr>
            <a:spLocks noGrp="1"/>
          </p:cNvSpPr>
          <p:nvPr>
            <p:ph sz="quarter" idx="1"/>
          </p:nvPr>
        </p:nvSpPr>
        <p:spPr/>
        <p:txBody>
          <a:bodyPr>
            <a:normAutofit fontScale="92500" lnSpcReduction="20000"/>
          </a:bodyPr>
          <a:lstStyle/>
          <a:p>
            <a:r>
              <a:rPr lang="it-IT" b="1" dirty="0">
                <a:solidFill>
                  <a:srgbClr val="0099FF"/>
                </a:solidFill>
              </a:rPr>
              <a:t>Ufficio Assistenza </a:t>
            </a:r>
            <a:r>
              <a:rPr lang="it-IT" b="1" dirty="0" smtClean="0">
                <a:solidFill>
                  <a:srgbClr val="0099FF"/>
                </a:solidFill>
              </a:rPr>
              <a:t>CNS</a:t>
            </a:r>
          </a:p>
          <a:p>
            <a:pPr marL="0" indent="0">
              <a:buNone/>
            </a:pPr>
            <a:r>
              <a:rPr lang="it-IT" dirty="0"/>
              <a:t>Supporto alle Commissioni Scientifiche Nazionali ed alla Commissione Calcolo per la gestione contabile analitica delle assegnazioni di </a:t>
            </a:r>
            <a:r>
              <a:rPr lang="it-IT" dirty="0" smtClean="0"/>
              <a:t>bilancio</a:t>
            </a:r>
          </a:p>
          <a:p>
            <a:pPr marL="0" indent="0">
              <a:buNone/>
            </a:pPr>
            <a:r>
              <a:rPr lang="it-IT" dirty="0" smtClean="0"/>
              <a:t>L’Ufficio cura le procedure per </a:t>
            </a:r>
            <a:r>
              <a:rPr lang="it-IT" dirty="0"/>
              <a:t>la preparazione dei bilanci di previsione delle Commissioni Scientifiche Nazionali e della Commissione Calcolo e Reti: raccolta delle richieste finanziarie inserite nel database dei preventivi da parte dei gruppi di ricerca e rielaborazione in tabelle riassuntive per sigla e struttura e per linee di </a:t>
            </a:r>
            <a:r>
              <a:rPr lang="it-IT" dirty="0" smtClean="0"/>
              <a:t>ricerca; aggiorna le </a:t>
            </a:r>
            <a:r>
              <a:rPr lang="it-IT" dirty="0"/>
              <a:t>situazioni finanziarie di ciascun esperimento/iniziativa specifica/sigla nel corso dell'anno </a:t>
            </a:r>
            <a:r>
              <a:rPr lang="it-IT" dirty="0" smtClean="0"/>
              <a:t>e riepiloga le </a:t>
            </a:r>
            <a:r>
              <a:rPr lang="it-IT" dirty="0"/>
              <a:t>assegnazioni finali per ciascuna Commissione al termine dell'anno finanziario</a:t>
            </a:r>
            <a:endParaRPr lang="it-IT" dirty="0" smtClean="0"/>
          </a:p>
          <a:p>
            <a:pPr marL="0" indent="0">
              <a:buNone/>
            </a:pPr>
            <a:r>
              <a:rPr lang="it-IT" sz="1800" b="1" dirty="0" smtClean="0">
                <a:solidFill>
                  <a:srgbClr val="0099FF"/>
                </a:solidFill>
              </a:rPr>
              <a:t>Personale</a:t>
            </a:r>
            <a:endParaRPr lang="it-IT" sz="1800" b="1" dirty="0">
              <a:solidFill>
                <a:srgbClr val="0099FF"/>
              </a:solidFill>
            </a:endParaRPr>
          </a:p>
          <a:p>
            <a:pPr marL="0" indent="0">
              <a:buNone/>
            </a:pPr>
            <a:r>
              <a:rPr lang="it-IT" sz="1800" dirty="0" smtClean="0"/>
              <a:t>Liliana Ubaldini (Responsabile</a:t>
            </a:r>
            <a:r>
              <a:rPr lang="it-IT" sz="1800" dirty="0"/>
              <a:t>)</a:t>
            </a:r>
          </a:p>
          <a:p>
            <a:pPr marL="0" indent="0">
              <a:buNone/>
            </a:pPr>
            <a:r>
              <a:rPr lang="it-IT" sz="1800" dirty="0" smtClean="0"/>
              <a:t>Maria Rosaria Ludovici</a:t>
            </a:r>
            <a:endParaRPr lang="it-IT" sz="1800" dirty="0"/>
          </a:p>
          <a:p>
            <a:pPr marL="0" indent="0">
              <a:buNone/>
            </a:pPr>
            <a:endParaRPr lang="it-IT" dirty="0"/>
          </a:p>
        </p:txBody>
      </p:sp>
    </p:spTree>
    <p:extLst>
      <p:ext uri="{BB962C8B-B14F-4D97-AF65-F5344CB8AC3E}">
        <p14:creationId xmlns:p14="http://schemas.microsoft.com/office/powerpoint/2010/main" val="390062533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Gli Uffici e le competenze (segue)</a:t>
            </a:r>
          </a:p>
        </p:txBody>
      </p:sp>
      <p:sp>
        <p:nvSpPr>
          <p:cNvPr id="3" name="Segnaposto data 2"/>
          <p:cNvSpPr>
            <a:spLocks noGrp="1"/>
          </p:cNvSpPr>
          <p:nvPr>
            <p:ph type="dt" sz="half" idx="10"/>
          </p:nvPr>
        </p:nvSpPr>
        <p:spPr>
          <a:xfrm>
            <a:off x="2707118" y="6356350"/>
            <a:ext cx="5791200" cy="365760"/>
          </a:xfrm>
        </p:spPr>
        <p:txBody>
          <a:bodyPr/>
          <a:lstStyle/>
          <a:p>
            <a:pPr algn="r"/>
            <a:r>
              <a:rPr lang="it-IT" dirty="0"/>
              <a:t> </a:t>
            </a:r>
            <a:r>
              <a:rPr lang="it-IT" dirty="0" smtClean="0"/>
              <a:t>INFN – Direzione Affari Amministrativi                        Simona </a:t>
            </a:r>
            <a:r>
              <a:rPr lang="it-IT" dirty="0"/>
              <a:t>Fiori</a:t>
            </a:r>
            <a:endParaRPr lang="en-US" dirty="0"/>
          </a:p>
          <a:p>
            <a:pPr algn="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13</a:t>
            </a:fld>
            <a:endParaRPr lang="en-US"/>
          </a:p>
        </p:txBody>
      </p:sp>
      <p:sp>
        <p:nvSpPr>
          <p:cNvPr id="6" name="Segnaposto contenuto 5"/>
          <p:cNvSpPr>
            <a:spLocks noGrp="1"/>
          </p:cNvSpPr>
          <p:nvPr>
            <p:ph sz="quarter" idx="1"/>
          </p:nvPr>
        </p:nvSpPr>
        <p:spPr/>
        <p:txBody>
          <a:bodyPr>
            <a:normAutofit fontScale="77500" lnSpcReduction="20000"/>
          </a:bodyPr>
          <a:lstStyle/>
          <a:p>
            <a:r>
              <a:rPr lang="it-IT" b="1" dirty="0" smtClean="0">
                <a:solidFill>
                  <a:srgbClr val="0099FF"/>
                </a:solidFill>
              </a:rPr>
              <a:t>Ufficio</a:t>
            </a:r>
            <a:r>
              <a:rPr lang="it-IT" dirty="0">
                <a:solidFill>
                  <a:srgbClr val="0099FF"/>
                </a:solidFill>
              </a:rPr>
              <a:t> </a:t>
            </a:r>
            <a:r>
              <a:rPr lang="it-IT" b="1" dirty="0" smtClean="0">
                <a:solidFill>
                  <a:srgbClr val="0099FF"/>
                </a:solidFill>
              </a:rPr>
              <a:t>Progetti </a:t>
            </a:r>
            <a:r>
              <a:rPr lang="it-IT" b="1" dirty="0">
                <a:solidFill>
                  <a:srgbClr val="0099FF"/>
                </a:solidFill>
              </a:rPr>
              <a:t>per la </a:t>
            </a:r>
            <a:r>
              <a:rPr lang="it-IT" b="1" dirty="0" smtClean="0">
                <a:solidFill>
                  <a:srgbClr val="0099FF"/>
                </a:solidFill>
              </a:rPr>
              <a:t>dematerializzazione</a:t>
            </a:r>
          </a:p>
          <a:p>
            <a:pPr marL="0" lvl="0" indent="0">
              <a:buNone/>
            </a:pPr>
            <a:r>
              <a:rPr lang="it-IT" dirty="0"/>
              <a:t>Progetto gestione documentale</a:t>
            </a:r>
          </a:p>
          <a:p>
            <a:pPr marL="0" lvl="0" indent="0">
              <a:buNone/>
            </a:pPr>
            <a:r>
              <a:rPr lang="it-IT" dirty="0" smtClean="0"/>
              <a:t>Progetto </a:t>
            </a:r>
            <a:r>
              <a:rPr lang="it-IT" dirty="0"/>
              <a:t>dematerializzazione dei flussi </a:t>
            </a:r>
            <a:r>
              <a:rPr lang="it-IT" dirty="0" smtClean="0"/>
              <a:t>procedimentali</a:t>
            </a:r>
          </a:p>
          <a:p>
            <a:pPr marL="0" lvl="0" indent="0">
              <a:buNone/>
            </a:pPr>
            <a:r>
              <a:rPr lang="it-IT" dirty="0"/>
              <a:t>L’Ufficio </a:t>
            </a:r>
            <a:r>
              <a:rPr lang="it-IT" dirty="0" smtClean="0"/>
              <a:t>elabora le </a:t>
            </a:r>
            <a:r>
              <a:rPr lang="it-IT" dirty="0"/>
              <a:t>proposte di revisione/aggiornamento del </a:t>
            </a:r>
            <a:r>
              <a:rPr lang="it-IT" dirty="0" err="1"/>
              <a:t>titolario</a:t>
            </a:r>
            <a:r>
              <a:rPr lang="it-IT" dirty="0"/>
              <a:t> e del manuale di gestione </a:t>
            </a:r>
            <a:r>
              <a:rPr lang="it-IT" dirty="0" smtClean="0"/>
              <a:t>documentale, coadiuva il Direttore nella </a:t>
            </a:r>
            <a:r>
              <a:rPr lang="it-IT" dirty="0"/>
              <a:t>formulazione degli schemi di manuali operativi previsti dalle norme in tema di </a:t>
            </a:r>
            <a:r>
              <a:rPr lang="it-IT" dirty="0" smtClean="0"/>
              <a:t>dematerializzazione, nella definizione </a:t>
            </a:r>
            <a:r>
              <a:rPr lang="it-IT" dirty="0"/>
              <a:t>di work flow e procedure che favoriscano la dematerializzazione dei flussi </a:t>
            </a:r>
            <a:r>
              <a:rPr lang="it-IT" dirty="0" smtClean="0"/>
              <a:t>procedimentali e nel favorire </a:t>
            </a:r>
            <a:r>
              <a:rPr lang="it-IT" dirty="0"/>
              <a:t>la semplificazione dei rapporti amministrativi interni all’INFN e con i collaboratori i ed imprese, incentivando l’ottimizzazione delle forme di pagamenti informatici già in uso, lo scambio di dati, la diffusione e l'uso della posta elettronica certificata (PEC), l'accesso ai servizi in rete, l'utilizzo della firma digitale e la dematerializzazione dei documenti</a:t>
            </a:r>
          </a:p>
          <a:p>
            <a:pPr marL="0" indent="0">
              <a:buNone/>
            </a:pPr>
            <a:endParaRPr lang="it-IT" dirty="0" smtClean="0"/>
          </a:p>
          <a:p>
            <a:pPr marL="0" indent="0">
              <a:buNone/>
            </a:pPr>
            <a:r>
              <a:rPr lang="it-IT" sz="1800" b="1" dirty="0" smtClean="0">
                <a:solidFill>
                  <a:srgbClr val="0099FF"/>
                </a:solidFill>
              </a:rPr>
              <a:t>Personale</a:t>
            </a:r>
            <a:endParaRPr lang="it-IT" sz="1800" b="1" dirty="0">
              <a:solidFill>
                <a:srgbClr val="0099FF"/>
              </a:solidFill>
            </a:endParaRPr>
          </a:p>
          <a:p>
            <a:pPr marL="0" indent="0">
              <a:buNone/>
            </a:pPr>
            <a:r>
              <a:rPr lang="it-IT" sz="2300" dirty="0" smtClean="0"/>
              <a:t>Sandro </a:t>
            </a:r>
            <a:r>
              <a:rPr lang="it-IT" sz="2300" dirty="0" err="1" smtClean="0"/>
              <a:t>Antidormi</a:t>
            </a:r>
            <a:r>
              <a:rPr lang="it-IT" sz="2300" dirty="0" smtClean="0"/>
              <a:t> (Responsabile</a:t>
            </a:r>
            <a:r>
              <a:rPr lang="it-IT" sz="2300" dirty="0"/>
              <a:t>)</a:t>
            </a:r>
          </a:p>
          <a:p>
            <a:pPr marL="0" lvl="0" indent="0">
              <a:buNone/>
            </a:pPr>
            <a:endParaRPr lang="it-IT" dirty="0"/>
          </a:p>
          <a:p>
            <a:pPr marL="0" indent="0">
              <a:buNone/>
            </a:pPr>
            <a:endParaRPr lang="it-IT" dirty="0"/>
          </a:p>
        </p:txBody>
      </p:sp>
    </p:spTree>
    <p:extLst>
      <p:ext uri="{BB962C8B-B14F-4D97-AF65-F5344CB8AC3E}">
        <p14:creationId xmlns:p14="http://schemas.microsoft.com/office/powerpoint/2010/main" val="349175011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Gli Uffici e le competenze (segue)</a:t>
            </a:r>
          </a:p>
        </p:txBody>
      </p:sp>
      <p:sp>
        <p:nvSpPr>
          <p:cNvPr id="3" name="Segnaposto data 2"/>
          <p:cNvSpPr>
            <a:spLocks noGrp="1"/>
          </p:cNvSpPr>
          <p:nvPr>
            <p:ph type="dt" sz="half" idx="10"/>
          </p:nvPr>
        </p:nvSpPr>
        <p:spPr/>
        <p:txBody>
          <a:bodyPr/>
          <a:lstStyle/>
          <a:p>
            <a:pPr algn="r"/>
            <a:r>
              <a:rPr lang="it-IT" dirty="0"/>
              <a:t>Simona Fiori</a:t>
            </a:r>
            <a:endParaRPr lang="en-US" dirty="0"/>
          </a:p>
        </p:txBody>
      </p:sp>
      <p:sp>
        <p:nvSpPr>
          <p:cNvPr id="4" name="Segnaposto piè di pagina 3"/>
          <p:cNvSpPr>
            <a:spLocks noGrp="1"/>
          </p:cNvSpPr>
          <p:nvPr>
            <p:ph type="ftr" sz="quarter" idx="11"/>
          </p:nvPr>
        </p:nvSpPr>
        <p:spPr/>
        <p:txBody>
          <a:bodyPr/>
          <a:lstStyle/>
          <a:p>
            <a:pPr algn="l"/>
            <a:r>
              <a:rPr lang="it-IT" dirty="0" smtClean="0"/>
              <a:t>INFN - Direzione Affari Amministrativi</a:t>
            </a: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14</a:t>
            </a:fld>
            <a:endParaRPr lang="en-US"/>
          </a:p>
        </p:txBody>
      </p:sp>
      <p:sp>
        <p:nvSpPr>
          <p:cNvPr id="6" name="Segnaposto contenuto 5"/>
          <p:cNvSpPr>
            <a:spLocks noGrp="1"/>
          </p:cNvSpPr>
          <p:nvPr>
            <p:ph sz="quarter" idx="1"/>
          </p:nvPr>
        </p:nvSpPr>
        <p:spPr/>
        <p:txBody>
          <a:bodyPr/>
          <a:lstStyle/>
          <a:p>
            <a:r>
              <a:rPr lang="it-IT" b="1" dirty="0" smtClean="0">
                <a:solidFill>
                  <a:srgbClr val="0099FF"/>
                </a:solidFill>
              </a:rPr>
              <a:t>Ufficio</a:t>
            </a:r>
            <a:r>
              <a:rPr lang="it-IT" dirty="0">
                <a:solidFill>
                  <a:srgbClr val="0099FF"/>
                </a:solidFill>
              </a:rPr>
              <a:t> </a:t>
            </a:r>
            <a:r>
              <a:rPr lang="it-IT" b="1" dirty="0" smtClean="0">
                <a:solidFill>
                  <a:srgbClr val="0099FF"/>
                </a:solidFill>
              </a:rPr>
              <a:t>Servizi </a:t>
            </a:r>
            <a:r>
              <a:rPr lang="it-IT" b="1" dirty="0">
                <a:solidFill>
                  <a:srgbClr val="0099FF"/>
                </a:solidFill>
              </a:rPr>
              <a:t>Generali</a:t>
            </a:r>
            <a:endParaRPr lang="it-IT" dirty="0">
              <a:solidFill>
                <a:srgbClr val="0099FF"/>
              </a:solidFill>
            </a:endParaRPr>
          </a:p>
          <a:p>
            <a:pPr marL="0" lvl="0" indent="0">
              <a:buNone/>
            </a:pPr>
            <a:r>
              <a:rPr lang="it-IT" dirty="0"/>
              <a:t>Protocollo </a:t>
            </a:r>
            <a:r>
              <a:rPr lang="it-IT" dirty="0" smtClean="0"/>
              <a:t>- </a:t>
            </a:r>
            <a:r>
              <a:rPr lang="it-IT" dirty="0"/>
              <a:t>Posta e </a:t>
            </a:r>
            <a:r>
              <a:rPr lang="it-IT" dirty="0" smtClean="0"/>
              <a:t>Spedizioni - </a:t>
            </a:r>
            <a:r>
              <a:rPr lang="it-IT" dirty="0"/>
              <a:t>Auto </a:t>
            </a:r>
            <a:r>
              <a:rPr lang="it-IT" dirty="0" smtClean="0"/>
              <a:t>servizio - Fotocopiatura </a:t>
            </a:r>
            <a:r>
              <a:rPr lang="it-IT" dirty="0"/>
              <a:t>e rilegatura per </a:t>
            </a:r>
            <a:r>
              <a:rPr lang="it-IT" dirty="0" smtClean="0"/>
              <a:t>AC</a:t>
            </a:r>
            <a:endParaRPr lang="it-IT" dirty="0"/>
          </a:p>
          <a:p>
            <a:pPr marL="0" indent="0">
              <a:buNone/>
            </a:pPr>
            <a:r>
              <a:rPr lang="it-IT" dirty="0"/>
              <a:t>L’Ufficio cura le procedure relative </a:t>
            </a:r>
            <a:r>
              <a:rPr lang="it-IT" dirty="0" smtClean="0"/>
              <a:t>ai servizi generali</a:t>
            </a:r>
          </a:p>
          <a:p>
            <a:pPr marL="0" indent="0">
              <a:buNone/>
            </a:pPr>
            <a:endParaRPr lang="it-IT" dirty="0"/>
          </a:p>
          <a:p>
            <a:pPr marL="0" indent="0">
              <a:buNone/>
            </a:pPr>
            <a:r>
              <a:rPr lang="it-IT" sz="1800" b="1" dirty="0">
                <a:solidFill>
                  <a:srgbClr val="0099FF"/>
                </a:solidFill>
              </a:rPr>
              <a:t>Personale</a:t>
            </a:r>
          </a:p>
          <a:p>
            <a:pPr marL="0" indent="0">
              <a:buNone/>
            </a:pPr>
            <a:r>
              <a:rPr lang="it-IT" sz="1800" dirty="0" smtClean="0"/>
              <a:t>Salvatore </a:t>
            </a:r>
            <a:r>
              <a:rPr lang="it-IT" sz="1800" dirty="0" err="1" smtClean="0"/>
              <a:t>Cerroni</a:t>
            </a:r>
            <a:endParaRPr lang="it-IT" sz="1800" dirty="0" smtClean="0"/>
          </a:p>
          <a:p>
            <a:pPr marL="0" indent="0">
              <a:buNone/>
            </a:pPr>
            <a:r>
              <a:rPr lang="it-IT" sz="1800" dirty="0" smtClean="0"/>
              <a:t>Giancarlo Orlandi</a:t>
            </a:r>
            <a:endParaRPr lang="it-IT" dirty="0"/>
          </a:p>
        </p:txBody>
      </p:sp>
    </p:spTree>
    <p:extLst>
      <p:ext uri="{BB962C8B-B14F-4D97-AF65-F5344CB8AC3E}">
        <p14:creationId xmlns:p14="http://schemas.microsoft.com/office/powerpoint/2010/main" val="181687047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Supporto alle Strutture territoriali</a:t>
            </a:r>
            <a:endParaRPr lang="it-IT" dirty="0"/>
          </a:p>
        </p:txBody>
      </p:sp>
      <p:sp>
        <p:nvSpPr>
          <p:cNvPr id="3" name="Segnaposto data 2"/>
          <p:cNvSpPr>
            <a:spLocks noGrp="1"/>
          </p:cNvSpPr>
          <p:nvPr>
            <p:ph type="dt" sz="half" idx="10"/>
          </p:nvPr>
        </p:nvSpPr>
        <p:spPr/>
        <p:txBody>
          <a:bodyPr/>
          <a:lstStyle/>
          <a:p>
            <a:pPr algn="r"/>
            <a:r>
              <a:rPr lang="it-IT" dirty="0" smtClean="0"/>
              <a:t>Simona Fiori</a:t>
            </a:r>
            <a:endParaRPr lang="en-US" dirty="0"/>
          </a:p>
        </p:txBody>
      </p:sp>
      <p:sp>
        <p:nvSpPr>
          <p:cNvPr id="4" name="Segnaposto piè di pagina 3"/>
          <p:cNvSpPr>
            <a:spLocks noGrp="1"/>
          </p:cNvSpPr>
          <p:nvPr>
            <p:ph type="ftr" sz="quarter" idx="11"/>
          </p:nvPr>
        </p:nvSpPr>
        <p:spPr/>
        <p:txBody>
          <a:bodyPr/>
          <a:lstStyle/>
          <a:p>
            <a:pPr algn="l"/>
            <a:r>
              <a:rPr lang="it-IT" dirty="0" smtClean="0"/>
              <a:t>INFN - Direzione Affari Amministrativi</a:t>
            </a: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15</a:t>
            </a:fld>
            <a:endParaRPr lang="en-US"/>
          </a:p>
        </p:txBody>
      </p:sp>
      <p:sp>
        <p:nvSpPr>
          <p:cNvPr id="6" name="Segnaposto contenuto 5"/>
          <p:cNvSpPr>
            <a:spLocks noGrp="1"/>
          </p:cNvSpPr>
          <p:nvPr>
            <p:ph sz="quarter" idx="1"/>
          </p:nvPr>
        </p:nvSpPr>
        <p:spPr/>
        <p:txBody>
          <a:bodyPr/>
          <a:lstStyle/>
          <a:p>
            <a:r>
              <a:rPr lang="it-IT" dirty="0" smtClean="0"/>
              <a:t>Tutti gli uffici si raccordano </a:t>
            </a:r>
            <a:r>
              <a:rPr lang="it-IT" dirty="0"/>
              <a:t>continuamente e </a:t>
            </a:r>
            <a:r>
              <a:rPr lang="it-IT" dirty="0" smtClean="0"/>
              <a:t>forniscono </a:t>
            </a:r>
            <a:r>
              <a:rPr lang="it-IT" dirty="0"/>
              <a:t>supporto tecnico e amministrativo-contabile alle Strutture, Laboratori, Direzioni e Servizi dell’Istituto per quanto di </a:t>
            </a:r>
            <a:r>
              <a:rPr lang="it-IT" dirty="0" smtClean="0"/>
              <a:t>competenza mediante il sistema di </a:t>
            </a:r>
            <a:r>
              <a:rPr lang="it-IT" dirty="0" err="1" smtClean="0"/>
              <a:t>ticketing</a:t>
            </a:r>
            <a:r>
              <a:rPr lang="it-IT" dirty="0" smtClean="0"/>
              <a:t> o assistenza telefonica o via mail</a:t>
            </a:r>
            <a:endParaRPr lang="it-IT" dirty="0"/>
          </a:p>
        </p:txBody>
      </p:sp>
    </p:spTree>
    <p:extLst>
      <p:ext uri="{BB962C8B-B14F-4D97-AF65-F5344CB8AC3E}">
        <p14:creationId xmlns:p14="http://schemas.microsoft.com/office/powerpoint/2010/main" val="29053722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Obiettivi raggiunti nel 2015</a:t>
            </a:r>
            <a:endParaRPr lang="it-IT" dirty="0"/>
          </a:p>
        </p:txBody>
      </p:sp>
      <p:sp>
        <p:nvSpPr>
          <p:cNvPr id="3" name="Segnaposto data 2"/>
          <p:cNvSpPr>
            <a:spLocks noGrp="1"/>
          </p:cNvSpPr>
          <p:nvPr>
            <p:ph type="dt" sz="half" idx="10"/>
          </p:nvPr>
        </p:nvSpPr>
        <p:spPr/>
        <p:txBody>
          <a:bodyPr/>
          <a:lstStyle/>
          <a:p>
            <a:pPr algn="r"/>
            <a:r>
              <a:rPr lang="it-IT" smtClean="0"/>
              <a:t>Simona Fiori</a:t>
            </a:r>
            <a:endParaRPr lang="en-US" dirty="0"/>
          </a:p>
        </p:txBody>
      </p:sp>
      <p:sp>
        <p:nvSpPr>
          <p:cNvPr id="4" name="Segnaposto piè di pagina 3"/>
          <p:cNvSpPr>
            <a:spLocks noGrp="1"/>
          </p:cNvSpPr>
          <p:nvPr>
            <p:ph type="ftr" sz="quarter" idx="11"/>
          </p:nvPr>
        </p:nvSpPr>
        <p:spPr/>
        <p:txBody>
          <a:bodyPr/>
          <a:lstStyle/>
          <a:p>
            <a:pPr algn="l"/>
            <a:r>
              <a:rPr lang="it-IT" smtClean="0"/>
              <a:t>INFN - Direzione Affari Amministrativi</a:t>
            </a: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16</a:t>
            </a:fld>
            <a:endParaRPr lang="en-US"/>
          </a:p>
        </p:txBody>
      </p:sp>
      <p:sp>
        <p:nvSpPr>
          <p:cNvPr id="6" name="Segnaposto contenuto 5"/>
          <p:cNvSpPr>
            <a:spLocks noGrp="1"/>
          </p:cNvSpPr>
          <p:nvPr>
            <p:ph sz="quarter" idx="1"/>
          </p:nvPr>
        </p:nvSpPr>
        <p:spPr/>
        <p:txBody>
          <a:bodyPr>
            <a:normAutofit/>
          </a:bodyPr>
          <a:lstStyle/>
          <a:p>
            <a:r>
              <a:rPr lang="it-IT" b="1" i="1" dirty="0" smtClean="0">
                <a:latin typeface="Times New Roman" panose="02020603050405020304" pitchFamily="18" charset="0"/>
                <a:ea typeface="Times New Roman" panose="02020603050405020304" pitchFamily="18" charset="0"/>
              </a:rPr>
              <a:t>1) Predisposizione del </a:t>
            </a:r>
            <a:r>
              <a:rPr lang="it-IT" b="1" i="1" dirty="0">
                <a:latin typeface="Times New Roman" panose="02020603050405020304" pitchFamily="18" charset="0"/>
                <a:ea typeface="Times New Roman" panose="02020603050405020304" pitchFamily="18" charset="0"/>
              </a:rPr>
              <a:t>Manuale per l’avvio della gestione del protocollo informatico, dei flussi documentali e dell’archivio dell’INFN ed il </a:t>
            </a:r>
            <a:r>
              <a:rPr lang="it-IT" b="1" i="1" dirty="0" err="1">
                <a:latin typeface="Times New Roman" panose="02020603050405020304" pitchFamily="18" charset="0"/>
                <a:ea typeface="Times New Roman" panose="02020603050405020304" pitchFamily="18" charset="0"/>
              </a:rPr>
              <a:t>Titolario</a:t>
            </a:r>
            <a:r>
              <a:rPr lang="it-IT" b="1" i="1" dirty="0">
                <a:latin typeface="Times New Roman" panose="02020603050405020304" pitchFamily="18" charset="0"/>
                <a:ea typeface="Times New Roman" panose="02020603050405020304" pitchFamily="18" charset="0"/>
              </a:rPr>
              <a:t> di </a:t>
            </a:r>
            <a:r>
              <a:rPr lang="it-IT" b="1" i="1" dirty="0" smtClean="0">
                <a:latin typeface="Times New Roman" panose="02020603050405020304" pitchFamily="18" charset="0"/>
                <a:ea typeface="Times New Roman" panose="02020603050405020304" pitchFamily="18" charset="0"/>
              </a:rPr>
              <a:t>classificazione</a:t>
            </a:r>
            <a:endParaRPr lang="it-IT" b="1" i="1" dirty="0">
              <a:latin typeface="Times New Roman" panose="02020603050405020304" pitchFamily="18" charset="0"/>
              <a:ea typeface="Times New Roman" panose="02020603050405020304" pitchFamily="18" charset="0"/>
            </a:endParaRPr>
          </a:p>
          <a:p>
            <a:pPr marL="0" indent="0">
              <a:buNone/>
            </a:pPr>
            <a:r>
              <a:rPr lang="it-IT" dirty="0" smtClean="0">
                <a:latin typeface="Times New Roman" panose="02020603050405020304" pitchFamily="18" charset="0"/>
                <a:ea typeface="Times New Roman" panose="02020603050405020304" pitchFamily="18" charset="0"/>
              </a:rPr>
              <a:t>il </a:t>
            </a:r>
            <a:r>
              <a:rPr lang="it-IT" dirty="0">
                <a:latin typeface="Times New Roman" panose="02020603050405020304" pitchFamily="18" charset="0"/>
                <a:ea typeface="Times New Roman" panose="02020603050405020304" pitchFamily="18" charset="0"/>
              </a:rPr>
              <a:t>Codice dell’amministrazione digitale – CAD (</a:t>
            </a:r>
            <a:r>
              <a:rPr lang="it-IT" dirty="0" err="1">
                <a:latin typeface="Times New Roman" panose="02020603050405020304" pitchFamily="18" charset="0"/>
                <a:ea typeface="Times New Roman" panose="02020603050405020304" pitchFamily="18" charset="0"/>
              </a:rPr>
              <a:t>D.Lgs.</a:t>
            </a:r>
            <a:r>
              <a:rPr lang="it-IT" dirty="0">
                <a:latin typeface="Times New Roman" panose="02020603050405020304" pitchFamily="18" charset="0"/>
                <a:ea typeface="Times New Roman" panose="02020603050405020304" pitchFamily="18" charset="0"/>
              </a:rPr>
              <a:t> 82/2005</a:t>
            </a:r>
            <a:r>
              <a:rPr lang="it-IT" dirty="0" smtClean="0">
                <a:latin typeface="Times New Roman" panose="02020603050405020304" pitchFamily="18" charset="0"/>
                <a:ea typeface="Times New Roman" panose="02020603050405020304" pitchFamily="18" charset="0"/>
              </a:rPr>
              <a:t>) e le successive </a:t>
            </a:r>
            <a:r>
              <a:rPr lang="it-IT" dirty="0">
                <a:latin typeface="Times New Roman" panose="02020603050405020304" pitchFamily="18" charset="0"/>
                <a:ea typeface="Times New Roman" panose="02020603050405020304" pitchFamily="18" charset="0"/>
              </a:rPr>
              <a:t>regole tecniche previste dal CAD in materia di </a:t>
            </a:r>
            <a:r>
              <a:rPr lang="it-IT" i="1" dirty="0">
                <a:latin typeface="Times New Roman" panose="02020603050405020304" pitchFamily="18" charset="0"/>
                <a:ea typeface="Times New Roman" panose="02020603050405020304" pitchFamily="18" charset="0"/>
              </a:rPr>
              <a:t>protocollo informatico</a:t>
            </a:r>
            <a:r>
              <a:rPr lang="it-IT" dirty="0">
                <a:latin typeface="Times New Roman" panose="02020603050405020304" pitchFamily="18" charset="0"/>
                <a:ea typeface="Times New Roman" panose="02020603050405020304" pitchFamily="18" charset="0"/>
              </a:rPr>
              <a:t> (DPCM 3 dicembre 2013 in GU n. 59 del 12 marzo 2014</a:t>
            </a:r>
            <a:r>
              <a:rPr lang="it-IT" dirty="0" smtClean="0">
                <a:latin typeface="Times New Roman" panose="02020603050405020304" pitchFamily="18" charset="0"/>
                <a:ea typeface="Times New Roman" panose="02020603050405020304" pitchFamily="18" charset="0"/>
              </a:rPr>
              <a:t>) obbligano </a:t>
            </a:r>
            <a:r>
              <a:rPr lang="it-IT" dirty="0">
                <a:latin typeface="Times New Roman" panose="02020603050405020304" pitchFamily="18" charset="0"/>
                <a:ea typeface="Times New Roman" panose="02020603050405020304" pitchFamily="18" charset="0"/>
              </a:rPr>
              <a:t>tutte le pubbliche amministrazioni ad adottare un sistema di gestione documentale avvalendosi di specifici strumenti quali il manuale di gestione, il protocollo informatico, il piano di classificazione o </a:t>
            </a:r>
            <a:r>
              <a:rPr lang="it-IT" dirty="0" err="1">
                <a:latin typeface="Times New Roman" panose="02020603050405020304" pitchFamily="18" charset="0"/>
                <a:ea typeface="Times New Roman" panose="02020603050405020304" pitchFamily="18" charset="0"/>
              </a:rPr>
              <a:t>Titolario</a:t>
            </a:r>
            <a:r>
              <a:rPr lang="it-IT" dirty="0">
                <a:latin typeface="Times New Roman" panose="02020603050405020304" pitchFamily="18" charset="0"/>
                <a:ea typeface="Times New Roman" panose="02020603050405020304" pitchFamily="18" charset="0"/>
              </a:rPr>
              <a:t>, il piano di conservazione e scarto, ecc. </a:t>
            </a:r>
          </a:p>
          <a:p>
            <a:endParaRPr lang="it-IT" dirty="0"/>
          </a:p>
        </p:txBody>
      </p:sp>
    </p:spTree>
    <p:extLst>
      <p:ext uri="{BB962C8B-B14F-4D97-AF65-F5344CB8AC3E}">
        <p14:creationId xmlns:p14="http://schemas.microsoft.com/office/powerpoint/2010/main" val="108056894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a:t>
            </a:r>
            <a:endParaRPr lang="it-IT" dirty="0"/>
          </a:p>
        </p:txBody>
      </p:sp>
      <p:sp>
        <p:nvSpPr>
          <p:cNvPr id="3" name="Segnaposto data 2"/>
          <p:cNvSpPr>
            <a:spLocks noGrp="1"/>
          </p:cNvSpPr>
          <p:nvPr>
            <p:ph type="dt" sz="half" idx="10"/>
          </p:nvPr>
        </p:nvSpPr>
        <p:spPr/>
        <p:txBody>
          <a:bodyPr/>
          <a:lstStyle/>
          <a:p>
            <a:pPr algn="r"/>
            <a:r>
              <a:rPr lang="it-IT" smtClean="0"/>
              <a:t>Simona Fiori</a:t>
            </a:r>
            <a:endParaRPr lang="en-US" dirty="0"/>
          </a:p>
        </p:txBody>
      </p:sp>
      <p:sp>
        <p:nvSpPr>
          <p:cNvPr id="4" name="Segnaposto piè di pagina 3"/>
          <p:cNvSpPr>
            <a:spLocks noGrp="1"/>
          </p:cNvSpPr>
          <p:nvPr>
            <p:ph type="ftr" sz="quarter" idx="11"/>
          </p:nvPr>
        </p:nvSpPr>
        <p:spPr/>
        <p:txBody>
          <a:bodyPr/>
          <a:lstStyle/>
          <a:p>
            <a:pPr algn="l"/>
            <a:r>
              <a:rPr lang="it-IT" smtClean="0"/>
              <a:t>INFN - Direzione Affari Amministrativi</a:t>
            </a: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17</a:t>
            </a:fld>
            <a:endParaRPr lang="en-US"/>
          </a:p>
        </p:txBody>
      </p:sp>
      <p:sp>
        <p:nvSpPr>
          <p:cNvPr id="6" name="Segnaposto contenuto 5"/>
          <p:cNvSpPr>
            <a:spLocks noGrp="1"/>
          </p:cNvSpPr>
          <p:nvPr>
            <p:ph sz="quarter" idx="1"/>
          </p:nvPr>
        </p:nvSpPr>
        <p:spPr/>
        <p:txBody>
          <a:bodyPr>
            <a:normAutofit fontScale="92500" lnSpcReduction="10000"/>
          </a:bodyPr>
          <a:lstStyle/>
          <a:p>
            <a:r>
              <a:rPr lang="it-IT" dirty="0" smtClean="0">
                <a:latin typeface="Times New Roman" panose="02020603050405020304" pitchFamily="18" charset="0"/>
                <a:ea typeface="Times New Roman" panose="02020603050405020304" pitchFamily="18" charset="0"/>
              </a:rPr>
              <a:t>Il Manuale è stato predisposto e trasmesso </a:t>
            </a:r>
            <a:r>
              <a:rPr lang="it-IT" dirty="0">
                <a:latin typeface="Times New Roman" panose="02020603050405020304" pitchFamily="18" charset="0"/>
                <a:ea typeface="Times New Roman" panose="02020603050405020304" pitchFamily="18" charset="0"/>
              </a:rPr>
              <a:t>al Direttore Generale </a:t>
            </a:r>
            <a:r>
              <a:rPr lang="it-IT" dirty="0" smtClean="0">
                <a:latin typeface="Times New Roman" panose="02020603050405020304" pitchFamily="18" charset="0"/>
                <a:ea typeface="Times New Roman" panose="02020603050405020304" pitchFamily="18" charset="0"/>
              </a:rPr>
              <a:t>il </a:t>
            </a:r>
            <a:r>
              <a:rPr lang="it-IT" dirty="0">
                <a:latin typeface="Times New Roman" panose="02020603050405020304" pitchFamily="18" charset="0"/>
                <a:ea typeface="Times New Roman" panose="02020603050405020304" pitchFamily="18" charset="0"/>
              </a:rPr>
              <a:t>2 ottobre 2015; la proposta è stata recepita e il Manuale fatto proprio e adottato dal Direttore Generale con determinazione n. 85 del 12 ottobre </a:t>
            </a:r>
            <a:r>
              <a:rPr lang="it-IT" dirty="0" smtClean="0">
                <a:latin typeface="Times New Roman" panose="02020603050405020304" pitchFamily="18" charset="0"/>
                <a:ea typeface="Times New Roman" panose="02020603050405020304" pitchFamily="18" charset="0"/>
              </a:rPr>
              <a:t>2015 (entro il termine di scadenza previsto dalla norma)</a:t>
            </a:r>
          </a:p>
          <a:p>
            <a:r>
              <a:rPr lang="it-IT" dirty="0" smtClean="0">
                <a:latin typeface="Times New Roman" panose="02020603050405020304" pitchFamily="18" charset="0"/>
                <a:ea typeface="Times New Roman" panose="02020603050405020304" pitchFamily="18" charset="0"/>
              </a:rPr>
              <a:t>Il Manuale assume quale aspetto centrale l’obiettivo della gestione dei documenti INFN totalmente informatizzata mediante la creazione di una politica unitaria di gestione documentale che definisca l’assetto organizzativo e funzionale e regolamenti i processi per il corretto svolgimento delle attività istituzionali; in tale ottica nel Manuale proposto sono descritte le regole da adottare per la gestione unitaria del sistema documentale informatico dell’INFN a decorrere dal primo gennaio 2016</a:t>
            </a:r>
            <a:endParaRPr lang="it-IT" dirty="0"/>
          </a:p>
        </p:txBody>
      </p:sp>
    </p:spTree>
    <p:extLst>
      <p:ext uri="{BB962C8B-B14F-4D97-AF65-F5344CB8AC3E}">
        <p14:creationId xmlns:p14="http://schemas.microsoft.com/office/powerpoint/2010/main" val="53642624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a:t>
            </a:r>
            <a:endParaRPr lang="it-IT" dirty="0"/>
          </a:p>
        </p:txBody>
      </p:sp>
      <p:sp>
        <p:nvSpPr>
          <p:cNvPr id="3" name="Segnaposto data 2"/>
          <p:cNvSpPr>
            <a:spLocks noGrp="1"/>
          </p:cNvSpPr>
          <p:nvPr>
            <p:ph type="dt" sz="half" idx="10"/>
          </p:nvPr>
        </p:nvSpPr>
        <p:spPr/>
        <p:txBody>
          <a:bodyPr/>
          <a:lstStyle/>
          <a:p>
            <a:pPr algn="r"/>
            <a:r>
              <a:rPr lang="it-IT" smtClean="0"/>
              <a:t>Simona Fiori</a:t>
            </a:r>
            <a:endParaRPr lang="en-US" dirty="0"/>
          </a:p>
        </p:txBody>
      </p:sp>
      <p:sp>
        <p:nvSpPr>
          <p:cNvPr id="4" name="Segnaposto piè di pagina 3"/>
          <p:cNvSpPr>
            <a:spLocks noGrp="1"/>
          </p:cNvSpPr>
          <p:nvPr>
            <p:ph type="ftr" sz="quarter" idx="11"/>
          </p:nvPr>
        </p:nvSpPr>
        <p:spPr/>
        <p:txBody>
          <a:bodyPr/>
          <a:lstStyle/>
          <a:p>
            <a:pPr algn="l"/>
            <a:r>
              <a:rPr lang="it-IT" smtClean="0"/>
              <a:t>INFN - Direzione Affari Amministrativi</a:t>
            </a: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18</a:t>
            </a:fld>
            <a:endParaRPr lang="en-US"/>
          </a:p>
        </p:txBody>
      </p:sp>
      <p:sp>
        <p:nvSpPr>
          <p:cNvPr id="6" name="Segnaposto contenuto 5"/>
          <p:cNvSpPr>
            <a:spLocks noGrp="1"/>
          </p:cNvSpPr>
          <p:nvPr>
            <p:ph sz="quarter" idx="1"/>
          </p:nvPr>
        </p:nvSpPr>
        <p:spPr/>
        <p:txBody>
          <a:bodyPr>
            <a:normAutofit lnSpcReduction="10000"/>
          </a:bodyPr>
          <a:lstStyle/>
          <a:p>
            <a:r>
              <a:rPr lang="it-IT" dirty="0">
                <a:latin typeface="Times New Roman" panose="02020603050405020304" pitchFamily="18" charset="0"/>
                <a:ea typeface="Times New Roman" panose="02020603050405020304" pitchFamily="18" charset="0"/>
              </a:rPr>
              <a:t>a</a:t>
            </a:r>
            <a:r>
              <a:rPr lang="it-IT" dirty="0" smtClean="0">
                <a:latin typeface="Times New Roman" panose="02020603050405020304" pitchFamily="18" charset="0"/>
                <a:ea typeface="Times New Roman" panose="02020603050405020304" pitchFamily="18" charset="0"/>
              </a:rPr>
              <a:t>ggiornamento </a:t>
            </a:r>
            <a:r>
              <a:rPr lang="it-IT" dirty="0">
                <a:latin typeface="Times New Roman" panose="02020603050405020304" pitchFamily="18" charset="0"/>
                <a:ea typeface="Times New Roman" panose="02020603050405020304" pitchFamily="18" charset="0"/>
              </a:rPr>
              <a:t>delle Aree Organizzative Omogenee dell’Istituto (delibera del Consiglio direttivo n. 13833 del 25 settembre 2015) a seguito di una ricognizione organizzativa effettuata (art. 50 DPR 445/2000</a:t>
            </a:r>
            <a:r>
              <a:rPr lang="it-IT" dirty="0" smtClean="0">
                <a:latin typeface="Times New Roman" panose="02020603050405020304" pitchFamily="18" charset="0"/>
                <a:ea typeface="Times New Roman" panose="02020603050405020304" pitchFamily="18" charset="0"/>
              </a:rPr>
              <a:t>)</a:t>
            </a:r>
            <a:r>
              <a:rPr lang="it-IT" dirty="0">
                <a:latin typeface="Times New Roman" panose="02020603050405020304" pitchFamily="18" charset="0"/>
                <a:ea typeface="Times New Roman" panose="02020603050405020304" pitchFamily="18" charset="0"/>
              </a:rPr>
              <a:t> </a:t>
            </a:r>
            <a:endParaRPr lang="it-IT" dirty="0" smtClean="0">
              <a:latin typeface="Times New Roman" panose="02020603050405020304" pitchFamily="18" charset="0"/>
              <a:ea typeface="Times New Roman" panose="02020603050405020304" pitchFamily="18" charset="0"/>
            </a:endParaRPr>
          </a:p>
          <a:p>
            <a:r>
              <a:rPr lang="it-IT" dirty="0" smtClean="0">
                <a:latin typeface="Times New Roman" panose="02020603050405020304" pitchFamily="18" charset="0"/>
                <a:ea typeface="Times New Roman" panose="02020603050405020304" pitchFamily="18" charset="0"/>
              </a:rPr>
              <a:t>aggiornamento </a:t>
            </a:r>
            <a:r>
              <a:rPr lang="it-IT" dirty="0">
                <a:latin typeface="Times New Roman" panose="02020603050405020304" pitchFamily="18" charset="0"/>
                <a:ea typeface="Times New Roman" panose="02020603050405020304" pitchFamily="18" charset="0"/>
              </a:rPr>
              <a:t>del </a:t>
            </a:r>
            <a:r>
              <a:rPr lang="it-IT" dirty="0" err="1">
                <a:latin typeface="Times New Roman" panose="02020603050405020304" pitchFamily="18" charset="0"/>
                <a:ea typeface="Times New Roman" panose="02020603050405020304" pitchFamily="18" charset="0"/>
              </a:rPr>
              <a:t>Titolario</a:t>
            </a:r>
            <a:r>
              <a:rPr lang="it-IT" dirty="0">
                <a:latin typeface="Times New Roman" panose="02020603050405020304" pitchFamily="18" charset="0"/>
                <a:ea typeface="Times New Roman" panose="02020603050405020304" pitchFamily="18" charset="0"/>
              </a:rPr>
              <a:t> di classificazione allegato al </a:t>
            </a:r>
            <a:r>
              <a:rPr lang="it-IT" dirty="0" smtClean="0">
                <a:latin typeface="Times New Roman" panose="02020603050405020304" pitchFamily="18" charset="0"/>
                <a:ea typeface="Times New Roman" panose="02020603050405020304" pitchFamily="18" charset="0"/>
              </a:rPr>
              <a:t>Manuale</a:t>
            </a:r>
          </a:p>
          <a:p>
            <a:r>
              <a:rPr lang="it-IT" dirty="0" smtClean="0">
                <a:latin typeface="Times New Roman" panose="02020603050405020304" pitchFamily="18" charset="0"/>
                <a:ea typeface="Times New Roman" panose="02020603050405020304" pitchFamily="18" charset="0"/>
              </a:rPr>
              <a:t>implementazione</a:t>
            </a:r>
            <a:r>
              <a:rPr lang="it-IT" dirty="0">
                <a:latin typeface="Times New Roman" panose="02020603050405020304" pitchFamily="18" charset="0"/>
                <a:ea typeface="Times New Roman" panose="02020603050405020304" pitchFamily="18" charset="0"/>
              </a:rPr>
              <a:t>, in sinergia con il servizio sistemi informativi, di un nuovo applicativo per la gestione del protocollo informatico (</a:t>
            </a:r>
            <a:r>
              <a:rPr lang="it-IT" dirty="0" err="1">
                <a:latin typeface="Times New Roman" panose="02020603050405020304" pitchFamily="18" charset="0"/>
                <a:ea typeface="Times New Roman" panose="02020603050405020304" pitchFamily="18" charset="0"/>
              </a:rPr>
              <a:t>MdM</a:t>
            </a:r>
            <a:r>
              <a:rPr lang="it-IT" dirty="0" smtClean="0">
                <a:latin typeface="Times New Roman" panose="02020603050405020304" pitchFamily="18" charset="0"/>
                <a:ea typeface="Times New Roman" panose="02020603050405020304" pitchFamily="18" charset="0"/>
              </a:rPr>
              <a:t>)</a:t>
            </a:r>
          </a:p>
          <a:p>
            <a:r>
              <a:rPr lang="it-IT" dirty="0">
                <a:latin typeface="Times New Roman" panose="02020603050405020304" pitchFamily="18" charset="0"/>
                <a:ea typeface="Times New Roman" panose="02020603050405020304" pitchFamily="18" charset="0"/>
              </a:rPr>
              <a:t>l’emanazione di circolari esplicative sul protocollo informativo (circolare prot.n. 122/2015/DAA del 27 novembre 2015)</a:t>
            </a:r>
            <a:endParaRPr lang="it-IT" dirty="0"/>
          </a:p>
        </p:txBody>
      </p:sp>
    </p:spTree>
    <p:extLst>
      <p:ext uri="{BB962C8B-B14F-4D97-AF65-F5344CB8AC3E}">
        <p14:creationId xmlns:p14="http://schemas.microsoft.com/office/powerpoint/2010/main" val="183945947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a:t>
            </a:r>
            <a:endParaRPr lang="it-IT" dirty="0"/>
          </a:p>
        </p:txBody>
      </p:sp>
      <p:sp>
        <p:nvSpPr>
          <p:cNvPr id="3" name="Segnaposto data 2"/>
          <p:cNvSpPr>
            <a:spLocks noGrp="1"/>
          </p:cNvSpPr>
          <p:nvPr>
            <p:ph type="dt" sz="half" idx="10"/>
          </p:nvPr>
        </p:nvSpPr>
        <p:spPr/>
        <p:txBody>
          <a:bodyPr/>
          <a:lstStyle/>
          <a:p>
            <a:pPr algn="r"/>
            <a:r>
              <a:rPr lang="it-IT" smtClean="0"/>
              <a:t>Simona Fiori</a:t>
            </a:r>
            <a:endParaRPr lang="en-US" dirty="0"/>
          </a:p>
        </p:txBody>
      </p:sp>
      <p:sp>
        <p:nvSpPr>
          <p:cNvPr id="4" name="Segnaposto piè di pagina 3"/>
          <p:cNvSpPr>
            <a:spLocks noGrp="1"/>
          </p:cNvSpPr>
          <p:nvPr>
            <p:ph type="ftr" sz="quarter" idx="11"/>
          </p:nvPr>
        </p:nvSpPr>
        <p:spPr/>
        <p:txBody>
          <a:bodyPr/>
          <a:lstStyle/>
          <a:p>
            <a:pPr algn="l"/>
            <a:r>
              <a:rPr lang="it-IT" smtClean="0"/>
              <a:t>INFN - Direzione Affari Amministrativi</a:t>
            </a: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19</a:t>
            </a:fld>
            <a:endParaRPr lang="en-US"/>
          </a:p>
        </p:txBody>
      </p:sp>
      <p:sp>
        <p:nvSpPr>
          <p:cNvPr id="6" name="Segnaposto contenuto 5"/>
          <p:cNvSpPr>
            <a:spLocks noGrp="1"/>
          </p:cNvSpPr>
          <p:nvPr>
            <p:ph sz="quarter" idx="1"/>
          </p:nvPr>
        </p:nvSpPr>
        <p:spPr/>
        <p:txBody>
          <a:bodyPr>
            <a:normAutofit fontScale="92500"/>
          </a:bodyPr>
          <a:lstStyle/>
          <a:p>
            <a:r>
              <a:rPr lang="it-IT" dirty="0">
                <a:latin typeface="Times New Roman" panose="02020603050405020304" pitchFamily="18" charset="0"/>
                <a:ea typeface="Times New Roman" panose="02020603050405020304" pitchFamily="18" charset="0"/>
              </a:rPr>
              <a:t>la realizzazione, nei mesi di novembre e dicembre 2015, di un corso intensivo rivolto a tutti i Responsabili amministrativi, a tutti i Responsabili di direzione e a tutti gli addetti al protocollo delle strutture INFN, AC e Presidenza comprese, sul protocollo informatico e sulla gestione  documentale digitale in tutti i suoi </a:t>
            </a:r>
            <a:r>
              <a:rPr lang="it-IT" dirty="0" smtClean="0">
                <a:latin typeface="Times New Roman" panose="02020603050405020304" pitchFamily="18" charset="0"/>
                <a:ea typeface="Times New Roman" panose="02020603050405020304" pitchFamily="18" charset="0"/>
              </a:rPr>
              <a:t>aspetti; con </a:t>
            </a:r>
            <a:r>
              <a:rPr lang="it-IT" dirty="0">
                <a:latin typeface="Times New Roman" panose="02020603050405020304" pitchFamily="18" charset="0"/>
                <a:ea typeface="Times New Roman" panose="02020603050405020304" pitchFamily="18" charset="0"/>
              </a:rPr>
              <a:t>il corso si è inteso accompagnare i dipendenti dell’Istituto ad un cambiamento condiviso sul tema della Dematerializzazione e della Gestione Documentale previsti dal Codice della PA digitale e per la modernizzazione dell’azione amministrativa dell’Istituto; il corso è stato improntato all’alfabetizzazione e alla diffusione della conoscenza del Codice dell’Amministrazione Digitale</a:t>
            </a:r>
            <a:endParaRPr lang="it-IT" dirty="0"/>
          </a:p>
        </p:txBody>
      </p:sp>
    </p:spTree>
    <p:extLst>
      <p:ext uri="{BB962C8B-B14F-4D97-AF65-F5344CB8AC3E}">
        <p14:creationId xmlns:p14="http://schemas.microsoft.com/office/powerpoint/2010/main" val="350787969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Missione DAA</a:t>
            </a:r>
            <a:endParaRPr lang="it-IT" dirty="0"/>
          </a:p>
        </p:txBody>
      </p:sp>
      <p:sp>
        <p:nvSpPr>
          <p:cNvPr id="3" name="Segnaposto data 2"/>
          <p:cNvSpPr>
            <a:spLocks noGrp="1"/>
          </p:cNvSpPr>
          <p:nvPr>
            <p:ph type="dt" sz="half" idx="10"/>
          </p:nvPr>
        </p:nvSpPr>
        <p:spPr>
          <a:xfrm>
            <a:off x="7626933" y="6345002"/>
            <a:ext cx="1153058" cy="365760"/>
          </a:xfrm>
        </p:spPr>
        <p:txBody>
          <a:bodyPr/>
          <a:lstStyle/>
          <a:p>
            <a:r>
              <a:rPr lang="it-IT" dirty="0" smtClean="0"/>
              <a:t>Simona Fiori</a:t>
            </a:r>
            <a:endParaRPr lang="en-US" dirty="0"/>
          </a:p>
        </p:txBody>
      </p:sp>
      <p:sp>
        <p:nvSpPr>
          <p:cNvPr id="4" name="Segnaposto piè di pagina 3"/>
          <p:cNvSpPr>
            <a:spLocks noGrp="1"/>
          </p:cNvSpPr>
          <p:nvPr>
            <p:ph type="ftr" sz="quarter" idx="11"/>
          </p:nvPr>
        </p:nvSpPr>
        <p:spPr/>
        <p:txBody>
          <a:bodyPr/>
          <a:lstStyle/>
          <a:p>
            <a:r>
              <a:rPr lang="it-IT" dirty="0" smtClean="0"/>
              <a:t>INFN - Direzione Affari Amministrativi</a:t>
            </a: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2</a:t>
            </a:fld>
            <a:endParaRPr lang="en-US" dirty="0"/>
          </a:p>
        </p:txBody>
      </p:sp>
      <p:sp>
        <p:nvSpPr>
          <p:cNvPr id="6" name="Segnaposto contenuto 5"/>
          <p:cNvSpPr>
            <a:spLocks noGrp="1"/>
          </p:cNvSpPr>
          <p:nvPr>
            <p:ph sz="quarter" idx="1"/>
          </p:nvPr>
        </p:nvSpPr>
        <p:spPr/>
        <p:txBody>
          <a:bodyPr/>
          <a:lstStyle/>
          <a:p>
            <a:r>
              <a:rPr lang="it-IT" dirty="0" smtClean="0"/>
              <a:t>Art. </a:t>
            </a:r>
            <a:r>
              <a:rPr lang="it-IT" dirty="0"/>
              <a:t>12 regolamento di organizzazione e funzionamento e art. 8 disciplinare organizzativo (delibera Giunta n. 10825 </a:t>
            </a:r>
            <a:r>
              <a:rPr lang="it-IT" dirty="0" smtClean="0"/>
              <a:t>del </a:t>
            </a:r>
            <a:r>
              <a:rPr lang="it-IT" dirty="0"/>
              <a:t>16 settembre 2015</a:t>
            </a:r>
            <a:r>
              <a:rPr lang="it-IT" dirty="0" smtClean="0"/>
              <a:t>)</a:t>
            </a:r>
          </a:p>
          <a:p>
            <a:endParaRPr lang="it-IT" dirty="0"/>
          </a:p>
          <a:p>
            <a:r>
              <a:rPr lang="it-IT" dirty="0"/>
              <a:t>Provvede a tutti gli adempimenti in materia di amministrazione, finanza e contabilità a livello d’Istituto, coordina l’attività contabile-amministrativa decentrata, tiene i rapporti con il Collegio dei Revisori dei Conti. </a:t>
            </a:r>
            <a:endParaRPr lang="it-IT" dirty="0" smtClean="0"/>
          </a:p>
          <a:p>
            <a:pPr marL="0" indent="0">
              <a:buNone/>
            </a:pPr>
            <a:endParaRPr lang="it-IT" dirty="0"/>
          </a:p>
        </p:txBody>
      </p:sp>
    </p:spTree>
    <p:extLst>
      <p:ext uri="{BB962C8B-B14F-4D97-AF65-F5344CB8AC3E}">
        <p14:creationId xmlns:p14="http://schemas.microsoft.com/office/powerpoint/2010/main" val="11738018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a:t>
            </a:r>
            <a:endParaRPr lang="it-IT" dirty="0"/>
          </a:p>
        </p:txBody>
      </p:sp>
      <p:sp>
        <p:nvSpPr>
          <p:cNvPr id="3" name="Segnaposto data 2"/>
          <p:cNvSpPr>
            <a:spLocks noGrp="1"/>
          </p:cNvSpPr>
          <p:nvPr>
            <p:ph type="dt" sz="half" idx="10"/>
          </p:nvPr>
        </p:nvSpPr>
        <p:spPr/>
        <p:txBody>
          <a:bodyPr/>
          <a:lstStyle/>
          <a:p>
            <a:pPr algn="r"/>
            <a:r>
              <a:rPr lang="it-IT" smtClean="0"/>
              <a:t>Simona Fiori</a:t>
            </a:r>
            <a:endParaRPr lang="en-US" dirty="0"/>
          </a:p>
        </p:txBody>
      </p:sp>
      <p:sp>
        <p:nvSpPr>
          <p:cNvPr id="4" name="Segnaposto piè di pagina 3"/>
          <p:cNvSpPr>
            <a:spLocks noGrp="1"/>
          </p:cNvSpPr>
          <p:nvPr>
            <p:ph type="ftr" sz="quarter" idx="11"/>
          </p:nvPr>
        </p:nvSpPr>
        <p:spPr/>
        <p:txBody>
          <a:bodyPr/>
          <a:lstStyle/>
          <a:p>
            <a:pPr algn="l"/>
            <a:r>
              <a:rPr lang="it-IT" smtClean="0"/>
              <a:t>INFN - Direzione Affari Amministrativi</a:t>
            </a: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20</a:t>
            </a:fld>
            <a:endParaRPr lang="en-US"/>
          </a:p>
        </p:txBody>
      </p:sp>
      <p:sp>
        <p:nvSpPr>
          <p:cNvPr id="6" name="Segnaposto contenuto 5"/>
          <p:cNvSpPr>
            <a:spLocks noGrp="1"/>
          </p:cNvSpPr>
          <p:nvPr>
            <p:ph sz="quarter" idx="1"/>
          </p:nvPr>
        </p:nvSpPr>
        <p:spPr/>
        <p:txBody>
          <a:bodyPr>
            <a:normAutofit lnSpcReduction="10000"/>
          </a:bodyPr>
          <a:lstStyle/>
          <a:p>
            <a:r>
              <a:rPr lang="it-IT" dirty="0" smtClean="0"/>
              <a:t>Training on the job: da gennaio 2016 è iniziata una formazione itinerante presso le Strutture territoriali per accompagnare tutti i colleghi in questa importante fase di transizione</a:t>
            </a:r>
          </a:p>
          <a:p>
            <a:r>
              <a:rPr lang="it-IT" dirty="0">
                <a:latin typeface="Times New Roman" panose="02020603050405020304" pitchFamily="18" charset="0"/>
                <a:ea typeface="Times New Roman" panose="02020603050405020304" pitchFamily="18" charset="0"/>
              </a:rPr>
              <a:t>creazione di un sito (Documenti digitali) che si propone di favorire scambi informativi e soluzioni comuni. Oltre alla </a:t>
            </a:r>
            <a:r>
              <a:rPr lang="it-IT" dirty="0" err="1">
                <a:latin typeface="Times New Roman" panose="02020603050405020304" pitchFamily="18" charset="0"/>
                <a:ea typeface="Times New Roman" panose="02020603050405020304" pitchFamily="18" charset="0"/>
              </a:rPr>
              <a:t>repository</a:t>
            </a:r>
            <a:r>
              <a:rPr lang="it-IT" dirty="0">
                <a:latin typeface="Times New Roman" panose="02020603050405020304" pitchFamily="18" charset="0"/>
                <a:ea typeface="Times New Roman" panose="02020603050405020304" pitchFamily="18" charset="0"/>
              </a:rPr>
              <a:t> documentale che consentirà di condividere norme, regolamenti, manuali ecc.; il sito offre anche uno spazio (word press) per la pubblicazione di articoli, un Blog per postare e discutere quesiti di interesse comune e soprattutto un </a:t>
            </a:r>
            <a:r>
              <a:rPr lang="it-IT" dirty="0" err="1">
                <a:latin typeface="Times New Roman" panose="02020603050405020304" pitchFamily="18" charset="0"/>
                <a:ea typeface="Times New Roman" panose="02020603050405020304" pitchFamily="18" charset="0"/>
              </a:rPr>
              <a:t>wiki</a:t>
            </a:r>
            <a:r>
              <a:rPr lang="it-IT" dirty="0">
                <a:latin typeface="Times New Roman" panose="02020603050405020304" pitchFamily="18" charset="0"/>
                <a:ea typeface="Times New Roman" panose="02020603050405020304" pitchFamily="18" charset="0"/>
              </a:rPr>
              <a:t> del </a:t>
            </a:r>
            <a:r>
              <a:rPr lang="it-IT" dirty="0" err="1">
                <a:latin typeface="Times New Roman" panose="02020603050405020304" pitchFamily="18" charset="0"/>
                <a:ea typeface="Times New Roman" panose="02020603050405020304" pitchFamily="18" charset="0"/>
              </a:rPr>
              <a:t>titolario</a:t>
            </a:r>
            <a:r>
              <a:rPr lang="it-IT" dirty="0">
                <a:latin typeface="Times New Roman" panose="02020603050405020304" pitchFamily="18" charset="0"/>
                <a:ea typeface="Times New Roman" panose="02020603050405020304" pitchFamily="18" charset="0"/>
              </a:rPr>
              <a:t> destinato a ospitare il censimento e dei documenti da protocollare e che potrà rappresentare un’utile guida</a:t>
            </a:r>
            <a:endParaRPr lang="it-IT" dirty="0"/>
          </a:p>
        </p:txBody>
      </p:sp>
    </p:spTree>
    <p:extLst>
      <p:ext uri="{BB962C8B-B14F-4D97-AF65-F5344CB8AC3E}">
        <p14:creationId xmlns:p14="http://schemas.microsoft.com/office/powerpoint/2010/main" val="355186322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a:t>
            </a:r>
            <a:endParaRPr lang="it-IT" dirty="0"/>
          </a:p>
        </p:txBody>
      </p:sp>
      <p:sp>
        <p:nvSpPr>
          <p:cNvPr id="3" name="Segnaposto data 2"/>
          <p:cNvSpPr>
            <a:spLocks noGrp="1"/>
          </p:cNvSpPr>
          <p:nvPr>
            <p:ph type="dt" sz="half" idx="10"/>
          </p:nvPr>
        </p:nvSpPr>
        <p:spPr/>
        <p:txBody>
          <a:bodyPr/>
          <a:lstStyle/>
          <a:p>
            <a:pPr algn="r"/>
            <a:r>
              <a:rPr lang="it-IT" smtClean="0"/>
              <a:t>Simona Fiori</a:t>
            </a:r>
            <a:endParaRPr lang="en-US" dirty="0"/>
          </a:p>
        </p:txBody>
      </p:sp>
      <p:sp>
        <p:nvSpPr>
          <p:cNvPr id="4" name="Segnaposto piè di pagina 3"/>
          <p:cNvSpPr>
            <a:spLocks noGrp="1"/>
          </p:cNvSpPr>
          <p:nvPr>
            <p:ph type="ftr" sz="quarter" idx="11"/>
          </p:nvPr>
        </p:nvSpPr>
        <p:spPr/>
        <p:txBody>
          <a:bodyPr/>
          <a:lstStyle/>
          <a:p>
            <a:pPr algn="l"/>
            <a:r>
              <a:rPr lang="it-IT" smtClean="0"/>
              <a:t>INFN - Direzione Affari Amministrativi</a:t>
            </a: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21</a:t>
            </a:fld>
            <a:endParaRPr lang="en-US"/>
          </a:p>
        </p:txBody>
      </p:sp>
      <p:sp>
        <p:nvSpPr>
          <p:cNvPr id="6" name="Segnaposto contenuto 5"/>
          <p:cNvSpPr>
            <a:spLocks noGrp="1"/>
          </p:cNvSpPr>
          <p:nvPr>
            <p:ph sz="quarter" idx="1"/>
          </p:nvPr>
        </p:nvSpPr>
        <p:spPr/>
        <p:txBody>
          <a:bodyPr>
            <a:normAutofit fontScale="77500" lnSpcReduction="20000"/>
          </a:bodyPr>
          <a:lstStyle/>
          <a:p>
            <a:pPr lvl="0"/>
            <a:r>
              <a:rPr lang="it-IT" b="1" i="1" dirty="0" smtClean="0">
                <a:latin typeface="Times New Roman" panose="02020603050405020304" pitchFamily="18" charset="0"/>
                <a:ea typeface="Times New Roman" panose="02020603050405020304" pitchFamily="18" charset="0"/>
              </a:rPr>
              <a:t>2) Piano </a:t>
            </a:r>
            <a:r>
              <a:rPr lang="it-IT" b="1" i="1" dirty="0">
                <a:latin typeface="Times New Roman" panose="02020603050405020304" pitchFamily="18" charset="0"/>
                <a:ea typeface="Times New Roman" panose="02020603050405020304" pitchFamily="18" charset="0"/>
              </a:rPr>
              <a:t>dei conti inte</a:t>
            </a:r>
            <a:r>
              <a:rPr lang="it-IT" dirty="0">
                <a:latin typeface="Times New Roman" panose="02020603050405020304" pitchFamily="18" charset="0"/>
                <a:ea typeface="Times New Roman" panose="02020603050405020304" pitchFamily="18" charset="0"/>
              </a:rPr>
              <a:t>grato</a:t>
            </a:r>
          </a:p>
          <a:p>
            <a:r>
              <a:rPr lang="it-IT" dirty="0">
                <a:latin typeface="Times New Roman" panose="02020603050405020304" pitchFamily="18" charset="0"/>
                <a:ea typeface="Times New Roman" panose="02020603050405020304" pitchFamily="18" charset="0"/>
              </a:rPr>
              <a:t>La necessità di dare attuazione alle norme in materia di armonizzazione contabile (</a:t>
            </a:r>
            <a:r>
              <a:rPr lang="it-IT" dirty="0" err="1">
                <a:latin typeface="Times New Roman" panose="02020603050405020304" pitchFamily="18" charset="0"/>
                <a:ea typeface="Times New Roman" panose="02020603050405020304" pitchFamily="18" charset="0"/>
              </a:rPr>
              <a:t>D.L.vo</a:t>
            </a:r>
            <a:r>
              <a:rPr lang="it-IT" dirty="0">
                <a:latin typeface="Times New Roman" panose="02020603050405020304" pitchFamily="18" charset="0"/>
                <a:ea typeface="Times New Roman" panose="02020603050405020304" pitchFamily="18" charset="0"/>
              </a:rPr>
              <a:t> 31 maggio 2011 n. 91 e DPR 4 ottobre 2013 n. 132) ed, in particolare, di adottare il Piano dei conti integrato delle PP.AA., in vigore dal bilancio di previsione 2016, ha visto la Direzione impegnata nella traslazione dei capitoli dell’attuale Piano dei conti INFN nelle voci  nuovo Piano dei conti integrato, nel riversamento di tutti i valori relativi alla gestione dei residui attivi e passivi secondo le nuove voci di bilancio nonché, in sinergia con il Servizio Sistemi informativi, nell’adeguamento dell’applicativo informatico in uso al nuovo sistema di classificazione dei conti con la modifica delle maschere, degli algoritmi di gestione e dei report attualmente in uso. La suddetta attività ha reso necessario un forte coordinamento delle Strutture territoriali al fine di garantire la presentazione del bilancio di previsione 2016 nei termini previsti e secondo la nuova impostazione e di gestire ordinatamente il passaggio dei dati tra i due sistemi di codifica. </a:t>
            </a:r>
            <a:endParaRPr lang="it-IT" dirty="0" smtClean="0">
              <a:latin typeface="Times New Roman" panose="02020603050405020304" pitchFamily="18" charset="0"/>
              <a:ea typeface="Times New Roman" panose="02020603050405020304" pitchFamily="18" charset="0"/>
            </a:endParaRPr>
          </a:p>
          <a:p>
            <a:r>
              <a:rPr lang="it-IT" dirty="0" smtClean="0">
                <a:latin typeface="Times New Roman" panose="02020603050405020304" pitchFamily="18" charset="0"/>
                <a:ea typeface="Times New Roman" panose="02020603050405020304" pitchFamily="18" charset="0"/>
              </a:rPr>
              <a:t>Creazione di un Gruppo di lavoro per l’armonizzazione dei comportamenti</a:t>
            </a:r>
            <a:endParaRPr lang="it-IT" dirty="0">
              <a:latin typeface="Times New Roman" panose="02020603050405020304" pitchFamily="18" charset="0"/>
              <a:ea typeface="Times New Roman" panose="02020603050405020304" pitchFamily="18" charset="0"/>
            </a:endParaRPr>
          </a:p>
          <a:p>
            <a:endParaRPr lang="it-IT" dirty="0"/>
          </a:p>
        </p:txBody>
      </p:sp>
    </p:spTree>
    <p:extLst>
      <p:ext uri="{BB962C8B-B14F-4D97-AF65-F5344CB8AC3E}">
        <p14:creationId xmlns:p14="http://schemas.microsoft.com/office/powerpoint/2010/main" val="233894958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data 2"/>
          <p:cNvSpPr>
            <a:spLocks noGrp="1"/>
          </p:cNvSpPr>
          <p:nvPr>
            <p:ph type="dt" sz="half" idx="10"/>
          </p:nvPr>
        </p:nvSpPr>
        <p:spPr/>
        <p:txBody>
          <a:bodyPr/>
          <a:lstStyle/>
          <a:p>
            <a:pPr algn="r"/>
            <a:r>
              <a:rPr lang="it-IT" smtClean="0"/>
              <a:t>Simona Fiori</a:t>
            </a:r>
            <a:endParaRPr lang="en-US" dirty="0"/>
          </a:p>
        </p:txBody>
      </p:sp>
      <p:sp>
        <p:nvSpPr>
          <p:cNvPr id="4" name="Segnaposto piè di pagina 3"/>
          <p:cNvSpPr>
            <a:spLocks noGrp="1"/>
          </p:cNvSpPr>
          <p:nvPr>
            <p:ph type="ftr" sz="quarter" idx="11"/>
          </p:nvPr>
        </p:nvSpPr>
        <p:spPr/>
        <p:txBody>
          <a:bodyPr/>
          <a:lstStyle/>
          <a:p>
            <a:pPr algn="l"/>
            <a:r>
              <a:rPr lang="it-IT" smtClean="0"/>
              <a:t>INFN - Direzione Affari Amministrativi</a:t>
            </a: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22</a:t>
            </a:fld>
            <a:endParaRPr lang="en-US"/>
          </a:p>
        </p:txBody>
      </p:sp>
      <p:sp>
        <p:nvSpPr>
          <p:cNvPr id="6" name="Segnaposto contenuto 5"/>
          <p:cNvSpPr>
            <a:spLocks noGrp="1"/>
          </p:cNvSpPr>
          <p:nvPr>
            <p:ph sz="quarter" idx="1"/>
          </p:nvPr>
        </p:nvSpPr>
        <p:spPr/>
        <p:txBody>
          <a:bodyPr/>
          <a:lstStyle/>
          <a:p>
            <a:pPr marL="0" indent="0">
              <a:buNone/>
            </a:pPr>
            <a:endParaRPr lang="it-IT" dirty="0" smtClean="0">
              <a:latin typeface="Times New Roman" panose="02020603050405020304" pitchFamily="18" charset="0"/>
              <a:ea typeface="Times New Roman" panose="02020603050405020304" pitchFamily="18" charset="0"/>
            </a:endParaRPr>
          </a:p>
          <a:p>
            <a:pPr marL="0" indent="0">
              <a:buNone/>
            </a:pPr>
            <a:r>
              <a:rPr lang="it-IT" b="1" i="1" dirty="0" smtClean="0">
                <a:latin typeface="Times New Roman" panose="02020603050405020304" pitchFamily="18" charset="0"/>
                <a:ea typeface="Times New Roman" panose="02020603050405020304" pitchFamily="18" charset="0"/>
              </a:rPr>
              <a:t>3) Redazione </a:t>
            </a:r>
            <a:r>
              <a:rPr lang="it-IT" b="1" i="1" dirty="0">
                <a:latin typeface="Times New Roman" panose="02020603050405020304" pitchFamily="18" charset="0"/>
                <a:ea typeface="Times New Roman" panose="02020603050405020304" pitchFamily="18" charset="0"/>
              </a:rPr>
              <a:t>del bilancio per missioni e </a:t>
            </a:r>
            <a:r>
              <a:rPr lang="it-IT" b="1" i="1" dirty="0" smtClean="0">
                <a:latin typeface="Times New Roman" panose="02020603050405020304" pitchFamily="18" charset="0"/>
                <a:ea typeface="Times New Roman" panose="02020603050405020304" pitchFamily="18" charset="0"/>
              </a:rPr>
              <a:t>programmi</a:t>
            </a:r>
          </a:p>
          <a:p>
            <a:r>
              <a:rPr lang="it-IT" dirty="0" smtClean="0">
                <a:latin typeface="Times New Roman" panose="02020603050405020304" pitchFamily="18" charset="0"/>
                <a:ea typeface="Times New Roman" panose="02020603050405020304" pitchFamily="18" charset="0"/>
              </a:rPr>
              <a:t>Ai </a:t>
            </a:r>
            <a:r>
              <a:rPr lang="it-IT" dirty="0">
                <a:latin typeface="Times New Roman" panose="02020603050405020304" pitchFamily="18" charset="0"/>
                <a:ea typeface="Times New Roman" panose="02020603050405020304" pitchFamily="18" charset="0"/>
              </a:rPr>
              <a:t>sensi dell’art. 3 comma 2 del DPCM 12 dicembre 2012, a seguito </a:t>
            </a:r>
            <a:r>
              <a:rPr lang="it-IT" dirty="0" err="1" smtClean="0">
                <a:latin typeface="Times New Roman" panose="02020603050405020304" pitchFamily="18" charset="0"/>
                <a:ea typeface="Times New Roman" panose="02020603050405020304" pitchFamily="18" charset="0"/>
              </a:rPr>
              <a:t>dedll’approvazione</a:t>
            </a:r>
            <a:r>
              <a:rPr lang="it-IT" dirty="0" smtClean="0">
                <a:latin typeface="Times New Roman" panose="02020603050405020304" pitchFamily="18" charset="0"/>
                <a:ea typeface="Times New Roman" panose="02020603050405020304" pitchFamily="18" charset="0"/>
              </a:rPr>
              <a:t> </a:t>
            </a:r>
            <a:r>
              <a:rPr lang="it-IT" dirty="0">
                <a:latin typeface="Times New Roman" panose="02020603050405020304" pitchFamily="18" charset="0"/>
                <a:ea typeface="Times New Roman" panose="02020603050405020304" pitchFamily="18" charset="0"/>
              </a:rPr>
              <a:t>del Ministero vigilante, si è provveduto a riformulare il bilancio di previsione dell’ente per missioni e programmi al fine di adeguare i documenti contabili secondo le prescrizioni contenute nelle circolari MEF n. 23 del 13 maggio 2013 e n. 27 del 9 settembre 2015</a:t>
            </a:r>
            <a:endParaRPr lang="it-IT" dirty="0"/>
          </a:p>
        </p:txBody>
      </p:sp>
    </p:spTree>
    <p:extLst>
      <p:ext uri="{BB962C8B-B14F-4D97-AF65-F5344CB8AC3E}">
        <p14:creationId xmlns:p14="http://schemas.microsoft.com/office/powerpoint/2010/main" val="596436447"/>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data 2"/>
          <p:cNvSpPr>
            <a:spLocks noGrp="1"/>
          </p:cNvSpPr>
          <p:nvPr>
            <p:ph type="dt" sz="half" idx="10"/>
          </p:nvPr>
        </p:nvSpPr>
        <p:spPr/>
        <p:txBody>
          <a:bodyPr/>
          <a:lstStyle/>
          <a:p>
            <a:pPr algn="r"/>
            <a:r>
              <a:rPr lang="it-IT" smtClean="0"/>
              <a:t>Simona Fiori</a:t>
            </a:r>
            <a:endParaRPr lang="en-US" dirty="0"/>
          </a:p>
        </p:txBody>
      </p:sp>
      <p:sp>
        <p:nvSpPr>
          <p:cNvPr id="4" name="Segnaposto piè di pagina 3"/>
          <p:cNvSpPr>
            <a:spLocks noGrp="1"/>
          </p:cNvSpPr>
          <p:nvPr>
            <p:ph type="ftr" sz="quarter" idx="11"/>
          </p:nvPr>
        </p:nvSpPr>
        <p:spPr/>
        <p:txBody>
          <a:bodyPr/>
          <a:lstStyle/>
          <a:p>
            <a:pPr algn="l"/>
            <a:r>
              <a:rPr lang="it-IT" smtClean="0"/>
              <a:t>INFN - Direzione Affari Amministrativi</a:t>
            </a: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23</a:t>
            </a:fld>
            <a:endParaRPr lang="en-US"/>
          </a:p>
        </p:txBody>
      </p:sp>
      <p:sp>
        <p:nvSpPr>
          <p:cNvPr id="6" name="Segnaposto contenuto 5"/>
          <p:cNvSpPr>
            <a:spLocks noGrp="1"/>
          </p:cNvSpPr>
          <p:nvPr>
            <p:ph sz="quarter" idx="1"/>
          </p:nvPr>
        </p:nvSpPr>
        <p:spPr/>
        <p:txBody>
          <a:bodyPr/>
          <a:lstStyle/>
          <a:p>
            <a:pPr lvl="0"/>
            <a:r>
              <a:rPr lang="it-IT" dirty="0" smtClean="0">
                <a:latin typeface="Times New Roman" panose="02020603050405020304" pitchFamily="18" charset="0"/>
                <a:ea typeface="Times New Roman" panose="02020603050405020304" pitchFamily="18" charset="0"/>
              </a:rPr>
              <a:t>4</a:t>
            </a:r>
            <a:r>
              <a:rPr lang="it-IT" b="1" i="1" dirty="0" smtClean="0">
                <a:latin typeface="Times New Roman" panose="02020603050405020304" pitchFamily="18" charset="0"/>
                <a:ea typeface="Times New Roman" panose="02020603050405020304" pitchFamily="18" charset="0"/>
              </a:rPr>
              <a:t>) Chiusura </a:t>
            </a:r>
            <a:r>
              <a:rPr lang="it-IT" b="1" i="1" dirty="0">
                <a:latin typeface="Times New Roman" panose="02020603050405020304" pitchFamily="18" charset="0"/>
                <a:ea typeface="Times New Roman" panose="02020603050405020304" pitchFamily="18" charset="0"/>
              </a:rPr>
              <a:t>consorzio Laboratorio Nicola Gabibbo</a:t>
            </a:r>
          </a:p>
          <a:p>
            <a:r>
              <a:rPr lang="it-IT" dirty="0" smtClean="0">
                <a:latin typeface="Times New Roman" panose="02020603050405020304" pitchFamily="18" charset="0"/>
                <a:ea typeface="Times New Roman" panose="02020603050405020304" pitchFamily="18" charset="0"/>
              </a:rPr>
              <a:t>operazioni </a:t>
            </a:r>
            <a:r>
              <a:rPr lang="it-IT" dirty="0">
                <a:latin typeface="Times New Roman" panose="02020603050405020304" pitchFamily="18" charset="0"/>
                <a:ea typeface="Times New Roman" panose="02020603050405020304" pitchFamily="18" charset="0"/>
              </a:rPr>
              <a:t>di chiusura del Consorzio Nicola Gabibbo in liquidazione </a:t>
            </a:r>
            <a:r>
              <a:rPr lang="it-IT" dirty="0" smtClean="0">
                <a:latin typeface="Times New Roman" panose="02020603050405020304" pitchFamily="18" charset="0"/>
                <a:ea typeface="Times New Roman" panose="02020603050405020304" pitchFamily="18" charset="0"/>
              </a:rPr>
              <a:t>che </a:t>
            </a:r>
            <a:r>
              <a:rPr lang="it-IT" dirty="0">
                <a:latin typeface="Times New Roman" panose="02020603050405020304" pitchFamily="18" charset="0"/>
                <a:ea typeface="Times New Roman" panose="02020603050405020304" pitchFamily="18" charset="0"/>
              </a:rPr>
              <a:t>ha visto quali atti finali l’approvazione del bilancio di chiusura e del piano di riparto da parte dell’assemblea dei </a:t>
            </a:r>
            <a:r>
              <a:rPr lang="it-IT" dirty="0" smtClean="0">
                <a:latin typeface="Times New Roman" panose="02020603050405020304" pitchFamily="18" charset="0"/>
                <a:ea typeface="Times New Roman" panose="02020603050405020304" pitchFamily="18" charset="0"/>
              </a:rPr>
              <a:t>soci</a:t>
            </a:r>
            <a:endParaRPr lang="it-IT" dirty="0"/>
          </a:p>
        </p:txBody>
      </p:sp>
    </p:spTree>
    <p:extLst>
      <p:ext uri="{BB962C8B-B14F-4D97-AF65-F5344CB8AC3E}">
        <p14:creationId xmlns:p14="http://schemas.microsoft.com/office/powerpoint/2010/main" val="259972952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Obiettivi per il 2016 e 2017</a:t>
            </a:r>
            <a:endParaRPr lang="it-IT" dirty="0"/>
          </a:p>
        </p:txBody>
      </p:sp>
      <p:sp>
        <p:nvSpPr>
          <p:cNvPr id="3" name="Segnaposto data 2"/>
          <p:cNvSpPr>
            <a:spLocks noGrp="1"/>
          </p:cNvSpPr>
          <p:nvPr>
            <p:ph type="dt" sz="half" idx="10"/>
          </p:nvPr>
        </p:nvSpPr>
        <p:spPr/>
        <p:txBody>
          <a:bodyPr/>
          <a:lstStyle/>
          <a:p>
            <a:pPr algn="r"/>
            <a:r>
              <a:rPr lang="it-IT" dirty="0" smtClean="0"/>
              <a:t>Simona Fiori</a:t>
            </a:r>
            <a:endParaRPr lang="en-US" dirty="0"/>
          </a:p>
        </p:txBody>
      </p:sp>
      <p:sp>
        <p:nvSpPr>
          <p:cNvPr id="4" name="Segnaposto piè di pagina 3"/>
          <p:cNvSpPr>
            <a:spLocks noGrp="1"/>
          </p:cNvSpPr>
          <p:nvPr>
            <p:ph type="ftr" sz="quarter" idx="11"/>
          </p:nvPr>
        </p:nvSpPr>
        <p:spPr/>
        <p:txBody>
          <a:bodyPr/>
          <a:lstStyle/>
          <a:p>
            <a:pPr algn="l"/>
            <a:r>
              <a:rPr lang="it-IT" dirty="0" smtClean="0"/>
              <a:t>INFN - Direzione Affari Amministrativi</a:t>
            </a: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24</a:t>
            </a:fld>
            <a:endParaRPr lang="en-US"/>
          </a:p>
        </p:txBody>
      </p:sp>
      <p:sp>
        <p:nvSpPr>
          <p:cNvPr id="6" name="Segnaposto contenuto 5"/>
          <p:cNvSpPr>
            <a:spLocks noGrp="1"/>
          </p:cNvSpPr>
          <p:nvPr>
            <p:ph sz="quarter" idx="1"/>
          </p:nvPr>
        </p:nvSpPr>
        <p:spPr/>
        <p:txBody>
          <a:bodyPr>
            <a:normAutofit/>
          </a:bodyPr>
          <a:lstStyle/>
          <a:p>
            <a:r>
              <a:rPr lang="it-IT" dirty="0" smtClean="0">
                <a:solidFill>
                  <a:srgbClr val="242852"/>
                </a:solidFill>
                <a:cs typeface="Arial"/>
              </a:rPr>
              <a:t>Favorire l’integrazione tra i vari sistemi informativi esistenti e </a:t>
            </a:r>
            <a:r>
              <a:rPr lang="it-IT" dirty="0">
                <a:solidFill>
                  <a:srgbClr val="242852"/>
                </a:solidFill>
                <a:cs typeface="Arial"/>
              </a:rPr>
              <a:t>utilizzati </a:t>
            </a:r>
            <a:r>
              <a:rPr lang="it-IT" dirty="0" smtClean="0">
                <a:solidFill>
                  <a:srgbClr val="242852"/>
                </a:solidFill>
                <a:cs typeface="Arial"/>
              </a:rPr>
              <a:t>dalle diverse direzioni (attualmente il SW Oracle non è integrato) al fine di evitare duplicazione </a:t>
            </a:r>
            <a:r>
              <a:rPr lang="it-IT" dirty="0">
                <a:solidFill>
                  <a:srgbClr val="242852"/>
                </a:solidFill>
                <a:cs typeface="Arial"/>
              </a:rPr>
              <a:t>del lavoro e svolgimento di attività extra </a:t>
            </a:r>
            <a:r>
              <a:rPr lang="it-IT" dirty="0" smtClean="0">
                <a:solidFill>
                  <a:srgbClr val="242852"/>
                </a:solidFill>
                <a:cs typeface="Arial"/>
              </a:rPr>
              <a:t>contabili</a:t>
            </a:r>
          </a:p>
          <a:p>
            <a:r>
              <a:rPr lang="it-IT" dirty="0" smtClean="0">
                <a:solidFill>
                  <a:srgbClr val="242852"/>
                </a:solidFill>
                <a:cs typeface="Arial"/>
              </a:rPr>
              <a:t>Avviare un processo di dematerializzazione della gestione mediante lo sviluppo di work flow e l’implementazione di </a:t>
            </a:r>
            <a:r>
              <a:rPr lang="it-IT" dirty="0" err="1" smtClean="0">
                <a:solidFill>
                  <a:srgbClr val="242852"/>
                </a:solidFill>
                <a:cs typeface="Arial"/>
              </a:rPr>
              <a:t>Alfresco</a:t>
            </a:r>
            <a:r>
              <a:rPr lang="it-IT" dirty="0" smtClean="0">
                <a:solidFill>
                  <a:srgbClr val="242852"/>
                </a:solidFill>
                <a:cs typeface="Arial"/>
              </a:rPr>
              <a:t> quale sistema di gestione documentale</a:t>
            </a:r>
            <a:endParaRPr lang="it-IT" dirty="0">
              <a:solidFill>
                <a:srgbClr val="242852"/>
              </a:solidFill>
              <a:cs typeface="Arial"/>
            </a:endParaRPr>
          </a:p>
          <a:p>
            <a:r>
              <a:rPr lang="it-IT" dirty="0" smtClean="0">
                <a:solidFill>
                  <a:srgbClr val="242852"/>
                </a:solidFill>
                <a:cs typeface="Arial"/>
              </a:rPr>
              <a:t>Conservazione sostitutiva</a:t>
            </a:r>
          </a:p>
          <a:p>
            <a:r>
              <a:rPr lang="it-IT" dirty="0" smtClean="0">
                <a:solidFill>
                  <a:srgbClr val="242852"/>
                </a:solidFill>
                <a:cs typeface="Arial"/>
              </a:rPr>
              <a:t>Firma elettronica e Libro </a:t>
            </a:r>
            <a:r>
              <a:rPr lang="it-IT" dirty="0">
                <a:solidFill>
                  <a:srgbClr val="242852"/>
                </a:solidFill>
                <a:cs typeface="Arial"/>
              </a:rPr>
              <a:t>firma </a:t>
            </a:r>
            <a:r>
              <a:rPr lang="it-IT" dirty="0" smtClean="0">
                <a:solidFill>
                  <a:srgbClr val="242852"/>
                </a:solidFill>
                <a:cs typeface="Arial"/>
              </a:rPr>
              <a:t>digitale</a:t>
            </a:r>
          </a:p>
          <a:p>
            <a:pPr marL="0" indent="0">
              <a:buNone/>
            </a:pPr>
            <a:endParaRPr lang="it-IT" dirty="0">
              <a:solidFill>
                <a:srgbClr val="242852"/>
              </a:solidFill>
              <a:cs typeface="Arial"/>
            </a:endParaRPr>
          </a:p>
          <a:p>
            <a:endParaRPr lang="it-IT" dirty="0">
              <a:solidFill>
                <a:srgbClr val="242852"/>
              </a:solidFill>
              <a:cs typeface="Arial"/>
            </a:endParaRPr>
          </a:p>
          <a:p>
            <a:endParaRPr lang="it-IT" dirty="0">
              <a:solidFill>
                <a:schemeClr val="tx2"/>
              </a:solidFill>
            </a:endParaRPr>
          </a:p>
        </p:txBody>
      </p:sp>
    </p:spTree>
    <p:extLst>
      <p:ext uri="{BB962C8B-B14F-4D97-AF65-F5344CB8AC3E}">
        <p14:creationId xmlns:p14="http://schemas.microsoft.com/office/powerpoint/2010/main" val="7992440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Modalità di comunicazione</a:t>
            </a:r>
            <a:endParaRPr lang="it-IT" dirty="0"/>
          </a:p>
        </p:txBody>
      </p:sp>
      <p:sp>
        <p:nvSpPr>
          <p:cNvPr id="3" name="Segnaposto data 2"/>
          <p:cNvSpPr>
            <a:spLocks noGrp="1"/>
          </p:cNvSpPr>
          <p:nvPr>
            <p:ph type="dt" sz="half" idx="10"/>
          </p:nvPr>
        </p:nvSpPr>
        <p:spPr/>
        <p:txBody>
          <a:bodyPr/>
          <a:lstStyle/>
          <a:p>
            <a:pPr algn="r"/>
            <a:r>
              <a:rPr lang="it-IT" smtClean="0"/>
              <a:t>Simona Fiori</a:t>
            </a:r>
            <a:endParaRPr lang="en-US" dirty="0"/>
          </a:p>
        </p:txBody>
      </p:sp>
      <p:sp>
        <p:nvSpPr>
          <p:cNvPr id="4" name="Segnaposto piè di pagina 3"/>
          <p:cNvSpPr>
            <a:spLocks noGrp="1"/>
          </p:cNvSpPr>
          <p:nvPr>
            <p:ph type="ftr" sz="quarter" idx="11"/>
          </p:nvPr>
        </p:nvSpPr>
        <p:spPr/>
        <p:txBody>
          <a:bodyPr/>
          <a:lstStyle/>
          <a:p>
            <a:pPr algn="l"/>
            <a:r>
              <a:rPr lang="it-IT" smtClean="0"/>
              <a:t>INFN - Direzione Affari Amministrativi</a:t>
            </a: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25</a:t>
            </a:fld>
            <a:endParaRPr lang="en-US"/>
          </a:p>
        </p:txBody>
      </p:sp>
      <p:sp>
        <p:nvSpPr>
          <p:cNvPr id="6" name="Segnaposto contenuto 5"/>
          <p:cNvSpPr>
            <a:spLocks noGrp="1"/>
          </p:cNvSpPr>
          <p:nvPr>
            <p:ph sz="quarter" idx="1"/>
          </p:nvPr>
        </p:nvSpPr>
        <p:spPr/>
        <p:txBody>
          <a:bodyPr/>
          <a:lstStyle/>
          <a:p>
            <a:pPr algn="just"/>
            <a:r>
              <a:rPr lang="it-IT" dirty="0" smtClean="0">
                <a:solidFill>
                  <a:schemeClr val="tx2"/>
                </a:solidFill>
              </a:rPr>
              <a:t>Le comunicazioni interne tra Strutture e DAA, cosi come la documentazione, vanno </a:t>
            </a:r>
            <a:r>
              <a:rPr lang="it-IT" smtClean="0">
                <a:solidFill>
                  <a:schemeClr val="tx2"/>
                </a:solidFill>
              </a:rPr>
              <a:t>inviate tramite e-mail</a:t>
            </a:r>
          </a:p>
          <a:p>
            <a:pPr algn="just"/>
            <a:r>
              <a:rPr lang="it-IT" dirty="0">
                <a:solidFill>
                  <a:schemeClr val="tx2"/>
                </a:solidFill>
              </a:rPr>
              <a:t> </a:t>
            </a:r>
            <a:r>
              <a:rPr lang="it-IT" dirty="0">
                <a:solidFill>
                  <a:schemeClr val="tx2"/>
                </a:solidFill>
                <a:hlinkClick r:id="rId2"/>
              </a:rPr>
              <a:t>http://www.ac.infn.it</a:t>
            </a:r>
            <a:r>
              <a:rPr lang="it-IT" dirty="0">
                <a:solidFill>
                  <a:schemeClr val="tx2"/>
                </a:solidFill>
              </a:rPr>
              <a:t> </a:t>
            </a:r>
          </a:p>
        </p:txBody>
      </p:sp>
    </p:spTree>
    <p:extLst>
      <p:ext uri="{BB962C8B-B14F-4D97-AF65-F5344CB8AC3E}">
        <p14:creationId xmlns:p14="http://schemas.microsoft.com/office/powerpoint/2010/main" val="501990618"/>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6119" y="3596447"/>
            <a:ext cx="6858000" cy="1117600"/>
          </a:xfrm>
        </p:spPr>
        <p:txBody>
          <a:bodyPr>
            <a:normAutofit/>
          </a:bodyPr>
          <a:lstStyle/>
          <a:p>
            <a:r>
              <a:rPr lang="en-US" sz="4800" b="1" i="1" dirty="0" smtClean="0">
                <a:solidFill>
                  <a:srgbClr val="002060"/>
                </a:solidFill>
              </a:rPr>
              <a:t>Grazie a </a:t>
            </a:r>
            <a:r>
              <a:rPr lang="en-US" sz="4800" b="1" i="1" dirty="0" err="1" smtClean="0">
                <a:solidFill>
                  <a:srgbClr val="002060"/>
                </a:solidFill>
              </a:rPr>
              <a:t>tutti</a:t>
            </a:r>
            <a:r>
              <a:rPr lang="en-US" sz="4800" b="1" i="1" dirty="0" smtClean="0">
                <a:solidFill>
                  <a:srgbClr val="002060"/>
                </a:solidFill>
              </a:rPr>
              <a:t> …</a:t>
            </a:r>
            <a:endParaRPr lang="en-US" sz="4800" b="1" i="1" dirty="0">
              <a:solidFill>
                <a:srgbClr val="002060"/>
              </a:solidFill>
            </a:endParaRPr>
          </a:p>
        </p:txBody>
      </p:sp>
      <p:sp>
        <p:nvSpPr>
          <p:cNvPr id="5" name="Subtitle 4"/>
          <p:cNvSpPr>
            <a:spLocks noGrp="1"/>
          </p:cNvSpPr>
          <p:nvPr>
            <p:ph type="subTitle" idx="1"/>
          </p:nvPr>
        </p:nvSpPr>
        <p:spPr>
          <a:xfrm>
            <a:off x="1219200" y="5120640"/>
            <a:ext cx="6858000" cy="510321"/>
          </a:xfrm>
        </p:spPr>
        <p:txBody>
          <a:bodyPr>
            <a:normAutofit/>
          </a:bodyPr>
          <a:lstStyle/>
          <a:p>
            <a:pPr defTabSz="914400"/>
            <a:r>
              <a:rPr lang="en-US" sz="2400" i="1" dirty="0" smtClean="0">
                <a:solidFill>
                  <a:srgbClr val="002060"/>
                </a:solidFill>
              </a:rPr>
              <a:t>Simona Fiori</a:t>
            </a:r>
            <a:endParaRPr lang="en-US" sz="2400" i="1" dirty="0">
              <a:solidFill>
                <a:srgbClr val="002060"/>
              </a:solidFill>
            </a:endParaRPr>
          </a:p>
        </p:txBody>
      </p:sp>
      <p:sp>
        <p:nvSpPr>
          <p:cNvPr id="8" name="Title 1"/>
          <p:cNvSpPr txBox="1">
            <a:spLocks/>
          </p:cNvSpPr>
          <p:nvPr/>
        </p:nvSpPr>
        <p:spPr>
          <a:xfrm>
            <a:off x="1219200" y="3886199"/>
            <a:ext cx="6858000" cy="990600"/>
          </a:xfrm>
          <a:prstGeom prst="rect">
            <a:avLst/>
          </a:prstGeom>
        </p:spPr>
        <p:txBody>
          <a:bodyPr vert="horz" anchor="t" anchorCtr="0">
            <a:normAutofit fontScale="97500"/>
          </a:bodyPr>
          <a:lstStyle>
            <a:lvl1pPr algn="r" rtl="0" eaLnBrk="1" latinLnBrk="0" hangingPunct="1">
              <a:spcBef>
                <a:spcPct val="0"/>
              </a:spcBef>
              <a:buNone/>
              <a:defRPr kumimoji="0" sz="3200" kern="1200">
                <a:solidFill>
                  <a:schemeClr val="tx1"/>
                </a:solidFill>
                <a:latin typeface="+mj-lt"/>
                <a:ea typeface="+mj-ea"/>
                <a:cs typeface="+mj-cs"/>
              </a:defRPr>
            </a:lvl1pPr>
          </a:lstStyle>
          <a:p>
            <a:pPr defTabSz="914400"/>
            <a:r>
              <a:rPr lang="en-US" sz="2667" i="1" dirty="0" smtClean="0">
                <a:solidFill>
                  <a:srgbClr val="002060"/>
                </a:solidFill>
              </a:rPr>
              <a:t/>
            </a:r>
            <a:br>
              <a:rPr lang="en-US" sz="2667" i="1" dirty="0" smtClean="0">
                <a:solidFill>
                  <a:srgbClr val="002060"/>
                </a:solidFill>
              </a:rPr>
            </a:br>
            <a:r>
              <a:rPr lang="en-US" sz="1300" i="1" dirty="0" smtClean="0">
                <a:solidFill>
                  <a:srgbClr val="002060"/>
                </a:solidFill>
              </a:rPr>
              <a:t/>
            </a:r>
            <a:br>
              <a:rPr lang="en-US" sz="1300" i="1" dirty="0" smtClean="0">
                <a:solidFill>
                  <a:srgbClr val="002060"/>
                </a:solidFill>
              </a:rPr>
            </a:br>
            <a:endParaRPr lang="en-US" sz="1200" dirty="0">
              <a:solidFill>
                <a:srgbClr val="002060"/>
              </a:solidFill>
            </a:endParaRPr>
          </a:p>
        </p:txBody>
      </p:sp>
      <p:sp>
        <p:nvSpPr>
          <p:cNvPr id="9" name="Subtitle 4"/>
          <p:cNvSpPr txBox="1">
            <a:spLocks/>
          </p:cNvSpPr>
          <p:nvPr/>
        </p:nvSpPr>
        <p:spPr>
          <a:xfrm>
            <a:off x="1219200" y="5293286"/>
            <a:ext cx="6858000" cy="337674"/>
          </a:xfrm>
          <a:prstGeom prst="rect">
            <a:avLst/>
          </a:prstGeom>
        </p:spPr>
        <p:txBody>
          <a:bodyPr vert="horz">
            <a:normAutofit fontScale="92500" lnSpcReduction="20000"/>
          </a:bodyPr>
          <a:lstStyle>
            <a:lvl1pPr marL="0" indent="0" algn="r" rtl="0"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defTabSz="914400"/>
            <a:r>
              <a:rPr lang="it-IT" i="1" dirty="0" smtClean="0"/>
              <a:t> </a:t>
            </a:r>
            <a:endParaRPr lang="en-US" dirty="0"/>
          </a:p>
        </p:txBody>
      </p:sp>
      <p:pic>
        <p:nvPicPr>
          <p:cNvPr id="10" name="Picture 2" descr="http://www.infn.it/logo/weblogo2b.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4278" y="449077"/>
            <a:ext cx="1790538" cy="1769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931512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Ruolo della DAA nell’Istituto</a:t>
            </a:r>
            <a:endParaRPr lang="it-IT" dirty="0"/>
          </a:p>
        </p:txBody>
      </p:sp>
      <p:sp>
        <p:nvSpPr>
          <p:cNvPr id="3" name="Segnaposto data 2"/>
          <p:cNvSpPr>
            <a:spLocks noGrp="1"/>
          </p:cNvSpPr>
          <p:nvPr>
            <p:ph type="dt" sz="half" idx="10"/>
          </p:nvPr>
        </p:nvSpPr>
        <p:spPr/>
        <p:txBody>
          <a:bodyPr/>
          <a:lstStyle/>
          <a:p>
            <a:pPr algn="r"/>
            <a:r>
              <a:rPr lang="it-IT" dirty="0" smtClean="0"/>
              <a:t>Simona Fiori</a:t>
            </a:r>
            <a:endParaRPr lang="en-US" dirty="0"/>
          </a:p>
        </p:txBody>
      </p:sp>
      <p:sp>
        <p:nvSpPr>
          <p:cNvPr id="4" name="Segnaposto piè di pagina 3"/>
          <p:cNvSpPr>
            <a:spLocks noGrp="1"/>
          </p:cNvSpPr>
          <p:nvPr>
            <p:ph type="ftr" sz="quarter" idx="11"/>
          </p:nvPr>
        </p:nvSpPr>
        <p:spPr/>
        <p:txBody>
          <a:bodyPr/>
          <a:lstStyle/>
          <a:p>
            <a:pPr algn="l"/>
            <a:r>
              <a:rPr lang="it-IT" dirty="0" smtClean="0"/>
              <a:t>INFN - Direzione Affari Amministrativi</a:t>
            </a: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3</a:t>
            </a:fld>
            <a:endParaRPr lang="en-US"/>
          </a:p>
        </p:txBody>
      </p:sp>
      <p:sp>
        <p:nvSpPr>
          <p:cNvPr id="6" name="Segnaposto contenuto 5"/>
          <p:cNvSpPr>
            <a:spLocks noGrp="1"/>
          </p:cNvSpPr>
          <p:nvPr>
            <p:ph sz="quarter" idx="1"/>
          </p:nvPr>
        </p:nvSpPr>
        <p:spPr/>
        <p:txBody>
          <a:bodyPr>
            <a:normAutofit/>
          </a:bodyPr>
          <a:lstStyle/>
          <a:p>
            <a:r>
              <a:rPr lang="it-IT" dirty="0">
                <a:solidFill>
                  <a:schemeClr val="tx2"/>
                </a:solidFill>
                <a:latin typeface="Calibri"/>
                <a:cs typeface="Calibri"/>
              </a:rPr>
              <a:t>La Direzione ha la visione del 90% degli atti di gestione </a:t>
            </a:r>
            <a:r>
              <a:rPr lang="it-IT" dirty="0" smtClean="0">
                <a:solidFill>
                  <a:schemeClr val="tx2"/>
                </a:solidFill>
                <a:latin typeface="Calibri"/>
                <a:cs typeface="Calibri"/>
              </a:rPr>
              <a:t>predisposti dall’Ente</a:t>
            </a:r>
            <a:r>
              <a:rPr lang="it-IT" dirty="0">
                <a:solidFill>
                  <a:schemeClr val="tx2"/>
                </a:solidFill>
                <a:latin typeface="Calibri"/>
                <a:cs typeface="Calibri"/>
              </a:rPr>
              <a:t> </a:t>
            </a:r>
            <a:r>
              <a:rPr lang="it-IT" dirty="0" smtClean="0">
                <a:solidFill>
                  <a:schemeClr val="tx2"/>
                </a:solidFill>
                <a:latin typeface="Calibri"/>
                <a:cs typeface="Calibri"/>
              </a:rPr>
              <a:t>e la </a:t>
            </a:r>
            <a:r>
              <a:rPr lang="it-IT" dirty="0">
                <a:solidFill>
                  <a:schemeClr val="tx2"/>
                </a:solidFill>
                <a:latin typeface="Calibri"/>
                <a:cs typeface="Calibri"/>
              </a:rPr>
              <a:t>conoscenza </a:t>
            </a:r>
            <a:r>
              <a:rPr lang="it-IT" dirty="0" smtClean="0">
                <a:solidFill>
                  <a:schemeClr val="tx2"/>
                </a:solidFill>
                <a:latin typeface="Calibri"/>
                <a:cs typeface="Calibri"/>
              </a:rPr>
              <a:t>amministrativo-contabile </a:t>
            </a:r>
            <a:r>
              <a:rPr lang="it-IT" dirty="0">
                <a:solidFill>
                  <a:schemeClr val="tx2"/>
                </a:solidFill>
                <a:latin typeface="Calibri"/>
                <a:cs typeface="Calibri"/>
              </a:rPr>
              <a:t>a 360°</a:t>
            </a:r>
          </a:p>
        </p:txBody>
      </p:sp>
    </p:spTree>
    <p:extLst>
      <p:ext uri="{BB962C8B-B14F-4D97-AF65-F5344CB8AC3E}">
        <p14:creationId xmlns:p14="http://schemas.microsoft.com/office/powerpoint/2010/main" val="240791030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a 1"/>
          <p:cNvGraphicFramePr/>
          <p:nvPr>
            <p:extLst>
              <p:ext uri="{D42A27DB-BD31-4B8C-83A1-F6EECF244321}">
                <p14:modId xmlns:p14="http://schemas.microsoft.com/office/powerpoint/2010/main" val="817232761"/>
              </p:ext>
            </p:extLst>
          </p:nvPr>
        </p:nvGraphicFramePr>
        <p:xfrm>
          <a:off x="1044429" y="743110"/>
          <a:ext cx="7178575" cy="45634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4" name="Gruppo 3"/>
          <p:cNvGrpSpPr/>
          <p:nvPr/>
        </p:nvGrpSpPr>
        <p:grpSpPr>
          <a:xfrm>
            <a:off x="1679153" y="5847301"/>
            <a:ext cx="6121176" cy="614322"/>
            <a:chOff x="4887422" y="1235"/>
            <a:chExt cx="1458745" cy="388793"/>
          </a:xfrm>
        </p:grpSpPr>
        <p:sp>
          <p:nvSpPr>
            <p:cNvPr id="5" name="Rettangolo arrotondato 4"/>
            <p:cNvSpPr/>
            <p:nvPr/>
          </p:nvSpPr>
          <p:spPr>
            <a:xfrm>
              <a:off x="4888019" y="1235"/>
              <a:ext cx="1458148" cy="388793"/>
            </a:xfrm>
            <a:prstGeom prst="roundRect">
              <a:avLst>
                <a:gd name="adj" fmla="val 10000"/>
              </a:avLst>
            </a:prstGeom>
            <a:gradFill rotWithShape="0">
              <a:gsLst>
                <a:gs pos="3000">
                  <a:schemeClr val="accent1">
                    <a:hueOff val="0"/>
                    <a:satOff val="0"/>
                    <a:lumOff val="0"/>
                    <a:alphaOff val="0"/>
                    <a:tint val="100000"/>
                    <a:shade val="100000"/>
                    <a:satMod val="130000"/>
                  </a:schemeClr>
                </a:gs>
                <a:gs pos="100000">
                  <a:srgbClr val="000090"/>
                </a:gs>
              </a:gsLst>
            </a:gradFill>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sp>
          <p:nvSpPr>
            <p:cNvPr id="6" name="Rettangolo 5"/>
            <p:cNvSpPr/>
            <p:nvPr/>
          </p:nvSpPr>
          <p:spPr>
            <a:xfrm>
              <a:off x="4887422" y="12622"/>
              <a:ext cx="1435374" cy="3660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it-IT" sz="1600" dirty="0" smtClean="0">
                  <a:latin typeface="Arial Rounded MT Bold"/>
                  <a:cs typeface="Arial Rounded MT Bold"/>
                </a:rPr>
                <a:t>supporto alla Giunta Esecutiva, alle Strutture, al Collegio dei Revisori dei Conti, alle CSN</a:t>
              </a:r>
              <a:endParaRPr lang="it-IT" sz="1600" kern="1200" dirty="0">
                <a:latin typeface="Arial Rounded MT Bold"/>
                <a:cs typeface="Arial Rounded MT Bold"/>
              </a:endParaRPr>
            </a:p>
          </p:txBody>
        </p:sp>
      </p:grpSp>
      <p:sp>
        <p:nvSpPr>
          <p:cNvPr id="7" name="CasellaDiTesto 6"/>
          <p:cNvSpPr txBox="1"/>
          <p:nvPr/>
        </p:nvSpPr>
        <p:spPr>
          <a:xfrm>
            <a:off x="2539819" y="226346"/>
            <a:ext cx="4249799" cy="400110"/>
          </a:xfrm>
          <a:prstGeom prst="rect">
            <a:avLst/>
          </a:prstGeom>
          <a:noFill/>
        </p:spPr>
        <p:txBody>
          <a:bodyPr wrap="square" rtlCol="0">
            <a:spAutoFit/>
          </a:bodyPr>
          <a:lstStyle/>
          <a:p>
            <a:r>
              <a:rPr lang="it-IT" sz="2000" dirty="0" smtClean="0">
                <a:solidFill>
                  <a:srgbClr val="000090"/>
                </a:solidFill>
                <a:latin typeface="Arial Rounded MT Bold"/>
                <a:cs typeface="Arial Rounded MT Bold"/>
              </a:rPr>
              <a:t>Organizzazione in macro aree</a:t>
            </a:r>
            <a:endParaRPr lang="it-IT" sz="2000" dirty="0">
              <a:solidFill>
                <a:srgbClr val="000090"/>
              </a:solidFill>
              <a:latin typeface="Arial Rounded MT Bold"/>
              <a:cs typeface="Arial Rounded MT Bold"/>
            </a:endParaRPr>
          </a:p>
        </p:txBody>
      </p:sp>
      <p:cxnSp>
        <p:nvCxnSpPr>
          <p:cNvPr id="21" name="Connettore 2 20"/>
          <p:cNvCxnSpPr/>
          <p:nvPr/>
        </p:nvCxnSpPr>
        <p:spPr>
          <a:xfrm>
            <a:off x="3331949" y="930538"/>
            <a:ext cx="389775" cy="0"/>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cxnSp>
        <p:nvCxnSpPr>
          <p:cNvPr id="23" name="Connettore 2 22"/>
          <p:cNvCxnSpPr/>
          <p:nvPr/>
        </p:nvCxnSpPr>
        <p:spPr>
          <a:xfrm>
            <a:off x="5155091" y="930538"/>
            <a:ext cx="792124" cy="0"/>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cxnSp>
        <p:nvCxnSpPr>
          <p:cNvPr id="27" name="Connettore 2 26"/>
          <p:cNvCxnSpPr/>
          <p:nvPr/>
        </p:nvCxnSpPr>
        <p:spPr>
          <a:xfrm>
            <a:off x="3331949" y="1521553"/>
            <a:ext cx="515509" cy="0"/>
          </a:xfrm>
          <a:prstGeom prst="straightConnector1">
            <a:avLst/>
          </a:prstGeom>
          <a:ln w="19050" cmpd="sng">
            <a:solidFill>
              <a:srgbClr val="000090"/>
            </a:solidFill>
            <a:tailEnd type="arrow"/>
          </a:ln>
        </p:spPr>
        <p:style>
          <a:lnRef idx="2">
            <a:schemeClr val="accent1"/>
          </a:lnRef>
          <a:fillRef idx="0">
            <a:schemeClr val="accent1"/>
          </a:fillRef>
          <a:effectRef idx="1">
            <a:schemeClr val="accent1"/>
          </a:effectRef>
          <a:fontRef idx="minor">
            <a:schemeClr val="tx1"/>
          </a:fontRef>
        </p:style>
      </p:cxnSp>
      <p:cxnSp>
        <p:nvCxnSpPr>
          <p:cNvPr id="28" name="Connettore 2 27"/>
          <p:cNvCxnSpPr/>
          <p:nvPr/>
        </p:nvCxnSpPr>
        <p:spPr>
          <a:xfrm>
            <a:off x="5859204" y="1534129"/>
            <a:ext cx="377201" cy="0"/>
          </a:xfrm>
          <a:prstGeom prst="straightConnector1">
            <a:avLst/>
          </a:prstGeom>
          <a:ln w="19050" cmpd="sng">
            <a:solidFill>
              <a:srgbClr val="000090"/>
            </a:solidFill>
            <a:tailEnd type="arrow"/>
          </a:ln>
        </p:spPr>
        <p:style>
          <a:lnRef idx="2">
            <a:schemeClr val="accent1"/>
          </a:lnRef>
          <a:fillRef idx="0">
            <a:schemeClr val="accent1"/>
          </a:fillRef>
          <a:effectRef idx="1">
            <a:schemeClr val="accent1"/>
          </a:effectRef>
          <a:fontRef idx="minor">
            <a:schemeClr val="tx1"/>
          </a:fontRef>
        </p:style>
      </p:cxnSp>
      <p:cxnSp>
        <p:nvCxnSpPr>
          <p:cNvPr id="31" name="Connettore 2 30"/>
          <p:cNvCxnSpPr/>
          <p:nvPr/>
        </p:nvCxnSpPr>
        <p:spPr>
          <a:xfrm>
            <a:off x="2766146" y="2055115"/>
            <a:ext cx="0" cy="3792186"/>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cxnSp>
        <p:nvCxnSpPr>
          <p:cNvPr id="33" name="Connettore 2 32"/>
          <p:cNvCxnSpPr/>
          <p:nvPr/>
        </p:nvCxnSpPr>
        <p:spPr>
          <a:xfrm>
            <a:off x="6789618" y="2055115"/>
            <a:ext cx="0" cy="3792186"/>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cxnSp>
        <p:nvCxnSpPr>
          <p:cNvPr id="34" name="Connettore 2 33"/>
          <p:cNvCxnSpPr/>
          <p:nvPr/>
        </p:nvCxnSpPr>
        <p:spPr>
          <a:xfrm>
            <a:off x="5016771" y="5306580"/>
            <a:ext cx="0" cy="558713"/>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sp>
        <p:nvSpPr>
          <p:cNvPr id="9" name="CasellaDiTesto 8"/>
          <p:cNvSpPr txBox="1"/>
          <p:nvPr/>
        </p:nvSpPr>
        <p:spPr>
          <a:xfrm>
            <a:off x="8353034" y="5977997"/>
            <a:ext cx="790966" cy="880003"/>
          </a:xfrm>
          <a:prstGeom prst="rect">
            <a:avLst/>
          </a:prstGeom>
          <a:solidFill>
            <a:schemeClr val="bg1"/>
          </a:solidFill>
        </p:spPr>
        <p:txBody>
          <a:bodyPr wrap="square" rtlCol="0">
            <a:spAutoFit/>
          </a:bodyPr>
          <a:lstStyle/>
          <a:p>
            <a:endParaRPr lang="it-IT"/>
          </a:p>
        </p:txBody>
      </p:sp>
    </p:spTree>
    <p:extLst>
      <p:ext uri="{BB962C8B-B14F-4D97-AF65-F5344CB8AC3E}">
        <p14:creationId xmlns:p14="http://schemas.microsoft.com/office/powerpoint/2010/main" val="72463557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Organigramma</a:t>
            </a:r>
            <a:endParaRPr lang="it-IT"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5</a:t>
            </a:fld>
            <a:endParaRPr lang="en-US"/>
          </a:p>
        </p:txBody>
      </p:sp>
      <p:sp>
        <p:nvSpPr>
          <p:cNvPr id="7" name="Rettangolo arrotondato 6"/>
          <p:cNvSpPr/>
          <p:nvPr/>
        </p:nvSpPr>
        <p:spPr>
          <a:xfrm>
            <a:off x="3498834" y="892504"/>
            <a:ext cx="2101681" cy="704771"/>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it-IT" dirty="0" smtClean="0">
                <a:latin typeface="Arial Rounded MT Bold" charset="0"/>
                <a:ea typeface="Arial Rounded MT Bold" charset="0"/>
                <a:cs typeface="Arial Rounded MT Bold" charset="0"/>
              </a:rPr>
              <a:t>Direttore</a:t>
            </a:r>
            <a:endParaRPr lang="it-IT" dirty="0">
              <a:latin typeface="Arial Rounded MT Bold" charset="0"/>
              <a:ea typeface="Arial Rounded MT Bold" charset="0"/>
              <a:cs typeface="Arial Rounded MT Bold" charset="0"/>
            </a:endParaRPr>
          </a:p>
        </p:txBody>
      </p:sp>
      <p:sp>
        <p:nvSpPr>
          <p:cNvPr id="8" name="Rettangolo arrotondato 7"/>
          <p:cNvSpPr/>
          <p:nvPr/>
        </p:nvSpPr>
        <p:spPr>
          <a:xfrm>
            <a:off x="1505831" y="2153187"/>
            <a:ext cx="1968300" cy="86330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it-IT" sz="1100" b="1" dirty="0" smtClean="0">
                <a:latin typeface="Arial Narrow" charset="0"/>
                <a:ea typeface="Arial Narrow" charset="0"/>
                <a:cs typeface="Arial Narrow" charset="0"/>
              </a:rPr>
              <a:t>Segreteria della Direzione e del Collegio dei Revisori dei Conti</a:t>
            </a:r>
            <a:endParaRPr lang="it-IT" sz="1100" b="1" dirty="0">
              <a:latin typeface="Arial Narrow" charset="0"/>
              <a:ea typeface="Arial Narrow" charset="0"/>
              <a:cs typeface="Arial Narrow" charset="0"/>
            </a:endParaRPr>
          </a:p>
        </p:txBody>
      </p:sp>
      <p:sp>
        <p:nvSpPr>
          <p:cNvPr id="9" name="Rettangolo arrotondato 8"/>
          <p:cNvSpPr/>
          <p:nvPr/>
        </p:nvSpPr>
        <p:spPr>
          <a:xfrm>
            <a:off x="5669463" y="2165141"/>
            <a:ext cx="1772816" cy="86330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it-IT" sz="1100" b="1" dirty="0" smtClean="0">
                <a:latin typeface="Arial Narrow" charset="0"/>
                <a:ea typeface="Arial Narrow" charset="0"/>
                <a:cs typeface="Arial Narrow" charset="0"/>
              </a:rPr>
              <a:t>Supporto tecnico alle attività di coordinamento</a:t>
            </a:r>
            <a:endParaRPr lang="it-IT" sz="1100" b="1" dirty="0">
              <a:latin typeface="Arial Narrow" charset="0"/>
              <a:ea typeface="Arial Narrow" charset="0"/>
              <a:cs typeface="Arial Narrow" charset="0"/>
            </a:endParaRPr>
          </a:p>
        </p:txBody>
      </p:sp>
      <p:sp>
        <p:nvSpPr>
          <p:cNvPr id="11" name="Rettangolo arrotondato 10"/>
          <p:cNvSpPr/>
          <p:nvPr/>
        </p:nvSpPr>
        <p:spPr>
          <a:xfrm>
            <a:off x="98300" y="3962490"/>
            <a:ext cx="706417" cy="1715506"/>
          </a:xfrm>
          <a:prstGeom prst="roundRect">
            <a:avLst/>
          </a:prstGeom>
        </p:spPr>
        <p:style>
          <a:lnRef idx="1">
            <a:schemeClr val="accent1"/>
          </a:lnRef>
          <a:fillRef idx="3">
            <a:schemeClr val="accent1"/>
          </a:fillRef>
          <a:effectRef idx="2">
            <a:schemeClr val="accent1"/>
          </a:effectRef>
          <a:fontRef idx="minor">
            <a:schemeClr val="lt1"/>
          </a:fontRef>
        </p:style>
        <p:txBody>
          <a:bodyPr rtlCol="0" anchor="t"/>
          <a:lstStyle/>
          <a:p>
            <a:endParaRPr lang="it-IT" sz="1100" dirty="0" smtClean="0">
              <a:latin typeface="Arial Rounded MT Bold" charset="0"/>
              <a:ea typeface="Arial Rounded MT Bold" charset="0"/>
              <a:cs typeface="Arial Rounded MT Bold" charset="0"/>
            </a:endParaRPr>
          </a:p>
          <a:p>
            <a:endParaRPr lang="it-IT" sz="1100" dirty="0">
              <a:latin typeface="Arial Rounded MT Bold" charset="0"/>
              <a:ea typeface="Arial Rounded MT Bold" charset="0"/>
              <a:cs typeface="Arial Rounded MT Bold" charset="0"/>
            </a:endParaRPr>
          </a:p>
          <a:p>
            <a:r>
              <a:rPr lang="it-IT" sz="1000" b="1" dirty="0" smtClean="0">
                <a:latin typeface="Arial Narrow" charset="0"/>
                <a:ea typeface="Arial Narrow" charset="0"/>
                <a:cs typeface="Arial Narrow" charset="0"/>
              </a:rPr>
              <a:t>1. Ufficio Gestione delle Entrate</a:t>
            </a:r>
            <a:endParaRPr lang="it-IT" sz="1000" b="1" dirty="0">
              <a:latin typeface="Arial Narrow" charset="0"/>
              <a:ea typeface="Arial Narrow" charset="0"/>
              <a:cs typeface="Arial Narrow" charset="0"/>
            </a:endParaRPr>
          </a:p>
        </p:txBody>
      </p:sp>
      <p:sp>
        <p:nvSpPr>
          <p:cNvPr id="12" name="Rettangolo arrotondato 11"/>
          <p:cNvSpPr/>
          <p:nvPr/>
        </p:nvSpPr>
        <p:spPr>
          <a:xfrm>
            <a:off x="861812" y="3962490"/>
            <a:ext cx="745700" cy="1715506"/>
          </a:xfrm>
          <a:prstGeom prst="roundRect">
            <a:avLst/>
          </a:prstGeom>
        </p:spPr>
        <p:style>
          <a:lnRef idx="1">
            <a:schemeClr val="accent1"/>
          </a:lnRef>
          <a:fillRef idx="3">
            <a:schemeClr val="accent1"/>
          </a:fillRef>
          <a:effectRef idx="2">
            <a:schemeClr val="accent1"/>
          </a:effectRef>
          <a:fontRef idx="minor">
            <a:schemeClr val="lt1"/>
          </a:fontRef>
        </p:style>
        <p:txBody>
          <a:bodyPr rtlCol="0" anchor="t"/>
          <a:lstStyle/>
          <a:p>
            <a:endParaRPr lang="it-IT" sz="1100" dirty="0" smtClean="0">
              <a:latin typeface="Arial Rounded MT Bold" charset="0"/>
              <a:ea typeface="Arial Rounded MT Bold" charset="0"/>
              <a:cs typeface="Arial Rounded MT Bold" charset="0"/>
            </a:endParaRPr>
          </a:p>
          <a:p>
            <a:endParaRPr lang="it-IT" sz="1100" dirty="0">
              <a:latin typeface="Arial Rounded MT Bold" charset="0"/>
              <a:ea typeface="Arial Rounded MT Bold" charset="0"/>
              <a:cs typeface="Arial Rounded MT Bold" charset="0"/>
            </a:endParaRPr>
          </a:p>
          <a:p>
            <a:r>
              <a:rPr lang="it-IT" sz="1000" b="1" dirty="0" smtClean="0">
                <a:latin typeface="Arial Narrow" charset="0"/>
                <a:ea typeface="Arial Narrow" charset="0"/>
                <a:cs typeface="Arial Narrow" charset="0"/>
              </a:rPr>
              <a:t>2. Ufficio Gestione delle </a:t>
            </a:r>
          </a:p>
          <a:p>
            <a:r>
              <a:rPr lang="it-IT" sz="1000" b="1" dirty="0" smtClean="0">
                <a:latin typeface="Arial Narrow" charset="0"/>
                <a:ea typeface="Arial Narrow" charset="0"/>
                <a:cs typeface="Arial Narrow" charset="0"/>
              </a:rPr>
              <a:t>Uscite</a:t>
            </a:r>
            <a:endParaRPr lang="it-IT" sz="1000" b="1" dirty="0">
              <a:latin typeface="Arial Narrow" charset="0"/>
              <a:ea typeface="Arial Narrow" charset="0"/>
              <a:cs typeface="Arial Narrow" charset="0"/>
            </a:endParaRPr>
          </a:p>
        </p:txBody>
      </p:sp>
      <p:sp>
        <p:nvSpPr>
          <p:cNvPr id="13" name="Rettangolo arrotondato 12"/>
          <p:cNvSpPr/>
          <p:nvPr/>
        </p:nvSpPr>
        <p:spPr>
          <a:xfrm>
            <a:off x="1664607" y="3962490"/>
            <a:ext cx="1283788" cy="1715506"/>
          </a:xfrm>
          <a:prstGeom prst="roundRect">
            <a:avLst/>
          </a:prstGeom>
        </p:spPr>
        <p:style>
          <a:lnRef idx="1">
            <a:schemeClr val="accent1"/>
          </a:lnRef>
          <a:fillRef idx="3">
            <a:schemeClr val="accent1"/>
          </a:fillRef>
          <a:effectRef idx="2">
            <a:schemeClr val="accent1"/>
          </a:effectRef>
          <a:fontRef idx="minor">
            <a:schemeClr val="lt1"/>
          </a:fontRef>
        </p:style>
        <p:txBody>
          <a:bodyPr rtlCol="0" anchor="t"/>
          <a:lstStyle/>
          <a:p>
            <a:endParaRPr lang="it-IT" sz="1100" dirty="0" smtClean="0">
              <a:latin typeface="Arial Rounded MT Bold" charset="0"/>
              <a:ea typeface="Arial Rounded MT Bold" charset="0"/>
              <a:cs typeface="Arial Rounded MT Bold" charset="0"/>
            </a:endParaRPr>
          </a:p>
          <a:p>
            <a:endParaRPr lang="it-IT" sz="1100" dirty="0">
              <a:latin typeface="Arial Rounded MT Bold" charset="0"/>
              <a:ea typeface="Arial Rounded MT Bold" charset="0"/>
              <a:cs typeface="Arial Rounded MT Bold" charset="0"/>
            </a:endParaRPr>
          </a:p>
          <a:p>
            <a:r>
              <a:rPr lang="it-IT" sz="1000" b="1" dirty="0" smtClean="0">
                <a:latin typeface="Arial Narrow" charset="0"/>
                <a:ea typeface="Arial Narrow" charset="0"/>
                <a:cs typeface="Arial Narrow" charset="0"/>
              </a:rPr>
              <a:t>3. Ufficio </a:t>
            </a:r>
            <a:r>
              <a:rPr lang="it-IT" sz="900" b="1" dirty="0" smtClean="0">
                <a:latin typeface="Arial Narrow" charset="0"/>
                <a:ea typeface="Arial Narrow" charset="0"/>
                <a:cs typeface="Arial Narrow" charset="0"/>
              </a:rPr>
              <a:t>Approvvigionamenti </a:t>
            </a:r>
          </a:p>
          <a:p>
            <a:r>
              <a:rPr lang="it-IT" sz="1000" b="1" dirty="0" smtClean="0">
                <a:latin typeface="Arial Narrow" charset="0"/>
                <a:ea typeface="Arial Narrow" charset="0"/>
                <a:cs typeface="Arial Narrow" charset="0"/>
              </a:rPr>
              <a:t>e Patrimonio</a:t>
            </a:r>
            <a:endParaRPr lang="it-IT" sz="1000" b="1" dirty="0">
              <a:latin typeface="Arial Narrow" charset="0"/>
              <a:ea typeface="Arial Narrow" charset="0"/>
              <a:cs typeface="Arial Narrow" charset="0"/>
            </a:endParaRPr>
          </a:p>
        </p:txBody>
      </p:sp>
      <p:sp>
        <p:nvSpPr>
          <p:cNvPr id="14" name="Rettangolo arrotondato 13"/>
          <p:cNvSpPr/>
          <p:nvPr/>
        </p:nvSpPr>
        <p:spPr>
          <a:xfrm>
            <a:off x="3005490" y="3962490"/>
            <a:ext cx="1067563" cy="1715506"/>
          </a:xfrm>
          <a:prstGeom prst="roundRect">
            <a:avLst/>
          </a:prstGeom>
        </p:spPr>
        <p:style>
          <a:lnRef idx="1">
            <a:schemeClr val="accent1"/>
          </a:lnRef>
          <a:fillRef idx="3">
            <a:schemeClr val="accent1"/>
          </a:fillRef>
          <a:effectRef idx="2">
            <a:schemeClr val="accent1"/>
          </a:effectRef>
          <a:fontRef idx="minor">
            <a:schemeClr val="lt1"/>
          </a:fontRef>
        </p:style>
        <p:txBody>
          <a:bodyPr rtlCol="0" anchor="t"/>
          <a:lstStyle/>
          <a:p>
            <a:endParaRPr lang="it-IT" sz="1100" dirty="0" smtClean="0">
              <a:latin typeface="Arial Rounded MT Bold" charset="0"/>
              <a:ea typeface="Arial Rounded MT Bold" charset="0"/>
              <a:cs typeface="Arial Rounded MT Bold" charset="0"/>
            </a:endParaRPr>
          </a:p>
          <a:p>
            <a:endParaRPr lang="it-IT" sz="1100" dirty="0">
              <a:latin typeface="Arial Rounded MT Bold" charset="0"/>
              <a:ea typeface="Arial Rounded MT Bold" charset="0"/>
              <a:cs typeface="Arial Rounded MT Bold" charset="0"/>
            </a:endParaRPr>
          </a:p>
          <a:p>
            <a:r>
              <a:rPr lang="it-IT" sz="1000" b="1" dirty="0" smtClean="0">
                <a:latin typeface="Arial Narrow" charset="0"/>
                <a:ea typeface="Arial Narrow" charset="0"/>
                <a:cs typeface="Arial Narrow" charset="0"/>
              </a:rPr>
              <a:t>4. Ufficio </a:t>
            </a:r>
            <a:r>
              <a:rPr lang="it-IT" sz="900" b="1" dirty="0" smtClean="0">
                <a:latin typeface="Arial Narrow" charset="0"/>
                <a:ea typeface="Arial Narrow" charset="0"/>
                <a:cs typeface="Arial Narrow" charset="0"/>
              </a:rPr>
              <a:t>Programmazione</a:t>
            </a:r>
            <a:r>
              <a:rPr lang="it-IT" sz="1000" b="1" dirty="0" smtClean="0">
                <a:latin typeface="Arial Narrow" charset="0"/>
                <a:ea typeface="Arial Narrow" charset="0"/>
                <a:cs typeface="Arial Narrow" charset="0"/>
              </a:rPr>
              <a:t> </a:t>
            </a:r>
          </a:p>
          <a:p>
            <a:r>
              <a:rPr lang="it-IT" sz="1000" b="1" dirty="0" smtClean="0">
                <a:latin typeface="Arial Narrow" charset="0"/>
                <a:ea typeface="Arial Narrow" charset="0"/>
                <a:cs typeface="Arial Narrow" charset="0"/>
              </a:rPr>
              <a:t>di Bilancio</a:t>
            </a:r>
            <a:endParaRPr lang="it-IT" sz="1000" b="1" dirty="0">
              <a:latin typeface="Arial Narrow" charset="0"/>
              <a:ea typeface="Arial Narrow" charset="0"/>
              <a:cs typeface="Arial Narrow" charset="0"/>
            </a:endParaRPr>
          </a:p>
        </p:txBody>
      </p:sp>
      <p:sp>
        <p:nvSpPr>
          <p:cNvPr id="16" name="Rettangolo arrotondato 15"/>
          <p:cNvSpPr/>
          <p:nvPr/>
        </p:nvSpPr>
        <p:spPr>
          <a:xfrm>
            <a:off x="4130148" y="3962490"/>
            <a:ext cx="908170" cy="1715506"/>
          </a:xfrm>
          <a:prstGeom prst="roundRect">
            <a:avLst/>
          </a:prstGeom>
        </p:spPr>
        <p:style>
          <a:lnRef idx="1">
            <a:schemeClr val="accent1"/>
          </a:lnRef>
          <a:fillRef idx="3">
            <a:schemeClr val="accent1"/>
          </a:fillRef>
          <a:effectRef idx="2">
            <a:schemeClr val="accent1"/>
          </a:effectRef>
          <a:fontRef idx="minor">
            <a:schemeClr val="lt1"/>
          </a:fontRef>
        </p:style>
        <p:txBody>
          <a:bodyPr rtlCol="0" anchor="t"/>
          <a:lstStyle/>
          <a:p>
            <a:endParaRPr lang="it-IT" sz="1100" dirty="0" smtClean="0">
              <a:latin typeface="Arial Rounded MT Bold" charset="0"/>
              <a:ea typeface="Arial Rounded MT Bold" charset="0"/>
              <a:cs typeface="Arial Rounded MT Bold" charset="0"/>
            </a:endParaRPr>
          </a:p>
          <a:p>
            <a:endParaRPr lang="it-IT" sz="1100" dirty="0">
              <a:latin typeface="Arial Rounded MT Bold" charset="0"/>
              <a:ea typeface="Arial Rounded MT Bold" charset="0"/>
              <a:cs typeface="Arial Rounded MT Bold" charset="0"/>
            </a:endParaRPr>
          </a:p>
          <a:p>
            <a:r>
              <a:rPr lang="it-IT" sz="1000" b="1" dirty="0">
                <a:latin typeface="Arial Narrow" charset="0"/>
                <a:ea typeface="Arial Narrow" charset="0"/>
                <a:cs typeface="Arial Narrow" charset="0"/>
              </a:rPr>
              <a:t>5</a:t>
            </a:r>
            <a:r>
              <a:rPr lang="it-IT" sz="1000" b="1" dirty="0" smtClean="0">
                <a:latin typeface="Arial Narrow" charset="0"/>
                <a:ea typeface="Arial Narrow" charset="0"/>
                <a:cs typeface="Arial Narrow" charset="0"/>
              </a:rPr>
              <a:t>. Ufficio Contabilità</a:t>
            </a:r>
          </a:p>
          <a:p>
            <a:r>
              <a:rPr lang="it-IT" sz="1000" b="1" dirty="0" smtClean="0">
                <a:latin typeface="Arial Narrow" charset="0"/>
                <a:ea typeface="Arial Narrow" charset="0"/>
                <a:cs typeface="Arial Narrow" charset="0"/>
              </a:rPr>
              <a:t>Patrimoniale</a:t>
            </a:r>
            <a:endParaRPr lang="it-IT" sz="1000" b="1" dirty="0">
              <a:latin typeface="Arial Narrow" charset="0"/>
              <a:ea typeface="Arial Narrow" charset="0"/>
              <a:cs typeface="Arial Narrow" charset="0"/>
            </a:endParaRPr>
          </a:p>
        </p:txBody>
      </p:sp>
      <p:sp>
        <p:nvSpPr>
          <p:cNvPr id="17" name="Rettangolo arrotondato 16"/>
          <p:cNvSpPr/>
          <p:nvPr/>
        </p:nvSpPr>
        <p:spPr>
          <a:xfrm>
            <a:off x="5095413" y="3962490"/>
            <a:ext cx="985542" cy="1715506"/>
          </a:xfrm>
          <a:prstGeom prst="roundRect">
            <a:avLst/>
          </a:prstGeom>
        </p:spPr>
        <p:style>
          <a:lnRef idx="1">
            <a:schemeClr val="accent1"/>
          </a:lnRef>
          <a:fillRef idx="3">
            <a:schemeClr val="accent1"/>
          </a:fillRef>
          <a:effectRef idx="2">
            <a:schemeClr val="accent1"/>
          </a:effectRef>
          <a:fontRef idx="minor">
            <a:schemeClr val="lt1"/>
          </a:fontRef>
        </p:style>
        <p:txBody>
          <a:bodyPr rtlCol="0" anchor="t"/>
          <a:lstStyle/>
          <a:p>
            <a:endParaRPr lang="it-IT" sz="1100" dirty="0" smtClean="0">
              <a:latin typeface="Arial Rounded MT Bold" charset="0"/>
              <a:ea typeface="Arial Rounded MT Bold" charset="0"/>
              <a:cs typeface="Arial Rounded MT Bold" charset="0"/>
            </a:endParaRPr>
          </a:p>
          <a:p>
            <a:endParaRPr lang="it-IT" sz="1100" dirty="0">
              <a:latin typeface="Arial Rounded MT Bold" charset="0"/>
              <a:ea typeface="Arial Rounded MT Bold" charset="0"/>
              <a:cs typeface="Arial Rounded MT Bold" charset="0"/>
            </a:endParaRPr>
          </a:p>
          <a:p>
            <a:r>
              <a:rPr lang="it-IT" sz="1000" b="1" dirty="0" smtClean="0">
                <a:latin typeface="Arial Narrow" charset="0"/>
                <a:ea typeface="Arial Narrow" charset="0"/>
                <a:cs typeface="Arial Narrow" charset="0"/>
              </a:rPr>
              <a:t>6. Ufficio Adempimenti</a:t>
            </a:r>
          </a:p>
          <a:p>
            <a:r>
              <a:rPr lang="it-IT" sz="1000" b="1" dirty="0" smtClean="0">
                <a:latin typeface="Arial Narrow" charset="0"/>
                <a:ea typeface="Arial Narrow" charset="0"/>
                <a:cs typeface="Arial Narrow" charset="0"/>
              </a:rPr>
              <a:t>Fiscali</a:t>
            </a:r>
            <a:endParaRPr lang="it-IT" sz="1000" b="1" dirty="0">
              <a:latin typeface="Arial Narrow" charset="0"/>
              <a:ea typeface="Arial Narrow" charset="0"/>
              <a:cs typeface="Arial Narrow" charset="0"/>
            </a:endParaRPr>
          </a:p>
        </p:txBody>
      </p:sp>
      <p:sp>
        <p:nvSpPr>
          <p:cNvPr id="18" name="Rettangolo arrotondato 17"/>
          <p:cNvSpPr/>
          <p:nvPr/>
        </p:nvSpPr>
        <p:spPr>
          <a:xfrm>
            <a:off x="6125700" y="3962490"/>
            <a:ext cx="860343" cy="1715506"/>
          </a:xfrm>
          <a:prstGeom prst="roundRect">
            <a:avLst/>
          </a:prstGeom>
        </p:spPr>
        <p:style>
          <a:lnRef idx="1">
            <a:schemeClr val="accent1"/>
          </a:lnRef>
          <a:fillRef idx="3">
            <a:schemeClr val="accent1"/>
          </a:fillRef>
          <a:effectRef idx="2">
            <a:schemeClr val="accent1"/>
          </a:effectRef>
          <a:fontRef idx="minor">
            <a:schemeClr val="lt1"/>
          </a:fontRef>
        </p:style>
        <p:txBody>
          <a:bodyPr rtlCol="0" anchor="t"/>
          <a:lstStyle/>
          <a:p>
            <a:endParaRPr lang="it-IT" sz="1100" dirty="0" smtClean="0">
              <a:latin typeface="Arial Rounded MT Bold" charset="0"/>
              <a:ea typeface="Arial Rounded MT Bold" charset="0"/>
              <a:cs typeface="Arial Rounded MT Bold" charset="0"/>
            </a:endParaRPr>
          </a:p>
          <a:p>
            <a:endParaRPr lang="it-IT" sz="1100" dirty="0">
              <a:latin typeface="Arial Rounded MT Bold" charset="0"/>
              <a:ea typeface="Arial Rounded MT Bold" charset="0"/>
              <a:cs typeface="Arial Rounded MT Bold" charset="0"/>
            </a:endParaRPr>
          </a:p>
          <a:p>
            <a:r>
              <a:rPr lang="it-IT" sz="1000" b="1" dirty="0">
                <a:latin typeface="Arial Narrow" charset="0"/>
                <a:ea typeface="Arial Narrow" charset="0"/>
                <a:cs typeface="Arial Narrow" charset="0"/>
              </a:rPr>
              <a:t>7</a:t>
            </a:r>
            <a:r>
              <a:rPr lang="it-IT" sz="1000" b="1" dirty="0" smtClean="0">
                <a:latin typeface="Arial Narrow" charset="0"/>
                <a:ea typeface="Arial Narrow" charset="0"/>
                <a:cs typeface="Arial Narrow" charset="0"/>
              </a:rPr>
              <a:t>. Ufficio Assistenza</a:t>
            </a:r>
          </a:p>
          <a:p>
            <a:r>
              <a:rPr lang="it-IT" sz="1000" b="1" dirty="0" smtClean="0">
                <a:latin typeface="Arial Narrow" charset="0"/>
                <a:ea typeface="Arial Narrow" charset="0"/>
                <a:cs typeface="Arial Narrow" charset="0"/>
              </a:rPr>
              <a:t>CSN</a:t>
            </a:r>
            <a:endParaRPr lang="it-IT" sz="1000" b="1" dirty="0">
              <a:latin typeface="Arial Narrow" charset="0"/>
              <a:ea typeface="Arial Narrow" charset="0"/>
              <a:cs typeface="Arial Narrow" charset="0"/>
            </a:endParaRPr>
          </a:p>
        </p:txBody>
      </p:sp>
      <p:sp>
        <p:nvSpPr>
          <p:cNvPr id="19" name="Rettangolo arrotondato 18"/>
          <p:cNvSpPr/>
          <p:nvPr/>
        </p:nvSpPr>
        <p:spPr>
          <a:xfrm>
            <a:off x="7037614" y="3962490"/>
            <a:ext cx="1217250" cy="1715506"/>
          </a:xfrm>
          <a:prstGeom prst="roundRect">
            <a:avLst/>
          </a:prstGeom>
        </p:spPr>
        <p:style>
          <a:lnRef idx="1">
            <a:schemeClr val="accent1"/>
          </a:lnRef>
          <a:fillRef idx="3">
            <a:schemeClr val="accent1"/>
          </a:fillRef>
          <a:effectRef idx="2">
            <a:schemeClr val="accent1"/>
          </a:effectRef>
          <a:fontRef idx="minor">
            <a:schemeClr val="lt1"/>
          </a:fontRef>
        </p:style>
        <p:txBody>
          <a:bodyPr rtlCol="0" anchor="t"/>
          <a:lstStyle/>
          <a:p>
            <a:endParaRPr lang="it-IT" sz="1100" dirty="0" smtClean="0">
              <a:latin typeface="Arial Rounded MT Bold" charset="0"/>
              <a:ea typeface="Arial Rounded MT Bold" charset="0"/>
              <a:cs typeface="Arial Rounded MT Bold" charset="0"/>
            </a:endParaRPr>
          </a:p>
          <a:p>
            <a:endParaRPr lang="it-IT" sz="1100" dirty="0">
              <a:latin typeface="Arial Rounded MT Bold" charset="0"/>
              <a:ea typeface="Arial Rounded MT Bold" charset="0"/>
              <a:cs typeface="Arial Rounded MT Bold" charset="0"/>
            </a:endParaRPr>
          </a:p>
          <a:p>
            <a:r>
              <a:rPr lang="it-IT" sz="1000" b="1" dirty="0">
                <a:latin typeface="Arial Narrow" charset="0"/>
                <a:ea typeface="Arial Narrow" charset="0"/>
                <a:cs typeface="Arial Narrow" charset="0"/>
              </a:rPr>
              <a:t>8</a:t>
            </a:r>
            <a:r>
              <a:rPr lang="it-IT" sz="1000" b="1" dirty="0" smtClean="0">
                <a:latin typeface="Arial Narrow" charset="0"/>
                <a:ea typeface="Arial Narrow" charset="0"/>
                <a:cs typeface="Arial Narrow" charset="0"/>
              </a:rPr>
              <a:t>. Ufficio </a:t>
            </a:r>
          </a:p>
          <a:p>
            <a:r>
              <a:rPr lang="it-IT" sz="1000" b="1" dirty="0" smtClean="0">
                <a:latin typeface="Arial Narrow" charset="0"/>
                <a:ea typeface="Arial Narrow" charset="0"/>
                <a:cs typeface="Arial Narrow" charset="0"/>
              </a:rPr>
              <a:t>Progetti per la</a:t>
            </a:r>
          </a:p>
          <a:p>
            <a:r>
              <a:rPr lang="it-IT" sz="900" b="1" dirty="0" smtClean="0">
                <a:latin typeface="Arial Narrow" charset="0"/>
                <a:ea typeface="Arial Narrow" charset="0"/>
                <a:cs typeface="Arial Narrow" charset="0"/>
              </a:rPr>
              <a:t>Dematerializzazione</a:t>
            </a:r>
            <a:endParaRPr lang="it-IT" sz="900" b="1" dirty="0">
              <a:latin typeface="Arial Narrow" charset="0"/>
              <a:ea typeface="Arial Narrow" charset="0"/>
              <a:cs typeface="Arial Narrow" charset="0"/>
            </a:endParaRPr>
          </a:p>
        </p:txBody>
      </p:sp>
      <p:sp>
        <p:nvSpPr>
          <p:cNvPr id="20" name="Rettangolo arrotondato 19"/>
          <p:cNvSpPr/>
          <p:nvPr/>
        </p:nvSpPr>
        <p:spPr>
          <a:xfrm>
            <a:off x="8306435" y="3962490"/>
            <a:ext cx="701317" cy="1715506"/>
          </a:xfrm>
          <a:prstGeom prst="roundRect">
            <a:avLst/>
          </a:prstGeom>
        </p:spPr>
        <p:style>
          <a:lnRef idx="1">
            <a:schemeClr val="accent1"/>
          </a:lnRef>
          <a:fillRef idx="3">
            <a:schemeClr val="accent1"/>
          </a:fillRef>
          <a:effectRef idx="2">
            <a:schemeClr val="accent1"/>
          </a:effectRef>
          <a:fontRef idx="minor">
            <a:schemeClr val="lt1"/>
          </a:fontRef>
        </p:style>
        <p:txBody>
          <a:bodyPr rtlCol="0" anchor="t"/>
          <a:lstStyle/>
          <a:p>
            <a:endParaRPr lang="it-IT" sz="1100" dirty="0" smtClean="0">
              <a:latin typeface="Arial Rounded MT Bold" charset="0"/>
              <a:ea typeface="Arial Rounded MT Bold" charset="0"/>
              <a:cs typeface="Arial Rounded MT Bold" charset="0"/>
            </a:endParaRPr>
          </a:p>
          <a:p>
            <a:endParaRPr lang="it-IT" sz="1100" dirty="0">
              <a:latin typeface="Arial Rounded MT Bold" charset="0"/>
              <a:ea typeface="Arial Rounded MT Bold" charset="0"/>
              <a:cs typeface="Arial Rounded MT Bold" charset="0"/>
            </a:endParaRPr>
          </a:p>
          <a:p>
            <a:r>
              <a:rPr lang="it-IT" sz="1000" b="1" dirty="0">
                <a:latin typeface="Arial Narrow" charset="0"/>
                <a:ea typeface="Arial Narrow" charset="0"/>
                <a:cs typeface="Arial Narrow" charset="0"/>
              </a:rPr>
              <a:t>9</a:t>
            </a:r>
            <a:r>
              <a:rPr lang="it-IT" sz="1000" b="1" dirty="0" smtClean="0">
                <a:latin typeface="Arial Narrow" charset="0"/>
                <a:ea typeface="Arial Narrow" charset="0"/>
                <a:cs typeface="Arial Narrow" charset="0"/>
              </a:rPr>
              <a:t>. Ufficio Servizi Generali</a:t>
            </a:r>
            <a:endParaRPr lang="it-IT" sz="1000" b="1" dirty="0">
              <a:latin typeface="Arial Narrow" charset="0"/>
              <a:ea typeface="Arial Narrow" charset="0"/>
              <a:cs typeface="Arial Narrow" charset="0"/>
            </a:endParaRPr>
          </a:p>
        </p:txBody>
      </p:sp>
      <p:cxnSp>
        <p:nvCxnSpPr>
          <p:cNvPr id="15" name="Connettore 2 14"/>
          <p:cNvCxnSpPr/>
          <p:nvPr/>
        </p:nvCxnSpPr>
        <p:spPr>
          <a:xfrm flipH="1">
            <a:off x="4572234" y="1609530"/>
            <a:ext cx="11999" cy="2333624"/>
          </a:xfrm>
          <a:prstGeom prst="straightConnector1">
            <a:avLst/>
          </a:prstGeom>
          <a:ln w="50800">
            <a:solidFill>
              <a:schemeClr val="accent3"/>
            </a:solidFill>
            <a:tailEnd type="triangle"/>
          </a:ln>
        </p:spPr>
        <p:style>
          <a:lnRef idx="2">
            <a:schemeClr val="accent1"/>
          </a:lnRef>
          <a:fillRef idx="0">
            <a:schemeClr val="accent1"/>
          </a:fillRef>
          <a:effectRef idx="1">
            <a:schemeClr val="accent1"/>
          </a:effectRef>
          <a:fontRef idx="minor">
            <a:schemeClr val="tx1"/>
          </a:fontRef>
        </p:style>
      </p:cxnSp>
      <p:cxnSp>
        <p:nvCxnSpPr>
          <p:cNvPr id="23" name="Connettore 2 22"/>
          <p:cNvCxnSpPr>
            <a:stCxn id="8" idx="3"/>
            <a:endCxn id="9" idx="1"/>
          </p:cNvCxnSpPr>
          <p:nvPr/>
        </p:nvCxnSpPr>
        <p:spPr>
          <a:xfrm>
            <a:off x="3474131" y="2584841"/>
            <a:ext cx="2195332" cy="11954"/>
          </a:xfrm>
          <a:prstGeom prst="straightConnector1">
            <a:avLst/>
          </a:prstGeom>
          <a:ln w="50800">
            <a:solidFill>
              <a:schemeClr val="accent3"/>
            </a:solidFill>
            <a:headEnd type="triangle"/>
            <a:tailEnd type="triangle"/>
          </a:ln>
        </p:spPr>
        <p:style>
          <a:lnRef idx="2">
            <a:schemeClr val="accent3"/>
          </a:lnRef>
          <a:fillRef idx="0">
            <a:schemeClr val="accent3"/>
          </a:fillRef>
          <a:effectRef idx="1">
            <a:schemeClr val="accent3"/>
          </a:effectRef>
          <a:fontRef idx="minor">
            <a:schemeClr val="tx1"/>
          </a:fontRef>
        </p:style>
      </p:cxnSp>
      <p:cxnSp>
        <p:nvCxnSpPr>
          <p:cNvPr id="28" name="Connettore 1 27"/>
          <p:cNvCxnSpPr/>
          <p:nvPr/>
        </p:nvCxnSpPr>
        <p:spPr>
          <a:xfrm>
            <a:off x="407727" y="3269974"/>
            <a:ext cx="8282121" cy="0"/>
          </a:xfrm>
          <a:prstGeom prst="line">
            <a:avLst/>
          </a:prstGeom>
          <a:ln w="50800">
            <a:solidFill>
              <a:schemeClr val="accent3"/>
            </a:solidFill>
          </a:ln>
        </p:spPr>
        <p:style>
          <a:lnRef idx="2">
            <a:schemeClr val="accent1"/>
          </a:lnRef>
          <a:fillRef idx="0">
            <a:schemeClr val="accent1"/>
          </a:fillRef>
          <a:effectRef idx="1">
            <a:schemeClr val="accent1"/>
          </a:effectRef>
          <a:fontRef idx="minor">
            <a:schemeClr val="tx1"/>
          </a:fontRef>
        </p:style>
      </p:cxnSp>
      <p:cxnSp>
        <p:nvCxnSpPr>
          <p:cNvPr id="40" name="Connettore 2 39"/>
          <p:cNvCxnSpPr/>
          <p:nvPr/>
        </p:nvCxnSpPr>
        <p:spPr>
          <a:xfrm>
            <a:off x="428004" y="3269974"/>
            <a:ext cx="1" cy="673180"/>
          </a:xfrm>
          <a:prstGeom prst="straightConnector1">
            <a:avLst/>
          </a:prstGeom>
          <a:ln w="50800">
            <a:solidFill>
              <a:schemeClr val="accent3"/>
            </a:solidFill>
            <a:tailEnd type="triangle"/>
          </a:ln>
        </p:spPr>
        <p:style>
          <a:lnRef idx="2">
            <a:schemeClr val="accent1"/>
          </a:lnRef>
          <a:fillRef idx="0">
            <a:schemeClr val="accent1"/>
          </a:fillRef>
          <a:effectRef idx="1">
            <a:schemeClr val="accent1"/>
          </a:effectRef>
          <a:fontRef idx="minor">
            <a:schemeClr val="tx1"/>
          </a:fontRef>
        </p:style>
      </p:cxnSp>
      <p:cxnSp>
        <p:nvCxnSpPr>
          <p:cNvPr id="43" name="Connettore 2 42"/>
          <p:cNvCxnSpPr/>
          <p:nvPr/>
        </p:nvCxnSpPr>
        <p:spPr>
          <a:xfrm>
            <a:off x="1218809" y="3269974"/>
            <a:ext cx="1" cy="673180"/>
          </a:xfrm>
          <a:prstGeom prst="straightConnector1">
            <a:avLst/>
          </a:prstGeom>
          <a:ln w="50800">
            <a:solidFill>
              <a:schemeClr val="accent3"/>
            </a:solidFill>
            <a:tailEnd type="triangle"/>
          </a:ln>
        </p:spPr>
        <p:style>
          <a:lnRef idx="2">
            <a:schemeClr val="accent1"/>
          </a:lnRef>
          <a:fillRef idx="0">
            <a:schemeClr val="accent1"/>
          </a:fillRef>
          <a:effectRef idx="1">
            <a:schemeClr val="accent1"/>
          </a:effectRef>
          <a:fontRef idx="minor">
            <a:schemeClr val="tx1"/>
          </a:fontRef>
        </p:style>
      </p:cxnSp>
      <p:cxnSp>
        <p:nvCxnSpPr>
          <p:cNvPr id="44" name="Connettore 2 43"/>
          <p:cNvCxnSpPr/>
          <p:nvPr/>
        </p:nvCxnSpPr>
        <p:spPr>
          <a:xfrm>
            <a:off x="2309606" y="3288512"/>
            <a:ext cx="1" cy="673180"/>
          </a:xfrm>
          <a:prstGeom prst="straightConnector1">
            <a:avLst/>
          </a:prstGeom>
          <a:ln w="50800">
            <a:solidFill>
              <a:schemeClr val="accent3"/>
            </a:solidFill>
            <a:tailEnd type="triangle"/>
          </a:ln>
        </p:spPr>
        <p:style>
          <a:lnRef idx="2">
            <a:schemeClr val="accent1"/>
          </a:lnRef>
          <a:fillRef idx="0">
            <a:schemeClr val="accent1"/>
          </a:fillRef>
          <a:effectRef idx="1">
            <a:schemeClr val="accent1"/>
          </a:effectRef>
          <a:fontRef idx="minor">
            <a:schemeClr val="tx1"/>
          </a:fontRef>
        </p:style>
      </p:cxnSp>
      <p:cxnSp>
        <p:nvCxnSpPr>
          <p:cNvPr id="45" name="Connettore 2 44"/>
          <p:cNvCxnSpPr/>
          <p:nvPr/>
        </p:nvCxnSpPr>
        <p:spPr>
          <a:xfrm>
            <a:off x="3536297" y="3294485"/>
            <a:ext cx="1" cy="673180"/>
          </a:xfrm>
          <a:prstGeom prst="straightConnector1">
            <a:avLst/>
          </a:prstGeom>
          <a:ln w="50800">
            <a:solidFill>
              <a:schemeClr val="accent3"/>
            </a:solidFill>
            <a:tailEnd type="triangle"/>
          </a:ln>
        </p:spPr>
        <p:style>
          <a:lnRef idx="2">
            <a:schemeClr val="accent1"/>
          </a:lnRef>
          <a:fillRef idx="0">
            <a:schemeClr val="accent1"/>
          </a:fillRef>
          <a:effectRef idx="1">
            <a:schemeClr val="accent1"/>
          </a:effectRef>
          <a:fontRef idx="minor">
            <a:schemeClr val="tx1"/>
          </a:fontRef>
        </p:style>
      </p:cxnSp>
      <p:cxnSp>
        <p:nvCxnSpPr>
          <p:cNvPr id="46" name="Connettore 2 45"/>
          <p:cNvCxnSpPr/>
          <p:nvPr/>
        </p:nvCxnSpPr>
        <p:spPr>
          <a:xfrm>
            <a:off x="5600515" y="3294485"/>
            <a:ext cx="1" cy="673180"/>
          </a:xfrm>
          <a:prstGeom prst="straightConnector1">
            <a:avLst/>
          </a:prstGeom>
          <a:ln w="50800">
            <a:solidFill>
              <a:schemeClr val="accent3"/>
            </a:solidFill>
            <a:tailEnd type="triangle"/>
          </a:ln>
        </p:spPr>
        <p:style>
          <a:lnRef idx="2">
            <a:schemeClr val="accent1"/>
          </a:lnRef>
          <a:fillRef idx="0">
            <a:schemeClr val="accent1"/>
          </a:fillRef>
          <a:effectRef idx="1">
            <a:schemeClr val="accent1"/>
          </a:effectRef>
          <a:fontRef idx="minor">
            <a:schemeClr val="tx1"/>
          </a:fontRef>
        </p:style>
      </p:cxnSp>
      <p:cxnSp>
        <p:nvCxnSpPr>
          <p:cNvPr id="47" name="Connettore 2 46"/>
          <p:cNvCxnSpPr/>
          <p:nvPr/>
        </p:nvCxnSpPr>
        <p:spPr>
          <a:xfrm>
            <a:off x="6586057" y="3294485"/>
            <a:ext cx="1" cy="673180"/>
          </a:xfrm>
          <a:prstGeom prst="straightConnector1">
            <a:avLst/>
          </a:prstGeom>
          <a:ln w="50800">
            <a:solidFill>
              <a:schemeClr val="accent3"/>
            </a:solidFill>
            <a:tailEnd type="triangle"/>
          </a:ln>
        </p:spPr>
        <p:style>
          <a:lnRef idx="2">
            <a:schemeClr val="accent1"/>
          </a:lnRef>
          <a:fillRef idx="0">
            <a:schemeClr val="accent1"/>
          </a:fillRef>
          <a:effectRef idx="1">
            <a:schemeClr val="accent1"/>
          </a:effectRef>
          <a:fontRef idx="minor">
            <a:schemeClr val="tx1"/>
          </a:fontRef>
        </p:style>
      </p:cxnSp>
      <p:cxnSp>
        <p:nvCxnSpPr>
          <p:cNvPr id="48" name="Connettore 2 47"/>
          <p:cNvCxnSpPr/>
          <p:nvPr/>
        </p:nvCxnSpPr>
        <p:spPr>
          <a:xfrm>
            <a:off x="7579117" y="3282230"/>
            <a:ext cx="1" cy="673180"/>
          </a:xfrm>
          <a:prstGeom prst="straightConnector1">
            <a:avLst/>
          </a:prstGeom>
          <a:ln w="50800">
            <a:solidFill>
              <a:schemeClr val="accent3"/>
            </a:solidFill>
            <a:tailEnd type="triangle"/>
          </a:ln>
        </p:spPr>
        <p:style>
          <a:lnRef idx="2">
            <a:schemeClr val="accent1"/>
          </a:lnRef>
          <a:fillRef idx="0">
            <a:schemeClr val="accent1"/>
          </a:fillRef>
          <a:effectRef idx="1">
            <a:schemeClr val="accent1"/>
          </a:effectRef>
          <a:fontRef idx="minor">
            <a:schemeClr val="tx1"/>
          </a:fontRef>
        </p:style>
      </p:cxnSp>
      <p:cxnSp>
        <p:nvCxnSpPr>
          <p:cNvPr id="49" name="Connettore 2 48"/>
          <p:cNvCxnSpPr/>
          <p:nvPr/>
        </p:nvCxnSpPr>
        <p:spPr>
          <a:xfrm>
            <a:off x="8645134" y="3282230"/>
            <a:ext cx="1" cy="673180"/>
          </a:xfrm>
          <a:prstGeom prst="straightConnector1">
            <a:avLst/>
          </a:prstGeom>
          <a:ln w="50800">
            <a:solidFill>
              <a:schemeClr val="accent3"/>
            </a:solidFill>
            <a:tailEnd type="triangle"/>
          </a:ln>
        </p:spPr>
        <p:style>
          <a:lnRef idx="2">
            <a:schemeClr val="accent1"/>
          </a:lnRef>
          <a:fillRef idx="0">
            <a:schemeClr val="accent1"/>
          </a:fillRef>
          <a:effectRef idx="1">
            <a:schemeClr val="accent1"/>
          </a:effectRef>
          <a:fontRef idx="minor">
            <a:schemeClr val="tx1"/>
          </a:fontRef>
        </p:style>
      </p:cxnSp>
      <p:sp>
        <p:nvSpPr>
          <p:cNvPr id="61" name="Segnaposto piè di pagina 3"/>
          <p:cNvSpPr>
            <a:spLocks noGrp="1"/>
          </p:cNvSpPr>
          <p:nvPr>
            <p:ph type="ftr" sz="quarter" idx="11"/>
          </p:nvPr>
        </p:nvSpPr>
        <p:spPr>
          <a:xfrm>
            <a:off x="2898648" y="6356350"/>
            <a:ext cx="3505200" cy="365760"/>
          </a:xfrm>
        </p:spPr>
        <p:txBody>
          <a:bodyPr/>
          <a:lstStyle/>
          <a:p>
            <a:pPr algn="l"/>
            <a:r>
              <a:rPr lang="it-IT" dirty="0" smtClean="0"/>
              <a:t>INFN - Direzione Affari Amministrativi</a:t>
            </a:r>
            <a:endParaRPr lang="en-US" dirty="0"/>
          </a:p>
        </p:txBody>
      </p:sp>
      <p:sp>
        <p:nvSpPr>
          <p:cNvPr id="62" name="Segnaposto data 2"/>
          <p:cNvSpPr>
            <a:spLocks noGrp="1"/>
          </p:cNvSpPr>
          <p:nvPr>
            <p:ph type="dt" sz="half" idx="10"/>
          </p:nvPr>
        </p:nvSpPr>
        <p:spPr>
          <a:xfrm>
            <a:off x="6400800" y="6356350"/>
            <a:ext cx="2289048" cy="365760"/>
          </a:xfrm>
        </p:spPr>
        <p:txBody>
          <a:bodyPr/>
          <a:lstStyle/>
          <a:p>
            <a:pPr algn="r"/>
            <a:r>
              <a:rPr lang="it-IT" dirty="0" smtClean="0"/>
              <a:t>Simona Fiori</a:t>
            </a:r>
            <a:endParaRPr lang="en-US" dirty="0"/>
          </a:p>
        </p:txBody>
      </p:sp>
    </p:spTree>
    <p:extLst>
      <p:ext uri="{BB962C8B-B14F-4D97-AF65-F5344CB8AC3E}">
        <p14:creationId xmlns:p14="http://schemas.microsoft.com/office/powerpoint/2010/main" val="195095593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Gli Uffici e le competenze</a:t>
            </a:r>
            <a:endParaRPr lang="it-IT" dirty="0"/>
          </a:p>
        </p:txBody>
      </p:sp>
      <p:sp>
        <p:nvSpPr>
          <p:cNvPr id="3" name="Segnaposto data 2"/>
          <p:cNvSpPr>
            <a:spLocks noGrp="1"/>
          </p:cNvSpPr>
          <p:nvPr>
            <p:ph type="dt" sz="half" idx="10"/>
          </p:nvPr>
        </p:nvSpPr>
        <p:spPr>
          <a:xfrm>
            <a:off x="6400800" y="6356350"/>
            <a:ext cx="2289048" cy="416516"/>
          </a:xfrm>
        </p:spPr>
        <p:txBody>
          <a:bodyPr/>
          <a:lstStyle/>
          <a:p>
            <a:pPr algn="r"/>
            <a:r>
              <a:rPr lang="en-US" dirty="0" smtClean="0"/>
              <a:t>Simona Fiori</a:t>
            </a:r>
            <a:endParaRPr lang="en-US" dirty="0"/>
          </a:p>
        </p:txBody>
      </p:sp>
      <p:sp>
        <p:nvSpPr>
          <p:cNvPr id="4" name="Segnaposto piè di pagina 3"/>
          <p:cNvSpPr>
            <a:spLocks noGrp="1"/>
          </p:cNvSpPr>
          <p:nvPr>
            <p:ph type="ftr" sz="quarter" idx="11"/>
          </p:nvPr>
        </p:nvSpPr>
        <p:spPr/>
        <p:txBody>
          <a:bodyPr/>
          <a:lstStyle/>
          <a:p>
            <a:pPr algn="l"/>
            <a:r>
              <a:rPr lang="it-IT" dirty="0" smtClean="0"/>
              <a:t>INFN - Direzione Affari Amministrativi</a:t>
            </a: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6</a:t>
            </a:fld>
            <a:endParaRPr lang="en-US"/>
          </a:p>
        </p:txBody>
      </p:sp>
      <p:sp>
        <p:nvSpPr>
          <p:cNvPr id="6" name="Segnaposto contenuto 5"/>
          <p:cNvSpPr>
            <a:spLocks noGrp="1"/>
          </p:cNvSpPr>
          <p:nvPr>
            <p:ph sz="quarter" idx="1"/>
          </p:nvPr>
        </p:nvSpPr>
        <p:spPr>
          <a:xfrm>
            <a:off x="762000" y="1219200"/>
            <a:ext cx="7924800" cy="4551680"/>
          </a:xfrm>
        </p:spPr>
        <p:txBody>
          <a:bodyPr>
            <a:normAutofit/>
          </a:bodyPr>
          <a:lstStyle/>
          <a:p>
            <a:pPr marL="0" indent="0">
              <a:buNone/>
            </a:pPr>
            <a:r>
              <a:rPr lang="it-IT" b="1" dirty="0">
                <a:solidFill>
                  <a:srgbClr val="0099FF"/>
                </a:solidFill>
              </a:rPr>
              <a:t>Ufficio gestione delle entrate</a:t>
            </a:r>
          </a:p>
          <a:p>
            <a:pPr marL="0" indent="0">
              <a:buNone/>
            </a:pPr>
            <a:r>
              <a:rPr lang="it-IT" dirty="0" smtClean="0"/>
              <a:t>Gestione </a:t>
            </a:r>
            <a:r>
              <a:rPr lang="it-IT" dirty="0"/>
              <a:t>e monitoraggio dei capitoli di </a:t>
            </a:r>
            <a:r>
              <a:rPr lang="it-IT" dirty="0" smtClean="0"/>
              <a:t>entrata</a:t>
            </a:r>
          </a:p>
          <a:p>
            <a:pPr marL="0" indent="0">
              <a:buNone/>
            </a:pPr>
            <a:r>
              <a:rPr lang="it-IT" dirty="0" smtClean="0"/>
              <a:t>L’Ufficio gestisce </a:t>
            </a:r>
            <a:r>
              <a:rPr lang="it-IT" dirty="0"/>
              <a:t>le procedure amministrativo–contabili delle entrate dell’Ente erogate a vario titolo (Unione Europea- PON –POR- TT- C/TERZI ecc.) predisponendo situazioni extracontabili necessarie al controllo delle entrate dei fondi </a:t>
            </a:r>
            <a:r>
              <a:rPr lang="it-IT" dirty="0" smtClean="0"/>
              <a:t>esterni</a:t>
            </a:r>
          </a:p>
          <a:p>
            <a:pPr marL="0" indent="0">
              <a:buNone/>
            </a:pPr>
            <a:r>
              <a:rPr lang="it-IT" sz="1800" b="1" dirty="0" smtClean="0">
                <a:solidFill>
                  <a:srgbClr val="0099FF"/>
                </a:solidFill>
              </a:rPr>
              <a:t>Personale</a:t>
            </a:r>
            <a:r>
              <a:rPr lang="it-IT" sz="1800" dirty="0" smtClean="0">
                <a:solidFill>
                  <a:srgbClr val="0099FF"/>
                </a:solidFill>
              </a:rPr>
              <a:t> </a:t>
            </a:r>
          </a:p>
          <a:p>
            <a:pPr marL="0" indent="0">
              <a:buNone/>
            </a:pPr>
            <a:r>
              <a:rPr lang="it-IT" sz="1800" dirty="0" smtClean="0"/>
              <a:t>Simonetta Simonetti (Responsabile)</a:t>
            </a:r>
          </a:p>
          <a:p>
            <a:pPr marL="0" indent="0">
              <a:buNone/>
            </a:pPr>
            <a:r>
              <a:rPr lang="it-IT" sz="1800" dirty="0" smtClean="0"/>
              <a:t>Francesco Farina</a:t>
            </a:r>
          </a:p>
          <a:p>
            <a:pPr marL="0" indent="0">
              <a:buNone/>
            </a:pPr>
            <a:r>
              <a:rPr lang="it-IT" sz="1800" dirty="0" smtClean="0"/>
              <a:t>Paola Rossi</a:t>
            </a:r>
            <a:endParaRPr lang="it-IT" sz="1800" dirty="0"/>
          </a:p>
          <a:p>
            <a:pPr marL="0" indent="0">
              <a:buNone/>
            </a:pPr>
            <a:endParaRPr lang="it-IT" dirty="0" smtClean="0"/>
          </a:p>
        </p:txBody>
      </p:sp>
    </p:spTree>
    <p:extLst>
      <p:ext uri="{BB962C8B-B14F-4D97-AF65-F5344CB8AC3E}">
        <p14:creationId xmlns:p14="http://schemas.microsoft.com/office/powerpoint/2010/main" val="31119487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Gli Uffici e le </a:t>
            </a:r>
            <a:r>
              <a:rPr lang="it-IT" dirty="0" smtClean="0"/>
              <a:t>competenze (segue)</a:t>
            </a:r>
            <a:endParaRPr lang="it-IT" dirty="0"/>
          </a:p>
        </p:txBody>
      </p:sp>
      <p:sp>
        <p:nvSpPr>
          <p:cNvPr id="3" name="Segnaposto data 2"/>
          <p:cNvSpPr>
            <a:spLocks noGrp="1"/>
          </p:cNvSpPr>
          <p:nvPr>
            <p:ph type="dt" sz="half" idx="10"/>
          </p:nvPr>
        </p:nvSpPr>
        <p:spPr/>
        <p:txBody>
          <a:bodyPr/>
          <a:lstStyle/>
          <a:p>
            <a:pPr algn="r"/>
            <a:r>
              <a:rPr lang="it-IT" dirty="0" smtClean="0"/>
              <a:t>Simona Fiori</a:t>
            </a:r>
            <a:endParaRPr lang="en-US" dirty="0"/>
          </a:p>
        </p:txBody>
      </p:sp>
      <p:sp>
        <p:nvSpPr>
          <p:cNvPr id="4" name="Segnaposto piè di pagina 3"/>
          <p:cNvSpPr>
            <a:spLocks noGrp="1"/>
          </p:cNvSpPr>
          <p:nvPr>
            <p:ph type="ftr" sz="quarter" idx="11"/>
          </p:nvPr>
        </p:nvSpPr>
        <p:spPr/>
        <p:txBody>
          <a:bodyPr/>
          <a:lstStyle/>
          <a:p>
            <a:pPr algn="l"/>
            <a:r>
              <a:rPr lang="it-IT" dirty="0" smtClean="0"/>
              <a:t>INFN - Direzione Affari </a:t>
            </a:r>
            <a:r>
              <a:rPr lang="it-IT" dirty="0" err="1" smtClean="0"/>
              <a:t>Amministrativi</a:t>
            </a: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7</a:t>
            </a:fld>
            <a:endParaRPr lang="en-US"/>
          </a:p>
        </p:txBody>
      </p:sp>
      <p:sp>
        <p:nvSpPr>
          <p:cNvPr id="6" name="Segnaposto contenuto 5"/>
          <p:cNvSpPr>
            <a:spLocks noGrp="1"/>
          </p:cNvSpPr>
          <p:nvPr>
            <p:ph sz="quarter" idx="1"/>
          </p:nvPr>
        </p:nvSpPr>
        <p:spPr/>
        <p:txBody>
          <a:bodyPr>
            <a:normAutofit/>
          </a:bodyPr>
          <a:lstStyle/>
          <a:p>
            <a:pPr marL="0" indent="0">
              <a:buNone/>
            </a:pPr>
            <a:r>
              <a:rPr lang="it-IT" b="1" dirty="0">
                <a:solidFill>
                  <a:srgbClr val="0099FF"/>
                </a:solidFill>
              </a:rPr>
              <a:t>Ufficio gestione delle spese</a:t>
            </a:r>
          </a:p>
          <a:p>
            <a:pPr marL="0" lvl="0" indent="0">
              <a:buNone/>
            </a:pPr>
            <a:r>
              <a:rPr lang="it-IT" dirty="0"/>
              <a:t>Gestione, monitoraggio e controllo dei capitoli di  spesa</a:t>
            </a:r>
          </a:p>
          <a:p>
            <a:pPr marL="0" lvl="0" indent="0">
              <a:buNone/>
            </a:pPr>
            <a:r>
              <a:rPr lang="it-IT" dirty="0"/>
              <a:t>Ragioneria</a:t>
            </a:r>
          </a:p>
          <a:p>
            <a:pPr marL="0" indent="0">
              <a:buNone/>
            </a:pPr>
            <a:r>
              <a:rPr lang="it-IT" dirty="0"/>
              <a:t>Cassa</a:t>
            </a:r>
          </a:p>
          <a:p>
            <a:pPr marL="0" indent="0">
              <a:buNone/>
            </a:pPr>
            <a:r>
              <a:rPr lang="it-IT" dirty="0" smtClean="0"/>
              <a:t>L’Ufficio gestisce </a:t>
            </a:r>
            <a:r>
              <a:rPr lang="it-IT" dirty="0"/>
              <a:t>le procedure amministrativo–contabili delle </a:t>
            </a:r>
            <a:r>
              <a:rPr lang="it-IT" dirty="0" smtClean="0"/>
              <a:t>spese dell’Ente</a:t>
            </a:r>
          </a:p>
          <a:p>
            <a:pPr marL="0" indent="0">
              <a:buNone/>
            </a:pPr>
            <a:endParaRPr lang="it-IT" dirty="0"/>
          </a:p>
          <a:p>
            <a:pPr marL="0" indent="0">
              <a:buNone/>
            </a:pPr>
            <a:r>
              <a:rPr lang="it-IT" sz="1800" b="1" dirty="0" smtClean="0">
                <a:solidFill>
                  <a:srgbClr val="0099FF"/>
                </a:solidFill>
              </a:rPr>
              <a:t>Personale</a:t>
            </a:r>
          </a:p>
          <a:p>
            <a:pPr marL="0" indent="0">
              <a:buNone/>
            </a:pPr>
            <a:r>
              <a:rPr lang="it-IT" sz="1800" dirty="0" smtClean="0"/>
              <a:t>Isabella Ciani (Responsabile)</a:t>
            </a:r>
          </a:p>
          <a:p>
            <a:pPr marL="0" indent="0">
              <a:buNone/>
            </a:pPr>
            <a:r>
              <a:rPr lang="it-IT" sz="1800" dirty="0" smtClean="0"/>
              <a:t>Alberto Priori</a:t>
            </a:r>
          </a:p>
          <a:p>
            <a:pPr marL="0" indent="0">
              <a:buNone/>
            </a:pPr>
            <a:r>
              <a:rPr lang="it-IT" sz="1800" dirty="0"/>
              <a:t>Salvatore </a:t>
            </a:r>
            <a:r>
              <a:rPr lang="it-IT" sz="1800" dirty="0" err="1"/>
              <a:t>Cerroni</a:t>
            </a:r>
            <a:endParaRPr lang="it-IT" sz="1800" dirty="0"/>
          </a:p>
          <a:p>
            <a:pPr marL="0" indent="0">
              <a:buNone/>
            </a:pPr>
            <a:endParaRPr lang="it-IT" sz="1800" dirty="0"/>
          </a:p>
        </p:txBody>
      </p:sp>
    </p:spTree>
    <p:extLst>
      <p:ext uri="{BB962C8B-B14F-4D97-AF65-F5344CB8AC3E}">
        <p14:creationId xmlns:p14="http://schemas.microsoft.com/office/powerpoint/2010/main" val="88242603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Gli Uffici e le competenze (segue)</a:t>
            </a:r>
            <a:endParaRPr lang="it-IT" dirty="0"/>
          </a:p>
        </p:txBody>
      </p:sp>
      <p:sp>
        <p:nvSpPr>
          <p:cNvPr id="3" name="Segnaposto data 2"/>
          <p:cNvSpPr>
            <a:spLocks noGrp="1"/>
          </p:cNvSpPr>
          <p:nvPr>
            <p:ph type="dt" sz="half" idx="10"/>
          </p:nvPr>
        </p:nvSpPr>
        <p:spPr/>
        <p:txBody>
          <a:bodyPr/>
          <a:lstStyle/>
          <a:p>
            <a:pPr algn="r"/>
            <a:r>
              <a:rPr lang="it-IT" dirty="0"/>
              <a:t>Simona Fiori</a:t>
            </a:r>
            <a:endParaRPr lang="en-US" dirty="0"/>
          </a:p>
        </p:txBody>
      </p:sp>
      <p:sp>
        <p:nvSpPr>
          <p:cNvPr id="4" name="Segnaposto piè di pagina 3"/>
          <p:cNvSpPr>
            <a:spLocks noGrp="1"/>
          </p:cNvSpPr>
          <p:nvPr>
            <p:ph type="ftr" sz="quarter" idx="11"/>
          </p:nvPr>
        </p:nvSpPr>
        <p:spPr/>
        <p:txBody>
          <a:bodyPr/>
          <a:lstStyle/>
          <a:p>
            <a:pPr algn="l"/>
            <a:r>
              <a:rPr lang="it-IT" dirty="0" smtClean="0"/>
              <a:t>INFN - Direzione Affari Amministrativi</a:t>
            </a: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8</a:t>
            </a:fld>
            <a:endParaRPr lang="en-US"/>
          </a:p>
        </p:txBody>
      </p:sp>
      <p:sp>
        <p:nvSpPr>
          <p:cNvPr id="6" name="Segnaposto contenuto 5"/>
          <p:cNvSpPr>
            <a:spLocks noGrp="1"/>
          </p:cNvSpPr>
          <p:nvPr>
            <p:ph sz="quarter" idx="1"/>
          </p:nvPr>
        </p:nvSpPr>
        <p:spPr/>
        <p:txBody>
          <a:bodyPr>
            <a:normAutofit lnSpcReduction="10000"/>
          </a:bodyPr>
          <a:lstStyle/>
          <a:p>
            <a:r>
              <a:rPr lang="it-IT" b="1" dirty="0">
                <a:solidFill>
                  <a:srgbClr val="0099FF"/>
                </a:solidFill>
              </a:rPr>
              <a:t>Ufficio Approvvigionamenti e Patrimonio</a:t>
            </a:r>
          </a:p>
          <a:p>
            <a:pPr marL="0" lvl="0" indent="0">
              <a:buNone/>
            </a:pPr>
            <a:r>
              <a:rPr lang="it-IT" dirty="0"/>
              <a:t>Gestione degli approvvigionamenti e del patrimonio per l’Amministrazione Centrale e la Presidenza</a:t>
            </a:r>
          </a:p>
          <a:p>
            <a:pPr marL="0" indent="0">
              <a:buNone/>
            </a:pPr>
            <a:r>
              <a:rPr lang="it-IT" dirty="0"/>
              <a:t>L’Ufficio </a:t>
            </a:r>
            <a:r>
              <a:rPr lang="it-IT" dirty="0" smtClean="0"/>
              <a:t>cura le </a:t>
            </a:r>
            <a:r>
              <a:rPr lang="it-IT" dirty="0"/>
              <a:t>procedure relative all’acquisizione di beni e servizi per il funzionamento della Sede centrale, della Presidenza e dell’Ufficio </a:t>
            </a:r>
            <a:r>
              <a:rPr lang="it-IT" dirty="0" smtClean="0"/>
              <a:t>comunicazione e gestisce le fasi della liquidazione e del pagamento delle spese conseguenti</a:t>
            </a:r>
          </a:p>
          <a:p>
            <a:pPr marL="0" indent="0">
              <a:buNone/>
            </a:pPr>
            <a:r>
              <a:rPr lang="it-IT" sz="1800" b="1" dirty="0" smtClean="0">
                <a:solidFill>
                  <a:srgbClr val="0099FF"/>
                </a:solidFill>
              </a:rPr>
              <a:t>Personale</a:t>
            </a:r>
            <a:endParaRPr lang="it-IT" sz="1800" b="1" dirty="0">
              <a:solidFill>
                <a:srgbClr val="0099FF"/>
              </a:solidFill>
            </a:endParaRPr>
          </a:p>
          <a:p>
            <a:pPr marL="0" indent="0">
              <a:buNone/>
            </a:pPr>
            <a:r>
              <a:rPr lang="it-IT" sz="1800" dirty="0" smtClean="0"/>
              <a:t>Augusto Ceccarelli (Responsabile</a:t>
            </a:r>
            <a:r>
              <a:rPr lang="it-IT" sz="1800" dirty="0"/>
              <a:t>)</a:t>
            </a:r>
          </a:p>
          <a:p>
            <a:pPr marL="0" indent="0">
              <a:buNone/>
            </a:pPr>
            <a:r>
              <a:rPr lang="it-IT" sz="1800" dirty="0" smtClean="0"/>
              <a:t>Elisabetta Frusta</a:t>
            </a:r>
            <a:endParaRPr lang="it-IT" sz="1800" dirty="0"/>
          </a:p>
          <a:p>
            <a:pPr marL="0" indent="0">
              <a:buNone/>
            </a:pPr>
            <a:r>
              <a:rPr lang="it-IT" sz="1800" dirty="0" smtClean="0"/>
              <a:t>Maria Grazia </a:t>
            </a:r>
            <a:r>
              <a:rPr lang="it-IT" sz="1800" dirty="0" err="1" smtClean="0"/>
              <a:t>Archini</a:t>
            </a:r>
            <a:endParaRPr lang="it-IT" sz="1800" dirty="0"/>
          </a:p>
          <a:p>
            <a:pPr marL="0" indent="0">
              <a:buNone/>
            </a:pPr>
            <a:r>
              <a:rPr lang="it-IT" sz="1800" dirty="0" smtClean="0"/>
              <a:t>Loredana Rum</a:t>
            </a:r>
          </a:p>
          <a:p>
            <a:pPr marL="0" indent="0">
              <a:buNone/>
            </a:pPr>
            <a:r>
              <a:rPr lang="it-IT" sz="1800" dirty="0" smtClean="0"/>
              <a:t>Giancarlo Orlandi</a:t>
            </a:r>
            <a:endParaRPr lang="it-IT" sz="1800" dirty="0"/>
          </a:p>
        </p:txBody>
      </p:sp>
    </p:spTree>
    <p:extLst>
      <p:ext uri="{BB962C8B-B14F-4D97-AF65-F5344CB8AC3E}">
        <p14:creationId xmlns:p14="http://schemas.microsoft.com/office/powerpoint/2010/main" val="17330745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Gli Uffici e le competenze (segue)</a:t>
            </a:r>
          </a:p>
        </p:txBody>
      </p:sp>
      <p:sp>
        <p:nvSpPr>
          <p:cNvPr id="3" name="Segnaposto data 2"/>
          <p:cNvSpPr>
            <a:spLocks noGrp="1"/>
          </p:cNvSpPr>
          <p:nvPr>
            <p:ph type="dt" sz="half" idx="10"/>
          </p:nvPr>
        </p:nvSpPr>
        <p:spPr/>
        <p:txBody>
          <a:bodyPr/>
          <a:lstStyle/>
          <a:p>
            <a:pPr algn="r"/>
            <a:r>
              <a:rPr lang="it-IT" dirty="0"/>
              <a:t>Simona Fiori</a:t>
            </a:r>
            <a:endParaRPr lang="en-US" dirty="0"/>
          </a:p>
        </p:txBody>
      </p:sp>
      <p:sp>
        <p:nvSpPr>
          <p:cNvPr id="4" name="Segnaposto piè di pagina 3"/>
          <p:cNvSpPr>
            <a:spLocks noGrp="1"/>
          </p:cNvSpPr>
          <p:nvPr>
            <p:ph type="ftr" sz="quarter" idx="11"/>
          </p:nvPr>
        </p:nvSpPr>
        <p:spPr/>
        <p:txBody>
          <a:bodyPr/>
          <a:lstStyle/>
          <a:p>
            <a:pPr algn="l"/>
            <a:r>
              <a:rPr lang="it-IT" dirty="0" smtClean="0"/>
              <a:t>INFN - Direzione Affari Amministrativi</a:t>
            </a:r>
            <a:endParaRPr lang="en-US" dirty="0"/>
          </a:p>
        </p:txBody>
      </p:sp>
      <p:sp>
        <p:nvSpPr>
          <p:cNvPr id="5" name="Segnaposto numero diapositiva 4"/>
          <p:cNvSpPr>
            <a:spLocks noGrp="1"/>
          </p:cNvSpPr>
          <p:nvPr>
            <p:ph type="sldNum" sz="quarter" idx="12"/>
          </p:nvPr>
        </p:nvSpPr>
        <p:spPr/>
        <p:txBody>
          <a:bodyPr/>
          <a:lstStyle/>
          <a:p>
            <a:fld id="{0000D3D3-2406-C743-B962-1AE2B33053F1}" type="slidenum">
              <a:rPr lang="en-US" smtClean="0"/>
              <a:pPr/>
              <a:t>9</a:t>
            </a:fld>
            <a:endParaRPr lang="en-US"/>
          </a:p>
        </p:txBody>
      </p:sp>
      <p:sp>
        <p:nvSpPr>
          <p:cNvPr id="6" name="Segnaposto contenuto 5"/>
          <p:cNvSpPr>
            <a:spLocks noGrp="1"/>
          </p:cNvSpPr>
          <p:nvPr>
            <p:ph sz="quarter" idx="1"/>
          </p:nvPr>
        </p:nvSpPr>
        <p:spPr/>
        <p:txBody>
          <a:bodyPr>
            <a:normAutofit/>
          </a:bodyPr>
          <a:lstStyle/>
          <a:p>
            <a:r>
              <a:rPr lang="it-IT" b="1" dirty="0" smtClean="0">
                <a:solidFill>
                  <a:srgbClr val="0099FF"/>
                </a:solidFill>
              </a:rPr>
              <a:t>Ufficio </a:t>
            </a:r>
            <a:r>
              <a:rPr lang="it-IT" b="1" dirty="0">
                <a:solidFill>
                  <a:srgbClr val="0099FF"/>
                </a:solidFill>
              </a:rPr>
              <a:t>Programmazione di </a:t>
            </a:r>
            <a:r>
              <a:rPr lang="it-IT" b="1" dirty="0" smtClean="0">
                <a:solidFill>
                  <a:srgbClr val="0099FF"/>
                </a:solidFill>
              </a:rPr>
              <a:t>bilancio</a:t>
            </a:r>
          </a:p>
          <a:p>
            <a:pPr marL="0" indent="0">
              <a:buNone/>
            </a:pPr>
            <a:r>
              <a:rPr lang="it-IT" dirty="0"/>
              <a:t>Gestione del Bilancio di Previsione e della Contabilità </a:t>
            </a:r>
            <a:r>
              <a:rPr lang="it-IT" dirty="0" smtClean="0"/>
              <a:t>analitica</a:t>
            </a:r>
          </a:p>
          <a:p>
            <a:pPr marL="0" indent="0">
              <a:buNone/>
            </a:pPr>
            <a:r>
              <a:rPr lang="it-IT" dirty="0"/>
              <a:t>L’Ufficio cura le procedure relative </a:t>
            </a:r>
            <a:r>
              <a:rPr lang="it-IT" dirty="0" smtClean="0"/>
              <a:t>alla predisposizione dei bilanci di previsione, di variazione e consuntivo; predispone gli storni compensativi; cura le procedure di assegnazione dei fondi</a:t>
            </a:r>
            <a:endParaRPr lang="it-IT" dirty="0"/>
          </a:p>
          <a:p>
            <a:pPr marL="0" indent="0">
              <a:buNone/>
            </a:pPr>
            <a:r>
              <a:rPr lang="it-IT" sz="1800" b="1" dirty="0">
                <a:solidFill>
                  <a:srgbClr val="0099FF"/>
                </a:solidFill>
              </a:rPr>
              <a:t>Personale</a:t>
            </a:r>
          </a:p>
          <a:p>
            <a:pPr marL="0" indent="0">
              <a:buNone/>
            </a:pPr>
            <a:r>
              <a:rPr lang="it-IT" sz="1800" dirty="0" smtClean="0"/>
              <a:t>Elisabetta Cimino (Responsabile</a:t>
            </a:r>
            <a:r>
              <a:rPr lang="it-IT" sz="1800" dirty="0"/>
              <a:t>)</a:t>
            </a:r>
          </a:p>
          <a:p>
            <a:pPr marL="0" indent="0">
              <a:buNone/>
            </a:pPr>
            <a:r>
              <a:rPr lang="it-IT" sz="1800" dirty="0" smtClean="0"/>
              <a:t>Riccardo Federici</a:t>
            </a:r>
          </a:p>
          <a:p>
            <a:pPr marL="0" indent="0">
              <a:buNone/>
            </a:pPr>
            <a:r>
              <a:rPr lang="it-IT" sz="1800" dirty="0" err="1" smtClean="0"/>
              <a:t>AnnaLaura</a:t>
            </a:r>
            <a:r>
              <a:rPr lang="it-IT" sz="1800" dirty="0" smtClean="0"/>
              <a:t> </a:t>
            </a:r>
            <a:r>
              <a:rPr lang="it-IT" sz="1800" dirty="0" err="1" smtClean="0"/>
              <a:t>Senzacqua</a:t>
            </a:r>
            <a:endParaRPr lang="it-IT" sz="1800" dirty="0"/>
          </a:p>
          <a:p>
            <a:pPr marL="0" indent="0">
              <a:buNone/>
            </a:pPr>
            <a:endParaRPr lang="it-IT" dirty="0"/>
          </a:p>
        </p:txBody>
      </p:sp>
    </p:spTree>
    <p:extLst>
      <p:ext uri="{BB962C8B-B14F-4D97-AF65-F5344CB8AC3E}">
        <p14:creationId xmlns:p14="http://schemas.microsoft.com/office/powerpoint/2010/main" val="594792702"/>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Elementare">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Personalizza struttu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Personalizza struttu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Origin.thmx</Template>
  <TotalTime>19810</TotalTime>
  <Words>2083</Words>
  <Application>Microsoft Office PowerPoint</Application>
  <PresentationFormat>Presentazione su schermo (4:3)</PresentationFormat>
  <Paragraphs>252</Paragraphs>
  <Slides>26</Slides>
  <Notes>3</Notes>
  <HiddenSlides>0</HiddenSlides>
  <MMClips>0</MMClips>
  <ScaleCrop>false</ScaleCrop>
  <HeadingPairs>
    <vt:vector size="6" baseType="variant">
      <vt:variant>
        <vt:lpstr>Caratteri utilizzati</vt:lpstr>
      </vt:variant>
      <vt:variant>
        <vt:i4>8</vt:i4>
      </vt:variant>
      <vt:variant>
        <vt:lpstr>Tema</vt:lpstr>
      </vt:variant>
      <vt:variant>
        <vt:i4>4</vt:i4>
      </vt:variant>
      <vt:variant>
        <vt:lpstr>Titoli diapositive</vt:lpstr>
      </vt:variant>
      <vt:variant>
        <vt:i4>26</vt:i4>
      </vt:variant>
    </vt:vector>
  </HeadingPairs>
  <TitlesOfParts>
    <vt:vector size="38" baseType="lpstr">
      <vt:lpstr>Arial</vt:lpstr>
      <vt:lpstr>Arial Narrow</vt:lpstr>
      <vt:lpstr>Arial Rounded MT Bold</vt:lpstr>
      <vt:lpstr>Calibri</vt:lpstr>
      <vt:lpstr>Calibri Light</vt:lpstr>
      <vt:lpstr>Times New Roman</vt:lpstr>
      <vt:lpstr>Wingdings</vt:lpstr>
      <vt:lpstr>Wingdings 3</vt:lpstr>
      <vt:lpstr>Origin</vt:lpstr>
      <vt:lpstr>2_Personalizza struttura</vt:lpstr>
      <vt:lpstr>1_Personalizza struttura</vt:lpstr>
      <vt:lpstr>Personalizza struttura</vt:lpstr>
      <vt:lpstr>Simona Fiori</vt:lpstr>
      <vt:lpstr>Missione DAA</vt:lpstr>
      <vt:lpstr>Ruolo della DAA nell’Istituto</vt:lpstr>
      <vt:lpstr>Presentazione standard di PowerPoint</vt:lpstr>
      <vt:lpstr>Organigramma</vt:lpstr>
      <vt:lpstr>Gli Uffici e le competenze</vt:lpstr>
      <vt:lpstr>Gli Uffici e le competenze (segue)</vt:lpstr>
      <vt:lpstr>Gli Uffici e le competenze (segue)</vt:lpstr>
      <vt:lpstr>Gli Uffici e le competenze (segue)</vt:lpstr>
      <vt:lpstr>Gli Uffici e le competenze (segue)</vt:lpstr>
      <vt:lpstr>Gli Uffici e le competenze (segue)</vt:lpstr>
      <vt:lpstr>Gli Uffici e le competenze (segue)</vt:lpstr>
      <vt:lpstr>Gli Uffici e le competenze (segue)</vt:lpstr>
      <vt:lpstr>Gli Uffici e le competenze (segue)</vt:lpstr>
      <vt:lpstr>Supporto alle Strutture territoriali</vt:lpstr>
      <vt:lpstr>Obiettivi raggiunti nel 2015</vt:lpstr>
      <vt:lpstr>segue</vt:lpstr>
      <vt:lpstr>segue</vt:lpstr>
      <vt:lpstr>segue</vt:lpstr>
      <vt:lpstr>segue</vt:lpstr>
      <vt:lpstr>segue</vt:lpstr>
      <vt:lpstr>Presentazione standard di PowerPoint</vt:lpstr>
      <vt:lpstr>Presentazione standard di PowerPoint</vt:lpstr>
      <vt:lpstr>Obiettivi per il 2016 e 2017</vt:lpstr>
      <vt:lpstr>Modalità di comunicazione</vt:lpstr>
      <vt:lpstr>Grazie a tutti …</vt:lpstr>
    </vt:vector>
  </TitlesOfParts>
  <Company>INFN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Sistema Informativo - 1.0</dc:title>
  <dc:creator>Marco Serra</dc:creator>
  <cp:lastModifiedBy>simona fiori</cp:lastModifiedBy>
  <cp:revision>1282</cp:revision>
  <cp:lastPrinted>2016-01-21T11:11:02Z</cp:lastPrinted>
  <dcterms:created xsi:type="dcterms:W3CDTF">2013-10-17T12:15:53Z</dcterms:created>
  <dcterms:modified xsi:type="dcterms:W3CDTF">2016-03-09T11:44:37Z</dcterms:modified>
</cp:coreProperties>
</file>