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1" r:id="rId2"/>
    <p:sldId id="279" r:id="rId3"/>
    <p:sldId id="260" r:id="rId4"/>
    <p:sldId id="283" r:id="rId5"/>
    <p:sldId id="261" r:id="rId6"/>
    <p:sldId id="284" r:id="rId7"/>
    <p:sldId id="262" r:id="rId8"/>
    <p:sldId id="285" r:id="rId9"/>
    <p:sldId id="263" r:id="rId10"/>
    <p:sldId id="272" r:id="rId11"/>
    <p:sldId id="266" r:id="rId12"/>
    <p:sldId id="282" r:id="rId13"/>
    <p:sldId id="286" r:id="rId14"/>
    <p:sldId id="280" r:id="rId15"/>
    <p:sldId id="269" r:id="rId16"/>
    <p:sldId id="281" r:id="rId17"/>
    <p:sldId id="273" r:id="rId18"/>
    <p:sldId id="287" r:id="rId19"/>
    <p:sldId id="288" r:id="rId20"/>
    <p:sldId id="289" r:id="rId21"/>
    <p:sldId id="290" r:id="rId22"/>
    <p:sldId id="291" r:id="rId23"/>
    <p:sldId id="275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06" d="100"/>
          <a:sy n="106" d="100"/>
        </p:scale>
        <p:origin x="-9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F4AA5-6E60-DF4F-97F7-78A96EA67707}" type="datetimeFigureOut">
              <a:rPr lang="it-IT" smtClean="0"/>
              <a:pPr/>
              <a:t>09/03/16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13F07-10CC-7648-AF37-C6A3C05BAF5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8053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10779-AEFF-4494-A13B-A3D74057466F}" type="datetimeFigureOut">
              <a:rPr lang="it-IT" smtClean="0"/>
              <a:pPr/>
              <a:t>09/03/16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A922A-BE7F-46E0-985C-51D4BE028DB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2141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A922A-BE7F-46E0-985C-51D4BE028DB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9A18-99B1-BA41-A334-41EFA272FA4E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EE4D-70E4-2E44-9F5B-533C48B1B3A6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FBD1-33CA-9442-B3FD-CD59AFE28BC0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F652-DA6B-0149-AD13-D340DC92B97D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5689-575B-3841-A6B8-7494E86D48A4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A7C56-F94D-A045-B81B-50EFD4E6D678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EEC0-8C3C-1A42-A813-083A7FACB792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8B3F-4F19-1E4D-B15D-315C8E96AB4D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3CFDA-7389-7247-B469-A0D9A28A6503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832-2811-2241-A008-5D9EB1B6D656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1D7A-75A8-BF43-BE8E-BBEE8F01A8DB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63C21-288D-804A-A141-32DADF92675A}" type="datetime1">
              <a:rPr lang="it-IT" smtClean="0"/>
              <a:pPr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Pino Carinci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73DE-984B-42D8-8A12-641AECE15B94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1520" y="2132856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latin typeface="Courier New"/>
                <a:cs typeface="Courier New"/>
              </a:rPr>
              <a:t>RIUNIONE NAZIONALE</a:t>
            </a:r>
          </a:p>
          <a:p>
            <a:pPr algn="ctr"/>
            <a:r>
              <a:rPr lang="it-IT" sz="5400" b="1" dirty="0" smtClean="0">
                <a:latin typeface="Courier New"/>
                <a:cs typeface="Courier New"/>
              </a:rPr>
              <a:t>R.P.T.T.A.</a:t>
            </a:r>
          </a:p>
          <a:p>
            <a:pPr algn="ctr"/>
            <a:r>
              <a:rPr lang="it-IT" sz="5400" b="1" dirty="0" smtClean="0">
                <a:latin typeface="Courier New"/>
                <a:cs typeface="Courier New"/>
              </a:rPr>
              <a:t>BARI 9-10 MARZO 2016</a:t>
            </a:r>
          </a:p>
          <a:p>
            <a:r>
              <a:rPr lang="it-IT" b="1" dirty="0" smtClean="0">
                <a:latin typeface="Courier New"/>
                <a:cs typeface="Courier New"/>
              </a:rPr>
              <a:t> </a:t>
            </a:r>
          </a:p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Pino Carinci </a:t>
            </a:r>
            <a:endParaRPr lang="it-IT" dirty="0"/>
          </a:p>
        </p:txBody>
      </p:sp>
      <p:pic>
        <p:nvPicPr>
          <p:cNvPr id="27652" name="Picture 4" descr="http://www.infn.it/logo/weblogo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67544" y="1196752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b="1" cap="all" dirty="0" smtClean="0"/>
          </a:p>
          <a:p>
            <a:pPr algn="ctr"/>
            <a:r>
              <a:rPr lang="it-IT" sz="4000" b="1" cap="all" dirty="0">
                <a:latin typeface="Courier New"/>
                <a:cs typeface="Courier New"/>
              </a:rPr>
              <a:t>con un aumento pari a</a:t>
            </a:r>
          </a:p>
          <a:p>
            <a:pPr algn="ctr"/>
            <a:r>
              <a:rPr lang="it-IT" sz="4000" b="1" cap="all" dirty="0">
                <a:latin typeface="Courier New"/>
                <a:cs typeface="Courier New"/>
              </a:rPr>
              <a:t> € 1.222.000,00</a:t>
            </a:r>
            <a:endParaRPr lang="it-IT" sz="4000" b="1" dirty="0">
              <a:latin typeface="Courier New"/>
              <a:cs typeface="Courier New"/>
            </a:endParaRPr>
          </a:p>
          <a:p>
            <a:pPr algn="ctr"/>
            <a:endParaRPr lang="it-IT" sz="4000" b="1" cap="all" dirty="0">
              <a:latin typeface="Courier New"/>
              <a:cs typeface="Courier New"/>
            </a:endParaRPr>
          </a:p>
          <a:p>
            <a:pPr algn="ctr"/>
            <a:r>
              <a:rPr lang="it-IT" sz="3200" b="1" cap="all" dirty="0" smtClean="0">
                <a:latin typeface="Courier New"/>
                <a:cs typeface="Courier New"/>
              </a:rPr>
              <a:t>€ </a:t>
            </a:r>
            <a:r>
              <a:rPr lang="it-IT" sz="4800" b="1" cap="all" dirty="0" smtClean="0">
                <a:latin typeface="Courier New"/>
                <a:cs typeface="Courier New"/>
              </a:rPr>
              <a:t>1.222.000,00/1000/12=</a:t>
            </a:r>
            <a:endParaRPr lang="it-IT" sz="4800" b="1" dirty="0">
              <a:latin typeface="Courier New"/>
              <a:cs typeface="Courier New"/>
            </a:endParaRPr>
          </a:p>
          <a:p>
            <a:pPr algn="ctr"/>
            <a:r>
              <a:rPr lang="it-IT" sz="4800" b="1" cap="all" dirty="0">
                <a:latin typeface="Courier New"/>
                <a:cs typeface="Courier New"/>
              </a:rPr>
              <a:t>€ 102,00</a:t>
            </a:r>
            <a:endParaRPr lang="it-IT" sz="4800" b="1" dirty="0">
              <a:latin typeface="Courier New"/>
              <a:cs typeface="Courier New"/>
            </a:endParaRP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8434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96752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 </a:t>
            </a:r>
            <a:endParaRPr lang="it-IT" sz="3600" dirty="0" smtClean="0"/>
          </a:p>
          <a:p>
            <a:endParaRPr lang="it-IT" sz="3600" cap="all" dirty="0" smtClean="0"/>
          </a:p>
          <a:p>
            <a:pPr algn="ctr"/>
            <a:r>
              <a:rPr lang="it-IT" sz="6000" b="1" i="1" cap="all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ourier New"/>
                <a:cs typeface="Courier New"/>
              </a:rPr>
              <a:t>ci </a:t>
            </a:r>
            <a:r>
              <a:rPr lang="it-IT" sz="6000" b="1" i="1" cap="all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ourier New"/>
                <a:cs typeface="Courier New"/>
              </a:rPr>
              <a:t>piace </a:t>
            </a:r>
            <a:r>
              <a:rPr lang="it-IT" sz="6000" b="1" i="1" cap="all" dirty="0" err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ourier New"/>
                <a:cs typeface="Courier New"/>
              </a:rPr>
              <a:t>pero’</a:t>
            </a:r>
            <a:r>
              <a:rPr lang="it-IT" sz="6000" b="1" i="1" cap="all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ourier New"/>
                <a:cs typeface="Courier New"/>
              </a:rPr>
              <a:t> ricordare </a:t>
            </a:r>
            <a:r>
              <a:rPr lang="it-IT" sz="6000" b="1" i="1" cap="all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ourier New"/>
                <a:cs typeface="Courier New"/>
              </a:rPr>
              <a:t>che:</a:t>
            </a:r>
            <a:endParaRPr lang="it-IT" sz="6000" b="1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ourier New"/>
              <a:cs typeface="Courier New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7410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1520" y="1196752"/>
            <a:ext cx="871296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 </a:t>
            </a:r>
            <a:endParaRPr lang="it-IT" sz="3600" dirty="0" smtClean="0"/>
          </a:p>
          <a:p>
            <a:pPr algn="just"/>
            <a:r>
              <a:rPr lang="it-IT" sz="4000" b="1" cap="all" dirty="0" smtClean="0">
                <a:latin typeface="Courier New"/>
                <a:cs typeface="Courier New"/>
              </a:rPr>
              <a:t>si era </a:t>
            </a:r>
            <a:r>
              <a:rPr lang="it-IT" sz="4000" b="1" cap="all" dirty="0" err="1" smtClean="0">
                <a:latin typeface="Courier New"/>
                <a:cs typeface="Courier New"/>
              </a:rPr>
              <a:t>gia’</a:t>
            </a:r>
            <a:r>
              <a:rPr lang="it-IT" sz="4000" b="1" cap="all" dirty="0" smtClean="0">
                <a:latin typeface="Courier New"/>
                <a:cs typeface="Courier New"/>
              </a:rPr>
              <a:t> provato ad aumentare </a:t>
            </a:r>
            <a:r>
              <a:rPr lang="it-IT" sz="4000" b="1" cap="all" dirty="0" err="1" smtClean="0">
                <a:latin typeface="Courier New"/>
                <a:cs typeface="Courier New"/>
              </a:rPr>
              <a:t>l’indennita’</a:t>
            </a:r>
            <a:r>
              <a:rPr lang="it-IT" sz="4000" b="1" cap="all" dirty="0" smtClean="0">
                <a:latin typeface="Courier New"/>
                <a:cs typeface="Courier New"/>
              </a:rPr>
              <a:t> di ente mensile </a:t>
            </a:r>
            <a:r>
              <a:rPr lang="it-IT" sz="4000" b="1" cap="all" dirty="0" err="1" smtClean="0">
                <a:latin typeface="Courier New"/>
                <a:cs typeface="Courier New"/>
              </a:rPr>
              <a:t>INCREMENTAndo</a:t>
            </a:r>
            <a:r>
              <a:rPr lang="it-IT" sz="4000" b="1" cap="all" dirty="0" smtClean="0">
                <a:latin typeface="Courier New"/>
                <a:cs typeface="Courier New"/>
              </a:rPr>
              <a:t> il fondo con la ria cessati 2010. </a:t>
            </a:r>
          </a:p>
          <a:p>
            <a:pPr algn="just"/>
            <a:endParaRPr lang="it-IT" sz="4000" b="1" u="sng" cap="all" dirty="0">
              <a:latin typeface="Courier New"/>
              <a:cs typeface="Courier New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6386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6041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1520" y="1196752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 </a:t>
            </a:r>
            <a:endParaRPr lang="it-IT" sz="3600" dirty="0" smtClean="0"/>
          </a:p>
          <a:p>
            <a:pPr algn="ctr"/>
            <a:r>
              <a:rPr lang="it-IT" sz="4400" b="1" cap="all" dirty="0" smtClean="0">
                <a:latin typeface="Courier New"/>
                <a:cs typeface="Courier New"/>
              </a:rPr>
              <a:t>AD OGGI con i cessati del 2015 Fissa l’IMPORTO a circa:</a:t>
            </a:r>
          </a:p>
          <a:p>
            <a:pPr algn="just"/>
            <a:endParaRPr lang="it-IT" sz="4400" b="1" cap="all" dirty="0">
              <a:latin typeface="Courier New"/>
              <a:cs typeface="Courier New"/>
            </a:endParaRPr>
          </a:p>
          <a:p>
            <a:pPr algn="ctr"/>
            <a:r>
              <a:rPr lang="it-IT" sz="4400" b="1" cap="all" dirty="0">
                <a:latin typeface="Courier New"/>
                <a:cs typeface="Courier New"/>
              </a:rPr>
              <a:t> </a:t>
            </a:r>
            <a:r>
              <a:rPr lang="it-IT" sz="4400" b="1" u="sng" cap="all" dirty="0">
                <a:latin typeface="Courier New"/>
                <a:cs typeface="Courier New"/>
              </a:rPr>
              <a:t>€ </a:t>
            </a:r>
            <a:r>
              <a:rPr lang="it-IT" sz="4400" b="1" u="sng" cap="all" dirty="0" smtClean="0">
                <a:latin typeface="Courier New"/>
                <a:cs typeface="Courier New"/>
              </a:rPr>
              <a:t>287.000,00 </a:t>
            </a:r>
            <a:endParaRPr lang="it-IT" sz="4400" b="1" u="sng" cap="all" dirty="0">
              <a:latin typeface="Courier New"/>
              <a:cs typeface="Courier New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5362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3500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96752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just"/>
            <a:endParaRPr lang="it-IT" sz="3600" cap="all" dirty="0"/>
          </a:p>
          <a:p>
            <a:pPr algn="ctr"/>
            <a:r>
              <a:rPr lang="it-IT" sz="4800" b="1" i="1" cap="all" dirty="0" smtClean="0">
                <a:latin typeface="Courier New"/>
                <a:cs typeface="Courier New"/>
              </a:rPr>
              <a:t>ma </a:t>
            </a:r>
            <a:r>
              <a:rPr lang="it-IT" sz="4800" b="1" i="1" cap="all" dirty="0">
                <a:latin typeface="Courier New"/>
                <a:cs typeface="Courier New"/>
              </a:rPr>
              <a:t>purtroppo il blocco dei salari degli anni 2011-2014 lo avevano impedito</a:t>
            </a:r>
            <a:endParaRPr lang="it-IT" sz="4800" b="1" i="1" dirty="0">
              <a:latin typeface="Courier New"/>
              <a:cs typeface="Courier New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4338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1820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96752"/>
            <a:ext cx="79208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ctr"/>
            <a:r>
              <a:rPr lang="it-IT" sz="4400" b="1" cap="all" dirty="0" smtClean="0">
                <a:latin typeface="Courier New"/>
                <a:cs typeface="Courier New"/>
              </a:rPr>
              <a:t>Questa operazione avrebbe </a:t>
            </a:r>
            <a:r>
              <a:rPr lang="it-IT" sz="4400" b="1" cap="all" dirty="0" err="1" smtClean="0">
                <a:latin typeface="Courier New"/>
                <a:cs typeface="Courier New"/>
              </a:rPr>
              <a:t>gia’</a:t>
            </a:r>
            <a:r>
              <a:rPr lang="it-IT" sz="4400" b="1" cap="all" dirty="0" smtClean="0">
                <a:latin typeface="Courier New"/>
                <a:cs typeface="Courier New"/>
              </a:rPr>
              <a:t> </a:t>
            </a:r>
          </a:p>
          <a:p>
            <a:pPr algn="ctr"/>
            <a:r>
              <a:rPr lang="it-IT" sz="4400" b="1" cap="all" dirty="0" err="1" smtClean="0">
                <a:latin typeface="Courier New"/>
                <a:cs typeface="Courier New"/>
              </a:rPr>
              <a:t>incrementAto</a:t>
            </a:r>
            <a:r>
              <a:rPr lang="it-IT" sz="4400" b="1" cap="all" dirty="0" smtClean="0">
                <a:latin typeface="Courier New"/>
                <a:cs typeface="Courier New"/>
              </a:rPr>
              <a:t> la voce </a:t>
            </a:r>
            <a:r>
              <a:rPr lang="it-IT" sz="4400" b="1" cap="all" dirty="0" err="1" smtClean="0">
                <a:latin typeface="Courier New"/>
                <a:cs typeface="Courier New"/>
              </a:rPr>
              <a:t>indennita’</a:t>
            </a:r>
            <a:r>
              <a:rPr lang="it-IT" sz="4400" b="1" cap="all" dirty="0" smtClean="0">
                <a:latin typeface="Courier New"/>
                <a:cs typeface="Courier New"/>
              </a:rPr>
              <a:t> di ente </a:t>
            </a:r>
          </a:p>
          <a:p>
            <a:pPr algn="ctr"/>
            <a:r>
              <a:rPr lang="it-IT" sz="4400" b="1" cap="all" dirty="0" smtClean="0">
                <a:latin typeface="Courier New"/>
                <a:cs typeface="Courier New"/>
              </a:rPr>
              <a:t>come segue:</a:t>
            </a:r>
            <a:endParaRPr lang="it-IT" sz="4400" b="1" dirty="0" smtClean="0">
              <a:latin typeface="Courier New"/>
              <a:cs typeface="Courier New"/>
            </a:endParaRPr>
          </a:p>
          <a:p>
            <a:endParaRPr lang="it-IT" sz="44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3314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0" y="1196752"/>
            <a:ext cx="91440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Importo Fondo </a:t>
            </a:r>
            <a:r>
              <a:rPr lang="it-IT" sz="4000" b="1" i="1" cap="all" dirty="0" err="1">
                <a:latin typeface="Courier New"/>
                <a:cs typeface="Courier New"/>
              </a:rPr>
              <a:t>indennita’</a:t>
            </a:r>
            <a:r>
              <a:rPr lang="it-IT" sz="4000" b="1" i="1" cap="all" dirty="0">
                <a:latin typeface="Courier New"/>
                <a:cs typeface="Courier New"/>
              </a:rPr>
              <a:t> </a:t>
            </a:r>
            <a:endParaRPr lang="it-IT" sz="40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u="sng" cap="all" dirty="0" smtClean="0">
                <a:latin typeface="Courier New"/>
                <a:cs typeface="Courier New"/>
              </a:rPr>
              <a:t>€ 5.590.200,00</a:t>
            </a:r>
          </a:p>
          <a:p>
            <a:pPr algn="ctr"/>
            <a:endParaRPr lang="it-IT" sz="2000" b="1" i="1" dirty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Importo RIA CESSATI 2010</a:t>
            </a:r>
          </a:p>
          <a:p>
            <a:pPr algn="ctr"/>
            <a:r>
              <a:rPr lang="it-IT" sz="4000" b="1" i="1" u="sng" cap="all" dirty="0" smtClean="0">
                <a:latin typeface="Courier New"/>
                <a:cs typeface="Courier New"/>
              </a:rPr>
              <a:t>€ 287.000,00 </a:t>
            </a:r>
          </a:p>
          <a:p>
            <a:pPr algn="ctr"/>
            <a:endParaRPr lang="it-IT" sz="2000" b="1" i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3900" b="1" i="1" cap="all" dirty="0" smtClean="0">
                <a:latin typeface="Courier New"/>
                <a:cs typeface="Courier New"/>
              </a:rPr>
              <a:t>Nuovo importo fondo </a:t>
            </a:r>
            <a:r>
              <a:rPr lang="it-IT" sz="3900" b="1" i="1" cap="all" dirty="0" err="1" smtClean="0">
                <a:latin typeface="Courier New"/>
                <a:cs typeface="Courier New"/>
              </a:rPr>
              <a:t>indennita’</a:t>
            </a:r>
            <a:endParaRPr lang="it-IT" sz="3900" b="1" i="1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u="sng" cap="all" dirty="0" smtClean="0">
                <a:latin typeface="Courier New"/>
                <a:cs typeface="Courier New"/>
              </a:rPr>
              <a:t>€ 5.877.200,00</a:t>
            </a:r>
            <a:endParaRPr lang="it-IT" sz="4000" b="1" i="1" u="sng" dirty="0" smtClean="0">
              <a:latin typeface="Courier New"/>
              <a:cs typeface="Courier New"/>
            </a:endParaRPr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2290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136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24744"/>
            <a:ext cx="792088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LA PROPOSTA DELLE OO.SS. </a:t>
            </a:r>
          </a:p>
          <a:p>
            <a:pPr algn="ctr"/>
            <a:endParaRPr lang="it-IT" sz="4000" b="1" i="1" cap="all" dirty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E’ sta la SEGUENTE : </a:t>
            </a:r>
          </a:p>
          <a:p>
            <a:pPr algn="just"/>
            <a:endParaRPr lang="it-IT" sz="1100" cap="all" dirty="0" smtClean="0"/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1266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9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24744"/>
            <a:ext cx="792088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ctr"/>
            <a:r>
              <a:rPr lang="it-IT" sz="4000" b="1" i="1" cap="all" dirty="0" err="1" smtClean="0">
                <a:latin typeface="Courier New"/>
                <a:cs typeface="Courier New"/>
              </a:rPr>
              <a:t>I.E</a:t>
            </a:r>
            <a:r>
              <a:rPr lang="it-IT" sz="4000" b="1" i="1" cap="all" dirty="0" smtClean="0">
                <a:latin typeface="Courier New"/>
                <a:cs typeface="Courier New"/>
              </a:rPr>
              <a:t> 5.590.200,00</a:t>
            </a: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RIA   287.000,00 </a:t>
            </a:r>
          </a:p>
          <a:p>
            <a:pPr algn="ctr"/>
            <a:r>
              <a:rPr lang="it-IT" sz="4000" b="1" i="1" cap="all" dirty="0" err="1" smtClean="0">
                <a:latin typeface="Courier New"/>
                <a:cs typeface="Courier New"/>
              </a:rPr>
              <a:t>F.N</a:t>
            </a:r>
            <a:r>
              <a:rPr lang="it-IT" sz="4000" b="1" i="1" cap="all" dirty="0" smtClean="0">
                <a:latin typeface="Courier New"/>
                <a:cs typeface="Courier New"/>
              </a:rPr>
              <a:t>   </a:t>
            </a:r>
            <a:r>
              <a:rPr lang="it-IT" sz="4000" b="1" i="1" u="sng" cap="all" dirty="0" smtClean="0">
                <a:latin typeface="Courier New"/>
                <a:cs typeface="Courier New"/>
              </a:rPr>
              <a:t>612.800,00 </a:t>
            </a: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   6.490.000,00 </a:t>
            </a: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ctr"/>
            <a:endParaRPr lang="it-IT" sz="4000" b="1" i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just"/>
            <a:endParaRPr lang="it-IT" sz="1100" cap="all" dirty="0" smtClean="0"/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0242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9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24744"/>
            <a:ext cx="7920880" cy="746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ctr"/>
            <a:endParaRPr lang="it-IT" sz="4000" b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cap="all" dirty="0" smtClean="0">
                <a:latin typeface="Courier New"/>
                <a:cs typeface="Courier New"/>
              </a:rPr>
              <a:t>con un aumento del fondo dell’</a:t>
            </a:r>
            <a:r>
              <a:rPr lang="it-IT" sz="4000" b="1" cap="all" dirty="0" err="1" smtClean="0">
                <a:latin typeface="Courier New"/>
                <a:cs typeface="Courier New"/>
              </a:rPr>
              <a:t>indnnita</a:t>
            </a:r>
            <a:r>
              <a:rPr lang="it-IT" sz="4000" b="1" cap="all" dirty="0" smtClean="0">
                <a:latin typeface="Courier New"/>
                <a:cs typeface="Courier New"/>
              </a:rPr>
              <a:t>’ di ente di appena</a:t>
            </a:r>
          </a:p>
          <a:p>
            <a:pPr algn="ctr"/>
            <a:r>
              <a:rPr lang="it-IT" sz="4000" b="1" cap="all" dirty="0" smtClean="0">
                <a:latin typeface="Courier New"/>
                <a:cs typeface="Courier New"/>
              </a:rPr>
              <a:t> € 612.800,00</a:t>
            </a:r>
            <a:endParaRPr lang="it-IT" sz="4000" b="1" dirty="0" smtClean="0">
              <a:latin typeface="Courier New"/>
              <a:cs typeface="Courier New"/>
            </a:endParaRPr>
          </a:p>
          <a:p>
            <a:pPr algn="ctr"/>
            <a:endParaRPr lang="it-IT" sz="40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ctr"/>
            <a:endParaRPr lang="it-IT" sz="4000" b="1" i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just"/>
            <a:endParaRPr lang="it-IT" sz="1100" cap="all" dirty="0" smtClean="0"/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9218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9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67544" y="213285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latin typeface="Courier New"/>
                <a:cs typeface="Courier New"/>
              </a:rPr>
              <a:t>INFN SALARIO ACCESSORIO 2015</a:t>
            </a:r>
          </a:p>
          <a:p>
            <a:r>
              <a:rPr lang="it-IT" dirty="0" smtClean="0"/>
              <a:t> </a:t>
            </a:r>
          </a:p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6626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648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24744"/>
            <a:ext cx="7920880" cy="8817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3600" b="1" i="1" cap="all" dirty="0" smtClean="0">
                <a:latin typeface="Courier New"/>
                <a:cs typeface="Courier New"/>
              </a:rPr>
              <a:t>Nuovo fondo    6.490.000,00 </a:t>
            </a:r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3600" b="1" i="1" cap="all" dirty="0" smtClean="0">
                <a:latin typeface="Courier New"/>
                <a:cs typeface="Courier New"/>
              </a:rPr>
              <a:t>Pagato ad oggi </a:t>
            </a:r>
            <a:r>
              <a:rPr lang="it-IT" sz="3600" b="1" i="1" u="sng" cap="all" dirty="0" smtClean="0">
                <a:latin typeface="Courier New"/>
                <a:cs typeface="Courier New"/>
              </a:rPr>
              <a:t>4.844.000,00  </a:t>
            </a:r>
            <a:r>
              <a:rPr lang="it-IT" sz="3600" b="1" i="1" cap="all" dirty="0" smtClean="0">
                <a:latin typeface="Courier New"/>
                <a:cs typeface="Courier New"/>
              </a:rPr>
              <a:t>  </a:t>
            </a:r>
            <a:endParaRPr lang="it-IT" sz="3600" b="1" cap="all" dirty="0" smtClean="0">
              <a:latin typeface="Courier New"/>
              <a:cs typeface="Courier New"/>
            </a:endParaRPr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3600" b="1" i="1" cap="all" dirty="0" smtClean="0">
                <a:latin typeface="Courier New"/>
                <a:cs typeface="Courier New"/>
              </a:rPr>
              <a:t>Non speso      1.646.000,00 </a:t>
            </a:r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endParaRPr lang="it-IT" sz="40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ctr"/>
            <a:endParaRPr lang="it-IT" sz="4000" b="1" i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just"/>
            <a:endParaRPr lang="it-IT" sz="1100" cap="all" dirty="0" smtClean="0"/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8194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9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24744"/>
            <a:ext cx="7920880" cy="8325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600" cap="all" dirty="0" smtClean="0"/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Non speso nel 2015 </a:t>
            </a:r>
          </a:p>
          <a:p>
            <a:pPr algn="ctr"/>
            <a:r>
              <a:rPr lang="it-IT" sz="4000" b="1" cap="all" dirty="0" smtClean="0">
                <a:latin typeface="Courier New"/>
                <a:cs typeface="Courier New"/>
              </a:rPr>
              <a:t> € </a:t>
            </a:r>
            <a:r>
              <a:rPr lang="it-IT" sz="4000" b="1" i="1" cap="all" dirty="0" smtClean="0">
                <a:latin typeface="Courier New"/>
                <a:cs typeface="Courier New"/>
              </a:rPr>
              <a:t>1.646.000,00 </a:t>
            </a:r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endParaRPr lang="it-IT" sz="36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800" b="1" cap="all" dirty="0" smtClean="0">
                <a:latin typeface="Courier New"/>
                <a:cs typeface="Courier New"/>
              </a:rPr>
              <a:t>1.646.000,00/1000/12=</a:t>
            </a:r>
            <a:endParaRPr lang="it-IT" sz="4800" b="1" dirty="0" smtClean="0">
              <a:latin typeface="Courier New"/>
              <a:cs typeface="Courier New"/>
            </a:endParaRPr>
          </a:p>
          <a:p>
            <a:pPr algn="ctr"/>
            <a:r>
              <a:rPr lang="it-IT" sz="4800" b="1" cap="all" dirty="0" smtClean="0">
                <a:latin typeface="Courier New"/>
                <a:cs typeface="Courier New"/>
              </a:rPr>
              <a:t>€ 137,00</a:t>
            </a:r>
            <a:endParaRPr lang="it-IT" sz="4800" b="1" dirty="0" smtClean="0">
              <a:latin typeface="Courier New"/>
              <a:cs typeface="Courier New"/>
            </a:endParaRPr>
          </a:p>
          <a:p>
            <a:pPr algn="ctr"/>
            <a:endParaRPr lang="it-IT" sz="40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ctr"/>
            <a:endParaRPr lang="it-IT" sz="4000" b="1" i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just"/>
            <a:endParaRPr lang="it-IT" sz="1100" cap="all" dirty="0" smtClean="0"/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7170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9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332656"/>
            <a:ext cx="792088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000" b="1" i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ctr"/>
            <a:endParaRPr lang="it-IT" sz="4000" b="1" i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 </a:t>
            </a:r>
          </a:p>
          <a:p>
            <a:pPr algn="just"/>
            <a:endParaRPr lang="it-IT" sz="1100" cap="all" dirty="0" smtClean="0"/>
          </a:p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34027"/>
              </p:ext>
            </p:extLst>
          </p:nvPr>
        </p:nvGraphicFramePr>
        <p:xfrm>
          <a:off x="539552" y="615595"/>
          <a:ext cx="8064898" cy="5907558"/>
        </p:xfrm>
        <a:graphic>
          <a:graphicData uri="http://schemas.openxmlformats.org/drawingml/2006/table">
            <a:tbl>
              <a:tblPr/>
              <a:tblGrid>
                <a:gridCol w="783581"/>
                <a:gridCol w="783581"/>
                <a:gridCol w="783581"/>
                <a:gridCol w="596589"/>
                <a:gridCol w="747963"/>
                <a:gridCol w="1023997"/>
                <a:gridCol w="1024986"/>
                <a:gridCol w="1064563"/>
                <a:gridCol w="1256057"/>
              </a:tblGrid>
              <a:tr h="3902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Nuova Ind. Ente Mese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Mensilità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Dipendenti per Livello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Importi Pagati per Livello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Importi Pagati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Personale a </a:t>
                      </a:r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T.I.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370,00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1.500.720,00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350,00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1.390.200,00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Speso 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Concordato2010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320,00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737.280,00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4.844.000,00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 €           5.590.200,00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290,00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83.520,00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Proposto 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Nuova Spesa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270,00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35.640,00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6.066.000,00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6.487.701,00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Indennità Ente Anno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3.075,00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1.039.350,00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-€            1.222.000,00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-€              897.501,00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2.844,00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941.364,00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2.436,00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467.712,00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Risparmio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2.050,00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49.200,00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324.499,00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1.689,00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18.579,00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6.263.565,00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Personale </a:t>
                      </a: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it-IT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T.D.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370,00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350,00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58.800,00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320,00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76.800,00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290,00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270,00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Indennità Ente Anno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3.075,00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2.844,00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39.816,00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2.436,00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48.720,00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2.050,00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1.689,00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Personale Piano Triennale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   224.136,00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4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Personale dichiarato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66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 960 dipendenti la spesa diminuisce di 94 </a:t>
                      </a:r>
                      <a:r>
                        <a:rPr lang="it-IT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unitò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€            6.487.701,00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146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9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196752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600" dirty="0" smtClean="0"/>
          </a:p>
          <a:p>
            <a:endParaRPr lang="it-IT" sz="36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" name="Immagine 1" descr="images_Foto_Articoli_alimentazione_frutta_verdura_banana-benefici-525x32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96752"/>
            <a:ext cx="8064896" cy="396044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987824" y="3501008"/>
            <a:ext cx="3600400" cy="1323439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it-IT" sz="8000" b="1" i="1" dirty="0" smtClean="0">
                <a:latin typeface="Courier New"/>
                <a:cs typeface="Courier New"/>
              </a:rPr>
              <a:t>PERO’ </a:t>
            </a:r>
            <a:endParaRPr lang="it-IT" sz="8000" b="1" i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2831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1520" y="1196752"/>
            <a:ext cx="8640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u="sng" dirty="0" smtClean="0">
                <a:latin typeface="Courier New"/>
                <a:cs typeface="Courier New"/>
              </a:rPr>
              <a:t>PROPOSTA </a:t>
            </a:r>
            <a:r>
              <a:rPr lang="it-IT" sz="4000" dirty="0" smtClean="0">
                <a:latin typeface="Courier New"/>
                <a:cs typeface="Courier New"/>
              </a:rPr>
              <a:t>DELL’AMMINISTRAZIONE:  </a:t>
            </a:r>
          </a:p>
          <a:p>
            <a:pPr algn="ctr"/>
            <a:endParaRPr lang="it-IT" sz="4000" b="1" dirty="0">
              <a:latin typeface="Courier New"/>
              <a:cs typeface="Courier New"/>
            </a:endParaRPr>
          </a:p>
          <a:p>
            <a:pPr algn="ctr"/>
            <a:r>
              <a:rPr lang="it-IT" sz="4000" b="1" dirty="0" smtClean="0">
                <a:latin typeface="Courier New"/>
                <a:cs typeface="Courier New"/>
              </a:rPr>
              <a:t>PORTARE L’IMPORTO DEL FONDO DA: </a:t>
            </a:r>
          </a:p>
          <a:p>
            <a:pPr algn="ctr"/>
            <a:r>
              <a:rPr lang="it-IT" sz="4000" b="1" u="sng" dirty="0" smtClean="0">
                <a:latin typeface="Courier New"/>
                <a:cs typeface="Courier New"/>
              </a:rPr>
              <a:t>€ 7.400.00,00</a:t>
            </a:r>
          </a:p>
          <a:p>
            <a:pPr algn="ctr"/>
            <a:r>
              <a:rPr lang="it-IT" sz="4000" b="1" dirty="0" smtClean="0">
                <a:latin typeface="Courier New"/>
                <a:cs typeface="Courier New"/>
              </a:rPr>
              <a:t>A:</a:t>
            </a:r>
          </a:p>
          <a:p>
            <a:pPr algn="ctr"/>
            <a:r>
              <a:rPr lang="it-IT" sz="4000" b="1" u="sng" dirty="0" smtClean="0">
                <a:latin typeface="Courier New"/>
                <a:cs typeface="Courier New"/>
              </a:rPr>
              <a:t>€ 9.330.000,00</a:t>
            </a:r>
          </a:p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5602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96752"/>
            <a:ext cx="82089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dirty="0" smtClean="0">
              <a:latin typeface="Courier New"/>
              <a:cs typeface="Courier New"/>
            </a:endParaRPr>
          </a:p>
          <a:p>
            <a:pPr algn="ctr"/>
            <a:endParaRPr lang="it-IT" sz="3600" dirty="0">
              <a:latin typeface="Courier New"/>
              <a:cs typeface="Courier New"/>
            </a:endParaRPr>
          </a:p>
          <a:p>
            <a:pPr algn="ctr"/>
            <a:r>
              <a:rPr lang="it-IT" sz="4800" b="1" dirty="0" smtClean="0">
                <a:latin typeface="Courier New"/>
                <a:cs typeface="Courier New"/>
              </a:rPr>
              <a:t>CON UN AUMENTO DEL FONDO PARI A: </a:t>
            </a:r>
          </a:p>
          <a:p>
            <a:pPr algn="ctr"/>
            <a:endParaRPr lang="it-IT" sz="4800" b="1" cap="all" dirty="0">
              <a:latin typeface="Courier New"/>
              <a:cs typeface="Courier New"/>
            </a:endParaRPr>
          </a:p>
          <a:p>
            <a:pPr algn="ctr"/>
            <a:r>
              <a:rPr lang="it-IT" sz="4800" b="1" u="sng" cap="all" dirty="0" smtClean="0">
                <a:latin typeface="Courier New"/>
                <a:cs typeface="Courier New"/>
              </a:rPr>
              <a:t>€ 1.930.000,00</a:t>
            </a:r>
            <a:endParaRPr lang="it-IT" sz="4800" b="1" u="sng" dirty="0" smtClean="0">
              <a:latin typeface="Courier New"/>
              <a:cs typeface="Courier New"/>
            </a:endParaRPr>
          </a:p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4578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813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96752"/>
            <a:ext cx="792088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4000" b="1" cap="all" dirty="0" smtClean="0">
              <a:latin typeface="Courier New"/>
              <a:cs typeface="Courier New"/>
            </a:endParaRPr>
          </a:p>
          <a:p>
            <a:pPr algn="just"/>
            <a:r>
              <a:rPr lang="it-IT" sz="4000" b="1" cap="all" dirty="0" smtClean="0">
                <a:latin typeface="Courier New"/>
                <a:cs typeface="Courier New"/>
              </a:rPr>
              <a:t>dimenticando </a:t>
            </a:r>
            <a:r>
              <a:rPr lang="it-IT" sz="4000" b="1" cap="all" dirty="0">
                <a:latin typeface="Courier New"/>
                <a:cs typeface="Courier New"/>
              </a:rPr>
              <a:t>di dire </a:t>
            </a:r>
            <a:r>
              <a:rPr lang="it-IT" sz="4000" b="1" cap="all" dirty="0" smtClean="0">
                <a:latin typeface="Courier New"/>
                <a:cs typeface="Courier New"/>
              </a:rPr>
              <a:t>che</a:t>
            </a:r>
            <a:r>
              <a:rPr lang="it-IT" sz="4000" b="1" dirty="0" smtClean="0">
                <a:latin typeface="Courier New"/>
                <a:cs typeface="Courier New"/>
              </a:rPr>
              <a:t> </a:t>
            </a:r>
            <a:r>
              <a:rPr lang="it-IT" sz="4000" b="1" cap="all" dirty="0" smtClean="0">
                <a:latin typeface="Courier New"/>
                <a:cs typeface="Courier New"/>
              </a:rPr>
              <a:t>negli </a:t>
            </a:r>
            <a:r>
              <a:rPr lang="it-IT" sz="4000" b="1" cap="all" dirty="0">
                <a:latin typeface="Courier New"/>
                <a:cs typeface="Courier New"/>
              </a:rPr>
              <a:t>accordi sul salario accessorio degli anni 2011/2014 </a:t>
            </a:r>
            <a:r>
              <a:rPr lang="it-IT" sz="4000" b="1" cap="all" dirty="0" smtClean="0">
                <a:latin typeface="Courier New"/>
                <a:cs typeface="Courier New"/>
              </a:rPr>
              <a:t>si </a:t>
            </a:r>
            <a:r>
              <a:rPr lang="it-IT" sz="4000" b="1" cap="all" dirty="0">
                <a:latin typeface="Courier New"/>
                <a:cs typeface="Courier New"/>
              </a:rPr>
              <a:t>e’ subito un taglio pari </a:t>
            </a:r>
            <a:r>
              <a:rPr lang="it-IT" sz="4000" b="1" cap="all" dirty="0" smtClean="0">
                <a:latin typeface="Courier New"/>
                <a:cs typeface="Courier New"/>
              </a:rPr>
              <a:t>a:</a:t>
            </a:r>
          </a:p>
          <a:p>
            <a:pPr algn="just"/>
            <a:endParaRPr lang="it-IT" sz="4000" b="1" dirty="0">
              <a:latin typeface="Courier New"/>
              <a:cs typeface="Courier New"/>
            </a:endParaRPr>
          </a:p>
          <a:p>
            <a:pPr algn="ctr"/>
            <a:r>
              <a:rPr lang="it-IT" sz="4000" b="1" u="sng" cap="all" dirty="0">
                <a:latin typeface="Courier New"/>
                <a:cs typeface="Courier New"/>
              </a:rPr>
              <a:t> </a:t>
            </a:r>
            <a:r>
              <a:rPr lang="it-IT" sz="4000" b="1" u="sng" cap="all" dirty="0" smtClean="0">
                <a:latin typeface="Courier New"/>
                <a:cs typeface="Courier New"/>
              </a:rPr>
              <a:t>€ 635.000,00 </a:t>
            </a:r>
            <a:endParaRPr lang="it-IT" sz="4000" b="1" u="sng" dirty="0">
              <a:latin typeface="Courier New"/>
              <a:cs typeface="Courier New"/>
            </a:endParaRPr>
          </a:p>
          <a:p>
            <a:pPr algn="ctr"/>
            <a:endParaRPr lang="it-IT" sz="3600" b="1" dirty="0" smtClean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3554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83568" y="1196752"/>
            <a:ext cx="79208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 lang="it-IT" sz="4000" b="1" i="1" cap="all" dirty="0" smtClean="0">
              <a:latin typeface="Courier New"/>
              <a:cs typeface="Courier New"/>
            </a:endParaRPr>
          </a:p>
          <a:p>
            <a:pPr algn="dist"/>
            <a:r>
              <a:rPr lang="it-IT" sz="4000" b="1" cap="all" dirty="0" smtClean="0">
                <a:latin typeface="Courier New"/>
                <a:cs typeface="Courier New"/>
              </a:rPr>
              <a:t>e </a:t>
            </a:r>
            <a:r>
              <a:rPr lang="it-IT" sz="4000" b="1" cap="all" dirty="0">
                <a:latin typeface="Courier New"/>
                <a:cs typeface="Courier New"/>
              </a:rPr>
              <a:t>che quindi l’incremento </a:t>
            </a:r>
            <a:r>
              <a:rPr lang="it-IT" sz="4000" b="1" cap="all" dirty="0" smtClean="0">
                <a:latin typeface="Courier New"/>
                <a:cs typeface="Courier New"/>
              </a:rPr>
              <a:t>del fondo </a:t>
            </a:r>
            <a:r>
              <a:rPr lang="it-IT" sz="4000" b="1" cap="all" dirty="0">
                <a:latin typeface="Courier New"/>
                <a:cs typeface="Courier New"/>
              </a:rPr>
              <a:t>per l’anno 2015 </a:t>
            </a:r>
            <a:r>
              <a:rPr lang="it-IT" sz="4000" b="1" cap="all" dirty="0" smtClean="0">
                <a:latin typeface="Courier New"/>
                <a:cs typeface="Courier New"/>
              </a:rPr>
              <a:t>prevede “fondi nuovi”</a:t>
            </a:r>
            <a:endParaRPr lang="it-IT" sz="4000" b="1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cap="all" dirty="0" smtClean="0">
                <a:latin typeface="Courier New"/>
                <a:cs typeface="Courier New"/>
              </a:rPr>
              <a:t>PARI A:</a:t>
            </a:r>
          </a:p>
          <a:p>
            <a:pPr algn="ctr"/>
            <a:r>
              <a:rPr lang="it-IT" sz="4000" b="1" u="sng" cap="all" smtClean="0">
                <a:latin typeface="Courier New"/>
                <a:cs typeface="Courier New"/>
              </a:rPr>
              <a:t>€ </a:t>
            </a:r>
            <a:r>
              <a:rPr lang="it-IT" sz="4000" b="1" u="sng" cap="all" dirty="0">
                <a:latin typeface="Courier New"/>
                <a:cs typeface="Courier New"/>
              </a:rPr>
              <a:t>795.000,00</a:t>
            </a:r>
          </a:p>
          <a:p>
            <a:pPr algn="ctr"/>
            <a:endParaRPr lang="it-IT" sz="3600" b="1" dirty="0" smtClean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2530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4271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980728"/>
            <a:ext cx="86409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cap="all" dirty="0" smtClean="0"/>
          </a:p>
          <a:p>
            <a:pPr algn="ctr"/>
            <a:endParaRPr lang="it-IT" sz="3600" cap="all" dirty="0"/>
          </a:p>
          <a:p>
            <a:pPr algn="ctr"/>
            <a:r>
              <a:rPr lang="it-IT" sz="4000" b="1" i="1" cap="all" dirty="0" smtClean="0">
                <a:latin typeface="Courier New"/>
                <a:cs typeface="Courier New"/>
              </a:rPr>
              <a:t>l’obiettivo </a:t>
            </a:r>
            <a:r>
              <a:rPr lang="it-IT" sz="4000" b="1" i="1" cap="all" dirty="0">
                <a:latin typeface="Courier New"/>
                <a:cs typeface="Courier New"/>
              </a:rPr>
              <a:t>delle </a:t>
            </a:r>
            <a:r>
              <a:rPr lang="it-IT" sz="4000" b="1" i="1" cap="all" dirty="0" err="1">
                <a:latin typeface="Courier New"/>
                <a:cs typeface="Courier New"/>
              </a:rPr>
              <a:t>oo.ss</a:t>
            </a:r>
            <a:r>
              <a:rPr lang="it-IT" sz="4000" b="1" i="1" cap="all" dirty="0">
                <a:latin typeface="Courier New"/>
                <a:cs typeface="Courier New"/>
              </a:rPr>
              <a:t>. per </a:t>
            </a:r>
            <a:r>
              <a:rPr lang="it-IT" sz="4000" b="1" i="1" cap="all" dirty="0" smtClean="0">
                <a:latin typeface="Courier New"/>
                <a:cs typeface="Courier New"/>
              </a:rPr>
              <a:t>il salario accessorio </a:t>
            </a:r>
            <a:r>
              <a:rPr lang="it-IT" sz="4000" b="1" i="1" cap="all" dirty="0">
                <a:latin typeface="Courier New"/>
                <a:cs typeface="Courier New"/>
              </a:rPr>
              <a:t>2015 e’ quello di </a:t>
            </a:r>
            <a:endParaRPr lang="it-IT" sz="4000" b="1" i="1" dirty="0">
              <a:latin typeface="Courier New"/>
              <a:cs typeface="Courier New"/>
            </a:endParaRPr>
          </a:p>
          <a:p>
            <a:pPr algn="ctr"/>
            <a:r>
              <a:rPr lang="it-IT" sz="4000" b="1" i="1" cap="all" dirty="0">
                <a:latin typeface="Courier New"/>
                <a:cs typeface="Courier New"/>
              </a:rPr>
              <a:t>stabilizzare al massimo il </a:t>
            </a:r>
            <a:r>
              <a:rPr lang="it-IT" sz="4000" b="1" i="1" cap="all" dirty="0" smtClean="0">
                <a:latin typeface="Courier New"/>
                <a:cs typeface="Courier New"/>
              </a:rPr>
              <a:t>fondo</a:t>
            </a:r>
            <a:endParaRPr lang="it-IT" sz="4000" b="1" i="1" dirty="0">
              <a:latin typeface="Courier New"/>
              <a:cs typeface="Courier New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1506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0736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0" y="98072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000" b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4000" b="1" cap="all" dirty="0" smtClean="0">
                <a:latin typeface="Courier New"/>
                <a:cs typeface="Courier New"/>
              </a:rPr>
              <a:t>per questo si e’ deciso  di   puntare ad un aumento importante </a:t>
            </a:r>
          </a:p>
          <a:p>
            <a:pPr algn="ctr"/>
            <a:r>
              <a:rPr lang="it-IT" sz="4000" b="1" cap="all" dirty="0" smtClean="0">
                <a:latin typeface="Courier New"/>
                <a:cs typeface="Courier New"/>
              </a:rPr>
              <a:t>dell’ </a:t>
            </a:r>
            <a:r>
              <a:rPr lang="it-IT" sz="4000" b="1" cap="all" dirty="0" err="1" smtClean="0">
                <a:latin typeface="Courier New"/>
                <a:cs typeface="Courier New"/>
              </a:rPr>
              <a:t>indennita’</a:t>
            </a:r>
            <a:r>
              <a:rPr lang="it-IT" sz="4000" b="1" cap="all" dirty="0">
                <a:latin typeface="Courier New"/>
                <a:cs typeface="Courier New"/>
              </a:rPr>
              <a:t> </a:t>
            </a:r>
            <a:r>
              <a:rPr lang="it-IT" sz="4000" b="1" cap="all" dirty="0" smtClean="0">
                <a:latin typeface="Courier New"/>
                <a:cs typeface="Courier New"/>
              </a:rPr>
              <a:t>di ente mensile</a:t>
            </a:r>
            <a:endParaRPr lang="it-IT" sz="4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20482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2001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719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07504" y="1196752"/>
            <a:ext cx="8928992" cy="516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cap="all" dirty="0" smtClean="0">
                <a:latin typeface="Courier New"/>
                <a:cs typeface="Courier New"/>
              </a:rPr>
              <a:t>Per realizzare </a:t>
            </a:r>
            <a:r>
              <a:rPr lang="it-IT" sz="3600" b="1" cap="all" dirty="0" err="1" smtClean="0">
                <a:latin typeface="Courier New"/>
                <a:cs typeface="Courier New"/>
              </a:rPr>
              <a:t>cio’</a:t>
            </a:r>
            <a:r>
              <a:rPr lang="it-IT" sz="3600" b="1" cap="all" dirty="0" smtClean="0">
                <a:latin typeface="Courier New"/>
                <a:cs typeface="Courier New"/>
              </a:rPr>
              <a:t> L’ENTE propone </a:t>
            </a:r>
            <a:r>
              <a:rPr lang="it-IT" sz="3600" b="1" cap="all" dirty="0">
                <a:latin typeface="Courier New"/>
                <a:cs typeface="Courier New"/>
              </a:rPr>
              <a:t>di portare l’importo della voce </a:t>
            </a:r>
            <a:r>
              <a:rPr lang="it-IT" sz="3600" b="1" cap="all" dirty="0" err="1">
                <a:latin typeface="Courier New"/>
                <a:cs typeface="Courier New"/>
              </a:rPr>
              <a:t>indennita’</a:t>
            </a:r>
            <a:r>
              <a:rPr lang="it-IT" sz="3600" b="1" cap="all" dirty="0">
                <a:latin typeface="Courier New"/>
                <a:cs typeface="Courier New"/>
              </a:rPr>
              <a:t> di ente </a:t>
            </a:r>
            <a:r>
              <a:rPr lang="it-IT" sz="3600" b="1" cap="all" dirty="0" smtClean="0">
                <a:latin typeface="Courier New"/>
                <a:cs typeface="Courier New"/>
              </a:rPr>
              <a:t>A</a:t>
            </a:r>
            <a:r>
              <a:rPr lang="it-IT" sz="2800" b="1" cap="all" dirty="0" smtClean="0">
                <a:latin typeface="Courier New"/>
                <a:cs typeface="Courier New"/>
              </a:rPr>
              <a:t>:</a:t>
            </a:r>
          </a:p>
          <a:p>
            <a:pPr algn="ctr"/>
            <a:endParaRPr lang="it-IT" sz="1200" b="1" u="sng" cap="all" dirty="0" smtClean="0">
              <a:latin typeface="Courier New"/>
              <a:cs typeface="Courier New"/>
            </a:endParaRPr>
          </a:p>
          <a:p>
            <a:pPr algn="ctr"/>
            <a:r>
              <a:rPr lang="it-IT" sz="3600" b="1" u="sng" cap="all" dirty="0" smtClean="0">
                <a:latin typeface="Courier New"/>
                <a:cs typeface="Courier New"/>
              </a:rPr>
              <a:t>€ 6.066.000,00</a:t>
            </a:r>
            <a:endParaRPr lang="it-IT" sz="3600" b="1" dirty="0" smtClean="0">
              <a:latin typeface="Courier New"/>
              <a:cs typeface="Courier New"/>
            </a:endParaRPr>
          </a:p>
          <a:p>
            <a:pPr algn="ctr"/>
            <a:endParaRPr lang="it-IT" sz="1400" b="1" cap="all" dirty="0">
              <a:latin typeface="Courier New"/>
              <a:cs typeface="Courier New"/>
            </a:endParaRPr>
          </a:p>
          <a:p>
            <a:pPr algn="ctr"/>
            <a:endParaRPr lang="it-IT" sz="1200" b="1" cap="all" dirty="0" smtClean="0">
              <a:latin typeface="Courier New"/>
              <a:cs typeface="Courier New"/>
            </a:endParaRPr>
          </a:p>
          <a:p>
            <a:pPr algn="ctr"/>
            <a:r>
              <a:rPr lang="it-IT" sz="3600" b="1" cap="all" dirty="0" smtClean="0">
                <a:latin typeface="Courier New"/>
                <a:cs typeface="Courier New"/>
              </a:rPr>
              <a:t>considerando </a:t>
            </a:r>
            <a:r>
              <a:rPr lang="it-IT" sz="3600" b="1" cap="all" dirty="0">
                <a:latin typeface="Courier New"/>
                <a:cs typeface="Courier New"/>
              </a:rPr>
              <a:t>che nel 2015 sono stati </a:t>
            </a:r>
            <a:r>
              <a:rPr lang="it-IT" sz="3600" b="1" cap="all" dirty="0" smtClean="0">
                <a:latin typeface="Courier New"/>
                <a:cs typeface="Courier New"/>
              </a:rPr>
              <a:t>spesi:</a:t>
            </a:r>
            <a:endParaRPr lang="it-IT" sz="1200" b="1" cap="all" dirty="0" smtClean="0">
              <a:latin typeface="Courier New"/>
              <a:cs typeface="Courier New"/>
            </a:endParaRPr>
          </a:p>
          <a:p>
            <a:pPr algn="ctr"/>
            <a:endParaRPr lang="it-IT" sz="1050" b="1" dirty="0">
              <a:latin typeface="Courier New"/>
              <a:cs typeface="Courier New"/>
            </a:endParaRPr>
          </a:p>
          <a:p>
            <a:pPr algn="ctr"/>
            <a:r>
              <a:rPr lang="it-IT" sz="3600" b="1" u="sng" cap="all" dirty="0">
                <a:latin typeface="Courier New"/>
                <a:cs typeface="Courier New"/>
              </a:rPr>
              <a:t>€ </a:t>
            </a:r>
            <a:r>
              <a:rPr lang="it-IT" sz="3600" b="1" u="sng" cap="all" dirty="0" smtClean="0">
                <a:latin typeface="Courier New"/>
                <a:cs typeface="Courier New"/>
              </a:rPr>
              <a:t>4.844.000,00</a:t>
            </a:r>
          </a:p>
          <a:p>
            <a:pPr algn="ctr"/>
            <a:endParaRPr lang="it-IT" sz="1100" b="1" u="sng" dirty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Pino Carinci </a:t>
            </a:r>
            <a:endParaRPr lang="it-IT" dirty="0"/>
          </a:p>
        </p:txBody>
      </p:sp>
      <p:pic>
        <p:nvPicPr>
          <p:cNvPr id="19458" name="Picture 2" descr="http://www.infn.it/logo/weblogo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001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564</Words>
  <Application>Microsoft Macintosh PowerPoint</Application>
  <PresentationFormat>Presentazione su schermo (4:3)</PresentationFormat>
  <Paragraphs>293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pino</dc:creator>
  <cp:lastModifiedBy>e f</cp:lastModifiedBy>
  <cp:revision>48</cp:revision>
  <cp:lastPrinted>2016-03-04T11:06:45Z</cp:lastPrinted>
  <dcterms:created xsi:type="dcterms:W3CDTF">2016-02-25T21:40:50Z</dcterms:created>
  <dcterms:modified xsi:type="dcterms:W3CDTF">2016-03-09T15:41:06Z</dcterms:modified>
</cp:coreProperties>
</file>