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5" r:id="rId6"/>
    <p:sldId id="263" r:id="rId7"/>
    <p:sldId id="264" r:id="rId8"/>
    <p:sldId id="265" r:id="rId9"/>
    <p:sldId id="266" r:id="rId10"/>
    <p:sldId id="267" r:id="rId11"/>
    <p:sldId id="273" r:id="rId12"/>
    <p:sldId id="272" r:id="rId13"/>
    <p:sldId id="269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D020-0B89-49E9-8035-C41ABE2DF8C5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D7BF1-F01E-41C6-A560-2F63E538936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478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DCE45A-7AE4-48E8-90F8-66BC8BF01799}" type="datetimeFigureOut">
              <a:rPr lang="it-IT" smtClean="0"/>
              <a:t>07/03/2016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evideo.unimi.it/media?mid=356&amp;cid=1524&amp;play=true" TargetMode="External"/><Relationship Id="rId2" Type="http://schemas.openxmlformats.org/officeDocument/2006/relationships/hyperlink" Target="http://www.unimi.it/cataloghi/divisione_stipendi/Bruno_QUARTA_CVAdmv0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63tQMKKbXfFSGN0c0ZaQTI4V3c/view?usp=sharing" TargetMode="External"/><Relationship Id="rId2" Type="http://schemas.openxmlformats.org/officeDocument/2006/relationships/hyperlink" Target="http://www.ac.infn.it/delibere/dettaglio.php?TIPO=GE&amp;NUMERO_STRING=1097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0B63tQMKKbXfFM2JObHI3VTY4NXc/view?usp=sharing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infn.it/RNTTA/index.php/antta/gruppi/164-gruppo-di-lavoro-sullo-status-del-personale-tecnolog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change.org/p/un-defibrillatore-pu%C3%B2-salvare-una-vita-bealorenz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.infn.it/legale/infnjus/pop.php?id=1412" TargetMode="External"/><Relationship Id="rId2" Type="http://schemas.openxmlformats.org/officeDocument/2006/relationships/hyperlink" Target="http://www.ac.infn.it/circolari/pdf/getfile.php?filename=2016030117050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ttiministeriali.miur.it/anno-2016/febbraio/dm-26022016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Comunicazioni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</a:t>
            </a:r>
            <a:r>
              <a:rPr lang="en-US" dirty="0" err="1" smtClean="0"/>
              <a:t>nazionale</a:t>
            </a:r>
            <a:r>
              <a:rPr lang="en-US" dirty="0" smtClean="0"/>
              <a:t> TTA 9-10 </a:t>
            </a:r>
            <a:r>
              <a:rPr lang="en-US" dirty="0" err="1" smtClean="0"/>
              <a:t>marzo</a:t>
            </a:r>
            <a:r>
              <a:rPr lang="en-US" dirty="0" smtClean="0"/>
              <a:t> 2016 Bari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82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Direttore</a:t>
            </a:r>
            <a:r>
              <a:rPr lang="en-US" dirty="0" smtClean="0"/>
              <a:t> </a:t>
            </a:r>
            <a:r>
              <a:rPr lang="en-US" dirty="0" err="1" smtClean="0"/>
              <a:t>Generale</a:t>
            </a:r>
            <a:r>
              <a:rPr lang="en-US" dirty="0" smtClean="0"/>
              <a:t> INFN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 interim la </a:t>
            </a:r>
            <a:r>
              <a:rPr lang="en-US" dirty="0" err="1" smtClean="0"/>
              <a:t>funzione</a:t>
            </a:r>
            <a:r>
              <a:rPr lang="en-US" dirty="0" smtClean="0"/>
              <a:t> di DG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svolta</a:t>
            </a:r>
            <a:r>
              <a:rPr lang="en-US" dirty="0" smtClean="0"/>
              <a:t> da Roberto Pellegrini</a:t>
            </a:r>
          </a:p>
          <a:p>
            <a:r>
              <a:rPr lang="en-US" dirty="0" smtClean="0">
                <a:hlinkClick r:id="rId2"/>
              </a:rPr>
              <a:t>Bruno </a:t>
            </a:r>
            <a:r>
              <a:rPr lang="en-US" dirty="0" err="1" smtClean="0">
                <a:hlinkClick r:id="rId2"/>
              </a:rPr>
              <a:t>Quarta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/>
              <a:t>selezionato</a:t>
            </a:r>
            <a:r>
              <a:rPr lang="en-US" dirty="0" smtClean="0"/>
              <a:t> come </a:t>
            </a:r>
            <a:r>
              <a:rPr lang="en-US" dirty="0" err="1" smtClean="0"/>
              <a:t>prossimo</a:t>
            </a:r>
            <a:r>
              <a:rPr lang="en-US" dirty="0" smtClean="0"/>
              <a:t> DG INFN</a:t>
            </a:r>
            <a:endParaRPr lang="it-IT" dirty="0" smtClean="0"/>
          </a:p>
          <a:p>
            <a:r>
              <a:rPr lang="it-IT" dirty="0" smtClean="0"/>
              <a:t>Ha già comunicato </a:t>
            </a:r>
            <a:r>
              <a:rPr lang="it-IT" dirty="0"/>
              <a:t>al </a:t>
            </a:r>
            <a:r>
              <a:rPr lang="it-IT" dirty="0" smtClean="0"/>
              <a:t>Rettore dell’Università di Milano </a:t>
            </a:r>
            <a:r>
              <a:rPr lang="it-IT" dirty="0"/>
              <a:t>la sua intenzione di </a:t>
            </a:r>
            <a:r>
              <a:rPr lang="it-IT" dirty="0" smtClean="0"/>
              <a:t>diventare DG dell’ </a:t>
            </a:r>
            <a:r>
              <a:rPr lang="it-IT" dirty="0"/>
              <a:t>INFN </a:t>
            </a:r>
            <a:endParaRPr lang="it-IT" dirty="0" smtClean="0"/>
          </a:p>
          <a:p>
            <a:r>
              <a:rPr lang="it-IT" dirty="0" smtClean="0"/>
              <a:t>Il suo mandato dovrebbe </a:t>
            </a:r>
            <a:r>
              <a:rPr lang="it-IT" dirty="0"/>
              <a:t>iniziare dal 1 maggio 2016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</a:t>
            </a:r>
            <a:r>
              <a:rPr lang="it-IT" dirty="0"/>
              <a:t>Presidente </a:t>
            </a:r>
            <a:r>
              <a:rPr lang="it-IT" dirty="0" smtClean="0"/>
              <a:t>suggerisce </a:t>
            </a:r>
            <a:r>
              <a:rPr lang="it-IT" dirty="0"/>
              <a:t>che </a:t>
            </a:r>
            <a:r>
              <a:rPr lang="it-IT" dirty="0" smtClean="0"/>
              <a:t>Bruno Quarta </a:t>
            </a:r>
            <a:r>
              <a:rPr lang="it-IT" dirty="0"/>
              <a:t>sia indirizzato in AC da Pellegrini e Falciano e che incontri </a:t>
            </a:r>
            <a:r>
              <a:rPr lang="it-IT" dirty="0" smtClean="0"/>
              <a:t>anche </a:t>
            </a:r>
            <a:r>
              <a:rPr lang="it-IT" dirty="0"/>
              <a:t>il gruppo che lavora allo Statuto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conoscerlo</a:t>
            </a:r>
            <a:r>
              <a:rPr lang="en-US" dirty="0" smtClean="0"/>
              <a:t>:</a:t>
            </a:r>
          </a:p>
          <a:p>
            <a:pPr lvl="1"/>
            <a:r>
              <a:rPr lang="it-IT" dirty="0">
                <a:hlinkClick r:id="rId3"/>
              </a:rPr>
              <a:t>I</a:t>
            </a:r>
            <a:r>
              <a:rPr lang="it-IT" dirty="0" smtClean="0">
                <a:hlinkClick r:id="rId3"/>
              </a:rPr>
              <a:t>naugurazione anno accademico UNIMI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68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Personale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05800" cy="461772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Sollevato</a:t>
            </a:r>
            <a:r>
              <a:rPr lang="en-US" dirty="0" smtClean="0"/>
              <a:t> in </a:t>
            </a:r>
            <a:r>
              <a:rPr lang="en-US" dirty="0" err="1" smtClean="0"/>
              <a:t>diversi</a:t>
            </a:r>
            <a:r>
              <a:rPr lang="en-US" dirty="0" smtClean="0"/>
              <a:t> CD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</a:t>
            </a:r>
            <a:r>
              <a:rPr lang="en-US" dirty="0" err="1" smtClean="0"/>
              <a:t>sbilanciamento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PO verso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posti</a:t>
            </a:r>
            <a:r>
              <a:rPr lang="en-US" dirty="0" smtClean="0"/>
              <a:t> da </a:t>
            </a:r>
            <a:r>
              <a:rPr lang="en-US" dirty="0" err="1" smtClean="0"/>
              <a:t>ricercatore</a:t>
            </a:r>
            <a:r>
              <a:rPr lang="en-US" dirty="0" smtClean="0"/>
              <a:t> e </a:t>
            </a:r>
            <a:r>
              <a:rPr lang="en-US" dirty="0" err="1" smtClean="0"/>
              <a:t>penalizzate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profili</a:t>
            </a:r>
            <a:r>
              <a:rPr lang="en-US" dirty="0" smtClean="0"/>
              <a:t> di </a:t>
            </a:r>
            <a:r>
              <a:rPr lang="en-US" dirty="0" err="1" smtClean="0"/>
              <a:t>tecnologo</a:t>
            </a:r>
            <a:endParaRPr lang="en-US" dirty="0" smtClean="0"/>
          </a:p>
          <a:p>
            <a:pPr lvl="1"/>
            <a:r>
              <a:rPr lang="en-US" dirty="0" err="1" smtClean="0"/>
              <a:t>il</a:t>
            </a:r>
            <a:r>
              <a:rPr lang="en-US" dirty="0" smtClean="0"/>
              <a:t> Presidente </a:t>
            </a:r>
            <a:r>
              <a:rPr lang="en-US" dirty="0" err="1" smtClean="0"/>
              <a:t>conviene</a:t>
            </a:r>
            <a:r>
              <a:rPr lang="en-US" dirty="0" smtClean="0"/>
              <a:t> 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impegna</a:t>
            </a:r>
            <a:r>
              <a:rPr lang="en-US" dirty="0" smtClean="0"/>
              <a:t> a </a:t>
            </a:r>
            <a:r>
              <a:rPr lang="en-US" dirty="0" err="1" smtClean="0"/>
              <a:t>mettere</a:t>
            </a:r>
            <a:r>
              <a:rPr lang="en-US" dirty="0" smtClean="0"/>
              <a:t> </a:t>
            </a:r>
            <a:r>
              <a:rPr lang="en-US" dirty="0" err="1" smtClean="0"/>
              <a:t>mano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PO </a:t>
            </a:r>
          </a:p>
          <a:p>
            <a:r>
              <a:rPr lang="en-US" dirty="0" err="1" smtClean="0"/>
              <a:t>Prossimo</a:t>
            </a:r>
            <a:r>
              <a:rPr lang="en-US" dirty="0" smtClean="0"/>
              <a:t> CD </a:t>
            </a:r>
            <a:r>
              <a:rPr lang="en-US" dirty="0" err="1" smtClean="0"/>
              <a:t>proposta</a:t>
            </a:r>
            <a:r>
              <a:rPr lang="en-US" dirty="0" smtClean="0"/>
              <a:t> di 5 </a:t>
            </a:r>
            <a:r>
              <a:rPr lang="en-US" dirty="0" err="1" smtClean="0"/>
              <a:t>posti</a:t>
            </a:r>
            <a:r>
              <a:rPr lang="en-US" dirty="0" smtClean="0"/>
              <a:t> CTER in base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dei Direttori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interessate</a:t>
            </a:r>
            <a:endParaRPr lang="en-US" dirty="0" smtClean="0"/>
          </a:p>
          <a:p>
            <a:r>
              <a:rPr lang="en-US" dirty="0" err="1" smtClean="0"/>
              <a:t>Discussione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regole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licenziameno</a:t>
            </a:r>
            <a:r>
              <a:rPr lang="en-US" dirty="0" smtClean="0"/>
              <a:t> PA del </a:t>
            </a:r>
            <a:r>
              <a:rPr lang="en-US" dirty="0" err="1" smtClean="0"/>
              <a:t>CdM</a:t>
            </a:r>
            <a:r>
              <a:rPr lang="en-US" dirty="0" smtClean="0"/>
              <a:t> non </a:t>
            </a:r>
            <a:r>
              <a:rPr lang="en-US" dirty="0" err="1" smtClean="0"/>
              <a:t>ancora</a:t>
            </a:r>
            <a:r>
              <a:rPr lang="en-US" dirty="0" smtClean="0"/>
              <a:t>  </a:t>
            </a:r>
            <a:r>
              <a:rPr lang="en-US" dirty="0" err="1" smtClean="0"/>
              <a:t>introdotte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legge</a:t>
            </a:r>
            <a:endParaRPr lang="en-US" dirty="0" smtClean="0"/>
          </a:p>
          <a:p>
            <a:pPr lvl="1"/>
            <a:r>
              <a:rPr lang="it-IT" dirty="0" smtClean="0"/>
              <a:t>Interventi vari; Carletti si è impegnato ad avere risposte dagli uffici su questo quesito;</a:t>
            </a:r>
          </a:p>
          <a:p>
            <a:pPr lvl="1"/>
            <a:r>
              <a:rPr lang="it-IT" dirty="0" smtClean="0"/>
              <a:t>va chiarito meglio il punto nelle more dell’applicazione; aspetti delicati per chi esce per mangiare  e comunque andranno verificati gli accordi sindacali</a:t>
            </a:r>
          </a:p>
          <a:p>
            <a:r>
              <a:rPr lang="it-IT" dirty="0" smtClean="0"/>
              <a:t>Elenco tecnologi e ricercatori non rinnovabili: Il Presidente  sollecita affinché vengano avvisati per tempo; per gli altri esorta di programmare la selezione per tempo e che si sottoscrivano contratti per la durata che vogliamo tenerli in servizio o fino al concorso, se previsto</a:t>
            </a:r>
          </a:p>
          <a:p>
            <a:r>
              <a:rPr lang="it-IT" b="1" i="1" dirty="0" err="1" smtClean="0"/>
              <a:t>what</a:t>
            </a:r>
            <a:r>
              <a:rPr lang="it-IT" b="1" i="1" dirty="0" smtClean="0"/>
              <a:t> </a:t>
            </a:r>
            <a:r>
              <a:rPr lang="it-IT" b="1" i="1" dirty="0" err="1"/>
              <a:t>next</a:t>
            </a:r>
            <a:r>
              <a:rPr lang="it-IT" b="1" i="1" dirty="0"/>
              <a:t> </a:t>
            </a:r>
            <a:r>
              <a:rPr lang="it-IT" i="1" dirty="0"/>
              <a:t>sulle infrastrutture e organizzazione del </a:t>
            </a:r>
            <a:r>
              <a:rPr lang="it-IT" i="1" dirty="0" smtClean="0"/>
              <a:t>lavoro</a:t>
            </a:r>
            <a:r>
              <a:rPr lang="it-IT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602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Trattativa</a:t>
            </a:r>
            <a:r>
              <a:rPr lang="en-US" dirty="0" smtClean="0"/>
              <a:t>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Riaperto</a:t>
            </a:r>
            <a:r>
              <a:rPr lang="en-US" dirty="0" smtClean="0"/>
              <a:t> </a:t>
            </a:r>
            <a:r>
              <a:rPr lang="en-US" dirty="0" err="1" smtClean="0"/>
              <a:t>tavolo</a:t>
            </a:r>
            <a:r>
              <a:rPr lang="en-US" dirty="0" smtClean="0"/>
              <a:t> </a:t>
            </a:r>
            <a:r>
              <a:rPr lang="en-US" dirty="0" err="1" smtClean="0"/>
              <a:t>sindacale</a:t>
            </a:r>
            <a:r>
              <a:rPr lang="en-US" dirty="0"/>
              <a:t> </a:t>
            </a:r>
            <a:r>
              <a:rPr lang="en-US" dirty="0" smtClean="0"/>
              <a:t>con le </a:t>
            </a:r>
            <a:r>
              <a:rPr lang="en-US" dirty="0" err="1" smtClean="0"/>
              <a:t>seguenti</a:t>
            </a:r>
            <a:r>
              <a:rPr lang="en-US" dirty="0" smtClean="0"/>
              <a:t> </a:t>
            </a:r>
            <a:r>
              <a:rPr lang="en-US" dirty="0" err="1" smtClean="0"/>
              <a:t>proposte</a:t>
            </a:r>
            <a:r>
              <a:rPr lang="en-US" dirty="0" smtClean="0"/>
              <a:t> da parte INFN:</a:t>
            </a:r>
            <a:endParaRPr lang="it-IT" dirty="0" smtClean="0"/>
          </a:p>
          <a:p>
            <a:pPr lvl="1"/>
            <a:r>
              <a:rPr lang="it-IT" dirty="0" smtClean="0"/>
              <a:t>La </a:t>
            </a:r>
            <a:r>
              <a:rPr lang="it-IT" dirty="0"/>
              <a:t>proposta è stata di portare indennità di ente da quanto pagato nel 2015 4M a 6,65 </a:t>
            </a:r>
            <a:r>
              <a:rPr lang="it-IT" dirty="0" err="1"/>
              <a:t>Meuro</a:t>
            </a:r>
            <a:r>
              <a:rPr lang="it-IT" dirty="0"/>
              <a:t>. </a:t>
            </a:r>
            <a:endParaRPr lang="it-IT" dirty="0" smtClean="0"/>
          </a:p>
          <a:p>
            <a:pPr lvl="1"/>
            <a:r>
              <a:rPr lang="it-IT" dirty="0"/>
              <a:t>Per quanto riguarda la produttività il passaggio è da 6000 euro </a:t>
            </a:r>
            <a:r>
              <a:rPr lang="it-IT" dirty="0" smtClean="0"/>
              <a:t>a </a:t>
            </a:r>
            <a:r>
              <a:rPr lang="it-IT" dirty="0"/>
              <a:t>378.377 euro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 </a:t>
            </a:r>
            <a:r>
              <a:rPr lang="it-IT" dirty="0"/>
              <a:t>Indennità per tutte le responsabilità </a:t>
            </a:r>
            <a:r>
              <a:rPr lang="it-IT" dirty="0" smtClean="0"/>
              <a:t>vengono </a:t>
            </a:r>
            <a:r>
              <a:rPr lang="it-IT" dirty="0"/>
              <a:t>aumentate da 1.3 a 1.4 </a:t>
            </a:r>
            <a:r>
              <a:rPr lang="it-IT" dirty="0" err="1" smtClean="0"/>
              <a:t>Meuro</a:t>
            </a:r>
            <a:endParaRPr lang="it-IT" dirty="0" smtClean="0"/>
          </a:p>
          <a:p>
            <a:pPr lvl="1"/>
            <a:r>
              <a:rPr lang="it-IT" dirty="0"/>
              <a:t>Il lavoro straordinario sono sempre 600Keuro; quello che aumentano sono le progressioni economiche art.53. Il totale nel 2014 è 7,912 </a:t>
            </a:r>
            <a:r>
              <a:rPr lang="it-IT" dirty="0" err="1"/>
              <a:t>Meuro</a:t>
            </a:r>
            <a:r>
              <a:rPr lang="it-IT" dirty="0"/>
              <a:t> e quindi si passa a 9,330 </a:t>
            </a:r>
            <a:r>
              <a:rPr lang="it-IT" dirty="0" err="1"/>
              <a:t>Meuro</a:t>
            </a:r>
            <a:r>
              <a:rPr lang="it-IT" dirty="0"/>
              <a:t> per il 2015.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5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Bandi passaggio di livello ricercatori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5303520"/>
          </a:xfrm>
        </p:spPr>
        <p:txBody>
          <a:bodyPr>
            <a:normAutofit/>
          </a:bodyPr>
          <a:lstStyle/>
          <a:p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votazione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ha </a:t>
            </a:r>
            <a:r>
              <a:rPr lang="en-US" dirty="0" err="1" smtClean="0"/>
              <a:t>portato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rimozione</a:t>
            </a:r>
            <a:r>
              <a:rPr lang="en-US" dirty="0" smtClean="0"/>
              <a:t>, come da </a:t>
            </a:r>
            <a:r>
              <a:rPr lang="en-US" dirty="0" err="1" smtClean="0"/>
              <a:t>richiesta</a:t>
            </a:r>
            <a:r>
              <a:rPr lang="en-US" dirty="0" smtClean="0"/>
              <a:t> CUG e </a:t>
            </a:r>
            <a:r>
              <a:rPr lang="en-US" dirty="0" err="1" smtClean="0"/>
              <a:t>assemblea</a:t>
            </a:r>
            <a:r>
              <a:rPr lang="en-US" dirty="0" smtClean="0"/>
              <a:t> </a:t>
            </a:r>
            <a:r>
              <a:rPr lang="en-US" dirty="0" err="1" smtClean="0"/>
              <a:t>ricercatori</a:t>
            </a:r>
            <a:r>
              <a:rPr lang="en-US" dirty="0" smtClean="0"/>
              <a:t>, </a:t>
            </a:r>
            <a:r>
              <a:rPr lang="it-IT" dirty="0" smtClean="0"/>
              <a:t>della </a:t>
            </a:r>
            <a:r>
              <a:rPr lang="it-IT" dirty="0"/>
              <a:t>possibilità per la commissione di individuare </a:t>
            </a:r>
            <a:r>
              <a:rPr lang="it-IT" dirty="0" smtClean="0"/>
              <a:t>ulteriori criteri </a:t>
            </a:r>
            <a:r>
              <a:rPr lang="it-IT" dirty="0"/>
              <a:t>di </a:t>
            </a:r>
            <a:r>
              <a:rPr lang="it-IT" dirty="0" smtClean="0"/>
              <a:t>valutazione </a:t>
            </a:r>
            <a:r>
              <a:rPr lang="it-IT" dirty="0"/>
              <a:t>oltre a quelli elencati nel </a:t>
            </a:r>
            <a:r>
              <a:rPr lang="it-IT" dirty="0" smtClean="0"/>
              <a:t>bando</a:t>
            </a:r>
          </a:p>
          <a:p>
            <a:r>
              <a:rPr lang="it-IT" dirty="0"/>
              <a:t>nel bando a </a:t>
            </a:r>
            <a:r>
              <a:rPr lang="it-IT" dirty="0" smtClean="0"/>
              <a:t>primo ricercatore cambiato </a:t>
            </a:r>
            <a:r>
              <a:rPr lang="it-IT" dirty="0"/>
              <a:t>il testo degli art.1 e 6 in modo da </a:t>
            </a:r>
            <a:r>
              <a:rPr lang="it-IT" dirty="0" smtClean="0"/>
              <a:t>non far </a:t>
            </a:r>
            <a:r>
              <a:rPr lang="it-IT" dirty="0"/>
              <a:t>coincidere l'ammissione all'orale con il riconoscimento </a:t>
            </a:r>
            <a:r>
              <a:rPr lang="it-IT" dirty="0" smtClean="0"/>
              <a:t>del requisito </a:t>
            </a:r>
            <a:r>
              <a:rPr lang="it-IT" dirty="0"/>
              <a:t>minimo di accesso al profilo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84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Saban</a:t>
            </a:r>
            <a:r>
              <a:rPr lang="en-US" dirty="0" smtClean="0"/>
              <a:t>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Relazione Roberto </a:t>
            </a:r>
            <a:r>
              <a:rPr lang="it-IT" dirty="0" err="1"/>
              <a:t>Saban</a:t>
            </a:r>
            <a:r>
              <a:rPr lang="it-IT" dirty="0"/>
              <a:t> (capo dipartimento ingegneria del CERN) su rapporto finale del comitato di valutazione dei LN INFN (Gabriele </a:t>
            </a:r>
            <a:r>
              <a:rPr lang="it-IT" dirty="0" err="1"/>
              <a:t>Fioni</a:t>
            </a:r>
            <a:r>
              <a:rPr lang="it-IT" dirty="0"/>
              <a:t>, Roberto </a:t>
            </a:r>
            <a:r>
              <a:rPr lang="it-IT" dirty="0" err="1"/>
              <a:t>Saban</a:t>
            </a:r>
            <a:r>
              <a:rPr lang="it-IT" dirty="0"/>
              <a:t>, Walter Scandale</a:t>
            </a:r>
            <a:r>
              <a:rPr lang="it-IT" dirty="0" smtClean="0"/>
              <a:t>)</a:t>
            </a:r>
          </a:p>
          <a:p>
            <a:r>
              <a:rPr lang="it-IT" dirty="0"/>
              <a:t>7 assi di indagine: per la struttura tutti i laboratori </a:t>
            </a:r>
            <a:r>
              <a:rPr lang="it-IT" dirty="0" smtClean="0"/>
              <a:t>sono </a:t>
            </a:r>
            <a:r>
              <a:rPr lang="it-IT" dirty="0"/>
              <a:t>simili tranne per acceleratori che mancano al </a:t>
            </a:r>
            <a:r>
              <a:rPr lang="it-IT" dirty="0" smtClean="0"/>
              <a:t>GS</a:t>
            </a:r>
          </a:p>
          <a:p>
            <a:r>
              <a:rPr lang="it-IT" dirty="0"/>
              <a:t>Raccomandazioni: </a:t>
            </a:r>
            <a:endParaRPr lang="it-IT" dirty="0" smtClean="0"/>
          </a:p>
          <a:p>
            <a:pPr lvl="1"/>
            <a:r>
              <a:rPr lang="it-IT" dirty="0" smtClean="0"/>
              <a:t>è </a:t>
            </a:r>
            <a:r>
              <a:rPr lang="it-IT" dirty="0"/>
              <a:t>necessario focalizzare le attività di ciascun lab </a:t>
            </a:r>
            <a:r>
              <a:rPr lang="it-IT" dirty="0" smtClean="0"/>
              <a:t>su </a:t>
            </a:r>
            <a:r>
              <a:rPr lang="it-IT" dirty="0"/>
              <a:t>eccellenza proprie e opportuna estensione di programmazione a 8 anni.</a:t>
            </a:r>
          </a:p>
          <a:p>
            <a:pPr lvl="1"/>
            <a:r>
              <a:rPr lang="it-IT" dirty="0" smtClean="0"/>
              <a:t>stabilire </a:t>
            </a:r>
            <a:r>
              <a:rPr lang="it-IT" dirty="0"/>
              <a:t>in modo esplicito le priorità di ricerca di ciascun laboratorio; poi sarebbe bene presentino annualmente il quadro di lavoro e fare un reporting  dell’avanzamento delle attività.</a:t>
            </a:r>
          </a:p>
          <a:p>
            <a:pPr lvl="1"/>
            <a:r>
              <a:rPr lang="it-IT" dirty="0" smtClean="0"/>
              <a:t>sarebbe </a:t>
            </a:r>
            <a:r>
              <a:rPr lang="it-IT" dirty="0"/>
              <a:t>bene che ogni lab si assicuri che ogni attività </a:t>
            </a:r>
            <a:r>
              <a:rPr lang="it-IT" dirty="0" smtClean="0"/>
              <a:t>delle </a:t>
            </a:r>
            <a:r>
              <a:rPr lang="it-IT" dirty="0"/>
              <a:t>diverse divisioni siano coerenti con le priorità stabilite.</a:t>
            </a:r>
          </a:p>
          <a:p>
            <a:pPr lvl="1"/>
            <a:r>
              <a:rPr lang="it-IT" dirty="0"/>
              <a:t>Personale con elevata </a:t>
            </a:r>
            <a:r>
              <a:rPr lang="it-IT" dirty="0" smtClean="0"/>
              <a:t>competenza, </a:t>
            </a:r>
            <a:r>
              <a:rPr lang="it-IT" dirty="0"/>
              <a:t>ma </a:t>
            </a:r>
            <a:r>
              <a:rPr lang="it-IT" dirty="0" smtClean="0"/>
              <a:t>rilevata mancanza </a:t>
            </a:r>
            <a:r>
              <a:rPr lang="it-IT" dirty="0"/>
              <a:t>critica di ingegneri che permetta di affrontare problematiche di rinnovo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assenza </a:t>
            </a:r>
            <a:r>
              <a:rPr lang="it-IT" dirty="0"/>
              <a:t>di metodologia per la gestione delle risorse finanziarie e umane; raccomandano una commissione </a:t>
            </a:r>
            <a:r>
              <a:rPr lang="it-IT" dirty="0" smtClean="0"/>
              <a:t>interna </a:t>
            </a:r>
            <a:r>
              <a:rPr lang="it-IT" dirty="0"/>
              <a:t>che conosca problematiche di Project </a:t>
            </a:r>
            <a:r>
              <a:rPr lang="it-IT" dirty="0" smtClean="0"/>
              <a:t>Management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4424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Fondi strutturali e di investimenti europei (SIE)– </a:t>
            </a:r>
            <a:r>
              <a:rPr lang="it-IT" dirty="0" err="1"/>
              <a:t>F.Masciulli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Quadro finanziario UE per il periodo 2014-2020 – Nostra attenzione su Fondo europeo di sviluppo </a:t>
            </a:r>
            <a:r>
              <a:rPr lang="it-IT" dirty="0" smtClean="0"/>
              <a:t>regionale </a:t>
            </a:r>
            <a:r>
              <a:rPr lang="it-IT" dirty="0"/>
              <a:t>e fondo sociale </a:t>
            </a:r>
            <a:r>
              <a:rPr lang="it-IT" dirty="0" smtClean="0"/>
              <a:t>europeo</a:t>
            </a:r>
          </a:p>
          <a:p>
            <a:r>
              <a:rPr lang="it-IT" dirty="0"/>
              <a:t>Fondi </a:t>
            </a:r>
            <a:r>
              <a:rPr lang="it-IT" dirty="0" smtClean="0"/>
              <a:t>SIE  </a:t>
            </a:r>
            <a:r>
              <a:rPr lang="it-IT" dirty="0"/>
              <a:t>gestiti da Agenzia per la coesione territoriale; accordo di Partenariato e INFN citato nell’accordo.  I fondi SIE rappresentano più di un terzo del bilancio UE (1082 miliardi di euro</a:t>
            </a:r>
            <a:r>
              <a:rPr lang="it-IT" dirty="0" smtClean="0"/>
              <a:t>).</a:t>
            </a:r>
          </a:p>
          <a:p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sottolinea</a:t>
            </a:r>
            <a:r>
              <a:rPr lang="en-US" dirty="0" smtClean="0"/>
              <a:t> </a:t>
            </a:r>
            <a:r>
              <a:rPr lang="en-US" dirty="0" err="1" smtClean="0"/>
              <a:t>importanza</a:t>
            </a:r>
            <a:r>
              <a:rPr lang="en-US" dirty="0" smtClean="0"/>
              <a:t> di </a:t>
            </a:r>
            <a:r>
              <a:rPr lang="en-US" dirty="0" err="1" smtClean="0"/>
              <a:t>stabilire</a:t>
            </a:r>
            <a:r>
              <a:rPr lang="en-US" dirty="0" smtClean="0"/>
              <a:t> </a:t>
            </a:r>
            <a:r>
              <a:rPr lang="en-US" dirty="0" err="1" smtClean="0"/>
              <a:t>rapporti</a:t>
            </a:r>
            <a:r>
              <a:rPr lang="en-US" dirty="0" smtClean="0"/>
              <a:t> </a:t>
            </a:r>
            <a:r>
              <a:rPr lang="en-US" dirty="0" err="1" smtClean="0"/>
              <a:t>continui</a:t>
            </a:r>
            <a:r>
              <a:rPr lang="en-US" dirty="0" smtClean="0"/>
              <a:t> e </a:t>
            </a:r>
            <a:r>
              <a:rPr lang="en-US" dirty="0" err="1" smtClean="0"/>
              <a:t>costanti</a:t>
            </a:r>
            <a:r>
              <a:rPr lang="en-US" dirty="0" smtClean="0"/>
              <a:t> con le governance </a:t>
            </a:r>
            <a:r>
              <a:rPr lang="en-US" dirty="0" err="1" smtClean="0"/>
              <a:t>regionali</a:t>
            </a:r>
            <a:r>
              <a:rPr lang="en-US" dirty="0" smtClean="0"/>
              <a:t> per </a:t>
            </a:r>
            <a:r>
              <a:rPr lang="en-US" dirty="0" err="1" smtClean="0"/>
              <a:t>poter</a:t>
            </a:r>
            <a:r>
              <a:rPr lang="en-US" dirty="0" smtClean="0"/>
              <a:t> </a:t>
            </a:r>
            <a:r>
              <a:rPr lang="en-US" dirty="0" err="1" smtClean="0"/>
              <a:t>attingere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868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Polizza</a:t>
            </a:r>
            <a:r>
              <a:rPr lang="en-US" dirty="0" smtClean="0"/>
              <a:t> sanitaria RBM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l’offerta tecnica ed economica vincitrice è di </a:t>
            </a:r>
            <a:r>
              <a:rPr lang="it-IT" dirty="0" smtClean="0"/>
              <a:t>RBM </a:t>
            </a:r>
          </a:p>
          <a:p>
            <a:r>
              <a:rPr lang="it-IT" dirty="0" smtClean="0">
                <a:hlinkClick r:id="rId2"/>
              </a:rPr>
              <a:t>Delibera GE 10979 </a:t>
            </a:r>
            <a:endParaRPr lang="it-IT" dirty="0" smtClean="0"/>
          </a:p>
          <a:p>
            <a:r>
              <a:rPr lang="en-US" dirty="0" smtClean="0">
                <a:hlinkClick r:id="rId3"/>
              </a:rPr>
              <a:t>Tabella </a:t>
            </a:r>
            <a:r>
              <a:rPr lang="en-US" dirty="0" err="1" smtClean="0">
                <a:hlinkClick r:id="rId3"/>
              </a:rPr>
              <a:t>offerte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economiche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Elenco </a:t>
            </a:r>
            <a:r>
              <a:rPr lang="en-US" dirty="0" err="1" smtClean="0">
                <a:hlinkClick r:id="rId4"/>
              </a:rPr>
              <a:t>strutture</a:t>
            </a:r>
            <a:r>
              <a:rPr lang="en-US" dirty="0" smtClean="0">
                <a:hlinkClick r:id="rId4"/>
              </a:rPr>
              <a:t> </a:t>
            </a:r>
            <a:r>
              <a:rPr lang="en-US" dirty="0" err="1" smtClean="0">
                <a:hlinkClick r:id="rId4"/>
              </a:rPr>
              <a:t>ricovero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034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Gruppo </a:t>
            </a:r>
            <a:r>
              <a:rPr lang="en-US" dirty="0" err="1" smtClean="0">
                <a:hlinkClick r:id="rId2"/>
              </a:rPr>
              <a:t>tecnologi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Avevo suggerito una sessione di brainstorming in occasione di questa Assemblea</a:t>
            </a:r>
          </a:p>
          <a:p>
            <a:r>
              <a:rPr lang="en-US" dirty="0" smtClean="0"/>
              <a:t>Silvia Arezzini ha </a:t>
            </a:r>
            <a:r>
              <a:rPr lang="en-US" dirty="0" err="1" smtClean="0"/>
              <a:t>inviato</a:t>
            </a:r>
            <a:r>
              <a:rPr lang="en-US" dirty="0" smtClean="0"/>
              <a:t> mail per </a:t>
            </a:r>
            <a:r>
              <a:rPr lang="en-US" dirty="0" err="1" smtClean="0"/>
              <a:t>trovare</a:t>
            </a:r>
            <a:r>
              <a:rPr lang="en-US" dirty="0" smtClean="0"/>
              <a:t> un </a:t>
            </a:r>
            <a:r>
              <a:rPr lang="en-US" dirty="0" err="1" smtClean="0"/>
              <a:t>coordinatore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la </a:t>
            </a:r>
            <a:r>
              <a:rPr lang="en-US" smtClean="0"/>
              <a:t>sostituisse</a:t>
            </a:r>
            <a:endParaRPr lang="en-US" dirty="0" smtClean="0"/>
          </a:p>
          <a:p>
            <a:pPr lvl="1"/>
            <a:r>
              <a:rPr lang="en-US" dirty="0" err="1" smtClean="0"/>
              <a:t>Nessuna</a:t>
            </a:r>
            <a:r>
              <a:rPr lang="en-US" dirty="0" smtClean="0"/>
              <a:t> </a:t>
            </a:r>
            <a:r>
              <a:rPr lang="en-US" dirty="0" err="1" smtClean="0"/>
              <a:t>risposta</a:t>
            </a:r>
            <a:r>
              <a:rPr lang="en-US" dirty="0" smtClean="0"/>
              <a:t> </a:t>
            </a:r>
            <a:r>
              <a:rPr lang="en-US" dirty="0" err="1" smtClean="0"/>
              <a:t>ricevuta</a:t>
            </a:r>
            <a:endParaRPr lang="en-US" dirty="0" smtClean="0"/>
          </a:p>
          <a:p>
            <a:pPr lvl="1"/>
            <a:r>
              <a:rPr lang="en-US" dirty="0" err="1" smtClean="0"/>
              <a:t>Nessuna</a:t>
            </a:r>
            <a:r>
              <a:rPr lang="en-US" dirty="0" smtClean="0"/>
              <a:t> </a:t>
            </a:r>
            <a:r>
              <a:rPr lang="en-US" dirty="0" err="1" smtClean="0"/>
              <a:t>risposta</a:t>
            </a:r>
            <a:r>
              <a:rPr lang="en-US" dirty="0" smtClean="0"/>
              <a:t> </a:t>
            </a:r>
            <a:r>
              <a:rPr lang="en-US" dirty="0" err="1" smtClean="0"/>
              <a:t>nemmeno</a:t>
            </a:r>
            <a:r>
              <a:rPr lang="en-US" dirty="0" smtClean="0"/>
              <a:t> a un </a:t>
            </a:r>
            <a:r>
              <a:rPr lang="en-US" dirty="0" err="1" smtClean="0"/>
              <a:t>mio</a:t>
            </a:r>
            <a:r>
              <a:rPr lang="en-US" dirty="0" smtClean="0"/>
              <a:t> mail </a:t>
            </a:r>
            <a:r>
              <a:rPr lang="en-US" dirty="0" err="1" smtClean="0"/>
              <a:t>successivo</a:t>
            </a:r>
            <a:r>
              <a:rPr lang="en-US" dirty="0" smtClean="0"/>
              <a:t> con la </a:t>
            </a:r>
            <a:r>
              <a:rPr lang="en-US" dirty="0" err="1" smtClean="0"/>
              <a:t>medesima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endParaRPr lang="en-US" dirty="0" smtClean="0"/>
          </a:p>
          <a:p>
            <a:r>
              <a:rPr lang="en-US" dirty="0" smtClean="0"/>
              <a:t>Proposta di </a:t>
            </a:r>
            <a:r>
              <a:rPr lang="en-US" dirty="0" err="1" smtClean="0"/>
              <a:t>chiudere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GdL</a:t>
            </a:r>
            <a:endParaRPr lang="en-US" dirty="0" smtClean="0"/>
          </a:p>
          <a:p>
            <a:r>
              <a:rPr lang="en-US" dirty="0" err="1" smtClean="0"/>
              <a:t>Proposte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8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elezioni</a:t>
            </a:r>
            <a:r>
              <a:rPr lang="en-US" dirty="0" smtClean="0"/>
              <a:t> </a:t>
            </a:r>
            <a:r>
              <a:rPr lang="en-US" dirty="0" err="1" smtClean="0"/>
              <a:t>rappresentanti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Marina Ventura – </a:t>
            </a:r>
            <a:r>
              <a:rPr lang="en-US" dirty="0" err="1" smtClean="0"/>
              <a:t>rapp</a:t>
            </a:r>
            <a:r>
              <a:rPr lang="en-US" dirty="0" smtClean="0"/>
              <a:t>. TTA  Pavia</a:t>
            </a:r>
          </a:p>
          <a:p>
            <a:r>
              <a:rPr lang="en-US" dirty="0" smtClean="0"/>
              <a:t>Elena </a:t>
            </a:r>
            <a:r>
              <a:rPr lang="en-US" dirty="0" err="1" smtClean="0"/>
              <a:t>Amadei</a:t>
            </a:r>
            <a:r>
              <a:rPr lang="en-US" dirty="0" smtClean="0"/>
              <a:t> – </a:t>
            </a:r>
            <a:r>
              <a:rPr lang="en-US" dirty="0" err="1" smtClean="0"/>
              <a:t>rapp</a:t>
            </a:r>
            <a:r>
              <a:rPr lang="en-US" dirty="0" smtClean="0"/>
              <a:t>. TTA Bologna</a:t>
            </a:r>
          </a:p>
          <a:p>
            <a:r>
              <a:rPr lang="en-US" dirty="0" smtClean="0"/>
              <a:t>Riccardo Travaglini – </a:t>
            </a:r>
            <a:r>
              <a:rPr lang="en-US" dirty="0" err="1" smtClean="0"/>
              <a:t>rapp</a:t>
            </a:r>
            <a:r>
              <a:rPr lang="en-US" dirty="0" smtClean="0"/>
              <a:t>. </a:t>
            </a:r>
            <a:r>
              <a:rPr lang="en-US" dirty="0" err="1" smtClean="0"/>
              <a:t>Tecnologi</a:t>
            </a:r>
            <a:r>
              <a:rPr lang="en-US" dirty="0" smtClean="0"/>
              <a:t>  Bologna</a:t>
            </a:r>
          </a:p>
        </p:txBody>
      </p:sp>
    </p:spTree>
    <p:extLst>
      <p:ext uri="{BB962C8B-B14F-4D97-AF65-F5344CB8AC3E}">
        <p14:creationId xmlns:p14="http://schemas.microsoft.com/office/powerpoint/2010/main" val="206353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Telelavoro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Delibera</a:t>
            </a:r>
            <a:r>
              <a:rPr lang="en-US" dirty="0" smtClean="0"/>
              <a:t> 13972 del 29 </a:t>
            </a:r>
            <a:r>
              <a:rPr lang="en-US" dirty="0" err="1" smtClean="0"/>
              <a:t>gennaio</a:t>
            </a:r>
            <a:r>
              <a:rPr lang="en-US" dirty="0" smtClean="0"/>
              <a:t>  2016 </a:t>
            </a:r>
            <a:r>
              <a:rPr lang="en-US" dirty="0" err="1" smtClean="0"/>
              <a:t>approva</a:t>
            </a:r>
            <a:r>
              <a:rPr lang="en-US" dirty="0" smtClean="0"/>
              <a:t> la </a:t>
            </a:r>
            <a:r>
              <a:rPr lang="en-US" dirty="0" err="1" smtClean="0"/>
              <a:t>graduatoria</a:t>
            </a:r>
            <a:r>
              <a:rPr lang="en-US" dirty="0" smtClean="0"/>
              <a:t> </a:t>
            </a:r>
          </a:p>
          <a:p>
            <a:r>
              <a:rPr lang="en-US" dirty="0" smtClean="0"/>
              <a:t>24 </a:t>
            </a:r>
            <a:r>
              <a:rPr lang="en-US" dirty="0" err="1" smtClean="0"/>
              <a:t>posizioni</a:t>
            </a:r>
            <a:r>
              <a:rPr lang="en-US" dirty="0" smtClean="0"/>
              <a:t> di </a:t>
            </a:r>
            <a:r>
              <a:rPr lang="en-US" dirty="0" err="1" smtClean="0"/>
              <a:t>telelavoro</a:t>
            </a:r>
            <a:r>
              <a:rPr lang="en-US" dirty="0" smtClean="0"/>
              <a:t> deliberate:</a:t>
            </a:r>
          </a:p>
          <a:p>
            <a:pPr lvl="1"/>
            <a:r>
              <a:rPr lang="en-US" dirty="0" smtClean="0"/>
              <a:t>Torino, Bologna, Napoli e AC: 3 </a:t>
            </a:r>
            <a:r>
              <a:rPr lang="en-US" dirty="0" err="1" smtClean="0"/>
              <a:t>posizioni</a:t>
            </a:r>
            <a:endParaRPr lang="en-US" dirty="0" smtClean="0"/>
          </a:p>
          <a:p>
            <a:pPr lvl="1"/>
            <a:r>
              <a:rPr lang="en-US" dirty="0" err="1" smtClean="0"/>
              <a:t>Padova</a:t>
            </a:r>
            <a:r>
              <a:rPr lang="en-US" dirty="0" smtClean="0"/>
              <a:t> , Pisa, Genova, Bari, CNAF, LNF, Ferrara: 1 </a:t>
            </a:r>
            <a:r>
              <a:rPr lang="en-US" dirty="0" err="1" smtClean="0"/>
              <a:t>posizione</a:t>
            </a:r>
            <a:endParaRPr lang="en-US" dirty="0" smtClean="0"/>
          </a:p>
          <a:p>
            <a:pPr lvl="1"/>
            <a:r>
              <a:rPr lang="en-US" dirty="0" smtClean="0"/>
              <a:t>LNL, Roma Tor </a:t>
            </a:r>
            <a:r>
              <a:rPr lang="en-US" dirty="0" err="1" smtClean="0"/>
              <a:t>vergata</a:t>
            </a:r>
            <a:r>
              <a:rPr lang="en-US" dirty="0" smtClean="0"/>
              <a:t>: 2 </a:t>
            </a:r>
            <a:r>
              <a:rPr lang="en-US" dirty="0" err="1" smtClean="0"/>
              <a:t>posizioni</a:t>
            </a:r>
            <a:endParaRPr lang="en-US" dirty="0" smtClean="0"/>
          </a:p>
          <a:p>
            <a:pPr marL="393192" lvl="1" indent="0">
              <a:buNone/>
            </a:pPr>
            <a:r>
              <a:rPr lang="en-US" dirty="0" err="1" smtClean="0"/>
              <a:t>Richieste</a:t>
            </a:r>
            <a:r>
              <a:rPr lang="en-US" dirty="0" smtClean="0"/>
              <a:t> da Personale TTA e </a:t>
            </a:r>
            <a:r>
              <a:rPr lang="en-US" dirty="0" err="1" smtClean="0"/>
              <a:t>Ricercatore</a:t>
            </a:r>
            <a:endParaRPr lang="en-US" dirty="0"/>
          </a:p>
          <a:p>
            <a:pPr marL="393192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96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Iniziative</a:t>
            </a:r>
            <a:r>
              <a:rPr lang="en-US" dirty="0" smtClean="0"/>
              <a:t> in </a:t>
            </a:r>
            <a:r>
              <a:rPr lang="en-US" dirty="0" err="1" smtClean="0"/>
              <a:t>memoria</a:t>
            </a:r>
            <a:r>
              <a:rPr lang="en-US" dirty="0" smtClean="0"/>
              <a:t> di Lorenzo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Acquisto di un </a:t>
            </a:r>
            <a:r>
              <a:rPr lang="it-IT" dirty="0"/>
              <a:t>defibrillatore </a:t>
            </a:r>
            <a:r>
              <a:rPr lang="it-IT" dirty="0" smtClean="0"/>
              <a:t> per l’ </a:t>
            </a:r>
            <a:r>
              <a:rPr lang="it-IT" dirty="0" err="1"/>
              <a:t>Istitituto</a:t>
            </a:r>
            <a:r>
              <a:rPr lang="it-IT" dirty="0"/>
              <a:t> Tecnico O.G. Costa (la scuola di Lorenzo)</a:t>
            </a:r>
          </a:p>
          <a:p>
            <a:r>
              <a:rPr lang="it-IT" dirty="0"/>
              <a:t>Nella giornata della </a:t>
            </a:r>
            <a:r>
              <a:rPr lang="it-IT" dirty="0" smtClean="0"/>
              <a:t>donazione alla scuola </a:t>
            </a:r>
            <a:r>
              <a:rPr lang="it-IT" dirty="0"/>
              <a:t>ci sarà un workshop divulgativo sulle cardiopatia e sull’importanza del primo soccorso</a:t>
            </a:r>
            <a:r>
              <a:rPr lang="it-IT" dirty="0" smtClean="0"/>
              <a:t>.</a:t>
            </a:r>
            <a:r>
              <a:rPr lang="it-IT" dirty="0"/>
              <a:t> </a:t>
            </a:r>
          </a:p>
          <a:p>
            <a:r>
              <a:rPr lang="it-IT" dirty="0"/>
              <a:t>Sarà poi istituito un premio annuale per ben 7 anni di 500 euro per il progetto start up più </a:t>
            </a:r>
            <a:r>
              <a:rPr lang="it-IT" dirty="0" smtClean="0"/>
              <a:t>innovativo</a:t>
            </a:r>
          </a:p>
          <a:p>
            <a:pPr lvl="1"/>
            <a:r>
              <a:rPr lang="it-IT" dirty="0" smtClean="0"/>
              <a:t>Carla e due suoi colleghi  presenti nella commissione di assegnazione</a:t>
            </a:r>
            <a:endParaRPr lang="it-IT" dirty="0"/>
          </a:p>
          <a:p>
            <a:r>
              <a:rPr lang="it-IT" dirty="0"/>
              <a:t>D</a:t>
            </a:r>
            <a:r>
              <a:rPr lang="it-IT" dirty="0" smtClean="0"/>
              <a:t>onazione </a:t>
            </a:r>
            <a:r>
              <a:rPr lang="it-IT" dirty="0"/>
              <a:t>a un’associazione sulla ricerca della miocardiopatia ipertrofica.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7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defibrillatore può salvare una vita!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Ricordo</a:t>
            </a:r>
            <a:r>
              <a:rPr lang="en-US" dirty="0" smtClean="0"/>
              <a:t> a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voi</a:t>
            </a:r>
            <a:r>
              <a:rPr lang="en-US" dirty="0" smtClean="0"/>
              <a:t> di </a:t>
            </a:r>
            <a:r>
              <a:rPr lang="en-US" dirty="0" err="1" smtClean="0"/>
              <a:t>promuovere</a:t>
            </a:r>
            <a:r>
              <a:rPr lang="en-US" dirty="0" smtClean="0"/>
              <a:t> la </a:t>
            </a:r>
            <a:r>
              <a:rPr lang="en-US" dirty="0" err="1" smtClean="0"/>
              <a:t>raccolta</a:t>
            </a:r>
            <a:r>
              <a:rPr lang="en-US" dirty="0" smtClean="0"/>
              <a:t> </a:t>
            </a:r>
            <a:r>
              <a:rPr lang="en-US" dirty="0" err="1" smtClean="0"/>
              <a:t>firme</a:t>
            </a:r>
            <a:r>
              <a:rPr lang="en-US" dirty="0" smtClean="0"/>
              <a:t> </a:t>
            </a:r>
            <a:r>
              <a:rPr lang="en-US" dirty="0" err="1" smtClean="0"/>
              <a:t>promossa</a:t>
            </a:r>
            <a:r>
              <a:rPr lang="en-US" dirty="0" smtClean="0"/>
              <a:t> da Carla:</a:t>
            </a:r>
          </a:p>
          <a:p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Petizione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650" y="4295775"/>
            <a:ext cx="2190750" cy="2085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611790"/>
            <a:ext cx="2190750" cy="2085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648200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79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Gruppi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CD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Riforma </a:t>
            </a:r>
            <a:r>
              <a:rPr lang="it-IT" b="1" dirty="0" smtClean="0"/>
              <a:t>Statuto</a:t>
            </a:r>
            <a:r>
              <a:rPr lang="it-IT" dirty="0"/>
              <a:t>: </a:t>
            </a:r>
            <a:r>
              <a:rPr lang="it-IT" dirty="0" smtClean="0"/>
              <a:t>ha iniziato una discussione per evidenziare punti critici e possibili proposte</a:t>
            </a:r>
          </a:p>
          <a:p>
            <a:r>
              <a:rPr lang="it-IT" b="1" dirty="0" smtClean="0"/>
              <a:t>Disciplinare </a:t>
            </a:r>
            <a:r>
              <a:rPr lang="it-IT" b="1" dirty="0"/>
              <a:t>concorsi</a:t>
            </a:r>
            <a:r>
              <a:rPr lang="it-IT" dirty="0"/>
              <a:t>: </a:t>
            </a:r>
            <a:r>
              <a:rPr lang="it-IT" dirty="0" smtClean="0"/>
              <a:t>ha ripreso i lavori e sono previste due riunioni in marzo via </a:t>
            </a:r>
            <a:r>
              <a:rPr lang="it-IT" dirty="0" err="1" smtClean="0"/>
              <a:t>skype</a:t>
            </a:r>
            <a:r>
              <a:rPr lang="it-IT" dirty="0" smtClean="0"/>
              <a:t> prima del CD</a:t>
            </a:r>
          </a:p>
          <a:p>
            <a:r>
              <a:rPr lang="it-IT" b="1" dirty="0" smtClean="0"/>
              <a:t>Lavoro istruttorio su Gruppi collegati</a:t>
            </a:r>
            <a:r>
              <a:rPr lang="it-IT" dirty="0"/>
              <a:t>: </a:t>
            </a:r>
            <a:r>
              <a:rPr lang="it-IT" dirty="0" smtClean="0"/>
              <a:t>non ci sono informazioni sullo stato </a:t>
            </a:r>
            <a:r>
              <a:rPr lang="it-IT" smtClean="0"/>
              <a:t>dei lavori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7363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Elezioni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Pavia</a:t>
            </a:r>
            <a:r>
              <a:rPr lang="en-US" dirty="0" smtClean="0"/>
              <a:t>: Valerio Vercesi </a:t>
            </a:r>
          </a:p>
          <a:p>
            <a:r>
              <a:rPr lang="en-US" b="1" dirty="0" smtClean="0"/>
              <a:t>Milano</a:t>
            </a:r>
            <a:r>
              <a:rPr lang="en-US" dirty="0" smtClean="0"/>
              <a:t>: Chiara Meroni</a:t>
            </a:r>
          </a:p>
          <a:p>
            <a:r>
              <a:rPr lang="en-US" b="1" dirty="0" smtClean="0"/>
              <a:t>Torino</a:t>
            </a:r>
            <a:r>
              <a:rPr lang="en-US" dirty="0" smtClean="0"/>
              <a:t>: Angelo Rivetti – </a:t>
            </a:r>
            <a:r>
              <a:rPr lang="en-US" dirty="0" err="1" smtClean="0"/>
              <a:t>Dirigente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Discussione</a:t>
            </a:r>
            <a:r>
              <a:rPr lang="en-US" dirty="0" smtClean="0"/>
              <a:t> in CD </a:t>
            </a:r>
            <a:r>
              <a:rPr lang="en-US" dirty="0" err="1" smtClean="0"/>
              <a:t>sulle</a:t>
            </a:r>
            <a:r>
              <a:rPr lang="en-US" dirty="0" smtClean="0"/>
              <a:t> candidature </a:t>
            </a:r>
            <a:r>
              <a:rPr lang="en-US" dirty="0" err="1" smtClean="0"/>
              <a:t>uniche</a:t>
            </a:r>
            <a:r>
              <a:rPr lang="en-US" dirty="0" smtClean="0"/>
              <a:t>; non </a:t>
            </a:r>
            <a:r>
              <a:rPr lang="en-US" dirty="0" err="1" smtClean="0"/>
              <a:t>piace</a:t>
            </a:r>
            <a:r>
              <a:rPr lang="en-US" dirty="0" smtClean="0"/>
              <a:t> la </a:t>
            </a:r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unica</a:t>
            </a:r>
            <a:r>
              <a:rPr lang="en-US" dirty="0" smtClean="0"/>
              <a:t> del </a:t>
            </a:r>
            <a:r>
              <a:rPr lang="en-US" dirty="0" err="1" smtClean="0"/>
              <a:t>candidato</a:t>
            </a:r>
            <a:r>
              <a:rPr lang="en-US" dirty="0" smtClean="0"/>
              <a:t> e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richiesto</a:t>
            </a:r>
            <a:r>
              <a:rPr lang="en-US" dirty="0" smtClean="0"/>
              <a:t> al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Statuto</a:t>
            </a:r>
            <a:r>
              <a:rPr lang="en-US" dirty="0" smtClean="0"/>
              <a:t> di </a:t>
            </a:r>
            <a:r>
              <a:rPr lang="en-US" dirty="0" err="1" smtClean="0"/>
              <a:t>provare</a:t>
            </a:r>
            <a:r>
              <a:rPr lang="en-US" dirty="0" smtClean="0"/>
              <a:t> a </a:t>
            </a:r>
            <a:r>
              <a:rPr lang="en-US" dirty="0" err="1" smtClean="0"/>
              <a:t>elaborare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per </a:t>
            </a:r>
            <a:r>
              <a:rPr lang="en-US" dirty="0" err="1" smtClean="0"/>
              <a:t>consentire</a:t>
            </a:r>
            <a:r>
              <a:rPr lang="en-US" dirty="0" smtClean="0"/>
              <a:t> al CD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rosa</a:t>
            </a:r>
            <a:r>
              <a:rPr lang="en-US" dirty="0" smtClean="0"/>
              <a:t> di </a:t>
            </a:r>
            <a:r>
              <a:rPr lang="en-US" dirty="0" err="1" smtClean="0"/>
              <a:t>almeno</a:t>
            </a:r>
            <a:r>
              <a:rPr lang="en-US" dirty="0" smtClean="0"/>
              <a:t> due </a:t>
            </a:r>
            <a:r>
              <a:rPr lang="en-US" dirty="0" err="1" smtClean="0"/>
              <a:t>candidati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22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Piano </a:t>
            </a:r>
            <a:r>
              <a:rPr lang="en-US" dirty="0" err="1" smtClean="0"/>
              <a:t>formativo</a:t>
            </a:r>
            <a:r>
              <a:rPr lang="en-US" dirty="0" smtClean="0"/>
              <a:t> </a:t>
            </a:r>
            <a:r>
              <a:rPr lang="en-US" dirty="0" err="1" smtClean="0"/>
              <a:t>approvato</a:t>
            </a:r>
            <a:r>
              <a:rPr lang="en-US" dirty="0" smtClean="0"/>
              <a:t> e </a:t>
            </a:r>
            <a:r>
              <a:rPr lang="en-US" dirty="0" err="1" smtClean="0"/>
              <a:t>distribuito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referenti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fase</a:t>
            </a:r>
            <a:r>
              <a:rPr lang="en-US" dirty="0" smtClean="0"/>
              <a:t> di </a:t>
            </a:r>
            <a:r>
              <a:rPr lang="en-US" dirty="0" err="1" smtClean="0"/>
              <a:t>conclusione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linee</a:t>
            </a:r>
            <a:r>
              <a:rPr lang="en-US" dirty="0" smtClean="0"/>
              <a:t> </a:t>
            </a:r>
            <a:r>
              <a:rPr lang="en-US" dirty="0" err="1" smtClean="0"/>
              <a:t>guida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Formazione – </a:t>
            </a:r>
            <a:r>
              <a:rPr lang="en-US" dirty="0" err="1" smtClean="0"/>
              <a:t>particolare</a:t>
            </a:r>
            <a:r>
              <a:rPr lang="en-US" dirty="0" smtClean="0"/>
              <a:t> </a:t>
            </a:r>
            <a:r>
              <a:rPr lang="en-US" dirty="0" err="1" smtClean="0"/>
              <a:t>attenzione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al </a:t>
            </a:r>
            <a:r>
              <a:rPr lang="en-US" dirty="0" err="1" smtClean="0"/>
              <a:t>ruolo</a:t>
            </a:r>
            <a:r>
              <a:rPr lang="en-US" dirty="0" smtClean="0"/>
              <a:t> dei </a:t>
            </a:r>
            <a:r>
              <a:rPr lang="en-US" dirty="0" err="1" smtClean="0"/>
              <a:t>referenti</a:t>
            </a:r>
            <a:r>
              <a:rPr lang="en-US" dirty="0" smtClean="0"/>
              <a:t> –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prevede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possano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coordinatori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Formazione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corso</a:t>
            </a:r>
            <a:r>
              <a:rPr lang="en-US" dirty="0" smtClean="0"/>
              <a:t> di management è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esteso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direttori</a:t>
            </a:r>
            <a:r>
              <a:rPr lang="en-US" dirty="0" smtClean="0"/>
              <a:t> 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estesi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corsi</a:t>
            </a:r>
            <a:r>
              <a:rPr lang="en-US" dirty="0" smtClean="0"/>
              <a:t> con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responsabili</a:t>
            </a:r>
            <a:r>
              <a:rPr lang="en-US" dirty="0" smtClean="0"/>
              <a:t> servizi e </a:t>
            </a:r>
            <a:r>
              <a:rPr lang="en-US" dirty="0" err="1" smtClean="0"/>
              <a:t>ricerca</a:t>
            </a:r>
            <a:endParaRPr lang="en-US" dirty="0" smtClean="0"/>
          </a:p>
          <a:p>
            <a:r>
              <a:rPr lang="en-US" dirty="0" err="1" smtClean="0"/>
              <a:t>Presentazione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Formazione al CD di </a:t>
            </a:r>
            <a:r>
              <a:rPr lang="en-US" dirty="0" err="1" smtClean="0"/>
              <a:t>novembre</a:t>
            </a:r>
            <a:r>
              <a:rPr lang="en-US" dirty="0" smtClean="0"/>
              <a:t> – Antonio Zoccoli</a:t>
            </a:r>
          </a:p>
          <a:p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r>
              <a:rPr lang="en-US" dirty="0" smtClean="0"/>
              <a:t> base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rappresentanti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06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Situazione</a:t>
            </a:r>
            <a:r>
              <a:rPr lang="en-US" dirty="0" smtClean="0"/>
              <a:t> </a:t>
            </a:r>
            <a:r>
              <a:rPr lang="en-US" dirty="0" err="1" smtClean="0"/>
              <a:t>normativa</a:t>
            </a:r>
            <a:r>
              <a:rPr lang="en-US" dirty="0" smtClean="0"/>
              <a:t> e </a:t>
            </a:r>
            <a:r>
              <a:rPr lang="en-US" dirty="0" err="1" smtClean="0"/>
              <a:t>altro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err="1" smtClean="0">
                <a:solidFill>
                  <a:schemeClr val="accent1"/>
                </a:solidFill>
              </a:rPr>
              <a:t>Legge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stabilità</a:t>
            </a:r>
            <a:endParaRPr lang="en-US" dirty="0" smtClean="0">
              <a:solidFill>
                <a:schemeClr val="accent1"/>
              </a:solidFill>
            </a:endParaRPr>
          </a:p>
          <a:p>
            <a:pPr lvl="2"/>
            <a:r>
              <a:rPr lang="en-US" dirty="0" err="1" smtClean="0"/>
              <a:t>Confermato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turnover al 60% per </a:t>
            </a:r>
            <a:r>
              <a:rPr lang="en-US" dirty="0" err="1" smtClean="0"/>
              <a:t>ricercatori</a:t>
            </a:r>
            <a:r>
              <a:rPr lang="en-US" dirty="0" smtClean="0"/>
              <a:t> e </a:t>
            </a:r>
            <a:r>
              <a:rPr lang="en-US" dirty="0" err="1" smtClean="0"/>
              <a:t>tecnologi</a:t>
            </a:r>
            <a:endParaRPr lang="en-US" dirty="0" smtClean="0"/>
          </a:p>
          <a:p>
            <a:pPr lvl="2"/>
            <a:r>
              <a:rPr lang="en-US" dirty="0" err="1" smtClean="0"/>
              <a:t>Invece</a:t>
            </a:r>
            <a:r>
              <a:rPr lang="en-US" dirty="0" smtClean="0"/>
              <a:t> 25%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ruoli</a:t>
            </a:r>
            <a:r>
              <a:rPr lang="en-US" dirty="0" smtClean="0"/>
              <a:t> </a:t>
            </a:r>
            <a:r>
              <a:rPr lang="en-US" dirty="0" err="1" smtClean="0"/>
              <a:t>amministrativi</a:t>
            </a:r>
            <a:r>
              <a:rPr lang="en-US" dirty="0" smtClean="0"/>
              <a:t> e </a:t>
            </a:r>
            <a:r>
              <a:rPr lang="en-US" dirty="0" err="1" smtClean="0"/>
              <a:t>tecnici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15Meuro per 3 </a:t>
            </a:r>
            <a:r>
              <a:rPr lang="en-US" dirty="0" err="1" smtClean="0"/>
              <a:t>anni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Acquisti</a:t>
            </a:r>
            <a:r>
              <a:rPr lang="en-US" dirty="0" smtClean="0"/>
              <a:t> </a:t>
            </a:r>
            <a:r>
              <a:rPr lang="en-US" dirty="0" err="1" smtClean="0"/>
              <a:t>beni</a:t>
            </a:r>
            <a:r>
              <a:rPr lang="en-US" dirty="0" smtClean="0"/>
              <a:t> e servizi: </a:t>
            </a:r>
            <a:r>
              <a:rPr lang="en-US" dirty="0" smtClean="0">
                <a:hlinkClick r:id="rId2"/>
              </a:rPr>
              <a:t>circolare</a:t>
            </a:r>
            <a:r>
              <a:rPr lang="en-US" dirty="0" smtClean="0"/>
              <a:t> </a:t>
            </a:r>
          </a:p>
          <a:p>
            <a:pPr lvl="1"/>
            <a:r>
              <a:rPr lang="it-IT" dirty="0"/>
              <a:t>L. 21 del 2016  Proroga di termini previsti da disposizioni </a:t>
            </a:r>
            <a:r>
              <a:rPr lang="it-IT" dirty="0" smtClean="0"/>
              <a:t>legislative – </a:t>
            </a:r>
            <a:r>
              <a:rPr lang="it-IT" dirty="0" smtClean="0">
                <a:hlinkClick r:id="rId3"/>
              </a:rPr>
              <a:t>nota informativa </a:t>
            </a:r>
            <a:r>
              <a:rPr lang="it-IT" dirty="0" smtClean="0"/>
              <a:t> Servizio Affari Legali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Decreto </a:t>
            </a:r>
            <a:r>
              <a:rPr lang="en-US" dirty="0" err="1" smtClean="0">
                <a:hlinkClick r:id="rId4"/>
              </a:rPr>
              <a:t>Ministeriale</a:t>
            </a:r>
            <a:r>
              <a:rPr lang="en-US" dirty="0" smtClean="0">
                <a:hlinkClick r:id="rId4"/>
              </a:rPr>
              <a:t> 105</a:t>
            </a:r>
            <a:r>
              <a:rPr lang="en-US" dirty="0" smtClean="0"/>
              <a:t>: </a:t>
            </a:r>
            <a:r>
              <a:rPr lang="en-US" dirty="0" err="1" smtClean="0"/>
              <a:t>assunzione</a:t>
            </a:r>
            <a:r>
              <a:rPr lang="en-US" dirty="0" smtClean="0"/>
              <a:t> 73 </a:t>
            </a:r>
            <a:r>
              <a:rPr lang="en-US" dirty="0" err="1" smtClean="0"/>
              <a:t>ricercatori</a:t>
            </a:r>
            <a:r>
              <a:rPr lang="en-US" dirty="0" smtClean="0"/>
              <a:t> INFN</a:t>
            </a:r>
          </a:p>
          <a:p>
            <a:pPr lvl="1"/>
            <a:r>
              <a:rPr lang="en-US" dirty="0" smtClean="0"/>
              <a:t>Renzi </a:t>
            </a:r>
            <a:r>
              <a:rPr lang="en-US" dirty="0" err="1" smtClean="0"/>
              <a:t>ai</a:t>
            </a:r>
            <a:r>
              <a:rPr lang="en-US" dirty="0" smtClean="0"/>
              <a:t> LNGS: </a:t>
            </a:r>
            <a:r>
              <a:rPr lang="en-US" dirty="0" err="1" smtClean="0"/>
              <a:t>promessa</a:t>
            </a:r>
            <a:r>
              <a:rPr lang="en-US" dirty="0" smtClean="0"/>
              <a:t> di 60Meuro per </a:t>
            </a:r>
            <a:r>
              <a:rPr lang="en-US" dirty="0" err="1" smtClean="0"/>
              <a:t>adeguamento</a:t>
            </a:r>
            <a:r>
              <a:rPr lang="en-US" dirty="0" smtClean="0"/>
              <a:t> dei </a:t>
            </a:r>
            <a:r>
              <a:rPr lang="en-US" dirty="0" err="1" smtClean="0"/>
              <a:t>laboratori</a:t>
            </a:r>
            <a:endParaRPr lang="en-US" dirty="0" smtClean="0"/>
          </a:p>
          <a:p>
            <a:pPr lvl="1"/>
            <a:r>
              <a:rPr lang="en-US" b="1" dirty="0" smtClean="0"/>
              <a:t>Human </a:t>
            </a:r>
            <a:r>
              <a:rPr lang="en-US" b="1" dirty="0" err="1" smtClean="0"/>
              <a:t>Technopole</a:t>
            </a:r>
            <a:r>
              <a:rPr lang="en-US" dirty="0" smtClean="0"/>
              <a:t>  area EXPO: </a:t>
            </a:r>
            <a:r>
              <a:rPr lang="it-IT" dirty="0" err="1"/>
              <a:t>Renzi</a:t>
            </a:r>
            <a:r>
              <a:rPr lang="it-IT" dirty="0"/>
              <a:t> ha citato più volte il LNGS e le onde </a:t>
            </a:r>
            <a:r>
              <a:rPr lang="it-IT" dirty="0" smtClean="0"/>
              <a:t>gravitazionali, sostenendo </a:t>
            </a:r>
            <a:r>
              <a:rPr lang="it-IT" dirty="0"/>
              <a:t>che l’INFN non può non essere coinvolto in questa </a:t>
            </a:r>
            <a:r>
              <a:rPr lang="it-IT" dirty="0" smtClean="0"/>
              <a:t>attività.</a:t>
            </a:r>
          </a:p>
          <a:p>
            <a:pPr lvl="2"/>
            <a:r>
              <a:rPr lang="it-IT" dirty="0"/>
              <a:t>WG su questo progetto e che possa formulare proposte su questa </a:t>
            </a:r>
            <a:r>
              <a:rPr lang="it-IT" dirty="0" smtClean="0"/>
              <a:t>area composto dai Direttori di Milano, Marco Durante e Antonio Zoccoli.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200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328</TotalTime>
  <Words>1171</Words>
  <Application>Microsoft Office PowerPoint</Application>
  <PresentationFormat>On-screen Show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Comunicazioni</vt:lpstr>
      <vt:lpstr>Nuove elezioni rappresentanti</vt:lpstr>
      <vt:lpstr>Telelavoro</vt:lpstr>
      <vt:lpstr>Iniziative in memoria di Lorenzo</vt:lpstr>
      <vt:lpstr>Un defibrillatore può salvare una vita!</vt:lpstr>
      <vt:lpstr>Gruppi di lavoro CD</vt:lpstr>
      <vt:lpstr>Elezioni</vt:lpstr>
      <vt:lpstr>Formazione</vt:lpstr>
      <vt:lpstr>Situazione normativa e altro</vt:lpstr>
      <vt:lpstr>Direttore Generale INFN</vt:lpstr>
      <vt:lpstr>Personale </vt:lpstr>
      <vt:lpstr>Trattativa salario accessorio</vt:lpstr>
      <vt:lpstr>Bandi passaggio di livello ricercatori</vt:lpstr>
      <vt:lpstr>Relazione Saban </vt:lpstr>
      <vt:lpstr>Fondi strutturali e di investimenti europei (SIE)– F.Masciulli</vt:lpstr>
      <vt:lpstr>Polizza sanitaria RBM</vt:lpstr>
      <vt:lpstr>Gruppo tecnologi</vt:lpstr>
    </vt:vector>
  </TitlesOfParts>
  <Company>Sezione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Comunicazioni</dc:title>
  <dc:creator>Roberto Gomezel</dc:creator>
  <cp:lastModifiedBy>Roberto Gomezel</cp:lastModifiedBy>
  <cp:revision>132</cp:revision>
  <dcterms:created xsi:type="dcterms:W3CDTF">2015-09-22T11:25:38Z</dcterms:created>
  <dcterms:modified xsi:type="dcterms:W3CDTF">2016-03-07T15:20:43Z</dcterms:modified>
</cp:coreProperties>
</file>