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522" r:id="rId2"/>
    <p:sldId id="556" r:id="rId3"/>
    <p:sldId id="543" r:id="rId4"/>
    <p:sldId id="542" r:id="rId5"/>
    <p:sldId id="525" r:id="rId6"/>
    <p:sldId id="529" r:id="rId7"/>
    <p:sldId id="557" r:id="rId8"/>
    <p:sldId id="469" r:id="rId9"/>
    <p:sldId id="470" r:id="rId10"/>
    <p:sldId id="475" r:id="rId11"/>
    <p:sldId id="473" r:id="rId12"/>
    <p:sldId id="474" r:id="rId13"/>
    <p:sldId id="540" r:id="rId14"/>
    <p:sldId id="521" r:id="rId15"/>
    <p:sldId id="535" r:id="rId16"/>
    <p:sldId id="538" r:id="rId17"/>
    <p:sldId id="533" r:id="rId18"/>
    <p:sldId id="513" r:id="rId19"/>
    <p:sldId id="514" r:id="rId20"/>
    <p:sldId id="541" r:id="rId21"/>
    <p:sldId id="504" r:id="rId22"/>
    <p:sldId id="519" r:id="rId23"/>
    <p:sldId id="548" r:id="rId24"/>
    <p:sldId id="549" r:id="rId25"/>
    <p:sldId id="550" r:id="rId26"/>
    <p:sldId id="552" r:id="rId27"/>
    <p:sldId id="558" r:id="rId28"/>
    <p:sldId id="554" r:id="rId29"/>
    <p:sldId id="463" r:id="rId30"/>
    <p:sldId id="553" r:id="rId31"/>
    <p:sldId id="527" r:id="rId32"/>
    <p:sldId id="545" r:id="rId33"/>
    <p:sldId id="555" r:id="rId34"/>
    <p:sldId id="551" r:id="rId35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A488"/>
    <a:srgbClr val="663300"/>
    <a:srgbClr val="996633"/>
    <a:srgbClr val="FF3300"/>
    <a:srgbClr val="99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28" autoAdjust="0"/>
    <p:restoredTop sz="94718" autoAdjust="0"/>
  </p:normalViewPr>
  <p:slideViewPr>
    <p:cSldViewPr>
      <p:cViewPr>
        <p:scale>
          <a:sx n="59" d="100"/>
          <a:sy n="59" d="100"/>
        </p:scale>
        <p:origin x="-67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1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9F26C264-60B4-47A2-B46B-347F45D26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9C3A7C-4331-4708-9BD2-EEDFDB9A59A3}" type="slidenum">
              <a:rPr lang="ru-RU" smtClean="0"/>
              <a:pPr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540FE-9784-49D6-B887-7975EC1323C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540FE-9784-49D6-B887-7975EC1323C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540FE-9784-49D6-B887-7975EC1323C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1A819B-14E2-4215-8F9F-2585C29F8836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2A8CB4-DA7C-4115-B6A1-B6291374B27F}" type="slidenum">
              <a:rPr lang="ru-RU">
                <a:latin typeface="Arial" charset="0"/>
                <a:cs typeface="Arial" charset="0"/>
              </a:rPr>
              <a:pPr/>
              <a:t>29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C4CD27B-D2E6-4582-8BD0-7B50496C27B6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cs typeface="Arial" pitchFamily="34" charset="0"/>
              </a:rPr>
              <a:t>Overview of the apparatus</a:t>
            </a:r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FDF5CA-AB81-47EF-81C2-C4152F2EBE5F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34A2B6-17CB-4713-8BF8-E54C20A34FAC}" type="slidenum">
              <a:rPr lang="ru-RU" smtClean="0">
                <a:latin typeface="Arial" charset="0"/>
                <a:cs typeface="Arial" charset="0"/>
              </a:rPr>
              <a:pPr/>
              <a:t>5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540FE-9784-49D6-B887-7975EC1323C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540FE-9784-49D6-B887-7975EC1323C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540FE-9784-49D6-B887-7975EC1323C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E44B7-B0A8-4488-A7EF-69DED278D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6CB22-2311-4DC4-BEA1-7B6110A3B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C5C77-163E-41B0-A10E-EA6749A74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E422-FFBB-4541-88A0-04E00CDDA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1AF50-25CC-4D57-9599-26E968B64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877BF-429E-4D09-875D-3ED621C35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B1636-C239-455B-B512-67B49CAD6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66884-7B65-41D9-9E62-6A43985A8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93B36-5522-475C-9572-186C95855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16444-40C8-4CD4-A19C-00BEA650D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8E1FC-83AF-4A21-BBE9-068960693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309D092D-4FB6-4470-96BD-59F343FE1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2856"/>
            <a:ext cx="8784976" cy="1470025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Secondary positrons and electrons measured by PAMELA experiment </a:t>
            </a:r>
            <a:endParaRPr lang="ru-RU" sz="4000" b="1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14" y="4357694"/>
            <a:ext cx="6872288" cy="1800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2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u="sng" dirty="0" smtClean="0"/>
              <a:t>Vladimir </a:t>
            </a:r>
            <a:r>
              <a:rPr lang="en-US" sz="1600" u="sng" dirty="0" err="1" smtClean="0"/>
              <a:t>Mikhailov</a:t>
            </a:r>
            <a:r>
              <a:rPr lang="ru-RU" sz="1600" u="sng" dirty="0" smtClean="0"/>
              <a:t> (</a:t>
            </a:r>
            <a:r>
              <a:rPr lang="en-US" sz="1600" u="sng" dirty="0" err="1" smtClean="0"/>
              <a:t>MEPhI</a:t>
            </a:r>
            <a:r>
              <a:rPr lang="ru-RU" sz="1600" u="sng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For  PAMELA collaboration </a:t>
            </a:r>
            <a:endParaRPr lang="en-US" sz="1600" u="sng" dirty="0" smtClean="0"/>
          </a:p>
        </p:txBody>
      </p:sp>
      <p:pic>
        <p:nvPicPr>
          <p:cNvPr id="5" name="Рисунок 4" descr="PamLogo_B1bl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6700" y="0"/>
            <a:ext cx="2527300" cy="1879600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ECSR , 4-9 September, 2016, Torino, Italy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рис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513"/>
            <a:ext cx="471646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2" descr="рис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052513"/>
            <a:ext cx="450056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107950" y="5516563"/>
            <a:ext cx="4643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Positron trajectory with rigidity R~1</a:t>
            </a:r>
            <a:r>
              <a:rPr lang="ru-RU" dirty="0" smtClean="0"/>
              <a:t> </a:t>
            </a:r>
            <a:r>
              <a:rPr lang="en-US" dirty="0" smtClean="0"/>
              <a:t>GV</a:t>
            </a:r>
            <a:r>
              <a:rPr lang="ru-RU" dirty="0" smtClean="0"/>
              <a:t>, </a:t>
            </a:r>
            <a:r>
              <a:rPr lang="en-US" dirty="0" smtClean="0"/>
              <a:t> pitch-angle  about 90</a:t>
            </a:r>
            <a:r>
              <a:rPr lang="ru-RU" dirty="0" smtClean="0"/>
              <a:t> °.</a:t>
            </a:r>
            <a:endParaRPr lang="ru-RU" dirty="0"/>
          </a:p>
        </p:txBody>
      </p:sp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4859338" y="5103813"/>
            <a:ext cx="4140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Altitude </a:t>
            </a:r>
            <a:r>
              <a:rPr lang="en-US" dirty="0" err="1" smtClean="0"/>
              <a:t>vs</a:t>
            </a:r>
            <a:r>
              <a:rPr lang="en-US" dirty="0" smtClean="0"/>
              <a:t> longitude. Minimal trajectory altitude is in South Atlantic Anomaly region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050" y="333375"/>
            <a:ext cx="407670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3910"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+mn-cs"/>
              </a:rPr>
              <a:t>Trapped positron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17415" name="Прямоугольник 6"/>
          <p:cNvSpPr>
            <a:spLocks noChangeArrowheads="1"/>
          </p:cNvSpPr>
          <p:nvPr/>
        </p:nvSpPr>
        <p:spPr bwMode="auto">
          <a:xfrm>
            <a:off x="0" y="1341438"/>
            <a:ext cx="1227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Z, 1000</a:t>
            </a:r>
            <a:r>
              <a:rPr lang="ru-RU"/>
              <a:t>км</a:t>
            </a:r>
          </a:p>
        </p:txBody>
      </p:sp>
      <p:sp>
        <p:nvSpPr>
          <p:cNvPr id="17416" name="Прямоугольник 7"/>
          <p:cNvSpPr>
            <a:spLocks noChangeArrowheads="1"/>
          </p:cNvSpPr>
          <p:nvPr/>
        </p:nvSpPr>
        <p:spPr bwMode="auto">
          <a:xfrm>
            <a:off x="3348038" y="4724400"/>
            <a:ext cx="1239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Х</a:t>
            </a:r>
            <a:r>
              <a:rPr lang="en-US"/>
              <a:t>, 1000</a:t>
            </a:r>
            <a:r>
              <a:rPr lang="ru-RU"/>
              <a:t>км</a:t>
            </a:r>
          </a:p>
        </p:txBody>
      </p:sp>
      <p:sp>
        <p:nvSpPr>
          <p:cNvPr id="17417" name="Прямоугольник 8"/>
          <p:cNvSpPr>
            <a:spLocks noChangeArrowheads="1"/>
          </p:cNvSpPr>
          <p:nvPr/>
        </p:nvSpPr>
        <p:spPr bwMode="auto">
          <a:xfrm>
            <a:off x="107950" y="4652963"/>
            <a:ext cx="1225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</a:t>
            </a:r>
            <a:r>
              <a:rPr lang="en-US"/>
              <a:t>, 1000</a:t>
            </a:r>
            <a:r>
              <a:rPr lang="ru-RU"/>
              <a:t>км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Quasi-trapped particle near geomagnetic cut-off</a:t>
            </a:r>
            <a:endParaRPr lang="ru-RU" dirty="0" smtClean="0"/>
          </a:p>
        </p:txBody>
      </p:sp>
      <p:pic>
        <p:nvPicPr>
          <p:cNvPr id="15363" name="Содержимое 4" descr="trk2REm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408238"/>
            <a:ext cx="4038600" cy="2909887"/>
          </a:xfrm>
        </p:spPr>
      </p:pic>
      <p:pic>
        <p:nvPicPr>
          <p:cNvPr id="15364" name="Содержимое 5" descr="lat11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408238"/>
            <a:ext cx="4038600" cy="2909887"/>
          </a:xfrm>
        </p:spPr>
      </p:pic>
      <p:sp>
        <p:nvSpPr>
          <p:cNvPr id="15365" name="Прямоугольник 6"/>
          <p:cNvSpPr>
            <a:spLocks noChangeArrowheads="1"/>
          </p:cNvSpPr>
          <p:nvPr/>
        </p:nvSpPr>
        <p:spPr bwMode="auto">
          <a:xfrm>
            <a:off x="1000125" y="5380038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Positron trajectory with rigidity R=2</a:t>
            </a:r>
            <a:r>
              <a:rPr lang="ru-RU" dirty="0" smtClean="0"/>
              <a:t>.24 </a:t>
            </a:r>
            <a:r>
              <a:rPr lang="en-US" dirty="0" smtClean="0"/>
              <a:t>GV</a:t>
            </a:r>
            <a:r>
              <a:rPr lang="ru-RU" dirty="0" smtClean="0"/>
              <a:t>, </a:t>
            </a:r>
            <a:r>
              <a:rPr lang="en-US" dirty="0" smtClean="0"/>
              <a:t>with small pitch-angle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Cosmic ray trajectory near geomagnetic cut-off</a:t>
            </a:r>
            <a:endParaRPr lang="ru-RU" dirty="0" smtClean="0"/>
          </a:p>
        </p:txBody>
      </p:sp>
      <p:pic>
        <p:nvPicPr>
          <p:cNvPr id="16387" name="Содержимое 4" descr="tstTRK2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435225"/>
            <a:ext cx="4038600" cy="2855913"/>
          </a:xfrm>
        </p:spPr>
      </p:pic>
      <p:pic>
        <p:nvPicPr>
          <p:cNvPr id="16388" name="Содержимое 5" descr="lat11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408238"/>
            <a:ext cx="4038600" cy="2909887"/>
          </a:xfrm>
        </p:spPr>
      </p:pic>
      <p:sp>
        <p:nvSpPr>
          <p:cNvPr id="6" name="Прямоугольник 5"/>
          <p:cNvSpPr/>
          <p:nvPr/>
        </p:nvSpPr>
        <p:spPr>
          <a:xfrm>
            <a:off x="1907704" y="537321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ct val="100000"/>
            </a:pPr>
            <a:r>
              <a:rPr lang="en-US" altLang="en-US" sz="1600" dirty="0" smtClean="0"/>
              <a:t>Chaotic trajectory of non-adiabatic type .</a:t>
            </a:r>
          </a:p>
          <a:p>
            <a:pPr>
              <a:buSzPct val="100000"/>
            </a:pPr>
            <a:r>
              <a:rPr lang="en-US" altLang="en-US" sz="1600" smtClean="0"/>
              <a:t> </a:t>
            </a:r>
            <a:endParaRPr lang="en-US" alt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sz="3200" dirty="0" smtClean="0"/>
              <a:t>Electron and positron  flight time</a:t>
            </a:r>
            <a:br>
              <a:rPr lang="en-US" sz="3200" dirty="0" smtClean="0"/>
            </a:br>
            <a:r>
              <a:rPr lang="en-US" sz="3200" dirty="0" smtClean="0"/>
              <a:t>  in magnetosphere</a:t>
            </a:r>
            <a:endParaRPr lang="ru-RU" sz="3200" dirty="0"/>
          </a:p>
        </p:txBody>
      </p:sp>
      <p:pic>
        <p:nvPicPr>
          <p:cNvPr id="4" name="Содержимое 3" descr="Graph5timeliv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5256584" cy="4058720"/>
          </a:xfrm>
        </p:spPr>
      </p:pic>
      <p:sp>
        <p:nvSpPr>
          <p:cNvPr id="5" name="TextBox 4"/>
          <p:cNvSpPr txBox="1"/>
          <p:nvPr/>
        </p:nvSpPr>
        <p:spPr>
          <a:xfrm>
            <a:off x="395536" y="5013176"/>
            <a:ext cx="3275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Cosmic ray (CR) selected </a:t>
            </a:r>
          </a:p>
          <a:p>
            <a:r>
              <a:rPr lang="en-US" dirty="0" smtClean="0"/>
              <a:t>by </a:t>
            </a:r>
            <a:r>
              <a:rPr lang="en-US" dirty="0" err="1" smtClean="0"/>
              <a:t>Hmax</a:t>
            </a:r>
            <a:r>
              <a:rPr lang="en-US" dirty="0" smtClean="0"/>
              <a:t>&gt;20000  km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flight time versus energy from the tracing of leptons.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93467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Difference with AMS-01: More wide interval of altitudes (350-600 km), possibility to work in SAA. There is trapped component with very long flight time</a:t>
            </a:r>
            <a:endParaRPr lang="ru-RU" dirty="0"/>
          </a:p>
        </p:txBody>
      </p:sp>
      <p:pic>
        <p:nvPicPr>
          <p:cNvPr id="8" name="Рисунок 7" descr="fig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2617" y="1571612"/>
            <a:ext cx="4491383" cy="3228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Содержимое 16" descr="mappo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34" y="3929066"/>
            <a:ext cx="3929090" cy="20936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Re-entrant albedo: point of origin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3929066"/>
            <a:ext cx="4040188" cy="639762"/>
          </a:xfrm>
        </p:spPr>
        <p:txBody>
          <a:bodyPr/>
          <a:lstStyle/>
          <a:p>
            <a:r>
              <a:rPr lang="en-US" dirty="0" smtClean="0"/>
              <a:t>positrons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28800"/>
            <a:ext cx="4572000" cy="454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79512" y="1196752"/>
            <a:ext cx="4041775" cy="639762"/>
          </a:xfrm>
        </p:spPr>
        <p:txBody>
          <a:bodyPr/>
          <a:lstStyle/>
          <a:p>
            <a:r>
              <a:rPr lang="en-US" dirty="0" smtClean="0"/>
              <a:t>electrons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72264" y="114298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AMS-01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3848" y="1124744"/>
            <a:ext cx="1142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PAMELA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" name="Содержимое 11" descr="mapeo.pn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00034" y="1818526"/>
            <a:ext cx="3929090" cy="2193454"/>
          </a:xfrm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418091" y="6357958"/>
            <a:ext cx="47259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Agular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et al.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Physics Reports. 2002. V. 366. P. 331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Quasi-trapped albedo: points of detection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positrons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electrons</a:t>
            </a:r>
            <a:endParaRPr lang="ru-RU" dirty="0"/>
          </a:p>
        </p:txBody>
      </p:sp>
      <p:pic>
        <p:nvPicPr>
          <p:cNvPr id="8" name="Содержимое 7" descr="map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94266"/>
            <a:ext cx="4040188" cy="2912505"/>
          </a:xfrm>
        </p:spPr>
      </p:pic>
      <p:pic>
        <p:nvPicPr>
          <p:cNvPr id="11" name="Содержимое 10" descr="mape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693694"/>
            <a:ext cx="4041775" cy="29136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0" descr="mappo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5720" y="3571876"/>
            <a:ext cx="4112196" cy="2232248"/>
          </a:xfrm>
        </p:spPr>
      </p:pic>
      <p:pic>
        <p:nvPicPr>
          <p:cNvPr id="15" name="Содержимое 7" descr="mapeo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285720" y="1857364"/>
            <a:ext cx="4143404" cy="21897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en-US" sz="3200" dirty="0" smtClean="0"/>
              <a:t>Quasi-trapped particles: points of origin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52" y="4071942"/>
            <a:ext cx="2000264" cy="571504"/>
          </a:xfrm>
        </p:spPr>
        <p:txBody>
          <a:bodyPr/>
          <a:lstStyle/>
          <a:p>
            <a:r>
              <a:rPr lang="en-US" dirty="0" smtClean="0"/>
              <a:t>positrons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357290" y="2143116"/>
            <a:ext cx="2184419" cy="571504"/>
          </a:xfrm>
        </p:spPr>
        <p:txBody>
          <a:bodyPr/>
          <a:lstStyle/>
          <a:p>
            <a:r>
              <a:rPr lang="en-US" dirty="0" smtClean="0"/>
              <a:t>electrons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9938" y="1857364"/>
            <a:ext cx="4384062" cy="416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572264" y="142873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AMS-01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43042" y="1428736"/>
            <a:ext cx="110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PAMELA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ratipos2eleAlbedoQuasitrapv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7" y="1071546"/>
            <a:ext cx="7216695" cy="550072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en-US" sz="4000" dirty="0" smtClean="0"/>
              <a:t>Positron to electron ratio </a:t>
            </a:r>
            <a:r>
              <a:rPr lang="en-US" sz="4000" dirty="0" err="1" smtClean="0"/>
              <a:t>vs</a:t>
            </a:r>
            <a:r>
              <a:rPr lang="en-US" sz="4000" dirty="0" smtClean="0"/>
              <a:t> energy</a:t>
            </a:r>
            <a:endParaRPr lang="ru-RU" sz="4000" dirty="0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000108"/>
            <a:ext cx="35719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35696" y="1556792"/>
            <a:ext cx="1250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PAMELA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1628800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AMS-01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648866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k</a:t>
            </a:r>
            <a:r>
              <a:rPr lang="en-US" dirty="0" smtClean="0"/>
              <a:t> (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Stably trapped particles: </a:t>
            </a:r>
            <a:r>
              <a:rPr lang="en-US" sz="3600" dirty="0" smtClean="0"/>
              <a:t>points of detection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positrons</a:t>
            </a:r>
            <a:endParaRPr lang="ru-RU" dirty="0"/>
          </a:p>
        </p:txBody>
      </p:sp>
      <p:pic>
        <p:nvPicPr>
          <p:cNvPr id="7" name="Содержимое 6" descr="map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98323"/>
            <a:ext cx="4040188" cy="290439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electrons</a:t>
            </a:r>
            <a:endParaRPr lang="ru-RU" dirty="0"/>
          </a:p>
        </p:txBody>
      </p:sp>
      <p:pic>
        <p:nvPicPr>
          <p:cNvPr id="8" name="Содержимое 7" descr="mape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697752"/>
            <a:ext cx="4041775" cy="29055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distribution of trapped particles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positrons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electrons</a:t>
            </a:r>
            <a:endParaRPr lang="ru-RU" dirty="0"/>
          </a:p>
        </p:txBody>
      </p:sp>
      <p:pic>
        <p:nvPicPr>
          <p:cNvPr id="10" name="Содержимое 9" descr="mappo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722661"/>
            <a:ext cx="4040188" cy="2855715"/>
          </a:xfrm>
        </p:spPr>
      </p:pic>
      <p:pic>
        <p:nvPicPr>
          <p:cNvPr id="12" name="Содержимое 11" descr="mapeo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722100"/>
            <a:ext cx="4041775" cy="2856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PAMELA Collaboration</a:t>
            </a:r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458913" y="1844675"/>
            <a:ext cx="6208712" cy="3641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581902" y="1947863"/>
            <a:ext cx="1655763" cy="2920999"/>
            <a:chOff x="4776" y="1227"/>
            <a:chExt cx="1043" cy="1840"/>
          </a:xfrm>
        </p:grpSpPr>
        <p:sp>
          <p:nvSpPr>
            <p:cNvPr id="180272" name="Rectangle 5"/>
            <p:cNvSpPr>
              <a:spLocks noChangeArrowheads="1"/>
            </p:cNvSpPr>
            <p:nvPr/>
          </p:nvSpPr>
          <p:spPr bwMode="auto">
            <a:xfrm>
              <a:off x="4888" y="1227"/>
              <a:ext cx="832" cy="1840"/>
            </a:xfrm>
            <a:prstGeom prst="rect">
              <a:avLst/>
            </a:prstGeom>
            <a:solidFill>
              <a:srgbClr val="FFFFFF">
                <a:alpha val="29803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0273" name="Text Box 6"/>
            <p:cNvSpPr txBox="1">
              <a:spLocks noChangeArrowheads="1"/>
            </p:cNvSpPr>
            <p:nvPr/>
          </p:nvSpPr>
          <p:spPr bwMode="auto">
            <a:xfrm>
              <a:off x="4776" y="2639"/>
              <a:ext cx="1043" cy="4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defTabSz="449263" eaLnBrk="0" hangingPunct="0"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dirty="0">
                  <a:ea typeface="MS Gothic" pitchFamily="49" charset="-128"/>
                  <a:cs typeface="Arial" pitchFamily="34" charset="0"/>
                </a:rPr>
                <a:t>Moscow </a:t>
              </a:r>
            </a:p>
            <a:p>
              <a:pPr algn="ctr" defTabSz="449263" eaLnBrk="0" hangingPunct="0"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dirty="0">
                  <a:ea typeface="MS Gothic" pitchFamily="49" charset="-128"/>
                  <a:cs typeface="Arial" pitchFamily="34" charset="0"/>
                </a:rPr>
                <a:t>St. Petersburg</a:t>
              </a:r>
            </a:p>
          </p:txBody>
        </p:sp>
        <p:pic>
          <p:nvPicPr>
            <p:cNvPr id="180274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98" y="1563"/>
              <a:ext cx="475" cy="3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80275" name="Text Box 8"/>
            <p:cNvSpPr txBox="1">
              <a:spLocks noChangeArrowheads="1"/>
            </p:cNvSpPr>
            <p:nvPr/>
          </p:nvSpPr>
          <p:spPr bwMode="auto">
            <a:xfrm>
              <a:off x="4974" y="1241"/>
              <a:ext cx="762" cy="2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defTabSz="449263" eaLnBrk="0" hangingPunct="0"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400" dirty="0">
                  <a:ea typeface="MS Gothic" pitchFamily="49" charset="-128"/>
                  <a:cs typeface="Arial" pitchFamily="34" charset="0"/>
                </a:rPr>
                <a:t>Russia:</a:t>
              </a:r>
            </a:p>
          </p:txBody>
        </p:sp>
        <p:pic>
          <p:nvPicPr>
            <p:cNvPr id="180276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57" y="1989"/>
              <a:ext cx="655" cy="3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80277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52" y="2348"/>
              <a:ext cx="562" cy="2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760914" y="6018210"/>
            <a:ext cx="2662238" cy="863599"/>
            <a:chOff x="2999" y="3791"/>
            <a:chExt cx="1677" cy="544"/>
          </a:xfrm>
        </p:grpSpPr>
        <p:sp>
          <p:nvSpPr>
            <p:cNvPr id="180268" name="Rectangle 12"/>
            <p:cNvSpPr>
              <a:spLocks noChangeArrowheads="1"/>
            </p:cNvSpPr>
            <p:nvPr/>
          </p:nvSpPr>
          <p:spPr bwMode="auto">
            <a:xfrm>
              <a:off x="3000" y="3797"/>
              <a:ext cx="1600" cy="504"/>
            </a:xfrm>
            <a:prstGeom prst="rect">
              <a:avLst/>
            </a:prstGeom>
            <a:solidFill>
              <a:srgbClr val="FFFFFF">
                <a:alpha val="29803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180269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29" y="3829"/>
              <a:ext cx="614" cy="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80270" name="Text Box 14"/>
            <p:cNvSpPr txBox="1">
              <a:spLocks noChangeArrowheads="1"/>
            </p:cNvSpPr>
            <p:nvPr/>
          </p:nvSpPr>
          <p:spPr bwMode="auto">
            <a:xfrm>
              <a:off x="2999" y="3791"/>
              <a:ext cx="870" cy="2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defTabSz="449263" eaLnBrk="0" hangingPunct="0"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400" dirty="0">
                  <a:ea typeface="MS Gothic" pitchFamily="49" charset="-128"/>
                  <a:cs typeface="Arial" pitchFamily="34" charset="0"/>
                </a:rPr>
                <a:t>Sweden:</a:t>
              </a:r>
            </a:p>
          </p:txBody>
        </p:sp>
        <p:sp>
          <p:nvSpPr>
            <p:cNvPr id="180271" name="Text Box 15"/>
            <p:cNvSpPr txBox="1">
              <a:spLocks noChangeArrowheads="1"/>
            </p:cNvSpPr>
            <p:nvPr/>
          </p:nvSpPr>
          <p:spPr bwMode="auto">
            <a:xfrm>
              <a:off x="3511" y="4101"/>
              <a:ext cx="1165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defTabSz="449263" eaLnBrk="0" hangingPunct="0"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dirty="0">
                  <a:ea typeface="MS Gothic" pitchFamily="49" charset="-128"/>
                  <a:cs typeface="Arial" pitchFamily="34" charset="0"/>
                </a:rPr>
                <a:t>KTH, Stockholm</a:t>
              </a:r>
            </a:p>
          </p:txBody>
        </p:sp>
      </p:grpSp>
      <p:sp>
        <p:nvSpPr>
          <p:cNvPr id="180230" name="Oval 16"/>
          <p:cNvSpPr>
            <a:spLocks noChangeArrowheads="1"/>
          </p:cNvSpPr>
          <p:nvPr/>
        </p:nvSpPr>
        <p:spPr bwMode="auto">
          <a:xfrm>
            <a:off x="4584700" y="3462338"/>
            <a:ext cx="228600" cy="190500"/>
          </a:xfrm>
          <a:prstGeom prst="ellipse">
            <a:avLst/>
          </a:prstGeom>
          <a:solidFill>
            <a:srgbClr val="FF33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0231" name="Line 17"/>
          <p:cNvSpPr>
            <a:spLocks noChangeShapeType="1"/>
          </p:cNvSpPr>
          <p:nvPr/>
        </p:nvSpPr>
        <p:spPr bwMode="auto">
          <a:xfrm flipH="1" flipV="1">
            <a:off x="4208463" y="1770063"/>
            <a:ext cx="481012" cy="1695450"/>
          </a:xfrm>
          <a:prstGeom prst="line">
            <a:avLst/>
          </a:prstGeom>
          <a:noFill/>
          <a:ln w="2844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0232" name="Oval 18"/>
          <p:cNvSpPr>
            <a:spLocks noChangeArrowheads="1"/>
          </p:cNvSpPr>
          <p:nvPr/>
        </p:nvSpPr>
        <p:spPr bwMode="auto">
          <a:xfrm>
            <a:off x="4419600" y="3271838"/>
            <a:ext cx="228600" cy="190500"/>
          </a:xfrm>
          <a:prstGeom prst="ellipse">
            <a:avLst/>
          </a:prstGeom>
          <a:solidFill>
            <a:srgbClr val="FF33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0233" name="Line 19"/>
          <p:cNvSpPr>
            <a:spLocks noChangeShapeType="1"/>
          </p:cNvSpPr>
          <p:nvPr/>
        </p:nvSpPr>
        <p:spPr bwMode="auto">
          <a:xfrm flipV="1">
            <a:off x="3670300" y="3490913"/>
            <a:ext cx="812800" cy="2503487"/>
          </a:xfrm>
          <a:prstGeom prst="line">
            <a:avLst/>
          </a:prstGeom>
          <a:noFill/>
          <a:ln w="2844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0234" name="Oval 20"/>
          <p:cNvSpPr>
            <a:spLocks noChangeArrowheads="1"/>
          </p:cNvSpPr>
          <p:nvPr/>
        </p:nvSpPr>
        <p:spPr bwMode="auto">
          <a:xfrm>
            <a:off x="4622800" y="3094038"/>
            <a:ext cx="228600" cy="190500"/>
          </a:xfrm>
          <a:prstGeom prst="ellipse">
            <a:avLst/>
          </a:prstGeom>
          <a:solidFill>
            <a:srgbClr val="FF33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0235" name="Line 21"/>
          <p:cNvSpPr>
            <a:spLocks noChangeShapeType="1"/>
          </p:cNvSpPr>
          <p:nvPr/>
        </p:nvSpPr>
        <p:spPr bwMode="auto">
          <a:xfrm flipH="1" flipV="1">
            <a:off x="4759325" y="3092450"/>
            <a:ext cx="603250" cy="2914650"/>
          </a:xfrm>
          <a:prstGeom prst="line">
            <a:avLst/>
          </a:prstGeom>
          <a:noFill/>
          <a:ln w="2844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0236" name="Oval 22"/>
          <p:cNvSpPr>
            <a:spLocks noChangeArrowheads="1"/>
          </p:cNvSpPr>
          <p:nvPr/>
        </p:nvSpPr>
        <p:spPr bwMode="auto">
          <a:xfrm>
            <a:off x="4940300" y="3132138"/>
            <a:ext cx="228600" cy="190500"/>
          </a:xfrm>
          <a:prstGeom prst="ellipse">
            <a:avLst/>
          </a:prstGeom>
          <a:solidFill>
            <a:srgbClr val="FF33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0237" name="Line 23"/>
          <p:cNvSpPr>
            <a:spLocks noChangeShapeType="1"/>
          </p:cNvSpPr>
          <p:nvPr/>
        </p:nvSpPr>
        <p:spPr bwMode="auto">
          <a:xfrm flipH="1">
            <a:off x="5038725" y="2941638"/>
            <a:ext cx="2736850" cy="254000"/>
          </a:xfrm>
          <a:prstGeom prst="line">
            <a:avLst/>
          </a:prstGeom>
          <a:noFill/>
          <a:ln w="2844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689100" y="6018209"/>
            <a:ext cx="2667001" cy="809624"/>
            <a:chOff x="1064" y="3791"/>
            <a:chExt cx="1680" cy="510"/>
          </a:xfrm>
        </p:grpSpPr>
        <p:sp>
          <p:nvSpPr>
            <p:cNvPr id="180264" name="Text Box 25"/>
            <p:cNvSpPr txBox="1">
              <a:spLocks noChangeArrowheads="1"/>
            </p:cNvSpPr>
            <p:nvPr/>
          </p:nvSpPr>
          <p:spPr bwMode="auto">
            <a:xfrm>
              <a:off x="1064" y="3791"/>
              <a:ext cx="966" cy="2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defTabSz="449263" eaLnBrk="0" hangingPunct="0"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400" dirty="0">
                  <a:ea typeface="MS Gothic" pitchFamily="49" charset="-128"/>
                  <a:cs typeface="Arial" pitchFamily="34" charset="0"/>
                </a:rPr>
                <a:t>Germany:</a:t>
              </a:r>
            </a:p>
          </p:txBody>
        </p:sp>
        <p:sp>
          <p:nvSpPr>
            <p:cNvPr id="180265" name="Text Box 26"/>
            <p:cNvSpPr txBox="1">
              <a:spLocks noChangeArrowheads="1"/>
            </p:cNvSpPr>
            <p:nvPr/>
          </p:nvSpPr>
          <p:spPr bwMode="auto">
            <a:xfrm>
              <a:off x="1967" y="4053"/>
              <a:ext cx="567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defTabSz="449263" eaLnBrk="0" hangingPunct="0"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dirty="0">
                  <a:ea typeface="MS Gothic" pitchFamily="49" charset="-128"/>
                  <a:cs typeface="Arial" pitchFamily="34" charset="0"/>
                </a:rPr>
                <a:t>Siegen</a:t>
              </a:r>
            </a:p>
          </p:txBody>
        </p:sp>
        <p:sp>
          <p:nvSpPr>
            <p:cNvPr id="180266" name="Rectangle 27"/>
            <p:cNvSpPr>
              <a:spLocks noChangeArrowheads="1"/>
            </p:cNvSpPr>
            <p:nvPr/>
          </p:nvSpPr>
          <p:spPr bwMode="auto">
            <a:xfrm>
              <a:off x="1064" y="3797"/>
              <a:ext cx="1680" cy="504"/>
            </a:xfrm>
            <a:prstGeom prst="rect">
              <a:avLst/>
            </a:prstGeom>
            <a:solidFill>
              <a:srgbClr val="FFFFFF">
                <a:alpha val="29803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180267" name="Picture 2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97" y="3805"/>
              <a:ext cx="790" cy="2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12788" y="836613"/>
            <a:ext cx="7689851" cy="993774"/>
            <a:chOff x="449" y="527"/>
            <a:chExt cx="4844" cy="626"/>
          </a:xfrm>
        </p:grpSpPr>
        <p:sp>
          <p:nvSpPr>
            <p:cNvPr id="180240" name="Text Box 30"/>
            <p:cNvSpPr txBox="1">
              <a:spLocks noChangeArrowheads="1"/>
            </p:cNvSpPr>
            <p:nvPr/>
          </p:nvSpPr>
          <p:spPr bwMode="auto">
            <a:xfrm>
              <a:off x="449" y="609"/>
              <a:ext cx="521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defTabSz="449263" eaLnBrk="0" hangingPunct="0"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400" dirty="0">
                  <a:ea typeface="MS Gothic" pitchFamily="49" charset="-128"/>
                  <a:cs typeface="Arial" pitchFamily="34" charset="0"/>
                </a:rPr>
                <a:t>Italy:</a:t>
              </a:r>
            </a:p>
          </p:txBody>
        </p:sp>
        <p:sp>
          <p:nvSpPr>
            <p:cNvPr id="180241" name="Rectangle 31"/>
            <p:cNvSpPr>
              <a:spLocks noChangeArrowheads="1"/>
            </p:cNvSpPr>
            <p:nvPr/>
          </p:nvSpPr>
          <p:spPr bwMode="auto">
            <a:xfrm>
              <a:off x="452" y="527"/>
              <a:ext cx="4832" cy="608"/>
            </a:xfrm>
            <a:prstGeom prst="rect">
              <a:avLst/>
            </a:prstGeom>
            <a:solidFill>
              <a:srgbClr val="FFFFFF">
                <a:alpha val="29803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978" y="569"/>
              <a:ext cx="4315" cy="584"/>
              <a:chOff x="978" y="569"/>
              <a:chExt cx="4315" cy="584"/>
            </a:xfrm>
          </p:grpSpPr>
          <p:grpSp>
            <p:nvGrpSpPr>
              <p:cNvPr id="7" name="Group 33"/>
              <p:cNvGrpSpPr>
                <a:grpSpLocks/>
              </p:cNvGrpSpPr>
              <p:nvPr/>
            </p:nvGrpSpPr>
            <p:grpSpPr bwMode="auto">
              <a:xfrm>
                <a:off x="978" y="569"/>
                <a:ext cx="407" cy="584"/>
                <a:chOff x="978" y="569"/>
                <a:chExt cx="407" cy="584"/>
              </a:xfrm>
            </p:grpSpPr>
            <p:pic>
              <p:nvPicPr>
                <p:cNvPr id="180262" name="Picture 34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989" y="569"/>
                  <a:ext cx="396" cy="39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180263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978" y="919"/>
                  <a:ext cx="373" cy="23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defTabSz="449263" eaLnBrk="0" hangingPunct="0">
                    <a:buClr>
                      <a:srgbClr val="FFFFFF"/>
                    </a:buClr>
                    <a:buSzPct val="100000"/>
                    <a:buFont typeface="Times New Roman" pitchFamily="18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800" dirty="0">
                      <a:ea typeface="MS Gothic" pitchFamily="49" charset="-128"/>
                      <a:cs typeface="Arial" pitchFamily="34" charset="0"/>
                    </a:rPr>
                    <a:t>Bari</a:t>
                  </a:r>
                </a:p>
              </p:txBody>
            </p:sp>
          </p:grpSp>
          <p:grpSp>
            <p:nvGrpSpPr>
              <p:cNvPr id="8" name="Group 36"/>
              <p:cNvGrpSpPr>
                <a:grpSpLocks/>
              </p:cNvGrpSpPr>
              <p:nvPr/>
            </p:nvGrpSpPr>
            <p:grpSpPr bwMode="auto">
              <a:xfrm>
                <a:off x="1377" y="585"/>
                <a:ext cx="680" cy="568"/>
                <a:chOff x="1377" y="585"/>
                <a:chExt cx="680" cy="568"/>
              </a:xfrm>
            </p:grpSpPr>
            <p:pic>
              <p:nvPicPr>
                <p:cNvPr id="180260" name="Picture 37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493" y="585"/>
                  <a:ext cx="396" cy="39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18026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377" y="919"/>
                  <a:ext cx="680" cy="23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defTabSz="449263" eaLnBrk="0" hangingPunct="0">
                    <a:buClr>
                      <a:srgbClr val="FFFFFF"/>
                    </a:buClr>
                    <a:buSzPct val="100000"/>
                    <a:buFont typeface="Times New Roman" pitchFamily="18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800" dirty="0">
                      <a:ea typeface="MS Gothic" pitchFamily="49" charset="-128"/>
                      <a:cs typeface="Arial" pitchFamily="34" charset="0"/>
                    </a:rPr>
                    <a:t>Florence</a:t>
                  </a:r>
                </a:p>
              </p:txBody>
            </p:sp>
          </p:grpSp>
          <p:grpSp>
            <p:nvGrpSpPr>
              <p:cNvPr id="9" name="Group 39"/>
              <p:cNvGrpSpPr>
                <a:grpSpLocks/>
              </p:cNvGrpSpPr>
              <p:nvPr/>
            </p:nvGrpSpPr>
            <p:grpSpPr bwMode="auto">
              <a:xfrm>
                <a:off x="2001" y="654"/>
                <a:ext cx="631" cy="499"/>
                <a:chOff x="2001" y="654"/>
                <a:chExt cx="631" cy="499"/>
              </a:xfrm>
            </p:grpSpPr>
            <p:sp>
              <p:nvSpPr>
                <p:cNvPr id="18025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001" y="919"/>
                  <a:ext cx="631" cy="23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defTabSz="449263" eaLnBrk="0" hangingPunct="0">
                    <a:buClr>
                      <a:srgbClr val="FFFFFF"/>
                    </a:buClr>
                    <a:buSzPct val="100000"/>
                    <a:buFont typeface="Times New Roman" pitchFamily="18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800" dirty="0" err="1">
                      <a:ea typeface="MS Gothic" pitchFamily="49" charset="-128"/>
                      <a:cs typeface="Arial" pitchFamily="34" charset="0"/>
                    </a:rPr>
                    <a:t>Frascati</a:t>
                  </a:r>
                  <a:endParaRPr lang="en-GB" sz="1800" dirty="0">
                    <a:ea typeface="MS Gothic" pitchFamily="49" charset="-128"/>
                    <a:cs typeface="Arial" pitchFamily="34" charset="0"/>
                  </a:endParaRPr>
                </a:p>
              </p:txBody>
            </p:sp>
            <p:pic>
              <p:nvPicPr>
                <p:cNvPr id="180259" name="Picture 41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2077" y="654"/>
                  <a:ext cx="423" cy="24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</p:grpSp>
          <p:grpSp>
            <p:nvGrpSpPr>
              <p:cNvPr id="10" name="Group 42"/>
              <p:cNvGrpSpPr>
                <a:grpSpLocks/>
              </p:cNvGrpSpPr>
              <p:nvPr/>
            </p:nvGrpSpPr>
            <p:grpSpPr bwMode="auto">
              <a:xfrm>
                <a:off x="3713" y="579"/>
                <a:ext cx="553" cy="574"/>
                <a:chOff x="3713" y="579"/>
                <a:chExt cx="553" cy="574"/>
              </a:xfrm>
            </p:grpSpPr>
            <p:sp>
              <p:nvSpPr>
                <p:cNvPr id="180256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713" y="919"/>
                  <a:ext cx="553" cy="23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defTabSz="449263" eaLnBrk="0" hangingPunct="0">
                    <a:buClr>
                      <a:srgbClr val="FFFFFF"/>
                    </a:buClr>
                    <a:buSzPct val="100000"/>
                    <a:buFont typeface="Times New Roman" pitchFamily="18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800">
                      <a:ea typeface="MS Gothic" pitchFamily="49" charset="-128"/>
                      <a:cs typeface="Arial" pitchFamily="34" charset="0"/>
                    </a:rPr>
                    <a:t>Trieste</a:t>
                  </a:r>
                </a:p>
              </p:txBody>
            </p:sp>
            <p:pic>
              <p:nvPicPr>
                <p:cNvPr id="180257" name="Picture 44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3783" y="579"/>
                  <a:ext cx="376" cy="37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</p:grpSp>
          <p:grpSp>
            <p:nvGrpSpPr>
              <p:cNvPr id="11" name="Group 45"/>
              <p:cNvGrpSpPr>
                <a:grpSpLocks/>
              </p:cNvGrpSpPr>
              <p:nvPr/>
            </p:nvGrpSpPr>
            <p:grpSpPr bwMode="auto">
              <a:xfrm>
                <a:off x="2631" y="574"/>
                <a:ext cx="564" cy="579"/>
                <a:chOff x="2631" y="574"/>
                <a:chExt cx="564" cy="579"/>
              </a:xfrm>
            </p:grpSpPr>
            <p:sp>
              <p:nvSpPr>
                <p:cNvPr id="18025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631" y="919"/>
                  <a:ext cx="564" cy="23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90000" tIns="46800" rIns="90000" bIns="46800">
                  <a:spAutoFit/>
                </a:bodyPr>
                <a:lstStyle/>
                <a:p>
                  <a:pPr defTabSz="449263" eaLnBrk="0" hangingPunct="0">
                    <a:buClr>
                      <a:srgbClr val="FFFFFF"/>
                    </a:buClr>
                    <a:buSzPct val="100000"/>
                    <a:buFont typeface="Times New Roman" pitchFamily="18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800" dirty="0">
                      <a:ea typeface="MS Gothic" pitchFamily="49" charset="-128"/>
                      <a:cs typeface="Arial" pitchFamily="34" charset="0"/>
                    </a:rPr>
                    <a:t>Naples</a:t>
                  </a:r>
                </a:p>
              </p:txBody>
            </p:sp>
            <p:pic>
              <p:nvPicPr>
                <p:cNvPr id="180255" name="Picture 47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2700" y="574"/>
                  <a:ext cx="367" cy="36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</p:grpSp>
          <p:grpSp>
            <p:nvGrpSpPr>
              <p:cNvPr id="12" name="Group 48"/>
              <p:cNvGrpSpPr>
                <a:grpSpLocks/>
              </p:cNvGrpSpPr>
              <p:nvPr/>
            </p:nvGrpSpPr>
            <p:grpSpPr bwMode="auto">
              <a:xfrm>
                <a:off x="3206" y="611"/>
                <a:ext cx="502" cy="542"/>
                <a:chOff x="3206" y="611"/>
                <a:chExt cx="502" cy="542"/>
              </a:xfrm>
            </p:grpSpPr>
            <p:sp>
              <p:nvSpPr>
                <p:cNvPr id="180252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206" y="919"/>
                  <a:ext cx="502" cy="23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defTabSz="449263" eaLnBrk="0" hangingPunct="0">
                    <a:buClr>
                      <a:srgbClr val="FFFFFF"/>
                    </a:buClr>
                    <a:buSzPct val="100000"/>
                    <a:buFont typeface="Times New Roman" pitchFamily="18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800">
                      <a:ea typeface="MS Gothic" pitchFamily="49" charset="-128"/>
                      <a:cs typeface="Arial" pitchFamily="34" charset="0"/>
                    </a:rPr>
                    <a:t>Rome</a:t>
                  </a:r>
                </a:p>
              </p:txBody>
            </p:sp>
            <p:pic>
              <p:nvPicPr>
                <p:cNvPr id="180253" name="Picture 50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3246" y="611"/>
                  <a:ext cx="447" cy="3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</p:pic>
          </p:grpSp>
          <p:grpSp>
            <p:nvGrpSpPr>
              <p:cNvPr id="13" name="Group 51"/>
              <p:cNvGrpSpPr>
                <a:grpSpLocks/>
              </p:cNvGrpSpPr>
              <p:nvPr/>
            </p:nvGrpSpPr>
            <p:grpSpPr bwMode="auto">
              <a:xfrm>
                <a:off x="4217" y="623"/>
                <a:ext cx="1076" cy="522"/>
                <a:chOff x="4217" y="623"/>
                <a:chExt cx="1076" cy="522"/>
              </a:xfrm>
            </p:grpSpPr>
            <p:pic>
              <p:nvPicPr>
                <p:cNvPr id="180250" name="Picture 52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423" y="623"/>
                  <a:ext cx="504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180251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217" y="911"/>
                  <a:ext cx="1076" cy="23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defTabSz="449263" eaLnBrk="0" hangingPunct="0">
                    <a:buClr>
                      <a:srgbClr val="FFFFFF"/>
                    </a:buClr>
                    <a:buSzPct val="100000"/>
                    <a:buFont typeface="Times New Roman" pitchFamily="18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800">
                      <a:ea typeface="MS Gothic" pitchFamily="49" charset="-128"/>
                      <a:cs typeface="Arial" pitchFamily="34" charset="0"/>
                    </a:rPr>
                    <a:t>CNR, Florence</a:t>
                  </a:r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distribution of trapped particles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tst11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97752"/>
            <a:ext cx="4041775" cy="2905533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3" descr="fig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5721" y="2729170"/>
            <a:ext cx="4000528" cy="287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Geomagnetic coordinates</a:t>
            </a:r>
            <a:r>
              <a:rPr lang="ru-RU" sz="3200" dirty="0" smtClean="0"/>
              <a:t> </a:t>
            </a:r>
            <a:r>
              <a:rPr lang="en-US" sz="3200" dirty="0" smtClean="0"/>
              <a:t>L-B of detected trapped particles</a:t>
            </a:r>
            <a:endParaRPr lang="ru-RU" sz="3200" dirty="0"/>
          </a:p>
        </p:txBody>
      </p:sp>
      <p:pic>
        <p:nvPicPr>
          <p:cNvPr id="5" name="Содержимое 4" descr="TrapCountvsB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4913123" cy="3793527"/>
          </a:xfrm>
        </p:spPr>
      </p:pic>
      <p:pic>
        <p:nvPicPr>
          <p:cNvPr id="8" name="Содержимое 7" descr="TrappedLshell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17398" y="1700808"/>
            <a:ext cx="4726602" cy="36495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Positron to electron ratio</a:t>
            </a:r>
            <a:endParaRPr lang="ru-RU" dirty="0"/>
          </a:p>
        </p:txBody>
      </p:sp>
      <p:pic>
        <p:nvPicPr>
          <p:cNvPr id="6" name="Содержимое 5" descr="ratioTrapLon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1137" y="1600200"/>
            <a:ext cx="586172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Sources of trapped electrons and positrons with  E&gt;10 </a:t>
            </a:r>
            <a:r>
              <a:rPr lang="en-US" sz="3600" dirty="0" err="1" smtClean="0"/>
              <a:t>MeV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33432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817829"/>
            <a:ext cx="3385939" cy="404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969568"/>
            <a:ext cx="315518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282" y="2571744"/>
            <a:ext cx="3715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Trapped proton  (TR) interactions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00496" y="2564904"/>
            <a:ext cx="514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 interaction with residual  atmosphere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1412776"/>
            <a:ext cx="5292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Gusev</a:t>
            </a:r>
            <a:r>
              <a:rPr lang="en-US" sz="1100" dirty="0" smtClean="0"/>
              <a:t> et al, 2001, 2004 :TP source are limited in spatial distribution at around L=1.2± 0.1 with the energy spectrum showing a steep cutoff at</a:t>
            </a:r>
            <a:r>
              <a:rPr lang="ru-RU" sz="1100" dirty="0" smtClean="0"/>
              <a:t> </a:t>
            </a:r>
            <a:r>
              <a:rPr lang="en-US" sz="1100" dirty="0" smtClean="0"/>
              <a:t>energy of about ~ 300 MeV. The calculated e+/e- flux ratios</a:t>
            </a:r>
            <a:r>
              <a:rPr lang="ru-RU" sz="1100" dirty="0" smtClean="0"/>
              <a:t> </a:t>
            </a:r>
            <a:r>
              <a:rPr lang="en-US" sz="1100" dirty="0" smtClean="0"/>
              <a:t>in the belt due to this source are high and attain values of ≥7</a:t>
            </a:r>
            <a:r>
              <a:rPr lang="ru-RU" sz="1100" dirty="0" smtClean="0"/>
              <a:t> </a:t>
            </a:r>
            <a:r>
              <a:rPr lang="en-US" sz="1100" dirty="0" smtClean="0"/>
              <a:t>in the energy range of 10 to 500 MeV. The simulated results</a:t>
            </a:r>
            <a:r>
              <a:rPr lang="ru-RU" sz="1100" dirty="0" smtClean="0"/>
              <a:t> </a:t>
            </a:r>
            <a:r>
              <a:rPr lang="en-US" sz="1100" dirty="0" smtClean="0"/>
              <a:t>for the CR source, at the center of the positron belt, are about</a:t>
            </a:r>
            <a:r>
              <a:rPr lang="ru-RU" sz="1100" dirty="0" smtClean="0"/>
              <a:t> </a:t>
            </a:r>
            <a:r>
              <a:rPr lang="en-US" sz="1100" dirty="0" smtClean="0"/>
              <a:t>100 times lower than the positron fluxes of the TP origin at</a:t>
            </a:r>
            <a:r>
              <a:rPr lang="ru-RU" sz="1100" dirty="0" smtClean="0"/>
              <a:t> </a:t>
            </a:r>
            <a:r>
              <a:rPr lang="en-US" sz="1100" dirty="0" smtClean="0"/>
              <a:t>L=1.2.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sz="3200" dirty="0" smtClean="0"/>
              <a:t>Ratio of positrons to electrons </a:t>
            </a:r>
            <a:r>
              <a:rPr lang="en-US" sz="3200" dirty="0" err="1" smtClean="0"/>
              <a:t>vs</a:t>
            </a:r>
            <a:r>
              <a:rPr lang="en-US" sz="3200" dirty="0" smtClean="0"/>
              <a:t> L-shell for trapped particles</a:t>
            </a:r>
            <a:endParaRPr lang="ru-RU" sz="3200" dirty="0"/>
          </a:p>
        </p:txBody>
      </p:sp>
      <p:pic>
        <p:nvPicPr>
          <p:cNvPr id="4" name="Содержимое 3" descr="LshelltrapratioExp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1137" y="1600200"/>
            <a:ext cx="586172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US" sz="3200" dirty="0" smtClean="0"/>
              <a:t>Ratio of positrons to electrons </a:t>
            </a:r>
            <a:r>
              <a:rPr lang="en-US" sz="3200" dirty="0" err="1" smtClean="0"/>
              <a:t>vs</a:t>
            </a:r>
            <a:r>
              <a:rPr lang="en-US" sz="3200" dirty="0" smtClean="0"/>
              <a:t> L-shell for trapped particles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270892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 source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Graph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1137" y="1600200"/>
            <a:ext cx="5861726" cy="4525963"/>
          </a:xfrm>
        </p:spPr>
      </p:pic>
      <p:sp>
        <p:nvSpPr>
          <p:cNvPr id="9" name="TextBox 8"/>
          <p:cNvSpPr txBox="1"/>
          <p:nvPr/>
        </p:nvSpPr>
        <p:spPr>
          <a:xfrm>
            <a:off x="3563888" y="227687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 source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</a:t>
            </a:r>
            <a:r>
              <a:rPr lang="ru-RU" dirty="0" smtClean="0"/>
              <a:t> </a:t>
            </a:r>
            <a:r>
              <a:rPr lang="en-US" dirty="0" smtClean="0"/>
              <a:t>e+/e- in</a:t>
            </a:r>
            <a:r>
              <a:rPr lang="ru-RU" dirty="0" smtClean="0"/>
              <a:t> </a:t>
            </a:r>
            <a:r>
              <a:rPr lang="en-US" dirty="0" smtClean="0"/>
              <a:t>LB coordinates for trapped particles</a:t>
            </a:r>
            <a:endParaRPr lang="ru-RU" dirty="0"/>
          </a:p>
        </p:txBody>
      </p:sp>
      <p:pic>
        <p:nvPicPr>
          <p:cNvPr id="5" name="Содержимое 4" descr="LBcanva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sp>
        <p:nvSpPr>
          <p:cNvPr id="4" name="TextBox 3"/>
          <p:cNvSpPr txBox="1"/>
          <p:nvPr/>
        </p:nvSpPr>
        <p:spPr>
          <a:xfrm>
            <a:off x="0" y="1714488"/>
            <a:ext cx="461665" cy="36433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Altitude increasing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-607255" y="4107661"/>
            <a:ext cx="250033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</a:t>
            </a:r>
            <a:r>
              <a:rPr lang="ru-RU" dirty="0" smtClean="0"/>
              <a:t> </a:t>
            </a:r>
            <a:r>
              <a:rPr lang="en-US" dirty="0" smtClean="0"/>
              <a:t>e+/e- in</a:t>
            </a:r>
            <a:r>
              <a:rPr lang="ru-RU" dirty="0" smtClean="0"/>
              <a:t> </a:t>
            </a:r>
            <a:r>
              <a:rPr lang="en-US" dirty="0" smtClean="0"/>
              <a:t>LB coordinates for trapped particles</a:t>
            </a:r>
            <a:endParaRPr lang="ru-RU" dirty="0"/>
          </a:p>
        </p:txBody>
      </p:sp>
      <p:pic>
        <p:nvPicPr>
          <p:cNvPr id="5" name="Содержимое 4" descr="LBcanva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sp>
        <p:nvSpPr>
          <p:cNvPr id="4" name="TextBox 3"/>
          <p:cNvSpPr txBox="1"/>
          <p:nvPr/>
        </p:nvSpPr>
        <p:spPr>
          <a:xfrm>
            <a:off x="0" y="1714488"/>
            <a:ext cx="461665" cy="36433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Altitude increasing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-607255" y="4107661"/>
            <a:ext cx="250033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2571736" y="4357694"/>
            <a:ext cx="3429024" cy="10715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6215082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0.18&lt;B&lt;0.2 G ,  1.12&lt;L&lt;1.3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r>
              <a:rPr lang="en-US" sz="3600" dirty="0" smtClean="0"/>
              <a:t>Energy distributions of trapped electrons and positrons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2800" dirty="0" smtClean="0"/>
              <a:t>0.18&lt;B&lt;0.2 G ,  1.12&lt;L&lt;1.3</a:t>
            </a:r>
            <a:r>
              <a:rPr lang="ru-RU" sz="2800" dirty="0" smtClean="0"/>
              <a:t> </a:t>
            </a:r>
            <a:endParaRPr lang="ru-RU" sz="3600" dirty="0"/>
          </a:p>
        </p:txBody>
      </p:sp>
      <p:pic>
        <p:nvPicPr>
          <p:cNvPr id="6" name="Содержимое 5" descr="SAAtrapspectrav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00808"/>
            <a:ext cx="6234766" cy="48139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0" y="277002"/>
            <a:ext cx="8947150" cy="504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551" tIns="152352" bIns="0" anchor="ctr">
            <a:spAutoFit/>
          </a:bodyPr>
          <a:lstStyle/>
          <a:p>
            <a:pPr marL="622300" indent="-622300" algn="ctr">
              <a:defRPr/>
            </a:pPr>
            <a:r>
              <a:rPr lang="en-US" sz="2400" b="1" dirty="0" smtClean="0">
                <a:cs typeface="+mn-cs"/>
              </a:rPr>
              <a:t>Conclusion</a:t>
            </a:r>
          </a:p>
          <a:p>
            <a:pPr marL="622300" indent="-622300" algn="ctr">
              <a:defRPr/>
            </a:pPr>
            <a:endParaRPr lang="en-US" sz="2400" b="1" dirty="0" smtClean="0">
              <a:cs typeface="+mn-cs"/>
            </a:endParaRPr>
          </a:p>
          <a:p>
            <a:pPr marL="342900" indent="-342900" algn="just">
              <a:defRPr/>
            </a:pPr>
            <a:r>
              <a:rPr lang="en-US" dirty="0" smtClean="0"/>
              <a:t>1. Particle tracing in magnetosphere selects </a:t>
            </a:r>
          </a:p>
          <a:p>
            <a:pPr marL="342900" indent="-342900" algn="just">
              <a:defRPr/>
            </a:pPr>
            <a:r>
              <a:rPr lang="en-US" dirty="0" smtClean="0"/>
              <a:t>       -  cosmic ray</a:t>
            </a:r>
          </a:p>
          <a:p>
            <a:pPr marL="342900" indent="-342900" algn="just">
              <a:defRPr/>
            </a:pPr>
            <a:r>
              <a:rPr lang="en-US" dirty="0" smtClean="0"/>
              <a:t>      -  re-entrant </a:t>
            </a:r>
            <a:r>
              <a:rPr lang="en-US" dirty="0" err="1" smtClean="0"/>
              <a:t>albedo</a:t>
            </a:r>
            <a:endParaRPr lang="en-US" dirty="0" smtClean="0"/>
          </a:p>
          <a:p>
            <a:pPr marL="342900" indent="-342900" algn="just">
              <a:defRPr/>
            </a:pPr>
            <a:r>
              <a:rPr lang="en-US" dirty="0" smtClean="0"/>
              <a:t>      -  </a:t>
            </a:r>
            <a:r>
              <a:rPr lang="en-US" dirty="0" err="1" smtClean="0"/>
              <a:t>quasitrapped</a:t>
            </a:r>
            <a:r>
              <a:rPr lang="en-US" dirty="0" smtClean="0"/>
              <a:t> </a:t>
            </a:r>
          </a:p>
          <a:p>
            <a:pPr marL="342900" indent="-342900" algn="just">
              <a:defRPr/>
            </a:pPr>
            <a:r>
              <a:rPr lang="en-US" dirty="0" smtClean="0"/>
              <a:t>       - trapped</a:t>
            </a:r>
            <a:r>
              <a:rPr lang="ru-RU" dirty="0" smtClean="0"/>
              <a:t> </a:t>
            </a:r>
            <a:endParaRPr lang="en-US" dirty="0" smtClean="0"/>
          </a:p>
          <a:p>
            <a:pPr marL="342900" indent="-342900" algn="just">
              <a:defRPr/>
            </a:pPr>
            <a:r>
              <a:rPr lang="en-US" dirty="0" smtClean="0"/>
              <a:t>electron and positron </a:t>
            </a:r>
          </a:p>
          <a:p>
            <a:pPr marL="342900" indent="-342900" algn="just">
              <a:defRPr/>
            </a:pPr>
            <a:r>
              <a:rPr lang="ru-RU" dirty="0" smtClean="0"/>
              <a:t> </a:t>
            </a:r>
            <a:endParaRPr lang="en-US" dirty="0" smtClean="0"/>
          </a:p>
          <a:p>
            <a:pPr marL="342900" indent="-342900" algn="just">
              <a:defRPr/>
            </a:pPr>
            <a:r>
              <a:rPr lang="ru-RU" dirty="0" smtClean="0"/>
              <a:t>2. </a:t>
            </a:r>
            <a:r>
              <a:rPr lang="en-US" dirty="0" smtClean="0"/>
              <a:t>Charge composition of stably trapped particles in radiation belt differs from </a:t>
            </a:r>
            <a:r>
              <a:rPr lang="en-US" dirty="0" err="1" smtClean="0"/>
              <a:t>longlived</a:t>
            </a:r>
            <a:r>
              <a:rPr lang="en-US" dirty="0" smtClean="0"/>
              <a:t> </a:t>
            </a:r>
            <a:r>
              <a:rPr lang="en-US" dirty="0" err="1" smtClean="0"/>
              <a:t>quasitrapped</a:t>
            </a:r>
            <a:r>
              <a:rPr lang="en-US" dirty="0" smtClean="0"/>
              <a:t> component</a:t>
            </a:r>
          </a:p>
          <a:p>
            <a:pPr marL="342900" indent="-342900" algn="just">
              <a:defRPr/>
            </a:pPr>
            <a:endParaRPr lang="en-US" dirty="0" smtClean="0"/>
          </a:p>
          <a:p>
            <a:pPr marL="342900" indent="-342900" algn="just">
              <a:defRPr/>
            </a:pPr>
            <a:r>
              <a:rPr lang="en-US" dirty="0" smtClean="0"/>
              <a:t>3.   PAMELA detects more electrons then positrons on boundary of radiation belt </a:t>
            </a:r>
          </a:p>
          <a:p>
            <a:pPr marL="342900" indent="-342900" algn="just">
              <a:defRPr/>
            </a:pPr>
            <a:r>
              <a:rPr lang="en-US" dirty="0" smtClean="0"/>
              <a:t>at </a:t>
            </a:r>
            <a:r>
              <a:rPr lang="en-US" smtClean="0"/>
              <a:t>E </a:t>
            </a:r>
            <a:r>
              <a:rPr lang="en-US" smtClean="0"/>
              <a:t>&lt;0.5 </a:t>
            </a:r>
            <a:r>
              <a:rPr lang="en-US" dirty="0" err="1" smtClean="0"/>
              <a:t>GeV</a:t>
            </a:r>
            <a:endParaRPr lang="en-US" dirty="0" smtClean="0"/>
          </a:p>
          <a:p>
            <a:pPr marL="342900" indent="-342900" algn="just">
              <a:defRPr/>
            </a:pPr>
            <a:endParaRPr lang="en-US" dirty="0" smtClean="0"/>
          </a:p>
          <a:p>
            <a:pPr marL="342900" indent="-342900" algn="just">
              <a:defRPr/>
            </a:pPr>
            <a:r>
              <a:rPr lang="en-US" dirty="0" smtClean="0"/>
              <a:t> </a:t>
            </a:r>
          </a:p>
          <a:p>
            <a:pPr marL="342900" indent="-342900" algn="just">
              <a:defRPr/>
            </a:pPr>
            <a:endParaRPr lang="ru-RU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113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795337"/>
            <a:ext cx="4518025" cy="60626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011142" name="Rectangle 6"/>
          <p:cNvSpPr>
            <a:spLocks/>
          </p:cNvSpPr>
          <p:nvPr/>
        </p:nvSpPr>
        <p:spPr bwMode="auto">
          <a:xfrm>
            <a:off x="2483768" y="836712"/>
            <a:ext cx="1393825" cy="436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4" bIns="0"/>
          <a:lstStyle/>
          <a:p>
            <a:pPr marL="39688" defTabSz="642938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500" dirty="0">
                <a:solidFill>
                  <a:srgbClr val="0000FF"/>
                </a:solidFill>
                <a:latin typeface="Gill Sans" charset="0"/>
                <a:sym typeface="Gill Sans" charset="0"/>
              </a:rPr>
              <a:t>~40 km</a:t>
            </a:r>
          </a:p>
        </p:txBody>
      </p:sp>
      <p:pic>
        <p:nvPicPr>
          <p:cNvPr id="20111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0"/>
            <a:ext cx="946150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11144" name="Rectangle 8"/>
          <p:cNvSpPr>
            <a:spLocks/>
          </p:cNvSpPr>
          <p:nvPr/>
        </p:nvSpPr>
        <p:spPr bwMode="auto">
          <a:xfrm>
            <a:off x="2339752" y="188640"/>
            <a:ext cx="1660525" cy="420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4" bIns="0"/>
          <a:lstStyle/>
          <a:p>
            <a:pPr marL="39688" defTabSz="642938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Gill Sans" charset="0"/>
                <a:sym typeface="Gill Sans" charset="0"/>
              </a:rPr>
              <a:t>~500 km</a:t>
            </a:r>
          </a:p>
        </p:txBody>
      </p:sp>
      <p:sp>
        <p:nvSpPr>
          <p:cNvPr id="2011146" name="Line 10"/>
          <p:cNvSpPr>
            <a:spLocks noChangeShapeType="1"/>
          </p:cNvSpPr>
          <p:nvPr/>
        </p:nvSpPr>
        <p:spPr bwMode="auto">
          <a:xfrm flipV="1">
            <a:off x="1547664" y="1268760"/>
            <a:ext cx="6361261" cy="22225"/>
          </a:xfrm>
          <a:prstGeom prst="line">
            <a:avLst/>
          </a:prstGeom>
          <a:noFill/>
          <a:ln w="762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11148" name="Line 12"/>
          <p:cNvSpPr>
            <a:spLocks noChangeShapeType="1"/>
          </p:cNvSpPr>
          <p:nvPr/>
        </p:nvSpPr>
        <p:spPr bwMode="auto">
          <a:xfrm rot="10800000" flipH="1">
            <a:off x="6948264" y="260648"/>
            <a:ext cx="322262" cy="1231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11150" name="Rectangle 14"/>
          <p:cNvSpPr>
            <a:spLocks/>
          </p:cNvSpPr>
          <p:nvPr/>
        </p:nvSpPr>
        <p:spPr bwMode="auto">
          <a:xfrm>
            <a:off x="251520" y="980728"/>
            <a:ext cx="213327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4" bIns="0">
            <a:spAutoFit/>
          </a:bodyPr>
          <a:lstStyle/>
          <a:p>
            <a:pPr marL="39688" defTabSz="642938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2060"/>
                </a:solidFill>
                <a:latin typeface="Gill Sans" charset="0"/>
                <a:sym typeface="Gill Sans" charset="0"/>
              </a:rPr>
              <a:t>Atmospheric boundary</a:t>
            </a:r>
            <a:endParaRPr lang="ru-RU" sz="1600" dirty="0" smtClean="0">
              <a:solidFill>
                <a:srgbClr val="00206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2011153" name="Rectangle 17"/>
          <p:cNvSpPr>
            <a:spLocks/>
          </p:cNvSpPr>
          <p:nvPr/>
        </p:nvSpPr>
        <p:spPr bwMode="auto">
          <a:xfrm>
            <a:off x="7308304" y="404664"/>
            <a:ext cx="1725612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4" bIns="0">
            <a:spAutoFit/>
          </a:bodyPr>
          <a:lstStyle/>
          <a:p>
            <a:pPr marL="39688" defTabSz="642938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FF0000"/>
                </a:solidFill>
                <a:latin typeface="Gill Sans" charset="0"/>
                <a:sym typeface="Gill Sans" charset="0"/>
              </a:rPr>
              <a:t>Primary cosmic ray</a:t>
            </a:r>
          </a:p>
        </p:txBody>
      </p:sp>
      <p:sp>
        <p:nvSpPr>
          <p:cNvPr id="23" name="Полилиния 22"/>
          <p:cNvSpPr/>
          <p:nvPr/>
        </p:nvSpPr>
        <p:spPr>
          <a:xfrm>
            <a:off x="5004048" y="-747464"/>
            <a:ext cx="1873956" cy="2268193"/>
          </a:xfrm>
          <a:custGeom>
            <a:avLst/>
            <a:gdLst>
              <a:gd name="connsiteX0" fmla="*/ 1873956 w 1873956"/>
              <a:gd name="connsiteY0" fmla="*/ 1332089 h 1332089"/>
              <a:gd name="connsiteX1" fmla="*/ 237067 w 1873956"/>
              <a:gd name="connsiteY1" fmla="*/ 451556 h 1332089"/>
              <a:gd name="connsiteX2" fmla="*/ 451556 w 1873956"/>
              <a:gd name="connsiteY2" fmla="*/ 0 h 1332089"/>
              <a:gd name="connsiteX3" fmla="*/ 451556 w 1873956"/>
              <a:gd name="connsiteY3" fmla="*/ 0 h 1332089"/>
              <a:gd name="connsiteX4" fmla="*/ 451556 w 1873956"/>
              <a:gd name="connsiteY4" fmla="*/ 11289 h 1332089"/>
              <a:gd name="connsiteX5" fmla="*/ 451556 w 1873956"/>
              <a:gd name="connsiteY5" fmla="*/ 11289 h 133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3956" h="1332089">
                <a:moveTo>
                  <a:pt x="1873956" y="1332089"/>
                </a:moveTo>
                <a:cubicBezTo>
                  <a:pt x="1174045" y="1002830"/>
                  <a:pt x="474134" y="673571"/>
                  <a:pt x="237067" y="451556"/>
                </a:cubicBezTo>
                <a:cubicBezTo>
                  <a:pt x="0" y="229541"/>
                  <a:pt x="451556" y="0"/>
                  <a:pt x="451556" y="0"/>
                </a:cubicBezTo>
                <a:lnTo>
                  <a:pt x="451556" y="0"/>
                </a:lnTo>
                <a:lnTo>
                  <a:pt x="451556" y="11289"/>
                </a:lnTo>
                <a:lnTo>
                  <a:pt x="451556" y="11289"/>
                </a:lnTo>
              </a:path>
            </a:pathLst>
          </a:custGeom>
          <a:ln w="34925">
            <a:solidFill>
              <a:srgbClr val="84A4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1299555"/>
            <a:ext cx="3995936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1600" dirty="0" smtClean="0"/>
              <a:t>N. </a:t>
            </a:r>
            <a:r>
              <a:rPr lang="en-US" sz="1600" dirty="0" err="1" smtClean="0"/>
              <a:t>Grigorov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Possibility of existence of a radiation belt around the earth consisting of electr.ons with energies of 100 </a:t>
            </a:r>
            <a:r>
              <a:rPr lang="en-US" sz="1600" dirty="0" err="1" smtClean="0"/>
              <a:t>MeV</a:t>
            </a:r>
            <a:r>
              <a:rPr lang="en-US" sz="1600" dirty="0" smtClean="0"/>
              <a:t> and above. Soviet Physics </a:t>
            </a:r>
            <a:r>
              <a:rPr lang="en-US" sz="1600" dirty="0" err="1" smtClean="0"/>
              <a:t>Doklady</a:t>
            </a:r>
            <a:r>
              <a:rPr lang="en-US" sz="1600" dirty="0" smtClean="0"/>
              <a:t>, Vol. 22, p.305, 1977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 smtClean="0"/>
              <a:t>Production of charged </a:t>
            </a:r>
            <a:r>
              <a:rPr lang="en-US" sz="1600" dirty="0" err="1" smtClean="0"/>
              <a:t>pions</a:t>
            </a:r>
            <a:r>
              <a:rPr lang="en-US" sz="1600" dirty="0" smtClean="0"/>
              <a:t> in CR protons interaction with residual atmosphere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 dirty="0" smtClean="0">
                <a:sym typeface="Symbol" pitchFamily="18" charset="2"/>
              </a:rPr>
              <a:t>      </a:t>
            </a:r>
            <a:r>
              <a:rPr lang="ru-RU" sz="1600" dirty="0" smtClean="0">
                <a:sym typeface="Symbol" pitchFamily="18" charset="2"/>
              </a:rPr>
              <a:t></a:t>
            </a:r>
            <a:r>
              <a:rPr lang="ru-RU" sz="1600" baseline="30000" dirty="0" smtClean="0">
                <a:sym typeface="Symbol" pitchFamily="18" charset="2"/>
              </a:rPr>
              <a:t></a:t>
            </a:r>
            <a:r>
              <a:rPr lang="ru-RU" sz="1600" dirty="0" smtClean="0">
                <a:sym typeface="Symbol" pitchFamily="18" charset="2"/>
              </a:rPr>
              <a:t></a:t>
            </a:r>
            <a:r>
              <a:rPr lang="ru-RU" sz="1600" baseline="30000" dirty="0" smtClean="0">
                <a:sym typeface="Symbol" pitchFamily="18" charset="2"/>
              </a:rPr>
              <a:t></a:t>
            </a:r>
            <a:r>
              <a:rPr lang="ru-RU" sz="1600" dirty="0" smtClean="0">
                <a:sym typeface="Symbol" pitchFamily="18" charset="2"/>
              </a:rPr>
              <a:t></a:t>
            </a:r>
            <a:r>
              <a:rPr lang="ru-RU" sz="1600" dirty="0" smtClean="0"/>
              <a:t>е</a:t>
            </a:r>
            <a:r>
              <a:rPr lang="ru-RU" sz="1600" baseline="30000" dirty="0" smtClean="0">
                <a:sym typeface="Symbol" pitchFamily="18" charset="2"/>
              </a:rPr>
              <a:t></a:t>
            </a:r>
            <a:r>
              <a:rPr lang="ru-RU" sz="1600" dirty="0" smtClean="0"/>
              <a:t> </a:t>
            </a:r>
            <a:endParaRPr lang="en-US" sz="16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 smtClean="0"/>
              <a:t>Trapping of secondary particles by the Earth magnetic field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 dirty="0" smtClean="0"/>
              <a:t>	livetime T(h)~</a:t>
            </a:r>
            <a:r>
              <a:rPr lang="en-US" sz="1600" dirty="0" smtClean="0">
                <a:sym typeface="Symbol" pitchFamily="18" charset="2"/>
              </a:rPr>
              <a:t> </a:t>
            </a:r>
            <a:r>
              <a:rPr lang="ru-RU" sz="1600" dirty="0" smtClean="0">
                <a:sym typeface="Symbol" pitchFamily="18" charset="2"/>
              </a:rPr>
              <a:t>1</a:t>
            </a:r>
            <a:r>
              <a:rPr lang="en-US" sz="1600" dirty="0" smtClean="0">
                <a:sym typeface="Symbol" pitchFamily="18" charset="2"/>
              </a:rPr>
              <a:t>/</a:t>
            </a:r>
            <a:r>
              <a:rPr lang="en-US" sz="1600" dirty="0" smtClean="0">
                <a:sym typeface="Symbol" pitchFamily="18" charset="2"/>
              </a:rPr>
              <a:t>(h)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 dirty="0" smtClean="0"/>
              <a:t>	Intensity  </a:t>
            </a:r>
            <a:r>
              <a:rPr lang="en-US" sz="1600" dirty="0" err="1" smtClean="0"/>
              <a:t>I</a:t>
            </a:r>
            <a:r>
              <a:rPr lang="en-US" sz="1600" baseline="-25000" dirty="0" err="1" smtClean="0"/>
              <a:t>e</a:t>
            </a:r>
            <a:r>
              <a:rPr lang="en-US" sz="1600" dirty="0" smtClean="0"/>
              <a:t>(h) ~</a:t>
            </a:r>
            <a:r>
              <a:rPr lang="en-US" sz="1600" dirty="0" err="1" smtClean="0"/>
              <a:t>I</a:t>
            </a:r>
            <a:r>
              <a:rPr lang="en-US" sz="1600" baseline="-25000" dirty="0" err="1" smtClean="0"/>
              <a:t>cr</a:t>
            </a:r>
            <a:r>
              <a:rPr lang="en-US" sz="1600" dirty="0" smtClean="0"/>
              <a:t>×</a:t>
            </a:r>
            <a:r>
              <a:rPr lang="en-US" sz="1600" dirty="0" smtClean="0">
                <a:sym typeface="Symbol" pitchFamily="18" charset="2"/>
              </a:rPr>
              <a:t>(h)</a:t>
            </a:r>
            <a:r>
              <a:rPr lang="en-US" sz="1600" dirty="0" smtClean="0"/>
              <a:t>×</a:t>
            </a:r>
            <a:r>
              <a:rPr lang="en-US" sz="1600" dirty="0" smtClean="0">
                <a:sym typeface="Symbol" pitchFamily="18" charset="2"/>
              </a:rPr>
              <a:t>T(h)~ ·/ </a:t>
            </a:r>
            <a:r>
              <a:rPr lang="en-US" sz="1600" dirty="0" err="1" smtClean="0"/>
              <a:t>I</a:t>
            </a:r>
            <a:r>
              <a:rPr lang="en-US" sz="1600" baseline="-25000" dirty="0" err="1" smtClean="0"/>
              <a:t>e</a:t>
            </a:r>
            <a:r>
              <a:rPr lang="en-US" sz="1600" dirty="0" smtClean="0"/>
              <a:t>(h) ~ </a:t>
            </a:r>
            <a:r>
              <a:rPr lang="en-US" sz="1600" dirty="0" smtClean="0">
                <a:sym typeface="Symbol" pitchFamily="18" charset="2"/>
              </a:rPr>
              <a:t>constant (h)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 from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~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100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to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~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1000км</a:t>
            </a: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marL="342900" indent="-342900">
              <a:spcBef>
                <a:spcPct val="20000"/>
              </a:spcBef>
            </a:pP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en-US" sz="1600" dirty="0" err="1" smtClean="0"/>
              <a:t>Basilova</a:t>
            </a:r>
            <a:r>
              <a:rPr lang="en-US" sz="1600" dirty="0" smtClean="0"/>
              <a:t> et al. 1978</a:t>
            </a:r>
          </a:p>
          <a:p>
            <a:r>
              <a:rPr lang="en-US" sz="1600" dirty="0" err="1" smtClean="0"/>
              <a:t>Kurnosova</a:t>
            </a:r>
            <a:r>
              <a:rPr lang="en-US" sz="1600" dirty="0" smtClean="0"/>
              <a:t> et al.1979: first measurements</a:t>
            </a:r>
          </a:p>
          <a:p>
            <a:r>
              <a:rPr lang="en-US" sz="1600" dirty="0" err="1" smtClean="0"/>
              <a:t>Galper</a:t>
            </a:r>
            <a:r>
              <a:rPr lang="en-US" sz="1600" dirty="0" smtClean="0"/>
              <a:t> et al 1983 :    electron  excess in SAA</a:t>
            </a:r>
          </a:p>
          <a:p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420888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Thank you</a:t>
            </a:r>
            <a:r>
              <a:rPr lang="ru-RU" sz="6600" dirty="0" smtClean="0"/>
              <a:t>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 slides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287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PAMELA detectors</a:t>
            </a:r>
            <a:endParaRPr lang="en-GB"/>
          </a:p>
        </p:txBody>
      </p:sp>
      <p:pic>
        <p:nvPicPr>
          <p:cNvPr id="26627" name="Picture 4" descr="pamela_drawing_bongi_fin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136650"/>
            <a:ext cx="4213225" cy="4121150"/>
          </a:xfrm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179388" y="4976813"/>
            <a:ext cx="2051050" cy="952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it-IT" sz="1400">
                <a:solidFill>
                  <a:srgbClr val="0000FF"/>
                </a:solidFill>
              </a:rPr>
              <a:t>GF: 21.5 cm</a:t>
            </a:r>
            <a:r>
              <a:rPr lang="it-IT" sz="1400" baseline="30000">
                <a:solidFill>
                  <a:srgbClr val="0000FF"/>
                </a:solidFill>
              </a:rPr>
              <a:t>2</a:t>
            </a:r>
            <a:r>
              <a:rPr lang="it-IT" sz="1400">
                <a:solidFill>
                  <a:srgbClr val="0000FF"/>
                </a:solidFill>
              </a:rPr>
              <a:t> sr                Mass: 470 kg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it-IT" sz="1400">
                <a:solidFill>
                  <a:srgbClr val="0000FF"/>
                </a:solidFill>
              </a:rPr>
              <a:t>Size: 130x70x70 cm</a:t>
            </a:r>
            <a:r>
              <a:rPr lang="it-IT" sz="1400" baseline="30000">
                <a:solidFill>
                  <a:srgbClr val="0000FF"/>
                </a:solidFill>
              </a:rPr>
              <a:t>3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it-IT" sz="1400">
                <a:solidFill>
                  <a:srgbClr val="0000FF"/>
                </a:solidFill>
              </a:rPr>
              <a:t>Power Budget: 360W </a:t>
            </a:r>
            <a:endParaRPr lang="en-US" sz="1400">
              <a:solidFill>
                <a:srgbClr val="0000FF"/>
              </a:solidFill>
            </a:endParaRP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2411413" y="5260975"/>
            <a:ext cx="5473700" cy="12922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it-IT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Spectrometer</a:t>
            </a:r>
            <a:r>
              <a:rPr lang="it-IT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it-IT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microstrip silicon tracking system</a:t>
            </a:r>
            <a:r>
              <a:rPr lang="it-IT" sz="16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t-IT" sz="16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+   permanent magnet</a:t>
            </a:r>
            <a:endParaRPr lang="it-IT" sz="16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it-IT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provides:  </a:t>
            </a:r>
          </a:p>
          <a:p>
            <a:pPr lvl="1">
              <a:lnSpc>
                <a:spcPct val="80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it-IT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sz="16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Magnetic rigidity</a:t>
            </a:r>
            <a:r>
              <a:rPr lang="it-IT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</a:t>
            </a:r>
            <a:r>
              <a:rPr lang="it-IT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 = pc/Ze</a:t>
            </a:r>
          </a:p>
          <a:p>
            <a:pPr lvl="1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it-IT" sz="16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Charge sign</a:t>
            </a:r>
          </a:p>
          <a:p>
            <a:pPr lvl="1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n-US" sz="16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Charge value from dE/dx</a:t>
            </a:r>
            <a:endParaRPr lang="en-GB" sz="1600" i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6492875" y="2247900"/>
            <a:ext cx="990600" cy="144145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/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2411413" y="1085850"/>
            <a:ext cx="273685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sz="1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Time-Of-Flight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sz="1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plastic </a:t>
            </a:r>
            <a:r>
              <a:rPr lang="en-GB" sz="1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scintillators</a:t>
            </a:r>
            <a:r>
              <a:rPr lang="en-GB" sz="1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+ PMT: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Trigger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Albedo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rejection;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Mass identification up to 1 </a:t>
            </a:r>
            <a:r>
              <a:rPr lang="en-GB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Charge identification from </a:t>
            </a:r>
            <a:r>
              <a:rPr lang="en-GB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dE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en-GB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dX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sz="1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Electromagnetic calorimeter</a:t>
            </a:r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sz="1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W/Si sampling (16.3 X</a:t>
            </a:r>
            <a:r>
              <a:rPr lang="en-GB" sz="1400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sz="1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0.6 </a:t>
            </a:r>
            <a:r>
              <a:rPr lang="en-GB" sz="1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λI</a:t>
            </a:r>
            <a:r>
              <a:rPr lang="en-GB" sz="1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1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Discrimination e+ / p,  anti-p / e</a:t>
            </a:r>
            <a:r>
              <a:rPr lang="en-GB" sz="1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(shower topology)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 E measurement for </a:t>
            </a:r>
            <a:r>
              <a:rPr lang="en-GB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16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GB" sz="1600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GB" sz="1600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sz="1600" u="sng" dirty="0">
                <a:solidFill>
                  <a:schemeClr val="tx1"/>
                </a:solidFill>
                <a:latin typeface="Arial Narrow" pitchFamily="34" charset="0"/>
              </a:rPr>
              <a:t>Neutron detector</a:t>
            </a:r>
          </a:p>
          <a:p>
            <a: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sz="1600" baseline="30000" dirty="0">
                <a:solidFill>
                  <a:srgbClr val="FF9933"/>
                </a:solidFill>
                <a:latin typeface="Arial Narrow" pitchFamily="34" charset="0"/>
              </a:rPr>
              <a:t>3</a:t>
            </a:r>
            <a:r>
              <a:rPr lang="en-GB" sz="1600" dirty="0">
                <a:solidFill>
                  <a:srgbClr val="FF9933"/>
                </a:solidFill>
                <a:latin typeface="Arial Narrow" pitchFamily="34" charset="0"/>
              </a:rPr>
              <a:t>He tubes + polyethylene moderator: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n-GB" sz="1600" dirty="0">
                <a:latin typeface="Arial Narrow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Arial Narrow" pitchFamily="34" charset="0"/>
              </a:rPr>
              <a:t>High-energy e/h discrimination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GB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2411760" y="980728"/>
            <a:ext cx="2664296" cy="1296144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/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2411760" y="2420888"/>
            <a:ext cx="2660303" cy="1224136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/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6588125" y="3816350"/>
            <a:ext cx="792163" cy="720725"/>
          </a:xfrm>
          <a:prstGeom prst="rect">
            <a:avLst/>
          </a:prstGeom>
          <a:noFill/>
          <a:ln w="28575" algn="ctr">
            <a:solidFill>
              <a:srgbClr val="99CCFF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/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 flipH="1" flipV="1">
            <a:off x="5072063" y="3714750"/>
            <a:ext cx="1516062" cy="446088"/>
          </a:xfrm>
          <a:prstGeom prst="line">
            <a:avLst/>
          </a:prstGeom>
          <a:noFill/>
          <a:ln w="28575">
            <a:solidFill>
              <a:srgbClr val="0000CC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 flipH="1" flipV="1">
            <a:off x="4932040" y="2204863"/>
            <a:ext cx="1368748" cy="1468611"/>
          </a:xfrm>
          <a:prstGeom prst="line">
            <a:avLst/>
          </a:prstGeom>
          <a:noFill/>
          <a:ln w="28575">
            <a:solidFill>
              <a:srgbClr val="99CC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H="1">
            <a:off x="5003800" y="1368425"/>
            <a:ext cx="936625" cy="144463"/>
          </a:xfrm>
          <a:prstGeom prst="line">
            <a:avLst/>
          </a:prstGeom>
          <a:noFill/>
          <a:ln w="28575">
            <a:solidFill>
              <a:srgbClr val="99CC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 flipH="1" flipV="1">
            <a:off x="5003800" y="2016125"/>
            <a:ext cx="1584325" cy="215900"/>
          </a:xfrm>
          <a:prstGeom prst="line">
            <a:avLst/>
          </a:prstGeom>
          <a:noFill/>
          <a:ln w="28575">
            <a:solidFill>
              <a:srgbClr val="99CC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Freeform 16"/>
          <p:cNvSpPr>
            <a:spLocks/>
          </p:cNvSpPr>
          <p:nvPr/>
        </p:nvSpPr>
        <p:spPr bwMode="auto">
          <a:xfrm>
            <a:off x="7451725" y="3027363"/>
            <a:ext cx="1584325" cy="2592387"/>
          </a:xfrm>
          <a:custGeom>
            <a:avLst/>
            <a:gdLst>
              <a:gd name="T0" fmla="*/ 0 w 1043"/>
              <a:gd name="T1" fmla="*/ 0 h 1633"/>
              <a:gd name="T2" fmla="*/ 1043 w 1043"/>
              <a:gd name="T3" fmla="*/ 0 h 1633"/>
              <a:gd name="T4" fmla="*/ 1043 w 1043"/>
              <a:gd name="T5" fmla="*/ 1633 h 1633"/>
              <a:gd name="T6" fmla="*/ 272 w 1043"/>
              <a:gd name="T7" fmla="*/ 1633 h 1633"/>
              <a:gd name="T8" fmla="*/ 0 60000 65536"/>
              <a:gd name="T9" fmla="*/ 0 60000 65536"/>
              <a:gd name="T10" fmla="*/ 0 60000 65536"/>
              <a:gd name="T11" fmla="*/ 0 60000 65536"/>
              <a:gd name="T12" fmla="*/ 0 w 1043"/>
              <a:gd name="T13" fmla="*/ 0 h 1633"/>
              <a:gd name="T14" fmla="*/ 1043 w 1043"/>
              <a:gd name="T15" fmla="*/ 1633 h 16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3" h="1633">
                <a:moveTo>
                  <a:pt x="0" y="0"/>
                </a:moveTo>
                <a:lnTo>
                  <a:pt x="1043" y="0"/>
                </a:lnTo>
                <a:lnTo>
                  <a:pt x="1043" y="1633"/>
                </a:lnTo>
                <a:lnTo>
                  <a:pt x="272" y="1633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Text Box 17"/>
          <p:cNvSpPr txBox="1">
            <a:spLocks noChangeArrowheads="1"/>
          </p:cNvSpPr>
          <p:nvPr/>
        </p:nvSpPr>
        <p:spPr bwMode="auto">
          <a:xfrm>
            <a:off x="77788" y="685800"/>
            <a:ext cx="869473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Main requirements 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GB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high-sensitivity antiparticle identification and precise momentum measure</a:t>
            </a:r>
          </a:p>
        </p:txBody>
      </p:sp>
      <p:sp>
        <p:nvSpPr>
          <p:cNvPr id="26641" name="Rectangle 18"/>
          <p:cNvSpPr>
            <a:spLocks noChangeArrowheads="1"/>
          </p:cNvSpPr>
          <p:nvPr/>
        </p:nvSpPr>
        <p:spPr bwMode="auto">
          <a:xfrm>
            <a:off x="2411760" y="3861048"/>
            <a:ext cx="2667000" cy="960438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/>
          </a:p>
        </p:txBody>
      </p:sp>
      <p:sp>
        <p:nvSpPr>
          <p:cNvPr id="26642" name="Line 19"/>
          <p:cNvSpPr>
            <a:spLocks noChangeShapeType="1"/>
          </p:cNvSpPr>
          <p:nvPr/>
        </p:nvSpPr>
        <p:spPr bwMode="auto">
          <a:xfrm flipH="1" flipV="1">
            <a:off x="5072063" y="4643438"/>
            <a:ext cx="1176337" cy="303212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Rectangle 20"/>
          <p:cNvSpPr>
            <a:spLocks noChangeArrowheads="1"/>
          </p:cNvSpPr>
          <p:nvPr/>
        </p:nvSpPr>
        <p:spPr bwMode="auto">
          <a:xfrm>
            <a:off x="6294438" y="4718050"/>
            <a:ext cx="1325562" cy="457200"/>
          </a:xfrm>
          <a:prstGeom prst="rect">
            <a:avLst/>
          </a:prstGeom>
          <a:noFill/>
          <a:ln w="28575" algn="ctr">
            <a:solidFill>
              <a:srgbClr val="FFFF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/>
          </a:p>
        </p:txBody>
      </p:sp>
      <p:sp>
        <p:nvSpPr>
          <p:cNvPr id="26644" name="Arc 22"/>
          <p:cNvSpPr>
            <a:spLocks/>
          </p:cNvSpPr>
          <p:nvPr/>
        </p:nvSpPr>
        <p:spPr bwMode="auto">
          <a:xfrm>
            <a:off x="6324600" y="1062038"/>
            <a:ext cx="533400" cy="2984500"/>
          </a:xfrm>
          <a:custGeom>
            <a:avLst/>
            <a:gdLst>
              <a:gd name="T0" fmla="*/ 349994 w 21600"/>
              <a:gd name="T1" fmla="*/ 0 h 23985"/>
              <a:gd name="T2" fmla="*/ 498507 w 21600"/>
              <a:gd name="T3" fmla="*/ 2984500 h 23985"/>
              <a:gd name="T4" fmla="*/ 0 w 21600"/>
              <a:gd name="T5" fmla="*/ 2028240 h 23985"/>
              <a:gd name="T6" fmla="*/ 0 60000 65536"/>
              <a:gd name="T7" fmla="*/ 0 60000 65536"/>
              <a:gd name="T8" fmla="*/ 0 60000 65536"/>
              <a:gd name="T9" fmla="*/ 0 w 21600"/>
              <a:gd name="T10" fmla="*/ 0 h 23985"/>
              <a:gd name="T11" fmla="*/ 21600 w 21600"/>
              <a:gd name="T12" fmla="*/ 23985 h 239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985" fill="none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18926"/>
                  <a:pt x="21121" y="21530"/>
                  <a:pt x="20186" y="23984"/>
                </a:cubicBezTo>
              </a:path>
              <a:path w="21600" h="23985" stroke="0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18926"/>
                  <a:pt x="21121" y="21530"/>
                  <a:pt x="20186" y="23984"/>
                </a:cubicBezTo>
                <a:lnTo>
                  <a:pt x="0" y="1630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5" name="Arc 23"/>
          <p:cNvSpPr>
            <a:spLocks/>
          </p:cNvSpPr>
          <p:nvPr/>
        </p:nvSpPr>
        <p:spPr bwMode="auto">
          <a:xfrm flipH="1">
            <a:off x="7086600" y="1060450"/>
            <a:ext cx="533400" cy="2984500"/>
          </a:xfrm>
          <a:custGeom>
            <a:avLst/>
            <a:gdLst>
              <a:gd name="T0" fmla="*/ 349994 w 21600"/>
              <a:gd name="T1" fmla="*/ 0 h 23985"/>
              <a:gd name="T2" fmla="*/ 498507 w 21600"/>
              <a:gd name="T3" fmla="*/ 2984500 h 23985"/>
              <a:gd name="T4" fmla="*/ 0 w 21600"/>
              <a:gd name="T5" fmla="*/ 2028240 h 23985"/>
              <a:gd name="T6" fmla="*/ 0 60000 65536"/>
              <a:gd name="T7" fmla="*/ 0 60000 65536"/>
              <a:gd name="T8" fmla="*/ 0 60000 65536"/>
              <a:gd name="T9" fmla="*/ 0 w 21600"/>
              <a:gd name="T10" fmla="*/ 0 h 23985"/>
              <a:gd name="T11" fmla="*/ 21600 w 21600"/>
              <a:gd name="T12" fmla="*/ 23985 h 239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985" fill="none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18926"/>
                  <a:pt x="21121" y="21530"/>
                  <a:pt x="20186" y="23984"/>
                </a:cubicBezTo>
              </a:path>
              <a:path w="21600" h="23985" stroke="0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18926"/>
                  <a:pt x="21121" y="21530"/>
                  <a:pt x="20186" y="23984"/>
                </a:cubicBezTo>
                <a:lnTo>
                  <a:pt x="0" y="16300"/>
                </a:lnTo>
                <a:close/>
              </a:path>
            </a:pathLst>
          </a:custGeom>
          <a:noFill/>
          <a:ln w="2857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Text Box 24"/>
          <p:cNvSpPr txBox="1">
            <a:spLocks noChangeArrowheads="1"/>
          </p:cNvSpPr>
          <p:nvPr/>
        </p:nvSpPr>
        <p:spPr bwMode="auto">
          <a:xfrm>
            <a:off x="6400800" y="9144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>
                <a:solidFill>
                  <a:srgbClr val="FF3399"/>
                </a:solidFill>
                <a:sym typeface="Symbol" pitchFamily="18" charset="2"/>
              </a:rPr>
              <a:t>+  </a:t>
            </a:r>
            <a:r>
              <a:rPr lang="en-US">
                <a:sym typeface="Symbol" pitchFamily="18" charset="2"/>
              </a:rPr>
              <a:t>         </a:t>
            </a:r>
            <a:r>
              <a:rPr lang="en-US">
                <a:solidFill>
                  <a:srgbClr val="33CCFF"/>
                </a:solidFill>
                <a:sym typeface="Symbol" pitchFamily="18" charset="2"/>
              </a:rPr>
              <a:t>-</a:t>
            </a:r>
          </a:p>
        </p:txBody>
      </p:sp>
      <p:pic>
        <p:nvPicPr>
          <p:cNvPr id="26647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975" y="1144588"/>
            <a:ext cx="2622550" cy="3519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and positron spectra in SAA</a:t>
            </a:r>
            <a:endParaRPr lang="ru-RU" dirty="0"/>
          </a:p>
        </p:txBody>
      </p:sp>
      <p:pic>
        <p:nvPicPr>
          <p:cNvPr id="4" name="Picture 8" descr="Graph6electronpositronSA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78746"/>
            <a:ext cx="7553316" cy="527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Отношение </a:t>
            </a:r>
            <a:r>
              <a:rPr lang="en-US" dirty="0" smtClean="0"/>
              <a:t>e+/e-</a:t>
            </a:r>
            <a:r>
              <a:rPr lang="ru-RU" dirty="0" smtClean="0"/>
              <a:t> для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0.18&lt;B&lt;0.2 ,  1.18&lt;L&lt;1.13</a:t>
            </a:r>
            <a:endParaRPr lang="ru-RU" dirty="0"/>
          </a:p>
        </p:txBody>
      </p:sp>
      <p:pic>
        <p:nvPicPr>
          <p:cNvPr id="4" name="Содержимое 3" descr="SAAtrapratio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3674" y="1628800"/>
            <a:ext cx="6621458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resurs_d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36912"/>
            <a:ext cx="4116388" cy="273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PAMELA Experiment</a:t>
            </a:r>
            <a:endParaRPr lang="ru-RU" dirty="0" smtClean="0"/>
          </a:p>
        </p:txBody>
      </p:sp>
      <p:pic>
        <p:nvPicPr>
          <p:cNvPr id="7171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52120" y="1268760"/>
            <a:ext cx="1952017" cy="2987226"/>
          </a:xfrm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2699792" y="4077072"/>
            <a:ext cx="2357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PAMELA is here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339752" y="3140968"/>
            <a:ext cx="928687" cy="11430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>
            <a:off x="2987824" y="3717032"/>
            <a:ext cx="571500" cy="18097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60032" y="4293096"/>
            <a:ext cx="42839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Satellite was launched 15.06.2006 on </a:t>
            </a:r>
            <a:br>
              <a:rPr lang="en-US" sz="1600" dirty="0" smtClean="0"/>
            </a:br>
            <a:r>
              <a:rPr lang="en-US" sz="1600" dirty="0" smtClean="0"/>
              <a:t>elliptical polar orbit with inclination 70</a:t>
            </a:r>
            <a:r>
              <a:rPr lang="en-US" sz="1600" baseline="30000" dirty="0" smtClean="0"/>
              <a:t>0</a:t>
            </a:r>
            <a:r>
              <a:rPr lang="en-US" sz="1600" dirty="0" smtClean="0"/>
              <a:t>, </a:t>
            </a:r>
          </a:p>
          <a:p>
            <a:pPr algn="just"/>
            <a:r>
              <a:rPr lang="en-US" sz="1600" dirty="0" smtClean="0"/>
              <a:t>altitude 350-610km. Circular orbit with altitude ~570km from September 2010  </a:t>
            </a:r>
          </a:p>
          <a:p>
            <a:pPr algn="ctr"/>
            <a:endParaRPr lang="en-US" sz="1600" baseline="30000" dirty="0" smtClean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39552" y="4653136"/>
            <a:ext cx="17541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sz="1200"/>
              <a:t>Mass: 6.7 tons</a:t>
            </a:r>
          </a:p>
          <a:p>
            <a:pPr eaLnBrk="1" hangingPunct="1"/>
            <a:r>
              <a:rPr lang="it-IT" sz="1200"/>
              <a:t>Height: 7.4 m</a:t>
            </a:r>
          </a:p>
          <a:p>
            <a:pPr eaLnBrk="1" hangingPunct="1"/>
            <a:r>
              <a:rPr lang="it-IT" sz="1200"/>
              <a:t>Solar array area: 36 m</a:t>
            </a:r>
            <a:r>
              <a:rPr lang="it-IT" sz="1200" baseline="30000"/>
              <a:t>2</a:t>
            </a:r>
            <a:endParaRPr lang="en-GB" sz="1200" baseline="3000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340768"/>
            <a:ext cx="53640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CC0066"/>
                </a:solidFill>
              </a:rPr>
              <a:t> </a:t>
            </a:r>
            <a:r>
              <a:rPr lang="it-IT" sz="1600" dirty="0" smtClean="0"/>
              <a:t>Resurs DK satellite </a:t>
            </a:r>
            <a:r>
              <a:rPr lang="it-IT" sz="1600" b="1" dirty="0" smtClean="0">
                <a:solidFill>
                  <a:srgbClr val="CC0066"/>
                </a:solidFill>
              </a:rPr>
              <a:t> </a:t>
            </a:r>
            <a:r>
              <a:rPr lang="it-IT" sz="1600" dirty="0" smtClean="0"/>
              <a:t>built by</a:t>
            </a:r>
            <a:endParaRPr lang="ru-RU" sz="1600" dirty="0" smtClean="0"/>
          </a:p>
          <a:p>
            <a:pPr algn="ctr"/>
            <a:r>
              <a:rPr lang="it-IT" sz="1600" dirty="0" smtClean="0"/>
              <a:t> the Space factory  </a:t>
            </a:r>
            <a:r>
              <a:rPr lang="ru-RU" sz="1600" dirty="0" smtClean="0"/>
              <a:t>«</a:t>
            </a:r>
            <a:r>
              <a:rPr lang="it-IT" sz="1600" dirty="0" smtClean="0"/>
              <a:t>TsSKB Progress</a:t>
            </a:r>
            <a:r>
              <a:rPr lang="ru-RU" sz="1600" dirty="0" smtClean="0"/>
              <a:t>»</a:t>
            </a:r>
          </a:p>
          <a:p>
            <a:pPr algn="ctr"/>
            <a:r>
              <a:rPr lang="it-IT" sz="1600" dirty="0" smtClean="0"/>
              <a:t> in Samara (Russia)</a:t>
            </a:r>
          </a:p>
          <a:p>
            <a:r>
              <a:rPr lang="en-US" sz="1600" b="1" dirty="0" smtClean="0">
                <a:solidFill>
                  <a:srgbClr val="CC0066"/>
                </a:solidFill>
              </a:rPr>
              <a:t> </a:t>
            </a:r>
            <a:endParaRPr lang="en-US" sz="1600" b="1" dirty="0">
              <a:solidFill>
                <a:srgbClr val="6600FF"/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0" y="5445224"/>
            <a:ext cx="4083554" cy="830997"/>
          </a:xfrm>
          <a:prstGeom prst="rect">
            <a:avLst/>
          </a:prstGeom>
          <a:noFill/>
          <a:ln w="2857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n-lt"/>
              </a:rPr>
              <a:t>Trigger rate </a:t>
            </a:r>
            <a:r>
              <a:rPr lang="en-US" sz="1600" b="1" dirty="0">
                <a:latin typeface="+mn-lt"/>
              </a:rPr>
              <a:t>~</a:t>
            </a:r>
            <a:r>
              <a:rPr lang="en-US" sz="1600" b="1" dirty="0" smtClean="0">
                <a:latin typeface="+mn-lt"/>
              </a:rPr>
              <a:t>25Hz </a:t>
            </a:r>
            <a:r>
              <a:rPr lang="en-US" sz="1600" dirty="0" smtClean="0"/>
              <a:t>(outside radiation belts)</a:t>
            </a:r>
            <a:endParaRPr lang="en-US" sz="1600" b="1" dirty="0">
              <a:latin typeface="+mn-lt"/>
            </a:endParaRPr>
          </a:p>
          <a:p>
            <a:r>
              <a:rPr lang="en-US" sz="1600" dirty="0">
                <a:latin typeface="+mn-lt"/>
              </a:rPr>
              <a:t>Event size (compressed mode) ~ </a:t>
            </a:r>
            <a:r>
              <a:rPr lang="en-US" sz="1600" b="1" dirty="0">
                <a:latin typeface="+mn-lt"/>
              </a:rPr>
              <a:t>5kB</a:t>
            </a:r>
            <a:r>
              <a:rPr lang="en-US" sz="1600" dirty="0">
                <a:latin typeface="+mn-lt"/>
              </a:rPr>
              <a:t> </a:t>
            </a:r>
          </a:p>
          <a:p>
            <a:r>
              <a:rPr lang="en-US" sz="1600" dirty="0">
                <a:latin typeface="+mn-lt"/>
              </a:rPr>
              <a:t>25 Hz x 5 </a:t>
            </a:r>
            <a:r>
              <a:rPr lang="en-US" sz="1600" dirty="0" err="1">
                <a:latin typeface="+mn-lt"/>
              </a:rPr>
              <a:t>kB</a:t>
            </a:r>
            <a:r>
              <a:rPr lang="en-US" sz="1600" dirty="0">
                <a:latin typeface="+mn-lt"/>
              </a:rPr>
              <a:t>/</a:t>
            </a:r>
            <a:r>
              <a:rPr lang="en-US" sz="1600" dirty="0" err="1">
                <a:latin typeface="+mn-lt"/>
              </a:rPr>
              <a:t>ev</a:t>
            </a:r>
            <a:r>
              <a:rPr lang="en-US" sz="1600" dirty="0">
                <a:latin typeface="+mn-lt"/>
              </a:rPr>
              <a:t> </a:t>
            </a:r>
            <a:r>
              <a:rPr lang="en-US" sz="1600" b="1" dirty="0">
                <a:latin typeface="+mn-lt"/>
                <a:sym typeface="Symbol" pitchFamily="18" charset="2"/>
              </a:rPr>
              <a:t></a:t>
            </a:r>
            <a:r>
              <a:rPr lang="en-US" sz="1600" dirty="0">
                <a:latin typeface="+mn-lt"/>
              </a:rPr>
              <a:t> </a:t>
            </a:r>
            <a:r>
              <a:rPr lang="en-US" sz="1600" b="1" dirty="0">
                <a:latin typeface="+mn-lt"/>
              </a:rPr>
              <a:t>~ 10 </a:t>
            </a:r>
            <a:r>
              <a:rPr lang="en-US" sz="1600" b="1" dirty="0" smtClean="0">
                <a:latin typeface="+mn-lt"/>
              </a:rPr>
              <a:t>GB/day</a:t>
            </a:r>
            <a:endParaRPr lang="en-US" sz="1600" b="1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5380672"/>
            <a:ext cx="37407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+mn-lt"/>
              </a:rPr>
              <a:t>Since July 2006 till  </a:t>
            </a:r>
            <a:r>
              <a:rPr lang="en-US" sz="1600" b="1" dirty="0" err="1" smtClean="0">
                <a:latin typeface="+mn-lt"/>
              </a:rPr>
              <a:t>Junuary</a:t>
            </a:r>
            <a:r>
              <a:rPr lang="en-US" sz="1600" b="1" dirty="0" smtClean="0">
                <a:latin typeface="+mn-lt"/>
              </a:rPr>
              <a:t> 2016:</a:t>
            </a:r>
          </a:p>
          <a:p>
            <a:r>
              <a:rPr lang="en-US" sz="1600" dirty="0" smtClean="0">
                <a:latin typeface="+mn-lt"/>
              </a:rPr>
              <a:t>~3200 days of data taking </a:t>
            </a:r>
          </a:p>
          <a:p>
            <a:r>
              <a:rPr lang="en-US" sz="1600" dirty="0" smtClean="0">
                <a:latin typeface="+mn-lt"/>
              </a:rPr>
              <a:t>~50 </a:t>
            </a:r>
            <a:r>
              <a:rPr lang="en-US" sz="1600" dirty="0" err="1" smtClean="0">
                <a:latin typeface="+mn-lt"/>
              </a:rPr>
              <a:t>TByte</a:t>
            </a:r>
            <a:r>
              <a:rPr lang="en-US" sz="1600" dirty="0" smtClean="0">
                <a:latin typeface="+mn-lt"/>
              </a:rPr>
              <a:t> of raw data </a:t>
            </a:r>
            <a:r>
              <a:rPr lang="en-US" sz="1600" dirty="0" err="1" smtClean="0">
                <a:latin typeface="+mn-lt"/>
              </a:rPr>
              <a:t>downlinked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~9</a:t>
            </a:r>
            <a:r>
              <a:rPr lang="el-GR" sz="1600" dirty="0" smtClean="0">
                <a:latin typeface="+mn-lt"/>
                <a:sym typeface="Symbol" pitchFamily="18" charset="2"/>
              </a:rPr>
              <a:t>•</a:t>
            </a:r>
            <a:r>
              <a:rPr lang="en-US" sz="1600" dirty="0" smtClean="0">
                <a:latin typeface="+mn-lt"/>
              </a:rPr>
              <a:t>10</a:t>
            </a:r>
            <a:r>
              <a:rPr lang="en-US" sz="1600" baseline="30000" dirty="0" smtClean="0">
                <a:latin typeface="+mn-lt"/>
              </a:rPr>
              <a:t>9</a:t>
            </a:r>
            <a:r>
              <a:rPr lang="en-US" sz="1600" dirty="0" smtClean="0">
                <a:latin typeface="+mn-lt"/>
              </a:rPr>
              <a:t> triggers recorded and analyzed</a:t>
            </a:r>
          </a:p>
          <a:p>
            <a:endParaRPr lang="ru-RU" sz="16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rat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09454"/>
            <a:ext cx="4927100" cy="3540579"/>
          </a:xfrm>
          <a:prstGeom prst="rect">
            <a:avLst/>
          </a:prstGeom>
        </p:spPr>
      </p:pic>
      <p:pic>
        <p:nvPicPr>
          <p:cNvPr id="15363" name="Picture 4" descr="ecrsPro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2375" y="1048927"/>
            <a:ext cx="5381625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Line 5"/>
          <p:cNvSpPr>
            <a:spLocks noChangeShapeType="1"/>
          </p:cNvSpPr>
          <p:nvPr/>
        </p:nvSpPr>
        <p:spPr bwMode="auto">
          <a:xfrm flipV="1">
            <a:off x="3550721" y="2850077"/>
            <a:ext cx="3111335" cy="25056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 flipV="1">
            <a:off x="3028208" y="3431968"/>
            <a:ext cx="2078182" cy="1864425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 flipV="1">
            <a:off x="2363189" y="1840675"/>
            <a:ext cx="2434441" cy="286195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57782" y="0"/>
            <a:ext cx="70967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en-US" sz="2800" dirty="0" smtClean="0">
                <a:latin typeface="+mn-lt"/>
                <a:cs typeface="+mn-cs"/>
              </a:rPr>
              <a:t>Spectra in different parts of magnetosphere</a:t>
            </a:r>
            <a:endParaRPr lang="en-GB" sz="2800" dirty="0">
              <a:latin typeface="+mn-lt"/>
              <a:cs typeface="+mn-cs"/>
            </a:endParaRPr>
          </a:p>
        </p:txBody>
      </p:sp>
      <p:sp>
        <p:nvSpPr>
          <p:cNvPr id="15369" name="AutoShape 45"/>
          <p:cNvSpPr>
            <a:spLocks noChangeArrowheads="1"/>
          </p:cNvSpPr>
          <p:nvPr/>
        </p:nvSpPr>
        <p:spPr bwMode="auto">
          <a:xfrm flipV="1">
            <a:off x="4860038" y="4833256"/>
            <a:ext cx="2262187" cy="897845"/>
          </a:xfrm>
          <a:prstGeom prst="wedgeRectCallout">
            <a:avLst>
              <a:gd name="adj1" fmla="val -24778"/>
              <a:gd name="adj2" fmla="val 205032"/>
            </a:avLst>
          </a:prstGeom>
          <a:noFill/>
          <a:ln w="3175">
            <a:solidFill>
              <a:srgbClr val="002060"/>
            </a:solidFill>
            <a:prstDash val="dash"/>
            <a:miter lim="800000"/>
            <a:headEnd/>
            <a:tailEnd/>
          </a:ln>
        </p:spPr>
        <p:txBody>
          <a:bodyPr rot="10800000"/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Secondary re-entrant-albedo protons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Garamond" pitchFamily="18" charset="0"/>
            </a:endParaRPr>
          </a:p>
        </p:txBody>
      </p:sp>
      <p:sp>
        <p:nvSpPr>
          <p:cNvPr id="15370" name="AutoShape 47"/>
          <p:cNvSpPr>
            <a:spLocks noChangeArrowheads="1"/>
          </p:cNvSpPr>
          <p:nvPr/>
        </p:nvSpPr>
        <p:spPr bwMode="auto">
          <a:xfrm flipV="1">
            <a:off x="6705600" y="1742602"/>
            <a:ext cx="2438400" cy="609600"/>
          </a:xfrm>
          <a:prstGeom prst="wedgeRectCallout">
            <a:avLst>
              <a:gd name="adj1" fmla="val -74093"/>
              <a:gd name="adj2" fmla="val -103907"/>
            </a:avLst>
          </a:prstGeom>
          <a:solidFill>
            <a:schemeClr val="bg1"/>
          </a:solidFill>
          <a:ln w="31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rot="10800000"/>
          <a:lstStyle/>
          <a:p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Magnetic polar cups</a:t>
            </a:r>
          </a:p>
          <a:p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galactic protons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Rockwell" pitchFamily="18" charset="0"/>
            </a:endParaRPr>
          </a:p>
        </p:txBody>
      </p:sp>
      <p:sp>
        <p:nvSpPr>
          <p:cNvPr id="15371" name="AutoShape 46"/>
          <p:cNvSpPr>
            <a:spLocks noChangeArrowheads="1"/>
          </p:cNvSpPr>
          <p:nvPr/>
        </p:nvSpPr>
        <p:spPr bwMode="auto">
          <a:xfrm flipV="1">
            <a:off x="6129399" y="6006173"/>
            <a:ext cx="2076450" cy="639762"/>
          </a:xfrm>
          <a:prstGeom prst="wedgeRectCallout">
            <a:avLst>
              <a:gd name="adj1" fmla="val 5621"/>
              <a:gd name="adj2" fmla="val 305489"/>
            </a:avLst>
          </a:prstGeom>
          <a:noFill/>
          <a:ln w="3175">
            <a:solidFill>
              <a:srgbClr val="000066"/>
            </a:solidFill>
            <a:prstDash val="dash"/>
            <a:miter lim="800000"/>
            <a:headEnd/>
            <a:tailEnd/>
          </a:ln>
        </p:spPr>
        <p:txBody>
          <a:bodyPr rot="10800000"/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Geomagnetic cutoff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2" name="AutoShape 46"/>
          <p:cNvSpPr>
            <a:spLocks noChangeArrowheads="1"/>
          </p:cNvSpPr>
          <p:nvPr/>
        </p:nvSpPr>
        <p:spPr bwMode="auto">
          <a:xfrm flipV="1">
            <a:off x="4972524" y="1137042"/>
            <a:ext cx="2286000" cy="549254"/>
          </a:xfrm>
          <a:prstGeom prst="wedgeRectCallout">
            <a:avLst>
              <a:gd name="adj1" fmla="val -42024"/>
              <a:gd name="adj2" fmla="val -107949"/>
            </a:avLst>
          </a:prstGeom>
          <a:noFill/>
          <a:ln w="317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rot="10800000"/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Trapped protons in SAA.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4473" y="5949537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Longitude, deg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840680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Latutude</a:t>
            </a:r>
            <a:r>
              <a:rPr lang="en-US" sz="1400" dirty="0" smtClean="0"/>
              <a:t>, deg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325091"/>
            <a:ext cx="1983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S3 count rate, au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836712"/>
            <a:ext cx="3707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 smtClean="0">
                <a:latin typeface="Garamond" pitchFamily="18" charset="0"/>
              </a:rPr>
              <a:t> Analyzed data July 2006 – November 2009 (~1400 days) </a:t>
            </a:r>
            <a:endParaRPr lang="en-US" baseline="30000" dirty="0" smtClean="0">
              <a:latin typeface="Garamond" pitchFamily="18" charset="0"/>
            </a:endParaRPr>
          </a:p>
          <a:p>
            <a:pPr>
              <a:buFontTx/>
              <a:buChar char="•"/>
            </a:pPr>
            <a:r>
              <a:rPr lang="en-US" dirty="0" smtClean="0">
                <a:latin typeface="Garamond" pitchFamily="18" charset="0"/>
              </a:rPr>
              <a:t> Identified </a:t>
            </a:r>
            <a:r>
              <a:rPr lang="en-US" b="1" dirty="0" smtClean="0">
                <a:latin typeface="Garamond" pitchFamily="18" charset="0"/>
              </a:rPr>
              <a:t>~ 1</a:t>
            </a:r>
            <a:r>
              <a:rPr lang="en-US" dirty="0" smtClean="0">
                <a:latin typeface="Garamond" pitchFamily="18" charset="0"/>
                <a:sym typeface="Symbol"/>
              </a:rPr>
              <a:t></a:t>
            </a:r>
            <a:r>
              <a:rPr lang="en-US" b="1" dirty="0" smtClean="0">
                <a:latin typeface="Garamond" pitchFamily="18" charset="0"/>
              </a:rPr>
              <a:t> 10</a:t>
            </a:r>
            <a:r>
              <a:rPr lang="en-US" b="1" baseline="30000" dirty="0" smtClean="0">
                <a:latin typeface="Garamond" pitchFamily="18" charset="0"/>
              </a:rPr>
              <a:t>6</a:t>
            </a:r>
            <a:r>
              <a:rPr lang="en-US" b="1" dirty="0" smtClean="0">
                <a:latin typeface="Garamond" pitchFamily="18" charset="0"/>
              </a:rPr>
              <a:t> electrons</a:t>
            </a:r>
            <a:r>
              <a:rPr lang="en-US" dirty="0" smtClean="0">
                <a:latin typeface="Garamond" pitchFamily="18" charset="0"/>
              </a:rPr>
              <a:t> and </a:t>
            </a:r>
            <a:r>
              <a:rPr lang="en-US" b="1" dirty="0" smtClean="0">
                <a:latin typeface="Garamond" pitchFamily="18" charset="0"/>
              </a:rPr>
              <a:t>~ 1</a:t>
            </a:r>
            <a:r>
              <a:rPr lang="en-US" dirty="0" smtClean="0">
                <a:latin typeface="Garamond" pitchFamily="18" charset="0"/>
                <a:sym typeface="Symbol"/>
              </a:rPr>
              <a:t></a:t>
            </a:r>
            <a:r>
              <a:rPr lang="en-US" b="1" dirty="0" smtClean="0">
                <a:latin typeface="Garamond" pitchFamily="18" charset="0"/>
              </a:rPr>
              <a:t> 10</a:t>
            </a:r>
            <a:r>
              <a:rPr lang="en-US" b="1" baseline="30000" dirty="0" smtClean="0">
                <a:latin typeface="Garamond" pitchFamily="18" charset="0"/>
              </a:rPr>
              <a:t>5</a:t>
            </a:r>
            <a:r>
              <a:rPr lang="en-US" b="1" dirty="0" smtClean="0">
                <a:latin typeface="Garamond" pitchFamily="18" charset="0"/>
              </a:rPr>
              <a:t> positrons </a:t>
            </a:r>
            <a:r>
              <a:rPr lang="en-US" dirty="0" smtClean="0">
                <a:latin typeface="Garamond" pitchFamily="18" charset="0"/>
              </a:rPr>
              <a:t>between 50 MeV and 100 GeV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sz="2800" dirty="0" smtClean="0"/>
              <a:t>Positron to electron ratio for secondary particles </a:t>
            </a:r>
            <a:endParaRPr lang="ru-RU" sz="2800" dirty="0"/>
          </a:p>
        </p:txBody>
      </p:sp>
      <p:pic>
        <p:nvPicPr>
          <p:cNvPr id="5" name="Содержимое 4" descr="Eastwestv2.bmp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988840"/>
            <a:ext cx="4500562" cy="4286280"/>
          </a:xfrm>
          <a:prstGeom prst="rect">
            <a:avLst/>
          </a:prstGeom>
        </p:spPr>
      </p:pic>
      <p:pic>
        <p:nvPicPr>
          <p:cNvPr id="1576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60848"/>
            <a:ext cx="4572000" cy="371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85720" y="857232"/>
            <a:ext cx="3429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AMS-01 experiment (1998)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Due to East-West effect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ratio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e+/e- is about ~5</a:t>
            </a:r>
          </a:p>
          <a:p>
            <a:r>
              <a:rPr lang="en-US" sz="2000" dirty="0" smtClean="0"/>
              <a:t>In near equatorial region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9124" y="1285860"/>
            <a:ext cx="434824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 of AMS-01 confirmed by PAMELA</a:t>
            </a:r>
          </a:p>
          <a:p>
            <a:r>
              <a:rPr lang="en-US" sz="1600" b="1" dirty="0" err="1" smtClean="0"/>
              <a:t>Adriani</a:t>
            </a:r>
            <a:r>
              <a:rPr lang="en-US" sz="1600" b="1" dirty="0" smtClean="0"/>
              <a:t> et al , JGR ,2009</a:t>
            </a:r>
            <a:endParaRPr lang="ru-RU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7487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3910"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+mn-cs"/>
              </a:rPr>
              <a:t>Data analysis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20486" name="Прямоугольник 5"/>
          <p:cNvSpPr>
            <a:spLocks noChangeArrowheads="1"/>
          </p:cNvSpPr>
          <p:nvPr/>
        </p:nvSpPr>
        <p:spPr bwMode="auto">
          <a:xfrm>
            <a:off x="5004048" y="4581128"/>
            <a:ext cx="41399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Reconstructed trajectories of electrons and positrons  detected by PAMELA during several orbits</a:t>
            </a:r>
            <a:endParaRPr lang="ru-RU" dirty="0"/>
          </a:p>
        </p:txBody>
      </p:sp>
      <p:grpSp>
        <p:nvGrpSpPr>
          <p:cNvPr id="3" name="Группа 13"/>
          <p:cNvGrpSpPr/>
          <p:nvPr/>
        </p:nvGrpSpPr>
        <p:grpSpPr>
          <a:xfrm>
            <a:off x="4500563" y="836712"/>
            <a:ext cx="4643437" cy="3610074"/>
            <a:chOff x="4500563" y="1412776"/>
            <a:chExt cx="4643437" cy="3610074"/>
          </a:xfrm>
        </p:grpSpPr>
        <p:pic>
          <p:nvPicPr>
            <p:cNvPr id="2048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0750" y="1412776"/>
              <a:ext cx="4413250" cy="331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0" name="Прямоугольник 9"/>
            <p:cNvSpPr>
              <a:spLocks noChangeArrowheads="1"/>
            </p:cNvSpPr>
            <p:nvPr/>
          </p:nvSpPr>
          <p:spPr bwMode="auto">
            <a:xfrm>
              <a:off x="4643438" y="1989138"/>
              <a:ext cx="1227137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Z, 1000</a:t>
              </a:r>
              <a:r>
                <a:rPr lang="ru-RU"/>
                <a:t>км</a:t>
              </a:r>
            </a:p>
          </p:txBody>
        </p:sp>
        <p:sp>
          <p:nvSpPr>
            <p:cNvPr id="20491" name="Прямоугольник 10"/>
            <p:cNvSpPr>
              <a:spLocks noChangeArrowheads="1"/>
            </p:cNvSpPr>
            <p:nvPr/>
          </p:nvSpPr>
          <p:spPr bwMode="auto">
            <a:xfrm>
              <a:off x="4500563" y="4652963"/>
              <a:ext cx="12096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Y, 1000</a:t>
              </a:r>
              <a:r>
                <a:rPr lang="ru-RU"/>
                <a:t>км</a:t>
              </a:r>
            </a:p>
          </p:txBody>
        </p:sp>
        <p:sp>
          <p:nvSpPr>
            <p:cNvPr id="20492" name="Прямоугольник 11"/>
            <p:cNvSpPr>
              <a:spLocks noChangeArrowheads="1"/>
            </p:cNvSpPr>
            <p:nvPr/>
          </p:nvSpPr>
          <p:spPr bwMode="auto">
            <a:xfrm>
              <a:off x="7596188" y="4652963"/>
              <a:ext cx="12398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X, 1000</a:t>
              </a:r>
              <a:r>
                <a:rPr lang="ru-RU"/>
                <a:t>км</a:t>
              </a:r>
            </a:p>
          </p:txBody>
        </p:sp>
      </p:grpSp>
      <p:sp>
        <p:nvSpPr>
          <p:cNvPr id="13" name="Segnaposto contenuto 2"/>
          <p:cNvSpPr txBox="1">
            <a:spLocks/>
          </p:cNvSpPr>
          <p:nvPr/>
        </p:nvSpPr>
        <p:spPr>
          <a:xfrm>
            <a:off x="1" y="836712"/>
            <a:ext cx="4860031" cy="4824412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SzPct val="100000"/>
            </a:pPr>
            <a:endParaRPr kumimoji="0" lang="en-US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eaLnBrk="0" hangingPunct="0">
              <a:spcBef>
                <a:spcPct val="20000"/>
              </a:spcBef>
              <a:buSzPct val="100000"/>
            </a:pPr>
            <a:r>
              <a:rPr lang="en-US" altLang="en-US" kern="0" dirty="0" smtClean="0">
                <a:latin typeface="+mn-lt"/>
                <a:cs typeface="+mn-cs"/>
              </a:rPr>
              <a:t>Trajectories of  positrons and electrons were reconstructed in the Earth's magnetic field</a:t>
            </a:r>
          </a:p>
          <a:p>
            <a:pPr lvl="0" eaLnBrk="0" hangingPunct="0">
              <a:spcBef>
                <a:spcPct val="20000"/>
              </a:spcBef>
              <a:buSzPct val="100000"/>
            </a:pPr>
            <a:r>
              <a:rPr lang="en-US" altLang="en-US" kern="0" dirty="0" smtClean="0">
                <a:latin typeface="+mn-lt"/>
                <a:cs typeface="+mn-cs"/>
              </a:rPr>
              <a:t>IGRF field model was used </a:t>
            </a:r>
            <a:r>
              <a:rPr lang="en-US" altLang="en-US" sz="1600" kern="0" dirty="0" smtClean="0">
                <a:latin typeface="+mn-lt"/>
                <a:cs typeface="+mn-cs"/>
              </a:rPr>
              <a:t>(http:/nssdcftp.gsfc.nasa.gov) </a:t>
            </a:r>
          </a:p>
          <a:p>
            <a:pPr lvl="0" algn="just" eaLnBrk="0" hangingPunct="0">
              <a:spcBef>
                <a:spcPct val="20000"/>
              </a:spcBef>
              <a:buSzPct val="100000"/>
            </a:pPr>
            <a:r>
              <a:rPr lang="en-US" altLang="en-US" kern="0" dirty="0" smtClean="0">
                <a:latin typeface="+mn-lt"/>
                <a:cs typeface="+mn-cs"/>
              </a:rPr>
              <a:t>Boundary : </a:t>
            </a:r>
          </a:p>
          <a:p>
            <a:pPr lvl="0" algn="just" eaLnBrk="0" hangingPunct="0">
              <a:spcBef>
                <a:spcPct val="20000"/>
              </a:spcBef>
              <a:buSzPct val="100000"/>
            </a:pPr>
            <a:r>
              <a:rPr lang="en-US" altLang="en-US" kern="0" dirty="0" smtClean="0">
                <a:latin typeface="+mn-lt"/>
                <a:cs typeface="+mn-cs"/>
              </a:rPr>
              <a:t>Losses in atmosphere  </a:t>
            </a:r>
            <a:r>
              <a:rPr lang="en-US" altLang="en-US" kern="0" dirty="0" err="1" smtClean="0">
                <a:latin typeface="+mn-lt"/>
                <a:cs typeface="+mn-cs"/>
              </a:rPr>
              <a:t>Hmin</a:t>
            </a:r>
            <a:r>
              <a:rPr lang="en-US" altLang="en-US" kern="0" dirty="0" smtClean="0">
                <a:latin typeface="+mn-lt"/>
                <a:cs typeface="+mn-cs"/>
              </a:rPr>
              <a:t>=30 km, </a:t>
            </a:r>
          </a:p>
          <a:p>
            <a:pPr lvl="0" algn="just" eaLnBrk="0" hangingPunct="0">
              <a:spcBef>
                <a:spcPct val="20000"/>
              </a:spcBef>
              <a:buSzPct val="100000"/>
            </a:pPr>
            <a:r>
              <a:rPr lang="en-US" altLang="en-US" kern="0" dirty="0" smtClean="0">
                <a:latin typeface="+mn-lt"/>
                <a:cs typeface="+mn-cs"/>
              </a:rPr>
              <a:t>Escaping                      </a:t>
            </a:r>
            <a:r>
              <a:rPr lang="en-US" altLang="en-US" kern="0" dirty="0" err="1" smtClean="0">
                <a:latin typeface="+mn-lt"/>
                <a:cs typeface="+mn-cs"/>
              </a:rPr>
              <a:t>Hmax</a:t>
            </a:r>
            <a:r>
              <a:rPr lang="en-US" altLang="en-US" kern="0" dirty="0" smtClean="0">
                <a:latin typeface="+mn-lt"/>
                <a:cs typeface="+mn-cs"/>
              </a:rPr>
              <a:t>=20000 km</a:t>
            </a:r>
          </a:p>
          <a:p>
            <a:pPr lvl="0" algn="just" eaLnBrk="0" hangingPunct="0">
              <a:spcBef>
                <a:spcPct val="20000"/>
              </a:spcBef>
              <a:buSzPct val="100000"/>
            </a:pPr>
            <a:r>
              <a:rPr lang="en-US" altLang="en-US" kern="0" dirty="0" smtClean="0">
                <a:latin typeface="+mn-lt"/>
                <a:cs typeface="+mn-cs"/>
              </a:rPr>
              <a:t>Time of tracing             </a:t>
            </a:r>
            <a:r>
              <a:rPr lang="en-US" altLang="en-US" kern="0" dirty="0" err="1" smtClean="0">
                <a:latin typeface="+mn-lt"/>
                <a:cs typeface="+mn-cs"/>
              </a:rPr>
              <a:t>Tmax</a:t>
            </a:r>
            <a:r>
              <a:rPr lang="en-US" altLang="en-US" kern="0" dirty="0" smtClean="0">
                <a:latin typeface="+mn-lt"/>
                <a:cs typeface="+mn-cs"/>
              </a:rPr>
              <a:t>=</a:t>
            </a:r>
            <a:r>
              <a:rPr lang="ru-RU" altLang="en-US" kern="0" dirty="0" smtClean="0">
                <a:latin typeface="+mn-lt"/>
                <a:cs typeface="+mn-cs"/>
              </a:rPr>
              <a:t>3</a:t>
            </a:r>
            <a:r>
              <a:rPr lang="en-US" altLang="en-US" kern="0" dirty="0" smtClean="0">
                <a:latin typeface="+mn-lt"/>
                <a:cs typeface="+mn-cs"/>
              </a:rPr>
              <a:t>5 second</a:t>
            </a:r>
          </a:p>
          <a:p>
            <a:pPr lvl="0" algn="just" eaLnBrk="0" hangingPunct="0">
              <a:spcBef>
                <a:spcPct val="20000"/>
              </a:spcBef>
              <a:buSzPct val="100000"/>
            </a:pPr>
            <a:r>
              <a:rPr lang="en-US" altLang="en-US" sz="1400" kern="0" dirty="0" smtClean="0">
                <a:latin typeface="+mn-lt"/>
                <a:cs typeface="+mn-cs"/>
              </a:rPr>
              <a:t>(correspond to drift time around the Earth for particles with energy E~100 </a:t>
            </a:r>
            <a:r>
              <a:rPr lang="en-US" altLang="en-US" sz="1400" kern="0" dirty="0" err="1" smtClean="0">
                <a:latin typeface="+mn-lt"/>
                <a:cs typeface="+mn-cs"/>
              </a:rPr>
              <a:t>MeV</a:t>
            </a:r>
            <a:r>
              <a:rPr lang="en-US" altLang="en-US" sz="1400" kern="0" dirty="0" smtClean="0">
                <a:latin typeface="+mn-lt"/>
                <a:cs typeface="+mn-cs"/>
              </a:rPr>
              <a:t>)</a:t>
            </a:r>
          </a:p>
          <a:p>
            <a:pPr lvl="0" eaLnBrk="0" hangingPunct="0">
              <a:spcBef>
                <a:spcPct val="20000"/>
              </a:spcBef>
              <a:buSzPct val="100000"/>
            </a:pPr>
            <a:endParaRPr lang="en-US" altLang="en-US" sz="1600" kern="0" dirty="0" smtClean="0">
              <a:latin typeface="+mn-lt"/>
              <a:cs typeface="+mn-cs"/>
            </a:endParaRPr>
          </a:p>
          <a:p>
            <a:pPr lvl="0" eaLnBrk="0" hangingPunct="0">
              <a:spcBef>
                <a:spcPct val="20000"/>
              </a:spcBef>
              <a:buSzPct val="100000"/>
            </a:pPr>
            <a:endParaRPr lang="en-US" altLang="en-US" sz="1600" kern="0" dirty="0" smtClean="0">
              <a:latin typeface="+mn-lt"/>
              <a:cs typeface="+mn-cs"/>
            </a:endParaRPr>
          </a:p>
          <a:p>
            <a:pPr lvl="0" eaLnBrk="0" hangingPunct="0">
              <a:spcBef>
                <a:spcPct val="20000"/>
              </a:spcBef>
              <a:buSzPct val="100000"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method of tracing  was used previously in AMS-01 experiment</a:t>
            </a:r>
          </a:p>
          <a:p>
            <a:pPr lvl="0" eaLnBrk="0" hangingPunct="0">
              <a:spcBef>
                <a:spcPct val="20000"/>
              </a:spcBef>
              <a:buSzPct val="100000"/>
            </a:pPr>
            <a:endParaRPr kumimoji="0" lang="en-US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q"/>
              <a:tabLst/>
              <a:defRPr/>
            </a:pPr>
            <a:endParaRPr kumimoji="0" lang="en-US" alt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913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910">
              <a:defRPr/>
            </a:pPr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+mn-cs"/>
              </a:rPr>
              <a:t>Samples of 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 particles trajectories:</a:t>
            </a:r>
            <a:endParaRPr lang="ru-RU" sz="3200" dirty="0">
              <a:cs typeface="+mn-cs"/>
            </a:endParaRP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395536" y="5085184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Trajectory of re-entrant </a:t>
            </a:r>
            <a:r>
              <a:rPr lang="en-US" dirty="0" err="1" smtClean="0"/>
              <a:t>albedo</a:t>
            </a:r>
            <a:r>
              <a:rPr lang="en-US" dirty="0" smtClean="0"/>
              <a:t> positrons with rigidity R=</a:t>
            </a:r>
            <a:r>
              <a:rPr lang="ru-RU" dirty="0" smtClean="0"/>
              <a:t>1.24 </a:t>
            </a:r>
            <a:r>
              <a:rPr lang="en-US" dirty="0" smtClean="0"/>
              <a:t>GV </a:t>
            </a:r>
            <a:r>
              <a:rPr lang="ru-RU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Time of flight  ~0.1 s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0" y="1772816"/>
            <a:ext cx="4551362" cy="3240087"/>
            <a:chOff x="179388" y="836613"/>
            <a:chExt cx="4551362" cy="3240087"/>
          </a:xfrm>
        </p:grpSpPr>
        <p:pic>
          <p:nvPicPr>
            <p:cNvPr id="11267" name="Рисунок 2" descr="рис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825" y="836613"/>
              <a:ext cx="4249738" cy="3240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9" name="Прямоугольник 4"/>
            <p:cNvSpPr>
              <a:spLocks noChangeArrowheads="1"/>
            </p:cNvSpPr>
            <p:nvPr/>
          </p:nvSpPr>
          <p:spPr bwMode="auto">
            <a:xfrm>
              <a:off x="179388" y="1125538"/>
              <a:ext cx="1227137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Z, 1000</a:t>
              </a:r>
              <a:r>
                <a:rPr lang="ru-RU"/>
                <a:t>км</a:t>
              </a:r>
            </a:p>
          </p:txBody>
        </p:sp>
        <p:sp>
          <p:nvSpPr>
            <p:cNvPr id="11270" name="Прямоугольник 5"/>
            <p:cNvSpPr>
              <a:spLocks noChangeArrowheads="1"/>
            </p:cNvSpPr>
            <p:nvPr/>
          </p:nvSpPr>
          <p:spPr bwMode="auto">
            <a:xfrm>
              <a:off x="3492500" y="3573463"/>
              <a:ext cx="123825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Х</a:t>
              </a:r>
              <a:r>
                <a:rPr lang="en-US"/>
                <a:t>, 1000</a:t>
              </a:r>
              <a:r>
                <a:rPr lang="ru-RU"/>
                <a:t>км</a:t>
              </a:r>
            </a:p>
          </p:txBody>
        </p:sp>
        <p:sp>
          <p:nvSpPr>
            <p:cNvPr id="11271" name="Прямоугольник 6"/>
            <p:cNvSpPr>
              <a:spLocks noChangeArrowheads="1"/>
            </p:cNvSpPr>
            <p:nvPr/>
          </p:nvSpPr>
          <p:spPr bwMode="auto">
            <a:xfrm>
              <a:off x="250825" y="3573463"/>
              <a:ext cx="1227138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У</a:t>
              </a:r>
              <a:r>
                <a:rPr lang="en-US"/>
                <a:t>, 1000</a:t>
              </a:r>
              <a:r>
                <a:rPr lang="ru-RU"/>
                <a:t>км</a:t>
              </a:r>
            </a:p>
          </p:txBody>
        </p:sp>
      </p:grpSp>
      <p:pic>
        <p:nvPicPr>
          <p:cNvPr id="11272" name="Рисунок 7" descr="lat1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4713" y="1844824"/>
            <a:ext cx="445928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9552" y="908720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 reentrant albedo: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1340768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Altitude </a:t>
            </a:r>
            <a:r>
              <a:rPr lang="en-US" dirty="0" err="1" smtClean="0"/>
              <a:t>vs</a:t>
            </a:r>
            <a:r>
              <a:rPr lang="en-US" dirty="0" smtClean="0"/>
              <a:t> latitude</a:t>
            </a:r>
            <a:endParaRPr lang="ru-RU" dirty="0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123728" y="3501008"/>
            <a:ext cx="216024" cy="12231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6013" y="115888"/>
            <a:ext cx="6767512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3910">
              <a:defRPr/>
            </a:pPr>
            <a:endParaRPr lang="ru-RU" dirty="0">
              <a:solidFill>
                <a:schemeClr val="accent4">
                  <a:lumMod val="75000"/>
                </a:schemeClr>
              </a:solidFill>
              <a:latin typeface="Arial" charset="0"/>
              <a:cs typeface="+mn-cs"/>
            </a:endParaRPr>
          </a:p>
          <a:p>
            <a:pPr defTabSz="913910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Quasi-trapped particles:</a:t>
            </a:r>
            <a:endParaRPr lang="ru-RU" sz="2800" dirty="0">
              <a:cs typeface="+mn-cs"/>
            </a:endParaRP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179388" y="1125538"/>
            <a:ext cx="4535487" cy="3671887"/>
            <a:chOff x="9920495" y="12336474"/>
            <a:chExt cx="9703692" cy="6944419"/>
          </a:xfrm>
        </p:grpSpPr>
        <p:pic>
          <p:nvPicPr>
            <p:cNvPr id="12296" name="Рисунок 3" descr="H:\Аня 2014-15\earth\trk2\trk2RE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20495" y="12336474"/>
              <a:ext cx="8719954" cy="6754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7" name="TextBox 4"/>
            <p:cNvSpPr txBox="1">
              <a:spLocks noChangeArrowheads="1"/>
            </p:cNvSpPr>
            <p:nvPr/>
          </p:nvSpPr>
          <p:spPr bwMode="auto">
            <a:xfrm>
              <a:off x="16060635" y="18361080"/>
              <a:ext cx="3563552" cy="91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/>
                <a:t>X, 1000</a:t>
              </a:r>
              <a:r>
                <a:rPr lang="ru-RU" sz="900"/>
                <a:t>км</a:t>
              </a:r>
            </a:p>
          </p:txBody>
        </p:sp>
        <p:sp>
          <p:nvSpPr>
            <p:cNvPr id="12298" name="TextBox 5"/>
            <p:cNvSpPr txBox="1">
              <a:spLocks noChangeArrowheads="1"/>
            </p:cNvSpPr>
            <p:nvPr/>
          </p:nvSpPr>
          <p:spPr bwMode="auto">
            <a:xfrm>
              <a:off x="10566827" y="12701603"/>
              <a:ext cx="3531535" cy="91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/>
                <a:t>Z, 1000</a:t>
              </a:r>
              <a:r>
                <a:rPr lang="ru-RU" sz="900"/>
                <a:t>км</a:t>
              </a:r>
            </a:p>
          </p:txBody>
        </p:sp>
        <p:sp>
          <p:nvSpPr>
            <p:cNvPr id="12299" name="TextBox 6"/>
            <p:cNvSpPr txBox="1">
              <a:spLocks noChangeArrowheads="1"/>
            </p:cNvSpPr>
            <p:nvPr/>
          </p:nvSpPr>
          <p:spPr bwMode="auto">
            <a:xfrm>
              <a:off x="10135939" y="18087234"/>
              <a:ext cx="3563552" cy="91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/>
                <a:t>Y, 1000</a:t>
              </a:r>
              <a:r>
                <a:rPr lang="ru-RU" sz="900"/>
                <a:t>км</a:t>
              </a:r>
            </a:p>
          </p:txBody>
        </p:sp>
      </p:grpSp>
      <p:sp>
        <p:nvSpPr>
          <p:cNvPr id="12292" name="Прямоугольник 7"/>
          <p:cNvSpPr>
            <a:spLocks noChangeArrowheads="1"/>
          </p:cNvSpPr>
          <p:nvPr/>
        </p:nvSpPr>
        <p:spPr bwMode="auto">
          <a:xfrm>
            <a:off x="0" y="485776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Positron trajectory with rigidity R~</a:t>
            </a:r>
            <a:r>
              <a:rPr lang="ru-RU" dirty="0" smtClean="0"/>
              <a:t>1.2 </a:t>
            </a:r>
            <a:r>
              <a:rPr lang="en-US" dirty="0" smtClean="0"/>
              <a:t>GV</a:t>
            </a:r>
            <a:r>
              <a:rPr lang="ru-RU" dirty="0" smtClean="0"/>
              <a:t>,</a:t>
            </a:r>
            <a:endParaRPr lang="ru-RU" dirty="0"/>
          </a:p>
        </p:txBody>
      </p:sp>
      <p:pic>
        <p:nvPicPr>
          <p:cNvPr id="12293" name="Picture 2" descr="F:\Аня 2014-15\earth\new\trk6\tstTRK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2900" y="1125538"/>
            <a:ext cx="49911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4932363" y="4797425"/>
            <a:ext cx="3311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Positron trajectory with rigidity R~0</a:t>
            </a:r>
            <a:r>
              <a:rPr lang="ru-RU" dirty="0" smtClean="0"/>
              <a:t>.</a:t>
            </a:r>
            <a:r>
              <a:rPr lang="en-US" dirty="0" smtClean="0"/>
              <a:t>5</a:t>
            </a:r>
            <a:r>
              <a:rPr lang="ru-RU" dirty="0" smtClean="0"/>
              <a:t> </a:t>
            </a:r>
            <a:r>
              <a:rPr lang="en-US" dirty="0" smtClean="0"/>
              <a:t>GV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5715016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Time of flight   &gt;&gt;0.1 s  at R&lt;1GV. The time  is decreasing with R increasing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6105</TotalTime>
  <Words>1086</Words>
  <Application>Microsoft Office PowerPoint</Application>
  <PresentationFormat>Экран (4:3)</PresentationFormat>
  <Paragraphs>246</Paragraphs>
  <Slides>34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Оформление по умолчанию</vt:lpstr>
      <vt:lpstr>Secondary positrons and electrons measured by PAMELA experiment </vt:lpstr>
      <vt:lpstr>PAMELA Collaboration</vt:lpstr>
      <vt:lpstr>Слайд 3</vt:lpstr>
      <vt:lpstr>The PAMELA Experiment</vt:lpstr>
      <vt:lpstr>Слайд 5</vt:lpstr>
      <vt:lpstr>Positron to electron ratio for secondary particles </vt:lpstr>
      <vt:lpstr>Слайд 7</vt:lpstr>
      <vt:lpstr>Слайд 8</vt:lpstr>
      <vt:lpstr>Слайд 9</vt:lpstr>
      <vt:lpstr>Слайд 10</vt:lpstr>
      <vt:lpstr>Quasi-trapped particle near geomagnetic cut-off</vt:lpstr>
      <vt:lpstr>Cosmic ray trajectory near geomagnetic cut-off</vt:lpstr>
      <vt:lpstr>Electron and positron  flight time   in magnetosphere</vt:lpstr>
      <vt:lpstr>Re-entrant albedo: point of origin</vt:lpstr>
      <vt:lpstr>Quasi-trapped albedo: points of detection</vt:lpstr>
      <vt:lpstr>Quasi-trapped particles: points of origin</vt:lpstr>
      <vt:lpstr>Positron to electron ratio vs energy</vt:lpstr>
      <vt:lpstr>Stably trapped particles: points of detection</vt:lpstr>
      <vt:lpstr>Space distribution of trapped particles</vt:lpstr>
      <vt:lpstr>Space distribution of trapped particles </vt:lpstr>
      <vt:lpstr>Geomagnetic coordinates L-B of detected trapped particles</vt:lpstr>
      <vt:lpstr>Positron to electron ratio</vt:lpstr>
      <vt:lpstr>Sources of trapped electrons and positrons with  E&gt;10 MeV</vt:lpstr>
      <vt:lpstr>Ratio of positrons to electrons vs L-shell for trapped particles</vt:lpstr>
      <vt:lpstr>Ratio of positrons to electrons vs L-shell for trapped particles</vt:lpstr>
      <vt:lpstr>ratio e+/e- in LB coordinates for trapped particles</vt:lpstr>
      <vt:lpstr>ratio e+/e- in LB coordinates for trapped particles</vt:lpstr>
      <vt:lpstr>Energy distributions of trapped electrons and positrons  0.18&lt;B&lt;0.2 G ,  1.12&lt;L&lt;1.3 </vt:lpstr>
      <vt:lpstr>Слайд 29</vt:lpstr>
      <vt:lpstr>Слайд 30</vt:lpstr>
      <vt:lpstr>Spare slides</vt:lpstr>
      <vt:lpstr>PAMELA detectors</vt:lpstr>
      <vt:lpstr>Electron and positron spectra in SAA</vt:lpstr>
      <vt:lpstr>Отношение e+/e- для  0.18&lt;B&lt;0.2 ,  1.18&lt;L&lt;1.13</vt:lpstr>
    </vt:vector>
  </TitlesOfParts>
  <Company>МИФИ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Электроны и позитроны в околоземном пространстве</dc:title>
  <dc:creator>Владимир</dc:creator>
  <cp:lastModifiedBy>пользователь</cp:lastModifiedBy>
  <cp:revision>431</cp:revision>
  <dcterms:created xsi:type="dcterms:W3CDTF">2007-12-28T13:54:58Z</dcterms:created>
  <dcterms:modified xsi:type="dcterms:W3CDTF">2016-09-08T07:25:58Z</dcterms:modified>
</cp:coreProperties>
</file>