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76" r:id="rId4"/>
    <p:sldId id="277" r:id="rId5"/>
    <p:sldId id="260" r:id="rId6"/>
    <p:sldId id="257" r:id="rId7"/>
    <p:sldId id="269" r:id="rId8"/>
    <p:sldId id="274" r:id="rId9"/>
    <p:sldId id="278" r:id="rId10"/>
    <p:sldId id="261" r:id="rId11"/>
    <p:sldId id="271" r:id="rId12"/>
    <p:sldId id="270" r:id="rId13"/>
    <p:sldId id="262" r:id="rId14"/>
    <p:sldId id="273" r:id="rId15"/>
    <p:sldId id="279" r:id="rId16"/>
    <p:sldId id="263" r:id="rId17"/>
    <p:sldId id="265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o Laitinen" initials="TL" lastIdx="12" clrIdx="0">
    <p:extLst>
      <p:ext uri="{19B8F6BF-5375-455C-9EA6-DF929625EA0E}">
        <p15:presenceInfo xmlns:p15="http://schemas.microsoft.com/office/powerpoint/2012/main" userId="Timo Laitin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53" d="100"/>
          <a:sy n="53" d="100"/>
        </p:scale>
        <p:origin x="396" y="3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06T22:00:48.019" idx="4">
    <p:pos x="10" y="10"/>
    <p:text>Add figure of particle event, maybe a couple of figures on remote sensing side?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06T22:01:27.912" idx="5">
    <p:pos x="10" y="10"/>
    <p:text>Add Dresing image</p:text>
    <p:extLst>
      <p:ext uri="{C676402C-5697-4E1C-873F-D02D1690AC5C}">
        <p15:threadingInfo xmlns:p15="http://schemas.microsoft.com/office/powerpoint/2012/main" timeZoneBias="-60"/>
      </p:ext>
    </p:extLst>
  </p:cm>
  <p:cm authorId="1" dt="2016-09-07T10:05:31.448" idx="12">
    <p:pos x="3845" y="1381"/>
    <p:text>Add also Reames classes?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06T22:01:55.832" idx="6">
    <p:pos x="10" y="10"/>
    <p:text>CIR image, write more about Anomalous cosmic rays. More on the heliospheric structure?</p:text>
    <p:extLst>
      <p:ext uri="{C676402C-5697-4E1C-873F-D02D1690AC5C}">
        <p15:threadingInfo xmlns:p15="http://schemas.microsoft.com/office/powerpoint/2012/main" timeZoneBias="-60"/>
      </p:ext>
    </p:extLst>
  </p:cm>
  <p:cm authorId="1" dt="2016-09-06T22:19:23.394" idx="9">
    <p:pos x="146" y="146"/>
    <p:text>Neutron monitors?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06T22:02:39.815" idx="7">
    <p:pos x="10" y="10"/>
    <p:text>This is a bit anemic...</p:text>
    <p:extLst>
      <p:ext uri="{C676402C-5697-4E1C-873F-D02D1690AC5C}">
        <p15:threadingInfo xmlns:p15="http://schemas.microsoft.com/office/powerpoint/2012/main" timeZoneBias="-60"/>
      </p:ext>
    </p:extLst>
  </p:cm>
  <p:cm authorId="1" dt="2016-09-07T08:55:57.146" idx="10">
    <p:pos x="146" y="146"/>
    <p:text>CALET, CREAM in addition to Pamela, AMS, what energies? seem a bit large...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06T22:03:11.532" idx="8">
    <p:pos x="10" y="10"/>
    <p:text>Maybe something on what instruments are working, on the dilemmas. IBEX to a separate slide, with a figure, also cassini data there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04T17:46:10.815" idx="1">
    <p:pos x="10" y="10"/>
    <p:text>What about Saturn, Jupiter, Pluto?</p:text>
    <p:extLst>
      <p:ext uri="{C676402C-5697-4E1C-873F-D02D1690AC5C}">
        <p15:threadingInfo xmlns:p15="http://schemas.microsoft.com/office/powerpoint/2012/main" timeZoneBias="-60"/>
      </p:ext>
    </p:extLst>
  </p:cm>
  <p:cm authorId="1" dt="2016-09-06T14:21:14.972" idx="2">
    <p:pos x="146" y="146"/>
    <p:text>IBEXy results were with INCA. Any results with LEMMS?</p:text>
    <p:extLst>
      <p:ext uri="{C676402C-5697-4E1C-873F-D02D1690AC5C}">
        <p15:threadingInfo xmlns:p15="http://schemas.microsoft.com/office/powerpoint/2012/main" timeZoneBias="-60"/>
      </p:ext>
    </p:extLst>
  </p:cm>
  <p:cm authorId="1" dt="2016-09-06T14:21:44.220" idx="3">
    <p:pos x="282" y="282"/>
    <p:text>Any results with New Horizons? References for Mercury and Mars mission papers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11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846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4324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2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825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934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682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09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98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45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97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31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83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424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0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92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3421605-75B9-456B-9892-EAAFAC8C4ED6}" type="datetimeFigureOut">
              <a:rPr lang="en-GB" smtClean="0"/>
              <a:t>02/09/2016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DAB22-5D34-4FA0-BEDA-188EBE502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473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7.jpeg"/><Relationship Id="rId4" Type="http://schemas.openxmlformats.org/officeDocument/2006/relationships/image" Target="../media/image10.gif"/><Relationship Id="rId9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1314693"/>
            <a:ext cx="6992769" cy="3141560"/>
          </a:xfrm>
        </p:spPr>
        <p:txBody>
          <a:bodyPr>
            <a:noAutofit/>
          </a:bodyPr>
          <a:lstStyle/>
          <a:p>
            <a:r>
              <a:rPr lang="en-GB" sz="5400" dirty="0"/>
              <a:t>Experimental overview on Future Solar and </a:t>
            </a:r>
            <a:r>
              <a:rPr lang="en-GB" sz="5400" dirty="0" err="1"/>
              <a:t>Heliospheric</a:t>
            </a:r>
            <a:r>
              <a:rPr lang="en-GB" sz="5400" dirty="0"/>
              <a:t> research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7464" y="4951000"/>
            <a:ext cx="3942840" cy="86142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Timo Laitinen</a:t>
            </a:r>
          </a:p>
          <a:p>
            <a:r>
              <a:rPr lang="en-GB" dirty="0"/>
              <a:t>Jeremiah </a:t>
            </a:r>
            <a:r>
              <a:rPr lang="en-GB" dirty="0" err="1"/>
              <a:t>Horrocks</a:t>
            </a:r>
            <a:r>
              <a:rPr lang="en-GB" dirty="0"/>
              <a:t> Institute, UCLAN, UK</a:t>
            </a:r>
          </a:p>
        </p:txBody>
      </p:sp>
      <p:pic>
        <p:nvPicPr>
          <p:cNvPr id="9218" name="Picture 2" descr="http://www.star.uclan.ac.uk/stars2016/images/JHI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71" y="5849967"/>
            <a:ext cx="38576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dl.dropboxusercontent.com/u/2515023/meetings/ECRS2016/logo_ecrs_2016_last_bianc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43" y="2453833"/>
            <a:ext cx="2001403" cy="315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97069" y="5712105"/>
            <a:ext cx="216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ECRS Torino, 4-9 September 2016</a:t>
            </a:r>
          </a:p>
        </p:txBody>
      </p:sp>
    </p:spTree>
    <p:extLst>
      <p:ext uri="{BB962C8B-B14F-4D97-AF65-F5344CB8AC3E}">
        <p14:creationId xmlns:p14="http://schemas.microsoft.com/office/powerpoint/2010/main" val="197145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Solar Orbiter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14" y="1193684"/>
            <a:ext cx="4390709" cy="483488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Orbit: 0.285-0.91 AU</a:t>
            </a:r>
          </a:p>
          <a:p>
            <a:r>
              <a:rPr lang="en-GB" dirty="0"/>
              <a:t>Inclination 25, increases to 34 degrees during extended mission 2027</a:t>
            </a:r>
          </a:p>
          <a:p>
            <a:r>
              <a:rPr lang="en-GB" dirty="0"/>
              <a:t>Launch: October 2018</a:t>
            </a:r>
          </a:p>
          <a:p>
            <a:r>
              <a:rPr lang="en-GB" dirty="0"/>
              <a:t>3.5-year Cruise Phase, 3.5-year nominal mission</a:t>
            </a:r>
          </a:p>
          <a:p>
            <a:r>
              <a:rPr lang="en-GB" dirty="0"/>
              <a:t>Near-</a:t>
            </a:r>
            <a:r>
              <a:rPr lang="en-GB" dirty="0" err="1"/>
              <a:t>corotation</a:t>
            </a:r>
            <a:r>
              <a:rPr lang="en-GB" dirty="0"/>
              <a:t> with the Sun</a:t>
            </a:r>
          </a:p>
          <a:p>
            <a:r>
              <a:rPr lang="en-GB" dirty="0"/>
              <a:t>No </a:t>
            </a:r>
            <a:r>
              <a:rPr lang="en-GB" dirty="0" err="1"/>
              <a:t>Realtime</a:t>
            </a:r>
            <a:r>
              <a:rPr lang="en-GB" dirty="0"/>
              <a:t> data, latency depends on orbital phase</a:t>
            </a:r>
          </a:p>
          <a:p>
            <a:r>
              <a:rPr lang="en-GB" dirty="0"/>
              <a:t>Science Focus:</a:t>
            </a:r>
          </a:p>
          <a:p>
            <a:pPr lvl="1"/>
            <a:r>
              <a:rPr lang="en-GB" dirty="0"/>
              <a:t>How does Sun create and control Heliosphere</a:t>
            </a:r>
          </a:p>
          <a:p>
            <a:pPr lvl="1"/>
            <a:r>
              <a:rPr lang="en-GB" dirty="0"/>
              <a:t>What drives solar wind, coronal magnetic fields</a:t>
            </a:r>
          </a:p>
          <a:p>
            <a:pPr lvl="1"/>
            <a:r>
              <a:rPr lang="en-GB" dirty="0"/>
              <a:t>How do solar eruptions produce SEPs</a:t>
            </a:r>
          </a:p>
          <a:p>
            <a:pPr lvl="1"/>
            <a:r>
              <a:rPr lang="en-GB" dirty="0"/>
              <a:t>How does solar dynamo work</a:t>
            </a:r>
          </a:p>
          <a:p>
            <a:endParaRPr lang="en-GB" dirty="0"/>
          </a:p>
        </p:txBody>
      </p:sp>
      <p:pic>
        <p:nvPicPr>
          <p:cNvPr id="3074" name="Picture 2" descr="Plot Not f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07" y="1560136"/>
            <a:ext cx="4388794" cy="446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93834" y="5543554"/>
            <a:ext cx="163859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dirty="0"/>
              <a:t>http://www.sorbete.srg.uah.es/</a:t>
            </a:r>
          </a:p>
        </p:txBody>
      </p:sp>
    </p:spTree>
    <p:extLst>
      <p:ext uri="{BB962C8B-B14F-4D97-AF65-F5344CB8AC3E}">
        <p14:creationId xmlns:p14="http://schemas.microsoft.com/office/powerpoint/2010/main" val="268199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Solar Orbiter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19" y="1263332"/>
            <a:ext cx="3441120" cy="50506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GB" dirty="0"/>
              <a:t>In situ: Data continuous starting from Cruising phase</a:t>
            </a:r>
          </a:p>
          <a:p>
            <a:pPr lvl="1"/>
            <a:r>
              <a:rPr lang="en-GB" dirty="0"/>
              <a:t>EPD, Energetic Particle Detector</a:t>
            </a:r>
          </a:p>
          <a:p>
            <a:pPr lvl="1"/>
            <a:r>
              <a:rPr lang="en-GB" dirty="0"/>
              <a:t>MAG. Magnetometer</a:t>
            </a:r>
          </a:p>
          <a:p>
            <a:pPr lvl="1"/>
            <a:r>
              <a:rPr lang="en-GB" dirty="0"/>
              <a:t>SWA: Solar Wind Plasma Analyser</a:t>
            </a:r>
          </a:p>
          <a:p>
            <a:pPr lvl="1"/>
            <a:r>
              <a:rPr lang="en-GB" dirty="0"/>
              <a:t>RPW: Radio and Plasma waves</a:t>
            </a:r>
          </a:p>
          <a:p>
            <a:pPr lvl="1"/>
            <a:r>
              <a:rPr lang="en-GB" dirty="0"/>
              <a:t>SWA: Solar Wind Analyser</a:t>
            </a:r>
          </a:p>
          <a:p>
            <a:r>
              <a:rPr lang="en-GB" dirty="0"/>
              <a:t>Remote-sensing: Data not continuous</a:t>
            </a:r>
          </a:p>
          <a:p>
            <a:pPr lvl="1"/>
            <a:r>
              <a:rPr lang="en-GB" dirty="0"/>
              <a:t>EUI: Extreme Ultraviolet</a:t>
            </a:r>
          </a:p>
          <a:p>
            <a:pPr lvl="1"/>
            <a:r>
              <a:rPr lang="en-GB" dirty="0"/>
              <a:t>METIS: Coronagraph</a:t>
            </a:r>
          </a:p>
          <a:p>
            <a:pPr lvl="1"/>
            <a:r>
              <a:rPr lang="en-GB" dirty="0"/>
              <a:t>PHI: </a:t>
            </a:r>
            <a:r>
              <a:rPr lang="en-GB" dirty="0" err="1"/>
              <a:t>Polarimetric</a:t>
            </a:r>
            <a:r>
              <a:rPr lang="en-GB" dirty="0"/>
              <a:t> and </a:t>
            </a:r>
            <a:r>
              <a:rPr lang="en-GB" dirty="0" err="1"/>
              <a:t>Helioseismic</a:t>
            </a:r>
            <a:r>
              <a:rPr lang="en-GB" dirty="0"/>
              <a:t> Imager</a:t>
            </a:r>
          </a:p>
        </p:txBody>
      </p:sp>
      <p:pic>
        <p:nvPicPr>
          <p:cNvPr id="5122" name="Picture 2" descr="http://sci.esa.int/science-e-media/img/content/images/2015/Solar_Orbiter_payload_annotated_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266" y="1152983"/>
            <a:ext cx="5516475" cy="371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48582" y="4983291"/>
            <a:ext cx="5069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SOLO-HI: Solar </a:t>
            </a:r>
            <a:r>
              <a:rPr lang="en-GB" sz="1600" dirty="0" err="1"/>
              <a:t>Heliospheric</a:t>
            </a:r>
            <a:r>
              <a:rPr lang="en-GB" sz="1600" dirty="0"/>
              <a:t> Imager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SPICE: Spectral Imaging of the Coronal Environment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STIX: X-ray Spectrometer/Telescope</a:t>
            </a:r>
          </a:p>
        </p:txBody>
      </p:sp>
    </p:spTree>
    <p:extLst>
      <p:ext uri="{BB962C8B-B14F-4D97-AF65-F5344CB8AC3E}">
        <p14:creationId xmlns:p14="http://schemas.microsoft.com/office/powerpoint/2010/main" val="3661429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Solar Orbiter: Cosmic 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152" y="1310173"/>
            <a:ext cx="3900926" cy="285671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Wide range of energies and isotopes</a:t>
            </a:r>
          </a:p>
          <a:p>
            <a:r>
              <a:rPr lang="en-GB" dirty="0"/>
              <a:t>Non-rotating spacecraft, but distributed sensor pointing directions to obtain anisotropies</a:t>
            </a:r>
          </a:p>
          <a:p>
            <a:pPr lvl="1"/>
            <a:r>
              <a:rPr lang="en-GB" dirty="0"/>
              <a:t>STEP and SIS 2 apertures, EPT and HET 4, apertures, distributed</a:t>
            </a:r>
          </a:p>
          <a:p>
            <a:r>
              <a:rPr lang="en-GB" dirty="0"/>
              <a:t>EPD suite ready for  integration</a:t>
            </a:r>
          </a:p>
          <a:p>
            <a:endParaRPr lang="en-GB" dirty="0"/>
          </a:p>
        </p:txBody>
      </p:sp>
      <p:pic>
        <p:nvPicPr>
          <p:cNvPr id="1026" name="Picture 2" descr="Energy Cove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61" y="1949753"/>
            <a:ext cx="4195387" cy="31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19052" y="5968514"/>
            <a:ext cx="3161607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50" dirty="0"/>
              <a:t>http://www.physik.uni-kiel.de/de/institute/ieap/ag-wimmer/solo</a:t>
            </a:r>
          </a:p>
        </p:txBody>
      </p:sp>
      <p:pic>
        <p:nvPicPr>
          <p:cNvPr id="10242" name="Picture 2" descr="FoV of EP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3" y="3755985"/>
            <a:ext cx="4469853" cy="299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49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51" y="107547"/>
            <a:ext cx="7055380" cy="1400530"/>
          </a:xfrm>
        </p:spPr>
        <p:txBody>
          <a:bodyPr/>
          <a:lstStyle/>
          <a:p>
            <a:r>
              <a:rPr lang="en-GB" dirty="0"/>
              <a:t>Solar Probe Plus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151" y="949124"/>
            <a:ext cx="4044902" cy="493581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Launch: July 30 2018</a:t>
            </a:r>
          </a:p>
          <a:p>
            <a:r>
              <a:rPr lang="en-GB" dirty="0"/>
              <a:t>7 Venus flybys, down to 8.5 solar radii</a:t>
            </a:r>
          </a:p>
          <a:p>
            <a:r>
              <a:rPr lang="en-GB" dirty="0"/>
              <a:t>First flyby September 2018, data collection October 2018</a:t>
            </a:r>
          </a:p>
          <a:p>
            <a:r>
              <a:rPr lang="en-GB" dirty="0"/>
              <a:t>Closest approaches 2024-</a:t>
            </a:r>
          </a:p>
          <a:p>
            <a:r>
              <a:rPr lang="en-GB" dirty="0"/>
              <a:t>Science goals</a:t>
            </a:r>
          </a:p>
          <a:p>
            <a:pPr lvl="1"/>
            <a:r>
              <a:rPr lang="en-GB" dirty="0"/>
              <a:t>Structure and dynamics of magnetic fields at solar wind sources</a:t>
            </a:r>
          </a:p>
          <a:p>
            <a:pPr lvl="1"/>
            <a:r>
              <a:rPr lang="en-GB" dirty="0"/>
              <a:t>Trace energy that heats corona and accelerates solar wind</a:t>
            </a:r>
          </a:p>
          <a:p>
            <a:pPr lvl="1"/>
            <a:r>
              <a:rPr lang="en-GB" dirty="0"/>
              <a:t>Determine mechanisms that accelerate and transport energetic particles</a:t>
            </a:r>
          </a:p>
          <a:p>
            <a:pPr lvl="1"/>
            <a:r>
              <a:rPr lang="en-GB" dirty="0"/>
              <a:t>Explore influence of dusty plasma on solar wind and energetic particles</a:t>
            </a:r>
          </a:p>
        </p:txBody>
      </p:sp>
      <p:pic>
        <p:nvPicPr>
          <p:cNvPr id="4098" name="Picture 2" descr="http://solarprobe.jhuapl.edu/spacecraft/images/SP_traj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02" y="1775271"/>
            <a:ext cx="4798847" cy="333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27860" y="5271328"/>
            <a:ext cx="155202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" dirty="0"/>
              <a:t>http://solarprobe.jhuapl.edu/</a:t>
            </a:r>
          </a:p>
        </p:txBody>
      </p:sp>
    </p:spTree>
    <p:extLst>
      <p:ext uri="{BB962C8B-B14F-4D97-AF65-F5344CB8AC3E}">
        <p14:creationId xmlns:p14="http://schemas.microsoft.com/office/powerpoint/2010/main" val="1432615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791" y="76541"/>
            <a:ext cx="7055380" cy="1400530"/>
          </a:xfrm>
        </p:spPr>
        <p:txBody>
          <a:bodyPr/>
          <a:lstStyle/>
          <a:p>
            <a:r>
              <a:rPr lang="en-GB" dirty="0"/>
              <a:t>Solar Probe Plus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044" y="1833721"/>
            <a:ext cx="4484110" cy="4659676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SWEAP: </a:t>
            </a:r>
            <a:r>
              <a:rPr lang="en-GB" dirty="0" err="1"/>
              <a:t>Suprathermals</a:t>
            </a:r>
            <a:r>
              <a:rPr lang="en-GB" dirty="0"/>
              <a:t> 10 eV-20 </a:t>
            </a:r>
            <a:r>
              <a:rPr lang="en-GB" dirty="0" err="1"/>
              <a:t>keV</a:t>
            </a:r>
            <a:endParaRPr lang="en-GB" dirty="0"/>
          </a:p>
          <a:p>
            <a:r>
              <a:rPr lang="en-GB" dirty="0"/>
              <a:t>ISIS EPI-Lo:</a:t>
            </a:r>
          </a:p>
          <a:p>
            <a:pPr lvl="1"/>
            <a:r>
              <a:rPr lang="en-GB" dirty="0"/>
              <a:t>Electrons 20 </a:t>
            </a:r>
            <a:r>
              <a:rPr lang="en-GB" dirty="0" err="1"/>
              <a:t>keV</a:t>
            </a:r>
            <a:r>
              <a:rPr lang="en-GB" dirty="0"/>
              <a:t> – 1 MeV, angular resolution 45 degrees</a:t>
            </a:r>
          </a:p>
          <a:p>
            <a:pPr lvl="1"/>
            <a:r>
              <a:rPr lang="en-GB" dirty="0"/>
              <a:t>Ions 40 </a:t>
            </a:r>
            <a:r>
              <a:rPr lang="en-GB" dirty="0" err="1"/>
              <a:t>keV</a:t>
            </a:r>
            <a:r>
              <a:rPr lang="en-GB" dirty="0"/>
              <a:t> – 15 MeV/n, up to iron, angular resolution 15-30 degrees</a:t>
            </a:r>
          </a:p>
          <a:p>
            <a:pPr lvl="1"/>
            <a:r>
              <a:rPr lang="en-GB" dirty="0"/>
              <a:t>Cadence 1 s</a:t>
            </a:r>
          </a:p>
          <a:p>
            <a:r>
              <a:rPr lang="en-GB" dirty="0"/>
              <a:t>EPI-Hi</a:t>
            </a:r>
          </a:p>
          <a:p>
            <a:pPr lvl="1"/>
            <a:r>
              <a:rPr lang="en-GB" dirty="0"/>
              <a:t>Electrons 0.5-6 MeV, angular resolution 45 degrees</a:t>
            </a:r>
          </a:p>
          <a:p>
            <a:pPr lvl="1"/>
            <a:r>
              <a:rPr lang="en-GB" dirty="0"/>
              <a:t>Ions 1-100 MeV/n, up to iron, angular resolution 30 degrees</a:t>
            </a:r>
          </a:p>
          <a:p>
            <a:pPr lvl="1"/>
            <a:r>
              <a:rPr lang="en-GB" dirty="0"/>
              <a:t>Cadence 1 s, most products 1-5 min</a:t>
            </a:r>
          </a:p>
          <a:p>
            <a:r>
              <a:rPr lang="en-GB" dirty="0"/>
              <a:t>FIELDS: Electromagnetic fields instrument</a:t>
            </a:r>
          </a:p>
          <a:p>
            <a:r>
              <a:rPr lang="en-GB" dirty="0"/>
              <a:t>WISPR: Wide-field imager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3076" name="Picture 4" descr="http://www.nasa.gov/images/content/479540main_SPPObservingSu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75" y="1833724"/>
            <a:ext cx="4056891" cy="42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Lo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377" y="1304973"/>
            <a:ext cx="8039705" cy="482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7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Aditya-L1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45" y="1803482"/>
            <a:ext cx="3680750" cy="421535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First </a:t>
            </a:r>
            <a:r>
              <a:rPr lang="en-GB" dirty="0" err="1"/>
              <a:t>indian</a:t>
            </a:r>
            <a:r>
              <a:rPr lang="en-GB" dirty="0"/>
              <a:t> solar mission</a:t>
            </a:r>
          </a:p>
          <a:p>
            <a:r>
              <a:rPr lang="en-GB" dirty="0"/>
              <a:t>L1 mission</a:t>
            </a:r>
          </a:p>
          <a:p>
            <a:r>
              <a:rPr lang="en-GB" dirty="0"/>
              <a:t>VELC: Coronagraph</a:t>
            </a:r>
          </a:p>
          <a:p>
            <a:r>
              <a:rPr lang="en-GB" dirty="0"/>
              <a:t>SUIT: Ultraviolet imager</a:t>
            </a:r>
          </a:p>
          <a:p>
            <a:r>
              <a:rPr lang="en-GB" dirty="0" err="1"/>
              <a:t>SolEXS</a:t>
            </a:r>
            <a:r>
              <a:rPr lang="en-GB" dirty="0"/>
              <a:t>, HEL1OS: X-ray </a:t>
            </a:r>
            <a:r>
              <a:rPr lang="en-GB" dirty="0" err="1"/>
              <a:t>spectrometres</a:t>
            </a:r>
            <a:endParaRPr lang="en-GB" dirty="0"/>
          </a:p>
          <a:p>
            <a:r>
              <a:rPr lang="en-GB" dirty="0"/>
              <a:t>Magnetometer</a:t>
            </a:r>
          </a:p>
          <a:p>
            <a:r>
              <a:rPr lang="en-GB" dirty="0"/>
              <a:t>ASPEX: Energetic particle instrument:</a:t>
            </a:r>
          </a:p>
          <a:p>
            <a:pPr lvl="1"/>
            <a:r>
              <a:rPr lang="en-GB" dirty="0"/>
              <a:t> 0.1-20 </a:t>
            </a:r>
            <a:r>
              <a:rPr lang="en-GB" dirty="0" err="1"/>
              <a:t>keV</a:t>
            </a:r>
            <a:r>
              <a:rPr lang="en-GB" dirty="0"/>
              <a:t> electrons</a:t>
            </a:r>
          </a:p>
          <a:p>
            <a:pPr lvl="1"/>
            <a:r>
              <a:rPr lang="en-GB" dirty="0"/>
              <a:t>0.02-5 MeV/n ions</a:t>
            </a:r>
          </a:p>
          <a:p>
            <a:r>
              <a:rPr lang="en-GB" dirty="0"/>
              <a:t>Launch 2019-2020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58" y="1672078"/>
            <a:ext cx="4700042" cy="408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23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5" y="87550"/>
            <a:ext cx="7055380" cy="1400530"/>
          </a:xfrm>
        </p:spPr>
        <p:txBody>
          <a:bodyPr/>
          <a:lstStyle/>
          <a:p>
            <a:r>
              <a:rPr lang="en-GB" dirty="0"/>
              <a:t>L5 missions </a:t>
            </a:r>
            <a:r>
              <a:rPr lang="en-GB" sz="2000" dirty="0"/>
              <a:t>(none approved)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584" y="1111170"/>
            <a:ext cx="8393015" cy="574683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Interest for a permanent L5 observer for Space Weather</a:t>
            </a:r>
          </a:p>
          <a:p>
            <a:pPr lvl="1"/>
            <a:r>
              <a:rPr lang="en-GB" dirty="0"/>
              <a:t>“Side-view” of CMEs</a:t>
            </a:r>
          </a:p>
          <a:p>
            <a:pPr lvl="1"/>
            <a:r>
              <a:rPr lang="en-GB" dirty="0"/>
              <a:t>Advance warning of new </a:t>
            </a:r>
            <a:br>
              <a:rPr lang="en-GB" dirty="0"/>
            </a:br>
            <a:r>
              <a:rPr lang="en-GB" dirty="0"/>
              <a:t>solar active regions</a:t>
            </a:r>
          </a:p>
          <a:p>
            <a:pPr lvl="1"/>
            <a:r>
              <a:rPr lang="en-GB" dirty="0"/>
              <a:t>Advance warning of </a:t>
            </a:r>
            <a:br>
              <a:rPr lang="en-GB" dirty="0"/>
            </a:br>
            <a:r>
              <a:rPr lang="en-GB" dirty="0" err="1"/>
              <a:t>corotating</a:t>
            </a:r>
            <a:r>
              <a:rPr lang="en-GB" dirty="0"/>
              <a:t> interaction regions</a:t>
            </a:r>
          </a:p>
          <a:p>
            <a:r>
              <a:rPr lang="en-GB" dirty="0" err="1"/>
              <a:t>Akioka</a:t>
            </a:r>
            <a:r>
              <a:rPr lang="en-GB" dirty="0"/>
              <a:t>+ (2005): Wide field </a:t>
            </a:r>
            <a:br>
              <a:rPr lang="en-GB" dirty="0"/>
            </a:br>
            <a:r>
              <a:rPr lang="en-GB" dirty="0"/>
              <a:t>coronal imager, 42 degrees</a:t>
            </a:r>
          </a:p>
          <a:p>
            <a:r>
              <a:rPr lang="en-GB" dirty="0"/>
              <a:t>EASCO (</a:t>
            </a:r>
            <a:r>
              <a:rPr lang="en-GB" dirty="0" err="1"/>
              <a:t>Gopalswamy</a:t>
            </a:r>
            <a:r>
              <a:rPr lang="en-GB" dirty="0"/>
              <a:t>+, 2011):</a:t>
            </a:r>
          </a:p>
          <a:p>
            <a:pPr lvl="1"/>
            <a:r>
              <a:rPr lang="en-GB" dirty="0"/>
              <a:t>Full set of in situ and remote </a:t>
            </a:r>
            <a:br>
              <a:rPr lang="en-GB" dirty="0"/>
            </a:br>
            <a:r>
              <a:rPr lang="en-GB" dirty="0"/>
              <a:t>sensing instruments</a:t>
            </a:r>
          </a:p>
          <a:p>
            <a:r>
              <a:rPr lang="en-GB" dirty="0"/>
              <a:t>INSTANT (ESA)/RESCO (China): </a:t>
            </a:r>
          </a:p>
          <a:p>
            <a:pPr lvl="1"/>
            <a:r>
              <a:rPr lang="en-GB" dirty="0"/>
              <a:t>EUV, coronagraph, </a:t>
            </a:r>
            <a:br>
              <a:rPr lang="en-GB" dirty="0"/>
            </a:br>
            <a:r>
              <a:rPr lang="en-GB" dirty="0" err="1"/>
              <a:t>heliospheric</a:t>
            </a:r>
            <a:r>
              <a:rPr lang="en-GB" dirty="0"/>
              <a:t> imager, </a:t>
            </a:r>
            <a:br>
              <a:rPr lang="en-GB" dirty="0"/>
            </a:br>
            <a:r>
              <a:rPr lang="en-GB" dirty="0"/>
              <a:t>magnetometer, solar wind </a:t>
            </a:r>
            <a:br>
              <a:rPr lang="en-GB" dirty="0"/>
            </a:br>
            <a:r>
              <a:rPr lang="en-GB" dirty="0"/>
              <a:t>plasma</a:t>
            </a:r>
          </a:p>
          <a:p>
            <a:r>
              <a:rPr lang="en-GB" dirty="0"/>
              <a:t>UK MET Office: Carrington L5</a:t>
            </a:r>
          </a:p>
          <a:p>
            <a:pPr lvl="1"/>
            <a:r>
              <a:rPr lang="en-GB" dirty="0"/>
              <a:t>An operational Space Weather Mission: “only for Space Weather”</a:t>
            </a:r>
          </a:p>
          <a:p>
            <a:pPr lvl="1"/>
            <a:r>
              <a:rPr lang="en-GB" dirty="0"/>
              <a:t>Not necessarily with cosmic ray instruments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4961" y="5389161"/>
            <a:ext cx="63030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dirty="0"/>
              <a:t>Liu+, 2010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50" t="30787" r="54803" b="12520"/>
          <a:stretch/>
        </p:blipFill>
        <p:spPr>
          <a:xfrm>
            <a:off x="4611201" y="1572660"/>
            <a:ext cx="4487519" cy="37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9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10" y="63918"/>
            <a:ext cx="7055380" cy="1400530"/>
          </a:xfrm>
        </p:spPr>
        <p:txBody>
          <a:bodyPr/>
          <a:lstStyle/>
          <a:p>
            <a:r>
              <a:rPr lang="en-GB" dirty="0"/>
              <a:t>Roadmaps, White Papers…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92" y="3775867"/>
            <a:ext cx="7439208" cy="2898533"/>
          </a:xfrm>
        </p:spPr>
        <p:txBody>
          <a:bodyPr>
            <a:normAutofit/>
          </a:bodyPr>
          <a:lstStyle/>
          <a:p>
            <a:r>
              <a:rPr lang="en-GB" dirty="0"/>
              <a:t>NASA Roadmap:</a:t>
            </a:r>
          </a:p>
          <a:p>
            <a:pPr lvl="1"/>
            <a:r>
              <a:rPr lang="en-GB" dirty="0" err="1"/>
              <a:t>Heliospheric</a:t>
            </a:r>
            <a:r>
              <a:rPr lang="en-GB" dirty="0"/>
              <a:t> Boundary Mission</a:t>
            </a:r>
          </a:p>
          <a:p>
            <a:pPr lvl="1"/>
            <a:r>
              <a:rPr lang="en-GB" dirty="0"/>
              <a:t>Interstellar probe</a:t>
            </a:r>
          </a:p>
          <a:p>
            <a:pPr lvl="1"/>
            <a:r>
              <a:rPr lang="en-GB" dirty="0"/>
              <a:t>Solar Polar Imager</a:t>
            </a:r>
          </a:p>
          <a:p>
            <a:pPr lvl="1"/>
            <a:r>
              <a:rPr lang="en-GB" dirty="0"/>
              <a:t>L5 mission</a:t>
            </a:r>
          </a:p>
          <a:p>
            <a:r>
              <a:rPr lang="en-GB" dirty="0"/>
              <a:t>Proposals for interstellar probe</a:t>
            </a:r>
          </a:p>
        </p:txBody>
      </p:sp>
      <p:pic>
        <p:nvPicPr>
          <p:cNvPr id="6146" name="Picture 2" descr="http://sci.esa.int/science-e-media/img/b9/spo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800" y="745190"/>
            <a:ext cx="6008647" cy="34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051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632" y="1937178"/>
            <a:ext cx="7627606" cy="356658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In situ and remote sensing support for </a:t>
            </a:r>
            <a:r>
              <a:rPr lang="en-GB" dirty="0" err="1"/>
              <a:t>heliospheric</a:t>
            </a:r>
            <a:r>
              <a:rPr lang="en-GB" dirty="0"/>
              <a:t> cosmic ray research bring new challenges for understanding the cosmic ray acceleration and transport processes</a:t>
            </a:r>
          </a:p>
          <a:p>
            <a:r>
              <a:rPr lang="en-GB" dirty="0"/>
              <a:t>Research currently supported with a large fleet of observing spacecraft</a:t>
            </a:r>
          </a:p>
          <a:p>
            <a:r>
              <a:rPr lang="en-GB" dirty="0"/>
              <a:t>Many of the fleet are old, or designed for other than </a:t>
            </a:r>
            <a:r>
              <a:rPr lang="en-GB" dirty="0" err="1"/>
              <a:t>heliospheric</a:t>
            </a:r>
            <a:r>
              <a:rPr lang="en-GB" dirty="0"/>
              <a:t> research</a:t>
            </a:r>
          </a:p>
          <a:p>
            <a:r>
              <a:rPr lang="en-GB" dirty="0"/>
              <a:t>3 spacecraft being built with cosmic ray instruments</a:t>
            </a:r>
          </a:p>
          <a:p>
            <a:r>
              <a:rPr lang="en-GB" dirty="0"/>
              <a:t>Space Weather in the political map, but missions may be operationally driven</a:t>
            </a:r>
          </a:p>
        </p:txBody>
      </p:sp>
    </p:spTree>
    <p:extLst>
      <p:ext uri="{BB962C8B-B14F-4D97-AF65-F5344CB8AC3E}">
        <p14:creationId xmlns:p14="http://schemas.microsoft.com/office/powerpoint/2010/main" val="2130013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25" y="147721"/>
            <a:ext cx="7055380" cy="1400530"/>
          </a:xfrm>
        </p:spPr>
        <p:txBody>
          <a:bodyPr/>
          <a:lstStyle/>
          <a:p>
            <a:r>
              <a:rPr lang="en-GB" dirty="0" err="1"/>
              <a:t>Heliospheric</a:t>
            </a:r>
            <a:r>
              <a:rPr lang="en-GB" dirty="0"/>
              <a:t> particles: What can we 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08" y="1810579"/>
            <a:ext cx="4240001" cy="450919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Chance of identifying cosmic ray acceleration and transport processes</a:t>
            </a:r>
          </a:p>
          <a:p>
            <a:r>
              <a:rPr lang="en-GB" dirty="0"/>
              <a:t>Able to observe the in situ plasma and fields</a:t>
            </a:r>
          </a:p>
          <a:p>
            <a:r>
              <a:rPr lang="en-GB" dirty="0"/>
              <a:t>High-precision remote sensing observations</a:t>
            </a:r>
          </a:p>
          <a:p>
            <a:pPr lvl="1"/>
            <a:r>
              <a:rPr lang="en-GB" dirty="0"/>
              <a:t>X/Gamma rays: signature of accelerated particles</a:t>
            </a:r>
          </a:p>
          <a:p>
            <a:pPr lvl="1"/>
            <a:r>
              <a:rPr lang="en-GB" dirty="0"/>
              <a:t>Coronagraphs: a view of ejected mass</a:t>
            </a:r>
          </a:p>
          <a:p>
            <a:pPr lvl="1"/>
            <a:r>
              <a:rPr lang="en-GB" dirty="0"/>
              <a:t>EUV: Coronal waves, loop dynamics, eruptions, source populations?</a:t>
            </a:r>
          </a:p>
          <a:p>
            <a:pPr lvl="1"/>
            <a:r>
              <a:rPr lang="en-GB" dirty="0"/>
              <a:t>Radio waves: signature of accelerated electrons, shocks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54" y="1842977"/>
            <a:ext cx="4609886" cy="372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52" y="1810579"/>
            <a:ext cx="4094597" cy="395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58" y="1810579"/>
            <a:ext cx="4641231" cy="328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19" y="2908870"/>
            <a:ext cx="4651677" cy="175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6319" y="5723752"/>
            <a:ext cx="19983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/>
              <a:t>Kouloumvakos</a:t>
            </a:r>
            <a:r>
              <a:rPr lang="en-GB" sz="1350" dirty="0"/>
              <a:t>+ 2016</a:t>
            </a:r>
          </a:p>
        </p:txBody>
      </p:sp>
    </p:spTree>
    <p:extLst>
      <p:ext uri="{BB962C8B-B14F-4D97-AF65-F5344CB8AC3E}">
        <p14:creationId xmlns:p14="http://schemas.microsoft.com/office/powerpoint/2010/main" val="20227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25" y="259758"/>
            <a:ext cx="7053542" cy="650557"/>
          </a:xfrm>
        </p:spPr>
        <p:txBody>
          <a:bodyPr/>
          <a:lstStyle/>
          <a:p>
            <a:r>
              <a:rPr lang="en-GB" dirty="0"/>
              <a:t>SEP sources?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699" y="995438"/>
            <a:ext cx="3814154" cy="5603980"/>
          </a:xfrm>
        </p:spPr>
        <p:txBody>
          <a:bodyPr>
            <a:normAutofit/>
          </a:bodyPr>
          <a:lstStyle/>
          <a:p>
            <a:r>
              <a:rPr lang="en-GB" dirty="0"/>
              <a:t>SEP sources: 2-class paradigm, mixed classes or continuum?</a:t>
            </a:r>
          </a:p>
          <a:p>
            <a:r>
              <a:rPr lang="en-GB" dirty="0"/>
              <a:t>Very wide events with multi-spacecraft observations </a:t>
            </a:r>
            <a:r>
              <a:rPr lang="en-GB" sz="1400" dirty="0"/>
              <a:t>(</a:t>
            </a:r>
            <a:r>
              <a:rPr lang="en-GB" sz="1400" dirty="0" err="1"/>
              <a:t>Dresing</a:t>
            </a:r>
            <a:r>
              <a:rPr lang="en-GB" sz="1400" dirty="0"/>
              <a:t>+ 2012, 2014; Richardson+2014;Lario 2014,2016,…)</a:t>
            </a:r>
          </a:p>
          <a:p>
            <a:pPr lvl="1"/>
            <a:r>
              <a:rPr lang="en-GB" dirty="0"/>
              <a:t>Field line expansion?</a:t>
            </a:r>
          </a:p>
          <a:p>
            <a:pPr lvl="1"/>
            <a:r>
              <a:rPr lang="en-GB" dirty="0"/>
              <a:t>Coronal wave?</a:t>
            </a:r>
          </a:p>
          <a:p>
            <a:pPr lvl="1"/>
            <a:r>
              <a:rPr lang="en-GB" dirty="0"/>
              <a:t>Wide source?</a:t>
            </a:r>
          </a:p>
          <a:p>
            <a:pPr lvl="1"/>
            <a:r>
              <a:rPr lang="en-GB" dirty="0"/>
              <a:t>Cross-field transport?</a:t>
            </a:r>
          </a:p>
          <a:p>
            <a:r>
              <a:rPr lang="en-GB" dirty="0"/>
              <a:t>SEP transport and solar wind turbulence?</a:t>
            </a:r>
          </a:p>
          <a:p>
            <a:r>
              <a:rPr lang="en-GB" dirty="0"/>
              <a:t>Proper transport and turbulence models?</a:t>
            </a:r>
          </a:p>
          <a:p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387258" y="1049292"/>
            <a:ext cx="4675291" cy="2369113"/>
            <a:chOff x="6952748" y="1241403"/>
            <a:chExt cx="4637346" cy="22189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2748" y="1241403"/>
              <a:ext cx="4637346" cy="181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526326" y="3060290"/>
              <a:ext cx="202258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 err="1"/>
                <a:t>Reames</a:t>
              </a:r>
              <a:r>
                <a:rPr lang="en-GB" sz="1350" dirty="0"/>
                <a:t> 1999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58158" y="3074367"/>
            <a:ext cx="3901510" cy="4020200"/>
            <a:chOff x="7695094" y="3445653"/>
            <a:chExt cx="3152649" cy="3248555"/>
          </a:xfrm>
        </p:grpSpPr>
        <p:pic>
          <p:nvPicPr>
            <p:cNvPr id="4098" name="Picture 2" descr="Fig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5094" y="3445653"/>
              <a:ext cx="3152649" cy="2848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347937" y="6294099"/>
              <a:ext cx="184696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Cane+ 2010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68730" y="1523023"/>
            <a:ext cx="5091681" cy="4471716"/>
            <a:chOff x="399811" y="1120290"/>
            <a:chExt cx="6138843" cy="54838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11" y="1120290"/>
              <a:ext cx="6138843" cy="503727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036334" y="6204025"/>
              <a:ext cx="199738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 err="1"/>
                <a:t>Dresing</a:t>
              </a:r>
              <a:r>
                <a:rPr lang="en-GB" sz="1350" dirty="0"/>
                <a:t>+ 2012</a:t>
              </a:r>
            </a:p>
          </p:txBody>
        </p:sp>
      </p:grp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96" y="4600738"/>
            <a:ext cx="4910996" cy="18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212" y="1984990"/>
            <a:ext cx="2652896" cy="25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lesia.obspm.fr/cesra/highlights/highlight08-1_files/PFSS_NRH_High_04oc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49" y="2320724"/>
            <a:ext cx="2407880" cy="213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anda.org/articles/aa/full_html/2016/07/aa27801-15/aa27801-15-eq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347" y="2525926"/>
            <a:ext cx="4910404" cy="272800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06585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60" y="209634"/>
            <a:ext cx="7055380" cy="1400530"/>
          </a:xfrm>
        </p:spPr>
        <p:txBody>
          <a:bodyPr/>
          <a:lstStyle/>
          <a:p>
            <a:r>
              <a:rPr lang="en-GB" dirty="0"/>
              <a:t>Other cosmic ray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838" y="1152983"/>
            <a:ext cx="3936167" cy="5062622"/>
          </a:xfrm>
        </p:spPr>
        <p:txBody>
          <a:bodyPr>
            <a:normAutofit/>
          </a:bodyPr>
          <a:lstStyle/>
          <a:p>
            <a:r>
              <a:rPr lang="en-GB" dirty="0"/>
              <a:t>Interplanetary transients: Accelerated particles in situ</a:t>
            </a:r>
          </a:p>
          <a:p>
            <a:r>
              <a:rPr lang="en-GB" dirty="0" err="1"/>
              <a:t>Corotating</a:t>
            </a:r>
            <a:r>
              <a:rPr lang="en-GB" dirty="0"/>
              <a:t> interaction regions: Quasi-static shocks at ~ 2 AU</a:t>
            </a:r>
          </a:p>
          <a:p>
            <a:r>
              <a:rPr lang="en-GB" dirty="0"/>
              <a:t>Jovian Electrons: Analysis of diffusion coefficients</a:t>
            </a:r>
          </a:p>
          <a:p>
            <a:r>
              <a:rPr lang="en-GB" dirty="0"/>
              <a:t>Anomalous cosmic rays: Accelerated at termination shock?</a:t>
            </a:r>
          </a:p>
          <a:p>
            <a:r>
              <a:rPr lang="en-GB" dirty="0"/>
              <a:t>Modulation of local interstellar spectrum: input and output!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496766" y="1746290"/>
            <a:ext cx="4481860" cy="4272502"/>
            <a:chOff x="7206823" y="1689637"/>
            <a:chExt cx="3209925" cy="3684821"/>
          </a:xfrm>
        </p:grpSpPr>
        <p:pic>
          <p:nvPicPr>
            <p:cNvPr id="1026" name="Picture 2" descr="figure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6823" y="1689637"/>
              <a:ext cx="3209925" cy="312420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7922829" y="5046144"/>
              <a:ext cx="1571769" cy="3283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350" dirty="0" err="1"/>
                <a:t>Hundhausen</a:t>
              </a:r>
              <a:r>
                <a:rPr lang="en-GB" sz="1350" dirty="0"/>
                <a:t>, 1972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21414" y="1494834"/>
            <a:ext cx="4831760" cy="4854121"/>
            <a:chOff x="3376613" y="914400"/>
            <a:chExt cx="5438775" cy="5610810"/>
          </a:xfrm>
        </p:grpSpPr>
        <p:pic>
          <p:nvPicPr>
            <p:cNvPr id="1030" name="Picture 6" descr="http://cdn.iopscience.com/images/0004-637X/594/1/552/Full/fg2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613" y="914400"/>
              <a:ext cx="5438775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flipH="1">
              <a:off x="4829666" y="6125101"/>
              <a:ext cx="227358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Ferreira+ 2003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27006" y="1477824"/>
            <a:ext cx="4155388" cy="4536880"/>
            <a:chOff x="5040685" y="871809"/>
            <a:chExt cx="5540517" cy="604917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685" y="871809"/>
              <a:ext cx="5540517" cy="547126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194949" y="6520870"/>
              <a:ext cx="185588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Stone+ 2005</a:t>
              </a:r>
            </a:p>
          </p:txBody>
        </p:sp>
      </p:grpSp>
      <p:pic>
        <p:nvPicPr>
          <p:cNvPr id="1032" name="Picture 8" descr="http://swc.nict.go.jp/news/img/20120125_proto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724" y="1743514"/>
            <a:ext cx="4913140" cy="368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9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59" y="1238400"/>
            <a:ext cx="4747441" cy="5493600"/>
          </a:xfrm>
        </p:spPr>
        <p:txBody>
          <a:bodyPr>
            <a:normAutofit/>
          </a:bodyPr>
          <a:lstStyle/>
          <a:p>
            <a:r>
              <a:rPr lang="en-GB" dirty="0"/>
              <a:t>Space Weather in National and International Risk Classifications: taken seriously</a:t>
            </a:r>
          </a:p>
          <a:p>
            <a:r>
              <a:rPr lang="en-GB" dirty="0"/>
              <a:t>Cosmic Ray aspect: hazard to spacecraft/astronauts, polar aviation, communication</a:t>
            </a:r>
          </a:p>
          <a:p>
            <a:r>
              <a:rPr lang="en-GB" dirty="0"/>
              <a:t>Operative SW missions different have requirements: </a:t>
            </a:r>
          </a:p>
          <a:p>
            <a:pPr lvl="1"/>
            <a:r>
              <a:rPr lang="en-GB" dirty="0"/>
              <a:t>Continuous monitoring</a:t>
            </a:r>
          </a:p>
          <a:p>
            <a:pPr lvl="1"/>
            <a:r>
              <a:rPr lang="en-GB" dirty="0"/>
              <a:t>Real-time alerts</a:t>
            </a:r>
          </a:p>
          <a:p>
            <a:pPr lvl="1"/>
            <a:r>
              <a:rPr lang="en-GB" dirty="0"/>
              <a:t>Not necessarily easily usable for science</a:t>
            </a:r>
          </a:p>
        </p:txBody>
      </p:sp>
      <p:pic>
        <p:nvPicPr>
          <p:cNvPr id="2050" name="Picture 2" descr="Technological Affects of Space Weather Ev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42" y="986400"/>
            <a:ext cx="4254682" cy="52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24663" y="6385601"/>
            <a:ext cx="10289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3321235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560" y="134079"/>
            <a:ext cx="7639675" cy="1050398"/>
          </a:xfrm>
        </p:spPr>
        <p:txBody>
          <a:bodyPr/>
          <a:lstStyle/>
          <a:p>
            <a:r>
              <a:rPr lang="en-GB" dirty="0"/>
              <a:t>The Fleet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79" y="974237"/>
            <a:ext cx="4537382" cy="525294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The Earth: Neutron monitor network</a:t>
            </a:r>
          </a:p>
          <a:p>
            <a:r>
              <a:rPr lang="en-GB" dirty="0"/>
              <a:t>Earth-Orbiting</a:t>
            </a:r>
          </a:p>
          <a:p>
            <a:pPr lvl="1"/>
            <a:r>
              <a:rPr lang="en-GB" dirty="0"/>
              <a:t>Pamela, 80 MeV/n-20 GeV/n</a:t>
            </a:r>
          </a:p>
          <a:p>
            <a:pPr lvl="1"/>
            <a:r>
              <a:rPr lang="en-GB" dirty="0"/>
              <a:t>AMS 1 GV-2 TV</a:t>
            </a:r>
          </a:p>
          <a:p>
            <a:pPr lvl="1"/>
            <a:r>
              <a:rPr lang="en-GB" dirty="0"/>
              <a:t>GOES, GOES-R: e &gt;0.6- MeV integral, p, He 1-700 MeV/n, &gt;1-100 MeV integral</a:t>
            </a:r>
          </a:p>
          <a:p>
            <a:r>
              <a:rPr lang="en-GB" dirty="0"/>
              <a:t>L1</a:t>
            </a:r>
          </a:p>
          <a:p>
            <a:pPr lvl="1"/>
            <a:r>
              <a:rPr lang="en-GB" dirty="0"/>
              <a:t>SOHO (1995-): ERNE, EPHIN</a:t>
            </a:r>
          </a:p>
          <a:p>
            <a:pPr lvl="2"/>
            <a:r>
              <a:rPr lang="en-GB" dirty="0"/>
              <a:t>Ions: 1-120 MeV/n</a:t>
            </a:r>
          </a:p>
          <a:p>
            <a:pPr lvl="2"/>
            <a:r>
              <a:rPr lang="en-GB" dirty="0"/>
              <a:t>Electrons: 0.25-10 MeV</a:t>
            </a:r>
          </a:p>
          <a:p>
            <a:pPr lvl="1"/>
            <a:r>
              <a:rPr lang="en-GB" dirty="0"/>
              <a:t>ACE (1997-): CRIS, ULEIS, SWIMS, EPAM, SIS, SEPICA, SWEPAM, SWICS</a:t>
            </a:r>
          </a:p>
          <a:p>
            <a:pPr lvl="2"/>
            <a:r>
              <a:rPr lang="en-GB" dirty="0"/>
              <a:t>Ions 0.1 </a:t>
            </a:r>
            <a:r>
              <a:rPr lang="en-GB" dirty="0" err="1"/>
              <a:t>kev</a:t>
            </a:r>
            <a:r>
              <a:rPr lang="en-GB" dirty="0"/>
              <a:t>- 500 MeV, electrons 0.03-0.31 MeV </a:t>
            </a:r>
          </a:p>
          <a:p>
            <a:pPr lvl="1"/>
            <a:r>
              <a:rPr lang="en-GB" dirty="0"/>
              <a:t>WIND (1994-): 3DP</a:t>
            </a:r>
          </a:p>
          <a:p>
            <a:pPr lvl="2"/>
            <a:r>
              <a:rPr lang="en-GB" dirty="0"/>
              <a:t>3 eV – 400 </a:t>
            </a:r>
            <a:r>
              <a:rPr lang="en-GB" dirty="0" err="1"/>
              <a:t>keV</a:t>
            </a:r>
            <a:r>
              <a:rPr lang="en-GB" dirty="0"/>
              <a:t> electrons</a:t>
            </a:r>
          </a:p>
        </p:txBody>
      </p:sp>
      <p:pic>
        <p:nvPicPr>
          <p:cNvPr id="1026" name="Picture 2" descr="http://stereo-ssc.nascom.nasa.gov/temp/70221345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535" y="974237"/>
            <a:ext cx="4434056" cy="35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44788" y="4660381"/>
            <a:ext cx="2978701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" dirty="0"/>
              <a:t>http://stereo-ssc.nascom.nasa.gov/cgi-bin/make_where_gif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8949" y="4892757"/>
            <a:ext cx="4400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sz="1350" dirty="0"/>
              <a:t>STEREO A/B: HET, LET, SEPT, SIT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GB" sz="1350" dirty="0"/>
              <a:t>Electrons 30 keV-6 MeV, ions 60 keV-100 MeV/n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GB" sz="1350" dirty="0"/>
              <a:t>STEREO B lost and found but not working yet</a:t>
            </a:r>
          </a:p>
        </p:txBody>
      </p:sp>
    </p:spTree>
    <p:extLst>
      <p:ext uri="{BB962C8B-B14F-4D97-AF65-F5344CB8AC3E}">
        <p14:creationId xmlns:p14="http://schemas.microsoft.com/office/powerpoint/2010/main" val="186972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4199" y="149011"/>
            <a:ext cx="7055380" cy="1400530"/>
          </a:xfrm>
        </p:spPr>
        <p:txBody>
          <a:bodyPr/>
          <a:lstStyle/>
          <a:p>
            <a:r>
              <a:rPr lang="en-GB" dirty="0"/>
              <a:t>Outer heliosphere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137" y="1163957"/>
            <a:ext cx="3814256" cy="4721769"/>
          </a:xfrm>
        </p:spPr>
        <p:txBody>
          <a:bodyPr>
            <a:normAutofit/>
          </a:bodyPr>
          <a:lstStyle/>
          <a:p>
            <a:r>
              <a:rPr lang="en-GB" dirty="0"/>
              <a:t>Voyager 1</a:t>
            </a:r>
          </a:p>
          <a:p>
            <a:pPr lvl="1"/>
            <a:r>
              <a:rPr lang="en-GB" dirty="0"/>
              <a:t>136 AU: In interplanetary space</a:t>
            </a:r>
          </a:p>
          <a:p>
            <a:pPr lvl="1"/>
            <a:r>
              <a:rPr lang="en-GB" dirty="0"/>
              <a:t>10 keV-100 MeV e, 10 </a:t>
            </a:r>
            <a:r>
              <a:rPr lang="en-GB" dirty="0" err="1"/>
              <a:t>keV</a:t>
            </a:r>
            <a:r>
              <a:rPr lang="en-GB" dirty="0"/>
              <a:t> – 550 MeV/n ions</a:t>
            </a:r>
          </a:p>
          <a:p>
            <a:r>
              <a:rPr lang="en-GB" dirty="0"/>
              <a:t>Voyager 2</a:t>
            </a:r>
          </a:p>
          <a:p>
            <a:pPr lvl="1"/>
            <a:r>
              <a:rPr lang="en-GB" dirty="0"/>
              <a:t>112 AU: In the </a:t>
            </a:r>
            <a:r>
              <a:rPr lang="en-GB" dirty="0" err="1"/>
              <a:t>heliosheath</a:t>
            </a:r>
            <a:endParaRPr lang="en-GB" dirty="0"/>
          </a:p>
          <a:p>
            <a:pPr lvl="1"/>
            <a:r>
              <a:rPr lang="en-GB" dirty="0"/>
              <a:t>4 eV-100 MeV e, 10 eV – 550 MeV/n ions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264170" y="849276"/>
            <a:ext cx="3817620" cy="3261409"/>
            <a:chOff x="6789420" y="2052918"/>
            <a:chExt cx="5090160" cy="4348543"/>
          </a:xfrm>
        </p:grpSpPr>
        <p:pic>
          <p:nvPicPr>
            <p:cNvPr id="2050" name="Picture 2" descr="http://www.dlr.de/en/Portaldata/1/Resources/portal_news/newsarchiv2009_5/pioneer_bah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9420" y="2052918"/>
              <a:ext cx="5090160" cy="3877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669623" y="6001352"/>
              <a:ext cx="8745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NASA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10305" y="3465003"/>
            <a:ext cx="4745059" cy="3278822"/>
            <a:chOff x="5865255" y="605858"/>
            <a:chExt cx="6326745" cy="4371764"/>
          </a:xfrm>
        </p:grpSpPr>
        <p:sp>
          <p:nvSpPr>
            <p:cNvPr id="2" name="TextBox 1"/>
            <p:cNvSpPr txBox="1"/>
            <p:nvPr/>
          </p:nvSpPr>
          <p:spPr>
            <a:xfrm>
              <a:off x="8970406" y="4577513"/>
              <a:ext cx="322159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 err="1"/>
                <a:t>Webber&amp;McDonald</a:t>
              </a:r>
              <a:r>
                <a:rPr lang="en-GB" sz="1350" dirty="0"/>
                <a:t> 2013</a:t>
              </a:r>
            </a:p>
          </p:txBody>
        </p:sp>
        <p:pic>
          <p:nvPicPr>
            <p:cNvPr id="9" name="Picture 2" descr="Fig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255" y="605858"/>
              <a:ext cx="6210300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70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37" y="52342"/>
            <a:ext cx="7053542" cy="1050398"/>
          </a:xfrm>
        </p:spPr>
        <p:txBody>
          <a:bodyPr/>
          <a:lstStyle/>
          <a:p>
            <a:r>
              <a:rPr lang="en-GB" dirty="0"/>
              <a:t>Particle instruments in planetary 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51" y="1373091"/>
            <a:ext cx="3113696" cy="4912509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Mercury </a:t>
            </a:r>
          </a:p>
          <a:p>
            <a:pPr lvl="1"/>
            <a:r>
              <a:rPr lang="en-GB" dirty="0"/>
              <a:t>Messenger EPPS/EPS</a:t>
            </a:r>
          </a:p>
          <a:p>
            <a:pPr lvl="1"/>
            <a:r>
              <a:rPr lang="en-GB" dirty="0"/>
              <a:t>Electrons 20-700 </a:t>
            </a:r>
            <a:r>
              <a:rPr lang="en-GB" dirty="0" err="1"/>
              <a:t>keV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ions 10 </a:t>
            </a:r>
            <a:r>
              <a:rPr lang="en-GB" dirty="0" err="1"/>
              <a:t>keV</a:t>
            </a:r>
            <a:r>
              <a:rPr lang="en-GB" dirty="0"/>
              <a:t> – 5 MeV</a:t>
            </a:r>
          </a:p>
          <a:p>
            <a:pPr lvl="1"/>
            <a:r>
              <a:rPr lang="en-GB" dirty="0"/>
              <a:t>Future: </a:t>
            </a:r>
            <a:r>
              <a:rPr lang="en-GB" dirty="0" err="1"/>
              <a:t>Bepi</a:t>
            </a:r>
            <a:r>
              <a:rPr lang="en-GB" dirty="0"/>
              <a:t> Colombo SIXS</a:t>
            </a:r>
          </a:p>
          <a:p>
            <a:r>
              <a:rPr lang="en-GB" dirty="0"/>
              <a:t>Mars</a:t>
            </a:r>
          </a:p>
          <a:p>
            <a:pPr lvl="1"/>
            <a:r>
              <a:rPr lang="en-GB" dirty="0"/>
              <a:t>MAVEN SEP</a:t>
            </a:r>
          </a:p>
          <a:p>
            <a:pPr lvl="2"/>
            <a:r>
              <a:rPr lang="en-GB" dirty="0"/>
              <a:t>Ions 25 keV-12 </a:t>
            </a:r>
            <a:r>
              <a:rPr lang="en-GB" dirty="0" err="1"/>
              <a:t>Mev</a:t>
            </a:r>
            <a:r>
              <a:rPr lang="en-GB" dirty="0"/>
              <a:t>,</a:t>
            </a:r>
          </a:p>
          <a:p>
            <a:pPr lvl="2"/>
            <a:r>
              <a:rPr lang="en-GB" dirty="0"/>
              <a:t>Electrons 25 keV-1 MeV</a:t>
            </a:r>
          </a:p>
          <a:p>
            <a:pPr lvl="1"/>
            <a:r>
              <a:rPr lang="en-GB" dirty="0"/>
              <a:t>MSL Curiosity’s RAD</a:t>
            </a:r>
          </a:p>
          <a:p>
            <a:pPr lvl="2"/>
            <a:r>
              <a:rPr lang="en-GB" dirty="0"/>
              <a:t>Ions -100 MeV/n, e  -10 MeV</a:t>
            </a:r>
          </a:p>
          <a:p>
            <a:r>
              <a:rPr lang="en-GB" dirty="0" err="1"/>
              <a:t>Saturn:Cassini</a:t>
            </a:r>
            <a:endParaRPr lang="en-GB" dirty="0"/>
          </a:p>
          <a:p>
            <a:pPr lvl="1"/>
            <a:r>
              <a:rPr lang="en-GB" dirty="0"/>
              <a:t>LEMMS, 20 </a:t>
            </a:r>
            <a:r>
              <a:rPr lang="en-GB" dirty="0" err="1"/>
              <a:t>keV</a:t>
            </a:r>
            <a:r>
              <a:rPr lang="en-GB" dirty="0"/>
              <a:t> – 130 MeV</a:t>
            </a:r>
          </a:p>
          <a:p>
            <a:pPr lvl="1"/>
            <a:r>
              <a:rPr lang="en-GB" dirty="0"/>
              <a:t>INCA, Ion and Neutral </a:t>
            </a:r>
            <a:br>
              <a:rPr lang="en-GB" dirty="0"/>
            </a:br>
            <a:r>
              <a:rPr lang="en-GB" dirty="0"/>
              <a:t>camera, 7 </a:t>
            </a:r>
            <a:r>
              <a:rPr lang="en-GB" dirty="0" err="1"/>
              <a:t>keV</a:t>
            </a:r>
            <a:r>
              <a:rPr lang="en-GB" dirty="0"/>
              <a:t> – 8 MeV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206" t="16510" r="12848" b="14750"/>
          <a:stretch/>
        </p:blipFill>
        <p:spPr>
          <a:xfrm>
            <a:off x="3316147" y="1481091"/>
            <a:ext cx="5694744" cy="27747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5788" y="4305090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sz="1600" dirty="0"/>
              <a:t>Jupiter:</a:t>
            </a:r>
          </a:p>
          <a:p>
            <a:pPr marL="671508" lvl="1" indent="-214308">
              <a:buFont typeface="Arial" panose="020B0604020202020204" pitchFamily="34" charset="0"/>
              <a:buChar char="•"/>
            </a:pPr>
            <a:r>
              <a:rPr lang="en-GB" sz="1600" dirty="0"/>
              <a:t>Juno: JEDI</a:t>
            </a:r>
          </a:p>
          <a:p>
            <a:pPr marL="671508" lvl="1" indent="-214308">
              <a:buFont typeface="Arial" panose="020B0604020202020204" pitchFamily="34" charset="0"/>
              <a:buChar char="•"/>
            </a:pPr>
            <a:r>
              <a:rPr lang="en-GB" sz="1400" dirty="0"/>
              <a:t>10 keV-1 MeV electrons, 10 keV-10 MeV ions </a:t>
            </a:r>
          </a:p>
          <a:p>
            <a:pPr marL="671508" lvl="1" indent="-214308">
              <a:buFont typeface="Arial" panose="020B0604020202020204" pitchFamily="34" charset="0"/>
              <a:buChar char="•"/>
            </a:pPr>
            <a:r>
              <a:rPr lang="en-GB" sz="1400" dirty="0"/>
              <a:t>Upcoming: Juice PEP/</a:t>
            </a:r>
            <a:r>
              <a:rPr lang="en-GB" sz="1400" dirty="0" err="1"/>
              <a:t>JoEE</a:t>
            </a:r>
            <a:endParaRPr lang="en-GB" sz="1400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sz="1600" dirty="0"/>
              <a:t>Pluto:</a:t>
            </a:r>
          </a:p>
          <a:p>
            <a:pPr marL="671508" lvl="1" indent="-214308">
              <a:buFont typeface="Arial" panose="020B0604020202020204" pitchFamily="34" charset="0"/>
              <a:buChar char="•"/>
            </a:pPr>
            <a:r>
              <a:rPr lang="en-GB" sz="1600" dirty="0"/>
              <a:t>New Horizons: PEPSSI, SWAP</a:t>
            </a:r>
          </a:p>
          <a:p>
            <a:pPr marL="671508" lvl="1" indent="-214308">
              <a:buFont typeface="Arial" panose="020B0604020202020204" pitchFamily="34" charset="0"/>
              <a:buChar char="•"/>
            </a:pPr>
            <a:r>
              <a:rPr lang="en-GB" sz="1400" dirty="0"/>
              <a:t>Ions 20 keV-1Mev, electrons 25-500 </a:t>
            </a:r>
            <a:r>
              <a:rPr lang="en-GB" sz="1400" dirty="0" err="1"/>
              <a:t>keV</a:t>
            </a:r>
            <a:endParaRPr lang="en-GB" sz="1400" dirty="0"/>
          </a:p>
          <a:p>
            <a:pPr marL="671508" lvl="1" indent="-214308">
              <a:buFont typeface="Arial" panose="020B0604020202020204" pitchFamily="34" charset="0"/>
              <a:buChar char="•"/>
            </a:pPr>
            <a:r>
              <a:rPr lang="en-GB" sz="1400" dirty="0"/>
              <a:t>12-degree sectors</a:t>
            </a:r>
          </a:p>
          <a:p>
            <a:pPr marL="671508" lvl="1" indent="-214308">
              <a:buFont typeface="Arial" panose="020B0604020202020204" pitchFamily="34" charset="0"/>
              <a:buChar char="•"/>
            </a:pPr>
            <a:r>
              <a:rPr lang="en-GB" sz="1400" dirty="0"/>
              <a:t>On the way to Kuiper Belt next!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2658" y="6188630"/>
            <a:ext cx="3857130" cy="5078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/>
              <a:t>Often unclear if data is available, usable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/>
              <a:t>… but many successfully used! </a:t>
            </a:r>
          </a:p>
        </p:txBody>
      </p:sp>
    </p:spTree>
    <p:extLst>
      <p:ext uri="{BB962C8B-B14F-4D97-AF65-F5344CB8AC3E}">
        <p14:creationId xmlns:p14="http://schemas.microsoft.com/office/powerpoint/2010/main" val="51959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241" y="3678580"/>
            <a:ext cx="6619243" cy="928868"/>
          </a:xfrm>
        </p:spPr>
        <p:txBody>
          <a:bodyPr/>
          <a:lstStyle/>
          <a:p>
            <a:pPr algn="ctr"/>
            <a:r>
              <a:rPr lang="en-GB" dirty="0"/>
              <a:t>Looking good!</a:t>
            </a:r>
            <a:br>
              <a:rPr lang="en-GB" dirty="0"/>
            </a:br>
            <a:br>
              <a:rPr lang="en-GB" dirty="0"/>
            </a:br>
            <a:r>
              <a:rPr lang="en-GB" dirty="0"/>
              <a:t>Or is it?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What about the Future?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0853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16716</TotalTime>
  <Words>990</Words>
  <Application>Microsoft Office PowerPoint</Application>
  <PresentationFormat>On-screen Show (4:3)</PresentationFormat>
  <Paragraphs>189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Ion</vt:lpstr>
      <vt:lpstr>Experimental overview on Future Solar and Heliospheric research</vt:lpstr>
      <vt:lpstr>Heliospheric particles: What can we learn</vt:lpstr>
      <vt:lpstr>SEP sources?</vt:lpstr>
      <vt:lpstr>Other cosmic ray sources</vt:lpstr>
      <vt:lpstr>Space Weather</vt:lpstr>
      <vt:lpstr>The Fleet</vt:lpstr>
      <vt:lpstr>Outer heliosphere</vt:lpstr>
      <vt:lpstr>Particle instruments in planetary missions</vt:lpstr>
      <vt:lpstr>Looking good!  Or is it?  What about the Future?</vt:lpstr>
      <vt:lpstr>Solar Orbiter</vt:lpstr>
      <vt:lpstr>Solar Orbiter Instruments</vt:lpstr>
      <vt:lpstr>Solar Orbiter: Cosmic Rays</vt:lpstr>
      <vt:lpstr>Solar Probe Plus</vt:lpstr>
      <vt:lpstr>Solar Probe Plus Instruments</vt:lpstr>
      <vt:lpstr>Aditya-L1</vt:lpstr>
      <vt:lpstr>L5 missions (none approved)</vt:lpstr>
      <vt:lpstr>Roadmaps, White Papers…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overview on Future Solar and Heliospheric research</dc:title>
  <dc:creator>Timo Laitinen</dc:creator>
  <cp:lastModifiedBy>Timo Laitinen</cp:lastModifiedBy>
  <cp:revision>302</cp:revision>
  <dcterms:created xsi:type="dcterms:W3CDTF">2016-08-26T12:44:18Z</dcterms:created>
  <dcterms:modified xsi:type="dcterms:W3CDTF">2016-09-09T07:23:32Z</dcterms:modified>
</cp:coreProperties>
</file>