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74" r:id="rId5"/>
    <p:sldId id="269" r:id="rId6"/>
    <p:sldId id="275" r:id="rId7"/>
    <p:sldId id="267" r:id="rId8"/>
    <p:sldId id="272" r:id="rId9"/>
    <p:sldId id="273" r:id="rId10"/>
    <p:sldId id="262" r:id="rId11"/>
    <p:sldId id="271" r:id="rId12"/>
    <p:sldId id="263" r:id="rId13"/>
    <p:sldId id="264" r:id="rId14"/>
    <p:sldId id="260" r:id="rId15"/>
    <p:sldId id="258" r:id="rId16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8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551AE-C508-4159-B3D4-BA7776D58637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2CBAF-7977-4C3A-8003-B42355392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4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CBAF-7977-4C3A-8003-B42355392F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9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CBAF-7977-4C3A-8003-B42355392F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9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11063-847A-401C-9464-420D312E17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832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60947"/>
            <a:ext cx="9144000" cy="1368053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Detection of extensive air showers with the NEVOD-EAS cluster type detector</a:t>
            </a:r>
            <a:endParaRPr lang="ru-RU" alt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0" y="4462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i="1" dirty="0" smtClean="0"/>
              <a:t>25</a:t>
            </a:r>
            <a:r>
              <a:rPr lang="en-US" altLang="ru-RU" sz="1800" b="1" i="1" baseline="30000" dirty="0" smtClean="0"/>
              <a:t>th</a:t>
            </a:r>
            <a:r>
              <a:rPr lang="en-US" altLang="ru-RU" sz="1800" b="1" i="1" dirty="0" smtClean="0"/>
              <a:t> </a:t>
            </a:r>
            <a:r>
              <a:rPr lang="en-US" altLang="ru-RU" sz="1800" b="1" i="1" dirty="0"/>
              <a:t>European Cosmic Ray </a:t>
            </a:r>
            <a:r>
              <a:rPr lang="en-US" altLang="ru-RU" sz="1800" b="1" i="1" dirty="0" smtClean="0"/>
              <a:t>Symposium (ECRS-2016)</a:t>
            </a:r>
            <a:endParaRPr lang="ru-RU" altLang="ru-RU" sz="1800" b="1" i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0" y="634238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Torino, Italy</a:t>
            </a:r>
            <a:r>
              <a:rPr lang="ru-RU" altLang="ru-RU" sz="1800" b="1" dirty="0" smtClean="0"/>
              <a:t>, </a:t>
            </a:r>
            <a:r>
              <a:rPr lang="en-US" altLang="ru-RU" sz="1800" b="1" dirty="0" smtClean="0"/>
              <a:t>September 4 - 9,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2016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0" y="3645024"/>
            <a:ext cx="91440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1800" b="1" dirty="0"/>
              <a:t>I.A. Shulzhenko</a:t>
            </a:r>
            <a:r>
              <a:rPr lang="en-US" sz="1800" b="1" baseline="30000" dirty="0"/>
              <a:t>1</a:t>
            </a:r>
            <a:r>
              <a:rPr lang="en-US" sz="1800" b="1" dirty="0"/>
              <a:t>, </a:t>
            </a:r>
            <a:r>
              <a:rPr lang="en-US" sz="1800" dirty="0"/>
              <a:t>M.B. Amelchakov</a:t>
            </a:r>
            <a:r>
              <a:rPr lang="en-US" sz="1800" baseline="30000" dirty="0"/>
              <a:t>1</a:t>
            </a:r>
            <a:r>
              <a:rPr lang="en-US" sz="1800" dirty="0"/>
              <a:t>, N.S. Barbashina</a:t>
            </a:r>
            <a:r>
              <a:rPr lang="en-US" sz="1800" baseline="30000" dirty="0"/>
              <a:t>1</a:t>
            </a:r>
            <a:r>
              <a:rPr lang="en-US" sz="1800" dirty="0"/>
              <a:t>, A.G. Bogdanov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endParaRPr lang="en-US" sz="1800" dirty="0" smtClean="0"/>
          </a:p>
          <a:p>
            <a:pPr marL="342900" indent="-342900" algn="ctr">
              <a:spcBef>
                <a:spcPts val="0"/>
              </a:spcBef>
              <a:buAutoNum type="alphaUcPeriod"/>
            </a:pPr>
            <a:r>
              <a:rPr lang="en-US" sz="1800" dirty="0" smtClean="0"/>
              <a:t>Chiavassa</a:t>
            </a:r>
            <a:r>
              <a:rPr lang="en-US" sz="1800" baseline="30000" dirty="0" smtClean="0"/>
              <a:t>2,3</a:t>
            </a:r>
            <a:r>
              <a:rPr lang="en-US" sz="1800" dirty="0"/>
              <a:t>, N.E. Fomin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r>
              <a:rPr lang="en-US" sz="1800" dirty="0" smtClean="0"/>
              <a:t>N.N</a:t>
            </a:r>
            <a:r>
              <a:rPr lang="en-US" sz="1800" dirty="0"/>
              <a:t>. </a:t>
            </a:r>
            <a:r>
              <a:rPr lang="en-US" sz="1800" dirty="0" smtClean="0"/>
              <a:t>Kamlev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S.S</a:t>
            </a:r>
            <a:r>
              <a:rPr lang="en-US" sz="1800" dirty="0"/>
              <a:t>. Khokhlov</a:t>
            </a:r>
            <a:r>
              <a:rPr lang="en-US" sz="1800" baseline="30000" dirty="0"/>
              <a:t>1</a:t>
            </a:r>
            <a:r>
              <a:rPr lang="en-US" sz="1800" dirty="0"/>
              <a:t>, R.P. Kokoulin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endParaRPr lang="en-US" sz="1800" dirty="0" smtClean="0"/>
          </a:p>
          <a:p>
            <a:pPr algn="ctr">
              <a:spcBef>
                <a:spcPts val="0"/>
              </a:spcBef>
              <a:buNone/>
            </a:pPr>
            <a:r>
              <a:rPr lang="en-US" sz="1800" dirty="0" smtClean="0"/>
              <a:t>K.G</a:t>
            </a:r>
            <a:r>
              <a:rPr lang="en-US" sz="1800" dirty="0"/>
              <a:t>. Kompaniets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r>
              <a:rPr lang="en-US" sz="1800" dirty="0" err="1"/>
              <a:t>V.Yu</a:t>
            </a:r>
            <a:r>
              <a:rPr lang="en-US" sz="1800" dirty="0"/>
              <a:t>. Kutovoy</a:t>
            </a:r>
            <a:r>
              <a:rPr lang="en-US" sz="1800" baseline="30000" dirty="0"/>
              <a:t>1</a:t>
            </a:r>
            <a:r>
              <a:rPr lang="en-US" sz="1800" dirty="0"/>
              <a:t>, O.I. </a:t>
            </a:r>
            <a:r>
              <a:rPr lang="en-US" sz="1800" dirty="0" smtClean="0"/>
              <a:t>Likiy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G</a:t>
            </a:r>
            <a:r>
              <a:rPr lang="en-US" sz="1800" dirty="0"/>
              <a:t>. Mannocchi</a:t>
            </a:r>
            <a:r>
              <a:rPr lang="en-US" sz="1800" baseline="30000" dirty="0"/>
              <a:t>4</a:t>
            </a:r>
            <a:r>
              <a:rPr lang="en-US" sz="1800" dirty="0"/>
              <a:t>, V.V. Ovchinnikov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endParaRPr lang="en-US" sz="1800" dirty="0" smtClean="0"/>
          </a:p>
          <a:p>
            <a:pPr algn="ctr">
              <a:spcBef>
                <a:spcPts val="0"/>
              </a:spcBef>
              <a:buNone/>
            </a:pPr>
            <a:r>
              <a:rPr lang="en-US" sz="1800" dirty="0" smtClean="0"/>
              <a:t>A.A</a:t>
            </a:r>
            <a:r>
              <a:rPr lang="en-US" sz="1800" dirty="0"/>
              <a:t>. Petrukhin</a:t>
            </a:r>
            <a:r>
              <a:rPr lang="en-US" sz="1800" baseline="30000" dirty="0"/>
              <a:t>1</a:t>
            </a:r>
            <a:r>
              <a:rPr lang="en-US" sz="1800" dirty="0"/>
              <a:t>, O. Saavedra</a:t>
            </a:r>
            <a:r>
              <a:rPr lang="en-US" sz="1800" baseline="30000" dirty="0"/>
              <a:t>2</a:t>
            </a:r>
            <a:r>
              <a:rPr lang="en-US" sz="1800" dirty="0"/>
              <a:t>, V.V. Shutenko</a:t>
            </a:r>
            <a:r>
              <a:rPr lang="en-US" sz="1800" baseline="30000" dirty="0"/>
              <a:t>1</a:t>
            </a:r>
            <a:r>
              <a:rPr lang="en-US" sz="1800" dirty="0" smtClean="0"/>
              <a:t>, G</a:t>
            </a:r>
            <a:r>
              <a:rPr lang="en-US" sz="1800" dirty="0"/>
              <a:t>. Trinchero</a:t>
            </a:r>
            <a:r>
              <a:rPr lang="en-US" sz="1800" baseline="30000" dirty="0"/>
              <a:t>4</a:t>
            </a:r>
            <a:r>
              <a:rPr lang="en-US" sz="1800" dirty="0"/>
              <a:t>, I.I. </a:t>
            </a:r>
            <a:r>
              <a:rPr lang="en-US" sz="1800" dirty="0" smtClean="0"/>
              <a:t>Yashin</a:t>
            </a:r>
            <a:r>
              <a:rPr lang="en-US" sz="1800" baseline="30000" dirty="0" smtClean="0"/>
              <a:t>1  </a:t>
            </a:r>
          </a:p>
          <a:p>
            <a:pPr algn="ctr">
              <a:spcBef>
                <a:spcPts val="0"/>
              </a:spcBef>
              <a:buNone/>
            </a:pPr>
            <a:endParaRPr lang="en-US" sz="1000" dirty="0" smtClean="0"/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 smtClean="0"/>
              <a:t>1</a:t>
            </a:r>
            <a:r>
              <a:rPr lang="it-IT" sz="1400" i="1" dirty="0" smtClean="0"/>
              <a:t> </a:t>
            </a:r>
            <a:r>
              <a:rPr lang="it-IT" sz="1400" i="1" dirty="0"/>
              <a:t>National Research Nuclear University MEPhI, </a:t>
            </a:r>
            <a:r>
              <a:rPr lang="it-IT" sz="1400" b="1" i="1" dirty="0" smtClean="0"/>
              <a:t>Scientific and Educational Center NEVOD</a:t>
            </a:r>
            <a:r>
              <a:rPr lang="it-IT" sz="1400" i="1" dirty="0" smtClean="0"/>
              <a:t>, Moscow</a:t>
            </a:r>
            <a:r>
              <a:rPr lang="it-IT" sz="1400" i="1" dirty="0"/>
              <a:t>, Russia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/>
              <a:t>2</a:t>
            </a:r>
            <a:r>
              <a:rPr lang="it-IT" sz="1400" i="1" dirty="0"/>
              <a:t> Dipartimento di Fisica dell’ Università degli Studi di Torino, </a:t>
            </a:r>
            <a:r>
              <a:rPr lang="it-IT" sz="1400" i="1" dirty="0" smtClean="0"/>
              <a:t>Turin, </a:t>
            </a:r>
            <a:r>
              <a:rPr lang="it-IT" sz="1400" i="1" dirty="0"/>
              <a:t>Italy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/>
              <a:t>3</a:t>
            </a:r>
            <a:r>
              <a:rPr lang="it-IT" sz="1400" i="1" dirty="0"/>
              <a:t> Sezione di Torino dell’ Istituto Nazionale di Fisica Nucleare - INFN, </a:t>
            </a:r>
            <a:r>
              <a:rPr lang="it-IT" sz="1400" i="1" dirty="0" smtClean="0"/>
              <a:t>Turin, </a:t>
            </a:r>
            <a:r>
              <a:rPr lang="it-IT" sz="1400" i="1" dirty="0"/>
              <a:t>Italy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/>
              <a:t>4</a:t>
            </a:r>
            <a:r>
              <a:rPr lang="it-IT" sz="1400" i="1" dirty="0"/>
              <a:t> Istituto di Fisica dello Spazio Interplanetario – INAF, </a:t>
            </a:r>
            <a:r>
              <a:rPr lang="it-IT" sz="1400" i="1" dirty="0" smtClean="0"/>
              <a:t>Turin, </a:t>
            </a:r>
            <a:r>
              <a:rPr lang="it-IT" sz="1400" i="1" dirty="0"/>
              <a:t>Italy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5515" y="663724"/>
            <a:ext cx="8961266" cy="1253108"/>
            <a:chOff x="65515" y="526625"/>
            <a:chExt cx="8961266" cy="125310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t="9698" r="13095"/>
            <a:stretch/>
          </p:blipFill>
          <p:spPr>
            <a:xfrm>
              <a:off x="1276116" y="622064"/>
              <a:ext cx="1783716" cy="1062229"/>
            </a:xfrm>
            <a:prstGeom prst="rect">
              <a:avLst/>
            </a:prstGeom>
          </p:spPr>
        </p:pic>
        <p:pic>
          <p:nvPicPr>
            <p:cNvPr id="8" name="Picture 2" descr="D:\WORK\Конференции\ICRC-2015\Лого МИФИ E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" y="544694"/>
              <a:ext cx="1194117" cy="121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606355"/>
              <a:ext cx="2814403" cy="109364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2" r="10087" b="17725"/>
            <a:stretch/>
          </p:blipFill>
          <p:spPr>
            <a:xfrm>
              <a:off x="5874235" y="663456"/>
              <a:ext cx="1812850" cy="97944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88" t="19000" r="21500" b="22250"/>
            <a:stretch/>
          </p:blipFill>
          <p:spPr>
            <a:xfrm>
              <a:off x="7740352" y="526625"/>
              <a:ext cx="1286429" cy="1253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7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746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 of showers with the 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C\NAME\Likiy\Python programs\Visual3d\EAS_Naklon\EAS_St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6" r="1876"/>
          <a:stretch/>
        </p:blipFill>
        <p:spPr bwMode="auto">
          <a:xfrm>
            <a:off x="4932040" y="1037334"/>
            <a:ext cx="4211960" cy="50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836712"/>
            <a:ext cx="4851710" cy="5472608"/>
            <a:chOff x="0" y="836712"/>
            <a:chExt cx="4851710" cy="547260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836712"/>
              <a:ext cx="4851710" cy="5472608"/>
              <a:chOff x="0" y="836712"/>
              <a:chExt cx="4851710" cy="5472608"/>
            </a:xfrm>
          </p:grpSpPr>
          <p:pic>
            <p:nvPicPr>
              <p:cNvPr id="8" name="Picture 2" descr="D:\PUBLIC\NAME\Likiy\Python programs\Visual3d\EAS_Naklon\EAS_St10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" r="51667"/>
              <a:stretch/>
            </p:blipFill>
            <p:spPr bwMode="auto">
              <a:xfrm>
                <a:off x="0" y="836712"/>
                <a:ext cx="4851710" cy="547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Рисунок 5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755576" y="160205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2627784" y="1637837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1115616" y="328514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1632726" y="5316313"/>
                <a:ext cx="793129" cy="283352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47564" y="1577631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133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27784" y="1577631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129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93186" y="3287161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5011" y="5291888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419873" y="2852936"/>
            <a:ext cx="4975772" cy="3626685"/>
            <a:chOff x="3419873" y="2852936"/>
            <a:chExt cx="4975772" cy="362668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3419873" y="2852936"/>
              <a:ext cx="4975772" cy="3626685"/>
              <a:chOff x="3419873" y="2852936"/>
              <a:chExt cx="4975772" cy="3626685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3419873" y="2852936"/>
                <a:ext cx="4975772" cy="3626685"/>
                <a:chOff x="3419873" y="2852936"/>
                <a:chExt cx="4975772" cy="3626685"/>
              </a:xfrm>
            </p:grpSpPr>
            <p:grpSp>
              <p:nvGrpSpPr>
                <p:cNvPr id="3" name="Группа 2"/>
                <p:cNvGrpSpPr/>
                <p:nvPr/>
              </p:nvGrpSpPr>
              <p:grpSpPr>
                <a:xfrm>
                  <a:off x="3420913" y="2852936"/>
                  <a:ext cx="4974732" cy="3626685"/>
                  <a:chOff x="3420913" y="2852936"/>
                  <a:chExt cx="4974732" cy="3626685"/>
                </a:xfrm>
              </p:grpSpPr>
              <p:grpSp>
                <p:nvGrpSpPr>
                  <p:cNvPr id="19" name="Группа 18"/>
                  <p:cNvGrpSpPr/>
                  <p:nvPr/>
                </p:nvGrpSpPr>
                <p:grpSpPr>
                  <a:xfrm>
                    <a:off x="3420913" y="2852936"/>
                    <a:ext cx="4974732" cy="3626685"/>
                    <a:chOff x="3203848" y="2852936"/>
                    <a:chExt cx="4974732" cy="3626685"/>
                  </a:xfrm>
                </p:grpSpPr>
                <p:pic>
                  <p:nvPicPr>
                    <p:cNvPr id="17" name="Рисунок 16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74" t="6243" r="4946" b="5962"/>
                    <a:stretch/>
                  </p:blipFill>
                  <p:spPr>
                    <a:xfrm>
                      <a:off x="3203848" y="2852936"/>
                      <a:ext cx="4974732" cy="36266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5436096" y="3145468"/>
                      <a:ext cx="142840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ШАЛ: 712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5436096" y="3198187"/>
                    <a:ext cx="1671676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Number of EAS: 712</a:t>
                    </a:r>
                    <a:endParaRPr lang="ru-RU" sz="1400" b="1" dirty="0"/>
                  </a:p>
                </p:txBody>
              </p:sp>
            </p:grpSp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2169606" y="4247218"/>
                  <a:ext cx="280831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Number of registered EAS</a:t>
                  </a:r>
                  <a:endParaRPr lang="ru-RU" sz="1400" dirty="0"/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5897960" y="4018974"/>
                <a:ext cx="129554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  <a:r>
                  <a:rPr lang="el-G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ψ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= 3.8°</a:t>
                </a:r>
              </a:p>
              <a:p>
                <a:r>
                  <a:rPr lang="el-G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ψ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2.6°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21396" y="5949280"/>
              <a:ext cx="479501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Mean angular </a:t>
              </a:r>
              <a:r>
                <a:rPr lang="en-US" sz="1300" dirty="0"/>
                <a:t>deviation of </a:t>
              </a:r>
              <a:r>
                <a:rPr lang="en-US" sz="1300" dirty="0" smtClean="0"/>
                <a:t>directions </a:t>
              </a:r>
              <a:r>
                <a:rPr lang="en-US" sz="1300" dirty="0"/>
                <a:t>reconstituted </a:t>
              </a:r>
              <a:r>
                <a:rPr lang="en-US" sz="1300" dirty="0" smtClean="0"/>
                <a:t>by </a:t>
              </a:r>
              <a:r>
                <a:rPr lang="en-US" sz="1300" dirty="0"/>
                <a:t>individual clusters from the average </a:t>
              </a:r>
              <a:r>
                <a:rPr lang="en-US" sz="1300" dirty="0" smtClean="0"/>
                <a:t>direction </a:t>
              </a:r>
              <a:r>
                <a:rPr lang="en-US" sz="1300" dirty="0"/>
                <a:t>in the </a:t>
              </a:r>
              <a:r>
                <a:rPr lang="en-US" sz="1300" dirty="0" smtClean="0"/>
                <a:t>event, </a:t>
              </a:r>
              <a:r>
                <a:rPr lang="en-US" sz="1300" dirty="0" smtClean="0">
                  <a:latin typeface="Calibri"/>
                </a:rPr>
                <a:t>°</a:t>
              </a:r>
              <a:endParaRPr lang="ru-RU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36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239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of EAS arrival direction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9" y="404664"/>
            <a:ext cx="4243021" cy="3182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05" y="404665"/>
            <a:ext cx="4248472" cy="3186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7" y="3645024"/>
            <a:ext cx="4243021" cy="3182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05" y="3647682"/>
            <a:ext cx="4233671" cy="3175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7824" y="1393031"/>
            <a:ext cx="9012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8.5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2613" y="1412776"/>
            <a:ext cx="9012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8.5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2133" y="4653136"/>
            <a:ext cx="9012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8.7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2613" y="4657150"/>
            <a:ext cx="9012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9.7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37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joint event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NEVOD-EAS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.05.2016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3:09:26)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56319" t="12942" r="7284" b="13512"/>
          <a:stretch/>
        </p:blipFill>
        <p:spPr>
          <a:xfrm>
            <a:off x="5204606" y="1844824"/>
            <a:ext cx="3816424" cy="388843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2008" y="980728"/>
            <a:ext cx="5004048" cy="5400600"/>
            <a:chOff x="72008" y="980728"/>
            <a:chExt cx="5004048" cy="54006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2008" y="980728"/>
              <a:ext cx="5004048" cy="5400600"/>
              <a:chOff x="72008" y="980728"/>
              <a:chExt cx="5004048" cy="5400600"/>
            </a:xfrm>
          </p:grpSpPr>
          <p:pic>
            <p:nvPicPr>
              <p:cNvPr id="8" name="Рисунок 7"/>
              <p:cNvPicPr/>
              <p:nvPr/>
            </p:nvPicPr>
            <p:blipFill rotWithShape="1">
              <a:blip r:embed="rId2"/>
              <a:srcRect l="5932" t="6826" r="51096" b="10222"/>
              <a:stretch/>
            </p:blipFill>
            <p:spPr>
              <a:xfrm>
                <a:off x="72008" y="980728"/>
                <a:ext cx="5004048" cy="5400600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827584" y="169941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2843808" y="169941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1259632" y="339767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1780903" y="5449904"/>
                <a:ext cx="793129" cy="283352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6096" y="1681063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2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72320" y="1681063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8144" y="3354686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146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9415" y="5406914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Овал 19"/>
          <p:cNvSpPr/>
          <p:nvPr/>
        </p:nvSpPr>
        <p:spPr>
          <a:xfrm>
            <a:off x="413271" y="2564904"/>
            <a:ext cx="2592288" cy="18002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915816" y="1556792"/>
            <a:ext cx="2592288" cy="158417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48064" y="1052736"/>
            <a:ext cx="2677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 No.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roof of the NEVOD-DECOR building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t="7798" b="2692"/>
          <a:stretch/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343" y="4869160"/>
            <a:ext cx="1431900" cy="646331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algn="ctr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t="7549" r="57973" b="56638"/>
          <a:stretch/>
        </p:blipFill>
        <p:spPr>
          <a:xfrm>
            <a:off x="5652120" y="880212"/>
            <a:ext cx="3432696" cy="1972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111" y="-2738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joint event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NEVOD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DECOR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.05.2016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3:09:26)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743" y="5976380"/>
            <a:ext cx="14471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algn="ctr"/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58" y="4437112"/>
            <a:ext cx="20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NEVOD</a:t>
            </a:r>
            <a:r>
              <a:rPr lang="ru-RU" b="1" dirty="0" smtClean="0"/>
              <a:t>-</a:t>
            </a:r>
            <a:r>
              <a:rPr lang="en-US" b="1" dirty="0" smtClean="0"/>
              <a:t>DECOR</a:t>
            </a:r>
            <a:r>
              <a:rPr lang="ru-RU" b="1" dirty="0" smtClean="0"/>
              <a:t>-</a:t>
            </a:r>
            <a:r>
              <a:rPr lang="en-US" b="1" dirty="0" smtClean="0"/>
              <a:t>CTS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58" y="5607048"/>
            <a:ext cx="205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NEVOD-EAS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834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31887"/>
            <a:ext cx="9144000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ru-RU" alt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79388" y="1196752"/>
            <a:ext cx="8785225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en-US" altLang="ru-RU" sz="1600" dirty="0" smtClean="0"/>
              <a:t>The central part of the NEVOD-EAS cluster type shower array which includes 4 clusters located at the area of about </a:t>
            </a:r>
            <a:r>
              <a:rPr lang="ru-RU" altLang="ru-RU" sz="1600" b="1" dirty="0"/>
              <a:t>10</a:t>
            </a:r>
            <a:r>
              <a:rPr lang="ru-RU" altLang="ru-RU" sz="1600" b="1" baseline="30000" dirty="0"/>
              <a:t>4</a:t>
            </a:r>
            <a:r>
              <a:rPr lang="ru-RU" altLang="ru-RU" sz="1600" b="1" dirty="0"/>
              <a:t> </a:t>
            </a:r>
            <a:r>
              <a:rPr lang="en-US" altLang="ru-RU" sz="1600" b="1" dirty="0" smtClean="0"/>
              <a:t>m</a:t>
            </a:r>
            <a:r>
              <a:rPr lang="ru-RU" altLang="ru-RU" sz="1600" b="1" baseline="30000" dirty="0" smtClean="0"/>
              <a:t>2</a:t>
            </a:r>
            <a:r>
              <a:rPr lang="en-US" altLang="ru-RU" sz="1600" b="1" dirty="0" smtClean="0"/>
              <a:t> </a:t>
            </a:r>
            <a:r>
              <a:rPr lang="en-US" altLang="ru-RU" sz="1600" dirty="0" smtClean="0"/>
              <a:t>has been created and started.</a:t>
            </a:r>
            <a:r>
              <a:rPr lang="ru-RU" altLang="ru-RU" sz="1600" dirty="0" smtClean="0"/>
              <a:t> </a:t>
            </a:r>
            <a:endParaRPr lang="ru-RU" altLang="ru-RU" sz="1600" dirty="0"/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ru-RU" altLang="ru-RU" sz="600" dirty="0"/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1600" b="1" dirty="0" smtClean="0"/>
              <a:t>A </a:t>
            </a:r>
            <a:r>
              <a:rPr lang="en-US" sz="1600" b="1" dirty="0"/>
              <a:t>series of measurements </a:t>
            </a:r>
            <a:r>
              <a:rPr lang="en-US" sz="1600" b="1" dirty="0" smtClean="0"/>
              <a:t>with a duration </a:t>
            </a:r>
            <a:r>
              <a:rPr lang="en-US" sz="1600" b="1" dirty="0"/>
              <a:t>of 49 days has </a:t>
            </a:r>
            <a:r>
              <a:rPr lang="en-US" sz="1600" b="1" dirty="0" smtClean="0"/>
              <a:t>shown</a:t>
            </a:r>
            <a:r>
              <a:rPr lang="ru-RU" altLang="ru-RU" sz="1600" b="1" dirty="0" smtClean="0"/>
              <a:t>: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800" dirty="0" smtClean="0"/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altLang="ru-RU" sz="1600" b="1" dirty="0" smtClean="0"/>
              <a:t>1)</a:t>
            </a:r>
            <a:r>
              <a:rPr lang="ru-RU" altLang="ru-RU" sz="1600" dirty="0" smtClean="0"/>
              <a:t> </a:t>
            </a:r>
            <a:r>
              <a:rPr lang="en-US" sz="1600" dirty="0" smtClean="0"/>
              <a:t>characteristics of 4 clusters of the NEVOD-EAS central part are quite similar</a:t>
            </a:r>
            <a:r>
              <a:rPr lang="ru-RU" altLang="ru-RU" sz="1600" dirty="0" smtClean="0"/>
              <a:t>;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800" dirty="0" smtClean="0"/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altLang="ru-RU" sz="1600" b="1" dirty="0" smtClean="0"/>
              <a:t>2)</a:t>
            </a:r>
            <a:r>
              <a:rPr lang="ru-RU" altLang="ru-RU" sz="1600" dirty="0"/>
              <a:t> </a:t>
            </a:r>
            <a:r>
              <a:rPr lang="en-US" sz="1600" dirty="0" smtClean="0"/>
              <a:t>the </a:t>
            </a:r>
            <a:r>
              <a:rPr lang="en-US" sz="1600" dirty="0"/>
              <a:t>possibility of using </a:t>
            </a:r>
            <a:r>
              <a:rPr lang="en-US" sz="1600" dirty="0" smtClean="0"/>
              <a:t>of cluster </a:t>
            </a:r>
            <a:r>
              <a:rPr lang="en-US" sz="1600" dirty="0"/>
              <a:t>approach to the reconstruction of </a:t>
            </a:r>
            <a:r>
              <a:rPr lang="en-US" sz="1600" dirty="0" smtClean="0"/>
              <a:t>EAS parameters has been proved;</a:t>
            </a:r>
            <a:endParaRPr lang="ru-RU" altLang="ru-RU" sz="1600" dirty="0"/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800" dirty="0" smtClean="0"/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altLang="ru-RU" sz="1600" b="1" dirty="0" smtClean="0"/>
              <a:t>3</a:t>
            </a:r>
            <a:r>
              <a:rPr lang="ru-RU" altLang="ru-RU" sz="1600" b="1" dirty="0"/>
              <a:t>)</a:t>
            </a:r>
            <a:r>
              <a:rPr lang="ru-RU" altLang="ru-RU" sz="1600" dirty="0"/>
              <a:t> </a:t>
            </a:r>
            <a:r>
              <a:rPr lang="en-US" altLang="ru-RU" sz="1600" dirty="0"/>
              <a:t>t</a:t>
            </a:r>
            <a:r>
              <a:rPr lang="en-US" altLang="ru-RU" sz="1600" dirty="0" smtClean="0"/>
              <a:t>he </a:t>
            </a:r>
            <a:r>
              <a:rPr lang="en-US" sz="1600" dirty="0" smtClean="0"/>
              <a:t>accuracy </a:t>
            </a:r>
            <a:r>
              <a:rPr lang="en-US" sz="1600" dirty="0"/>
              <a:t>of </a:t>
            </a:r>
            <a:r>
              <a:rPr lang="en-US" sz="1600" dirty="0" smtClean="0"/>
              <a:t>EAS </a:t>
            </a:r>
            <a:r>
              <a:rPr lang="en-US" sz="1600" dirty="0"/>
              <a:t>arrival </a:t>
            </a:r>
            <a:r>
              <a:rPr lang="en-US" sz="1600" dirty="0" smtClean="0"/>
              <a:t>direction reconstruction is, </a:t>
            </a:r>
            <a:r>
              <a:rPr lang="en-US" sz="1600" dirty="0"/>
              <a:t>at this </a:t>
            </a:r>
            <a:r>
              <a:rPr lang="en-US" sz="1600" dirty="0" smtClean="0"/>
              <a:t>stage, </a:t>
            </a:r>
            <a:r>
              <a:rPr lang="en-US" sz="1600" dirty="0"/>
              <a:t>about </a:t>
            </a:r>
            <a:r>
              <a:rPr lang="en-US" sz="1600" dirty="0" smtClean="0"/>
              <a:t>4° </a:t>
            </a:r>
            <a:r>
              <a:rPr lang="en-US" sz="1600" dirty="0"/>
              <a:t>and will be improved with an increase </a:t>
            </a:r>
            <a:r>
              <a:rPr lang="en-US" sz="1600" dirty="0" smtClean="0"/>
              <a:t>of number </a:t>
            </a:r>
            <a:r>
              <a:rPr lang="en-US" sz="1600" dirty="0"/>
              <a:t>of clusters.</a:t>
            </a:r>
            <a:endParaRPr lang="ru-RU" altLang="ru-RU" sz="1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246" y="4077072"/>
            <a:ext cx="9144000" cy="1560369"/>
            <a:chOff x="3246" y="3308791"/>
            <a:chExt cx="9144000" cy="1560369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3246" y="3308791"/>
              <a:ext cx="9144000" cy="36003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ru-RU" sz="20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plans</a:t>
              </a:r>
              <a:r>
                <a:rPr lang="ru-RU" altLang="ru-RU" sz="20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107504" y="3668831"/>
              <a:ext cx="8857109" cy="1200329"/>
              <a:chOff x="107504" y="3468173"/>
              <a:chExt cx="8857109" cy="1200329"/>
            </a:xfrm>
          </p:grpSpPr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107504" y="3468173"/>
                <a:ext cx="1728317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r>
                  <a:rPr lang="ru-RU" altLang="ru-RU" sz="1600" b="1" dirty="0" smtClean="0"/>
                  <a:t>2016</a:t>
                </a: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endParaRPr lang="ru-RU" altLang="ru-RU" sz="1600" b="1" dirty="0"/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endParaRPr lang="ru-RU" altLang="ru-RU" sz="800" dirty="0" smtClean="0"/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r>
                  <a:rPr lang="ru-RU" altLang="ru-RU" sz="1600" b="1" dirty="0" smtClean="0"/>
                  <a:t>2017–2020  </a:t>
                </a:r>
                <a:endParaRPr lang="ru-RU" altLang="ru-RU" sz="1600" dirty="0"/>
              </a:p>
            </p:txBody>
          </p:sp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1979712" y="3468173"/>
                <a:ext cx="6984901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r>
                  <a:rPr lang="ru-RU" altLang="ru-RU" sz="1600" dirty="0" smtClean="0"/>
                  <a:t>- </a:t>
                </a:r>
                <a:r>
                  <a:rPr lang="en-US" altLang="ru-RU" sz="1600" dirty="0"/>
                  <a:t>s</a:t>
                </a:r>
                <a:r>
                  <a:rPr lang="en-US" altLang="ru-RU" sz="1600" dirty="0" smtClean="0"/>
                  <a:t>tart of operation of the </a:t>
                </a:r>
                <a:r>
                  <a:rPr lang="ru-RU" altLang="ru-RU" sz="1600" b="1" dirty="0" smtClean="0"/>
                  <a:t>1</a:t>
                </a:r>
                <a:r>
                  <a:rPr lang="en-US" altLang="ru-RU" sz="1600" b="1" baseline="30000" dirty="0" err="1" smtClean="0"/>
                  <a:t>st</a:t>
                </a:r>
                <a:r>
                  <a:rPr lang="en-US" altLang="ru-RU" sz="1600" b="1" dirty="0" smtClean="0"/>
                  <a:t> </a:t>
                </a:r>
                <a:r>
                  <a:rPr lang="en-US" altLang="ru-RU" sz="1600" dirty="0" smtClean="0"/>
                  <a:t>stage</a:t>
                </a:r>
                <a:r>
                  <a:rPr lang="en-US" altLang="ru-RU" sz="1600" b="1" dirty="0" smtClean="0"/>
                  <a:t> </a:t>
                </a:r>
                <a:r>
                  <a:rPr lang="en-US" altLang="ru-RU" sz="1600" dirty="0" smtClean="0"/>
                  <a:t>of the NEVOD-EAS peripheral part</a:t>
                </a:r>
                <a:r>
                  <a:rPr lang="en-US" altLang="ru-RU" sz="1600" b="1" dirty="0" smtClean="0"/>
                  <a:t> </a:t>
                </a:r>
                <a:r>
                  <a:rPr lang="ru-RU" altLang="ru-RU" sz="1600" dirty="0" smtClean="0"/>
                  <a:t>(+ 5 </a:t>
                </a:r>
                <a:r>
                  <a:rPr lang="en-US" altLang="ru-RU" sz="1600" dirty="0" smtClean="0"/>
                  <a:t>clusters</a:t>
                </a:r>
                <a:r>
                  <a:rPr lang="ru-RU" altLang="ru-RU" sz="1600" dirty="0" smtClean="0"/>
                  <a:t>,</a:t>
                </a:r>
                <a:r>
                  <a:rPr lang="en-US" altLang="ru-RU" sz="1600" dirty="0" smtClean="0"/>
                  <a:t> total area</a:t>
                </a:r>
                <a:r>
                  <a:rPr lang="ru-RU" altLang="ru-RU" sz="1600" dirty="0" smtClean="0"/>
                  <a:t> </a:t>
                </a:r>
                <a:r>
                  <a:rPr lang="ru-RU" altLang="ru-RU" sz="1600" b="1" dirty="0"/>
                  <a:t>~</a:t>
                </a:r>
                <a:r>
                  <a:rPr lang="ru-RU" altLang="ru-RU" sz="1600" dirty="0" smtClean="0"/>
                  <a:t> </a:t>
                </a:r>
                <a:r>
                  <a:rPr lang="ru-RU" altLang="ru-RU" sz="1600" b="1" dirty="0" smtClean="0"/>
                  <a:t>2</a:t>
                </a:r>
                <a:r>
                  <a:rPr lang="ru-RU" altLang="ru-RU" sz="1600" b="1" dirty="0" smtClean="0">
                    <a:latin typeface="Calibri"/>
                  </a:rPr>
                  <a:t>×</a:t>
                </a:r>
                <a:r>
                  <a:rPr lang="ru-RU" altLang="ru-RU" sz="1600" b="1" dirty="0" smtClean="0"/>
                  <a:t>10</a:t>
                </a:r>
                <a:r>
                  <a:rPr lang="ru-RU" altLang="ru-RU" sz="1600" b="1" baseline="30000" dirty="0" smtClean="0"/>
                  <a:t>4</a:t>
                </a:r>
                <a:r>
                  <a:rPr lang="ru-RU" altLang="ru-RU" sz="1600" b="1" dirty="0" smtClean="0"/>
                  <a:t> </a:t>
                </a:r>
                <a:r>
                  <a:rPr lang="en-US" altLang="ru-RU" sz="1600" b="1" dirty="0" smtClean="0"/>
                  <a:t>m</a:t>
                </a:r>
                <a:r>
                  <a:rPr lang="ru-RU" altLang="ru-RU" sz="1600" b="1" baseline="30000" dirty="0" smtClean="0"/>
                  <a:t>2</a:t>
                </a:r>
                <a:r>
                  <a:rPr lang="ru-RU" altLang="ru-RU" sz="1600" dirty="0" smtClean="0"/>
                  <a:t>)</a:t>
                </a: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endParaRPr lang="ru-RU" altLang="ru-RU" sz="800" dirty="0" smtClean="0"/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r>
                  <a:rPr lang="ru-RU" altLang="ru-RU" sz="1600" dirty="0" smtClean="0"/>
                  <a:t>- </a:t>
                </a:r>
                <a:r>
                  <a:rPr lang="en-US" altLang="ru-RU" sz="1600" dirty="0"/>
                  <a:t>start of operation of the </a:t>
                </a:r>
                <a:r>
                  <a:rPr lang="en-US" altLang="ru-RU" sz="1600" b="1" dirty="0" smtClean="0"/>
                  <a:t>2</a:t>
                </a:r>
                <a:r>
                  <a:rPr lang="en-US" altLang="ru-RU" sz="1600" b="1" baseline="30000" dirty="0" smtClean="0"/>
                  <a:t>nd</a:t>
                </a:r>
                <a:r>
                  <a:rPr lang="en-US" altLang="ru-RU" sz="1600" b="1" dirty="0" smtClean="0"/>
                  <a:t> </a:t>
                </a:r>
                <a:r>
                  <a:rPr lang="en-US" altLang="ru-RU" sz="1600" dirty="0" smtClean="0"/>
                  <a:t>stage</a:t>
                </a:r>
                <a:r>
                  <a:rPr lang="en-US" altLang="ru-RU" sz="1600" b="1" dirty="0" smtClean="0"/>
                  <a:t> </a:t>
                </a:r>
                <a:r>
                  <a:rPr lang="en-US" altLang="ru-RU" sz="1600" dirty="0"/>
                  <a:t>of the NEVOD-EAS peripheral </a:t>
                </a:r>
                <a:r>
                  <a:rPr lang="en-US" altLang="ru-RU" sz="1600" dirty="0" smtClean="0"/>
                  <a:t>part </a:t>
                </a:r>
                <a:r>
                  <a:rPr lang="ru-RU" altLang="ru-RU" sz="1600" dirty="0" smtClean="0"/>
                  <a:t>(</a:t>
                </a:r>
                <a:r>
                  <a:rPr lang="en-US" altLang="ru-RU" sz="1600" dirty="0" smtClean="0"/>
                  <a:t>total area</a:t>
                </a:r>
                <a:r>
                  <a:rPr lang="ru-RU" altLang="ru-RU" sz="1600" dirty="0" smtClean="0"/>
                  <a:t> </a:t>
                </a:r>
                <a:r>
                  <a:rPr lang="ru-RU" altLang="ru-RU" sz="1600" b="1" dirty="0"/>
                  <a:t>~ </a:t>
                </a:r>
                <a:r>
                  <a:rPr lang="ru-RU" altLang="ru-RU" sz="1600" b="1" dirty="0" smtClean="0"/>
                  <a:t>0.2</a:t>
                </a:r>
                <a:r>
                  <a:rPr lang="ru-RU" altLang="ru-RU" sz="1600" dirty="0" smtClean="0"/>
                  <a:t> </a:t>
                </a:r>
                <a:r>
                  <a:rPr lang="en-US" altLang="ru-RU" sz="1600" b="1" dirty="0"/>
                  <a:t>×</a:t>
                </a:r>
                <a:r>
                  <a:rPr lang="ru-RU" altLang="ru-RU" sz="1600" b="1" dirty="0"/>
                  <a:t> 10</a:t>
                </a:r>
                <a:r>
                  <a:rPr lang="ru-RU" altLang="ru-RU" sz="1600" b="1" baseline="30000" dirty="0"/>
                  <a:t>6</a:t>
                </a:r>
                <a:r>
                  <a:rPr lang="ru-RU" altLang="ru-RU" sz="1600" b="1" dirty="0"/>
                  <a:t> </a:t>
                </a:r>
                <a:r>
                  <a:rPr lang="en-US" altLang="ru-RU" sz="1600" b="1" dirty="0" smtClean="0"/>
                  <a:t>m</a:t>
                </a:r>
                <a:r>
                  <a:rPr lang="ru-RU" altLang="ru-RU" sz="1600" b="1" baseline="30000" dirty="0" smtClean="0"/>
                  <a:t>2</a:t>
                </a:r>
                <a:r>
                  <a:rPr lang="ru-RU" altLang="ru-RU" sz="1600" dirty="0" smtClean="0"/>
                  <a:t>)</a:t>
                </a:r>
                <a:endParaRPr lang="ru-RU" altLang="ru-RU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29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1595" r="1207" b="2124"/>
          <a:stretch>
            <a:fillRect/>
          </a:stretch>
        </p:blipFill>
        <p:spPr bwMode="auto">
          <a:xfrm>
            <a:off x="707231" y="2132013"/>
            <a:ext cx="7248525" cy="461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20531" r="998" b="5096"/>
          <a:stretch>
            <a:fillRect/>
          </a:stretch>
        </p:blipFill>
        <p:spPr bwMode="auto">
          <a:xfrm>
            <a:off x="98425" y="115888"/>
            <a:ext cx="6705600" cy="3381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875463" y="1412776"/>
            <a:ext cx="2160587" cy="1704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179388" y="211138"/>
            <a:ext cx="4897437" cy="584775"/>
          </a:xfrm>
          <a:prstGeom prst="rect">
            <a:avLst/>
          </a:prstGeom>
          <a:solidFill>
            <a:schemeClr val="tx1">
              <a:alpha val="65097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solidFill>
                  <a:srgbClr val="FFFF00"/>
                </a:solidFill>
              </a:rPr>
              <a:t>Thank you for attention!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788"/>
            <a:ext cx="9144000" cy="52705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363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" y="764704"/>
            <a:ext cx="7242923" cy="54726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708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851920" y="476672"/>
            <a:ext cx="2520280" cy="2376264"/>
            <a:chOff x="5004048" y="576065"/>
            <a:chExt cx="3672408" cy="3284983"/>
          </a:xfrm>
        </p:grpSpPr>
        <p:pic>
          <p:nvPicPr>
            <p:cNvPr id="7" name="Picture 35" descr="1 - Домик в сборе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0" r="4188" b="10868"/>
            <a:stretch/>
          </p:blipFill>
          <p:spPr bwMode="auto">
            <a:xfrm>
              <a:off x="5004048" y="576065"/>
              <a:ext cx="3672408" cy="3284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076056" y="576065"/>
              <a:ext cx="504056" cy="260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Picture 36" descr="6 - Размещение детектор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7408" r="3653" b="11037"/>
          <a:stretch>
            <a:fillRect/>
          </a:stretch>
        </p:blipFill>
        <p:spPr bwMode="auto">
          <a:xfrm>
            <a:off x="6444208" y="620688"/>
            <a:ext cx="2435181" cy="2160240"/>
          </a:xfrm>
          <a:prstGeom prst="rect">
            <a:avLst/>
          </a:prstGeom>
          <a:solidFill>
            <a:srgbClr val="FFFF99"/>
          </a:solidFill>
          <a:ln w="19050">
            <a:noFill/>
            <a:miter lim="800000"/>
            <a:headEnd/>
            <a:tailEnd/>
          </a:ln>
          <a:effectLst/>
          <a:extLst/>
        </p:spPr>
      </p:pic>
      <p:sp>
        <p:nvSpPr>
          <p:cNvPr id="12" name="TextBox 11"/>
          <p:cNvSpPr txBox="1"/>
          <p:nvPr/>
        </p:nvSpPr>
        <p:spPr>
          <a:xfrm>
            <a:off x="0" y="4462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Counter and detector station (DS) of the 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8" y="542266"/>
            <a:ext cx="3384376" cy="2624332"/>
          </a:xfrm>
          <a:prstGeom prst="rect">
            <a:avLst/>
          </a:prstGeom>
        </p:spPr>
      </p:pic>
      <p:pic>
        <p:nvPicPr>
          <p:cNvPr id="13" name="Picture 78" descr="D:\WORK\Фото\НЕВОД-ШАЛ 2015\IMG_30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10741" r="10133" b="5722"/>
          <a:stretch>
            <a:fillRect/>
          </a:stretch>
        </p:blipFill>
        <p:spPr bwMode="auto">
          <a:xfrm>
            <a:off x="489347" y="3917275"/>
            <a:ext cx="3581219" cy="27520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9" descr="D:\WORK\Фото\НЕВОД-ШАЛ 2015\IMG_30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14345" r="8295" b="2444"/>
          <a:stretch>
            <a:fillRect/>
          </a:stretch>
        </p:blipFill>
        <p:spPr bwMode="auto">
          <a:xfrm>
            <a:off x="4788669" y="3924893"/>
            <a:ext cx="3887787" cy="2736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5" b="39216"/>
          <a:stretch/>
        </p:blipFill>
        <p:spPr bwMode="auto">
          <a:xfrm>
            <a:off x="673765" y="3224609"/>
            <a:ext cx="321238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4"/>
          <a:stretch/>
        </p:blipFill>
        <p:spPr bwMode="auto">
          <a:xfrm>
            <a:off x="4724386" y="2852936"/>
            <a:ext cx="4016351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D:\WORK\Фото\НЕВОД-ШАЛ 2015\G0109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t="12592" r="26903" b="18990"/>
          <a:stretch>
            <a:fillRect/>
          </a:stretch>
        </p:blipFill>
        <p:spPr bwMode="auto">
          <a:xfrm>
            <a:off x="179388" y="1052736"/>
            <a:ext cx="3381375" cy="5249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0" descr="D:\WORK\Фото\НЕВОД-ШАЛ 2015\IMG_3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11119" r="12851" b="7645"/>
          <a:stretch>
            <a:fillRect/>
          </a:stretch>
        </p:blipFill>
        <p:spPr bwMode="auto">
          <a:xfrm>
            <a:off x="3635375" y="549275"/>
            <a:ext cx="5305425" cy="3838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3635896" y="4581128"/>
            <a:ext cx="537839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Local Post tasks</a:t>
            </a:r>
            <a:r>
              <a:rPr lang="ru-RU" altLang="ru-RU" sz="1800" b="1" dirty="0" smtClean="0"/>
              <a:t>:</a:t>
            </a:r>
            <a:endParaRPr lang="ru-RU" altLang="ru-R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</a:t>
            </a:r>
            <a:r>
              <a:rPr lang="en-US" altLang="ru-RU" sz="1800" dirty="0"/>
              <a:t>s</a:t>
            </a:r>
            <a:r>
              <a:rPr lang="en-US" altLang="ru-RU" sz="1800" dirty="0" smtClean="0"/>
              <a:t>ummation of standard PMTs signals</a:t>
            </a:r>
            <a:r>
              <a:rPr lang="ru-RU" altLang="ru-RU" sz="1800" dirty="0" smtClean="0"/>
              <a:t>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</a:t>
            </a:r>
            <a:r>
              <a:rPr lang="en-US" altLang="ru-RU" sz="1800" dirty="0"/>
              <a:t>d</a:t>
            </a:r>
            <a:r>
              <a:rPr lang="en-US" altLang="ru-RU" sz="1800" dirty="0" smtClean="0"/>
              <a:t>igitizing of PMTs signals</a:t>
            </a:r>
            <a:r>
              <a:rPr lang="ru-RU" altLang="ru-RU" sz="1800" dirty="0" smtClean="0"/>
              <a:t>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</a:t>
            </a:r>
            <a:r>
              <a:rPr lang="en-US" altLang="ru-RU" sz="1800" dirty="0"/>
              <a:t>e</a:t>
            </a:r>
            <a:r>
              <a:rPr lang="en-US" altLang="ru-RU" sz="1800" dirty="0" smtClean="0"/>
              <a:t>vent selection according to triggering conditions</a:t>
            </a:r>
            <a:r>
              <a:rPr lang="ru-RU" altLang="ru-RU" sz="1800" dirty="0" smtClean="0"/>
              <a:t>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</a:t>
            </a:r>
            <a:r>
              <a:rPr lang="en-US" altLang="ru-RU" sz="1800" dirty="0"/>
              <a:t>o</a:t>
            </a:r>
            <a:r>
              <a:rPr lang="en-US" altLang="ru-RU" sz="1800" dirty="0" smtClean="0"/>
              <a:t>peration in exposition and monitoring modes</a:t>
            </a:r>
            <a:r>
              <a:rPr lang="ru-RU" altLang="ru-RU" sz="1800" dirty="0" smtClean="0"/>
              <a:t>;</a:t>
            </a: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</a:t>
            </a:r>
            <a:r>
              <a:rPr lang="en-US" altLang="ru-RU" sz="1800" dirty="0" smtClean="0"/>
              <a:t>DS power supply</a:t>
            </a:r>
            <a:r>
              <a:rPr lang="ru-RU" altLang="ru-RU" sz="1800" dirty="0" smtClean="0"/>
              <a:t>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</a:t>
            </a:r>
            <a:r>
              <a:rPr lang="en-US" altLang="ru-RU" sz="1800" dirty="0" smtClean="0"/>
              <a:t>control of temperature inside DS and LP</a:t>
            </a:r>
            <a:r>
              <a:rPr lang="ru-RU" altLang="ru-RU" sz="1800" dirty="0" smtClean="0"/>
              <a:t>.</a:t>
            </a:r>
            <a:endParaRPr lang="ru-RU" altLang="ru-RU" sz="18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71859"/>
            <a:ext cx="9144000" cy="404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Post of the cluster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DAQ Post</a:t>
            </a:r>
            <a:endParaRPr lang="ru-RU" alt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1080120" y="404664"/>
            <a:ext cx="70202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Central DAQ Post tasks</a:t>
            </a:r>
            <a:r>
              <a:rPr lang="ru-RU" altLang="ru-RU" sz="1800" b="1" dirty="0" smtClean="0"/>
              <a:t>: </a:t>
            </a:r>
            <a:r>
              <a:rPr lang="ru-RU" altLang="ru-RU" sz="1800" b="1" dirty="0"/>
              <a:t>	</a:t>
            </a:r>
            <a:r>
              <a:rPr lang="ru-RU" altLang="ru-RU" sz="1800" dirty="0"/>
              <a:t>- </a:t>
            </a:r>
            <a:r>
              <a:rPr lang="en-US" altLang="ru-RU" sz="1800" dirty="0" smtClean="0"/>
              <a:t>cluster synchronization</a:t>
            </a:r>
            <a:r>
              <a:rPr lang="ru-RU" altLang="ru-RU" sz="1800" dirty="0" smtClean="0"/>
              <a:t>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		</a:t>
            </a:r>
            <a:r>
              <a:rPr lang="en-US" altLang="ru-RU" sz="1800" dirty="0" smtClean="0"/>
              <a:t>	</a:t>
            </a:r>
            <a:r>
              <a:rPr lang="ru-RU" altLang="ru-RU" sz="1800" dirty="0" smtClean="0"/>
              <a:t>- </a:t>
            </a:r>
            <a:r>
              <a:rPr lang="en-US" altLang="ru-RU" sz="1800" dirty="0" smtClean="0"/>
              <a:t>cluster control</a:t>
            </a:r>
            <a:r>
              <a:rPr lang="ru-RU" altLang="ru-RU" sz="1800" dirty="0" smtClean="0"/>
              <a:t>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		</a:t>
            </a:r>
            <a:r>
              <a:rPr lang="en-US" altLang="ru-RU" sz="1800" dirty="0" smtClean="0"/>
              <a:t>	</a:t>
            </a:r>
            <a:r>
              <a:rPr lang="ru-RU" altLang="ru-RU" sz="1800" dirty="0" smtClean="0"/>
              <a:t>- </a:t>
            </a:r>
            <a:r>
              <a:rPr lang="en-US" altLang="ru-RU" sz="1800" dirty="0" smtClean="0"/>
              <a:t>reception and storage of experimental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	</a:t>
            </a:r>
            <a:r>
              <a:rPr lang="en-US" altLang="ru-RU" sz="1800" dirty="0" smtClean="0"/>
              <a:t>		  and monitoring data</a:t>
            </a:r>
            <a:r>
              <a:rPr lang="ru-RU" altLang="ru-RU" sz="1800" dirty="0" smtClean="0"/>
              <a:t>.</a:t>
            </a:r>
            <a:endParaRPr lang="ru-RU" alt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828"/>
            <a:ext cx="9144000" cy="52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476672"/>
            <a:ext cx="8316416" cy="621253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DAQ Post</a:t>
            </a:r>
            <a:endParaRPr lang="ru-RU" alt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462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 part of the 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8425" y="620688"/>
            <a:ext cx="8937625" cy="6064697"/>
            <a:chOff x="98425" y="620688"/>
            <a:chExt cx="8937625" cy="606469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8425" y="620688"/>
              <a:ext cx="8937625" cy="6064697"/>
              <a:chOff x="98425" y="677416"/>
              <a:chExt cx="8937625" cy="6064697"/>
            </a:xfrm>
            <a:solidFill>
              <a:schemeClr val="bg1"/>
            </a:solidFill>
          </p:grpSpPr>
          <p:pic>
            <p:nvPicPr>
              <p:cNvPr id="7" name="Рисунок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7" t="1595" r="1207" b="2124"/>
              <a:stretch>
                <a:fillRect/>
              </a:stretch>
            </p:blipFill>
            <p:spPr bwMode="auto">
              <a:xfrm>
                <a:off x="467544" y="2132013"/>
                <a:ext cx="7248525" cy="46101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8" name="Рисунок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5" t="29715" r="998" b="6597"/>
              <a:stretch/>
            </p:blipFill>
            <p:spPr bwMode="auto">
              <a:xfrm>
                <a:off x="98425" y="677416"/>
                <a:ext cx="6705600" cy="28956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9" name="Рисунок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6875463" y="1219969"/>
                <a:ext cx="2160587" cy="1704975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66914" y="1052736"/>
              <a:ext cx="17171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Clusters No.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13.3×12.4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u-RU" sz="1400" b="1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560" y="5517232"/>
              <a:ext cx="1289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No.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25.1×18.9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u-RU" sz="1400" b="1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02749" y="1700808"/>
              <a:ext cx="1289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No.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15.0×15.0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u-RU" sz="1400" b="1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9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7288"/>
            <a:ext cx="4163413" cy="330920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67544" y="3848612"/>
            <a:ext cx="3960440" cy="2964764"/>
            <a:chOff x="467544" y="3848612"/>
            <a:chExt cx="3960440" cy="296476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3"/>
            <a:stretch/>
          </p:blipFill>
          <p:spPr>
            <a:xfrm>
              <a:off x="467544" y="3848612"/>
              <a:ext cx="3891049" cy="29647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55776" y="3861048"/>
              <a:ext cx="187220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Distribution of DS on position of “muon” peaks</a:t>
              </a:r>
              <a:endParaRPr lang="ru-R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32240" y="4027711"/>
            <a:ext cx="18032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of additional PMTs on charge of response to 1 particle (VEM)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9220" y="1556792"/>
            <a:ext cx="114005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476637" y="620688"/>
            <a:ext cx="4111435" cy="3194193"/>
            <a:chOff x="4476637" y="764704"/>
            <a:chExt cx="4111435" cy="3194193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4515381" y="764704"/>
              <a:ext cx="4072691" cy="3152963"/>
              <a:chOff x="4515381" y="764704"/>
              <a:chExt cx="4072691" cy="3152963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7" r="6087"/>
              <a:stretch/>
            </p:blipFill>
            <p:spPr>
              <a:xfrm>
                <a:off x="4860032" y="764704"/>
                <a:ext cx="3728040" cy="3091044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 rot="16200000">
                <a:off x="3470685" y="2097431"/>
                <a:ext cx="2520279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Отношение заряда отклика ДС к заряду отклика доп. ФЭУ</a:t>
                </a:r>
                <a:endParaRPr lang="ru-RU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580113" y="3656057"/>
                <a:ext cx="252027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Заряд отклика ДС</a:t>
                </a:r>
                <a:endParaRPr lang="ru-RU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444208" y="806513"/>
                <a:ext cx="79208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</a:rPr>
                  <a:t>123</a:t>
                </a:r>
                <a:endParaRPr lang="ru-RU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907162" y="3697287"/>
              <a:ext cx="19223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Charge of DS response,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pQ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3472035" y="2085196"/>
              <a:ext cx="244009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Ratio between response charges of </a:t>
              </a:r>
            </a:p>
            <a:p>
              <a:pPr algn="ctr"/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DS and additional PMT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22339" y="4869160"/>
            <a:ext cx="138210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&lt;Q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add1µ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&gt; = 0.14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Qadd1µ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0.03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6" y="620688"/>
            <a:ext cx="4344546" cy="337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62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of the NEVOD EAS detector stations and counters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62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Counting rate of the NEVOD-EAS clusters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5208"/>
          <a:stretch/>
        </p:blipFill>
        <p:spPr>
          <a:xfrm>
            <a:off x="173360" y="553328"/>
            <a:ext cx="8791128" cy="5723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7203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Barometric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-0.71 ÷ -0.81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%/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7372</TotalTime>
  <Words>767</Words>
  <Application>Microsoft Office PowerPoint</Application>
  <PresentationFormat>Экран (4:3)</PresentationFormat>
  <Paragraphs>113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Detection of extensive air showers with the NEVOD-EAS cluster type detector</vt:lpstr>
      <vt:lpstr>Презентация PowerPoint</vt:lpstr>
      <vt:lpstr>Презентация PowerPoint</vt:lpstr>
      <vt:lpstr>Презентация PowerPoint</vt:lpstr>
      <vt:lpstr>Central DAQ Post</vt:lpstr>
      <vt:lpstr>Central DAQ Post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Центральная часть установки НЕВОД-ШАЛ: первые результаты</dc:title>
  <dc:creator>Test1</dc:creator>
  <cp:lastModifiedBy>VeNotebook</cp:lastModifiedBy>
  <cp:revision>99</cp:revision>
  <cp:lastPrinted>2016-08-13T12:29:43Z</cp:lastPrinted>
  <dcterms:created xsi:type="dcterms:W3CDTF">2016-08-08T15:23:44Z</dcterms:created>
  <dcterms:modified xsi:type="dcterms:W3CDTF">2016-09-06T08:39:22Z</dcterms:modified>
</cp:coreProperties>
</file>