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7"/>
  </p:notesMasterIdLst>
  <p:sldIdLst>
    <p:sldId id="256" r:id="rId2"/>
    <p:sldId id="287" r:id="rId3"/>
    <p:sldId id="294" r:id="rId4"/>
    <p:sldId id="288" r:id="rId5"/>
    <p:sldId id="297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883" autoAdjust="0"/>
  </p:normalViewPr>
  <p:slideViewPr>
    <p:cSldViewPr>
      <p:cViewPr>
        <p:scale>
          <a:sx n="75" d="100"/>
          <a:sy n="75" d="100"/>
        </p:scale>
        <p:origin x="-11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34EE4-56FA-46AD-BD19-8E31773DB00D}" type="datetimeFigureOut">
              <a:rPr lang="it-IT" smtClean="0"/>
              <a:t>10/11/2016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7484A-21A1-4603-A251-088BEBB198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4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484A-21A1-4603-A251-088BEBB198C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24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0B9559-68F9-41E1-BEFB-D0E58AF90BCD}" type="datetime1">
              <a:rPr lang="it-IT" smtClean="0"/>
              <a:t>10/11/2016</a:t>
            </a:fld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550003-ECBD-41C9-8645-D84A658772DF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8E84-E286-4033-8592-A0A62843C9B1}" type="datetime1">
              <a:rPr lang="it-IT" smtClean="0"/>
              <a:t>10/11/2016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0003-ECBD-41C9-8645-D84A65877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B669-5349-475F-9C85-3FEB68D5427D}" type="datetime1">
              <a:rPr lang="it-IT" smtClean="0"/>
              <a:t>10/11/2016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550003-ECBD-41C9-8645-D84A65877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FE80-C179-4D5E-963B-82104C49A0C8}" type="datetime1">
              <a:rPr lang="it-IT" smtClean="0"/>
              <a:t>10/11/2016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0003-ECBD-41C9-8645-D84A658772D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B89D71-3D64-41BE-861C-A8390AB7F38B}" type="datetime1">
              <a:rPr lang="it-IT" smtClean="0"/>
              <a:t>10/11/2016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550003-ECBD-41C9-8645-D84A658772D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C31A-9D29-49EE-AB00-ECCD80F12B79}" type="datetime1">
              <a:rPr lang="it-IT" smtClean="0"/>
              <a:t>10/11/2016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0003-ECBD-41C9-8645-D84A658772D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7EF1-6CE3-40E7-BC75-4C894535F701}" type="datetime1">
              <a:rPr lang="it-IT" smtClean="0"/>
              <a:t>10/11/2016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0003-ECBD-41C9-8645-D84A658772D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3992-AE06-4BE7-9FD2-EC8E0E9A69EA}" type="datetime1">
              <a:rPr lang="it-IT" smtClean="0"/>
              <a:t>10/11/2016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0003-ECBD-41C9-8645-D84A658772D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C518-70EB-49D4-AF1B-AC2CF392DDB5}" type="datetime1">
              <a:rPr lang="it-IT" smtClean="0"/>
              <a:t>10/11/2016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0003-ECBD-41C9-8645-D84A65877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BAD6-202A-44A0-AB33-9420B2458F9B}" type="datetime1">
              <a:rPr lang="it-IT" smtClean="0"/>
              <a:t>10/11/2016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550003-ECBD-41C9-8645-D84A658772D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D8EA-31AA-4987-98AC-143A05CC18DC}" type="datetime1">
              <a:rPr lang="it-IT" smtClean="0"/>
              <a:t>10/11/2016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0003-ECBD-41C9-8645-D84A658772D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9B6E09C-EDFC-42DB-9458-D038B9A14296}" type="datetime1">
              <a:rPr lang="it-IT" smtClean="0"/>
              <a:t>10/11/2016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5550003-ECBD-41C9-8645-D84A658772D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29" y="1967743"/>
            <a:ext cx="1573298" cy="153326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34" y="548680"/>
            <a:ext cx="1680593" cy="910321"/>
          </a:xfrm>
          <a:prstGeom prst="rect">
            <a:avLst/>
          </a:prstGeom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141580" y="814990"/>
            <a:ext cx="6702388" cy="679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b="1" dirty="0" smtClean="0"/>
              <a:t>Neda: </a:t>
            </a:r>
            <a:r>
              <a:rPr lang="it-IT" sz="2000" b="1" dirty="0" err="1" smtClean="0"/>
              <a:t>detecting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neutrons</a:t>
            </a:r>
            <a:r>
              <a:rPr lang="it-IT" sz="2000" b="1" dirty="0" smtClean="0"/>
              <a:t> in </a:t>
            </a:r>
            <a:r>
              <a:rPr lang="it-IT" sz="2000" b="1" dirty="0" err="1" smtClean="0"/>
              <a:t>experiments</a:t>
            </a:r>
            <a:r>
              <a:rPr lang="it-IT" sz="2000" b="1" dirty="0" smtClean="0"/>
              <a:t> with </a:t>
            </a:r>
            <a:r>
              <a:rPr lang="it-IT" sz="2000" b="1" dirty="0" err="1" smtClean="0"/>
              <a:t>exotic</a:t>
            </a:r>
            <a:r>
              <a:rPr lang="it-IT" sz="2000" b="1" dirty="0" smtClean="0"/>
              <a:t> nuclei </a:t>
            </a:r>
            <a:r>
              <a:rPr lang="it-IT" sz="2000" b="1" dirty="0" err="1" smtClean="0"/>
              <a:t>at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spes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facility</a:t>
            </a:r>
            <a:endParaRPr lang="it-IT" sz="20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179482" y="2387495"/>
            <a:ext cx="462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 smtClean="0">
                <a:solidFill>
                  <a:schemeClr val="bg1"/>
                </a:solidFill>
              </a:rPr>
              <a:t>B. DE CANDITIIS</a:t>
            </a:r>
            <a:r>
              <a:rPr lang="it-IT" u="sng" baseline="30000" dirty="0">
                <a:solidFill>
                  <a:schemeClr val="bg1"/>
                </a:solidFill>
              </a:rPr>
              <a:t>1</a:t>
            </a:r>
            <a:r>
              <a:rPr lang="it-IT" dirty="0" smtClean="0">
                <a:solidFill>
                  <a:schemeClr val="bg1"/>
                </a:solidFill>
              </a:rPr>
              <a:t>, E. VARDACI</a:t>
            </a:r>
            <a:r>
              <a:rPr lang="it-IT" baseline="30000" dirty="0" smtClean="0">
                <a:solidFill>
                  <a:schemeClr val="bg1"/>
                </a:solidFill>
              </a:rPr>
              <a:t>1</a:t>
            </a:r>
            <a:r>
              <a:rPr lang="it-IT" dirty="0" smtClean="0">
                <a:solidFill>
                  <a:schemeClr val="bg1"/>
                </a:solidFill>
              </a:rPr>
              <a:t>, J. VALIENTE</a:t>
            </a:r>
            <a:r>
              <a:rPr lang="it-IT" baseline="30000" dirty="0" smtClean="0">
                <a:solidFill>
                  <a:schemeClr val="bg1"/>
                </a:solidFill>
              </a:rPr>
              <a:t>2</a:t>
            </a:r>
            <a:r>
              <a:rPr lang="it-IT" dirty="0" smtClean="0">
                <a:solidFill>
                  <a:schemeClr val="bg1"/>
                </a:solidFill>
              </a:rPr>
              <a:t>, V. MODAMIO</a:t>
            </a:r>
            <a:r>
              <a:rPr lang="it-IT" baseline="30000" dirty="0">
                <a:solidFill>
                  <a:schemeClr val="bg1"/>
                </a:solidFill>
              </a:rPr>
              <a:t>2</a:t>
            </a:r>
            <a:r>
              <a:rPr lang="it-IT" dirty="0" smtClean="0">
                <a:solidFill>
                  <a:schemeClr val="bg1"/>
                </a:solidFill>
              </a:rPr>
              <a:t>, G. JAWORSKI</a:t>
            </a:r>
            <a:r>
              <a:rPr lang="it-IT" baseline="30000" dirty="0">
                <a:solidFill>
                  <a:schemeClr val="bg1"/>
                </a:solidFill>
              </a:rPr>
              <a:t>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4999" y="3632694"/>
            <a:ext cx="6555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aseline="30000" dirty="0">
                <a:solidFill>
                  <a:schemeClr val="bg1"/>
                </a:solidFill>
              </a:rPr>
              <a:t>1</a:t>
            </a:r>
            <a:r>
              <a:rPr lang="it-IT" sz="1400" dirty="0" smtClean="0">
                <a:solidFill>
                  <a:schemeClr val="bg1"/>
                </a:solidFill>
              </a:rPr>
              <a:t>Dipartimento </a:t>
            </a:r>
            <a:r>
              <a:rPr lang="it-IT" sz="1400" dirty="0">
                <a:solidFill>
                  <a:schemeClr val="bg1"/>
                </a:solidFill>
              </a:rPr>
              <a:t>di Fisica “E. Pancini”, Università degli Studi di Napoli “Federico II” and INFN Sez. di Napoli, Napoli, </a:t>
            </a:r>
            <a:r>
              <a:rPr lang="it-IT" sz="1400" dirty="0" err="1">
                <a:solidFill>
                  <a:schemeClr val="bg1"/>
                </a:solidFill>
              </a:rPr>
              <a:t>Italy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206774" y="42733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400" baseline="30000" dirty="0">
                <a:solidFill>
                  <a:schemeClr val="bg1"/>
                </a:solidFill>
              </a:rPr>
              <a:t>2</a:t>
            </a:r>
            <a:r>
              <a:rPr lang="it-IT" sz="1400" dirty="0" smtClean="0">
                <a:solidFill>
                  <a:schemeClr val="bg1"/>
                </a:solidFill>
              </a:rPr>
              <a:t>Laboratori </a:t>
            </a:r>
            <a:r>
              <a:rPr lang="it-IT" sz="1400" dirty="0">
                <a:solidFill>
                  <a:schemeClr val="bg1"/>
                </a:solidFill>
              </a:rPr>
              <a:t>Nazionali di Legnaro, Legnaro (PD), </a:t>
            </a:r>
            <a:r>
              <a:rPr lang="it-IT" sz="1400" dirty="0" err="1">
                <a:solidFill>
                  <a:schemeClr val="bg1"/>
                </a:solidFill>
              </a:rPr>
              <a:t>Italy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 descr="C:\Users\Bartolomeo\Desktop\Poster_NEDA\Immagini per presentazione\Logo_uni_alf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95" y="4869160"/>
            <a:ext cx="1760470" cy="174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Bart\FISICA\Poster_NEDA_Euroschol\Immagini per presentazione\Spes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561" y="3904624"/>
            <a:ext cx="1858927" cy="5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9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Selection</a:t>
            </a:r>
            <a:r>
              <a:rPr lang="it-IT" dirty="0" smtClean="0"/>
              <a:t> of the </a:t>
            </a:r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channel</a:t>
            </a:r>
            <a:r>
              <a:rPr lang="it-IT" dirty="0" smtClean="0"/>
              <a:t>…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/>
              <p:cNvSpPr txBox="1"/>
              <p:nvPr/>
            </p:nvSpPr>
            <p:spPr>
              <a:xfrm>
                <a:off x="1331640" y="2710661"/>
                <a:ext cx="67305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1" smtClean="0">
                          <a:latin typeface="Cambria Math"/>
                        </a:rPr>
                        <m:t>𝑨</m:t>
                      </m:r>
                      <m:r>
                        <a:rPr lang="it-IT" sz="3600" b="1" i="1" smtClean="0">
                          <a:latin typeface="Cambria Math"/>
                        </a:rPr>
                        <m:t>+</m:t>
                      </m:r>
                      <m:r>
                        <a:rPr lang="it-IT" sz="3600" b="1" i="1" smtClean="0">
                          <a:latin typeface="Cambria Math"/>
                        </a:rPr>
                        <m:t>𝑩</m:t>
                      </m:r>
                      <m:r>
                        <a:rPr lang="it-IT" sz="3600" b="1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it-IT" sz="36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36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p>
                          <m:r>
                            <a:rPr lang="it-IT" sz="3600" b="1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it-IT" sz="3600" b="1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it-IT" sz="3600" b="1" i="1" smtClean="0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it-IT" sz="36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it-IT" sz="36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it-IT" sz="36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it-IT" sz="36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it-IT" sz="36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it-IT" sz="3600" b="1" i="1" smtClean="0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it-IT" sz="36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it-IT" sz="3600" b="1" i="1" smtClean="0"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it-IT" sz="3600" b="1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it-IT" sz="3600" b="1" i="1" dirty="0"/>
              </a:p>
            </p:txBody>
          </p:sp>
        </mc:Choice>
        <mc:Fallback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710661"/>
                <a:ext cx="6730595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218377" y="3628132"/>
            <a:ext cx="4843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/>
                </a:solidFill>
              </a:rPr>
              <a:t>AN EXCELLENT NEUTRON DETECTION EFFICIENCY IS MANDATORY FOR STUDIYNG </a:t>
            </a:r>
            <a:r>
              <a:rPr lang="it-IT" sz="2000" b="1" dirty="0" smtClean="0">
                <a:solidFill>
                  <a:schemeClr val="accent5"/>
                </a:solidFill>
              </a:rPr>
              <a:t>PROTON </a:t>
            </a:r>
            <a:r>
              <a:rPr lang="it-IT" sz="2000" b="1" dirty="0" smtClean="0">
                <a:solidFill>
                  <a:schemeClr val="accent5"/>
                </a:solidFill>
              </a:rPr>
              <a:t>RICH </a:t>
            </a:r>
            <a:r>
              <a:rPr lang="it-IT" sz="2000" b="1" dirty="0" smtClean="0">
                <a:solidFill>
                  <a:schemeClr val="accent5"/>
                </a:solidFill>
              </a:rPr>
              <a:t>NUCLEI</a:t>
            </a:r>
            <a:endParaRPr lang="it-IT" sz="2000" b="1" dirty="0">
              <a:solidFill>
                <a:schemeClr val="accent5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502309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5"/>
                </a:solidFill>
              </a:rPr>
              <a:t>Multi-neutron channel selection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5"/>
                </a:solidFill>
              </a:rPr>
              <a:t>Discrimination from different kind of radiation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5"/>
                </a:solidFill>
              </a:rPr>
              <a:t>Signal-background discrimination</a:t>
            </a:r>
            <a:endParaRPr lang="en-GB" sz="1600" dirty="0"/>
          </a:p>
        </p:txBody>
      </p:sp>
      <p:sp>
        <p:nvSpPr>
          <p:cNvPr id="13" name="Ovale 12"/>
          <p:cNvSpPr/>
          <p:nvPr/>
        </p:nvSpPr>
        <p:spPr>
          <a:xfrm>
            <a:off x="5220072" y="278092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389427" y="1815207"/>
            <a:ext cx="632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… for an </a:t>
            </a:r>
            <a:r>
              <a:rPr lang="it-IT" sz="2400" dirty="0" err="1" smtClean="0">
                <a:solidFill>
                  <a:schemeClr val="accent4">
                    <a:lumMod val="50000"/>
                  </a:schemeClr>
                </a:solidFill>
              </a:rPr>
              <a:t>improved</a:t>
            </a:r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</a:rPr>
              <a:t> gamma-to-background ratio</a:t>
            </a:r>
            <a:endParaRPr lang="it-IT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G:\Bart\FISICA\Poster_NEDA_Euroschol\Immagini per presentazione\carta di segrè_MOD_alf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11" y="3393866"/>
            <a:ext cx="4534082" cy="34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4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950954" cy="125415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neda</a:t>
            </a:r>
            <a:r>
              <a:rPr lang="it-IT" dirty="0" smtClean="0"/>
              <a:t> array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88840"/>
            <a:ext cx="720080" cy="129526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89" y="3607544"/>
            <a:ext cx="1637683" cy="152602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08487"/>
            <a:ext cx="5688632" cy="1253199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28" y="1850946"/>
            <a:ext cx="3529980" cy="157105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 rot="20745242">
            <a:off x="430648" y="233459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CELL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 rot="20785286">
            <a:off x="1369285" y="2371711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1"/>
                </a:solidFill>
              </a:rPr>
              <a:t>PMT</a:t>
            </a:r>
            <a:endParaRPr lang="it-IT" sz="3200" b="1" dirty="0">
              <a:solidFill>
                <a:schemeClr val="accent1"/>
              </a:solidFill>
            </a:endParaRPr>
          </a:p>
        </p:txBody>
      </p:sp>
      <p:sp>
        <p:nvSpPr>
          <p:cNvPr id="25" name="Figura a mano libera 24"/>
          <p:cNvSpPr/>
          <p:nvPr/>
        </p:nvSpPr>
        <p:spPr>
          <a:xfrm>
            <a:off x="1143000" y="2330450"/>
            <a:ext cx="222250" cy="628650"/>
          </a:xfrm>
          <a:custGeom>
            <a:avLst/>
            <a:gdLst>
              <a:gd name="connsiteX0" fmla="*/ 0 w 222250"/>
              <a:gd name="connsiteY0" fmla="*/ 0 h 628650"/>
              <a:gd name="connsiteX1" fmla="*/ 133350 w 222250"/>
              <a:gd name="connsiteY1" fmla="*/ 177800 h 628650"/>
              <a:gd name="connsiteX2" fmla="*/ 222250 w 222250"/>
              <a:gd name="connsiteY2" fmla="*/ 514350 h 628650"/>
              <a:gd name="connsiteX3" fmla="*/ 146050 w 222250"/>
              <a:gd name="connsiteY3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50" h="628650">
                <a:moveTo>
                  <a:pt x="0" y="0"/>
                </a:moveTo>
                <a:lnTo>
                  <a:pt x="133350" y="177800"/>
                </a:lnTo>
                <a:lnTo>
                  <a:pt x="222250" y="514350"/>
                </a:lnTo>
                <a:lnTo>
                  <a:pt x="146050" y="628650"/>
                </a:lnTo>
              </a:path>
            </a:pathLst>
          </a:cu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86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5085184"/>
            <a:ext cx="8407893" cy="1472697"/>
          </a:xfrm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chemeClr val="accent5"/>
                </a:solidFill>
              </a:rPr>
              <a:t>PHOTOELECTRON YELD</a:t>
            </a:r>
          </a:p>
          <a:p>
            <a:r>
              <a:rPr lang="it-IT" sz="1200" dirty="0" smtClean="0">
                <a:solidFill>
                  <a:schemeClr val="accent5"/>
                </a:solidFill>
              </a:rPr>
              <a:t>SIGNAL SHAPE ANALYSIS</a:t>
            </a:r>
          </a:p>
          <a:p>
            <a:r>
              <a:rPr lang="it-IT" sz="1200" dirty="0" smtClean="0">
                <a:solidFill>
                  <a:schemeClr val="accent5"/>
                </a:solidFill>
              </a:rPr>
              <a:t>DISCRIMINATION POWER EVALUATION WITH CHARGE COMPARISON AND INTEGRATED RISE TIME ALGORITHMS</a:t>
            </a:r>
          </a:p>
          <a:p>
            <a:r>
              <a:rPr lang="it-IT" sz="1200" dirty="0" smtClean="0">
                <a:solidFill>
                  <a:schemeClr val="accent5"/>
                </a:solidFill>
              </a:rPr>
              <a:t>TIME OF FLIGHT ANALYSIS(TOF) AS FURTHER DISCRIMINATION METHOD</a:t>
            </a:r>
            <a:endParaRPr lang="it-IT" sz="1100" dirty="0" smtClean="0">
              <a:solidFill>
                <a:schemeClr val="accent5"/>
              </a:solidFill>
            </a:endParaRPr>
          </a:p>
          <a:p>
            <a:r>
              <a:rPr lang="it-IT" sz="1200" dirty="0" smtClean="0">
                <a:solidFill>
                  <a:schemeClr val="accent5"/>
                </a:solidFill>
                <a:sym typeface="Symbol"/>
              </a:rPr>
              <a:t>COMPARISON OF THE RESULTS WITH A CILINDRICAL 5</a:t>
            </a:r>
            <a:r>
              <a:rPr lang="it-IT" sz="1200" dirty="0">
                <a:solidFill>
                  <a:schemeClr val="accent5"/>
                </a:solidFill>
                <a:sym typeface="Symbol"/>
              </a:rPr>
              <a:t>5</a:t>
            </a:r>
            <a:r>
              <a:rPr lang="it-IT" sz="1200" dirty="0" smtClean="0">
                <a:solidFill>
                  <a:schemeClr val="accent5"/>
                </a:solidFill>
                <a:sym typeface="Symbol"/>
              </a:rPr>
              <a:t> CELL COUPLED TO THE SAME PMT</a:t>
            </a:r>
            <a:endParaRPr lang="it-IT" sz="1400" dirty="0">
              <a:sym typeface="Symbol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Setup and </a:t>
            </a:r>
            <a:r>
              <a:rPr lang="it-IT" dirty="0" err="1" smtClean="0"/>
              <a:t>tests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10715"/>
            <a:ext cx="7324783" cy="301442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65737" y="2154342"/>
            <a:ext cx="914226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</a:rPr>
              <a:t>252Cf</a:t>
            </a:r>
          </a:p>
          <a:p>
            <a:pPr algn="ctr"/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</a:rPr>
              <a:t>SOURCE</a:t>
            </a:r>
            <a:endParaRPr lang="it-IT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901311" y="2308230"/>
            <a:ext cx="28631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319044" y="2154342"/>
            <a:ext cx="1584176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</a:rPr>
              <a:t>500Mhz, 12 bit</a:t>
            </a:r>
          </a:p>
          <a:p>
            <a:pPr algn="ctr"/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</a:rPr>
              <a:t>DIGITIZER</a:t>
            </a:r>
            <a:endParaRPr lang="it-IT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Freccia a destra 11"/>
          <p:cNvSpPr/>
          <p:nvPr/>
        </p:nvSpPr>
        <p:spPr>
          <a:xfrm flipH="1">
            <a:off x="7020272" y="2303161"/>
            <a:ext cx="29813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022427" y="4314582"/>
            <a:ext cx="2856872" cy="33855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1600" dirty="0" smtClean="0">
                <a:solidFill>
                  <a:schemeClr val="accent5"/>
                </a:solidFill>
              </a:rPr>
              <a:t>TRG: (n-</a:t>
            </a:r>
            <a:r>
              <a:rPr lang="el-GR" sz="1600" dirty="0">
                <a:solidFill>
                  <a:schemeClr val="accent5"/>
                </a:solidFill>
                <a:cs typeface="Times New Roman"/>
              </a:rPr>
              <a:t>γ</a:t>
            </a:r>
            <a:r>
              <a:rPr lang="it-IT" sz="1600" dirty="0" smtClean="0">
                <a:solidFill>
                  <a:schemeClr val="accent5"/>
                </a:solidFill>
                <a:cs typeface="Times New Roman"/>
              </a:rPr>
              <a:t>),</a:t>
            </a:r>
            <a:r>
              <a:rPr lang="it-IT" sz="1600" dirty="0" smtClean="0">
                <a:solidFill>
                  <a:schemeClr val="accent5"/>
                </a:solidFill>
              </a:rPr>
              <a:t>(</a:t>
            </a:r>
            <a:r>
              <a:rPr lang="el-GR" sz="1600" dirty="0">
                <a:solidFill>
                  <a:schemeClr val="accent5"/>
                </a:solidFill>
                <a:cs typeface="Times New Roman"/>
              </a:rPr>
              <a:t>γ</a:t>
            </a:r>
            <a:r>
              <a:rPr lang="it-IT" sz="1600" dirty="0">
                <a:solidFill>
                  <a:schemeClr val="accent5"/>
                </a:solidFill>
                <a:cs typeface="Times New Roman"/>
              </a:rPr>
              <a:t>-</a:t>
            </a:r>
            <a:r>
              <a:rPr lang="el-GR" sz="1600" dirty="0">
                <a:solidFill>
                  <a:schemeClr val="accent5"/>
                </a:solidFill>
                <a:cs typeface="Times New Roman"/>
              </a:rPr>
              <a:t>γ</a:t>
            </a:r>
            <a:r>
              <a:rPr lang="it-IT" sz="1600" dirty="0" smtClean="0">
                <a:solidFill>
                  <a:schemeClr val="accent5"/>
                </a:solidFill>
                <a:cs typeface="Times New Roman"/>
              </a:rPr>
              <a:t>) COINCIDENCES </a:t>
            </a:r>
            <a:endParaRPr lang="it-IT" sz="1600" dirty="0"/>
          </a:p>
        </p:txBody>
      </p:sp>
      <p:sp>
        <p:nvSpPr>
          <p:cNvPr id="14" name="Freccia a destra 13"/>
          <p:cNvSpPr/>
          <p:nvPr/>
        </p:nvSpPr>
        <p:spPr>
          <a:xfrm rot="19983944" flipV="1">
            <a:off x="2174185" y="3850789"/>
            <a:ext cx="1941869" cy="51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251520" y="5555332"/>
            <a:ext cx="849694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12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poster</a:t>
            </a:r>
            <a:endParaRPr lang="it-IT" dirty="0"/>
          </a:p>
        </p:txBody>
      </p:sp>
      <p:pic>
        <p:nvPicPr>
          <p:cNvPr id="4098" name="Picture 2" descr="C:\Users\Bartolomeo\Desktop\Poster_NEDA\Poster_NEDA_3_gi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59868"/>
            <a:ext cx="341109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artolomeo\Desktop\Poster_NEDA\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180022" cy="133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Bart\FISICA\Poster_NEDA_Euroschol\Immagini per presentazione\risultat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2" y="3323240"/>
            <a:ext cx="2519357" cy="30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Bart\FISICA\Poster_NEDA_Euroschol\Immagini per presentazione\risultati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08" y="3323576"/>
            <a:ext cx="5509758" cy="30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3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gli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gli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gli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12048</TotalTime>
  <Words>195</Words>
  <Application>Microsoft Office PowerPoint</Application>
  <PresentationFormat>Presentazione su schermo (4:3)</PresentationFormat>
  <Paragraphs>27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Griglia</vt:lpstr>
      <vt:lpstr>Presentazione standard di PowerPoint</vt:lpstr>
      <vt:lpstr>Selection of the neutron channel…</vt:lpstr>
      <vt:lpstr>The neda array</vt:lpstr>
      <vt:lpstr>Setup and tests</vt:lpstr>
      <vt:lpstr>The poster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L’anemammt</dc:title>
  <dc:creator>bartvarium@hotmail.it</dc:creator>
  <cp:lastModifiedBy>bartvarium@hotmail.it</cp:lastModifiedBy>
  <cp:revision>450</cp:revision>
  <dcterms:created xsi:type="dcterms:W3CDTF">2015-05-08T10:44:45Z</dcterms:created>
  <dcterms:modified xsi:type="dcterms:W3CDTF">2016-11-10T10:44:13Z</dcterms:modified>
</cp:coreProperties>
</file>