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  <p:sldMasterId id="2147483893" r:id="rId2"/>
  </p:sldMasterIdLst>
  <p:notesMasterIdLst>
    <p:notesMasterId r:id="rId22"/>
  </p:notesMasterIdLst>
  <p:sldIdLst>
    <p:sldId id="335" r:id="rId3"/>
    <p:sldId id="408" r:id="rId4"/>
    <p:sldId id="410" r:id="rId5"/>
    <p:sldId id="390" r:id="rId6"/>
    <p:sldId id="411" r:id="rId7"/>
    <p:sldId id="342" r:id="rId8"/>
    <p:sldId id="402" r:id="rId9"/>
    <p:sldId id="398" r:id="rId10"/>
    <p:sldId id="397" r:id="rId11"/>
    <p:sldId id="395" r:id="rId12"/>
    <p:sldId id="406" r:id="rId13"/>
    <p:sldId id="377" r:id="rId14"/>
    <p:sldId id="380" r:id="rId15"/>
    <p:sldId id="384" r:id="rId16"/>
    <p:sldId id="413" r:id="rId17"/>
    <p:sldId id="414" r:id="rId18"/>
    <p:sldId id="415" r:id="rId19"/>
    <p:sldId id="404" r:id="rId20"/>
    <p:sldId id="409" r:id="rId2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93B47C-7115-DC40-B354-479C2C8ACBA2}" type="datetimeFigureOut">
              <a:rPr lang="it-IT"/>
              <a:pPr>
                <a:defRPr/>
              </a:pPr>
              <a:t>15/11/16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BFD339-B0D7-9D4B-B32C-4BAB44257F2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62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BCE8E-BB94-8440-8BEB-D2999E6A4B93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F9D7DBF-DA8F-B94B-B18A-4C8F2B8DF13D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B5AE25E9-625F-554E-94E3-864E05B3B732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E65F78C5-78B9-6642-81B9-8D847ED8993D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12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B1FF9B95-E572-6749-A8DE-9BA34D869141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D8F00C13-87FF-3943-81C1-51EAB60BDE0C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8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85AD47CE-BD9A-F14A-AFB9-8DD7A0F87FAD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87DF9D71-A61E-244A-B5CF-220F2C19B86A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5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CF0407A5-0AD7-C242-887A-C6808055931E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669EAD9A-2C84-AC4E-93F7-08BDE0BE08A3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94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48AC0560-A437-BE47-A37D-95B6CBE2FF1C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60F4C3AA-660D-EE43-B0BC-B761D508E24E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5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A1007A22-B02D-4446-B7C9-F976D2256EB7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61306C15-C6E5-1E40-BAFA-A8A530FB3ACA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3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47DB02E5-1D9F-A944-9358-1541C93E80BB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F709075A-F626-9D49-93E3-47F3B6B9B0C9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09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FD379976-C69D-A24C-848F-3C60A4AE183B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9F112562-7972-2445-885F-1C9187D0A5B1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03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C15A9C58-C43F-F94E-BF52-E12AD2905FA8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AE98A050-8EAB-6343-9051-0E04DB1FAA69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87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ACE006C6-0CBD-1041-8A6F-2521BF6BACEF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1D8B7407-3379-6144-A59E-B023350AD1C5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41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D80FD1DC-FCDE-B945-90DB-51A779A42FBC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387CA23D-CBD6-F341-ADDF-70F67439C78F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73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3F3628AB-32C3-0F40-8987-5B7D3FDBF512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1DFC45A9-DD2E-1244-8E56-3C1DC60DE749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951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F7F69E57-D1E7-C549-98AF-24A916B9FCB3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B0D2BD1E-402A-874D-9B21-0108D4E695F5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045B86AF-2BBB-E74F-803E-E517AD478F65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3924E83F-F587-834F-AB92-DB096ABCF910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812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662E502C-B838-204C-87C2-922A655CFA39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ECEB80B5-E41E-4F46-87D5-C1CB93F71105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16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489D6955-815C-9345-BDB0-C8FAEFB31397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97D408A8-7032-7745-9C19-CCBD306E24DC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5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ED1F9F0A-4202-9448-8474-773DEADCF458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58800627-EE71-0A43-A79E-8E9E42C3B4AA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9A0022C2-533A-BD40-B012-65BC76F8E097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287344B7-813D-174A-A48F-2397288928DF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67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0CE8D786-62E3-424E-B91E-9C141297760B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7BD44CC6-1FC7-8744-8870-BD4CFBA5E100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89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A9678F2C-E2BF-8242-8D2A-805D3FF12B22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5B834826-EDDA-2348-9F12-F0179CF35BC2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31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D37820B8-5948-BA4B-9E0A-86573C6BBC08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035ADBB9-1116-4B4B-A842-F7CFBAB7F923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90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91C9FDE6-1A4B-D948-B907-C2F956566B77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+mn-cs"/>
              </a:defRPr>
            </a:lvl1pPr>
          </a:lstStyle>
          <a:p>
            <a:pPr>
              <a:defRPr/>
            </a:pPr>
            <a:fld id="{4BDF73FC-208E-914D-B821-F5C3FED89B1F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71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AFDBFD0-0937-1849-A587-3B18026F7FE3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491BF88-ECC3-AA4D-8188-715D1B918B0A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4" r:id="rId1"/>
    <p:sldLayoutId id="2147485555" r:id="rId2"/>
    <p:sldLayoutId id="2147485556" r:id="rId3"/>
    <p:sldLayoutId id="2147485557" r:id="rId4"/>
    <p:sldLayoutId id="2147485558" r:id="rId5"/>
    <p:sldLayoutId id="2147485559" r:id="rId6"/>
    <p:sldLayoutId id="2147485560" r:id="rId7"/>
    <p:sldLayoutId id="2147485561" r:id="rId8"/>
    <p:sldLayoutId id="2147485562" r:id="rId9"/>
    <p:sldLayoutId id="2147485563" r:id="rId10"/>
    <p:sldLayoutId id="21474855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B589FD4-17E0-014D-ABF4-8B04A6E3A668}" type="datetimeFigureOut">
              <a:rPr lang="de-DE"/>
              <a:pPr>
                <a:defRPr/>
              </a:pPr>
              <a:t>15/11/16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678F327-4D00-4248-99DC-E6A0D30FB53E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20" Type="http://schemas.openxmlformats.org/officeDocument/2006/relationships/image" Target="../media/image18.png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5.emf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16.emf"/><Relationship Id="rId18" Type="http://schemas.openxmlformats.org/officeDocument/2006/relationships/oleObject" Target="../embeddings/oleObject14.bin"/><Relationship Id="rId19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4.emf"/><Relationship Id="rId13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ChangeArrowheads="1"/>
          </p:cNvSpPr>
          <p:nvPr/>
        </p:nvSpPr>
        <p:spPr bwMode="auto">
          <a:xfrm>
            <a:off x="5364163" y="6223000"/>
            <a:ext cx="3600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b="1">
                <a:solidFill>
                  <a:srgbClr val="002060"/>
                </a:solidFill>
                <a:latin typeface="Segoe Print" charset="0"/>
                <a:cs typeface="Arial" charset="0"/>
              </a:rPr>
              <a:t>INFN 2016</a:t>
            </a:r>
          </a:p>
        </p:txBody>
      </p:sp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2411413" y="3036888"/>
            <a:ext cx="3816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>
              <a:spcBef>
                <a:spcPct val="20000"/>
              </a:spcBef>
            </a:pPr>
            <a:endParaRPr lang="cs-CZ" sz="1800" b="1">
              <a:solidFill>
                <a:srgbClr val="000000"/>
              </a:solidFill>
              <a:latin typeface="Segoe Print" charset="0"/>
              <a:cs typeface="Arial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95250" y="144463"/>
            <a:ext cx="8856663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FF0000"/>
                </a:solidFill>
              </a:rPr>
              <a:t>A  self-consistent multiphonon approach to spectroscopic properties of even and odd nuclei</a:t>
            </a:r>
            <a:endParaRPr lang="it-IT" sz="3200">
              <a:solidFill>
                <a:srgbClr val="FF0000"/>
              </a:solidFill>
            </a:endParaRPr>
          </a:p>
        </p:txBody>
      </p:sp>
      <p:sp>
        <p:nvSpPr>
          <p:cNvPr id="28676" name="Rettangolo 2"/>
          <p:cNvSpPr>
            <a:spLocks noChangeArrowheads="1"/>
          </p:cNvSpPr>
          <p:nvPr/>
        </p:nvSpPr>
        <p:spPr bwMode="auto">
          <a:xfrm>
            <a:off x="3778250" y="22764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2800" b="1">
                <a:solidFill>
                  <a:srgbClr val="003399"/>
                </a:solidFill>
                <a:latin typeface="Comic Sans MS" charset="0"/>
                <a:cs typeface="Arial" charset="0"/>
              </a:rPr>
              <a:t> </a:t>
            </a:r>
            <a:endParaRPr lang="it-IT" sz="1800">
              <a:solidFill>
                <a:srgbClr val="000000"/>
              </a:solidFill>
              <a:latin typeface="Segoe Print" charset="0"/>
              <a:cs typeface="Arial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616075"/>
            <a:ext cx="9128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ottotitolo 3"/>
          <p:cNvSpPr>
            <a:spLocks noGrp="1"/>
          </p:cNvSpPr>
          <p:nvPr>
            <p:ph type="subTitle" idx="4294967295"/>
          </p:nvPr>
        </p:nvSpPr>
        <p:spPr>
          <a:xfrm>
            <a:off x="17463" y="1403350"/>
            <a:ext cx="4787900" cy="18653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G. De Gregorio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Università di Napoli Federico II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INFN</a:t>
            </a:r>
            <a:endParaRPr lang="it-IT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197100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Rectangle 17"/>
          <p:cNvSpPr>
            <a:spLocks noChangeArrowheads="1"/>
          </p:cNvSpPr>
          <p:nvPr/>
        </p:nvSpPr>
        <p:spPr bwMode="auto">
          <a:xfrm>
            <a:off x="47625" y="4040188"/>
            <a:ext cx="711676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r>
              <a:rPr lang="en-US" sz="2000" b="1">
                <a:solidFill>
                  <a:srgbClr val="000000"/>
                </a:solidFill>
                <a:latin typeface="Segoe Print" charset="0"/>
                <a:cs typeface="Arial" charset="0"/>
              </a:rPr>
              <a:t>N. Lo Iudice,  </a:t>
            </a:r>
            <a:r>
              <a:rPr lang="en-US" sz="2000">
                <a:solidFill>
                  <a:srgbClr val="000000"/>
                </a:solidFill>
                <a:latin typeface="Segoe Print" charset="0"/>
                <a:cs typeface="Arial" charset="0"/>
              </a:rPr>
              <a:t>Univ. Federico II   &amp;    INFN Napoli</a:t>
            </a:r>
            <a:endParaRPr lang="en-US" sz="2000" b="1">
              <a:solidFill>
                <a:srgbClr val="000000"/>
              </a:solidFill>
              <a:latin typeface="Segoe Print" charset="0"/>
              <a:cs typeface="Arial" charset="0"/>
            </a:endParaRPr>
          </a:p>
        </p:txBody>
      </p: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47625" y="3108325"/>
            <a:ext cx="48244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/>
            <a:r>
              <a:rPr lang="en-US" sz="2800" b="1">
                <a:solidFill>
                  <a:srgbClr val="003399"/>
                </a:solidFill>
                <a:latin typeface="Comic Sans MS" charset="0"/>
                <a:cs typeface="Arial" charset="0"/>
              </a:rPr>
              <a:t>In Collaboration with</a:t>
            </a:r>
            <a:endParaRPr lang="cs-CZ" sz="400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5250" y="4783138"/>
            <a:ext cx="64738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defTabSz="914400" eaLnBrk="1" hangingPunct="1">
              <a:defRPr/>
            </a:pPr>
            <a:r>
              <a:rPr lang="en-US" altLang="cs-CZ" sz="2000" b="1" kern="0" dirty="0" smtClean="0">
                <a:solidFill>
                  <a:prstClr val="black"/>
                </a:solidFill>
                <a:latin typeface="Segoe Print" pitchFamily="2" charset="0"/>
              </a:rPr>
              <a:t>F. Knapp             </a:t>
            </a:r>
            <a:r>
              <a:rPr lang="en-US" altLang="cs-CZ" sz="2000" kern="0" dirty="0" smtClean="0">
                <a:solidFill>
                  <a:prstClr val="black"/>
                </a:solidFill>
                <a:latin typeface="Segoe Print" pitchFamily="2" charset="0"/>
              </a:rPr>
              <a:t>Charles University (Prague)</a:t>
            </a:r>
          </a:p>
          <a:p>
            <a:pPr algn="l" defTabSz="914400" eaLnBrk="1" hangingPunct="1">
              <a:defRPr/>
            </a:pPr>
            <a:r>
              <a:rPr lang="en-US" altLang="cs-CZ" sz="2000" b="1" kern="0" dirty="0" smtClean="0">
                <a:solidFill>
                  <a:prstClr val="black"/>
                </a:solidFill>
                <a:latin typeface="Segoe Print" pitchFamily="2" charset="0"/>
              </a:rPr>
              <a:t>P. </a:t>
            </a:r>
            <a:r>
              <a:rPr lang="en-US" altLang="cs-CZ" sz="2000" b="1" kern="0" dirty="0" err="1" smtClean="0">
                <a:solidFill>
                  <a:prstClr val="black"/>
                </a:solidFill>
                <a:latin typeface="Segoe Print" pitchFamily="2" charset="0"/>
              </a:rPr>
              <a:t>Vesel</a:t>
            </a:r>
            <a:r>
              <a:rPr lang="sk-SK" altLang="cs-CZ" sz="2000" b="1" kern="0" dirty="0" smtClean="0">
                <a:solidFill>
                  <a:prstClr val="black"/>
                </a:solidFill>
                <a:latin typeface="Segoe Print" pitchFamily="2" charset="0"/>
              </a:rPr>
              <a:t>ý</a:t>
            </a:r>
            <a:r>
              <a:rPr lang="en-US" altLang="cs-CZ" sz="2000" b="1" kern="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en-US" altLang="cs-CZ" sz="2000" b="1" kern="0" dirty="0" smtClean="0">
                <a:solidFill>
                  <a:prstClr val="black"/>
                </a:solidFill>
                <a:latin typeface="Segoe Print" pitchFamily="2" charset="0"/>
              </a:rPr>
              <a:t>                </a:t>
            </a:r>
            <a:r>
              <a:rPr lang="sk-SK" altLang="cs-CZ" sz="2000" dirty="0" smtClean="0">
                <a:solidFill>
                  <a:prstClr val="black"/>
                </a:solidFill>
                <a:latin typeface="Segoe Print" pitchFamily="2" charset="0"/>
              </a:rPr>
              <a:t>NPI </a:t>
            </a:r>
            <a:r>
              <a:rPr lang="it-IT" altLang="cs-CZ" sz="2000" dirty="0" smtClean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cs-CZ" altLang="cs-CZ" sz="2000" dirty="0" smtClean="0">
                <a:solidFill>
                  <a:prstClr val="black"/>
                </a:solidFill>
                <a:latin typeface="Segoe Print" pitchFamily="2" charset="0"/>
              </a:rPr>
              <a:t>Řež</a:t>
            </a:r>
            <a:r>
              <a:rPr lang="en-US" altLang="cs-CZ" sz="2000" dirty="0" smtClean="0">
                <a:solidFill>
                  <a:prstClr val="black"/>
                </a:solidFill>
                <a:latin typeface="Segoe Print" pitchFamily="2" charset="0"/>
              </a:rPr>
              <a:t> ( Prague)</a:t>
            </a:r>
            <a:endParaRPr lang="cs-CZ" altLang="cs-CZ" sz="2000" dirty="0">
              <a:solidFill>
                <a:prstClr val="black"/>
              </a:solidFill>
              <a:latin typeface="Segoe Print" pitchFamily="2" charset="0"/>
            </a:endParaRPr>
          </a:p>
          <a:p>
            <a:pPr defTabSz="914400" eaLnBrk="1" hangingPunct="1">
              <a:defRPr/>
            </a:pPr>
            <a:endParaRPr lang="cs-CZ" altLang="cs-CZ" sz="2000" b="1" kern="0" dirty="0" smtClean="0">
              <a:solidFill>
                <a:prstClr val="black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magine 2" descr="BE1_new_op_4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800"/>
            <a:ext cx="4289425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31750"/>
            <a:ext cx="9201150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Comic Sans MS" charset="0"/>
                <a:cs typeface="Arial" charset="0"/>
              </a:rPr>
              <a:t>Dipole response in </a:t>
            </a:r>
            <a:r>
              <a:rPr lang="en-US" b="1" baseline="30000">
                <a:solidFill>
                  <a:srgbClr val="FF0000"/>
                </a:solidFill>
                <a:latin typeface="Comic Sans MS" charset="0"/>
                <a:cs typeface="Arial" charset="0"/>
              </a:rPr>
              <a:t>20</a:t>
            </a:r>
            <a:r>
              <a:rPr lang="en-US" b="1">
                <a:solidFill>
                  <a:srgbClr val="FF0000"/>
                </a:solidFill>
                <a:latin typeface="Comic Sans MS" charset="0"/>
                <a:cs typeface="Arial" charset="0"/>
              </a:rPr>
              <a:t>O</a:t>
            </a:r>
            <a:endParaRPr lang="en-US" b="1" baseline="30000">
              <a:solidFill>
                <a:srgbClr val="FF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4819" name="CasellaDiTesto 1"/>
          <p:cNvSpPr txBox="1">
            <a:spLocks noChangeArrowheads="1"/>
          </p:cNvSpPr>
          <p:nvPr/>
        </p:nvSpPr>
        <p:spPr bwMode="auto">
          <a:xfrm>
            <a:off x="0" y="6262688"/>
            <a:ext cx="5087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600">
                <a:ea typeface="MS PGothic" charset="0"/>
                <a:cs typeface="MS PGothic" charset="0"/>
              </a:rPr>
              <a:t>E. Tryggestad,  et al., Phys Rev. C 67, 064309 (2003). </a:t>
            </a:r>
          </a:p>
          <a:p>
            <a:pPr eaLnBrk="1" hangingPunct="1"/>
            <a:endParaRPr lang="it-IT" sz="1800">
              <a:ea typeface="MS PGothic" charset="0"/>
              <a:cs typeface="MS PGothic" charset="0"/>
            </a:endParaRPr>
          </a:p>
        </p:txBody>
      </p:sp>
      <p:sp>
        <p:nvSpPr>
          <p:cNvPr id="34820" name="Rettangolo 1"/>
          <p:cNvSpPr>
            <a:spLocks noChangeArrowheads="1"/>
          </p:cNvSpPr>
          <p:nvPr/>
        </p:nvSpPr>
        <p:spPr bwMode="auto">
          <a:xfrm>
            <a:off x="0" y="5999163"/>
            <a:ext cx="8002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Times New Roman" charset="0"/>
              </a:rPr>
              <a:t>G. De Gregorio, et al. Phys. Rev. C 044314 (2016) </a:t>
            </a:r>
          </a:p>
        </p:txBody>
      </p:sp>
      <p:pic>
        <p:nvPicPr>
          <p:cNvPr id="34821" name="Immagine 5" descr="cs_EMPM_TDA_1M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2212975"/>
            <a:ext cx="4719637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8"/>
          <p:cNvSpPr/>
          <p:nvPr/>
        </p:nvSpPr>
        <p:spPr>
          <a:xfrm>
            <a:off x="935506" y="3731908"/>
            <a:ext cx="466283" cy="43616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4854796" y="4978060"/>
            <a:ext cx="631163" cy="5965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4828" name="CasellaDiTesto 1"/>
          <p:cNvSpPr txBox="1">
            <a:spLocks noChangeArrowheads="1"/>
          </p:cNvSpPr>
          <p:nvPr/>
        </p:nvSpPr>
        <p:spPr bwMode="auto">
          <a:xfrm>
            <a:off x="319088" y="661988"/>
            <a:ext cx="3946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Quasi-particle formulation of the EMPM</a:t>
            </a:r>
          </a:p>
        </p:txBody>
      </p:sp>
      <p:sp>
        <p:nvSpPr>
          <p:cNvPr id="34829" name="CasellaDiTesto 9"/>
          <p:cNvSpPr txBox="1">
            <a:spLocks noChangeArrowheads="1"/>
          </p:cNvSpPr>
          <p:nvPr/>
        </p:nvSpPr>
        <p:spPr bwMode="auto">
          <a:xfrm>
            <a:off x="2235200" y="3082925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  <p:sp>
        <p:nvSpPr>
          <p:cNvPr id="34830" name="CasellaDiTesto 10"/>
          <p:cNvSpPr txBox="1">
            <a:spLocks noChangeArrowheads="1"/>
          </p:cNvSpPr>
          <p:nvPr/>
        </p:nvSpPr>
        <p:spPr bwMode="auto">
          <a:xfrm>
            <a:off x="903288" y="32670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PDR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sellaDiTesto 3"/>
          <p:cNvSpPr txBox="1">
            <a:spLocks noChangeArrowheads="1"/>
          </p:cNvSpPr>
          <p:nvPr/>
        </p:nvSpPr>
        <p:spPr bwMode="auto">
          <a:xfrm>
            <a:off x="2706688" y="1646238"/>
            <a:ext cx="3106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&lt; </a:t>
            </a:r>
            <a:r>
              <a:rPr lang="it-IT" sz="3200" b="1">
                <a:solidFill>
                  <a:srgbClr val="000000"/>
                </a:solidFill>
                <a:latin typeface="Symbol" charset="0"/>
                <a:cs typeface="Symbol" charset="0"/>
                <a:sym typeface="Symbol" charset="0"/>
              </a:rPr>
              <a:t>n</a:t>
            </a:r>
            <a:r>
              <a:rPr lang="it-IT" sz="3200" b="1" baseline="-25000">
                <a:solidFill>
                  <a:srgbClr val="FF0000"/>
                </a:solidFill>
                <a:latin typeface="Times New Roman" charset="0"/>
                <a:sym typeface="Symbol" charset="0"/>
              </a:rPr>
              <a:t>n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 |[</a:t>
            </a:r>
            <a:r>
              <a:rPr lang="en-US" sz="3200" b="1">
                <a:solidFill>
                  <a:srgbClr val="3333CC"/>
                </a:solidFill>
                <a:latin typeface="Times New Roman" charset="0"/>
                <a:cs typeface="Arial" charset="0"/>
              </a:rPr>
              <a:t>H, a</a:t>
            </a:r>
            <a:r>
              <a:rPr lang="en-US" sz="3200" b="1" baseline="30000">
                <a:solidFill>
                  <a:srgbClr val="3333CC"/>
                </a:solidFill>
                <a:latin typeface="Times New Roman" charset="0"/>
                <a:cs typeface="Arial" charset="0"/>
              </a:rPr>
              <a:t>†</a:t>
            </a:r>
            <a:r>
              <a:rPr lang="it-IT" sz="3200" b="1" baseline="-16000">
                <a:solidFill>
                  <a:srgbClr val="3333CC"/>
                </a:solidFill>
                <a:latin typeface="Times New Roman" charset="0"/>
                <a:cs typeface="Arial" charset="0"/>
                <a:sym typeface="Symbol" charset="0"/>
              </a:rPr>
              <a:t>p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]|</a:t>
            </a:r>
            <a:r>
              <a:rPr lang="it-IT" sz="3200" b="1">
                <a:solidFill>
                  <a:srgbClr val="000000"/>
                </a:solidFill>
                <a:latin typeface="Times New Roman" charset="0"/>
                <a:sym typeface="Symbol" charset="0"/>
              </a:rPr>
              <a:t></a:t>
            </a:r>
            <a:r>
              <a:rPr lang="it-IT" sz="3200" b="1" baseline="-25000">
                <a:solidFill>
                  <a:srgbClr val="FF0000"/>
                </a:solidFill>
                <a:latin typeface="Times New Roman" charset="0"/>
                <a:sym typeface="Symbol" charset="0"/>
              </a:rPr>
              <a:t>n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&gt;</a:t>
            </a:r>
            <a:endParaRPr lang="it-IT" sz="32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5842" name="CasellaDiTesto 5"/>
          <p:cNvSpPr txBox="1">
            <a:spLocks noChangeArrowheads="1"/>
          </p:cNvSpPr>
          <p:nvPr/>
        </p:nvSpPr>
        <p:spPr bwMode="auto">
          <a:xfrm>
            <a:off x="1450975" y="3365500"/>
            <a:ext cx="5678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 |</a:t>
            </a:r>
            <a:r>
              <a:rPr lang="el-GR" sz="3200" b="1">
                <a:solidFill>
                  <a:srgbClr val="FF0000"/>
                </a:solidFill>
                <a:latin typeface="Times New Roman" charset="0"/>
                <a:cs typeface="Arial" charset="0"/>
                <a:sym typeface="Symbol" charset="0"/>
              </a:rPr>
              <a:t></a:t>
            </a:r>
            <a:r>
              <a:rPr lang="it-IT" sz="3200" b="1" baseline="-25000">
                <a:solidFill>
                  <a:srgbClr val="FF0000"/>
                </a:solidFill>
                <a:latin typeface="Times New Roman" charset="0"/>
                <a:cs typeface="Arial" charset="0"/>
                <a:sym typeface="Symbol" charset="0"/>
              </a:rPr>
              <a:t>n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&gt;  =  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  <a:sym typeface="Symbol" charset="0"/>
              </a:rPr>
              <a:t></a:t>
            </a:r>
            <a:r>
              <a:rPr lang="en-US" sz="3200" b="1" baseline="-25000">
                <a:solidFill>
                  <a:srgbClr val="000000"/>
                </a:solidFill>
                <a:latin typeface="Times New Roman" charset="0"/>
                <a:cs typeface="Arial" charset="0"/>
                <a:sym typeface="Symbol" charset="0"/>
              </a:rPr>
              <a:t>p</a:t>
            </a:r>
            <a:r>
              <a:rPr lang="en-US" sz="3200" b="1" baseline="-25000">
                <a:solidFill>
                  <a:srgbClr val="000000"/>
                </a:solidFill>
                <a:latin typeface="Symbol" charset="0"/>
                <a:cs typeface="Symbol" charset="0"/>
                <a:sym typeface="Symbol" charset="0"/>
              </a:rPr>
              <a:t>a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  <a:sym typeface="Symbol" charset="0"/>
              </a:rPr>
              <a:t>  C</a:t>
            </a:r>
            <a:r>
              <a:rPr lang="en-US" sz="3200" b="1" baseline="50000">
                <a:solidFill>
                  <a:srgbClr val="000000"/>
                </a:solidFill>
                <a:latin typeface="Times New Roman" charset="0"/>
                <a:cs typeface="Arial" charset="0"/>
                <a:sym typeface="Symbol" charset="0"/>
              </a:rPr>
              <a:t></a:t>
            </a:r>
            <a:r>
              <a:rPr lang="en-US" sz="3200" b="1" baseline="-25000">
                <a:solidFill>
                  <a:srgbClr val="000000"/>
                </a:solidFill>
                <a:latin typeface="Segoe Print" charset="0"/>
                <a:cs typeface="Arial" charset="0"/>
                <a:sym typeface="Symbol" charset="0"/>
              </a:rPr>
              <a:t>p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  <a:sym typeface="Symbol" charset="0"/>
              </a:rPr>
              <a:t>   </a:t>
            </a:r>
            <a:r>
              <a:rPr lang="en-US" sz="3200" b="1">
                <a:solidFill>
                  <a:srgbClr val="3333CC"/>
                </a:solidFill>
                <a:latin typeface="Times New Roman" charset="0"/>
                <a:cs typeface="Arial" charset="0"/>
              </a:rPr>
              <a:t>a</a:t>
            </a:r>
            <a:r>
              <a:rPr lang="en-US" sz="3200" b="1" baseline="30000">
                <a:solidFill>
                  <a:srgbClr val="3333CC"/>
                </a:solidFill>
                <a:latin typeface="Times New Roman" charset="0"/>
                <a:cs typeface="Arial" charset="0"/>
              </a:rPr>
              <a:t>†</a:t>
            </a:r>
            <a:r>
              <a:rPr lang="it-IT" sz="3200" b="1" baseline="-16000">
                <a:solidFill>
                  <a:srgbClr val="3333CC"/>
                </a:solidFill>
                <a:latin typeface="Times New Roman" charset="0"/>
                <a:cs typeface="Arial" charset="0"/>
                <a:sym typeface="Symbol" charset="0"/>
              </a:rPr>
              <a:t>p</a:t>
            </a:r>
            <a:r>
              <a:rPr lang="el-GR" sz="3200" b="1" baseline="-16000">
                <a:solidFill>
                  <a:srgbClr val="3333CC"/>
                </a:solidFill>
                <a:latin typeface="Times New Roman" charset="0"/>
                <a:cs typeface="Arial" charset="0"/>
              </a:rPr>
              <a:t> </a:t>
            </a:r>
            <a:r>
              <a:rPr lang="it-IT" sz="3200" b="1" baseline="-16000">
                <a:solidFill>
                  <a:srgbClr val="3333C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|</a:t>
            </a:r>
            <a:r>
              <a:rPr lang="el-GR" sz="3200" b="1">
                <a:solidFill>
                  <a:srgbClr val="FF0000"/>
                </a:solidFill>
                <a:latin typeface="Times New Roman" charset="0"/>
                <a:cs typeface="Arial" charset="0"/>
              </a:rPr>
              <a:t>α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 &gt;                                                                                                          </a:t>
            </a:r>
          </a:p>
          <a:p>
            <a:pPr algn="ctr" defTabSz="914400"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&lt;</a:t>
            </a:r>
            <a:r>
              <a:rPr lang="el-GR" sz="3200" b="1">
                <a:solidFill>
                  <a:srgbClr val="FF0000"/>
                </a:solidFill>
                <a:latin typeface="Times New Roman" charset="0"/>
                <a:cs typeface="Arial" charset="0"/>
                <a:sym typeface="Symbol" charset="0"/>
              </a:rPr>
              <a:t></a:t>
            </a:r>
            <a:r>
              <a:rPr lang="it-IT" sz="3200" b="1">
                <a:solidFill>
                  <a:srgbClr val="FF0000"/>
                </a:solidFill>
                <a:latin typeface="Times New Roman" charset="0"/>
                <a:cs typeface="Arial" charset="0"/>
                <a:sym typeface="Symbol" charset="0"/>
              </a:rPr>
              <a:t>’</a:t>
            </a:r>
            <a:r>
              <a:rPr lang="en-US" altLang="ja-JP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|</a:t>
            </a:r>
            <a:r>
              <a:rPr lang="el-GR" altLang="ja-JP" sz="3200" b="1">
                <a:solidFill>
                  <a:srgbClr val="FF0000"/>
                </a:solidFill>
                <a:latin typeface="Times New Roman" charset="0"/>
                <a:cs typeface="Arial" charset="0"/>
                <a:sym typeface="Symbol" charset="0"/>
              </a:rPr>
              <a:t></a:t>
            </a:r>
            <a:r>
              <a:rPr lang="en-US" altLang="ja-JP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&gt;  = </a:t>
            </a:r>
            <a:r>
              <a:rPr lang="en-US" altLang="ja-JP" sz="3200" b="1">
                <a:solidFill>
                  <a:srgbClr val="000000"/>
                </a:solidFill>
                <a:latin typeface="Times New Roman" charset="0"/>
                <a:cs typeface="Arial" charset="0"/>
                <a:sym typeface="Symbol" charset="0"/>
              </a:rPr>
              <a:t></a:t>
            </a:r>
            <a:r>
              <a:rPr lang="en-US" altLang="ja-JP" sz="3200" b="1" baseline="-25000">
                <a:solidFill>
                  <a:srgbClr val="FF0000"/>
                </a:solidFill>
                <a:latin typeface="Times New Roman" charset="0"/>
                <a:cs typeface="Arial" charset="0"/>
                <a:sym typeface="Symbol" charset="0"/>
              </a:rPr>
              <a:t></a:t>
            </a:r>
            <a:r>
              <a:rPr lang="en-US" sz="3200" b="1" baseline="-25000">
                <a:solidFill>
                  <a:srgbClr val="FF0000"/>
                </a:solidFill>
                <a:latin typeface="Times New Roman" charset="0"/>
                <a:cs typeface="Arial" charset="0"/>
                <a:sym typeface="Symbol" charset="0"/>
              </a:rPr>
              <a:t>’</a:t>
            </a:r>
            <a:endParaRPr lang="en-US" altLang="ja-JP" sz="3200" b="1">
              <a:solidFill>
                <a:srgbClr val="FF0000"/>
              </a:solidFill>
              <a:latin typeface="Times New Roman" charset="0"/>
              <a:cs typeface="Arial" charset="0"/>
              <a:sym typeface="Symbo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06688" y="5710238"/>
            <a:ext cx="3805237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sz="3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|</a:t>
            </a:r>
            <a:r>
              <a:rPr lang="el-GR" altLang="it-IT" sz="3200" b="1" kern="0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</a:t>
            </a:r>
            <a:r>
              <a:rPr lang="el-GR" altLang="it-IT" sz="3200" b="1" kern="0" baseline="-25000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it-IT" sz="32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&gt;  =   </a:t>
            </a:r>
            <a:r>
              <a:rPr lang="en-US" altLang="it-IT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</a:t>
            </a:r>
            <a:r>
              <a:rPr lang="en-US" altLang="it-IT" sz="3200" b="1" kern="0" baseline="-25000" dirty="0" err="1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i</a:t>
            </a:r>
            <a:r>
              <a:rPr lang="en-US" altLang="it-IT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  C</a:t>
            </a:r>
            <a:r>
              <a:rPr lang="en-US" altLang="it-IT" sz="3200" b="1" kern="0" baseline="5000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it-IT" sz="3200" b="1" kern="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</a:t>
            </a:r>
            <a:r>
              <a:rPr lang="en-US" altLang="it-IT" sz="3200" b="1" kern="0" baseline="-46000" dirty="0" err="1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i</a:t>
            </a:r>
            <a:r>
              <a:rPr lang="en-US" altLang="it-IT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  |</a:t>
            </a:r>
            <a:r>
              <a:rPr lang="en-US" altLang="it-IT" sz="3200" b="1" kern="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it-IT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</a:t>
            </a:r>
            <a:r>
              <a:rPr lang="en-US" altLang="it-IT" sz="3200" b="1" kern="0" baseline="-25000" dirty="0" err="1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i</a:t>
            </a:r>
            <a:r>
              <a:rPr lang="en-US" altLang="it-IT" sz="3200" b="1" kern="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it-IT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Symbol"/>
              </a:rPr>
              <a:t>&gt;</a:t>
            </a:r>
            <a:endParaRPr lang="en-US" altLang="it-IT" sz="3200" b="1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it-IT" sz="1800" dirty="0"/>
          </a:p>
        </p:txBody>
      </p:sp>
      <p:sp>
        <p:nvSpPr>
          <p:cNvPr id="35844" name="CasellaDiTesto 7"/>
          <p:cNvSpPr txBox="1">
            <a:spLocks noChangeArrowheads="1"/>
          </p:cNvSpPr>
          <p:nvPr/>
        </p:nvSpPr>
        <p:spPr bwMode="auto">
          <a:xfrm>
            <a:off x="2187575" y="-65088"/>
            <a:ext cx="508952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200">
                <a:solidFill>
                  <a:srgbClr val="FF0000"/>
                </a:solidFill>
              </a:rPr>
              <a:t>Odd-even  multiphonon basis</a:t>
            </a:r>
          </a:p>
        </p:txBody>
      </p:sp>
      <p:sp>
        <p:nvSpPr>
          <p:cNvPr id="11" name="Freccia giù 10"/>
          <p:cNvSpPr/>
          <p:nvPr/>
        </p:nvSpPr>
        <p:spPr>
          <a:xfrm>
            <a:off x="4205288" y="2454275"/>
            <a:ext cx="358775" cy="71913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0000"/>
              </a:solidFill>
            </a:endParaRPr>
          </a:p>
        </p:txBody>
      </p:sp>
      <p:sp>
        <p:nvSpPr>
          <p:cNvPr id="35846" name="CasellaDiTesto 12"/>
          <p:cNvSpPr txBox="1">
            <a:spLocks noChangeArrowheads="1"/>
          </p:cNvSpPr>
          <p:nvPr/>
        </p:nvSpPr>
        <p:spPr bwMode="auto">
          <a:xfrm>
            <a:off x="2187575" y="557213"/>
            <a:ext cx="504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</a:rPr>
              <a:t>[H, 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sym typeface="Symbol" charset="0"/>
              </a:rPr>
              <a:t>O</a:t>
            </a:r>
            <a:r>
              <a:rPr lang="el-GR" sz="3200" b="1" baseline="-25000">
                <a:solidFill>
                  <a:srgbClr val="FF0000"/>
                </a:solidFill>
                <a:latin typeface="Times New Roman" charset="0"/>
                <a:sym typeface="Symbol" charset="0"/>
              </a:rPr>
              <a:t>λ</a:t>
            </a:r>
            <a:r>
              <a:rPr lang="en-US" sz="3200" b="1" baseline="30000">
                <a:solidFill>
                  <a:srgbClr val="FF0000"/>
                </a:solidFill>
                <a:latin typeface="Times New Roman" charset="0"/>
                <a:sym typeface="Symbol" charset="0"/>
              </a:rPr>
              <a:t>†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</a:rPr>
              <a:t>]                  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[</a:t>
            </a:r>
            <a:r>
              <a:rPr lang="en-US" sz="3200" b="1">
                <a:solidFill>
                  <a:srgbClr val="3333CC"/>
                </a:solidFill>
                <a:latin typeface="Times New Roman" charset="0"/>
                <a:cs typeface="Arial" charset="0"/>
              </a:rPr>
              <a:t>H, a</a:t>
            </a:r>
            <a:r>
              <a:rPr lang="en-US" sz="3200" b="1" baseline="30000">
                <a:solidFill>
                  <a:srgbClr val="3333CC"/>
                </a:solidFill>
                <a:latin typeface="Times New Roman" charset="0"/>
                <a:cs typeface="Arial" charset="0"/>
              </a:rPr>
              <a:t>†</a:t>
            </a:r>
            <a:r>
              <a:rPr lang="it-IT" sz="3200" b="1" baseline="-16000">
                <a:solidFill>
                  <a:srgbClr val="3333CC"/>
                </a:solidFill>
                <a:latin typeface="Times New Roman" charset="0"/>
                <a:cs typeface="Arial" charset="0"/>
                <a:sym typeface="Symbol" charset="0"/>
              </a:rPr>
              <a:t>p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Arial" charset="0"/>
              </a:rPr>
              <a:t>]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</a:rPr>
              <a:t> </a:t>
            </a:r>
            <a:endParaRPr lang="it-IT" sz="3200"/>
          </a:p>
        </p:txBody>
      </p:sp>
      <p:sp>
        <p:nvSpPr>
          <p:cNvPr id="15" name="Freccia destra 14"/>
          <p:cNvSpPr/>
          <p:nvPr/>
        </p:nvSpPr>
        <p:spPr>
          <a:xfrm>
            <a:off x="4371975" y="731838"/>
            <a:ext cx="720725" cy="36036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35848" name="CasellaDiTesto 1"/>
          <p:cNvSpPr txBox="1">
            <a:spLocks noChangeArrowheads="1"/>
          </p:cNvSpPr>
          <p:nvPr/>
        </p:nvSpPr>
        <p:spPr bwMode="auto">
          <a:xfrm>
            <a:off x="376238" y="1325563"/>
            <a:ext cx="75406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EoM</a:t>
            </a:r>
          </a:p>
        </p:txBody>
      </p:sp>
      <p:sp>
        <p:nvSpPr>
          <p:cNvPr id="35849" name="CasellaDiTesto 12"/>
          <p:cNvSpPr txBox="1">
            <a:spLocks noChangeArrowheads="1"/>
          </p:cNvSpPr>
          <p:nvPr/>
        </p:nvSpPr>
        <p:spPr bwMode="auto">
          <a:xfrm>
            <a:off x="249238" y="2873375"/>
            <a:ext cx="1652587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0000"/>
                </a:solidFill>
              </a:rPr>
              <a:t>n-phonon basis</a:t>
            </a:r>
          </a:p>
        </p:txBody>
      </p:sp>
      <p:sp>
        <p:nvSpPr>
          <p:cNvPr id="35850" name="CasellaDiTesto 15"/>
          <p:cNvSpPr txBox="1">
            <a:spLocks noChangeArrowheads="1"/>
          </p:cNvSpPr>
          <p:nvPr/>
        </p:nvSpPr>
        <p:spPr bwMode="auto">
          <a:xfrm>
            <a:off x="230188" y="5776913"/>
            <a:ext cx="200977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0000"/>
                </a:solidFill>
              </a:rPr>
              <a:t>Final wavefunction</a:t>
            </a:r>
          </a:p>
        </p:txBody>
      </p:sp>
      <p:sp>
        <p:nvSpPr>
          <p:cNvPr id="16" name="Freccia giù 10"/>
          <p:cNvSpPr/>
          <p:nvPr/>
        </p:nvSpPr>
        <p:spPr>
          <a:xfrm>
            <a:off x="4270375" y="4567238"/>
            <a:ext cx="358775" cy="71913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0000"/>
              </a:solidFill>
            </a:endParaRPr>
          </a:p>
        </p:txBody>
      </p:sp>
      <p:sp>
        <p:nvSpPr>
          <p:cNvPr id="35852" name="CasellaDiTesto 15"/>
          <p:cNvSpPr txBox="1">
            <a:spLocks noChangeArrowheads="1"/>
          </p:cNvSpPr>
          <p:nvPr/>
        </p:nvSpPr>
        <p:spPr bwMode="auto">
          <a:xfrm>
            <a:off x="1701800" y="4743450"/>
            <a:ext cx="247808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0000"/>
                </a:solidFill>
              </a:rPr>
              <a:t>Full Eigenvalue problem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 descr="BE1_oddev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860425"/>
            <a:ext cx="441483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Immagine 1" descr="c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879475"/>
            <a:ext cx="43180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31750"/>
            <a:ext cx="9201150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Comic Sans MS" charset="0"/>
                <a:cs typeface="Arial" charset="0"/>
              </a:rPr>
              <a:t>Dipole response in </a:t>
            </a:r>
            <a:r>
              <a:rPr lang="en-US" b="1" baseline="30000">
                <a:solidFill>
                  <a:srgbClr val="FF0000"/>
                </a:solidFill>
                <a:latin typeface="Comic Sans MS" charset="0"/>
                <a:cs typeface="Arial" charset="0"/>
              </a:rPr>
              <a:t>17</a:t>
            </a:r>
            <a:r>
              <a:rPr lang="en-US" b="1">
                <a:solidFill>
                  <a:srgbClr val="FF0000"/>
                </a:solidFill>
                <a:latin typeface="Comic Sans MS" charset="0"/>
                <a:cs typeface="Arial" charset="0"/>
              </a:rPr>
              <a:t>O and </a:t>
            </a:r>
            <a:r>
              <a:rPr lang="en-US" b="1" baseline="30000">
                <a:solidFill>
                  <a:srgbClr val="FF0000"/>
                </a:solidFill>
                <a:latin typeface="Comic Sans MS" charset="0"/>
                <a:cs typeface="Arial" charset="0"/>
              </a:rPr>
              <a:t>17</a:t>
            </a:r>
            <a:r>
              <a:rPr lang="en-US" b="1">
                <a:solidFill>
                  <a:srgbClr val="FF0000"/>
                </a:solidFill>
                <a:latin typeface="Comic Sans MS" charset="0"/>
                <a:cs typeface="Arial" charset="0"/>
              </a:rPr>
              <a:t>F</a:t>
            </a:r>
            <a:endParaRPr lang="en-US" b="1" baseline="30000">
              <a:solidFill>
                <a:srgbClr val="FF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6868" name="CasellaDiTesto 4"/>
          <p:cNvSpPr txBox="1">
            <a:spLocks noChangeArrowheads="1"/>
          </p:cNvSpPr>
          <p:nvPr/>
        </p:nvSpPr>
        <p:spPr bwMode="auto">
          <a:xfrm>
            <a:off x="7481888" y="4557713"/>
            <a:ext cx="59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  <p:sp>
        <p:nvSpPr>
          <p:cNvPr id="36869" name="CasellaDiTesto 5"/>
          <p:cNvSpPr txBox="1">
            <a:spLocks noChangeArrowheads="1"/>
          </p:cNvSpPr>
          <p:nvPr/>
        </p:nvSpPr>
        <p:spPr bwMode="auto">
          <a:xfrm>
            <a:off x="6151563" y="4741863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PDR</a:t>
            </a:r>
          </a:p>
        </p:txBody>
      </p:sp>
      <p:sp>
        <p:nvSpPr>
          <p:cNvPr id="36870" name="CasellaDiTesto 6"/>
          <p:cNvSpPr txBox="1">
            <a:spLocks noChangeArrowheads="1"/>
          </p:cNvSpPr>
          <p:nvPr/>
        </p:nvSpPr>
        <p:spPr bwMode="auto">
          <a:xfrm>
            <a:off x="7183438" y="2784475"/>
            <a:ext cx="59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  <p:sp>
        <p:nvSpPr>
          <p:cNvPr id="36871" name="CasellaDiTesto 7"/>
          <p:cNvSpPr txBox="1">
            <a:spLocks noChangeArrowheads="1"/>
          </p:cNvSpPr>
          <p:nvPr/>
        </p:nvSpPr>
        <p:spPr bwMode="auto">
          <a:xfrm>
            <a:off x="6303963" y="3154363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PDR</a:t>
            </a:r>
          </a:p>
        </p:txBody>
      </p:sp>
      <p:sp>
        <p:nvSpPr>
          <p:cNvPr id="36872" name="CasellaDiTesto 8"/>
          <p:cNvSpPr txBox="1">
            <a:spLocks noChangeArrowheads="1"/>
          </p:cNvSpPr>
          <p:nvPr/>
        </p:nvSpPr>
        <p:spPr bwMode="auto">
          <a:xfrm>
            <a:off x="7245350" y="846138"/>
            <a:ext cx="598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4613"/>
            <a:ext cx="9144000" cy="635001"/>
          </a:xfrm>
          <a:solidFill>
            <a:srgbClr val="FFFFF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 err="1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Concluding</a:t>
            </a:r>
            <a:r>
              <a:rPr lang="it-IT" sz="4000" dirty="0" smtClean="0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Times New Roman" charset="0"/>
                <a:ea typeface="+mj-ea"/>
                <a:cs typeface="+mj-cs"/>
              </a:rPr>
              <a:t>remarks</a:t>
            </a:r>
            <a:endParaRPr lang="it-IT" sz="4000" dirty="0">
              <a:solidFill>
                <a:srgbClr val="FF0000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65538" name="CasellaDiTesto 2"/>
          <p:cNvSpPr txBox="1">
            <a:spLocks noChangeArrowheads="1"/>
          </p:cNvSpPr>
          <p:nvPr/>
        </p:nvSpPr>
        <p:spPr bwMode="auto">
          <a:xfrm>
            <a:off x="0" y="649288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nuclei</a:t>
            </a:r>
            <a:endParaRPr lang="en-US" altLang="cs-CZ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cs-CZ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Multiphonon</a:t>
            </a:r>
            <a:r>
              <a:rPr lang="en-US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 are </a:t>
            </a:r>
            <a:r>
              <a:rPr lang="en-US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</a:p>
          <a:p>
            <a:pPr marL="457200" indent="-457200" eaLnBrk="1" hangingPunct="1">
              <a:buFont typeface="Symbol"/>
              <a:buChar char="·"/>
              <a:defRPr/>
            </a:pP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the </a:t>
            </a:r>
            <a:r>
              <a:rPr lang="en-US" alt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of the GDR</a:t>
            </a:r>
          </a:p>
          <a:p>
            <a:pPr marL="457200" indent="-457200" eaLnBrk="1" hangingPunct="1">
              <a:buFont typeface="Symbol"/>
              <a:buChar char="·"/>
              <a:defRPr/>
            </a:pP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 a rich low-energy 1</a:t>
            </a:r>
            <a:r>
              <a:rPr lang="en-US" altLang="cs-CZ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spectrum </a:t>
            </a:r>
          </a:p>
          <a:p>
            <a:pPr marL="457200" indent="-457200" eaLnBrk="1" hangingPunct="1">
              <a:buFont typeface="Symbol"/>
              <a:buChar char="·"/>
              <a:defRPr/>
            </a:pP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</a:t>
            </a:r>
            <a:r>
              <a:rPr lang="en-US" alt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en-US" alt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of  the PDR</a:t>
            </a:r>
          </a:p>
          <a:p>
            <a:pPr marL="457200" indent="-457200" eaLnBrk="1" hangingPunct="1">
              <a:buFont typeface="Symbol"/>
              <a:buChar char="·"/>
              <a:defRPr/>
            </a:pPr>
            <a:endParaRPr lang="en-US" altLang="cs-CZ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it-IT" alt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cs-CZ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alt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nuclei</a:t>
            </a:r>
          </a:p>
          <a:p>
            <a:pPr eaLnBrk="1" hangingPunct="1">
              <a:defRPr/>
            </a:pPr>
            <a:r>
              <a:rPr lang="it-IT" dirty="0" smtClean="0">
                <a:ea typeface="MS PGothic" charset="0"/>
                <a:cs typeface="MS PGothic" charset="0"/>
                <a:sym typeface="Symbol" charset="0"/>
              </a:rPr>
              <a:t></a:t>
            </a:r>
            <a:r>
              <a:rPr lang="it-IT" dirty="0" err="1">
                <a:solidFill>
                  <a:srgbClr val="FF0000"/>
                </a:solidFill>
                <a:ea typeface="MS PGothic" charset="0"/>
                <a:cs typeface="MS PGothic" charset="0"/>
                <a:sym typeface="Symbol" charset="0"/>
              </a:rPr>
              <a:t>O</a:t>
            </a:r>
            <a:r>
              <a:rPr lang="it-IT" dirty="0" err="1">
                <a:solidFill>
                  <a:srgbClr val="FF0000"/>
                </a:solidFill>
                <a:ea typeface="MS PGothic" charset="0"/>
                <a:cs typeface="MS PGothic" charset="0"/>
              </a:rPr>
              <a:t>ne</a:t>
            </a:r>
            <a:r>
              <a:rPr lang="it-IT" dirty="0">
                <a:solidFill>
                  <a:srgbClr val="FF0000"/>
                </a:solidFill>
                <a:ea typeface="MS PGothic" charset="0"/>
                <a:cs typeface="MS PGothic" charset="0"/>
              </a:rPr>
              <a:t>- and </a:t>
            </a:r>
            <a:r>
              <a:rPr lang="it-IT" dirty="0" err="1">
                <a:solidFill>
                  <a:srgbClr val="FF0000"/>
                </a:solidFill>
                <a:ea typeface="MS PGothic" charset="0"/>
                <a:cs typeface="MS PGothic" charset="0"/>
              </a:rPr>
              <a:t>two-phonon</a:t>
            </a:r>
            <a:r>
              <a:rPr lang="it-IT" dirty="0">
                <a:solidFill>
                  <a:srgbClr val="FF0000"/>
                </a:solidFill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states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enhance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greatly</a:t>
            </a:r>
            <a:r>
              <a:rPr lang="it-IT" dirty="0">
                <a:ea typeface="MS PGothic" charset="0"/>
                <a:cs typeface="MS PGothic" charset="0"/>
              </a:rPr>
              <a:t> the </a:t>
            </a:r>
            <a:r>
              <a:rPr lang="it-IT" dirty="0" err="1">
                <a:ea typeface="MS PGothic" charset="0"/>
                <a:cs typeface="MS PGothic" charset="0"/>
              </a:rPr>
              <a:t>density</a:t>
            </a:r>
            <a:r>
              <a:rPr lang="it-IT" dirty="0">
                <a:ea typeface="MS PGothic" charset="0"/>
                <a:cs typeface="MS PGothic" charset="0"/>
              </a:rPr>
              <a:t> of </a:t>
            </a:r>
            <a:r>
              <a:rPr lang="it-IT" dirty="0" err="1">
                <a:ea typeface="MS PGothic" charset="0"/>
                <a:cs typeface="MS PGothic" charset="0"/>
              </a:rPr>
              <a:t>levels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at</a:t>
            </a:r>
            <a:r>
              <a:rPr lang="it-IT" dirty="0">
                <a:ea typeface="MS PGothic" charset="0"/>
                <a:cs typeface="MS PGothic" charset="0"/>
              </a:rPr>
              <a:t> high-</a:t>
            </a:r>
            <a:r>
              <a:rPr lang="it-IT" dirty="0" err="1">
                <a:ea typeface="MS PGothic" charset="0"/>
                <a:cs typeface="MS PGothic" charset="0"/>
              </a:rPr>
              <a:t>energy</a:t>
            </a:r>
            <a:r>
              <a:rPr lang="it-IT" dirty="0" smtClean="0">
                <a:ea typeface="MS PGothic" charset="0"/>
                <a:cs typeface="MS PGothic" charset="0"/>
              </a:rPr>
              <a:t>.</a:t>
            </a:r>
            <a:endParaRPr lang="it-IT" dirty="0">
              <a:ea typeface="MS PGothic" charset="0"/>
              <a:cs typeface="MS PGothic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>
                <a:solidFill>
                  <a:srgbClr val="FF0000"/>
                </a:solidFill>
                <a:ea typeface="MS PGothic" charset="0"/>
                <a:cs typeface="MS PGothic" charset="0"/>
              </a:rPr>
              <a:t>Three-</a:t>
            </a:r>
            <a:r>
              <a:rPr lang="it-IT" dirty="0" err="1">
                <a:solidFill>
                  <a:srgbClr val="FF0000"/>
                </a:solidFill>
                <a:ea typeface="MS PGothic" charset="0"/>
                <a:cs typeface="MS PGothic" charset="0"/>
              </a:rPr>
              <a:t>phonon</a:t>
            </a:r>
            <a:r>
              <a:rPr lang="it-IT" dirty="0">
                <a:solidFill>
                  <a:srgbClr val="FF0000"/>
                </a:solidFill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states</a:t>
            </a:r>
            <a:r>
              <a:rPr lang="it-IT" dirty="0">
                <a:ea typeface="MS PGothic" charset="0"/>
                <a:cs typeface="MS PGothic" charset="0"/>
              </a:rPr>
              <a:t> play a </a:t>
            </a:r>
            <a:r>
              <a:rPr lang="it-IT" dirty="0" err="1">
                <a:ea typeface="MS PGothic" charset="0"/>
                <a:cs typeface="MS PGothic" charset="0"/>
              </a:rPr>
              <a:t>crucial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role</a:t>
            </a:r>
            <a:r>
              <a:rPr lang="it-IT" dirty="0">
                <a:ea typeface="MS PGothic" charset="0"/>
                <a:cs typeface="MS PGothic" charset="0"/>
              </a:rPr>
              <a:t>, </a:t>
            </a:r>
            <a:r>
              <a:rPr lang="it-IT" dirty="0" err="1">
                <a:ea typeface="MS PGothic" charset="0"/>
                <a:cs typeface="MS PGothic" charset="0"/>
              </a:rPr>
              <a:t>through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their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coupling</a:t>
            </a:r>
            <a:r>
              <a:rPr lang="it-IT" dirty="0">
                <a:ea typeface="MS PGothic" charset="0"/>
                <a:cs typeface="MS PGothic" charset="0"/>
              </a:rPr>
              <a:t>  to </a:t>
            </a:r>
            <a:r>
              <a:rPr lang="it-IT" dirty="0" err="1" smtClean="0">
                <a:ea typeface="MS PGothic" charset="0"/>
                <a:cs typeface="MS PGothic" charset="0"/>
              </a:rPr>
              <a:t>one</a:t>
            </a:r>
            <a:r>
              <a:rPr lang="it-IT" dirty="0" err="1">
                <a:ea typeface="MS PGothic" charset="0"/>
                <a:cs typeface="MS PGothic" charset="0"/>
              </a:rPr>
              <a:t>-</a:t>
            </a:r>
            <a:r>
              <a:rPr lang="it-IT" dirty="0" err="1" smtClean="0">
                <a:ea typeface="MS PGothic" charset="0"/>
                <a:cs typeface="MS PGothic" charset="0"/>
              </a:rPr>
              <a:t>phonon</a:t>
            </a:r>
            <a:r>
              <a:rPr lang="it-IT" dirty="0" smtClean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states</a:t>
            </a:r>
            <a:r>
              <a:rPr lang="it-IT" dirty="0" smtClean="0">
                <a:ea typeface="MS PGothic" charset="0"/>
                <a:cs typeface="MS PGothic" charset="0"/>
              </a:rPr>
              <a:t>,</a:t>
            </a:r>
            <a:endParaRPr lang="it-IT" dirty="0">
              <a:ea typeface="MS PGothic" charset="0"/>
              <a:cs typeface="MS PGothic" charset="0"/>
            </a:endParaRPr>
          </a:p>
          <a:p>
            <a:pPr eaLnBrk="1" hangingPunct="1">
              <a:defRPr/>
            </a:pPr>
            <a:r>
              <a:rPr lang="it-IT" dirty="0" smtClean="0">
                <a:ea typeface="MS PGothic" charset="0"/>
                <a:cs typeface="MS PGothic" charset="0"/>
              </a:rPr>
              <a:t>a) </a:t>
            </a:r>
            <a:r>
              <a:rPr lang="it-IT" dirty="0" err="1" smtClean="0">
                <a:ea typeface="MS PGothic" charset="0"/>
                <a:cs typeface="MS PGothic" charset="0"/>
              </a:rPr>
              <a:t>shift</a:t>
            </a:r>
            <a:r>
              <a:rPr lang="it-IT" dirty="0" smtClean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downwards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their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 smtClean="0">
                <a:ea typeface="MS PGothic" charset="0"/>
                <a:cs typeface="MS PGothic" charset="0"/>
              </a:rPr>
              <a:t>energies</a:t>
            </a:r>
            <a:endParaRPr lang="it-IT" dirty="0">
              <a:ea typeface="MS PGothic" charset="0"/>
              <a:cs typeface="MS PGothic" charset="0"/>
            </a:endParaRPr>
          </a:p>
          <a:p>
            <a:pPr eaLnBrk="1" hangingPunct="1">
              <a:defRPr/>
            </a:pPr>
            <a:r>
              <a:rPr lang="it-IT" dirty="0">
                <a:ea typeface="MS PGothic" charset="0"/>
                <a:cs typeface="MS PGothic" charset="0"/>
              </a:rPr>
              <a:t>b</a:t>
            </a:r>
            <a:r>
              <a:rPr lang="it-IT" dirty="0" smtClean="0">
                <a:ea typeface="MS PGothic" charset="0"/>
                <a:cs typeface="MS PGothic" charset="0"/>
              </a:rPr>
              <a:t>) </a:t>
            </a:r>
            <a:r>
              <a:rPr lang="it-IT" dirty="0" err="1" smtClean="0">
                <a:ea typeface="MS PGothic" charset="0"/>
                <a:cs typeface="MS PGothic" charset="0"/>
              </a:rPr>
              <a:t>increase</a:t>
            </a:r>
            <a:r>
              <a:rPr lang="it-IT" dirty="0" smtClean="0">
                <a:ea typeface="MS PGothic" charset="0"/>
                <a:cs typeface="MS PGothic" charset="0"/>
              </a:rPr>
              <a:t> </a:t>
            </a:r>
            <a:r>
              <a:rPr lang="it-IT" dirty="0">
                <a:ea typeface="MS PGothic" charset="0"/>
                <a:cs typeface="MS PGothic" charset="0"/>
              </a:rPr>
              <a:t>the </a:t>
            </a:r>
            <a:r>
              <a:rPr lang="it-IT" dirty="0" err="1">
                <a:ea typeface="MS PGothic" charset="0"/>
                <a:cs typeface="MS PGothic" charset="0"/>
              </a:rPr>
              <a:t>density</a:t>
            </a:r>
            <a:r>
              <a:rPr lang="it-IT" dirty="0">
                <a:ea typeface="MS PGothic" charset="0"/>
                <a:cs typeface="MS PGothic" charset="0"/>
              </a:rPr>
              <a:t> of </a:t>
            </a:r>
            <a:r>
              <a:rPr lang="it-IT" dirty="0" err="1">
                <a:ea typeface="MS PGothic" charset="0"/>
                <a:cs typeface="MS PGothic" charset="0"/>
              </a:rPr>
              <a:t>levels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at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low-</a:t>
            </a:r>
            <a:r>
              <a:rPr lang="it-IT" dirty="0" err="1" smtClean="0">
                <a:ea typeface="MS PGothic" charset="0"/>
                <a:cs typeface="MS PGothic" charset="0"/>
              </a:rPr>
              <a:t>energy</a:t>
            </a:r>
            <a:endParaRPr lang="it-IT" dirty="0">
              <a:ea typeface="MS PGothic" charset="0"/>
              <a:cs typeface="MS PGothic" charset="0"/>
            </a:endParaRPr>
          </a:p>
          <a:p>
            <a:pPr eaLnBrk="1" hangingPunct="1">
              <a:defRPr/>
            </a:pPr>
            <a:r>
              <a:rPr lang="it-IT" dirty="0">
                <a:ea typeface="MS PGothic" charset="0"/>
                <a:cs typeface="MS PGothic" charset="0"/>
              </a:rPr>
              <a:t>c</a:t>
            </a:r>
            <a:r>
              <a:rPr lang="it-IT" dirty="0" smtClean="0">
                <a:ea typeface="MS PGothic" charset="0"/>
                <a:cs typeface="MS PGothic" charset="0"/>
              </a:rPr>
              <a:t>) </a:t>
            </a:r>
            <a:r>
              <a:rPr lang="it-IT" dirty="0" err="1" smtClean="0">
                <a:ea typeface="MS PGothic" charset="0"/>
                <a:cs typeface="MS PGothic" charset="0"/>
              </a:rPr>
              <a:t>shift</a:t>
            </a:r>
            <a:r>
              <a:rPr lang="it-IT" dirty="0" smtClean="0">
                <a:ea typeface="MS PGothic" charset="0"/>
                <a:cs typeface="MS PGothic" charset="0"/>
              </a:rPr>
              <a:t> </a:t>
            </a:r>
            <a:r>
              <a:rPr lang="it-IT" dirty="0">
                <a:ea typeface="MS PGothic" charset="0"/>
                <a:cs typeface="MS PGothic" charset="0"/>
              </a:rPr>
              <a:t>the </a:t>
            </a:r>
            <a:r>
              <a:rPr lang="it-IT" dirty="0" err="1">
                <a:ea typeface="MS PGothic" charset="0"/>
                <a:cs typeface="MS PGothic" charset="0"/>
              </a:rPr>
              <a:t>peak</a:t>
            </a:r>
            <a:r>
              <a:rPr lang="it-IT" dirty="0">
                <a:ea typeface="MS PGothic" charset="0"/>
                <a:cs typeface="MS PGothic" charset="0"/>
              </a:rPr>
              <a:t> of the cross </a:t>
            </a:r>
            <a:r>
              <a:rPr lang="it-IT" dirty="0" err="1">
                <a:ea typeface="MS PGothic" charset="0"/>
                <a:cs typeface="MS PGothic" charset="0"/>
              </a:rPr>
              <a:t>section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towards</a:t>
            </a:r>
            <a:r>
              <a:rPr lang="it-IT" dirty="0">
                <a:ea typeface="MS PGothic" charset="0"/>
                <a:cs typeface="MS PGothic" charset="0"/>
              </a:rPr>
              <a:t> the </a:t>
            </a:r>
            <a:r>
              <a:rPr lang="it-IT" dirty="0" err="1">
                <a:ea typeface="MS PGothic" charset="0"/>
                <a:cs typeface="MS PGothic" charset="0"/>
              </a:rPr>
              <a:t>experimental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 smtClean="0">
                <a:ea typeface="MS PGothic" charset="0"/>
                <a:cs typeface="MS PGothic" charset="0"/>
              </a:rPr>
              <a:t>region</a:t>
            </a:r>
            <a:endParaRPr lang="it-IT" dirty="0">
              <a:ea typeface="MS PGothic" charset="0"/>
              <a:cs typeface="MS PGothic" charset="0"/>
            </a:endParaRPr>
          </a:p>
          <a:p>
            <a:pPr eaLnBrk="1" hangingPunct="1">
              <a:defRPr/>
            </a:pPr>
            <a:r>
              <a:rPr lang="it-IT" dirty="0">
                <a:ea typeface="MS PGothic" charset="0"/>
                <a:cs typeface="MS PGothic" charset="0"/>
              </a:rPr>
              <a:t>d</a:t>
            </a:r>
            <a:r>
              <a:rPr lang="it-IT" dirty="0" smtClean="0">
                <a:ea typeface="MS PGothic" charset="0"/>
                <a:cs typeface="MS PGothic" charset="0"/>
              </a:rPr>
              <a:t>) </a:t>
            </a:r>
            <a:r>
              <a:rPr lang="it-IT" dirty="0" err="1" smtClean="0">
                <a:ea typeface="MS PGothic" charset="0"/>
                <a:cs typeface="MS PGothic" charset="0"/>
              </a:rPr>
              <a:t>reproduce</a:t>
            </a:r>
            <a:r>
              <a:rPr lang="it-IT" dirty="0" smtClean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roughly</a:t>
            </a:r>
            <a:r>
              <a:rPr lang="it-IT" dirty="0">
                <a:ea typeface="MS PGothic" charset="0"/>
                <a:cs typeface="MS PGothic" charset="0"/>
              </a:rPr>
              <a:t> the </a:t>
            </a:r>
            <a:r>
              <a:rPr lang="it-IT" dirty="0" err="1">
                <a:ea typeface="MS PGothic" charset="0"/>
                <a:cs typeface="MS PGothic" charset="0"/>
              </a:rPr>
              <a:t>pygmy</a:t>
            </a:r>
            <a:r>
              <a:rPr lang="it-IT" dirty="0">
                <a:ea typeface="MS PGothic" charset="0"/>
                <a:cs typeface="MS PGothic" charset="0"/>
              </a:rPr>
              <a:t> </a:t>
            </a:r>
            <a:r>
              <a:rPr lang="it-IT" dirty="0" err="1">
                <a:ea typeface="MS PGothic" charset="0"/>
                <a:cs typeface="MS PGothic" charset="0"/>
              </a:rPr>
              <a:t>resonance</a:t>
            </a:r>
            <a:endParaRPr lang="it-IT" dirty="0">
              <a:ea typeface="MS PGothic" charset="0"/>
              <a:cs typeface="MS PGothic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altLang="cs-CZ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hangingPunct="1">
              <a:buFont typeface="Symbol"/>
              <a:buChar char="·"/>
              <a:defRPr/>
            </a:pPr>
            <a:endParaRPr lang="en-US" altLang="cs-CZ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it-IT" dirty="0" smtClean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contenuto 2"/>
          <p:cNvSpPr>
            <a:spLocks noGrp="1"/>
          </p:cNvSpPr>
          <p:nvPr>
            <p:ph idx="1"/>
          </p:nvPr>
        </p:nvSpPr>
        <p:spPr>
          <a:xfrm>
            <a:off x="457200" y="2828925"/>
            <a:ext cx="8229600" cy="9255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t-IT">
                <a:latin typeface="Apple Chancery" charset="0"/>
                <a:cs typeface="Apple Chancery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sellaDiTesto 4"/>
          <p:cNvSpPr txBox="1">
            <a:spLocks noChangeArrowheads="1"/>
          </p:cNvSpPr>
          <p:nvPr/>
        </p:nvSpPr>
        <p:spPr bwMode="auto">
          <a:xfrm>
            <a:off x="0" y="7938"/>
            <a:ext cx="9144000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Application: </a:t>
            </a:r>
            <a:r>
              <a:rPr lang="en-US" sz="3200" b="1" baseline="30000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17</a:t>
            </a:r>
            <a:r>
              <a:rPr lang="en-US" sz="3200" b="1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O spectra </a:t>
            </a:r>
            <a:endParaRPr lang="it-IT" sz="320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60418" name="Immagine 1" descr="fi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463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5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Immagine 1" descr="fig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463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CasellaDiTesto 4"/>
          <p:cNvSpPr txBox="1">
            <a:spLocks noChangeArrowheads="1"/>
          </p:cNvSpPr>
          <p:nvPr/>
        </p:nvSpPr>
        <p:spPr bwMode="auto">
          <a:xfrm>
            <a:off x="0" y="7938"/>
            <a:ext cx="9144000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Application: </a:t>
            </a:r>
            <a:r>
              <a:rPr lang="en-US" sz="3200" b="1" baseline="30000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17</a:t>
            </a:r>
            <a:r>
              <a:rPr lang="en-US" sz="3200" b="1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F spectra </a:t>
            </a:r>
            <a:endParaRPr lang="it-IT" sz="320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9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Obdélník 2"/>
          <p:cNvSpPr>
            <a:spLocks noChangeArrowheads="1"/>
          </p:cNvSpPr>
          <p:nvPr/>
        </p:nvSpPr>
        <p:spPr bwMode="auto">
          <a:xfrm>
            <a:off x="0" y="71438"/>
            <a:ext cx="9144000" cy="5222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2800" b="1">
                <a:solidFill>
                  <a:srgbClr val="FF0000"/>
                </a:solidFill>
                <a:latin typeface="Comic Sans MS" charset="0"/>
                <a:cs typeface="Arial" charset="0"/>
              </a:rPr>
              <a:t>Mean Values and transitions </a:t>
            </a:r>
            <a:endParaRPr lang="cs-CZ" sz="2800">
              <a:solidFill>
                <a:srgbClr val="FF0000"/>
              </a:solidFill>
              <a:latin typeface="Segoe Print" charset="0"/>
              <a:cs typeface="Arial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76225" y="862013"/>
          <a:ext cx="8542339" cy="529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572"/>
                <a:gridCol w="2478585"/>
                <a:gridCol w="1270120"/>
                <a:gridCol w="1476084"/>
                <a:gridCol w="1420978"/>
              </a:tblGrid>
              <a:tr h="725935"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err="1" smtClean="0"/>
                        <a:t>Nucleus</a:t>
                      </a:r>
                      <a:endParaRPr lang="it-IT" sz="1800" baseline="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err="1" smtClean="0"/>
                        <a:t>Obs</a:t>
                      </a:r>
                      <a:r>
                        <a:rPr lang="it-IT" sz="1800" baseline="0" dirty="0" smtClean="0"/>
                        <a:t>.</a:t>
                      </a:r>
                      <a:endParaRPr lang="it-IT" sz="1800" baseline="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HF</a:t>
                      </a:r>
                      <a:endParaRPr lang="it-IT" sz="180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EMPM</a:t>
                      </a:r>
                      <a:endParaRPr lang="it-IT" sz="180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Exp</a:t>
                      </a:r>
                      <a:r>
                        <a:rPr lang="it-IT" sz="1800" baseline="30000" dirty="0" smtClean="0"/>
                        <a:t>1</a:t>
                      </a:r>
                      <a:endParaRPr lang="it-IT" sz="1800" dirty="0"/>
                    </a:p>
                  </a:txBody>
                  <a:tcPr marL="91444" marR="91444" marT="45797" marB="45797"/>
                </a:tc>
              </a:tr>
              <a:tr h="640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300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it-IT" sz="1800" baseline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it-IT" sz="1800" baseline="30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it-IT" sz="180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it-IT" sz="1800" b="1" baseline="0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it-IT" sz="1800" b="1" dirty="0" smtClean="0">
                          <a:latin typeface="+mj-lt"/>
                          <a:cs typeface="Symbol" charset="2"/>
                        </a:rPr>
                        <a:t>(nm)</a:t>
                      </a:r>
                      <a:endParaRPr lang="it-IT" sz="1800" b="1" dirty="0">
                        <a:latin typeface="+mj-lt"/>
                        <a:cs typeface="Symbol" charset="2"/>
                      </a:endParaRPr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smtClean="0"/>
                        <a:t>-1.9130</a:t>
                      </a:r>
                      <a:endParaRPr lang="it-IT" sz="1800" baseline="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-1.833</a:t>
                      </a:r>
                      <a:endParaRPr lang="it-IT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/>
                        <a:t>-1.893</a:t>
                      </a:r>
                      <a:endParaRPr lang="it-IT" sz="1800" b="1" baseline="0" dirty="0"/>
                    </a:p>
                  </a:txBody>
                  <a:tcPr marL="91444" marR="91444" marT="45797" marB="45797"/>
                </a:tc>
              </a:tr>
              <a:tr h="640351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r>
                        <a:rPr lang="it-IT" sz="1800" b="1" dirty="0" err="1" smtClean="0"/>
                        <a:t>Q</a:t>
                      </a:r>
                      <a:r>
                        <a:rPr lang="it-IT" sz="1800" b="1" dirty="0" smtClean="0"/>
                        <a:t>(barn)</a:t>
                      </a:r>
                      <a:endParaRPr lang="it-IT" sz="1800" b="1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</a:t>
                      </a:r>
                      <a:endParaRPr lang="it-IT" sz="1800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-0.00841</a:t>
                      </a: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-0.025</a:t>
                      </a:r>
                      <a:endParaRPr lang="it-IT" sz="1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97" marB="45797"/>
                </a:tc>
              </a:tr>
              <a:tr h="725935">
                <a:tc>
                  <a:txBody>
                    <a:bodyPr/>
                    <a:lstStyle/>
                    <a:p>
                      <a:endParaRPr lang="it-IT" sz="18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B(E2;</a:t>
                      </a:r>
                      <a:r>
                        <a:rPr lang="it-IT" sz="1800" b="1" baseline="0" dirty="0" smtClean="0"/>
                        <a:t> 5/2</a:t>
                      </a:r>
                      <a:r>
                        <a:rPr lang="it-IT" sz="1800" b="1" baseline="30000" dirty="0" smtClean="0"/>
                        <a:t>+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-&gt;1/2</a:t>
                      </a:r>
                      <a:r>
                        <a:rPr lang="it-IT" sz="1800" b="1" baseline="30000" dirty="0" smtClean="0"/>
                        <a:t>+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)</a:t>
                      </a:r>
                    </a:p>
                    <a:p>
                      <a:r>
                        <a:rPr lang="it-IT" sz="1800" b="1" baseline="0" dirty="0" smtClean="0"/>
                        <a:t>(e</a:t>
                      </a:r>
                      <a:r>
                        <a:rPr lang="it-IT" sz="1800" b="1" baseline="30000" dirty="0" smtClean="0"/>
                        <a:t>2</a:t>
                      </a:r>
                      <a:r>
                        <a:rPr lang="it-IT" sz="1800" b="1" baseline="0" dirty="0" smtClean="0"/>
                        <a:t>fm</a:t>
                      </a:r>
                      <a:r>
                        <a:rPr lang="it-IT" sz="1800" b="1" baseline="30000" dirty="0" smtClean="0"/>
                        <a:t>4</a:t>
                      </a:r>
                      <a:r>
                        <a:rPr lang="it-IT" sz="1800" b="1" baseline="0" dirty="0" smtClean="0"/>
                        <a:t>)</a:t>
                      </a:r>
                      <a:endParaRPr lang="it-IT" sz="1800" b="1" baseline="-2500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smtClean="0"/>
                        <a:t>0</a:t>
                      </a:r>
                      <a:endParaRPr lang="it-IT" sz="1800" baseline="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0.17</a:t>
                      </a:r>
                      <a:endParaRPr lang="it-IT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/>
                        <a:t>2.18</a:t>
                      </a:r>
                      <a:endParaRPr lang="it-IT" sz="1800" b="1" baseline="0" dirty="0"/>
                    </a:p>
                  </a:txBody>
                  <a:tcPr marL="91450" marR="91450" marT="45721" marB="45721"/>
                </a:tc>
              </a:tr>
              <a:tr h="548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300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it-IT" sz="1800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it-IT" sz="1800" baseline="30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it-IT" sz="1800" baseline="-2500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it-IT" sz="1800" b="1" baseline="0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it-IT" sz="1800" b="1" dirty="0" smtClean="0">
                          <a:latin typeface="+mj-lt"/>
                          <a:cs typeface="Symbol" charset="2"/>
                        </a:rPr>
                        <a:t>(nm)</a:t>
                      </a:r>
                      <a:endParaRPr lang="it-IT" sz="1800" b="1" dirty="0">
                        <a:latin typeface="+mj-lt"/>
                        <a:cs typeface="Symbol" charset="2"/>
                      </a:endParaRPr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smtClean="0"/>
                        <a:t>4.79</a:t>
                      </a:r>
                      <a:endParaRPr lang="it-IT" sz="1800" baseline="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4.62</a:t>
                      </a:r>
                      <a:endParaRPr lang="it-IT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/>
                        <a:t>4.72</a:t>
                      </a:r>
                      <a:endParaRPr lang="it-IT" sz="1800" b="1" baseline="0" dirty="0"/>
                    </a:p>
                  </a:txBody>
                  <a:tcPr marL="91450" marR="91450" marT="45721" marB="45721"/>
                </a:tc>
              </a:tr>
              <a:tr h="548739">
                <a:tc>
                  <a:txBody>
                    <a:bodyPr/>
                    <a:lstStyle/>
                    <a:p>
                      <a:endParaRPr lang="it-IT" sz="18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r>
                        <a:rPr lang="it-IT" sz="1800" b="1" dirty="0" err="1" smtClean="0"/>
                        <a:t>Q</a:t>
                      </a:r>
                      <a:r>
                        <a:rPr lang="it-IT" sz="1800" b="1" dirty="0" smtClean="0"/>
                        <a:t>(barn)</a:t>
                      </a:r>
                      <a:endParaRPr lang="it-IT" sz="1800" b="1" dirty="0"/>
                    </a:p>
                  </a:txBody>
                  <a:tcPr marL="91444" marR="91444"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aseline="0" dirty="0" smtClean="0"/>
                        <a:t>-9.94</a:t>
                      </a:r>
                      <a:endParaRPr lang="it-IT" sz="1800" baseline="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-7.60</a:t>
                      </a:r>
                      <a:endParaRPr lang="it-IT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/>
                        <a:t>5.8</a:t>
                      </a:r>
                      <a:endParaRPr lang="it-IT" sz="1800" b="1" baseline="0" dirty="0"/>
                    </a:p>
                  </a:txBody>
                  <a:tcPr marL="91450" marR="91450" marT="45721" marB="45721"/>
                </a:tc>
              </a:tr>
              <a:tr h="725935">
                <a:tc>
                  <a:txBody>
                    <a:bodyPr/>
                    <a:lstStyle/>
                    <a:p>
                      <a:endParaRPr lang="it-IT" sz="1800" baseline="-2500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B(E2;</a:t>
                      </a:r>
                      <a:r>
                        <a:rPr lang="it-IT" sz="1800" b="1" baseline="0" dirty="0" smtClean="0"/>
                        <a:t> 5/2</a:t>
                      </a:r>
                      <a:r>
                        <a:rPr lang="it-IT" sz="1800" b="1" baseline="30000" dirty="0" smtClean="0"/>
                        <a:t>+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-&gt;1/2</a:t>
                      </a:r>
                      <a:r>
                        <a:rPr lang="it-IT" sz="1800" b="1" baseline="30000" dirty="0" smtClean="0"/>
                        <a:t>+</a:t>
                      </a:r>
                      <a:r>
                        <a:rPr lang="it-IT" sz="1800" b="1" baseline="-25000" dirty="0" smtClean="0"/>
                        <a:t>1</a:t>
                      </a:r>
                      <a:r>
                        <a:rPr lang="it-IT" sz="1800" b="1" baseline="0" dirty="0" smtClean="0"/>
                        <a:t> )</a:t>
                      </a:r>
                    </a:p>
                    <a:p>
                      <a:r>
                        <a:rPr lang="it-IT" sz="1800" b="1" baseline="0" dirty="0" smtClean="0"/>
                        <a:t>(e</a:t>
                      </a:r>
                      <a:r>
                        <a:rPr lang="it-IT" sz="1800" b="1" baseline="30000" dirty="0" smtClean="0"/>
                        <a:t>2</a:t>
                      </a:r>
                      <a:r>
                        <a:rPr lang="it-IT" sz="1800" b="1" baseline="0" dirty="0" smtClean="0"/>
                        <a:t>fm</a:t>
                      </a:r>
                      <a:r>
                        <a:rPr lang="it-IT" sz="1800" b="1" baseline="30000" dirty="0" smtClean="0"/>
                        <a:t>4</a:t>
                      </a:r>
                      <a:r>
                        <a:rPr lang="it-IT" sz="1800" b="1" baseline="0" dirty="0" smtClean="0"/>
                        <a:t>)</a:t>
                      </a:r>
                      <a:endParaRPr lang="it-IT" sz="1800" b="1" baseline="-2500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48.79</a:t>
                      </a:r>
                      <a:endParaRPr lang="it-IT" sz="1800" dirty="0"/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21.89</a:t>
                      </a: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/>
                        <a:t>21.64</a:t>
                      </a:r>
                      <a:endParaRPr lang="it-IT" sz="1800" b="1" baseline="0" dirty="0"/>
                    </a:p>
                  </a:txBody>
                  <a:tcPr marL="91450" marR="91450" marT="45721" marB="45721"/>
                </a:tc>
              </a:tr>
              <a:tr h="736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30000" dirty="0" smtClean="0"/>
                        <a:t>17</a:t>
                      </a:r>
                      <a:r>
                        <a:rPr lang="it-IT" sz="1800" baseline="0" dirty="0" smtClean="0"/>
                        <a:t>F -&gt; </a:t>
                      </a:r>
                      <a:r>
                        <a:rPr lang="it-IT" sz="1800" baseline="30000" dirty="0" smtClean="0"/>
                        <a:t>17</a:t>
                      </a:r>
                      <a:r>
                        <a:rPr lang="it-IT" sz="1800" baseline="0" dirty="0" smtClean="0"/>
                        <a:t>O + </a:t>
                      </a:r>
                      <a:r>
                        <a:rPr lang="it-IT" sz="1800" baseline="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it-IT" sz="1800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it-IT" sz="1800" baseline="0" dirty="0" smtClean="0"/>
                        <a:t> </a:t>
                      </a:r>
                      <a:endParaRPr lang="it-IT" sz="18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aseline="30000" dirty="0" smtClean="0"/>
                    </a:p>
                    <a:p>
                      <a:endParaRPr lang="it-IT" sz="1800" baseline="-25000" dirty="0"/>
                    </a:p>
                  </a:txBody>
                  <a:tcPr marL="91450" marR="91450"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b="1" baseline="-25000" dirty="0" smtClean="0"/>
                        <a:t>log(</a:t>
                      </a:r>
                      <a:r>
                        <a:rPr lang="it-IT" sz="3200" b="1" baseline="-25000" dirty="0" err="1" smtClean="0"/>
                        <a:t>ft</a:t>
                      </a:r>
                      <a:r>
                        <a:rPr lang="it-IT" sz="3200" b="1" baseline="-25000" dirty="0" smtClean="0"/>
                        <a:t>)</a:t>
                      </a:r>
                      <a:endParaRPr lang="it-IT" sz="3200" b="1" baseline="-25000" dirty="0"/>
                    </a:p>
                  </a:txBody>
                  <a:tcPr marL="91450" marR="91450"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3.294</a:t>
                      </a:r>
                      <a:endParaRPr lang="it-IT" sz="1800" dirty="0"/>
                    </a:p>
                  </a:txBody>
                  <a:tcPr marL="91450" marR="91450"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3.391</a:t>
                      </a: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baseline="0" dirty="0" smtClean="0"/>
                        <a:t>3.358</a:t>
                      </a:r>
                      <a:endParaRPr lang="it-IT" sz="1800" b="1" baseline="0" dirty="0"/>
                    </a:p>
                  </a:txBody>
                  <a:tcPr marL="91450" marR="91450" marT="45721" marB="45721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3546" name="CasellaDiTesto 2"/>
          <p:cNvSpPr txBox="1">
            <a:spLocks noChangeArrowheads="1"/>
          </p:cNvSpPr>
          <p:nvPr/>
        </p:nvSpPr>
        <p:spPr bwMode="auto">
          <a:xfrm>
            <a:off x="276225" y="6242050"/>
            <a:ext cx="907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aseline="30000">
                <a:ea typeface="MS PGothic" charset="0"/>
                <a:cs typeface="MS PGothic" charset="0"/>
              </a:rPr>
              <a:t>1 </a:t>
            </a:r>
            <a:r>
              <a:rPr lang="en-US" sz="2000">
                <a:ea typeface="MS PGothic" charset="0"/>
                <a:cs typeface="MS PGothic" charset="0"/>
              </a:rPr>
              <a:t>Tilley D. R. </a:t>
            </a:r>
            <a:r>
              <a:rPr lang="en-US" sz="2000" b="1">
                <a:ea typeface="MS PGothic" charset="0"/>
                <a:cs typeface="MS PGothic" charset="0"/>
              </a:rPr>
              <a:t>et al</a:t>
            </a:r>
            <a:r>
              <a:rPr lang="en-US" sz="2000">
                <a:ea typeface="MS PGothic" charset="0"/>
                <a:cs typeface="MS PGothic" charset="0"/>
              </a:rPr>
              <a:t>.,  Nucl. Phys. A </a:t>
            </a:r>
            <a:r>
              <a:rPr lang="en-US" sz="2000" b="1">
                <a:ea typeface="MS PGothic" charset="0"/>
                <a:cs typeface="MS PGothic" charset="0"/>
              </a:rPr>
              <a:t> 564 </a:t>
            </a:r>
            <a:r>
              <a:rPr lang="en-US" sz="2000">
                <a:ea typeface="MS PGothic" charset="0"/>
                <a:cs typeface="MS PGothic" charset="0"/>
              </a:rPr>
              <a:t>(1993) </a:t>
            </a:r>
          </a:p>
        </p:txBody>
      </p:sp>
    </p:spTree>
    <p:extLst>
      <p:ext uri="{BB962C8B-B14F-4D97-AF65-F5344CB8AC3E}">
        <p14:creationId xmlns:p14="http://schemas.microsoft.com/office/powerpoint/2010/main" val="321779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ttangolo 13"/>
          <p:cNvSpPr>
            <a:spLocks noChangeArrowheads="1"/>
          </p:cNvSpPr>
          <p:nvPr/>
        </p:nvSpPr>
        <p:spPr bwMode="auto">
          <a:xfrm>
            <a:off x="10272713" y="3898900"/>
            <a:ext cx="4176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800" b="1" i="1">
                <a:solidFill>
                  <a:srgbClr val="000000"/>
                </a:solidFill>
                <a:latin typeface="t1-gul-regular" charset="0"/>
              </a:rPr>
              <a:t>For a review</a:t>
            </a:r>
          </a:p>
          <a:p>
            <a:r>
              <a:rPr lang="it-IT" sz="1800" i="1">
                <a:solidFill>
                  <a:srgbClr val="000000"/>
                </a:solidFill>
                <a:latin typeface="t1-gul-regular" charset="0"/>
              </a:rPr>
              <a:t>D. Savran, T. Aumann, A. Zilges</a:t>
            </a:r>
          </a:p>
          <a:p>
            <a:r>
              <a:rPr lang="en-US" sz="1800" i="1">
                <a:latin typeface="t1-gul-regular" charset="0"/>
              </a:rPr>
              <a:t>Progress in Particle and Nuclear Physics 70 (2013) 210</a:t>
            </a:r>
            <a:endParaRPr lang="it-IT" sz="1800" i="1"/>
          </a:p>
        </p:txBody>
      </p:sp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843338"/>
            <a:ext cx="39639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12800"/>
            <a:ext cx="41036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feld 2"/>
          <p:cNvSpPr txBox="1">
            <a:spLocks noChangeArrowheads="1"/>
          </p:cNvSpPr>
          <p:nvPr/>
        </p:nvSpPr>
        <p:spPr bwMode="auto">
          <a:xfrm>
            <a:off x="560388" y="917575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Arial" charset="0"/>
              </a:rPr>
              <a:t>(</a:t>
            </a:r>
            <a:r>
              <a:rPr lang="de-DE">
                <a:latin typeface="Symbol" charset="0"/>
              </a:rPr>
              <a:t>g</a:t>
            </a:r>
            <a:r>
              <a:rPr lang="de-DE">
                <a:latin typeface="Arial" charset="0"/>
              </a:rPr>
              <a:t>,</a:t>
            </a:r>
            <a:r>
              <a:rPr lang="de-DE">
                <a:latin typeface="Symbol" charset="0"/>
              </a:rPr>
              <a:t>g</a:t>
            </a:r>
            <a:r>
              <a:rPr lang="de-DE">
                <a:latin typeface="Arial" charset="0"/>
              </a:rPr>
              <a:t>‘)</a:t>
            </a:r>
          </a:p>
        </p:txBody>
      </p:sp>
      <p:sp>
        <p:nvSpPr>
          <p:cNvPr id="39941" name="Textfeld 10"/>
          <p:cNvSpPr txBox="1">
            <a:spLocks noChangeArrowheads="1"/>
          </p:cNvSpPr>
          <p:nvPr/>
        </p:nvSpPr>
        <p:spPr bwMode="auto">
          <a:xfrm>
            <a:off x="422275" y="3302000"/>
            <a:ext cx="387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i="1">
                <a:latin typeface="Times New Roman" charset="0"/>
                <a:cs typeface="Times New Roman" charset="0"/>
              </a:rPr>
              <a:t>Zilges et al. Phys. Lett. B </a:t>
            </a:r>
            <a:r>
              <a:rPr lang="de-DE" sz="1800" b="1" i="1">
                <a:latin typeface="Times New Roman" charset="0"/>
                <a:cs typeface="Times New Roman" charset="0"/>
              </a:rPr>
              <a:t>542</a:t>
            </a:r>
            <a:r>
              <a:rPr lang="de-DE" sz="1800" i="1">
                <a:latin typeface="Times New Roman" charset="0"/>
                <a:cs typeface="Times New Roman" charset="0"/>
              </a:rPr>
              <a:t> (2002) 43</a:t>
            </a:r>
          </a:p>
        </p:txBody>
      </p:sp>
      <p:sp>
        <p:nvSpPr>
          <p:cNvPr id="39942" name="Textfeld 10"/>
          <p:cNvSpPr txBox="1">
            <a:spLocks noChangeArrowheads="1"/>
          </p:cNvSpPr>
          <p:nvPr/>
        </p:nvSpPr>
        <p:spPr bwMode="auto">
          <a:xfrm>
            <a:off x="9699625" y="2374900"/>
            <a:ext cx="417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>
                <a:latin typeface="Arial" charset="0"/>
              </a:rPr>
              <a:t>Radioactive Nuclei: </a:t>
            </a:r>
            <a:r>
              <a:rPr lang="de-DE" sz="1800" i="1">
                <a:latin typeface="Arial" charset="0"/>
              </a:rPr>
              <a:t>Coulomb Exc.</a:t>
            </a:r>
          </a:p>
        </p:txBody>
      </p:sp>
      <p:sp>
        <p:nvSpPr>
          <p:cNvPr id="39943" name="Textfeld 36"/>
          <p:cNvSpPr txBox="1">
            <a:spLocks noChangeArrowheads="1"/>
          </p:cNvSpPr>
          <p:nvPr/>
        </p:nvSpPr>
        <p:spPr bwMode="auto">
          <a:xfrm>
            <a:off x="422275" y="6518275"/>
            <a:ext cx="3322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i="1">
                <a:solidFill>
                  <a:srgbClr val="000000"/>
                </a:solidFill>
              </a:rPr>
              <a:t>P. Adrich et al., PRL </a:t>
            </a:r>
            <a:r>
              <a:rPr lang="de-DE" sz="1600" b="1" i="1">
                <a:solidFill>
                  <a:srgbClr val="000000"/>
                </a:solidFill>
              </a:rPr>
              <a:t>95</a:t>
            </a:r>
            <a:r>
              <a:rPr lang="de-DE" sz="1600" i="1">
                <a:solidFill>
                  <a:srgbClr val="000000"/>
                </a:solidFill>
              </a:rPr>
              <a:t> (2005) 132501</a:t>
            </a:r>
          </a:p>
        </p:txBody>
      </p:sp>
      <p:pic>
        <p:nvPicPr>
          <p:cNvPr id="39944" name="Grafik 6" descr="124s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666750"/>
            <a:ext cx="447357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feld 36"/>
          <p:cNvSpPr txBox="1">
            <a:spLocks noChangeArrowheads="1"/>
          </p:cNvSpPr>
          <p:nvPr/>
        </p:nvSpPr>
        <p:spPr bwMode="auto">
          <a:xfrm>
            <a:off x="5416550" y="3721100"/>
            <a:ext cx="3087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i="1">
                <a:solidFill>
                  <a:srgbClr val="000000"/>
                </a:solidFill>
              </a:rPr>
              <a:t>Endres et al PRC </a:t>
            </a:r>
            <a:r>
              <a:rPr lang="de-DE" sz="1600" b="1" i="1">
                <a:solidFill>
                  <a:srgbClr val="000000"/>
                </a:solidFill>
              </a:rPr>
              <a:t>85 </a:t>
            </a:r>
            <a:r>
              <a:rPr lang="de-DE" sz="1600" i="1">
                <a:solidFill>
                  <a:srgbClr val="000000"/>
                </a:solidFill>
              </a:rPr>
              <a:t>064331 (2012)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>
                <a:solidFill>
                  <a:srgbClr val="FF0000"/>
                </a:solidFill>
              </a:rPr>
              <a:t>Dipole </a:t>
            </a:r>
            <a:r>
              <a:rPr lang="de-DE" sz="3200" b="1" dirty="0" err="1">
                <a:solidFill>
                  <a:schemeClr val="tx1"/>
                </a:solidFill>
              </a:rPr>
              <a:t>response</a:t>
            </a:r>
            <a:r>
              <a:rPr lang="de-DE" sz="3200" b="1" dirty="0">
                <a:solidFill>
                  <a:schemeClr val="tx1"/>
                </a:solidFill>
              </a:rPr>
              <a:t> in </a:t>
            </a:r>
            <a:r>
              <a:rPr lang="de-DE" sz="3200" b="1" dirty="0" err="1">
                <a:solidFill>
                  <a:schemeClr val="tx1"/>
                </a:solidFill>
              </a:rPr>
              <a:t>nuclei</a:t>
            </a:r>
            <a:r>
              <a:rPr lang="de-DE" sz="3200" b="1" dirty="0">
                <a:solidFill>
                  <a:schemeClr val="tx1"/>
                </a:solidFill>
              </a:rPr>
              <a:t>: Experiments</a:t>
            </a:r>
          </a:p>
        </p:txBody>
      </p:sp>
      <p:pic>
        <p:nvPicPr>
          <p:cNvPr id="39947" name="Immagine 1" descr="Screenshot 2016-11-11 11.44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643313"/>
            <a:ext cx="32607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feld 36"/>
          <p:cNvSpPr txBox="1">
            <a:spLocks noChangeArrowheads="1"/>
          </p:cNvSpPr>
          <p:nvPr/>
        </p:nvSpPr>
        <p:spPr bwMode="auto">
          <a:xfrm>
            <a:off x="5243513" y="6502400"/>
            <a:ext cx="3176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i="1">
                <a:solidFill>
                  <a:srgbClr val="000000"/>
                </a:solidFill>
              </a:rPr>
              <a:t>Tamii et al., PRL </a:t>
            </a:r>
            <a:r>
              <a:rPr lang="de-DE" sz="1600" b="1" i="1">
                <a:solidFill>
                  <a:srgbClr val="000000"/>
                </a:solidFill>
              </a:rPr>
              <a:t>107</a:t>
            </a:r>
            <a:r>
              <a:rPr lang="de-DE" sz="1600" i="1">
                <a:solidFill>
                  <a:srgbClr val="000000"/>
                </a:solidFill>
              </a:rPr>
              <a:t> (2011) 062502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5"/>
          <p:cNvSpPr>
            <a:spLocks noChangeArrowheads="1"/>
          </p:cNvSpPr>
          <p:nvPr/>
        </p:nvSpPr>
        <p:spPr bwMode="auto">
          <a:xfrm>
            <a:off x="6372225" y="4221163"/>
            <a:ext cx="2592388" cy="230346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sz="180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2519362" cy="2114550"/>
          </a:xfrm>
          <a:prstGeom prst="rect">
            <a:avLst/>
          </a:prstGeom>
          <a:noFill/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Oval 3"/>
          <p:cNvSpPr>
            <a:spLocks noChangeArrowheads="1"/>
          </p:cNvSpPr>
          <p:nvPr/>
        </p:nvSpPr>
        <p:spPr bwMode="auto">
          <a:xfrm rot="5400000">
            <a:off x="4573588" y="1484313"/>
            <a:ext cx="1008062" cy="10080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23588" name="Oval 4"/>
          <p:cNvSpPr>
            <a:spLocks noChangeArrowheads="1"/>
          </p:cNvSpPr>
          <p:nvPr/>
        </p:nvSpPr>
        <p:spPr bwMode="auto">
          <a:xfrm rot="5400000">
            <a:off x="4357688" y="1484313"/>
            <a:ext cx="1008062" cy="1008062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rot="5400000">
            <a:off x="5006182" y="1483518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795963" y="4797425"/>
            <a:ext cx="431800" cy="5048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40967" name="Oval 15"/>
          <p:cNvSpPr>
            <a:spLocks noChangeArrowheads="1"/>
          </p:cNvSpPr>
          <p:nvPr/>
        </p:nvSpPr>
        <p:spPr bwMode="auto">
          <a:xfrm rot="5400000">
            <a:off x="4536282" y="4626769"/>
            <a:ext cx="576262" cy="6477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23600" name="Oval 16"/>
          <p:cNvSpPr>
            <a:spLocks noChangeArrowheads="1"/>
          </p:cNvSpPr>
          <p:nvPr/>
        </p:nvSpPr>
        <p:spPr bwMode="auto">
          <a:xfrm rot="5400000">
            <a:off x="4572001" y="4446587"/>
            <a:ext cx="1008062" cy="1008063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grpSp>
        <p:nvGrpSpPr>
          <p:cNvPr id="40969" name="Group 17"/>
          <p:cNvGrpSpPr>
            <a:grpSpLocks/>
          </p:cNvGrpSpPr>
          <p:nvPr/>
        </p:nvGrpSpPr>
        <p:grpSpPr bwMode="auto">
          <a:xfrm>
            <a:off x="6372225" y="4292600"/>
            <a:ext cx="2503488" cy="2101850"/>
            <a:chOff x="4059" y="2069"/>
            <a:chExt cx="1577" cy="1324"/>
          </a:xfrm>
        </p:grpSpPr>
        <p:pic>
          <p:nvPicPr>
            <p:cNvPr id="4099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069"/>
              <a:ext cx="1577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4" name="Oval 19"/>
            <p:cNvSpPr>
              <a:spLocks noChangeArrowheads="1"/>
            </p:cNvSpPr>
            <p:nvPr/>
          </p:nvSpPr>
          <p:spPr bwMode="auto">
            <a:xfrm>
              <a:off x="4649" y="2704"/>
              <a:ext cx="318" cy="2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</p:grpSp>
      <p:sp>
        <p:nvSpPr>
          <p:cNvPr id="40970" name="AutoShape 21"/>
          <p:cNvSpPr>
            <a:spLocks noChangeArrowheads="1"/>
          </p:cNvSpPr>
          <p:nvPr/>
        </p:nvSpPr>
        <p:spPr bwMode="auto">
          <a:xfrm>
            <a:off x="5940425" y="1771650"/>
            <a:ext cx="431800" cy="5048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40971" name="Line 36"/>
          <p:cNvSpPr>
            <a:spLocks noChangeShapeType="1"/>
          </p:cNvSpPr>
          <p:nvPr/>
        </p:nvSpPr>
        <p:spPr bwMode="auto">
          <a:xfrm>
            <a:off x="7164388" y="4941888"/>
            <a:ext cx="360362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2" name="CasellaDiTesto 36"/>
          <p:cNvSpPr txBox="1">
            <a:spLocks noChangeArrowheads="1"/>
          </p:cNvSpPr>
          <p:nvPr/>
        </p:nvSpPr>
        <p:spPr bwMode="auto">
          <a:xfrm>
            <a:off x="461963" y="0"/>
            <a:ext cx="80422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/>
              <a:t>GDR</a:t>
            </a:r>
          </a:p>
          <a:p>
            <a:pPr eaLnBrk="1" hangingPunct="1"/>
            <a:endParaRPr lang="it-IT" sz="1800"/>
          </a:p>
        </p:txBody>
      </p:sp>
      <p:sp>
        <p:nvSpPr>
          <p:cNvPr id="40973" name="Line 19"/>
          <p:cNvSpPr>
            <a:spLocks noChangeShapeType="1"/>
          </p:cNvSpPr>
          <p:nvPr/>
        </p:nvSpPr>
        <p:spPr bwMode="auto">
          <a:xfrm>
            <a:off x="681038" y="13493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4" name="Line 19"/>
          <p:cNvSpPr>
            <a:spLocks noChangeShapeType="1"/>
          </p:cNvSpPr>
          <p:nvPr/>
        </p:nvSpPr>
        <p:spPr bwMode="auto">
          <a:xfrm>
            <a:off x="676275" y="15398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681038" y="277812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6" name="Line 19"/>
          <p:cNvSpPr>
            <a:spLocks noChangeShapeType="1"/>
          </p:cNvSpPr>
          <p:nvPr/>
        </p:nvSpPr>
        <p:spPr bwMode="auto">
          <a:xfrm>
            <a:off x="681038" y="24923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7" name="Line 19"/>
          <p:cNvSpPr>
            <a:spLocks noChangeShapeType="1"/>
          </p:cNvSpPr>
          <p:nvPr/>
        </p:nvSpPr>
        <p:spPr bwMode="auto">
          <a:xfrm>
            <a:off x="657225" y="172402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>
            <a:off x="681038" y="22764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1101725" y="2401888"/>
            <a:ext cx="180975" cy="180975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56" name="Connettore 55"/>
          <p:cNvSpPr/>
          <p:nvPr/>
        </p:nvSpPr>
        <p:spPr>
          <a:xfrm>
            <a:off x="1101725" y="1260475"/>
            <a:ext cx="180975" cy="17621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40981" name="Line 19"/>
          <p:cNvSpPr>
            <a:spLocks noChangeShapeType="1"/>
          </p:cNvSpPr>
          <p:nvPr/>
        </p:nvSpPr>
        <p:spPr bwMode="auto">
          <a:xfrm>
            <a:off x="681038" y="56546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676275" y="58070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83" name="Line 19"/>
          <p:cNvSpPr>
            <a:spLocks noChangeShapeType="1"/>
          </p:cNvSpPr>
          <p:nvPr/>
        </p:nvSpPr>
        <p:spPr bwMode="auto">
          <a:xfrm>
            <a:off x="681038" y="59594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84" name="Line 19"/>
          <p:cNvSpPr>
            <a:spLocks noChangeShapeType="1"/>
          </p:cNvSpPr>
          <p:nvPr/>
        </p:nvSpPr>
        <p:spPr bwMode="auto">
          <a:xfrm>
            <a:off x="687388" y="496411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85" name="Line 19"/>
          <p:cNvSpPr>
            <a:spLocks noChangeShapeType="1"/>
          </p:cNvSpPr>
          <p:nvPr/>
        </p:nvSpPr>
        <p:spPr bwMode="auto">
          <a:xfrm>
            <a:off x="687388" y="42926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86" name="Line 19"/>
          <p:cNvSpPr>
            <a:spLocks noChangeShapeType="1"/>
          </p:cNvSpPr>
          <p:nvPr/>
        </p:nvSpPr>
        <p:spPr bwMode="auto">
          <a:xfrm>
            <a:off x="676275" y="44354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Connettore 72"/>
          <p:cNvSpPr/>
          <p:nvPr/>
        </p:nvSpPr>
        <p:spPr>
          <a:xfrm>
            <a:off x="995363" y="4195763"/>
            <a:ext cx="179387" cy="17621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40988" name="AutoShape 21"/>
          <p:cNvSpPr>
            <a:spLocks noChangeArrowheads="1"/>
          </p:cNvSpPr>
          <p:nvPr/>
        </p:nvSpPr>
        <p:spPr bwMode="auto">
          <a:xfrm>
            <a:off x="2282825" y="1771650"/>
            <a:ext cx="952500" cy="504825"/>
          </a:xfrm>
          <a:prstGeom prst="rightArrow">
            <a:avLst>
              <a:gd name="adj1" fmla="val 50000"/>
              <a:gd name="adj2" fmla="val 2499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40989" name="AutoShape 21"/>
          <p:cNvSpPr>
            <a:spLocks noChangeArrowheads="1"/>
          </p:cNvSpPr>
          <p:nvPr/>
        </p:nvSpPr>
        <p:spPr bwMode="auto">
          <a:xfrm>
            <a:off x="2282825" y="4795838"/>
            <a:ext cx="952500" cy="504825"/>
          </a:xfrm>
          <a:prstGeom prst="rightArrow">
            <a:avLst>
              <a:gd name="adj1" fmla="val 50000"/>
              <a:gd name="adj2" fmla="val 2499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40990" name="CasellaDiTesto 33"/>
          <p:cNvSpPr txBox="1">
            <a:spLocks noChangeArrowheads="1"/>
          </p:cNvSpPr>
          <p:nvPr/>
        </p:nvSpPr>
        <p:spPr bwMode="auto">
          <a:xfrm>
            <a:off x="481013" y="3359150"/>
            <a:ext cx="80422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/>
              <a:t>pygmy</a:t>
            </a:r>
          </a:p>
          <a:p>
            <a:pPr eaLnBrk="1" hangingPunct="1"/>
            <a:endParaRPr lang="it-IT" sz="1800"/>
          </a:p>
        </p:txBody>
      </p:sp>
      <p:sp>
        <p:nvSpPr>
          <p:cNvPr id="35" name="Connettore 34"/>
          <p:cNvSpPr/>
          <p:nvPr/>
        </p:nvSpPr>
        <p:spPr>
          <a:xfrm>
            <a:off x="995363" y="4876800"/>
            <a:ext cx="179387" cy="17938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40992" name="Line 19"/>
          <p:cNvSpPr>
            <a:spLocks noChangeShapeType="1"/>
          </p:cNvSpPr>
          <p:nvPr/>
        </p:nvSpPr>
        <p:spPr bwMode="auto">
          <a:xfrm>
            <a:off x="676275" y="507841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4011 -1.48148E-6 L 2.77778E-7 -1.48148E-6 Z " pathEditMode="relative" ptsTypes="AAA">
                                      <p:cBhvr>
                                        <p:cTn id="6" dur="5000" fill="hold"/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7231E-6 L 0.04115 -0.00323 L -2.5E-6 -3.87231E-6 Z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1948E-6 L -0.03646 4.61948E-6 L -1.94444E-6 4.61948E-6 Z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  <p:bldP spid="3236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92200"/>
            <a:ext cx="4659312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CasellaDiTesto 3"/>
          <p:cNvSpPr txBox="1">
            <a:spLocks noChangeArrowheads="1"/>
          </p:cNvSpPr>
          <p:nvPr/>
        </p:nvSpPr>
        <p:spPr bwMode="auto">
          <a:xfrm>
            <a:off x="642938" y="230188"/>
            <a:ext cx="80422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>
                <a:solidFill>
                  <a:srgbClr val="FF0000"/>
                </a:solidFill>
              </a:rPr>
              <a:t>Collective Modes</a:t>
            </a:r>
          </a:p>
          <a:p>
            <a:pPr eaLnBrk="1" hangingPunct="1"/>
            <a:endParaRPr lang="it-IT" sz="1800"/>
          </a:p>
        </p:txBody>
      </p:sp>
      <p:graphicFrame>
        <p:nvGraphicFramePr>
          <p:cNvPr id="1027" name="Oggetto 12"/>
          <p:cNvGraphicFramePr>
            <a:graphicFrameLocks noChangeAspect="1"/>
          </p:cNvGraphicFramePr>
          <p:nvPr/>
        </p:nvGraphicFramePr>
        <p:xfrm>
          <a:off x="5702300" y="1874838"/>
          <a:ext cx="6889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292100" imgH="241300" progId="Equation.3">
                  <p:embed/>
                </p:oleObj>
              </mc:Choice>
              <mc:Fallback>
                <p:oleObj name="Equation" r:id="rId4" imgW="292100" imgH="24130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1874838"/>
                        <a:ext cx="6889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CasellaDiTesto 13"/>
          <p:cNvSpPr txBox="1">
            <a:spLocks noChangeArrowheads="1"/>
          </p:cNvSpPr>
          <p:nvPr/>
        </p:nvSpPr>
        <p:spPr bwMode="auto">
          <a:xfrm>
            <a:off x="5562600" y="1504950"/>
            <a:ext cx="98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ISGMR</a:t>
            </a:r>
          </a:p>
        </p:txBody>
      </p:sp>
      <p:graphicFrame>
        <p:nvGraphicFramePr>
          <p:cNvPr id="1029" name="Oggetto 14"/>
          <p:cNvGraphicFramePr>
            <a:graphicFrameLocks noChangeAspect="1"/>
          </p:cNvGraphicFramePr>
          <p:nvPr/>
        </p:nvGraphicFramePr>
        <p:xfrm>
          <a:off x="7227888" y="1874838"/>
          <a:ext cx="838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355600" imgH="241300" progId="Equation.3">
                  <p:embed/>
                </p:oleObj>
              </mc:Choice>
              <mc:Fallback>
                <p:oleObj name="Equation" r:id="rId6" imgW="355600" imgH="24130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1874838"/>
                        <a:ext cx="838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CasellaDiTesto 15"/>
          <p:cNvSpPr txBox="1">
            <a:spLocks noChangeArrowheads="1"/>
          </p:cNvSpPr>
          <p:nvPr/>
        </p:nvSpPr>
        <p:spPr bwMode="auto">
          <a:xfrm>
            <a:off x="7161213" y="15049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IVGMR</a:t>
            </a:r>
          </a:p>
        </p:txBody>
      </p:sp>
      <p:sp>
        <p:nvSpPr>
          <p:cNvPr id="1031" name="CasellaDiTesto 16"/>
          <p:cNvSpPr txBox="1">
            <a:spLocks noChangeArrowheads="1"/>
          </p:cNvSpPr>
          <p:nvPr/>
        </p:nvSpPr>
        <p:spPr bwMode="auto">
          <a:xfrm>
            <a:off x="5678488" y="2927350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ISGDR</a:t>
            </a:r>
          </a:p>
        </p:txBody>
      </p:sp>
      <p:sp>
        <p:nvSpPr>
          <p:cNvPr id="1032" name="CasellaDiTesto 17"/>
          <p:cNvSpPr txBox="1">
            <a:spLocks noChangeArrowheads="1"/>
          </p:cNvSpPr>
          <p:nvPr/>
        </p:nvSpPr>
        <p:spPr bwMode="auto">
          <a:xfrm>
            <a:off x="7227888" y="2927350"/>
            <a:ext cx="985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IVGDR</a:t>
            </a:r>
          </a:p>
        </p:txBody>
      </p:sp>
      <p:graphicFrame>
        <p:nvGraphicFramePr>
          <p:cNvPr id="1033" name="Oggetto 18"/>
          <p:cNvGraphicFramePr>
            <a:graphicFrameLocks noChangeAspect="1"/>
          </p:cNvGraphicFramePr>
          <p:nvPr/>
        </p:nvGraphicFramePr>
        <p:xfrm>
          <a:off x="5830888" y="3532188"/>
          <a:ext cx="628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266700" imgH="228600" progId="Equation.3">
                  <p:embed/>
                </p:oleObj>
              </mc:Choice>
              <mc:Fallback>
                <p:oleObj name="Equation" r:id="rId8" imgW="266700" imgH="22860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3532188"/>
                        <a:ext cx="6286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ggetto 19"/>
          <p:cNvGraphicFramePr>
            <a:graphicFrameLocks noChangeAspect="1"/>
          </p:cNvGraphicFramePr>
          <p:nvPr/>
        </p:nvGraphicFramePr>
        <p:xfrm>
          <a:off x="7308850" y="3562350"/>
          <a:ext cx="6889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0" imgW="292100" imgH="203200" progId="Equation.3">
                  <p:embed/>
                </p:oleObj>
              </mc:Choice>
              <mc:Fallback>
                <p:oleObj name="Equation" r:id="rId10" imgW="292100" imgH="203200" progId="Equation.3">
                  <p:embed/>
                  <p:pic>
                    <p:nvPicPr>
                      <p:cNvPr id="0" name="Ogget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562350"/>
                        <a:ext cx="6889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CasellaDiTesto 20"/>
          <p:cNvSpPr txBox="1">
            <a:spLocks noChangeArrowheads="1"/>
          </p:cNvSpPr>
          <p:nvPr/>
        </p:nvSpPr>
        <p:spPr bwMode="auto">
          <a:xfrm>
            <a:off x="5702300" y="4411663"/>
            <a:ext cx="98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ISGQR</a:t>
            </a:r>
          </a:p>
        </p:txBody>
      </p:sp>
      <p:sp>
        <p:nvSpPr>
          <p:cNvPr id="1036" name="CasellaDiTesto 21"/>
          <p:cNvSpPr txBox="1">
            <a:spLocks noChangeArrowheads="1"/>
          </p:cNvSpPr>
          <p:nvPr/>
        </p:nvSpPr>
        <p:spPr bwMode="auto">
          <a:xfrm>
            <a:off x="7227888" y="4386263"/>
            <a:ext cx="985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IVGQR</a:t>
            </a:r>
          </a:p>
        </p:txBody>
      </p:sp>
      <p:graphicFrame>
        <p:nvGraphicFramePr>
          <p:cNvPr id="1037" name="Oggetto 22"/>
          <p:cNvGraphicFramePr>
            <a:graphicFrameLocks noChangeAspect="1"/>
          </p:cNvGraphicFramePr>
          <p:nvPr/>
        </p:nvGraphicFramePr>
        <p:xfrm>
          <a:off x="5830888" y="5145088"/>
          <a:ext cx="6889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2" imgW="292100" imgH="228600" progId="Equation.3">
                  <p:embed/>
                </p:oleObj>
              </mc:Choice>
              <mc:Fallback>
                <p:oleObj name="Equation" r:id="rId12" imgW="292100" imgH="228600" progId="Equation.3">
                  <p:embed/>
                  <p:pic>
                    <p:nvPicPr>
                      <p:cNvPr id="0" name="Oggetto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5145088"/>
                        <a:ext cx="6889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ggetto 23"/>
          <p:cNvGraphicFramePr>
            <a:graphicFrameLocks noChangeAspect="1"/>
          </p:cNvGraphicFramePr>
          <p:nvPr/>
        </p:nvGraphicFramePr>
        <p:xfrm>
          <a:off x="7308850" y="5145088"/>
          <a:ext cx="8382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4" imgW="355600" imgH="228600" progId="Equation.3">
                  <p:embed/>
                </p:oleObj>
              </mc:Choice>
              <mc:Fallback>
                <p:oleObj name="Equation" r:id="rId14" imgW="355600" imgH="228600" progId="Equation.3">
                  <p:embed/>
                  <p:pic>
                    <p:nvPicPr>
                      <p:cNvPr id="0" name="Ogget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145088"/>
                        <a:ext cx="8382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CasellaDiTesto 3"/>
          <p:cNvSpPr txBox="1">
            <a:spLocks noChangeArrowheads="1"/>
          </p:cNvSpPr>
          <p:nvPr/>
        </p:nvSpPr>
        <p:spPr bwMode="auto">
          <a:xfrm>
            <a:off x="1146175" y="5737225"/>
            <a:ext cx="1093788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/>
          <p:cNvSpPr txBox="1"/>
          <p:nvPr/>
        </p:nvSpPr>
        <p:spPr>
          <a:xfrm>
            <a:off x="5037138" y="1038225"/>
            <a:ext cx="3792537" cy="2960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it-IT" sz="1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07988" y="950913"/>
            <a:ext cx="3332162" cy="2989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it-IT" sz="1800" dirty="0"/>
          </a:p>
        </p:txBody>
      </p:sp>
      <p:sp>
        <p:nvSpPr>
          <p:cNvPr id="2051" name="CasellaDiTesto 3"/>
          <p:cNvSpPr txBox="1">
            <a:spLocks noChangeArrowheads="1"/>
          </p:cNvSpPr>
          <p:nvPr/>
        </p:nvSpPr>
        <p:spPr bwMode="auto">
          <a:xfrm>
            <a:off x="549275" y="-77788"/>
            <a:ext cx="804227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>
                <a:solidFill>
                  <a:srgbClr val="FF0000"/>
                </a:solidFill>
              </a:rPr>
              <a:t>Theoretical description of collective motion</a:t>
            </a:r>
            <a:endParaRPr lang="it-IT" sz="1800">
              <a:solidFill>
                <a:srgbClr val="FF0000"/>
              </a:solidFill>
            </a:endParaRPr>
          </a:p>
        </p:txBody>
      </p:sp>
      <p:graphicFrame>
        <p:nvGraphicFramePr>
          <p:cNvPr id="2052" name="Oggetto 4"/>
          <p:cNvGraphicFramePr>
            <a:graphicFrameLocks noChangeAspect="1"/>
          </p:cNvGraphicFramePr>
          <p:nvPr/>
        </p:nvGraphicFramePr>
        <p:xfrm>
          <a:off x="850900" y="1503363"/>
          <a:ext cx="25542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231900" imgH="393700" progId="Equation.3">
                  <p:embed/>
                </p:oleObj>
              </mc:Choice>
              <mc:Fallback>
                <p:oleObj name="Equation" r:id="rId4" imgW="1231900" imgH="39370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503363"/>
                        <a:ext cx="25542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ggetto 5"/>
          <p:cNvGraphicFramePr>
            <a:graphicFrameLocks noChangeAspect="1"/>
          </p:cNvGraphicFramePr>
          <p:nvPr/>
        </p:nvGraphicFramePr>
        <p:xfrm>
          <a:off x="6305550" y="1616075"/>
          <a:ext cx="12525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622300" imgH="228600" progId="Equation.3">
                  <p:embed/>
                </p:oleObj>
              </mc:Choice>
              <mc:Fallback>
                <p:oleObj name="Equation" r:id="rId6" imgW="622300" imgH="22860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616075"/>
                        <a:ext cx="125253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ggetto 6"/>
          <p:cNvGraphicFramePr>
            <a:graphicFrameLocks noChangeAspect="1"/>
          </p:cNvGraphicFramePr>
          <p:nvPr/>
        </p:nvGraphicFramePr>
        <p:xfrm>
          <a:off x="5381625" y="2292350"/>
          <a:ext cx="27241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8" imgW="1320800" imgH="279400" progId="Equation.3">
                  <p:embed/>
                </p:oleObj>
              </mc:Choice>
              <mc:Fallback>
                <p:oleObj name="Equation" r:id="rId8" imgW="1320800" imgH="2794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292350"/>
                        <a:ext cx="27241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CasellaDiTesto 11"/>
          <p:cNvSpPr txBox="1">
            <a:spLocks noChangeArrowheads="1"/>
          </p:cNvSpPr>
          <p:nvPr/>
        </p:nvSpPr>
        <p:spPr bwMode="auto">
          <a:xfrm>
            <a:off x="1355725" y="54133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3366FF"/>
                </a:solidFill>
              </a:rPr>
              <a:t>Semiclassical</a:t>
            </a:r>
          </a:p>
        </p:txBody>
      </p:sp>
      <p:graphicFrame>
        <p:nvGraphicFramePr>
          <p:cNvPr id="2056" name="Oggetto 14"/>
          <p:cNvGraphicFramePr>
            <a:graphicFrameLocks noChangeAspect="1"/>
          </p:cNvGraphicFramePr>
          <p:nvPr/>
        </p:nvGraphicFramePr>
        <p:xfrm>
          <a:off x="1176338" y="1050925"/>
          <a:ext cx="358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0" imgW="152400" imgH="139700" progId="Equation.3">
                  <p:embed/>
                </p:oleObj>
              </mc:Choice>
              <mc:Fallback>
                <p:oleObj name="Equation" r:id="rId10" imgW="152400" imgH="13970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050925"/>
                        <a:ext cx="3587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ggetto 15"/>
          <p:cNvGraphicFramePr>
            <a:graphicFrameLocks noChangeAspect="1"/>
          </p:cNvGraphicFramePr>
          <p:nvPr/>
        </p:nvGraphicFramePr>
        <p:xfrm>
          <a:off x="2589213" y="1055688"/>
          <a:ext cx="3286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12" imgW="139700" imgH="139700" progId="Equation.3">
                  <p:embed/>
                </p:oleObj>
              </mc:Choice>
              <mc:Fallback>
                <p:oleObj name="Equation" r:id="rId12" imgW="139700" imgH="13970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055688"/>
                        <a:ext cx="3286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ggetto 16"/>
          <p:cNvGraphicFramePr>
            <a:graphicFrameLocks noChangeAspect="1"/>
          </p:cNvGraphicFramePr>
          <p:nvPr/>
        </p:nvGraphicFramePr>
        <p:xfrm>
          <a:off x="1308100" y="2536825"/>
          <a:ext cx="19494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14" imgW="825500" imgH="241300" progId="Equation.3">
                  <p:embed/>
                </p:oleObj>
              </mc:Choice>
              <mc:Fallback>
                <p:oleObj name="Equation" r:id="rId14" imgW="825500" imgH="241300" progId="Equation.3">
                  <p:embed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536825"/>
                        <a:ext cx="19494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ggetto 17"/>
          <p:cNvGraphicFramePr>
            <a:graphicFrameLocks noChangeAspect="1"/>
          </p:cNvGraphicFramePr>
          <p:nvPr/>
        </p:nvGraphicFramePr>
        <p:xfrm>
          <a:off x="1257300" y="3322638"/>
          <a:ext cx="20177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16" imgW="977900" imgH="279400" progId="Equation.3">
                  <p:embed/>
                </p:oleObj>
              </mc:Choice>
              <mc:Fallback>
                <p:oleObj name="Equation" r:id="rId16" imgW="977900" imgH="279400" progId="Equation.3">
                  <p:embed/>
                  <p:pic>
                    <p:nvPicPr>
                      <p:cNvPr id="0" name="Ogget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322638"/>
                        <a:ext cx="20177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CasellaDiTesto 20"/>
          <p:cNvSpPr txBox="1">
            <a:spLocks noChangeArrowheads="1"/>
          </p:cNvSpPr>
          <p:nvPr/>
        </p:nvSpPr>
        <p:spPr bwMode="auto">
          <a:xfrm>
            <a:off x="5037138" y="542925"/>
            <a:ext cx="386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3366FF"/>
                </a:solidFill>
              </a:rPr>
              <a:t>Microscopic (Harmonic appriximation)</a:t>
            </a:r>
          </a:p>
        </p:txBody>
      </p:sp>
      <p:graphicFrame>
        <p:nvGraphicFramePr>
          <p:cNvPr id="2061" name="Oggetto 22"/>
          <p:cNvGraphicFramePr>
            <a:graphicFrameLocks noChangeAspect="1"/>
          </p:cNvGraphicFramePr>
          <p:nvPr/>
        </p:nvGraphicFramePr>
        <p:xfrm>
          <a:off x="6067425" y="3352800"/>
          <a:ext cx="17033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18" imgW="825500" imgH="215900" progId="Equation.3">
                  <p:embed/>
                </p:oleObj>
              </mc:Choice>
              <mc:Fallback>
                <p:oleObj name="Equation" r:id="rId18" imgW="825500" imgH="215900" progId="Equation.3">
                  <p:embed/>
                  <p:pic>
                    <p:nvPicPr>
                      <p:cNvPr id="0" name="Oggetto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3352800"/>
                        <a:ext cx="17033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158750" y="4057650"/>
            <a:ext cx="4535488" cy="2800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solidFill>
              <a:schemeClr val="accent2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Times New Roman" charset="0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TDA</a:t>
            </a:r>
            <a:r>
              <a:rPr lang="en-US" sz="2400" b="1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endParaRPr lang="en-US" sz="2400" b="1" dirty="0" smtClean="0">
              <a:solidFill>
                <a:srgbClr val="0000FF"/>
              </a:solidFill>
              <a:latin typeface="Times New Roman" charset="0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|  </a:t>
            </a:r>
            <a:r>
              <a:rPr lang="el-GR" sz="2400" b="1" dirty="0" smtClean="0">
                <a:latin typeface="Times New Roman" charset="0"/>
                <a:sym typeface="Symbol" charset="0"/>
              </a:rPr>
              <a:t>λ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 &gt;=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O</a:t>
            </a:r>
            <a:r>
              <a:rPr lang="el-GR" sz="2400" b="1" baseline="-25000" dirty="0">
                <a:latin typeface="Times New Roman" charset="0"/>
                <a:sym typeface="Symbol" charset="0"/>
              </a:rPr>
              <a:t>λ</a:t>
            </a:r>
            <a:r>
              <a:rPr lang="en-US" sz="2400" b="1" baseline="30000" dirty="0">
                <a:solidFill>
                  <a:schemeClr val="accent2"/>
                </a:solidFill>
                <a:latin typeface="Times New Roman" charset="0"/>
                <a:sym typeface="Symbol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| HF 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</a:rPr>
              <a:t>&gt;</a:t>
            </a:r>
            <a:r>
              <a:rPr lang="en-US" sz="2400" b="1" dirty="0" smtClean="0">
                <a:solidFill>
                  <a:schemeClr val="accent2"/>
                </a:solidFill>
                <a:latin typeface="Times New Roman" charset="0"/>
              </a:rPr>
              <a:t>            </a:t>
            </a:r>
            <a:endParaRPr lang="en-US" sz="2400" b="1" dirty="0" smtClean="0">
              <a:solidFill>
                <a:srgbClr val="FF0000"/>
              </a:solidFill>
              <a:latin typeface="Times New Roman" charset="0"/>
              <a:sym typeface="Symbol" charset="0"/>
            </a:endParaRPr>
          </a:p>
          <a:p>
            <a:pPr>
              <a:buFontTx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O</a:t>
            </a:r>
            <a:r>
              <a:rPr lang="el-GR" sz="2400" b="1" baseline="-25000" dirty="0" smtClean="0">
                <a:latin typeface="Times New Roman" charset="0"/>
                <a:sym typeface="Symbol" charset="0"/>
              </a:rPr>
              <a:t>λ</a:t>
            </a:r>
            <a:r>
              <a:rPr lang="en-US" sz="2400" b="1" baseline="30000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†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charset="0"/>
                <a:sym typeface="Symbol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 </a:t>
            </a:r>
            <a:r>
              <a:rPr lang="el-GR" sz="2400" b="1" dirty="0" smtClean="0">
                <a:solidFill>
                  <a:schemeClr val="tx2"/>
                </a:solidFill>
                <a:latin typeface="Times New Roman" charset="0"/>
                <a:sym typeface="Symbol" charset="0"/>
              </a:rPr>
              <a:t>Σ</a:t>
            </a:r>
            <a:r>
              <a:rPr lang="it-IT" sz="2400" b="1" baseline="-25000" dirty="0" err="1" smtClean="0">
                <a:solidFill>
                  <a:schemeClr val="tx2"/>
                </a:solidFill>
                <a:latin typeface="Times New Roman" charset="0"/>
                <a:sym typeface="Symbol" charset="0"/>
              </a:rPr>
              <a:t>ph</a:t>
            </a:r>
            <a:r>
              <a:rPr lang="it-IT" sz="2400" b="1" dirty="0" smtClean="0">
                <a:solidFill>
                  <a:schemeClr val="tx2"/>
                </a:solidFill>
                <a:latin typeface="Times New Roman" charset="0"/>
                <a:sym typeface="Symbol" charset="0"/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c</a:t>
            </a:r>
            <a:r>
              <a:rPr lang="it-IT" sz="2400" b="1" baseline="-25000" dirty="0" err="1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ph</a:t>
            </a:r>
            <a:r>
              <a:rPr lang="it-IT" sz="2400" b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(</a:t>
            </a:r>
            <a:r>
              <a:rPr lang="el-GR" sz="2400" b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λ</a:t>
            </a:r>
            <a:r>
              <a:rPr lang="it-IT" sz="2400" b="1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)</a:t>
            </a:r>
            <a:r>
              <a:rPr lang="it-IT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a</a:t>
            </a:r>
            <a:r>
              <a:rPr lang="en-US" sz="2400" b="1" baseline="30000" dirty="0" smtClean="0">
                <a:solidFill>
                  <a:schemeClr val="accent2"/>
                </a:solidFill>
                <a:latin typeface="Times New Roman" charset="0"/>
                <a:sym typeface="Symbol" charset="0"/>
              </a:rPr>
              <a:t>†</a:t>
            </a:r>
            <a:r>
              <a:rPr lang="it-IT" sz="2400" b="1" baseline="-25000" dirty="0" err="1" smtClean="0">
                <a:latin typeface="Times New Roman" charset="0"/>
                <a:sym typeface="Symbol" charset="0"/>
              </a:rPr>
              <a:t>p</a:t>
            </a:r>
            <a:r>
              <a:rPr lang="it-IT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a</a:t>
            </a:r>
            <a:r>
              <a:rPr lang="it-IT" sz="2400" b="1" baseline="-25000" dirty="0" smtClean="0">
                <a:latin typeface="Times New Roman" charset="0"/>
                <a:sym typeface="Symbol" charset="0"/>
              </a:rPr>
              <a:t>h</a:t>
            </a:r>
            <a:r>
              <a:rPr lang="it-IT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  <a:latin typeface="Times New Roman" charset="0"/>
                <a:sym typeface="Symbol" charset="0"/>
              </a:rPr>
              <a:t>  </a:t>
            </a:r>
          </a:p>
          <a:p>
            <a:pPr>
              <a:buFontTx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RPA</a:t>
            </a:r>
          </a:p>
          <a:p>
            <a:pPr>
              <a:buFontTx/>
              <a:buNone/>
              <a:defRPr/>
            </a:pPr>
            <a:r>
              <a:rPr lang="it-IT" sz="2400" b="1" dirty="0" smtClean="0">
                <a:solidFill>
                  <a:schemeClr val="tx2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</a:rPr>
              <a:t>|  </a:t>
            </a:r>
            <a:r>
              <a:rPr lang="el-GR" sz="2400" b="1" dirty="0">
                <a:latin typeface="Times New Roman" charset="0"/>
                <a:sym typeface="Symbol" charset="0"/>
              </a:rPr>
              <a:t>λ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</a:rPr>
              <a:t> &gt;=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O</a:t>
            </a:r>
            <a:r>
              <a:rPr lang="el-GR" sz="2400" b="1" baseline="-25000" dirty="0">
                <a:latin typeface="Times New Roman" charset="0"/>
                <a:sym typeface="Symbol" charset="0"/>
              </a:rPr>
              <a:t>λ</a:t>
            </a:r>
            <a:r>
              <a:rPr lang="en-US" sz="2400" b="1" baseline="30000" dirty="0">
                <a:solidFill>
                  <a:schemeClr val="accent2"/>
                </a:solidFill>
                <a:latin typeface="Times New Roman" charset="0"/>
                <a:sym typeface="Symbol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</a:rPr>
              <a:t>| 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0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charset="0"/>
              </a:rPr>
              <a:t>corr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</a:rPr>
              <a:t>&gt;</a:t>
            </a:r>
            <a:r>
              <a:rPr lang="en-US" sz="2400" b="1" dirty="0">
                <a:solidFill>
                  <a:schemeClr val="accent2"/>
                </a:solidFill>
                <a:latin typeface="Times New Roman" charset="0"/>
              </a:rPr>
              <a:t> </a:t>
            </a:r>
            <a:endParaRPr lang="en-US" sz="2400" b="1" dirty="0" smtClean="0">
              <a:solidFill>
                <a:schemeClr val="accent2"/>
              </a:solidFill>
              <a:latin typeface="Times New Roman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sym typeface="Symbol" charset="0"/>
              </a:rPr>
              <a:t>O</a:t>
            </a:r>
            <a:r>
              <a:rPr lang="el-GR" sz="2000" b="1" baseline="-25000" dirty="0" smtClean="0">
                <a:solidFill>
                  <a:srgbClr val="000000"/>
                </a:solidFill>
                <a:sym typeface="Symbol" charset="0"/>
              </a:rPr>
              <a:t>λ</a:t>
            </a:r>
            <a:r>
              <a:rPr lang="en-US" sz="2000" b="1" baseline="30000" dirty="0">
                <a:solidFill>
                  <a:srgbClr val="C0504D"/>
                </a:solidFill>
                <a:sym typeface="Symbol" charset="0"/>
              </a:rPr>
              <a:t>†</a:t>
            </a:r>
            <a:r>
              <a:rPr lang="en-US" sz="2000" b="1" dirty="0">
                <a:solidFill>
                  <a:srgbClr val="FF0000"/>
                </a:solidFill>
                <a:sym typeface="Symbol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sym typeface="Symbol" charset="0"/>
              </a:rPr>
              <a:t> = </a:t>
            </a:r>
            <a:r>
              <a:rPr lang="el-GR" sz="2000" b="1" dirty="0">
                <a:solidFill>
                  <a:srgbClr val="1F497D"/>
                </a:solidFill>
                <a:sym typeface="Symbol" charset="0"/>
              </a:rPr>
              <a:t>Σ</a:t>
            </a:r>
            <a:r>
              <a:rPr lang="it-IT" sz="2000" b="1" baseline="-25000" dirty="0" err="1">
                <a:solidFill>
                  <a:srgbClr val="1F497D"/>
                </a:solidFill>
                <a:sym typeface="Symbol" charset="0"/>
              </a:rPr>
              <a:t>ph</a:t>
            </a:r>
            <a:r>
              <a:rPr lang="it-IT" sz="2000" b="1" dirty="0">
                <a:solidFill>
                  <a:srgbClr val="1F497D"/>
                </a:solidFill>
                <a:sym typeface="Symbol" charset="0"/>
              </a:rPr>
              <a:t> [</a:t>
            </a:r>
            <a:r>
              <a:rPr lang="it-IT" sz="2000" b="1" dirty="0" err="1">
                <a:solidFill>
                  <a:srgbClr val="000000"/>
                </a:solidFill>
                <a:sym typeface="Symbol" charset="0"/>
              </a:rPr>
              <a:t>X</a:t>
            </a:r>
            <a:r>
              <a:rPr lang="it-IT" sz="2000" b="1" baseline="-25000" dirty="0" err="1">
                <a:solidFill>
                  <a:srgbClr val="000000"/>
                </a:solidFill>
                <a:sym typeface="Symbol" charset="0"/>
              </a:rPr>
              <a:t>ph</a:t>
            </a:r>
            <a:r>
              <a:rPr lang="it-IT" sz="2000" b="1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l-GR" sz="2000" b="1" dirty="0">
                <a:solidFill>
                  <a:srgbClr val="000000"/>
                </a:solidFill>
                <a:sym typeface="Symbol" charset="0"/>
              </a:rPr>
              <a:t>λ</a:t>
            </a:r>
            <a:r>
              <a:rPr lang="it-IT" sz="2000" b="1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it-IT" sz="2000" b="1" dirty="0">
                <a:solidFill>
                  <a:srgbClr val="FF0000"/>
                </a:solidFill>
                <a:sym typeface="Symbol" charset="0"/>
              </a:rPr>
              <a:t> a</a:t>
            </a:r>
            <a:r>
              <a:rPr lang="en-US" sz="2000" b="1" baseline="30000" dirty="0">
                <a:solidFill>
                  <a:srgbClr val="C0504D"/>
                </a:solidFill>
                <a:sym typeface="Symbol" charset="0"/>
              </a:rPr>
              <a:t>†</a:t>
            </a:r>
            <a:r>
              <a:rPr lang="it-IT" sz="2000" b="1" baseline="-25000" dirty="0" err="1">
                <a:solidFill>
                  <a:srgbClr val="000000"/>
                </a:solidFill>
                <a:sym typeface="Symbol" charset="0"/>
              </a:rPr>
              <a:t>p</a:t>
            </a:r>
            <a:r>
              <a:rPr lang="it-IT" sz="2000" b="1" dirty="0">
                <a:solidFill>
                  <a:srgbClr val="FF0000"/>
                </a:solidFill>
                <a:sym typeface="Symbol" charset="0"/>
              </a:rPr>
              <a:t> a</a:t>
            </a:r>
            <a:r>
              <a:rPr lang="it-IT" sz="2000" b="1" baseline="-25000" dirty="0">
                <a:solidFill>
                  <a:srgbClr val="000000"/>
                </a:solidFill>
                <a:sym typeface="Symbol" charset="0"/>
              </a:rPr>
              <a:t>h</a:t>
            </a:r>
            <a:r>
              <a:rPr lang="it-IT" sz="20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it-IT" sz="2000" b="1" dirty="0">
                <a:solidFill>
                  <a:srgbClr val="1F497D"/>
                </a:solidFill>
                <a:sym typeface="Symbol" charset="0"/>
              </a:rPr>
              <a:t>–</a:t>
            </a:r>
            <a:r>
              <a:rPr lang="it-IT" sz="20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sym typeface="Symbol" charset="0"/>
              </a:rPr>
              <a:t>Y</a:t>
            </a:r>
            <a:r>
              <a:rPr lang="it-IT" sz="2000" b="1" baseline="-25000" dirty="0" err="1">
                <a:solidFill>
                  <a:srgbClr val="000000"/>
                </a:solidFill>
                <a:sym typeface="Symbol" charset="0"/>
              </a:rPr>
              <a:t>ph</a:t>
            </a:r>
            <a:r>
              <a:rPr lang="it-IT" sz="2000" b="1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l-GR" sz="2000" b="1" dirty="0">
                <a:solidFill>
                  <a:srgbClr val="000000"/>
                </a:solidFill>
                <a:sym typeface="Symbol" charset="0"/>
              </a:rPr>
              <a:t>λ</a:t>
            </a:r>
            <a:r>
              <a:rPr lang="it-IT" sz="2000" b="1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it-IT" sz="2000" b="1" dirty="0">
                <a:solidFill>
                  <a:srgbClr val="FF0000"/>
                </a:solidFill>
                <a:sym typeface="Symbol" charset="0"/>
              </a:rPr>
              <a:t> a</a:t>
            </a:r>
            <a:r>
              <a:rPr lang="en-US" sz="2000" b="1" baseline="30000" dirty="0">
                <a:solidFill>
                  <a:srgbClr val="C0504D"/>
                </a:solidFill>
                <a:sym typeface="Symbol" charset="0"/>
              </a:rPr>
              <a:t>†</a:t>
            </a:r>
            <a:r>
              <a:rPr lang="it-IT" sz="2000" b="1" baseline="-25000" dirty="0">
                <a:solidFill>
                  <a:srgbClr val="000000"/>
                </a:solidFill>
                <a:sym typeface="Symbol" charset="0"/>
              </a:rPr>
              <a:t>h</a:t>
            </a:r>
            <a:r>
              <a:rPr lang="it-IT" sz="20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sym typeface="Symbol" charset="0"/>
              </a:rPr>
              <a:t>a</a:t>
            </a:r>
            <a:r>
              <a:rPr lang="it-IT" sz="2000" b="1" baseline="-25000" dirty="0" err="1">
                <a:solidFill>
                  <a:srgbClr val="000000"/>
                </a:solidFill>
                <a:sym typeface="Symbol" charset="0"/>
              </a:rPr>
              <a:t>p</a:t>
            </a:r>
            <a:r>
              <a:rPr lang="it-IT" sz="2000" b="1" dirty="0">
                <a:solidFill>
                  <a:srgbClr val="1F497D"/>
                </a:solidFill>
                <a:sym typeface="Symbol" charset="0"/>
              </a:rPr>
              <a:t>] </a:t>
            </a:r>
            <a:endParaRPr lang="it-IT" sz="2000" b="1" dirty="0" smtClean="0">
              <a:solidFill>
                <a:schemeClr val="tx2"/>
              </a:solidFill>
              <a:latin typeface="Times New Roman" charset="0"/>
              <a:sym typeface="Symbol" charset="0"/>
            </a:endParaRPr>
          </a:p>
          <a:p>
            <a:pPr>
              <a:buFontTx/>
              <a:buNone/>
              <a:defRPr/>
            </a:pPr>
            <a:endParaRPr lang="it-IT" b="1" dirty="0">
              <a:latin typeface="Times New Roman" charset="0"/>
              <a:sym typeface="Symbol" charset="0"/>
            </a:endParaRPr>
          </a:p>
        </p:txBody>
      </p:sp>
      <p:sp>
        <p:nvSpPr>
          <p:cNvPr id="3" name="Freccia destra 2"/>
          <p:cNvSpPr/>
          <p:nvPr/>
        </p:nvSpPr>
        <p:spPr>
          <a:xfrm>
            <a:off x="3951288" y="2266950"/>
            <a:ext cx="977900" cy="484188"/>
          </a:xfrm>
          <a:prstGeom prst="rightArrow">
            <a:avLst>
              <a:gd name="adj1" fmla="val 572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2064" name="CasellaDiTesto 3"/>
          <p:cNvSpPr txBox="1">
            <a:spLocks noChangeArrowheads="1"/>
          </p:cNvSpPr>
          <p:nvPr/>
        </p:nvSpPr>
        <p:spPr bwMode="auto">
          <a:xfrm>
            <a:off x="3871913" y="1839913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Times New Roman" charset="0"/>
              </a:rPr>
              <a:t>mapping</a:t>
            </a:r>
            <a:endParaRPr lang="it-IT" sz="1800"/>
          </a:p>
        </p:txBody>
      </p:sp>
      <p:pic>
        <p:nvPicPr>
          <p:cNvPr id="2065" name="Immagine 4" descr="TDAvsRP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64063"/>
            <a:ext cx="414813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10429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pPr>
              <a:buFontTx/>
              <a:buNone/>
            </a:pPr>
            <a:endParaRPr lang="it-IT" b="1">
              <a:solidFill>
                <a:schemeClr val="accent2"/>
              </a:solidFill>
              <a:latin typeface="Calibri" charset="0"/>
            </a:endParaRPr>
          </a:p>
        </p:txBody>
      </p:sp>
      <p:pic>
        <p:nvPicPr>
          <p:cNvPr id="29698" name="Picture 4" descr="sp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41375"/>
            <a:ext cx="8496300" cy="568801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4572000" y="6092825"/>
            <a:ext cx="2808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4787900" y="5589588"/>
            <a:ext cx="177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3492500" y="60928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2871788" y="5641975"/>
            <a:ext cx="1944687" cy="955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defTabSz="914400">
              <a:lnSpc>
                <a:spcPct val="90000"/>
              </a:lnSpc>
            </a:pPr>
            <a:r>
              <a:rPr lang="en-US" b="1">
                <a:solidFill>
                  <a:srgbClr val="3333CC"/>
                </a:solidFill>
                <a:latin typeface="Times New Roman" charset="0"/>
                <a:cs typeface="Arial" charset="0"/>
              </a:rPr>
              <a:t> TDA or RPA</a:t>
            </a: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5197475" y="5194300"/>
            <a:ext cx="3406775" cy="8953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defTabSz="914400"/>
            <a:r>
              <a:rPr lang="en-US" sz="1800" b="1">
                <a:solidFill>
                  <a:srgbClr val="3333CC"/>
                </a:solidFill>
                <a:latin typeface="Times New Roman" charset="0"/>
                <a:cs typeface="Arial" charset="0"/>
              </a:rPr>
              <a:t>Collisional damping: </a:t>
            </a:r>
            <a:r>
              <a:rPr lang="en-US" sz="1800" b="1">
                <a:solidFill>
                  <a:srgbClr val="FF0000"/>
                </a:solidFill>
                <a:latin typeface="Times New Roman" charset="0"/>
                <a:cs typeface="Arial" charset="0"/>
              </a:rPr>
              <a:t>Beyond RPA</a:t>
            </a:r>
          </a:p>
        </p:txBody>
      </p:sp>
      <p:cxnSp>
        <p:nvCxnSpPr>
          <p:cNvPr id="29704" name="Connettore 2 12"/>
          <p:cNvCxnSpPr>
            <a:cxnSpLocks noChangeShapeType="1"/>
          </p:cNvCxnSpPr>
          <p:nvPr/>
        </p:nvCxnSpPr>
        <p:spPr bwMode="auto">
          <a:xfrm flipV="1">
            <a:off x="971550" y="2852738"/>
            <a:ext cx="985838" cy="382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4932363" y="6165850"/>
            <a:ext cx="3995737" cy="431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defTabSz="914400"/>
            <a:r>
              <a:rPr lang="it-IT" sz="1600">
                <a:solidFill>
                  <a:srgbClr val="000000"/>
                </a:solidFill>
                <a:latin typeface="Times New Roman" charset="0"/>
                <a:cs typeface="Arial" charset="0"/>
              </a:rPr>
              <a:t>From   P.F. Bortignon, A. Bracco, R.A. Broglia, </a:t>
            </a:r>
          </a:p>
          <a:p>
            <a:pPr marL="342900" indent="-342900" algn="ctr" defTabSz="914400"/>
            <a:r>
              <a:rPr lang="it-IT" sz="1600">
                <a:solidFill>
                  <a:srgbClr val="000000"/>
                </a:solidFill>
                <a:latin typeface="Times New Roman" charset="0"/>
                <a:cs typeface="Arial" charset="0"/>
              </a:rPr>
              <a:t>Giant Resonances (hap, 1998)</a:t>
            </a:r>
            <a:endParaRPr lang="cs-CZ" sz="16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6" name="Freccia a destra 17"/>
          <p:cNvSpPr>
            <a:spLocks noChangeArrowheads="1"/>
          </p:cNvSpPr>
          <p:nvPr/>
        </p:nvSpPr>
        <p:spPr bwMode="auto">
          <a:xfrm rot="-3150203">
            <a:off x="1835150" y="3789363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</a:pPr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7" name="Freccia a destra 18"/>
          <p:cNvSpPr>
            <a:spLocks noChangeArrowheads="1"/>
          </p:cNvSpPr>
          <p:nvPr/>
        </p:nvSpPr>
        <p:spPr bwMode="auto">
          <a:xfrm rot="-2556091">
            <a:off x="1476375" y="36449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</a:pPr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8" name="Freccia a destra 19"/>
          <p:cNvSpPr>
            <a:spLocks noChangeArrowheads="1"/>
          </p:cNvSpPr>
          <p:nvPr/>
        </p:nvSpPr>
        <p:spPr bwMode="auto">
          <a:xfrm rot="-2782994">
            <a:off x="1907382" y="3788569"/>
            <a:ext cx="979487" cy="485775"/>
          </a:xfrm>
          <a:prstGeom prst="rightArrow">
            <a:avLst>
              <a:gd name="adj1" fmla="val 50000"/>
              <a:gd name="adj2" fmla="val 499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</a:pPr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09" name="Freccia a destra 20"/>
          <p:cNvSpPr>
            <a:spLocks noChangeArrowheads="1"/>
          </p:cNvSpPr>
          <p:nvPr/>
        </p:nvSpPr>
        <p:spPr bwMode="auto">
          <a:xfrm>
            <a:off x="2484438" y="26368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</a:pPr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10" name="Freccia a destra 21"/>
          <p:cNvSpPr>
            <a:spLocks noChangeArrowheads="1"/>
          </p:cNvSpPr>
          <p:nvPr/>
        </p:nvSpPr>
        <p:spPr bwMode="auto">
          <a:xfrm rot="-1794895">
            <a:off x="2060575" y="39417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</a:pPr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9711" name="Freccia a destra 23"/>
          <p:cNvSpPr>
            <a:spLocks noChangeArrowheads="1"/>
          </p:cNvSpPr>
          <p:nvPr/>
        </p:nvSpPr>
        <p:spPr bwMode="auto">
          <a:xfrm rot="-2649762">
            <a:off x="2124075" y="3429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</a:pPr>
            <a:endParaRPr lang="it-IT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cxnSp>
        <p:nvCxnSpPr>
          <p:cNvPr id="29712" name="Connettore 2 25"/>
          <p:cNvCxnSpPr>
            <a:cxnSpLocks noChangeShapeType="1"/>
          </p:cNvCxnSpPr>
          <p:nvPr/>
        </p:nvCxnSpPr>
        <p:spPr bwMode="auto">
          <a:xfrm rot="5400000" flipH="1" flipV="1">
            <a:off x="2447926" y="3465512"/>
            <a:ext cx="1008062" cy="792163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Connettore 2 30"/>
          <p:cNvCxnSpPr>
            <a:cxnSpLocks noChangeShapeType="1"/>
          </p:cNvCxnSpPr>
          <p:nvPr/>
        </p:nvCxnSpPr>
        <p:spPr bwMode="auto">
          <a:xfrm flipH="1" flipV="1">
            <a:off x="5795963" y="3573463"/>
            <a:ext cx="447675" cy="162083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Rectangle 8"/>
          <p:cNvSpPr txBox="1">
            <a:spLocks noChangeArrowheads="1"/>
          </p:cNvSpPr>
          <p:nvPr/>
        </p:nvSpPr>
        <p:spPr bwMode="auto">
          <a:xfrm>
            <a:off x="0" y="-82550"/>
            <a:ext cx="9144000" cy="719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Collective modes: anharmonic features</a:t>
            </a:r>
            <a:endParaRPr lang="en-US" sz="4000" b="1" i="1">
              <a:solidFill>
                <a:srgbClr val="FF0000"/>
              </a:solidFill>
              <a:latin typeface="Monotype Corsiva" charset="0"/>
              <a:ea typeface="MS PGothic" charset="0"/>
              <a:cs typeface="MS PGothic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314450" y="4418013"/>
            <a:ext cx="2443163" cy="661987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defTabSz="914400">
              <a:lnSpc>
                <a:spcPct val="90000"/>
              </a:lnSpc>
              <a:defRPr/>
            </a:pPr>
            <a:r>
              <a:rPr lang="en-US" b="1" dirty="0">
                <a:solidFill>
                  <a:srgbClr val="3333CC"/>
                </a:solidFill>
                <a:latin typeface="Times New Roman" charset="0"/>
                <a:cs typeface="Arial" charset="0"/>
              </a:rPr>
              <a:t>Landau Damping</a:t>
            </a:r>
            <a:endParaRPr lang="en-US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14463" y="192088"/>
            <a:ext cx="4633912" cy="4143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 err="1">
                <a:solidFill>
                  <a:srgbClr val="FF0000"/>
                </a:solidFill>
              </a:rPr>
              <a:t>E</a:t>
            </a:r>
            <a:r>
              <a:rPr lang="de-DE" sz="1800" b="1" dirty="0" err="1">
                <a:solidFill>
                  <a:srgbClr val="FF0000"/>
                </a:solidFill>
              </a:rPr>
              <a:t>quation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1800" b="1" dirty="0" err="1">
                <a:solidFill>
                  <a:srgbClr val="FF0000"/>
                </a:solidFill>
              </a:rPr>
              <a:t>of</a:t>
            </a:r>
            <a:r>
              <a:rPr lang="de-DE" sz="3200" b="1" dirty="0">
                <a:solidFill>
                  <a:srgbClr val="FF0000"/>
                </a:solidFill>
              </a:rPr>
              <a:t> M</a:t>
            </a:r>
            <a:r>
              <a:rPr lang="de-DE" sz="1800" b="1" dirty="0">
                <a:solidFill>
                  <a:srgbClr val="FF0000"/>
                </a:solidFill>
              </a:rPr>
              <a:t>otion</a:t>
            </a:r>
            <a:r>
              <a:rPr lang="de-DE" sz="3200" b="1" dirty="0">
                <a:solidFill>
                  <a:srgbClr val="FF0000"/>
                </a:solidFill>
              </a:rPr>
              <a:t> P</a:t>
            </a:r>
            <a:r>
              <a:rPr lang="de-DE" sz="1800" b="1" dirty="0">
                <a:solidFill>
                  <a:srgbClr val="FF0000"/>
                </a:solidFill>
              </a:rPr>
              <a:t>honon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M</a:t>
            </a:r>
            <a:r>
              <a:rPr lang="de-DE" sz="1800" b="1" dirty="0" err="1">
                <a:solidFill>
                  <a:srgbClr val="FF0000"/>
                </a:solidFill>
              </a:rPr>
              <a:t>ethod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3074" name="CasellaDiTesto 4"/>
          <p:cNvSpPr txBox="1">
            <a:spLocks noChangeArrowheads="1"/>
          </p:cNvSpPr>
          <p:nvPr/>
        </p:nvSpPr>
        <p:spPr bwMode="auto">
          <a:xfrm>
            <a:off x="0" y="549275"/>
            <a:ext cx="467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1"/>
              <a:t>Main Goal</a:t>
            </a:r>
            <a:r>
              <a:rPr lang="it-IT" sz="1600"/>
              <a:t>:  Generating</a:t>
            </a:r>
            <a:r>
              <a:rPr lang="it-IT" sz="1600">
                <a:solidFill>
                  <a:srgbClr val="FF0000"/>
                </a:solidFill>
              </a:rPr>
              <a:t> </a:t>
            </a:r>
            <a:r>
              <a:rPr lang="it-IT" sz="1600"/>
              <a:t> </a:t>
            </a:r>
            <a:r>
              <a:rPr lang="it-IT" sz="1600">
                <a:solidFill>
                  <a:srgbClr val="FF0000"/>
                </a:solidFill>
              </a:rPr>
              <a:t>n-phonon </a:t>
            </a:r>
            <a:r>
              <a:rPr lang="it-IT" sz="1600"/>
              <a:t>basis (n=0,1,2,…)</a:t>
            </a:r>
          </a:p>
        </p:txBody>
      </p:sp>
      <p:sp>
        <p:nvSpPr>
          <p:cNvPr id="3075" name="CasellaDiTesto 10"/>
          <p:cNvSpPr txBox="1">
            <a:spLocks noChangeArrowheads="1"/>
          </p:cNvSpPr>
          <p:nvPr/>
        </p:nvSpPr>
        <p:spPr bwMode="auto">
          <a:xfrm>
            <a:off x="71438" y="1479550"/>
            <a:ext cx="131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How</a:t>
            </a:r>
            <a:r>
              <a:rPr lang="it-IT" sz="1800" b="1"/>
              <a:t>:</a:t>
            </a:r>
            <a:r>
              <a:rPr lang="it-IT" sz="1800"/>
              <a:t> </a:t>
            </a:r>
            <a:r>
              <a:rPr lang="it-IT" sz="1800">
                <a:solidFill>
                  <a:srgbClr val="FF0000"/>
                </a:solidFill>
              </a:rPr>
              <a:t>EoM</a:t>
            </a:r>
          </a:p>
        </p:txBody>
      </p:sp>
      <p:graphicFrame>
        <p:nvGraphicFramePr>
          <p:cNvPr id="3076" name="Oggetto 9"/>
          <p:cNvGraphicFramePr>
            <a:graphicFrameLocks noChangeAspect="1"/>
          </p:cNvGraphicFramePr>
          <p:nvPr/>
        </p:nvGraphicFramePr>
        <p:xfrm>
          <a:off x="1041400" y="1036638"/>
          <a:ext cx="42100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3187700" imgH="419100" progId="Equation.3">
                  <p:embed/>
                </p:oleObj>
              </mc:Choice>
              <mc:Fallback>
                <p:oleObj name="Equation" r:id="rId3" imgW="3187700" imgH="41910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036638"/>
                        <a:ext cx="4210050" cy="554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ggetto 12"/>
          <p:cNvGraphicFramePr>
            <a:graphicFrameLocks noChangeAspect="1"/>
          </p:cNvGraphicFramePr>
          <p:nvPr/>
        </p:nvGraphicFramePr>
        <p:xfrm>
          <a:off x="887413" y="2879725"/>
          <a:ext cx="42481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2806700" imgH="355600" progId="Equation.3">
                  <p:embed/>
                </p:oleObj>
              </mc:Choice>
              <mc:Fallback>
                <p:oleObj name="Equation" r:id="rId5" imgW="2806700" imgH="35560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879725"/>
                        <a:ext cx="4248150" cy="53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ggetto 12"/>
          <p:cNvGraphicFramePr>
            <a:graphicFrameLocks noChangeAspect="1"/>
          </p:cNvGraphicFramePr>
          <p:nvPr/>
        </p:nvGraphicFramePr>
        <p:xfrm>
          <a:off x="904875" y="5846763"/>
          <a:ext cx="17256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7" imgW="1104900" imgH="393700" progId="Equation.3">
                  <p:embed/>
                </p:oleObj>
              </mc:Choice>
              <mc:Fallback>
                <p:oleObj name="Equation" r:id="rId7" imgW="1104900" imgH="39370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5846763"/>
                        <a:ext cx="1725613" cy="674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ggetto 9"/>
          <p:cNvGraphicFramePr>
            <a:graphicFrameLocks noChangeAspect="1"/>
          </p:cNvGraphicFramePr>
          <p:nvPr/>
        </p:nvGraphicFramePr>
        <p:xfrm>
          <a:off x="1757363" y="4870450"/>
          <a:ext cx="42910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9" imgW="2463800" imgH="406400" progId="Equation.3">
                  <p:embed/>
                </p:oleObj>
              </mc:Choice>
              <mc:Fallback>
                <p:oleObj name="Equation" r:id="rId9" imgW="2463800" imgH="40640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870450"/>
                        <a:ext cx="4291012" cy="703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ccia destra 23"/>
          <p:cNvSpPr/>
          <p:nvPr/>
        </p:nvSpPr>
        <p:spPr>
          <a:xfrm rot="5400000">
            <a:off x="2613025" y="2489201"/>
            <a:ext cx="422275" cy="247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28" name="Freccia destra 27"/>
          <p:cNvSpPr/>
          <p:nvPr/>
        </p:nvSpPr>
        <p:spPr>
          <a:xfrm rot="5400000">
            <a:off x="4335463" y="4365625"/>
            <a:ext cx="412750" cy="19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3082" name="CasellaDiTesto 30"/>
          <p:cNvSpPr txBox="1">
            <a:spLocks noChangeArrowheads="1"/>
          </p:cNvSpPr>
          <p:nvPr/>
        </p:nvSpPr>
        <p:spPr bwMode="auto">
          <a:xfrm>
            <a:off x="71438" y="4421188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0000FF"/>
                </a:solidFill>
              </a:rPr>
              <a:t>Full eigenvalue problem  </a:t>
            </a:r>
            <a:r>
              <a:rPr lang="en-US" altLang="ja-JP" sz="1800" b="1">
                <a:solidFill>
                  <a:srgbClr val="FF0000"/>
                </a:solidFill>
              </a:rPr>
              <a:t>{|</a:t>
            </a:r>
            <a:r>
              <a:rPr lang="it-IT" altLang="ja-JP" sz="1800" b="1">
                <a:solidFill>
                  <a:srgbClr val="000000"/>
                </a:solidFill>
                <a:latin typeface="Symbol" charset="0"/>
                <a:cs typeface="Symbol" charset="0"/>
                <a:sym typeface="Symbol" charset="0"/>
              </a:rPr>
              <a:t>a</a:t>
            </a:r>
            <a:r>
              <a:rPr lang="it-IT" altLang="ja-JP" sz="1800" b="1" baseline="-25000">
                <a:solidFill>
                  <a:srgbClr val="000000"/>
                </a:solidFill>
                <a:cs typeface="Symbol" charset="0"/>
                <a:sym typeface="Symbol" charset="0"/>
              </a:rPr>
              <a:t>n</a:t>
            </a:r>
            <a:r>
              <a:rPr lang="en-US" altLang="ja-JP" sz="1800" b="1"/>
              <a:t>&gt;} (n=0,1,2,…)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              </a:t>
            </a:r>
            <a:endParaRPr lang="it-IT" sz="1800" b="1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" name="Freccia destra 31"/>
          <p:cNvSpPr/>
          <p:nvPr/>
        </p:nvSpPr>
        <p:spPr>
          <a:xfrm rot="5400000">
            <a:off x="3831431" y="5707857"/>
            <a:ext cx="388937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graphicFrame>
        <p:nvGraphicFramePr>
          <p:cNvPr id="3084" name="Oggetto 12"/>
          <p:cNvGraphicFramePr>
            <a:graphicFrameLocks noChangeAspect="1"/>
          </p:cNvGraphicFramePr>
          <p:nvPr/>
        </p:nvGraphicFramePr>
        <p:xfrm>
          <a:off x="1144588" y="1925638"/>
          <a:ext cx="3362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1" imgW="2222500" imgH="355600" progId="Equation.3">
                  <p:embed/>
                </p:oleObj>
              </mc:Choice>
              <mc:Fallback>
                <p:oleObj name="Equation" r:id="rId11" imgW="2222500" imgH="35560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925638"/>
                        <a:ext cx="3362325" cy="468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CasellaDiTesto 2"/>
          <p:cNvSpPr txBox="1">
            <a:spLocks noChangeArrowheads="1"/>
          </p:cNvSpPr>
          <p:nvPr/>
        </p:nvSpPr>
        <p:spPr bwMode="auto">
          <a:xfrm>
            <a:off x="446088" y="1981200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0000"/>
                </a:solidFill>
              </a:rPr>
              <a:t> </a:t>
            </a:r>
            <a:r>
              <a:rPr lang="it-IT" sz="1600" b="1">
                <a:solidFill>
                  <a:srgbClr val="FF0000"/>
                </a:solidFill>
              </a:rPr>
              <a:t>TDA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538788" y="3498850"/>
            <a:ext cx="3140075" cy="5461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defTabSz="914400">
              <a:defRPr/>
            </a:pPr>
            <a:r>
              <a:rPr lang="en-US" altLang="ja-JP" sz="2800" dirty="0"/>
              <a:t>        </a:t>
            </a:r>
            <a:r>
              <a:rPr lang="en-US" altLang="ja-JP" dirty="0"/>
              <a:t>&lt;</a:t>
            </a:r>
            <a:r>
              <a:rPr lang="en-US" altLang="ja-JP" dirty="0">
                <a:latin typeface="Symbol" charset="2"/>
                <a:cs typeface="Symbol" charset="2"/>
              </a:rPr>
              <a:t>a</a:t>
            </a:r>
            <a:r>
              <a:rPr lang="en-US" altLang="ja-JP" baseline="-25000" dirty="0"/>
              <a:t>n’</a:t>
            </a:r>
            <a:r>
              <a:rPr lang="en-US" altLang="ja-JP" dirty="0"/>
              <a:t>|</a:t>
            </a:r>
            <a:r>
              <a:rPr lang="it-IT" altLang="ja-JP" dirty="0">
                <a:latin typeface="Symbol" charset="0"/>
                <a:cs typeface="Symbol" charset="0"/>
                <a:sym typeface="Symbol" charset="0"/>
              </a:rPr>
              <a:t>a</a:t>
            </a:r>
            <a:r>
              <a:rPr lang="it-IT" altLang="ja-JP" baseline="-25000" dirty="0">
                <a:latin typeface="+mj-lt"/>
                <a:cs typeface="Symbol" charset="0"/>
                <a:sym typeface="Symbol" charset="0"/>
              </a:rPr>
              <a:t>n</a:t>
            </a:r>
            <a:r>
              <a:rPr lang="en-US" altLang="ja-JP" dirty="0"/>
              <a:t>&gt;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Arial" charset="0"/>
              </a:rPr>
              <a:t>=</a:t>
            </a:r>
            <a:r>
              <a:rPr lang="en-US" dirty="0">
                <a:latin typeface="Times New Roman" charset="0"/>
                <a:cs typeface="Arial" charset="0"/>
              </a:rPr>
              <a:t>  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baseline="-25000" dirty="0" err="1">
                <a:latin typeface="+mj-lt"/>
                <a:cs typeface="Symbol" charset="2"/>
              </a:rPr>
              <a:t>nn</a:t>
            </a:r>
            <a:r>
              <a:rPr lang="en-US" baseline="-25000" dirty="0">
                <a:latin typeface="+mj-lt"/>
                <a:cs typeface="Symbol" charset="2"/>
              </a:rPr>
              <a:t>’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baseline="-25000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a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Symbol" charset="2"/>
              </a:rPr>
              <a:t>’</a:t>
            </a:r>
            <a:r>
              <a:rPr lang="en-US" baseline="-25000" dirty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Times New Roman" charset="0"/>
                <a:cs typeface="Arial" charset="0"/>
              </a:rPr>
              <a:t>           </a:t>
            </a:r>
            <a:endParaRPr lang="it-IT" dirty="0">
              <a:latin typeface="Times New Roman" charset="0"/>
              <a:cs typeface="Arial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19838" y="1093788"/>
            <a:ext cx="2155825" cy="43973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it-IT" altLang="ja-JP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O</a:t>
            </a:r>
            <a:r>
              <a:rPr lang="el-GR" sz="1600" b="1" baseline="-25000" dirty="0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rPr>
              <a:t>λ</a:t>
            </a:r>
            <a:r>
              <a:rPr lang="en-US" sz="1600" b="1" baseline="30000" dirty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†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charset="0"/>
                <a:ea typeface="ＭＳ Ｐゴシック" charset="0"/>
                <a:sym typeface="Symbol" charset="0"/>
              </a:rPr>
              <a:t>=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  </a:t>
            </a:r>
            <a:r>
              <a:rPr lang="el-GR" sz="1600" b="1" dirty="0">
                <a:solidFill>
                  <a:srgbClr val="1F497D"/>
                </a:solidFill>
                <a:latin typeface="Times New Roman" charset="0"/>
                <a:ea typeface="ＭＳ Ｐゴシック" charset="0"/>
                <a:sym typeface="Symbol" charset="0"/>
              </a:rPr>
              <a:t>Σ</a:t>
            </a:r>
            <a:r>
              <a:rPr lang="it-IT" sz="1600" b="1" baseline="-25000" dirty="0" err="1">
                <a:solidFill>
                  <a:srgbClr val="1F497D"/>
                </a:solidFill>
                <a:latin typeface="Times New Roman" charset="0"/>
                <a:ea typeface="ＭＳ Ｐゴシック" charset="0"/>
                <a:sym typeface="Symbol" charset="0"/>
              </a:rPr>
              <a:t>ph</a:t>
            </a:r>
            <a:r>
              <a:rPr lang="it-IT" sz="1600" b="1" dirty="0">
                <a:solidFill>
                  <a:srgbClr val="1F497D"/>
                </a:solidFill>
                <a:latin typeface="Times New Roman" charset="0"/>
                <a:ea typeface="ＭＳ Ｐゴシック" charset="0"/>
                <a:sym typeface="Symbol" charset="0"/>
              </a:rPr>
              <a:t> </a:t>
            </a:r>
            <a:r>
              <a:rPr lang="it-IT" sz="1600" b="1" dirty="0" err="1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c</a:t>
            </a:r>
            <a:r>
              <a:rPr lang="it-IT" sz="1600" b="1" baseline="-25000" dirty="0" err="1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ph</a:t>
            </a:r>
            <a:r>
              <a:rPr lang="it-IT" sz="1600" b="1" dirty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(</a:t>
            </a:r>
            <a:r>
              <a:rPr lang="el-GR" sz="1600" b="1" dirty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λ</a:t>
            </a:r>
            <a:r>
              <a:rPr lang="it-IT" sz="1600" b="1" dirty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 a</a:t>
            </a:r>
            <a:r>
              <a:rPr lang="en-US" sz="1600" b="1" baseline="30000" dirty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†</a:t>
            </a:r>
            <a:r>
              <a:rPr lang="it-IT" sz="1600" b="1" baseline="-25000" dirty="0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rPr>
              <a:t>p</a:t>
            </a:r>
            <a:r>
              <a:rPr lang="it-IT" sz="16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 a</a:t>
            </a:r>
            <a:r>
              <a:rPr lang="it-IT" sz="1600" b="1" baseline="-25000" dirty="0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rPr>
              <a:t>h</a:t>
            </a:r>
            <a:r>
              <a:rPr lang="it-IT" sz="16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 </a:t>
            </a:r>
            <a:r>
              <a:rPr lang="it-IT" sz="1600" b="1" dirty="0">
                <a:solidFill>
                  <a:srgbClr val="1F497D"/>
                </a:solidFill>
                <a:latin typeface="Times New Roman" charset="0"/>
                <a:ea typeface="ＭＳ Ｐゴシック" charset="0"/>
                <a:sym typeface="Symbol" charset="0"/>
              </a:rPr>
              <a:t>  </a:t>
            </a:r>
          </a:p>
        </p:txBody>
      </p:sp>
      <p:sp>
        <p:nvSpPr>
          <p:cNvPr id="3088" name="CasellaDiTesto 2"/>
          <p:cNvSpPr txBox="1">
            <a:spLocks noChangeArrowheads="1"/>
          </p:cNvSpPr>
          <p:nvPr/>
        </p:nvSpPr>
        <p:spPr bwMode="auto">
          <a:xfrm>
            <a:off x="8475663" y="1093788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>
                <a:solidFill>
                  <a:srgbClr val="FF6600"/>
                </a:solidFill>
              </a:rPr>
              <a:t>TDA</a:t>
            </a:r>
          </a:p>
        </p:txBody>
      </p:sp>
      <p:sp>
        <p:nvSpPr>
          <p:cNvPr id="3089" name="CasellaDiTesto 2"/>
          <p:cNvSpPr txBox="1">
            <a:spLocks noChangeArrowheads="1"/>
          </p:cNvSpPr>
          <p:nvPr/>
        </p:nvSpPr>
        <p:spPr bwMode="auto">
          <a:xfrm>
            <a:off x="0" y="2955925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0000"/>
                </a:solidFill>
              </a:rPr>
              <a:t>EoM</a:t>
            </a:r>
          </a:p>
        </p:txBody>
      </p:sp>
      <p:sp>
        <p:nvSpPr>
          <p:cNvPr id="33" name="CasellaDiTesto 10"/>
          <p:cNvSpPr txBox="1">
            <a:spLocks noChangeArrowheads="1"/>
          </p:cNvSpPr>
          <p:nvPr/>
        </p:nvSpPr>
        <p:spPr bwMode="auto">
          <a:xfrm>
            <a:off x="477838" y="3548063"/>
            <a:ext cx="298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2000" b="1" dirty="0" err="1" smtClean="0"/>
              <a:t>Problem</a:t>
            </a:r>
            <a:r>
              <a:rPr lang="it-IT" sz="2000" b="1" dirty="0" smtClean="0"/>
              <a:t>:</a:t>
            </a:r>
            <a:r>
              <a:rPr lang="it-IT" sz="2000" dirty="0" smtClean="0"/>
              <a:t> </a:t>
            </a:r>
            <a:r>
              <a:rPr lang="en-US" altLang="ja-JP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|</a:t>
            </a:r>
            <a:r>
              <a:rPr lang="it-IT" altLang="ja-JP" sz="2000" b="1" dirty="0">
                <a:solidFill>
                  <a:prstClr val="black"/>
                </a:solidFill>
                <a:latin typeface="Symbol" charset="0"/>
                <a:ea typeface="ＭＳ Ｐゴシック"/>
                <a:cs typeface="Symbol" charset="0"/>
                <a:sym typeface="Symbol" charset="0"/>
              </a:rPr>
              <a:t>a</a:t>
            </a:r>
            <a:r>
              <a:rPr lang="it-IT" altLang="ja-JP" sz="2000" b="1" baseline="-25000" dirty="0">
                <a:solidFill>
                  <a:prstClr val="black"/>
                </a:solidFill>
                <a:latin typeface="Calibri"/>
                <a:ea typeface="ＭＳ Ｐゴシック"/>
                <a:cs typeface="Symbol" charset="0"/>
                <a:sym typeface="Symbol" charset="0"/>
              </a:rPr>
              <a:t>n</a:t>
            </a:r>
            <a:r>
              <a:rPr lang="en-US" altLang="ja-JP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&gt; redundant</a:t>
            </a:r>
            <a:r>
              <a:rPr lang="en-US" sz="2000" b="1" dirty="0" smtClean="0">
                <a:solidFill>
                  <a:prstClr val="black"/>
                </a:solidFill>
                <a:latin typeface="Times New Roman" charset="0"/>
                <a:ea typeface="+mn-ea"/>
                <a:cs typeface="Arial" charset="0"/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4" name="Freccia destra 23"/>
          <p:cNvSpPr/>
          <p:nvPr/>
        </p:nvSpPr>
        <p:spPr>
          <a:xfrm>
            <a:off x="3917950" y="3676650"/>
            <a:ext cx="841375" cy="188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3092" name="Rectangle 10"/>
          <p:cNvSpPr>
            <a:spLocks noChangeArrowheads="1"/>
          </p:cNvSpPr>
          <p:nvPr/>
        </p:nvSpPr>
        <p:spPr bwMode="auto">
          <a:xfrm>
            <a:off x="3479800" y="3841750"/>
            <a:ext cx="1974850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defTabSz="914400">
              <a:lnSpc>
                <a:spcPct val="90000"/>
              </a:lnSpc>
            </a:pPr>
            <a:r>
              <a:rPr lang="it-IT" sz="2000" b="1">
                <a:solidFill>
                  <a:srgbClr val="3333CC"/>
                </a:solidFill>
                <a:latin typeface="Monotype Corsiva" charset="0"/>
                <a:cs typeface="Arial" charset="0"/>
                <a:sym typeface="Symbol" charset="0"/>
              </a:rPr>
              <a:t>Solution: Cholesky</a:t>
            </a:r>
            <a:endParaRPr lang="cs-CZ" sz="20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018088" y="5949950"/>
            <a:ext cx="3457575" cy="5715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defTabSz="914400">
              <a:defRPr/>
            </a:pPr>
            <a:r>
              <a:rPr lang="en-US" altLang="ja-JP" sz="2800" dirty="0"/>
              <a:t> &lt;</a:t>
            </a:r>
            <a:r>
              <a:rPr lang="en-US" altLang="ja-JP" sz="2800" dirty="0">
                <a:latin typeface="Symbol" charset="2"/>
                <a:cs typeface="Symbol" charset="2"/>
                <a:sym typeface="Symbol"/>
              </a:rPr>
              <a:t></a:t>
            </a:r>
            <a:r>
              <a:rPr lang="en-US" altLang="ja-JP" sz="2800" baseline="-25000" dirty="0">
                <a:latin typeface="Symbol" charset="2"/>
                <a:cs typeface="Symbol" charset="2"/>
                <a:sym typeface="Symbol"/>
              </a:rPr>
              <a:t></a:t>
            </a:r>
            <a:r>
              <a:rPr lang="en-US" altLang="ja-JP" sz="2800" dirty="0"/>
              <a:t>|</a:t>
            </a:r>
            <a:r>
              <a:rPr lang="en-US" altLang="ja-JP" sz="2800" dirty="0">
                <a:solidFill>
                  <a:prstClr val="black"/>
                </a:solidFill>
                <a:latin typeface="Symbol" charset="2"/>
                <a:cs typeface="Symbol" charset="2"/>
                <a:sym typeface="Symbol"/>
              </a:rPr>
              <a:t> </a:t>
            </a:r>
            <a:r>
              <a:rPr lang="en-US" altLang="ja-JP" sz="2800" dirty="0">
                <a:solidFill>
                  <a:prstClr val="black"/>
                </a:solidFill>
                <a:latin typeface="Symbol" charset="2"/>
                <a:cs typeface="Symbol" charset="2"/>
                <a:sym typeface="Symbol"/>
              </a:rPr>
              <a:t></a:t>
            </a:r>
            <a:r>
              <a:rPr lang="en-US" altLang="ja-JP" sz="2800" baseline="-25000" dirty="0">
                <a:solidFill>
                  <a:prstClr val="black"/>
                </a:solidFill>
                <a:latin typeface="Symbol" charset="2"/>
                <a:cs typeface="Symbol" charset="2"/>
                <a:sym typeface="Symbol"/>
              </a:rPr>
              <a:t></a:t>
            </a:r>
            <a:r>
              <a:rPr lang="en-US" altLang="ja-JP" sz="2800" dirty="0">
                <a:solidFill>
                  <a:prstClr val="black"/>
                </a:solidFill>
                <a:latin typeface="Symbol" charset="2"/>
                <a:cs typeface="Symbol" charset="2"/>
                <a:sym typeface="Symbol"/>
              </a:rPr>
              <a:t> </a:t>
            </a:r>
            <a:r>
              <a:rPr lang="en-US" altLang="ja-JP" sz="2800" dirty="0"/>
              <a:t>&gt;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Arial" charset="0"/>
              </a:rPr>
              <a:t>=</a:t>
            </a:r>
            <a:r>
              <a:rPr lang="en-US" dirty="0">
                <a:latin typeface="Times New Roman" charset="0"/>
                <a:cs typeface="Arial" charset="0"/>
              </a:rPr>
              <a:t>  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altLang="ja-JP" sz="2800" baseline="-25000" dirty="0">
                <a:solidFill>
                  <a:prstClr val="black"/>
                </a:solidFill>
                <a:latin typeface="Symbol" charset="2"/>
                <a:cs typeface="Symbol" charset="2"/>
                <a:sym typeface="Symbol"/>
              </a:rPr>
              <a:t></a:t>
            </a:r>
            <a:r>
              <a:rPr lang="en-US" altLang="ja-JP" sz="2800" baseline="-25000" dirty="0">
                <a:solidFill>
                  <a:prstClr val="black"/>
                </a:solidFill>
                <a:latin typeface="Symbol" charset="2"/>
                <a:cs typeface="Symbol" charset="2"/>
                <a:sym typeface="Symbol"/>
              </a:rPr>
              <a:t></a:t>
            </a:r>
            <a:r>
              <a:rPr lang="en-US" dirty="0">
                <a:latin typeface="Times New Roman" charset="0"/>
                <a:cs typeface="Arial" charset="0"/>
              </a:rPr>
              <a:t>           </a:t>
            </a:r>
            <a:endParaRPr lang="it-IT" dirty="0">
              <a:latin typeface="Times New Roman" charset="0"/>
              <a:cs typeface="Arial" charset="0"/>
            </a:endParaRPr>
          </a:p>
        </p:txBody>
      </p:sp>
      <p:pic>
        <p:nvPicPr>
          <p:cNvPr id="3094" name="Immagine 22" descr="ph_inter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827213"/>
            <a:ext cx="38020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8900" y="350838"/>
            <a:ext cx="903605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defTabSz="9144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Pauli principle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fully accounted </a:t>
            </a:r>
          </a:p>
          <a:p>
            <a:pPr marL="285750" indent="-285750" defTabSz="9144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Holds for an Hamiltonian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form</a:t>
            </a:r>
          </a:p>
          <a:p>
            <a:pPr marL="285750" indent="-285750" defTabSz="9144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Approximations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allow for them naturally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defRPr/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Implementation:</a:t>
            </a:r>
          </a:p>
          <a:p>
            <a:pPr marL="342900" indent="-342900" defTabSz="914400">
              <a:buFont typeface="Symbol" charset="0"/>
              <a:buChar char="·"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Chiral Potential: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NNLO</a:t>
            </a:r>
            <a:r>
              <a:rPr lang="en-US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914400"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Perform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HF(B)</a:t>
            </a:r>
          </a:p>
          <a:p>
            <a:pPr marL="457200" indent="-457200" defTabSz="914400"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Generate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(Q)TDA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phonons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spurious admixtures)</a:t>
            </a:r>
          </a:p>
          <a:p>
            <a:pPr marL="457200" indent="-457200" defTabSz="914400"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Generate the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orthonormal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multiphonon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basis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</a:t>
            </a:r>
            <a:r>
              <a:rPr lang="en-US" sz="3200" b="1" dirty="0">
                <a:solidFill>
                  <a:prstClr val="black"/>
                </a:solidFill>
                <a:latin typeface="Symbol" charset="2"/>
                <a:ea typeface="+mn-ea"/>
                <a:cs typeface="Symbol" charset="2"/>
                <a:sym typeface="Symbol"/>
              </a:rPr>
              <a:t>a</a:t>
            </a:r>
            <a:r>
              <a:rPr lang="en-US" sz="32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/>
              </a:rPr>
              <a:t>&gt; }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/>
            </a:endParaRPr>
          </a:p>
          <a:p>
            <a:pPr marL="457200" indent="-457200" defTabSz="914400"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Full diagonalization</a:t>
            </a:r>
            <a:endParaRPr lang="en-US" b="1" dirty="0">
              <a:solidFill>
                <a:srgbClr val="000000"/>
              </a:solidFill>
              <a:latin typeface="Segoe Print" pitchFamily="2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uppieren 26"/>
          <p:cNvGrpSpPr>
            <a:grpSpLocks/>
          </p:cNvGrpSpPr>
          <p:nvPr/>
        </p:nvGrpSpPr>
        <p:grpSpPr bwMode="auto">
          <a:xfrm>
            <a:off x="1776413" y="4076700"/>
            <a:ext cx="2795587" cy="1646238"/>
            <a:chOff x="2494257" y="4210938"/>
            <a:chExt cx="2796091" cy="1645907"/>
          </a:xfrm>
        </p:grpSpPr>
        <p:grpSp>
          <p:nvGrpSpPr>
            <p:cNvPr id="3" name="Gruppieren 58"/>
            <p:cNvGrpSpPr/>
            <p:nvPr/>
          </p:nvGrpSpPr>
          <p:grpSpPr>
            <a:xfrm>
              <a:off x="2494257" y="4210938"/>
              <a:ext cx="1876210" cy="1553472"/>
              <a:chOff x="2495989" y="4214742"/>
              <a:chExt cx="1876210" cy="1553472"/>
            </a:xfrm>
            <a:solidFill>
              <a:schemeClr val="tx1"/>
            </a:solidFill>
          </p:grpSpPr>
          <p:sp>
            <p:nvSpPr>
              <p:cNvPr id="30" name="Rechteck 29"/>
              <p:cNvSpPr/>
              <p:nvPr/>
            </p:nvSpPr>
            <p:spPr>
              <a:xfrm>
                <a:off x="3102344" y="5218256"/>
                <a:ext cx="45719" cy="5453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3246360" y="4714200"/>
                <a:ext cx="45719" cy="104941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3390376" y="4786208"/>
                <a:ext cx="45719" cy="9774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3750416" y="4282152"/>
                <a:ext cx="45719" cy="148146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3966440" y="4498176"/>
                <a:ext cx="45719" cy="12654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3606400" y="4214742"/>
                <a:ext cx="45719" cy="15534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4182464" y="5146248"/>
                <a:ext cx="45719" cy="6173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4326480" y="4930224"/>
                <a:ext cx="45719" cy="83339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2987824" y="5301208"/>
                <a:ext cx="45719" cy="46415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771800" y="4941168"/>
                <a:ext cx="45719" cy="82419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2627784" y="4437112"/>
                <a:ext cx="45719" cy="132824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2495989" y="4653136"/>
                <a:ext cx="45719" cy="111222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Freihandform 28"/>
            <p:cNvSpPr/>
            <p:nvPr/>
          </p:nvSpPr>
          <p:spPr>
            <a:xfrm>
              <a:off x="4426592" y="5194990"/>
              <a:ext cx="863756" cy="661855"/>
            </a:xfrm>
            <a:custGeom>
              <a:avLst/>
              <a:gdLst>
                <a:gd name="connsiteX0" fmla="*/ 0 w 4217963"/>
                <a:gd name="connsiteY0" fmla="*/ 2145322 h 2147667"/>
                <a:gd name="connsiteX1" fmla="*/ 211015 w 4217963"/>
                <a:gd name="connsiteY1" fmla="*/ 2074984 h 2147667"/>
                <a:gd name="connsiteX2" fmla="*/ 295421 w 4217963"/>
                <a:gd name="connsiteY2" fmla="*/ 1835833 h 2147667"/>
                <a:gd name="connsiteX3" fmla="*/ 407963 w 4217963"/>
                <a:gd name="connsiteY3" fmla="*/ 2004646 h 2147667"/>
                <a:gd name="connsiteX4" fmla="*/ 534572 w 4217963"/>
                <a:gd name="connsiteY4" fmla="*/ 2004646 h 2147667"/>
                <a:gd name="connsiteX5" fmla="*/ 661181 w 4217963"/>
                <a:gd name="connsiteY5" fmla="*/ 1695156 h 2147667"/>
                <a:gd name="connsiteX6" fmla="*/ 815926 w 4217963"/>
                <a:gd name="connsiteY6" fmla="*/ 1821766 h 2147667"/>
                <a:gd name="connsiteX7" fmla="*/ 1041009 w 4217963"/>
                <a:gd name="connsiteY7" fmla="*/ 1723292 h 2147667"/>
                <a:gd name="connsiteX8" fmla="*/ 1195753 w 4217963"/>
                <a:gd name="connsiteY8" fmla="*/ 1568547 h 2147667"/>
                <a:gd name="connsiteX9" fmla="*/ 1308295 w 4217963"/>
                <a:gd name="connsiteY9" fmla="*/ 1371599 h 2147667"/>
                <a:gd name="connsiteX10" fmla="*/ 1491175 w 4217963"/>
                <a:gd name="connsiteY10" fmla="*/ 1399735 h 2147667"/>
                <a:gd name="connsiteX11" fmla="*/ 1659987 w 4217963"/>
                <a:gd name="connsiteY11" fmla="*/ 1216855 h 2147667"/>
                <a:gd name="connsiteX12" fmla="*/ 1730326 w 4217963"/>
                <a:gd name="connsiteY12" fmla="*/ 963636 h 2147667"/>
                <a:gd name="connsiteX13" fmla="*/ 1814732 w 4217963"/>
                <a:gd name="connsiteY13" fmla="*/ 1005839 h 2147667"/>
                <a:gd name="connsiteX14" fmla="*/ 1899138 w 4217963"/>
                <a:gd name="connsiteY14" fmla="*/ 752621 h 2147667"/>
                <a:gd name="connsiteX15" fmla="*/ 2025747 w 4217963"/>
                <a:gd name="connsiteY15" fmla="*/ 499402 h 2147667"/>
                <a:gd name="connsiteX16" fmla="*/ 2166424 w 4217963"/>
                <a:gd name="connsiteY16" fmla="*/ 358726 h 2147667"/>
                <a:gd name="connsiteX17" fmla="*/ 2363372 w 4217963"/>
                <a:gd name="connsiteY17" fmla="*/ 302455 h 2147667"/>
                <a:gd name="connsiteX18" fmla="*/ 2616590 w 4217963"/>
                <a:gd name="connsiteY18" fmla="*/ 63304 h 2147667"/>
                <a:gd name="connsiteX19" fmla="*/ 2940147 w 4217963"/>
                <a:gd name="connsiteY19" fmla="*/ 682282 h 2147667"/>
                <a:gd name="connsiteX20" fmla="*/ 3151163 w 4217963"/>
                <a:gd name="connsiteY20" fmla="*/ 921433 h 2147667"/>
                <a:gd name="connsiteX21" fmla="*/ 3488787 w 4217963"/>
                <a:gd name="connsiteY21" fmla="*/ 1118381 h 2147667"/>
                <a:gd name="connsiteX22" fmla="*/ 3657600 w 4217963"/>
                <a:gd name="connsiteY22" fmla="*/ 1343464 h 2147667"/>
                <a:gd name="connsiteX23" fmla="*/ 3840480 w 4217963"/>
                <a:gd name="connsiteY23" fmla="*/ 1695156 h 2147667"/>
                <a:gd name="connsiteX24" fmla="*/ 3995224 w 4217963"/>
                <a:gd name="connsiteY24" fmla="*/ 1878036 h 2147667"/>
                <a:gd name="connsiteX25" fmla="*/ 4135901 w 4217963"/>
                <a:gd name="connsiteY25" fmla="*/ 1962442 h 2147667"/>
                <a:gd name="connsiteX26" fmla="*/ 4206240 w 4217963"/>
                <a:gd name="connsiteY26" fmla="*/ 2117187 h 2147667"/>
                <a:gd name="connsiteX27" fmla="*/ 4206240 w 4217963"/>
                <a:gd name="connsiteY27" fmla="*/ 2145322 h 2147667"/>
                <a:gd name="connsiteX28" fmla="*/ 4206240 w 4217963"/>
                <a:gd name="connsiteY28" fmla="*/ 2145322 h 2147667"/>
                <a:gd name="connsiteX0" fmla="*/ 0 w 4217963"/>
                <a:gd name="connsiteY0" fmla="*/ 2145322 h 2147667"/>
                <a:gd name="connsiteX1" fmla="*/ 211015 w 4217963"/>
                <a:gd name="connsiteY1" fmla="*/ 2074984 h 2147667"/>
                <a:gd name="connsiteX2" fmla="*/ 295421 w 4217963"/>
                <a:gd name="connsiteY2" fmla="*/ 1835833 h 2147667"/>
                <a:gd name="connsiteX3" fmla="*/ 407963 w 4217963"/>
                <a:gd name="connsiteY3" fmla="*/ 2004646 h 2147667"/>
                <a:gd name="connsiteX4" fmla="*/ 534572 w 4217963"/>
                <a:gd name="connsiteY4" fmla="*/ 2004646 h 2147667"/>
                <a:gd name="connsiteX5" fmla="*/ 661181 w 4217963"/>
                <a:gd name="connsiteY5" fmla="*/ 1695156 h 2147667"/>
                <a:gd name="connsiteX6" fmla="*/ 815926 w 4217963"/>
                <a:gd name="connsiteY6" fmla="*/ 1821766 h 2147667"/>
                <a:gd name="connsiteX7" fmla="*/ 1041009 w 4217963"/>
                <a:gd name="connsiteY7" fmla="*/ 1723292 h 2147667"/>
                <a:gd name="connsiteX8" fmla="*/ 1195753 w 4217963"/>
                <a:gd name="connsiteY8" fmla="*/ 1568547 h 2147667"/>
                <a:gd name="connsiteX9" fmla="*/ 1308295 w 4217963"/>
                <a:gd name="connsiteY9" fmla="*/ 1371599 h 2147667"/>
                <a:gd name="connsiteX10" fmla="*/ 1491175 w 4217963"/>
                <a:gd name="connsiteY10" fmla="*/ 1399735 h 2147667"/>
                <a:gd name="connsiteX11" fmla="*/ 1659987 w 4217963"/>
                <a:gd name="connsiteY11" fmla="*/ 1216855 h 2147667"/>
                <a:gd name="connsiteX12" fmla="*/ 1730326 w 4217963"/>
                <a:gd name="connsiteY12" fmla="*/ 963636 h 2147667"/>
                <a:gd name="connsiteX13" fmla="*/ 1814732 w 4217963"/>
                <a:gd name="connsiteY13" fmla="*/ 1005839 h 2147667"/>
                <a:gd name="connsiteX14" fmla="*/ 1899138 w 4217963"/>
                <a:gd name="connsiteY14" fmla="*/ 752621 h 2147667"/>
                <a:gd name="connsiteX15" fmla="*/ 2025747 w 4217963"/>
                <a:gd name="connsiteY15" fmla="*/ 499402 h 2147667"/>
                <a:gd name="connsiteX16" fmla="*/ 2166424 w 4217963"/>
                <a:gd name="connsiteY16" fmla="*/ 358726 h 2147667"/>
                <a:gd name="connsiteX17" fmla="*/ 2363372 w 4217963"/>
                <a:gd name="connsiteY17" fmla="*/ 302455 h 2147667"/>
                <a:gd name="connsiteX18" fmla="*/ 2616590 w 4217963"/>
                <a:gd name="connsiteY18" fmla="*/ 63304 h 2147667"/>
                <a:gd name="connsiteX19" fmla="*/ 2940147 w 4217963"/>
                <a:gd name="connsiteY19" fmla="*/ 682282 h 2147667"/>
                <a:gd name="connsiteX20" fmla="*/ 3151163 w 4217963"/>
                <a:gd name="connsiteY20" fmla="*/ 921433 h 2147667"/>
                <a:gd name="connsiteX21" fmla="*/ 3488787 w 4217963"/>
                <a:gd name="connsiteY21" fmla="*/ 1118381 h 2147667"/>
                <a:gd name="connsiteX22" fmla="*/ 3657600 w 4217963"/>
                <a:gd name="connsiteY22" fmla="*/ 1343464 h 2147667"/>
                <a:gd name="connsiteX23" fmla="*/ 3840480 w 4217963"/>
                <a:gd name="connsiteY23" fmla="*/ 1695156 h 2147667"/>
                <a:gd name="connsiteX24" fmla="*/ 3995224 w 4217963"/>
                <a:gd name="connsiteY24" fmla="*/ 1878036 h 2147667"/>
                <a:gd name="connsiteX25" fmla="*/ 4135901 w 4217963"/>
                <a:gd name="connsiteY25" fmla="*/ 1962442 h 2147667"/>
                <a:gd name="connsiteX26" fmla="*/ 4206240 w 4217963"/>
                <a:gd name="connsiteY26" fmla="*/ 2117187 h 2147667"/>
                <a:gd name="connsiteX27" fmla="*/ 4206240 w 4217963"/>
                <a:gd name="connsiteY27" fmla="*/ 2145322 h 2147667"/>
                <a:gd name="connsiteX0" fmla="*/ 0 w 4217963"/>
                <a:gd name="connsiteY0" fmla="*/ 2145322 h 2147667"/>
                <a:gd name="connsiteX1" fmla="*/ 211015 w 4217963"/>
                <a:gd name="connsiteY1" fmla="*/ 2074984 h 2147667"/>
                <a:gd name="connsiteX2" fmla="*/ 295421 w 4217963"/>
                <a:gd name="connsiteY2" fmla="*/ 1835833 h 2147667"/>
                <a:gd name="connsiteX3" fmla="*/ 407963 w 4217963"/>
                <a:gd name="connsiteY3" fmla="*/ 2004646 h 2147667"/>
                <a:gd name="connsiteX4" fmla="*/ 534572 w 4217963"/>
                <a:gd name="connsiteY4" fmla="*/ 2004646 h 2147667"/>
                <a:gd name="connsiteX5" fmla="*/ 661181 w 4217963"/>
                <a:gd name="connsiteY5" fmla="*/ 1695156 h 2147667"/>
                <a:gd name="connsiteX6" fmla="*/ 815926 w 4217963"/>
                <a:gd name="connsiteY6" fmla="*/ 1821766 h 2147667"/>
                <a:gd name="connsiteX7" fmla="*/ 1041009 w 4217963"/>
                <a:gd name="connsiteY7" fmla="*/ 1723292 h 2147667"/>
                <a:gd name="connsiteX8" fmla="*/ 1195753 w 4217963"/>
                <a:gd name="connsiteY8" fmla="*/ 1568547 h 2147667"/>
                <a:gd name="connsiteX9" fmla="*/ 1308295 w 4217963"/>
                <a:gd name="connsiteY9" fmla="*/ 1371599 h 2147667"/>
                <a:gd name="connsiteX10" fmla="*/ 1491175 w 4217963"/>
                <a:gd name="connsiteY10" fmla="*/ 1399735 h 2147667"/>
                <a:gd name="connsiteX11" fmla="*/ 1659987 w 4217963"/>
                <a:gd name="connsiteY11" fmla="*/ 1216855 h 2147667"/>
                <a:gd name="connsiteX12" fmla="*/ 1730326 w 4217963"/>
                <a:gd name="connsiteY12" fmla="*/ 963636 h 2147667"/>
                <a:gd name="connsiteX13" fmla="*/ 1814732 w 4217963"/>
                <a:gd name="connsiteY13" fmla="*/ 1005839 h 2147667"/>
                <a:gd name="connsiteX14" fmla="*/ 1899138 w 4217963"/>
                <a:gd name="connsiteY14" fmla="*/ 752621 h 2147667"/>
                <a:gd name="connsiteX15" fmla="*/ 2025747 w 4217963"/>
                <a:gd name="connsiteY15" fmla="*/ 499402 h 2147667"/>
                <a:gd name="connsiteX16" fmla="*/ 2166424 w 4217963"/>
                <a:gd name="connsiteY16" fmla="*/ 358726 h 2147667"/>
                <a:gd name="connsiteX17" fmla="*/ 2363372 w 4217963"/>
                <a:gd name="connsiteY17" fmla="*/ 302455 h 2147667"/>
                <a:gd name="connsiteX18" fmla="*/ 2616590 w 4217963"/>
                <a:gd name="connsiteY18" fmla="*/ 63304 h 2147667"/>
                <a:gd name="connsiteX19" fmla="*/ 2940147 w 4217963"/>
                <a:gd name="connsiteY19" fmla="*/ 682282 h 2147667"/>
                <a:gd name="connsiteX20" fmla="*/ 3151163 w 4217963"/>
                <a:gd name="connsiteY20" fmla="*/ 921433 h 2147667"/>
                <a:gd name="connsiteX21" fmla="*/ 3488787 w 4217963"/>
                <a:gd name="connsiteY21" fmla="*/ 1118381 h 2147667"/>
                <a:gd name="connsiteX22" fmla="*/ 3657600 w 4217963"/>
                <a:gd name="connsiteY22" fmla="*/ 1343464 h 2147667"/>
                <a:gd name="connsiteX23" fmla="*/ 3840480 w 4217963"/>
                <a:gd name="connsiteY23" fmla="*/ 1695156 h 2147667"/>
                <a:gd name="connsiteX24" fmla="*/ 3995224 w 4217963"/>
                <a:gd name="connsiteY24" fmla="*/ 1878036 h 2147667"/>
                <a:gd name="connsiteX25" fmla="*/ 4206240 w 4217963"/>
                <a:gd name="connsiteY25" fmla="*/ 2117187 h 2147667"/>
                <a:gd name="connsiteX26" fmla="*/ 4206240 w 4217963"/>
                <a:gd name="connsiteY26" fmla="*/ 2145322 h 2147667"/>
                <a:gd name="connsiteX0" fmla="*/ 0 w 4217963"/>
                <a:gd name="connsiteY0" fmla="*/ 2145322 h 2147667"/>
                <a:gd name="connsiteX1" fmla="*/ 211015 w 4217963"/>
                <a:gd name="connsiteY1" fmla="*/ 2074984 h 2147667"/>
                <a:gd name="connsiteX2" fmla="*/ 295421 w 4217963"/>
                <a:gd name="connsiteY2" fmla="*/ 1835833 h 2147667"/>
                <a:gd name="connsiteX3" fmla="*/ 407963 w 4217963"/>
                <a:gd name="connsiteY3" fmla="*/ 2004646 h 2147667"/>
                <a:gd name="connsiteX4" fmla="*/ 534572 w 4217963"/>
                <a:gd name="connsiteY4" fmla="*/ 2004646 h 2147667"/>
                <a:gd name="connsiteX5" fmla="*/ 661181 w 4217963"/>
                <a:gd name="connsiteY5" fmla="*/ 1695156 h 2147667"/>
                <a:gd name="connsiteX6" fmla="*/ 815926 w 4217963"/>
                <a:gd name="connsiteY6" fmla="*/ 1821766 h 2147667"/>
                <a:gd name="connsiteX7" fmla="*/ 1041009 w 4217963"/>
                <a:gd name="connsiteY7" fmla="*/ 1723292 h 2147667"/>
                <a:gd name="connsiteX8" fmla="*/ 1195753 w 4217963"/>
                <a:gd name="connsiteY8" fmla="*/ 1568547 h 2147667"/>
                <a:gd name="connsiteX9" fmla="*/ 1308295 w 4217963"/>
                <a:gd name="connsiteY9" fmla="*/ 1371599 h 2147667"/>
                <a:gd name="connsiteX10" fmla="*/ 1491175 w 4217963"/>
                <a:gd name="connsiteY10" fmla="*/ 1399735 h 2147667"/>
                <a:gd name="connsiteX11" fmla="*/ 1659987 w 4217963"/>
                <a:gd name="connsiteY11" fmla="*/ 1216855 h 2147667"/>
                <a:gd name="connsiteX12" fmla="*/ 1730326 w 4217963"/>
                <a:gd name="connsiteY12" fmla="*/ 963636 h 2147667"/>
                <a:gd name="connsiteX13" fmla="*/ 1814732 w 4217963"/>
                <a:gd name="connsiteY13" fmla="*/ 1005839 h 2147667"/>
                <a:gd name="connsiteX14" fmla="*/ 1899138 w 4217963"/>
                <a:gd name="connsiteY14" fmla="*/ 752621 h 2147667"/>
                <a:gd name="connsiteX15" fmla="*/ 2025747 w 4217963"/>
                <a:gd name="connsiteY15" fmla="*/ 499402 h 2147667"/>
                <a:gd name="connsiteX16" fmla="*/ 2166424 w 4217963"/>
                <a:gd name="connsiteY16" fmla="*/ 358726 h 2147667"/>
                <a:gd name="connsiteX17" fmla="*/ 2363372 w 4217963"/>
                <a:gd name="connsiteY17" fmla="*/ 302455 h 2147667"/>
                <a:gd name="connsiteX18" fmla="*/ 2616590 w 4217963"/>
                <a:gd name="connsiteY18" fmla="*/ 63304 h 2147667"/>
                <a:gd name="connsiteX19" fmla="*/ 2940147 w 4217963"/>
                <a:gd name="connsiteY19" fmla="*/ 682282 h 2147667"/>
                <a:gd name="connsiteX20" fmla="*/ 3151163 w 4217963"/>
                <a:gd name="connsiteY20" fmla="*/ 921433 h 2147667"/>
                <a:gd name="connsiteX21" fmla="*/ 3488787 w 4217963"/>
                <a:gd name="connsiteY21" fmla="*/ 1118381 h 2147667"/>
                <a:gd name="connsiteX22" fmla="*/ 3657600 w 4217963"/>
                <a:gd name="connsiteY22" fmla="*/ 1343464 h 2147667"/>
                <a:gd name="connsiteX23" fmla="*/ 3840480 w 4217963"/>
                <a:gd name="connsiteY23" fmla="*/ 1695156 h 2147667"/>
                <a:gd name="connsiteX24" fmla="*/ 4206240 w 4217963"/>
                <a:gd name="connsiteY24" fmla="*/ 2117187 h 2147667"/>
                <a:gd name="connsiteX25" fmla="*/ 4206240 w 4217963"/>
                <a:gd name="connsiteY25" fmla="*/ 2145322 h 2147667"/>
                <a:gd name="connsiteX0" fmla="*/ 0 w 4206240"/>
                <a:gd name="connsiteY0" fmla="*/ 2145322 h 2145322"/>
                <a:gd name="connsiteX1" fmla="*/ 211015 w 4206240"/>
                <a:gd name="connsiteY1" fmla="*/ 2074984 h 2145322"/>
                <a:gd name="connsiteX2" fmla="*/ 295421 w 4206240"/>
                <a:gd name="connsiteY2" fmla="*/ 1835833 h 2145322"/>
                <a:gd name="connsiteX3" fmla="*/ 407963 w 4206240"/>
                <a:gd name="connsiteY3" fmla="*/ 2004646 h 2145322"/>
                <a:gd name="connsiteX4" fmla="*/ 534572 w 4206240"/>
                <a:gd name="connsiteY4" fmla="*/ 2004646 h 2145322"/>
                <a:gd name="connsiteX5" fmla="*/ 661181 w 4206240"/>
                <a:gd name="connsiteY5" fmla="*/ 1695156 h 2145322"/>
                <a:gd name="connsiteX6" fmla="*/ 815926 w 4206240"/>
                <a:gd name="connsiteY6" fmla="*/ 1821766 h 2145322"/>
                <a:gd name="connsiteX7" fmla="*/ 1041009 w 4206240"/>
                <a:gd name="connsiteY7" fmla="*/ 1723292 h 2145322"/>
                <a:gd name="connsiteX8" fmla="*/ 1195753 w 4206240"/>
                <a:gd name="connsiteY8" fmla="*/ 1568547 h 2145322"/>
                <a:gd name="connsiteX9" fmla="*/ 1308295 w 4206240"/>
                <a:gd name="connsiteY9" fmla="*/ 1371599 h 2145322"/>
                <a:gd name="connsiteX10" fmla="*/ 1491175 w 4206240"/>
                <a:gd name="connsiteY10" fmla="*/ 1399735 h 2145322"/>
                <a:gd name="connsiteX11" fmla="*/ 1659987 w 4206240"/>
                <a:gd name="connsiteY11" fmla="*/ 1216855 h 2145322"/>
                <a:gd name="connsiteX12" fmla="*/ 1730326 w 4206240"/>
                <a:gd name="connsiteY12" fmla="*/ 963636 h 2145322"/>
                <a:gd name="connsiteX13" fmla="*/ 1814732 w 4206240"/>
                <a:gd name="connsiteY13" fmla="*/ 1005839 h 2145322"/>
                <a:gd name="connsiteX14" fmla="*/ 1899138 w 4206240"/>
                <a:gd name="connsiteY14" fmla="*/ 752621 h 2145322"/>
                <a:gd name="connsiteX15" fmla="*/ 2025747 w 4206240"/>
                <a:gd name="connsiteY15" fmla="*/ 499402 h 2145322"/>
                <a:gd name="connsiteX16" fmla="*/ 2166424 w 4206240"/>
                <a:gd name="connsiteY16" fmla="*/ 358726 h 2145322"/>
                <a:gd name="connsiteX17" fmla="*/ 2363372 w 4206240"/>
                <a:gd name="connsiteY17" fmla="*/ 302455 h 2145322"/>
                <a:gd name="connsiteX18" fmla="*/ 2616590 w 4206240"/>
                <a:gd name="connsiteY18" fmla="*/ 63304 h 2145322"/>
                <a:gd name="connsiteX19" fmla="*/ 2940147 w 4206240"/>
                <a:gd name="connsiteY19" fmla="*/ 682282 h 2145322"/>
                <a:gd name="connsiteX20" fmla="*/ 3151163 w 4206240"/>
                <a:gd name="connsiteY20" fmla="*/ 921433 h 2145322"/>
                <a:gd name="connsiteX21" fmla="*/ 3488787 w 4206240"/>
                <a:gd name="connsiteY21" fmla="*/ 1118381 h 2145322"/>
                <a:gd name="connsiteX22" fmla="*/ 3657600 w 4206240"/>
                <a:gd name="connsiteY22" fmla="*/ 1343464 h 2145322"/>
                <a:gd name="connsiteX23" fmla="*/ 3840480 w 4206240"/>
                <a:gd name="connsiteY23" fmla="*/ 1695156 h 2145322"/>
                <a:gd name="connsiteX24" fmla="*/ 4206240 w 4206240"/>
                <a:gd name="connsiteY24" fmla="*/ 2117187 h 2145322"/>
                <a:gd name="connsiteX0" fmla="*/ 0 w 3840480"/>
                <a:gd name="connsiteY0" fmla="*/ 2145322 h 2145322"/>
                <a:gd name="connsiteX1" fmla="*/ 211015 w 3840480"/>
                <a:gd name="connsiteY1" fmla="*/ 2074984 h 2145322"/>
                <a:gd name="connsiteX2" fmla="*/ 295421 w 3840480"/>
                <a:gd name="connsiteY2" fmla="*/ 1835833 h 2145322"/>
                <a:gd name="connsiteX3" fmla="*/ 407963 w 3840480"/>
                <a:gd name="connsiteY3" fmla="*/ 2004646 h 2145322"/>
                <a:gd name="connsiteX4" fmla="*/ 534572 w 3840480"/>
                <a:gd name="connsiteY4" fmla="*/ 2004646 h 2145322"/>
                <a:gd name="connsiteX5" fmla="*/ 661181 w 3840480"/>
                <a:gd name="connsiteY5" fmla="*/ 1695156 h 2145322"/>
                <a:gd name="connsiteX6" fmla="*/ 815926 w 3840480"/>
                <a:gd name="connsiteY6" fmla="*/ 1821766 h 2145322"/>
                <a:gd name="connsiteX7" fmla="*/ 1041009 w 3840480"/>
                <a:gd name="connsiteY7" fmla="*/ 1723292 h 2145322"/>
                <a:gd name="connsiteX8" fmla="*/ 1195753 w 3840480"/>
                <a:gd name="connsiteY8" fmla="*/ 1568547 h 2145322"/>
                <a:gd name="connsiteX9" fmla="*/ 1308295 w 3840480"/>
                <a:gd name="connsiteY9" fmla="*/ 1371599 h 2145322"/>
                <a:gd name="connsiteX10" fmla="*/ 1491175 w 3840480"/>
                <a:gd name="connsiteY10" fmla="*/ 1399735 h 2145322"/>
                <a:gd name="connsiteX11" fmla="*/ 1659987 w 3840480"/>
                <a:gd name="connsiteY11" fmla="*/ 1216855 h 2145322"/>
                <a:gd name="connsiteX12" fmla="*/ 1730326 w 3840480"/>
                <a:gd name="connsiteY12" fmla="*/ 963636 h 2145322"/>
                <a:gd name="connsiteX13" fmla="*/ 1814732 w 3840480"/>
                <a:gd name="connsiteY13" fmla="*/ 1005839 h 2145322"/>
                <a:gd name="connsiteX14" fmla="*/ 1899138 w 3840480"/>
                <a:gd name="connsiteY14" fmla="*/ 752621 h 2145322"/>
                <a:gd name="connsiteX15" fmla="*/ 2025747 w 3840480"/>
                <a:gd name="connsiteY15" fmla="*/ 499402 h 2145322"/>
                <a:gd name="connsiteX16" fmla="*/ 2166424 w 3840480"/>
                <a:gd name="connsiteY16" fmla="*/ 358726 h 2145322"/>
                <a:gd name="connsiteX17" fmla="*/ 2363372 w 3840480"/>
                <a:gd name="connsiteY17" fmla="*/ 302455 h 2145322"/>
                <a:gd name="connsiteX18" fmla="*/ 2616590 w 3840480"/>
                <a:gd name="connsiteY18" fmla="*/ 63304 h 2145322"/>
                <a:gd name="connsiteX19" fmla="*/ 2940147 w 3840480"/>
                <a:gd name="connsiteY19" fmla="*/ 682282 h 2145322"/>
                <a:gd name="connsiteX20" fmla="*/ 3151163 w 3840480"/>
                <a:gd name="connsiteY20" fmla="*/ 921433 h 2145322"/>
                <a:gd name="connsiteX21" fmla="*/ 3488787 w 3840480"/>
                <a:gd name="connsiteY21" fmla="*/ 1118381 h 2145322"/>
                <a:gd name="connsiteX22" fmla="*/ 3657600 w 3840480"/>
                <a:gd name="connsiteY22" fmla="*/ 1343464 h 2145322"/>
                <a:gd name="connsiteX23" fmla="*/ 3840480 w 3840480"/>
                <a:gd name="connsiteY23" fmla="*/ 1695156 h 2145322"/>
                <a:gd name="connsiteX0" fmla="*/ 0 w 3657600"/>
                <a:gd name="connsiteY0" fmla="*/ 2145322 h 2145322"/>
                <a:gd name="connsiteX1" fmla="*/ 211015 w 3657600"/>
                <a:gd name="connsiteY1" fmla="*/ 2074984 h 2145322"/>
                <a:gd name="connsiteX2" fmla="*/ 295421 w 3657600"/>
                <a:gd name="connsiteY2" fmla="*/ 1835833 h 2145322"/>
                <a:gd name="connsiteX3" fmla="*/ 407963 w 3657600"/>
                <a:gd name="connsiteY3" fmla="*/ 2004646 h 2145322"/>
                <a:gd name="connsiteX4" fmla="*/ 534572 w 3657600"/>
                <a:gd name="connsiteY4" fmla="*/ 2004646 h 2145322"/>
                <a:gd name="connsiteX5" fmla="*/ 661181 w 3657600"/>
                <a:gd name="connsiteY5" fmla="*/ 1695156 h 2145322"/>
                <a:gd name="connsiteX6" fmla="*/ 815926 w 3657600"/>
                <a:gd name="connsiteY6" fmla="*/ 1821766 h 2145322"/>
                <a:gd name="connsiteX7" fmla="*/ 1041009 w 3657600"/>
                <a:gd name="connsiteY7" fmla="*/ 1723292 h 2145322"/>
                <a:gd name="connsiteX8" fmla="*/ 1195753 w 3657600"/>
                <a:gd name="connsiteY8" fmla="*/ 1568547 h 2145322"/>
                <a:gd name="connsiteX9" fmla="*/ 1308295 w 3657600"/>
                <a:gd name="connsiteY9" fmla="*/ 1371599 h 2145322"/>
                <a:gd name="connsiteX10" fmla="*/ 1491175 w 3657600"/>
                <a:gd name="connsiteY10" fmla="*/ 1399735 h 2145322"/>
                <a:gd name="connsiteX11" fmla="*/ 1659987 w 3657600"/>
                <a:gd name="connsiteY11" fmla="*/ 1216855 h 2145322"/>
                <a:gd name="connsiteX12" fmla="*/ 1730326 w 3657600"/>
                <a:gd name="connsiteY12" fmla="*/ 963636 h 2145322"/>
                <a:gd name="connsiteX13" fmla="*/ 1814732 w 3657600"/>
                <a:gd name="connsiteY13" fmla="*/ 1005839 h 2145322"/>
                <a:gd name="connsiteX14" fmla="*/ 1899138 w 3657600"/>
                <a:gd name="connsiteY14" fmla="*/ 752621 h 2145322"/>
                <a:gd name="connsiteX15" fmla="*/ 2025747 w 3657600"/>
                <a:gd name="connsiteY15" fmla="*/ 499402 h 2145322"/>
                <a:gd name="connsiteX16" fmla="*/ 2166424 w 3657600"/>
                <a:gd name="connsiteY16" fmla="*/ 358726 h 2145322"/>
                <a:gd name="connsiteX17" fmla="*/ 2363372 w 3657600"/>
                <a:gd name="connsiteY17" fmla="*/ 302455 h 2145322"/>
                <a:gd name="connsiteX18" fmla="*/ 2616590 w 3657600"/>
                <a:gd name="connsiteY18" fmla="*/ 63304 h 2145322"/>
                <a:gd name="connsiteX19" fmla="*/ 2940147 w 3657600"/>
                <a:gd name="connsiteY19" fmla="*/ 682282 h 2145322"/>
                <a:gd name="connsiteX20" fmla="*/ 3151163 w 3657600"/>
                <a:gd name="connsiteY20" fmla="*/ 921433 h 2145322"/>
                <a:gd name="connsiteX21" fmla="*/ 3488787 w 3657600"/>
                <a:gd name="connsiteY21" fmla="*/ 1118381 h 2145322"/>
                <a:gd name="connsiteX22" fmla="*/ 3657600 w 3657600"/>
                <a:gd name="connsiteY22" fmla="*/ 1343464 h 2145322"/>
                <a:gd name="connsiteX0" fmla="*/ 0 w 3488787"/>
                <a:gd name="connsiteY0" fmla="*/ 2145322 h 2145322"/>
                <a:gd name="connsiteX1" fmla="*/ 211015 w 3488787"/>
                <a:gd name="connsiteY1" fmla="*/ 2074984 h 2145322"/>
                <a:gd name="connsiteX2" fmla="*/ 295421 w 3488787"/>
                <a:gd name="connsiteY2" fmla="*/ 1835833 h 2145322"/>
                <a:gd name="connsiteX3" fmla="*/ 407963 w 3488787"/>
                <a:gd name="connsiteY3" fmla="*/ 2004646 h 2145322"/>
                <a:gd name="connsiteX4" fmla="*/ 534572 w 3488787"/>
                <a:gd name="connsiteY4" fmla="*/ 2004646 h 2145322"/>
                <a:gd name="connsiteX5" fmla="*/ 661181 w 3488787"/>
                <a:gd name="connsiteY5" fmla="*/ 1695156 h 2145322"/>
                <a:gd name="connsiteX6" fmla="*/ 815926 w 3488787"/>
                <a:gd name="connsiteY6" fmla="*/ 1821766 h 2145322"/>
                <a:gd name="connsiteX7" fmla="*/ 1041009 w 3488787"/>
                <a:gd name="connsiteY7" fmla="*/ 1723292 h 2145322"/>
                <a:gd name="connsiteX8" fmla="*/ 1195753 w 3488787"/>
                <a:gd name="connsiteY8" fmla="*/ 1568547 h 2145322"/>
                <a:gd name="connsiteX9" fmla="*/ 1308295 w 3488787"/>
                <a:gd name="connsiteY9" fmla="*/ 1371599 h 2145322"/>
                <a:gd name="connsiteX10" fmla="*/ 1491175 w 3488787"/>
                <a:gd name="connsiteY10" fmla="*/ 1399735 h 2145322"/>
                <a:gd name="connsiteX11" fmla="*/ 1659987 w 3488787"/>
                <a:gd name="connsiteY11" fmla="*/ 1216855 h 2145322"/>
                <a:gd name="connsiteX12" fmla="*/ 1730326 w 3488787"/>
                <a:gd name="connsiteY12" fmla="*/ 963636 h 2145322"/>
                <a:gd name="connsiteX13" fmla="*/ 1814732 w 3488787"/>
                <a:gd name="connsiteY13" fmla="*/ 1005839 h 2145322"/>
                <a:gd name="connsiteX14" fmla="*/ 1899138 w 3488787"/>
                <a:gd name="connsiteY14" fmla="*/ 752621 h 2145322"/>
                <a:gd name="connsiteX15" fmla="*/ 2025747 w 3488787"/>
                <a:gd name="connsiteY15" fmla="*/ 499402 h 2145322"/>
                <a:gd name="connsiteX16" fmla="*/ 2166424 w 3488787"/>
                <a:gd name="connsiteY16" fmla="*/ 358726 h 2145322"/>
                <a:gd name="connsiteX17" fmla="*/ 2363372 w 3488787"/>
                <a:gd name="connsiteY17" fmla="*/ 302455 h 2145322"/>
                <a:gd name="connsiteX18" fmla="*/ 2616590 w 3488787"/>
                <a:gd name="connsiteY18" fmla="*/ 63304 h 2145322"/>
                <a:gd name="connsiteX19" fmla="*/ 2940147 w 3488787"/>
                <a:gd name="connsiteY19" fmla="*/ 682282 h 2145322"/>
                <a:gd name="connsiteX20" fmla="*/ 3151163 w 3488787"/>
                <a:gd name="connsiteY20" fmla="*/ 921433 h 2145322"/>
                <a:gd name="connsiteX21" fmla="*/ 3488787 w 3488787"/>
                <a:gd name="connsiteY21" fmla="*/ 1118381 h 2145322"/>
                <a:gd name="connsiteX0" fmla="*/ 0 w 3488787"/>
                <a:gd name="connsiteY0" fmla="*/ 2145322 h 2145322"/>
                <a:gd name="connsiteX1" fmla="*/ 211015 w 3488787"/>
                <a:gd name="connsiteY1" fmla="*/ 2074984 h 2145322"/>
                <a:gd name="connsiteX2" fmla="*/ 295421 w 3488787"/>
                <a:gd name="connsiteY2" fmla="*/ 1835833 h 2145322"/>
                <a:gd name="connsiteX3" fmla="*/ 407963 w 3488787"/>
                <a:gd name="connsiteY3" fmla="*/ 2004646 h 2145322"/>
                <a:gd name="connsiteX4" fmla="*/ 534572 w 3488787"/>
                <a:gd name="connsiteY4" fmla="*/ 2004646 h 2145322"/>
                <a:gd name="connsiteX5" fmla="*/ 661181 w 3488787"/>
                <a:gd name="connsiteY5" fmla="*/ 1695156 h 2145322"/>
                <a:gd name="connsiteX6" fmla="*/ 815926 w 3488787"/>
                <a:gd name="connsiteY6" fmla="*/ 1821766 h 2145322"/>
                <a:gd name="connsiteX7" fmla="*/ 1041009 w 3488787"/>
                <a:gd name="connsiteY7" fmla="*/ 1723292 h 2145322"/>
                <a:gd name="connsiteX8" fmla="*/ 1195753 w 3488787"/>
                <a:gd name="connsiteY8" fmla="*/ 1568547 h 2145322"/>
                <a:gd name="connsiteX9" fmla="*/ 1308295 w 3488787"/>
                <a:gd name="connsiteY9" fmla="*/ 1371599 h 2145322"/>
                <a:gd name="connsiteX10" fmla="*/ 1491175 w 3488787"/>
                <a:gd name="connsiteY10" fmla="*/ 1399735 h 2145322"/>
                <a:gd name="connsiteX11" fmla="*/ 1659987 w 3488787"/>
                <a:gd name="connsiteY11" fmla="*/ 1216855 h 2145322"/>
                <a:gd name="connsiteX12" fmla="*/ 1730326 w 3488787"/>
                <a:gd name="connsiteY12" fmla="*/ 963636 h 2145322"/>
                <a:gd name="connsiteX13" fmla="*/ 1814732 w 3488787"/>
                <a:gd name="connsiteY13" fmla="*/ 1005839 h 2145322"/>
                <a:gd name="connsiteX14" fmla="*/ 1899138 w 3488787"/>
                <a:gd name="connsiteY14" fmla="*/ 752621 h 2145322"/>
                <a:gd name="connsiteX15" fmla="*/ 2025747 w 3488787"/>
                <a:gd name="connsiteY15" fmla="*/ 499402 h 2145322"/>
                <a:gd name="connsiteX16" fmla="*/ 2166424 w 3488787"/>
                <a:gd name="connsiteY16" fmla="*/ 358726 h 2145322"/>
                <a:gd name="connsiteX17" fmla="*/ 2363372 w 3488787"/>
                <a:gd name="connsiteY17" fmla="*/ 302455 h 2145322"/>
                <a:gd name="connsiteX18" fmla="*/ 2616590 w 3488787"/>
                <a:gd name="connsiteY18" fmla="*/ 63304 h 2145322"/>
                <a:gd name="connsiteX19" fmla="*/ 2940147 w 3488787"/>
                <a:gd name="connsiteY19" fmla="*/ 682282 h 2145322"/>
                <a:gd name="connsiteX20" fmla="*/ 3488787 w 3488787"/>
                <a:gd name="connsiteY20" fmla="*/ 1118381 h 2145322"/>
                <a:gd name="connsiteX0" fmla="*/ 0 w 2940147"/>
                <a:gd name="connsiteY0" fmla="*/ 2145322 h 2145322"/>
                <a:gd name="connsiteX1" fmla="*/ 211015 w 2940147"/>
                <a:gd name="connsiteY1" fmla="*/ 2074984 h 2145322"/>
                <a:gd name="connsiteX2" fmla="*/ 295421 w 2940147"/>
                <a:gd name="connsiteY2" fmla="*/ 1835833 h 2145322"/>
                <a:gd name="connsiteX3" fmla="*/ 407963 w 2940147"/>
                <a:gd name="connsiteY3" fmla="*/ 2004646 h 2145322"/>
                <a:gd name="connsiteX4" fmla="*/ 534572 w 2940147"/>
                <a:gd name="connsiteY4" fmla="*/ 2004646 h 2145322"/>
                <a:gd name="connsiteX5" fmla="*/ 661181 w 2940147"/>
                <a:gd name="connsiteY5" fmla="*/ 1695156 h 2145322"/>
                <a:gd name="connsiteX6" fmla="*/ 815926 w 2940147"/>
                <a:gd name="connsiteY6" fmla="*/ 1821766 h 2145322"/>
                <a:gd name="connsiteX7" fmla="*/ 1041009 w 2940147"/>
                <a:gd name="connsiteY7" fmla="*/ 1723292 h 2145322"/>
                <a:gd name="connsiteX8" fmla="*/ 1195753 w 2940147"/>
                <a:gd name="connsiteY8" fmla="*/ 1568547 h 2145322"/>
                <a:gd name="connsiteX9" fmla="*/ 1308295 w 2940147"/>
                <a:gd name="connsiteY9" fmla="*/ 1371599 h 2145322"/>
                <a:gd name="connsiteX10" fmla="*/ 1491175 w 2940147"/>
                <a:gd name="connsiteY10" fmla="*/ 1399735 h 2145322"/>
                <a:gd name="connsiteX11" fmla="*/ 1659987 w 2940147"/>
                <a:gd name="connsiteY11" fmla="*/ 1216855 h 2145322"/>
                <a:gd name="connsiteX12" fmla="*/ 1730326 w 2940147"/>
                <a:gd name="connsiteY12" fmla="*/ 963636 h 2145322"/>
                <a:gd name="connsiteX13" fmla="*/ 1814732 w 2940147"/>
                <a:gd name="connsiteY13" fmla="*/ 1005839 h 2145322"/>
                <a:gd name="connsiteX14" fmla="*/ 1899138 w 2940147"/>
                <a:gd name="connsiteY14" fmla="*/ 752621 h 2145322"/>
                <a:gd name="connsiteX15" fmla="*/ 2025747 w 2940147"/>
                <a:gd name="connsiteY15" fmla="*/ 499402 h 2145322"/>
                <a:gd name="connsiteX16" fmla="*/ 2166424 w 2940147"/>
                <a:gd name="connsiteY16" fmla="*/ 358726 h 2145322"/>
                <a:gd name="connsiteX17" fmla="*/ 2363372 w 2940147"/>
                <a:gd name="connsiteY17" fmla="*/ 302455 h 2145322"/>
                <a:gd name="connsiteX18" fmla="*/ 2616590 w 2940147"/>
                <a:gd name="connsiteY18" fmla="*/ 63304 h 2145322"/>
                <a:gd name="connsiteX19" fmla="*/ 2940147 w 2940147"/>
                <a:gd name="connsiteY19" fmla="*/ 682282 h 2145322"/>
                <a:gd name="connsiteX0" fmla="*/ 0 w 2616590"/>
                <a:gd name="connsiteY0" fmla="*/ 2145322 h 2145322"/>
                <a:gd name="connsiteX1" fmla="*/ 211015 w 2616590"/>
                <a:gd name="connsiteY1" fmla="*/ 2074984 h 2145322"/>
                <a:gd name="connsiteX2" fmla="*/ 295421 w 2616590"/>
                <a:gd name="connsiteY2" fmla="*/ 1835833 h 2145322"/>
                <a:gd name="connsiteX3" fmla="*/ 407963 w 2616590"/>
                <a:gd name="connsiteY3" fmla="*/ 2004646 h 2145322"/>
                <a:gd name="connsiteX4" fmla="*/ 534572 w 2616590"/>
                <a:gd name="connsiteY4" fmla="*/ 2004646 h 2145322"/>
                <a:gd name="connsiteX5" fmla="*/ 661181 w 2616590"/>
                <a:gd name="connsiteY5" fmla="*/ 1695156 h 2145322"/>
                <a:gd name="connsiteX6" fmla="*/ 815926 w 2616590"/>
                <a:gd name="connsiteY6" fmla="*/ 1821766 h 2145322"/>
                <a:gd name="connsiteX7" fmla="*/ 1041009 w 2616590"/>
                <a:gd name="connsiteY7" fmla="*/ 1723292 h 2145322"/>
                <a:gd name="connsiteX8" fmla="*/ 1195753 w 2616590"/>
                <a:gd name="connsiteY8" fmla="*/ 1568547 h 2145322"/>
                <a:gd name="connsiteX9" fmla="*/ 1308295 w 2616590"/>
                <a:gd name="connsiteY9" fmla="*/ 1371599 h 2145322"/>
                <a:gd name="connsiteX10" fmla="*/ 1491175 w 2616590"/>
                <a:gd name="connsiteY10" fmla="*/ 1399735 h 2145322"/>
                <a:gd name="connsiteX11" fmla="*/ 1659987 w 2616590"/>
                <a:gd name="connsiteY11" fmla="*/ 1216855 h 2145322"/>
                <a:gd name="connsiteX12" fmla="*/ 1730326 w 2616590"/>
                <a:gd name="connsiteY12" fmla="*/ 963636 h 2145322"/>
                <a:gd name="connsiteX13" fmla="*/ 1814732 w 2616590"/>
                <a:gd name="connsiteY13" fmla="*/ 1005839 h 2145322"/>
                <a:gd name="connsiteX14" fmla="*/ 1899138 w 2616590"/>
                <a:gd name="connsiteY14" fmla="*/ 752621 h 2145322"/>
                <a:gd name="connsiteX15" fmla="*/ 2025747 w 2616590"/>
                <a:gd name="connsiteY15" fmla="*/ 499402 h 2145322"/>
                <a:gd name="connsiteX16" fmla="*/ 2166424 w 2616590"/>
                <a:gd name="connsiteY16" fmla="*/ 358726 h 2145322"/>
                <a:gd name="connsiteX17" fmla="*/ 2363372 w 2616590"/>
                <a:gd name="connsiteY17" fmla="*/ 302455 h 2145322"/>
                <a:gd name="connsiteX18" fmla="*/ 2616590 w 2616590"/>
                <a:gd name="connsiteY18" fmla="*/ 63304 h 2145322"/>
                <a:gd name="connsiteX0" fmla="*/ 0 w 2616590"/>
                <a:gd name="connsiteY0" fmla="*/ 2145322 h 2145322"/>
                <a:gd name="connsiteX1" fmla="*/ 211015 w 2616590"/>
                <a:gd name="connsiteY1" fmla="*/ 2074984 h 2145322"/>
                <a:gd name="connsiteX2" fmla="*/ 295421 w 2616590"/>
                <a:gd name="connsiteY2" fmla="*/ 1835833 h 2145322"/>
                <a:gd name="connsiteX3" fmla="*/ 407963 w 2616590"/>
                <a:gd name="connsiteY3" fmla="*/ 2004646 h 2145322"/>
                <a:gd name="connsiteX4" fmla="*/ 534572 w 2616590"/>
                <a:gd name="connsiteY4" fmla="*/ 2004646 h 2145322"/>
                <a:gd name="connsiteX5" fmla="*/ 661181 w 2616590"/>
                <a:gd name="connsiteY5" fmla="*/ 1695156 h 2145322"/>
                <a:gd name="connsiteX6" fmla="*/ 815926 w 2616590"/>
                <a:gd name="connsiteY6" fmla="*/ 1821766 h 2145322"/>
                <a:gd name="connsiteX7" fmla="*/ 1041009 w 2616590"/>
                <a:gd name="connsiteY7" fmla="*/ 1723292 h 2145322"/>
                <a:gd name="connsiteX8" fmla="*/ 1195753 w 2616590"/>
                <a:gd name="connsiteY8" fmla="*/ 1568547 h 2145322"/>
                <a:gd name="connsiteX9" fmla="*/ 1308295 w 2616590"/>
                <a:gd name="connsiteY9" fmla="*/ 1371599 h 2145322"/>
                <a:gd name="connsiteX10" fmla="*/ 1491175 w 2616590"/>
                <a:gd name="connsiteY10" fmla="*/ 1399735 h 2145322"/>
                <a:gd name="connsiteX11" fmla="*/ 1659987 w 2616590"/>
                <a:gd name="connsiteY11" fmla="*/ 1216855 h 2145322"/>
                <a:gd name="connsiteX12" fmla="*/ 1730326 w 2616590"/>
                <a:gd name="connsiteY12" fmla="*/ 963636 h 2145322"/>
                <a:gd name="connsiteX13" fmla="*/ 1814732 w 2616590"/>
                <a:gd name="connsiteY13" fmla="*/ 1005839 h 2145322"/>
                <a:gd name="connsiteX14" fmla="*/ 1899138 w 2616590"/>
                <a:gd name="connsiteY14" fmla="*/ 752621 h 2145322"/>
                <a:gd name="connsiteX15" fmla="*/ 2166424 w 2616590"/>
                <a:gd name="connsiteY15" fmla="*/ 358726 h 2145322"/>
                <a:gd name="connsiteX16" fmla="*/ 2363372 w 2616590"/>
                <a:gd name="connsiteY16" fmla="*/ 302455 h 2145322"/>
                <a:gd name="connsiteX17" fmla="*/ 2616590 w 2616590"/>
                <a:gd name="connsiteY17" fmla="*/ 63304 h 2145322"/>
                <a:gd name="connsiteX0" fmla="*/ 0 w 2616590"/>
                <a:gd name="connsiteY0" fmla="*/ 2082018 h 2082018"/>
                <a:gd name="connsiteX1" fmla="*/ 211015 w 2616590"/>
                <a:gd name="connsiteY1" fmla="*/ 2011680 h 2082018"/>
                <a:gd name="connsiteX2" fmla="*/ 295421 w 2616590"/>
                <a:gd name="connsiteY2" fmla="*/ 1772529 h 2082018"/>
                <a:gd name="connsiteX3" fmla="*/ 407963 w 2616590"/>
                <a:gd name="connsiteY3" fmla="*/ 1941342 h 2082018"/>
                <a:gd name="connsiteX4" fmla="*/ 534572 w 2616590"/>
                <a:gd name="connsiteY4" fmla="*/ 1941342 h 2082018"/>
                <a:gd name="connsiteX5" fmla="*/ 661181 w 2616590"/>
                <a:gd name="connsiteY5" fmla="*/ 1631852 h 2082018"/>
                <a:gd name="connsiteX6" fmla="*/ 815926 w 2616590"/>
                <a:gd name="connsiteY6" fmla="*/ 1758462 h 2082018"/>
                <a:gd name="connsiteX7" fmla="*/ 1041009 w 2616590"/>
                <a:gd name="connsiteY7" fmla="*/ 1659988 h 2082018"/>
                <a:gd name="connsiteX8" fmla="*/ 1195753 w 2616590"/>
                <a:gd name="connsiteY8" fmla="*/ 1505243 h 2082018"/>
                <a:gd name="connsiteX9" fmla="*/ 1308295 w 2616590"/>
                <a:gd name="connsiteY9" fmla="*/ 1308295 h 2082018"/>
                <a:gd name="connsiteX10" fmla="*/ 1491175 w 2616590"/>
                <a:gd name="connsiteY10" fmla="*/ 1336431 h 2082018"/>
                <a:gd name="connsiteX11" fmla="*/ 1659987 w 2616590"/>
                <a:gd name="connsiteY11" fmla="*/ 1153551 h 2082018"/>
                <a:gd name="connsiteX12" fmla="*/ 1730326 w 2616590"/>
                <a:gd name="connsiteY12" fmla="*/ 900332 h 2082018"/>
                <a:gd name="connsiteX13" fmla="*/ 1814732 w 2616590"/>
                <a:gd name="connsiteY13" fmla="*/ 942535 h 2082018"/>
                <a:gd name="connsiteX14" fmla="*/ 1899138 w 2616590"/>
                <a:gd name="connsiteY14" fmla="*/ 689317 h 2082018"/>
                <a:gd name="connsiteX15" fmla="*/ 2166424 w 2616590"/>
                <a:gd name="connsiteY15" fmla="*/ 295422 h 2082018"/>
                <a:gd name="connsiteX16" fmla="*/ 2616590 w 2616590"/>
                <a:gd name="connsiteY16" fmla="*/ 0 h 2082018"/>
                <a:gd name="connsiteX0" fmla="*/ 0 w 2166424"/>
                <a:gd name="connsiteY0" fmla="*/ 1786596 h 1786596"/>
                <a:gd name="connsiteX1" fmla="*/ 211015 w 2166424"/>
                <a:gd name="connsiteY1" fmla="*/ 1716258 h 1786596"/>
                <a:gd name="connsiteX2" fmla="*/ 295421 w 2166424"/>
                <a:gd name="connsiteY2" fmla="*/ 1477107 h 1786596"/>
                <a:gd name="connsiteX3" fmla="*/ 407963 w 2166424"/>
                <a:gd name="connsiteY3" fmla="*/ 1645920 h 1786596"/>
                <a:gd name="connsiteX4" fmla="*/ 534572 w 2166424"/>
                <a:gd name="connsiteY4" fmla="*/ 1645920 h 1786596"/>
                <a:gd name="connsiteX5" fmla="*/ 661181 w 2166424"/>
                <a:gd name="connsiteY5" fmla="*/ 1336430 h 1786596"/>
                <a:gd name="connsiteX6" fmla="*/ 815926 w 2166424"/>
                <a:gd name="connsiteY6" fmla="*/ 1463040 h 1786596"/>
                <a:gd name="connsiteX7" fmla="*/ 1041009 w 2166424"/>
                <a:gd name="connsiteY7" fmla="*/ 1364566 h 1786596"/>
                <a:gd name="connsiteX8" fmla="*/ 1195753 w 2166424"/>
                <a:gd name="connsiteY8" fmla="*/ 1209821 h 1786596"/>
                <a:gd name="connsiteX9" fmla="*/ 1308295 w 2166424"/>
                <a:gd name="connsiteY9" fmla="*/ 1012873 h 1786596"/>
                <a:gd name="connsiteX10" fmla="*/ 1491175 w 2166424"/>
                <a:gd name="connsiteY10" fmla="*/ 1041009 h 1786596"/>
                <a:gd name="connsiteX11" fmla="*/ 1659987 w 2166424"/>
                <a:gd name="connsiteY11" fmla="*/ 858129 h 1786596"/>
                <a:gd name="connsiteX12" fmla="*/ 1730326 w 2166424"/>
                <a:gd name="connsiteY12" fmla="*/ 604910 h 1786596"/>
                <a:gd name="connsiteX13" fmla="*/ 1814732 w 2166424"/>
                <a:gd name="connsiteY13" fmla="*/ 647113 h 1786596"/>
                <a:gd name="connsiteX14" fmla="*/ 1899138 w 2166424"/>
                <a:gd name="connsiteY14" fmla="*/ 393895 h 1786596"/>
                <a:gd name="connsiteX15" fmla="*/ 2166424 w 2166424"/>
                <a:gd name="connsiteY15" fmla="*/ 0 h 1786596"/>
                <a:gd name="connsiteX0" fmla="*/ 0 w 1899138"/>
                <a:gd name="connsiteY0" fmla="*/ 1392701 h 1392701"/>
                <a:gd name="connsiteX1" fmla="*/ 211015 w 1899138"/>
                <a:gd name="connsiteY1" fmla="*/ 1322363 h 1392701"/>
                <a:gd name="connsiteX2" fmla="*/ 295421 w 1899138"/>
                <a:gd name="connsiteY2" fmla="*/ 1083212 h 1392701"/>
                <a:gd name="connsiteX3" fmla="*/ 407963 w 1899138"/>
                <a:gd name="connsiteY3" fmla="*/ 1252025 h 1392701"/>
                <a:gd name="connsiteX4" fmla="*/ 534572 w 1899138"/>
                <a:gd name="connsiteY4" fmla="*/ 1252025 h 1392701"/>
                <a:gd name="connsiteX5" fmla="*/ 661181 w 1899138"/>
                <a:gd name="connsiteY5" fmla="*/ 942535 h 1392701"/>
                <a:gd name="connsiteX6" fmla="*/ 815926 w 1899138"/>
                <a:gd name="connsiteY6" fmla="*/ 1069145 h 1392701"/>
                <a:gd name="connsiteX7" fmla="*/ 1041009 w 1899138"/>
                <a:gd name="connsiteY7" fmla="*/ 970671 h 1392701"/>
                <a:gd name="connsiteX8" fmla="*/ 1195753 w 1899138"/>
                <a:gd name="connsiteY8" fmla="*/ 815926 h 1392701"/>
                <a:gd name="connsiteX9" fmla="*/ 1308295 w 1899138"/>
                <a:gd name="connsiteY9" fmla="*/ 618978 h 1392701"/>
                <a:gd name="connsiteX10" fmla="*/ 1491175 w 1899138"/>
                <a:gd name="connsiteY10" fmla="*/ 647114 h 1392701"/>
                <a:gd name="connsiteX11" fmla="*/ 1659987 w 1899138"/>
                <a:gd name="connsiteY11" fmla="*/ 464234 h 1392701"/>
                <a:gd name="connsiteX12" fmla="*/ 1730326 w 1899138"/>
                <a:gd name="connsiteY12" fmla="*/ 211015 h 1392701"/>
                <a:gd name="connsiteX13" fmla="*/ 1814732 w 1899138"/>
                <a:gd name="connsiteY13" fmla="*/ 253218 h 1392701"/>
                <a:gd name="connsiteX14" fmla="*/ 1899138 w 1899138"/>
                <a:gd name="connsiteY14" fmla="*/ 0 h 1392701"/>
                <a:gd name="connsiteX0" fmla="*/ 0 w 1814732"/>
                <a:gd name="connsiteY0" fmla="*/ 1216855 h 1216855"/>
                <a:gd name="connsiteX1" fmla="*/ 211015 w 1814732"/>
                <a:gd name="connsiteY1" fmla="*/ 1146517 h 1216855"/>
                <a:gd name="connsiteX2" fmla="*/ 295421 w 1814732"/>
                <a:gd name="connsiteY2" fmla="*/ 907366 h 1216855"/>
                <a:gd name="connsiteX3" fmla="*/ 407963 w 1814732"/>
                <a:gd name="connsiteY3" fmla="*/ 1076179 h 1216855"/>
                <a:gd name="connsiteX4" fmla="*/ 534572 w 1814732"/>
                <a:gd name="connsiteY4" fmla="*/ 1076179 h 1216855"/>
                <a:gd name="connsiteX5" fmla="*/ 661181 w 1814732"/>
                <a:gd name="connsiteY5" fmla="*/ 766689 h 1216855"/>
                <a:gd name="connsiteX6" fmla="*/ 815926 w 1814732"/>
                <a:gd name="connsiteY6" fmla="*/ 893299 h 1216855"/>
                <a:gd name="connsiteX7" fmla="*/ 1041009 w 1814732"/>
                <a:gd name="connsiteY7" fmla="*/ 794825 h 1216855"/>
                <a:gd name="connsiteX8" fmla="*/ 1195753 w 1814732"/>
                <a:gd name="connsiteY8" fmla="*/ 640080 h 1216855"/>
                <a:gd name="connsiteX9" fmla="*/ 1308295 w 1814732"/>
                <a:gd name="connsiteY9" fmla="*/ 443132 h 1216855"/>
                <a:gd name="connsiteX10" fmla="*/ 1491175 w 1814732"/>
                <a:gd name="connsiteY10" fmla="*/ 471268 h 1216855"/>
                <a:gd name="connsiteX11" fmla="*/ 1659987 w 1814732"/>
                <a:gd name="connsiteY11" fmla="*/ 288388 h 1216855"/>
                <a:gd name="connsiteX12" fmla="*/ 1730326 w 1814732"/>
                <a:gd name="connsiteY12" fmla="*/ 35169 h 1216855"/>
                <a:gd name="connsiteX13" fmla="*/ 1814732 w 1814732"/>
                <a:gd name="connsiteY13" fmla="*/ 77372 h 1216855"/>
                <a:gd name="connsiteX0" fmla="*/ 0 w 1730326"/>
                <a:gd name="connsiteY0" fmla="*/ 1181686 h 1181686"/>
                <a:gd name="connsiteX1" fmla="*/ 211015 w 1730326"/>
                <a:gd name="connsiteY1" fmla="*/ 1111348 h 1181686"/>
                <a:gd name="connsiteX2" fmla="*/ 295421 w 1730326"/>
                <a:gd name="connsiteY2" fmla="*/ 872197 h 1181686"/>
                <a:gd name="connsiteX3" fmla="*/ 407963 w 1730326"/>
                <a:gd name="connsiteY3" fmla="*/ 1041010 h 1181686"/>
                <a:gd name="connsiteX4" fmla="*/ 534572 w 1730326"/>
                <a:gd name="connsiteY4" fmla="*/ 1041010 h 1181686"/>
                <a:gd name="connsiteX5" fmla="*/ 661181 w 1730326"/>
                <a:gd name="connsiteY5" fmla="*/ 731520 h 1181686"/>
                <a:gd name="connsiteX6" fmla="*/ 815926 w 1730326"/>
                <a:gd name="connsiteY6" fmla="*/ 858130 h 1181686"/>
                <a:gd name="connsiteX7" fmla="*/ 1041009 w 1730326"/>
                <a:gd name="connsiteY7" fmla="*/ 759656 h 1181686"/>
                <a:gd name="connsiteX8" fmla="*/ 1195753 w 1730326"/>
                <a:gd name="connsiteY8" fmla="*/ 604911 h 1181686"/>
                <a:gd name="connsiteX9" fmla="*/ 1308295 w 1730326"/>
                <a:gd name="connsiteY9" fmla="*/ 407963 h 1181686"/>
                <a:gd name="connsiteX10" fmla="*/ 1491175 w 1730326"/>
                <a:gd name="connsiteY10" fmla="*/ 436099 h 1181686"/>
                <a:gd name="connsiteX11" fmla="*/ 1659987 w 1730326"/>
                <a:gd name="connsiteY11" fmla="*/ 253219 h 1181686"/>
                <a:gd name="connsiteX12" fmla="*/ 1730326 w 1730326"/>
                <a:gd name="connsiteY12" fmla="*/ 0 h 1181686"/>
                <a:gd name="connsiteX0" fmla="*/ 0 w 1730326"/>
                <a:gd name="connsiteY0" fmla="*/ 1181686 h 1181686"/>
                <a:gd name="connsiteX1" fmla="*/ 211015 w 1730326"/>
                <a:gd name="connsiteY1" fmla="*/ 1111348 h 1181686"/>
                <a:gd name="connsiteX2" fmla="*/ 295421 w 1730326"/>
                <a:gd name="connsiteY2" fmla="*/ 872197 h 1181686"/>
                <a:gd name="connsiteX3" fmla="*/ 407963 w 1730326"/>
                <a:gd name="connsiteY3" fmla="*/ 1041010 h 1181686"/>
                <a:gd name="connsiteX4" fmla="*/ 534572 w 1730326"/>
                <a:gd name="connsiteY4" fmla="*/ 1041010 h 1181686"/>
                <a:gd name="connsiteX5" fmla="*/ 661181 w 1730326"/>
                <a:gd name="connsiteY5" fmla="*/ 731520 h 1181686"/>
                <a:gd name="connsiteX6" fmla="*/ 815926 w 1730326"/>
                <a:gd name="connsiteY6" fmla="*/ 858130 h 1181686"/>
                <a:gd name="connsiteX7" fmla="*/ 1041009 w 1730326"/>
                <a:gd name="connsiteY7" fmla="*/ 759656 h 1181686"/>
                <a:gd name="connsiteX8" fmla="*/ 1195753 w 1730326"/>
                <a:gd name="connsiteY8" fmla="*/ 604911 h 1181686"/>
                <a:gd name="connsiteX9" fmla="*/ 1308295 w 1730326"/>
                <a:gd name="connsiteY9" fmla="*/ 407963 h 1181686"/>
                <a:gd name="connsiteX10" fmla="*/ 1491175 w 1730326"/>
                <a:gd name="connsiteY10" fmla="*/ 436099 h 1181686"/>
                <a:gd name="connsiteX11" fmla="*/ 1730326 w 1730326"/>
                <a:gd name="connsiteY11" fmla="*/ 0 h 1181686"/>
                <a:gd name="connsiteX0" fmla="*/ 0 w 1730326"/>
                <a:gd name="connsiteY0" fmla="*/ 1181686 h 1181686"/>
                <a:gd name="connsiteX1" fmla="*/ 211015 w 1730326"/>
                <a:gd name="connsiteY1" fmla="*/ 1111348 h 1181686"/>
                <a:gd name="connsiteX2" fmla="*/ 295421 w 1730326"/>
                <a:gd name="connsiteY2" fmla="*/ 872197 h 1181686"/>
                <a:gd name="connsiteX3" fmla="*/ 407963 w 1730326"/>
                <a:gd name="connsiteY3" fmla="*/ 1041010 h 1181686"/>
                <a:gd name="connsiteX4" fmla="*/ 534572 w 1730326"/>
                <a:gd name="connsiteY4" fmla="*/ 1041010 h 1181686"/>
                <a:gd name="connsiteX5" fmla="*/ 661181 w 1730326"/>
                <a:gd name="connsiteY5" fmla="*/ 731520 h 1181686"/>
                <a:gd name="connsiteX6" fmla="*/ 815926 w 1730326"/>
                <a:gd name="connsiteY6" fmla="*/ 858130 h 1181686"/>
                <a:gd name="connsiteX7" fmla="*/ 1041009 w 1730326"/>
                <a:gd name="connsiteY7" fmla="*/ 759656 h 1181686"/>
                <a:gd name="connsiteX8" fmla="*/ 1195753 w 1730326"/>
                <a:gd name="connsiteY8" fmla="*/ 604911 h 1181686"/>
                <a:gd name="connsiteX9" fmla="*/ 1308295 w 1730326"/>
                <a:gd name="connsiteY9" fmla="*/ 407963 h 1181686"/>
                <a:gd name="connsiteX10" fmla="*/ 1730326 w 1730326"/>
                <a:gd name="connsiteY10" fmla="*/ 0 h 1181686"/>
                <a:gd name="connsiteX0" fmla="*/ 0 w 1308295"/>
                <a:gd name="connsiteY0" fmla="*/ 773723 h 773723"/>
                <a:gd name="connsiteX1" fmla="*/ 211015 w 1308295"/>
                <a:gd name="connsiteY1" fmla="*/ 703385 h 773723"/>
                <a:gd name="connsiteX2" fmla="*/ 295421 w 1308295"/>
                <a:gd name="connsiteY2" fmla="*/ 464234 h 773723"/>
                <a:gd name="connsiteX3" fmla="*/ 407963 w 1308295"/>
                <a:gd name="connsiteY3" fmla="*/ 633047 h 773723"/>
                <a:gd name="connsiteX4" fmla="*/ 534572 w 1308295"/>
                <a:gd name="connsiteY4" fmla="*/ 633047 h 773723"/>
                <a:gd name="connsiteX5" fmla="*/ 661181 w 1308295"/>
                <a:gd name="connsiteY5" fmla="*/ 323557 h 773723"/>
                <a:gd name="connsiteX6" fmla="*/ 815926 w 1308295"/>
                <a:gd name="connsiteY6" fmla="*/ 450167 h 773723"/>
                <a:gd name="connsiteX7" fmla="*/ 1041009 w 1308295"/>
                <a:gd name="connsiteY7" fmla="*/ 351693 h 773723"/>
                <a:gd name="connsiteX8" fmla="*/ 1195753 w 1308295"/>
                <a:gd name="connsiteY8" fmla="*/ 196948 h 773723"/>
                <a:gd name="connsiteX9" fmla="*/ 1308295 w 1308295"/>
                <a:gd name="connsiteY9" fmla="*/ 0 h 773723"/>
                <a:gd name="connsiteX0" fmla="*/ 0 w 1195753"/>
                <a:gd name="connsiteY0" fmla="*/ 576775 h 576775"/>
                <a:gd name="connsiteX1" fmla="*/ 211015 w 1195753"/>
                <a:gd name="connsiteY1" fmla="*/ 506437 h 576775"/>
                <a:gd name="connsiteX2" fmla="*/ 295421 w 1195753"/>
                <a:gd name="connsiteY2" fmla="*/ 267286 h 576775"/>
                <a:gd name="connsiteX3" fmla="*/ 407963 w 1195753"/>
                <a:gd name="connsiteY3" fmla="*/ 436099 h 576775"/>
                <a:gd name="connsiteX4" fmla="*/ 534572 w 1195753"/>
                <a:gd name="connsiteY4" fmla="*/ 436099 h 576775"/>
                <a:gd name="connsiteX5" fmla="*/ 661181 w 1195753"/>
                <a:gd name="connsiteY5" fmla="*/ 126609 h 576775"/>
                <a:gd name="connsiteX6" fmla="*/ 815926 w 1195753"/>
                <a:gd name="connsiteY6" fmla="*/ 253219 h 576775"/>
                <a:gd name="connsiteX7" fmla="*/ 1041009 w 1195753"/>
                <a:gd name="connsiteY7" fmla="*/ 154745 h 576775"/>
                <a:gd name="connsiteX8" fmla="*/ 1195753 w 1195753"/>
                <a:gd name="connsiteY8" fmla="*/ 0 h 576775"/>
                <a:gd name="connsiteX0" fmla="*/ 0 w 1041009"/>
                <a:gd name="connsiteY0" fmla="*/ 480646 h 480646"/>
                <a:gd name="connsiteX1" fmla="*/ 211015 w 1041009"/>
                <a:gd name="connsiteY1" fmla="*/ 410308 h 480646"/>
                <a:gd name="connsiteX2" fmla="*/ 295421 w 1041009"/>
                <a:gd name="connsiteY2" fmla="*/ 171157 h 480646"/>
                <a:gd name="connsiteX3" fmla="*/ 407963 w 1041009"/>
                <a:gd name="connsiteY3" fmla="*/ 339970 h 480646"/>
                <a:gd name="connsiteX4" fmla="*/ 534572 w 1041009"/>
                <a:gd name="connsiteY4" fmla="*/ 339970 h 480646"/>
                <a:gd name="connsiteX5" fmla="*/ 661181 w 1041009"/>
                <a:gd name="connsiteY5" fmla="*/ 30480 h 480646"/>
                <a:gd name="connsiteX6" fmla="*/ 815926 w 1041009"/>
                <a:gd name="connsiteY6" fmla="*/ 157090 h 480646"/>
                <a:gd name="connsiteX7" fmla="*/ 1041009 w 1041009"/>
                <a:gd name="connsiteY7" fmla="*/ 58616 h 480646"/>
                <a:gd name="connsiteX0" fmla="*/ 0 w 815926"/>
                <a:gd name="connsiteY0" fmla="*/ 480646 h 480646"/>
                <a:gd name="connsiteX1" fmla="*/ 211015 w 815926"/>
                <a:gd name="connsiteY1" fmla="*/ 410308 h 480646"/>
                <a:gd name="connsiteX2" fmla="*/ 295421 w 815926"/>
                <a:gd name="connsiteY2" fmla="*/ 171157 h 480646"/>
                <a:gd name="connsiteX3" fmla="*/ 407963 w 815926"/>
                <a:gd name="connsiteY3" fmla="*/ 339970 h 480646"/>
                <a:gd name="connsiteX4" fmla="*/ 534572 w 815926"/>
                <a:gd name="connsiteY4" fmla="*/ 339970 h 480646"/>
                <a:gd name="connsiteX5" fmla="*/ 661181 w 815926"/>
                <a:gd name="connsiteY5" fmla="*/ 30480 h 480646"/>
                <a:gd name="connsiteX6" fmla="*/ 815926 w 815926"/>
                <a:gd name="connsiteY6" fmla="*/ 157090 h 480646"/>
                <a:gd name="connsiteX0" fmla="*/ 0 w 661181"/>
                <a:gd name="connsiteY0" fmla="*/ 450166 h 450166"/>
                <a:gd name="connsiteX1" fmla="*/ 211015 w 661181"/>
                <a:gd name="connsiteY1" fmla="*/ 379828 h 450166"/>
                <a:gd name="connsiteX2" fmla="*/ 295421 w 661181"/>
                <a:gd name="connsiteY2" fmla="*/ 140677 h 450166"/>
                <a:gd name="connsiteX3" fmla="*/ 407963 w 661181"/>
                <a:gd name="connsiteY3" fmla="*/ 309490 h 450166"/>
                <a:gd name="connsiteX4" fmla="*/ 534572 w 661181"/>
                <a:gd name="connsiteY4" fmla="*/ 309490 h 450166"/>
                <a:gd name="connsiteX5" fmla="*/ 661181 w 661181"/>
                <a:gd name="connsiteY5" fmla="*/ 0 h 450166"/>
                <a:gd name="connsiteX0" fmla="*/ 0 w 534572"/>
                <a:gd name="connsiteY0" fmla="*/ 321212 h 321212"/>
                <a:gd name="connsiteX1" fmla="*/ 211015 w 534572"/>
                <a:gd name="connsiteY1" fmla="*/ 250874 h 321212"/>
                <a:gd name="connsiteX2" fmla="*/ 295421 w 534572"/>
                <a:gd name="connsiteY2" fmla="*/ 11723 h 321212"/>
                <a:gd name="connsiteX3" fmla="*/ 407963 w 534572"/>
                <a:gd name="connsiteY3" fmla="*/ 180536 h 321212"/>
                <a:gd name="connsiteX4" fmla="*/ 534572 w 534572"/>
                <a:gd name="connsiteY4" fmla="*/ 180536 h 321212"/>
                <a:gd name="connsiteX0" fmla="*/ 0 w 576064"/>
                <a:gd name="connsiteY0" fmla="*/ 321212 h 321212"/>
                <a:gd name="connsiteX1" fmla="*/ 211015 w 576064"/>
                <a:gd name="connsiteY1" fmla="*/ 250874 h 321212"/>
                <a:gd name="connsiteX2" fmla="*/ 295421 w 576064"/>
                <a:gd name="connsiteY2" fmla="*/ 11723 h 321212"/>
                <a:gd name="connsiteX3" fmla="*/ 407963 w 576064"/>
                <a:gd name="connsiteY3" fmla="*/ 180536 h 321212"/>
                <a:gd name="connsiteX4" fmla="*/ 576064 w 576064"/>
                <a:gd name="connsiteY4" fmla="*/ 216024 h 321212"/>
                <a:gd name="connsiteX0" fmla="*/ 0 w 576064"/>
                <a:gd name="connsiteY0" fmla="*/ 321212 h 339614"/>
                <a:gd name="connsiteX1" fmla="*/ 211015 w 576064"/>
                <a:gd name="connsiteY1" fmla="*/ 250874 h 339614"/>
                <a:gd name="connsiteX2" fmla="*/ 295421 w 576064"/>
                <a:gd name="connsiteY2" fmla="*/ 11723 h 339614"/>
                <a:gd name="connsiteX3" fmla="*/ 407963 w 576064"/>
                <a:gd name="connsiteY3" fmla="*/ 180536 h 339614"/>
                <a:gd name="connsiteX4" fmla="*/ 576064 w 576064"/>
                <a:gd name="connsiteY4" fmla="*/ 288032 h 339614"/>
                <a:gd name="connsiteX0" fmla="*/ 0 w 576064"/>
                <a:gd name="connsiteY0" fmla="*/ 321212 h 391196"/>
                <a:gd name="connsiteX1" fmla="*/ 211015 w 576064"/>
                <a:gd name="connsiteY1" fmla="*/ 250874 h 391196"/>
                <a:gd name="connsiteX2" fmla="*/ 295421 w 576064"/>
                <a:gd name="connsiteY2" fmla="*/ 11723 h 391196"/>
                <a:gd name="connsiteX3" fmla="*/ 407963 w 576064"/>
                <a:gd name="connsiteY3" fmla="*/ 180536 h 391196"/>
                <a:gd name="connsiteX4" fmla="*/ 576064 w 576064"/>
                <a:gd name="connsiteY4" fmla="*/ 339614 h 391196"/>
                <a:gd name="connsiteX0" fmla="*/ 0 w 576064"/>
                <a:gd name="connsiteY0" fmla="*/ 310308 h 380292"/>
                <a:gd name="connsiteX1" fmla="*/ 142284 w 576064"/>
                <a:gd name="connsiteY1" fmla="*/ 174544 h 380292"/>
                <a:gd name="connsiteX2" fmla="*/ 295421 w 576064"/>
                <a:gd name="connsiteY2" fmla="*/ 819 h 380292"/>
                <a:gd name="connsiteX3" fmla="*/ 407963 w 576064"/>
                <a:gd name="connsiteY3" fmla="*/ 169632 h 380292"/>
                <a:gd name="connsiteX4" fmla="*/ 576064 w 576064"/>
                <a:gd name="connsiteY4" fmla="*/ 328710 h 380292"/>
                <a:gd name="connsiteX0" fmla="*/ 0 w 576064"/>
                <a:gd name="connsiteY0" fmla="*/ 568631 h 638615"/>
                <a:gd name="connsiteX1" fmla="*/ 142284 w 576064"/>
                <a:gd name="connsiteY1" fmla="*/ 432867 h 638615"/>
                <a:gd name="connsiteX2" fmla="*/ 286300 w 576064"/>
                <a:gd name="connsiteY2" fmla="*/ 819 h 638615"/>
                <a:gd name="connsiteX3" fmla="*/ 407963 w 576064"/>
                <a:gd name="connsiteY3" fmla="*/ 427955 h 638615"/>
                <a:gd name="connsiteX4" fmla="*/ 576064 w 576064"/>
                <a:gd name="connsiteY4" fmla="*/ 587033 h 638615"/>
                <a:gd name="connsiteX0" fmla="*/ 0 w 576064"/>
                <a:gd name="connsiteY0" fmla="*/ 591814 h 661798"/>
                <a:gd name="connsiteX1" fmla="*/ 142284 w 576064"/>
                <a:gd name="connsiteY1" fmla="*/ 456050 h 661798"/>
                <a:gd name="connsiteX2" fmla="*/ 286300 w 576064"/>
                <a:gd name="connsiteY2" fmla="*/ 24002 h 661798"/>
                <a:gd name="connsiteX3" fmla="*/ 430316 w 576064"/>
                <a:gd name="connsiteY3" fmla="*/ 312035 h 661798"/>
                <a:gd name="connsiteX4" fmla="*/ 576064 w 576064"/>
                <a:gd name="connsiteY4" fmla="*/ 610216 h 66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64" h="661798">
                  <a:moveTo>
                    <a:pt x="0" y="591814"/>
                  </a:moveTo>
                  <a:cubicBezTo>
                    <a:pt x="80889" y="582435"/>
                    <a:pt x="94567" y="550685"/>
                    <a:pt x="142284" y="456050"/>
                  </a:cubicBezTo>
                  <a:cubicBezTo>
                    <a:pt x="190001" y="361415"/>
                    <a:pt x="238295" y="48004"/>
                    <a:pt x="286300" y="24002"/>
                  </a:cubicBezTo>
                  <a:cubicBezTo>
                    <a:pt x="334305" y="0"/>
                    <a:pt x="382022" y="214333"/>
                    <a:pt x="430316" y="312035"/>
                  </a:cubicBezTo>
                  <a:cubicBezTo>
                    <a:pt x="478610" y="409737"/>
                    <a:pt x="533861" y="661798"/>
                    <a:pt x="576064" y="610216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black"/>
                </a:solidFill>
              </a:endParaRPr>
            </a:p>
          </p:txBody>
        </p:sp>
      </p:grp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 err="1">
                <a:solidFill>
                  <a:srgbClr val="FF0000"/>
                </a:solidFill>
              </a:rPr>
              <a:t>Application</a:t>
            </a:r>
            <a:r>
              <a:rPr lang="de-DE" sz="3200" b="1" dirty="0">
                <a:solidFill>
                  <a:srgbClr val="FF0000"/>
                </a:solidFill>
              </a:rPr>
              <a:t> : Dipole </a:t>
            </a:r>
            <a:r>
              <a:rPr lang="de-DE" sz="3200" b="1" dirty="0" err="1">
                <a:solidFill>
                  <a:srgbClr val="FF0000"/>
                </a:solidFill>
              </a:rPr>
              <a:t>response</a:t>
            </a:r>
            <a:r>
              <a:rPr lang="de-DE" sz="3200" b="1" dirty="0">
                <a:solidFill>
                  <a:srgbClr val="FF0000"/>
                </a:solidFill>
              </a:rPr>
              <a:t> in </a:t>
            </a:r>
            <a:r>
              <a:rPr lang="de-DE" sz="3200" b="1" dirty="0" err="1">
                <a:solidFill>
                  <a:srgbClr val="FF0000"/>
                </a:solidFill>
              </a:rPr>
              <a:t>nuclei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31747" name="Textfeld 11"/>
          <p:cNvSpPr txBox="1">
            <a:spLocks noChangeArrowheads="1"/>
          </p:cNvSpPr>
          <p:nvPr/>
        </p:nvSpPr>
        <p:spPr bwMode="auto">
          <a:xfrm>
            <a:off x="7185025" y="3271838"/>
            <a:ext cx="167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000000"/>
                </a:solidFill>
                <a:ea typeface="MS PGothic" charset="0"/>
                <a:cs typeface="MS PGothic" charset="0"/>
              </a:rPr>
              <a:t>about 100%</a:t>
            </a:r>
            <a:br>
              <a:rPr lang="de-DE">
                <a:solidFill>
                  <a:srgbClr val="000000"/>
                </a:solidFill>
                <a:ea typeface="MS PGothic" charset="0"/>
                <a:cs typeface="MS PGothic" charset="0"/>
              </a:rPr>
            </a:br>
            <a:r>
              <a:rPr lang="de-DE">
                <a:solidFill>
                  <a:srgbClr val="000000"/>
                </a:solidFill>
                <a:ea typeface="MS PGothic" charset="0"/>
                <a:cs typeface="MS PGothic" charset="0"/>
              </a:rPr>
              <a:t>of EWSR</a:t>
            </a:r>
          </a:p>
        </p:txBody>
      </p:sp>
      <p:sp>
        <p:nvSpPr>
          <p:cNvPr id="7" name="Rechteck 6"/>
          <p:cNvSpPr/>
          <p:nvPr/>
        </p:nvSpPr>
        <p:spPr>
          <a:xfrm>
            <a:off x="4910138" y="1254125"/>
            <a:ext cx="2808287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9" name="Freihandform 18"/>
          <p:cNvSpPr/>
          <p:nvPr/>
        </p:nvSpPr>
        <p:spPr>
          <a:xfrm>
            <a:off x="4356100" y="2924175"/>
            <a:ext cx="4103688" cy="2808288"/>
          </a:xfrm>
          <a:custGeom>
            <a:avLst/>
            <a:gdLst>
              <a:gd name="connsiteX0" fmla="*/ 0 w 4217963"/>
              <a:gd name="connsiteY0" fmla="*/ 2145322 h 2147667"/>
              <a:gd name="connsiteX1" fmla="*/ 211015 w 4217963"/>
              <a:gd name="connsiteY1" fmla="*/ 2074984 h 2147667"/>
              <a:gd name="connsiteX2" fmla="*/ 295421 w 4217963"/>
              <a:gd name="connsiteY2" fmla="*/ 1835833 h 2147667"/>
              <a:gd name="connsiteX3" fmla="*/ 407963 w 4217963"/>
              <a:gd name="connsiteY3" fmla="*/ 2004646 h 2147667"/>
              <a:gd name="connsiteX4" fmla="*/ 534572 w 4217963"/>
              <a:gd name="connsiteY4" fmla="*/ 2004646 h 2147667"/>
              <a:gd name="connsiteX5" fmla="*/ 661181 w 4217963"/>
              <a:gd name="connsiteY5" fmla="*/ 1695156 h 2147667"/>
              <a:gd name="connsiteX6" fmla="*/ 815926 w 4217963"/>
              <a:gd name="connsiteY6" fmla="*/ 1821766 h 2147667"/>
              <a:gd name="connsiteX7" fmla="*/ 1041009 w 4217963"/>
              <a:gd name="connsiteY7" fmla="*/ 1723292 h 2147667"/>
              <a:gd name="connsiteX8" fmla="*/ 1195753 w 4217963"/>
              <a:gd name="connsiteY8" fmla="*/ 1568547 h 2147667"/>
              <a:gd name="connsiteX9" fmla="*/ 1308295 w 4217963"/>
              <a:gd name="connsiteY9" fmla="*/ 1371599 h 2147667"/>
              <a:gd name="connsiteX10" fmla="*/ 1491175 w 4217963"/>
              <a:gd name="connsiteY10" fmla="*/ 1399735 h 2147667"/>
              <a:gd name="connsiteX11" fmla="*/ 1659987 w 4217963"/>
              <a:gd name="connsiteY11" fmla="*/ 1216855 h 2147667"/>
              <a:gd name="connsiteX12" fmla="*/ 1730326 w 4217963"/>
              <a:gd name="connsiteY12" fmla="*/ 963636 h 2147667"/>
              <a:gd name="connsiteX13" fmla="*/ 1814732 w 4217963"/>
              <a:gd name="connsiteY13" fmla="*/ 1005839 h 2147667"/>
              <a:gd name="connsiteX14" fmla="*/ 1899138 w 4217963"/>
              <a:gd name="connsiteY14" fmla="*/ 752621 h 2147667"/>
              <a:gd name="connsiteX15" fmla="*/ 2025747 w 4217963"/>
              <a:gd name="connsiteY15" fmla="*/ 499402 h 2147667"/>
              <a:gd name="connsiteX16" fmla="*/ 2166424 w 4217963"/>
              <a:gd name="connsiteY16" fmla="*/ 358726 h 2147667"/>
              <a:gd name="connsiteX17" fmla="*/ 2363372 w 4217963"/>
              <a:gd name="connsiteY17" fmla="*/ 302455 h 2147667"/>
              <a:gd name="connsiteX18" fmla="*/ 2616590 w 4217963"/>
              <a:gd name="connsiteY18" fmla="*/ 63304 h 2147667"/>
              <a:gd name="connsiteX19" fmla="*/ 2940147 w 4217963"/>
              <a:gd name="connsiteY19" fmla="*/ 682282 h 2147667"/>
              <a:gd name="connsiteX20" fmla="*/ 3151163 w 4217963"/>
              <a:gd name="connsiteY20" fmla="*/ 921433 h 2147667"/>
              <a:gd name="connsiteX21" fmla="*/ 3488787 w 4217963"/>
              <a:gd name="connsiteY21" fmla="*/ 1118381 h 2147667"/>
              <a:gd name="connsiteX22" fmla="*/ 3657600 w 4217963"/>
              <a:gd name="connsiteY22" fmla="*/ 1343464 h 2147667"/>
              <a:gd name="connsiteX23" fmla="*/ 3840480 w 4217963"/>
              <a:gd name="connsiteY23" fmla="*/ 1695156 h 2147667"/>
              <a:gd name="connsiteX24" fmla="*/ 3995224 w 4217963"/>
              <a:gd name="connsiteY24" fmla="*/ 1878036 h 2147667"/>
              <a:gd name="connsiteX25" fmla="*/ 4135901 w 4217963"/>
              <a:gd name="connsiteY25" fmla="*/ 1962442 h 2147667"/>
              <a:gd name="connsiteX26" fmla="*/ 4206240 w 4217963"/>
              <a:gd name="connsiteY26" fmla="*/ 2117187 h 2147667"/>
              <a:gd name="connsiteX27" fmla="*/ 4206240 w 4217963"/>
              <a:gd name="connsiteY27" fmla="*/ 2145322 h 2147667"/>
              <a:gd name="connsiteX28" fmla="*/ 4206240 w 4217963"/>
              <a:gd name="connsiteY28" fmla="*/ 2145322 h 2147667"/>
              <a:gd name="connsiteX0" fmla="*/ 0 w 4217963"/>
              <a:gd name="connsiteY0" fmla="*/ 2145322 h 2147667"/>
              <a:gd name="connsiteX1" fmla="*/ 211015 w 4217963"/>
              <a:gd name="connsiteY1" fmla="*/ 2074984 h 2147667"/>
              <a:gd name="connsiteX2" fmla="*/ 407963 w 4217963"/>
              <a:gd name="connsiteY2" fmla="*/ 2004646 h 2147667"/>
              <a:gd name="connsiteX3" fmla="*/ 534572 w 4217963"/>
              <a:gd name="connsiteY3" fmla="*/ 2004646 h 2147667"/>
              <a:gd name="connsiteX4" fmla="*/ 661181 w 4217963"/>
              <a:gd name="connsiteY4" fmla="*/ 1695156 h 2147667"/>
              <a:gd name="connsiteX5" fmla="*/ 815926 w 4217963"/>
              <a:gd name="connsiteY5" fmla="*/ 1821766 h 2147667"/>
              <a:gd name="connsiteX6" fmla="*/ 1041009 w 4217963"/>
              <a:gd name="connsiteY6" fmla="*/ 1723292 h 2147667"/>
              <a:gd name="connsiteX7" fmla="*/ 1195753 w 4217963"/>
              <a:gd name="connsiteY7" fmla="*/ 1568547 h 2147667"/>
              <a:gd name="connsiteX8" fmla="*/ 1308295 w 4217963"/>
              <a:gd name="connsiteY8" fmla="*/ 1371599 h 2147667"/>
              <a:gd name="connsiteX9" fmla="*/ 1491175 w 4217963"/>
              <a:gd name="connsiteY9" fmla="*/ 1399735 h 2147667"/>
              <a:gd name="connsiteX10" fmla="*/ 1659987 w 4217963"/>
              <a:gd name="connsiteY10" fmla="*/ 1216855 h 2147667"/>
              <a:gd name="connsiteX11" fmla="*/ 1730326 w 4217963"/>
              <a:gd name="connsiteY11" fmla="*/ 963636 h 2147667"/>
              <a:gd name="connsiteX12" fmla="*/ 1814732 w 4217963"/>
              <a:gd name="connsiteY12" fmla="*/ 1005839 h 2147667"/>
              <a:gd name="connsiteX13" fmla="*/ 1899138 w 4217963"/>
              <a:gd name="connsiteY13" fmla="*/ 752621 h 2147667"/>
              <a:gd name="connsiteX14" fmla="*/ 2025747 w 4217963"/>
              <a:gd name="connsiteY14" fmla="*/ 499402 h 2147667"/>
              <a:gd name="connsiteX15" fmla="*/ 2166424 w 4217963"/>
              <a:gd name="connsiteY15" fmla="*/ 358726 h 2147667"/>
              <a:gd name="connsiteX16" fmla="*/ 2363372 w 4217963"/>
              <a:gd name="connsiteY16" fmla="*/ 302455 h 2147667"/>
              <a:gd name="connsiteX17" fmla="*/ 2616590 w 4217963"/>
              <a:gd name="connsiteY17" fmla="*/ 63304 h 2147667"/>
              <a:gd name="connsiteX18" fmla="*/ 2940147 w 4217963"/>
              <a:gd name="connsiteY18" fmla="*/ 682282 h 2147667"/>
              <a:gd name="connsiteX19" fmla="*/ 3151163 w 4217963"/>
              <a:gd name="connsiteY19" fmla="*/ 921433 h 2147667"/>
              <a:gd name="connsiteX20" fmla="*/ 3488787 w 4217963"/>
              <a:gd name="connsiteY20" fmla="*/ 1118381 h 2147667"/>
              <a:gd name="connsiteX21" fmla="*/ 3657600 w 4217963"/>
              <a:gd name="connsiteY21" fmla="*/ 1343464 h 2147667"/>
              <a:gd name="connsiteX22" fmla="*/ 3840480 w 4217963"/>
              <a:gd name="connsiteY22" fmla="*/ 1695156 h 2147667"/>
              <a:gd name="connsiteX23" fmla="*/ 3995224 w 4217963"/>
              <a:gd name="connsiteY23" fmla="*/ 1878036 h 2147667"/>
              <a:gd name="connsiteX24" fmla="*/ 4135901 w 4217963"/>
              <a:gd name="connsiteY24" fmla="*/ 1962442 h 2147667"/>
              <a:gd name="connsiteX25" fmla="*/ 4206240 w 4217963"/>
              <a:gd name="connsiteY25" fmla="*/ 2117187 h 2147667"/>
              <a:gd name="connsiteX26" fmla="*/ 4206240 w 4217963"/>
              <a:gd name="connsiteY26" fmla="*/ 2145322 h 2147667"/>
              <a:gd name="connsiteX27" fmla="*/ 4206240 w 4217963"/>
              <a:gd name="connsiteY27" fmla="*/ 2145322 h 2147667"/>
              <a:gd name="connsiteX0" fmla="*/ 0 w 4217963"/>
              <a:gd name="connsiteY0" fmla="*/ 2145322 h 2147667"/>
              <a:gd name="connsiteX1" fmla="*/ 407963 w 4217963"/>
              <a:gd name="connsiteY1" fmla="*/ 2004646 h 2147667"/>
              <a:gd name="connsiteX2" fmla="*/ 534572 w 4217963"/>
              <a:gd name="connsiteY2" fmla="*/ 2004646 h 2147667"/>
              <a:gd name="connsiteX3" fmla="*/ 661181 w 4217963"/>
              <a:gd name="connsiteY3" fmla="*/ 1695156 h 2147667"/>
              <a:gd name="connsiteX4" fmla="*/ 815926 w 4217963"/>
              <a:gd name="connsiteY4" fmla="*/ 1821766 h 2147667"/>
              <a:gd name="connsiteX5" fmla="*/ 1041009 w 4217963"/>
              <a:gd name="connsiteY5" fmla="*/ 1723292 h 2147667"/>
              <a:gd name="connsiteX6" fmla="*/ 1195753 w 4217963"/>
              <a:gd name="connsiteY6" fmla="*/ 1568547 h 2147667"/>
              <a:gd name="connsiteX7" fmla="*/ 1308295 w 4217963"/>
              <a:gd name="connsiteY7" fmla="*/ 1371599 h 2147667"/>
              <a:gd name="connsiteX8" fmla="*/ 1491175 w 4217963"/>
              <a:gd name="connsiteY8" fmla="*/ 1399735 h 2147667"/>
              <a:gd name="connsiteX9" fmla="*/ 1659987 w 4217963"/>
              <a:gd name="connsiteY9" fmla="*/ 1216855 h 2147667"/>
              <a:gd name="connsiteX10" fmla="*/ 1730326 w 4217963"/>
              <a:gd name="connsiteY10" fmla="*/ 963636 h 2147667"/>
              <a:gd name="connsiteX11" fmla="*/ 1814732 w 4217963"/>
              <a:gd name="connsiteY11" fmla="*/ 1005839 h 2147667"/>
              <a:gd name="connsiteX12" fmla="*/ 1899138 w 4217963"/>
              <a:gd name="connsiteY12" fmla="*/ 752621 h 2147667"/>
              <a:gd name="connsiteX13" fmla="*/ 2025747 w 4217963"/>
              <a:gd name="connsiteY13" fmla="*/ 499402 h 2147667"/>
              <a:gd name="connsiteX14" fmla="*/ 2166424 w 4217963"/>
              <a:gd name="connsiteY14" fmla="*/ 358726 h 2147667"/>
              <a:gd name="connsiteX15" fmla="*/ 2363372 w 4217963"/>
              <a:gd name="connsiteY15" fmla="*/ 302455 h 2147667"/>
              <a:gd name="connsiteX16" fmla="*/ 2616590 w 4217963"/>
              <a:gd name="connsiteY16" fmla="*/ 63304 h 2147667"/>
              <a:gd name="connsiteX17" fmla="*/ 2940147 w 4217963"/>
              <a:gd name="connsiteY17" fmla="*/ 682282 h 2147667"/>
              <a:gd name="connsiteX18" fmla="*/ 3151163 w 4217963"/>
              <a:gd name="connsiteY18" fmla="*/ 921433 h 2147667"/>
              <a:gd name="connsiteX19" fmla="*/ 3488787 w 4217963"/>
              <a:gd name="connsiteY19" fmla="*/ 1118381 h 2147667"/>
              <a:gd name="connsiteX20" fmla="*/ 3657600 w 4217963"/>
              <a:gd name="connsiteY20" fmla="*/ 1343464 h 2147667"/>
              <a:gd name="connsiteX21" fmla="*/ 3840480 w 4217963"/>
              <a:gd name="connsiteY21" fmla="*/ 1695156 h 2147667"/>
              <a:gd name="connsiteX22" fmla="*/ 3995224 w 4217963"/>
              <a:gd name="connsiteY22" fmla="*/ 1878036 h 2147667"/>
              <a:gd name="connsiteX23" fmla="*/ 4135901 w 4217963"/>
              <a:gd name="connsiteY23" fmla="*/ 1962442 h 2147667"/>
              <a:gd name="connsiteX24" fmla="*/ 4206240 w 4217963"/>
              <a:gd name="connsiteY24" fmla="*/ 2117187 h 2147667"/>
              <a:gd name="connsiteX25" fmla="*/ 4206240 w 4217963"/>
              <a:gd name="connsiteY25" fmla="*/ 2145322 h 2147667"/>
              <a:gd name="connsiteX26" fmla="*/ 4206240 w 4217963"/>
              <a:gd name="connsiteY26" fmla="*/ 2145322 h 2147667"/>
              <a:gd name="connsiteX0" fmla="*/ 0 w 4217963"/>
              <a:gd name="connsiteY0" fmla="*/ 2145322 h 2147667"/>
              <a:gd name="connsiteX1" fmla="*/ 534572 w 4217963"/>
              <a:gd name="connsiteY1" fmla="*/ 2004646 h 2147667"/>
              <a:gd name="connsiteX2" fmla="*/ 661181 w 4217963"/>
              <a:gd name="connsiteY2" fmla="*/ 1695156 h 2147667"/>
              <a:gd name="connsiteX3" fmla="*/ 815926 w 4217963"/>
              <a:gd name="connsiteY3" fmla="*/ 1821766 h 2147667"/>
              <a:gd name="connsiteX4" fmla="*/ 1041009 w 4217963"/>
              <a:gd name="connsiteY4" fmla="*/ 1723292 h 2147667"/>
              <a:gd name="connsiteX5" fmla="*/ 1195753 w 4217963"/>
              <a:gd name="connsiteY5" fmla="*/ 1568547 h 2147667"/>
              <a:gd name="connsiteX6" fmla="*/ 1308295 w 4217963"/>
              <a:gd name="connsiteY6" fmla="*/ 1371599 h 2147667"/>
              <a:gd name="connsiteX7" fmla="*/ 1491175 w 4217963"/>
              <a:gd name="connsiteY7" fmla="*/ 1399735 h 2147667"/>
              <a:gd name="connsiteX8" fmla="*/ 1659987 w 4217963"/>
              <a:gd name="connsiteY8" fmla="*/ 1216855 h 2147667"/>
              <a:gd name="connsiteX9" fmla="*/ 1730326 w 4217963"/>
              <a:gd name="connsiteY9" fmla="*/ 963636 h 2147667"/>
              <a:gd name="connsiteX10" fmla="*/ 1814732 w 4217963"/>
              <a:gd name="connsiteY10" fmla="*/ 1005839 h 2147667"/>
              <a:gd name="connsiteX11" fmla="*/ 1899138 w 4217963"/>
              <a:gd name="connsiteY11" fmla="*/ 752621 h 2147667"/>
              <a:gd name="connsiteX12" fmla="*/ 2025747 w 4217963"/>
              <a:gd name="connsiteY12" fmla="*/ 499402 h 2147667"/>
              <a:gd name="connsiteX13" fmla="*/ 2166424 w 4217963"/>
              <a:gd name="connsiteY13" fmla="*/ 358726 h 2147667"/>
              <a:gd name="connsiteX14" fmla="*/ 2363372 w 4217963"/>
              <a:gd name="connsiteY14" fmla="*/ 302455 h 2147667"/>
              <a:gd name="connsiteX15" fmla="*/ 2616590 w 4217963"/>
              <a:gd name="connsiteY15" fmla="*/ 63304 h 2147667"/>
              <a:gd name="connsiteX16" fmla="*/ 2940147 w 4217963"/>
              <a:gd name="connsiteY16" fmla="*/ 682282 h 2147667"/>
              <a:gd name="connsiteX17" fmla="*/ 3151163 w 4217963"/>
              <a:gd name="connsiteY17" fmla="*/ 921433 h 2147667"/>
              <a:gd name="connsiteX18" fmla="*/ 3488787 w 4217963"/>
              <a:gd name="connsiteY18" fmla="*/ 1118381 h 2147667"/>
              <a:gd name="connsiteX19" fmla="*/ 3657600 w 4217963"/>
              <a:gd name="connsiteY19" fmla="*/ 1343464 h 2147667"/>
              <a:gd name="connsiteX20" fmla="*/ 3840480 w 4217963"/>
              <a:gd name="connsiteY20" fmla="*/ 1695156 h 2147667"/>
              <a:gd name="connsiteX21" fmla="*/ 3995224 w 4217963"/>
              <a:gd name="connsiteY21" fmla="*/ 1878036 h 2147667"/>
              <a:gd name="connsiteX22" fmla="*/ 4135901 w 4217963"/>
              <a:gd name="connsiteY22" fmla="*/ 1962442 h 2147667"/>
              <a:gd name="connsiteX23" fmla="*/ 4206240 w 4217963"/>
              <a:gd name="connsiteY23" fmla="*/ 2117187 h 2147667"/>
              <a:gd name="connsiteX24" fmla="*/ 4206240 w 4217963"/>
              <a:gd name="connsiteY24" fmla="*/ 2145322 h 2147667"/>
              <a:gd name="connsiteX25" fmla="*/ 4206240 w 4217963"/>
              <a:gd name="connsiteY25" fmla="*/ 2145322 h 2147667"/>
              <a:gd name="connsiteX0" fmla="*/ 0 w 3683391"/>
              <a:gd name="connsiteY0" fmla="*/ 2004646 h 2147667"/>
              <a:gd name="connsiteX1" fmla="*/ 126609 w 3683391"/>
              <a:gd name="connsiteY1" fmla="*/ 1695156 h 2147667"/>
              <a:gd name="connsiteX2" fmla="*/ 281354 w 3683391"/>
              <a:gd name="connsiteY2" fmla="*/ 1821766 h 2147667"/>
              <a:gd name="connsiteX3" fmla="*/ 506437 w 3683391"/>
              <a:gd name="connsiteY3" fmla="*/ 1723292 h 2147667"/>
              <a:gd name="connsiteX4" fmla="*/ 661181 w 3683391"/>
              <a:gd name="connsiteY4" fmla="*/ 1568547 h 2147667"/>
              <a:gd name="connsiteX5" fmla="*/ 773723 w 3683391"/>
              <a:gd name="connsiteY5" fmla="*/ 1371599 h 2147667"/>
              <a:gd name="connsiteX6" fmla="*/ 956603 w 3683391"/>
              <a:gd name="connsiteY6" fmla="*/ 1399735 h 2147667"/>
              <a:gd name="connsiteX7" fmla="*/ 1125415 w 3683391"/>
              <a:gd name="connsiteY7" fmla="*/ 1216855 h 2147667"/>
              <a:gd name="connsiteX8" fmla="*/ 1195754 w 3683391"/>
              <a:gd name="connsiteY8" fmla="*/ 963636 h 2147667"/>
              <a:gd name="connsiteX9" fmla="*/ 1280160 w 3683391"/>
              <a:gd name="connsiteY9" fmla="*/ 1005839 h 2147667"/>
              <a:gd name="connsiteX10" fmla="*/ 1364566 w 3683391"/>
              <a:gd name="connsiteY10" fmla="*/ 752621 h 2147667"/>
              <a:gd name="connsiteX11" fmla="*/ 1491175 w 3683391"/>
              <a:gd name="connsiteY11" fmla="*/ 499402 h 2147667"/>
              <a:gd name="connsiteX12" fmla="*/ 1631852 w 3683391"/>
              <a:gd name="connsiteY12" fmla="*/ 358726 h 2147667"/>
              <a:gd name="connsiteX13" fmla="*/ 1828800 w 3683391"/>
              <a:gd name="connsiteY13" fmla="*/ 302455 h 2147667"/>
              <a:gd name="connsiteX14" fmla="*/ 2082018 w 3683391"/>
              <a:gd name="connsiteY14" fmla="*/ 63304 h 2147667"/>
              <a:gd name="connsiteX15" fmla="*/ 2405575 w 3683391"/>
              <a:gd name="connsiteY15" fmla="*/ 682282 h 2147667"/>
              <a:gd name="connsiteX16" fmla="*/ 2616591 w 3683391"/>
              <a:gd name="connsiteY16" fmla="*/ 921433 h 2147667"/>
              <a:gd name="connsiteX17" fmla="*/ 2954215 w 3683391"/>
              <a:gd name="connsiteY17" fmla="*/ 1118381 h 2147667"/>
              <a:gd name="connsiteX18" fmla="*/ 3123028 w 3683391"/>
              <a:gd name="connsiteY18" fmla="*/ 1343464 h 2147667"/>
              <a:gd name="connsiteX19" fmla="*/ 3305908 w 3683391"/>
              <a:gd name="connsiteY19" fmla="*/ 1695156 h 2147667"/>
              <a:gd name="connsiteX20" fmla="*/ 3460652 w 3683391"/>
              <a:gd name="connsiteY20" fmla="*/ 1878036 h 2147667"/>
              <a:gd name="connsiteX21" fmla="*/ 3601329 w 3683391"/>
              <a:gd name="connsiteY21" fmla="*/ 1962442 h 2147667"/>
              <a:gd name="connsiteX22" fmla="*/ 3671668 w 3683391"/>
              <a:gd name="connsiteY22" fmla="*/ 2117187 h 2147667"/>
              <a:gd name="connsiteX23" fmla="*/ 3671668 w 3683391"/>
              <a:gd name="connsiteY23" fmla="*/ 2145322 h 2147667"/>
              <a:gd name="connsiteX24" fmla="*/ 3671668 w 3683391"/>
              <a:gd name="connsiteY24" fmla="*/ 2145322 h 2147667"/>
              <a:gd name="connsiteX0" fmla="*/ 0 w 3787608"/>
              <a:gd name="connsiteY0" fmla="*/ 2175123 h 2175123"/>
              <a:gd name="connsiteX1" fmla="*/ 230826 w 3787608"/>
              <a:gd name="connsiteY1" fmla="*/ 1695156 h 2175123"/>
              <a:gd name="connsiteX2" fmla="*/ 385571 w 3787608"/>
              <a:gd name="connsiteY2" fmla="*/ 1821766 h 2175123"/>
              <a:gd name="connsiteX3" fmla="*/ 610654 w 3787608"/>
              <a:gd name="connsiteY3" fmla="*/ 1723292 h 2175123"/>
              <a:gd name="connsiteX4" fmla="*/ 765398 w 3787608"/>
              <a:gd name="connsiteY4" fmla="*/ 1568547 h 2175123"/>
              <a:gd name="connsiteX5" fmla="*/ 877940 w 3787608"/>
              <a:gd name="connsiteY5" fmla="*/ 1371599 h 2175123"/>
              <a:gd name="connsiteX6" fmla="*/ 1060820 w 3787608"/>
              <a:gd name="connsiteY6" fmla="*/ 1399735 h 2175123"/>
              <a:gd name="connsiteX7" fmla="*/ 1229632 w 3787608"/>
              <a:gd name="connsiteY7" fmla="*/ 1216855 h 2175123"/>
              <a:gd name="connsiteX8" fmla="*/ 1299971 w 3787608"/>
              <a:gd name="connsiteY8" fmla="*/ 963636 h 2175123"/>
              <a:gd name="connsiteX9" fmla="*/ 1384377 w 3787608"/>
              <a:gd name="connsiteY9" fmla="*/ 1005839 h 2175123"/>
              <a:gd name="connsiteX10" fmla="*/ 1468783 w 3787608"/>
              <a:gd name="connsiteY10" fmla="*/ 752621 h 2175123"/>
              <a:gd name="connsiteX11" fmla="*/ 1595392 w 3787608"/>
              <a:gd name="connsiteY11" fmla="*/ 499402 h 2175123"/>
              <a:gd name="connsiteX12" fmla="*/ 1736069 w 3787608"/>
              <a:gd name="connsiteY12" fmla="*/ 358726 h 2175123"/>
              <a:gd name="connsiteX13" fmla="*/ 1933017 w 3787608"/>
              <a:gd name="connsiteY13" fmla="*/ 302455 h 2175123"/>
              <a:gd name="connsiteX14" fmla="*/ 2186235 w 3787608"/>
              <a:gd name="connsiteY14" fmla="*/ 63304 h 2175123"/>
              <a:gd name="connsiteX15" fmla="*/ 2509792 w 3787608"/>
              <a:gd name="connsiteY15" fmla="*/ 682282 h 2175123"/>
              <a:gd name="connsiteX16" fmla="*/ 2720808 w 3787608"/>
              <a:gd name="connsiteY16" fmla="*/ 921433 h 2175123"/>
              <a:gd name="connsiteX17" fmla="*/ 3058432 w 3787608"/>
              <a:gd name="connsiteY17" fmla="*/ 1118381 h 2175123"/>
              <a:gd name="connsiteX18" fmla="*/ 3227245 w 3787608"/>
              <a:gd name="connsiteY18" fmla="*/ 1343464 h 2175123"/>
              <a:gd name="connsiteX19" fmla="*/ 3410125 w 3787608"/>
              <a:gd name="connsiteY19" fmla="*/ 1695156 h 2175123"/>
              <a:gd name="connsiteX20" fmla="*/ 3564869 w 3787608"/>
              <a:gd name="connsiteY20" fmla="*/ 1878036 h 2175123"/>
              <a:gd name="connsiteX21" fmla="*/ 3705546 w 3787608"/>
              <a:gd name="connsiteY21" fmla="*/ 1962442 h 2175123"/>
              <a:gd name="connsiteX22" fmla="*/ 3775885 w 3787608"/>
              <a:gd name="connsiteY22" fmla="*/ 2117187 h 2175123"/>
              <a:gd name="connsiteX23" fmla="*/ 3775885 w 3787608"/>
              <a:gd name="connsiteY23" fmla="*/ 2145322 h 2175123"/>
              <a:gd name="connsiteX24" fmla="*/ 3775885 w 3787608"/>
              <a:gd name="connsiteY24" fmla="*/ 2145322 h 2175123"/>
              <a:gd name="connsiteX0" fmla="*/ 0 w 3787608"/>
              <a:gd name="connsiteY0" fmla="*/ 2175123 h 2175123"/>
              <a:gd name="connsiteX1" fmla="*/ 0 w 3787608"/>
              <a:gd name="connsiteY1" fmla="*/ 2175123 h 2175123"/>
              <a:gd name="connsiteX2" fmla="*/ 230826 w 3787608"/>
              <a:gd name="connsiteY2" fmla="*/ 1695156 h 2175123"/>
              <a:gd name="connsiteX3" fmla="*/ 385571 w 3787608"/>
              <a:gd name="connsiteY3" fmla="*/ 1821766 h 2175123"/>
              <a:gd name="connsiteX4" fmla="*/ 610654 w 3787608"/>
              <a:gd name="connsiteY4" fmla="*/ 1723292 h 2175123"/>
              <a:gd name="connsiteX5" fmla="*/ 765398 w 3787608"/>
              <a:gd name="connsiteY5" fmla="*/ 1568547 h 2175123"/>
              <a:gd name="connsiteX6" fmla="*/ 877940 w 3787608"/>
              <a:gd name="connsiteY6" fmla="*/ 1371599 h 2175123"/>
              <a:gd name="connsiteX7" fmla="*/ 1060820 w 3787608"/>
              <a:gd name="connsiteY7" fmla="*/ 1399735 h 2175123"/>
              <a:gd name="connsiteX8" fmla="*/ 1229632 w 3787608"/>
              <a:gd name="connsiteY8" fmla="*/ 1216855 h 2175123"/>
              <a:gd name="connsiteX9" fmla="*/ 1299971 w 3787608"/>
              <a:gd name="connsiteY9" fmla="*/ 963636 h 2175123"/>
              <a:gd name="connsiteX10" fmla="*/ 1384377 w 3787608"/>
              <a:gd name="connsiteY10" fmla="*/ 1005839 h 2175123"/>
              <a:gd name="connsiteX11" fmla="*/ 1468783 w 3787608"/>
              <a:gd name="connsiteY11" fmla="*/ 752621 h 2175123"/>
              <a:gd name="connsiteX12" fmla="*/ 1595392 w 3787608"/>
              <a:gd name="connsiteY12" fmla="*/ 499402 h 2175123"/>
              <a:gd name="connsiteX13" fmla="*/ 1736069 w 3787608"/>
              <a:gd name="connsiteY13" fmla="*/ 358726 h 2175123"/>
              <a:gd name="connsiteX14" fmla="*/ 1933017 w 3787608"/>
              <a:gd name="connsiteY14" fmla="*/ 302455 h 2175123"/>
              <a:gd name="connsiteX15" fmla="*/ 2186235 w 3787608"/>
              <a:gd name="connsiteY15" fmla="*/ 63304 h 2175123"/>
              <a:gd name="connsiteX16" fmla="*/ 2509792 w 3787608"/>
              <a:gd name="connsiteY16" fmla="*/ 682282 h 2175123"/>
              <a:gd name="connsiteX17" fmla="*/ 2720808 w 3787608"/>
              <a:gd name="connsiteY17" fmla="*/ 921433 h 2175123"/>
              <a:gd name="connsiteX18" fmla="*/ 3058432 w 3787608"/>
              <a:gd name="connsiteY18" fmla="*/ 1118381 h 2175123"/>
              <a:gd name="connsiteX19" fmla="*/ 3227245 w 3787608"/>
              <a:gd name="connsiteY19" fmla="*/ 1343464 h 2175123"/>
              <a:gd name="connsiteX20" fmla="*/ 3410125 w 3787608"/>
              <a:gd name="connsiteY20" fmla="*/ 1695156 h 2175123"/>
              <a:gd name="connsiteX21" fmla="*/ 3564869 w 3787608"/>
              <a:gd name="connsiteY21" fmla="*/ 1878036 h 2175123"/>
              <a:gd name="connsiteX22" fmla="*/ 3705546 w 3787608"/>
              <a:gd name="connsiteY22" fmla="*/ 1962442 h 2175123"/>
              <a:gd name="connsiteX23" fmla="*/ 3775885 w 3787608"/>
              <a:gd name="connsiteY23" fmla="*/ 2117187 h 2175123"/>
              <a:gd name="connsiteX24" fmla="*/ 3775885 w 3787608"/>
              <a:gd name="connsiteY24" fmla="*/ 2145322 h 2175123"/>
              <a:gd name="connsiteX25" fmla="*/ 3775885 w 3787608"/>
              <a:gd name="connsiteY25" fmla="*/ 2145322 h 2175123"/>
              <a:gd name="connsiteX0" fmla="*/ 0 w 3787608"/>
              <a:gd name="connsiteY0" fmla="*/ 2175123 h 2175123"/>
              <a:gd name="connsiteX1" fmla="*/ 72008 w 3787608"/>
              <a:gd name="connsiteY1" fmla="*/ 2175123 h 2175123"/>
              <a:gd name="connsiteX2" fmla="*/ 230826 w 3787608"/>
              <a:gd name="connsiteY2" fmla="*/ 1695156 h 2175123"/>
              <a:gd name="connsiteX3" fmla="*/ 385571 w 3787608"/>
              <a:gd name="connsiteY3" fmla="*/ 1821766 h 2175123"/>
              <a:gd name="connsiteX4" fmla="*/ 610654 w 3787608"/>
              <a:gd name="connsiteY4" fmla="*/ 1723292 h 2175123"/>
              <a:gd name="connsiteX5" fmla="*/ 765398 w 3787608"/>
              <a:gd name="connsiteY5" fmla="*/ 1568547 h 2175123"/>
              <a:gd name="connsiteX6" fmla="*/ 877940 w 3787608"/>
              <a:gd name="connsiteY6" fmla="*/ 1371599 h 2175123"/>
              <a:gd name="connsiteX7" fmla="*/ 1060820 w 3787608"/>
              <a:gd name="connsiteY7" fmla="*/ 1399735 h 2175123"/>
              <a:gd name="connsiteX8" fmla="*/ 1229632 w 3787608"/>
              <a:gd name="connsiteY8" fmla="*/ 1216855 h 2175123"/>
              <a:gd name="connsiteX9" fmla="*/ 1299971 w 3787608"/>
              <a:gd name="connsiteY9" fmla="*/ 963636 h 2175123"/>
              <a:gd name="connsiteX10" fmla="*/ 1384377 w 3787608"/>
              <a:gd name="connsiteY10" fmla="*/ 1005839 h 2175123"/>
              <a:gd name="connsiteX11" fmla="*/ 1468783 w 3787608"/>
              <a:gd name="connsiteY11" fmla="*/ 752621 h 2175123"/>
              <a:gd name="connsiteX12" fmla="*/ 1595392 w 3787608"/>
              <a:gd name="connsiteY12" fmla="*/ 499402 h 2175123"/>
              <a:gd name="connsiteX13" fmla="*/ 1736069 w 3787608"/>
              <a:gd name="connsiteY13" fmla="*/ 358726 h 2175123"/>
              <a:gd name="connsiteX14" fmla="*/ 1933017 w 3787608"/>
              <a:gd name="connsiteY14" fmla="*/ 302455 h 2175123"/>
              <a:gd name="connsiteX15" fmla="*/ 2186235 w 3787608"/>
              <a:gd name="connsiteY15" fmla="*/ 63304 h 2175123"/>
              <a:gd name="connsiteX16" fmla="*/ 2509792 w 3787608"/>
              <a:gd name="connsiteY16" fmla="*/ 682282 h 2175123"/>
              <a:gd name="connsiteX17" fmla="*/ 2720808 w 3787608"/>
              <a:gd name="connsiteY17" fmla="*/ 921433 h 2175123"/>
              <a:gd name="connsiteX18" fmla="*/ 3058432 w 3787608"/>
              <a:gd name="connsiteY18" fmla="*/ 1118381 h 2175123"/>
              <a:gd name="connsiteX19" fmla="*/ 3227245 w 3787608"/>
              <a:gd name="connsiteY19" fmla="*/ 1343464 h 2175123"/>
              <a:gd name="connsiteX20" fmla="*/ 3410125 w 3787608"/>
              <a:gd name="connsiteY20" fmla="*/ 1695156 h 2175123"/>
              <a:gd name="connsiteX21" fmla="*/ 3564869 w 3787608"/>
              <a:gd name="connsiteY21" fmla="*/ 1878036 h 2175123"/>
              <a:gd name="connsiteX22" fmla="*/ 3705546 w 3787608"/>
              <a:gd name="connsiteY22" fmla="*/ 1962442 h 2175123"/>
              <a:gd name="connsiteX23" fmla="*/ 3775885 w 3787608"/>
              <a:gd name="connsiteY23" fmla="*/ 2117187 h 2175123"/>
              <a:gd name="connsiteX24" fmla="*/ 3775885 w 3787608"/>
              <a:gd name="connsiteY24" fmla="*/ 2145322 h 2175123"/>
              <a:gd name="connsiteX25" fmla="*/ 3775885 w 3787608"/>
              <a:gd name="connsiteY25" fmla="*/ 2145322 h 2175123"/>
              <a:gd name="connsiteX0" fmla="*/ 0 w 3787608"/>
              <a:gd name="connsiteY0" fmla="*/ 2175123 h 2175123"/>
              <a:gd name="connsiteX1" fmla="*/ 0 w 3787608"/>
              <a:gd name="connsiteY1" fmla="*/ 2175123 h 2175123"/>
              <a:gd name="connsiteX2" fmla="*/ 230826 w 3787608"/>
              <a:gd name="connsiteY2" fmla="*/ 1695156 h 2175123"/>
              <a:gd name="connsiteX3" fmla="*/ 385571 w 3787608"/>
              <a:gd name="connsiteY3" fmla="*/ 1821766 h 2175123"/>
              <a:gd name="connsiteX4" fmla="*/ 610654 w 3787608"/>
              <a:gd name="connsiteY4" fmla="*/ 1723292 h 2175123"/>
              <a:gd name="connsiteX5" fmla="*/ 765398 w 3787608"/>
              <a:gd name="connsiteY5" fmla="*/ 1568547 h 2175123"/>
              <a:gd name="connsiteX6" fmla="*/ 877940 w 3787608"/>
              <a:gd name="connsiteY6" fmla="*/ 1371599 h 2175123"/>
              <a:gd name="connsiteX7" fmla="*/ 1060820 w 3787608"/>
              <a:gd name="connsiteY7" fmla="*/ 1399735 h 2175123"/>
              <a:gd name="connsiteX8" fmla="*/ 1229632 w 3787608"/>
              <a:gd name="connsiteY8" fmla="*/ 1216855 h 2175123"/>
              <a:gd name="connsiteX9" fmla="*/ 1299971 w 3787608"/>
              <a:gd name="connsiteY9" fmla="*/ 963636 h 2175123"/>
              <a:gd name="connsiteX10" fmla="*/ 1384377 w 3787608"/>
              <a:gd name="connsiteY10" fmla="*/ 1005839 h 2175123"/>
              <a:gd name="connsiteX11" fmla="*/ 1468783 w 3787608"/>
              <a:gd name="connsiteY11" fmla="*/ 752621 h 2175123"/>
              <a:gd name="connsiteX12" fmla="*/ 1595392 w 3787608"/>
              <a:gd name="connsiteY12" fmla="*/ 499402 h 2175123"/>
              <a:gd name="connsiteX13" fmla="*/ 1736069 w 3787608"/>
              <a:gd name="connsiteY13" fmla="*/ 358726 h 2175123"/>
              <a:gd name="connsiteX14" fmla="*/ 1933017 w 3787608"/>
              <a:gd name="connsiteY14" fmla="*/ 302455 h 2175123"/>
              <a:gd name="connsiteX15" fmla="*/ 2186235 w 3787608"/>
              <a:gd name="connsiteY15" fmla="*/ 63304 h 2175123"/>
              <a:gd name="connsiteX16" fmla="*/ 2509792 w 3787608"/>
              <a:gd name="connsiteY16" fmla="*/ 682282 h 2175123"/>
              <a:gd name="connsiteX17" fmla="*/ 2720808 w 3787608"/>
              <a:gd name="connsiteY17" fmla="*/ 921433 h 2175123"/>
              <a:gd name="connsiteX18" fmla="*/ 3058432 w 3787608"/>
              <a:gd name="connsiteY18" fmla="*/ 1118381 h 2175123"/>
              <a:gd name="connsiteX19" fmla="*/ 3227245 w 3787608"/>
              <a:gd name="connsiteY19" fmla="*/ 1343464 h 2175123"/>
              <a:gd name="connsiteX20" fmla="*/ 3410125 w 3787608"/>
              <a:gd name="connsiteY20" fmla="*/ 1695156 h 2175123"/>
              <a:gd name="connsiteX21" fmla="*/ 3564869 w 3787608"/>
              <a:gd name="connsiteY21" fmla="*/ 1878036 h 2175123"/>
              <a:gd name="connsiteX22" fmla="*/ 3705546 w 3787608"/>
              <a:gd name="connsiteY22" fmla="*/ 1962442 h 2175123"/>
              <a:gd name="connsiteX23" fmla="*/ 3775885 w 3787608"/>
              <a:gd name="connsiteY23" fmla="*/ 2117187 h 2175123"/>
              <a:gd name="connsiteX24" fmla="*/ 3775885 w 3787608"/>
              <a:gd name="connsiteY24" fmla="*/ 2145322 h 2175123"/>
              <a:gd name="connsiteX25" fmla="*/ 3775885 w 3787608"/>
              <a:gd name="connsiteY25" fmla="*/ 2145322 h 2175123"/>
              <a:gd name="connsiteX0" fmla="*/ 72313 w 3859921"/>
              <a:gd name="connsiteY0" fmla="*/ 2175123 h 2231221"/>
              <a:gd name="connsiteX1" fmla="*/ 72313 w 3859921"/>
              <a:gd name="connsiteY1" fmla="*/ 2175123 h 2231221"/>
              <a:gd name="connsiteX2" fmla="*/ 38471 w 3859921"/>
              <a:gd name="connsiteY2" fmla="*/ 2151227 h 2231221"/>
              <a:gd name="connsiteX3" fmla="*/ 303139 w 3859921"/>
              <a:gd name="connsiteY3" fmla="*/ 1695156 h 2231221"/>
              <a:gd name="connsiteX4" fmla="*/ 457884 w 3859921"/>
              <a:gd name="connsiteY4" fmla="*/ 1821766 h 2231221"/>
              <a:gd name="connsiteX5" fmla="*/ 682967 w 3859921"/>
              <a:gd name="connsiteY5" fmla="*/ 1723292 h 2231221"/>
              <a:gd name="connsiteX6" fmla="*/ 837711 w 3859921"/>
              <a:gd name="connsiteY6" fmla="*/ 1568547 h 2231221"/>
              <a:gd name="connsiteX7" fmla="*/ 950253 w 3859921"/>
              <a:gd name="connsiteY7" fmla="*/ 1371599 h 2231221"/>
              <a:gd name="connsiteX8" fmla="*/ 1133133 w 3859921"/>
              <a:gd name="connsiteY8" fmla="*/ 1399735 h 2231221"/>
              <a:gd name="connsiteX9" fmla="*/ 1301945 w 3859921"/>
              <a:gd name="connsiteY9" fmla="*/ 1216855 h 2231221"/>
              <a:gd name="connsiteX10" fmla="*/ 1372284 w 3859921"/>
              <a:gd name="connsiteY10" fmla="*/ 963636 h 2231221"/>
              <a:gd name="connsiteX11" fmla="*/ 1456690 w 3859921"/>
              <a:gd name="connsiteY11" fmla="*/ 1005839 h 2231221"/>
              <a:gd name="connsiteX12" fmla="*/ 1541096 w 3859921"/>
              <a:gd name="connsiteY12" fmla="*/ 752621 h 2231221"/>
              <a:gd name="connsiteX13" fmla="*/ 1667705 w 3859921"/>
              <a:gd name="connsiteY13" fmla="*/ 499402 h 2231221"/>
              <a:gd name="connsiteX14" fmla="*/ 1808382 w 3859921"/>
              <a:gd name="connsiteY14" fmla="*/ 358726 h 2231221"/>
              <a:gd name="connsiteX15" fmla="*/ 2005330 w 3859921"/>
              <a:gd name="connsiteY15" fmla="*/ 302455 h 2231221"/>
              <a:gd name="connsiteX16" fmla="*/ 2258548 w 3859921"/>
              <a:gd name="connsiteY16" fmla="*/ 63304 h 2231221"/>
              <a:gd name="connsiteX17" fmla="*/ 2582105 w 3859921"/>
              <a:gd name="connsiteY17" fmla="*/ 682282 h 2231221"/>
              <a:gd name="connsiteX18" fmla="*/ 2793121 w 3859921"/>
              <a:gd name="connsiteY18" fmla="*/ 921433 h 2231221"/>
              <a:gd name="connsiteX19" fmla="*/ 3130745 w 3859921"/>
              <a:gd name="connsiteY19" fmla="*/ 1118381 h 2231221"/>
              <a:gd name="connsiteX20" fmla="*/ 3299558 w 3859921"/>
              <a:gd name="connsiteY20" fmla="*/ 1343464 h 2231221"/>
              <a:gd name="connsiteX21" fmla="*/ 3482438 w 3859921"/>
              <a:gd name="connsiteY21" fmla="*/ 1695156 h 2231221"/>
              <a:gd name="connsiteX22" fmla="*/ 3637182 w 3859921"/>
              <a:gd name="connsiteY22" fmla="*/ 1878036 h 2231221"/>
              <a:gd name="connsiteX23" fmla="*/ 3777859 w 3859921"/>
              <a:gd name="connsiteY23" fmla="*/ 1962442 h 2231221"/>
              <a:gd name="connsiteX24" fmla="*/ 3848198 w 3859921"/>
              <a:gd name="connsiteY24" fmla="*/ 2117187 h 2231221"/>
              <a:gd name="connsiteX25" fmla="*/ 3848198 w 3859921"/>
              <a:gd name="connsiteY25" fmla="*/ 2145322 h 2231221"/>
              <a:gd name="connsiteX26" fmla="*/ 3848198 w 3859921"/>
              <a:gd name="connsiteY26" fmla="*/ 2145322 h 2231221"/>
              <a:gd name="connsiteX0" fmla="*/ 72313 w 3859921"/>
              <a:gd name="connsiteY0" fmla="*/ 2175123 h 2231221"/>
              <a:gd name="connsiteX1" fmla="*/ 72313 w 3859921"/>
              <a:gd name="connsiteY1" fmla="*/ 2175123 h 2231221"/>
              <a:gd name="connsiteX2" fmla="*/ 38471 w 3859921"/>
              <a:gd name="connsiteY2" fmla="*/ 2151227 h 2231221"/>
              <a:gd name="connsiteX3" fmla="*/ 303139 w 3859921"/>
              <a:gd name="connsiteY3" fmla="*/ 1695156 h 2231221"/>
              <a:gd name="connsiteX4" fmla="*/ 457884 w 3859921"/>
              <a:gd name="connsiteY4" fmla="*/ 1821766 h 2231221"/>
              <a:gd name="connsiteX5" fmla="*/ 682967 w 3859921"/>
              <a:gd name="connsiteY5" fmla="*/ 1723292 h 2231221"/>
              <a:gd name="connsiteX6" fmla="*/ 837711 w 3859921"/>
              <a:gd name="connsiteY6" fmla="*/ 1568547 h 2231221"/>
              <a:gd name="connsiteX7" fmla="*/ 950253 w 3859921"/>
              <a:gd name="connsiteY7" fmla="*/ 1371599 h 2231221"/>
              <a:gd name="connsiteX8" fmla="*/ 1133133 w 3859921"/>
              <a:gd name="connsiteY8" fmla="*/ 1399735 h 2231221"/>
              <a:gd name="connsiteX9" fmla="*/ 1301945 w 3859921"/>
              <a:gd name="connsiteY9" fmla="*/ 1216855 h 2231221"/>
              <a:gd name="connsiteX10" fmla="*/ 1372284 w 3859921"/>
              <a:gd name="connsiteY10" fmla="*/ 963636 h 2231221"/>
              <a:gd name="connsiteX11" fmla="*/ 1456690 w 3859921"/>
              <a:gd name="connsiteY11" fmla="*/ 1005839 h 2231221"/>
              <a:gd name="connsiteX12" fmla="*/ 1541096 w 3859921"/>
              <a:gd name="connsiteY12" fmla="*/ 752621 h 2231221"/>
              <a:gd name="connsiteX13" fmla="*/ 1667705 w 3859921"/>
              <a:gd name="connsiteY13" fmla="*/ 499402 h 2231221"/>
              <a:gd name="connsiteX14" fmla="*/ 1808382 w 3859921"/>
              <a:gd name="connsiteY14" fmla="*/ 358726 h 2231221"/>
              <a:gd name="connsiteX15" fmla="*/ 2005330 w 3859921"/>
              <a:gd name="connsiteY15" fmla="*/ 302455 h 2231221"/>
              <a:gd name="connsiteX16" fmla="*/ 2258548 w 3859921"/>
              <a:gd name="connsiteY16" fmla="*/ 63304 h 2231221"/>
              <a:gd name="connsiteX17" fmla="*/ 2582105 w 3859921"/>
              <a:gd name="connsiteY17" fmla="*/ 682282 h 2231221"/>
              <a:gd name="connsiteX18" fmla="*/ 2793121 w 3859921"/>
              <a:gd name="connsiteY18" fmla="*/ 921433 h 2231221"/>
              <a:gd name="connsiteX19" fmla="*/ 3130745 w 3859921"/>
              <a:gd name="connsiteY19" fmla="*/ 1118381 h 2231221"/>
              <a:gd name="connsiteX20" fmla="*/ 3299558 w 3859921"/>
              <a:gd name="connsiteY20" fmla="*/ 1343464 h 2231221"/>
              <a:gd name="connsiteX21" fmla="*/ 3482438 w 3859921"/>
              <a:gd name="connsiteY21" fmla="*/ 1695156 h 2231221"/>
              <a:gd name="connsiteX22" fmla="*/ 3637182 w 3859921"/>
              <a:gd name="connsiteY22" fmla="*/ 1878036 h 2231221"/>
              <a:gd name="connsiteX23" fmla="*/ 3777859 w 3859921"/>
              <a:gd name="connsiteY23" fmla="*/ 1962442 h 2231221"/>
              <a:gd name="connsiteX24" fmla="*/ 3848198 w 3859921"/>
              <a:gd name="connsiteY24" fmla="*/ 2117187 h 2231221"/>
              <a:gd name="connsiteX25" fmla="*/ 3848198 w 3859921"/>
              <a:gd name="connsiteY25" fmla="*/ 2145322 h 2231221"/>
              <a:gd name="connsiteX26" fmla="*/ 3848198 w 3859921"/>
              <a:gd name="connsiteY26" fmla="*/ 2145322 h 2231221"/>
              <a:gd name="connsiteX0" fmla="*/ 72313 w 3859921"/>
              <a:gd name="connsiteY0" fmla="*/ 2175123 h 2231221"/>
              <a:gd name="connsiteX1" fmla="*/ 72313 w 3859921"/>
              <a:gd name="connsiteY1" fmla="*/ 2175123 h 2231221"/>
              <a:gd name="connsiteX2" fmla="*/ 38471 w 3859921"/>
              <a:gd name="connsiteY2" fmla="*/ 2151227 h 2231221"/>
              <a:gd name="connsiteX3" fmla="*/ 303139 w 3859921"/>
              <a:gd name="connsiteY3" fmla="*/ 1695156 h 2231221"/>
              <a:gd name="connsiteX4" fmla="*/ 457884 w 3859921"/>
              <a:gd name="connsiteY4" fmla="*/ 1821766 h 2231221"/>
              <a:gd name="connsiteX5" fmla="*/ 682967 w 3859921"/>
              <a:gd name="connsiteY5" fmla="*/ 1723292 h 2231221"/>
              <a:gd name="connsiteX6" fmla="*/ 837711 w 3859921"/>
              <a:gd name="connsiteY6" fmla="*/ 1568547 h 2231221"/>
              <a:gd name="connsiteX7" fmla="*/ 950253 w 3859921"/>
              <a:gd name="connsiteY7" fmla="*/ 1371599 h 2231221"/>
              <a:gd name="connsiteX8" fmla="*/ 1133133 w 3859921"/>
              <a:gd name="connsiteY8" fmla="*/ 1399735 h 2231221"/>
              <a:gd name="connsiteX9" fmla="*/ 1301945 w 3859921"/>
              <a:gd name="connsiteY9" fmla="*/ 1216855 h 2231221"/>
              <a:gd name="connsiteX10" fmla="*/ 1372284 w 3859921"/>
              <a:gd name="connsiteY10" fmla="*/ 963636 h 2231221"/>
              <a:gd name="connsiteX11" fmla="*/ 1456690 w 3859921"/>
              <a:gd name="connsiteY11" fmla="*/ 1005839 h 2231221"/>
              <a:gd name="connsiteX12" fmla="*/ 1541096 w 3859921"/>
              <a:gd name="connsiteY12" fmla="*/ 752621 h 2231221"/>
              <a:gd name="connsiteX13" fmla="*/ 1667705 w 3859921"/>
              <a:gd name="connsiteY13" fmla="*/ 499402 h 2231221"/>
              <a:gd name="connsiteX14" fmla="*/ 1808382 w 3859921"/>
              <a:gd name="connsiteY14" fmla="*/ 358726 h 2231221"/>
              <a:gd name="connsiteX15" fmla="*/ 2005330 w 3859921"/>
              <a:gd name="connsiteY15" fmla="*/ 302455 h 2231221"/>
              <a:gd name="connsiteX16" fmla="*/ 2258548 w 3859921"/>
              <a:gd name="connsiteY16" fmla="*/ 63304 h 2231221"/>
              <a:gd name="connsiteX17" fmla="*/ 2582105 w 3859921"/>
              <a:gd name="connsiteY17" fmla="*/ 682282 h 2231221"/>
              <a:gd name="connsiteX18" fmla="*/ 2793121 w 3859921"/>
              <a:gd name="connsiteY18" fmla="*/ 921433 h 2231221"/>
              <a:gd name="connsiteX19" fmla="*/ 3130745 w 3859921"/>
              <a:gd name="connsiteY19" fmla="*/ 1118381 h 2231221"/>
              <a:gd name="connsiteX20" fmla="*/ 3299558 w 3859921"/>
              <a:gd name="connsiteY20" fmla="*/ 1343464 h 2231221"/>
              <a:gd name="connsiteX21" fmla="*/ 3482438 w 3859921"/>
              <a:gd name="connsiteY21" fmla="*/ 1695156 h 2231221"/>
              <a:gd name="connsiteX22" fmla="*/ 3637182 w 3859921"/>
              <a:gd name="connsiteY22" fmla="*/ 1878036 h 2231221"/>
              <a:gd name="connsiteX23" fmla="*/ 3777859 w 3859921"/>
              <a:gd name="connsiteY23" fmla="*/ 1962442 h 2231221"/>
              <a:gd name="connsiteX24" fmla="*/ 3848198 w 3859921"/>
              <a:gd name="connsiteY24" fmla="*/ 2117187 h 2231221"/>
              <a:gd name="connsiteX25" fmla="*/ 3848198 w 3859921"/>
              <a:gd name="connsiteY25" fmla="*/ 2145322 h 2231221"/>
              <a:gd name="connsiteX26" fmla="*/ 3848198 w 3859921"/>
              <a:gd name="connsiteY26" fmla="*/ 2145322 h 2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59921" h="2231221">
                <a:moveTo>
                  <a:pt x="72313" y="2175123"/>
                </a:moveTo>
                <a:lnTo>
                  <a:pt x="72313" y="2175123"/>
                </a:lnTo>
                <a:cubicBezTo>
                  <a:pt x="66673" y="2171140"/>
                  <a:pt x="0" y="2231221"/>
                  <a:pt x="38471" y="2151227"/>
                </a:cubicBezTo>
                <a:cubicBezTo>
                  <a:pt x="233952" y="2000022"/>
                  <a:pt x="233237" y="1750066"/>
                  <a:pt x="303139" y="1695156"/>
                </a:cubicBezTo>
                <a:cubicBezTo>
                  <a:pt x="373041" y="1640246"/>
                  <a:pt x="394579" y="1817077"/>
                  <a:pt x="457884" y="1821766"/>
                </a:cubicBezTo>
                <a:cubicBezTo>
                  <a:pt x="521189" y="1826455"/>
                  <a:pt x="619663" y="1765495"/>
                  <a:pt x="682967" y="1723292"/>
                </a:cubicBezTo>
                <a:cubicBezTo>
                  <a:pt x="746272" y="1681089"/>
                  <a:pt x="793163" y="1627163"/>
                  <a:pt x="837711" y="1568547"/>
                </a:cubicBezTo>
                <a:cubicBezTo>
                  <a:pt x="882259" y="1509932"/>
                  <a:pt x="901016" y="1399734"/>
                  <a:pt x="950253" y="1371599"/>
                </a:cubicBezTo>
                <a:cubicBezTo>
                  <a:pt x="999490" y="1343464"/>
                  <a:pt x="1074518" y="1425526"/>
                  <a:pt x="1133133" y="1399735"/>
                </a:cubicBezTo>
                <a:cubicBezTo>
                  <a:pt x="1191748" y="1373944"/>
                  <a:pt x="1262087" y="1289538"/>
                  <a:pt x="1301945" y="1216855"/>
                </a:cubicBezTo>
                <a:cubicBezTo>
                  <a:pt x="1341803" y="1144172"/>
                  <a:pt x="1346493" y="998805"/>
                  <a:pt x="1372284" y="963636"/>
                </a:cubicBezTo>
                <a:cubicBezTo>
                  <a:pt x="1398075" y="928467"/>
                  <a:pt x="1428555" y="1041008"/>
                  <a:pt x="1456690" y="1005839"/>
                </a:cubicBezTo>
                <a:cubicBezTo>
                  <a:pt x="1484825" y="970670"/>
                  <a:pt x="1505927" y="837027"/>
                  <a:pt x="1541096" y="752621"/>
                </a:cubicBezTo>
                <a:cubicBezTo>
                  <a:pt x="1576265" y="668215"/>
                  <a:pt x="1623157" y="565051"/>
                  <a:pt x="1667705" y="499402"/>
                </a:cubicBezTo>
                <a:cubicBezTo>
                  <a:pt x="1712253" y="433753"/>
                  <a:pt x="1752111" y="391551"/>
                  <a:pt x="1808382" y="358726"/>
                </a:cubicBezTo>
                <a:cubicBezTo>
                  <a:pt x="1864653" y="325902"/>
                  <a:pt x="1930302" y="351692"/>
                  <a:pt x="2005330" y="302455"/>
                </a:cubicBezTo>
                <a:cubicBezTo>
                  <a:pt x="2080358" y="253218"/>
                  <a:pt x="2162419" y="0"/>
                  <a:pt x="2258548" y="63304"/>
                </a:cubicBezTo>
                <a:cubicBezTo>
                  <a:pt x="2354677" y="126608"/>
                  <a:pt x="2493010" y="539261"/>
                  <a:pt x="2582105" y="682282"/>
                </a:cubicBezTo>
                <a:cubicBezTo>
                  <a:pt x="2671201" y="825304"/>
                  <a:pt x="2701681" y="848750"/>
                  <a:pt x="2793121" y="921433"/>
                </a:cubicBezTo>
                <a:cubicBezTo>
                  <a:pt x="2884561" y="994116"/>
                  <a:pt x="3046339" y="1048043"/>
                  <a:pt x="3130745" y="1118381"/>
                </a:cubicBezTo>
                <a:cubicBezTo>
                  <a:pt x="3215151" y="1188719"/>
                  <a:pt x="3240943" y="1247335"/>
                  <a:pt x="3299558" y="1343464"/>
                </a:cubicBezTo>
                <a:cubicBezTo>
                  <a:pt x="3358173" y="1439593"/>
                  <a:pt x="3426167" y="1606061"/>
                  <a:pt x="3482438" y="1695156"/>
                </a:cubicBezTo>
                <a:cubicBezTo>
                  <a:pt x="3538709" y="1784251"/>
                  <a:pt x="3587945" y="1833489"/>
                  <a:pt x="3637182" y="1878036"/>
                </a:cubicBezTo>
                <a:cubicBezTo>
                  <a:pt x="3686419" y="1922583"/>
                  <a:pt x="3742690" y="1922584"/>
                  <a:pt x="3777859" y="1962442"/>
                </a:cubicBezTo>
                <a:cubicBezTo>
                  <a:pt x="3813028" y="2002300"/>
                  <a:pt x="3836475" y="2086707"/>
                  <a:pt x="3848198" y="2117187"/>
                </a:cubicBezTo>
                <a:cubicBezTo>
                  <a:pt x="3859921" y="2147667"/>
                  <a:pt x="3848198" y="2145322"/>
                  <a:pt x="3848198" y="2145322"/>
                </a:cubicBezTo>
                <a:lnTo>
                  <a:pt x="3848198" y="2145322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black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rot="5400000" flipH="1" flipV="1">
            <a:off x="-523875" y="4494213"/>
            <a:ext cx="23034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feld 20"/>
          <p:cNvSpPr txBox="1">
            <a:spLocks noChangeArrowheads="1"/>
          </p:cNvSpPr>
          <p:nvPr/>
        </p:nvSpPr>
        <p:spPr bwMode="auto">
          <a:xfrm>
            <a:off x="287338" y="593248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t>Energy [MeV]</a:t>
            </a:r>
          </a:p>
        </p:txBody>
      </p:sp>
      <p:sp>
        <p:nvSpPr>
          <p:cNvPr id="31752" name="Textfeld 21"/>
          <p:cNvSpPr txBox="1">
            <a:spLocks noChangeArrowheads="1"/>
          </p:cNvSpPr>
          <p:nvPr/>
        </p:nvSpPr>
        <p:spPr bwMode="auto">
          <a:xfrm rot="-5400000">
            <a:off x="-735806" y="4299744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t>Strength (a.u.)</a:t>
            </a:r>
          </a:p>
        </p:txBody>
      </p:sp>
      <p:sp>
        <p:nvSpPr>
          <p:cNvPr id="31753" name="Textfeld 22"/>
          <p:cNvSpPr txBox="1">
            <a:spLocks noChangeArrowheads="1"/>
          </p:cNvSpPr>
          <p:nvPr/>
        </p:nvSpPr>
        <p:spPr bwMode="auto">
          <a:xfrm>
            <a:off x="358775" y="5602288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t>5</a:t>
            </a:r>
          </a:p>
        </p:txBody>
      </p:sp>
      <p:sp>
        <p:nvSpPr>
          <p:cNvPr id="31754" name="Textfeld 23"/>
          <p:cNvSpPr txBox="1">
            <a:spLocks noChangeArrowheads="1"/>
          </p:cNvSpPr>
          <p:nvPr/>
        </p:nvSpPr>
        <p:spPr bwMode="auto">
          <a:xfrm>
            <a:off x="4217988" y="5602288"/>
            <a:ext cx="792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t>10</a:t>
            </a:r>
          </a:p>
        </p:txBody>
      </p:sp>
      <p:sp>
        <p:nvSpPr>
          <p:cNvPr id="31755" name="Textfeld 24"/>
          <p:cNvSpPr txBox="1">
            <a:spLocks noChangeArrowheads="1"/>
          </p:cNvSpPr>
          <p:nvPr/>
        </p:nvSpPr>
        <p:spPr bwMode="auto">
          <a:xfrm>
            <a:off x="6565900" y="5602288"/>
            <a:ext cx="79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t>15</a:t>
            </a:r>
          </a:p>
        </p:txBody>
      </p:sp>
      <p:sp>
        <p:nvSpPr>
          <p:cNvPr id="31756" name="Textfeld 46"/>
          <p:cNvSpPr txBox="1">
            <a:spLocks noChangeArrowheads="1"/>
          </p:cNvSpPr>
          <p:nvPr/>
        </p:nvSpPr>
        <p:spPr bwMode="auto">
          <a:xfrm>
            <a:off x="6099175" y="619125"/>
            <a:ext cx="112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4000" b="1">
                <a:solidFill>
                  <a:srgbClr val="000000"/>
                </a:solidFill>
                <a:ea typeface="MS PGothic" charset="0"/>
                <a:cs typeface="MS PGothic" charset="0"/>
              </a:rPr>
              <a:t>GDR</a:t>
            </a:r>
          </a:p>
        </p:txBody>
      </p:sp>
      <p:sp>
        <p:nvSpPr>
          <p:cNvPr id="31757" name="Textfeld 53"/>
          <p:cNvSpPr txBox="1">
            <a:spLocks noChangeArrowheads="1"/>
          </p:cNvSpPr>
          <p:nvPr/>
        </p:nvSpPr>
        <p:spPr bwMode="auto">
          <a:xfrm>
            <a:off x="1908175" y="619125"/>
            <a:ext cx="1068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4000" b="1">
                <a:solidFill>
                  <a:srgbClr val="000000"/>
                </a:solidFill>
                <a:ea typeface="MS PGothic" charset="0"/>
                <a:cs typeface="MS PGothic" charset="0"/>
              </a:rPr>
              <a:t>PDR</a:t>
            </a:r>
          </a:p>
        </p:txBody>
      </p:sp>
      <p:sp>
        <p:nvSpPr>
          <p:cNvPr id="39" name="Rechteck 38"/>
          <p:cNvSpPr/>
          <p:nvPr/>
        </p:nvSpPr>
        <p:spPr>
          <a:xfrm>
            <a:off x="4356100" y="5686425"/>
            <a:ext cx="215900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1759" name="Textfeld 44"/>
          <p:cNvSpPr txBox="1">
            <a:spLocks noChangeArrowheads="1"/>
          </p:cNvSpPr>
          <p:nvPr/>
        </p:nvSpPr>
        <p:spPr bwMode="auto">
          <a:xfrm>
            <a:off x="3441700" y="3284538"/>
            <a:ext cx="1241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000000"/>
                </a:solidFill>
                <a:ea typeface="MS PGothic" charset="0"/>
                <a:cs typeface="MS PGothic" charset="0"/>
              </a:rPr>
              <a:t>1-5%</a:t>
            </a:r>
            <a:br>
              <a:rPr lang="de-DE">
                <a:solidFill>
                  <a:srgbClr val="000000"/>
                </a:solidFill>
                <a:ea typeface="MS PGothic" charset="0"/>
                <a:cs typeface="MS PGothic" charset="0"/>
              </a:rPr>
            </a:br>
            <a:r>
              <a:rPr lang="de-DE">
                <a:solidFill>
                  <a:srgbClr val="000000"/>
                </a:solidFill>
                <a:ea typeface="MS PGothic" charset="0"/>
                <a:cs typeface="MS PGothic" charset="0"/>
              </a:rPr>
              <a:t>of EWSR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611188" y="5646738"/>
            <a:ext cx="83518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3"/>
          <p:cNvSpPr>
            <a:spLocks noChangeArrowheads="1"/>
          </p:cNvSpPr>
          <p:nvPr/>
        </p:nvSpPr>
        <p:spPr bwMode="auto">
          <a:xfrm rot="5400000">
            <a:off x="6315076" y="1325562"/>
            <a:ext cx="1008062" cy="10080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 rot="5400000">
            <a:off x="6099176" y="1325562"/>
            <a:ext cx="1008062" cy="1008063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1763" name="Line 5"/>
          <p:cNvSpPr>
            <a:spLocks noChangeShapeType="1"/>
          </p:cNvSpPr>
          <p:nvPr/>
        </p:nvSpPr>
        <p:spPr bwMode="auto">
          <a:xfrm rot="5400000">
            <a:off x="6747669" y="1324769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4" name="Oval 15"/>
          <p:cNvSpPr>
            <a:spLocks noChangeArrowheads="1"/>
          </p:cNvSpPr>
          <p:nvPr/>
        </p:nvSpPr>
        <p:spPr bwMode="auto">
          <a:xfrm rot="5400000">
            <a:off x="1926431" y="1520032"/>
            <a:ext cx="576263" cy="6477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57" name="Oval 16"/>
          <p:cNvSpPr>
            <a:spLocks noChangeArrowheads="1"/>
          </p:cNvSpPr>
          <p:nvPr/>
        </p:nvSpPr>
        <p:spPr bwMode="auto">
          <a:xfrm rot="5400000">
            <a:off x="1962150" y="1339850"/>
            <a:ext cx="1008063" cy="1008063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7231E-6 L 0.04115 -0.00323 L -2.5E-6 -3.87231E-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1948E-6 L -0.03646 4.61948E-6 L -1.94444E-6 4.61948E-6 Z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4011 -1.48148E-6 L 2.77778E-7 -1.48148E-6 Z " pathEditMode="relative" ptsTypes="AAA">
                                      <p:cBhvr>
                                        <p:cTn id="1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Segnaposto contenuto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776288"/>
            <a:ext cx="3449637" cy="2695575"/>
          </a:xfrm>
        </p:spPr>
      </p:pic>
      <p:pic>
        <p:nvPicPr>
          <p:cNvPr id="32770" name="Segnaposto contenuto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3636963"/>
            <a:ext cx="4314825" cy="2943225"/>
          </a:xfrm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 rot="16200000">
            <a:off x="565150" y="4937125"/>
            <a:ext cx="568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cs-CZ" sz="1600" b="1" kern="0" dirty="0" smtClean="0">
                <a:latin typeface="Comic Sans MS" pitchFamily="66" charset="0"/>
                <a:sym typeface="Symbol"/>
              </a:rPr>
              <a:t></a:t>
            </a:r>
            <a:endParaRPr lang="cs-CZ" altLang="cs-CZ" sz="1600" kern="0" dirty="0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201150" cy="509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Dipole response in </a:t>
            </a:r>
            <a:r>
              <a:rPr lang="it-IT" b="1" baseline="30000">
                <a:solidFill>
                  <a:srgbClr val="FF0000"/>
                </a:solidFill>
              </a:rPr>
              <a:t>132</a:t>
            </a:r>
            <a:r>
              <a:rPr lang="it-IT" b="1">
                <a:solidFill>
                  <a:srgbClr val="FF0000"/>
                </a:solidFill>
              </a:rPr>
              <a:t>Sn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684338" y="3100388"/>
            <a:ext cx="5540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cs-CZ" sz="1800" kern="0" dirty="0">
                <a:latin typeface="Symbol" charset="2"/>
                <a:cs typeface="Symbol" charset="2"/>
                <a:sym typeface="Symbol"/>
              </a:rPr>
              <a:t>w</a:t>
            </a:r>
            <a:endParaRPr lang="cs-CZ" altLang="cs-CZ" sz="1800" kern="0" dirty="0">
              <a:latin typeface="Symbol" charset="2"/>
              <a:cs typeface="Symbol" charset="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78088" y="6218238"/>
            <a:ext cx="53498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cs-CZ" sz="2000" kern="0" dirty="0">
                <a:latin typeface="Symbol" charset="2"/>
                <a:cs typeface="Symbol" charset="2"/>
                <a:sym typeface="Symbol"/>
              </a:rPr>
              <a:t>w</a:t>
            </a:r>
            <a:endParaRPr lang="cs-CZ" altLang="cs-CZ" sz="2000" kern="0" dirty="0">
              <a:latin typeface="Symbol" charset="2"/>
              <a:cs typeface="Symbol" charset="2"/>
            </a:endParaRPr>
          </a:p>
        </p:txBody>
      </p:sp>
      <p:pic>
        <p:nvPicPr>
          <p:cNvPr id="32775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635000"/>
            <a:ext cx="31559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CasellaDiTesto 1"/>
          <p:cNvSpPr txBox="1">
            <a:spLocks noChangeArrowheads="1"/>
          </p:cNvSpPr>
          <p:nvPr/>
        </p:nvSpPr>
        <p:spPr bwMode="auto">
          <a:xfrm>
            <a:off x="5095875" y="4021138"/>
            <a:ext cx="340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/>
              <a:t>F. Knapp, et al., PRC </a:t>
            </a:r>
            <a:r>
              <a:rPr lang="it-IT" sz="1600" b="1"/>
              <a:t>90</a:t>
            </a:r>
            <a:r>
              <a:rPr lang="it-IT" sz="1600"/>
              <a:t>, 014310 (2014) </a:t>
            </a:r>
          </a:p>
        </p:txBody>
      </p:sp>
      <p:sp>
        <p:nvSpPr>
          <p:cNvPr id="32777" name="Textfeld 36"/>
          <p:cNvSpPr txBox="1">
            <a:spLocks noChangeArrowheads="1"/>
          </p:cNvSpPr>
          <p:nvPr/>
        </p:nvSpPr>
        <p:spPr bwMode="auto">
          <a:xfrm>
            <a:off x="5095875" y="4278313"/>
            <a:ext cx="3797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i="1">
                <a:solidFill>
                  <a:srgbClr val="000000"/>
                </a:solidFill>
              </a:rPr>
              <a:t>P. Adrich et al., PRL </a:t>
            </a:r>
            <a:r>
              <a:rPr lang="de-DE" sz="1600" b="1" i="1">
                <a:solidFill>
                  <a:srgbClr val="000000"/>
                </a:solidFill>
              </a:rPr>
              <a:t>95</a:t>
            </a:r>
            <a:r>
              <a:rPr lang="de-DE" sz="1600" i="1">
                <a:solidFill>
                  <a:srgbClr val="000000"/>
                </a:solidFill>
              </a:rPr>
              <a:t> 132501 (2005) </a:t>
            </a:r>
          </a:p>
        </p:txBody>
      </p:sp>
      <p:sp>
        <p:nvSpPr>
          <p:cNvPr id="16" name="Ovale 15"/>
          <p:cNvSpPr/>
          <p:nvPr/>
        </p:nvSpPr>
        <p:spPr>
          <a:xfrm>
            <a:off x="1628904" y="5717362"/>
            <a:ext cx="631163" cy="5965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2781" name="CasellaDiTesto 1"/>
          <p:cNvSpPr txBox="1">
            <a:spLocks noChangeArrowheads="1"/>
          </p:cNvSpPr>
          <p:nvPr/>
        </p:nvSpPr>
        <p:spPr bwMode="auto">
          <a:xfrm>
            <a:off x="2516188" y="3929063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  <p:sp>
        <p:nvSpPr>
          <p:cNvPr id="32782" name="CasellaDiTesto 2"/>
          <p:cNvSpPr txBox="1">
            <a:spLocks noChangeArrowheads="1"/>
          </p:cNvSpPr>
          <p:nvPr/>
        </p:nvSpPr>
        <p:spPr bwMode="auto">
          <a:xfrm>
            <a:off x="1689100" y="50593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PDR</a:t>
            </a:r>
          </a:p>
        </p:txBody>
      </p:sp>
      <p:sp>
        <p:nvSpPr>
          <p:cNvPr id="32783" name="CasellaDiTesto 16"/>
          <p:cNvSpPr txBox="1">
            <a:spLocks noChangeArrowheads="1"/>
          </p:cNvSpPr>
          <p:nvPr/>
        </p:nvSpPr>
        <p:spPr bwMode="auto">
          <a:xfrm>
            <a:off x="1833563" y="2100263"/>
            <a:ext cx="59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  <p:sp>
        <p:nvSpPr>
          <p:cNvPr id="32784" name="CasellaDiTesto 17"/>
          <p:cNvSpPr txBox="1">
            <a:spLocks noChangeArrowheads="1"/>
          </p:cNvSpPr>
          <p:nvPr/>
        </p:nvSpPr>
        <p:spPr bwMode="auto">
          <a:xfrm>
            <a:off x="1203325" y="2100263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PDR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 rot="5400000">
            <a:off x="4214020" y="2189956"/>
            <a:ext cx="1008062" cy="10064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 rot="5400000">
            <a:off x="3998120" y="2189956"/>
            <a:ext cx="1008062" cy="1006475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2787" name="Line 5"/>
          <p:cNvSpPr>
            <a:spLocks noChangeShapeType="1"/>
          </p:cNvSpPr>
          <p:nvPr/>
        </p:nvSpPr>
        <p:spPr bwMode="auto">
          <a:xfrm rot="5400000">
            <a:off x="4646613" y="2187575"/>
            <a:ext cx="0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8" name="Oval 15"/>
          <p:cNvSpPr>
            <a:spLocks noChangeArrowheads="1"/>
          </p:cNvSpPr>
          <p:nvPr/>
        </p:nvSpPr>
        <p:spPr bwMode="auto">
          <a:xfrm rot="5400000">
            <a:off x="4137818" y="1040607"/>
            <a:ext cx="576263" cy="6477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 rot="5400000">
            <a:off x="4173537" y="860426"/>
            <a:ext cx="1008063" cy="1008062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 rot="16200000">
            <a:off x="5145088" y="1317625"/>
            <a:ext cx="568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cs-CZ" sz="1400" b="1" kern="0" dirty="0" err="1" smtClean="0">
                <a:latin typeface="Symbol" charset="2"/>
                <a:cs typeface="Symbol" charset="2"/>
                <a:sym typeface="Symbol"/>
              </a:rPr>
              <a:t>dr</a:t>
            </a:r>
            <a:endParaRPr lang="cs-CZ" altLang="cs-CZ" sz="1400" kern="0" dirty="0">
              <a:latin typeface="Symbol" charset="2"/>
              <a:cs typeface="Symbol" charset="2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 rot="16200000">
            <a:off x="5140325" y="2740025"/>
            <a:ext cx="568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cs-CZ" sz="1400" b="1" kern="0" dirty="0" err="1" smtClean="0">
                <a:latin typeface="Symbol" charset="2"/>
                <a:cs typeface="Symbol" charset="2"/>
                <a:sym typeface="Symbol"/>
              </a:rPr>
              <a:t>dr</a:t>
            </a:r>
            <a:endParaRPr lang="cs-CZ" altLang="cs-CZ" sz="1400" kern="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7231E-6 L 0.04115 -0.00323 L -2.5E-6 -3.87231E-6 Z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1948E-6 L -0.03646 4.61948E-6 L -1.94444E-6 4.61948E-6 Z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4011 -1.48148E-6 L 2.77778E-7 -1.48148E-6 Z " pathEditMode="relative" ptsTypes="A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4" descr="fig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36538"/>
            <a:ext cx="42338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Immagine 5" descr="cs2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222625"/>
            <a:ext cx="506412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-69850"/>
            <a:ext cx="92011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Dipole response in </a:t>
            </a:r>
            <a:r>
              <a:rPr lang="it-IT" b="1" baseline="30000">
                <a:solidFill>
                  <a:srgbClr val="FF0000"/>
                </a:solidFill>
              </a:rPr>
              <a:t>208</a:t>
            </a:r>
            <a:r>
              <a:rPr lang="it-IT" b="1">
                <a:solidFill>
                  <a:srgbClr val="FF0000"/>
                </a:solidFill>
              </a:rPr>
              <a:t>Pb</a:t>
            </a:r>
          </a:p>
        </p:txBody>
      </p:sp>
      <p:pic>
        <p:nvPicPr>
          <p:cNvPr id="33796" name="Immagine 1" descr="fig1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7607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ttangolo 1"/>
          <p:cNvSpPr>
            <a:spLocks noChangeArrowheads="1"/>
          </p:cNvSpPr>
          <p:nvPr/>
        </p:nvSpPr>
        <p:spPr bwMode="auto">
          <a:xfrm>
            <a:off x="5245100" y="3308350"/>
            <a:ext cx="3690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Times New Roman" charset="0"/>
              </a:rPr>
              <a:t> F. Knapp, et al PRC </a:t>
            </a:r>
            <a:r>
              <a:rPr lang="en-US" sz="1600" b="1">
                <a:latin typeface="Times New Roman" charset="0"/>
              </a:rPr>
              <a:t>92</a:t>
            </a:r>
            <a:r>
              <a:rPr lang="en-US" sz="1600">
                <a:latin typeface="Times New Roman" charset="0"/>
              </a:rPr>
              <a:t>, 054315(2015) </a:t>
            </a:r>
          </a:p>
        </p:txBody>
      </p:sp>
      <p:sp>
        <p:nvSpPr>
          <p:cNvPr id="33798" name="Textfeld 36"/>
          <p:cNvSpPr txBox="1">
            <a:spLocks noChangeArrowheads="1"/>
          </p:cNvSpPr>
          <p:nvPr/>
        </p:nvSpPr>
        <p:spPr bwMode="auto">
          <a:xfrm>
            <a:off x="36513" y="6361113"/>
            <a:ext cx="6877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i="1">
                <a:solidFill>
                  <a:srgbClr val="000000"/>
                </a:solidFill>
              </a:rPr>
              <a:t>Tamii et al., PRL </a:t>
            </a:r>
            <a:r>
              <a:rPr lang="de-DE" sz="1600" b="1" i="1">
                <a:solidFill>
                  <a:srgbClr val="000000"/>
                </a:solidFill>
              </a:rPr>
              <a:t>107</a:t>
            </a:r>
            <a:r>
              <a:rPr lang="de-DE" sz="1600" i="1">
                <a:solidFill>
                  <a:srgbClr val="000000"/>
                </a:solidFill>
              </a:rPr>
              <a:t> 062502 (2011) , Crespi et al., PRL </a:t>
            </a:r>
            <a:r>
              <a:rPr lang="de-DE" sz="1600" b="1" i="1">
                <a:solidFill>
                  <a:srgbClr val="000000"/>
                </a:solidFill>
              </a:rPr>
              <a:t>113</a:t>
            </a:r>
            <a:r>
              <a:rPr lang="de-DE" sz="1600" i="1">
                <a:solidFill>
                  <a:srgbClr val="000000"/>
                </a:solidFill>
              </a:rPr>
              <a:t> 012501  (2014)</a:t>
            </a:r>
          </a:p>
          <a:p>
            <a:pPr eaLnBrk="1" hangingPunct="1"/>
            <a:endParaRPr lang="de-DE" sz="1600" i="1">
              <a:solidFill>
                <a:srgbClr val="000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1397407" y="5419089"/>
            <a:ext cx="631163" cy="5965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3802" name="CasellaDiTesto 11"/>
          <p:cNvSpPr txBox="1">
            <a:spLocks noChangeArrowheads="1"/>
          </p:cNvSpPr>
          <p:nvPr/>
        </p:nvSpPr>
        <p:spPr bwMode="auto">
          <a:xfrm>
            <a:off x="2052638" y="1765300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  <p:sp>
        <p:nvSpPr>
          <p:cNvPr id="33803" name="CasellaDiTesto 12"/>
          <p:cNvSpPr txBox="1">
            <a:spLocks noChangeArrowheads="1"/>
          </p:cNvSpPr>
          <p:nvPr/>
        </p:nvSpPr>
        <p:spPr bwMode="auto">
          <a:xfrm>
            <a:off x="720725" y="191452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PDR</a:t>
            </a: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 rot="5400000">
            <a:off x="4378326" y="1849437"/>
            <a:ext cx="1008062" cy="10080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 rot="5400000">
            <a:off x="4186238" y="1871663"/>
            <a:ext cx="1008062" cy="1008062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3806" name="Line 5"/>
          <p:cNvSpPr>
            <a:spLocks noChangeShapeType="1"/>
          </p:cNvSpPr>
          <p:nvPr/>
        </p:nvSpPr>
        <p:spPr bwMode="auto">
          <a:xfrm rot="5400000">
            <a:off x="4834732" y="1870868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 rot="5400000">
            <a:off x="4326731" y="723107"/>
            <a:ext cx="576263" cy="6477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 rot="5400000">
            <a:off x="4362450" y="542925"/>
            <a:ext cx="1008063" cy="1008063"/>
          </a:xfrm>
          <a:prstGeom prst="ellipse">
            <a:avLst/>
          </a:prstGeom>
          <a:solidFill>
            <a:srgbClr val="FF0000">
              <a:alpha val="5294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3809" name="CasellaDiTesto 18"/>
          <p:cNvSpPr txBox="1">
            <a:spLocks noChangeArrowheads="1"/>
          </p:cNvSpPr>
          <p:nvPr/>
        </p:nvSpPr>
        <p:spPr bwMode="auto">
          <a:xfrm>
            <a:off x="2428875" y="4735513"/>
            <a:ext cx="59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GDR</a:t>
            </a:r>
          </a:p>
        </p:txBody>
      </p:sp>
      <p:sp>
        <p:nvSpPr>
          <p:cNvPr id="33810" name="CasellaDiTesto 19"/>
          <p:cNvSpPr txBox="1">
            <a:spLocks noChangeArrowheads="1"/>
          </p:cNvSpPr>
          <p:nvPr/>
        </p:nvSpPr>
        <p:spPr bwMode="auto">
          <a:xfrm>
            <a:off x="1397000" y="487838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PDR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7231E-6 L 0.04115 -0.00323 L -2.5E-6 -3.87231E-6 Z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1948E-6 L -0.03646 4.61948E-6 L -1.94444E-6 4.61948E-6 Z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4011 -1.48148E-6 L 2.77778E-7 -1.48148E-6 Z " pathEditMode="relative" ptsTypes="A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918</Words>
  <Application>Microsoft Macintosh PowerPoint</Application>
  <PresentationFormat>Presentazione su schermo (4:3)</PresentationFormat>
  <Paragraphs>183</Paragraphs>
  <Slides>19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4" baseType="lpstr">
      <vt:lpstr>Calibri</vt:lpstr>
      <vt:lpstr>ＭＳ Ｐゴシック</vt:lpstr>
      <vt:lpstr>Arial</vt:lpstr>
      <vt:lpstr>Segoe Print</vt:lpstr>
      <vt:lpstr>Comic Sans MS</vt:lpstr>
      <vt:lpstr>Times New Roman</vt:lpstr>
      <vt:lpstr>Symbol</vt:lpstr>
      <vt:lpstr>Monotype Corsiva</vt:lpstr>
      <vt:lpstr>MS PGothic</vt:lpstr>
      <vt:lpstr>Apple Chancery</vt:lpstr>
      <vt:lpstr>t1-gul-regular</vt:lpstr>
      <vt:lpstr>3_Larissa-Design</vt:lpstr>
      <vt:lpstr>2_Larissa-Design</vt:lpstr>
      <vt:lpstr>Equation</vt:lpstr>
      <vt:lpstr>Microsoft Equation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Concluding remarks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Self-consistent multiphonon approach to nuclei using realistic potentials</dc:title>
  <dc:creator>Gianni</dc:creator>
  <cp:lastModifiedBy>Gianni</cp:lastModifiedBy>
  <cp:revision>225</cp:revision>
  <cp:lastPrinted>2016-10-31T11:41:25Z</cp:lastPrinted>
  <dcterms:created xsi:type="dcterms:W3CDTF">2015-05-03T08:25:36Z</dcterms:created>
  <dcterms:modified xsi:type="dcterms:W3CDTF">2016-11-15T08:48:05Z</dcterms:modified>
</cp:coreProperties>
</file>