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74" r:id="rId2"/>
    <p:sldMasterId id="2147483688" r:id="rId3"/>
    <p:sldMasterId id="2147483702" r:id="rId4"/>
    <p:sldMasterId id="2147483716" r:id="rId5"/>
    <p:sldMasterId id="2147483730" r:id="rId6"/>
    <p:sldMasterId id="2147483738" r:id="rId7"/>
    <p:sldMasterId id="2147483746" r:id="rId8"/>
    <p:sldMasterId id="2147483754" r:id="rId9"/>
    <p:sldMasterId id="2147483792" r:id="rId10"/>
  </p:sldMasterIdLst>
  <p:notesMasterIdLst>
    <p:notesMasterId r:id="rId66"/>
  </p:notesMasterIdLst>
  <p:handoutMasterIdLst>
    <p:handoutMasterId r:id="rId67"/>
  </p:handoutMasterIdLst>
  <p:sldIdLst>
    <p:sldId id="256" r:id="rId11"/>
    <p:sldId id="456" r:id="rId12"/>
    <p:sldId id="457" r:id="rId13"/>
    <p:sldId id="408" r:id="rId14"/>
    <p:sldId id="455" r:id="rId15"/>
    <p:sldId id="458" r:id="rId16"/>
    <p:sldId id="459" r:id="rId17"/>
    <p:sldId id="460" r:id="rId18"/>
    <p:sldId id="461" r:id="rId19"/>
    <p:sldId id="462" r:id="rId20"/>
    <p:sldId id="469" r:id="rId21"/>
    <p:sldId id="464" r:id="rId22"/>
    <p:sldId id="465" r:id="rId23"/>
    <p:sldId id="466" r:id="rId24"/>
    <p:sldId id="467" r:id="rId25"/>
    <p:sldId id="468" r:id="rId26"/>
    <p:sldId id="470" r:id="rId27"/>
    <p:sldId id="336" r:id="rId28"/>
    <p:sldId id="386" r:id="rId29"/>
    <p:sldId id="410" r:id="rId30"/>
    <p:sldId id="411" r:id="rId31"/>
    <p:sldId id="412" r:id="rId32"/>
    <p:sldId id="387" r:id="rId33"/>
    <p:sldId id="419" r:id="rId34"/>
    <p:sldId id="420" r:id="rId35"/>
    <p:sldId id="421" r:id="rId36"/>
    <p:sldId id="422" r:id="rId37"/>
    <p:sldId id="423" r:id="rId38"/>
    <p:sldId id="388" r:id="rId39"/>
    <p:sldId id="390" r:id="rId40"/>
    <p:sldId id="377" r:id="rId41"/>
    <p:sldId id="378" r:id="rId42"/>
    <p:sldId id="417" r:id="rId43"/>
    <p:sldId id="418" r:id="rId44"/>
    <p:sldId id="399" r:id="rId45"/>
    <p:sldId id="397" r:id="rId46"/>
    <p:sldId id="398" r:id="rId47"/>
    <p:sldId id="401" r:id="rId48"/>
    <p:sldId id="402" r:id="rId49"/>
    <p:sldId id="406" r:id="rId50"/>
    <p:sldId id="413" r:id="rId51"/>
    <p:sldId id="414" r:id="rId52"/>
    <p:sldId id="471" r:id="rId53"/>
    <p:sldId id="472" r:id="rId54"/>
    <p:sldId id="475" r:id="rId55"/>
    <p:sldId id="476" r:id="rId56"/>
    <p:sldId id="426" r:id="rId57"/>
    <p:sldId id="427" r:id="rId58"/>
    <p:sldId id="424" r:id="rId59"/>
    <p:sldId id="474" r:id="rId60"/>
    <p:sldId id="451" r:id="rId61"/>
    <p:sldId id="448" r:id="rId62"/>
    <p:sldId id="442" r:id="rId63"/>
    <p:sldId id="440" r:id="rId64"/>
    <p:sldId id="453" r:id="rId65"/>
  </p:sldIdLst>
  <p:sldSz cx="9144000" cy="6858000" type="letter"/>
  <p:notesSz cx="6858000" cy="9144000"/>
  <p:defaultTextStyle>
    <a:defPPr>
      <a:defRPr lang="en-US"/>
    </a:defPPr>
    <a:lvl1pPr marL="0" algn="l" defTabSz="45719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94" algn="l" defTabSz="45719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88" algn="l" defTabSz="45719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81" algn="l" defTabSz="45719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75" algn="l" defTabSz="45719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69" algn="l" defTabSz="45719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63" algn="l" defTabSz="45719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57" algn="l" defTabSz="45719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51" algn="l" defTabSz="45719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9A01797-E382-D44C-89FB-B054BB43AD83}">
          <p14:sldIdLst>
            <p14:sldId id="256"/>
            <p14:sldId id="456"/>
            <p14:sldId id="457"/>
            <p14:sldId id="408"/>
            <p14:sldId id="455"/>
            <p14:sldId id="458"/>
            <p14:sldId id="459"/>
            <p14:sldId id="460"/>
            <p14:sldId id="461"/>
            <p14:sldId id="462"/>
            <p14:sldId id="469"/>
            <p14:sldId id="464"/>
            <p14:sldId id="465"/>
            <p14:sldId id="466"/>
            <p14:sldId id="467"/>
            <p14:sldId id="468"/>
            <p14:sldId id="470"/>
            <p14:sldId id="336"/>
            <p14:sldId id="386"/>
            <p14:sldId id="410"/>
            <p14:sldId id="411"/>
            <p14:sldId id="412"/>
            <p14:sldId id="387"/>
            <p14:sldId id="419"/>
            <p14:sldId id="420"/>
            <p14:sldId id="421"/>
            <p14:sldId id="422"/>
            <p14:sldId id="423"/>
            <p14:sldId id="388"/>
            <p14:sldId id="390"/>
            <p14:sldId id="377"/>
            <p14:sldId id="378"/>
            <p14:sldId id="417"/>
            <p14:sldId id="418"/>
            <p14:sldId id="399"/>
            <p14:sldId id="397"/>
            <p14:sldId id="398"/>
            <p14:sldId id="401"/>
            <p14:sldId id="402"/>
            <p14:sldId id="406"/>
            <p14:sldId id="413"/>
            <p14:sldId id="414"/>
            <p14:sldId id="471"/>
            <p14:sldId id="472"/>
            <p14:sldId id="475"/>
            <p14:sldId id="476"/>
            <p14:sldId id="426"/>
            <p14:sldId id="427"/>
            <p14:sldId id="424"/>
            <p14:sldId id="474"/>
            <p14:sldId id="451"/>
            <p14:sldId id="448"/>
            <p14:sldId id="442"/>
            <p14:sldId id="440"/>
            <p14:sldId id="45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FFB5D5"/>
    <a:srgbClr val="FFEA99"/>
    <a:srgbClr val="F8FFC4"/>
    <a:srgbClr val="FFFE71"/>
    <a:srgbClr val="ECBC39"/>
    <a:srgbClr val="BC9CA8"/>
    <a:srgbClr val="FF00FF"/>
    <a:srgbClr val="81B93A"/>
    <a:srgbClr val="00E800"/>
    <a:srgbClr val="B3B3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61" autoAdjust="0"/>
    <p:restoredTop sz="98493" autoAdjust="0"/>
  </p:normalViewPr>
  <p:slideViewPr>
    <p:cSldViewPr snapToGrid="0" snapToObjects="1">
      <p:cViewPr>
        <p:scale>
          <a:sx n="103" d="100"/>
          <a:sy n="103" d="100"/>
        </p:scale>
        <p:origin x="-368" y="17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4" Type="http://schemas.openxmlformats.org/officeDocument/2006/relationships/slide" Target="slides/slide4.xml"/><Relationship Id="rId15" Type="http://schemas.openxmlformats.org/officeDocument/2006/relationships/slide" Target="slides/slide5.xml"/><Relationship Id="rId16" Type="http://schemas.openxmlformats.org/officeDocument/2006/relationships/slide" Target="slides/slide6.xml"/><Relationship Id="rId17" Type="http://schemas.openxmlformats.org/officeDocument/2006/relationships/slide" Target="slides/slide7.xml"/><Relationship Id="rId18" Type="http://schemas.openxmlformats.org/officeDocument/2006/relationships/slide" Target="slides/slide8.xml"/><Relationship Id="rId19" Type="http://schemas.openxmlformats.org/officeDocument/2006/relationships/slide" Target="slides/slide9.xml"/><Relationship Id="rId63" Type="http://schemas.openxmlformats.org/officeDocument/2006/relationships/slide" Target="slides/slide53.xml"/><Relationship Id="rId64" Type="http://schemas.openxmlformats.org/officeDocument/2006/relationships/slide" Target="slides/slide54.xml"/><Relationship Id="rId65" Type="http://schemas.openxmlformats.org/officeDocument/2006/relationships/slide" Target="slides/slide55.xml"/><Relationship Id="rId66" Type="http://schemas.openxmlformats.org/officeDocument/2006/relationships/notesMaster" Target="notesMasters/notesMaster1.xml"/><Relationship Id="rId67" Type="http://schemas.openxmlformats.org/officeDocument/2006/relationships/handoutMaster" Target="handoutMasters/handoutMaster1.xml"/><Relationship Id="rId68" Type="http://schemas.openxmlformats.org/officeDocument/2006/relationships/printerSettings" Target="printerSettings/printerSettings1.bin"/><Relationship Id="rId69" Type="http://schemas.openxmlformats.org/officeDocument/2006/relationships/presProps" Target="presProps.xml"/><Relationship Id="rId50" Type="http://schemas.openxmlformats.org/officeDocument/2006/relationships/slide" Target="slides/slide40.xml"/><Relationship Id="rId51" Type="http://schemas.openxmlformats.org/officeDocument/2006/relationships/slide" Target="slides/slide41.xml"/><Relationship Id="rId52" Type="http://schemas.openxmlformats.org/officeDocument/2006/relationships/slide" Target="slides/slide42.xml"/><Relationship Id="rId53" Type="http://schemas.openxmlformats.org/officeDocument/2006/relationships/slide" Target="slides/slide43.xml"/><Relationship Id="rId54" Type="http://schemas.openxmlformats.org/officeDocument/2006/relationships/slide" Target="slides/slide44.xml"/><Relationship Id="rId55" Type="http://schemas.openxmlformats.org/officeDocument/2006/relationships/slide" Target="slides/slide45.xml"/><Relationship Id="rId56" Type="http://schemas.openxmlformats.org/officeDocument/2006/relationships/slide" Target="slides/slide46.xml"/><Relationship Id="rId57" Type="http://schemas.openxmlformats.org/officeDocument/2006/relationships/slide" Target="slides/slide47.xml"/><Relationship Id="rId58" Type="http://schemas.openxmlformats.org/officeDocument/2006/relationships/slide" Target="slides/slide48.xml"/><Relationship Id="rId59" Type="http://schemas.openxmlformats.org/officeDocument/2006/relationships/slide" Target="slides/slide49.xml"/><Relationship Id="rId40" Type="http://schemas.openxmlformats.org/officeDocument/2006/relationships/slide" Target="slides/slide30.xml"/><Relationship Id="rId41" Type="http://schemas.openxmlformats.org/officeDocument/2006/relationships/slide" Target="slides/slide31.xml"/><Relationship Id="rId42" Type="http://schemas.openxmlformats.org/officeDocument/2006/relationships/slide" Target="slides/slide32.xml"/><Relationship Id="rId43" Type="http://schemas.openxmlformats.org/officeDocument/2006/relationships/slide" Target="slides/slide33.xml"/><Relationship Id="rId44" Type="http://schemas.openxmlformats.org/officeDocument/2006/relationships/slide" Target="slides/slide34.xml"/><Relationship Id="rId45" Type="http://schemas.openxmlformats.org/officeDocument/2006/relationships/slide" Target="slides/slide35.xml"/><Relationship Id="rId46" Type="http://schemas.openxmlformats.org/officeDocument/2006/relationships/slide" Target="slides/slide36.xml"/><Relationship Id="rId47" Type="http://schemas.openxmlformats.org/officeDocument/2006/relationships/slide" Target="slides/slide37.xml"/><Relationship Id="rId48" Type="http://schemas.openxmlformats.org/officeDocument/2006/relationships/slide" Target="slides/slide38.xml"/><Relationship Id="rId49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20.xml"/><Relationship Id="rId31" Type="http://schemas.openxmlformats.org/officeDocument/2006/relationships/slide" Target="slides/slide21.xml"/><Relationship Id="rId32" Type="http://schemas.openxmlformats.org/officeDocument/2006/relationships/slide" Target="slides/slide22.xml"/><Relationship Id="rId33" Type="http://schemas.openxmlformats.org/officeDocument/2006/relationships/slide" Target="slides/slide23.xml"/><Relationship Id="rId34" Type="http://schemas.openxmlformats.org/officeDocument/2006/relationships/slide" Target="slides/slide24.xml"/><Relationship Id="rId35" Type="http://schemas.openxmlformats.org/officeDocument/2006/relationships/slide" Target="slides/slide25.xml"/><Relationship Id="rId36" Type="http://schemas.openxmlformats.org/officeDocument/2006/relationships/slide" Target="slides/slide26.xml"/><Relationship Id="rId37" Type="http://schemas.openxmlformats.org/officeDocument/2006/relationships/slide" Target="slides/slide27.xml"/><Relationship Id="rId38" Type="http://schemas.openxmlformats.org/officeDocument/2006/relationships/slide" Target="slides/slide28.xml"/><Relationship Id="rId39" Type="http://schemas.openxmlformats.org/officeDocument/2006/relationships/slide" Target="slides/slide29.xml"/><Relationship Id="rId70" Type="http://schemas.openxmlformats.org/officeDocument/2006/relationships/viewProps" Target="viewProps.xml"/><Relationship Id="rId71" Type="http://schemas.openxmlformats.org/officeDocument/2006/relationships/theme" Target="theme/theme1.xml"/><Relationship Id="rId72" Type="http://schemas.openxmlformats.org/officeDocument/2006/relationships/tableStyles" Target="tableStyles.xml"/><Relationship Id="rId20" Type="http://schemas.openxmlformats.org/officeDocument/2006/relationships/slide" Target="slides/slide10.xml"/><Relationship Id="rId21" Type="http://schemas.openxmlformats.org/officeDocument/2006/relationships/slide" Target="slides/slide11.xml"/><Relationship Id="rId22" Type="http://schemas.openxmlformats.org/officeDocument/2006/relationships/slide" Target="slides/slide12.xml"/><Relationship Id="rId23" Type="http://schemas.openxmlformats.org/officeDocument/2006/relationships/slide" Target="slides/slide13.xml"/><Relationship Id="rId24" Type="http://schemas.openxmlformats.org/officeDocument/2006/relationships/slide" Target="slides/slide14.xml"/><Relationship Id="rId25" Type="http://schemas.openxmlformats.org/officeDocument/2006/relationships/slide" Target="slides/slide15.xml"/><Relationship Id="rId26" Type="http://schemas.openxmlformats.org/officeDocument/2006/relationships/slide" Target="slides/slide16.xml"/><Relationship Id="rId27" Type="http://schemas.openxmlformats.org/officeDocument/2006/relationships/slide" Target="slides/slide17.xml"/><Relationship Id="rId28" Type="http://schemas.openxmlformats.org/officeDocument/2006/relationships/slide" Target="slides/slide18.xml"/><Relationship Id="rId29" Type="http://schemas.openxmlformats.org/officeDocument/2006/relationships/slide" Target="slides/slide19.xml"/><Relationship Id="rId60" Type="http://schemas.openxmlformats.org/officeDocument/2006/relationships/slide" Target="slides/slide50.xml"/><Relationship Id="rId61" Type="http://schemas.openxmlformats.org/officeDocument/2006/relationships/slide" Target="slides/slide51.xml"/><Relationship Id="rId62" Type="http://schemas.openxmlformats.org/officeDocument/2006/relationships/slide" Target="slides/slide52.xml"/><Relationship Id="rId10" Type="http://schemas.openxmlformats.org/officeDocument/2006/relationships/slideMaster" Target="slideMasters/slideMaster10.xml"/><Relationship Id="rId11" Type="http://schemas.openxmlformats.org/officeDocument/2006/relationships/slide" Target="slides/slide1.xml"/><Relationship Id="rId12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40491A-44AA-D944-A59B-3B559B5C3E68}" type="datetimeFigureOut">
              <a:rPr lang="en-US" smtClean="0"/>
              <a:t>11/16/16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049310-BEEE-CE4E-8A87-842C7F599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9109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C80AF2-9E4B-D54F-905A-907485DE2C83}" type="datetimeFigureOut">
              <a:rPr lang="en-US" smtClean="0"/>
              <a:t>11/16/16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A01008-8982-D447-AF7E-409E4F0C9C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4320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1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94" algn="l" defTabSz="4571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88" algn="l" defTabSz="4571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81" algn="l" defTabSz="4571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75" algn="l" defTabSz="4571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69" algn="l" defTabSz="4571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63" algn="l" defTabSz="4571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57" algn="l" defTabSz="4571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51" algn="l" defTabSz="4571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PANCREAS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01008-8982-D447-AF7E-409E4F0C9CB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98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brevetto!?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 </a:t>
            </a:r>
            <a:r>
              <a:rPr lang="it-IT" dirty="0" err="1" smtClean="0"/>
              <a:t>similar</a:t>
            </a:r>
            <a:r>
              <a:rPr lang="it-IT" dirty="0" smtClean="0"/>
              <a:t> </a:t>
            </a:r>
            <a:r>
              <a:rPr lang="it-IT" dirty="0" err="1" smtClean="0"/>
              <a:t>clinical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study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was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performed</a:t>
            </a:r>
            <a:r>
              <a:rPr lang="it-IT" baseline="0" dirty="0" smtClean="0"/>
              <a:t> on SPECT images of </a:t>
            </a:r>
            <a:r>
              <a:rPr lang="it-IT" baseline="0" dirty="0" err="1" smtClean="0"/>
              <a:t>patients</a:t>
            </a:r>
            <a:r>
              <a:rPr lang="it-IT" baseline="0" dirty="0" smtClean="0"/>
              <a:t> with </a:t>
            </a:r>
            <a:r>
              <a:rPr lang="it-IT" baseline="0" dirty="0" err="1" smtClean="0"/>
              <a:t>liver</a:t>
            </a:r>
            <a:r>
              <a:rPr lang="it-IT" baseline="0" dirty="0" smtClean="0"/>
              <a:t> NET, </a:t>
            </a:r>
            <a:r>
              <a:rPr lang="it-IT" baseline="0" dirty="0" err="1" smtClean="0"/>
              <a:t>allowing</a:t>
            </a:r>
            <a:r>
              <a:rPr lang="it-IT" baseline="0" dirty="0" smtClean="0"/>
              <a:t> </a:t>
            </a:r>
            <a:r>
              <a:rPr lang="it-IT" baseline="0" dirty="0" err="1" smtClean="0"/>
              <a:t>us</a:t>
            </a:r>
            <a:r>
              <a:rPr lang="it-IT" baseline="0" dirty="0" smtClean="0"/>
              <a:t> to conclude </a:t>
            </a:r>
            <a:r>
              <a:rPr lang="it-IT" baseline="0" dirty="0" err="1" smtClean="0"/>
              <a:t>that</a:t>
            </a:r>
            <a:r>
              <a:rPr lang="it-IT" baseline="0" dirty="0" smtClean="0"/>
              <a:t> the TNR </a:t>
            </a:r>
            <a:r>
              <a:rPr lang="it-IT" baseline="0" dirty="0" err="1" smtClean="0"/>
              <a:t>is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good</a:t>
            </a:r>
            <a:r>
              <a:rPr lang="it-IT" baseline="0" dirty="0" smtClean="0"/>
              <a:t> </a:t>
            </a:r>
            <a:r>
              <a:rPr lang="it-IT" baseline="0" dirty="0" err="1" smtClean="0"/>
              <a:t>enough</a:t>
            </a:r>
            <a:r>
              <a:rPr lang="it-IT" baseline="0" dirty="0" smtClean="0"/>
              <a:t> to </a:t>
            </a:r>
            <a:r>
              <a:rPr lang="it-IT" baseline="0" dirty="0" err="1" smtClean="0"/>
              <a:t>perform</a:t>
            </a:r>
            <a:r>
              <a:rPr lang="it-IT" baseline="0" dirty="0" smtClean="0"/>
              <a:t> B- RGS </a:t>
            </a:r>
            <a:r>
              <a:rPr lang="it-IT" baseline="0" dirty="0" err="1" smtClean="0"/>
              <a:t>within</a:t>
            </a:r>
            <a:r>
              <a:rPr lang="it-IT" baseline="0" dirty="0" smtClean="0"/>
              <a:t> 1 </a:t>
            </a:r>
            <a:r>
              <a:rPr lang="it-IT" baseline="0" dirty="0" err="1" smtClean="0"/>
              <a:t>second</a:t>
            </a:r>
            <a:r>
              <a:rPr lang="it-IT" baseline="0" dirty="0" smtClean="0"/>
              <a:t> per spot by </a:t>
            </a:r>
            <a:r>
              <a:rPr lang="it-IT" baseline="0" dirty="0" err="1" smtClean="0"/>
              <a:t>injecting</a:t>
            </a:r>
            <a:r>
              <a:rPr lang="it-IT" baseline="0" dirty="0" smtClean="0"/>
              <a:t> an </a:t>
            </a:r>
            <a:r>
              <a:rPr lang="it-IT" baseline="0" dirty="0" err="1" smtClean="0"/>
              <a:t>activity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that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is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one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third</a:t>
            </a:r>
            <a:r>
              <a:rPr lang="it-IT" baseline="0" dirty="0" smtClean="0"/>
              <a:t> of the </a:t>
            </a:r>
            <a:r>
              <a:rPr lang="it-IT" baseline="0" dirty="0" err="1" smtClean="0"/>
              <a:t>one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used</a:t>
            </a:r>
            <a:r>
              <a:rPr lang="it-IT" baseline="0" dirty="0" smtClean="0"/>
              <a:t> for a PET.</a:t>
            </a:r>
          </a:p>
          <a:p>
            <a:r>
              <a:rPr lang="it-IT" baseline="0" dirty="0" smtClean="0"/>
              <a:t>In </a:t>
            </a:r>
            <a:r>
              <a:rPr lang="it-IT" baseline="0" dirty="0" err="1" smtClean="0"/>
              <a:t>this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study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we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also</a:t>
            </a:r>
            <a:r>
              <a:rPr lang="it-IT" baseline="0" dirty="0" smtClean="0"/>
              <a:t> </a:t>
            </a:r>
            <a:r>
              <a:rPr lang="it-IT" baseline="0" dirty="0" err="1" smtClean="0"/>
              <a:t>evaluated</a:t>
            </a:r>
            <a:r>
              <a:rPr lang="it-IT" baseline="0" dirty="0" smtClean="0"/>
              <a:t> the </a:t>
            </a:r>
            <a:r>
              <a:rPr lang="it-IT" baseline="0" dirty="0" err="1" smtClean="0"/>
              <a:t>variation</a:t>
            </a:r>
            <a:r>
              <a:rPr lang="it-IT" baseline="0" dirty="0" smtClean="0"/>
              <a:t> in time post </a:t>
            </a:r>
            <a:r>
              <a:rPr lang="it-IT" baseline="0" dirty="0" err="1" smtClean="0"/>
              <a:t>injection</a:t>
            </a:r>
            <a:r>
              <a:rPr lang="it-IT" baseline="0" dirty="0" smtClean="0"/>
              <a:t> of the TNR of </a:t>
            </a:r>
            <a:r>
              <a:rPr lang="it-IT" baseline="0" dirty="0" err="1" smtClean="0"/>
              <a:t>liver</a:t>
            </a:r>
            <a:r>
              <a:rPr lang="it-IT" baseline="0" dirty="0" smtClean="0"/>
              <a:t> NET, </a:t>
            </a:r>
            <a:r>
              <a:rPr lang="it-IT" baseline="0" dirty="0" err="1" smtClean="0"/>
              <a:t>finding</a:t>
            </a:r>
            <a:r>
              <a:rPr lang="it-IT" baseline="0" dirty="0" smtClean="0"/>
              <a:t> </a:t>
            </a:r>
            <a:r>
              <a:rPr lang="it-IT" baseline="0" dirty="0" err="1" smtClean="0"/>
              <a:t>it</a:t>
            </a:r>
            <a:r>
              <a:rPr lang="it-IT" baseline="0" dirty="0" smtClean="0"/>
              <a:t> to </a:t>
            </a:r>
            <a:r>
              <a:rPr lang="it-IT" baseline="0" dirty="0" err="1" smtClean="0"/>
              <a:t>reach</a:t>
            </a:r>
            <a:r>
              <a:rPr lang="it-IT" baseline="0" dirty="0" smtClean="0"/>
              <a:t> a maximum </a:t>
            </a:r>
            <a:r>
              <a:rPr lang="it-IT" baseline="0" dirty="0" err="1" smtClean="0"/>
              <a:t>at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about</a:t>
            </a:r>
            <a:r>
              <a:rPr lang="it-IT" baseline="0" dirty="0" smtClean="0"/>
              <a:t> 24h p.i., </a:t>
            </a:r>
            <a:r>
              <a:rPr lang="it-IT" baseline="0" dirty="0" err="1" smtClean="0"/>
              <a:t>that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thus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represents</a:t>
            </a:r>
            <a:r>
              <a:rPr lang="it-IT" baseline="0" dirty="0" smtClean="0"/>
              <a:t> in </a:t>
            </a:r>
            <a:r>
              <a:rPr lang="it-IT" baseline="0" dirty="0" err="1" smtClean="0"/>
              <a:t>view</a:t>
            </a:r>
            <a:r>
              <a:rPr lang="it-IT" baseline="0" dirty="0" smtClean="0"/>
              <a:t> of a </a:t>
            </a:r>
            <a:r>
              <a:rPr lang="it-IT" baseline="0" dirty="0" err="1" smtClean="0"/>
              <a:t>possible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protocol</a:t>
            </a:r>
            <a:r>
              <a:rPr lang="it-IT" baseline="0" dirty="0" smtClean="0"/>
              <a:t> the best time </a:t>
            </a:r>
            <a:r>
              <a:rPr lang="it-IT" baseline="0" dirty="0" err="1" smtClean="0"/>
              <a:t>lapse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between</a:t>
            </a:r>
            <a:r>
              <a:rPr lang="it-IT" baseline="0" dirty="0" smtClean="0"/>
              <a:t> the </a:t>
            </a:r>
            <a:r>
              <a:rPr lang="it-IT" baseline="0" dirty="0" err="1" smtClean="0"/>
              <a:t>injection</a:t>
            </a:r>
            <a:r>
              <a:rPr lang="it-IT" baseline="0" dirty="0" smtClean="0"/>
              <a:t> and the </a:t>
            </a:r>
            <a:r>
              <a:rPr lang="it-IT" baseline="0" dirty="0" err="1" smtClean="0"/>
              <a:t>performing</a:t>
            </a:r>
            <a:r>
              <a:rPr lang="it-IT" baseline="0" dirty="0" smtClean="0"/>
              <a:t> of RGS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8D055A-7B78-9547-87D2-6263BCDE5F7E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74050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01008-8982-D447-AF7E-409E4F0C9CB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4024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Two planar panels each 10 cm x 20 cm wide. Each panel will be made by 2 x 4 detection modules.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Each module is composed of a pixelated LYSO scintillator matrix 16 x 16 pixels, 3 mm x 3 mm crystals, pitch 3,1mm, for a total sensitive area of 5 cmx 5 cm.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One array of SiPM ( 16x16 pixels) are coupled one-to-one to each LYSO matrix.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C9574-A819-4FE4-99A7-1E27AD09ADC2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303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emf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blackWhite">
          <a:xfrm>
            <a:off x="20640" y="12703"/>
            <a:ext cx="8896350" cy="6780213"/>
          </a:xfrm>
          <a:custGeom>
            <a:avLst/>
            <a:gdLst>
              <a:gd name="T0" fmla="*/ 2147483647 w 3985"/>
              <a:gd name="T1" fmla="*/ 0 h 3619"/>
              <a:gd name="T2" fmla="*/ 0 w 3985"/>
              <a:gd name="T3" fmla="*/ 2147483647 h 3619"/>
              <a:gd name="T4" fmla="*/ 2147483647 w 3985"/>
              <a:gd name="T5" fmla="*/ 2147483647 h 3619"/>
              <a:gd name="T6" fmla="*/ 2147483647 w 3985"/>
              <a:gd name="T7" fmla="*/ 2147483647 h 3619"/>
              <a:gd name="T8" fmla="*/ 2147483647 w 3985"/>
              <a:gd name="T9" fmla="*/ 0 h 3619"/>
              <a:gd name="T10" fmla="*/ 2147483647 w 3985"/>
              <a:gd name="T11" fmla="*/ 0 h 36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8" tIns="45719" rIns="91438" bIns="45719"/>
          <a:lstStyle/>
          <a:p>
            <a:endParaRPr lang="en-US"/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195266" y="234951"/>
            <a:ext cx="3787775" cy="1778000"/>
            <a:chOff x="123" y="148"/>
            <a:chExt cx="2386" cy="1120"/>
          </a:xfrm>
        </p:grpSpPr>
        <p:sp>
          <p:nvSpPr>
            <p:cNvPr id="6" name="Freeform 9"/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>
                <a:gd name="T0" fmla="*/ 2147483647 w 794"/>
                <a:gd name="T1" fmla="*/ 2147483647 h 414"/>
                <a:gd name="T2" fmla="*/ 2147483647 w 794"/>
                <a:gd name="T3" fmla="*/ 2147483647 h 414"/>
                <a:gd name="T4" fmla="*/ 2147483647 w 794"/>
                <a:gd name="T5" fmla="*/ 2147483647 h 414"/>
                <a:gd name="T6" fmla="*/ 2147483647 w 794"/>
                <a:gd name="T7" fmla="*/ 0 h 414"/>
                <a:gd name="T8" fmla="*/ 2147483647 w 794"/>
                <a:gd name="T9" fmla="*/ 2147483647 h 414"/>
                <a:gd name="T10" fmla="*/ 0 w 794"/>
                <a:gd name="T11" fmla="*/ 2147483647 h 414"/>
                <a:gd name="T12" fmla="*/ 2147483647 w 794"/>
                <a:gd name="T13" fmla="*/ 2147483647 h 414"/>
                <a:gd name="T14" fmla="*/ 2147483647 w 794"/>
                <a:gd name="T15" fmla="*/ 2147483647 h 414"/>
                <a:gd name="T16" fmla="*/ 2147483647 w 794"/>
                <a:gd name="T17" fmla="*/ 2147483647 h 414"/>
                <a:gd name="T18" fmla="*/ 2147483647 w 794"/>
                <a:gd name="T19" fmla="*/ 2147483647 h 414"/>
                <a:gd name="T20" fmla="*/ 2147483647 w 794"/>
                <a:gd name="T21" fmla="*/ 2147483647 h 414"/>
                <a:gd name="T22" fmla="*/ 2147483647 w 794"/>
                <a:gd name="T23" fmla="*/ 2147483647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10"/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>
                <a:gd name="T0" fmla="*/ 200409 w 1586"/>
                <a:gd name="T1" fmla="*/ 0 h 821"/>
                <a:gd name="T2" fmla="*/ 1946521 w 1586"/>
                <a:gd name="T3" fmla="*/ 37802 h 821"/>
                <a:gd name="T4" fmla="*/ 2088266 w 1586"/>
                <a:gd name="T5" fmla="*/ 46472 h 821"/>
                <a:gd name="T6" fmla="*/ 2319639 w 1586"/>
                <a:gd name="T7" fmla="*/ 57681 h 821"/>
                <a:gd name="T8" fmla="*/ 2288951 w 1586"/>
                <a:gd name="T9" fmla="*/ 59801 h 821"/>
                <a:gd name="T10" fmla="*/ 1973953 w 1586"/>
                <a:gd name="T11" fmla="*/ 57317 h 821"/>
                <a:gd name="T12" fmla="*/ 1674259 w 1586"/>
                <a:gd name="T13" fmla="*/ 59076 h 821"/>
                <a:gd name="T14" fmla="*/ 60543 w 1586"/>
                <a:gd name="T15" fmla="*/ 21766 h 821"/>
                <a:gd name="T16" fmla="*/ 0 w 1586"/>
                <a:gd name="T17" fmla="*/ 10930 h 821"/>
                <a:gd name="T18" fmla="*/ 67133 w 1586"/>
                <a:gd name="T19" fmla="*/ 2305 h 821"/>
                <a:gd name="T20" fmla="*/ 200409 w 1586"/>
                <a:gd name="T21" fmla="*/ 0 h 821"/>
                <a:gd name="T22" fmla="*/ 200409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11"/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>
                <a:gd name="T0" fmla="*/ 0 w 1049"/>
                <a:gd name="T1" fmla="*/ 25204 h 747"/>
                <a:gd name="T2" fmla="*/ 1422471 w 1049"/>
                <a:gd name="T3" fmla="*/ 57982 h 747"/>
                <a:gd name="T4" fmla="*/ 1448930 w 1049"/>
                <a:gd name="T5" fmla="*/ 41453 h 747"/>
                <a:gd name="T6" fmla="*/ 1618612 w 1049"/>
                <a:gd name="T7" fmla="*/ 32769 h 747"/>
                <a:gd name="T8" fmla="*/ 120334 w 1049"/>
                <a:gd name="T9" fmla="*/ 0 h 747"/>
                <a:gd name="T10" fmla="*/ 0 w 1049"/>
                <a:gd name="T11" fmla="*/ 9819 h 747"/>
                <a:gd name="T12" fmla="*/ 0 w 1049"/>
                <a:gd name="T13" fmla="*/ 25204 h 747"/>
                <a:gd name="T14" fmla="*/ 0 w 1049"/>
                <a:gd name="T15" fmla="*/ 25204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9" name="Group 12"/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10" name="Freeform 13"/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>
                  <a:gd name="T0" fmla="*/ 156945 w 150"/>
                  <a:gd name="T1" fmla="*/ 0 h 173"/>
                  <a:gd name="T2" fmla="*/ 57769 w 150"/>
                  <a:gd name="T3" fmla="*/ 5779 h 173"/>
                  <a:gd name="T4" fmla="*/ 0 w 150"/>
                  <a:gd name="T5" fmla="*/ 15076 h 173"/>
                  <a:gd name="T6" fmla="*/ 114196 w 150"/>
                  <a:gd name="T7" fmla="*/ 13934 h 173"/>
                  <a:gd name="T8" fmla="*/ 147107 w 150"/>
                  <a:gd name="T9" fmla="*/ 7361 h 173"/>
                  <a:gd name="T10" fmla="*/ 214653 w 150"/>
                  <a:gd name="T11" fmla="*/ 2338 h 173"/>
                  <a:gd name="T12" fmla="*/ 156945 w 150"/>
                  <a:gd name="T13" fmla="*/ 0 h 173"/>
                  <a:gd name="T14" fmla="*/ 156945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Freeform 14"/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>
                  <a:gd name="T0" fmla="*/ 234864 w 1684"/>
                  <a:gd name="T1" fmla="*/ 0 h 880"/>
                  <a:gd name="T2" fmla="*/ 94957 w 1684"/>
                  <a:gd name="T3" fmla="*/ 3914 h 880"/>
                  <a:gd name="T4" fmla="*/ 0 w 1684"/>
                  <a:gd name="T5" fmla="*/ 15649 h 880"/>
                  <a:gd name="T6" fmla="*/ 101285 w 1684"/>
                  <a:gd name="T7" fmla="*/ 26987 h 880"/>
                  <a:gd name="T8" fmla="*/ 1780235 w 1684"/>
                  <a:gd name="T9" fmla="*/ 65194 h 880"/>
                  <a:gd name="T10" fmla="*/ 2141915 w 1684"/>
                  <a:gd name="T11" fmla="*/ 62815 h 880"/>
                  <a:gd name="T12" fmla="*/ 2434994 w 1684"/>
                  <a:gd name="T13" fmla="*/ 66177 h 880"/>
                  <a:gd name="T14" fmla="*/ 2536684 w 1684"/>
                  <a:gd name="T15" fmla="*/ 60835 h 880"/>
                  <a:gd name="T16" fmla="*/ 2262268 w 1684"/>
                  <a:gd name="T17" fmla="*/ 49916 h 880"/>
                  <a:gd name="T18" fmla="*/ 2150769 w 1684"/>
                  <a:gd name="T19" fmla="*/ 38543 h 880"/>
                  <a:gd name="T20" fmla="*/ 2062772 w 1684"/>
                  <a:gd name="T21" fmla="*/ 39637 h 880"/>
                  <a:gd name="T22" fmla="*/ 2167323 w 1684"/>
                  <a:gd name="T23" fmla="*/ 49916 h 880"/>
                  <a:gd name="T24" fmla="*/ 2376941 w 1684"/>
                  <a:gd name="T25" fmla="*/ 60877 h 880"/>
                  <a:gd name="T26" fmla="*/ 2128634 w 1684"/>
                  <a:gd name="T27" fmla="*/ 59195 h 880"/>
                  <a:gd name="T28" fmla="*/ 1835857 w 1684"/>
                  <a:gd name="T29" fmla="*/ 61150 h 880"/>
                  <a:gd name="T30" fmla="*/ 1890042 w 1684"/>
                  <a:gd name="T31" fmla="*/ 48848 h 880"/>
                  <a:gd name="T32" fmla="*/ 2015575 w 1684"/>
                  <a:gd name="T33" fmla="*/ 40465 h 880"/>
                  <a:gd name="T34" fmla="*/ 1868618 w 1684"/>
                  <a:gd name="T35" fmla="*/ 41510 h 880"/>
                  <a:gd name="T36" fmla="*/ 1754688 w 1684"/>
                  <a:gd name="T37" fmla="*/ 49523 h 880"/>
                  <a:gd name="T38" fmla="*/ 1715968 w 1684"/>
                  <a:gd name="T39" fmla="*/ 59505 h 880"/>
                  <a:gd name="T40" fmla="*/ 161361 w 1684"/>
                  <a:gd name="T41" fmla="*/ 23307 h 880"/>
                  <a:gd name="T42" fmla="*/ 120142 w 1684"/>
                  <a:gd name="T43" fmla="*/ 16144 h 880"/>
                  <a:gd name="T44" fmla="*/ 155070 w 1684"/>
                  <a:gd name="T45" fmla="*/ 7189 h 880"/>
                  <a:gd name="T46" fmla="*/ 326342 w 1684"/>
                  <a:gd name="T47" fmla="*/ 0 h 880"/>
                  <a:gd name="T48" fmla="*/ 234864 w 1684"/>
                  <a:gd name="T49" fmla="*/ 0 h 880"/>
                  <a:gd name="T50" fmla="*/ 234864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15"/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>
                  <a:gd name="T0" fmla="*/ 150706 w 1190"/>
                  <a:gd name="T1" fmla="*/ 0 h 500"/>
                  <a:gd name="T2" fmla="*/ 1791263 w 1190"/>
                  <a:gd name="T3" fmla="*/ 36587 h 500"/>
                  <a:gd name="T4" fmla="*/ 1618557 w 1190"/>
                  <a:gd name="T5" fmla="*/ 37329 h 500"/>
                  <a:gd name="T6" fmla="*/ 0 w 1190"/>
                  <a:gd name="T7" fmla="*/ 2013 h 500"/>
                  <a:gd name="T8" fmla="*/ 150706 w 1190"/>
                  <a:gd name="T9" fmla="*/ 0 h 500"/>
                  <a:gd name="T10" fmla="*/ 150706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16"/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>
                  <a:gd name="T0" fmla="*/ 180044 w 160"/>
                  <a:gd name="T1" fmla="*/ 0 h 335"/>
                  <a:gd name="T2" fmla="*/ 29482 w 160"/>
                  <a:gd name="T3" fmla="*/ 7419 h 335"/>
                  <a:gd name="T4" fmla="*/ 0 w 160"/>
                  <a:gd name="T5" fmla="*/ 15983 h 335"/>
                  <a:gd name="T6" fmla="*/ 51665 w 160"/>
                  <a:gd name="T7" fmla="*/ 21846 h 335"/>
                  <a:gd name="T8" fmla="*/ 145171 w 160"/>
                  <a:gd name="T9" fmla="*/ 23294 h 335"/>
                  <a:gd name="T10" fmla="*/ 117864 w 160"/>
                  <a:gd name="T11" fmla="*/ 10670 h 335"/>
                  <a:gd name="T12" fmla="*/ 247661 w 160"/>
                  <a:gd name="T13" fmla="*/ 1215 h 335"/>
                  <a:gd name="T14" fmla="*/ 180044 w 160"/>
                  <a:gd name="T15" fmla="*/ 0 h 335"/>
                  <a:gd name="T16" fmla="*/ 180044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17"/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>
                  <a:gd name="T0" fmla="*/ 20405 w 489"/>
                  <a:gd name="T1" fmla="*/ 2645 h 296"/>
                  <a:gd name="T2" fmla="*/ 227420 w 489"/>
                  <a:gd name="T3" fmla="*/ 5106 h 296"/>
                  <a:gd name="T4" fmla="*/ 461461 w 489"/>
                  <a:gd name="T5" fmla="*/ 10556 h 296"/>
                  <a:gd name="T6" fmla="*/ 626717 w 489"/>
                  <a:gd name="T7" fmla="*/ 18721 h 296"/>
                  <a:gd name="T8" fmla="*/ 464254 w 489"/>
                  <a:gd name="T9" fmla="*/ 17702 h 296"/>
                  <a:gd name="T10" fmla="*/ 197407 w 489"/>
                  <a:gd name="T11" fmla="*/ 11250 h 296"/>
                  <a:gd name="T12" fmla="*/ 71039 w 489"/>
                  <a:gd name="T13" fmla="*/ 6154 h 296"/>
                  <a:gd name="T14" fmla="*/ 151944 w 489"/>
                  <a:gd name="T15" fmla="*/ 12540 h 296"/>
                  <a:gd name="T16" fmla="*/ 387269 w 489"/>
                  <a:gd name="T17" fmla="*/ 20754 h 296"/>
                  <a:gd name="T18" fmla="*/ 663329 w 489"/>
                  <a:gd name="T19" fmla="*/ 22834 h 296"/>
                  <a:gd name="T20" fmla="*/ 696224 w 489"/>
                  <a:gd name="T21" fmla="*/ 17235 h 296"/>
                  <a:gd name="T22" fmla="*/ 561147 w 489"/>
                  <a:gd name="T23" fmla="*/ 9268 h 296"/>
                  <a:gd name="T24" fmla="*/ 241801 w 489"/>
                  <a:gd name="T25" fmla="*/ 1335 h 296"/>
                  <a:gd name="T26" fmla="*/ 0 w 489"/>
                  <a:gd name="T27" fmla="*/ 0 h 296"/>
                  <a:gd name="T28" fmla="*/ 20405 w 489"/>
                  <a:gd name="T29" fmla="*/ 2645 h 296"/>
                  <a:gd name="T30" fmla="*/ 20405 w 489"/>
                  <a:gd name="T31" fmla="*/ 2645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5" name="Group 18"/>
          <p:cNvGrpSpPr>
            <a:grpSpLocks/>
          </p:cNvGrpSpPr>
          <p:nvPr/>
        </p:nvGrpSpPr>
        <p:grpSpPr bwMode="auto">
          <a:xfrm>
            <a:off x="7915276" y="4368804"/>
            <a:ext cx="742950" cy="1058863"/>
            <a:chOff x="4986" y="2752"/>
            <a:chExt cx="468" cy="667"/>
          </a:xfrm>
        </p:grpSpPr>
        <p:sp>
          <p:nvSpPr>
            <p:cNvPr id="16" name="Freeform 19"/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>
                <a:gd name="T0" fmla="*/ 6 w 794"/>
                <a:gd name="T1" fmla="*/ 1 h 414"/>
                <a:gd name="T2" fmla="*/ 5 w 794"/>
                <a:gd name="T3" fmla="*/ 1 h 414"/>
                <a:gd name="T4" fmla="*/ 4 w 794"/>
                <a:gd name="T5" fmla="*/ 1 h 414"/>
                <a:gd name="T6" fmla="*/ 2 w 794"/>
                <a:gd name="T7" fmla="*/ 0 h 414"/>
                <a:gd name="T8" fmla="*/ 2 w 794"/>
                <a:gd name="T9" fmla="*/ 1 h 414"/>
                <a:gd name="T10" fmla="*/ 0 w 794"/>
                <a:gd name="T11" fmla="*/ 1 h 414"/>
                <a:gd name="T12" fmla="*/ 2 w 794"/>
                <a:gd name="T13" fmla="*/ 1 h 414"/>
                <a:gd name="T14" fmla="*/ 4 w 794"/>
                <a:gd name="T15" fmla="*/ 1 h 414"/>
                <a:gd name="T16" fmla="*/ 5 w 794"/>
                <a:gd name="T17" fmla="*/ 1 h 414"/>
                <a:gd name="T18" fmla="*/ 6 w 794"/>
                <a:gd name="T19" fmla="*/ 1 h 414"/>
                <a:gd name="T20" fmla="*/ 6 w 794"/>
                <a:gd name="T21" fmla="*/ 1 h 414"/>
                <a:gd name="T22" fmla="*/ 6 w 794"/>
                <a:gd name="T23" fmla="*/ 1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20"/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>
                <a:gd name="T0" fmla="*/ 0 w 1586"/>
                <a:gd name="T1" fmla="*/ 0 h 821"/>
                <a:gd name="T2" fmla="*/ 0 w 1586"/>
                <a:gd name="T3" fmla="*/ 0 h 821"/>
                <a:gd name="T4" fmla="*/ 0 w 1586"/>
                <a:gd name="T5" fmla="*/ 0 h 821"/>
                <a:gd name="T6" fmla="*/ 0 w 1586"/>
                <a:gd name="T7" fmla="*/ 0 h 821"/>
                <a:gd name="T8" fmla="*/ 0 w 1586"/>
                <a:gd name="T9" fmla="*/ 0 h 821"/>
                <a:gd name="T10" fmla="*/ 0 w 1586"/>
                <a:gd name="T11" fmla="*/ 0 h 821"/>
                <a:gd name="T12" fmla="*/ 0 w 1586"/>
                <a:gd name="T13" fmla="*/ 0 h 821"/>
                <a:gd name="T14" fmla="*/ 0 w 1586"/>
                <a:gd name="T15" fmla="*/ 0 h 821"/>
                <a:gd name="T16" fmla="*/ 0 w 1586"/>
                <a:gd name="T17" fmla="*/ 0 h 821"/>
                <a:gd name="T18" fmla="*/ 0 w 1586"/>
                <a:gd name="T19" fmla="*/ 0 h 821"/>
                <a:gd name="T20" fmla="*/ 0 w 1586"/>
                <a:gd name="T21" fmla="*/ 0 h 821"/>
                <a:gd name="T22" fmla="*/ 0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21"/>
            <p:cNvSpPr>
              <a:spLocks/>
            </p:cNvSpPr>
            <p:nvPr userDrawn="1"/>
          </p:nvSpPr>
          <p:spPr bwMode="auto">
            <a:xfrm rot="7320404">
              <a:off x="5000" y="2913"/>
              <a:ext cx="416" cy="265"/>
            </a:xfrm>
            <a:custGeom>
              <a:avLst/>
              <a:gdLst>
                <a:gd name="T0" fmla="*/ 0 w 1049"/>
                <a:gd name="T1" fmla="*/ 0 h 747"/>
                <a:gd name="T2" fmla="*/ 0 w 1049"/>
                <a:gd name="T3" fmla="*/ 0 h 747"/>
                <a:gd name="T4" fmla="*/ 0 w 1049"/>
                <a:gd name="T5" fmla="*/ 0 h 747"/>
                <a:gd name="T6" fmla="*/ 0 w 1049"/>
                <a:gd name="T7" fmla="*/ 0 h 747"/>
                <a:gd name="T8" fmla="*/ 0 w 1049"/>
                <a:gd name="T9" fmla="*/ 0 h 747"/>
                <a:gd name="T10" fmla="*/ 0 w 1049"/>
                <a:gd name="T11" fmla="*/ 0 h 747"/>
                <a:gd name="T12" fmla="*/ 0 w 1049"/>
                <a:gd name="T13" fmla="*/ 0 h 747"/>
                <a:gd name="T14" fmla="*/ 0 w 1049"/>
                <a:gd name="T15" fmla="*/ 0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9" name="Group 22"/>
            <p:cNvGrpSpPr>
              <a:grpSpLocks/>
            </p:cNvGrpSpPr>
            <p:nvPr userDrawn="1"/>
          </p:nvGrpSpPr>
          <p:grpSpPr bwMode="auto">
            <a:xfrm>
              <a:off x="4986" y="2752"/>
              <a:ext cx="469" cy="667"/>
              <a:chOff x="4986" y="2752"/>
              <a:chExt cx="469" cy="667"/>
            </a:xfrm>
          </p:grpSpPr>
          <p:sp>
            <p:nvSpPr>
              <p:cNvPr id="20" name="Freeform 23"/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>
                  <a:gd name="T0" fmla="*/ 0 w 150"/>
                  <a:gd name="T1" fmla="*/ 0 h 173"/>
                  <a:gd name="T2" fmla="*/ 0 w 150"/>
                  <a:gd name="T3" fmla="*/ 0 h 173"/>
                  <a:gd name="T4" fmla="*/ 0 w 150"/>
                  <a:gd name="T5" fmla="*/ 0 h 173"/>
                  <a:gd name="T6" fmla="*/ 0 w 150"/>
                  <a:gd name="T7" fmla="*/ 0 h 173"/>
                  <a:gd name="T8" fmla="*/ 0 w 150"/>
                  <a:gd name="T9" fmla="*/ 0 h 173"/>
                  <a:gd name="T10" fmla="*/ 0 w 150"/>
                  <a:gd name="T11" fmla="*/ 0 h 173"/>
                  <a:gd name="T12" fmla="*/ 0 w 150"/>
                  <a:gd name="T13" fmla="*/ 0 h 173"/>
                  <a:gd name="T14" fmla="*/ 0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24"/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>
                  <a:gd name="T0" fmla="*/ 0 w 1684"/>
                  <a:gd name="T1" fmla="*/ 0 h 880"/>
                  <a:gd name="T2" fmla="*/ 0 w 1684"/>
                  <a:gd name="T3" fmla="*/ 0 h 880"/>
                  <a:gd name="T4" fmla="*/ 0 w 1684"/>
                  <a:gd name="T5" fmla="*/ 0 h 880"/>
                  <a:gd name="T6" fmla="*/ 0 w 1684"/>
                  <a:gd name="T7" fmla="*/ 0 h 880"/>
                  <a:gd name="T8" fmla="*/ 0 w 1684"/>
                  <a:gd name="T9" fmla="*/ 0 h 880"/>
                  <a:gd name="T10" fmla="*/ 0 w 1684"/>
                  <a:gd name="T11" fmla="*/ 0 h 880"/>
                  <a:gd name="T12" fmla="*/ 0 w 1684"/>
                  <a:gd name="T13" fmla="*/ 0 h 880"/>
                  <a:gd name="T14" fmla="*/ 0 w 1684"/>
                  <a:gd name="T15" fmla="*/ 0 h 880"/>
                  <a:gd name="T16" fmla="*/ 0 w 1684"/>
                  <a:gd name="T17" fmla="*/ 0 h 880"/>
                  <a:gd name="T18" fmla="*/ 0 w 1684"/>
                  <a:gd name="T19" fmla="*/ 0 h 880"/>
                  <a:gd name="T20" fmla="*/ 0 w 1684"/>
                  <a:gd name="T21" fmla="*/ 0 h 880"/>
                  <a:gd name="T22" fmla="*/ 0 w 1684"/>
                  <a:gd name="T23" fmla="*/ 0 h 880"/>
                  <a:gd name="T24" fmla="*/ 0 w 1684"/>
                  <a:gd name="T25" fmla="*/ 0 h 880"/>
                  <a:gd name="T26" fmla="*/ 0 w 1684"/>
                  <a:gd name="T27" fmla="*/ 0 h 880"/>
                  <a:gd name="T28" fmla="*/ 0 w 1684"/>
                  <a:gd name="T29" fmla="*/ 0 h 880"/>
                  <a:gd name="T30" fmla="*/ 0 w 1684"/>
                  <a:gd name="T31" fmla="*/ 0 h 880"/>
                  <a:gd name="T32" fmla="*/ 0 w 1684"/>
                  <a:gd name="T33" fmla="*/ 0 h 880"/>
                  <a:gd name="T34" fmla="*/ 0 w 1684"/>
                  <a:gd name="T35" fmla="*/ 0 h 880"/>
                  <a:gd name="T36" fmla="*/ 0 w 1684"/>
                  <a:gd name="T37" fmla="*/ 0 h 880"/>
                  <a:gd name="T38" fmla="*/ 0 w 1684"/>
                  <a:gd name="T39" fmla="*/ 0 h 880"/>
                  <a:gd name="T40" fmla="*/ 0 w 1684"/>
                  <a:gd name="T41" fmla="*/ 0 h 880"/>
                  <a:gd name="T42" fmla="*/ 0 w 1684"/>
                  <a:gd name="T43" fmla="*/ 0 h 880"/>
                  <a:gd name="T44" fmla="*/ 0 w 1684"/>
                  <a:gd name="T45" fmla="*/ 0 h 880"/>
                  <a:gd name="T46" fmla="*/ 0 w 1684"/>
                  <a:gd name="T47" fmla="*/ 0 h 880"/>
                  <a:gd name="T48" fmla="*/ 0 w 1684"/>
                  <a:gd name="T49" fmla="*/ 0 h 880"/>
                  <a:gd name="T50" fmla="*/ 0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25"/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>
                  <a:gd name="T0" fmla="*/ 0 w 1190"/>
                  <a:gd name="T1" fmla="*/ 0 h 500"/>
                  <a:gd name="T2" fmla="*/ 0 w 1190"/>
                  <a:gd name="T3" fmla="*/ 0 h 500"/>
                  <a:gd name="T4" fmla="*/ 0 w 1190"/>
                  <a:gd name="T5" fmla="*/ 0 h 500"/>
                  <a:gd name="T6" fmla="*/ 0 w 1190"/>
                  <a:gd name="T7" fmla="*/ 0 h 500"/>
                  <a:gd name="T8" fmla="*/ 0 w 1190"/>
                  <a:gd name="T9" fmla="*/ 0 h 500"/>
                  <a:gd name="T10" fmla="*/ 0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26"/>
              <p:cNvSpPr>
                <a:spLocks/>
              </p:cNvSpPr>
              <p:nvPr userDrawn="1"/>
            </p:nvSpPr>
            <p:spPr bwMode="auto">
              <a:xfrm rot="7320404">
                <a:off x="5364" y="2873"/>
                <a:ext cx="63" cy="118"/>
              </a:xfrm>
              <a:custGeom>
                <a:avLst/>
                <a:gdLst>
                  <a:gd name="T0" fmla="*/ 0 w 160"/>
                  <a:gd name="T1" fmla="*/ 0 h 335"/>
                  <a:gd name="T2" fmla="*/ 0 w 160"/>
                  <a:gd name="T3" fmla="*/ 0 h 335"/>
                  <a:gd name="T4" fmla="*/ 0 w 160"/>
                  <a:gd name="T5" fmla="*/ 0 h 335"/>
                  <a:gd name="T6" fmla="*/ 0 w 160"/>
                  <a:gd name="T7" fmla="*/ 0 h 335"/>
                  <a:gd name="T8" fmla="*/ 0 w 160"/>
                  <a:gd name="T9" fmla="*/ 0 h 335"/>
                  <a:gd name="T10" fmla="*/ 0 w 160"/>
                  <a:gd name="T11" fmla="*/ 0 h 335"/>
                  <a:gd name="T12" fmla="*/ 0 w 160"/>
                  <a:gd name="T13" fmla="*/ 0 h 335"/>
                  <a:gd name="T14" fmla="*/ 0 w 160"/>
                  <a:gd name="T15" fmla="*/ 0 h 335"/>
                  <a:gd name="T16" fmla="*/ 0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27"/>
              <p:cNvSpPr>
                <a:spLocks/>
              </p:cNvSpPr>
              <p:nvPr userDrawn="1"/>
            </p:nvSpPr>
            <p:spPr bwMode="auto">
              <a:xfrm rot="7320404">
                <a:off x="5137" y="3000"/>
                <a:ext cx="193" cy="104"/>
              </a:xfrm>
              <a:custGeom>
                <a:avLst/>
                <a:gdLst>
                  <a:gd name="T0" fmla="*/ 0 w 489"/>
                  <a:gd name="T1" fmla="*/ 0 h 296"/>
                  <a:gd name="T2" fmla="*/ 0 w 489"/>
                  <a:gd name="T3" fmla="*/ 0 h 296"/>
                  <a:gd name="T4" fmla="*/ 0 w 489"/>
                  <a:gd name="T5" fmla="*/ 0 h 296"/>
                  <a:gd name="T6" fmla="*/ 0 w 489"/>
                  <a:gd name="T7" fmla="*/ 0 h 296"/>
                  <a:gd name="T8" fmla="*/ 0 w 489"/>
                  <a:gd name="T9" fmla="*/ 0 h 296"/>
                  <a:gd name="T10" fmla="*/ 0 w 489"/>
                  <a:gd name="T11" fmla="*/ 0 h 296"/>
                  <a:gd name="T12" fmla="*/ 0 w 489"/>
                  <a:gd name="T13" fmla="*/ 0 h 296"/>
                  <a:gd name="T14" fmla="*/ 0 w 489"/>
                  <a:gd name="T15" fmla="*/ 0 h 296"/>
                  <a:gd name="T16" fmla="*/ 0 w 489"/>
                  <a:gd name="T17" fmla="*/ 0 h 296"/>
                  <a:gd name="T18" fmla="*/ 0 w 489"/>
                  <a:gd name="T19" fmla="*/ 0 h 296"/>
                  <a:gd name="T20" fmla="*/ 0 w 489"/>
                  <a:gd name="T21" fmla="*/ 0 h 296"/>
                  <a:gd name="T22" fmla="*/ 0 w 489"/>
                  <a:gd name="T23" fmla="*/ 0 h 296"/>
                  <a:gd name="T24" fmla="*/ 0 w 489"/>
                  <a:gd name="T25" fmla="*/ 0 h 296"/>
                  <a:gd name="T26" fmla="*/ 0 w 489"/>
                  <a:gd name="T27" fmla="*/ 0 h 296"/>
                  <a:gd name="T28" fmla="*/ 0 w 489"/>
                  <a:gd name="T29" fmla="*/ 0 h 296"/>
                  <a:gd name="T30" fmla="*/ 0 w 489"/>
                  <a:gd name="T31" fmla="*/ 0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5" name="Freeform 28"/>
          <p:cNvSpPr>
            <a:spLocks/>
          </p:cNvSpPr>
          <p:nvPr/>
        </p:nvSpPr>
        <p:spPr bwMode="auto">
          <a:xfrm>
            <a:off x="901701" y="5054605"/>
            <a:ext cx="6807200" cy="728663"/>
          </a:xfrm>
          <a:custGeom>
            <a:avLst/>
            <a:gdLst>
              <a:gd name="T0" fmla="*/ 0 w 4288"/>
              <a:gd name="T1" fmla="*/ 0 h 459"/>
              <a:gd name="T2" fmla="*/ 2147483647 w 4288"/>
              <a:gd name="T3" fmla="*/ 2147483647 h 459"/>
              <a:gd name="T4" fmla="*/ 2147483647 w 4288"/>
              <a:gd name="T5" fmla="*/ 2147483647 h 459"/>
              <a:gd name="T6" fmla="*/ 2147483647 w 4288"/>
              <a:gd name="T7" fmla="*/ 2147483647 h 459"/>
              <a:gd name="T8" fmla="*/ 2147483647 w 4288"/>
              <a:gd name="T9" fmla="*/ 2147483647 h 459"/>
              <a:gd name="T10" fmla="*/ 2147483647 w 4288"/>
              <a:gd name="T11" fmla="*/ 2147483647 h 459"/>
              <a:gd name="T12" fmla="*/ 2147483647 w 4288"/>
              <a:gd name="T13" fmla="*/ 2147483647 h 45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26" name="Freeform 29"/>
          <p:cNvSpPr>
            <a:spLocks/>
          </p:cNvSpPr>
          <p:nvPr/>
        </p:nvSpPr>
        <p:spPr bwMode="auto">
          <a:xfrm>
            <a:off x="4076701" y="1930400"/>
            <a:ext cx="889000" cy="381000"/>
          </a:xfrm>
          <a:custGeom>
            <a:avLst/>
            <a:gdLst>
              <a:gd name="T0" fmla="*/ 0 w 560"/>
              <a:gd name="T1" fmla="*/ 2147483647 h 240"/>
              <a:gd name="T2" fmla="*/ 2147483647 w 560"/>
              <a:gd name="T3" fmla="*/ 2147483647 h 240"/>
              <a:gd name="T4" fmla="*/ 2147483647 w 560"/>
              <a:gd name="T5" fmla="*/ 2147483647 h 240"/>
              <a:gd name="T6" fmla="*/ 2147483647 w 560"/>
              <a:gd name="T7" fmla="*/ 2147483647 h 24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71600" y="1511301"/>
            <a:ext cx="6400800" cy="2273300"/>
          </a:xfrm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9400" y="4051301"/>
            <a:ext cx="6032500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DDDDDD"/>
                  </a:outerShdw>
                </a:effectLst>
              </a:defRPr>
            </a:lvl1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2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4356750-C360-3E42-8DA3-0AB8F0B0F90D}" type="datetime1">
              <a:rPr lang="en-US" smtClean="0"/>
              <a:t>11/16/16</a:t>
            </a:fld>
            <a:endParaRPr lang="en-US"/>
          </a:p>
        </p:txBody>
      </p:sp>
      <p:sp>
        <p:nvSpPr>
          <p:cNvPr id="2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1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588DC71-579E-1E4D-9C42-D7DA7144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757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2F9466-6F38-2249-9797-E2D3361CE8F7}" type="datetime1">
              <a:rPr lang="en-US" smtClean="0"/>
              <a:t>11/16/16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88DC71-579E-1E4D-9C42-D7DA7144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05400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8" y="2130851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6" y="3886652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35" indent="0" algn="ctr">
              <a:buNone/>
              <a:defRPr/>
            </a:lvl2pPr>
            <a:lvl3pPr marL="642874" indent="0" algn="ctr">
              <a:buNone/>
              <a:defRPr/>
            </a:lvl3pPr>
            <a:lvl4pPr marL="964310" indent="0" algn="ctr">
              <a:buNone/>
              <a:defRPr/>
            </a:lvl4pPr>
            <a:lvl5pPr marL="1285746" indent="0" algn="ctr">
              <a:buNone/>
              <a:defRPr/>
            </a:lvl5pPr>
            <a:lvl6pPr marL="1607183" indent="0" algn="ctr">
              <a:buNone/>
              <a:defRPr/>
            </a:lvl6pPr>
            <a:lvl7pPr marL="1928620" indent="0" algn="ctr">
              <a:buNone/>
              <a:defRPr/>
            </a:lvl7pPr>
            <a:lvl8pPr marL="2250056" indent="0" algn="ctr">
              <a:buNone/>
              <a:defRPr/>
            </a:lvl8pPr>
            <a:lvl9pPr marL="257149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D5124B-5584-8D45-B1FD-3C310A5615A4}" type="slidenum">
              <a:rPr lang="en-US">
                <a:solidFill>
                  <a:srgbClr val="FFFFFF"/>
                </a:solidFill>
                <a:latin typeface="Chalkboard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3562364302"/>
      </p:ext>
    </p:extLst>
  </p:cSld>
  <p:clrMapOvr>
    <a:masterClrMapping/>
  </p:clrMapOvr>
  <p:transition xmlns:p14="http://schemas.microsoft.com/office/powerpoint/2010/main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65D2F4-CFC1-B44A-B44D-16C5EE92756A}" type="slidenum">
              <a:rPr lang="en-US">
                <a:solidFill>
                  <a:srgbClr val="FFFFFF"/>
                </a:solidFill>
                <a:latin typeface="Chalkboard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2237659300"/>
      </p:ext>
    </p:extLst>
  </p:cSld>
  <p:clrMapOvr>
    <a:masterClrMapping/>
  </p:clrMapOvr>
  <p:transition xmlns:p14="http://schemas.microsoft.com/office/powerpoint/2010/main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91" y="4406807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91" y="2906614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35" indent="0">
              <a:buNone/>
              <a:defRPr sz="1300"/>
            </a:lvl2pPr>
            <a:lvl3pPr marL="642874" indent="0">
              <a:buNone/>
              <a:defRPr sz="1100"/>
            </a:lvl3pPr>
            <a:lvl4pPr marL="964310" indent="0">
              <a:buNone/>
              <a:defRPr sz="1000"/>
            </a:lvl4pPr>
            <a:lvl5pPr marL="1285746" indent="0">
              <a:buNone/>
              <a:defRPr sz="1000"/>
            </a:lvl5pPr>
            <a:lvl6pPr marL="1607183" indent="0">
              <a:buNone/>
              <a:defRPr sz="1000"/>
            </a:lvl6pPr>
            <a:lvl7pPr marL="1928620" indent="0">
              <a:buNone/>
              <a:defRPr sz="1000"/>
            </a:lvl7pPr>
            <a:lvl8pPr marL="2250056" indent="0">
              <a:buNone/>
              <a:defRPr sz="1000"/>
            </a:lvl8pPr>
            <a:lvl9pPr marL="2571492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B4E463-3A44-0349-B74A-B4A622E12E30}" type="slidenum">
              <a:rPr lang="en-US">
                <a:solidFill>
                  <a:srgbClr val="FFFFFF"/>
                </a:solidFill>
                <a:latin typeface="Chalkboard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799106118"/>
      </p:ext>
    </p:extLst>
  </p:cSld>
  <p:clrMapOvr>
    <a:masterClrMapping/>
  </p:clrMapOvr>
  <p:transition xmlns:p14="http://schemas.microsoft.com/office/powerpoint/2010/main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2973" y="2071690"/>
            <a:ext cx="3625453" cy="403621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82" y="2071690"/>
            <a:ext cx="3625453" cy="403621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670F16-35A4-A546-B970-CDC03F503668}" type="slidenum">
              <a:rPr lang="en-US">
                <a:solidFill>
                  <a:srgbClr val="FFFFFF"/>
                </a:solidFill>
                <a:latin typeface="Chalkboard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3695069789"/>
      </p:ext>
    </p:extLst>
  </p:cSld>
  <p:clrMapOvr>
    <a:masterClrMapping/>
  </p:clrMapOvr>
  <p:transition xmlns:p14="http://schemas.microsoft.com/office/powerpoint/2010/main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51" y="274589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8" y="1534793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35" indent="0">
              <a:buNone/>
              <a:defRPr sz="1400" b="1"/>
            </a:lvl2pPr>
            <a:lvl3pPr marL="642874" indent="0">
              <a:buNone/>
              <a:defRPr sz="1300" b="1"/>
            </a:lvl3pPr>
            <a:lvl4pPr marL="964310" indent="0">
              <a:buNone/>
              <a:defRPr sz="1100" b="1"/>
            </a:lvl4pPr>
            <a:lvl5pPr marL="1285746" indent="0">
              <a:buNone/>
              <a:defRPr sz="1100" b="1"/>
            </a:lvl5pPr>
            <a:lvl6pPr marL="1607183" indent="0">
              <a:buNone/>
              <a:defRPr sz="1100" b="1"/>
            </a:lvl6pPr>
            <a:lvl7pPr marL="1928620" indent="0">
              <a:buNone/>
              <a:defRPr sz="1100" b="1"/>
            </a:lvl7pPr>
            <a:lvl8pPr marL="2250056" indent="0">
              <a:buNone/>
              <a:defRPr sz="1100" b="1"/>
            </a:lvl8pPr>
            <a:lvl9pPr marL="2571492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8" y="2174382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8" y="1534793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35" indent="0">
              <a:buNone/>
              <a:defRPr sz="1400" b="1"/>
            </a:lvl2pPr>
            <a:lvl3pPr marL="642874" indent="0">
              <a:buNone/>
              <a:defRPr sz="1300" b="1"/>
            </a:lvl3pPr>
            <a:lvl4pPr marL="964310" indent="0">
              <a:buNone/>
              <a:defRPr sz="1100" b="1"/>
            </a:lvl4pPr>
            <a:lvl5pPr marL="1285746" indent="0">
              <a:buNone/>
              <a:defRPr sz="1100" b="1"/>
            </a:lvl5pPr>
            <a:lvl6pPr marL="1607183" indent="0">
              <a:buNone/>
              <a:defRPr sz="1100" b="1"/>
            </a:lvl6pPr>
            <a:lvl7pPr marL="1928620" indent="0">
              <a:buNone/>
              <a:defRPr sz="1100" b="1"/>
            </a:lvl7pPr>
            <a:lvl8pPr marL="2250056" indent="0">
              <a:buNone/>
              <a:defRPr sz="1100" b="1"/>
            </a:lvl8pPr>
            <a:lvl9pPr marL="2571492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8" y="2174382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18189-F561-894C-BC51-B3EFF6F3E73C}" type="slidenum">
              <a:rPr lang="en-US">
                <a:solidFill>
                  <a:srgbClr val="FFFFFF"/>
                </a:solidFill>
                <a:latin typeface="Chalkboard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1451680427"/>
      </p:ext>
    </p:extLst>
  </p:cSld>
  <p:clrMapOvr>
    <a:masterClrMapping/>
  </p:clrMapOvr>
  <p:transition xmlns:p14="http://schemas.microsoft.com/office/powerpoint/2010/main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7444CE-CA1C-0640-A968-F83733937657}" type="slidenum">
              <a:rPr lang="en-US">
                <a:solidFill>
                  <a:srgbClr val="FFFFFF"/>
                </a:solidFill>
                <a:latin typeface="Chalkboard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119617124"/>
      </p:ext>
    </p:extLst>
  </p:cSld>
  <p:clrMapOvr>
    <a:masterClrMapping/>
  </p:clrMapOvr>
  <p:transition xmlns:p14="http://schemas.microsoft.com/office/powerpoint/2010/main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7215D1-7286-7742-A78B-623B04CBDA3B}" type="slidenum">
              <a:rPr lang="en-US">
                <a:solidFill>
                  <a:srgbClr val="FFFFFF"/>
                </a:solidFill>
                <a:latin typeface="Chalkboard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2356162690"/>
      </p:ext>
    </p:extLst>
  </p:cSld>
  <p:clrMapOvr>
    <a:masterClrMapping/>
  </p:clrMapOvr>
  <p:transition xmlns:p14="http://schemas.microsoft.com/office/powerpoint/2010/main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51" y="273477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5" y="273477"/>
            <a:ext cx="5111130" cy="585229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51" y="1435451"/>
            <a:ext cx="3008189" cy="4690319"/>
          </a:xfrm>
        </p:spPr>
        <p:txBody>
          <a:bodyPr/>
          <a:lstStyle>
            <a:lvl1pPr marL="0" indent="0">
              <a:buNone/>
              <a:defRPr sz="1000"/>
            </a:lvl1pPr>
            <a:lvl2pPr marL="321435" indent="0">
              <a:buNone/>
              <a:defRPr sz="800"/>
            </a:lvl2pPr>
            <a:lvl3pPr marL="642874" indent="0">
              <a:buNone/>
              <a:defRPr sz="700"/>
            </a:lvl3pPr>
            <a:lvl4pPr marL="964310" indent="0">
              <a:buNone/>
              <a:defRPr sz="600"/>
            </a:lvl4pPr>
            <a:lvl5pPr marL="1285746" indent="0">
              <a:buNone/>
              <a:defRPr sz="600"/>
            </a:lvl5pPr>
            <a:lvl6pPr marL="1607183" indent="0">
              <a:buNone/>
              <a:defRPr sz="600"/>
            </a:lvl6pPr>
            <a:lvl7pPr marL="1928620" indent="0">
              <a:buNone/>
              <a:defRPr sz="600"/>
            </a:lvl7pPr>
            <a:lvl8pPr marL="2250056" indent="0">
              <a:buNone/>
              <a:defRPr sz="600"/>
            </a:lvl8pPr>
            <a:lvl9pPr marL="257149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101494-C00C-2F4C-B544-DF2A027DDFC8}" type="slidenum">
              <a:rPr lang="en-US">
                <a:solidFill>
                  <a:srgbClr val="FFFFFF"/>
                </a:solidFill>
                <a:latin typeface="Chalkboard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3341480344"/>
      </p:ext>
    </p:extLst>
  </p:cSld>
  <p:clrMapOvr>
    <a:masterClrMapping/>
  </p:clrMapOvr>
  <p:transition xmlns:p14="http://schemas.microsoft.com/office/powerpoint/2010/main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8" y="4800828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8" y="612803"/>
            <a:ext cx="5486177" cy="4114355"/>
          </a:xfrm>
        </p:spPr>
        <p:txBody>
          <a:bodyPr/>
          <a:lstStyle>
            <a:lvl1pPr marL="0" indent="0">
              <a:buNone/>
              <a:defRPr sz="2200"/>
            </a:lvl1pPr>
            <a:lvl2pPr marL="321435" indent="0">
              <a:buNone/>
              <a:defRPr sz="2000"/>
            </a:lvl2pPr>
            <a:lvl3pPr marL="642874" indent="0">
              <a:buNone/>
              <a:defRPr sz="1700"/>
            </a:lvl3pPr>
            <a:lvl4pPr marL="964310" indent="0">
              <a:buNone/>
              <a:defRPr sz="1400"/>
            </a:lvl4pPr>
            <a:lvl5pPr marL="1285746" indent="0">
              <a:buNone/>
              <a:defRPr sz="1400"/>
            </a:lvl5pPr>
            <a:lvl6pPr marL="1607183" indent="0">
              <a:buNone/>
              <a:defRPr sz="1400"/>
            </a:lvl6pPr>
            <a:lvl7pPr marL="1928620" indent="0">
              <a:buNone/>
              <a:defRPr sz="1400"/>
            </a:lvl7pPr>
            <a:lvl8pPr marL="2250056" indent="0">
              <a:buNone/>
              <a:defRPr sz="1400"/>
            </a:lvl8pPr>
            <a:lvl9pPr marL="2571492" indent="0">
              <a:buNone/>
              <a:defRPr sz="1400"/>
            </a:lvl9pPr>
          </a:lstStyle>
          <a:p>
            <a:pPr lvl="0"/>
            <a:endParaRPr lang="en-US" noProof="0" smtClean="0">
              <a:sym typeface="Chalkboard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8" y="5367861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35" indent="0">
              <a:buNone/>
              <a:defRPr sz="800"/>
            </a:lvl2pPr>
            <a:lvl3pPr marL="642874" indent="0">
              <a:buNone/>
              <a:defRPr sz="700"/>
            </a:lvl3pPr>
            <a:lvl4pPr marL="964310" indent="0">
              <a:buNone/>
              <a:defRPr sz="600"/>
            </a:lvl4pPr>
            <a:lvl5pPr marL="1285746" indent="0">
              <a:buNone/>
              <a:defRPr sz="600"/>
            </a:lvl5pPr>
            <a:lvl6pPr marL="1607183" indent="0">
              <a:buNone/>
              <a:defRPr sz="600"/>
            </a:lvl6pPr>
            <a:lvl7pPr marL="1928620" indent="0">
              <a:buNone/>
              <a:defRPr sz="600"/>
            </a:lvl7pPr>
            <a:lvl8pPr marL="2250056" indent="0">
              <a:buNone/>
              <a:defRPr sz="600"/>
            </a:lvl8pPr>
            <a:lvl9pPr marL="257149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B69476-689A-4142-B952-410D1173568C}" type="slidenum">
              <a:rPr lang="en-US">
                <a:solidFill>
                  <a:srgbClr val="FFFFFF"/>
                </a:solidFill>
                <a:latin typeface="Chalkboard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2887430881"/>
      </p:ext>
    </p:extLst>
  </p:cSld>
  <p:clrMapOvr>
    <a:masterClrMapping/>
  </p:clrMapOvr>
  <p:transition xmlns:p14="http://schemas.microsoft.com/office/powerpoint/2010/main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83C551-A9E4-1345-A45D-E4F909D52469}" type="slidenum">
              <a:rPr lang="en-US">
                <a:solidFill>
                  <a:srgbClr val="FFFFFF"/>
                </a:solidFill>
                <a:latin typeface="Chalkboard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3286189162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57951" y="152401"/>
            <a:ext cx="1924050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152401"/>
            <a:ext cx="5619750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90D372-0864-9F40-A6F5-E50DCEE9476D}" type="datetime1">
              <a:rPr lang="en-US" smtClean="0"/>
              <a:t>11/16/16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88DC71-579E-1E4D-9C42-D7DA7144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2300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516" y="125020"/>
            <a:ext cx="1839516" cy="598289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2973" y="125020"/>
            <a:ext cx="5411391" cy="598289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DFB748-5FC1-D74E-83BA-3164066CFEF9}" type="slidenum">
              <a:rPr lang="en-US">
                <a:solidFill>
                  <a:srgbClr val="FFFFFF"/>
                </a:solidFill>
                <a:latin typeface="Chalkboard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2331472903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152401"/>
            <a:ext cx="76962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D69AE4-C027-0445-871D-F2FB514CB3D7}" type="datetime1">
              <a:rPr lang="en-US" smtClean="0"/>
              <a:t>11/16/16</a:t>
            </a:fld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88DC71-579E-1E4D-9C42-D7DA7144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366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ACD44D2-2BC1-A14F-9C9B-2132A885A514}" type="datetime1">
              <a:rPr lang="en-US" smtClean="0"/>
              <a:t>11/16/16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88DC71-579E-1E4D-9C42-D7DA7144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59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94" indent="0" algn="ctr">
              <a:buNone/>
              <a:defRPr/>
            </a:lvl2pPr>
            <a:lvl3pPr marL="914388" indent="0" algn="ctr">
              <a:buNone/>
              <a:defRPr/>
            </a:lvl3pPr>
            <a:lvl4pPr marL="1371581" indent="0" algn="ctr">
              <a:buNone/>
              <a:defRPr/>
            </a:lvl4pPr>
            <a:lvl5pPr marL="1828775" indent="0" algn="ctr">
              <a:buNone/>
              <a:defRPr/>
            </a:lvl5pPr>
            <a:lvl6pPr marL="2285969" indent="0" algn="ctr">
              <a:buNone/>
              <a:defRPr/>
            </a:lvl6pPr>
            <a:lvl7pPr marL="2743163" indent="0" algn="ctr">
              <a:buNone/>
              <a:defRPr/>
            </a:lvl7pPr>
            <a:lvl8pPr marL="3200357" indent="0" algn="ctr">
              <a:buNone/>
              <a:defRPr/>
            </a:lvl8pPr>
            <a:lvl9pPr marL="365755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13D249E-F932-1C41-BC9F-DF9220BA90DB}" type="datetime1">
              <a:rPr lang="en-US" smtClean="0"/>
              <a:t>11/16/16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E41F7CC-A3B2-7E4A-AF8D-585BDAEFA4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293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5B159F0-7B29-3945-A5EA-A6D327DE310C}" type="datetime1">
              <a:rPr lang="en-US" smtClean="0"/>
              <a:t>11/16/16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F55C1B0-4FD1-7D43-AA94-B7CF699F3F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858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4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4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94" indent="0">
              <a:buNone/>
              <a:defRPr sz="1800"/>
            </a:lvl2pPr>
            <a:lvl3pPr marL="914388" indent="0">
              <a:buNone/>
              <a:defRPr sz="1600"/>
            </a:lvl3pPr>
            <a:lvl4pPr marL="1371581" indent="0">
              <a:buNone/>
              <a:defRPr sz="1400"/>
            </a:lvl4pPr>
            <a:lvl5pPr marL="1828775" indent="0">
              <a:buNone/>
              <a:defRPr sz="1400"/>
            </a:lvl5pPr>
            <a:lvl6pPr marL="2285969" indent="0">
              <a:buNone/>
              <a:defRPr sz="1400"/>
            </a:lvl6pPr>
            <a:lvl7pPr marL="2743163" indent="0">
              <a:buNone/>
              <a:defRPr sz="1400"/>
            </a:lvl7pPr>
            <a:lvl8pPr marL="3200357" indent="0">
              <a:buNone/>
              <a:defRPr sz="1400"/>
            </a:lvl8pPr>
            <a:lvl9pPr marL="365755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4E39B75-1DCC-A04A-8B60-605867AF9631}" type="datetime1">
              <a:rPr lang="en-US" smtClean="0"/>
              <a:t>11/16/16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D62D670-28B0-D543-B39D-CA17F700D9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9203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1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9CE145D-268F-3C4A-9C7F-E70493FEC3D7}" type="datetime1">
              <a:rPr lang="en-US" smtClean="0"/>
              <a:t>11/16/16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8BEDE92-8413-4B46-A4E5-3275055E84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793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6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4" indent="0">
              <a:buNone/>
              <a:defRPr sz="2000" b="1"/>
            </a:lvl2pPr>
            <a:lvl3pPr marL="914388" indent="0">
              <a:buNone/>
              <a:defRPr sz="1800" b="1"/>
            </a:lvl3pPr>
            <a:lvl4pPr marL="1371581" indent="0">
              <a:buNone/>
              <a:defRPr sz="1600" b="1"/>
            </a:lvl4pPr>
            <a:lvl5pPr marL="1828775" indent="0">
              <a:buNone/>
              <a:defRPr sz="1600" b="1"/>
            </a:lvl5pPr>
            <a:lvl6pPr marL="2285969" indent="0">
              <a:buNone/>
              <a:defRPr sz="1600" b="1"/>
            </a:lvl6pPr>
            <a:lvl7pPr marL="2743163" indent="0">
              <a:buNone/>
              <a:defRPr sz="1600" b="1"/>
            </a:lvl7pPr>
            <a:lvl8pPr marL="3200357" indent="0">
              <a:buNone/>
              <a:defRPr sz="1600" b="1"/>
            </a:lvl8pPr>
            <a:lvl9pPr marL="365755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8" y="1535116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4" indent="0">
              <a:buNone/>
              <a:defRPr sz="2000" b="1"/>
            </a:lvl2pPr>
            <a:lvl3pPr marL="914388" indent="0">
              <a:buNone/>
              <a:defRPr sz="1800" b="1"/>
            </a:lvl3pPr>
            <a:lvl4pPr marL="1371581" indent="0">
              <a:buNone/>
              <a:defRPr sz="1600" b="1"/>
            </a:lvl4pPr>
            <a:lvl5pPr marL="1828775" indent="0">
              <a:buNone/>
              <a:defRPr sz="1600" b="1"/>
            </a:lvl5pPr>
            <a:lvl6pPr marL="2285969" indent="0">
              <a:buNone/>
              <a:defRPr sz="1600" b="1"/>
            </a:lvl6pPr>
            <a:lvl7pPr marL="2743163" indent="0">
              <a:buNone/>
              <a:defRPr sz="1600" b="1"/>
            </a:lvl7pPr>
            <a:lvl8pPr marL="3200357" indent="0">
              <a:buNone/>
              <a:defRPr sz="1600" b="1"/>
            </a:lvl8pPr>
            <a:lvl9pPr marL="365755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424405E-440C-EF48-872E-87192638ECBE}" type="datetime1">
              <a:rPr lang="en-US" smtClean="0"/>
              <a:t>11/16/16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EB5F4C7-A265-1741-AD15-59ACC6E621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6158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9E21857-8EC1-484D-AC80-937F71212951}" type="datetime1">
              <a:rPr lang="en-US" smtClean="0"/>
              <a:t>11/16/16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189C2DD-E313-2F42-8CF6-006B2E0A87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078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B8EE1B-7569-FB41-A98A-EFD5433BC11D}" type="datetime1">
              <a:rPr lang="en-US" smtClean="0"/>
              <a:t>11/16/16</a:t>
            </a:fld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88DC71-579E-1E4D-9C42-D7DA7144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3109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5451C78-2E74-2747-930C-EB1348686D91}" type="datetime1">
              <a:rPr lang="en-US" smtClean="0"/>
              <a:t>11/16/16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498348B-F9B0-4C4B-8E00-50766CE0A6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3587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3" y="273052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1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3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94" indent="0">
              <a:buNone/>
              <a:defRPr sz="1200"/>
            </a:lvl2pPr>
            <a:lvl3pPr marL="914388" indent="0">
              <a:buNone/>
              <a:defRPr sz="1000"/>
            </a:lvl3pPr>
            <a:lvl4pPr marL="1371581" indent="0">
              <a:buNone/>
              <a:defRPr sz="900"/>
            </a:lvl4pPr>
            <a:lvl5pPr marL="1828775" indent="0">
              <a:buNone/>
              <a:defRPr sz="900"/>
            </a:lvl5pPr>
            <a:lvl6pPr marL="2285969" indent="0">
              <a:buNone/>
              <a:defRPr sz="900"/>
            </a:lvl6pPr>
            <a:lvl7pPr marL="2743163" indent="0">
              <a:buNone/>
              <a:defRPr sz="900"/>
            </a:lvl7pPr>
            <a:lvl8pPr marL="3200357" indent="0">
              <a:buNone/>
              <a:defRPr sz="900"/>
            </a:lvl8pPr>
            <a:lvl9pPr marL="365755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CD9DD6B-700A-5648-902B-8920275D72AF}" type="datetime1">
              <a:rPr lang="en-US" smtClean="0"/>
              <a:t>11/16/16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C80F1CB-F6D4-B344-ACCD-0BA1B4BD46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3827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3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94" indent="0">
              <a:buNone/>
              <a:defRPr sz="2800"/>
            </a:lvl2pPr>
            <a:lvl3pPr marL="914388" indent="0">
              <a:buNone/>
              <a:defRPr sz="2400"/>
            </a:lvl3pPr>
            <a:lvl4pPr marL="1371581" indent="0">
              <a:buNone/>
              <a:defRPr sz="2000"/>
            </a:lvl4pPr>
            <a:lvl5pPr marL="1828775" indent="0">
              <a:buNone/>
              <a:defRPr sz="2000"/>
            </a:lvl5pPr>
            <a:lvl6pPr marL="2285969" indent="0">
              <a:buNone/>
              <a:defRPr sz="2000"/>
            </a:lvl6pPr>
            <a:lvl7pPr marL="2743163" indent="0">
              <a:buNone/>
              <a:defRPr sz="2000"/>
            </a:lvl7pPr>
            <a:lvl8pPr marL="3200357" indent="0">
              <a:buNone/>
              <a:defRPr sz="2000"/>
            </a:lvl8pPr>
            <a:lvl9pPr marL="3657551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94" indent="0">
              <a:buNone/>
              <a:defRPr sz="1200"/>
            </a:lvl2pPr>
            <a:lvl3pPr marL="914388" indent="0">
              <a:buNone/>
              <a:defRPr sz="1000"/>
            </a:lvl3pPr>
            <a:lvl4pPr marL="1371581" indent="0">
              <a:buNone/>
              <a:defRPr sz="900"/>
            </a:lvl4pPr>
            <a:lvl5pPr marL="1828775" indent="0">
              <a:buNone/>
              <a:defRPr sz="900"/>
            </a:lvl5pPr>
            <a:lvl6pPr marL="2285969" indent="0">
              <a:buNone/>
              <a:defRPr sz="900"/>
            </a:lvl6pPr>
            <a:lvl7pPr marL="2743163" indent="0">
              <a:buNone/>
              <a:defRPr sz="900"/>
            </a:lvl7pPr>
            <a:lvl8pPr marL="3200357" indent="0">
              <a:buNone/>
              <a:defRPr sz="900"/>
            </a:lvl8pPr>
            <a:lvl9pPr marL="365755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83E2565-C338-8045-8AFB-615DFE5E8C2A}" type="datetime1">
              <a:rPr lang="en-US" smtClean="0"/>
              <a:t>11/16/16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BB4ECC7-FFBA-554A-A131-05DBDF5FD2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330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A2B63DD-76A2-3544-ABE6-C08B2698D74D}" type="datetime1">
              <a:rPr lang="en-US" smtClean="0"/>
              <a:t>11/16/16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A8A4768-50C0-284A-8A81-0FD71BFAFB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4816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ACF919D-3343-6E4B-80ED-CB7C8577F7F6}" type="datetime1">
              <a:rPr lang="en-US" smtClean="0"/>
              <a:t>11/16/16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1B205A5-01FA-FE44-9F52-8583B1C76C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1800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457200" y="274642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7BEC5F5-5887-604A-834E-76CA54A90B26}" type="datetime1">
              <a:rPr lang="en-US" smtClean="0"/>
              <a:t>11/16/16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3F08468-1DC1-FE49-803C-4F3B508BCE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5390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1" y="1600204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8C92F7D-D74E-4243-8EA1-BF801A8A2C22}" type="datetime1">
              <a:rPr lang="en-US" smtClean="0"/>
              <a:t>11/16/16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2EF5DF-41A2-BB48-8F99-2F9ACCCDD8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2796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94" indent="0" algn="ctr">
              <a:buNone/>
              <a:defRPr/>
            </a:lvl2pPr>
            <a:lvl3pPr marL="914388" indent="0" algn="ctr">
              <a:buNone/>
              <a:defRPr/>
            </a:lvl3pPr>
            <a:lvl4pPr marL="1371581" indent="0" algn="ctr">
              <a:buNone/>
              <a:defRPr/>
            </a:lvl4pPr>
            <a:lvl5pPr marL="1828775" indent="0" algn="ctr">
              <a:buNone/>
              <a:defRPr/>
            </a:lvl5pPr>
            <a:lvl6pPr marL="2285969" indent="0" algn="ctr">
              <a:buNone/>
              <a:defRPr/>
            </a:lvl6pPr>
            <a:lvl7pPr marL="2743163" indent="0" algn="ctr">
              <a:buNone/>
              <a:defRPr/>
            </a:lvl7pPr>
            <a:lvl8pPr marL="3200357" indent="0" algn="ctr">
              <a:buNone/>
              <a:defRPr/>
            </a:lvl8pPr>
            <a:lvl9pPr marL="365755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FC5A837-569B-1D4F-B24A-9C4ED100DB37}" type="datetime1">
              <a:rPr lang="en-US" smtClean="0"/>
              <a:t>11/16/16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43F47B7-21C8-B34E-BDD7-08F7A3616B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3146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664AE87-6437-E74F-A52F-ACFCBBD62BCB}" type="datetime1">
              <a:rPr lang="en-US" smtClean="0"/>
              <a:t>11/16/16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C7347BD-6454-FC4C-BC7A-09927F61B4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6" descr="logo-ARPG-noBKG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4842" y="5587646"/>
            <a:ext cx="1955800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6936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4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4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94" indent="0">
              <a:buNone/>
              <a:defRPr sz="1800"/>
            </a:lvl2pPr>
            <a:lvl3pPr marL="914388" indent="0">
              <a:buNone/>
              <a:defRPr sz="1600"/>
            </a:lvl3pPr>
            <a:lvl4pPr marL="1371581" indent="0">
              <a:buNone/>
              <a:defRPr sz="1400"/>
            </a:lvl4pPr>
            <a:lvl5pPr marL="1828775" indent="0">
              <a:buNone/>
              <a:defRPr sz="1400"/>
            </a:lvl5pPr>
            <a:lvl6pPr marL="2285969" indent="0">
              <a:buNone/>
              <a:defRPr sz="1400"/>
            </a:lvl6pPr>
            <a:lvl7pPr marL="2743163" indent="0">
              <a:buNone/>
              <a:defRPr sz="1400"/>
            </a:lvl7pPr>
            <a:lvl8pPr marL="3200357" indent="0">
              <a:buNone/>
              <a:defRPr sz="1400"/>
            </a:lvl8pPr>
            <a:lvl9pPr marL="365755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1B77288-114D-0240-AAF7-5E66A5FD46B4}" type="datetime1">
              <a:rPr lang="en-US" smtClean="0"/>
              <a:t>11/16/16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F0FE3D6-EA81-8A47-AB21-081475A0E1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131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94" indent="0">
              <a:buNone/>
              <a:defRPr sz="1800"/>
            </a:lvl2pPr>
            <a:lvl3pPr marL="914388" indent="0">
              <a:buNone/>
              <a:defRPr sz="1600"/>
            </a:lvl3pPr>
            <a:lvl4pPr marL="1371581" indent="0">
              <a:buNone/>
              <a:defRPr sz="1400"/>
            </a:lvl4pPr>
            <a:lvl5pPr marL="1828775" indent="0">
              <a:buNone/>
              <a:defRPr sz="1400"/>
            </a:lvl5pPr>
            <a:lvl6pPr marL="2285969" indent="0">
              <a:buNone/>
              <a:defRPr sz="1400"/>
            </a:lvl6pPr>
            <a:lvl7pPr marL="2743163" indent="0">
              <a:buNone/>
              <a:defRPr sz="1400"/>
            </a:lvl7pPr>
            <a:lvl8pPr marL="3200357" indent="0">
              <a:buNone/>
              <a:defRPr sz="1400"/>
            </a:lvl8pPr>
            <a:lvl9pPr marL="365755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089E89-7C4B-6640-A107-D82CF22C4665}" type="datetime1">
              <a:rPr lang="en-US" smtClean="0"/>
              <a:t>11/16/16</a:t>
            </a:fld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88DC71-579E-1E4D-9C42-D7DA7144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0760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1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376543B-EE05-3040-9716-C3D28A4C470C}" type="datetime1">
              <a:rPr lang="en-US" smtClean="0"/>
              <a:t>11/16/16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B1878D6-C39C-0E48-A294-01A225D3C1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3277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6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4" indent="0">
              <a:buNone/>
              <a:defRPr sz="2000" b="1"/>
            </a:lvl2pPr>
            <a:lvl3pPr marL="914388" indent="0">
              <a:buNone/>
              <a:defRPr sz="1800" b="1"/>
            </a:lvl3pPr>
            <a:lvl4pPr marL="1371581" indent="0">
              <a:buNone/>
              <a:defRPr sz="1600" b="1"/>
            </a:lvl4pPr>
            <a:lvl5pPr marL="1828775" indent="0">
              <a:buNone/>
              <a:defRPr sz="1600" b="1"/>
            </a:lvl5pPr>
            <a:lvl6pPr marL="2285969" indent="0">
              <a:buNone/>
              <a:defRPr sz="1600" b="1"/>
            </a:lvl6pPr>
            <a:lvl7pPr marL="2743163" indent="0">
              <a:buNone/>
              <a:defRPr sz="1600" b="1"/>
            </a:lvl7pPr>
            <a:lvl8pPr marL="3200357" indent="0">
              <a:buNone/>
              <a:defRPr sz="1600" b="1"/>
            </a:lvl8pPr>
            <a:lvl9pPr marL="365755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8" y="1535116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4" indent="0">
              <a:buNone/>
              <a:defRPr sz="2000" b="1"/>
            </a:lvl2pPr>
            <a:lvl3pPr marL="914388" indent="0">
              <a:buNone/>
              <a:defRPr sz="1800" b="1"/>
            </a:lvl3pPr>
            <a:lvl4pPr marL="1371581" indent="0">
              <a:buNone/>
              <a:defRPr sz="1600" b="1"/>
            </a:lvl4pPr>
            <a:lvl5pPr marL="1828775" indent="0">
              <a:buNone/>
              <a:defRPr sz="1600" b="1"/>
            </a:lvl5pPr>
            <a:lvl6pPr marL="2285969" indent="0">
              <a:buNone/>
              <a:defRPr sz="1600" b="1"/>
            </a:lvl6pPr>
            <a:lvl7pPr marL="2743163" indent="0">
              <a:buNone/>
              <a:defRPr sz="1600" b="1"/>
            </a:lvl7pPr>
            <a:lvl8pPr marL="3200357" indent="0">
              <a:buNone/>
              <a:defRPr sz="1600" b="1"/>
            </a:lvl8pPr>
            <a:lvl9pPr marL="365755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61E25F8-514D-DA44-BF11-4F3B3B3672B4}" type="datetime1">
              <a:rPr lang="en-US" smtClean="0"/>
              <a:t>11/16/16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03BF397-5171-954B-B261-741C81CF25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4807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F80B23F-43C9-0F40-96D9-A1416FF9B7B2}" type="datetime1">
              <a:rPr lang="en-US" smtClean="0"/>
              <a:t>11/16/16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1FD6F9-A5AA-D645-8246-FFBAA41A9D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801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5E7ECE8-B756-4C4A-BE91-AD0B6CC519B4}" type="datetime1">
              <a:rPr lang="en-US" smtClean="0"/>
              <a:t>11/16/16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22CACD0-6377-CE46-80C1-E4D5217DA7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8247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3" y="273052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1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3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94" indent="0">
              <a:buNone/>
              <a:defRPr sz="1200"/>
            </a:lvl2pPr>
            <a:lvl3pPr marL="914388" indent="0">
              <a:buNone/>
              <a:defRPr sz="1000"/>
            </a:lvl3pPr>
            <a:lvl4pPr marL="1371581" indent="0">
              <a:buNone/>
              <a:defRPr sz="900"/>
            </a:lvl4pPr>
            <a:lvl5pPr marL="1828775" indent="0">
              <a:buNone/>
              <a:defRPr sz="900"/>
            </a:lvl5pPr>
            <a:lvl6pPr marL="2285969" indent="0">
              <a:buNone/>
              <a:defRPr sz="900"/>
            </a:lvl6pPr>
            <a:lvl7pPr marL="2743163" indent="0">
              <a:buNone/>
              <a:defRPr sz="900"/>
            </a:lvl7pPr>
            <a:lvl8pPr marL="3200357" indent="0">
              <a:buNone/>
              <a:defRPr sz="900"/>
            </a:lvl8pPr>
            <a:lvl9pPr marL="365755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D9F8BBC-B10D-A841-9DD2-E2D499D72E2E}" type="datetime1">
              <a:rPr lang="en-US" smtClean="0"/>
              <a:t>11/16/16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7372684-9ABF-9B43-8B36-3A037CCC5E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2157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3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94" indent="0">
              <a:buNone/>
              <a:defRPr sz="2800"/>
            </a:lvl2pPr>
            <a:lvl3pPr marL="914388" indent="0">
              <a:buNone/>
              <a:defRPr sz="2400"/>
            </a:lvl3pPr>
            <a:lvl4pPr marL="1371581" indent="0">
              <a:buNone/>
              <a:defRPr sz="2000"/>
            </a:lvl4pPr>
            <a:lvl5pPr marL="1828775" indent="0">
              <a:buNone/>
              <a:defRPr sz="2000"/>
            </a:lvl5pPr>
            <a:lvl6pPr marL="2285969" indent="0">
              <a:buNone/>
              <a:defRPr sz="2000"/>
            </a:lvl6pPr>
            <a:lvl7pPr marL="2743163" indent="0">
              <a:buNone/>
              <a:defRPr sz="2000"/>
            </a:lvl7pPr>
            <a:lvl8pPr marL="3200357" indent="0">
              <a:buNone/>
              <a:defRPr sz="2000"/>
            </a:lvl8pPr>
            <a:lvl9pPr marL="3657551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94" indent="0">
              <a:buNone/>
              <a:defRPr sz="1200"/>
            </a:lvl2pPr>
            <a:lvl3pPr marL="914388" indent="0">
              <a:buNone/>
              <a:defRPr sz="1000"/>
            </a:lvl3pPr>
            <a:lvl4pPr marL="1371581" indent="0">
              <a:buNone/>
              <a:defRPr sz="900"/>
            </a:lvl4pPr>
            <a:lvl5pPr marL="1828775" indent="0">
              <a:buNone/>
              <a:defRPr sz="900"/>
            </a:lvl5pPr>
            <a:lvl6pPr marL="2285969" indent="0">
              <a:buNone/>
              <a:defRPr sz="900"/>
            </a:lvl6pPr>
            <a:lvl7pPr marL="2743163" indent="0">
              <a:buNone/>
              <a:defRPr sz="900"/>
            </a:lvl7pPr>
            <a:lvl8pPr marL="3200357" indent="0">
              <a:buNone/>
              <a:defRPr sz="900"/>
            </a:lvl8pPr>
            <a:lvl9pPr marL="365755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CF544CA-4987-EE40-B0BB-A1609D3B0FD7}" type="datetime1">
              <a:rPr lang="en-US" smtClean="0"/>
              <a:t>11/16/16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099B863-D3F6-EF4D-94A1-D10823C668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6564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9F37909-41A0-0542-B938-9729C35458D1}" type="datetime1">
              <a:rPr lang="en-US" smtClean="0"/>
              <a:t>11/16/16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0E3CB92-97F2-1C44-94B8-C293C57B86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2279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58ECC89-5034-3E4F-9E53-57C55C4D990F}" type="datetime1">
              <a:rPr lang="en-US" smtClean="0"/>
              <a:t>11/16/16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BB0E42E-CC79-DC4B-99F6-B3A7E12ED2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265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457200" y="274642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E687F77-7E7F-8742-9270-5EA242F8F25E}" type="datetime1">
              <a:rPr lang="en-US" smtClean="0"/>
              <a:t>11/16/16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F470EA7-3FC9-6D47-8A89-403E706CFF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2601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1" y="1600204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D8941DD-787B-3B4E-BC6C-A5F3A88B24C1}" type="datetime1">
              <a:rPr lang="en-US" smtClean="0"/>
              <a:t>11/16/16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659F9F3-DD74-6148-A218-0B628CC7F4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623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1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EE28BB-3693-E34C-A8B3-2F4375F38763}" type="datetime1">
              <a:rPr lang="en-US" smtClean="0"/>
              <a:t>11/16/16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88DC71-579E-1E4D-9C42-D7DA7144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3444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94" indent="0" algn="ctr">
              <a:buNone/>
              <a:defRPr/>
            </a:lvl2pPr>
            <a:lvl3pPr marL="914388" indent="0" algn="ctr">
              <a:buNone/>
              <a:defRPr/>
            </a:lvl3pPr>
            <a:lvl4pPr marL="1371581" indent="0" algn="ctr">
              <a:buNone/>
              <a:defRPr/>
            </a:lvl4pPr>
            <a:lvl5pPr marL="1828775" indent="0" algn="ctr">
              <a:buNone/>
              <a:defRPr/>
            </a:lvl5pPr>
            <a:lvl6pPr marL="2285969" indent="0" algn="ctr">
              <a:buNone/>
              <a:defRPr/>
            </a:lvl6pPr>
            <a:lvl7pPr marL="2743163" indent="0" algn="ctr">
              <a:buNone/>
              <a:defRPr/>
            </a:lvl7pPr>
            <a:lvl8pPr marL="3200357" indent="0" algn="ctr">
              <a:buNone/>
              <a:defRPr/>
            </a:lvl8pPr>
            <a:lvl9pPr marL="365755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3F535E1-CB9F-6C4B-AE95-2E2E2B14DFE4}" type="datetime1">
              <a:rPr lang="en-US" smtClean="0"/>
              <a:t>11/16/16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FAB8103-7CD2-464B-95B8-2A18BC2129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724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EE6A850-3D1D-0545-9255-79D76FDA9A16}" type="datetime1">
              <a:rPr lang="en-US" smtClean="0"/>
              <a:t>11/16/16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28C700E-D64B-C54B-A13C-D14AB4FB13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1386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4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4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94" indent="0">
              <a:buNone/>
              <a:defRPr sz="1800"/>
            </a:lvl2pPr>
            <a:lvl3pPr marL="914388" indent="0">
              <a:buNone/>
              <a:defRPr sz="1600"/>
            </a:lvl3pPr>
            <a:lvl4pPr marL="1371581" indent="0">
              <a:buNone/>
              <a:defRPr sz="1400"/>
            </a:lvl4pPr>
            <a:lvl5pPr marL="1828775" indent="0">
              <a:buNone/>
              <a:defRPr sz="1400"/>
            </a:lvl5pPr>
            <a:lvl6pPr marL="2285969" indent="0">
              <a:buNone/>
              <a:defRPr sz="1400"/>
            </a:lvl6pPr>
            <a:lvl7pPr marL="2743163" indent="0">
              <a:buNone/>
              <a:defRPr sz="1400"/>
            </a:lvl7pPr>
            <a:lvl8pPr marL="3200357" indent="0">
              <a:buNone/>
              <a:defRPr sz="1400"/>
            </a:lvl8pPr>
            <a:lvl9pPr marL="365755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8565143-58DF-724A-AE0E-D45E8BEB95A3}" type="datetime1">
              <a:rPr lang="en-US" smtClean="0"/>
              <a:t>11/16/16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58A90FF-CDD6-D04A-8CBB-BF59F9F6E1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96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1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DF9CF7D-F0EA-FF4A-A2E7-736344B76EF8}" type="datetime1">
              <a:rPr lang="en-US" smtClean="0"/>
              <a:t>11/16/16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66C03BB-52A3-0445-A84E-41CCE8D327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719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6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4" indent="0">
              <a:buNone/>
              <a:defRPr sz="2000" b="1"/>
            </a:lvl2pPr>
            <a:lvl3pPr marL="914388" indent="0">
              <a:buNone/>
              <a:defRPr sz="1800" b="1"/>
            </a:lvl3pPr>
            <a:lvl4pPr marL="1371581" indent="0">
              <a:buNone/>
              <a:defRPr sz="1600" b="1"/>
            </a:lvl4pPr>
            <a:lvl5pPr marL="1828775" indent="0">
              <a:buNone/>
              <a:defRPr sz="1600" b="1"/>
            </a:lvl5pPr>
            <a:lvl6pPr marL="2285969" indent="0">
              <a:buNone/>
              <a:defRPr sz="1600" b="1"/>
            </a:lvl6pPr>
            <a:lvl7pPr marL="2743163" indent="0">
              <a:buNone/>
              <a:defRPr sz="1600" b="1"/>
            </a:lvl7pPr>
            <a:lvl8pPr marL="3200357" indent="0">
              <a:buNone/>
              <a:defRPr sz="1600" b="1"/>
            </a:lvl8pPr>
            <a:lvl9pPr marL="365755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8" y="1535116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4" indent="0">
              <a:buNone/>
              <a:defRPr sz="2000" b="1"/>
            </a:lvl2pPr>
            <a:lvl3pPr marL="914388" indent="0">
              <a:buNone/>
              <a:defRPr sz="1800" b="1"/>
            </a:lvl3pPr>
            <a:lvl4pPr marL="1371581" indent="0">
              <a:buNone/>
              <a:defRPr sz="1600" b="1"/>
            </a:lvl4pPr>
            <a:lvl5pPr marL="1828775" indent="0">
              <a:buNone/>
              <a:defRPr sz="1600" b="1"/>
            </a:lvl5pPr>
            <a:lvl6pPr marL="2285969" indent="0">
              <a:buNone/>
              <a:defRPr sz="1600" b="1"/>
            </a:lvl6pPr>
            <a:lvl7pPr marL="2743163" indent="0">
              <a:buNone/>
              <a:defRPr sz="1600" b="1"/>
            </a:lvl7pPr>
            <a:lvl8pPr marL="3200357" indent="0">
              <a:buNone/>
              <a:defRPr sz="1600" b="1"/>
            </a:lvl8pPr>
            <a:lvl9pPr marL="365755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A0B477E-8236-904C-93DF-966FF9367500}" type="datetime1">
              <a:rPr lang="en-US" smtClean="0"/>
              <a:t>11/16/16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A81EA1C-B76D-3341-975B-38CCCF69E0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6257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A8B5C4B-4F91-F64B-A929-1C51BDA62E1E}" type="datetime1">
              <a:rPr lang="en-US" smtClean="0"/>
              <a:t>11/16/16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9171A72-8838-944D-8A14-FB32126CED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1220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982C7A-2FBD-4B41-AE06-F3D224397A63}" type="datetime1">
              <a:rPr lang="en-US" smtClean="0"/>
              <a:t>11/16/16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7C53519-78E2-5649-AC1D-1CFA871044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0823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3" y="273052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1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3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94" indent="0">
              <a:buNone/>
              <a:defRPr sz="1200"/>
            </a:lvl2pPr>
            <a:lvl3pPr marL="914388" indent="0">
              <a:buNone/>
              <a:defRPr sz="1000"/>
            </a:lvl3pPr>
            <a:lvl4pPr marL="1371581" indent="0">
              <a:buNone/>
              <a:defRPr sz="900"/>
            </a:lvl4pPr>
            <a:lvl5pPr marL="1828775" indent="0">
              <a:buNone/>
              <a:defRPr sz="900"/>
            </a:lvl5pPr>
            <a:lvl6pPr marL="2285969" indent="0">
              <a:buNone/>
              <a:defRPr sz="900"/>
            </a:lvl6pPr>
            <a:lvl7pPr marL="2743163" indent="0">
              <a:buNone/>
              <a:defRPr sz="900"/>
            </a:lvl7pPr>
            <a:lvl8pPr marL="3200357" indent="0">
              <a:buNone/>
              <a:defRPr sz="900"/>
            </a:lvl8pPr>
            <a:lvl9pPr marL="365755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307023F-14F4-BD4A-98C5-43462093D4B2}" type="datetime1">
              <a:rPr lang="en-US" smtClean="0"/>
              <a:t>11/16/16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8F2AA2B-3243-D74E-A27B-B240E2EA28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9934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3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94" indent="0">
              <a:buNone/>
              <a:defRPr sz="2800"/>
            </a:lvl2pPr>
            <a:lvl3pPr marL="914388" indent="0">
              <a:buNone/>
              <a:defRPr sz="2400"/>
            </a:lvl3pPr>
            <a:lvl4pPr marL="1371581" indent="0">
              <a:buNone/>
              <a:defRPr sz="2000"/>
            </a:lvl4pPr>
            <a:lvl5pPr marL="1828775" indent="0">
              <a:buNone/>
              <a:defRPr sz="2000"/>
            </a:lvl5pPr>
            <a:lvl6pPr marL="2285969" indent="0">
              <a:buNone/>
              <a:defRPr sz="2000"/>
            </a:lvl6pPr>
            <a:lvl7pPr marL="2743163" indent="0">
              <a:buNone/>
              <a:defRPr sz="2000"/>
            </a:lvl7pPr>
            <a:lvl8pPr marL="3200357" indent="0">
              <a:buNone/>
              <a:defRPr sz="2000"/>
            </a:lvl8pPr>
            <a:lvl9pPr marL="3657551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94" indent="0">
              <a:buNone/>
              <a:defRPr sz="1200"/>
            </a:lvl2pPr>
            <a:lvl3pPr marL="914388" indent="0">
              <a:buNone/>
              <a:defRPr sz="1000"/>
            </a:lvl3pPr>
            <a:lvl4pPr marL="1371581" indent="0">
              <a:buNone/>
              <a:defRPr sz="900"/>
            </a:lvl4pPr>
            <a:lvl5pPr marL="1828775" indent="0">
              <a:buNone/>
              <a:defRPr sz="900"/>
            </a:lvl5pPr>
            <a:lvl6pPr marL="2285969" indent="0">
              <a:buNone/>
              <a:defRPr sz="900"/>
            </a:lvl6pPr>
            <a:lvl7pPr marL="2743163" indent="0">
              <a:buNone/>
              <a:defRPr sz="900"/>
            </a:lvl7pPr>
            <a:lvl8pPr marL="3200357" indent="0">
              <a:buNone/>
              <a:defRPr sz="900"/>
            </a:lvl8pPr>
            <a:lvl9pPr marL="365755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4FEC4A8-D971-4E4C-A46E-A4ABBFA69065}" type="datetime1">
              <a:rPr lang="en-US" smtClean="0"/>
              <a:t>11/16/16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87640BB-B16C-9445-9426-C6372E936D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8331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D07B33B-5FD7-6446-B941-774D84C379EA}" type="datetime1">
              <a:rPr lang="en-US" smtClean="0"/>
              <a:t>11/16/16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3A7887D-9C96-5C47-9635-79DED9FFF8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05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6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4" indent="0">
              <a:buNone/>
              <a:defRPr sz="2000" b="1"/>
            </a:lvl2pPr>
            <a:lvl3pPr marL="914388" indent="0">
              <a:buNone/>
              <a:defRPr sz="1800" b="1"/>
            </a:lvl3pPr>
            <a:lvl4pPr marL="1371581" indent="0">
              <a:buNone/>
              <a:defRPr sz="1600" b="1"/>
            </a:lvl4pPr>
            <a:lvl5pPr marL="1828775" indent="0">
              <a:buNone/>
              <a:defRPr sz="1600" b="1"/>
            </a:lvl5pPr>
            <a:lvl6pPr marL="2285969" indent="0">
              <a:buNone/>
              <a:defRPr sz="1600" b="1"/>
            </a:lvl6pPr>
            <a:lvl7pPr marL="2743163" indent="0">
              <a:buNone/>
              <a:defRPr sz="1600" b="1"/>
            </a:lvl7pPr>
            <a:lvl8pPr marL="3200357" indent="0">
              <a:buNone/>
              <a:defRPr sz="1600" b="1"/>
            </a:lvl8pPr>
            <a:lvl9pPr marL="365755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6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4" indent="0">
              <a:buNone/>
              <a:defRPr sz="2000" b="1"/>
            </a:lvl2pPr>
            <a:lvl3pPr marL="914388" indent="0">
              <a:buNone/>
              <a:defRPr sz="1800" b="1"/>
            </a:lvl3pPr>
            <a:lvl4pPr marL="1371581" indent="0">
              <a:buNone/>
              <a:defRPr sz="1600" b="1"/>
            </a:lvl4pPr>
            <a:lvl5pPr marL="1828775" indent="0">
              <a:buNone/>
              <a:defRPr sz="1600" b="1"/>
            </a:lvl5pPr>
            <a:lvl6pPr marL="2285969" indent="0">
              <a:buNone/>
              <a:defRPr sz="1600" b="1"/>
            </a:lvl6pPr>
            <a:lvl7pPr marL="2743163" indent="0">
              <a:buNone/>
              <a:defRPr sz="1600" b="1"/>
            </a:lvl7pPr>
            <a:lvl8pPr marL="3200357" indent="0">
              <a:buNone/>
              <a:defRPr sz="1600" b="1"/>
            </a:lvl8pPr>
            <a:lvl9pPr marL="365755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B4B521-3017-2242-8908-44CA9EAACD22}" type="datetime1">
              <a:rPr lang="en-US" smtClean="0"/>
              <a:t>11/16/16</a:t>
            </a:fld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88DC71-579E-1E4D-9C42-D7DA7144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8652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97F244A-5125-9746-852A-944B963D9A75}" type="datetime1">
              <a:rPr lang="en-US" smtClean="0"/>
              <a:t>11/16/16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F5F4986-ACBA-8C45-9769-FD29EDC149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861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457200" y="274642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AF028A-0BF2-8D4C-80EE-90689B21C2EC}" type="datetime1">
              <a:rPr lang="en-US" smtClean="0"/>
              <a:t>11/16/16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B20FB17-BBE9-D042-A5D6-74C859D47D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4729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1" y="1600204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EEB0511-89FF-AA4D-8D1F-FEA55C9B97DB}" type="datetime1">
              <a:rPr lang="en-US" smtClean="0"/>
              <a:t>11/16/16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C0484B8-3733-0E40-BB58-EF76122A5D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3086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94" indent="0" algn="ctr">
              <a:buNone/>
              <a:defRPr/>
            </a:lvl2pPr>
            <a:lvl3pPr marL="914388" indent="0" algn="ctr">
              <a:buNone/>
              <a:defRPr/>
            </a:lvl3pPr>
            <a:lvl4pPr marL="1371581" indent="0" algn="ctr">
              <a:buNone/>
              <a:defRPr/>
            </a:lvl4pPr>
            <a:lvl5pPr marL="1828775" indent="0" algn="ctr">
              <a:buNone/>
              <a:defRPr/>
            </a:lvl5pPr>
            <a:lvl6pPr marL="2285969" indent="0" algn="ctr">
              <a:buNone/>
              <a:defRPr/>
            </a:lvl6pPr>
            <a:lvl7pPr marL="2743163" indent="0" algn="ctr">
              <a:buNone/>
              <a:defRPr/>
            </a:lvl7pPr>
            <a:lvl8pPr marL="3200357" indent="0" algn="ctr">
              <a:buNone/>
              <a:defRPr/>
            </a:lvl8pPr>
            <a:lvl9pPr marL="365755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10F1A1-5B22-E14B-8854-6C9406EEAA95}" type="datetime1">
              <a:rPr lang="en-US" smtClean="0"/>
              <a:t>11/16/16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AD92197-4023-ED45-BCB7-8FCC1A1BFE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1471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4CCDE67-C355-AE42-B54D-EA352AC746D1}" type="datetime1">
              <a:rPr lang="en-US" smtClean="0"/>
              <a:t>11/16/16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F3B1B1C-EE86-A441-9155-B3BA305C6C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8253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4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4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94" indent="0">
              <a:buNone/>
              <a:defRPr sz="1800"/>
            </a:lvl2pPr>
            <a:lvl3pPr marL="914388" indent="0">
              <a:buNone/>
              <a:defRPr sz="1600"/>
            </a:lvl3pPr>
            <a:lvl4pPr marL="1371581" indent="0">
              <a:buNone/>
              <a:defRPr sz="1400"/>
            </a:lvl4pPr>
            <a:lvl5pPr marL="1828775" indent="0">
              <a:buNone/>
              <a:defRPr sz="1400"/>
            </a:lvl5pPr>
            <a:lvl6pPr marL="2285969" indent="0">
              <a:buNone/>
              <a:defRPr sz="1400"/>
            </a:lvl6pPr>
            <a:lvl7pPr marL="2743163" indent="0">
              <a:buNone/>
              <a:defRPr sz="1400"/>
            </a:lvl7pPr>
            <a:lvl8pPr marL="3200357" indent="0">
              <a:buNone/>
              <a:defRPr sz="1400"/>
            </a:lvl8pPr>
            <a:lvl9pPr marL="365755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B9BC67B-AB5A-FC40-884D-67EF4DB78B91}" type="datetime1">
              <a:rPr lang="en-US" smtClean="0"/>
              <a:t>11/16/16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D96E750-FE2C-ED41-AF03-DE160D1F98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6101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1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3584E11-D820-EB4A-B292-72C8E6257DB4}" type="datetime1">
              <a:rPr lang="en-US" smtClean="0"/>
              <a:t>11/16/16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4B3BC3E-D451-D446-8CA5-7BAAEE1C82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3154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6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4" indent="0">
              <a:buNone/>
              <a:defRPr sz="2000" b="1"/>
            </a:lvl2pPr>
            <a:lvl3pPr marL="914388" indent="0">
              <a:buNone/>
              <a:defRPr sz="1800" b="1"/>
            </a:lvl3pPr>
            <a:lvl4pPr marL="1371581" indent="0">
              <a:buNone/>
              <a:defRPr sz="1600" b="1"/>
            </a:lvl4pPr>
            <a:lvl5pPr marL="1828775" indent="0">
              <a:buNone/>
              <a:defRPr sz="1600" b="1"/>
            </a:lvl5pPr>
            <a:lvl6pPr marL="2285969" indent="0">
              <a:buNone/>
              <a:defRPr sz="1600" b="1"/>
            </a:lvl6pPr>
            <a:lvl7pPr marL="2743163" indent="0">
              <a:buNone/>
              <a:defRPr sz="1600" b="1"/>
            </a:lvl7pPr>
            <a:lvl8pPr marL="3200357" indent="0">
              <a:buNone/>
              <a:defRPr sz="1600" b="1"/>
            </a:lvl8pPr>
            <a:lvl9pPr marL="365755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8" y="1535116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4" indent="0">
              <a:buNone/>
              <a:defRPr sz="2000" b="1"/>
            </a:lvl2pPr>
            <a:lvl3pPr marL="914388" indent="0">
              <a:buNone/>
              <a:defRPr sz="1800" b="1"/>
            </a:lvl3pPr>
            <a:lvl4pPr marL="1371581" indent="0">
              <a:buNone/>
              <a:defRPr sz="1600" b="1"/>
            </a:lvl4pPr>
            <a:lvl5pPr marL="1828775" indent="0">
              <a:buNone/>
              <a:defRPr sz="1600" b="1"/>
            </a:lvl5pPr>
            <a:lvl6pPr marL="2285969" indent="0">
              <a:buNone/>
              <a:defRPr sz="1600" b="1"/>
            </a:lvl6pPr>
            <a:lvl7pPr marL="2743163" indent="0">
              <a:buNone/>
              <a:defRPr sz="1600" b="1"/>
            </a:lvl7pPr>
            <a:lvl8pPr marL="3200357" indent="0">
              <a:buNone/>
              <a:defRPr sz="1600" b="1"/>
            </a:lvl8pPr>
            <a:lvl9pPr marL="365755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5F36B2B-B7BD-8742-BB68-22DB0A1E3C49}" type="datetime1">
              <a:rPr lang="en-US" smtClean="0"/>
              <a:t>11/16/16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28EBCF0-1601-8544-9EDE-7498A5EE3D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2497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0653E63-1693-7E4A-B83E-66FE8F55D84E}" type="datetime1">
              <a:rPr lang="en-US" smtClean="0"/>
              <a:t>11/16/16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BA53040-5D17-7D4B-83FB-0835F74108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3479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AC809E-8823-684B-BC52-13DDC363B44C}" type="datetime1">
              <a:rPr lang="en-US" smtClean="0"/>
              <a:t>11/16/16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2578FC2-D037-F94B-A4D5-F7C648CAC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463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76689D-71CF-9541-8D99-E2BD0E1AEDC3}" type="datetime1">
              <a:rPr lang="en-US" smtClean="0"/>
              <a:t>11/16/16</a:t>
            </a:fld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88DC71-579E-1E4D-9C42-D7DA7144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6107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3" y="273052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1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3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94" indent="0">
              <a:buNone/>
              <a:defRPr sz="1200"/>
            </a:lvl2pPr>
            <a:lvl3pPr marL="914388" indent="0">
              <a:buNone/>
              <a:defRPr sz="1000"/>
            </a:lvl3pPr>
            <a:lvl4pPr marL="1371581" indent="0">
              <a:buNone/>
              <a:defRPr sz="900"/>
            </a:lvl4pPr>
            <a:lvl5pPr marL="1828775" indent="0">
              <a:buNone/>
              <a:defRPr sz="900"/>
            </a:lvl5pPr>
            <a:lvl6pPr marL="2285969" indent="0">
              <a:buNone/>
              <a:defRPr sz="900"/>
            </a:lvl6pPr>
            <a:lvl7pPr marL="2743163" indent="0">
              <a:buNone/>
              <a:defRPr sz="900"/>
            </a:lvl7pPr>
            <a:lvl8pPr marL="3200357" indent="0">
              <a:buNone/>
              <a:defRPr sz="900"/>
            </a:lvl8pPr>
            <a:lvl9pPr marL="365755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30CAC2D-B27B-1445-9957-C94898FBA367}" type="datetime1">
              <a:rPr lang="en-US" smtClean="0"/>
              <a:t>11/16/16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3C866B1-D907-9F4C-80B2-C372C734F2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35377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3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94" indent="0">
              <a:buNone/>
              <a:defRPr sz="2800"/>
            </a:lvl2pPr>
            <a:lvl3pPr marL="914388" indent="0">
              <a:buNone/>
              <a:defRPr sz="2400"/>
            </a:lvl3pPr>
            <a:lvl4pPr marL="1371581" indent="0">
              <a:buNone/>
              <a:defRPr sz="2000"/>
            </a:lvl4pPr>
            <a:lvl5pPr marL="1828775" indent="0">
              <a:buNone/>
              <a:defRPr sz="2000"/>
            </a:lvl5pPr>
            <a:lvl6pPr marL="2285969" indent="0">
              <a:buNone/>
              <a:defRPr sz="2000"/>
            </a:lvl6pPr>
            <a:lvl7pPr marL="2743163" indent="0">
              <a:buNone/>
              <a:defRPr sz="2000"/>
            </a:lvl7pPr>
            <a:lvl8pPr marL="3200357" indent="0">
              <a:buNone/>
              <a:defRPr sz="2000"/>
            </a:lvl8pPr>
            <a:lvl9pPr marL="3657551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94" indent="0">
              <a:buNone/>
              <a:defRPr sz="1200"/>
            </a:lvl2pPr>
            <a:lvl3pPr marL="914388" indent="0">
              <a:buNone/>
              <a:defRPr sz="1000"/>
            </a:lvl3pPr>
            <a:lvl4pPr marL="1371581" indent="0">
              <a:buNone/>
              <a:defRPr sz="900"/>
            </a:lvl4pPr>
            <a:lvl5pPr marL="1828775" indent="0">
              <a:buNone/>
              <a:defRPr sz="900"/>
            </a:lvl5pPr>
            <a:lvl6pPr marL="2285969" indent="0">
              <a:buNone/>
              <a:defRPr sz="900"/>
            </a:lvl6pPr>
            <a:lvl7pPr marL="2743163" indent="0">
              <a:buNone/>
              <a:defRPr sz="900"/>
            </a:lvl7pPr>
            <a:lvl8pPr marL="3200357" indent="0">
              <a:buNone/>
              <a:defRPr sz="900"/>
            </a:lvl8pPr>
            <a:lvl9pPr marL="365755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07F026A-46AB-6B41-B879-E5EB002AB18B}" type="datetime1">
              <a:rPr lang="en-US" smtClean="0"/>
              <a:t>11/16/16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5123F52-727D-674D-9786-8C8EF8261D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4919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3D5065B-8BA5-8545-BBE5-44AA83930A98}" type="datetime1">
              <a:rPr lang="en-US" smtClean="0"/>
              <a:t>11/16/16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626B9CC-4220-BD4F-9D33-8F0B771CE9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82207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2AC683B-B02D-A145-88A8-B6A83CB672A5}" type="datetime1">
              <a:rPr lang="en-US" smtClean="0"/>
              <a:t>11/16/16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F32AA48-135C-5449-A561-7B1DEA2162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94978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457200" y="274642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170E69D-465A-CC49-A669-41658D00E2C8}" type="datetime1">
              <a:rPr lang="en-US" smtClean="0"/>
              <a:t>11/16/16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09C006F-86ED-344F-B208-E5A1690FA5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2851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1" y="1600204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8E39AA3-9A27-6A47-825F-BA237AB644C6}" type="datetime1">
              <a:rPr lang="en-US" smtClean="0"/>
              <a:t>11/16/16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851B7D8-B299-2C46-B47E-0C80FE5441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0653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04875" y="3648079"/>
            <a:ext cx="7315200" cy="127952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4400" y="5048251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04876" y="3648079"/>
            <a:ext cx="228600" cy="1279525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4400" y="5048251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1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194" indent="0" algn="ctr">
              <a:buNone/>
            </a:lvl2pPr>
            <a:lvl3pPr marL="914388" indent="0" algn="ctr">
              <a:buNone/>
            </a:lvl3pPr>
            <a:lvl4pPr marL="1371581" indent="0" algn="ctr">
              <a:buNone/>
            </a:lvl4pPr>
            <a:lvl5pPr marL="1828775" indent="0" algn="ctr">
              <a:buNone/>
            </a:lvl5pPr>
            <a:lvl6pPr marL="2285969" indent="0" algn="ctr">
              <a:buNone/>
            </a:lvl6pPr>
            <a:lvl7pPr marL="2743163" indent="0" algn="ctr">
              <a:buNone/>
            </a:lvl7pPr>
            <a:lvl8pPr marL="3200357" indent="0" algn="ctr">
              <a:buNone/>
            </a:lvl8pPr>
            <a:lvl9pPr marL="3657551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0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1" y="6354763"/>
            <a:ext cx="2286000" cy="366712"/>
          </a:xfrm>
        </p:spPr>
        <p:txBody>
          <a:bodyPr/>
          <a:lstStyle>
            <a:lvl1pPr>
              <a:defRPr sz="1400">
                <a:latin typeface="Gill Sans MT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7DE005B-039E-C54E-8A62-2794FCC745A9}" type="datetime1">
              <a:rPr lang="en-US" smtClean="0"/>
              <a:t>11/16/16</a:t>
            </a:fld>
            <a:endParaRPr lang="en-US"/>
          </a:p>
        </p:txBody>
      </p:sp>
      <p:sp>
        <p:nvSpPr>
          <p:cNvPr id="11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776" y="6354763"/>
            <a:ext cx="3475038" cy="366712"/>
          </a:xfrm>
        </p:spPr>
        <p:txBody>
          <a:bodyPr/>
          <a:lstStyle>
            <a:lvl1pPr>
              <a:defRPr>
                <a:latin typeface="Gill Sans MT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025" y="6354763"/>
            <a:ext cx="1219200" cy="366712"/>
          </a:xfrm>
        </p:spPr>
        <p:txBody>
          <a:bodyPr/>
          <a:lstStyle>
            <a:lvl1pPr>
              <a:defRPr>
                <a:latin typeface="Gill Sans MT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6D0F2E1-13BC-A44E-9C0C-C08AE4FB369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1720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ill Sans MT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55A8EFC-8909-8B4F-8815-8754D6529988}" type="datetime1">
              <a:rPr lang="en-US" smtClean="0"/>
              <a:t>11/16/16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ill Sans MT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ill Sans MT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D3CA331-E0D5-054D-94A2-54368D5DB80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5503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ill Sans MT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2BC2024-2CBE-804B-8FA1-980C8C7E806A}" type="datetime1">
              <a:rPr lang="en-US" smtClean="0"/>
              <a:t>11/16/16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ill Sans MT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ill Sans MT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02F08F4-5CA1-9046-975C-0EEEF9529B0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92145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6"/>
            <a:ext cx="4040188" cy="685800"/>
          </a:xfrm>
          <a:noFill/>
          <a:ln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3" y="1295400"/>
            <a:ext cx="4041775" cy="685800"/>
          </a:xfrm>
          <a:noFill/>
          <a:ln>
            <a:noFill/>
          </a:ln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1" y="2133600"/>
            <a:ext cx="4038600" cy="403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ill Sans MT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CFF2971-6F64-6D4A-B94D-C2731ADBFDB9}" type="datetime1">
              <a:rPr lang="en-US" smtClean="0"/>
              <a:t>11/16/16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ill Sans MT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ill Sans MT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9504601-EA11-FB4D-B975-017B2433C31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350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5638AA-E7BD-2547-970B-B56F31F927C5}" type="datetime1">
              <a:rPr lang="en-US" smtClean="0"/>
              <a:t>11/16/16</a:t>
            </a:fld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88DC71-579E-1E4D-9C42-D7DA7144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75027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osceles Triangle 2"/>
          <p:cNvSpPr>
            <a:spLocks noChangeAspect="1"/>
          </p:cNvSpPr>
          <p:nvPr/>
        </p:nvSpPr>
        <p:spPr>
          <a:xfrm rot="5400000">
            <a:off x="419101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ill Sans MT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20A4C15-7995-0A4C-B5D2-4948B76657E0}" type="datetime1">
              <a:rPr lang="en-US" smtClean="0"/>
              <a:t>11/16/16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ill Sans MT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ill Sans MT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C633509-3C40-D946-9F32-7E81E94238F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93521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raight Connector 11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3" name="Isosceles Triangle 2"/>
          <p:cNvSpPr>
            <a:spLocks noChangeAspect="1"/>
          </p:cNvSpPr>
          <p:nvPr/>
        </p:nvSpPr>
        <p:spPr>
          <a:xfrm rot="5400000">
            <a:off x="419101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ill Sans MT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1ACDA7A-CB7A-6246-BA7E-69EC68A7429A}" type="datetime1">
              <a:rPr lang="en-US" smtClean="0"/>
              <a:t>11/16/16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ill Sans MT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ill Sans MT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75459F0-2B28-B14D-8801-C48D742DA1E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15896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ill Sans MT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7950DC0-0240-D545-A7BD-1F456FB168D5}" type="datetime1">
              <a:rPr lang="en-US" smtClean="0"/>
              <a:t>11/16/16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ill Sans MT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ill Sans MT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E3751AD-18F6-C549-B028-A472A52D88D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95597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04875" y="3648079"/>
            <a:ext cx="7315200" cy="127952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4400" y="5048251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04876" y="3648079"/>
            <a:ext cx="228600" cy="1279525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4400" y="5048251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1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194" indent="0" algn="ctr">
              <a:buNone/>
            </a:lvl2pPr>
            <a:lvl3pPr marL="914388" indent="0" algn="ctr">
              <a:buNone/>
            </a:lvl3pPr>
            <a:lvl4pPr marL="1371581" indent="0" algn="ctr">
              <a:buNone/>
            </a:lvl4pPr>
            <a:lvl5pPr marL="1828775" indent="0" algn="ctr">
              <a:buNone/>
            </a:lvl5pPr>
            <a:lvl6pPr marL="2285969" indent="0" algn="ctr">
              <a:buNone/>
            </a:lvl6pPr>
            <a:lvl7pPr marL="2743163" indent="0" algn="ctr">
              <a:buNone/>
            </a:lvl7pPr>
            <a:lvl8pPr marL="3200357" indent="0" algn="ctr">
              <a:buNone/>
            </a:lvl8pPr>
            <a:lvl9pPr marL="3657551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0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1" y="6354763"/>
            <a:ext cx="2286000" cy="366712"/>
          </a:xfrm>
        </p:spPr>
        <p:txBody>
          <a:bodyPr/>
          <a:lstStyle>
            <a:lvl1pPr>
              <a:defRPr sz="1400">
                <a:latin typeface="Gill Sans MT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4B8B018-6A20-DA4E-82B6-2FEE38476C6B}" type="datetime1">
              <a:rPr lang="en-US" smtClean="0"/>
              <a:t>11/16/16</a:t>
            </a:fld>
            <a:endParaRPr lang="en-US"/>
          </a:p>
        </p:txBody>
      </p:sp>
      <p:sp>
        <p:nvSpPr>
          <p:cNvPr id="11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776" y="6354763"/>
            <a:ext cx="3475038" cy="366712"/>
          </a:xfrm>
        </p:spPr>
        <p:txBody>
          <a:bodyPr/>
          <a:lstStyle>
            <a:lvl1pPr>
              <a:defRPr>
                <a:latin typeface="Gill Sans MT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025" y="6354763"/>
            <a:ext cx="1219200" cy="366712"/>
          </a:xfrm>
        </p:spPr>
        <p:txBody>
          <a:bodyPr/>
          <a:lstStyle>
            <a:lvl1pPr>
              <a:defRPr>
                <a:latin typeface="Gill Sans MT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9F69C1F-D31B-F14D-B89B-569F40DC4D1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58538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ill Sans MT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7A25644-9F70-DF4C-9A59-70EBAA7D4C3A}" type="datetime1">
              <a:rPr lang="en-US" smtClean="0"/>
              <a:t>11/16/16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ill Sans MT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ill Sans MT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61771C2-C715-5045-9C1B-881D483E0EB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17471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ill Sans MT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C3D88C8-9E6A-6E44-959C-B7061D259DA7}" type="datetime1">
              <a:rPr lang="en-US" smtClean="0"/>
              <a:t>11/16/16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ill Sans MT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ill Sans MT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1682754-A020-1F47-BBC2-DFA33F7DD7D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77907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6"/>
            <a:ext cx="4040188" cy="685800"/>
          </a:xfrm>
          <a:noFill/>
          <a:ln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3" y="1295400"/>
            <a:ext cx="4041775" cy="685800"/>
          </a:xfrm>
          <a:noFill/>
          <a:ln>
            <a:noFill/>
          </a:ln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1" y="2133600"/>
            <a:ext cx="4038600" cy="403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ill Sans MT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DA8FE15-6852-D943-8984-9C5C8DB6F423}" type="datetime1">
              <a:rPr lang="en-US" smtClean="0"/>
              <a:t>11/16/16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ill Sans MT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ill Sans MT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65DC869-5A61-E845-9F7F-35362C2BF2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18734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osceles Triangle 2"/>
          <p:cNvSpPr>
            <a:spLocks noChangeAspect="1"/>
          </p:cNvSpPr>
          <p:nvPr/>
        </p:nvSpPr>
        <p:spPr>
          <a:xfrm rot="5400000">
            <a:off x="419101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ill Sans MT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DBE838F-1BAE-6144-8C76-6561718BF932}" type="datetime1">
              <a:rPr lang="en-US" smtClean="0"/>
              <a:t>11/16/16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ill Sans MT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ill Sans MT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DFD02B6-8371-E140-8AF4-C52FBC8DEFD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49048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raight Connector 11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3" name="Isosceles Triangle 2"/>
          <p:cNvSpPr>
            <a:spLocks noChangeAspect="1"/>
          </p:cNvSpPr>
          <p:nvPr/>
        </p:nvSpPr>
        <p:spPr>
          <a:xfrm rot="5400000">
            <a:off x="419101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ill Sans MT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CBFD131-5887-8546-BCAE-543C552730BC}" type="datetime1">
              <a:rPr lang="en-US" smtClean="0"/>
              <a:t>11/16/16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ill Sans MT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ill Sans MT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15A129D-EA9B-EC48-A09A-0A7104B0CB6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89066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ill Sans MT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EEB315C-602C-0848-8D4D-83C8BB0EEE93}" type="datetime1">
              <a:rPr lang="en-US" smtClean="0"/>
              <a:t>11/16/16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ill Sans MT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ill Sans MT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45DD182-DC60-8942-A098-559150A00F6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070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2"/>
            <a:ext cx="3008313" cy="1162051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94" indent="0">
              <a:buNone/>
              <a:defRPr sz="1200"/>
            </a:lvl2pPr>
            <a:lvl3pPr marL="914388" indent="0">
              <a:buNone/>
              <a:defRPr sz="1000"/>
            </a:lvl3pPr>
            <a:lvl4pPr marL="1371581" indent="0">
              <a:buNone/>
              <a:defRPr sz="900"/>
            </a:lvl4pPr>
            <a:lvl5pPr marL="1828775" indent="0">
              <a:buNone/>
              <a:defRPr sz="900"/>
            </a:lvl5pPr>
            <a:lvl6pPr marL="2285969" indent="0">
              <a:buNone/>
              <a:defRPr sz="900"/>
            </a:lvl6pPr>
            <a:lvl7pPr marL="2743163" indent="0">
              <a:buNone/>
              <a:defRPr sz="900"/>
            </a:lvl7pPr>
            <a:lvl8pPr marL="3200357" indent="0">
              <a:buNone/>
              <a:defRPr sz="900"/>
            </a:lvl8pPr>
            <a:lvl9pPr marL="365755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DE2D2E-4712-374F-9189-BAC5FEB89D16}" type="datetime1">
              <a:rPr lang="en-US" smtClean="0"/>
              <a:t>11/16/16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88DC71-579E-1E4D-9C42-D7DA7144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8170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04875" y="3648079"/>
            <a:ext cx="7315200" cy="127952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4400" y="5048251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04876" y="3648079"/>
            <a:ext cx="228600" cy="1279525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4400" y="5048251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1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194" indent="0" algn="ctr">
              <a:buNone/>
            </a:lvl2pPr>
            <a:lvl3pPr marL="914388" indent="0" algn="ctr">
              <a:buNone/>
            </a:lvl3pPr>
            <a:lvl4pPr marL="1371581" indent="0" algn="ctr">
              <a:buNone/>
            </a:lvl4pPr>
            <a:lvl5pPr marL="1828775" indent="0" algn="ctr">
              <a:buNone/>
            </a:lvl5pPr>
            <a:lvl6pPr marL="2285969" indent="0" algn="ctr">
              <a:buNone/>
            </a:lvl6pPr>
            <a:lvl7pPr marL="2743163" indent="0" algn="ctr">
              <a:buNone/>
            </a:lvl7pPr>
            <a:lvl8pPr marL="3200357" indent="0" algn="ctr">
              <a:buNone/>
            </a:lvl8pPr>
            <a:lvl9pPr marL="3657551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0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1" y="6354763"/>
            <a:ext cx="2286000" cy="366712"/>
          </a:xfrm>
        </p:spPr>
        <p:txBody>
          <a:bodyPr/>
          <a:lstStyle>
            <a:lvl1pPr>
              <a:defRPr sz="1400">
                <a:latin typeface="Gill Sans MT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B586781-91C6-F642-8522-D5F5381BC44B}" type="datetime1">
              <a:rPr lang="en-US" smtClean="0"/>
              <a:t>11/16/16</a:t>
            </a:fld>
            <a:endParaRPr lang="en-US"/>
          </a:p>
        </p:txBody>
      </p:sp>
      <p:sp>
        <p:nvSpPr>
          <p:cNvPr id="11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776" y="6354763"/>
            <a:ext cx="3475038" cy="366712"/>
          </a:xfrm>
        </p:spPr>
        <p:txBody>
          <a:bodyPr/>
          <a:lstStyle>
            <a:lvl1pPr>
              <a:defRPr>
                <a:latin typeface="Gill Sans MT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025" y="6354763"/>
            <a:ext cx="1219200" cy="366712"/>
          </a:xfrm>
        </p:spPr>
        <p:txBody>
          <a:bodyPr/>
          <a:lstStyle>
            <a:lvl1pPr>
              <a:defRPr>
                <a:latin typeface="Gill Sans MT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88243DA-600E-7844-AA93-3F1AFA9CC9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29797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ill Sans MT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8070A02-35DF-0846-BA34-8ED8DD729DB5}" type="datetime1">
              <a:rPr lang="en-US" smtClean="0"/>
              <a:t>11/16/16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ill Sans MT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ill Sans MT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B4B7E7A-D333-4D4F-B96F-1DC9511C6E6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11832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ill Sans MT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83A429C-6EDF-A844-9139-896DE29E71B2}" type="datetime1">
              <a:rPr lang="en-US" smtClean="0"/>
              <a:t>11/16/16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ill Sans MT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ill Sans MT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D231855-589E-F341-998C-983420B2F91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71839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6"/>
            <a:ext cx="4040188" cy="685800"/>
          </a:xfrm>
          <a:noFill/>
          <a:ln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3" y="1295400"/>
            <a:ext cx="4041775" cy="685800"/>
          </a:xfrm>
          <a:noFill/>
          <a:ln>
            <a:noFill/>
          </a:ln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1" y="2133600"/>
            <a:ext cx="4038600" cy="403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ill Sans MT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A166838-6B58-134C-ADE4-E221C9732E92}" type="datetime1">
              <a:rPr lang="en-US" smtClean="0"/>
              <a:t>11/16/16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ill Sans MT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ill Sans MT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0D1C721-6C7F-F04B-8C91-3776D23EC50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7239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osceles Triangle 2"/>
          <p:cNvSpPr>
            <a:spLocks noChangeAspect="1"/>
          </p:cNvSpPr>
          <p:nvPr/>
        </p:nvSpPr>
        <p:spPr>
          <a:xfrm rot="5400000">
            <a:off x="419101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ill Sans MT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6B8BC88-69A9-E44B-915D-9E91279A9727}" type="datetime1">
              <a:rPr lang="en-US" smtClean="0"/>
              <a:t>11/16/16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ill Sans MT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ill Sans MT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A422E8F-EE46-DF44-A450-7237301B3F4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96049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raight Connector 11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3" name="Isosceles Triangle 2"/>
          <p:cNvSpPr>
            <a:spLocks noChangeAspect="1"/>
          </p:cNvSpPr>
          <p:nvPr/>
        </p:nvSpPr>
        <p:spPr>
          <a:xfrm rot="5400000">
            <a:off x="419101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ill Sans MT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BA3E84B-3351-6B44-80E6-6CF30B6FEA6F}" type="datetime1">
              <a:rPr lang="en-US" smtClean="0"/>
              <a:t>11/16/16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ill Sans MT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ill Sans MT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917ED81-348A-3C45-B48B-45E0258F726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48028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ill Sans MT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D0D7AAF-CFF4-1847-B197-82FB92FEC8D0}" type="datetime1">
              <a:rPr lang="en-US" smtClean="0"/>
              <a:t>11/16/16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ill Sans MT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ill Sans MT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1E4CA4A-1394-F340-BB41-4F2530920F7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25368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94" indent="0" algn="ctr">
              <a:buNone/>
              <a:defRPr/>
            </a:lvl2pPr>
            <a:lvl3pPr marL="914388" indent="0" algn="ctr">
              <a:buNone/>
              <a:defRPr/>
            </a:lvl3pPr>
            <a:lvl4pPr marL="1371581" indent="0" algn="ctr">
              <a:buNone/>
              <a:defRPr/>
            </a:lvl4pPr>
            <a:lvl5pPr marL="1828775" indent="0" algn="ctr">
              <a:buNone/>
              <a:defRPr/>
            </a:lvl5pPr>
            <a:lvl6pPr marL="2285969" indent="0" algn="ctr">
              <a:buNone/>
              <a:defRPr/>
            </a:lvl6pPr>
            <a:lvl7pPr marL="2743163" indent="0" algn="ctr">
              <a:buNone/>
              <a:defRPr/>
            </a:lvl7pPr>
            <a:lvl8pPr marL="3200357" indent="0" algn="ctr">
              <a:buNone/>
              <a:defRPr/>
            </a:lvl8pPr>
            <a:lvl9pPr marL="365755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A2A8672-1A45-4049-B236-574BE4F749AB}" type="datetime1">
              <a:rPr lang="en-US" smtClean="0"/>
              <a:t>11/16/16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EF422FD-10A7-594F-93CA-5294CD9F7D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54314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19DA251-04B0-294C-9909-CEACEF12B21B}" type="datetime1">
              <a:rPr lang="en-US" smtClean="0"/>
              <a:t>11/16/16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43ACB37-5184-7A4F-AE33-8592C0E3C2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5333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4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4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94" indent="0">
              <a:buNone/>
              <a:defRPr sz="1800"/>
            </a:lvl2pPr>
            <a:lvl3pPr marL="914388" indent="0">
              <a:buNone/>
              <a:defRPr sz="1600"/>
            </a:lvl3pPr>
            <a:lvl4pPr marL="1371581" indent="0">
              <a:buNone/>
              <a:defRPr sz="1400"/>
            </a:lvl4pPr>
            <a:lvl5pPr marL="1828775" indent="0">
              <a:buNone/>
              <a:defRPr sz="1400"/>
            </a:lvl5pPr>
            <a:lvl6pPr marL="2285969" indent="0">
              <a:buNone/>
              <a:defRPr sz="1400"/>
            </a:lvl6pPr>
            <a:lvl7pPr marL="2743163" indent="0">
              <a:buNone/>
              <a:defRPr sz="1400"/>
            </a:lvl7pPr>
            <a:lvl8pPr marL="3200357" indent="0">
              <a:buNone/>
              <a:defRPr sz="1400"/>
            </a:lvl8pPr>
            <a:lvl9pPr marL="365755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A916E52-C02D-4547-81B7-01810D7F39D9}" type="datetime1">
              <a:rPr lang="en-US" smtClean="0"/>
              <a:t>11/16/16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0986059-978E-AF4A-BE88-FB2D469E9C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507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3"/>
            <a:ext cx="5486400" cy="56673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94" indent="0">
              <a:buNone/>
              <a:defRPr sz="2800"/>
            </a:lvl2pPr>
            <a:lvl3pPr marL="914388" indent="0">
              <a:buNone/>
              <a:defRPr sz="2400"/>
            </a:lvl3pPr>
            <a:lvl4pPr marL="1371581" indent="0">
              <a:buNone/>
              <a:defRPr sz="2000"/>
            </a:lvl4pPr>
            <a:lvl5pPr marL="1828775" indent="0">
              <a:buNone/>
              <a:defRPr sz="2000"/>
            </a:lvl5pPr>
            <a:lvl6pPr marL="2285969" indent="0">
              <a:buNone/>
              <a:defRPr sz="2000"/>
            </a:lvl6pPr>
            <a:lvl7pPr marL="2743163" indent="0">
              <a:buNone/>
              <a:defRPr sz="2000"/>
            </a:lvl7pPr>
            <a:lvl8pPr marL="3200357" indent="0">
              <a:buNone/>
              <a:defRPr sz="2000"/>
            </a:lvl8pPr>
            <a:lvl9pPr marL="3657551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94" indent="0">
              <a:buNone/>
              <a:defRPr sz="1200"/>
            </a:lvl2pPr>
            <a:lvl3pPr marL="914388" indent="0">
              <a:buNone/>
              <a:defRPr sz="1000"/>
            </a:lvl3pPr>
            <a:lvl4pPr marL="1371581" indent="0">
              <a:buNone/>
              <a:defRPr sz="900"/>
            </a:lvl4pPr>
            <a:lvl5pPr marL="1828775" indent="0">
              <a:buNone/>
              <a:defRPr sz="900"/>
            </a:lvl5pPr>
            <a:lvl6pPr marL="2285969" indent="0">
              <a:buNone/>
              <a:defRPr sz="900"/>
            </a:lvl6pPr>
            <a:lvl7pPr marL="2743163" indent="0">
              <a:buNone/>
              <a:defRPr sz="900"/>
            </a:lvl7pPr>
            <a:lvl8pPr marL="3200357" indent="0">
              <a:buNone/>
              <a:defRPr sz="900"/>
            </a:lvl8pPr>
            <a:lvl9pPr marL="365755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ECBD69-90E1-2448-9650-036DCDE363EE}" type="datetime1">
              <a:rPr lang="en-US" smtClean="0"/>
              <a:t>11/16/16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88DC71-579E-1E4D-9C42-D7DA7144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62475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1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7E23550-A776-E145-B741-70E9D87839E3}" type="datetime1">
              <a:rPr lang="en-US" smtClean="0"/>
              <a:t>11/16/16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AEB1F1-94F4-674B-89B6-741F1A0724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06393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6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4" indent="0">
              <a:buNone/>
              <a:defRPr sz="2000" b="1"/>
            </a:lvl2pPr>
            <a:lvl3pPr marL="914388" indent="0">
              <a:buNone/>
              <a:defRPr sz="1800" b="1"/>
            </a:lvl3pPr>
            <a:lvl4pPr marL="1371581" indent="0">
              <a:buNone/>
              <a:defRPr sz="1600" b="1"/>
            </a:lvl4pPr>
            <a:lvl5pPr marL="1828775" indent="0">
              <a:buNone/>
              <a:defRPr sz="1600" b="1"/>
            </a:lvl5pPr>
            <a:lvl6pPr marL="2285969" indent="0">
              <a:buNone/>
              <a:defRPr sz="1600" b="1"/>
            </a:lvl6pPr>
            <a:lvl7pPr marL="2743163" indent="0">
              <a:buNone/>
              <a:defRPr sz="1600" b="1"/>
            </a:lvl7pPr>
            <a:lvl8pPr marL="3200357" indent="0">
              <a:buNone/>
              <a:defRPr sz="1600" b="1"/>
            </a:lvl8pPr>
            <a:lvl9pPr marL="365755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8" y="1535116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4" indent="0">
              <a:buNone/>
              <a:defRPr sz="2000" b="1"/>
            </a:lvl2pPr>
            <a:lvl3pPr marL="914388" indent="0">
              <a:buNone/>
              <a:defRPr sz="1800" b="1"/>
            </a:lvl3pPr>
            <a:lvl4pPr marL="1371581" indent="0">
              <a:buNone/>
              <a:defRPr sz="1600" b="1"/>
            </a:lvl4pPr>
            <a:lvl5pPr marL="1828775" indent="0">
              <a:buNone/>
              <a:defRPr sz="1600" b="1"/>
            </a:lvl5pPr>
            <a:lvl6pPr marL="2285969" indent="0">
              <a:buNone/>
              <a:defRPr sz="1600" b="1"/>
            </a:lvl6pPr>
            <a:lvl7pPr marL="2743163" indent="0">
              <a:buNone/>
              <a:defRPr sz="1600" b="1"/>
            </a:lvl7pPr>
            <a:lvl8pPr marL="3200357" indent="0">
              <a:buNone/>
              <a:defRPr sz="1600" b="1"/>
            </a:lvl8pPr>
            <a:lvl9pPr marL="365755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BFBB78F-0BE8-BD4C-8AEF-5249FCEA6F24}" type="datetime1">
              <a:rPr lang="en-US" smtClean="0"/>
              <a:t>11/16/16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A3C80AE-5B24-8740-8A8C-9ABD491196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89183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B9A941A-582E-2E4C-9D7D-536413988F68}" type="datetime1">
              <a:rPr lang="en-US" smtClean="0"/>
              <a:t>11/16/16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7493437-7BFF-2A4D-8783-BB9FA8C31E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92347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A9153DC-E5E0-F546-AA78-6959C6F83E7B}" type="datetime1">
              <a:rPr lang="en-US" smtClean="0"/>
              <a:t>11/16/16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25C4BE8-7C3E-5941-B9B7-45C2FAB663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19889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3" y="273052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1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3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94" indent="0">
              <a:buNone/>
              <a:defRPr sz="1200"/>
            </a:lvl2pPr>
            <a:lvl3pPr marL="914388" indent="0">
              <a:buNone/>
              <a:defRPr sz="1000"/>
            </a:lvl3pPr>
            <a:lvl4pPr marL="1371581" indent="0">
              <a:buNone/>
              <a:defRPr sz="900"/>
            </a:lvl4pPr>
            <a:lvl5pPr marL="1828775" indent="0">
              <a:buNone/>
              <a:defRPr sz="900"/>
            </a:lvl5pPr>
            <a:lvl6pPr marL="2285969" indent="0">
              <a:buNone/>
              <a:defRPr sz="900"/>
            </a:lvl6pPr>
            <a:lvl7pPr marL="2743163" indent="0">
              <a:buNone/>
              <a:defRPr sz="900"/>
            </a:lvl7pPr>
            <a:lvl8pPr marL="3200357" indent="0">
              <a:buNone/>
              <a:defRPr sz="900"/>
            </a:lvl8pPr>
            <a:lvl9pPr marL="365755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16C67AD-3621-594A-873C-19085CB9DFB8}" type="datetime1">
              <a:rPr lang="en-US" smtClean="0"/>
              <a:t>11/16/16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EFB5472-39D5-BA4C-AA18-8E0E06D857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81201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3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94" indent="0">
              <a:buNone/>
              <a:defRPr sz="2800"/>
            </a:lvl2pPr>
            <a:lvl3pPr marL="914388" indent="0">
              <a:buNone/>
              <a:defRPr sz="2400"/>
            </a:lvl3pPr>
            <a:lvl4pPr marL="1371581" indent="0">
              <a:buNone/>
              <a:defRPr sz="2000"/>
            </a:lvl4pPr>
            <a:lvl5pPr marL="1828775" indent="0">
              <a:buNone/>
              <a:defRPr sz="2000"/>
            </a:lvl5pPr>
            <a:lvl6pPr marL="2285969" indent="0">
              <a:buNone/>
              <a:defRPr sz="2000"/>
            </a:lvl6pPr>
            <a:lvl7pPr marL="2743163" indent="0">
              <a:buNone/>
              <a:defRPr sz="2000"/>
            </a:lvl7pPr>
            <a:lvl8pPr marL="3200357" indent="0">
              <a:buNone/>
              <a:defRPr sz="2000"/>
            </a:lvl8pPr>
            <a:lvl9pPr marL="3657551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94" indent="0">
              <a:buNone/>
              <a:defRPr sz="1200"/>
            </a:lvl2pPr>
            <a:lvl3pPr marL="914388" indent="0">
              <a:buNone/>
              <a:defRPr sz="1000"/>
            </a:lvl3pPr>
            <a:lvl4pPr marL="1371581" indent="0">
              <a:buNone/>
              <a:defRPr sz="900"/>
            </a:lvl4pPr>
            <a:lvl5pPr marL="1828775" indent="0">
              <a:buNone/>
              <a:defRPr sz="900"/>
            </a:lvl5pPr>
            <a:lvl6pPr marL="2285969" indent="0">
              <a:buNone/>
              <a:defRPr sz="900"/>
            </a:lvl6pPr>
            <a:lvl7pPr marL="2743163" indent="0">
              <a:buNone/>
              <a:defRPr sz="900"/>
            </a:lvl7pPr>
            <a:lvl8pPr marL="3200357" indent="0">
              <a:buNone/>
              <a:defRPr sz="900"/>
            </a:lvl8pPr>
            <a:lvl9pPr marL="365755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17DE94F-9FC5-314B-97D2-B735D14CFB21}" type="datetime1">
              <a:rPr lang="en-US" smtClean="0"/>
              <a:t>11/16/16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83E5E4F-643B-E144-A5D9-42113E6B99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84071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BBC46CF-CED5-D448-BFE1-B90B98FB06DA}" type="datetime1">
              <a:rPr lang="en-US" smtClean="0"/>
              <a:t>11/16/16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327AFB-FF8A-D24B-882F-53C9E5694E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3635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7E73733-6D35-DD49-B1D4-5B543FAB36EF}" type="datetime1">
              <a:rPr lang="en-US" smtClean="0"/>
              <a:t>11/16/16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078212E-B8A7-8E49-AC46-89E461DB86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16780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457200" y="274642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4E737A6-D140-4045-889E-970BFE3D5C7E}" type="datetime1">
              <a:rPr lang="en-US" smtClean="0"/>
              <a:t>11/16/16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25C763D-B147-0A4E-9A9B-D12933A399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559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1" y="1600204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D381FFC-1B20-5844-A902-218BB098473A}" type="datetime1">
              <a:rPr lang="en-US" smtClean="0"/>
              <a:t>11/16/16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9895907-F18C-3C42-B6B2-EC64F95463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070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13" Type="http://schemas.openxmlformats.org/officeDocument/2006/relationships/image" Target="../media/image6.png"/><Relationship Id="rId14" Type="http://schemas.openxmlformats.org/officeDocument/2006/relationships/hyperlink" Target="mailto:riccardo.faccini@roma1.infn.it" TargetMode="External"/><Relationship Id="rId1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9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6.xml"/><Relationship Id="rId14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39.xml"/><Relationship Id="rId14" Type="http://schemas.openxmlformats.org/officeDocument/2006/relationships/theme" Target="../theme/theme3.xml"/><Relationship Id="rId1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9.xml"/><Relationship Id="rId4" Type="http://schemas.openxmlformats.org/officeDocument/2006/relationships/slideLayout" Target="../slideLayouts/slideLayout30.xml"/><Relationship Id="rId5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2.xml"/><Relationship Id="rId14" Type="http://schemas.openxmlformats.org/officeDocument/2006/relationships/theme" Target="../theme/theme4.xml"/><Relationship Id="rId1" Type="http://schemas.openxmlformats.org/officeDocument/2006/relationships/slideLayout" Target="../slideLayouts/slideLayout40.xml"/><Relationship Id="rId2" Type="http://schemas.openxmlformats.org/officeDocument/2006/relationships/slideLayout" Target="../slideLayouts/slideLayout41.xml"/><Relationship Id="rId3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6.xml"/><Relationship Id="rId8" Type="http://schemas.openxmlformats.org/officeDocument/2006/relationships/slideLayout" Target="../slideLayouts/slideLayout47.xml"/><Relationship Id="rId9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5.xml"/><Relationship Id="rId14" Type="http://schemas.openxmlformats.org/officeDocument/2006/relationships/theme" Target="../theme/theme5.xml"/><Relationship Id="rId1" Type="http://schemas.openxmlformats.org/officeDocument/2006/relationships/slideLayout" Target="../slideLayouts/slideLayout53.xml"/><Relationship Id="rId2" Type="http://schemas.openxmlformats.org/officeDocument/2006/relationships/slideLayout" Target="../slideLayouts/slideLayout54.xml"/><Relationship Id="rId3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7.xml"/><Relationship Id="rId6" Type="http://schemas.openxmlformats.org/officeDocument/2006/relationships/slideLayout" Target="../slideLayouts/slideLayout58.xml"/><Relationship Id="rId7" Type="http://schemas.openxmlformats.org/officeDocument/2006/relationships/slideLayout" Target="../slideLayouts/slideLayout59.xml"/><Relationship Id="rId8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9.xml"/><Relationship Id="rId5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2.xml"/><Relationship Id="rId8" Type="http://schemas.openxmlformats.org/officeDocument/2006/relationships/theme" Target="../theme/theme6.xml"/><Relationship Id="rId9" Type="http://schemas.openxmlformats.org/officeDocument/2006/relationships/image" Target="../media/image4.png"/><Relationship Id="rId1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.xml"/><Relationship Id="rId4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7.xml"/><Relationship Id="rId6" Type="http://schemas.openxmlformats.org/officeDocument/2006/relationships/slideLayout" Target="../slideLayouts/slideLayout78.xml"/><Relationship Id="rId7" Type="http://schemas.openxmlformats.org/officeDocument/2006/relationships/slideLayout" Target="../slideLayouts/slideLayout79.xml"/><Relationship Id="rId8" Type="http://schemas.openxmlformats.org/officeDocument/2006/relationships/theme" Target="../theme/theme7.xml"/><Relationship Id="rId9" Type="http://schemas.openxmlformats.org/officeDocument/2006/relationships/image" Target="../media/image4.png"/><Relationship Id="rId1" Type="http://schemas.openxmlformats.org/officeDocument/2006/relationships/slideLayout" Target="../slideLayouts/slideLayout73.xml"/><Relationship Id="rId2" Type="http://schemas.openxmlformats.org/officeDocument/2006/relationships/slideLayout" Target="../slideLayouts/slideLayout74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2.xml"/><Relationship Id="rId4" Type="http://schemas.openxmlformats.org/officeDocument/2006/relationships/slideLayout" Target="../slideLayouts/slideLayout83.xml"/><Relationship Id="rId5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6.xml"/><Relationship Id="rId8" Type="http://schemas.openxmlformats.org/officeDocument/2006/relationships/theme" Target="../theme/theme8.xml"/><Relationship Id="rId9" Type="http://schemas.openxmlformats.org/officeDocument/2006/relationships/image" Target="../media/image4.png"/><Relationship Id="rId1" Type="http://schemas.openxmlformats.org/officeDocument/2006/relationships/slideLayout" Target="../slideLayouts/slideLayout80.xml"/><Relationship Id="rId2" Type="http://schemas.openxmlformats.org/officeDocument/2006/relationships/slideLayout" Target="../slideLayouts/slideLayout81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99.xml"/><Relationship Id="rId14" Type="http://schemas.openxmlformats.org/officeDocument/2006/relationships/theme" Target="../theme/theme9.xml"/><Relationship Id="rId1" Type="http://schemas.openxmlformats.org/officeDocument/2006/relationships/slideLayout" Target="../slideLayouts/slideLayout87.xml"/><Relationship Id="rId2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9.xml"/><Relationship Id="rId4" Type="http://schemas.openxmlformats.org/officeDocument/2006/relationships/slideLayout" Target="../slideLayouts/slideLayout90.xml"/><Relationship Id="rId5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3.xml"/><Relationship Id="rId8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Freeform 2"/>
          <p:cNvSpPr>
            <a:spLocks/>
          </p:cNvSpPr>
          <p:nvPr/>
        </p:nvSpPr>
        <p:spPr bwMode="auto">
          <a:xfrm rot="-3172564">
            <a:off x="7777959" y="-15080"/>
            <a:ext cx="1162051" cy="2084387"/>
          </a:xfrm>
          <a:custGeom>
            <a:avLst/>
            <a:gdLst>
              <a:gd name="T0" fmla="*/ 2147483647 w 2903"/>
              <a:gd name="T1" fmla="*/ 2147483647 h 3686"/>
              <a:gd name="T2" fmla="*/ 2147483647 w 2903"/>
              <a:gd name="T3" fmla="*/ 2147483647 h 3686"/>
              <a:gd name="T4" fmla="*/ 2147483647 w 2903"/>
              <a:gd name="T5" fmla="*/ 0 h 3686"/>
              <a:gd name="T6" fmla="*/ 2147483647 w 2903"/>
              <a:gd name="T7" fmla="*/ 2147483647 h 3686"/>
              <a:gd name="T8" fmla="*/ 2147483647 w 2903"/>
              <a:gd name="T9" fmla="*/ 2147483647 h 3686"/>
              <a:gd name="T10" fmla="*/ 0 w 2903"/>
              <a:gd name="T11" fmla="*/ 2147483647 h 3686"/>
              <a:gd name="T12" fmla="*/ 2147483647 w 2903"/>
              <a:gd name="T13" fmla="*/ 2147483647 h 3686"/>
              <a:gd name="T14" fmla="*/ 2147483647 w 2903"/>
              <a:gd name="T15" fmla="*/ 2147483647 h 3686"/>
              <a:gd name="T16" fmla="*/ 2147483647 w 2903"/>
              <a:gd name="T17" fmla="*/ 2147483647 h 3686"/>
              <a:gd name="T18" fmla="*/ 2147483647 w 2903"/>
              <a:gd name="T19" fmla="*/ 2147483647 h 3686"/>
              <a:gd name="T20" fmla="*/ 2147483647 w 2903"/>
              <a:gd name="T21" fmla="*/ 2147483647 h 368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1"/>
            <a:ext cx="68707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38" tIns="45719" rIns="91438" bIns="45719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696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AE453F32-98A6-8B40-BD58-A79D1DC330E9}" type="datetime1">
              <a:rPr lang="en-US" smtClean="0"/>
              <a:t>11/16/16</a:t>
            </a:fld>
            <a:endParaRPr lang="en-US"/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56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183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588DC71-579E-1E4D-9C42-D7DA7144AE59}" type="slidenum">
              <a:rPr lang="en-US" smtClean="0"/>
              <a:t>‹#›</a:t>
            </a:fld>
            <a:endParaRPr lang="en-US"/>
          </a:p>
        </p:txBody>
      </p:sp>
      <p:sp>
        <p:nvSpPr>
          <p:cNvPr id="1032" name="Freeform 8"/>
          <p:cNvSpPr>
            <a:spLocks/>
          </p:cNvSpPr>
          <p:nvPr/>
        </p:nvSpPr>
        <p:spPr bwMode="auto">
          <a:xfrm rot="-3172564">
            <a:off x="7865273" y="24611"/>
            <a:ext cx="1165225" cy="2097087"/>
          </a:xfrm>
          <a:custGeom>
            <a:avLst/>
            <a:gdLst>
              <a:gd name="T0" fmla="*/ 2147483647 w 2911"/>
              <a:gd name="T1" fmla="*/ 0 h 3703"/>
              <a:gd name="T2" fmla="*/ 2147483647 w 2911"/>
              <a:gd name="T3" fmla="*/ 2147483647 h 3703"/>
              <a:gd name="T4" fmla="*/ 2147483647 w 2911"/>
              <a:gd name="T5" fmla="*/ 2147483647 h 3703"/>
              <a:gd name="T6" fmla="*/ 0 w 2911"/>
              <a:gd name="T7" fmla="*/ 2147483647 h 3703"/>
              <a:gd name="T8" fmla="*/ 2147483647 w 2911"/>
              <a:gd name="T9" fmla="*/ 2147483647 h 3703"/>
              <a:gd name="T10" fmla="*/ 2147483647 w 2911"/>
              <a:gd name="T11" fmla="*/ 2147483647 h 3703"/>
              <a:gd name="T12" fmla="*/ 2147483647 w 2911"/>
              <a:gd name="T13" fmla="*/ 2147483647 h 3703"/>
              <a:gd name="T14" fmla="*/ 2147483647 w 2911"/>
              <a:gd name="T15" fmla="*/ 2147483647 h 3703"/>
              <a:gd name="T16" fmla="*/ 2147483647 w 2911"/>
              <a:gd name="T17" fmla="*/ 2147483647 h 3703"/>
              <a:gd name="T18" fmla="*/ 2147483647 w 2911"/>
              <a:gd name="T19" fmla="*/ 0 h 3703"/>
              <a:gd name="T20" fmla="*/ 2147483647 w 2911"/>
              <a:gd name="T21" fmla="*/ 0 h 370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1033" name="Freeform 9"/>
          <p:cNvSpPr>
            <a:spLocks/>
          </p:cNvSpPr>
          <p:nvPr/>
        </p:nvSpPr>
        <p:spPr bwMode="auto">
          <a:xfrm rot="-3172564">
            <a:off x="7831141" y="192089"/>
            <a:ext cx="1025525" cy="1571625"/>
          </a:xfrm>
          <a:custGeom>
            <a:avLst/>
            <a:gdLst>
              <a:gd name="T0" fmla="*/ 0 w 2561"/>
              <a:gd name="T1" fmla="*/ 2147483647 h 2777"/>
              <a:gd name="T2" fmla="*/ 2147483647 w 2561"/>
              <a:gd name="T3" fmla="*/ 2147483647 h 2777"/>
              <a:gd name="T4" fmla="*/ 2147483647 w 2561"/>
              <a:gd name="T5" fmla="*/ 2147483647 h 2777"/>
              <a:gd name="T6" fmla="*/ 2147483647 w 2561"/>
              <a:gd name="T7" fmla="*/ 2147483647 h 2777"/>
              <a:gd name="T8" fmla="*/ 2147483647 w 2561"/>
              <a:gd name="T9" fmla="*/ 2147483647 h 2777"/>
              <a:gd name="T10" fmla="*/ 2147483647 w 2561"/>
              <a:gd name="T11" fmla="*/ 0 h 2777"/>
              <a:gd name="T12" fmla="*/ 0 w 2561"/>
              <a:gd name="T13" fmla="*/ 2147483647 h 2777"/>
              <a:gd name="T14" fmla="*/ 0 w 2561"/>
              <a:gd name="T15" fmla="*/ 2147483647 h 277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8" tIns="45719" rIns="91438" bIns="45719"/>
          <a:lstStyle/>
          <a:p>
            <a:endParaRPr lang="en-US"/>
          </a:p>
        </p:txBody>
      </p:sp>
      <p:grpSp>
        <p:nvGrpSpPr>
          <p:cNvPr id="1035" name="Group 37"/>
          <p:cNvGrpSpPr>
            <a:grpSpLocks/>
          </p:cNvGrpSpPr>
          <p:nvPr/>
        </p:nvGrpSpPr>
        <p:grpSpPr bwMode="auto">
          <a:xfrm>
            <a:off x="8680453" y="2116142"/>
            <a:ext cx="385763" cy="4308475"/>
            <a:chOff x="5468" y="1333"/>
            <a:chExt cx="243" cy="2714"/>
          </a:xfrm>
        </p:grpSpPr>
        <p:sp>
          <p:nvSpPr>
            <p:cNvPr id="1049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>
                <a:gd name="T0" fmla="*/ 0 w 772"/>
                <a:gd name="T1" fmla="*/ 0 h 3266"/>
                <a:gd name="T2" fmla="*/ 0 w 772"/>
                <a:gd name="T3" fmla="*/ 0 h 3266"/>
                <a:gd name="T4" fmla="*/ 0 w 772"/>
                <a:gd name="T5" fmla="*/ 0 h 3266"/>
                <a:gd name="T6" fmla="*/ 0 w 772"/>
                <a:gd name="T7" fmla="*/ 0 h 3266"/>
                <a:gd name="T8" fmla="*/ 0 w 772"/>
                <a:gd name="T9" fmla="*/ 0 h 3266"/>
                <a:gd name="T10" fmla="*/ 0 w 772"/>
                <a:gd name="T11" fmla="*/ 0 h 3266"/>
                <a:gd name="T12" fmla="*/ 0 w 772"/>
                <a:gd name="T13" fmla="*/ 0 h 3266"/>
                <a:gd name="T14" fmla="*/ 0 w 772"/>
                <a:gd name="T15" fmla="*/ 0 h 3266"/>
                <a:gd name="T16" fmla="*/ 0 w 772"/>
                <a:gd name="T17" fmla="*/ 0 h 3266"/>
                <a:gd name="T18" fmla="*/ 0 w 772"/>
                <a:gd name="T19" fmla="*/ 0 h 3266"/>
                <a:gd name="T20" fmla="*/ 0 w 772"/>
                <a:gd name="T21" fmla="*/ 0 h 3266"/>
                <a:gd name="T22" fmla="*/ 0 w 772"/>
                <a:gd name="T23" fmla="*/ 0 h 3266"/>
                <a:gd name="T24" fmla="*/ 0 w 772"/>
                <a:gd name="T25" fmla="*/ 0 h 3266"/>
                <a:gd name="T26" fmla="*/ 0 w 772"/>
                <a:gd name="T27" fmla="*/ 0 h 3266"/>
                <a:gd name="T28" fmla="*/ 0 w 772"/>
                <a:gd name="T29" fmla="*/ 0 h 3266"/>
                <a:gd name="T30" fmla="*/ 0 w 772"/>
                <a:gd name="T31" fmla="*/ 0 h 3266"/>
                <a:gd name="T32" fmla="*/ 0 w 772"/>
                <a:gd name="T33" fmla="*/ 0 h 3266"/>
                <a:gd name="T34" fmla="*/ 0 w 772"/>
                <a:gd name="T35" fmla="*/ 0 h 3266"/>
                <a:gd name="T36" fmla="*/ 0 w 772"/>
                <a:gd name="T37" fmla="*/ 0 h 3266"/>
                <a:gd name="T38" fmla="*/ 0 w 772"/>
                <a:gd name="T39" fmla="*/ 0 h 3266"/>
                <a:gd name="T40" fmla="*/ 0 w 772"/>
                <a:gd name="T41" fmla="*/ 0 h 3266"/>
                <a:gd name="T42" fmla="*/ 0 w 772"/>
                <a:gd name="T43" fmla="*/ 0 h 3266"/>
                <a:gd name="T44" fmla="*/ 0 w 772"/>
                <a:gd name="T45" fmla="*/ 0 h 3266"/>
                <a:gd name="T46" fmla="*/ 0 w 772"/>
                <a:gd name="T47" fmla="*/ 0 h 3266"/>
                <a:gd name="T48" fmla="*/ 0 w 772"/>
                <a:gd name="T49" fmla="*/ 0 h 3266"/>
                <a:gd name="T50" fmla="*/ 0 w 772"/>
                <a:gd name="T51" fmla="*/ 0 h 3266"/>
                <a:gd name="T52" fmla="*/ 0 w 772"/>
                <a:gd name="T53" fmla="*/ 0 h 3266"/>
                <a:gd name="T54" fmla="*/ 0 w 772"/>
                <a:gd name="T55" fmla="*/ 0 h 3266"/>
                <a:gd name="T56" fmla="*/ 0 w 772"/>
                <a:gd name="T57" fmla="*/ 0 h 3266"/>
                <a:gd name="T58" fmla="*/ 0 w 772"/>
                <a:gd name="T59" fmla="*/ 0 h 3266"/>
                <a:gd name="T60" fmla="*/ 0 w 772"/>
                <a:gd name="T61" fmla="*/ 0 h 3266"/>
                <a:gd name="T62" fmla="*/ 0 w 772"/>
                <a:gd name="T63" fmla="*/ 0 h 3266"/>
                <a:gd name="T64" fmla="*/ 0 w 772"/>
                <a:gd name="T65" fmla="*/ 0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0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>
                <a:gd name="T0" fmla="*/ 0 w 772"/>
                <a:gd name="T1" fmla="*/ 1 h 3266"/>
                <a:gd name="T2" fmla="*/ 0 w 772"/>
                <a:gd name="T3" fmla="*/ 1 h 3266"/>
                <a:gd name="T4" fmla="*/ 0 w 772"/>
                <a:gd name="T5" fmla="*/ 1 h 3266"/>
                <a:gd name="T6" fmla="*/ 0 w 772"/>
                <a:gd name="T7" fmla="*/ 1 h 3266"/>
                <a:gd name="T8" fmla="*/ 0 w 772"/>
                <a:gd name="T9" fmla="*/ 1 h 3266"/>
                <a:gd name="T10" fmla="*/ 0 w 772"/>
                <a:gd name="T11" fmla="*/ 1 h 3266"/>
                <a:gd name="T12" fmla="*/ 0 w 772"/>
                <a:gd name="T13" fmla="*/ 1 h 3266"/>
                <a:gd name="T14" fmla="*/ 0 w 772"/>
                <a:gd name="T15" fmla="*/ 1 h 3266"/>
                <a:gd name="T16" fmla="*/ 0 w 772"/>
                <a:gd name="T17" fmla="*/ 1 h 3266"/>
                <a:gd name="T18" fmla="*/ 0 w 772"/>
                <a:gd name="T19" fmla="*/ 1 h 3266"/>
                <a:gd name="T20" fmla="*/ 0 w 772"/>
                <a:gd name="T21" fmla="*/ 1 h 3266"/>
                <a:gd name="T22" fmla="*/ 0 w 772"/>
                <a:gd name="T23" fmla="*/ 1 h 3266"/>
                <a:gd name="T24" fmla="*/ 0 w 772"/>
                <a:gd name="T25" fmla="*/ 1 h 3266"/>
                <a:gd name="T26" fmla="*/ 0 w 772"/>
                <a:gd name="T27" fmla="*/ 1 h 3266"/>
                <a:gd name="T28" fmla="*/ 0 w 772"/>
                <a:gd name="T29" fmla="*/ 1 h 3266"/>
                <a:gd name="T30" fmla="*/ 0 w 772"/>
                <a:gd name="T31" fmla="*/ 0 h 3266"/>
                <a:gd name="T32" fmla="*/ 0 w 772"/>
                <a:gd name="T33" fmla="*/ 1 h 3266"/>
                <a:gd name="T34" fmla="*/ 0 w 772"/>
                <a:gd name="T35" fmla="*/ 1 h 3266"/>
                <a:gd name="T36" fmla="*/ 0 w 772"/>
                <a:gd name="T37" fmla="*/ 1 h 3266"/>
                <a:gd name="T38" fmla="*/ 0 w 772"/>
                <a:gd name="T39" fmla="*/ 1 h 3266"/>
                <a:gd name="T40" fmla="*/ 0 w 772"/>
                <a:gd name="T41" fmla="*/ 1 h 3266"/>
                <a:gd name="T42" fmla="*/ 0 w 772"/>
                <a:gd name="T43" fmla="*/ 1 h 3266"/>
                <a:gd name="T44" fmla="*/ 0 w 772"/>
                <a:gd name="T45" fmla="*/ 1 h 3266"/>
                <a:gd name="T46" fmla="*/ 0 w 772"/>
                <a:gd name="T47" fmla="*/ 1 h 3266"/>
                <a:gd name="T48" fmla="*/ 0 w 772"/>
                <a:gd name="T49" fmla="*/ 1 h 3266"/>
                <a:gd name="T50" fmla="*/ 0 w 772"/>
                <a:gd name="T51" fmla="*/ 1 h 3266"/>
                <a:gd name="T52" fmla="*/ 0 w 772"/>
                <a:gd name="T53" fmla="*/ 1 h 3266"/>
                <a:gd name="T54" fmla="*/ 0 w 772"/>
                <a:gd name="T55" fmla="*/ 1 h 3266"/>
                <a:gd name="T56" fmla="*/ 0 w 772"/>
                <a:gd name="T57" fmla="*/ 1 h 3266"/>
                <a:gd name="T58" fmla="*/ 0 w 772"/>
                <a:gd name="T59" fmla="*/ 1 h 3266"/>
                <a:gd name="T60" fmla="*/ 0 w 772"/>
                <a:gd name="T61" fmla="*/ 1 h 3266"/>
                <a:gd name="T62" fmla="*/ 0 w 772"/>
                <a:gd name="T63" fmla="*/ 1 h 3266"/>
                <a:gd name="T64" fmla="*/ 0 w 772"/>
                <a:gd name="T65" fmla="*/ 1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36" name="Group 40"/>
          <p:cNvGrpSpPr>
            <a:grpSpLocks/>
          </p:cNvGrpSpPr>
          <p:nvPr/>
        </p:nvGrpSpPr>
        <p:grpSpPr bwMode="auto">
          <a:xfrm>
            <a:off x="7318375" y="90492"/>
            <a:ext cx="2133600" cy="1911351"/>
            <a:chOff x="4610" y="57"/>
            <a:chExt cx="1344" cy="1204"/>
          </a:xfrm>
        </p:grpSpPr>
        <p:grpSp>
          <p:nvGrpSpPr>
            <p:cNvPr id="1037" name="Group 41"/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1039" name="Freeform 42"/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>
                  <a:gd name="T0" fmla="*/ 0 w 245"/>
                  <a:gd name="T1" fmla="*/ 0 h 806"/>
                  <a:gd name="T2" fmla="*/ 0 w 245"/>
                  <a:gd name="T3" fmla="*/ 0 h 806"/>
                  <a:gd name="T4" fmla="*/ 0 w 245"/>
                  <a:gd name="T5" fmla="*/ 0 h 806"/>
                  <a:gd name="T6" fmla="*/ 0 w 245"/>
                  <a:gd name="T7" fmla="*/ 0 h 806"/>
                  <a:gd name="T8" fmla="*/ 0 w 245"/>
                  <a:gd name="T9" fmla="*/ 0 h 806"/>
                  <a:gd name="T10" fmla="*/ 0 w 245"/>
                  <a:gd name="T11" fmla="*/ 0 h 806"/>
                  <a:gd name="T12" fmla="*/ 0 w 245"/>
                  <a:gd name="T13" fmla="*/ 0 h 806"/>
                  <a:gd name="T14" fmla="*/ 0 w 245"/>
                  <a:gd name="T15" fmla="*/ 0 h 8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040" name="Group 43"/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1041" name="Freeform 44"/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>
                    <a:gd name="T0" fmla="*/ 0 w 604"/>
                    <a:gd name="T1" fmla="*/ 0 h 349"/>
                    <a:gd name="T2" fmla="*/ 0 w 604"/>
                    <a:gd name="T3" fmla="*/ 0 h 349"/>
                    <a:gd name="T4" fmla="*/ 0 w 604"/>
                    <a:gd name="T5" fmla="*/ 0 h 349"/>
                    <a:gd name="T6" fmla="*/ 0 w 604"/>
                    <a:gd name="T7" fmla="*/ 0 h 349"/>
                    <a:gd name="T8" fmla="*/ 0 w 604"/>
                    <a:gd name="T9" fmla="*/ 0 h 349"/>
                    <a:gd name="T10" fmla="*/ 0 w 604"/>
                    <a:gd name="T11" fmla="*/ 0 h 349"/>
                    <a:gd name="T12" fmla="*/ 0 w 604"/>
                    <a:gd name="T13" fmla="*/ 0 h 349"/>
                    <a:gd name="T14" fmla="*/ 0 w 604"/>
                    <a:gd name="T15" fmla="*/ 0 h 349"/>
                    <a:gd name="T16" fmla="*/ 0 w 604"/>
                    <a:gd name="T17" fmla="*/ 0 h 34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2" name="Freeform 45"/>
                <p:cNvSpPr>
                  <a:spLocks/>
                </p:cNvSpPr>
                <p:nvPr userDrawn="1"/>
              </p:nvSpPr>
              <p:spPr bwMode="auto">
                <a:xfrm rot="-3172564">
                  <a:off x="5052" y="328"/>
                  <a:ext cx="269" cy="438"/>
                </a:xfrm>
                <a:custGeom>
                  <a:avLst/>
                  <a:gdLst>
                    <a:gd name="T0" fmla="*/ 0 w 1064"/>
                    <a:gd name="T1" fmla="*/ 0 h 1230"/>
                    <a:gd name="T2" fmla="*/ 0 w 1064"/>
                    <a:gd name="T3" fmla="*/ 0 h 1230"/>
                    <a:gd name="T4" fmla="*/ 0 w 1064"/>
                    <a:gd name="T5" fmla="*/ 0 h 1230"/>
                    <a:gd name="T6" fmla="*/ 0 w 1064"/>
                    <a:gd name="T7" fmla="*/ 0 h 1230"/>
                    <a:gd name="T8" fmla="*/ 0 w 1064"/>
                    <a:gd name="T9" fmla="*/ 0 h 1230"/>
                    <a:gd name="T10" fmla="*/ 0 w 1064"/>
                    <a:gd name="T11" fmla="*/ 0 h 1230"/>
                    <a:gd name="T12" fmla="*/ 0 w 1064"/>
                    <a:gd name="T13" fmla="*/ 0 h 1230"/>
                    <a:gd name="T14" fmla="*/ 0 w 1064"/>
                    <a:gd name="T15" fmla="*/ 0 h 1230"/>
                    <a:gd name="T16" fmla="*/ 0 w 1064"/>
                    <a:gd name="T17" fmla="*/ 0 h 1230"/>
                    <a:gd name="T18" fmla="*/ 0 w 1064"/>
                    <a:gd name="T19" fmla="*/ 0 h 1230"/>
                    <a:gd name="T20" fmla="*/ 0 w 1064"/>
                    <a:gd name="T21" fmla="*/ 0 h 1230"/>
                    <a:gd name="T22" fmla="*/ 0 w 1064"/>
                    <a:gd name="T23" fmla="*/ 0 h 1230"/>
                    <a:gd name="T24" fmla="*/ 0 w 1064"/>
                    <a:gd name="T25" fmla="*/ 0 h 1230"/>
                    <a:gd name="T26" fmla="*/ 0 w 1064"/>
                    <a:gd name="T27" fmla="*/ 0 h 1230"/>
                    <a:gd name="T28" fmla="*/ 0 w 1064"/>
                    <a:gd name="T29" fmla="*/ 0 h 1230"/>
                    <a:gd name="T30" fmla="*/ 0 w 1064"/>
                    <a:gd name="T31" fmla="*/ 0 h 1230"/>
                    <a:gd name="T32" fmla="*/ 0 w 1064"/>
                    <a:gd name="T33" fmla="*/ 0 h 1230"/>
                    <a:gd name="T34" fmla="*/ 0 w 1064"/>
                    <a:gd name="T35" fmla="*/ 0 h 1230"/>
                    <a:gd name="T36" fmla="*/ 0 w 1064"/>
                    <a:gd name="T37" fmla="*/ 0 h 1230"/>
                    <a:gd name="T38" fmla="*/ 0 w 1064"/>
                    <a:gd name="T39" fmla="*/ 0 h 1230"/>
                    <a:gd name="T40" fmla="*/ 0 w 1064"/>
                    <a:gd name="T41" fmla="*/ 0 h 1230"/>
                    <a:gd name="T42" fmla="*/ 0 w 1064"/>
                    <a:gd name="T43" fmla="*/ 0 h 123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3" name="Freeform 46"/>
                <p:cNvSpPr>
                  <a:spLocks/>
                </p:cNvSpPr>
                <p:nvPr userDrawn="1"/>
              </p:nvSpPr>
              <p:spPr bwMode="auto">
                <a:xfrm rot="-3172564">
                  <a:off x="4862" y="178"/>
                  <a:ext cx="505" cy="898"/>
                </a:xfrm>
                <a:custGeom>
                  <a:avLst/>
                  <a:gdLst>
                    <a:gd name="T0" fmla="*/ 0 w 2002"/>
                    <a:gd name="T1" fmla="*/ 0 h 2521"/>
                    <a:gd name="T2" fmla="*/ 0 w 2002"/>
                    <a:gd name="T3" fmla="*/ 0 h 2521"/>
                    <a:gd name="T4" fmla="*/ 0 w 2002"/>
                    <a:gd name="T5" fmla="*/ 0 h 2521"/>
                    <a:gd name="T6" fmla="*/ 0 w 2002"/>
                    <a:gd name="T7" fmla="*/ 0 h 2521"/>
                    <a:gd name="T8" fmla="*/ 0 w 2002"/>
                    <a:gd name="T9" fmla="*/ 0 h 2521"/>
                    <a:gd name="T10" fmla="*/ 0 w 2002"/>
                    <a:gd name="T11" fmla="*/ 0 h 252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4" name="Freeform 47"/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>
                    <a:gd name="T0" fmla="*/ 0 w 3007"/>
                    <a:gd name="T1" fmla="*/ 0 h 3771"/>
                    <a:gd name="T2" fmla="*/ 0 w 3007"/>
                    <a:gd name="T3" fmla="*/ 0 h 3771"/>
                    <a:gd name="T4" fmla="*/ 0 w 3007"/>
                    <a:gd name="T5" fmla="*/ 0 h 3771"/>
                    <a:gd name="T6" fmla="*/ 0 w 3007"/>
                    <a:gd name="T7" fmla="*/ 0 h 3771"/>
                    <a:gd name="T8" fmla="*/ 0 w 3007"/>
                    <a:gd name="T9" fmla="*/ 0 h 3771"/>
                    <a:gd name="T10" fmla="*/ 0 w 3007"/>
                    <a:gd name="T11" fmla="*/ 0 h 3771"/>
                    <a:gd name="T12" fmla="*/ 0 w 3007"/>
                    <a:gd name="T13" fmla="*/ 0 h 3771"/>
                    <a:gd name="T14" fmla="*/ 0 w 3007"/>
                    <a:gd name="T15" fmla="*/ 0 h 3771"/>
                    <a:gd name="T16" fmla="*/ 0 w 3007"/>
                    <a:gd name="T17" fmla="*/ 0 h 3771"/>
                    <a:gd name="T18" fmla="*/ 0 w 3007"/>
                    <a:gd name="T19" fmla="*/ 0 h 3771"/>
                    <a:gd name="T20" fmla="*/ 0 w 3007"/>
                    <a:gd name="T21" fmla="*/ 0 h 3771"/>
                    <a:gd name="T22" fmla="*/ 0 w 3007"/>
                    <a:gd name="T23" fmla="*/ 0 h 3771"/>
                    <a:gd name="T24" fmla="*/ 0 w 3007"/>
                    <a:gd name="T25" fmla="*/ 0 h 3771"/>
                    <a:gd name="T26" fmla="*/ 0 w 3007"/>
                    <a:gd name="T27" fmla="*/ 0 h 3771"/>
                    <a:gd name="T28" fmla="*/ 0 w 3007"/>
                    <a:gd name="T29" fmla="*/ 0 h 3771"/>
                    <a:gd name="T30" fmla="*/ 0 w 3007"/>
                    <a:gd name="T31" fmla="*/ 0 h 3771"/>
                    <a:gd name="T32" fmla="*/ 0 w 3007"/>
                    <a:gd name="T33" fmla="*/ 0 h 3771"/>
                    <a:gd name="T34" fmla="*/ 0 w 3007"/>
                    <a:gd name="T35" fmla="*/ 0 h 3771"/>
                    <a:gd name="T36" fmla="*/ 0 w 3007"/>
                    <a:gd name="T37" fmla="*/ 0 h 3771"/>
                    <a:gd name="T38" fmla="*/ 0 w 3007"/>
                    <a:gd name="T39" fmla="*/ 0 h 3771"/>
                    <a:gd name="T40" fmla="*/ 0 w 3007"/>
                    <a:gd name="T41" fmla="*/ 0 h 3771"/>
                    <a:gd name="T42" fmla="*/ 0 w 3007"/>
                    <a:gd name="T43" fmla="*/ 0 h 3771"/>
                    <a:gd name="T44" fmla="*/ 0 w 3007"/>
                    <a:gd name="T45" fmla="*/ 0 h 3771"/>
                    <a:gd name="T46" fmla="*/ 0 w 3007"/>
                    <a:gd name="T47" fmla="*/ 0 h 3771"/>
                    <a:gd name="T48" fmla="*/ 0 w 3007"/>
                    <a:gd name="T49" fmla="*/ 0 h 3771"/>
                    <a:gd name="T50" fmla="*/ 0 w 3007"/>
                    <a:gd name="T51" fmla="*/ 0 h 3771"/>
                    <a:gd name="T52" fmla="*/ 0 w 3007"/>
                    <a:gd name="T53" fmla="*/ 0 h 3771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5" name="Freeform 48"/>
                <p:cNvSpPr>
                  <a:spLocks/>
                </p:cNvSpPr>
                <p:nvPr userDrawn="1"/>
              </p:nvSpPr>
              <p:spPr bwMode="auto">
                <a:xfrm rot="-3172564">
                  <a:off x="5301" y="893"/>
                  <a:ext cx="169" cy="122"/>
                </a:xfrm>
                <a:custGeom>
                  <a:avLst/>
                  <a:gdLst>
                    <a:gd name="T0" fmla="*/ 0 w 673"/>
                    <a:gd name="T1" fmla="*/ 0 h 342"/>
                    <a:gd name="T2" fmla="*/ 0 w 673"/>
                    <a:gd name="T3" fmla="*/ 0 h 342"/>
                    <a:gd name="T4" fmla="*/ 0 w 673"/>
                    <a:gd name="T5" fmla="*/ 0 h 342"/>
                    <a:gd name="T6" fmla="*/ 0 w 673"/>
                    <a:gd name="T7" fmla="*/ 0 h 342"/>
                    <a:gd name="T8" fmla="*/ 0 w 673"/>
                    <a:gd name="T9" fmla="*/ 0 h 342"/>
                    <a:gd name="T10" fmla="*/ 0 w 673"/>
                    <a:gd name="T11" fmla="*/ 0 h 342"/>
                    <a:gd name="T12" fmla="*/ 0 w 673"/>
                    <a:gd name="T13" fmla="*/ 0 h 342"/>
                    <a:gd name="T14" fmla="*/ 0 w 673"/>
                    <a:gd name="T15" fmla="*/ 0 h 34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6" name="Freeform 49"/>
                <p:cNvSpPr>
                  <a:spLocks/>
                </p:cNvSpPr>
                <p:nvPr userDrawn="1"/>
              </p:nvSpPr>
              <p:spPr bwMode="auto">
                <a:xfrm rot="-3172564">
                  <a:off x="5253" y="802"/>
                  <a:ext cx="181" cy="144"/>
                </a:xfrm>
                <a:custGeom>
                  <a:avLst/>
                  <a:gdLst>
                    <a:gd name="T0" fmla="*/ 0 w 716"/>
                    <a:gd name="T1" fmla="*/ 0 h 403"/>
                    <a:gd name="T2" fmla="*/ 0 w 716"/>
                    <a:gd name="T3" fmla="*/ 0 h 403"/>
                    <a:gd name="T4" fmla="*/ 0 w 716"/>
                    <a:gd name="T5" fmla="*/ 0 h 403"/>
                    <a:gd name="T6" fmla="*/ 0 w 716"/>
                    <a:gd name="T7" fmla="*/ 0 h 403"/>
                    <a:gd name="T8" fmla="*/ 0 w 716"/>
                    <a:gd name="T9" fmla="*/ 0 h 403"/>
                    <a:gd name="T10" fmla="*/ 0 w 716"/>
                    <a:gd name="T11" fmla="*/ 0 h 403"/>
                    <a:gd name="T12" fmla="*/ 0 w 716"/>
                    <a:gd name="T13" fmla="*/ 0 h 403"/>
                    <a:gd name="T14" fmla="*/ 0 w 716"/>
                    <a:gd name="T15" fmla="*/ 0 h 40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7" name="Freeform 50"/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>
                    <a:gd name="T0" fmla="*/ 0 w 717"/>
                    <a:gd name="T1" fmla="*/ 0 h 411"/>
                    <a:gd name="T2" fmla="*/ 0 w 717"/>
                    <a:gd name="T3" fmla="*/ 0 h 411"/>
                    <a:gd name="T4" fmla="*/ 0 w 717"/>
                    <a:gd name="T5" fmla="*/ 0 h 411"/>
                    <a:gd name="T6" fmla="*/ 0 w 717"/>
                    <a:gd name="T7" fmla="*/ 0 h 411"/>
                    <a:gd name="T8" fmla="*/ 0 w 717"/>
                    <a:gd name="T9" fmla="*/ 0 h 411"/>
                    <a:gd name="T10" fmla="*/ 0 w 717"/>
                    <a:gd name="T11" fmla="*/ 0 h 411"/>
                    <a:gd name="T12" fmla="*/ 0 w 717"/>
                    <a:gd name="T13" fmla="*/ 0 h 411"/>
                    <a:gd name="T14" fmla="*/ 0 w 717"/>
                    <a:gd name="T15" fmla="*/ 0 h 41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8" name="Freeform 51"/>
                <p:cNvSpPr>
                  <a:spLocks/>
                </p:cNvSpPr>
                <p:nvPr userDrawn="1"/>
              </p:nvSpPr>
              <p:spPr bwMode="auto">
                <a:xfrm rot="-3172564">
                  <a:off x="4951" y="138"/>
                  <a:ext cx="179" cy="138"/>
                </a:xfrm>
                <a:custGeom>
                  <a:avLst/>
                  <a:gdLst>
                    <a:gd name="T0" fmla="*/ 0 w 709"/>
                    <a:gd name="T1" fmla="*/ 0 h 386"/>
                    <a:gd name="T2" fmla="*/ 0 w 709"/>
                    <a:gd name="T3" fmla="*/ 0 h 386"/>
                    <a:gd name="T4" fmla="*/ 0 w 709"/>
                    <a:gd name="T5" fmla="*/ 0 h 386"/>
                    <a:gd name="T6" fmla="*/ 0 w 709"/>
                    <a:gd name="T7" fmla="*/ 0 h 386"/>
                    <a:gd name="T8" fmla="*/ 0 w 709"/>
                    <a:gd name="T9" fmla="*/ 0 h 386"/>
                    <a:gd name="T10" fmla="*/ 0 w 709"/>
                    <a:gd name="T11" fmla="*/ 0 h 386"/>
                    <a:gd name="T12" fmla="*/ 0 w 709"/>
                    <a:gd name="T13" fmla="*/ 0 h 386"/>
                    <a:gd name="T14" fmla="*/ 0 w 709"/>
                    <a:gd name="T15" fmla="*/ 0 h 38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038" name="Line 52"/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2364" y="5801286"/>
            <a:ext cx="1434796" cy="92757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ＭＳ Ｐゴシック" pitchFamily="18" charset="-128"/>
          <a:cs typeface="ＭＳ Ｐゴシック" pitchFamily="18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18" charset="0"/>
          <a:ea typeface="ＭＳ Ｐゴシック" pitchFamily="18" charset="-128"/>
          <a:cs typeface="ＭＳ Ｐゴシック" pitchFamily="18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18" charset="0"/>
          <a:ea typeface="ＭＳ Ｐゴシック" pitchFamily="18" charset="-128"/>
          <a:cs typeface="ＭＳ Ｐゴシック" pitchFamily="18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18" charset="0"/>
          <a:ea typeface="ＭＳ Ｐゴシック" pitchFamily="18" charset="-128"/>
          <a:cs typeface="ＭＳ Ｐゴシック" pitchFamily="18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18" charset="0"/>
          <a:ea typeface="ＭＳ Ｐゴシック" pitchFamily="18" charset="-128"/>
          <a:cs typeface="ＭＳ Ｐゴシック" pitchFamily="18" charset="-128"/>
        </a:defRPr>
      </a:lvl5pPr>
      <a:lvl6pPr marL="45719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18" charset="0"/>
        </a:defRPr>
      </a:lvl6pPr>
      <a:lvl7pPr marL="91438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18" charset="0"/>
        </a:defRPr>
      </a:lvl7pPr>
      <a:lvl8pPr marL="1371581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18" charset="0"/>
        </a:defRPr>
      </a:lvl8pPr>
      <a:lvl9pPr marL="1828775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18" charset="0"/>
        </a:defRPr>
      </a:lvl9pPr>
    </p:titleStyle>
    <p:bodyStyle>
      <a:lvl1pPr marL="342895" indent="-342895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18" charset="-128"/>
          <a:cs typeface="ＭＳ Ｐゴシック" pitchFamily="18" charset="-128"/>
        </a:defRPr>
      </a:lvl1pPr>
      <a:lvl2pPr marL="742940" indent="-285747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18" charset="-128"/>
        </a:defRPr>
      </a:lvl2pPr>
      <a:lvl3pPr marL="1142985" indent="-228597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18" charset="-128"/>
        </a:defRPr>
      </a:lvl3pPr>
      <a:lvl4pPr marL="1600178" indent="-228597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18" charset="-128"/>
        </a:defRPr>
      </a:lvl4pPr>
      <a:lvl5pPr marL="2057372" indent="-22859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18" charset="-128"/>
        </a:defRPr>
      </a:lvl5pPr>
      <a:lvl6pPr marL="2514566" indent="-22859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18" charset="-128"/>
        </a:defRPr>
      </a:lvl6pPr>
      <a:lvl7pPr marL="2971760" indent="-22859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18" charset="-128"/>
        </a:defRPr>
      </a:lvl7pPr>
      <a:lvl8pPr marL="3428954" indent="-22859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18" charset="-128"/>
        </a:defRPr>
      </a:lvl8pPr>
      <a:lvl9pPr marL="3886148" indent="-22859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18" charset="-128"/>
        </a:defRPr>
      </a:lvl9pPr>
    </p:bodyStyle>
    <p:otherStyle>
      <a:defPPr>
        <a:defRPr lang="en-US"/>
      </a:defPPr>
      <a:lvl1pPr marL="0" algn="l" defTabSz="4571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4" algn="l" defTabSz="4571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8" algn="l" defTabSz="4571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1" algn="l" defTabSz="4571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75" algn="l" defTabSz="4571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69" algn="l" defTabSz="4571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63" algn="l" defTabSz="4571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57" algn="l" defTabSz="4571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51" algn="l" defTabSz="4571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3763" y="125417"/>
            <a:ext cx="7358062" cy="1098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4" tIns="35714" rIns="35714" bIns="3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halkboard Bold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3763" y="2071692"/>
            <a:ext cx="7358062" cy="403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4" tIns="35714" rIns="35714" bIns="3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halkboard" charset="0"/>
              </a:rPr>
              <a:t>Click to edit Master text styles</a:t>
            </a:r>
          </a:p>
          <a:p>
            <a:pPr lvl="1"/>
            <a:r>
              <a:rPr lang="en-US">
                <a:sym typeface="Chalkboard" charset="0"/>
              </a:rPr>
              <a:t>Second level</a:t>
            </a:r>
          </a:p>
          <a:p>
            <a:pPr lvl="2"/>
            <a:r>
              <a:rPr lang="en-US">
                <a:sym typeface="Chalkboard" charset="0"/>
              </a:rPr>
              <a:t>Third level</a:t>
            </a:r>
          </a:p>
          <a:p>
            <a:pPr lvl="3"/>
            <a:r>
              <a:rPr lang="en-US">
                <a:sym typeface="Chalkboard" charset="0"/>
              </a:rPr>
              <a:t>Fourth level</a:t>
            </a:r>
          </a:p>
          <a:p>
            <a:pPr lvl="4"/>
            <a:r>
              <a:rPr lang="en-US">
                <a:sym typeface="Chalkboard" charset="0"/>
              </a:rPr>
              <a:t>Fifth level</a:t>
            </a:r>
          </a:p>
        </p:txBody>
      </p:sp>
      <p:sp>
        <p:nvSpPr>
          <p:cNvPr id="2052" name="Rectangle 3"/>
          <p:cNvSpPr>
            <a:spLocks/>
          </p:cNvSpPr>
          <p:nvPr/>
        </p:nvSpPr>
        <p:spPr bwMode="auto">
          <a:xfrm>
            <a:off x="355603" y="6483354"/>
            <a:ext cx="65452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defTabSz="914388" fontAlgn="base">
              <a:spcBef>
                <a:spcPct val="0"/>
              </a:spcBef>
              <a:spcAft>
                <a:spcPct val="0"/>
              </a:spcAft>
            </a:pPr>
            <a:r>
              <a:rPr lang="en-US" sz="1300" smtClean="0">
                <a:solidFill>
                  <a:srgbClr val="FFCC66"/>
                </a:solidFill>
                <a:latin typeface="Chalkboard" charset="0"/>
                <a:ea typeface="ＭＳ Ｐゴシック" charset="0"/>
                <a:cs typeface="ＭＳ Ｐゴシック" charset="0"/>
                <a:sym typeface="Chalkboard" charset="0"/>
              </a:rPr>
              <a:t>Riccardo Faccini (</a:t>
            </a:r>
            <a:r>
              <a:rPr lang="en-US" sz="1300" u="sng" smtClean="0">
                <a:solidFill>
                  <a:srgbClr val="FFCC66"/>
                </a:solidFill>
                <a:latin typeface="Chalkboard" charset="0"/>
                <a:ea typeface="ＭＳ Ｐゴシック" charset="0"/>
                <a:cs typeface="ＭＳ Ｐゴシック" charset="0"/>
                <a:sym typeface="Chalkboard" charset="0"/>
                <a:hlinkClick r:id="rId14"/>
              </a:rPr>
              <a:t>riccardo.faccini@roma1.infn.it</a:t>
            </a:r>
            <a:r>
              <a:rPr lang="en-US" sz="1300" smtClean="0">
                <a:solidFill>
                  <a:srgbClr val="FFCC66"/>
                </a:solidFill>
                <a:latin typeface="Chalkboard" charset="0"/>
                <a:ea typeface="ＭＳ Ｐゴシック" charset="0"/>
                <a:cs typeface="ＭＳ Ｐゴシック" charset="0"/>
                <a:sym typeface="Chalkboard" charset="0"/>
              </a:rPr>
              <a:t>) ICTR-PHE 2014</a:t>
            </a:r>
          </a:p>
        </p:txBody>
      </p:sp>
      <p:sp>
        <p:nvSpPr>
          <p:cNvPr id="2" name="Text Box 4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385175" y="6483354"/>
            <a:ext cx="230188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64287" tIns="32144" rIns="64287" bIns="32144" numCol="1" anchor="t" anchorCtr="0" compatLnSpc="1">
            <a:prstTxWarp prst="textNoShape">
              <a:avLst/>
            </a:prstTxWarp>
          </a:bodyPr>
          <a:lstStyle>
            <a:lvl1pPr algn="ctr">
              <a:defRPr sz="1300">
                <a:solidFill>
                  <a:schemeClr val="tx1"/>
                </a:solidFill>
                <a:latin typeface="+mn-lt"/>
                <a:ea typeface="ＭＳ Ｐゴシック" charset="0"/>
                <a:cs typeface="Chalkboard" charset="0"/>
              </a:defRPr>
            </a:lvl1pPr>
            <a:lvl2pPr algn="l"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algn="l"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algn="l"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algn="l"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9pPr>
          </a:lstStyle>
          <a:p>
            <a:pPr defTabSz="914388" fontAlgn="base">
              <a:spcBef>
                <a:spcPct val="0"/>
              </a:spcBef>
              <a:spcAft>
                <a:spcPct val="0"/>
              </a:spcAft>
              <a:defRPr/>
            </a:pPr>
            <a:fld id="{19EAA3F1-DE54-3546-B375-DE35F6A1F920}" type="slidenum">
              <a:rPr lang="en-US" smtClean="0">
                <a:solidFill>
                  <a:srgbClr val="FFFFFF"/>
                </a:solidFill>
                <a:latin typeface="Chalkboard"/>
                <a:sym typeface="Chalkboard" charset="0"/>
              </a:rPr>
              <a:pPr defTabSz="914388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  <a:latin typeface="Chalkboard"/>
              <a:sym typeface="Chalkbo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68733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ransition xmlns:p14="http://schemas.microsoft.com/office/powerpoint/2010/main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00">
          <a:solidFill>
            <a:schemeClr val="tx1"/>
          </a:solidFill>
          <a:latin typeface="+mj-lt"/>
          <a:ea typeface="+mj-ea"/>
          <a:cs typeface="+mj-cs"/>
          <a:sym typeface="Chalkboard Bold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00">
          <a:solidFill>
            <a:schemeClr val="tx1"/>
          </a:solidFill>
          <a:latin typeface="Chalkboard Bold" charset="0"/>
          <a:ea typeface="ヒラギノ角ゴ ProN W6" charset="0"/>
          <a:cs typeface="ヒラギノ角ゴ ProN W6" charset="0"/>
          <a:sym typeface="Chalkboard Bold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00">
          <a:solidFill>
            <a:schemeClr val="tx1"/>
          </a:solidFill>
          <a:latin typeface="Chalkboard Bold" charset="0"/>
          <a:ea typeface="ヒラギノ角ゴ ProN W6" charset="0"/>
          <a:cs typeface="ヒラギノ角ゴ ProN W6" charset="0"/>
          <a:sym typeface="Chalkboard Bold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00">
          <a:solidFill>
            <a:schemeClr val="tx1"/>
          </a:solidFill>
          <a:latin typeface="Chalkboard Bold" charset="0"/>
          <a:ea typeface="ヒラギノ角ゴ ProN W6" charset="0"/>
          <a:cs typeface="ヒラギノ角ゴ ProN W6" charset="0"/>
          <a:sym typeface="Chalkboard Bold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00">
          <a:solidFill>
            <a:schemeClr val="tx1"/>
          </a:solidFill>
          <a:latin typeface="Chalkboard Bold" charset="0"/>
          <a:ea typeface="ヒラギノ角ゴ ProN W6" charset="0"/>
          <a:cs typeface="ヒラギノ角ゴ ProN W6" charset="0"/>
          <a:sym typeface="Chalkboard Bold" charset="0"/>
        </a:defRPr>
      </a:lvl5pPr>
      <a:lvl6pPr marL="321435" algn="ctr" rtl="0" fontAlgn="base">
        <a:spcBef>
          <a:spcPct val="0"/>
        </a:spcBef>
        <a:spcAft>
          <a:spcPct val="0"/>
        </a:spcAft>
        <a:defRPr sz="5100">
          <a:solidFill>
            <a:schemeClr val="tx1"/>
          </a:solidFill>
          <a:latin typeface="Chalkboard Bold" charset="0"/>
          <a:ea typeface="ヒラギノ角ゴ ProN W6" charset="0"/>
          <a:cs typeface="ヒラギノ角ゴ ProN W6" charset="0"/>
          <a:sym typeface="Chalkboard Bold" charset="0"/>
        </a:defRPr>
      </a:lvl6pPr>
      <a:lvl7pPr marL="642874" algn="ctr" rtl="0" fontAlgn="base">
        <a:spcBef>
          <a:spcPct val="0"/>
        </a:spcBef>
        <a:spcAft>
          <a:spcPct val="0"/>
        </a:spcAft>
        <a:defRPr sz="5100">
          <a:solidFill>
            <a:schemeClr val="tx1"/>
          </a:solidFill>
          <a:latin typeface="Chalkboard Bold" charset="0"/>
          <a:ea typeface="ヒラギノ角ゴ ProN W6" charset="0"/>
          <a:cs typeface="ヒラギノ角ゴ ProN W6" charset="0"/>
          <a:sym typeface="Chalkboard Bold" charset="0"/>
        </a:defRPr>
      </a:lvl7pPr>
      <a:lvl8pPr marL="964310" algn="ctr" rtl="0" fontAlgn="base">
        <a:spcBef>
          <a:spcPct val="0"/>
        </a:spcBef>
        <a:spcAft>
          <a:spcPct val="0"/>
        </a:spcAft>
        <a:defRPr sz="5100">
          <a:solidFill>
            <a:schemeClr val="tx1"/>
          </a:solidFill>
          <a:latin typeface="Chalkboard Bold" charset="0"/>
          <a:ea typeface="ヒラギノ角ゴ ProN W6" charset="0"/>
          <a:cs typeface="ヒラギノ角ゴ ProN W6" charset="0"/>
          <a:sym typeface="Chalkboard Bold" charset="0"/>
        </a:defRPr>
      </a:lvl8pPr>
      <a:lvl9pPr marL="1285746" algn="ctr" rtl="0" fontAlgn="base">
        <a:spcBef>
          <a:spcPct val="0"/>
        </a:spcBef>
        <a:spcAft>
          <a:spcPct val="0"/>
        </a:spcAft>
        <a:defRPr sz="5100">
          <a:solidFill>
            <a:schemeClr val="tx1"/>
          </a:solidFill>
          <a:latin typeface="Chalkboard Bold" charset="0"/>
          <a:ea typeface="ヒラギノ角ゴ ProN W6" charset="0"/>
          <a:cs typeface="ヒラギノ角ゴ ProN W6" charset="0"/>
          <a:sym typeface="Chalkboard Bold" charset="0"/>
        </a:defRPr>
      </a:lvl9pPr>
    </p:titleStyle>
    <p:bodyStyle>
      <a:lvl1pPr marL="588955" indent="-303209" algn="l" rtl="0" eaLnBrk="0" fontAlgn="base" hangingPunct="0">
        <a:spcBef>
          <a:spcPts val="1125"/>
        </a:spcBef>
        <a:spcAft>
          <a:spcPct val="0"/>
        </a:spcAft>
        <a:buSzPct val="66000"/>
        <a:buChar char="•"/>
        <a:defRPr sz="2500">
          <a:solidFill>
            <a:schemeClr val="tx1"/>
          </a:solidFill>
          <a:latin typeface="+mn-lt"/>
          <a:ea typeface="+mn-ea"/>
          <a:cs typeface="+mn-cs"/>
          <a:sym typeface="Chalkboard" charset="0"/>
        </a:defRPr>
      </a:lvl1pPr>
      <a:lvl2pPr marL="973125" indent="-303209" algn="l" rtl="0" eaLnBrk="0" fontAlgn="base" hangingPunct="0">
        <a:spcBef>
          <a:spcPts val="1125"/>
        </a:spcBef>
        <a:spcAft>
          <a:spcPct val="0"/>
        </a:spcAft>
        <a:buSzPct val="66000"/>
        <a:buChar char="•"/>
        <a:defRPr sz="2200">
          <a:solidFill>
            <a:srgbClr val="FFFF00"/>
          </a:solidFill>
          <a:latin typeface="+mn-lt"/>
          <a:ea typeface="+mn-ea"/>
          <a:cs typeface="+mn-cs"/>
          <a:sym typeface="Chalkboard" charset="0"/>
        </a:defRPr>
      </a:lvl2pPr>
      <a:lvl3pPr marL="1347770" indent="-303209" algn="l" rtl="0" eaLnBrk="0" fontAlgn="base" hangingPunct="0">
        <a:spcBef>
          <a:spcPts val="1125"/>
        </a:spcBef>
        <a:spcAft>
          <a:spcPct val="0"/>
        </a:spcAft>
        <a:buSzPct val="66000"/>
        <a:buChar char="•"/>
        <a:defRPr sz="2000">
          <a:solidFill>
            <a:srgbClr val="00FFFF"/>
          </a:solidFill>
          <a:latin typeface="+mn-lt"/>
          <a:ea typeface="+mn-ea"/>
          <a:cs typeface="+mn-cs"/>
          <a:sym typeface="Chalkboard" charset="0"/>
        </a:defRPr>
      </a:lvl3pPr>
      <a:lvl4pPr marL="1749402" indent="-303209" algn="l" rtl="0" eaLnBrk="0" fontAlgn="base" hangingPunct="0">
        <a:spcBef>
          <a:spcPts val="1125"/>
        </a:spcBef>
        <a:spcAft>
          <a:spcPct val="0"/>
        </a:spcAft>
        <a:buSzPct val="66000"/>
        <a:buChar char="•"/>
        <a:defRPr sz="1700">
          <a:solidFill>
            <a:srgbClr val="FF6FCF"/>
          </a:solidFill>
          <a:latin typeface="+mn-lt"/>
          <a:ea typeface="+mn-ea"/>
          <a:cs typeface="+mn-cs"/>
          <a:sym typeface="Chalkboard" charset="0"/>
        </a:defRPr>
      </a:lvl4pPr>
      <a:lvl5pPr marL="2160559" indent="-303209" algn="l" rtl="0" eaLnBrk="0" fontAlgn="base" hangingPunct="0">
        <a:spcBef>
          <a:spcPts val="1125"/>
        </a:spcBef>
        <a:spcAft>
          <a:spcPct val="0"/>
        </a:spcAft>
        <a:buSzPct val="66000"/>
        <a:buChar char="•"/>
        <a:defRPr sz="1400">
          <a:solidFill>
            <a:schemeClr val="tx1"/>
          </a:solidFill>
          <a:latin typeface="+mn-lt"/>
          <a:ea typeface="+mn-ea"/>
          <a:cs typeface="+mn-cs"/>
          <a:sym typeface="Chalkboard" charset="0"/>
        </a:defRPr>
      </a:lvl5pPr>
      <a:lvl6pPr marL="2484437" indent="-305811" algn="l" rtl="0" fontAlgn="base">
        <a:spcBef>
          <a:spcPts val="1125"/>
        </a:spcBef>
        <a:spcAft>
          <a:spcPct val="0"/>
        </a:spcAft>
        <a:buSzPct val="66000"/>
        <a:buChar char="•"/>
        <a:defRPr sz="1400">
          <a:solidFill>
            <a:schemeClr val="tx1"/>
          </a:solidFill>
          <a:latin typeface="+mn-lt"/>
          <a:ea typeface="+mn-ea"/>
          <a:cs typeface="+mn-cs"/>
          <a:sym typeface="Chalkboard" charset="0"/>
        </a:defRPr>
      </a:lvl6pPr>
      <a:lvl7pPr marL="2805873" indent="-305811" algn="l" rtl="0" fontAlgn="base">
        <a:spcBef>
          <a:spcPts val="1125"/>
        </a:spcBef>
        <a:spcAft>
          <a:spcPct val="0"/>
        </a:spcAft>
        <a:buSzPct val="66000"/>
        <a:buChar char="•"/>
        <a:defRPr sz="1400">
          <a:solidFill>
            <a:schemeClr val="tx1"/>
          </a:solidFill>
          <a:latin typeface="+mn-lt"/>
          <a:ea typeface="+mn-ea"/>
          <a:cs typeface="+mn-cs"/>
          <a:sym typeface="Chalkboard" charset="0"/>
        </a:defRPr>
      </a:lvl7pPr>
      <a:lvl8pPr marL="3127310" indent="-305811" algn="l" rtl="0" fontAlgn="base">
        <a:spcBef>
          <a:spcPts val="1125"/>
        </a:spcBef>
        <a:spcAft>
          <a:spcPct val="0"/>
        </a:spcAft>
        <a:buSzPct val="66000"/>
        <a:buChar char="•"/>
        <a:defRPr sz="1400">
          <a:solidFill>
            <a:schemeClr val="tx1"/>
          </a:solidFill>
          <a:latin typeface="+mn-lt"/>
          <a:ea typeface="+mn-ea"/>
          <a:cs typeface="+mn-cs"/>
          <a:sym typeface="Chalkboard" charset="0"/>
        </a:defRPr>
      </a:lvl8pPr>
      <a:lvl9pPr marL="3448747" indent="-305811" algn="l" rtl="0" fontAlgn="base">
        <a:spcBef>
          <a:spcPts val="1125"/>
        </a:spcBef>
        <a:spcAft>
          <a:spcPct val="0"/>
        </a:spcAft>
        <a:buSzPct val="66000"/>
        <a:buChar char="•"/>
        <a:defRPr sz="1400">
          <a:solidFill>
            <a:schemeClr val="tx1"/>
          </a:solidFill>
          <a:latin typeface="+mn-lt"/>
          <a:ea typeface="+mn-ea"/>
          <a:cs typeface="+mn-cs"/>
          <a:sym typeface="Chalkboard" charset="0"/>
        </a:defRPr>
      </a:lvl9pPr>
    </p:bodyStyle>
    <p:otherStyle>
      <a:defPPr>
        <a:defRPr lang="en-US"/>
      </a:defPPr>
      <a:lvl1pPr marL="0" algn="l" defTabSz="32143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35" algn="l" defTabSz="32143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874" algn="l" defTabSz="32143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10" algn="l" defTabSz="32143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746" algn="l" defTabSz="32143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183" algn="l" defTabSz="32143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620" algn="l" defTabSz="32143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056" algn="l" defTabSz="32143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492" algn="l" defTabSz="32143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pour modifier le style du titre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8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6E284FDD-3F23-394A-8A4B-8E8B60095E72}" type="datetime1">
              <a:rPr lang="en-US" smtClean="0"/>
              <a:t>11/16/16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8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8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C66C408B-570B-DB41-8904-DCFE1D8308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5pPr>
      <a:lvl6pPr marL="45719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38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581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775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895" indent="-342895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40" indent="-285747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2985" indent="-228597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178" indent="-228597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372" indent="-22859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566" indent="-22859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60" indent="-22859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54" indent="-22859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48" indent="-22859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3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4" algn="l" defTabSz="9143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8" algn="l" defTabSz="9143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1" algn="l" defTabSz="9143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75" algn="l" defTabSz="9143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69" algn="l" defTabSz="9143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63" algn="l" defTabSz="9143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57" algn="l" defTabSz="9143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51" algn="l" defTabSz="9143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pour modifier le style du titre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8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6CF714D9-217A-E246-A78B-224D60119C1F}" type="datetime1">
              <a:rPr lang="en-US" smtClean="0"/>
              <a:t>11/16/16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8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8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1F54E786-683E-7E45-A68D-8E2DA1A504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5pPr>
      <a:lvl6pPr marL="45719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38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581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775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895" indent="-342895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40" indent="-285747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2985" indent="-228597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178" indent="-228597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372" indent="-22859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566" indent="-22859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60" indent="-22859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54" indent="-22859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48" indent="-22859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3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4" algn="l" defTabSz="9143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8" algn="l" defTabSz="9143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1" algn="l" defTabSz="9143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75" algn="l" defTabSz="9143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69" algn="l" defTabSz="9143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63" algn="l" defTabSz="9143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57" algn="l" defTabSz="9143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51" algn="l" defTabSz="9143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pour modifier le style du titre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8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8C7C3ADF-D971-924A-9ADB-4B619AF46E3E}" type="datetime1">
              <a:rPr lang="en-US" smtClean="0"/>
              <a:t>11/16/16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8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8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87D29356-496E-224A-9F6E-582854FA00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5pPr>
      <a:lvl6pPr marL="45719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38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581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775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895" indent="-342895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40" indent="-285747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2985" indent="-228597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178" indent="-228597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372" indent="-22859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566" indent="-22859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60" indent="-22859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54" indent="-22859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48" indent="-22859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3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4" algn="l" defTabSz="9143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8" algn="l" defTabSz="9143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1" algn="l" defTabSz="9143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75" algn="l" defTabSz="9143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69" algn="l" defTabSz="9143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63" algn="l" defTabSz="9143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57" algn="l" defTabSz="9143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51" algn="l" defTabSz="9143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pour modifier le style du titre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8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6009F540-D011-F741-98C5-8D8610E3968D}" type="datetime1">
              <a:rPr lang="en-US" smtClean="0"/>
              <a:t>11/16/16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8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8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4688AD94-0E39-8349-B1A8-47DE93E468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5pPr>
      <a:lvl6pPr marL="45719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38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581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775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895" indent="-342895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40" indent="-285747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2985" indent="-228597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178" indent="-228597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372" indent="-22859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566" indent="-22859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60" indent="-22859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54" indent="-22859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48" indent="-22859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3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4" algn="l" defTabSz="9143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8" algn="l" defTabSz="9143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1" algn="l" defTabSz="9143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75" algn="l" defTabSz="9143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69" algn="l" defTabSz="9143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63" algn="l" defTabSz="9143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57" algn="l" defTabSz="9143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51" algn="l" defTabSz="9143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Placeholder 21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38" tIns="45719" rIns="91438" bIns="45719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270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219202"/>
            <a:ext cx="8229600" cy="4910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3" y="6356354"/>
            <a:ext cx="2289175" cy="365125"/>
          </a:xfrm>
          <a:prstGeom prst="rect">
            <a:avLst/>
          </a:prstGeom>
        </p:spPr>
        <p:txBody>
          <a:bodyPr vert="horz" lIns="91438" tIns="45719" rIns="91438" bIns="45719"/>
          <a:lstStyle>
            <a:lvl1pPr algn="r" eaLnBrk="1" latinLnBrk="0" hangingPunct="1">
              <a:defRPr kumimoji="0" sz="1400">
                <a:solidFill>
                  <a:srgbClr val="464653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7AAFE533-FB17-814B-8E71-0B2378F86457}" type="datetime1">
              <a:rPr lang="en-US" smtClean="0"/>
              <a:t>11/16/16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775" y="6356354"/>
            <a:ext cx="3505200" cy="365125"/>
          </a:xfrm>
          <a:prstGeom prst="rect">
            <a:avLst/>
          </a:prstGeom>
        </p:spPr>
        <p:txBody>
          <a:bodyPr vert="horz" lIns="91438" tIns="45719" rIns="91438" bIns="45719"/>
          <a:lstStyle>
            <a:lvl1pPr algn="ctr" eaLnBrk="1" latinLnBrk="0" hangingPunct="1">
              <a:defRPr kumimoji="0" sz="1400">
                <a:solidFill>
                  <a:srgbClr val="464653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776" y="6356354"/>
            <a:ext cx="1981200" cy="365125"/>
          </a:xfrm>
          <a:prstGeom prst="rect">
            <a:avLst/>
          </a:prstGeom>
        </p:spPr>
        <p:txBody>
          <a:bodyPr vert="horz" lIns="91438" tIns="45719" rIns="91438" bIns="45719"/>
          <a:lstStyle>
            <a:lvl1pPr algn="l" eaLnBrk="1" latinLnBrk="0" hangingPunct="1">
              <a:defRPr kumimoji="0" sz="1400">
                <a:solidFill>
                  <a:srgbClr val="464653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2517B38F-DD89-D34B-AD47-392889D6881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2711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72712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1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  <a:latin typeface="Gill Sans MT"/>
            </a:endParaRPr>
          </a:p>
        </p:txBody>
      </p:sp>
      <p:pic>
        <p:nvPicPr>
          <p:cNvPr id="72714" name="Picture 8" descr="logo"/>
          <p:cNvPicPr>
            <a:picLocks noChangeAspect="1" noChangeArrowheads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05817" y="1"/>
            <a:ext cx="738187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kern="1200">
          <a:solidFill>
            <a:schemeClr val="tx2"/>
          </a:solidFill>
          <a:latin typeface="Cambria"/>
          <a:ea typeface="ＭＳ Ｐゴシック" charset="0"/>
          <a:cs typeface="Cambri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charset="0"/>
          <a:ea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charset="0"/>
          <a:ea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charset="0"/>
          <a:ea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charset="0"/>
          <a:ea typeface="ＭＳ Ｐゴシック" charset="0"/>
        </a:defRPr>
      </a:lvl5pPr>
      <a:lvl6pPr marL="457194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charset="0"/>
          <a:ea typeface="ＭＳ Ｐゴシック" charset="0"/>
        </a:defRPr>
      </a:lvl6pPr>
      <a:lvl7pPr marL="914388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charset="0"/>
          <a:ea typeface="ＭＳ Ｐゴシック" charset="0"/>
        </a:defRPr>
      </a:lvl7pPr>
      <a:lvl8pPr marL="1371581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charset="0"/>
          <a:ea typeface="ＭＳ Ｐゴシック" charset="0"/>
        </a:defRPr>
      </a:lvl8pPr>
      <a:lvl9pPr marL="1828775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charset="0"/>
          <a:ea typeface="ＭＳ Ｐゴシック" charset="0"/>
        </a:defRPr>
      </a:lvl9pPr>
    </p:titleStyle>
    <p:bodyStyle>
      <a:lvl1pPr marL="273047" indent="-273047" algn="l" rtl="0" eaLnBrk="1" fontAlgn="base" hangingPunct="1">
        <a:spcBef>
          <a:spcPts val="600"/>
        </a:spcBef>
        <a:spcAft>
          <a:spcPct val="0"/>
        </a:spcAft>
        <a:buClr>
          <a:schemeClr val="accent1"/>
        </a:buClr>
        <a:buSzPct val="76000"/>
        <a:buFont typeface="Wingdings 3" charset="0"/>
        <a:buChar char=""/>
        <a:defRPr sz="2600" kern="1200">
          <a:solidFill>
            <a:schemeClr val="tx1"/>
          </a:solidFill>
          <a:latin typeface="Cambria"/>
          <a:ea typeface="ＭＳ Ｐゴシック" charset="0"/>
          <a:cs typeface="Cambria"/>
        </a:defRPr>
      </a:lvl1pPr>
      <a:lvl2pPr marL="547680" indent="-273047" algn="l" rtl="0" eaLnBrk="1" fontAlgn="base" hangingPunct="1">
        <a:spcBef>
          <a:spcPts val="500"/>
        </a:spcBef>
        <a:spcAft>
          <a:spcPct val="0"/>
        </a:spcAft>
        <a:buClr>
          <a:schemeClr val="accent2"/>
        </a:buClr>
        <a:buSzPct val="76000"/>
        <a:buFont typeface="Wingdings 3" charset="0"/>
        <a:buChar char=""/>
        <a:defRPr sz="2300" kern="1200">
          <a:solidFill>
            <a:schemeClr val="tx2"/>
          </a:solidFill>
          <a:latin typeface="Cambria"/>
          <a:ea typeface="ＭＳ Ｐゴシック" charset="0"/>
          <a:cs typeface="Cambria"/>
        </a:defRPr>
      </a:lvl2pPr>
      <a:lvl3pPr marL="822314" indent="-228597" algn="l" rtl="0" eaLnBrk="1" fontAlgn="base" hangingPunct="1">
        <a:spcBef>
          <a:spcPts val="500"/>
        </a:spcBef>
        <a:spcAft>
          <a:spcPct val="0"/>
        </a:spcAft>
        <a:buClr>
          <a:srgbClr val="BCBCBC"/>
        </a:buClr>
        <a:buSzPct val="76000"/>
        <a:buFont typeface="Wingdings 3" charset="0"/>
        <a:buChar char=""/>
        <a:defRPr sz="2000" kern="1200">
          <a:solidFill>
            <a:schemeClr val="tx1"/>
          </a:solidFill>
          <a:latin typeface="Cambria"/>
          <a:ea typeface="ＭＳ Ｐゴシック" charset="0"/>
          <a:cs typeface="Cambria"/>
        </a:defRPr>
      </a:lvl3pPr>
      <a:lvl4pPr marL="1096949" indent="-228597" algn="l" rtl="0" eaLnBrk="1" fontAlgn="base" hangingPunct="1">
        <a:spcBef>
          <a:spcPts val="400"/>
        </a:spcBef>
        <a:spcAft>
          <a:spcPct val="0"/>
        </a:spcAft>
        <a:buClr>
          <a:srgbClr val="8BA2B4"/>
        </a:buClr>
        <a:buSzPct val="70000"/>
        <a:buFont typeface="Wingdings" charset="0"/>
        <a:buChar char=""/>
        <a:defRPr kern="1200">
          <a:solidFill>
            <a:schemeClr val="tx1"/>
          </a:solidFill>
          <a:latin typeface="Cambria"/>
          <a:ea typeface="ＭＳ Ｐゴシック" charset="0"/>
          <a:cs typeface="Cambria"/>
        </a:defRPr>
      </a:lvl4pPr>
      <a:lvl5pPr marL="1371581" indent="-228597" algn="l" rtl="0" eaLnBrk="1" fontAlgn="base" hangingPunct="1">
        <a:spcBef>
          <a:spcPts val="3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"/>
        <a:defRPr sz="1600" kern="1200">
          <a:solidFill>
            <a:schemeClr val="tx1"/>
          </a:solidFill>
          <a:latin typeface="Cambria"/>
          <a:ea typeface="ＭＳ Ｐゴシック" charset="0"/>
          <a:cs typeface="Cambria"/>
        </a:defRPr>
      </a:lvl5pPr>
      <a:lvl6pPr marL="1645898" indent="-182878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775" indent="-182878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53" indent="-182878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31" indent="-182878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7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6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6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5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5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Placeholder 21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38" tIns="45719" rIns="91438" bIns="45719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0899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219202"/>
            <a:ext cx="8229600" cy="4910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3" y="6356354"/>
            <a:ext cx="2289175" cy="365125"/>
          </a:xfrm>
          <a:prstGeom prst="rect">
            <a:avLst/>
          </a:prstGeom>
        </p:spPr>
        <p:txBody>
          <a:bodyPr vert="horz" lIns="91438" tIns="45719" rIns="91438" bIns="45719"/>
          <a:lstStyle>
            <a:lvl1pPr algn="r" eaLnBrk="1" latinLnBrk="0" hangingPunct="1">
              <a:defRPr kumimoji="0" sz="1400">
                <a:solidFill>
                  <a:srgbClr val="464653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FFF6FC73-FD1B-4341-84BA-060C8D70719D}" type="datetime1">
              <a:rPr lang="en-US" smtClean="0"/>
              <a:t>11/16/16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775" y="6356354"/>
            <a:ext cx="3505200" cy="365125"/>
          </a:xfrm>
          <a:prstGeom prst="rect">
            <a:avLst/>
          </a:prstGeom>
        </p:spPr>
        <p:txBody>
          <a:bodyPr vert="horz" lIns="91438" tIns="45719" rIns="91438" bIns="45719"/>
          <a:lstStyle>
            <a:lvl1pPr algn="ctr" eaLnBrk="1" latinLnBrk="0" hangingPunct="1">
              <a:defRPr kumimoji="0" sz="1400">
                <a:solidFill>
                  <a:srgbClr val="464653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776" y="6356354"/>
            <a:ext cx="1981200" cy="365125"/>
          </a:xfrm>
          <a:prstGeom prst="rect">
            <a:avLst/>
          </a:prstGeom>
        </p:spPr>
        <p:txBody>
          <a:bodyPr vert="horz" lIns="91438" tIns="45719" rIns="91438" bIns="45719"/>
          <a:lstStyle>
            <a:lvl1pPr algn="l" eaLnBrk="1" latinLnBrk="0" hangingPunct="1">
              <a:defRPr kumimoji="0" sz="1400">
                <a:solidFill>
                  <a:srgbClr val="464653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6E8884BE-481D-B546-A21D-94586516F4D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0903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80904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1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  <a:latin typeface="Gill Sans MT"/>
            </a:endParaRPr>
          </a:p>
        </p:txBody>
      </p:sp>
      <p:pic>
        <p:nvPicPr>
          <p:cNvPr id="80906" name="Picture 8" descr="logo"/>
          <p:cNvPicPr>
            <a:picLocks noChangeAspect="1" noChangeArrowheads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05817" y="1"/>
            <a:ext cx="738187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kern="1200">
          <a:solidFill>
            <a:schemeClr val="tx2"/>
          </a:solidFill>
          <a:latin typeface="Cambria"/>
          <a:ea typeface="ＭＳ Ｐゴシック" charset="0"/>
          <a:cs typeface="Cambri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charset="0"/>
          <a:ea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charset="0"/>
          <a:ea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charset="0"/>
          <a:ea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charset="0"/>
          <a:ea typeface="ＭＳ Ｐゴシック" charset="0"/>
        </a:defRPr>
      </a:lvl5pPr>
      <a:lvl6pPr marL="457194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charset="0"/>
          <a:ea typeface="ＭＳ Ｐゴシック" charset="0"/>
        </a:defRPr>
      </a:lvl6pPr>
      <a:lvl7pPr marL="914388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charset="0"/>
          <a:ea typeface="ＭＳ Ｐゴシック" charset="0"/>
        </a:defRPr>
      </a:lvl7pPr>
      <a:lvl8pPr marL="1371581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charset="0"/>
          <a:ea typeface="ＭＳ Ｐゴシック" charset="0"/>
        </a:defRPr>
      </a:lvl8pPr>
      <a:lvl9pPr marL="1828775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charset="0"/>
          <a:ea typeface="ＭＳ Ｐゴシック" charset="0"/>
        </a:defRPr>
      </a:lvl9pPr>
    </p:titleStyle>
    <p:bodyStyle>
      <a:lvl1pPr marL="273047" indent="-273047" algn="l" rtl="0" eaLnBrk="1" fontAlgn="base" hangingPunct="1">
        <a:spcBef>
          <a:spcPts val="600"/>
        </a:spcBef>
        <a:spcAft>
          <a:spcPct val="0"/>
        </a:spcAft>
        <a:buClr>
          <a:schemeClr val="accent1"/>
        </a:buClr>
        <a:buSzPct val="76000"/>
        <a:buFont typeface="Wingdings 3" charset="0"/>
        <a:buChar char=""/>
        <a:defRPr sz="2600" kern="1200">
          <a:solidFill>
            <a:schemeClr val="tx1"/>
          </a:solidFill>
          <a:latin typeface="Cambria"/>
          <a:ea typeface="ＭＳ Ｐゴシック" charset="0"/>
          <a:cs typeface="Cambria"/>
        </a:defRPr>
      </a:lvl1pPr>
      <a:lvl2pPr marL="547680" indent="-273047" algn="l" rtl="0" eaLnBrk="1" fontAlgn="base" hangingPunct="1">
        <a:spcBef>
          <a:spcPts val="500"/>
        </a:spcBef>
        <a:spcAft>
          <a:spcPct val="0"/>
        </a:spcAft>
        <a:buClr>
          <a:schemeClr val="accent2"/>
        </a:buClr>
        <a:buSzPct val="76000"/>
        <a:buFont typeface="Wingdings 3" charset="0"/>
        <a:buChar char=""/>
        <a:defRPr sz="2300" kern="1200">
          <a:solidFill>
            <a:schemeClr val="tx2"/>
          </a:solidFill>
          <a:latin typeface="Cambria"/>
          <a:ea typeface="ＭＳ Ｐゴシック" charset="0"/>
          <a:cs typeface="Cambria"/>
        </a:defRPr>
      </a:lvl2pPr>
      <a:lvl3pPr marL="822314" indent="-228597" algn="l" rtl="0" eaLnBrk="1" fontAlgn="base" hangingPunct="1">
        <a:spcBef>
          <a:spcPts val="500"/>
        </a:spcBef>
        <a:spcAft>
          <a:spcPct val="0"/>
        </a:spcAft>
        <a:buClr>
          <a:srgbClr val="BCBCBC"/>
        </a:buClr>
        <a:buSzPct val="76000"/>
        <a:buFont typeface="Wingdings 3" charset="0"/>
        <a:buChar char=""/>
        <a:defRPr sz="2000" kern="1200">
          <a:solidFill>
            <a:schemeClr val="tx1"/>
          </a:solidFill>
          <a:latin typeface="Cambria"/>
          <a:ea typeface="ＭＳ Ｐゴシック" charset="0"/>
          <a:cs typeface="Cambria"/>
        </a:defRPr>
      </a:lvl3pPr>
      <a:lvl4pPr marL="1096949" indent="-228597" algn="l" rtl="0" eaLnBrk="1" fontAlgn="base" hangingPunct="1">
        <a:spcBef>
          <a:spcPts val="400"/>
        </a:spcBef>
        <a:spcAft>
          <a:spcPct val="0"/>
        </a:spcAft>
        <a:buClr>
          <a:srgbClr val="8BA2B4"/>
        </a:buClr>
        <a:buSzPct val="70000"/>
        <a:buFont typeface="Wingdings" charset="0"/>
        <a:buChar char=""/>
        <a:defRPr kern="1200">
          <a:solidFill>
            <a:schemeClr val="tx1"/>
          </a:solidFill>
          <a:latin typeface="Cambria"/>
          <a:ea typeface="ＭＳ Ｐゴシック" charset="0"/>
          <a:cs typeface="Cambria"/>
        </a:defRPr>
      </a:lvl4pPr>
      <a:lvl5pPr marL="1371581" indent="-228597" algn="l" rtl="0" eaLnBrk="1" fontAlgn="base" hangingPunct="1">
        <a:spcBef>
          <a:spcPts val="3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"/>
        <a:defRPr sz="1600" kern="1200">
          <a:solidFill>
            <a:schemeClr val="tx1"/>
          </a:solidFill>
          <a:latin typeface="Cambria"/>
          <a:ea typeface="ＭＳ Ｐゴシック" charset="0"/>
          <a:cs typeface="Cambria"/>
        </a:defRPr>
      </a:lvl5pPr>
      <a:lvl6pPr marL="1645898" indent="-182878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775" indent="-182878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53" indent="-182878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31" indent="-182878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7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6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6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5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5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Placeholder 21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38" tIns="45719" rIns="91438" bIns="45719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909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219202"/>
            <a:ext cx="8229600" cy="4910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3" y="6356354"/>
            <a:ext cx="2289175" cy="365125"/>
          </a:xfrm>
          <a:prstGeom prst="rect">
            <a:avLst/>
          </a:prstGeom>
        </p:spPr>
        <p:txBody>
          <a:bodyPr vert="horz" lIns="91438" tIns="45719" rIns="91438" bIns="45719"/>
          <a:lstStyle>
            <a:lvl1pPr algn="r" eaLnBrk="1" latinLnBrk="0" hangingPunct="1">
              <a:defRPr kumimoji="0" sz="1400">
                <a:solidFill>
                  <a:srgbClr val="464653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6F69B845-378B-C74E-B069-9DD1A721303B}" type="datetime1">
              <a:rPr lang="en-US" smtClean="0"/>
              <a:t>11/16/16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775" y="6356354"/>
            <a:ext cx="3505200" cy="365125"/>
          </a:xfrm>
          <a:prstGeom prst="rect">
            <a:avLst/>
          </a:prstGeom>
        </p:spPr>
        <p:txBody>
          <a:bodyPr vert="horz" lIns="91438" tIns="45719" rIns="91438" bIns="45719"/>
          <a:lstStyle>
            <a:lvl1pPr algn="ctr" eaLnBrk="1" latinLnBrk="0" hangingPunct="1">
              <a:defRPr kumimoji="0" sz="1400">
                <a:solidFill>
                  <a:srgbClr val="464653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776" y="6356354"/>
            <a:ext cx="1981200" cy="365125"/>
          </a:xfrm>
          <a:prstGeom prst="rect">
            <a:avLst/>
          </a:prstGeom>
        </p:spPr>
        <p:txBody>
          <a:bodyPr vert="horz" lIns="91438" tIns="45719" rIns="91438" bIns="45719"/>
          <a:lstStyle>
            <a:lvl1pPr algn="l" eaLnBrk="1" latinLnBrk="0" hangingPunct="1">
              <a:defRPr kumimoji="0" sz="1400">
                <a:solidFill>
                  <a:srgbClr val="464653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D4D8B24F-F8A0-8242-8B8B-9B77E79CAD1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9095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89096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1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  <a:latin typeface="Gill Sans MT"/>
            </a:endParaRPr>
          </a:p>
        </p:txBody>
      </p:sp>
      <p:pic>
        <p:nvPicPr>
          <p:cNvPr id="89098" name="Picture 8" descr="logo"/>
          <p:cNvPicPr>
            <a:picLocks noChangeAspect="1" noChangeArrowheads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05817" y="1"/>
            <a:ext cx="738187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kern="1200">
          <a:solidFill>
            <a:schemeClr val="tx2"/>
          </a:solidFill>
          <a:latin typeface="Cambria"/>
          <a:ea typeface="ＭＳ Ｐゴシック" charset="0"/>
          <a:cs typeface="Cambri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charset="0"/>
          <a:ea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charset="0"/>
          <a:ea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charset="0"/>
          <a:ea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charset="0"/>
          <a:ea typeface="ＭＳ Ｐゴシック" charset="0"/>
        </a:defRPr>
      </a:lvl5pPr>
      <a:lvl6pPr marL="457194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charset="0"/>
          <a:ea typeface="ＭＳ Ｐゴシック" charset="0"/>
        </a:defRPr>
      </a:lvl6pPr>
      <a:lvl7pPr marL="914388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charset="0"/>
          <a:ea typeface="ＭＳ Ｐゴシック" charset="0"/>
        </a:defRPr>
      </a:lvl7pPr>
      <a:lvl8pPr marL="1371581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charset="0"/>
          <a:ea typeface="ＭＳ Ｐゴシック" charset="0"/>
        </a:defRPr>
      </a:lvl8pPr>
      <a:lvl9pPr marL="1828775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charset="0"/>
          <a:ea typeface="ＭＳ Ｐゴシック" charset="0"/>
        </a:defRPr>
      </a:lvl9pPr>
    </p:titleStyle>
    <p:bodyStyle>
      <a:lvl1pPr marL="273047" indent="-273047" algn="l" rtl="0" eaLnBrk="1" fontAlgn="base" hangingPunct="1">
        <a:spcBef>
          <a:spcPts val="600"/>
        </a:spcBef>
        <a:spcAft>
          <a:spcPct val="0"/>
        </a:spcAft>
        <a:buClr>
          <a:schemeClr val="accent1"/>
        </a:buClr>
        <a:buSzPct val="76000"/>
        <a:buFont typeface="Wingdings 3" charset="0"/>
        <a:buChar char=""/>
        <a:defRPr sz="2600" kern="1200">
          <a:solidFill>
            <a:schemeClr val="tx1"/>
          </a:solidFill>
          <a:latin typeface="Cambria"/>
          <a:ea typeface="ＭＳ Ｐゴシック" charset="0"/>
          <a:cs typeface="Cambria"/>
        </a:defRPr>
      </a:lvl1pPr>
      <a:lvl2pPr marL="547680" indent="-273047" algn="l" rtl="0" eaLnBrk="1" fontAlgn="base" hangingPunct="1">
        <a:spcBef>
          <a:spcPts val="500"/>
        </a:spcBef>
        <a:spcAft>
          <a:spcPct val="0"/>
        </a:spcAft>
        <a:buClr>
          <a:schemeClr val="accent2"/>
        </a:buClr>
        <a:buSzPct val="76000"/>
        <a:buFont typeface="Wingdings 3" charset="0"/>
        <a:buChar char=""/>
        <a:defRPr sz="2300" kern="1200">
          <a:solidFill>
            <a:schemeClr val="tx2"/>
          </a:solidFill>
          <a:latin typeface="Cambria"/>
          <a:ea typeface="ＭＳ Ｐゴシック" charset="0"/>
          <a:cs typeface="Cambria"/>
        </a:defRPr>
      </a:lvl2pPr>
      <a:lvl3pPr marL="822314" indent="-228597" algn="l" rtl="0" eaLnBrk="1" fontAlgn="base" hangingPunct="1">
        <a:spcBef>
          <a:spcPts val="500"/>
        </a:spcBef>
        <a:spcAft>
          <a:spcPct val="0"/>
        </a:spcAft>
        <a:buClr>
          <a:srgbClr val="BCBCBC"/>
        </a:buClr>
        <a:buSzPct val="76000"/>
        <a:buFont typeface="Wingdings 3" charset="0"/>
        <a:buChar char=""/>
        <a:defRPr sz="2000" kern="1200">
          <a:solidFill>
            <a:schemeClr val="tx1"/>
          </a:solidFill>
          <a:latin typeface="Cambria"/>
          <a:ea typeface="ＭＳ Ｐゴシック" charset="0"/>
          <a:cs typeface="Cambria"/>
        </a:defRPr>
      </a:lvl3pPr>
      <a:lvl4pPr marL="1096949" indent="-228597" algn="l" rtl="0" eaLnBrk="1" fontAlgn="base" hangingPunct="1">
        <a:spcBef>
          <a:spcPts val="400"/>
        </a:spcBef>
        <a:spcAft>
          <a:spcPct val="0"/>
        </a:spcAft>
        <a:buClr>
          <a:srgbClr val="8BA2B4"/>
        </a:buClr>
        <a:buSzPct val="70000"/>
        <a:buFont typeface="Wingdings" charset="0"/>
        <a:buChar char=""/>
        <a:defRPr kern="1200">
          <a:solidFill>
            <a:schemeClr val="tx1"/>
          </a:solidFill>
          <a:latin typeface="Cambria"/>
          <a:ea typeface="ＭＳ Ｐゴシック" charset="0"/>
          <a:cs typeface="Cambria"/>
        </a:defRPr>
      </a:lvl4pPr>
      <a:lvl5pPr marL="1371581" indent="-228597" algn="l" rtl="0" eaLnBrk="1" fontAlgn="base" hangingPunct="1">
        <a:spcBef>
          <a:spcPts val="3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"/>
        <a:defRPr sz="1600" kern="1200">
          <a:solidFill>
            <a:schemeClr val="tx1"/>
          </a:solidFill>
          <a:latin typeface="Cambria"/>
          <a:ea typeface="ＭＳ Ｐゴシック" charset="0"/>
          <a:cs typeface="Cambria"/>
        </a:defRPr>
      </a:lvl5pPr>
      <a:lvl6pPr marL="1645898" indent="-182878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775" indent="-182878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53" indent="-182878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31" indent="-182878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7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6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6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5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5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pour modifier le style du titre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8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951A6FEF-DB3E-2F4B-963E-B0C3F3E32E05}" type="datetime1">
              <a:rPr lang="en-US" smtClean="0"/>
              <a:t>11/16/16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8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8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70B24E1B-5AD0-FE4E-9B80-D383466585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5pPr>
      <a:lvl6pPr marL="45719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38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581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775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895" indent="-342895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40" indent="-285747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2985" indent="-228597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178" indent="-228597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372" indent="-22859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566" indent="-22859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60" indent="-22859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54" indent="-22859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48" indent="-22859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3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4" algn="l" defTabSz="9143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8" algn="l" defTabSz="9143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1" algn="l" defTabSz="9143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75" algn="l" defTabSz="9143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69" algn="l" defTabSz="9143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63" algn="l" defTabSz="9143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57" algn="l" defTabSz="9143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51" algn="l" defTabSz="9143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microsoft.com/office/2007/relationships/hdphoto" Target="../media/hdphoto1.wdp"/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43.jpeg"/><Relationship Id="rId3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jpeg"/><Relationship Id="rId6" Type="http://schemas.openxmlformats.org/officeDocument/2006/relationships/image" Target="../media/image49.pn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41.png"/><Relationship Id="rId3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52.png"/><Relationship Id="rId3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1" Type="http://schemas.microsoft.com/office/2007/relationships/media" Target="file://localhost/Users/riccardofaccini/Documents/ARPG/conferences/ANIMMA/ANIMMA_Faccini.ppt_media/Phantomas-1.mov" TargetMode="External"/><Relationship Id="rId2" Type="http://schemas.openxmlformats.org/officeDocument/2006/relationships/video" Target="file://localhost/Users/riccardofaccini/Documents/ARPG/conferences/ANIMMA/ANIMMA_Faccini.ppt_media/Phantomas-1.mov" TargetMode="External"/><Relationship Id="rId3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4" Type="http://schemas.openxmlformats.org/officeDocument/2006/relationships/image" Target="../media/image55.png"/><Relationship Id="rId1" Type="http://schemas.microsoft.com/office/2007/relationships/media" Target="file://localhost/Users/riccardofaccini/Documents/ARPG/conferences/ANIMMA/ANIMMA_Faccini.ppt_media/Manochirurgo2-1.mov" TargetMode="External"/><Relationship Id="rId2" Type="http://schemas.openxmlformats.org/officeDocument/2006/relationships/video" Target="file://localhost/Users/riccardofaccini/Documents/ARPG/conferences/ANIMMA/ANIMMA_Faccini.ppt_media/Manochirurgo2-1.mov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41.png"/><Relationship Id="rId3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41.png"/><Relationship Id="rId3" Type="http://schemas.openxmlformats.org/officeDocument/2006/relationships/image" Target="../media/image5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57.jpg"/><Relationship Id="rId3" Type="http://schemas.openxmlformats.org/officeDocument/2006/relationships/image" Target="../media/image59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10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66.png"/><Relationship Id="rId3" Type="http://schemas.openxmlformats.org/officeDocument/2006/relationships/image" Target="../media/image67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8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6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7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7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7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7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7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4" Type="http://schemas.openxmlformats.org/officeDocument/2006/relationships/image" Target="../media/image14.png"/><Relationship Id="rId5" Type="http://schemas.openxmlformats.org/officeDocument/2006/relationships/image" Target="../media/image78.emf"/><Relationship Id="rId6" Type="http://schemas.openxmlformats.org/officeDocument/2006/relationships/image" Target="../media/image79.png"/><Relationship Id="rId7" Type="http://schemas.openxmlformats.org/officeDocument/2006/relationships/image" Target="../media/image80.png"/><Relationship Id="rId8" Type="http://schemas.openxmlformats.org/officeDocument/2006/relationships/image" Target="../media/image81.pn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7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gif"/><Relationship Id="rId5" Type="http://schemas.openxmlformats.org/officeDocument/2006/relationships/image" Target="../media/image85.png"/><Relationship Id="rId6" Type="http://schemas.openxmlformats.org/officeDocument/2006/relationships/image" Target="../media/image86.pn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8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4" Type="http://schemas.openxmlformats.org/officeDocument/2006/relationships/image" Target="../media/image89.jpeg"/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8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4" Type="http://schemas.openxmlformats.org/officeDocument/2006/relationships/image" Target="../media/image91.png"/><Relationship Id="rId5" Type="http://schemas.openxmlformats.org/officeDocument/2006/relationships/image" Target="../media/image92.png"/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4" Type="http://schemas.openxmlformats.org/officeDocument/2006/relationships/image" Target="../media/image14.png"/><Relationship Id="rId5" Type="http://schemas.openxmlformats.org/officeDocument/2006/relationships/image" Target="../media/image93.pn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7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8605" y="1307461"/>
            <a:ext cx="7710954" cy="2273300"/>
          </a:xfrm>
        </p:spPr>
        <p:txBody>
          <a:bodyPr/>
          <a:lstStyle/>
          <a:p>
            <a:r>
              <a:rPr lang="en-US" dirty="0" smtClean="0"/>
              <a:t>Radio-Guided-Surgery: status and perspectives</a:t>
            </a:r>
            <a:endParaRPr lang="en-US" dirty="0"/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1649498" y="3635459"/>
            <a:ext cx="60325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18" charset="-128"/>
                <a:cs typeface="ＭＳ Ｐゴシック" pitchFamily="18" charset="-128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18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18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18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18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18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18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18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18" charset="-128"/>
              </a:defRPr>
            </a:lvl9pPr>
          </a:lstStyle>
          <a:p>
            <a:r>
              <a:rPr lang="en-US" dirty="0" smtClean="0"/>
              <a:t>R. Faccini</a:t>
            </a:r>
          </a:p>
          <a:p>
            <a:r>
              <a:rPr lang="en-US" sz="2000" dirty="0"/>
              <a:t>University “La Sapienza” and INFN Rome</a:t>
            </a:r>
          </a:p>
          <a:p>
            <a:r>
              <a:rPr lang="en-US" sz="2000" dirty="0" err="1" smtClean="0"/>
              <a:t>Incontro</a:t>
            </a:r>
            <a:r>
              <a:rPr lang="en-US" sz="2000" dirty="0" smtClean="0"/>
              <a:t> </a:t>
            </a:r>
            <a:r>
              <a:rPr lang="en-US" sz="2000" dirty="0" err="1" smtClean="0"/>
              <a:t>Nazionale</a:t>
            </a:r>
            <a:r>
              <a:rPr lang="en-US" sz="2000" dirty="0" smtClean="0"/>
              <a:t> </a:t>
            </a:r>
            <a:r>
              <a:rPr lang="en-US" sz="2000" dirty="0" err="1" smtClean="0"/>
              <a:t>Fisica</a:t>
            </a:r>
            <a:r>
              <a:rPr lang="en-US" sz="2000" dirty="0" smtClean="0"/>
              <a:t> </a:t>
            </a:r>
            <a:r>
              <a:rPr lang="en-US" sz="2000" dirty="0" err="1" smtClean="0"/>
              <a:t>Nucleare</a:t>
            </a:r>
            <a:r>
              <a:rPr lang="en-US" sz="2000" dirty="0" smtClean="0"/>
              <a:t> 16/11/2016</a:t>
            </a: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3731" y="5136879"/>
            <a:ext cx="1862642" cy="854624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6374" y="5167615"/>
            <a:ext cx="1247775" cy="795337"/>
          </a:xfrm>
          <a:prstGeom prst="rect">
            <a:avLst/>
          </a:prstGeom>
          <a:noFill/>
          <a:ln>
            <a:noFill/>
          </a:ln>
          <a:effectLst>
            <a:outerShdw blurRad="76200" dist="508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7279" y="3269540"/>
            <a:ext cx="13303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0889" y="5263235"/>
            <a:ext cx="19050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3083734" y="5127927"/>
            <a:ext cx="3171659" cy="835025"/>
          </a:xfrm>
          <a:prstGeom prst="rect">
            <a:avLst/>
          </a:prstGeom>
          <a:noFill/>
          <a:ln w="25400">
            <a:solidFill>
              <a:srgbClr val="FF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4287" tIns="32144" rIns="64287" bIns="32144"/>
          <a:lstStyle/>
          <a:p>
            <a:pPr defTabSz="639754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7425427" y="4373905"/>
            <a:ext cx="1580462" cy="529707"/>
            <a:chOff x="4971022" y="5732463"/>
            <a:chExt cx="2990280" cy="78740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13402" y="5732463"/>
              <a:ext cx="2247900" cy="787400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71022" y="5732463"/>
              <a:ext cx="749300" cy="787400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72322" y="6202974"/>
            <a:ext cx="1363088" cy="4518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421" y="5229439"/>
            <a:ext cx="1180682" cy="1180682"/>
          </a:xfrm>
          <a:prstGeom prst="rect">
            <a:avLst/>
          </a:prstGeom>
        </p:spPr>
      </p:pic>
      <p:pic>
        <p:nvPicPr>
          <p:cNvPr id="1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073" y="4022709"/>
            <a:ext cx="817750" cy="816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18179" y="6042697"/>
            <a:ext cx="119050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Chirone</a:t>
            </a:r>
            <a:r>
              <a:rPr lang="en-US" sz="1200" dirty="0" smtClean="0">
                <a:sym typeface="Wingdings"/>
              </a:rPr>
              <a:t> Chir2</a:t>
            </a:r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5769" y="6028490"/>
            <a:ext cx="741952" cy="46999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892993" y="6548901"/>
            <a:ext cx="3580093" cy="27699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38" tIns="45719" rIns="91438" bIns="45719">
            <a:spAutoFit/>
          </a:bodyPr>
          <a:lstStyle/>
          <a:p>
            <a:r>
              <a:rPr lang="pl-PL" sz="1200" dirty="0"/>
              <a:t>http://arpg-serv.ing2.uniroma1.it/</a:t>
            </a:r>
            <a:r>
              <a:rPr lang="pl-PL" sz="1200" dirty="0" err="1"/>
              <a:t>arpg-site</a:t>
            </a:r>
            <a:r>
              <a:rPr lang="pl-PL" sz="1200" dirty="0"/>
              <a:t>/</a:t>
            </a:r>
            <a:r>
              <a:rPr lang="pl-PL" sz="1200" dirty="0" err="1"/>
              <a:t>index.php</a:t>
            </a:r>
            <a:endParaRPr lang="en-US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49498" y="5831489"/>
            <a:ext cx="903255" cy="903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709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Gamma probes applications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296" y="1765300"/>
            <a:ext cx="6979384" cy="42087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49680" y="1654294"/>
            <a:ext cx="1113406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TARGET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90720" y="1659374"/>
            <a:ext cx="1044765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TUMOR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664960" y="1641594"/>
            <a:ext cx="1194558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UTILITY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158240" y="2028706"/>
            <a:ext cx="6701278" cy="3132574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1158240" y="3159760"/>
            <a:ext cx="6701278" cy="10160"/>
          </a:xfrm>
          <a:prstGeom prst="line">
            <a:avLst/>
          </a:prstGeom>
          <a:ln w="9525" cmpd="sng">
            <a:solidFill>
              <a:schemeClr val="tx2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188720" y="4297680"/>
            <a:ext cx="6701278" cy="10160"/>
          </a:xfrm>
          <a:prstGeom prst="line">
            <a:avLst/>
          </a:prstGeom>
          <a:ln w="9525" cmpd="sng">
            <a:solidFill>
              <a:schemeClr val="tx2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1186247" y="4775200"/>
            <a:ext cx="6701278" cy="10160"/>
          </a:xfrm>
          <a:prstGeom prst="line">
            <a:avLst/>
          </a:prstGeom>
          <a:ln w="9525" cmpd="sng">
            <a:solidFill>
              <a:schemeClr val="tx2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rot="16200000">
            <a:off x="-990112" y="3505200"/>
            <a:ext cx="2982495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Local non-specific tracers</a:t>
            </a:r>
            <a:endParaRPr lang="en-US" dirty="0"/>
          </a:p>
        </p:txBody>
      </p:sp>
      <p:cxnSp>
        <p:nvCxnSpPr>
          <p:cNvPr id="18" name="Straight Arrow Connector 17"/>
          <p:cNvCxnSpPr>
            <a:stCxn id="16" idx="2"/>
          </p:cNvCxnSpPr>
          <p:nvPr/>
        </p:nvCxnSpPr>
        <p:spPr>
          <a:xfrm flipV="1">
            <a:off x="685802" y="2763520"/>
            <a:ext cx="472438" cy="926346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6" idx="2"/>
          </p:cNvCxnSpPr>
          <p:nvPr/>
        </p:nvCxnSpPr>
        <p:spPr>
          <a:xfrm>
            <a:off x="685802" y="3689866"/>
            <a:ext cx="401318" cy="1320716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045927" y="5225217"/>
            <a:ext cx="2813591" cy="30777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err="1" smtClean="0"/>
              <a:t>Mariani</a:t>
            </a:r>
            <a:r>
              <a:rPr lang="en-US" sz="1400" dirty="0" smtClean="0"/>
              <a:t>, </a:t>
            </a:r>
            <a:r>
              <a:rPr lang="en-US" sz="1400" dirty="0" err="1" smtClean="0"/>
              <a:t>Giuliano</a:t>
            </a:r>
            <a:r>
              <a:rPr lang="en-US" sz="1400" dirty="0" smtClean="0"/>
              <a:t>, Strauss 2004</a:t>
            </a:r>
            <a:endParaRPr lang="en-US" sz="1400" dirty="0"/>
          </a:p>
        </p:txBody>
      </p:sp>
      <p:sp>
        <p:nvSpPr>
          <p:cNvPr id="23" name="TextBox 22"/>
          <p:cNvSpPr txBox="1"/>
          <p:nvPr/>
        </p:nvSpPr>
        <p:spPr>
          <a:xfrm rot="5400000">
            <a:off x="6936213" y="3505200"/>
            <a:ext cx="2793140" cy="369332"/>
          </a:xfrm>
          <a:prstGeom prst="rect">
            <a:avLst/>
          </a:prstGeom>
          <a:solidFill>
            <a:srgbClr val="BC9CA8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Systemic administration</a:t>
            </a:r>
            <a:endParaRPr lang="en-US" dirty="0"/>
          </a:p>
        </p:txBody>
      </p:sp>
      <p:sp>
        <p:nvSpPr>
          <p:cNvPr id="30" name="Right Brace 29"/>
          <p:cNvSpPr/>
          <p:nvPr/>
        </p:nvSpPr>
        <p:spPr>
          <a:xfrm>
            <a:off x="7980680" y="3281680"/>
            <a:ext cx="167433" cy="1381760"/>
          </a:xfrm>
          <a:prstGeom prst="rightBrace">
            <a:avLst/>
          </a:prstGeom>
          <a:ln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Slide Number Placeholder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8DC71-579E-1E4D-9C42-D7DA7144AE5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871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LIMITS OF </a:t>
            </a:r>
            <a:r>
              <a:rPr lang="en-US" dirty="0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-RGS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5556" y="1796831"/>
            <a:ext cx="5494221" cy="1053777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dirty="0" smtClean="0"/>
              <a:t>140 </a:t>
            </a:r>
            <a:r>
              <a:rPr lang="en-US" dirty="0" err="1" smtClean="0"/>
              <a:t>keV</a:t>
            </a:r>
            <a:r>
              <a:rPr lang="en-US" dirty="0" smtClean="0"/>
              <a:t> photons</a:t>
            </a:r>
          </a:p>
          <a:p>
            <a:pPr marL="0" indent="0" algn="ctr">
              <a:buNone/>
            </a:pPr>
            <a:r>
              <a:rPr lang="en-US" dirty="0" smtClean="0">
                <a:sym typeface="Wingdings"/>
              </a:rPr>
              <a:t> attenuation</a:t>
            </a:r>
            <a:r>
              <a:rPr lang="en-US" dirty="0" smtClean="0"/>
              <a:t> in body ~8cm</a:t>
            </a:r>
            <a:endParaRPr lang="en-US" dirty="0" smtClean="0">
              <a:sym typeface="Wingding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45612" y="5903398"/>
            <a:ext cx="2133600" cy="476251"/>
          </a:xfrm>
        </p:spPr>
        <p:txBody>
          <a:bodyPr/>
          <a:lstStyle/>
          <a:p>
            <a:fld id="{E588DC71-579E-1E4D-9C42-D7DA7144AE59}" type="slidenum">
              <a:rPr lang="en-US" smtClean="0"/>
              <a:t>11</a:t>
            </a:fld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61440" y="3609792"/>
            <a:ext cx="2974975" cy="2629677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 rot="19312042">
            <a:off x="6625684" y="6130790"/>
            <a:ext cx="905279" cy="108079"/>
          </a:xfrm>
          <a:prstGeom prst="rect">
            <a:avLst/>
          </a:prstGeom>
          <a:solidFill>
            <a:srgbClr val="81B93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 rot="19292146">
            <a:off x="6510060" y="5784045"/>
            <a:ext cx="744273" cy="369330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dirty="0" smtClean="0"/>
              <a:t>probe</a:t>
            </a:r>
            <a:endParaRPr lang="en-US" dirty="0"/>
          </a:p>
        </p:txBody>
      </p:sp>
      <p:sp>
        <p:nvSpPr>
          <p:cNvPr id="8" name="Freeform 7"/>
          <p:cNvSpPr/>
          <p:nvPr/>
        </p:nvSpPr>
        <p:spPr>
          <a:xfrm rot="18687746">
            <a:off x="7404885" y="5650645"/>
            <a:ext cx="464872" cy="45719"/>
          </a:xfrm>
          <a:custGeom>
            <a:avLst/>
            <a:gdLst>
              <a:gd name="connsiteX0" fmla="*/ 0 w 5346700"/>
              <a:gd name="connsiteY0" fmla="*/ 406435 h 421616"/>
              <a:gd name="connsiteX1" fmla="*/ 520700 w 5346700"/>
              <a:gd name="connsiteY1" fmla="*/ 35 h 421616"/>
              <a:gd name="connsiteX2" fmla="*/ 1041400 w 5346700"/>
              <a:gd name="connsiteY2" fmla="*/ 381035 h 421616"/>
              <a:gd name="connsiteX3" fmla="*/ 1511300 w 5346700"/>
              <a:gd name="connsiteY3" fmla="*/ 38135 h 421616"/>
              <a:gd name="connsiteX4" fmla="*/ 2019300 w 5346700"/>
              <a:gd name="connsiteY4" fmla="*/ 381035 h 421616"/>
              <a:gd name="connsiteX5" fmla="*/ 2565400 w 5346700"/>
              <a:gd name="connsiteY5" fmla="*/ 25435 h 421616"/>
              <a:gd name="connsiteX6" fmla="*/ 3060700 w 5346700"/>
              <a:gd name="connsiteY6" fmla="*/ 381035 h 421616"/>
              <a:gd name="connsiteX7" fmla="*/ 3581400 w 5346700"/>
              <a:gd name="connsiteY7" fmla="*/ 12735 h 421616"/>
              <a:gd name="connsiteX8" fmla="*/ 4089400 w 5346700"/>
              <a:gd name="connsiteY8" fmla="*/ 393735 h 421616"/>
              <a:gd name="connsiteX9" fmla="*/ 4610100 w 5346700"/>
              <a:gd name="connsiteY9" fmla="*/ 25435 h 421616"/>
              <a:gd name="connsiteX10" fmla="*/ 5092700 w 5346700"/>
              <a:gd name="connsiteY10" fmla="*/ 419135 h 421616"/>
              <a:gd name="connsiteX11" fmla="*/ 5346700 w 5346700"/>
              <a:gd name="connsiteY11" fmla="*/ 203235 h 421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46700" h="421616">
                <a:moveTo>
                  <a:pt x="0" y="406435"/>
                </a:moveTo>
                <a:cubicBezTo>
                  <a:pt x="173566" y="205351"/>
                  <a:pt x="347133" y="4268"/>
                  <a:pt x="520700" y="35"/>
                </a:cubicBezTo>
                <a:cubicBezTo>
                  <a:pt x="694267" y="-4198"/>
                  <a:pt x="876300" y="374685"/>
                  <a:pt x="1041400" y="381035"/>
                </a:cubicBezTo>
                <a:cubicBezTo>
                  <a:pt x="1206500" y="387385"/>
                  <a:pt x="1348317" y="38135"/>
                  <a:pt x="1511300" y="38135"/>
                </a:cubicBezTo>
                <a:cubicBezTo>
                  <a:pt x="1674283" y="38135"/>
                  <a:pt x="1843617" y="383152"/>
                  <a:pt x="2019300" y="381035"/>
                </a:cubicBezTo>
                <a:cubicBezTo>
                  <a:pt x="2194983" y="378918"/>
                  <a:pt x="2391833" y="25435"/>
                  <a:pt x="2565400" y="25435"/>
                </a:cubicBezTo>
                <a:cubicBezTo>
                  <a:pt x="2738967" y="25435"/>
                  <a:pt x="2891367" y="383152"/>
                  <a:pt x="3060700" y="381035"/>
                </a:cubicBezTo>
                <a:cubicBezTo>
                  <a:pt x="3230033" y="378918"/>
                  <a:pt x="3409950" y="10618"/>
                  <a:pt x="3581400" y="12735"/>
                </a:cubicBezTo>
                <a:cubicBezTo>
                  <a:pt x="3752850" y="14852"/>
                  <a:pt x="3917950" y="391618"/>
                  <a:pt x="4089400" y="393735"/>
                </a:cubicBezTo>
                <a:cubicBezTo>
                  <a:pt x="4260850" y="395852"/>
                  <a:pt x="4442883" y="21202"/>
                  <a:pt x="4610100" y="25435"/>
                </a:cubicBezTo>
                <a:cubicBezTo>
                  <a:pt x="4777317" y="29668"/>
                  <a:pt x="4969933" y="389502"/>
                  <a:pt x="5092700" y="419135"/>
                </a:cubicBezTo>
                <a:cubicBezTo>
                  <a:pt x="5215467" y="448768"/>
                  <a:pt x="5346700" y="203235"/>
                  <a:pt x="5346700" y="203235"/>
                </a:cubicBezTo>
              </a:path>
            </a:pathLst>
          </a:custGeom>
          <a:ln>
            <a:solidFill>
              <a:srgbClr val="FFFF00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Freeform 8"/>
          <p:cNvSpPr/>
          <p:nvPr/>
        </p:nvSpPr>
        <p:spPr>
          <a:xfrm rot="17343748">
            <a:off x="7270080" y="4881765"/>
            <a:ext cx="677863" cy="63500"/>
          </a:xfrm>
          <a:custGeom>
            <a:avLst/>
            <a:gdLst>
              <a:gd name="connsiteX0" fmla="*/ 0 w 5346700"/>
              <a:gd name="connsiteY0" fmla="*/ 406435 h 421616"/>
              <a:gd name="connsiteX1" fmla="*/ 520700 w 5346700"/>
              <a:gd name="connsiteY1" fmla="*/ 35 h 421616"/>
              <a:gd name="connsiteX2" fmla="*/ 1041400 w 5346700"/>
              <a:gd name="connsiteY2" fmla="*/ 381035 h 421616"/>
              <a:gd name="connsiteX3" fmla="*/ 1511300 w 5346700"/>
              <a:gd name="connsiteY3" fmla="*/ 38135 h 421616"/>
              <a:gd name="connsiteX4" fmla="*/ 2019300 w 5346700"/>
              <a:gd name="connsiteY4" fmla="*/ 381035 h 421616"/>
              <a:gd name="connsiteX5" fmla="*/ 2565400 w 5346700"/>
              <a:gd name="connsiteY5" fmla="*/ 25435 h 421616"/>
              <a:gd name="connsiteX6" fmla="*/ 3060700 w 5346700"/>
              <a:gd name="connsiteY6" fmla="*/ 381035 h 421616"/>
              <a:gd name="connsiteX7" fmla="*/ 3581400 w 5346700"/>
              <a:gd name="connsiteY7" fmla="*/ 12735 h 421616"/>
              <a:gd name="connsiteX8" fmla="*/ 4089400 w 5346700"/>
              <a:gd name="connsiteY8" fmla="*/ 393735 h 421616"/>
              <a:gd name="connsiteX9" fmla="*/ 4610100 w 5346700"/>
              <a:gd name="connsiteY9" fmla="*/ 25435 h 421616"/>
              <a:gd name="connsiteX10" fmla="*/ 5092700 w 5346700"/>
              <a:gd name="connsiteY10" fmla="*/ 419135 h 421616"/>
              <a:gd name="connsiteX11" fmla="*/ 5346700 w 5346700"/>
              <a:gd name="connsiteY11" fmla="*/ 203235 h 421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46700" h="421616">
                <a:moveTo>
                  <a:pt x="0" y="406435"/>
                </a:moveTo>
                <a:cubicBezTo>
                  <a:pt x="173566" y="205351"/>
                  <a:pt x="347133" y="4268"/>
                  <a:pt x="520700" y="35"/>
                </a:cubicBezTo>
                <a:cubicBezTo>
                  <a:pt x="694267" y="-4198"/>
                  <a:pt x="876300" y="374685"/>
                  <a:pt x="1041400" y="381035"/>
                </a:cubicBezTo>
                <a:cubicBezTo>
                  <a:pt x="1206500" y="387385"/>
                  <a:pt x="1348317" y="38135"/>
                  <a:pt x="1511300" y="38135"/>
                </a:cubicBezTo>
                <a:cubicBezTo>
                  <a:pt x="1674283" y="38135"/>
                  <a:pt x="1843617" y="383152"/>
                  <a:pt x="2019300" y="381035"/>
                </a:cubicBezTo>
                <a:cubicBezTo>
                  <a:pt x="2194983" y="378918"/>
                  <a:pt x="2391833" y="25435"/>
                  <a:pt x="2565400" y="25435"/>
                </a:cubicBezTo>
                <a:cubicBezTo>
                  <a:pt x="2738967" y="25435"/>
                  <a:pt x="2891367" y="383152"/>
                  <a:pt x="3060700" y="381035"/>
                </a:cubicBezTo>
                <a:cubicBezTo>
                  <a:pt x="3230033" y="378918"/>
                  <a:pt x="3409950" y="10618"/>
                  <a:pt x="3581400" y="12735"/>
                </a:cubicBezTo>
                <a:cubicBezTo>
                  <a:pt x="3752850" y="14852"/>
                  <a:pt x="3917950" y="391618"/>
                  <a:pt x="4089400" y="393735"/>
                </a:cubicBezTo>
                <a:cubicBezTo>
                  <a:pt x="4260850" y="395852"/>
                  <a:pt x="4442883" y="21202"/>
                  <a:pt x="4610100" y="25435"/>
                </a:cubicBezTo>
                <a:cubicBezTo>
                  <a:pt x="4777317" y="29668"/>
                  <a:pt x="4969933" y="389502"/>
                  <a:pt x="5092700" y="419135"/>
                </a:cubicBezTo>
                <a:cubicBezTo>
                  <a:pt x="5215467" y="448768"/>
                  <a:pt x="5346700" y="203235"/>
                  <a:pt x="5346700" y="203235"/>
                </a:cubicBezTo>
              </a:path>
            </a:pathLst>
          </a:custGeom>
          <a:ln>
            <a:solidFill>
              <a:srgbClr val="FFFF00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Freeform 9"/>
          <p:cNvSpPr/>
          <p:nvPr/>
        </p:nvSpPr>
        <p:spPr>
          <a:xfrm rot="16885474">
            <a:off x="7092589" y="5547000"/>
            <a:ext cx="677863" cy="63500"/>
          </a:xfrm>
          <a:custGeom>
            <a:avLst/>
            <a:gdLst>
              <a:gd name="connsiteX0" fmla="*/ 0 w 5346700"/>
              <a:gd name="connsiteY0" fmla="*/ 406435 h 421616"/>
              <a:gd name="connsiteX1" fmla="*/ 520700 w 5346700"/>
              <a:gd name="connsiteY1" fmla="*/ 35 h 421616"/>
              <a:gd name="connsiteX2" fmla="*/ 1041400 w 5346700"/>
              <a:gd name="connsiteY2" fmla="*/ 381035 h 421616"/>
              <a:gd name="connsiteX3" fmla="*/ 1511300 w 5346700"/>
              <a:gd name="connsiteY3" fmla="*/ 38135 h 421616"/>
              <a:gd name="connsiteX4" fmla="*/ 2019300 w 5346700"/>
              <a:gd name="connsiteY4" fmla="*/ 381035 h 421616"/>
              <a:gd name="connsiteX5" fmla="*/ 2565400 w 5346700"/>
              <a:gd name="connsiteY5" fmla="*/ 25435 h 421616"/>
              <a:gd name="connsiteX6" fmla="*/ 3060700 w 5346700"/>
              <a:gd name="connsiteY6" fmla="*/ 381035 h 421616"/>
              <a:gd name="connsiteX7" fmla="*/ 3581400 w 5346700"/>
              <a:gd name="connsiteY7" fmla="*/ 12735 h 421616"/>
              <a:gd name="connsiteX8" fmla="*/ 4089400 w 5346700"/>
              <a:gd name="connsiteY8" fmla="*/ 393735 h 421616"/>
              <a:gd name="connsiteX9" fmla="*/ 4610100 w 5346700"/>
              <a:gd name="connsiteY9" fmla="*/ 25435 h 421616"/>
              <a:gd name="connsiteX10" fmla="*/ 5092700 w 5346700"/>
              <a:gd name="connsiteY10" fmla="*/ 419135 h 421616"/>
              <a:gd name="connsiteX11" fmla="*/ 5346700 w 5346700"/>
              <a:gd name="connsiteY11" fmla="*/ 203235 h 421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46700" h="421616">
                <a:moveTo>
                  <a:pt x="0" y="406435"/>
                </a:moveTo>
                <a:cubicBezTo>
                  <a:pt x="173566" y="205351"/>
                  <a:pt x="347133" y="4268"/>
                  <a:pt x="520700" y="35"/>
                </a:cubicBezTo>
                <a:cubicBezTo>
                  <a:pt x="694267" y="-4198"/>
                  <a:pt x="876300" y="374685"/>
                  <a:pt x="1041400" y="381035"/>
                </a:cubicBezTo>
                <a:cubicBezTo>
                  <a:pt x="1206500" y="387385"/>
                  <a:pt x="1348317" y="38135"/>
                  <a:pt x="1511300" y="38135"/>
                </a:cubicBezTo>
                <a:cubicBezTo>
                  <a:pt x="1674283" y="38135"/>
                  <a:pt x="1843617" y="383152"/>
                  <a:pt x="2019300" y="381035"/>
                </a:cubicBezTo>
                <a:cubicBezTo>
                  <a:pt x="2194983" y="378918"/>
                  <a:pt x="2391833" y="25435"/>
                  <a:pt x="2565400" y="25435"/>
                </a:cubicBezTo>
                <a:cubicBezTo>
                  <a:pt x="2738967" y="25435"/>
                  <a:pt x="2891367" y="383152"/>
                  <a:pt x="3060700" y="381035"/>
                </a:cubicBezTo>
                <a:cubicBezTo>
                  <a:pt x="3230033" y="378918"/>
                  <a:pt x="3409950" y="10618"/>
                  <a:pt x="3581400" y="12735"/>
                </a:cubicBezTo>
                <a:cubicBezTo>
                  <a:pt x="3752850" y="14852"/>
                  <a:pt x="3917950" y="391618"/>
                  <a:pt x="4089400" y="393735"/>
                </a:cubicBezTo>
                <a:cubicBezTo>
                  <a:pt x="4260850" y="395852"/>
                  <a:pt x="4442883" y="21202"/>
                  <a:pt x="4610100" y="25435"/>
                </a:cubicBezTo>
                <a:cubicBezTo>
                  <a:pt x="4777317" y="29668"/>
                  <a:pt x="4969933" y="389502"/>
                  <a:pt x="5092700" y="419135"/>
                </a:cubicBezTo>
                <a:cubicBezTo>
                  <a:pt x="5215467" y="448768"/>
                  <a:pt x="5346700" y="203235"/>
                  <a:pt x="5346700" y="203235"/>
                </a:cubicBezTo>
              </a:path>
            </a:pathLst>
          </a:custGeom>
          <a:ln>
            <a:solidFill>
              <a:srgbClr val="FFFF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Down Arrow Callout 11"/>
          <p:cNvSpPr/>
          <p:nvPr/>
        </p:nvSpPr>
        <p:spPr>
          <a:xfrm>
            <a:off x="88204" y="3039745"/>
            <a:ext cx="5793317" cy="2134576"/>
          </a:xfrm>
          <a:prstGeom prst="downArrowCallout">
            <a:avLst>
              <a:gd name="adj1" fmla="val 12097"/>
              <a:gd name="adj2" fmla="val 17114"/>
              <a:gd name="adj3" fmla="val 17116"/>
              <a:gd name="adj4" fmla="val 7130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r>
              <a:rPr lang="en-US" sz="2800" dirty="0">
                <a:solidFill>
                  <a:srgbClr val="000000"/>
                </a:solidFill>
              </a:rPr>
              <a:t>Long range of gamma’s involve:</a:t>
            </a:r>
          </a:p>
          <a:p>
            <a:pPr marL="800089" lvl="1" indent="-342895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exposure of medical personnel</a:t>
            </a:r>
          </a:p>
          <a:p>
            <a:pPr marL="800089" lvl="1" indent="-342895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Background from  healthy organs 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1422475" y="5299122"/>
            <a:ext cx="3242793" cy="1406003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val="1"/>
            </a:ext>
          </a:ex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  <a:normAutofit fontScale="70000" lnSpcReduction="2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ym typeface="Wingdings"/>
              </a:rPr>
              <a:t>Difficult to apply in:</a:t>
            </a:r>
          </a:p>
          <a:p>
            <a:r>
              <a:rPr lang="en-US" dirty="0">
                <a:sym typeface="Wingdings"/>
              </a:rPr>
              <a:t>B</a:t>
            </a:r>
            <a:r>
              <a:rPr lang="en-US" dirty="0" smtClean="0">
                <a:sym typeface="Wingdings"/>
              </a:rPr>
              <a:t>rain tumors</a:t>
            </a:r>
          </a:p>
          <a:p>
            <a:r>
              <a:rPr lang="en-US" dirty="0" smtClean="0">
                <a:sym typeface="Wingdings"/>
              </a:rPr>
              <a:t>Abdominal tumors</a:t>
            </a:r>
          </a:p>
          <a:p>
            <a:r>
              <a:rPr lang="en-US" dirty="0" smtClean="0">
                <a:sym typeface="Wingdings"/>
              </a:rPr>
              <a:t>Pediatric tumors </a:t>
            </a:r>
          </a:p>
        </p:txBody>
      </p:sp>
    </p:spTree>
    <p:extLst>
      <p:ext uri="{BB962C8B-B14F-4D97-AF65-F5344CB8AC3E}">
        <p14:creationId xmlns:p14="http://schemas.microsoft.com/office/powerpoint/2010/main" val="2022137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FFFF"/>
                </a:solidFill>
              </a:rPr>
              <a:t>Radioguided</a:t>
            </a:r>
            <a:r>
              <a:rPr lang="en-US" dirty="0" smtClean="0">
                <a:solidFill>
                  <a:srgbClr val="FFFFFF"/>
                </a:solidFill>
              </a:rPr>
              <a:t> surgery: </a:t>
            </a:r>
            <a:r>
              <a:rPr lang="en-US" dirty="0" smtClean="0">
                <a:solidFill>
                  <a:srgbClr val="FFFFFF"/>
                </a:solidFill>
                <a:latin typeface="Symbol" charset="2"/>
                <a:cs typeface="Symbol" charset="2"/>
              </a:rPr>
              <a:t>b</a:t>
            </a:r>
            <a:r>
              <a:rPr lang="en-US" baseline="30000" dirty="0" smtClean="0">
                <a:solidFill>
                  <a:srgbClr val="FFFFFF"/>
                </a:solidFill>
              </a:rPr>
              <a:t>+</a:t>
            </a:r>
            <a:r>
              <a:rPr lang="en-US" dirty="0" smtClean="0">
                <a:solidFill>
                  <a:srgbClr val="FFFFFF"/>
                </a:solidFill>
              </a:rPr>
              <a:t> probes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839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185350"/>
            <a:ext cx="6870700" cy="1600200"/>
          </a:xfrm>
        </p:spPr>
        <p:txBody>
          <a:bodyPr/>
          <a:lstStyle/>
          <a:p>
            <a:r>
              <a:rPr lang="en-US" dirty="0">
                <a:latin typeface="Symbol" charset="2"/>
                <a:cs typeface="Symbol" charset="2"/>
              </a:rPr>
              <a:t>b</a:t>
            </a:r>
            <a:r>
              <a:rPr lang="en-US" baseline="30000" dirty="0" smtClean="0"/>
              <a:t>+</a:t>
            </a:r>
            <a:r>
              <a:rPr lang="en-US" dirty="0" smtClean="0"/>
              <a:t> </a:t>
            </a:r>
            <a:r>
              <a:rPr lang="en-US" dirty="0"/>
              <a:t>RGS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531580"/>
            <a:ext cx="8796075" cy="1859423"/>
          </a:xfrm>
        </p:spPr>
        <p:txBody>
          <a:bodyPr/>
          <a:lstStyle/>
          <a:p>
            <a:r>
              <a:rPr lang="en-US" dirty="0" smtClean="0"/>
              <a:t>Use of </a:t>
            </a:r>
            <a:r>
              <a:rPr lang="en-US" dirty="0" smtClean="0">
                <a:latin typeface="Symbol" charset="2"/>
                <a:cs typeface="Symbol" charset="2"/>
              </a:rPr>
              <a:t>b</a:t>
            </a:r>
            <a:r>
              <a:rPr lang="en-US" baseline="30000" dirty="0" smtClean="0"/>
              <a:t>+</a:t>
            </a:r>
            <a:r>
              <a:rPr lang="en-US" dirty="0" smtClean="0"/>
              <a:t> decaying isotopes (same as PET) </a:t>
            </a:r>
            <a:r>
              <a:rPr lang="en-US" dirty="0" smtClean="0">
                <a:sym typeface="Wingdings"/>
              </a:rPr>
              <a:t> detect positron (little penetration)</a:t>
            </a:r>
            <a:endParaRPr lang="en-US" dirty="0" smtClean="0"/>
          </a:p>
          <a:p>
            <a:r>
              <a:rPr lang="en-US" dirty="0" smtClean="0"/>
              <a:t>Dual detectors for gamma background subtraction</a:t>
            </a:r>
            <a:endParaRPr lang="en-US" dirty="0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218" y="3843337"/>
            <a:ext cx="2974975" cy="3014663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 rot="19292146">
            <a:off x="691178" y="6267478"/>
            <a:ext cx="803788" cy="369332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probe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 rot="15304988">
            <a:off x="1729775" y="5147349"/>
            <a:ext cx="107950" cy="10795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Freeform 14"/>
          <p:cNvSpPr/>
          <p:nvPr/>
        </p:nvSpPr>
        <p:spPr>
          <a:xfrm rot="5788864">
            <a:off x="1653078" y="5214354"/>
            <a:ext cx="323850" cy="282575"/>
          </a:xfrm>
          <a:custGeom>
            <a:avLst/>
            <a:gdLst>
              <a:gd name="connsiteX0" fmla="*/ 0 w 622300"/>
              <a:gd name="connsiteY0" fmla="*/ 275423 h 443956"/>
              <a:gd name="connsiteX1" fmla="*/ 63500 w 622300"/>
              <a:gd name="connsiteY1" fmla="*/ 237323 h 443956"/>
              <a:gd name="connsiteX2" fmla="*/ 88900 w 622300"/>
              <a:gd name="connsiteY2" fmla="*/ 275423 h 443956"/>
              <a:gd name="connsiteX3" fmla="*/ 127000 w 622300"/>
              <a:gd name="connsiteY3" fmla="*/ 288123 h 443956"/>
              <a:gd name="connsiteX4" fmla="*/ 152400 w 622300"/>
              <a:gd name="connsiteY4" fmla="*/ 326223 h 443956"/>
              <a:gd name="connsiteX5" fmla="*/ 165100 w 622300"/>
              <a:gd name="connsiteY5" fmla="*/ 364323 h 443956"/>
              <a:gd name="connsiteX6" fmla="*/ 228600 w 622300"/>
              <a:gd name="connsiteY6" fmla="*/ 351623 h 443956"/>
              <a:gd name="connsiteX7" fmla="*/ 279400 w 622300"/>
              <a:gd name="connsiteY7" fmla="*/ 326223 h 443956"/>
              <a:gd name="connsiteX8" fmla="*/ 228600 w 622300"/>
              <a:gd name="connsiteY8" fmla="*/ 224623 h 443956"/>
              <a:gd name="connsiteX9" fmla="*/ 114300 w 622300"/>
              <a:gd name="connsiteY9" fmla="*/ 199223 h 443956"/>
              <a:gd name="connsiteX10" fmla="*/ 165100 w 622300"/>
              <a:gd name="connsiteY10" fmla="*/ 123023 h 443956"/>
              <a:gd name="connsiteX11" fmla="*/ 241300 w 622300"/>
              <a:gd name="connsiteY11" fmla="*/ 72223 h 443956"/>
              <a:gd name="connsiteX12" fmla="*/ 292100 w 622300"/>
              <a:gd name="connsiteY12" fmla="*/ 84923 h 443956"/>
              <a:gd name="connsiteX13" fmla="*/ 317500 w 622300"/>
              <a:gd name="connsiteY13" fmla="*/ 161123 h 443956"/>
              <a:gd name="connsiteX14" fmla="*/ 330200 w 622300"/>
              <a:gd name="connsiteY14" fmla="*/ 199223 h 443956"/>
              <a:gd name="connsiteX15" fmla="*/ 381000 w 622300"/>
              <a:gd name="connsiteY15" fmla="*/ 275423 h 443956"/>
              <a:gd name="connsiteX16" fmla="*/ 419100 w 622300"/>
              <a:gd name="connsiteY16" fmla="*/ 288123 h 443956"/>
              <a:gd name="connsiteX17" fmla="*/ 469900 w 622300"/>
              <a:gd name="connsiteY17" fmla="*/ 262723 h 443956"/>
              <a:gd name="connsiteX18" fmla="*/ 419100 w 622300"/>
              <a:gd name="connsiteY18" fmla="*/ 186523 h 443956"/>
              <a:gd name="connsiteX19" fmla="*/ 406400 w 622300"/>
              <a:gd name="connsiteY19" fmla="*/ 135723 h 443956"/>
              <a:gd name="connsiteX20" fmla="*/ 406400 w 622300"/>
              <a:gd name="connsiteY20" fmla="*/ 59523 h 443956"/>
              <a:gd name="connsiteX21" fmla="*/ 457200 w 622300"/>
              <a:gd name="connsiteY21" fmla="*/ 8723 h 443956"/>
              <a:gd name="connsiteX22" fmla="*/ 533400 w 622300"/>
              <a:gd name="connsiteY22" fmla="*/ 59523 h 443956"/>
              <a:gd name="connsiteX23" fmla="*/ 571500 w 622300"/>
              <a:gd name="connsiteY23" fmla="*/ 84923 h 443956"/>
              <a:gd name="connsiteX24" fmla="*/ 584200 w 622300"/>
              <a:gd name="connsiteY24" fmla="*/ 123023 h 443956"/>
              <a:gd name="connsiteX25" fmla="*/ 622300 w 622300"/>
              <a:gd name="connsiteY25" fmla="*/ 135723 h 443956"/>
              <a:gd name="connsiteX26" fmla="*/ 584200 w 622300"/>
              <a:gd name="connsiteY26" fmla="*/ 110323 h 443956"/>
              <a:gd name="connsiteX27" fmla="*/ 508000 w 622300"/>
              <a:gd name="connsiteY27" fmla="*/ 123023 h 443956"/>
              <a:gd name="connsiteX28" fmla="*/ 495300 w 622300"/>
              <a:gd name="connsiteY28" fmla="*/ 186523 h 443956"/>
              <a:gd name="connsiteX29" fmla="*/ 444500 w 622300"/>
              <a:gd name="connsiteY29" fmla="*/ 199223 h 443956"/>
              <a:gd name="connsiteX30" fmla="*/ 419100 w 622300"/>
              <a:gd name="connsiteY30" fmla="*/ 237323 h 443956"/>
              <a:gd name="connsiteX31" fmla="*/ 431800 w 622300"/>
              <a:gd name="connsiteY31" fmla="*/ 427823 h 443956"/>
              <a:gd name="connsiteX32" fmla="*/ 304800 w 622300"/>
              <a:gd name="connsiteY32" fmla="*/ 427823 h 443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22300" h="443956">
                <a:moveTo>
                  <a:pt x="0" y="275423"/>
                </a:moveTo>
                <a:cubicBezTo>
                  <a:pt x="21167" y="262723"/>
                  <a:pt x="38816" y="237323"/>
                  <a:pt x="63500" y="237323"/>
                </a:cubicBezTo>
                <a:cubicBezTo>
                  <a:pt x="78764" y="237323"/>
                  <a:pt x="76981" y="265888"/>
                  <a:pt x="88900" y="275423"/>
                </a:cubicBezTo>
                <a:cubicBezTo>
                  <a:pt x="99353" y="283786"/>
                  <a:pt x="114300" y="283890"/>
                  <a:pt x="127000" y="288123"/>
                </a:cubicBezTo>
                <a:cubicBezTo>
                  <a:pt x="135467" y="300823"/>
                  <a:pt x="145574" y="312571"/>
                  <a:pt x="152400" y="326223"/>
                </a:cubicBezTo>
                <a:cubicBezTo>
                  <a:pt x="158387" y="338197"/>
                  <a:pt x="152400" y="360090"/>
                  <a:pt x="165100" y="364323"/>
                </a:cubicBezTo>
                <a:cubicBezTo>
                  <a:pt x="185578" y="371149"/>
                  <a:pt x="207433" y="355856"/>
                  <a:pt x="228600" y="351623"/>
                </a:cubicBezTo>
                <a:cubicBezTo>
                  <a:pt x="245533" y="343156"/>
                  <a:pt x="273413" y="344184"/>
                  <a:pt x="279400" y="326223"/>
                </a:cubicBezTo>
                <a:cubicBezTo>
                  <a:pt x="308586" y="238664"/>
                  <a:pt x="275519" y="240263"/>
                  <a:pt x="228600" y="224623"/>
                </a:cubicBezTo>
                <a:cubicBezTo>
                  <a:pt x="173612" y="231497"/>
                  <a:pt x="114300" y="272638"/>
                  <a:pt x="114300" y="199223"/>
                </a:cubicBezTo>
                <a:cubicBezTo>
                  <a:pt x="114300" y="110120"/>
                  <a:pt x="116026" y="150286"/>
                  <a:pt x="165100" y="123023"/>
                </a:cubicBezTo>
                <a:cubicBezTo>
                  <a:pt x="191785" y="108198"/>
                  <a:pt x="241300" y="72223"/>
                  <a:pt x="241300" y="72223"/>
                </a:cubicBezTo>
                <a:cubicBezTo>
                  <a:pt x="258233" y="76456"/>
                  <a:pt x="280741" y="71671"/>
                  <a:pt x="292100" y="84923"/>
                </a:cubicBezTo>
                <a:cubicBezTo>
                  <a:pt x="309524" y="105251"/>
                  <a:pt x="309033" y="135723"/>
                  <a:pt x="317500" y="161123"/>
                </a:cubicBezTo>
                <a:lnTo>
                  <a:pt x="330200" y="199223"/>
                </a:lnTo>
                <a:cubicBezTo>
                  <a:pt x="343515" y="239167"/>
                  <a:pt x="340229" y="248242"/>
                  <a:pt x="381000" y="275423"/>
                </a:cubicBezTo>
                <a:cubicBezTo>
                  <a:pt x="392139" y="282849"/>
                  <a:pt x="406400" y="283890"/>
                  <a:pt x="419100" y="288123"/>
                </a:cubicBezTo>
                <a:cubicBezTo>
                  <a:pt x="436033" y="279656"/>
                  <a:pt x="462442" y="280124"/>
                  <a:pt x="469900" y="262723"/>
                </a:cubicBezTo>
                <a:cubicBezTo>
                  <a:pt x="496719" y="200144"/>
                  <a:pt x="451541" y="197337"/>
                  <a:pt x="419100" y="186523"/>
                </a:cubicBezTo>
                <a:cubicBezTo>
                  <a:pt x="414867" y="169590"/>
                  <a:pt x="406400" y="153177"/>
                  <a:pt x="406400" y="135723"/>
                </a:cubicBezTo>
                <a:cubicBezTo>
                  <a:pt x="406400" y="34123"/>
                  <a:pt x="440267" y="161123"/>
                  <a:pt x="406400" y="59523"/>
                </a:cubicBezTo>
                <a:cubicBezTo>
                  <a:pt x="423333" y="42590"/>
                  <a:pt x="434482" y="16296"/>
                  <a:pt x="457200" y="8723"/>
                </a:cubicBezTo>
                <a:cubicBezTo>
                  <a:pt x="542815" y="-19815"/>
                  <a:pt x="508300" y="28148"/>
                  <a:pt x="533400" y="59523"/>
                </a:cubicBezTo>
                <a:cubicBezTo>
                  <a:pt x="542935" y="71442"/>
                  <a:pt x="558800" y="76456"/>
                  <a:pt x="571500" y="84923"/>
                </a:cubicBezTo>
                <a:cubicBezTo>
                  <a:pt x="575733" y="97623"/>
                  <a:pt x="574734" y="113557"/>
                  <a:pt x="584200" y="123023"/>
                </a:cubicBezTo>
                <a:cubicBezTo>
                  <a:pt x="593666" y="132489"/>
                  <a:pt x="622300" y="149110"/>
                  <a:pt x="622300" y="135723"/>
                </a:cubicBezTo>
                <a:cubicBezTo>
                  <a:pt x="622300" y="120459"/>
                  <a:pt x="596900" y="118790"/>
                  <a:pt x="584200" y="110323"/>
                </a:cubicBezTo>
                <a:cubicBezTo>
                  <a:pt x="558800" y="114556"/>
                  <a:pt x="527551" y="106265"/>
                  <a:pt x="508000" y="123023"/>
                </a:cubicBezTo>
                <a:cubicBezTo>
                  <a:pt x="491611" y="137071"/>
                  <a:pt x="509119" y="169940"/>
                  <a:pt x="495300" y="186523"/>
                </a:cubicBezTo>
                <a:cubicBezTo>
                  <a:pt x="484126" y="199932"/>
                  <a:pt x="461433" y="194990"/>
                  <a:pt x="444500" y="199223"/>
                </a:cubicBezTo>
                <a:cubicBezTo>
                  <a:pt x="436033" y="211923"/>
                  <a:pt x="419947" y="222083"/>
                  <a:pt x="419100" y="237323"/>
                </a:cubicBezTo>
                <a:cubicBezTo>
                  <a:pt x="415570" y="300866"/>
                  <a:pt x="464543" y="373251"/>
                  <a:pt x="431800" y="427823"/>
                </a:cubicBezTo>
                <a:cubicBezTo>
                  <a:pt x="410020" y="464124"/>
                  <a:pt x="347133" y="427823"/>
                  <a:pt x="304800" y="427823"/>
                </a:cubicBezTo>
              </a:path>
            </a:pathLst>
          </a:custGeom>
          <a:ln>
            <a:solidFill>
              <a:srgbClr val="FF33C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Freeform 15"/>
          <p:cNvSpPr/>
          <p:nvPr/>
        </p:nvSpPr>
        <p:spPr>
          <a:xfrm rot="7327644">
            <a:off x="1242413" y="5784714"/>
            <a:ext cx="677862" cy="63500"/>
          </a:xfrm>
          <a:custGeom>
            <a:avLst/>
            <a:gdLst>
              <a:gd name="connsiteX0" fmla="*/ 0 w 5346700"/>
              <a:gd name="connsiteY0" fmla="*/ 406435 h 421616"/>
              <a:gd name="connsiteX1" fmla="*/ 520700 w 5346700"/>
              <a:gd name="connsiteY1" fmla="*/ 35 h 421616"/>
              <a:gd name="connsiteX2" fmla="*/ 1041400 w 5346700"/>
              <a:gd name="connsiteY2" fmla="*/ 381035 h 421616"/>
              <a:gd name="connsiteX3" fmla="*/ 1511300 w 5346700"/>
              <a:gd name="connsiteY3" fmla="*/ 38135 h 421616"/>
              <a:gd name="connsiteX4" fmla="*/ 2019300 w 5346700"/>
              <a:gd name="connsiteY4" fmla="*/ 381035 h 421616"/>
              <a:gd name="connsiteX5" fmla="*/ 2565400 w 5346700"/>
              <a:gd name="connsiteY5" fmla="*/ 25435 h 421616"/>
              <a:gd name="connsiteX6" fmla="*/ 3060700 w 5346700"/>
              <a:gd name="connsiteY6" fmla="*/ 381035 h 421616"/>
              <a:gd name="connsiteX7" fmla="*/ 3581400 w 5346700"/>
              <a:gd name="connsiteY7" fmla="*/ 12735 h 421616"/>
              <a:gd name="connsiteX8" fmla="*/ 4089400 w 5346700"/>
              <a:gd name="connsiteY8" fmla="*/ 393735 h 421616"/>
              <a:gd name="connsiteX9" fmla="*/ 4610100 w 5346700"/>
              <a:gd name="connsiteY9" fmla="*/ 25435 h 421616"/>
              <a:gd name="connsiteX10" fmla="*/ 5092700 w 5346700"/>
              <a:gd name="connsiteY10" fmla="*/ 419135 h 421616"/>
              <a:gd name="connsiteX11" fmla="*/ 5346700 w 5346700"/>
              <a:gd name="connsiteY11" fmla="*/ 203235 h 421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46700" h="421616">
                <a:moveTo>
                  <a:pt x="0" y="406435"/>
                </a:moveTo>
                <a:cubicBezTo>
                  <a:pt x="173566" y="205351"/>
                  <a:pt x="347133" y="4268"/>
                  <a:pt x="520700" y="35"/>
                </a:cubicBezTo>
                <a:cubicBezTo>
                  <a:pt x="694267" y="-4198"/>
                  <a:pt x="876300" y="374685"/>
                  <a:pt x="1041400" y="381035"/>
                </a:cubicBezTo>
                <a:cubicBezTo>
                  <a:pt x="1206500" y="387385"/>
                  <a:pt x="1348317" y="38135"/>
                  <a:pt x="1511300" y="38135"/>
                </a:cubicBezTo>
                <a:cubicBezTo>
                  <a:pt x="1674283" y="38135"/>
                  <a:pt x="1843617" y="383152"/>
                  <a:pt x="2019300" y="381035"/>
                </a:cubicBezTo>
                <a:cubicBezTo>
                  <a:pt x="2194983" y="378918"/>
                  <a:pt x="2391833" y="25435"/>
                  <a:pt x="2565400" y="25435"/>
                </a:cubicBezTo>
                <a:cubicBezTo>
                  <a:pt x="2738967" y="25435"/>
                  <a:pt x="2891367" y="383152"/>
                  <a:pt x="3060700" y="381035"/>
                </a:cubicBezTo>
                <a:cubicBezTo>
                  <a:pt x="3230033" y="378918"/>
                  <a:pt x="3409950" y="10618"/>
                  <a:pt x="3581400" y="12735"/>
                </a:cubicBezTo>
                <a:cubicBezTo>
                  <a:pt x="3752850" y="14852"/>
                  <a:pt x="3917950" y="391618"/>
                  <a:pt x="4089400" y="393735"/>
                </a:cubicBezTo>
                <a:cubicBezTo>
                  <a:pt x="4260850" y="395852"/>
                  <a:pt x="4442883" y="21202"/>
                  <a:pt x="4610100" y="25435"/>
                </a:cubicBezTo>
                <a:cubicBezTo>
                  <a:pt x="4777317" y="29668"/>
                  <a:pt x="4969933" y="389502"/>
                  <a:pt x="5092700" y="419135"/>
                </a:cubicBezTo>
                <a:cubicBezTo>
                  <a:pt x="5215467" y="448768"/>
                  <a:pt x="5346700" y="203235"/>
                  <a:pt x="5346700" y="203235"/>
                </a:cubicBezTo>
              </a:path>
            </a:pathLst>
          </a:custGeom>
          <a:ln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Freeform 16"/>
          <p:cNvSpPr/>
          <p:nvPr/>
        </p:nvSpPr>
        <p:spPr>
          <a:xfrm rot="18127644">
            <a:off x="1715519" y="5003158"/>
            <a:ext cx="677862" cy="63500"/>
          </a:xfrm>
          <a:custGeom>
            <a:avLst/>
            <a:gdLst>
              <a:gd name="connsiteX0" fmla="*/ 0 w 5346700"/>
              <a:gd name="connsiteY0" fmla="*/ 406435 h 421616"/>
              <a:gd name="connsiteX1" fmla="*/ 520700 w 5346700"/>
              <a:gd name="connsiteY1" fmla="*/ 35 h 421616"/>
              <a:gd name="connsiteX2" fmla="*/ 1041400 w 5346700"/>
              <a:gd name="connsiteY2" fmla="*/ 381035 h 421616"/>
              <a:gd name="connsiteX3" fmla="*/ 1511300 w 5346700"/>
              <a:gd name="connsiteY3" fmla="*/ 38135 h 421616"/>
              <a:gd name="connsiteX4" fmla="*/ 2019300 w 5346700"/>
              <a:gd name="connsiteY4" fmla="*/ 381035 h 421616"/>
              <a:gd name="connsiteX5" fmla="*/ 2565400 w 5346700"/>
              <a:gd name="connsiteY5" fmla="*/ 25435 h 421616"/>
              <a:gd name="connsiteX6" fmla="*/ 3060700 w 5346700"/>
              <a:gd name="connsiteY6" fmla="*/ 381035 h 421616"/>
              <a:gd name="connsiteX7" fmla="*/ 3581400 w 5346700"/>
              <a:gd name="connsiteY7" fmla="*/ 12735 h 421616"/>
              <a:gd name="connsiteX8" fmla="*/ 4089400 w 5346700"/>
              <a:gd name="connsiteY8" fmla="*/ 393735 h 421616"/>
              <a:gd name="connsiteX9" fmla="*/ 4610100 w 5346700"/>
              <a:gd name="connsiteY9" fmla="*/ 25435 h 421616"/>
              <a:gd name="connsiteX10" fmla="*/ 5092700 w 5346700"/>
              <a:gd name="connsiteY10" fmla="*/ 419135 h 421616"/>
              <a:gd name="connsiteX11" fmla="*/ 5346700 w 5346700"/>
              <a:gd name="connsiteY11" fmla="*/ 203235 h 421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46700" h="421616">
                <a:moveTo>
                  <a:pt x="0" y="406435"/>
                </a:moveTo>
                <a:cubicBezTo>
                  <a:pt x="173566" y="205351"/>
                  <a:pt x="347133" y="4268"/>
                  <a:pt x="520700" y="35"/>
                </a:cubicBezTo>
                <a:cubicBezTo>
                  <a:pt x="694267" y="-4198"/>
                  <a:pt x="876300" y="374685"/>
                  <a:pt x="1041400" y="381035"/>
                </a:cubicBezTo>
                <a:cubicBezTo>
                  <a:pt x="1206500" y="387385"/>
                  <a:pt x="1348317" y="38135"/>
                  <a:pt x="1511300" y="38135"/>
                </a:cubicBezTo>
                <a:cubicBezTo>
                  <a:pt x="1674283" y="38135"/>
                  <a:pt x="1843617" y="383152"/>
                  <a:pt x="2019300" y="381035"/>
                </a:cubicBezTo>
                <a:cubicBezTo>
                  <a:pt x="2194983" y="378918"/>
                  <a:pt x="2391833" y="25435"/>
                  <a:pt x="2565400" y="25435"/>
                </a:cubicBezTo>
                <a:cubicBezTo>
                  <a:pt x="2738967" y="25435"/>
                  <a:pt x="2891367" y="383152"/>
                  <a:pt x="3060700" y="381035"/>
                </a:cubicBezTo>
                <a:cubicBezTo>
                  <a:pt x="3230033" y="378918"/>
                  <a:pt x="3409950" y="10618"/>
                  <a:pt x="3581400" y="12735"/>
                </a:cubicBezTo>
                <a:cubicBezTo>
                  <a:pt x="3752850" y="14852"/>
                  <a:pt x="3917950" y="391618"/>
                  <a:pt x="4089400" y="393735"/>
                </a:cubicBezTo>
                <a:cubicBezTo>
                  <a:pt x="4260850" y="395852"/>
                  <a:pt x="4442883" y="21202"/>
                  <a:pt x="4610100" y="25435"/>
                </a:cubicBezTo>
                <a:cubicBezTo>
                  <a:pt x="4777317" y="29668"/>
                  <a:pt x="4969933" y="389502"/>
                  <a:pt x="5092700" y="419135"/>
                </a:cubicBezTo>
                <a:cubicBezTo>
                  <a:pt x="5215467" y="448768"/>
                  <a:pt x="5346700" y="203235"/>
                  <a:pt x="5346700" y="203235"/>
                </a:cubicBezTo>
              </a:path>
            </a:pathLst>
          </a:custGeom>
          <a:ln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 rot="4360935">
            <a:off x="1273590" y="5623322"/>
            <a:ext cx="482558" cy="1472928"/>
            <a:chOff x="1760022" y="5623322"/>
            <a:chExt cx="482558" cy="1472928"/>
          </a:xfrm>
        </p:grpSpPr>
        <p:sp>
          <p:nvSpPr>
            <p:cNvPr id="20" name="Oval 19"/>
            <p:cNvSpPr/>
            <p:nvPr/>
          </p:nvSpPr>
          <p:spPr>
            <a:xfrm rot="15304988">
              <a:off x="1818595" y="6047674"/>
              <a:ext cx="107950" cy="10795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" name="Freeform 20"/>
            <p:cNvSpPr/>
            <p:nvPr/>
          </p:nvSpPr>
          <p:spPr>
            <a:xfrm rot="5788864">
              <a:off x="1741898" y="6114679"/>
              <a:ext cx="323850" cy="282575"/>
            </a:xfrm>
            <a:custGeom>
              <a:avLst/>
              <a:gdLst>
                <a:gd name="connsiteX0" fmla="*/ 0 w 622300"/>
                <a:gd name="connsiteY0" fmla="*/ 275423 h 443956"/>
                <a:gd name="connsiteX1" fmla="*/ 63500 w 622300"/>
                <a:gd name="connsiteY1" fmla="*/ 237323 h 443956"/>
                <a:gd name="connsiteX2" fmla="*/ 88900 w 622300"/>
                <a:gd name="connsiteY2" fmla="*/ 275423 h 443956"/>
                <a:gd name="connsiteX3" fmla="*/ 127000 w 622300"/>
                <a:gd name="connsiteY3" fmla="*/ 288123 h 443956"/>
                <a:gd name="connsiteX4" fmla="*/ 152400 w 622300"/>
                <a:gd name="connsiteY4" fmla="*/ 326223 h 443956"/>
                <a:gd name="connsiteX5" fmla="*/ 165100 w 622300"/>
                <a:gd name="connsiteY5" fmla="*/ 364323 h 443956"/>
                <a:gd name="connsiteX6" fmla="*/ 228600 w 622300"/>
                <a:gd name="connsiteY6" fmla="*/ 351623 h 443956"/>
                <a:gd name="connsiteX7" fmla="*/ 279400 w 622300"/>
                <a:gd name="connsiteY7" fmla="*/ 326223 h 443956"/>
                <a:gd name="connsiteX8" fmla="*/ 228600 w 622300"/>
                <a:gd name="connsiteY8" fmla="*/ 224623 h 443956"/>
                <a:gd name="connsiteX9" fmla="*/ 114300 w 622300"/>
                <a:gd name="connsiteY9" fmla="*/ 199223 h 443956"/>
                <a:gd name="connsiteX10" fmla="*/ 165100 w 622300"/>
                <a:gd name="connsiteY10" fmla="*/ 123023 h 443956"/>
                <a:gd name="connsiteX11" fmla="*/ 241300 w 622300"/>
                <a:gd name="connsiteY11" fmla="*/ 72223 h 443956"/>
                <a:gd name="connsiteX12" fmla="*/ 292100 w 622300"/>
                <a:gd name="connsiteY12" fmla="*/ 84923 h 443956"/>
                <a:gd name="connsiteX13" fmla="*/ 317500 w 622300"/>
                <a:gd name="connsiteY13" fmla="*/ 161123 h 443956"/>
                <a:gd name="connsiteX14" fmla="*/ 330200 w 622300"/>
                <a:gd name="connsiteY14" fmla="*/ 199223 h 443956"/>
                <a:gd name="connsiteX15" fmla="*/ 381000 w 622300"/>
                <a:gd name="connsiteY15" fmla="*/ 275423 h 443956"/>
                <a:gd name="connsiteX16" fmla="*/ 419100 w 622300"/>
                <a:gd name="connsiteY16" fmla="*/ 288123 h 443956"/>
                <a:gd name="connsiteX17" fmla="*/ 469900 w 622300"/>
                <a:gd name="connsiteY17" fmla="*/ 262723 h 443956"/>
                <a:gd name="connsiteX18" fmla="*/ 419100 w 622300"/>
                <a:gd name="connsiteY18" fmla="*/ 186523 h 443956"/>
                <a:gd name="connsiteX19" fmla="*/ 406400 w 622300"/>
                <a:gd name="connsiteY19" fmla="*/ 135723 h 443956"/>
                <a:gd name="connsiteX20" fmla="*/ 406400 w 622300"/>
                <a:gd name="connsiteY20" fmla="*/ 59523 h 443956"/>
                <a:gd name="connsiteX21" fmla="*/ 457200 w 622300"/>
                <a:gd name="connsiteY21" fmla="*/ 8723 h 443956"/>
                <a:gd name="connsiteX22" fmla="*/ 533400 w 622300"/>
                <a:gd name="connsiteY22" fmla="*/ 59523 h 443956"/>
                <a:gd name="connsiteX23" fmla="*/ 571500 w 622300"/>
                <a:gd name="connsiteY23" fmla="*/ 84923 h 443956"/>
                <a:gd name="connsiteX24" fmla="*/ 584200 w 622300"/>
                <a:gd name="connsiteY24" fmla="*/ 123023 h 443956"/>
                <a:gd name="connsiteX25" fmla="*/ 622300 w 622300"/>
                <a:gd name="connsiteY25" fmla="*/ 135723 h 443956"/>
                <a:gd name="connsiteX26" fmla="*/ 584200 w 622300"/>
                <a:gd name="connsiteY26" fmla="*/ 110323 h 443956"/>
                <a:gd name="connsiteX27" fmla="*/ 508000 w 622300"/>
                <a:gd name="connsiteY27" fmla="*/ 123023 h 443956"/>
                <a:gd name="connsiteX28" fmla="*/ 495300 w 622300"/>
                <a:gd name="connsiteY28" fmla="*/ 186523 h 443956"/>
                <a:gd name="connsiteX29" fmla="*/ 444500 w 622300"/>
                <a:gd name="connsiteY29" fmla="*/ 199223 h 443956"/>
                <a:gd name="connsiteX30" fmla="*/ 419100 w 622300"/>
                <a:gd name="connsiteY30" fmla="*/ 237323 h 443956"/>
                <a:gd name="connsiteX31" fmla="*/ 431800 w 622300"/>
                <a:gd name="connsiteY31" fmla="*/ 427823 h 443956"/>
                <a:gd name="connsiteX32" fmla="*/ 304800 w 622300"/>
                <a:gd name="connsiteY32" fmla="*/ 427823 h 443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622300" h="443956">
                  <a:moveTo>
                    <a:pt x="0" y="275423"/>
                  </a:moveTo>
                  <a:cubicBezTo>
                    <a:pt x="21167" y="262723"/>
                    <a:pt x="38816" y="237323"/>
                    <a:pt x="63500" y="237323"/>
                  </a:cubicBezTo>
                  <a:cubicBezTo>
                    <a:pt x="78764" y="237323"/>
                    <a:pt x="76981" y="265888"/>
                    <a:pt x="88900" y="275423"/>
                  </a:cubicBezTo>
                  <a:cubicBezTo>
                    <a:pt x="99353" y="283786"/>
                    <a:pt x="114300" y="283890"/>
                    <a:pt x="127000" y="288123"/>
                  </a:cubicBezTo>
                  <a:cubicBezTo>
                    <a:pt x="135467" y="300823"/>
                    <a:pt x="145574" y="312571"/>
                    <a:pt x="152400" y="326223"/>
                  </a:cubicBezTo>
                  <a:cubicBezTo>
                    <a:pt x="158387" y="338197"/>
                    <a:pt x="152400" y="360090"/>
                    <a:pt x="165100" y="364323"/>
                  </a:cubicBezTo>
                  <a:cubicBezTo>
                    <a:pt x="185578" y="371149"/>
                    <a:pt x="207433" y="355856"/>
                    <a:pt x="228600" y="351623"/>
                  </a:cubicBezTo>
                  <a:cubicBezTo>
                    <a:pt x="245533" y="343156"/>
                    <a:pt x="273413" y="344184"/>
                    <a:pt x="279400" y="326223"/>
                  </a:cubicBezTo>
                  <a:cubicBezTo>
                    <a:pt x="308586" y="238664"/>
                    <a:pt x="275519" y="240263"/>
                    <a:pt x="228600" y="224623"/>
                  </a:cubicBezTo>
                  <a:cubicBezTo>
                    <a:pt x="173612" y="231497"/>
                    <a:pt x="114300" y="272638"/>
                    <a:pt x="114300" y="199223"/>
                  </a:cubicBezTo>
                  <a:cubicBezTo>
                    <a:pt x="114300" y="110120"/>
                    <a:pt x="116026" y="150286"/>
                    <a:pt x="165100" y="123023"/>
                  </a:cubicBezTo>
                  <a:cubicBezTo>
                    <a:pt x="191785" y="108198"/>
                    <a:pt x="241300" y="72223"/>
                    <a:pt x="241300" y="72223"/>
                  </a:cubicBezTo>
                  <a:cubicBezTo>
                    <a:pt x="258233" y="76456"/>
                    <a:pt x="280741" y="71671"/>
                    <a:pt x="292100" y="84923"/>
                  </a:cubicBezTo>
                  <a:cubicBezTo>
                    <a:pt x="309524" y="105251"/>
                    <a:pt x="309033" y="135723"/>
                    <a:pt x="317500" y="161123"/>
                  </a:cubicBezTo>
                  <a:lnTo>
                    <a:pt x="330200" y="199223"/>
                  </a:lnTo>
                  <a:cubicBezTo>
                    <a:pt x="343515" y="239167"/>
                    <a:pt x="340229" y="248242"/>
                    <a:pt x="381000" y="275423"/>
                  </a:cubicBezTo>
                  <a:cubicBezTo>
                    <a:pt x="392139" y="282849"/>
                    <a:pt x="406400" y="283890"/>
                    <a:pt x="419100" y="288123"/>
                  </a:cubicBezTo>
                  <a:cubicBezTo>
                    <a:pt x="436033" y="279656"/>
                    <a:pt x="462442" y="280124"/>
                    <a:pt x="469900" y="262723"/>
                  </a:cubicBezTo>
                  <a:cubicBezTo>
                    <a:pt x="496719" y="200144"/>
                    <a:pt x="451541" y="197337"/>
                    <a:pt x="419100" y="186523"/>
                  </a:cubicBezTo>
                  <a:cubicBezTo>
                    <a:pt x="414867" y="169590"/>
                    <a:pt x="406400" y="153177"/>
                    <a:pt x="406400" y="135723"/>
                  </a:cubicBezTo>
                  <a:cubicBezTo>
                    <a:pt x="406400" y="34123"/>
                    <a:pt x="440267" y="161123"/>
                    <a:pt x="406400" y="59523"/>
                  </a:cubicBezTo>
                  <a:cubicBezTo>
                    <a:pt x="423333" y="42590"/>
                    <a:pt x="434482" y="16296"/>
                    <a:pt x="457200" y="8723"/>
                  </a:cubicBezTo>
                  <a:cubicBezTo>
                    <a:pt x="542815" y="-19815"/>
                    <a:pt x="508300" y="28148"/>
                    <a:pt x="533400" y="59523"/>
                  </a:cubicBezTo>
                  <a:cubicBezTo>
                    <a:pt x="542935" y="71442"/>
                    <a:pt x="558800" y="76456"/>
                    <a:pt x="571500" y="84923"/>
                  </a:cubicBezTo>
                  <a:cubicBezTo>
                    <a:pt x="575733" y="97623"/>
                    <a:pt x="574734" y="113557"/>
                    <a:pt x="584200" y="123023"/>
                  </a:cubicBezTo>
                  <a:cubicBezTo>
                    <a:pt x="593666" y="132489"/>
                    <a:pt x="622300" y="149110"/>
                    <a:pt x="622300" y="135723"/>
                  </a:cubicBezTo>
                  <a:cubicBezTo>
                    <a:pt x="622300" y="120459"/>
                    <a:pt x="596900" y="118790"/>
                    <a:pt x="584200" y="110323"/>
                  </a:cubicBezTo>
                  <a:cubicBezTo>
                    <a:pt x="558800" y="114556"/>
                    <a:pt x="527551" y="106265"/>
                    <a:pt x="508000" y="123023"/>
                  </a:cubicBezTo>
                  <a:cubicBezTo>
                    <a:pt x="491611" y="137071"/>
                    <a:pt x="509119" y="169940"/>
                    <a:pt x="495300" y="186523"/>
                  </a:cubicBezTo>
                  <a:cubicBezTo>
                    <a:pt x="484126" y="199932"/>
                    <a:pt x="461433" y="194990"/>
                    <a:pt x="444500" y="199223"/>
                  </a:cubicBezTo>
                  <a:cubicBezTo>
                    <a:pt x="436033" y="211923"/>
                    <a:pt x="419947" y="222083"/>
                    <a:pt x="419100" y="237323"/>
                  </a:cubicBezTo>
                  <a:cubicBezTo>
                    <a:pt x="415570" y="300866"/>
                    <a:pt x="464543" y="373251"/>
                    <a:pt x="431800" y="427823"/>
                  </a:cubicBezTo>
                  <a:cubicBezTo>
                    <a:pt x="410020" y="464124"/>
                    <a:pt x="347133" y="427823"/>
                    <a:pt x="304800" y="427823"/>
                  </a:cubicBezTo>
                </a:path>
              </a:pathLst>
            </a:custGeom>
            <a:ln>
              <a:solidFill>
                <a:srgbClr val="FF33CC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" name="Freeform 21"/>
            <p:cNvSpPr/>
            <p:nvPr/>
          </p:nvSpPr>
          <p:spPr>
            <a:xfrm rot="7327644">
              <a:off x="1452841" y="6725569"/>
              <a:ext cx="677862" cy="63500"/>
            </a:xfrm>
            <a:custGeom>
              <a:avLst/>
              <a:gdLst>
                <a:gd name="connsiteX0" fmla="*/ 0 w 5346700"/>
                <a:gd name="connsiteY0" fmla="*/ 406435 h 421616"/>
                <a:gd name="connsiteX1" fmla="*/ 520700 w 5346700"/>
                <a:gd name="connsiteY1" fmla="*/ 35 h 421616"/>
                <a:gd name="connsiteX2" fmla="*/ 1041400 w 5346700"/>
                <a:gd name="connsiteY2" fmla="*/ 381035 h 421616"/>
                <a:gd name="connsiteX3" fmla="*/ 1511300 w 5346700"/>
                <a:gd name="connsiteY3" fmla="*/ 38135 h 421616"/>
                <a:gd name="connsiteX4" fmla="*/ 2019300 w 5346700"/>
                <a:gd name="connsiteY4" fmla="*/ 381035 h 421616"/>
                <a:gd name="connsiteX5" fmla="*/ 2565400 w 5346700"/>
                <a:gd name="connsiteY5" fmla="*/ 25435 h 421616"/>
                <a:gd name="connsiteX6" fmla="*/ 3060700 w 5346700"/>
                <a:gd name="connsiteY6" fmla="*/ 381035 h 421616"/>
                <a:gd name="connsiteX7" fmla="*/ 3581400 w 5346700"/>
                <a:gd name="connsiteY7" fmla="*/ 12735 h 421616"/>
                <a:gd name="connsiteX8" fmla="*/ 4089400 w 5346700"/>
                <a:gd name="connsiteY8" fmla="*/ 393735 h 421616"/>
                <a:gd name="connsiteX9" fmla="*/ 4610100 w 5346700"/>
                <a:gd name="connsiteY9" fmla="*/ 25435 h 421616"/>
                <a:gd name="connsiteX10" fmla="*/ 5092700 w 5346700"/>
                <a:gd name="connsiteY10" fmla="*/ 419135 h 421616"/>
                <a:gd name="connsiteX11" fmla="*/ 5346700 w 5346700"/>
                <a:gd name="connsiteY11" fmla="*/ 203235 h 421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346700" h="421616">
                  <a:moveTo>
                    <a:pt x="0" y="406435"/>
                  </a:moveTo>
                  <a:cubicBezTo>
                    <a:pt x="173566" y="205351"/>
                    <a:pt x="347133" y="4268"/>
                    <a:pt x="520700" y="35"/>
                  </a:cubicBezTo>
                  <a:cubicBezTo>
                    <a:pt x="694267" y="-4198"/>
                    <a:pt x="876300" y="374685"/>
                    <a:pt x="1041400" y="381035"/>
                  </a:cubicBezTo>
                  <a:cubicBezTo>
                    <a:pt x="1206500" y="387385"/>
                    <a:pt x="1348317" y="38135"/>
                    <a:pt x="1511300" y="38135"/>
                  </a:cubicBezTo>
                  <a:cubicBezTo>
                    <a:pt x="1674283" y="38135"/>
                    <a:pt x="1843617" y="383152"/>
                    <a:pt x="2019300" y="381035"/>
                  </a:cubicBezTo>
                  <a:cubicBezTo>
                    <a:pt x="2194983" y="378918"/>
                    <a:pt x="2391833" y="25435"/>
                    <a:pt x="2565400" y="25435"/>
                  </a:cubicBezTo>
                  <a:cubicBezTo>
                    <a:pt x="2738967" y="25435"/>
                    <a:pt x="2891367" y="383152"/>
                    <a:pt x="3060700" y="381035"/>
                  </a:cubicBezTo>
                  <a:cubicBezTo>
                    <a:pt x="3230033" y="378918"/>
                    <a:pt x="3409950" y="10618"/>
                    <a:pt x="3581400" y="12735"/>
                  </a:cubicBezTo>
                  <a:cubicBezTo>
                    <a:pt x="3752850" y="14852"/>
                    <a:pt x="3917950" y="391618"/>
                    <a:pt x="4089400" y="393735"/>
                  </a:cubicBezTo>
                  <a:cubicBezTo>
                    <a:pt x="4260850" y="395852"/>
                    <a:pt x="4442883" y="21202"/>
                    <a:pt x="4610100" y="25435"/>
                  </a:cubicBezTo>
                  <a:cubicBezTo>
                    <a:pt x="4777317" y="29668"/>
                    <a:pt x="4969933" y="389502"/>
                    <a:pt x="5092700" y="419135"/>
                  </a:cubicBezTo>
                  <a:cubicBezTo>
                    <a:pt x="5215467" y="448768"/>
                    <a:pt x="5346700" y="203235"/>
                    <a:pt x="5346700" y="203235"/>
                  </a:cubicBezTo>
                </a:path>
              </a:pathLst>
            </a:custGeom>
            <a:ln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 rot="18127644">
              <a:off x="1871899" y="5930503"/>
              <a:ext cx="677862" cy="63500"/>
            </a:xfrm>
            <a:custGeom>
              <a:avLst/>
              <a:gdLst>
                <a:gd name="connsiteX0" fmla="*/ 0 w 5346700"/>
                <a:gd name="connsiteY0" fmla="*/ 406435 h 421616"/>
                <a:gd name="connsiteX1" fmla="*/ 520700 w 5346700"/>
                <a:gd name="connsiteY1" fmla="*/ 35 h 421616"/>
                <a:gd name="connsiteX2" fmla="*/ 1041400 w 5346700"/>
                <a:gd name="connsiteY2" fmla="*/ 381035 h 421616"/>
                <a:gd name="connsiteX3" fmla="*/ 1511300 w 5346700"/>
                <a:gd name="connsiteY3" fmla="*/ 38135 h 421616"/>
                <a:gd name="connsiteX4" fmla="*/ 2019300 w 5346700"/>
                <a:gd name="connsiteY4" fmla="*/ 381035 h 421616"/>
                <a:gd name="connsiteX5" fmla="*/ 2565400 w 5346700"/>
                <a:gd name="connsiteY5" fmla="*/ 25435 h 421616"/>
                <a:gd name="connsiteX6" fmla="*/ 3060700 w 5346700"/>
                <a:gd name="connsiteY6" fmla="*/ 381035 h 421616"/>
                <a:gd name="connsiteX7" fmla="*/ 3581400 w 5346700"/>
                <a:gd name="connsiteY7" fmla="*/ 12735 h 421616"/>
                <a:gd name="connsiteX8" fmla="*/ 4089400 w 5346700"/>
                <a:gd name="connsiteY8" fmla="*/ 393735 h 421616"/>
                <a:gd name="connsiteX9" fmla="*/ 4610100 w 5346700"/>
                <a:gd name="connsiteY9" fmla="*/ 25435 h 421616"/>
                <a:gd name="connsiteX10" fmla="*/ 5092700 w 5346700"/>
                <a:gd name="connsiteY10" fmla="*/ 419135 h 421616"/>
                <a:gd name="connsiteX11" fmla="*/ 5346700 w 5346700"/>
                <a:gd name="connsiteY11" fmla="*/ 203235 h 421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346700" h="421616">
                  <a:moveTo>
                    <a:pt x="0" y="406435"/>
                  </a:moveTo>
                  <a:cubicBezTo>
                    <a:pt x="173566" y="205351"/>
                    <a:pt x="347133" y="4268"/>
                    <a:pt x="520700" y="35"/>
                  </a:cubicBezTo>
                  <a:cubicBezTo>
                    <a:pt x="694267" y="-4198"/>
                    <a:pt x="876300" y="374685"/>
                    <a:pt x="1041400" y="381035"/>
                  </a:cubicBezTo>
                  <a:cubicBezTo>
                    <a:pt x="1206500" y="387385"/>
                    <a:pt x="1348317" y="38135"/>
                    <a:pt x="1511300" y="38135"/>
                  </a:cubicBezTo>
                  <a:cubicBezTo>
                    <a:pt x="1674283" y="38135"/>
                    <a:pt x="1843617" y="383152"/>
                    <a:pt x="2019300" y="381035"/>
                  </a:cubicBezTo>
                  <a:cubicBezTo>
                    <a:pt x="2194983" y="378918"/>
                    <a:pt x="2391833" y="25435"/>
                    <a:pt x="2565400" y="25435"/>
                  </a:cubicBezTo>
                  <a:cubicBezTo>
                    <a:pt x="2738967" y="25435"/>
                    <a:pt x="2891367" y="383152"/>
                    <a:pt x="3060700" y="381035"/>
                  </a:cubicBezTo>
                  <a:cubicBezTo>
                    <a:pt x="3230033" y="378918"/>
                    <a:pt x="3409950" y="10618"/>
                    <a:pt x="3581400" y="12735"/>
                  </a:cubicBezTo>
                  <a:cubicBezTo>
                    <a:pt x="3752850" y="14852"/>
                    <a:pt x="3917950" y="391618"/>
                    <a:pt x="4089400" y="393735"/>
                  </a:cubicBezTo>
                  <a:cubicBezTo>
                    <a:pt x="4260850" y="395852"/>
                    <a:pt x="4442883" y="21202"/>
                    <a:pt x="4610100" y="25435"/>
                  </a:cubicBezTo>
                  <a:cubicBezTo>
                    <a:pt x="4777317" y="29668"/>
                    <a:pt x="4969933" y="389502"/>
                    <a:pt x="5092700" y="419135"/>
                  </a:cubicBezTo>
                  <a:cubicBezTo>
                    <a:pt x="5215467" y="448768"/>
                    <a:pt x="5346700" y="203235"/>
                    <a:pt x="5346700" y="203235"/>
                  </a:cubicBezTo>
                </a:path>
              </a:pathLst>
            </a:custGeom>
            <a:ln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1661500" y="5935564"/>
            <a:ext cx="1261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FF"/>
                </a:solidFill>
              </a:rPr>
              <a:t>e</a:t>
            </a:r>
            <a:r>
              <a:rPr lang="en-US" dirty="0" smtClean="0">
                <a:solidFill>
                  <a:srgbClr val="FF00FF"/>
                </a:solidFill>
              </a:rPr>
              <a:t>+ (signal)</a:t>
            </a:r>
            <a:endParaRPr lang="en-US" dirty="0">
              <a:solidFill>
                <a:srgbClr val="FF00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48953" y="5573010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Symbol" charset="2"/>
                <a:cs typeface="Symbol" charset="2"/>
              </a:rPr>
              <a:t>g</a:t>
            </a:r>
            <a:r>
              <a:rPr lang="en-US" b="1" dirty="0" smtClean="0">
                <a:solidFill>
                  <a:schemeClr val="accent1"/>
                </a:solidFill>
                <a:latin typeface="Symbol" charset="2"/>
                <a:cs typeface="Symbol" charset="2"/>
              </a:rPr>
              <a:t> </a:t>
            </a:r>
            <a:endParaRPr lang="en-US" b="1" dirty="0">
              <a:solidFill>
                <a:schemeClr val="accent1"/>
              </a:solidFill>
              <a:latin typeface="Symbol" charset="2"/>
              <a:cs typeface="Symbol" charset="2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5393" y="3485573"/>
            <a:ext cx="5928607" cy="1750111"/>
          </a:xfrm>
          <a:prstGeom prst="rect">
            <a:avLst/>
          </a:prstGeom>
        </p:spPr>
      </p:pic>
      <p:sp>
        <p:nvSpPr>
          <p:cNvPr id="29" name="Content Placeholder 2"/>
          <p:cNvSpPr txBox="1">
            <a:spLocks/>
          </p:cNvSpPr>
          <p:nvPr/>
        </p:nvSpPr>
        <p:spPr bwMode="auto">
          <a:xfrm>
            <a:off x="3526534" y="4970155"/>
            <a:ext cx="5482346" cy="182253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18" charset="-128"/>
                <a:cs typeface="ＭＳ Ｐゴシック" pitchFamily="18" charset="-128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18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18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18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18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18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18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18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18" charset="-128"/>
              </a:defRPr>
            </a:lvl9pPr>
          </a:lstStyle>
          <a:p>
            <a:pPr marL="0" indent="0">
              <a:buNone/>
            </a:pPr>
            <a:r>
              <a:rPr lang="en-US" sz="2000" dirty="0" smtClean="0"/>
              <a:t>Two channels:</a:t>
            </a:r>
          </a:p>
          <a:p>
            <a:r>
              <a:rPr lang="en-US" sz="2000" dirty="0" smtClean="0">
                <a:solidFill>
                  <a:srgbClr val="008000"/>
                </a:solidFill>
              </a:rPr>
              <a:t>one sensitive to both positrons and gamma (14) (N1=P+G)</a:t>
            </a:r>
          </a:p>
          <a:p>
            <a:r>
              <a:rPr lang="en-US" sz="2000" dirty="0">
                <a:solidFill>
                  <a:schemeClr val="tx2"/>
                </a:solidFill>
              </a:rPr>
              <a:t>o</a:t>
            </a:r>
            <a:r>
              <a:rPr lang="en-US" sz="2000" dirty="0" smtClean="0">
                <a:solidFill>
                  <a:schemeClr val="tx2"/>
                </a:solidFill>
              </a:rPr>
              <a:t>ne sensitive only to gamma (12) (N2=G)</a:t>
            </a:r>
          </a:p>
          <a:p>
            <a:pPr marL="0" indent="0" algn="ctr">
              <a:buNone/>
            </a:pPr>
            <a:r>
              <a:rPr lang="en-US" sz="2000" dirty="0">
                <a:solidFill>
                  <a:schemeClr val="tx2"/>
                </a:solidFill>
              </a:rPr>
              <a:t>s</a:t>
            </a:r>
            <a:r>
              <a:rPr lang="en-US" sz="2000" dirty="0" smtClean="0">
                <a:solidFill>
                  <a:schemeClr val="tx2"/>
                </a:solidFill>
              </a:rPr>
              <a:t>ignal=N1-N2</a:t>
            </a:r>
            <a:endParaRPr lang="en-US" sz="1600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30" name="Oval 29"/>
          <p:cNvSpPr/>
          <p:nvPr/>
        </p:nvSpPr>
        <p:spPr>
          <a:xfrm>
            <a:off x="8134005" y="4134052"/>
            <a:ext cx="243210" cy="175629"/>
          </a:xfrm>
          <a:prstGeom prst="ellipse">
            <a:avLst/>
          </a:prstGeom>
          <a:solidFill>
            <a:schemeClr val="tx2">
              <a:lumMod val="40000"/>
              <a:lumOff val="60000"/>
              <a:alpha val="45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2"/>
                </a:solidFill>
              </a:ln>
            </a:endParaRPr>
          </a:p>
        </p:txBody>
      </p:sp>
      <p:sp>
        <p:nvSpPr>
          <p:cNvPr id="31" name="Oval 30"/>
          <p:cNvSpPr/>
          <p:nvPr/>
        </p:nvSpPr>
        <p:spPr>
          <a:xfrm>
            <a:off x="7892282" y="4656688"/>
            <a:ext cx="294284" cy="175629"/>
          </a:xfrm>
          <a:prstGeom prst="ellipse">
            <a:avLst/>
          </a:prstGeom>
          <a:solidFill>
            <a:srgbClr val="CCFFCC">
              <a:alpha val="45000"/>
            </a:srgb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2"/>
                </a:solidFill>
              </a:ln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4218" y="268941"/>
            <a:ext cx="2441932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err="1" smtClean="0"/>
              <a:t>Daghighial</a:t>
            </a:r>
            <a:r>
              <a:rPr lang="en-US" dirty="0" smtClean="0"/>
              <a:t> et al 1994</a:t>
            </a:r>
          </a:p>
          <a:p>
            <a:r>
              <a:rPr lang="en-US" dirty="0" err="1" smtClean="0"/>
              <a:t>Raylman</a:t>
            </a:r>
            <a:r>
              <a:rPr lang="en-US" dirty="0" smtClean="0"/>
              <a:t> et al 2001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8DC71-579E-1E4D-9C42-D7DA7144AE5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426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6791960" cy="985520"/>
          </a:xfrm>
        </p:spPr>
        <p:txBody>
          <a:bodyPr/>
          <a:lstStyle/>
          <a:p>
            <a:r>
              <a:rPr lang="en-US" dirty="0">
                <a:latin typeface="Symbol" charset="2"/>
                <a:cs typeface="Symbol" charset="2"/>
              </a:rPr>
              <a:t>b</a:t>
            </a:r>
            <a:r>
              <a:rPr lang="en-US" baseline="30000" dirty="0" smtClean="0"/>
              <a:t>+</a:t>
            </a:r>
            <a:r>
              <a:rPr lang="en-US" dirty="0" smtClean="0"/>
              <a:t> RGS: developments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6880" y="1280160"/>
            <a:ext cx="5596620" cy="427736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1994 </a:t>
            </a:r>
            <a:r>
              <a:rPr lang="en-US" dirty="0" err="1" smtClean="0">
                <a:solidFill>
                  <a:srgbClr val="FFFFFF"/>
                </a:solidFill>
              </a:rPr>
              <a:t>Daghighian</a:t>
            </a:r>
            <a:r>
              <a:rPr lang="en-US" dirty="0" smtClean="0">
                <a:solidFill>
                  <a:srgbClr val="FFFFFF"/>
                </a:solidFill>
              </a:rPr>
              <a:t>: two different detectors for beta and </a:t>
            </a:r>
            <a:r>
              <a:rPr lang="en-US" dirty="0" smtClean="0">
                <a:solidFill>
                  <a:srgbClr val="FFFFFF"/>
                </a:solidFill>
                <a:latin typeface="Symbol" charset="2"/>
                <a:cs typeface="Symbol" charset="2"/>
              </a:rPr>
              <a:t>g</a:t>
            </a:r>
          </a:p>
          <a:p>
            <a:r>
              <a:rPr lang="en-US" dirty="0" smtClean="0">
                <a:solidFill>
                  <a:schemeClr val="accent3">
                    <a:lumMod val="85000"/>
                  </a:schemeClr>
                </a:solidFill>
              </a:rPr>
              <a:t>2001 </a:t>
            </a:r>
            <a:r>
              <a:rPr lang="en-US" dirty="0" err="1" smtClean="0">
                <a:solidFill>
                  <a:schemeClr val="accent3">
                    <a:lumMod val="85000"/>
                  </a:schemeClr>
                </a:solidFill>
              </a:rPr>
              <a:t>Raylman</a:t>
            </a:r>
            <a:r>
              <a:rPr lang="en-US" dirty="0" smtClean="0">
                <a:solidFill>
                  <a:schemeClr val="accent3">
                    <a:lumMod val="85000"/>
                  </a:schemeClr>
                </a:solidFill>
              </a:rPr>
              <a:t>: integrated dual-detector with semi-conductor devices</a:t>
            </a:r>
          </a:p>
          <a:p>
            <a:r>
              <a:rPr lang="en-US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2005 Yamamoto: </a:t>
            </a:r>
            <a:r>
              <a:rPr lang="en-US" dirty="0" err="1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plastic+BGO</a:t>
            </a:r>
            <a:r>
              <a:rPr lang="en-US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phoswitch</a:t>
            </a:r>
            <a:endParaRPr lang="en-US" dirty="0" smtClean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3500" y="3304540"/>
            <a:ext cx="3045999" cy="2872740"/>
          </a:xfrm>
          <a:prstGeom prst="rect">
            <a:avLst/>
          </a:prstGeom>
          <a:ln w="38100" cmpd="sng">
            <a:solidFill>
              <a:schemeClr val="tx2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3120" y="1417639"/>
            <a:ext cx="2773680" cy="1810532"/>
          </a:xfrm>
          <a:prstGeom prst="rect">
            <a:avLst/>
          </a:prstGeom>
          <a:ln w="38100" cmpd="sng">
            <a:solidFill>
              <a:srgbClr val="0000FF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6606540" y="997209"/>
            <a:ext cx="1386840" cy="400110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FF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00" dirty="0" smtClean="0"/>
              <a:t>Tests with point-like source</a:t>
            </a:r>
            <a:endParaRPr lang="en-US" sz="1000" dirty="0"/>
          </a:p>
        </p:txBody>
      </p:sp>
      <p:sp>
        <p:nvSpPr>
          <p:cNvPr id="9" name="TextBox 8"/>
          <p:cNvSpPr txBox="1"/>
          <p:nvPr/>
        </p:nvSpPr>
        <p:spPr>
          <a:xfrm>
            <a:off x="7525199" y="1397319"/>
            <a:ext cx="10633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No shielding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6494003" y="1694637"/>
            <a:ext cx="1197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Shielded against </a:t>
            </a:r>
            <a:r>
              <a:rPr lang="en-US" sz="1200" dirty="0" smtClean="0">
                <a:latin typeface="Symbol" charset="2"/>
                <a:cs typeface="Symbol" charset="2"/>
              </a:rPr>
              <a:t>b</a:t>
            </a:r>
            <a:endParaRPr lang="en-US" sz="1200" dirty="0">
              <a:latin typeface="Symbol" charset="2"/>
              <a:cs typeface="Symbol" charset="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86159" y="2156302"/>
            <a:ext cx="5339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ratio</a:t>
            </a:r>
            <a:endParaRPr lang="en-US" sz="1200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8DC71-579E-1E4D-9C42-D7DA7144AE5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65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440" y="152400"/>
            <a:ext cx="7589520" cy="619760"/>
          </a:xfrm>
        </p:spPr>
        <p:txBody>
          <a:bodyPr/>
          <a:lstStyle/>
          <a:p>
            <a:r>
              <a:rPr lang="en-US" dirty="0">
                <a:latin typeface="Symbol" charset="2"/>
                <a:cs typeface="Symbol" charset="2"/>
              </a:rPr>
              <a:t>b</a:t>
            </a:r>
            <a:r>
              <a:rPr lang="en-US" baseline="30000" dirty="0"/>
              <a:t>+</a:t>
            </a:r>
            <a:r>
              <a:rPr lang="en-US" dirty="0"/>
              <a:t> RGS: </a:t>
            </a:r>
            <a:r>
              <a:rPr lang="en-US" dirty="0" smtClean="0"/>
              <a:t>clinical 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441" y="1132840"/>
            <a:ext cx="8056879" cy="4089400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 smtClean="0"/>
              <a:t>Brain tumors: difficult use of pre-operative information</a:t>
            </a:r>
          </a:p>
          <a:p>
            <a:r>
              <a:rPr lang="en-US" sz="2800" dirty="0" smtClean="0">
                <a:solidFill>
                  <a:schemeClr val="accent3">
                    <a:lumMod val="85000"/>
                  </a:schemeClr>
                </a:solidFill>
              </a:rPr>
              <a:t>2007Bonzom et a</a:t>
            </a:r>
            <a:r>
              <a:rPr lang="en-US" sz="2800" dirty="0" smtClean="0">
                <a:solidFill>
                  <a:srgbClr val="D9D9D9"/>
                </a:solidFill>
              </a:rPr>
              <a:t>l</a:t>
            </a:r>
            <a:r>
              <a:rPr lang="en-US" sz="2800" dirty="0" smtClean="0"/>
              <a:t> :  </a:t>
            </a:r>
          </a:p>
          <a:p>
            <a:pPr lvl="1"/>
            <a:r>
              <a:rPr lang="en-US" sz="2000" dirty="0" smtClean="0"/>
              <a:t>attach it to the surgical device</a:t>
            </a:r>
          </a:p>
          <a:p>
            <a:pPr lvl="1"/>
            <a:r>
              <a:rPr lang="en-US" sz="2000" dirty="0" smtClean="0"/>
              <a:t>Different tracers considered to carry </a:t>
            </a:r>
            <a:r>
              <a:rPr lang="en-US" sz="2000" baseline="30000" dirty="0" smtClean="0"/>
              <a:t>18</a:t>
            </a:r>
            <a:r>
              <a:rPr lang="en-US" sz="2000" dirty="0" smtClean="0"/>
              <a:t>F</a:t>
            </a:r>
          </a:p>
          <a:p>
            <a:pPr lvl="1"/>
            <a:endParaRPr lang="en-US" sz="2000" dirty="0"/>
          </a:p>
          <a:p>
            <a:pPr lvl="1"/>
            <a:endParaRPr lang="en-US" sz="2000" dirty="0" smtClean="0"/>
          </a:p>
          <a:p>
            <a:pPr lvl="1"/>
            <a:endParaRPr lang="en-US" sz="2000" dirty="0"/>
          </a:p>
          <a:p>
            <a:pPr lvl="1"/>
            <a:endParaRPr lang="en-US" sz="2000" dirty="0" smtClean="0"/>
          </a:p>
          <a:p>
            <a:r>
              <a:rPr lang="en-US" sz="2400" dirty="0" smtClean="0">
                <a:solidFill>
                  <a:srgbClr val="D9D9D9"/>
                </a:solidFill>
              </a:rPr>
              <a:t>2009 </a:t>
            </a:r>
            <a:r>
              <a:rPr lang="en-US" sz="2400" dirty="0" err="1" smtClean="0">
                <a:solidFill>
                  <a:srgbClr val="D9D9D9"/>
                </a:solidFill>
              </a:rPr>
              <a:t>Bogalhas</a:t>
            </a:r>
            <a:r>
              <a:rPr lang="en-US" sz="2400" dirty="0" smtClean="0">
                <a:solidFill>
                  <a:srgbClr val="D9D9D9"/>
                </a:solidFill>
              </a:rPr>
              <a:t> et al:</a:t>
            </a:r>
          </a:p>
          <a:p>
            <a:pPr lvl="1"/>
            <a:r>
              <a:rPr lang="en-US" sz="2000" dirty="0" smtClean="0"/>
              <a:t>Test on phantom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0081" y="1747520"/>
            <a:ext cx="3484879" cy="22546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71440" y="177292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3520" y="3396405"/>
            <a:ext cx="4328160" cy="13764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1782" y="5323840"/>
            <a:ext cx="5366836" cy="117077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464560" y="5354320"/>
            <a:ext cx="772160" cy="13208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361782" y="5222240"/>
            <a:ext cx="5366836" cy="1402080"/>
          </a:xfrm>
          <a:prstGeom prst="rect">
            <a:avLst/>
          </a:prstGeom>
          <a:noFill/>
          <a:ln w="38100" cmpd="sng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315200" y="4833784"/>
            <a:ext cx="1399467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8DC71-579E-1E4D-9C42-D7DA7144AE5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978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Symbol" charset="2"/>
                <a:cs typeface="Symbol" charset="2"/>
              </a:rPr>
              <a:t>b</a:t>
            </a:r>
            <a:r>
              <a:rPr lang="en-US" baseline="30000" dirty="0" smtClean="0"/>
              <a:t>+</a:t>
            </a:r>
            <a:r>
              <a:rPr lang="en-US" dirty="0" smtClean="0"/>
              <a:t> RGS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094" y="1828800"/>
            <a:ext cx="8578706" cy="4926186"/>
          </a:xfrm>
        </p:spPr>
        <p:txBody>
          <a:bodyPr/>
          <a:lstStyle/>
          <a:p>
            <a:r>
              <a:rPr lang="en-US" dirty="0" smtClean="0">
                <a:solidFill>
                  <a:srgbClr val="D9D9D9"/>
                </a:solidFill>
              </a:rPr>
              <a:t>Use of </a:t>
            </a:r>
            <a:r>
              <a:rPr lang="en-US" dirty="0" smtClean="0">
                <a:solidFill>
                  <a:srgbClr val="D9D9D9"/>
                </a:solidFill>
                <a:latin typeface="Symbol" charset="2"/>
                <a:cs typeface="Symbol" charset="2"/>
              </a:rPr>
              <a:t>b</a:t>
            </a:r>
            <a:r>
              <a:rPr lang="en-US" dirty="0" smtClean="0">
                <a:solidFill>
                  <a:srgbClr val="D9D9D9"/>
                </a:solidFill>
              </a:rPr>
              <a:t>+ tracers(positrons): pros</a:t>
            </a:r>
          </a:p>
          <a:p>
            <a:pPr lvl="1"/>
            <a:r>
              <a:rPr lang="en-US" dirty="0" smtClean="0"/>
              <a:t>Detect positron that travels ~100 times less</a:t>
            </a:r>
          </a:p>
          <a:p>
            <a:pPr lvl="1"/>
            <a:r>
              <a:rPr lang="en-US" dirty="0" smtClean="0"/>
              <a:t>PET tracers can be used </a:t>
            </a:r>
          </a:p>
          <a:p>
            <a:r>
              <a:rPr lang="en-US" dirty="0">
                <a:solidFill>
                  <a:srgbClr val="D9D9D9"/>
                </a:solidFill>
              </a:rPr>
              <a:t>Use of </a:t>
            </a:r>
            <a:r>
              <a:rPr lang="en-US" dirty="0" smtClean="0">
                <a:solidFill>
                  <a:srgbClr val="D9D9D9"/>
                </a:solidFill>
                <a:latin typeface="Symbol" charset="2"/>
                <a:cs typeface="Symbol" charset="2"/>
              </a:rPr>
              <a:t>b</a:t>
            </a:r>
            <a:r>
              <a:rPr lang="en-US" dirty="0" smtClean="0">
                <a:solidFill>
                  <a:srgbClr val="D9D9D9"/>
                </a:solidFill>
              </a:rPr>
              <a:t>+ </a:t>
            </a:r>
            <a:r>
              <a:rPr lang="en-US" dirty="0">
                <a:solidFill>
                  <a:srgbClr val="D9D9D9"/>
                </a:solidFill>
              </a:rPr>
              <a:t>tracers: </a:t>
            </a:r>
            <a:r>
              <a:rPr lang="en-US" dirty="0" smtClean="0">
                <a:solidFill>
                  <a:srgbClr val="D9D9D9"/>
                </a:solidFill>
              </a:rPr>
              <a:t>cons</a:t>
            </a:r>
          </a:p>
          <a:p>
            <a:pPr lvl="1"/>
            <a:r>
              <a:rPr lang="en-US" dirty="0" smtClean="0"/>
              <a:t>Large irradiation of medical personnel (~20 </a:t>
            </a:r>
            <a:r>
              <a:rPr lang="en-US" dirty="0" err="1" smtClean="0">
                <a:latin typeface="Symbol" charset="2"/>
                <a:cs typeface="Symbol" charset="2"/>
              </a:rPr>
              <a:t>m</a:t>
            </a:r>
            <a:r>
              <a:rPr lang="en-US" dirty="0" err="1" smtClean="0"/>
              <a:t>Sv</a:t>
            </a:r>
            <a:r>
              <a:rPr lang="en-US" dirty="0" smtClean="0"/>
              <a:t>/</a:t>
            </a:r>
            <a:r>
              <a:rPr lang="en-US" dirty="0" err="1" smtClean="0"/>
              <a:t>hr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Positrons annihilate and produce photons </a:t>
            </a:r>
            <a:r>
              <a:rPr lang="en-US" dirty="0" smtClean="0">
                <a:sym typeface="Wingdings"/>
              </a:rPr>
              <a:t> background  need to subtract background</a:t>
            </a:r>
          </a:p>
          <a:p>
            <a:pPr lvl="4"/>
            <a:r>
              <a:rPr lang="en-US" dirty="0" smtClean="0">
                <a:sym typeface="Wingdings"/>
              </a:rPr>
              <a:t>Longer time to have a response</a:t>
            </a:r>
          </a:p>
          <a:p>
            <a:pPr lvl="4"/>
            <a:r>
              <a:rPr lang="en-US" dirty="0" smtClean="0">
                <a:sym typeface="Wingdings"/>
              </a:rPr>
              <a:t>More </a:t>
            </a:r>
            <a:r>
              <a:rPr lang="en-US" dirty="0" err="1" smtClean="0">
                <a:sym typeface="Wingdings"/>
              </a:rPr>
              <a:t>encumbrant</a:t>
            </a:r>
            <a:r>
              <a:rPr lang="en-US" dirty="0" smtClean="0">
                <a:sym typeface="Wingdings"/>
              </a:rPr>
              <a:t> detector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0628" y="2889564"/>
            <a:ext cx="2652300" cy="1191431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8DC71-579E-1E4D-9C42-D7DA7144AE5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891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FFFF"/>
                </a:solidFill>
              </a:rPr>
              <a:t>Radioguided</a:t>
            </a:r>
            <a:r>
              <a:rPr lang="en-US" dirty="0" smtClean="0">
                <a:solidFill>
                  <a:srgbClr val="FFFFFF"/>
                </a:solidFill>
              </a:rPr>
              <a:t> surgery: </a:t>
            </a:r>
            <a:r>
              <a:rPr lang="en-US" dirty="0" smtClean="0">
                <a:solidFill>
                  <a:srgbClr val="FFFFFF"/>
                </a:solidFill>
                <a:latin typeface="Symbol" charset="2"/>
                <a:cs typeface="Symbol" charset="2"/>
              </a:rPr>
              <a:t>b</a:t>
            </a:r>
            <a:r>
              <a:rPr lang="en-US" baseline="30000" dirty="0">
                <a:solidFill>
                  <a:srgbClr val="FFFFFF"/>
                </a:solidFill>
              </a:rPr>
              <a:t>-</a:t>
            </a:r>
            <a:r>
              <a:rPr lang="en-US" dirty="0" smtClean="0">
                <a:solidFill>
                  <a:srgbClr val="FFFFFF"/>
                </a:solidFill>
              </a:rPr>
              <a:t> probes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729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eningiomaBetaRGS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6235" y="4422868"/>
            <a:ext cx="3247766" cy="2435137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29702" y="1002464"/>
            <a:ext cx="5834282" cy="4115589"/>
          </a:xfrm>
        </p:spPr>
        <p:txBody>
          <a:bodyPr/>
          <a:lstStyle/>
          <a:p>
            <a:r>
              <a:rPr lang="en-US" sz="2800" dirty="0"/>
              <a:t>Use of </a:t>
            </a:r>
            <a:r>
              <a:rPr lang="en-US" sz="2800" dirty="0">
                <a:latin typeface="Symbol" charset="2"/>
                <a:cs typeface="Symbol" charset="2"/>
              </a:rPr>
              <a:t>b</a:t>
            </a:r>
            <a:r>
              <a:rPr lang="en-US" sz="2800" baseline="30000" dirty="0"/>
              <a:t>-</a:t>
            </a:r>
            <a:r>
              <a:rPr lang="en-US" sz="2800" dirty="0"/>
              <a:t> tracers (electrons): pros</a:t>
            </a:r>
          </a:p>
          <a:p>
            <a:pPr lvl="1"/>
            <a:r>
              <a:rPr lang="en-US" sz="2400" dirty="0"/>
              <a:t>Detect electrons that travel ~100 times less than </a:t>
            </a:r>
            <a:r>
              <a:rPr lang="en-US" sz="2400" dirty="0" err="1"/>
              <a:t>γ</a:t>
            </a:r>
            <a:endParaRPr lang="en-US" sz="2400" dirty="0"/>
          </a:p>
          <a:p>
            <a:pPr lvl="1"/>
            <a:r>
              <a:rPr lang="en-US" sz="2400" dirty="0"/>
              <a:t>Tracers with </a:t>
            </a:r>
            <a:r>
              <a:rPr lang="en-US" sz="2400" baseline="30000" dirty="0"/>
              <a:t>90</a:t>
            </a:r>
            <a:r>
              <a:rPr lang="en-US" sz="2400" dirty="0"/>
              <a:t>Y can be used (already used for Molecular RT)</a:t>
            </a:r>
          </a:p>
          <a:p>
            <a:pPr lvl="1"/>
            <a:r>
              <a:rPr lang="en-US" sz="2400" dirty="0"/>
              <a:t>No background from gamma </a:t>
            </a:r>
          </a:p>
          <a:p>
            <a:pPr lvl="3"/>
            <a:r>
              <a:rPr lang="en-US" sz="1800" dirty="0">
                <a:solidFill>
                  <a:schemeClr val="accent3">
                    <a:lumMod val="95000"/>
                  </a:schemeClr>
                </a:solidFill>
                <a:sym typeface="Wingdings"/>
              </a:rPr>
              <a:t>Shorter time to have a response</a:t>
            </a:r>
          </a:p>
          <a:p>
            <a:pPr lvl="4"/>
            <a:r>
              <a:rPr lang="en-US" sz="1800" dirty="0">
                <a:solidFill>
                  <a:schemeClr val="accent3">
                    <a:lumMod val="95000"/>
                  </a:schemeClr>
                </a:solidFill>
                <a:sym typeface="Wingdings"/>
              </a:rPr>
              <a:t>Smaller administered activity</a:t>
            </a:r>
          </a:p>
          <a:p>
            <a:pPr lvl="3"/>
            <a:r>
              <a:rPr lang="en-US" sz="1800" dirty="0">
                <a:solidFill>
                  <a:schemeClr val="accent3">
                    <a:lumMod val="95000"/>
                  </a:schemeClr>
                </a:solidFill>
                <a:sym typeface="Wingdings"/>
              </a:rPr>
              <a:t>Smaller and more versatile detector</a:t>
            </a:r>
          </a:p>
          <a:p>
            <a:pPr lvl="3"/>
            <a:r>
              <a:rPr lang="en-US" sz="1800" dirty="0">
                <a:solidFill>
                  <a:schemeClr val="accent3">
                    <a:lumMod val="95000"/>
                  </a:schemeClr>
                </a:solidFill>
                <a:sym typeface="Wingdings"/>
              </a:rPr>
              <a:t>Very reduced effect of nearby healthy tissues</a:t>
            </a:r>
          </a:p>
          <a:p>
            <a:pPr lvl="3"/>
            <a:r>
              <a:rPr lang="en-US" sz="1800" dirty="0">
                <a:solidFill>
                  <a:schemeClr val="accent3">
                    <a:lumMod val="95000"/>
                  </a:schemeClr>
                </a:solidFill>
                <a:sym typeface="Wingdings"/>
              </a:rPr>
              <a:t>Reduced dose to medical staff</a:t>
            </a:r>
          </a:p>
        </p:txBody>
      </p:sp>
      <p:sp>
        <p:nvSpPr>
          <p:cNvPr id="2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875C4-68D6-8E4F-9B34-496A66DFB0E5}" type="slidenum">
              <a:rPr lang="en-US"/>
              <a:pPr/>
              <a:t>18</a:t>
            </a:fld>
            <a:endParaRPr lang="en-US"/>
          </a:p>
        </p:txBody>
      </p:sp>
      <p:sp>
        <p:nvSpPr>
          <p:cNvPr id="27667" name="Rectangle 19"/>
          <p:cNvSpPr>
            <a:spLocks/>
          </p:cNvSpPr>
          <p:nvPr/>
        </p:nvSpPr>
        <p:spPr bwMode="auto">
          <a:xfrm>
            <a:off x="515369" y="-605599"/>
            <a:ext cx="8000701" cy="1558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b"/>
          <a:lstStyle/>
          <a:p>
            <a:r>
              <a:rPr lang="en-US" sz="3600" dirty="0">
                <a:solidFill>
                  <a:srgbClr val="000000"/>
                </a:solidFill>
                <a:latin typeface="Comic Sans MS"/>
                <a:ea typeface="ＭＳ Ｐゴシック" charset="0"/>
                <a:cs typeface="Comic Sans MS"/>
                <a:sym typeface="Copperplate" charset="0"/>
              </a:rPr>
              <a:t>A CHANGE IN PARADIGM</a:t>
            </a:r>
          </a:p>
        </p:txBody>
      </p:sp>
      <p:sp>
        <p:nvSpPr>
          <p:cNvPr id="2" name="Down Ribbon 1"/>
          <p:cNvSpPr/>
          <p:nvPr/>
        </p:nvSpPr>
        <p:spPr>
          <a:xfrm>
            <a:off x="1446460" y="6035740"/>
            <a:ext cx="4286456" cy="612648"/>
          </a:xfrm>
          <a:prstGeom prst="ribbon">
            <a:avLst>
              <a:gd name="adj1" fmla="val 16667"/>
              <a:gd name="adj2" fmla="val 62950"/>
            </a:avLst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EXTEND RGS TO MORE </a:t>
            </a: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CLINICAL CASES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01842" y="1783321"/>
            <a:ext cx="2837118" cy="2604175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12"/>
          <p:cNvSpPr/>
          <p:nvPr/>
        </p:nvSpPr>
        <p:spPr>
          <a:xfrm rot="15304988">
            <a:off x="7629544" y="2688114"/>
            <a:ext cx="107951" cy="10795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Freeform 13"/>
          <p:cNvSpPr/>
          <p:nvPr/>
        </p:nvSpPr>
        <p:spPr>
          <a:xfrm rot="5788864">
            <a:off x="7552846" y="2755123"/>
            <a:ext cx="323851" cy="282575"/>
          </a:xfrm>
          <a:custGeom>
            <a:avLst/>
            <a:gdLst>
              <a:gd name="connsiteX0" fmla="*/ 0 w 622300"/>
              <a:gd name="connsiteY0" fmla="*/ 275423 h 443956"/>
              <a:gd name="connsiteX1" fmla="*/ 63500 w 622300"/>
              <a:gd name="connsiteY1" fmla="*/ 237323 h 443956"/>
              <a:gd name="connsiteX2" fmla="*/ 88900 w 622300"/>
              <a:gd name="connsiteY2" fmla="*/ 275423 h 443956"/>
              <a:gd name="connsiteX3" fmla="*/ 127000 w 622300"/>
              <a:gd name="connsiteY3" fmla="*/ 288123 h 443956"/>
              <a:gd name="connsiteX4" fmla="*/ 152400 w 622300"/>
              <a:gd name="connsiteY4" fmla="*/ 326223 h 443956"/>
              <a:gd name="connsiteX5" fmla="*/ 165100 w 622300"/>
              <a:gd name="connsiteY5" fmla="*/ 364323 h 443956"/>
              <a:gd name="connsiteX6" fmla="*/ 228600 w 622300"/>
              <a:gd name="connsiteY6" fmla="*/ 351623 h 443956"/>
              <a:gd name="connsiteX7" fmla="*/ 279400 w 622300"/>
              <a:gd name="connsiteY7" fmla="*/ 326223 h 443956"/>
              <a:gd name="connsiteX8" fmla="*/ 228600 w 622300"/>
              <a:gd name="connsiteY8" fmla="*/ 224623 h 443956"/>
              <a:gd name="connsiteX9" fmla="*/ 114300 w 622300"/>
              <a:gd name="connsiteY9" fmla="*/ 199223 h 443956"/>
              <a:gd name="connsiteX10" fmla="*/ 165100 w 622300"/>
              <a:gd name="connsiteY10" fmla="*/ 123023 h 443956"/>
              <a:gd name="connsiteX11" fmla="*/ 241300 w 622300"/>
              <a:gd name="connsiteY11" fmla="*/ 72223 h 443956"/>
              <a:gd name="connsiteX12" fmla="*/ 292100 w 622300"/>
              <a:gd name="connsiteY12" fmla="*/ 84923 h 443956"/>
              <a:gd name="connsiteX13" fmla="*/ 317500 w 622300"/>
              <a:gd name="connsiteY13" fmla="*/ 161123 h 443956"/>
              <a:gd name="connsiteX14" fmla="*/ 330200 w 622300"/>
              <a:gd name="connsiteY14" fmla="*/ 199223 h 443956"/>
              <a:gd name="connsiteX15" fmla="*/ 381000 w 622300"/>
              <a:gd name="connsiteY15" fmla="*/ 275423 h 443956"/>
              <a:gd name="connsiteX16" fmla="*/ 419100 w 622300"/>
              <a:gd name="connsiteY16" fmla="*/ 288123 h 443956"/>
              <a:gd name="connsiteX17" fmla="*/ 469900 w 622300"/>
              <a:gd name="connsiteY17" fmla="*/ 262723 h 443956"/>
              <a:gd name="connsiteX18" fmla="*/ 419100 w 622300"/>
              <a:gd name="connsiteY18" fmla="*/ 186523 h 443956"/>
              <a:gd name="connsiteX19" fmla="*/ 406400 w 622300"/>
              <a:gd name="connsiteY19" fmla="*/ 135723 h 443956"/>
              <a:gd name="connsiteX20" fmla="*/ 406400 w 622300"/>
              <a:gd name="connsiteY20" fmla="*/ 59523 h 443956"/>
              <a:gd name="connsiteX21" fmla="*/ 457200 w 622300"/>
              <a:gd name="connsiteY21" fmla="*/ 8723 h 443956"/>
              <a:gd name="connsiteX22" fmla="*/ 533400 w 622300"/>
              <a:gd name="connsiteY22" fmla="*/ 59523 h 443956"/>
              <a:gd name="connsiteX23" fmla="*/ 571500 w 622300"/>
              <a:gd name="connsiteY23" fmla="*/ 84923 h 443956"/>
              <a:gd name="connsiteX24" fmla="*/ 584200 w 622300"/>
              <a:gd name="connsiteY24" fmla="*/ 123023 h 443956"/>
              <a:gd name="connsiteX25" fmla="*/ 622300 w 622300"/>
              <a:gd name="connsiteY25" fmla="*/ 135723 h 443956"/>
              <a:gd name="connsiteX26" fmla="*/ 584200 w 622300"/>
              <a:gd name="connsiteY26" fmla="*/ 110323 h 443956"/>
              <a:gd name="connsiteX27" fmla="*/ 508000 w 622300"/>
              <a:gd name="connsiteY27" fmla="*/ 123023 h 443956"/>
              <a:gd name="connsiteX28" fmla="*/ 495300 w 622300"/>
              <a:gd name="connsiteY28" fmla="*/ 186523 h 443956"/>
              <a:gd name="connsiteX29" fmla="*/ 444500 w 622300"/>
              <a:gd name="connsiteY29" fmla="*/ 199223 h 443956"/>
              <a:gd name="connsiteX30" fmla="*/ 419100 w 622300"/>
              <a:gd name="connsiteY30" fmla="*/ 237323 h 443956"/>
              <a:gd name="connsiteX31" fmla="*/ 431800 w 622300"/>
              <a:gd name="connsiteY31" fmla="*/ 427823 h 443956"/>
              <a:gd name="connsiteX32" fmla="*/ 304800 w 622300"/>
              <a:gd name="connsiteY32" fmla="*/ 427823 h 443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22300" h="443956">
                <a:moveTo>
                  <a:pt x="0" y="275423"/>
                </a:moveTo>
                <a:cubicBezTo>
                  <a:pt x="21167" y="262723"/>
                  <a:pt x="38816" y="237323"/>
                  <a:pt x="63500" y="237323"/>
                </a:cubicBezTo>
                <a:cubicBezTo>
                  <a:pt x="78764" y="237323"/>
                  <a:pt x="76981" y="265888"/>
                  <a:pt x="88900" y="275423"/>
                </a:cubicBezTo>
                <a:cubicBezTo>
                  <a:pt x="99353" y="283786"/>
                  <a:pt x="114300" y="283890"/>
                  <a:pt x="127000" y="288123"/>
                </a:cubicBezTo>
                <a:cubicBezTo>
                  <a:pt x="135467" y="300823"/>
                  <a:pt x="145574" y="312571"/>
                  <a:pt x="152400" y="326223"/>
                </a:cubicBezTo>
                <a:cubicBezTo>
                  <a:pt x="158387" y="338197"/>
                  <a:pt x="152400" y="360090"/>
                  <a:pt x="165100" y="364323"/>
                </a:cubicBezTo>
                <a:cubicBezTo>
                  <a:pt x="185578" y="371149"/>
                  <a:pt x="207433" y="355856"/>
                  <a:pt x="228600" y="351623"/>
                </a:cubicBezTo>
                <a:cubicBezTo>
                  <a:pt x="245533" y="343156"/>
                  <a:pt x="273413" y="344184"/>
                  <a:pt x="279400" y="326223"/>
                </a:cubicBezTo>
                <a:cubicBezTo>
                  <a:pt x="308586" y="238664"/>
                  <a:pt x="275519" y="240263"/>
                  <a:pt x="228600" y="224623"/>
                </a:cubicBezTo>
                <a:cubicBezTo>
                  <a:pt x="173612" y="231497"/>
                  <a:pt x="114300" y="272638"/>
                  <a:pt x="114300" y="199223"/>
                </a:cubicBezTo>
                <a:cubicBezTo>
                  <a:pt x="114300" y="110120"/>
                  <a:pt x="116026" y="150286"/>
                  <a:pt x="165100" y="123023"/>
                </a:cubicBezTo>
                <a:cubicBezTo>
                  <a:pt x="191785" y="108198"/>
                  <a:pt x="241300" y="72223"/>
                  <a:pt x="241300" y="72223"/>
                </a:cubicBezTo>
                <a:cubicBezTo>
                  <a:pt x="258233" y="76456"/>
                  <a:pt x="280741" y="71671"/>
                  <a:pt x="292100" y="84923"/>
                </a:cubicBezTo>
                <a:cubicBezTo>
                  <a:pt x="309524" y="105251"/>
                  <a:pt x="309033" y="135723"/>
                  <a:pt x="317500" y="161123"/>
                </a:cubicBezTo>
                <a:lnTo>
                  <a:pt x="330200" y="199223"/>
                </a:lnTo>
                <a:cubicBezTo>
                  <a:pt x="343515" y="239167"/>
                  <a:pt x="340229" y="248242"/>
                  <a:pt x="381000" y="275423"/>
                </a:cubicBezTo>
                <a:cubicBezTo>
                  <a:pt x="392139" y="282849"/>
                  <a:pt x="406400" y="283890"/>
                  <a:pt x="419100" y="288123"/>
                </a:cubicBezTo>
                <a:cubicBezTo>
                  <a:pt x="436033" y="279656"/>
                  <a:pt x="462442" y="280124"/>
                  <a:pt x="469900" y="262723"/>
                </a:cubicBezTo>
                <a:cubicBezTo>
                  <a:pt x="496719" y="200144"/>
                  <a:pt x="451541" y="197337"/>
                  <a:pt x="419100" y="186523"/>
                </a:cubicBezTo>
                <a:cubicBezTo>
                  <a:pt x="414867" y="169590"/>
                  <a:pt x="406400" y="153177"/>
                  <a:pt x="406400" y="135723"/>
                </a:cubicBezTo>
                <a:cubicBezTo>
                  <a:pt x="406400" y="34123"/>
                  <a:pt x="440267" y="161123"/>
                  <a:pt x="406400" y="59523"/>
                </a:cubicBezTo>
                <a:cubicBezTo>
                  <a:pt x="423333" y="42590"/>
                  <a:pt x="434482" y="16296"/>
                  <a:pt x="457200" y="8723"/>
                </a:cubicBezTo>
                <a:cubicBezTo>
                  <a:pt x="542815" y="-19815"/>
                  <a:pt x="508300" y="28148"/>
                  <a:pt x="533400" y="59523"/>
                </a:cubicBezTo>
                <a:cubicBezTo>
                  <a:pt x="542935" y="71442"/>
                  <a:pt x="558800" y="76456"/>
                  <a:pt x="571500" y="84923"/>
                </a:cubicBezTo>
                <a:cubicBezTo>
                  <a:pt x="575733" y="97623"/>
                  <a:pt x="574734" y="113557"/>
                  <a:pt x="584200" y="123023"/>
                </a:cubicBezTo>
                <a:cubicBezTo>
                  <a:pt x="593666" y="132489"/>
                  <a:pt x="622300" y="149110"/>
                  <a:pt x="622300" y="135723"/>
                </a:cubicBezTo>
                <a:cubicBezTo>
                  <a:pt x="622300" y="120459"/>
                  <a:pt x="596900" y="118790"/>
                  <a:pt x="584200" y="110323"/>
                </a:cubicBezTo>
                <a:cubicBezTo>
                  <a:pt x="558800" y="114556"/>
                  <a:pt x="527551" y="106265"/>
                  <a:pt x="508000" y="123023"/>
                </a:cubicBezTo>
                <a:cubicBezTo>
                  <a:pt x="491611" y="137071"/>
                  <a:pt x="509119" y="169940"/>
                  <a:pt x="495300" y="186523"/>
                </a:cubicBezTo>
                <a:cubicBezTo>
                  <a:pt x="484126" y="199932"/>
                  <a:pt x="461433" y="194990"/>
                  <a:pt x="444500" y="199223"/>
                </a:cubicBezTo>
                <a:cubicBezTo>
                  <a:pt x="436033" y="211923"/>
                  <a:pt x="419947" y="222083"/>
                  <a:pt x="419100" y="237323"/>
                </a:cubicBezTo>
                <a:cubicBezTo>
                  <a:pt x="415570" y="300866"/>
                  <a:pt x="464543" y="373251"/>
                  <a:pt x="431800" y="427823"/>
                </a:cubicBezTo>
                <a:cubicBezTo>
                  <a:pt x="410020" y="464124"/>
                  <a:pt x="347133" y="427823"/>
                  <a:pt x="304800" y="427823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Oval 17"/>
          <p:cNvSpPr/>
          <p:nvPr/>
        </p:nvSpPr>
        <p:spPr>
          <a:xfrm rot="19665923">
            <a:off x="7568776" y="3646843"/>
            <a:ext cx="107950" cy="10795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Freeform 18"/>
          <p:cNvSpPr/>
          <p:nvPr/>
        </p:nvSpPr>
        <p:spPr>
          <a:xfrm rot="10149799">
            <a:off x="7322808" y="3635304"/>
            <a:ext cx="323850" cy="282575"/>
          </a:xfrm>
          <a:custGeom>
            <a:avLst/>
            <a:gdLst>
              <a:gd name="connsiteX0" fmla="*/ 0 w 622300"/>
              <a:gd name="connsiteY0" fmla="*/ 275423 h 443956"/>
              <a:gd name="connsiteX1" fmla="*/ 63500 w 622300"/>
              <a:gd name="connsiteY1" fmla="*/ 237323 h 443956"/>
              <a:gd name="connsiteX2" fmla="*/ 88900 w 622300"/>
              <a:gd name="connsiteY2" fmla="*/ 275423 h 443956"/>
              <a:gd name="connsiteX3" fmla="*/ 127000 w 622300"/>
              <a:gd name="connsiteY3" fmla="*/ 288123 h 443956"/>
              <a:gd name="connsiteX4" fmla="*/ 152400 w 622300"/>
              <a:gd name="connsiteY4" fmla="*/ 326223 h 443956"/>
              <a:gd name="connsiteX5" fmla="*/ 165100 w 622300"/>
              <a:gd name="connsiteY5" fmla="*/ 364323 h 443956"/>
              <a:gd name="connsiteX6" fmla="*/ 228600 w 622300"/>
              <a:gd name="connsiteY6" fmla="*/ 351623 h 443956"/>
              <a:gd name="connsiteX7" fmla="*/ 279400 w 622300"/>
              <a:gd name="connsiteY7" fmla="*/ 326223 h 443956"/>
              <a:gd name="connsiteX8" fmla="*/ 228600 w 622300"/>
              <a:gd name="connsiteY8" fmla="*/ 224623 h 443956"/>
              <a:gd name="connsiteX9" fmla="*/ 114300 w 622300"/>
              <a:gd name="connsiteY9" fmla="*/ 199223 h 443956"/>
              <a:gd name="connsiteX10" fmla="*/ 165100 w 622300"/>
              <a:gd name="connsiteY10" fmla="*/ 123023 h 443956"/>
              <a:gd name="connsiteX11" fmla="*/ 241300 w 622300"/>
              <a:gd name="connsiteY11" fmla="*/ 72223 h 443956"/>
              <a:gd name="connsiteX12" fmla="*/ 292100 w 622300"/>
              <a:gd name="connsiteY12" fmla="*/ 84923 h 443956"/>
              <a:gd name="connsiteX13" fmla="*/ 317500 w 622300"/>
              <a:gd name="connsiteY13" fmla="*/ 161123 h 443956"/>
              <a:gd name="connsiteX14" fmla="*/ 330200 w 622300"/>
              <a:gd name="connsiteY14" fmla="*/ 199223 h 443956"/>
              <a:gd name="connsiteX15" fmla="*/ 381000 w 622300"/>
              <a:gd name="connsiteY15" fmla="*/ 275423 h 443956"/>
              <a:gd name="connsiteX16" fmla="*/ 419100 w 622300"/>
              <a:gd name="connsiteY16" fmla="*/ 288123 h 443956"/>
              <a:gd name="connsiteX17" fmla="*/ 469900 w 622300"/>
              <a:gd name="connsiteY17" fmla="*/ 262723 h 443956"/>
              <a:gd name="connsiteX18" fmla="*/ 419100 w 622300"/>
              <a:gd name="connsiteY18" fmla="*/ 186523 h 443956"/>
              <a:gd name="connsiteX19" fmla="*/ 406400 w 622300"/>
              <a:gd name="connsiteY19" fmla="*/ 135723 h 443956"/>
              <a:gd name="connsiteX20" fmla="*/ 406400 w 622300"/>
              <a:gd name="connsiteY20" fmla="*/ 59523 h 443956"/>
              <a:gd name="connsiteX21" fmla="*/ 457200 w 622300"/>
              <a:gd name="connsiteY21" fmla="*/ 8723 h 443956"/>
              <a:gd name="connsiteX22" fmla="*/ 533400 w 622300"/>
              <a:gd name="connsiteY22" fmla="*/ 59523 h 443956"/>
              <a:gd name="connsiteX23" fmla="*/ 571500 w 622300"/>
              <a:gd name="connsiteY23" fmla="*/ 84923 h 443956"/>
              <a:gd name="connsiteX24" fmla="*/ 584200 w 622300"/>
              <a:gd name="connsiteY24" fmla="*/ 123023 h 443956"/>
              <a:gd name="connsiteX25" fmla="*/ 622300 w 622300"/>
              <a:gd name="connsiteY25" fmla="*/ 135723 h 443956"/>
              <a:gd name="connsiteX26" fmla="*/ 584200 w 622300"/>
              <a:gd name="connsiteY26" fmla="*/ 110323 h 443956"/>
              <a:gd name="connsiteX27" fmla="*/ 508000 w 622300"/>
              <a:gd name="connsiteY27" fmla="*/ 123023 h 443956"/>
              <a:gd name="connsiteX28" fmla="*/ 495300 w 622300"/>
              <a:gd name="connsiteY28" fmla="*/ 186523 h 443956"/>
              <a:gd name="connsiteX29" fmla="*/ 444500 w 622300"/>
              <a:gd name="connsiteY29" fmla="*/ 199223 h 443956"/>
              <a:gd name="connsiteX30" fmla="*/ 419100 w 622300"/>
              <a:gd name="connsiteY30" fmla="*/ 237323 h 443956"/>
              <a:gd name="connsiteX31" fmla="*/ 431800 w 622300"/>
              <a:gd name="connsiteY31" fmla="*/ 427823 h 443956"/>
              <a:gd name="connsiteX32" fmla="*/ 304800 w 622300"/>
              <a:gd name="connsiteY32" fmla="*/ 427823 h 443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22300" h="443956">
                <a:moveTo>
                  <a:pt x="0" y="275423"/>
                </a:moveTo>
                <a:cubicBezTo>
                  <a:pt x="21167" y="262723"/>
                  <a:pt x="38816" y="237323"/>
                  <a:pt x="63500" y="237323"/>
                </a:cubicBezTo>
                <a:cubicBezTo>
                  <a:pt x="78764" y="237323"/>
                  <a:pt x="76981" y="265888"/>
                  <a:pt x="88900" y="275423"/>
                </a:cubicBezTo>
                <a:cubicBezTo>
                  <a:pt x="99353" y="283786"/>
                  <a:pt x="114300" y="283890"/>
                  <a:pt x="127000" y="288123"/>
                </a:cubicBezTo>
                <a:cubicBezTo>
                  <a:pt x="135467" y="300823"/>
                  <a:pt x="145574" y="312571"/>
                  <a:pt x="152400" y="326223"/>
                </a:cubicBezTo>
                <a:cubicBezTo>
                  <a:pt x="158387" y="338197"/>
                  <a:pt x="152400" y="360090"/>
                  <a:pt x="165100" y="364323"/>
                </a:cubicBezTo>
                <a:cubicBezTo>
                  <a:pt x="185578" y="371149"/>
                  <a:pt x="207433" y="355856"/>
                  <a:pt x="228600" y="351623"/>
                </a:cubicBezTo>
                <a:cubicBezTo>
                  <a:pt x="245533" y="343156"/>
                  <a:pt x="273413" y="344184"/>
                  <a:pt x="279400" y="326223"/>
                </a:cubicBezTo>
                <a:cubicBezTo>
                  <a:pt x="308586" y="238664"/>
                  <a:pt x="275519" y="240263"/>
                  <a:pt x="228600" y="224623"/>
                </a:cubicBezTo>
                <a:cubicBezTo>
                  <a:pt x="173612" y="231497"/>
                  <a:pt x="114300" y="272638"/>
                  <a:pt x="114300" y="199223"/>
                </a:cubicBezTo>
                <a:cubicBezTo>
                  <a:pt x="114300" y="110120"/>
                  <a:pt x="116026" y="150286"/>
                  <a:pt x="165100" y="123023"/>
                </a:cubicBezTo>
                <a:cubicBezTo>
                  <a:pt x="191785" y="108198"/>
                  <a:pt x="241300" y="72223"/>
                  <a:pt x="241300" y="72223"/>
                </a:cubicBezTo>
                <a:cubicBezTo>
                  <a:pt x="258233" y="76456"/>
                  <a:pt x="280741" y="71671"/>
                  <a:pt x="292100" y="84923"/>
                </a:cubicBezTo>
                <a:cubicBezTo>
                  <a:pt x="309524" y="105251"/>
                  <a:pt x="309033" y="135723"/>
                  <a:pt x="317500" y="161123"/>
                </a:cubicBezTo>
                <a:lnTo>
                  <a:pt x="330200" y="199223"/>
                </a:lnTo>
                <a:cubicBezTo>
                  <a:pt x="343515" y="239167"/>
                  <a:pt x="340229" y="248242"/>
                  <a:pt x="381000" y="275423"/>
                </a:cubicBezTo>
                <a:cubicBezTo>
                  <a:pt x="392139" y="282849"/>
                  <a:pt x="406400" y="283890"/>
                  <a:pt x="419100" y="288123"/>
                </a:cubicBezTo>
                <a:cubicBezTo>
                  <a:pt x="436033" y="279656"/>
                  <a:pt x="462442" y="280124"/>
                  <a:pt x="469900" y="262723"/>
                </a:cubicBezTo>
                <a:cubicBezTo>
                  <a:pt x="496719" y="200144"/>
                  <a:pt x="451541" y="197337"/>
                  <a:pt x="419100" y="186523"/>
                </a:cubicBezTo>
                <a:cubicBezTo>
                  <a:pt x="414867" y="169590"/>
                  <a:pt x="406400" y="153177"/>
                  <a:pt x="406400" y="135723"/>
                </a:cubicBezTo>
                <a:cubicBezTo>
                  <a:pt x="406400" y="34123"/>
                  <a:pt x="440267" y="161123"/>
                  <a:pt x="406400" y="59523"/>
                </a:cubicBezTo>
                <a:cubicBezTo>
                  <a:pt x="423333" y="42590"/>
                  <a:pt x="434482" y="16296"/>
                  <a:pt x="457200" y="8723"/>
                </a:cubicBezTo>
                <a:cubicBezTo>
                  <a:pt x="542815" y="-19815"/>
                  <a:pt x="508300" y="28148"/>
                  <a:pt x="533400" y="59523"/>
                </a:cubicBezTo>
                <a:cubicBezTo>
                  <a:pt x="542935" y="71442"/>
                  <a:pt x="558800" y="76456"/>
                  <a:pt x="571500" y="84923"/>
                </a:cubicBezTo>
                <a:cubicBezTo>
                  <a:pt x="575733" y="97623"/>
                  <a:pt x="574734" y="113557"/>
                  <a:pt x="584200" y="123023"/>
                </a:cubicBezTo>
                <a:cubicBezTo>
                  <a:pt x="593666" y="132489"/>
                  <a:pt x="622300" y="149110"/>
                  <a:pt x="622300" y="135723"/>
                </a:cubicBezTo>
                <a:cubicBezTo>
                  <a:pt x="622300" y="120459"/>
                  <a:pt x="596900" y="118790"/>
                  <a:pt x="584200" y="110323"/>
                </a:cubicBezTo>
                <a:cubicBezTo>
                  <a:pt x="558800" y="114556"/>
                  <a:pt x="527551" y="106265"/>
                  <a:pt x="508000" y="123023"/>
                </a:cubicBezTo>
                <a:cubicBezTo>
                  <a:pt x="491611" y="137071"/>
                  <a:pt x="509119" y="169940"/>
                  <a:pt x="495300" y="186523"/>
                </a:cubicBezTo>
                <a:cubicBezTo>
                  <a:pt x="484126" y="199932"/>
                  <a:pt x="461433" y="194990"/>
                  <a:pt x="444500" y="199223"/>
                </a:cubicBezTo>
                <a:cubicBezTo>
                  <a:pt x="436033" y="211923"/>
                  <a:pt x="419947" y="222083"/>
                  <a:pt x="419100" y="237323"/>
                </a:cubicBezTo>
                <a:cubicBezTo>
                  <a:pt x="415570" y="300866"/>
                  <a:pt x="464543" y="373251"/>
                  <a:pt x="431800" y="427823"/>
                </a:cubicBezTo>
                <a:cubicBezTo>
                  <a:pt x="410020" y="464124"/>
                  <a:pt x="347133" y="427823"/>
                  <a:pt x="304800" y="427823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7561269" y="3476329"/>
            <a:ext cx="1075531" cy="369330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</a:t>
            </a:r>
            <a:r>
              <a:rPr lang="en-US" baseline="30000" dirty="0" smtClean="0">
                <a:solidFill>
                  <a:srgbClr val="FF0000"/>
                </a:solidFill>
              </a:rPr>
              <a:t>-</a:t>
            </a:r>
            <a:r>
              <a:rPr lang="en-US" dirty="0" smtClean="0">
                <a:solidFill>
                  <a:srgbClr val="FF0000"/>
                </a:solidFill>
              </a:rPr>
              <a:t> (signal)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948719" y="3113776"/>
            <a:ext cx="184662" cy="369330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  <a:latin typeface="Symbol" charset="2"/>
                <a:cs typeface="Symbol" charset="2"/>
              </a:rPr>
              <a:t> </a:t>
            </a:r>
            <a:endParaRPr lang="en-US" b="1" dirty="0">
              <a:solidFill>
                <a:schemeClr val="accent1"/>
              </a:solidFill>
              <a:latin typeface="Symbol" charset="2"/>
              <a:cs typeface="Symbol" charset="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77765" y="945762"/>
            <a:ext cx="3157287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38" tIns="45719" rIns="91438" bIns="45719" rtlCol="0">
            <a:spAutoFit/>
          </a:bodyPr>
          <a:lstStyle/>
          <a:p>
            <a:r>
              <a:rPr lang="en-US" dirty="0" smtClean="0"/>
              <a:t>E. </a:t>
            </a:r>
            <a:r>
              <a:rPr lang="en-US" dirty="0" err="1" smtClean="0"/>
              <a:t>Solfaroli</a:t>
            </a:r>
            <a:r>
              <a:rPr lang="en-US" dirty="0" smtClean="0"/>
              <a:t> </a:t>
            </a:r>
            <a:r>
              <a:rPr lang="en-US" dirty="0" err="1" smtClean="0"/>
              <a:t>Camillocci</a:t>
            </a:r>
            <a:r>
              <a:rPr lang="en-US" dirty="0" smtClean="0"/>
              <a:t> et al, Sci. </a:t>
            </a:r>
            <a:r>
              <a:rPr lang="en-US" dirty="0" err="1" smtClean="0"/>
              <a:t>Repts</a:t>
            </a:r>
            <a:r>
              <a:rPr lang="en-US" dirty="0" smtClean="0"/>
              <a:t>. 4,4401 (2014)</a:t>
            </a:r>
            <a:endParaRPr lang="en-US" dirty="0"/>
          </a:p>
        </p:txBody>
      </p:sp>
      <p:pic>
        <p:nvPicPr>
          <p:cNvPr id="10" name="Picture 9" descr="url.jpg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040" y="3889323"/>
            <a:ext cx="1638308" cy="1228731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 rot="19312042">
            <a:off x="6489972" y="4113629"/>
            <a:ext cx="905279" cy="108079"/>
          </a:xfrm>
          <a:prstGeom prst="rect">
            <a:avLst/>
          </a:prstGeom>
          <a:solidFill>
            <a:srgbClr val="81B93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 rot="19292146">
            <a:off x="6416983" y="3849339"/>
            <a:ext cx="744273" cy="369330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dirty="0" smtClean="0"/>
              <a:t>probe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0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unched Tape 35"/>
          <p:cNvSpPr/>
          <p:nvPr/>
        </p:nvSpPr>
        <p:spPr>
          <a:xfrm rot="11772202">
            <a:off x="21409" y="1925505"/>
            <a:ext cx="3019597" cy="1314727"/>
          </a:xfrm>
          <a:prstGeom prst="flowChartPunchedTape">
            <a:avLst/>
          </a:prstGeom>
          <a:blipFill rotWithShape="1">
            <a:blip r:embed="rId2"/>
            <a:tile tx="0" ty="0" sx="100000" sy="100000" flip="none" algn="tl"/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003" y="152403"/>
            <a:ext cx="6955499" cy="958943"/>
          </a:xfrm>
        </p:spPr>
        <p:txBody>
          <a:bodyPr/>
          <a:lstStyle/>
          <a:p>
            <a:r>
              <a:rPr lang="en-US" dirty="0" smtClean="0"/>
              <a:t>RESEARCH PATH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49476" y="2131965"/>
            <a:ext cx="1610229" cy="7711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 smtClean="0"/>
              <a:t> Probe Prototypes</a:t>
            </a:r>
            <a:endParaRPr lang="en-US" dirty="0"/>
          </a:p>
        </p:txBody>
      </p:sp>
      <p:cxnSp>
        <p:nvCxnSpPr>
          <p:cNvPr id="29" name="Curved Connector 28"/>
          <p:cNvCxnSpPr/>
          <p:nvPr/>
        </p:nvCxnSpPr>
        <p:spPr>
          <a:xfrm>
            <a:off x="1859704" y="2508255"/>
            <a:ext cx="578321" cy="468313"/>
          </a:xfrm>
          <a:prstGeom prst="curvedConnector3">
            <a:avLst/>
          </a:prstGeom>
          <a:ln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094342">
            <a:off x="3324719" y="2859881"/>
            <a:ext cx="5435600" cy="2560638"/>
          </a:xfrm>
          <a:prstGeom prst="rect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692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499350"/>
            <a:ext cx="6870700" cy="1600200"/>
          </a:xfrm>
        </p:spPr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8837" y="1430196"/>
            <a:ext cx="7696200" cy="3657600"/>
          </a:xfrm>
        </p:spPr>
        <p:txBody>
          <a:bodyPr/>
          <a:lstStyle/>
          <a:p>
            <a:r>
              <a:rPr lang="en-US" dirty="0" smtClean="0"/>
              <a:t>Radio-Guided Surgery(RGS): basic concepts</a:t>
            </a:r>
          </a:p>
          <a:p>
            <a:r>
              <a:rPr lang="en-US" dirty="0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 probes – briefly</a:t>
            </a:r>
          </a:p>
          <a:p>
            <a:r>
              <a:rPr lang="en-US" dirty="0" smtClean="0">
                <a:latin typeface="Symbol" charset="2"/>
                <a:cs typeface="Symbol" charset="2"/>
              </a:rPr>
              <a:t>b</a:t>
            </a:r>
            <a:r>
              <a:rPr lang="en-US" baseline="30000" dirty="0" smtClean="0"/>
              <a:t>+</a:t>
            </a:r>
            <a:r>
              <a:rPr lang="en-US" dirty="0" smtClean="0"/>
              <a:t> probes</a:t>
            </a:r>
          </a:p>
          <a:p>
            <a:r>
              <a:rPr lang="en-US" dirty="0" smtClean="0"/>
              <a:t>Novel development: </a:t>
            </a:r>
            <a:r>
              <a:rPr lang="en-US" dirty="0" smtClean="0">
                <a:latin typeface="Symbol" charset="2"/>
                <a:cs typeface="Symbol" charset="2"/>
              </a:rPr>
              <a:t>b</a:t>
            </a:r>
            <a:r>
              <a:rPr lang="en-US" baseline="30000" dirty="0" smtClean="0"/>
              <a:t>-</a:t>
            </a:r>
            <a:r>
              <a:rPr lang="en-US" dirty="0" smtClean="0"/>
              <a:t> </a:t>
            </a:r>
            <a:r>
              <a:rPr lang="en-US" dirty="0"/>
              <a:t>RGS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8DC71-579E-1E4D-9C42-D7DA7144AE5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867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val 26"/>
          <p:cNvSpPr/>
          <p:nvPr/>
        </p:nvSpPr>
        <p:spPr>
          <a:xfrm>
            <a:off x="6594420" y="3192827"/>
            <a:ext cx="807858" cy="369332"/>
          </a:xfrm>
          <a:prstGeom prst="ellipse">
            <a:avLst/>
          </a:prstGeom>
          <a:solidFill>
            <a:srgbClr val="3366FF">
              <a:alpha val="4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806808"/>
          </a:xfrm>
        </p:spPr>
        <p:txBody>
          <a:bodyPr/>
          <a:lstStyle/>
          <a:p>
            <a:r>
              <a:rPr lang="en-US" dirty="0" smtClean="0"/>
              <a:t>Low energy e- detector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146" y="1202133"/>
            <a:ext cx="5939015" cy="441034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FFFFFF"/>
                </a:solidFill>
              </a:rPr>
              <a:t>p-</a:t>
            </a:r>
            <a:r>
              <a:rPr lang="en-US" dirty="0" err="1" smtClean="0">
                <a:solidFill>
                  <a:srgbClr val="FFFFFF"/>
                </a:solidFill>
              </a:rPr>
              <a:t>terphenyl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as scintillator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High signal:</a:t>
            </a:r>
          </a:p>
          <a:p>
            <a:pPr lvl="2"/>
            <a:r>
              <a:rPr lang="en-US" dirty="0" smtClean="0">
                <a:solidFill>
                  <a:srgbClr val="FFFFFF"/>
                </a:solidFill>
              </a:rPr>
              <a:t>LY(</a:t>
            </a:r>
            <a:r>
              <a:rPr lang="en-US" dirty="0" err="1" smtClean="0">
                <a:solidFill>
                  <a:srgbClr val="FFFFFF"/>
                </a:solidFill>
              </a:rPr>
              <a:t>pterf</a:t>
            </a:r>
            <a:r>
              <a:rPr lang="en-US" dirty="0" smtClean="0">
                <a:solidFill>
                  <a:srgbClr val="FFFFFF"/>
                </a:solidFill>
              </a:rPr>
              <a:t>)=3LY(</a:t>
            </a:r>
            <a:r>
              <a:rPr lang="en-US" dirty="0" err="1" smtClean="0">
                <a:solidFill>
                  <a:srgbClr val="FFFFFF"/>
                </a:solidFill>
              </a:rPr>
              <a:t>Anthracene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Low Z</a:t>
            </a:r>
          </a:p>
          <a:p>
            <a:pPr lvl="2"/>
            <a:r>
              <a:rPr lang="en-US" dirty="0" smtClean="0">
                <a:solidFill>
                  <a:srgbClr val="FFFFFF"/>
                </a:solidFill>
              </a:rPr>
              <a:t>Low sensitivity to photons 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Small attenuation length</a:t>
            </a:r>
          </a:p>
          <a:p>
            <a:pPr lvl="2"/>
            <a:r>
              <a:rPr lang="en-US" dirty="0" smtClean="0">
                <a:solidFill>
                  <a:srgbClr val="FFFFFF"/>
                </a:solidFill>
                <a:latin typeface="Symbol" charset="2"/>
                <a:cs typeface="Symbol" charset="2"/>
              </a:rPr>
              <a:t>l</a:t>
            </a:r>
            <a:r>
              <a:rPr lang="en-US" dirty="0" smtClean="0">
                <a:solidFill>
                  <a:srgbClr val="FFFFFF"/>
                </a:solidFill>
              </a:rPr>
              <a:t>=(4.73 ± 0.06) mm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32234" y="5957898"/>
            <a:ext cx="7242237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R. Faccini et al, </a:t>
            </a:r>
            <a:r>
              <a:rPr lang="en-US" b="1" dirty="0" smtClean="0"/>
              <a:t>Properties of P-</a:t>
            </a:r>
            <a:r>
              <a:rPr lang="en-US" b="1" dirty="0" err="1" smtClean="0"/>
              <a:t>Terphenyl</a:t>
            </a:r>
            <a:r>
              <a:rPr lang="en-US" b="1" dirty="0" smtClean="0"/>
              <a:t> as detector for </a:t>
            </a:r>
            <a:r>
              <a:rPr lang="en-US" b="1" dirty="0" smtClean="0">
                <a:latin typeface="Symbol" charset="2"/>
                <a:cs typeface="Symbol" charset="2"/>
              </a:rPr>
              <a:t>a</a:t>
            </a:r>
            <a:r>
              <a:rPr lang="en-US" b="1" dirty="0" smtClean="0"/>
              <a:t>, </a:t>
            </a:r>
            <a:r>
              <a:rPr lang="en-US" b="1" dirty="0" smtClean="0">
                <a:latin typeface="Symbol" charset="2"/>
                <a:cs typeface="Symbol" charset="2"/>
              </a:rPr>
              <a:t>b</a:t>
            </a:r>
            <a:r>
              <a:rPr lang="en-US" b="1" dirty="0" smtClean="0"/>
              <a:t>, and </a:t>
            </a:r>
            <a:r>
              <a:rPr lang="en-US" b="1" dirty="0" smtClean="0">
                <a:latin typeface="Symbol" charset="2"/>
                <a:cs typeface="Symbol" charset="2"/>
              </a:rPr>
              <a:t>g</a:t>
            </a:r>
            <a:r>
              <a:rPr lang="en-US" b="1" dirty="0" smtClean="0"/>
              <a:t> radiation, </a:t>
            </a:r>
            <a:r>
              <a:rPr lang="fi-FI" dirty="0" smtClean="0"/>
              <a:t>IEEE </a:t>
            </a:r>
            <a:r>
              <a:rPr lang="fi-FI" dirty="0" err="1"/>
              <a:t>Trans</a:t>
            </a:r>
            <a:r>
              <a:rPr lang="fi-FI" dirty="0"/>
              <a:t>. on </a:t>
            </a:r>
            <a:r>
              <a:rPr lang="fi-FI" dirty="0" err="1"/>
              <a:t>Nucl</a:t>
            </a:r>
            <a:r>
              <a:rPr lang="fi-FI" dirty="0"/>
              <a:t>. </a:t>
            </a:r>
            <a:r>
              <a:rPr lang="fi-FI" dirty="0" err="1"/>
              <a:t>Sci</a:t>
            </a:r>
            <a:r>
              <a:rPr lang="fi-FI" dirty="0"/>
              <a:t>. </a:t>
            </a:r>
            <a:r>
              <a:rPr lang="fi-FI" dirty="0" smtClean="0"/>
              <a:t> </a:t>
            </a:r>
            <a:r>
              <a:rPr lang="fi-FI" dirty="0"/>
              <a:t>2014; 61: 1483-7</a:t>
            </a:r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6000139" y="1223315"/>
            <a:ext cx="2210161" cy="1881969"/>
            <a:chOff x="5781662" y="2519885"/>
            <a:chExt cx="2210161" cy="1881969"/>
          </a:xfrm>
        </p:grpSpPr>
        <p:sp>
          <p:nvSpPr>
            <p:cNvPr id="6" name="Rectangle 5"/>
            <p:cNvSpPr/>
            <p:nvPr/>
          </p:nvSpPr>
          <p:spPr>
            <a:xfrm>
              <a:off x="6406338" y="2889218"/>
              <a:ext cx="729306" cy="1512636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7140590" y="3323810"/>
              <a:ext cx="851233" cy="55390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Light sensor</a:t>
              </a:r>
              <a:endParaRPr lang="en-US" sz="1600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415077" y="2519885"/>
              <a:ext cx="136024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/>
                <a:t>scintillator</a:t>
              </a:r>
            </a:p>
          </p:txBody>
        </p:sp>
        <p:sp>
          <p:nvSpPr>
            <p:cNvPr id="9" name="Freeform 8"/>
            <p:cNvSpPr/>
            <p:nvPr/>
          </p:nvSpPr>
          <p:spPr>
            <a:xfrm rot="10800000">
              <a:off x="5781662" y="3152938"/>
              <a:ext cx="1440000" cy="180000"/>
            </a:xfrm>
            <a:custGeom>
              <a:avLst/>
              <a:gdLst>
                <a:gd name="connsiteX0" fmla="*/ 0 w 5346700"/>
                <a:gd name="connsiteY0" fmla="*/ 406435 h 421616"/>
                <a:gd name="connsiteX1" fmla="*/ 520700 w 5346700"/>
                <a:gd name="connsiteY1" fmla="*/ 35 h 421616"/>
                <a:gd name="connsiteX2" fmla="*/ 1041400 w 5346700"/>
                <a:gd name="connsiteY2" fmla="*/ 381035 h 421616"/>
                <a:gd name="connsiteX3" fmla="*/ 1511300 w 5346700"/>
                <a:gd name="connsiteY3" fmla="*/ 38135 h 421616"/>
                <a:gd name="connsiteX4" fmla="*/ 2019300 w 5346700"/>
                <a:gd name="connsiteY4" fmla="*/ 381035 h 421616"/>
                <a:gd name="connsiteX5" fmla="*/ 2565400 w 5346700"/>
                <a:gd name="connsiteY5" fmla="*/ 25435 h 421616"/>
                <a:gd name="connsiteX6" fmla="*/ 3060700 w 5346700"/>
                <a:gd name="connsiteY6" fmla="*/ 381035 h 421616"/>
                <a:gd name="connsiteX7" fmla="*/ 3581400 w 5346700"/>
                <a:gd name="connsiteY7" fmla="*/ 12735 h 421616"/>
                <a:gd name="connsiteX8" fmla="*/ 4089400 w 5346700"/>
                <a:gd name="connsiteY8" fmla="*/ 393735 h 421616"/>
                <a:gd name="connsiteX9" fmla="*/ 4610100 w 5346700"/>
                <a:gd name="connsiteY9" fmla="*/ 25435 h 421616"/>
                <a:gd name="connsiteX10" fmla="*/ 5092700 w 5346700"/>
                <a:gd name="connsiteY10" fmla="*/ 419135 h 421616"/>
                <a:gd name="connsiteX11" fmla="*/ 5346700 w 5346700"/>
                <a:gd name="connsiteY11" fmla="*/ 203235 h 421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346700" h="421616">
                  <a:moveTo>
                    <a:pt x="0" y="406435"/>
                  </a:moveTo>
                  <a:cubicBezTo>
                    <a:pt x="173566" y="205351"/>
                    <a:pt x="347133" y="4268"/>
                    <a:pt x="520700" y="35"/>
                  </a:cubicBezTo>
                  <a:cubicBezTo>
                    <a:pt x="694267" y="-4198"/>
                    <a:pt x="876300" y="374685"/>
                    <a:pt x="1041400" y="381035"/>
                  </a:cubicBezTo>
                  <a:cubicBezTo>
                    <a:pt x="1206500" y="387385"/>
                    <a:pt x="1348317" y="38135"/>
                    <a:pt x="1511300" y="38135"/>
                  </a:cubicBezTo>
                  <a:cubicBezTo>
                    <a:pt x="1674283" y="38135"/>
                    <a:pt x="1843617" y="383152"/>
                    <a:pt x="2019300" y="381035"/>
                  </a:cubicBezTo>
                  <a:cubicBezTo>
                    <a:pt x="2194983" y="378918"/>
                    <a:pt x="2391833" y="25435"/>
                    <a:pt x="2565400" y="25435"/>
                  </a:cubicBezTo>
                  <a:cubicBezTo>
                    <a:pt x="2738967" y="25435"/>
                    <a:pt x="2891367" y="383152"/>
                    <a:pt x="3060700" y="381035"/>
                  </a:cubicBezTo>
                  <a:cubicBezTo>
                    <a:pt x="3230033" y="378918"/>
                    <a:pt x="3409950" y="10618"/>
                    <a:pt x="3581400" y="12735"/>
                  </a:cubicBezTo>
                  <a:cubicBezTo>
                    <a:pt x="3752850" y="14852"/>
                    <a:pt x="3917950" y="391618"/>
                    <a:pt x="4089400" y="393735"/>
                  </a:cubicBezTo>
                  <a:cubicBezTo>
                    <a:pt x="4260850" y="395852"/>
                    <a:pt x="4442883" y="21202"/>
                    <a:pt x="4610100" y="25435"/>
                  </a:cubicBezTo>
                  <a:cubicBezTo>
                    <a:pt x="4777317" y="29668"/>
                    <a:pt x="4969933" y="389502"/>
                    <a:pt x="5092700" y="419135"/>
                  </a:cubicBezTo>
                  <a:cubicBezTo>
                    <a:pt x="5215467" y="448768"/>
                    <a:pt x="5346700" y="203235"/>
                    <a:pt x="5346700" y="203235"/>
                  </a:cubicBezTo>
                </a:path>
              </a:pathLst>
            </a:custGeom>
            <a:ln>
              <a:solidFill>
                <a:srgbClr val="FFFF00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5781662" y="3847944"/>
              <a:ext cx="624676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Freeform 15"/>
            <p:cNvSpPr/>
            <p:nvPr/>
          </p:nvSpPr>
          <p:spPr>
            <a:xfrm rot="10149799">
              <a:off x="6430014" y="3639444"/>
              <a:ext cx="323850" cy="282575"/>
            </a:xfrm>
            <a:custGeom>
              <a:avLst/>
              <a:gdLst>
                <a:gd name="connsiteX0" fmla="*/ 0 w 622300"/>
                <a:gd name="connsiteY0" fmla="*/ 275423 h 443956"/>
                <a:gd name="connsiteX1" fmla="*/ 63500 w 622300"/>
                <a:gd name="connsiteY1" fmla="*/ 237323 h 443956"/>
                <a:gd name="connsiteX2" fmla="*/ 88900 w 622300"/>
                <a:gd name="connsiteY2" fmla="*/ 275423 h 443956"/>
                <a:gd name="connsiteX3" fmla="*/ 127000 w 622300"/>
                <a:gd name="connsiteY3" fmla="*/ 288123 h 443956"/>
                <a:gd name="connsiteX4" fmla="*/ 152400 w 622300"/>
                <a:gd name="connsiteY4" fmla="*/ 326223 h 443956"/>
                <a:gd name="connsiteX5" fmla="*/ 165100 w 622300"/>
                <a:gd name="connsiteY5" fmla="*/ 364323 h 443956"/>
                <a:gd name="connsiteX6" fmla="*/ 228600 w 622300"/>
                <a:gd name="connsiteY6" fmla="*/ 351623 h 443956"/>
                <a:gd name="connsiteX7" fmla="*/ 279400 w 622300"/>
                <a:gd name="connsiteY7" fmla="*/ 326223 h 443956"/>
                <a:gd name="connsiteX8" fmla="*/ 228600 w 622300"/>
                <a:gd name="connsiteY8" fmla="*/ 224623 h 443956"/>
                <a:gd name="connsiteX9" fmla="*/ 114300 w 622300"/>
                <a:gd name="connsiteY9" fmla="*/ 199223 h 443956"/>
                <a:gd name="connsiteX10" fmla="*/ 165100 w 622300"/>
                <a:gd name="connsiteY10" fmla="*/ 123023 h 443956"/>
                <a:gd name="connsiteX11" fmla="*/ 241300 w 622300"/>
                <a:gd name="connsiteY11" fmla="*/ 72223 h 443956"/>
                <a:gd name="connsiteX12" fmla="*/ 292100 w 622300"/>
                <a:gd name="connsiteY12" fmla="*/ 84923 h 443956"/>
                <a:gd name="connsiteX13" fmla="*/ 317500 w 622300"/>
                <a:gd name="connsiteY13" fmla="*/ 161123 h 443956"/>
                <a:gd name="connsiteX14" fmla="*/ 330200 w 622300"/>
                <a:gd name="connsiteY14" fmla="*/ 199223 h 443956"/>
                <a:gd name="connsiteX15" fmla="*/ 381000 w 622300"/>
                <a:gd name="connsiteY15" fmla="*/ 275423 h 443956"/>
                <a:gd name="connsiteX16" fmla="*/ 419100 w 622300"/>
                <a:gd name="connsiteY16" fmla="*/ 288123 h 443956"/>
                <a:gd name="connsiteX17" fmla="*/ 469900 w 622300"/>
                <a:gd name="connsiteY17" fmla="*/ 262723 h 443956"/>
                <a:gd name="connsiteX18" fmla="*/ 419100 w 622300"/>
                <a:gd name="connsiteY18" fmla="*/ 186523 h 443956"/>
                <a:gd name="connsiteX19" fmla="*/ 406400 w 622300"/>
                <a:gd name="connsiteY19" fmla="*/ 135723 h 443956"/>
                <a:gd name="connsiteX20" fmla="*/ 406400 w 622300"/>
                <a:gd name="connsiteY20" fmla="*/ 59523 h 443956"/>
                <a:gd name="connsiteX21" fmla="*/ 457200 w 622300"/>
                <a:gd name="connsiteY21" fmla="*/ 8723 h 443956"/>
                <a:gd name="connsiteX22" fmla="*/ 533400 w 622300"/>
                <a:gd name="connsiteY22" fmla="*/ 59523 h 443956"/>
                <a:gd name="connsiteX23" fmla="*/ 571500 w 622300"/>
                <a:gd name="connsiteY23" fmla="*/ 84923 h 443956"/>
                <a:gd name="connsiteX24" fmla="*/ 584200 w 622300"/>
                <a:gd name="connsiteY24" fmla="*/ 123023 h 443956"/>
                <a:gd name="connsiteX25" fmla="*/ 622300 w 622300"/>
                <a:gd name="connsiteY25" fmla="*/ 135723 h 443956"/>
                <a:gd name="connsiteX26" fmla="*/ 584200 w 622300"/>
                <a:gd name="connsiteY26" fmla="*/ 110323 h 443956"/>
                <a:gd name="connsiteX27" fmla="*/ 508000 w 622300"/>
                <a:gd name="connsiteY27" fmla="*/ 123023 h 443956"/>
                <a:gd name="connsiteX28" fmla="*/ 495300 w 622300"/>
                <a:gd name="connsiteY28" fmla="*/ 186523 h 443956"/>
                <a:gd name="connsiteX29" fmla="*/ 444500 w 622300"/>
                <a:gd name="connsiteY29" fmla="*/ 199223 h 443956"/>
                <a:gd name="connsiteX30" fmla="*/ 419100 w 622300"/>
                <a:gd name="connsiteY30" fmla="*/ 237323 h 443956"/>
                <a:gd name="connsiteX31" fmla="*/ 431800 w 622300"/>
                <a:gd name="connsiteY31" fmla="*/ 427823 h 443956"/>
                <a:gd name="connsiteX32" fmla="*/ 304800 w 622300"/>
                <a:gd name="connsiteY32" fmla="*/ 427823 h 443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622300" h="443956">
                  <a:moveTo>
                    <a:pt x="0" y="275423"/>
                  </a:moveTo>
                  <a:cubicBezTo>
                    <a:pt x="21167" y="262723"/>
                    <a:pt x="38816" y="237323"/>
                    <a:pt x="63500" y="237323"/>
                  </a:cubicBezTo>
                  <a:cubicBezTo>
                    <a:pt x="78764" y="237323"/>
                    <a:pt x="76981" y="265888"/>
                    <a:pt x="88900" y="275423"/>
                  </a:cubicBezTo>
                  <a:cubicBezTo>
                    <a:pt x="99353" y="283786"/>
                    <a:pt x="114300" y="283890"/>
                    <a:pt x="127000" y="288123"/>
                  </a:cubicBezTo>
                  <a:cubicBezTo>
                    <a:pt x="135467" y="300823"/>
                    <a:pt x="145574" y="312571"/>
                    <a:pt x="152400" y="326223"/>
                  </a:cubicBezTo>
                  <a:cubicBezTo>
                    <a:pt x="158387" y="338197"/>
                    <a:pt x="152400" y="360090"/>
                    <a:pt x="165100" y="364323"/>
                  </a:cubicBezTo>
                  <a:cubicBezTo>
                    <a:pt x="185578" y="371149"/>
                    <a:pt x="207433" y="355856"/>
                    <a:pt x="228600" y="351623"/>
                  </a:cubicBezTo>
                  <a:cubicBezTo>
                    <a:pt x="245533" y="343156"/>
                    <a:pt x="273413" y="344184"/>
                    <a:pt x="279400" y="326223"/>
                  </a:cubicBezTo>
                  <a:cubicBezTo>
                    <a:pt x="308586" y="238664"/>
                    <a:pt x="275519" y="240263"/>
                    <a:pt x="228600" y="224623"/>
                  </a:cubicBezTo>
                  <a:cubicBezTo>
                    <a:pt x="173612" y="231497"/>
                    <a:pt x="114300" y="272638"/>
                    <a:pt x="114300" y="199223"/>
                  </a:cubicBezTo>
                  <a:cubicBezTo>
                    <a:pt x="114300" y="110120"/>
                    <a:pt x="116026" y="150286"/>
                    <a:pt x="165100" y="123023"/>
                  </a:cubicBezTo>
                  <a:cubicBezTo>
                    <a:pt x="191785" y="108198"/>
                    <a:pt x="241300" y="72223"/>
                    <a:pt x="241300" y="72223"/>
                  </a:cubicBezTo>
                  <a:cubicBezTo>
                    <a:pt x="258233" y="76456"/>
                    <a:pt x="280741" y="71671"/>
                    <a:pt x="292100" y="84923"/>
                  </a:cubicBezTo>
                  <a:cubicBezTo>
                    <a:pt x="309524" y="105251"/>
                    <a:pt x="309033" y="135723"/>
                    <a:pt x="317500" y="161123"/>
                  </a:cubicBezTo>
                  <a:lnTo>
                    <a:pt x="330200" y="199223"/>
                  </a:lnTo>
                  <a:cubicBezTo>
                    <a:pt x="343515" y="239167"/>
                    <a:pt x="340229" y="248242"/>
                    <a:pt x="381000" y="275423"/>
                  </a:cubicBezTo>
                  <a:cubicBezTo>
                    <a:pt x="392139" y="282849"/>
                    <a:pt x="406400" y="283890"/>
                    <a:pt x="419100" y="288123"/>
                  </a:cubicBezTo>
                  <a:cubicBezTo>
                    <a:pt x="436033" y="279656"/>
                    <a:pt x="462442" y="280124"/>
                    <a:pt x="469900" y="262723"/>
                  </a:cubicBezTo>
                  <a:cubicBezTo>
                    <a:pt x="496719" y="200144"/>
                    <a:pt x="451541" y="197337"/>
                    <a:pt x="419100" y="186523"/>
                  </a:cubicBezTo>
                  <a:cubicBezTo>
                    <a:pt x="414867" y="169590"/>
                    <a:pt x="406400" y="153177"/>
                    <a:pt x="406400" y="135723"/>
                  </a:cubicBezTo>
                  <a:cubicBezTo>
                    <a:pt x="406400" y="34123"/>
                    <a:pt x="440267" y="161123"/>
                    <a:pt x="406400" y="59523"/>
                  </a:cubicBezTo>
                  <a:cubicBezTo>
                    <a:pt x="423333" y="42590"/>
                    <a:pt x="434482" y="16296"/>
                    <a:pt x="457200" y="8723"/>
                  </a:cubicBezTo>
                  <a:cubicBezTo>
                    <a:pt x="542815" y="-19815"/>
                    <a:pt x="508300" y="28148"/>
                    <a:pt x="533400" y="59523"/>
                  </a:cubicBezTo>
                  <a:cubicBezTo>
                    <a:pt x="542935" y="71442"/>
                    <a:pt x="558800" y="76456"/>
                    <a:pt x="571500" y="84923"/>
                  </a:cubicBezTo>
                  <a:cubicBezTo>
                    <a:pt x="575733" y="97623"/>
                    <a:pt x="574734" y="113557"/>
                    <a:pt x="584200" y="123023"/>
                  </a:cubicBezTo>
                  <a:cubicBezTo>
                    <a:pt x="593666" y="132489"/>
                    <a:pt x="622300" y="149110"/>
                    <a:pt x="622300" y="135723"/>
                  </a:cubicBezTo>
                  <a:cubicBezTo>
                    <a:pt x="622300" y="120459"/>
                    <a:pt x="596900" y="118790"/>
                    <a:pt x="584200" y="110323"/>
                  </a:cubicBezTo>
                  <a:cubicBezTo>
                    <a:pt x="558800" y="114556"/>
                    <a:pt x="527551" y="106265"/>
                    <a:pt x="508000" y="123023"/>
                  </a:cubicBezTo>
                  <a:cubicBezTo>
                    <a:pt x="491611" y="137071"/>
                    <a:pt x="509119" y="169940"/>
                    <a:pt x="495300" y="186523"/>
                  </a:cubicBezTo>
                  <a:cubicBezTo>
                    <a:pt x="484126" y="199932"/>
                    <a:pt x="461433" y="194990"/>
                    <a:pt x="444500" y="199223"/>
                  </a:cubicBezTo>
                  <a:cubicBezTo>
                    <a:pt x="436033" y="211923"/>
                    <a:pt x="419947" y="222083"/>
                    <a:pt x="419100" y="237323"/>
                  </a:cubicBezTo>
                  <a:cubicBezTo>
                    <a:pt x="415570" y="300866"/>
                    <a:pt x="464543" y="373251"/>
                    <a:pt x="431800" y="427823"/>
                  </a:cubicBezTo>
                  <a:cubicBezTo>
                    <a:pt x="410020" y="464124"/>
                    <a:pt x="347133" y="427823"/>
                    <a:pt x="304800" y="427823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7" name="Straight Connector 16"/>
            <p:cNvCxnSpPr/>
            <p:nvPr/>
          </p:nvCxnSpPr>
          <p:spPr>
            <a:xfrm flipH="1">
              <a:off x="6774137" y="3654467"/>
              <a:ext cx="358104" cy="82154"/>
            </a:xfrm>
            <a:prstGeom prst="line">
              <a:avLst/>
            </a:prstGeom>
            <a:ln w="31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 flipV="1">
              <a:off x="6777540" y="3847944"/>
              <a:ext cx="358104" cy="29775"/>
            </a:xfrm>
            <a:prstGeom prst="line">
              <a:avLst/>
            </a:prstGeom>
            <a:ln w="31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 flipV="1">
              <a:off x="6796676" y="3933282"/>
              <a:ext cx="335565" cy="221392"/>
            </a:xfrm>
            <a:prstGeom prst="line">
              <a:avLst/>
            </a:prstGeom>
            <a:ln w="31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6747116" y="3472902"/>
              <a:ext cx="358104" cy="181565"/>
            </a:xfrm>
            <a:prstGeom prst="line">
              <a:avLst/>
            </a:prstGeom>
            <a:ln w="31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6433374" y="2799388"/>
              <a:ext cx="2795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1"/>
                  </a:solidFill>
                  <a:latin typeface="Symbol" charset="2"/>
                  <a:cs typeface="Symbol" charset="2"/>
                </a:rPr>
                <a:t>g</a:t>
              </a:r>
              <a:endParaRPr lang="en-US" dirty="0">
                <a:solidFill>
                  <a:schemeClr val="accent1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919648" y="3441613"/>
              <a:ext cx="3752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2"/>
                  </a:solidFill>
                </a:rPr>
                <a:t>e</a:t>
              </a:r>
              <a:r>
                <a:rPr lang="en-US" baseline="30000" dirty="0" smtClean="0">
                  <a:solidFill>
                    <a:schemeClr val="tx2"/>
                  </a:solidFill>
                </a:rPr>
                <a:t>-</a:t>
              </a:r>
              <a:endParaRPr lang="en-US" baseline="30000" dirty="0">
                <a:solidFill>
                  <a:schemeClr val="tx2"/>
                </a:solidFill>
              </a:endParaRPr>
            </a:p>
          </p:txBody>
        </p:sp>
      </p:grpSp>
      <p:sp>
        <p:nvSpPr>
          <p:cNvPr id="25" name="Content Placeholder 2"/>
          <p:cNvSpPr txBox="1">
            <a:spLocks/>
          </p:cNvSpPr>
          <p:nvPr/>
        </p:nvSpPr>
        <p:spPr bwMode="auto">
          <a:xfrm>
            <a:off x="5715420" y="3715242"/>
            <a:ext cx="2891491" cy="2026496"/>
          </a:xfrm>
          <a:prstGeom prst="rect">
            <a:avLst/>
          </a:prstGeom>
          <a:ln w="38100" cmpd="sng">
            <a:solidFill>
              <a:srgbClr val="0000FF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18" charset="-128"/>
                <a:cs typeface="ＭＳ Ｐゴシック" pitchFamily="18" charset="-128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18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18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18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18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18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18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18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18" charset="-128"/>
              </a:defRPr>
            </a:lvl9pPr>
          </a:lstStyle>
          <a:p>
            <a:pPr marL="0" indent="0">
              <a:buNone/>
            </a:pPr>
            <a:r>
              <a:rPr lang="en-US" sz="2000" dirty="0" smtClean="0"/>
              <a:t>Usually unused because signal attenuates if detector too thick</a:t>
            </a:r>
          </a:p>
          <a:p>
            <a:pPr marL="0" indent="0">
              <a:buNone/>
            </a:pPr>
            <a:r>
              <a:rPr lang="en-US" sz="2000" b="1" dirty="0" smtClean="0">
                <a:sym typeface="Wingdings"/>
              </a:rPr>
              <a:t> Not for low energy electrons</a:t>
            </a:r>
            <a:endParaRPr lang="en-US" sz="20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6623492" y="3179317"/>
            <a:ext cx="68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2mm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8DC71-579E-1E4D-9C42-D7DA7144AE59}" type="slidenum">
              <a:rPr lang="en-US" smtClean="0"/>
              <a:t>20</a:t>
            </a:fld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236808" y="4818408"/>
            <a:ext cx="4241007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Note: also in case of pure </a:t>
            </a:r>
            <a:r>
              <a:rPr lang="en-US" dirty="0" smtClean="0">
                <a:latin typeface="Symbol" charset="2"/>
                <a:cs typeface="Symbol" charset="2"/>
              </a:rPr>
              <a:t>b</a:t>
            </a:r>
            <a:r>
              <a:rPr lang="en-US" dirty="0" smtClean="0"/>
              <a:t>- emitters gamma rejection is important because of </a:t>
            </a:r>
            <a:r>
              <a:rPr lang="en-US" dirty="0" err="1" smtClean="0"/>
              <a:t>brehmsstrahlung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80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7" name="Picture 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6250" y="2614613"/>
            <a:ext cx="4697413" cy="366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89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7888" y="1160463"/>
            <a:ext cx="2127250" cy="186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2531" name="Rectangle 3"/>
          <p:cNvSpPr>
            <a:spLocks noGrp="1" noChangeArrowheads="1"/>
          </p:cNvSpPr>
          <p:nvPr>
            <p:ph type="title"/>
          </p:nvPr>
        </p:nvSpPr>
        <p:spPr>
          <a:xfrm>
            <a:off x="730250" y="152963"/>
            <a:ext cx="6870700" cy="72136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Prototypes</a:t>
            </a:r>
          </a:p>
        </p:txBody>
      </p:sp>
      <p:sp>
        <p:nvSpPr>
          <p:cNvPr id="22532" name="Rectangle 4"/>
          <p:cNvSpPr>
            <a:spLocks noGrp="1" noChangeArrowheads="1"/>
          </p:cNvSpPr>
          <p:nvPr>
            <p:ph idx="1"/>
          </p:nvPr>
        </p:nvSpPr>
        <p:spPr>
          <a:xfrm>
            <a:off x="589160" y="932544"/>
            <a:ext cx="3911600" cy="4705557"/>
          </a:xfrm>
        </p:spPr>
        <p:txBody>
          <a:bodyPr/>
          <a:lstStyle/>
          <a:p>
            <a:pPr marL="628625" indent="-342900">
              <a:defRPr/>
            </a:pPr>
            <a:r>
              <a:rPr lang="en-US" sz="2000" b="1" dirty="0" smtClean="0">
                <a:solidFill>
                  <a:srgbClr val="FFFF00"/>
                </a:solidFill>
              </a:rPr>
              <a:t>Core</a:t>
            </a:r>
            <a:r>
              <a:rPr lang="en-US" sz="2000" dirty="0">
                <a:solidFill>
                  <a:srgbClr val="FFFF00"/>
                </a:solidFill>
              </a:rPr>
              <a:t>: </a:t>
            </a:r>
            <a:r>
              <a:rPr lang="en-US" sz="2000" dirty="0">
                <a:solidFill>
                  <a:schemeClr val="bg1"/>
                </a:solidFill>
              </a:rPr>
              <a:t>cylindrical scintillator of p-</a:t>
            </a:r>
            <a:r>
              <a:rPr lang="en-US" sz="2000" dirty="0" err="1">
                <a:solidFill>
                  <a:schemeClr val="bg1"/>
                </a:solidFill>
              </a:rPr>
              <a:t>terphenyl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1700" dirty="0" smtClean="0">
                <a:solidFill>
                  <a:schemeClr val="bg1"/>
                </a:solidFill>
              </a:rPr>
              <a:t>d</a:t>
            </a:r>
            <a:r>
              <a:rPr lang="en-US" sz="1700" dirty="0">
                <a:solidFill>
                  <a:schemeClr val="bg1"/>
                </a:solidFill>
              </a:rPr>
              <a:t>=2.1mm, h=</a:t>
            </a:r>
            <a:r>
              <a:rPr lang="en-US" sz="1700" dirty="0" smtClean="0">
                <a:solidFill>
                  <a:schemeClr val="bg1"/>
                </a:solidFill>
              </a:rPr>
              <a:t>1.7mm</a:t>
            </a:r>
          </a:p>
          <a:p>
            <a:pPr marL="628625" indent="-342900">
              <a:defRPr/>
            </a:pPr>
            <a:r>
              <a:rPr lang="en-US" sz="2000" dirty="0" smtClean="0">
                <a:solidFill>
                  <a:schemeClr val="bg1"/>
                </a:solidFill>
              </a:rPr>
              <a:t> encapsulated </a:t>
            </a:r>
            <a:r>
              <a:rPr lang="en-US" sz="2000" dirty="0">
                <a:solidFill>
                  <a:schemeClr val="bg1"/>
                </a:solidFill>
              </a:rPr>
              <a:t>into a</a:t>
            </a:r>
            <a:r>
              <a:rPr lang="en-US" sz="2000" dirty="0">
                <a:solidFill>
                  <a:srgbClr val="FFFF00"/>
                </a:solidFill>
              </a:rPr>
              <a:t> PVC ring </a:t>
            </a:r>
            <a:r>
              <a:rPr lang="en-US" sz="2000" dirty="0">
                <a:solidFill>
                  <a:schemeClr val="bg1"/>
                </a:solidFill>
              </a:rPr>
              <a:t>to shield it against radiation coming from the sides;</a:t>
            </a:r>
          </a:p>
          <a:p>
            <a:pPr marL="628625" indent="-342900">
              <a:spcBef>
                <a:spcPts val="870"/>
              </a:spcBef>
              <a:defRPr/>
            </a:pPr>
            <a:r>
              <a:rPr lang="en-US" sz="2000" dirty="0" smtClean="0">
                <a:solidFill>
                  <a:schemeClr val="bg1"/>
                </a:solidFill>
              </a:rPr>
              <a:t> inserted </a:t>
            </a:r>
            <a:r>
              <a:rPr lang="en-US" sz="2000" dirty="0">
                <a:solidFill>
                  <a:schemeClr val="bg1"/>
                </a:solidFill>
              </a:rPr>
              <a:t>as a tip inside an easy </a:t>
            </a:r>
            <a:r>
              <a:rPr lang="en-US" sz="2000" dirty="0">
                <a:solidFill>
                  <a:srgbClr val="FFFF00"/>
                </a:solidFill>
              </a:rPr>
              <a:t>handling aluminum body.</a:t>
            </a:r>
          </a:p>
          <a:p>
            <a:pPr marL="628625" indent="-342900">
              <a:spcBef>
                <a:spcPts val="870"/>
              </a:spcBef>
              <a:defRPr/>
            </a:pPr>
            <a:r>
              <a:rPr lang="en-US" sz="2000" dirty="0" smtClean="0">
                <a:solidFill>
                  <a:schemeClr val="bg1"/>
                </a:solidFill>
              </a:rPr>
              <a:t> A </a:t>
            </a:r>
            <a:r>
              <a:rPr lang="en-US" sz="2000" dirty="0">
                <a:solidFill>
                  <a:schemeClr val="bg1"/>
                </a:solidFill>
              </a:rPr>
              <a:t>thin </a:t>
            </a:r>
            <a:r>
              <a:rPr lang="en-US" sz="2000" dirty="0">
                <a:solidFill>
                  <a:srgbClr val="FFFF00"/>
                </a:solidFill>
              </a:rPr>
              <a:t>black PVC cap </a:t>
            </a:r>
            <a:r>
              <a:rPr lang="en-US" sz="2000" dirty="0">
                <a:solidFill>
                  <a:schemeClr val="bg1"/>
                </a:solidFill>
              </a:rPr>
              <a:t>makes the enclosure light tight</a:t>
            </a:r>
            <a:r>
              <a:rPr lang="en-US" sz="2000" dirty="0" smtClean="0">
                <a:solidFill>
                  <a:schemeClr val="bg1"/>
                </a:solidFill>
              </a:rPr>
              <a:t>.</a:t>
            </a:r>
          </a:p>
          <a:p>
            <a:pPr marL="628625" indent="-342900">
              <a:spcBef>
                <a:spcPts val="870"/>
              </a:spcBef>
              <a:defRPr/>
            </a:pPr>
            <a:r>
              <a:rPr lang="en-US" sz="2000" dirty="0" smtClean="0">
                <a:solidFill>
                  <a:schemeClr val="bg1"/>
                </a:solidFill>
              </a:rPr>
              <a:t>Two options for light collection:</a:t>
            </a:r>
          </a:p>
          <a:p>
            <a:pPr marL="1028670" lvl="1" indent="-342900">
              <a:spcBef>
                <a:spcPts val="870"/>
              </a:spcBef>
              <a:defRPr/>
            </a:pPr>
            <a:r>
              <a:rPr lang="en-US" sz="1600" dirty="0" smtClean="0">
                <a:solidFill>
                  <a:schemeClr val="bg1"/>
                </a:solidFill>
              </a:rPr>
              <a:t>Scintillating fiber and PMT</a:t>
            </a:r>
          </a:p>
          <a:p>
            <a:pPr marL="1028670" lvl="1" indent="-342900">
              <a:spcBef>
                <a:spcPts val="870"/>
              </a:spcBef>
              <a:defRPr/>
            </a:pPr>
            <a:r>
              <a:rPr lang="en-US" sz="1600" dirty="0" err="1" smtClean="0">
                <a:solidFill>
                  <a:schemeClr val="bg1"/>
                </a:solidFill>
              </a:rPr>
              <a:t>SiPM</a:t>
            </a:r>
            <a:r>
              <a:rPr lang="en-US" sz="1600" dirty="0" smtClean="0">
                <a:solidFill>
                  <a:schemeClr val="bg1"/>
                </a:solidFill>
              </a:rPr>
              <a:t> (</a:t>
            </a:r>
            <a:r>
              <a:rPr lang="en-US" sz="1600" dirty="0" err="1" smtClean="0">
                <a:solidFill>
                  <a:schemeClr val="bg1"/>
                </a:solidFill>
              </a:rPr>
              <a:t>SensL</a:t>
            </a:r>
            <a:r>
              <a:rPr lang="en-US" sz="1600" dirty="0" smtClean="0">
                <a:solidFill>
                  <a:schemeClr val="bg1"/>
                </a:solidFill>
              </a:rPr>
              <a:t> B/C-series)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08901" name="Line 5"/>
          <p:cNvSpPr>
            <a:spLocks noChangeShapeType="1"/>
          </p:cNvSpPr>
          <p:nvPr/>
        </p:nvSpPr>
        <p:spPr bwMode="auto">
          <a:xfrm rot="10800000" flipH="1">
            <a:off x="5010150" y="3417888"/>
            <a:ext cx="2157413" cy="2084387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3000" smtClean="0">
              <a:solidFill>
                <a:srgbClr val="FFFFFF"/>
              </a:solidFill>
              <a:latin typeface="Chalkboard" charset="0"/>
              <a:ea typeface="ヒラギノ角ゴ ProN W3" charset="0"/>
              <a:cs typeface="ヒラギノ角ゴ ProN W3" charset="0"/>
              <a:sym typeface="Chalkboard" charset="0"/>
            </a:endParaRPr>
          </a:p>
        </p:txBody>
      </p:sp>
      <p:sp>
        <p:nvSpPr>
          <p:cNvPr id="208902" name="Rectangle 6"/>
          <p:cNvSpPr>
            <a:spLocks/>
          </p:cNvSpPr>
          <p:nvPr/>
        </p:nvSpPr>
        <p:spPr bwMode="auto">
          <a:xfrm rot="-2700000">
            <a:off x="6391275" y="3452813"/>
            <a:ext cx="47466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700" smtClean="0">
                <a:solidFill>
                  <a:srgbClr val="FFFFFF"/>
                </a:solidFill>
                <a:latin typeface="Chalkboard" charset="0"/>
                <a:ea typeface="ＭＳ Ｐゴシック" charset="0"/>
                <a:cs typeface="ＭＳ Ｐゴシック" charset="0"/>
                <a:sym typeface="Chalkboard" charset="0"/>
              </a:rPr>
              <a:t>14cm</a:t>
            </a:r>
          </a:p>
        </p:txBody>
      </p:sp>
      <p:sp>
        <p:nvSpPr>
          <p:cNvPr id="208903" name="Line 7"/>
          <p:cNvSpPr>
            <a:spLocks noChangeShapeType="1"/>
          </p:cNvSpPr>
          <p:nvPr/>
        </p:nvSpPr>
        <p:spPr bwMode="auto">
          <a:xfrm>
            <a:off x="4960938" y="5680075"/>
            <a:ext cx="198437" cy="173038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3000" smtClean="0">
              <a:solidFill>
                <a:srgbClr val="FFFFFF"/>
              </a:solidFill>
              <a:latin typeface="Chalkboard" charset="0"/>
              <a:ea typeface="ヒラギノ角ゴ ProN W3" charset="0"/>
              <a:cs typeface="ヒラギノ角ゴ ProN W3" charset="0"/>
              <a:sym typeface="Chalkboard" charset="0"/>
            </a:endParaRPr>
          </a:p>
        </p:txBody>
      </p:sp>
      <p:sp>
        <p:nvSpPr>
          <p:cNvPr id="208904" name="Rectangle 8"/>
          <p:cNvSpPr>
            <a:spLocks/>
          </p:cNvSpPr>
          <p:nvPr/>
        </p:nvSpPr>
        <p:spPr bwMode="auto">
          <a:xfrm rot="2460000">
            <a:off x="4757738" y="5702300"/>
            <a:ext cx="34925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700" smtClean="0">
                <a:solidFill>
                  <a:srgbClr val="FFFFFF"/>
                </a:solidFill>
                <a:latin typeface="Chalkboard" charset="0"/>
                <a:ea typeface="ＭＳ Ｐゴシック" charset="0"/>
                <a:cs typeface="ＭＳ Ｐゴシック" charset="0"/>
                <a:sym typeface="Chalkboard" charset="0"/>
              </a:rPr>
              <a:t>1cm</a:t>
            </a:r>
          </a:p>
        </p:txBody>
      </p:sp>
      <p:sp>
        <p:nvSpPr>
          <p:cNvPr id="208905" name="Rectangle 9"/>
          <p:cNvSpPr>
            <a:spLocks/>
          </p:cNvSpPr>
          <p:nvPr/>
        </p:nvSpPr>
        <p:spPr bwMode="auto">
          <a:xfrm>
            <a:off x="5797550" y="5935663"/>
            <a:ext cx="309086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700" smtClean="0">
                <a:solidFill>
                  <a:srgbClr val="FFFFFF"/>
                </a:solidFill>
                <a:latin typeface="Chalkboard" charset="0"/>
                <a:ea typeface="ＭＳ Ｐゴシック" charset="0"/>
                <a:cs typeface="ＭＳ Ｐゴシック" charset="0"/>
                <a:sym typeface="Chalkboard" charset="0"/>
              </a:rPr>
              <a:t>0.4mm thick PVC layer in front</a:t>
            </a:r>
          </a:p>
        </p:txBody>
      </p:sp>
      <p:sp>
        <p:nvSpPr>
          <p:cNvPr id="208906" name="Line 10"/>
          <p:cNvSpPr>
            <a:spLocks noChangeShapeType="1"/>
          </p:cNvSpPr>
          <p:nvPr/>
        </p:nvSpPr>
        <p:spPr bwMode="auto">
          <a:xfrm>
            <a:off x="5187950" y="5749925"/>
            <a:ext cx="612775" cy="300038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3000" smtClean="0">
              <a:solidFill>
                <a:srgbClr val="FFFFFF"/>
              </a:solidFill>
              <a:latin typeface="Chalkboard" charset="0"/>
              <a:ea typeface="ヒラギノ角ゴ ProN W3" charset="0"/>
              <a:cs typeface="ヒラギノ角ゴ ProN W3" charset="0"/>
              <a:sym typeface="Chalkboard" charset="0"/>
            </a:endParaRPr>
          </a:p>
        </p:txBody>
      </p:sp>
      <p:sp>
        <p:nvSpPr>
          <p:cNvPr id="208907" name="Oval 11"/>
          <p:cNvSpPr>
            <a:spLocks/>
          </p:cNvSpPr>
          <p:nvPr/>
        </p:nvSpPr>
        <p:spPr bwMode="auto">
          <a:xfrm>
            <a:off x="5545138" y="1855788"/>
            <a:ext cx="500062" cy="500062"/>
          </a:xfrm>
          <a:prstGeom prst="ellipse">
            <a:avLst/>
          </a:prstGeom>
          <a:noFill/>
          <a:ln w="25400">
            <a:solidFill>
              <a:srgbClr val="00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3000" smtClean="0">
              <a:solidFill>
                <a:srgbClr val="FFFFFF"/>
              </a:solidFill>
              <a:latin typeface="Chalkboard" charset="0"/>
              <a:ea typeface="ヒラギノ角ゴ ProN W3" charset="0"/>
              <a:cs typeface="ヒラギノ角ゴ ProN W3" charset="0"/>
              <a:sym typeface="Chalkboard" charset="0"/>
            </a:endParaRPr>
          </a:p>
        </p:txBody>
      </p:sp>
      <p:sp>
        <p:nvSpPr>
          <p:cNvPr id="208908" name="Line 12"/>
          <p:cNvSpPr>
            <a:spLocks noChangeShapeType="1"/>
          </p:cNvSpPr>
          <p:nvPr/>
        </p:nvSpPr>
        <p:spPr bwMode="auto">
          <a:xfrm>
            <a:off x="5565775" y="2117725"/>
            <a:ext cx="458788" cy="11113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3000" smtClean="0">
              <a:solidFill>
                <a:srgbClr val="FFFFFF"/>
              </a:solidFill>
              <a:latin typeface="Chalkboard" charset="0"/>
              <a:ea typeface="ヒラギノ角ゴ ProN W3" charset="0"/>
              <a:cs typeface="ヒラギノ角ゴ ProN W3" charset="0"/>
              <a:sym typeface="Chalkboard" charset="0"/>
            </a:endParaRPr>
          </a:p>
        </p:txBody>
      </p:sp>
      <p:sp>
        <p:nvSpPr>
          <p:cNvPr id="208909" name="Rectangle 13"/>
          <p:cNvSpPr>
            <a:spLocks/>
          </p:cNvSpPr>
          <p:nvPr/>
        </p:nvSpPr>
        <p:spPr bwMode="auto">
          <a:xfrm>
            <a:off x="5451475" y="2433638"/>
            <a:ext cx="58737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500" smtClean="0">
                <a:solidFill>
                  <a:srgbClr val="FFCC66"/>
                </a:solidFill>
                <a:latin typeface="Chalkboard Bold" charset="0"/>
                <a:ea typeface="ＭＳ Ｐゴシック" charset="0"/>
                <a:cs typeface="ＭＳ Ｐゴシック" charset="0"/>
                <a:sym typeface="Chalkboard Bold" charset="0"/>
              </a:rPr>
              <a:t>PVC</a:t>
            </a:r>
          </a:p>
        </p:txBody>
      </p:sp>
      <p:sp>
        <p:nvSpPr>
          <p:cNvPr id="208910" name="Line 14"/>
          <p:cNvSpPr>
            <a:spLocks noChangeShapeType="1"/>
          </p:cNvSpPr>
          <p:nvPr/>
        </p:nvSpPr>
        <p:spPr bwMode="auto">
          <a:xfrm>
            <a:off x="4964113" y="2311400"/>
            <a:ext cx="155575" cy="3292475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3000" smtClean="0">
              <a:solidFill>
                <a:srgbClr val="FFFFFF"/>
              </a:solidFill>
              <a:latin typeface="Chalkboard" charset="0"/>
              <a:ea typeface="ヒラギノ角ゴ ProN W3" charset="0"/>
              <a:cs typeface="ヒラギノ角ゴ ProN W3" charset="0"/>
              <a:sym typeface="Chalkboard" charset="0"/>
            </a:endParaRPr>
          </a:p>
        </p:txBody>
      </p:sp>
      <p:sp>
        <p:nvSpPr>
          <p:cNvPr id="208911" name="Line 15"/>
          <p:cNvSpPr>
            <a:spLocks noChangeShapeType="1"/>
          </p:cNvSpPr>
          <p:nvPr/>
        </p:nvSpPr>
        <p:spPr bwMode="auto">
          <a:xfrm flipH="1">
            <a:off x="5200650" y="2336800"/>
            <a:ext cx="1414463" cy="3290888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3000" smtClean="0">
              <a:solidFill>
                <a:srgbClr val="FFFFFF"/>
              </a:solidFill>
              <a:latin typeface="Chalkboard" charset="0"/>
              <a:ea typeface="ヒラギノ角ゴ ProN W3" charset="0"/>
              <a:cs typeface="ヒラギノ角ゴ ProN W3" charset="0"/>
              <a:sym typeface="Chalkboard" charset="0"/>
            </a:endParaRPr>
          </a:p>
        </p:txBody>
      </p:sp>
      <p:sp>
        <p:nvSpPr>
          <p:cNvPr id="208912" name="Line 16"/>
          <p:cNvSpPr>
            <a:spLocks noChangeShapeType="1"/>
          </p:cNvSpPr>
          <p:nvPr/>
        </p:nvSpPr>
        <p:spPr bwMode="auto">
          <a:xfrm>
            <a:off x="6100763" y="1231900"/>
            <a:ext cx="12700" cy="1714500"/>
          </a:xfrm>
          <a:prstGeom prst="line">
            <a:avLst/>
          </a:prstGeom>
          <a:noFill/>
          <a:ln w="50800">
            <a:solidFill>
              <a:srgbClr val="FFCC66"/>
            </a:solidFill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3000" smtClean="0">
              <a:solidFill>
                <a:srgbClr val="FFFFFF"/>
              </a:solidFill>
              <a:latin typeface="Chalkboard" charset="0"/>
              <a:ea typeface="ヒラギノ角ゴ ProN W3" charset="0"/>
              <a:cs typeface="ヒラギノ角ゴ ProN W3" charset="0"/>
              <a:sym typeface="Chalkboard" charset="0"/>
            </a:endParaRPr>
          </a:p>
        </p:txBody>
      </p:sp>
      <p:sp>
        <p:nvSpPr>
          <p:cNvPr id="208913" name="Rectangle 17"/>
          <p:cNvSpPr>
            <a:spLocks/>
          </p:cNvSpPr>
          <p:nvPr/>
        </p:nvSpPr>
        <p:spPr bwMode="auto">
          <a:xfrm rot="-5400000">
            <a:off x="5889626" y="1898650"/>
            <a:ext cx="67310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500" smtClean="0">
                <a:solidFill>
                  <a:srgbClr val="FFCC66"/>
                </a:solidFill>
                <a:latin typeface="Chalkboard Bold" charset="0"/>
                <a:ea typeface="ＭＳ Ｐゴシック" charset="0"/>
                <a:cs typeface="ＭＳ Ｐゴシック" charset="0"/>
                <a:sym typeface="Chalkboard Bold" charset="0"/>
              </a:rPr>
              <a:t>7mm</a:t>
            </a:r>
          </a:p>
        </p:txBody>
      </p:sp>
      <p:sp>
        <p:nvSpPr>
          <p:cNvPr id="208914" name="Rectangle 18"/>
          <p:cNvSpPr>
            <a:spLocks/>
          </p:cNvSpPr>
          <p:nvPr/>
        </p:nvSpPr>
        <p:spPr bwMode="auto">
          <a:xfrm>
            <a:off x="5500688" y="1820863"/>
            <a:ext cx="488950" cy="18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28572" bIns="0">
            <a:spAutoFit/>
          </a:bodyPr>
          <a:lstStyle/>
          <a:p>
            <a:pPr marL="25400" defTabSz="9144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300" smtClean="0">
                <a:solidFill>
                  <a:srgbClr val="FFFF00"/>
                </a:solidFill>
                <a:latin typeface="Chalkboard Bold" charset="0"/>
                <a:ea typeface="ＭＳ Ｐゴシック" charset="0"/>
                <a:cs typeface="ＭＳ Ｐゴシック" charset="0"/>
                <a:sym typeface="Chalkboard Bold" charset="0"/>
              </a:rPr>
              <a:t>2.1mm</a:t>
            </a:r>
          </a:p>
        </p:txBody>
      </p:sp>
      <p:sp>
        <p:nvSpPr>
          <p:cNvPr id="208915" name="Rectangle 19"/>
          <p:cNvSpPr>
            <a:spLocks/>
          </p:cNvSpPr>
          <p:nvPr/>
        </p:nvSpPr>
        <p:spPr bwMode="auto">
          <a:xfrm>
            <a:off x="5189538" y="1333500"/>
            <a:ext cx="80645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500" dirty="0" smtClean="0">
                <a:solidFill>
                  <a:schemeClr val="accent5"/>
                </a:solidFill>
                <a:latin typeface="Chalkboard Bold" charset="0"/>
                <a:ea typeface="ＭＳ Ｐゴシック" charset="0"/>
                <a:cs typeface="ＭＳ Ｐゴシック" charset="0"/>
                <a:sym typeface="Chalkboard Bold" charset="0"/>
              </a:rPr>
              <a:t>CORE</a:t>
            </a:r>
          </a:p>
        </p:txBody>
      </p:sp>
      <p:sp>
        <p:nvSpPr>
          <p:cNvPr id="208917" name="TextBox 1"/>
          <p:cNvSpPr txBox="1">
            <a:spLocks noChangeArrowheads="1"/>
          </p:cNvSpPr>
          <p:nvPr/>
        </p:nvSpPr>
        <p:spPr bwMode="auto">
          <a:xfrm rot="-2650624">
            <a:off x="5743575" y="3951288"/>
            <a:ext cx="16605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30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1pPr>
            <a:lvl2pPr marL="742950" indent="-285750" eaLnBrk="0" hangingPunct="0">
              <a:defRPr sz="30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2pPr>
            <a:lvl3pPr marL="1143000" indent="-228600" eaLnBrk="0" hangingPunct="0">
              <a:defRPr sz="30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3pPr>
            <a:lvl4pPr marL="1600200" indent="-228600" eaLnBrk="0" hangingPunct="0">
              <a:defRPr sz="30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4pPr>
            <a:lvl5pPr marL="2057400" indent="-228600" eaLnBrk="0" hangingPunct="0">
              <a:defRPr sz="30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FFFFF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</a:rPr>
              <a:t>Optical fiber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43788" y="1989138"/>
            <a:ext cx="944562" cy="554037"/>
          </a:xfrm>
          <a:prstGeom prst="rect">
            <a:avLst/>
          </a:prstGeom>
          <a:solidFill>
            <a:schemeClr val="accent3">
              <a:lumMod val="6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91435" tIns="45718" rIns="91435" bIns="45718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dirty="0">
                <a:solidFill>
                  <a:srgbClr val="000000"/>
                </a:solidFill>
                <a:latin typeface="Chalkboard"/>
                <a:ea typeface="ヒラギノ角ゴ ProN W3"/>
                <a:cs typeface="ヒラギノ角ゴ ProN W3"/>
                <a:sym typeface="Chalkboard" charset="0"/>
              </a:rPr>
              <a:t>PMT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8DC71-579E-1E4D-9C42-D7DA7144AE59}" type="slidenum">
              <a:rPr lang="en-US" smtClean="0"/>
              <a:t>21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169688" y="6276975"/>
            <a:ext cx="3647152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Constraints on medical devices apply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83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0761" y="1107281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dirty="0"/>
              <a:t>Electronics Read-out</a:t>
            </a:r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410" y="4806405"/>
            <a:ext cx="6223992" cy="1637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Rectangle 4"/>
          <p:cNvSpPr>
            <a:spLocks/>
          </p:cNvSpPr>
          <p:nvPr/>
        </p:nvSpPr>
        <p:spPr bwMode="auto">
          <a:xfrm>
            <a:off x="437555" y="1053703"/>
            <a:ext cx="3723680" cy="3509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ts val="1125"/>
              </a:spcBef>
            </a:pPr>
            <a:r>
              <a:rPr lang="en-US" sz="2500" dirty="0">
                <a:solidFill>
                  <a:srgbClr val="FFFFFF"/>
                </a:solidFill>
                <a:ea typeface="ＭＳ Ｐゴシック" charset="0"/>
                <a:cs typeface="Chalkboard" charset="0"/>
              </a:rPr>
              <a:t>Electronics read-out is portable and customized to match the surgeon needs</a:t>
            </a:r>
            <a:endParaRPr lang="en-US" sz="1700" dirty="0">
              <a:solidFill>
                <a:srgbClr val="FFFFFF"/>
              </a:solidFill>
              <a:ea typeface="ＭＳ Ｐゴシック" charset="0"/>
              <a:cs typeface="Lucida Grande" charset="0"/>
            </a:endParaRPr>
          </a:p>
          <a:p>
            <a:pPr>
              <a:spcBef>
                <a:spcPts val="1125"/>
              </a:spcBef>
              <a:buSzPct val="66000"/>
              <a:buBlip>
                <a:blip r:embed="rId4"/>
              </a:buBlip>
            </a:pPr>
            <a:r>
              <a:rPr lang="en-US" sz="2100" dirty="0" smtClean="0">
                <a:solidFill>
                  <a:srgbClr val="FFFF00"/>
                </a:solidFill>
                <a:ea typeface="ＭＳ Ｐゴシック" charset="0"/>
                <a:cs typeface="Chalkboard" charset="0"/>
              </a:rPr>
              <a:t> acoustic </a:t>
            </a:r>
            <a:r>
              <a:rPr lang="en-US" sz="2100" dirty="0">
                <a:solidFill>
                  <a:srgbClr val="FFFF00"/>
                </a:solidFill>
                <a:ea typeface="ＭＳ Ｐゴシック" charset="0"/>
                <a:cs typeface="Chalkboard" charset="0"/>
              </a:rPr>
              <a:t>and visual alarm;</a:t>
            </a:r>
          </a:p>
          <a:p>
            <a:pPr>
              <a:spcBef>
                <a:spcPts val="422"/>
              </a:spcBef>
              <a:buSzPct val="66000"/>
              <a:buBlip>
                <a:blip r:embed="rId4"/>
              </a:buBlip>
            </a:pPr>
            <a:r>
              <a:rPr lang="en-US" sz="2100" dirty="0" smtClean="0">
                <a:solidFill>
                  <a:srgbClr val="FFFF00"/>
                </a:solidFill>
                <a:ea typeface="ＭＳ Ｐゴシック" charset="0"/>
                <a:cs typeface="Chalkboard" charset="0"/>
              </a:rPr>
              <a:t> wireless </a:t>
            </a:r>
            <a:r>
              <a:rPr lang="en-US" sz="2100" dirty="0">
                <a:solidFill>
                  <a:srgbClr val="FFFF00"/>
                </a:solidFill>
                <a:ea typeface="ＭＳ Ｐゴシック" charset="0"/>
                <a:cs typeface="Chalkboard" charset="0"/>
              </a:rPr>
              <a:t>data transfer</a:t>
            </a:r>
            <a:r>
              <a:rPr lang="en-US" sz="2100" dirty="0" smtClean="0">
                <a:solidFill>
                  <a:srgbClr val="FFFF00"/>
                </a:solidFill>
                <a:ea typeface="ＭＳ Ｐゴシック" charset="0"/>
                <a:cs typeface="Chalkboard" charset="0"/>
              </a:rPr>
              <a:t>;</a:t>
            </a:r>
          </a:p>
          <a:p>
            <a:pPr>
              <a:spcBef>
                <a:spcPts val="422"/>
              </a:spcBef>
              <a:buSzPct val="66000"/>
              <a:buBlip>
                <a:blip r:embed="rId4"/>
              </a:buBlip>
            </a:pPr>
            <a:r>
              <a:rPr lang="en-US" sz="2100" dirty="0">
                <a:solidFill>
                  <a:srgbClr val="FFFF00"/>
                </a:solidFill>
                <a:ea typeface="ＭＳ Ｐゴシック" charset="0"/>
                <a:cs typeface="Chalkboard" charset="0"/>
              </a:rPr>
              <a:t> </a:t>
            </a:r>
            <a:r>
              <a:rPr lang="en-US" sz="2100" dirty="0" smtClean="0">
                <a:solidFill>
                  <a:srgbClr val="FFFF00"/>
                </a:solidFill>
                <a:ea typeface="ＭＳ Ｐゴシック" charset="0"/>
                <a:cs typeface="Chalkboard" charset="0"/>
              </a:rPr>
              <a:t>no connection with electrical line (</a:t>
            </a:r>
            <a:r>
              <a:rPr lang="en-US" sz="2100" dirty="0" err="1" smtClean="0">
                <a:solidFill>
                  <a:srgbClr val="FFFF00"/>
                </a:solidFill>
                <a:ea typeface="ＭＳ Ｐゴシック" charset="0"/>
                <a:cs typeface="Chalkboard" charset="0"/>
              </a:rPr>
              <a:t>bacteries</a:t>
            </a:r>
            <a:r>
              <a:rPr lang="en-US" sz="2100" dirty="0" smtClean="0">
                <a:solidFill>
                  <a:srgbClr val="FFFF00"/>
                </a:solidFill>
                <a:ea typeface="ＭＳ Ｐゴシック" charset="0"/>
                <a:cs typeface="Chalkboard" charset="0"/>
              </a:rPr>
              <a:t>)</a:t>
            </a:r>
            <a:endParaRPr lang="en-US" sz="2100" dirty="0">
              <a:solidFill>
                <a:srgbClr val="FFFF00"/>
              </a:solidFill>
              <a:ea typeface="ＭＳ Ｐゴシック" charset="0"/>
              <a:cs typeface="Chalkboard" charset="0"/>
            </a:endParaRPr>
          </a:p>
          <a:p>
            <a:pPr>
              <a:spcBef>
                <a:spcPts val="422"/>
              </a:spcBef>
              <a:buSzPct val="66000"/>
              <a:buBlip>
                <a:blip r:embed="rId4"/>
              </a:buBlip>
            </a:pPr>
            <a:r>
              <a:rPr lang="en-US" sz="2100" dirty="0" smtClean="0">
                <a:solidFill>
                  <a:srgbClr val="FFFF00"/>
                </a:solidFill>
                <a:ea typeface="ＭＳ Ｐゴシック" charset="0"/>
                <a:cs typeface="Chalkboard" charset="0"/>
              </a:rPr>
              <a:t> user </a:t>
            </a:r>
            <a:r>
              <a:rPr lang="en-US" sz="2100" dirty="0">
                <a:solidFill>
                  <a:srgbClr val="FFFF00"/>
                </a:solidFill>
                <a:ea typeface="ＭＳ Ｐゴシック" charset="0"/>
                <a:cs typeface="Chalkboard" charset="0"/>
              </a:rPr>
              <a:t>interface available both for PC or tablet.</a:t>
            </a:r>
          </a:p>
        </p:txBody>
      </p:sp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3352" y="4740549"/>
            <a:ext cx="2080617" cy="1849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4" name="AutoShape 6"/>
          <p:cNvSpPr>
            <a:spLocks/>
          </p:cNvSpPr>
          <p:nvPr/>
        </p:nvSpPr>
        <p:spPr bwMode="auto">
          <a:xfrm flipH="1">
            <a:off x="910828" y="4777383"/>
            <a:ext cx="5723930" cy="1696641"/>
          </a:xfrm>
          <a:custGeom>
            <a:avLst/>
            <a:gdLst/>
            <a:ahLst/>
            <a:cxnLst/>
            <a:rect l="0" t="0" r="r" b="b"/>
            <a:pathLst>
              <a:path w="20037" h="21600">
                <a:moveTo>
                  <a:pt x="625" y="0"/>
                </a:moveTo>
                <a:cubicBezTo>
                  <a:pt x="280" y="0"/>
                  <a:pt x="0" y="1018"/>
                  <a:pt x="0" y="2274"/>
                </a:cubicBezTo>
                <a:lnTo>
                  <a:pt x="0" y="4547"/>
                </a:lnTo>
                <a:lnTo>
                  <a:pt x="-1563" y="5684"/>
                </a:lnTo>
                <a:lnTo>
                  <a:pt x="0" y="6821"/>
                </a:lnTo>
                <a:lnTo>
                  <a:pt x="0" y="19326"/>
                </a:lnTo>
                <a:cubicBezTo>
                  <a:pt x="0" y="20582"/>
                  <a:pt x="280" y="21600"/>
                  <a:pt x="625" y="21600"/>
                </a:cubicBezTo>
                <a:lnTo>
                  <a:pt x="19412" y="21600"/>
                </a:lnTo>
                <a:cubicBezTo>
                  <a:pt x="19757" y="21600"/>
                  <a:pt x="20037" y="20582"/>
                  <a:pt x="20037" y="19326"/>
                </a:cubicBezTo>
                <a:lnTo>
                  <a:pt x="20037" y="2274"/>
                </a:lnTo>
                <a:cubicBezTo>
                  <a:pt x="20037" y="1018"/>
                  <a:pt x="19757" y="0"/>
                  <a:pt x="19412" y="0"/>
                </a:cubicBezTo>
                <a:lnTo>
                  <a:pt x="625" y="0"/>
                </a:lnTo>
                <a:close/>
                <a:moveTo>
                  <a:pt x="625" y="0"/>
                </a:moveTo>
              </a:path>
            </a:pathLst>
          </a:cu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3015" name="Rectangle 7"/>
          <p:cNvSpPr>
            <a:spLocks/>
          </p:cNvSpPr>
          <p:nvPr/>
        </p:nvSpPr>
        <p:spPr bwMode="auto">
          <a:xfrm>
            <a:off x="4410150" y="4161234"/>
            <a:ext cx="4321969" cy="34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1700">
                <a:ea typeface="ＭＳ Ｐゴシック" charset="0"/>
                <a:cs typeface="Chalkboard" charset="0"/>
              </a:rPr>
              <a:t>No Danger of electric discharge on patient</a:t>
            </a:r>
          </a:p>
        </p:txBody>
      </p:sp>
      <p:pic>
        <p:nvPicPr>
          <p:cNvPr id="43016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1641" y="4615533"/>
            <a:ext cx="884039" cy="697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215655" y="443844"/>
            <a:ext cx="1678314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err="1" smtClean="0"/>
              <a:t>ARDUSiPM</a:t>
            </a:r>
            <a:endParaRPr lang="en-US" dirty="0" smtClean="0"/>
          </a:p>
          <a:p>
            <a:r>
              <a:rPr lang="en-US" dirty="0" smtClean="0"/>
              <a:t>LABE-INFN RM1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88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unched Tape 30"/>
          <p:cNvSpPr/>
          <p:nvPr/>
        </p:nvSpPr>
        <p:spPr>
          <a:xfrm rot="11772202">
            <a:off x="21409" y="1925505"/>
            <a:ext cx="3019597" cy="1314727"/>
          </a:xfrm>
          <a:prstGeom prst="flowChartPunchedTape">
            <a:avLst/>
          </a:prstGeom>
          <a:blipFill rotWithShape="1">
            <a:blip r:embed="rId2"/>
            <a:tile tx="0" ty="0" sx="100000" sy="100000" flip="none" algn="tl"/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2056" y="152403"/>
            <a:ext cx="6955499" cy="958943"/>
          </a:xfrm>
        </p:spPr>
        <p:txBody>
          <a:bodyPr/>
          <a:lstStyle/>
          <a:p>
            <a:r>
              <a:rPr lang="en-US" dirty="0" smtClean="0"/>
              <a:t>RESEARCH PATH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8DC71-579E-1E4D-9C42-D7DA7144AE59}" type="slidenum">
              <a:rPr lang="en-US" smtClean="0"/>
              <a:t>23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49476" y="2131965"/>
            <a:ext cx="1610229" cy="7711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 smtClean="0"/>
              <a:t>Probe Prototypes</a:t>
            </a:r>
            <a:endParaRPr lang="en-US" dirty="0"/>
          </a:p>
        </p:txBody>
      </p:sp>
      <p:sp>
        <p:nvSpPr>
          <p:cNvPr id="25" name="Slide Number Placeholder 5"/>
          <p:cNvSpPr txBox="1">
            <a:spLocks/>
          </p:cNvSpPr>
          <p:nvPr/>
        </p:nvSpPr>
        <p:spPr bwMode="auto">
          <a:xfrm>
            <a:off x="6870701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588DC71-579E-1E4D-9C42-D7DA7144AE59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465679" y="2602340"/>
            <a:ext cx="2342326" cy="77113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 smtClean="0"/>
              <a:t>Lab tests (phantom factory)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01001" y="3662894"/>
            <a:ext cx="4207004" cy="120032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38" tIns="45719" rIns="91438" bIns="45719" rtlCol="0">
            <a:spAutoFit/>
          </a:bodyPr>
          <a:lstStyle/>
          <a:p>
            <a:pPr marL="285747" indent="-285747">
              <a:buFont typeface="Arial"/>
              <a:buChar char="•"/>
            </a:pPr>
            <a:r>
              <a:rPr lang="en-US" dirty="0" smtClean="0"/>
              <a:t>Measure spatial sensitivity </a:t>
            </a:r>
          </a:p>
          <a:p>
            <a:pPr marL="285747" indent="-285747">
              <a:buFont typeface="Arial"/>
              <a:buChar char="•"/>
            </a:pPr>
            <a:r>
              <a:rPr lang="en-US" dirty="0" smtClean="0"/>
              <a:t>Gamma rejection</a:t>
            </a:r>
          </a:p>
          <a:p>
            <a:pPr marL="285747" indent="-285747">
              <a:buFont typeface="Arial"/>
              <a:buChar char="•"/>
            </a:pPr>
            <a:r>
              <a:rPr lang="en-US" dirty="0"/>
              <a:t>Estimate performances on </a:t>
            </a:r>
            <a:r>
              <a:rPr lang="en-US" dirty="0" smtClean="0"/>
              <a:t>phantoms</a:t>
            </a:r>
            <a:endParaRPr lang="en-US" dirty="0"/>
          </a:p>
          <a:p>
            <a:pPr marL="285747" indent="-285747">
              <a:buFont typeface="Arial"/>
              <a:buChar char="•"/>
            </a:pPr>
            <a:r>
              <a:rPr lang="en-US" dirty="0" smtClean="0"/>
              <a:t>Estimate dose on surgeon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2120513" y="5605439"/>
            <a:ext cx="5801705" cy="923328"/>
          </a:xfrm>
          <a:prstGeom prst="rect">
            <a:avLst/>
          </a:prstGeom>
          <a:ln w="38100" cmpd="sng">
            <a:solidFill>
              <a:srgbClr val="7575D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38" tIns="45719" rIns="91438" bIns="45719" rtlCol="0">
            <a:spAutoFit/>
          </a:bodyPr>
          <a:lstStyle/>
          <a:p>
            <a:r>
              <a:rPr lang="en-US" dirty="0" smtClean="0"/>
              <a:t>Estimated dose on surgeon administering 3MBq/kg:</a:t>
            </a:r>
          </a:p>
          <a:p>
            <a:pPr lvl="1"/>
            <a:r>
              <a:rPr lang="en-US" dirty="0" smtClean="0"/>
              <a:t>1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Sv</a:t>
            </a:r>
            <a:r>
              <a:rPr lang="en-US" dirty="0"/>
              <a:t>/</a:t>
            </a:r>
            <a:r>
              <a:rPr lang="en-US" dirty="0" err="1"/>
              <a:t>hr</a:t>
            </a:r>
            <a:r>
              <a:rPr lang="en-US" dirty="0"/>
              <a:t> </a:t>
            </a:r>
            <a:r>
              <a:rPr lang="en-US" dirty="0" smtClean="0"/>
              <a:t>on surgeon’s hands</a:t>
            </a:r>
            <a:endParaRPr lang="en-US" dirty="0"/>
          </a:p>
          <a:p>
            <a:pPr lvl="1"/>
            <a:r>
              <a:rPr lang="en-US" dirty="0" smtClean="0"/>
              <a:t>0.13 </a:t>
            </a:r>
            <a:r>
              <a:rPr lang="en-US" dirty="0" err="1">
                <a:latin typeface="Symbol" charset="2"/>
                <a:cs typeface="Symbol" charset="2"/>
              </a:rPr>
              <a:t>m</a:t>
            </a:r>
            <a:r>
              <a:rPr lang="en-US" dirty="0" err="1"/>
              <a:t>Sv</a:t>
            </a:r>
            <a:r>
              <a:rPr lang="en-US" dirty="0"/>
              <a:t>/</a:t>
            </a:r>
            <a:r>
              <a:rPr lang="en-US" dirty="0" err="1"/>
              <a:t>hr</a:t>
            </a:r>
            <a:r>
              <a:rPr lang="en-US" dirty="0"/>
              <a:t> </a:t>
            </a:r>
            <a:r>
              <a:rPr lang="en-US" dirty="0" smtClean="0"/>
              <a:t> on medical </a:t>
            </a:r>
            <a:r>
              <a:rPr lang="en-US" dirty="0"/>
              <a:t>personnel </a:t>
            </a:r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29" name="Curved Connector 28"/>
          <p:cNvCxnSpPr/>
          <p:nvPr/>
        </p:nvCxnSpPr>
        <p:spPr>
          <a:xfrm>
            <a:off x="1859704" y="2508255"/>
            <a:ext cx="578321" cy="468313"/>
          </a:xfrm>
          <a:prstGeom prst="curvedConnector3">
            <a:avLst/>
          </a:prstGeom>
          <a:ln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503600" y="199297"/>
            <a:ext cx="3550254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38" tIns="45719" rIns="91438" bIns="45719" rtlCol="0">
            <a:spAutoFit/>
          </a:bodyPr>
          <a:lstStyle/>
          <a:p>
            <a:r>
              <a:rPr lang="en-US" dirty="0" smtClean="0"/>
              <a:t>E. </a:t>
            </a:r>
            <a:r>
              <a:rPr lang="en-US" dirty="0" err="1" smtClean="0"/>
              <a:t>Solfaroli</a:t>
            </a:r>
            <a:r>
              <a:rPr lang="en-US" dirty="0" smtClean="0"/>
              <a:t> </a:t>
            </a:r>
            <a:r>
              <a:rPr lang="en-US" dirty="0" err="1" smtClean="0"/>
              <a:t>Camillocci</a:t>
            </a:r>
            <a:r>
              <a:rPr lang="en-US" dirty="0" smtClean="0"/>
              <a:t> et al, </a:t>
            </a:r>
            <a:r>
              <a:rPr lang="en-US" i="1" dirty="0" smtClean="0"/>
              <a:t>J</a:t>
            </a:r>
            <a:r>
              <a:rPr lang="en-US" i="1" dirty="0"/>
              <a:t>. Phys.: Conf. Ser.</a:t>
            </a:r>
            <a:r>
              <a:rPr lang="en-US" dirty="0"/>
              <a:t> </a:t>
            </a:r>
            <a:r>
              <a:rPr lang="en-US" b="1" dirty="0"/>
              <a:t>620</a:t>
            </a:r>
            <a:r>
              <a:rPr lang="en-US" dirty="0"/>
              <a:t> 012009</a:t>
            </a:r>
            <a:r>
              <a:rPr lang="en-US" dirty="0" smtClean="0"/>
              <a:t>(2015)</a:t>
            </a:r>
            <a:endParaRPr lang="en-US" dirty="0"/>
          </a:p>
        </p:txBody>
      </p:sp>
      <p:pic>
        <p:nvPicPr>
          <p:cNvPr id="6" name="Picture 5" descr="IMG_2853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8005" y="1875623"/>
            <a:ext cx="3994264" cy="2995699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742567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E5E55-D2AB-7D44-9280-752544CDDFD2}" type="slidenum">
              <a:rPr lang="en-US"/>
              <a:pPr/>
              <a:t>24</a:t>
            </a:fld>
            <a:endParaRPr lang="en-US"/>
          </a:p>
        </p:txBody>
      </p:sp>
      <p:sp>
        <p:nvSpPr>
          <p:cNvPr id="45057" name="Rectangle 1"/>
          <p:cNvSpPr>
            <a:spLocks noGrp="1" noChangeArrowheads="1"/>
          </p:cNvSpPr>
          <p:nvPr>
            <p:ph type="title"/>
          </p:nvPr>
        </p:nvSpPr>
        <p:spPr>
          <a:xfrm>
            <a:off x="464344" y="125016"/>
            <a:ext cx="8206383" cy="875109"/>
          </a:xfrm>
          <a:ln/>
        </p:spPr>
        <p:txBody>
          <a:bodyPr/>
          <a:lstStyle/>
          <a:p>
            <a:r>
              <a:rPr lang="en-US"/>
              <a:t>Sensitivity to Electrons</a:t>
            </a:r>
          </a:p>
        </p:txBody>
      </p:sp>
      <p:sp>
        <p:nvSpPr>
          <p:cNvPr id="450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32172" y="1264323"/>
            <a:ext cx="4482703" cy="3911203"/>
          </a:xfrm>
          <a:ln/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Detection efficiency on </a:t>
            </a:r>
            <a:r>
              <a:rPr lang="en-US" baseline="32000" dirty="0" smtClean="0">
                <a:solidFill>
                  <a:srgbClr val="FFFFFF"/>
                </a:solidFill>
              </a:rPr>
              <a:t>90</a:t>
            </a:r>
            <a:r>
              <a:rPr lang="en-US" dirty="0" smtClean="0">
                <a:solidFill>
                  <a:srgbClr val="FFFFFF"/>
                </a:solidFill>
              </a:rPr>
              <a:t>Sr </a:t>
            </a:r>
            <a:r>
              <a:rPr lang="en-US" dirty="0">
                <a:solidFill>
                  <a:srgbClr val="FFFFFF"/>
                </a:solidFill>
              </a:rPr>
              <a:t>point source </a:t>
            </a:r>
            <a:endParaRPr lang="en-US" dirty="0" smtClean="0">
              <a:solidFill>
                <a:srgbClr val="FFFFFF"/>
              </a:solidFill>
            </a:endParaRP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Rate </a:t>
            </a:r>
            <a:r>
              <a:rPr lang="en-US" dirty="0">
                <a:solidFill>
                  <a:srgbClr val="FFFFFF"/>
                </a:solidFill>
              </a:rPr>
              <a:t>3.8·10</a:t>
            </a:r>
            <a:r>
              <a:rPr lang="en-US" baseline="32000" dirty="0">
                <a:solidFill>
                  <a:srgbClr val="FFFFFF"/>
                </a:solidFill>
              </a:rPr>
              <a:t>5</a:t>
            </a:r>
            <a:r>
              <a:rPr lang="en-US" dirty="0">
                <a:solidFill>
                  <a:srgbClr val="FFFFFF"/>
                </a:solidFill>
              </a:rPr>
              <a:t> cps/</a:t>
            </a:r>
            <a:r>
              <a:rPr lang="en-US" dirty="0" err="1">
                <a:solidFill>
                  <a:srgbClr val="FFFFFF"/>
                </a:solidFill>
              </a:rPr>
              <a:t>MBq</a:t>
            </a:r>
            <a:r>
              <a:rPr lang="en-US" dirty="0">
                <a:solidFill>
                  <a:srgbClr val="FFFFFF"/>
                </a:solidFill>
              </a:rPr>
              <a:t>.</a:t>
            </a:r>
          </a:p>
          <a:p>
            <a:pPr marL="798741" lvl="1" indent="-457200">
              <a:spcBef>
                <a:spcPts val="422"/>
              </a:spcBef>
            </a:pPr>
            <a:r>
              <a:rPr lang="en-US" dirty="0" err="1">
                <a:solidFill>
                  <a:srgbClr val="FFFFFF"/>
                </a:solidFill>
                <a:cs typeface="Lucida Grande" charset="0"/>
              </a:rPr>
              <a:t>ε</a:t>
            </a:r>
            <a:r>
              <a:rPr lang="en-US" baseline="-6000" dirty="0">
                <a:solidFill>
                  <a:srgbClr val="FFFFFF"/>
                </a:solidFill>
                <a:cs typeface="Lucida Grande" charset="0"/>
              </a:rPr>
              <a:t>β</a:t>
            </a:r>
            <a:r>
              <a:rPr lang="en-US" dirty="0">
                <a:solidFill>
                  <a:srgbClr val="FFFFFF"/>
                </a:solidFill>
              </a:rPr>
              <a:t>=40%</a:t>
            </a:r>
          </a:p>
          <a:p>
            <a:pPr>
              <a:spcBef>
                <a:spcPts val="422"/>
              </a:spcBef>
            </a:pPr>
            <a:r>
              <a:rPr lang="en-US" dirty="0">
                <a:solidFill>
                  <a:srgbClr val="FFFFFF"/>
                </a:solidFill>
              </a:rPr>
              <a:t>Scan in water </a:t>
            </a:r>
          </a:p>
          <a:p>
            <a:pPr marL="798741" lvl="1" indent="-457200">
              <a:spcBef>
                <a:spcPts val="422"/>
              </a:spcBef>
            </a:pPr>
            <a:r>
              <a:rPr lang="en-US" dirty="0">
                <a:solidFill>
                  <a:srgbClr val="FFFFFF"/>
                </a:solidFill>
              </a:rPr>
              <a:t>E</a:t>
            </a:r>
            <a:r>
              <a:rPr lang="en-US" baseline="-6000" dirty="0">
                <a:solidFill>
                  <a:srgbClr val="FFFFFF"/>
                </a:solidFill>
                <a:cs typeface="Lucida Grande" charset="0"/>
              </a:rPr>
              <a:t>β</a:t>
            </a:r>
            <a:r>
              <a:rPr lang="en-US" dirty="0">
                <a:solidFill>
                  <a:srgbClr val="FFFFFF"/>
                </a:solidFill>
              </a:rPr>
              <a:t>&gt;500keV.</a:t>
            </a:r>
          </a:p>
          <a:p>
            <a:pPr marL="798741" lvl="1" indent="-457200">
              <a:spcBef>
                <a:spcPts val="422"/>
              </a:spcBef>
            </a:pPr>
            <a:r>
              <a:rPr lang="en-US" dirty="0">
                <a:solidFill>
                  <a:srgbClr val="FFFFFF"/>
                </a:solidFill>
                <a:cs typeface="Lucida Grande" charset="0"/>
              </a:rPr>
              <a:t>Detection efficiency </a:t>
            </a:r>
            <a:r>
              <a:rPr lang="en-US" dirty="0" err="1">
                <a:solidFill>
                  <a:srgbClr val="FFFFFF"/>
                </a:solidFill>
                <a:cs typeface="Lucida Grande" charset="0"/>
              </a:rPr>
              <a:t>ε</a:t>
            </a:r>
            <a:r>
              <a:rPr lang="en-US" baseline="-6000" dirty="0">
                <a:solidFill>
                  <a:srgbClr val="FFFFFF"/>
                </a:solidFill>
                <a:cs typeface="Lucida Grande" charset="0"/>
              </a:rPr>
              <a:t>β</a:t>
            </a:r>
            <a:r>
              <a:rPr lang="en-US" dirty="0">
                <a:solidFill>
                  <a:srgbClr val="FFFFFF"/>
                </a:solidFill>
                <a:cs typeface="Lucida Grande" charset="0"/>
              </a:rPr>
              <a:t>&gt;80% in the β</a:t>
            </a:r>
            <a:r>
              <a:rPr lang="en-US" baseline="32000" dirty="0">
                <a:solidFill>
                  <a:srgbClr val="FFFFFF"/>
                </a:solidFill>
              </a:rPr>
              <a:t>-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baseline="32000" dirty="0">
                <a:solidFill>
                  <a:srgbClr val="FFFFFF"/>
                </a:solidFill>
              </a:rPr>
              <a:t>90</a:t>
            </a:r>
            <a:r>
              <a:rPr lang="en-US" dirty="0">
                <a:solidFill>
                  <a:srgbClr val="FFFFFF"/>
                </a:solidFill>
              </a:rPr>
              <a:t>Y energy range. </a:t>
            </a:r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4462" y="1891978"/>
            <a:ext cx="4393406" cy="4384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Rectangle 4"/>
          <p:cNvSpPr>
            <a:spLocks/>
          </p:cNvSpPr>
          <p:nvPr/>
        </p:nvSpPr>
        <p:spPr bwMode="auto">
          <a:xfrm>
            <a:off x="5142384" y="937618"/>
            <a:ext cx="3528343" cy="473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500" u="sng" dirty="0" smtClean="0">
                <a:ea typeface="ＭＳ Ｐゴシック" charset="0"/>
                <a:cs typeface="Chalkboard" charset="0"/>
              </a:rPr>
              <a:t>Scan with different thicknesses of  </a:t>
            </a:r>
            <a:r>
              <a:rPr lang="en-US" sz="2500" u="sng" dirty="0">
                <a:ea typeface="ＭＳ Ｐゴシック" charset="0"/>
                <a:cs typeface="Chalkboard" charset="0"/>
              </a:rPr>
              <a:t>water</a:t>
            </a:r>
          </a:p>
        </p:txBody>
      </p:sp>
    </p:spTree>
    <p:extLst>
      <p:ext uri="{BB962C8B-B14F-4D97-AF65-F5344CB8AC3E}">
        <p14:creationId xmlns:p14="http://schemas.microsoft.com/office/powerpoint/2010/main" val="421042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308F9-DA2B-7B42-A9CB-041E28CEB98A}" type="slidenum">
              <a:rPr lang="en-US"/>
              <a:pPr/>
              <a:t>25</a:t>
            </a:fld>
            <a:endParaRPr lang="en-US"/>
          </a:p>
        </p:txBody>
      </p:sp>
      <p:pic>
        <p:nvPicPr>
          <p:cNvPr id="4710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78" y="2203401"/>
            <a:ext cx="5500688" cy="338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ln/>
        </p:spPr>
        <p:txBody>
          <a:bodyPr/>
          <a:lstStyle/>
          <a:p>
            <a:r>
              <a:rPr lang="en-US" dirty="0"/>
              <a:t>Background Rejection</a:t>
            </a:r>
          </a:p>
        </p:txBody>
      </p:sp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0352" y="2233539"/>
            <a:ext cx="3303984" cy="3358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Rectangle 4"/>
          <p:cNvSpPr>
            <a:spLocks/>
          </p:cNvSpPr>
          <p:nvPr/>
        </p:nvSpPr>
        <p:spPr bwMode="auto">
          <a:xfrm>
            <a:off x="7829768" y="2659722"/>
            <a:ext cx="105750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/>
            <a:r>
              <a:rPr lang="en-US" sz="1700" baseline="32000">
                <a:latin typeface="Times" charset="0"/>
                <a:ea typeface="ＭＳ Ｐゴシック" charset="0"/>
                <a:cs typeface="Times" charset="0"/>
                <a:sym typeface="Times" charset="0"/>
              </a:rPr>
              <a:t>90</a:t>
            </a:r>
            <a:r>
              <a:rPr lang="en-US" sz="1700">
                <a:latin typeface="Times" charset="0"/>
                <a:ea typeface="ＭＳ Ｐゴシック" charset="0"/>
                <a:cs typeface="Times" charset="0"/>
                <a:sym typeface="Times" charset="0"/>
              </a:rPr>
              <a:t>Y in water</a:t>
            </a:r>
          </a:p>
        </p:txBody>
      </p:sp>
      <p:sp>
        <p:nvSpPr>
          <p:cNvPr id="47110" name="Rectangle 6"/>
          <p:cNvSpPr>
            <a:spLocks/>
          </p:cNvSpPr>
          <p:nvPr/>
        </p:nvSpPr>
        <p:spPr bwMode="auto">
          <a:xfrm>
            <a:off x="2799457" y="5937153"/>
            <a:ext cx="4864447" cy="616149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r>
              <a:rPr lang="en-US" dirty="0">
                <a:solidFill>
                  <a:schemeClr val="tx1"/>
                </a:solidFill>
                <a:ea typeface="ＭＳ Ｐゴシック" charset="0"/>
                <a:cs typeface="Chalkboard" charset="0"/>
              </a:rPr>
              <a:t>Almost transparent to Bremsstrahlung photons.</a:t>
            </a:r>
          </a:p>
        </p:txBody>
      </p:sp>
      <p:sp>
        <p:nvSpPr>
          <p:cNvPr id="47112" name="Rectangle 8"/>
          <p:cNvSpPr>
            <a:spLocks/>
          </p:cNvSpPr>
          <p:nvPr/>
        </p:nvSpPr>
        <p:spPr bwMode="auto">
          <a:xfrm>
            <a:off x="6155904" y="4790688"/>
            <a:ext cx="63880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tabLst>
                <a:tab pos="500045" algn="l"/>
              </a:tabLst>
            </a:pPr>
            <a:r>
              <a:rPr lang="en-US" dirty="0" err="1">
                <a:solidFill>
                  <a:srgbClr val="0080FF"/>
                </a:solidFill>
                <a:latin typeface="Chalkboard Bold" charset="0"/>
                <a:ea typeface="ＭＳ Ｐゴシック" charset="0"/>
                <a:cs typeface="Lucida Grande" charset="0"/>
                <a:sym typeface="Chalkboard Bold" charset="0"/>
              </a:rPr>
              <a:t>ɛ</a:t>
            </a:r>
            <a:r>
              <a:rPr lang="en-US" baseline="-6000" dirty="0" err="1">
                <a:solidFill>
                  <a:srgbClr val="0080FF"/>
                </a:solidFill>
                <a:latin typeface="Chalkboard Bold" charset="0"/>
                <a:ea typeface="ＭＳ Ｐゴシック" charset="0"/>
                <a:cs typeface="Lucida Grande" charset="0"/>
                <a:sym typeface="Chalkboard Bold" charset="0"/>
              </a:rPr>
              <a:t>ɣ</a:t>
            </a:r>
            <a:r>
              <a:rPr lang="en-US" dirty="0">
                <a:solidFill>
                  <a:srgbClr val="0080FF"/>
                </a:solidFill>
                <a:latin typeface="Chalkboard Bold" charset="0"/>
                <a:ea typeface="ＭＳ Ｐゴシック" charset="0"/>
                <a:cs typeface="Chalkboard Bold" charset="0"/>
                <a:sym typeface="Chalkboard Bold" charset="0"/>
              </a:rPr>
              <a:t>&lt;10</a:t>
            </a:r>
            <a:r>
              <a:rPr lang="en-US" baseline="32000" dirty="0" smtClean="0">
                <a:solidFill>
                  <a:srgbClr val="0080FF"/>
                </a:solidFill>
                <a:latin typeface="Chalkboard Bold" charset="0"/>
                <a:ea typeface="ＭＳ Ｐゴシック" charset="0"/>
                <a:cs typeface="Chalkboard Bold" charset="0"/>
                <a:sym typeface="Chalkboard Bold" charset="0"/>
              </a:rPr>
              <a:t>-3</a:t>
            </a:r>
            <a:endParaRPr lang="en-US" baseline="32000" dirty="0">
              <a:solidFill>
                <a:srgbClr val="0080FF"/>
              </a:solidFill>
              <a:latin typeface="Chalkboard Bold" charset="0"/>
              <a:ea typeface="ＭＳ Ｐゴシック" charset="0"/>
              <a:cs typeface="Chalkboard Bold" charset="0"/>
              <a:sym typeface="Chalkboard Bold" charset="0"/>
            </a:endParaRPr>
          </a:p>
        </p:txBody>
      </p:sp>
      <p:sp>
        <p:nvSpPr>
          <p:cNvPr id="47113" name="Rectangle 9"/>
          <p:cNvSpPr>
            <a:spLocks/>
          </p:cNvSpPr>
          <p:nvPr/>
        </p:nvSpPr>
        <p:spPr bwMode="auto">
          <a:xfrm>
            <a:off x="7192863" y="4790688"/>
            <a:ext cx="64339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tabLst>
                <a:tab pos="500045" algn="l"/>
              </a:tabLst>
            </a:pPr>
            <a:r>
              <a:rPr lang="en-US" dirty="0" err="1">
                <a:solidFill>
                  <a:srgbClr val="D90B00"/>
                </a:solidFill>
                <a:latin typeface="Chalkboard Bold" charset="0"/>
                <a:ea typeface="ＭＳ Ｐゴシック" charset="0"/>
                <a:cs typeface="Lucida Grande" charset="0"/>
                <a:sym typeface="Chalkboard Bold" charset="0"/>
              </a:rPr>
              <a:t>ɛ</a:t>
            </a:r>
            <a:r>
              <a:rPr lang="en-US" baseline="-6000" dirty="0" err="1">
                <a:solidFill>
                  <a:srgbClr val="D90B00"/>
                </a:solidFill>
                <a:latin typeface="Chalkboard Bold" charset="0"/>
                <a:ea typeface="ＭＳ Ｐゴシック" charset="0"/>
                <a:cs typeface="Lucida Grande" charset="0"/>
                <a:sym typeface="Chalkboard Bold" charset="0"/>
              </a:rPr>
              <a:t>ɣ</a:t>
            </a:r>
            <a:r>
              <a:rPr lang="en-US" dirty="0">
                <a:solidFill>
                  <a:srgbClr val="D90B00"/>
                </a:solidFill>
                <a:latin typeface="Chalkboard Bold" charset="0"/>
                <a:ea typeface="ＭＳ Ｐゴシック" charset="0"/>
                <a:cs typeface="Chalkboard Bold" charset="0"/>
                <a:sym typeface="Chalkboard Bold" charset="0"/>
              </a:rPr>
              <a:t>&lt;10</a:t>
            </a:r>
            <a:r>
              <a:rPr lang="en-US" baseline="32000" dirty="0" smtClean="0">
                <a:solidFill>
                  <a:srgbClr val="D90B00"/>
                </a:solidFill>
                <a:latin typeface="Chalkboard Bold" charset="0"/>
                <a:ea typeface="ＭＳ Ｐゴシック" charset="0"/>
                <a:cs typeface="Chalkboard Bold" charset="0"/>
                <a:sym typeface="Chalkboard Bold" charset="0"/>
              </a:rPr>
              <a:t>-2</a:t>
            </a:r>
            <a:endParaRPr lang="en-US" baseline="32000" dirty="0">
              <a:solidFill>
                <a:srgbClr val="D90B00"/>
              </a:solidFill>
              <a:latin typeface="Chalkboard Bold" charset="0"/>
              <a:ea typeface="ＭＳ Ｐゴシック" charset="0"/>
              <a:cs typeface="Chalkboard Bold" charset="0"/>
              <a:sym typeface="Chalkboard Bold" charset="0"/>
            </a:endParaRPr>
          </a:p>
        </p:txBody>
      </p:sp>
      <p:sp>
        <p:nvSpPr>
          <p:cNvPr id="47114" name="Line 10"/>
          <p:cNvSpPr>
            <a:spLocks noChangeShapeType="1"/>
          </p:cNvSpPr>
          <p:nvPr/>
        </p:nvSpPr>
        <p:spPr bwMode="auto">
          <a:xfrm>
            <a:off x="6154787" y="5204892"/>
            <a:ext cx="641822" cy="0"/>
          </a:xfrm>
          <a:prstGeom prst="line">
            <a:avLst/>
          </a:prstGeom>
          <a:noFill/>
          <a:ln w="63500" cap="flat">
            <a:solidFill>
              <a:srgbClr val="0080FF"/>
            </a:solidFill>
            <a:prstDash val="solid"/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15" name="Line 11"/>
          <p:cNvSpPr>
            <a:spLocks noChangeShapeType="1"/>
          </p:cNvSpPr>
          <p:nvPr/>
        </p:nvSpPr>
        <p:spPr bwMode="auto">
          <a:xfrm>
            <a:off x="6920508" y="5204892"/>
            <a:ext cx="1176486" cy="0"/>
          </a:xfrm>
          <a:prstGeom prst="line">
            <a:avLst/>
          </a:prstGeom>
          <a:noFill/>
          <a:ln w="63500" cap="flat">
            <a:solidFill>
              <a:srgbClr val="FF0000"/>
            </a:solidFill>
            <a:prstDash val="solid"/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16" name="Rectangle 12"/>
          <p:cNvSpPr>
            <a:spLocks/>
          </p:cNvSpPr>
          <p:nvPr/>
        </p:nvSpPr>
        <p:spPr bwMode="auto">
          <a:xfrm>
            <a:off x="3061767" y="3295055"/>
            <a:ext cx="2294930" cy="33039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700" baseline="32000">
                <a:solidFill>
                  <a:srgbClr val="008040"/>
                </a:solidFill>
                <a:latin typeface="Times" charset="0"/>
                <a:ea typeface="ＭＳ Ｐゴシック" charset="0"/>
                <a:cs typeface="Times" charset="0"/>
                <a:sym typeface="Times" charset="0"/>
              </a:rPr>
              <a:t>60</a:t>
            </a:r>
            <a:r>
              <a:rPr lang="en-US" sz="1700">
                <a:solidFill>
                  <a:srgbClr val="008040"/>
                </a:solidFill>
                <a:latin typeface="Times" charset="0"/>
                <a:ea typeface="ＭＳ Ｐゴシック" charset="0"/>
                <a:cs typeface="Lucida Grande" charset="0"/>
                <a:sym typeface="Times" charset="0"/>
              </a:rPr>
              <a:t>Co Eɣ=1170, 1330KeV           </a:t>
            </a:r>
          </a:p>
        </p:txBody>
      </p:sp>
      <p:sp>
        <p:nvSpPr>
          <p:cNvPr id="47117" name="Rectangle 13"/>
          <p:cNvSpPr>
            <a:spLocks/>
          </p:cNvSpPr>
          <p:nvPr/>
        </p:nvSpPr>
        <p:spPr bwMode="auto">
          <a:xfrm>
            <a:off x="3255987" y="3929063"/>
            <a:ext cx="1982391" cy="33039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700" baseline="32000">
                <a:solidFill>
                  <a:srgbClr val="FF0000"/>
                </a:solidFill>
                <a:latin typeface="Times" charset="0"/>
                <a:ea typeface="ＭＳ Ｐゴシック" charset="0"/>
                <a:cs typeface="Times" charset="0"/>
                <a:sym typeface="Times" charset="0"/>
              </a:rPr>
              <a:t>137</a:t>
            </a:r>
            <a:r>
              <a:rPr lang="en-US" sz="1700">
                <a:solidFill>
                  <a:srgbClr val="FF0000"/>
                </a:solidFill>
                <a:latin typeface="Times" charset="0"/>
                <a:ea typeface="ＭＳ Ｐゴシック" charset="0"/>
                <a:cs typeface="Lucida Grande" charset="0"/>
                <a:sym typeface="Times" charset="0"/>
              </a:rPr>
              <a:t>Cs Eɣ=662KeV           </a:t>
            </a:r>
          </a:p>
        </p:txBody>
      </p:sp>
      <p:sp>
        <p:nvSpPr>
          <p:cNvPr id="47118" name="Rectangle 14"/>
          <p:cNvSpPr>
            <a:spLocks/>
          </p:cNvSpPr>
          <p:nvPr/>
        </p:nvSpPr>
        <p:spPr bwMode="auto">
          <a:xfrm>
            <a:off x="3052837" y="4830961"/>
            <a:ext cx="2178844" cy="33039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700" baseline="32000">
                <a:solidFill>
                  <a:srgbClr val="0000FF"/>
                </a:solidFill>
                <a:latin typeface="Times" charset="0"/>
                <a:ea typeface="ＭＳ Ｐゴシック" charset="0"/>
                <a:cs typeface="Times" charset="0"/>
                <a:sym typeface="Times" charset="0"/>
              </a:rPr>
              <a:t>133</a:t>
            </a:r>
            <a:r>
              <a:rPr lang="en-US" sz="1700">
                <a:solidFill>
                  <a:srgbClr val="0000FF"/>
                </a:solidFill>
                <a:latin typeface="Times" charset="0"/>
                <a:ea typeface="ＭＳ Ｐゴシック" charset="0"/>
                <a:cs typeface="Lucida Grande" charset="0"/>
                <a:sym typeface="Times" charset="0"/>
              </a:rPr>
              <a:t>Ba Eɣ=80-350KeV           </a:t>
            </a:r>
          </a:p>
        </p:txBody>
      </p:sp>
      <p:sp>
        <p:nvSpPr>
          <p:cNvPr id="47119" name="Rectangle 15"/>
          <p:cNvSpPr>
            <a:spLocks/>
          </p:cNvSpPr>
          <p:nvPr/>
        </p:nvSpPr>
        <p:spPr bwMode="auto">
          <a:xfrm>
            <a:off x="799207" y="852785"/>
            <a:ext cx="7536656" cy="875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2500" dirty="0">
                <a:solidFill>
                  <a:srgbClr val="FFFFFF"/>
                </a:solidFill>
                <a:ea typeface="ＭＳ Ｐゴシック" charset="0"/>
                <a:cs typeface="Chalkboard" charset="0"/>
              </a:rPr>
              <a:t>Background is mainly due to photons coming from Bremsstrahlung</a:t>
            </a:r>
            <a:r>
              <a:rPr lang="en-US" sz="2500" dirty="0">
                <a:ea typeface="ＭＳ Ｐゴシック" charset="0"/>
                <a:cs typeface="Chalkboard" charset="0"/>
              </a:rPr>
              <a:t>.</a:t>
            </a:r>
          </a:p>
        </p:txBody>
      </p:sp>
      <p:sp>
        <p:nvSpPr>
          <p:cNvPr id="47120" name="Rectangle 16"/>
          <p:cNvSpPr>
            <a:spLocks/>
          </p:cNvSpPr>
          <p:nvPr/>
        </p:nvSpPr>
        <p:spPr bwMode="auto">
          <a:xfrm>
            <a:off x="1389683" y="1755070"/>
            <a:ext cx="24828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200" u="sng">
                <a:ea typeface="ＭＳ Ｐゴシック" charset="0"/>
                <a:cs typeface="Chalkboard" charset="0"/>
              </a:rPr>
              <a:t>Sensitivity to photons</a:t>
            </a:r>
          </a:p>
        </p:txBody>
      </p:sp>
      <p:sp>
        <p:nvSpPr>
          <p:cNvPr id="47121" name="Rectangle 17"/>
          <p:cNvSpPr>
            <a:spLocks/>
          </p:cNvSpPr>
          <p:nvPr/>
        </p:nvSpPr>
        <p:spPr bwMode="auto">
          <a:xfrm>
            <a:off x="5390183" y="1750605"/>
            <a:ext cx="324346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200" u="sng">
                <a:ea typeface="ＭＳ Ｐゴシック" charset="0"/>
                <a:cs typeface="Chalkboard" charset="0"/>
              </a:rPr>
              <a:t>Bremsstrahlung E</a:t>
            </a:r>
            <a:r>
              <a:rPr lang="en-US" sz="2200" u="sng" baseline="-6000">
                <a:ea typeface="ＭＳ Ｐゴシック" charset="0"/>
                <a:cs typeface="Lucida Grande" charset="0"/>
              </a:rPr>
              <a:t>ɣ</a:t>
            </a:r>
            <a:r>
              <a:rPr lang="en-US" sz="2200" u="sng">
                <a:ea typeface="ＭＳ Ｐゴシック" charset="0"/>
                <a:cs typeface="Chalkboard" charset="0"/>
              </a:rPr>
              <a:t> spectrum </a:t>
            </a:r>
          </a:p>
        </p:txBody>
      </p:sp>
      <p:sp>
        <p:nvSpPr>
          <p:cNvPr id="2" name="Rectangle 1"/>
          <p:cNvSpPr/>
          <p:nvPr/>
        </p:nvSpPr>
        <p:spPr>
          <a:xfrm>
            <a:off x="53579" y="2921332"/>
            <a:ext cx="228092" cy="2153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AEC48-F848-4444-85A6-C18B6F3AE912}" type="slidenum">
              <a:rPr lang="en-US"/>
              <a:pPr/>
              <a:t>26</a:t>
            </a:fld>
            <a:endParaRPr lang="en-US"/>
          </a:p>
        </p:txBody>
      </p:sp>
      <p:sp>
        <p:nvSpPr>
          <p:cNvPr id="49153" name="Rectangle 1"/>
          <p:cNvSpPr>
            <a:spLocks noGrp="1" noChangeArrowheads="1"/>
          </p:cNvSpPr>
          <p:nvPr>
            <p:ph type="title"/>
          </p:nvPr>
        </p:nvSpPr>
        <p:spPr>
          <a:xfrm>
            <a:off x="866180" y="35719"/>
            <a:ext cx="7402711" cy="875109"/>
          </a:xfrm>
          <a:ln/>
        </p:spPr>
        <p:txBody>
          <a:bodyPr/>
          <a:lstStyle/>
          <a:p>
            <a:r>
              <a:rPr lang="ja-JP" altLang="en-US">
                <a:latin typeface="Arial"/>
              </a:rPr>
              <a:t>“</a:t>
            </a:r>
            <a:r>
              <a:rPr lang="en-US"/>
              <a:t>Ad-hoc</a:t>
            </a:r>
            <a:r>
              <a:rPr lang="ja-JP" altLang="en-US">
                <a:latin typeface="Arial"/>
              </a:rPr>
              <a:t>”</a:t>
            </a:r>
            <a:r>
              <a:rPr lang="en-US"/>
              <a:t> Phantoms</a:t>
            </a:r>
          </a:p>
        </p:txBody>
      </p:sp>
      <p:sp>
        <p:nvSpPr>
          <p:cNvPr id="49154" name="Rectangle 2"/>
          <p:cNvSpPr>
            <a:spLocks/>
          </p:cNvSpPr>
          <p:nvPr/>
        </p:nvSpPr>
        <p:spPr bwMode="auto">
          <a:xfrm>
            <a:off x="258961" y="1423585"/>
            <a:ext cx="1854473" cy="20181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spcBef>
                <a:spcPts val="2180"/>
              </a:spcBef>
            </a:pPr>
            <a:r>
              <a:rPr lang="en-US" sz="1500" dirty="0">
                <a:solidFill>
                  <a:srgbClr val="000000"/>
                </a:solidFill>
                <a:ea typeface="ＭＳ Ｐゴシック" charset="0"/>
                <a:cs typeface="Chalkboard" charset="0"/>
              </a:rPr>
              <a:t>T</a:t>
            </a:r>
            <a:r>
              <a:rPr lang="en-US" sz="1700" dirty="0">
                <a:solidFill>
                  <a:srgbClr val="000000"/>
                </a:solidFill>
                <a:latin typeface="Chalkboard Bold" charset="0"/>
                <a:ea typeface="ＭＳ Ｐゴシック" charset="0"/>
                <a:cs typeface="Chalkboard Bold" charset="0"/>
                <a:sym typeface="Chalkboard Bold" charset="0"/>
              </a:rPr>
              <a:t>umor </a:t>
            </a:r>
            <a:r>
              <a:rPr lang="en-US" sz="1700" dirty="0" smtClean="0">
                <a:solidFill>
                  <a:srgbClr val="000000"/>
                </a:solidFill>
                <a:latin typeface="Chalkboard Bold" charset="0"/>
                <a:ea typeface="ＭＳ Ｐゴシック" charset="0"/>
                <a:cs typeface="Chalkboard Bold" charset="0"/>
                <a:sym typeface="Chalkboard Bold" charset="0"/>
              </a:rPr>
              <a:t>residual V</a:t>
            </a:r>
            <a:r>
              <a:rPr lang="en-US" sz="1700" dirty="0">
                <a:solidFill>
                  <a:srgbClr val="000000"/>
                </a:solidFill>
                <a:latin typeface="Chalkboard Bold" charset="0"/>
                <a:ea typeface="ＭＳ Ｐゴシック" charset="0"/>
                <a:cs typeface="Chalkboard Bold" charset="0"/>
                <a:sym typeface="Chalkboard Bold" charset="0"/>
              </a:rPr>
              <a:t>=0.05ml</a:t>
            </a:r>
          </a:p>
          <a:p>
            <a:pPr algn="ctr">
              <a:spcBef>
                <a:spcPts val="2180"/>
              </a:spcBef>
            </a:pPr>
            <a:r>
              <a:rPr lang="en-US" sz="1700" dirty="0">
                <a:solidFill>
                  <a:srgbClr val="000000"/>
                </a:solidFill>
                <a:latin typeface="Chalkboard Bold" charset="0"/>
                <a:ea typeface="ＭＳ Ｐゴシック" charset="0"/>
                <a:cs typeface="Chalkboard Bold" charset="0"/>
                <a:sym typeface="Chalkboard Bold" charset="0"/>
              </a:rPr>
              <a:t>embedded </a:t>
            </a:r>
            <a:r>
              <a:rPr lang="en-US" sz="1700" dirty="0" smtClean="0">
                <a:solidFill>
                  <a:srgbClr val="000000"/>
                </a:solidFill>
                <a:latin typeface="Chalkboard Bold" charset="0"/>
                <a:ea typeface="ＭＳ Ｐゴシック" charset="0"/>
                <a:cs typeface="Chalkboard Bold" charset="0"/>
                <a:sym typeface="Chalkboard Bold" charset="0"/>
              </a:rPr>
              <a:t>in tissue </a:t>
            </a:r>
            <a:r>
              <a:rPr lang="en-US" sz="1700" dirty="0">
                <a:solidFill>
                  <a:srgbClr val="000000"/>
                </a:solidFill>
                <a:latin typeface="Chalkboard Bold" charset="0"/>
                <a:ea typeface="ＭＳ Ｐゴシック" charset="0"/>
                <a:cs typeface="Chalkboard Bold" charset="0"/>
                <a:sym typeface="Chalkboard Bold" charset="0"/>
              </a:rPr>
              <a:t>with A/10</a:t>
            </a:r>
          </a:p>
        </p:txBody>
      </p:sp>
      <p:sp>
        <p:nvSpPr>
          <p:cNvPr id="49155" name="Rectangle 3"/>
          <p:cNvSpPr>
            <a:spLocks/>
          </p:cNvSpPr>
          <p:nvPr/>
        </p:nvSpPr>
        <p:spPr bwMode="auto">
          <a:xfrm>
            <a:off x="4776267" y="1241227"/>
            <a:ext cx="4125516" cy="401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100" u="sng">
                <a:ea typeface="ＭＳ Ｐゴシック" charset="0"/>
                <a:cs typeface="Chalkboard" charset="0"/>
              </a:rPr>
              <a:t>Motorized scans with S4-Probe</a:t>
            </a:r>
          </a:p>
        </p:txBody>
      </p:sp>
      <p:pic>
        <p:nvPicPr>
          <p:cNvPr id="49156" name="Phantomas-1.mov" descr="/Users/riccardofaccini/Documents/ARPG/conferences/ANIMMA/ANIMMA_Faccini.ppt_media/Phantomas-1.mo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1674317"/>
            <a:ext cx="3107531" cy="254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961" y="4321969"/>
            <a:ext cx="5756300" cy="2223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8" name="Rectangle 6"/>
          <p:cNvSpPr>
            <a:spLocks/>
          </p:cNvSpPr>
          <p:nvPr/>
        </p:nvSpPr>
        <p:spPr bwMode="auto">
          <a:xfrm>
            <a:off x="6097861" y="4429125"/>
            <a:ext cx="2839641" cy="1991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2400">
                <a:solidFill>
                  <a:srgbClr val="FFCC66"/>
                </a:solidFill>
                <a:ea typeface="ＭＳ Ｐゴシック" charset="0"/>
                <a:cs typeface="Chalkboard" charset="0"/>
              </a:rPr>
              <a:t>All the possible configurations of tumor residual embedded in healthy tissue.</a:t>
            </a:r>
          </a:p>
        </p:txBody>
      </p:sp>
      <p:sp>
        <p:nvSpPr>
          <p:cNvPr id="49159" name="Rectangle 7"/>
          <p:cNvSpPr>
            <a:spLocks/>
          </p:cNvSpPr>
          <p:nvPr/>
        </p:nvSpPr>
        <p:spPr bwMode="auto">
          <a:xfrm>
            <a:off x="267891" y="780975"/>
            <a:ext cx="8503527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spcBef>
                <a:spcPts val="1125"/>
              </a:spcBef>
            </a:pPr>
            <a:r>
              <a:rPr lang="en-US" sz="2500" b="1" dirty="0">
                <a:solidFill>
                  <a:srgbClr val="FFFFFF"/>
                </a:solidFill>
                <a:latin typeface="Chalkboard Bold" charset="0"/>
                <a:ea typeface="ＭＳ Ｐゴシック" charset="0"/>
                <a:cs typeface="Chalkboard Bold" charset="0"/>
                <a:sym typeface="Chalkboard Bold" charset="0"/>
              </a:rPr>
              <a:t>To </a:t>
            </a:r>
            <a:r>
              <a:rPr lang="en-US" sz="2500" dirty="0">
                <a:solidFill>
                  <a:srgbClr val="FFFFFF"/>
                </a:solidFill>
                <a:latin typeface="Chalkboard Bold" charset="0"/>
                <a:ea typeface="ＭＳ Ｐゴシック" charset="0"/>
                <a:cs typeface="Chalkboard Bold" charset="0"/>
                <a:sym typeface="Chalkboard Bold" charset="0"/>
              </a:rPr>
              <a:t>simulate</a:t>
            </a:r>
            <a:r>
              <a:rPr lang="en-US" sz="2500" b="1" dirty="0">
                <a:solidFill>
                  <a:srgbClr val="FFFFFF"/>
                </a:solidFill>
                <a:latin typeface="Chalkboard Bold" charset="0"/>
                <a:ea typeface="ＭＳ Ｐゴシック" charset="0"/>
                <a:cs typeface="Chalkboard Bold" charset="0"/>
                <a:sym typeface="Chalkboard Bold" charset="0"/>
              </a:rPr>
              <a:t> tumor remnant embedded in healthy tissue.</a:t>
            </a:r>
          </a:p>
        </p:txBody>
      </p:sp>
      <p:pic>
        <p:nvPicPr>
          <p:cNvPr id="49160" name="Picture 8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9914" y="1121792"/>
            <a:ext cx="2544961" cy="3164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429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91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915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9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91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156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19AB5-47CA-AB49-8221-F23793751C3F}" type="slidenum">
              <a:rPr lang="en-US"/>
              <a:pPr/>
              <a:t>27</a:t>
            </a:fld>
            <a:endParaRPr lang="en-US"/>
          </a:p>
        </p:txBody>
      </p:sp>
      <p:sp>
        <p:nvSpPr>
          <p:cNvPr id="50177" name="Rectangle 1"/>
          <p:cNvSpPr>
            <a:spLocks noGrp="1" noChangeArrowheads="1"/>
          </p:cNvSpPr>
          <p:nvPr>
            <p:ph type="title"/>
          </p:nvPr>
        </p:nvSpPr>
        <p:spPr>
          <a:xfrm>
            <a:off x="517922" y="133945"/>
            <a:ext cx="8108156" cy="892969"/>
          </a:xfrm>
          <a:ln/>
        </p:spPr>
        <p:txBody>
          <a:bodyPr/>
          <a:lstStyle/>
          <a:p>
            <a:r>
              <a:rPr lang="en-US"/>
              <a:t>Active Spot Identification</a:t>
            </a:r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4392" y="1582657"/>
            <a:ext cx="5902523" cy="3795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Rectangle 4"/>
          <p:cNvSpPr>
            <a:spLocks/>
          </p:cNvSpPr>
          <p:nvPr/>
        </p:nvSpPr>
        <p:spPr bwMode="auto">
          <a:xfrm>
            <a:off x="5166204" y="1647828"/>
            <a:ext cx="1795363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300" b="1">
                <a:latin typeface="Times" charset="0"/>
                <a:ea typeface="ＭＳ Ｐゴシック" charset="0"/>
                <a:cs typeface="Times" charset="0"/>
                <a:sym typeface="Times" charset="0"/>
              </a:rPr>
              <a:t>False positive probability</a:t>
            </a:r>
          </a:p>
        </p:txBody>
      </p:sp>
      <p:sp>
        <p:nvSpPr>
          <p:cNvPr id="50181" name="Rectangle 5"/>
          <p:cNvSpPr>
            <a:spLocks/>
          </p:cNvSpPr>
          <p:nvPr/>
        </p:nvSpPr>
        <p:spPr bwMode="auto">
          <a:xfrm>
            <a:off x="3165954" y="2295707"/>
            <a:ext cx="77697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 dirty="0">
                <a:latin typeface="Times" charset="0"/>
                <a:ea typeface="ＭＳ Ｐゴシック" charset="0"/>
                <a:cs typeface="Times" charset="0"/>
                <a:sym typeface="Times" charset="0"/>
              </a:rPr>
              <a:t>TNR=10</a:t>
            </a:r>
          </a:p>
        </p:txBody>
      </p:sp>
    </p:spTree>
    <p:extLst>
      <p:ext uri="{BB962C8B-B14F-4D97-AF65-F5344CB8AC3E}">
        <p14:creationId xmlns:p14="http://schemas.microsoft.com/office/powerpoint/2010/main" val="407799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0EAB9-CD2E-7045-89AD-172CBC0BC614}" type="slidenum">
              <a:rPr lang="en-US"/>
              <a:pPr/>
              <a:t>28</a:t>
            </a:fld>
            <a:endParaRPr lang="en-US" dirty="0"/>
          </a:p>
        </p:txBody>
      </p:sp>
      <p:sp>
        <p:nvSpPr>
          <p:cNvPr id="56321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155111"/>
            <a:ext cx="8089153" cy="651714"/>
          </a:xfrm>
          <a:ln/>
        </p:spPr>
        <p:txBody>
          <a:bodyPr/>
          <a:lstStyle/>
          <a:p>
            <a:r>
              <a:rPr lang="en-US" dirty="0"/>
              <a:t>Human Factor</a:t>
            </a:r>
          </a:p>
        </p:txBody>
      </p:sp>
      <p:sp>
        <p:nvSpPr>
          <p:cNvPr id="563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75047" y="821531"/>
            <a:ext cx="8393906" cy="776883"/>
          </a:xfrm>
          <a:ln/>
        </p:spPr>
        <p:txBody>
          <a:bodyPr/>
          <a:lstStyle/>
          <a:p>
            <a:pPr marL="0" indent="0" algn="ctr">
              <a:buNone/>
            </a:pPr>
            <a:r>
              <a:rPr lang="en-US" sz="2000" dirty="0">
                <a:latin typeface="Chalkboard Bold" charset="0"/>
                <a:cs typeface="Chalkboard Bold" charset="0"/>
                <a:sym typeface="Chalkboard Bold" charset="0"/>
              </a:rPr>
              <a:t>To include the human factor in the test</a:t>
            </a:r>
            <a:r>
              <a:rPr lang="en-US" sz="2000" dirty="0"/>
              <a:t> colleagues were asked to simulate the surgeon:</a:t>
            </a:r>
          </a:p>
        </p:txBody>
      </p:sp>
      <p:sp>
        <p:nvSpPr>
          <p:cNvPr id="56324" name="Rectangle 4"/>
          <p:cNvSpPr>
            <a:spLocks/>
          </p:cNvSpPr>
          <p:nvPr/>
        </p:nvSpPr>
        <p:spPr bwMode="auto">
          <a:xfrm>
            <a:off x="1568824" y="5926658"/>
            <a:ext cx="7486299" cy="79575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spcBef>
                <a:spcPts val="1125"/>
              </a:spcBef>
            </a:pPr>
            <a:r>
              <a:rPr lang="en-US" sz="2500" dirty="0" smtClean="0">
                <a:solidFill>
                  <a:srgbClr val="000000"/>
                </a:solidFill>
                <a:ea typeface="ＭＳ Ｐゴシック" charset="0"/>
                <a:cs typeface="Chalkboard" charset="0"/>
              </a:rPr>
              <a:t> All “surgeons” required </a:t>
            </a:r>
            <a:r>
              <a:rPr lang="en-US" sz="2500" dirty="0">
                <a:solidFill>
                  <a:srgbClr val="000000"/>
                </a:solidFill>
                <a:ea typeface="ＭＳ Ｐゴシック" charset="0"/>
                <a:cs typeface="Chalkboard" charset="0"/>
              </a:rPr>
              <a:t>at least 4-5 seconds per position to </a:t>
            </a:r>
            <a:r>
              <a:rPr lang="en-US" sz="2500" dirty="0" smtClean="0">
                <a:solidFill>
                  <a:srgbClr val="000000"/>
                </a:solidFill>
                <a:ea typeface="ＭＳ Ｐゴシック" charset="0"/>
                <a:cs typeface="Chalkboard" charset="0"/>
              </a:rPr>
              <a:t> take </a:t>
            </a:r>
            <a:r>
              <a:rPr lang="en-US" sz="2500" dirty="0">
                <a:solidFill>
                  <a:srgbClr val="000000"/>
                </a:solidFill>
                <a:ea typeface="ＭＳ Ｐゴシック" charset="0"/>
                <a:cs typeface="Chalkboard" charset="0"/>
              </a:rPr>
              <a:t>a decision.</a:t>
            </a:r>
          </a:p>
        </p:txBody>
      </p:sp>
      <p:sp>
        <p:nvSpPr>
          <p:cNvPr id="56326" name="Rectangle 6"/>
          <p:cNvSpPr>
            <a:spLocks/>
          </p:cNvSpPr>
          <p:nvPr/>
        </p:nvSpPr>
        <p:spPr bwMode="auto">
          <a:xfrm>
            <a:off x="6191622" y="2589609"/>
            <a:ext cx="2893219" cy="1910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80000"/>
              </a:lnSpc>
            </a:pPr>
            <a:r>
              <a:rPr lang="en-US" sz="2300">
                <a:solidFill>
                  <a:srgbClr val="FFFF66"/>
                </a:solidFill>
                <a:latin typeface="Chalkboard Bold" charset="0"/>
                <a:ea typeface="ＭＳ Ｐゴシック" charset="0"/>
                <a:cs typeface="Chalkboard Bold" charset="0"/>
                <a:sym typeface="Chalkboard Bold" charset="0"/>
              </a:rPr>
              <a:t>Phantoms simulating tumor remnants embedded in healthy tissue with different TNRs</a:t>
            </a:r>
          </a:p>
        </p:txBody>
      </p:sp>
      <p:pic>
        <p:nvPicPr>
          <p:cNvPr id="56327" name="Manochirurgo2-1.mov" descr="/Users/riccardofaccini/Documents/ARPG/conferences/ANIMMA/ANIMMA_Faccini.ppt_media/Manochirurgo2-1.mo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16" y="1562695"/>
            <a:ext cx="4902482" cy="401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168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43" fill="hold"/>
                                        <p:tgtEl>
                                          <p:spTgt spid="563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632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63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63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327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unched Tape 16"/>
          <p:cNvSpPr/>
          <p:nvPr/>
        </p:nvSpPr>
        <p:spPr>
          <a:xfrm rot="11772202">
            <a:off x="2903241" y="2676668"/>
            <a:ext cx="3019597" cy="1314727"/>
          </a:xfrm>
          <a:prstGeom prst="flowChartPunchedTape">
            <a:avLst/>
          </a:prstGeom>
          <a:blipFill rotWithShape="1">
            <a:blip r:embed="rId2"/>
            <a:tile tx="0" ty="0" sx="100000" sy="100000" flip="none" algn="tl"/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16" name="Punched Tape 15"/>
          <p:cNvSpPr/>
          <p:nvPr/>
        </p:nvSpPr>
        <p:spPr>
          <a:xfrm rot="11772202">
            <a:off x="21409" y="1925505"/>
            <a:ext cx="3019597" cy="1314727"/>
          </a:xfrm>
          <a:prstGeom prst="flowChartPunchedTape">
            <a:avLst/>
          </a:prstGeom>
          <a:blipFill rotWithShape="1">
            <a:blip r:embed="rId2"/>
            <a:tile tx="0" ty="0" sx="100000" sy="100000" flip="none" algn="tl"/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003" y="152403"/>
            <a:ext cx="6955499" cy="958943"/>
          </a:xfrm>
        </p:spPr>
        <p:txBody>
          <a:bodyPr/>
          <a:lstStyle/>
          <a:p>
            <a:r>
              <a:rPr lang="en-US" dirty="0" smtClean="0"/>
              <a:t>RESEARCH PATH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49476" y="2131965"/>
            <a:ext cx="1610229" cy="7711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 smtClean="0"/>
              <a:t>Probe Prototypes</a:t>
            </a:r>
            <a:endParaRPr lang="en-US" dirty="0"/>
          </a:p>
        </p:txBody>
      </p:sp>
      <p:sp>
        <p:nvSpPr>
          <p:cNvPr id="25" name="Slide Number Placeholder 5"/>
          <p:cNvSpPr txBox="1">
            <a:spLocks/>
          </p:cNvSpPr>
          <p:nvPr/>
        </p:nvSpPr>
        <p:spPr bwMode="auto">
          <a:xfrm>
            <a:off x="6870701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588DC71-579E-1E4D-9C42-D7DA7144AE59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438026" y="2596918"/>
            <a:ext cx="1610229" cy="77113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 smtClean="0"/>
              <a:t>Lab tests (phantoms)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10925" y="3191584"/>
            <a:ext cx="2624691" cy="7711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 smtClean="0"/>
              <a:t>Identification of proof of principle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104950" y="1859801"/>
            <a:ext cx="3647148" cy="6463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lIns="91438" tIns="45719" rIns="91438" bIns="45719" rtlCol="0">
            <a:spAutoFit/>
          </a:bodyPr>
          <a:lstStyle/>
          <a:p>
            <a:r>
              <a:rPr lang="en-US" dirty="0" smtClean="0"/>
              <a:t>Start with existing radiotracers:</a:t>
            </a:r>
          </a:p>
          <a:p>
            <a:r>
              <a:rPr lang="en-US" dirty="0" err="1" smtClean="0"/>
              <a:t>Somatostatine</a:t>
            </a:r>
            <a:r>
              <a:rPr lang="en-US" dirty="0" smtClean="0"/>
              <a:t> analogues marked </a:t>
            </a:r>
            <a:r>
              <a:rPr lang="en-US" baseline="30000" dirty="0" smtClean="0"/>
              <a:t>90</a:t>
            </a:r>
            <a:r>
              <a:rPr lang="en-US" dirty="0" smtClean="0"/>
              <a:t>Y</a:t>
            </a:r>
            <a:endParaRPr lang="en-US" dirty="0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4237" y="3937816"/>
            <a:ext cx="2801738" cy="2767787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Curved Connector 11"/>
          <p:cNvCxnSpPr/>
          <p:nvPr/>
        </p:nvCxnSpPr>
        <p:spPr>
          <a:xfrm>
            <a:off x="1859704" y="2508255"/>
            <a:ext cx="578321" cy="468313"/>
          </a:xfrm>
          <a:prstGeom prst="curvedConnector3">
            <a:avLst/>
          </a:prstGeom>
          <a:ln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urved Connector 12"/>
          <p:cNvCxnSpPr/>
          <p:nvPr/>
        </p:nvCxnSpPr>
        <p:spPr>
          <a:xfrm>
            <a:off x="4104952" y="3089032"/>
            <a:ext cx="578321" cy="468313"/>
          </a:xfrm>
          <a:prstGeom prst="curvedConnector3">
            <a:avLst/>
          </a:prstGeom>
          <a:ln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603894" y="4697161"/>
            <a:ext cx="4019407" cy="1015663"/>
          </a:xfrm>
          <a:prstGeom prst="rect">
            <a:avLst/>
          </a:prstGeom>
          <a:ln w="38100" cmpd="sng">
            <a:solidFill>
              <a:schemeClr val="tx2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000" dirty="0"/>
              <a:t>Meningioma is avid of </a:t>
            </a:r>
            <a:r>
              <a:rPr lang="en-US" sz="2000" baseline="30000" dirty="0"/>
              <a:t>90</a:t>
            </a:r>
            <a:r>
              <a:rPr lang="en-US" sz="2000" dirty="0"/>
              <a:t>Y-DOTATOC</a:t>
            </a:r>
          </a:p>
          <a:p>
            <a:pPr algn="ctr"/>
            <a:r>
              <a:rPr lang="en-US" sz="2000" dirty="0">
                <a:sym typeface="Wingdings"/>
              </a:rPr>
              <a:t> Able to detect 0.1 ml residuals administering only 1MBq/kg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82013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chemeClr val="bg1"/>
                </a:solidFill>
              </a:rPr>
              <a:t>Radioguided</a:t>
            </a:r>
            <a:r>
              <a:rPr lang="en-US" b="1" dirty="0" smtClean="0">
                <a:solidFill>
                  <a:schemeClr val="bg1"/>
                </a:solidFill>
              </a:rPr>
              <a:t> surgery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447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Block Arc 33"/>
          <p:cNvSpPr/>
          <p:nvPr/>
        </p:nvSpPr>
        <p:spPr>
          <a:xfrm rot="6208948">
            <a:off x="4024670" y="3412390"/>
            <a:ext cx="3208679" cy="2740644"/>
          </a:xfrm>
          <a:prstGeom prst="blockArc">
            <a:avLst>
              <a:gd name="adj1" fmla="val 10800000"/>
              <a:gd name="adj2" fmla="val 21498551"/>
              <a:gd name="adj3" fmla="val 41493"/>
            </a:avLst>
          </a:prstGeom>
          <a:blipFill rotWithShape="1">
            <a:blip r:embed="rId2"/>
            <a:tile tx="0" ty="0" sx="100000" sy="100000" flip="none" algn="tl"/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33" name="Punched Tape 32"/>
          <p:cNvSpPr/>
          <p:nvPr/>
        </p:nvSpPr>
        <p:spPr>
          <a:xfrm rot="11772202">
            <a:off x="2903241" y="2676668"/>
            <a:ext cx="3019597" cy="1314727"/>
          </a:xfrm>
          <a:prstGeom prst="flowChartPunchedTape">
            <a:avLst/>
          </a:prstGeom>
          <a:blipFill rotWithShape="1">
            <a:blip r:embed="rId2"/>
            <a:tile tx="0" ty="0" sx="100000" sy="100000" flip="none" algn="tl"/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32" name="Punched Tape 31"/>
          <p:cNvSpPr/>
          <p:nvPr/>
        </p:nvSpPr>
        <p:spPr>
          <a:xfrm rot="11772202">
            <a:off x="21409" y="1925505"/>
            <a:ext cx="3019597" cy="1314727"/>
          </a:xfrm>
          <a:prstGeom prst="flowChartPunchedTape">
            <a:avLst/>
          </a:prstGeom>
          <a:blipFill rotWithShape="1">
            <a:blip r:embed="rId2"/>
            <a:tile tx="0" ty="0" sx="100000" sy="100000" flip="none" algn="tl"/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003" y="152403"/>
            <a:ext cx="6955499" cy="958943"/>
          </a:xfrm>
        </p:spPr>
        <p:txBody>
          <a:bodyPr/>
          <a:lstStyle/>
          <a:p>
            <a:r>
              <a:rPr lang="en-US" dirty="0" smtClean="0"/>
              <a:t>RESEARCH PATH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49476" y="2131965"/>
            <a:ext cx="1610229" cy="7711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 smtClean="0"/>
              <a:t>Probe Prototypes</a:t>
            </a:r>
            <a:endParaRPr lang="en-US" dirty="0"/>
          </a:p>
        </p:txBody>
      </p:sp>
      <p:sp>
        <p:nvSpPr>
          <p:cNvPr id="25" name="Slide Number Placeholder 5"/>
          <p:cNvSpPr txBox="1">
            <a:spLocks/>
          </p:cNvSpPr>
          <p:nvPr/>
        </p:nvSpPr>
        <p:spPr bwMode="auto">
          <a:xfrm>
            <a:off x="6870701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588DC71-579E-1E4D-9C42-D7DA7144AE59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438026" y="2596918"/>
            <a:ext cx="1610229" cy="77113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 smtClean="0"/>
              <a:t>Lab tests (phantoms)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10925" y="3191584"/>
            <a:ext cx="2624691" cy="7711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 smtClean="0"/>
              <a:t>Identification of proof of principle</a:t>
            </a:r>
            <a:endParaRPr lang="en-US" dirty="0"/>
          </a:p>
        </p:txBody>
      </p:sp>
      <p:cxnSp>
        <p:nvCxnSpPr>
          <p:cNvPr id="12" name="Curved Connector 11"/>
          <p:cNvCxnSpPr/>
          <p:nvPr/>
        </p:nvCxnSpPr>
        <p:spPr>
          <a:xfrm>
            <a:off x="1859704" y="2508255"/>
            <a:ext cx="578321" cy="468313"/>
          </a:xfrm>
          <a:prstGeom prst="curvedConnector3">
            <a:avLst/>
          </a:prstGeom>
          <a:ln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urved Connector 12"/>
          <p:cNvCxnSpPr/>
          <p:nvPr/>
        </p:nvCxnSpPr>
        <p:spPr>
          <a:xfrm>
            <a:off x="4104952" y="3089032"/>
            <a:ext cx="578321" cy="468313"/>
          </a:xfrm>
          <a:prstGeom prst="curvedConnector3">
            <a:avLst/>
          </a:prstGeom>
          <a:ln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5742132" y="4800881"/>
            <a:ext cx="2457661" cy="77113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 smtClean="0"/>
              <a:t>Identification of first clinical cases</a:t>
            </a:r>
            <a:endParaRPr lang="en-US" dirty="0"/>
          </a:p>
        </p:txBody>
      </p:sp>
      <p:cxnSp>
        <p:nvCxnSpPr>
          <p:cNvPr id="16" name="Curved Connector 15"/>
          <p:cNvCxnSpPr>
            <a:stCxn id="9" idx="2"/>
            <a:endCxn id="15" idx="0"/>
          </p:cNvCxnSpPr>
          <p:nvPr/>
        </p:nvCxnSpPr>
        <p:spPr>
          <a:xfrm rot="16200000" flipH="1">
            <a:off x="6078034" y="3907954"/>
            <a:ext cx="838163" cy="947693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104950" y="1859801"/>
            <a:ext cx="3647148" cy="6463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lIns="91438" tIns="45719" rIns="91438" bIns="45719" rtlCol="0">
            <a:spAutoFit/>
          </a:bodyPr>
          <a:lstStyle/>
          <a:p>
            <a:r>
              <a:rPr lang="en-US" dirty="0" smtClean="0"/>
              <a:t>Start with existing radiotracers:</a:t>
            </a:r>
          </a:p>
          <a:p>
            <a:r>
              <a:rPr lang="en-US" dirty="0" err="1" smtClean="0"/>
              <a:t>Somatostatine</a:t>
            </a:r>
            <a:r>
              <a:rPr lang="en-US" dirty="0" smtClean="0"/>
              <a:t> analogues marked </a:t>
            </a:r>
            <a:r>
              <a:rPr lang="en-US" baseline="30000" dirty="0" smtClean="0"/>
              <a:t>90</a:t>
            </a:r>
            <a:r>
              <a:rPr lang="en-US" dirty="0" smtClean="0"/>
              <a:t>Y</a:t>
            </a:r>
            <a:endParaRPr lang="en-US" dirty="0"/>
          </a:p>
        </p:txBody>
      </p:sp>
      <p:pic>
        <p:nvPicPr>
          <p:cNvPr id="28" name="Picture 27" descr="TNR_gl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770" y="3493020"/>
            <a:ext cx="3821182" cy="2151184"/>
          </a:xfrm>
          <a:prstGeom prst="rect">
            <a:avLst/>
          </a:prstGeom>
          <a:ln w="38100" cmpd="sng">
            <a:solidFill>
              <a:srgbClr val="800000"/>
            </a:solidFill>
          </a:ln>
        </p:spPr>
      </p:pic>
      <p:sp>
        <p:nvSpPr>
          <p:cNvPr id="24" name="TextBox 23"/>
          <p:cNvSpPr txBox="1"/>
          <p:nvPr/>
        </p:nvSpPr>
        <p:spPr>
          <a:xfrm>
            <a:off x="1761513" y="3561077"/>
            <a:ext cx="2160890" cy="64633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dirty="0" smtClean="0"/>
              <a:t>Estimate sensitivity from PET with </a:t>
            </a:r>
            <a:r>
              <a:rPr lang="en-US" baseline="30000" dirty="0" smtClean="0"/>
              <a:t>68</a:t>
            </a:r>
            <a:r>
              <a:rPr lang="en-US" dirty="0" smtClean="0"/>
              <a:t>Ga 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4603895" y="5792845"/>
            <a:ext cx="4433799" cy="923330"/>
          </a:xfrm>
          <a:prstGeom prst="rect">
            <a:avLst/>
          </a:prstGeom>
          <a:ln w="38100" cmpd="sng">
            <a:solidFill>
              <a:schemeClr val="tx2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38" tIns="45719" rIns="91438" bIns="45719" rtlCol="0">
            <a:spAutoFit/>
          </a:bodyPr>
          <a:lstStyle/>
          <a:p>
            <a:r>
              <a:rPr lang="en-US" dirty="0" smtClean="0"/>
              <a:t>First clinical cases:</a:t>
            </a:r>
          </a:p>
          <a:p>
            <a:pPr marL="285747" indent="-285747">
              <a:buFont typeface="Arial"/>
              <a:buChar char="•"/>
            </a:pPr>
            <a:r>
              <a:rPr lang="en-US" dirty="0" err="1" smtClean="0"/>
              <a:t>Glioma</a:t>
            </a:r>
            <a:r>
              <a:rPr lang="en-US" dirty="0" smtClean="0"/>
              <a:t> (low and high grade)</a:t>
            </a:r>
          </a:p>
          <a:p>
            <a:pPr marL="285747" indent="-285747">
              <a:buFont typeface="Arial"/>
              <a:buChar char="•"/>
            </a:pPr>
            <a:r>
              <a:rPr lang="en-US" dirty="0" smtClean="0"/>
              <a:t>GEP-NET (start from small bowel)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807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5775" y="4809309"/>
            <a:ext cx="5632823" cy="17236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DOTATOC uptake in </a:t>
            </a:r>
            <a:r>
              <a:rPr lang="en-US" dirty="0" err="1" smtClean="0"/>
              <a:t>glioma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>
                <a:solidFill>
                  <a:schemeClr val="bg1"/>
                </a:solidFill>
              </a:rPr>
              <a:t>DOTATOC is a </a:t>
            </a:r>
            <a:r>
              <a:rPr lang="en-US" sz="2800" dirty="0" err="1">
                <a:solidFill>
                  <a:schemeClr val="bg1"/>
                </a:solidFill>
              </a:rPr>
              <a:t>somatostatin</a:t>
            </a:r>
            <a:r>
              <a:rPr lang="en-US" sz="2800" dirty="0">
                <a:solidFill>
                  <a:schemeClr val="bg1"/>
                </a:solidFill>
              </a:rPr>
              <a:t> analog </a:t>
            </a:r>
            <a:r>
              <a:rPr lang="en-US" sz="2800" dirty="0">
                <a:solidFill>
                  <a:schemeClr val="bg1"/>
                </a:solidFill>
                <a:sym typeface="Wingdings"/>
              </a:rPr>
              <a:t> known receptivity from NET .. but </a:t>
            </a:r>
            <a:r>
              <a:rPr lang="en-US" sz="2800" dirty="0" err="1">
                <a:solidFill>
                  <a:schemeClr val="bg1"/>
                </a:solidFill>
                <a:sym typeface="Wingdings"/>
              </a:rPr>
              <a:t>glioma</a:t>
            </a:r>
            <a:r>
              <a:rPr lang="en-US" sz="2800" dirty="0">
                <a:solidFill>
                  <a:schemeClr val="bg1"/>
                </a:solidFill>
                <a:sym typeface="Wingdings"/>
              </a:rPr>
              <a:t>?</a:t>
            </a:r>
          </a:p>
          <a:p>
            <a:r>
              <a:rPr lang="en-US" sz="2800" dirty="0">
                <a:solidFill>
                  <a:schemeClr val="bg1"/>
                </a:solidFill>
                <a:sym typeface="Wingdings"/>
              </a:rPr>
              <a:t>Even if TNR too low for therapy, can it be used for RGS?</a:t>
            </a:r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Use 68Ga-DOTATOC PET scans to estimate signal and background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8DC71-579E-1E4D-9C42-D7DA7144AE59}" type="slidenum">
              <a:rPr lang="en-US" smtClean="0"/>
              <a:t>31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69284" y="4809308"/>
            <a:ext cx="1477346" cy="369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1438" tIns="45719" rIns="91438" bIns="45719" rtlCol="0">
            <a:spAutoFit/>
          </a:bodyPr>
          <a:lstStyle/>
          <a:p>
            <a:r>
              <a:rPr lang="en-US" dirty="0" smtClean="0"/>
              <a:t>ROI definition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08400" y="6199519"/>
            <a:ext cx="1357760" cy="369330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dirty="0" smtClean="0"/>
              <a:t>meningioma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857561" y="6199519"/>
            <a:ext cx="1157584" cy="369330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dirty="0" smtClean="0"/>
              <a:t>HG </a:t>
            </a:r>
            <a:r>
              <a:rPr lang="en-US" dirty="0" err="1" smtClean="0"/>
              <a:t>glioma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791203" y="6210235"/>
            <a:ext cx="1232537" cy="369330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dirty="0" smtClean="0"/>
              <a:t>Non-tumor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534218" y="115071"/>
            <a:ext cx="3511458" cy="2769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38" tIns="45719" rIns="91438" bIns="45719" rtlCol="0">
            <a:spAutoFit/>
          </a:bodyPr>
          <a:lstStyle/>
          <a:p>
            <a:r>
              <a:rPr lang="en-US" sz="1200" dirty="0"/>
              <a:t>F. </a:t>
            </a:r>
            <a:r>
              <a:rPr lang="en-US" sz="1200" dirty="0" err="1"/>
              <a:t>Collamati</a:t>
            </a:r>
            <a:r>
              <a:rPr lang="en-US" sz="1200" dirty="0"/>
              <a:t> et al,</a:t>
            </a:r>
            <a:r>
              <a:rPr lang="en-US" sz="1200" b="1" dirty="0"/>
              <a:t>.</a:t>
            </a:r>
            <a:r>
              <a:rPr lang="en-US" sz="1200" dirty="0"/>
              <a:t> J </a:t>
            </a:r>
            <a:r>
              <a:rPr lang="en-US" sz="1200" dirty="0" err="1"/>
              <a:t>Nucl</a:t>
            </a:r>
            <a:r>
              <a:rPr lang="en-US" sz="1200" dirty="0"/>
              <a:t> Med 56 (2015) 3-8 </a:t>
            </a:r>
          </a:p>
        </p:txBody>
      </p:sp>
      <p:pic>
        <p:nvPicPr>
          <p:cNvPr id="12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4705" y="5781915"/>
            <a:ext cx="1311183" cy="42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75563" y="5050078"/>
            <a:ext cx="13303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2557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585588" y="1461804"/>
            <a:ext cx="7893335" cy="234502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spcCol="0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883920"/>
          </a:xfrm>
        </p:spPr>
        <p:txBody>
          <a:bodyPr/>
          <a:lstStyle/>
          <a:p>
            <a:r>
              <a:rPr lang="en-US" dirty="0" err="1" smtClean="0"/>
              <a:t>Glioma</a:t>
            </a:r>
            <a:r>
              <a:rPr lang="en-US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Meningioma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8DC71-579E-1E4D-9C42-D7DA7144AE59}" type="slidenum">
              <a:rPr lang="en-US" smtClean="0"/>
              <a:t>32</a:t>
            </a:fld>
            <a:endParaRPr lang="en-US"/>
          </a:p>
        </p:txBody>
      </p:sp>
      <p:pic>
        <p:nvPicPr>
          <p:cNvPr id="5" name="Picture 4" descr="TNR_gli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602" y="1521585"/>
            <a:ext cx="4059320" cy="2285247"/>
          </a:xfrm>
          <a:prstGeom prst="rect">
            <a:avLst/>
          </a:prstGeom>
        </p:spPr>
      </p:pic>
      <p:pic>
        <p:nvPicPr>
          <p:cNvPr id="4" name="Picture 3" descr="TNR_men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2" y="1461803"/>
            <a:ext cx="3835400" cy="20778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14321" y="2001520"/>
            <a:ext cx="1357760" cy="369330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dirty="0" smtClean="0"/>
              <a:t>meningioma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55029" y="1969256"/>
            <a:ext cx="815957" cy="369330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dirty="0" err="1" smtClean="0"/>
              <a:t>glioma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47044" y="4043681"/>
            <a:ext cx="7407079" cy="369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1438" tIns="45719" rIns="91438" bIns="45719" rtlCol="0">
            <a:spAutoFit/>
          </a:bodyPr>
          <a:lstStyle/>
          <a:p>
            <a:r>
              <a:rPr lang="en-US" dirty="0" smtClean="0"/>
              <a:t>Meningioma has a definitely larger uptake, but is the </a:t>
            </a:r>
            <a:r>
              <a:rPr lang="en-US" dirty="0" err="1" smtClean="0"/>
              <a:t>glioma</a:t>
            </a:r>
            <a:r>
              <a:rPr lang="en-US" dirty="0" smtClean="0"/>
              <a:t> one acceptable?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145542" y="4722185"/>
            <a:ext cx="6410960" cy="12003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Use FLUKA simulation to translate from activities to false positive (FP) and false negative (FN) rates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Consider a residual identified if FP&lt;1% and FN&lt;5% 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6568690" y="5711320"/>
            <a:ext cx="638749" cy="21491"/>
          </a:xfrm>
          <a:prstGeom prst="straightConnector1">
            <a:avLst/>
          </a:prstGeom>
          <a:ln w="76200" cmpd="tri">
            <a:solidFill>
              <a:schemeClr val="accent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362631" y="6241683"/>
            <a:ext cx="6302961" cy="369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1438" tIns="45719" rIns="91438" bIns="45719" rtlCol="0">
            <a:spAutoFit/>
          </a:bodyPr>
          <a:lstStyle/>
          <a:p>
            <a:r>
              <a:rPr lang="en-US" dirty="0" smtClean="0"/>
              <a:t>TNR of </a:t>
            </a:r>
            <a:r>
              <a:rPr lang="en-US" dirty="0" err="1" smtClean="0"/>
              <a:t>glioma</a:t>
            </a:r>
            <a:r>
              <a:rPr lang="en-US" dirty="0" smtClean="0"/>
              <a:t> is acceptable if probe can take &gt;~6s to give answer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00764" y="3373751"/>
            <a:ext cx="184662" cy="369330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16383" y="2254570"/>
            <a:ext cx="1553908" cy="430885"/>
          </a:xfrm>
          <a:prstGeom prst="rect">
            <a:avLst/>
          </a:prstGeom>
          <a:solidFill>
            <a:schemeClr val="bg1"/>
          </a:solidFill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en-US" sz="1100" dirty="0"/>
              <a:t>TNR </a:t>
            </a:r>
          </a:p>
          <a:p>
            <a:r>
              <a:rPr lang="en-US" sz="1100" dirty="0"/>
              <a:t>0         40         80       120</a:t>
            </a:r>
          </a:p>
        </p:txBody>
      </p:sp>
      <p:sp>
        <p:nvSpPr>
          <p:cNvPr id="15" name="TextBox 14"/>
          <p:cNvSpPr txBox="1"/>
          <p:nvPr/>
        </p:nvSpPr>
        <p:spPr>
          <a:xfrm rot="16200000">
            <a:off x="4040643" y="2466836"/>
            <a:ext cx="1307528" cy="430885"/>
          </a:xfrm>
          <a:prstGeom prst="rect">
            <a:avLst/>
          </a:prstGeom>
          <a:solidFill>
            <a:schemeClr val="bg1"/>
          </a:solidFill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en-US" sz="1100" dirty="0"/>
              <a:t>TNR </a:t>
            </a:r>
          </a:p>
          <a:p>
            <a:r>
              <a:rPr lang="en-US" sz="1100" dirty="0"/>
              <a:t>0            10            20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769786" y="1663947"/>
            <a:ext cx="150889" cy="14669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87139" y="79788"/>
            <a:ext cx="3511458" cy="2769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38" tIns="45719" rIns="91438" bIns="45719" rtlCol="0">
            <a:spAutoFit/>
          </a:bodyPr>
          <a:lstStyle/>
          <a:p>
            <a:r>
              <a:rPr lang="en-US" sz="1200" dirty="0"/>
              <a:t>F. </a:t>
            </a:r>
            <a:r>
              <a:rPr lang="en-US" sz="1200" dirty="0" err="1"/>
              <a:t>Collamati</a:t>
            </a:r>
            <a:r>
              <a:rPr lang="en-US" sz="1200" dirty="0"/>
              <a:t> et al,</a:t>
            </a:r>
            <a:r>
              <a:rPr lang="en-US" sz="1200" b="1" dirty="0"/>
              <a:t>.</a:t>
            </a:r>
            <a:r>
              <a:rPr lang="en-US" sz="1200" dirty="0"/>
              <a:t> J </a:t>
            </a:r>
            <a:r>
              <a:rPr lang="en-US" sz="1200" dirty="0" err="1"/>
              <a:t>Nucl</a:t>
            </a:r>
            <a:r>
              <a:rPr lang="en-US" sz="1200" dirty="0"/>
              <a:t> Med 56 (2015) 3-8 </a:t>
            </a:r>
          </a:p>
        </p:txBody>
      </p:sp>
    </p:spTree>
    <p:extLst>
      <p:ext uri="{BB962C8B-B14F-4D97-AF65-F5344CB8AC3E}">
        <p14:creationId xmlns:p14="http://schemas.microsoft.com/office/powerpoint/2010/main" val="1356298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6320" y="152400"/>
            <a:ext cx="6520180" cy="802640"/>
          </a:xfrm>
        </p:spPr>
        <p:txBody>
          <a:bodyPr/>
          <a:lstStyle/>
          <a:p>
            <a:r>
              <a:rPr lang="en-US" dirty="0" smtClean="0"/>
              <a:t>RGS for meningioma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4240" y="4968239"/>
            <a:ext cx="6028239" cy="127698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Very large uptake</a:t>
            </a:r>
          </a:p>
          <a:p>
            <a:r>
              <a:rPr lang="en-US" dirty="0" smtClean="0"/>
              <a:t>Can inject as low as 0.5 </a:t>
            </a:r>
            <a:r>
              <a:rPr lang="en-US" dirty="0" err="1" smtClean="0"/>
              <a:t>MBq</a:t>
            </a:r>
            <a:r>
              <a:rPr lang="en-US" dirty="0" smtClean="0"/>
              <a:t>/kg </a:t>
            </a:r>
            <a:endParaRPr lang="en-US" dirty="0"/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84478" y="1046480"/>
            <a:ext cx="7487999" cy="37183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74160" y="985520"/>
            <a:ext cx="233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*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3600" y="1016000"/>
            <a:ext cx="426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**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8800" y="6297414"/>
            <a:ext cx="52675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* Time needed to detect 0.1 ml residual if 3MBq/kg are administered</a:t>
            </a:r>
          </a:p>
          <a:p>
            <a:r>
              <a:rPr lang="en-US" sz="1400" dirty="0" smtClean="0">
                <a:solidFill>
                  <a:srgbClr val="FFFFFF"/>
                </a:solidFill>
              </a:rPr>
              <a:t>** Activity that needs to be administered to achieve 1s response time 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8DC71-579E-1E4D-9C42-D7DA7144AE5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664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0320" y="152400"/>
            <a:ext cx="6266180" cy="843280"/>
          </a:xfrm>
        </p:spPr>
        <p:txBody>
          <a:bodyPr/>
          <a:lstStyle/>
          <a:p>
            <a:r>
              <a:rPr lang="en-US" dirty="0" smtClean="0"/>
              <a:t>RGS for </a:t>
            </a:r>
            <a:r>
              <a:rPr lang="en-US" dirty="0" err="1" smtClean="0"/>
              <a:t>glioma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0320" y="4991340"/>
            <a:ext cx="5818495" cy="125388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sz="2800" dirty="0" smtClean="0"/>
              <a:t>Needs to wait for ~6s, but it works</a:t>
            </a:r>
          </a:p>
          <a:p>
            <a:r>
              <a:rPr lang="en-US" dirty="0" smtClean="0"/>
              <a:t>Margins to improve probe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040" y="995680"/>
            <a:ext cx="7731760" cy="39956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79520" y="965200"/>
            <a:ext cx="233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*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41520" y="995680"/>
            <a:ext cx="426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**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8800" y="6297414"/>
            <a:ext cx="417834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FFFFFF"/>
                </a:solidFill>
              </a:rPr>
              <a:t>* Time needed to detect 0.1 ml residual if 3MBq/kg are administered</a:t>
            </a:r>
          </a:p>
          <a:p>
            <a:r>
              <a:rPr lang="en-US" sz="1100" dirty="0" smtClean="0">
                <a:solidFill>
                  <a:srgbClr val="FFFFFF"/>
                </a:solidFill>
              </a:rPr>
              <a:t>** Activity that needs to be administered to achieve 1s response time </a:t>
            </a: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8DC71-579E-1E4D-9C42-D7DA7144AE5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549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unched Tape 32"/>
          <p:cNvSpPr/>
          <p:nvPr/>
        </p:nvSpPr>
        <p:spPr>
          <a:xfrm rot="11772202">
            <a:off x="2903241" y="2676668"/>
            <a:ext cx="3019597" cy="1314727"/>
          </a:xfrm>
          <a:prstGeom prst="flowChartPunchedTape">
            <a:avLst/>
          </a:prstGeom>
          <a:blipFill rotWithShape="1">
            <a:blip r:embed="rId3"/>
            <a:tile tx="0" ty="0" sx="100000" sy="100000" flip="none" algn="tl"/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8013" y="242049"/>
            <a:ext cx="6955499" cy="958943"/>
          </a:xfrm>
        </p:spPr>
        <p:txBody>
          <a:bodyPr/>
          <a:lstStyle/>
          <a:p>
            <a:r>
              <a:rPr lang="en-US" dirty="0" smtClean="0"/>
              <a:t>Time Evolution of uptake</a:t>
            </a:r>
            <a:endParaRPr lang="en-US" dirty="0"/>
          </a:p>
        </p:txBody>
      </p:sp>
      <p:sp>
        <p:nvSpPr>
          <p:cNvPr id="25" name="Slide Number Placeholder 5"/>
          <p:cNvSpPr txBox="1">
            <a:spLocks/>
          </p:cNvSpPr>
          <p:nvPr/>
        </p:nvSpPr>
        <p:spPr bwMode="auto">
          <a:xfrm>
            <a:off x="6870701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588DC71-579E-1E4D-9C42-D7DA7144AE59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438026" y="2596918"/>
            <a:ext cx="1610229" cy="77113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 smtClean="0"/>
              <a:t>Lab tests (phantoms)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10925" y="3191584"/>
            <a:ext cx="2624691" cy="7711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 smtClean="0"/>
              <a:t>Identification of proof of principle</a:t>
            </a:r>
            <a:endParaRPr lang="en-US" dirty="0"/>
          </a:p>
        </p:txBody>
      </p:sp>
      <p:cxnSp>
        <p:nvCxnSpPr>
          <p:cNvPr id="12" name="Curved Connector 11"/>
          <p:cNvCxnSpPr/>
          <p:nvPr/>
        </p:nvCxnSpPr>
        <p:spPr>
          <a:xfrm>
            <a:off x="1859704" y="2508255"/>
            <a:ext cx="578321" cy="468313"/>
          </a:xfrm>
          <a:prstGeom prst="curvedConnector3">
            <a:avLst/>
          </a:prstGeom>
          <a:ln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urved Connector 12"/>
          <p:cNvCxnSpPr/>
          <p:nvPr/>
        </p:nvCxnSpPr>
        <p:spPr>
          <a:xfrm>
            <a:off x="4104952" y="3089032"/>
            <a:ext cx="578321" cy="468313"/>
          </a:xfrm>
          <a:prstGeom prst="curvedConnector3">
            <a:avLst/>
          </a:prstGeom>
          <a:ln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15"/>
          <p:cNvCxnSpPr>
            <a:stCxn id="9" idx="2"/>
          </p:cNvCxnSpPr>
          <p:nvPr/>
        </p:nvCxnSpPr>
        <p:spPr>
          <a:xfrm rot="16200000" flipH="1">
            <a:off x="6078034" y="3907954"/>
            <a:ext cx="838163" cy="947693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9041" y="2499055"/>
            <a:ext cx="4495974" cy="2925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565" y="1325772"/>
            <a:ext cx="4229197" cy="2936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TextBox 23"/>
          <p:cNvSpPr txBox="1"/>
          <p:nvPr/>
        </p:nvSpPr>
        <p:spPr>
          <a:xfrm>
            <a:off x="2030642" y="4573597"/>
            <a:ext cx="268028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38" tIns="45719" rIns="91438" bIns="45719" rtlCol="0">
            <a:spAutoFit/>
          </a:bodyPr>
          <a:lstStyle/>
          <a:p>
            <a:pPr algn="r"/>
            <a:r>
              <a:rPr lang="en-US" dirty="0" smtClean="0">
                <a:solidFill>
                  <a:srgbClr val="000000"/>
                </a:solidFill>
              </a:rPr>
              <a:t>Values estimated from dosimetric SPECTs with </a:t>
            </a:r>
            <a:r>
              <a:rPr lang="en-US" baseline="30000" dirty="0" smtClean="0">
                <a:solidFill>
                  <a:srgbClr val="000000"/>
                </a:solidFill>
              </a:rPr>
              <a:t>177</a:t>
            </a:r>
            <a:r>
              <a:rPr lang="en-US" dirty="0" smtClean="0">
                <a:solidFill>
                  <a:srgbClr val="000000"/>
                </a:solidFill>
              </a:rPr>
              <a:t>Lu-DOTATOC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83375" y="115071"/>
            <a:ext cx="3762302" cy="2769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38" tIns="45719" rIns="91438" bIns="45719" rtlCol="0">
            <a:spAutoFit/>
          </a:bodyPr>
          <a:lstStyle/>
          <a:p>
            <a:r>
              <a:rPr lang="en-US" sz="1200" dirty="0"/>
              <a:t>F. </a:t>
            </a:r>
            <a:r>
              <a:rPr lang="en-US" sz="1200" dirty="0" err="1"/>
              <a:t>Collamati</a:t>
            </a:r>
            <a:r>
              <a:rPr lang="en-US" sz="1200" dirty="0"/>
              <a:t> et al,</a:t>
            </a:r>
            <a:r>
              <a:rPr lang="en-US" sz="1200" b="1" dirty="0"/>
              <a:t>.</a:t>
            </a:r>
            <a:r>
              <a:rPr lang="en-US" sz="1200" dirty="0"/>
              <a:t> J </a:t>
            </a:r>
            <a:r>
              <a:rPr lang="en-US" sz="1200" dirty="0" err="1"/>
              <a:t>Nucl</a:t>
            </a:r>
            <a:r>
              <a:rPr lang="en-US" sz="1200" dirty="0"/>
              <a:t> Med 56 (2015) 1501-6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66563" y="4150762"/>
            <a:ext cx="1714808" cy="646331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38" tIns="45719" rIns="91438" bIns="45719" rtlCol="0">
            <a:spAutoFit/>
          </a:bodyPr>
          <a:lstStyle/>
          <a:p>
            <a:pPr algn="r"/>
            <a:r>
              <a:rPr lang="en-US" dirty="0" smtClean="0">
                <a:solidFill>
                  <a:srgbClr val="000000"/>
                </a:solidFill>
              </a:rPr>
              <a:t>TNR for </a:t>
            </a:r>
            <a:r>
              <a:rPr lang="en-US" b="1" dirty="0" smtClean="0">
                <a:solidFill>
                  <a:srgbClr val="000000"/>
                </a:solidFill>
              </a:rPr>
              <a:t>liver NET </a:t>
            </a:r>
            <a:r>
              <a:rPr lang="en-US" dirty="0" err="1" smtClean="0">
                <a:solidFill>
                  <a:srgbClr val="000000"/>
                </a:solidFill>
              </a:rPr>
              <a:t>vs</a:t>
            </a:r>
            <a:r>
              <a:rPr lang="en-US" dirty="0" smtClean="0">
                <a:solidFill>
                  <a:srgbClr val="000000"/>
                </a:solidFill>
              </a:rPr>
              <a:t> time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863" y="5588976"/>
            <a:ext cx="8691838" cy="1200327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38" tIns="45719" rIns="91438" bIns="45719" rtlCol="0">
            <a:spAutoFit/>
          </a:bodyPr>
          <a:lstStyle/>
          <a:p>
            <a:r>
              <a:rPr lang="en-US" dirty="0" smtClean="0"/>
              <a:t>CONCLUSIONS:</a:t>
            </a:r>
          </a:p>
          <a:p>
            <a:pPr marL="285747" indent="-285747">
              <a:buFontTx/>
              <a:buChar char="-"/>
            </a:pPr>
            <a:r>
              <a:rPr lang="en-US" dirty="0" smtClean="0"/>
              <a:t>GEP-NETs (small bowel, </a:t>
            </a:r>
            <a:r>
              <a:rPr lang="en-US" dirty="0" err="1" smtClean="0"/>
              <a:t>insulinoma</a:t>
            </a:r>
            <a:r>
              <a:rPr lang="en-US" dirty="0" smtClean="0"/>
              <a:t>, …)  are a good candidate and similar among each-other</a:t>
            </a:r>
          </a:p>
          <a:p>
            <a:pPr marL="285747" indent="-285747">
              <a:buFontTx/>
              <a:buChar char="-"/>
            </a:pPr>
            <a:r>
              <a:rPr lang="en-US" dirty="0"/>
              <a:t>t</a:t>
            </a:r>
            <a:r>
              <a:rPr lang="en-US" dirty="0" smtClean="0"/>
              <a:t>he best SUV and TNR are achieved if surgery is 24hrs after injection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0" y="0"/>
            <a:ext cx="1580462" cy="529707"/>
            <a:chOff x="4971022" y="5732463"/>
            <a:chExt cx="2990280" cy="78740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13402" y="5732463"/>
              <a:ext cx="2247900" cy="7874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71022" y="5732463"/>
              <a:ext cx="749300" cy="787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8970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unched Tape 64"/>
          <p:cNvSpPr/>
          <p:nvPr/>
        </p:nvSpPr>
        <p:spPr>
          <a:xfrm rot="1668489">
            <a:off x="3362418" y="3969916"/>
            <a:ext cx="3019597" cy="1314727"/>
          </a:xfrm>
          <a:prstGeom prst="flowChartPunchedTape">
            <a:avLst/>
          </a:prstGeom>
          <a:blipFill rotWithShape="1">
            <a:blip r:embed="rId2"/>
            <a:tile tx="0" ty="0" sx="100000" sy="100000" flip="none" algn="tl"/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64" name="Block Arc 63"/>
          <p:cNvSpPr/>
          <p:nvPr/>
        </p:nvSpPr>
        <p:spPr>
          <a:xfrm rot="6208948">
            <a:off x="4718594" y="2808415"/>
            <a:ext cx="3208679" cy="2740644"/>
          </a:xfrm>
          <a:prstGeom prst="blockArc">
            <a:avLst>
              <a:gd name="adj1" fmla="val 10800000"/>
              <a:gd name="adj2" fmla="val 21498551"/>
              <a:gd name="adj3" fmla="val 41493"/>
            </a:avLst>
          </a:prstGeom>
          <a:blipFill rotWithShape="1">
            <a:blip r:embed="rId2"/>
            <a:tile tx="0" ty="0" sx="100000" sy="100000" flip="none" algn="tl"/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61" name="Punched Tape 60"/>
          <p:cNvSpPr/>
          <p:nvPr/>
        </p:nvSpPr>
        <p:spPr>
          <a:xfrm rot="11772202">
            <a:off x="3587284" y="2093428"/>
            <a:ext cx="3019597" cy="1314727"/>
          </a:xfrm>
          <a:prstGeom prst="flowChartPunchedTape">
            <a:avLst/>
          </a:prstGeom>
          <a:blipFill rotWithShape="1">
            <a:blip r:embed="rId2"/>
            <a:tile tx="0" ty="0" sx="100000" sy="100000" flip="none" algn="tl"/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60" name="Punched Tape 59"/>
          <p:cNvSpPr/>
          <p:nvPr/>
        </p:nvSpPr>
        <p:spPr>
          <a:xfrm rot="11772202">
            <a:off x="551885" y="1396160"/>
            <a:ext cx="3321557" cy="1314727"/>
          </a:xfrm>
          <a:prstGeom prst="flowChartPunchedTape">
            <a:avLst/>
          </a:prstGeom>
          <a:blipFill rotWithShape="1">
            <a:blip r:embed="rId2"/>
            <a:tile tx="0" ty="0" sx="100000" sy="100000" flip="none" algn="tl"/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003" y="152403"/>
            <a:ext cx="6955499" cy="958943"/>
          </a:xfrm>
        </p:spPr>
        <p:txBody>
          <a:bodyPr/>
          <a:lstStyle/>
          <a:p>
            <a:r>
              <a:rPr lang="en-US" dirty="0" smtClean="0"/>
              <a:t>RESEARCH PATH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28874" y="1640834"/>
            <a:ext cx="1610229" cy="7711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 smtClean="0"/>
              <a:t>Probe Prototypes</a:t>
            </a:r>
            <a:endParaRPr lang="en-US" dirty="0"/>
          </a:p>
        </p:txBody>
      </p:sp>
      <p:sp>
        <p:nvSpPr>
          <p:cNvPr id="25" name="Slide Number Placeholder 5"/>
          <p:cNvSpPr txBox="1">
            <a:spLocks/>
          </p:cNvSpPr>
          <p:nvPr/>
        </p:nvSpPr>
        <p:spPr bwMode="auto">
          <a:xfrm>
            <a:off x="6995437" y="5641431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588DC71-579E-1E4D-9C42-D7DA7144AE59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017424" y="2105788"/>
            <a:ext cx="1610229" cy="77113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 smtClean="0"/>
              <a:t>Lab tests (phantoms)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290323" y="2700453"/>
            <a:ext cx="2624691" cy="7711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 smtClean="0"/>
              <a:t>Identification of proof of principle</a:t>
            </a:r>
            <a:endParaRPr lang="en-US" dirty="0"/>
          </a:p>
        </p:txBody>
      </p:sp>
      <p:cxnSp>
        <p:nvCxnSpPr>
          <p:cNvPr id="12" name="Curved Connector 11"/>
          <p:cNvCxnSpPr/>
          <p:nvPr/>
        </p:nvCxnSpPr>
        <p:spPr>
          <a:xfrm>
            <a:off x="2439102" y="2017124"/>
            <a:ext cx="578321" cy="468313"/>
          </a:xfrm>
          <a:prstGeom prst="curvedConnector3">
            <a:avLst/>
          </a:prstGeom>
          <a:ln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urved Connector 12"/>
          <p:cNvCxnSpPr/>
          <p:nvPr/>
        </p:nvCxnSpPr>
        <p:spPr>
          <a:xfrm>
            <a:off x="4684349" y="2597900"/>
            <a:ext cx="578321" cy="468313"/>
          </a:xfrm>
          <a:prstGeom prst="curvedConnector3">
            <a:avLst/>
          </a:prstGeom>
          <a:ln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6321530" y="4309752"/>
            <a:ext cx="2457661" cy="77113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 smtClean="0"/>
              <a:t>Identification of first clinical cases</a:t>
            </a:r>
            <a:endParaRPr lang="en-US" dirty="0"/>
          </a:p>
        </p:txBody>
      </p:sp>
      <p:cxnSp>
        <p:nvCxnSpPr>
          <p:cNvPr id="16" name="Curved Connector 15"/>
          <p:cNvCxnSpPr>
            <a:stCxn id="9" idx="2"/>
            <a:endCxn id="15" idx="0"/>
          </p:cNvCxnSpPr>
          <p:nvPr/>
        </p:nvCxnSpPr>
        <p:spPr>
          <a:xfrm rot="16200000" flipH="1">
            <a:off x="6657433" y="3416822"/>
            <a:ext cx="838163" cy="947693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urved Connector 16"/>
          <p:cNvCxnSpPr>
            <a:stCxn id="15" idx="1"/>
            <a:endCxn id="23" idx="3"/>
          </p:cNvCxnSpPr>
          <p:nvPr/>
        </p:nvCxnSpPr>
        <p:spPr>
          <a:xfrm rot="10800000" flipV="1">
            <a:off x="5678054" y="4695320"/>
            <a:ext cx="643477" cy="665111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3053363" y="4974864"/>
            <a:ext cx="2624691" cy="7711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 smtClean="0"/>
              <a:t>Ex-Vivo tests on Meningioma </a:t>
            </a:r>
            <a:endParaRPr lang="en-US" dirty="0"/>
          </a:p>
        </p:txBody>
      </p:sp>
      <p:sp>
        <p:nvSpPr>
          <p:cNvPr id="14" name="4-Point Star 13"/>
          <p:cNvSpPr/>
          <p:nvPr/>
        </p:nvSpPr>
        <p:spPr>
          <a:xfrm rot="20507057">
            <a:off x="3733680" y="4439365"/>
            <a:ext cx="514453" cy="575535"/>
          </a:xfrm>
          <a:prstGeom prst="star4">
            <a:avLst>
              <a:gd name="adj" fmla="val 13219"/>
            </a:avLst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193297" y="4542010"/>
            <a:ext cx="1346601" cy="369330"/>
          </a:xfrm>
          <a:prstGeom prst="rect">
            <a:avLst/>
          </a:prstGeom>
          <a:solidFill>
            <a:srgbClr val="008000"/>
          </a:solidFill>
        </p:spPr>
        <p:txBody>
          <a:bodyPr wrap="none" lIns="91438" tIns="45719" rIns="91438" bIns="45719" rtlCol="0">
            <a:spAutoFit/>
          </a:bodyPr>
          <a:lstStyle/>
          <a:p>
            <a:r>
              <a:rPr lang="en-US" dirty="0" smtClean="0">
                <a:solidFill>
                  <a:srgbClr val="FFFCE0"/>
                </a:solidFill>
              </a:rPr>
              <a:t>We are here</a:t>
            </a:r>
            <a:endParaRPr lang="en-US" dirty="0">
              <a:solidFill>
                <a:srgbClr val="FFFCE0"/>
              </a:solidFill>
            </a:endParaRPr>
          </a:p>
        </p:txBody>
      </p:sp>
      <p:cxnSp>
        <p:nvCxnSpPr>
          <p:cNvPr id="32" name="Curved Connector 31"/>
          <p:cNvCxnSpPr>
            <a:stCxn id="23" idx="0"/>
          </p:cNvCxnSpPr>
          <p:nvPr/>
        </p:nvCxnSpPr>
        <p:spPr>
          <a:xfrm rot="16200000" flipV="1">
            <a:off x="3760467" y="4369620"/>
            <a:ext cx="512711" cy="697775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-1452756" y="4639154"/>
            <a:ext cx="1499738" cy="72829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924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Ex-vivo test on meningioma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401" y="3416698"/>
            <a:ext cx="5828149" cy="383401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E71"/>
                </a:solidFill>
              </a:rPr>
              <a:t>PET with Ga68 on Sep 14</a:t>
            </a:r>
            <a:r>
              <a:rPr lang="en-US" baseline="30000" dirty="0" smtClean="0">
                <a:solidFill>
                  <a:srgbClr val="FFFE71"/>
                </a:solidFill>
              </a:rPr>
              <a:t>th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sym typeface="Wingdings"/>
              </a:rPr>
              <a:t>Tumor SUV ~2g/ml (relatively low, but enough)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sym typeface="Wingdings"/>
              </a:rPr>
              <a:t>TNR ~ 14 (good)</a:t>
            </a:r>
          </a:p>
          <a:p>
            <a:pPr marL="457194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8DC71-579E-1E4D-9C42-D7DA7144AE59}" type="slidenum">
              <a:rPr lang="en-US" smtClean="0"/>
              <a:t>37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534218" y="115071"/>
            <a:ext cx="3511458" cy="2769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38" tIns="45719" rIns="91438" bIns="45719" rtlCol="0">
            <a:spAutoFit/>
          </a:bodyPr>
          <a:lstStyle/>
          <a:p>
            <a:r>
              <a:rPr lang="en-US" sz="1200" dirty="0"/>
              <a:t>E. </a:t>
            </a:r>
            <a:r>
              <a:rPr lang="en-US" sz="1200" dirty="0" err="1"/>
              <a:t>Solfaroli</a:t>
            </a:r>
            <a:r>
              <a:rPr lang="en-US" sz="1200" dirty="0"/>
              <a:t> et al., submitted to JNM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544695" y="4998031"/>
            <a:ext cx="4500982" cy="383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dirty="0">
                <a:solidFill>
                  <a:srgbClr val="FFFFFF"/>
                </a:solidFill>
                <a:sym typeface="Wingdings"/>
              </a:rPr>
              <a:t>8mCi  Y90—DOTATOC on Oct 9th</a:t>
            </a:r>
          </a:p>
          <a:p>
            <a:r>
              <a:rPr lang="en-US" sz="2800" dirty="0">
                <a:solidFill>
                  <a:srgbClr val="ECBC39"/>
                </a:solidFill>
                <a:sym typeface="Wingdings"/>
              </a:rPr>
              <a:t>Surgery on Oct 10</a:t>
            </a:r>
            <a:r>
              <a:rPr lang="en-US" sz="2800" baseline="30000" dirty="0">
                <a:solidFill>
                  <a:srgbClr val="ECBC39"/>
                </a:solidFill>
                <a:sym typeface="Wingdings"/>
              </a:rPr>
              <a:t>th</a:t>
            </a:r>
            <a:r>
              <a:rPr lang="en-US" sz="2800" dirty="0">
                <a:solidFill>
                  <a:srgbClr val="ECBC39"/>
                </a:solidFill>
                <a:sym typeface="Wingdings"/>
              </a:rPr>
              <a:t> </a:t>
            </a:r>
            <a:endParaRPr lang="en-US" sz="2800" dirty="0">
              <a:solidFill>
                <a:srgbClr val="ECBC39"/>
              </a:solidFill>
            </a:endParaRPr>
          </a:p>
          <a:p>
            <a:pPr marL="457194" lvl="1" indent="0">
              <a:buNone/>
            </a:pP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330938" y="1447312"/>
            <a:ext cx="2870200" cy="1803401"/>
          </a:xfrm>
          <a:prstGeom prst="rect">
            <a:avLst/>
          </a:prstGeom>
          <a:noFill/>
          <a:ln w="38100" cmpd="sng">
            <a:solidFill>
              <a:srgbClr val="FFFE7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spcCol="0"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0938" y="1447312"/>
            <a:ext cx="2870200" cy="18034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6301" y="2446895"/>
            <a:ext cx="3162300" cy="2374900"/>
          </a:xfrm>
          <a:prstGeom prst="rect">
            <a:avLst/>
          </a:prstGeom>
          <a:ln w="38100" cmpd="sng">
            <a:solidFill>
              <a:srgbClr val="ECBC39"/>
            </a:solidFill>
          </a:ln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08911" y="1813230"/>
            <a:ext cx="1311183" cy="42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9769" y="1081393"/>
            <a:ext cx="13303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3902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24406" y="3710922"/>
            <a:ext cx="6870700" cy="1600200"/>
          </a:xfrm>
        </p:spPr>
        <p:txBody>
          <a:bodyPr/>
          <a:lstStyle/>
          <a:p>
            <a:r>
              <a:rPr lang="en-US" dirty="0" smtClean="0"/>
              <a:t>The</a:t>
            </a:r>
            <a:br>
              <a:rPr lang="en-US" dirty="0" smtClean="0"/>
            </a:br>
            <a:r>
              <a:rPr lang="en-US" dirty="0" smtClean="0"/>
              <a:t>Samples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8DC71-579E-1E4D-9C42-D7DA7144AE59}" type="slidenum">
              <a:rPr lang="en-US" smtClean="0"/>
              <a:t>38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391" y="46345"/>
            <a:ext cx="7163189" cy="3217365"/>
          </a:xfrm>
          <a:prstGeom prst="rect">
            <a:avLst/>
          </a:prstGeom>
          <a:ln w="38100" cmpd="sng">
            <a:solidFill>
              <a:srgbClr val="ECBC39"/>
            </a:solidFill>
          </a:ln>
        </p:spPr>
      </p:pic>
      <p:pic>
        <p:nvPicPr>
          <p:cNvPr id="3" name="Picture 2" descr="Paziente0Samples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4805" y="3417333"/>
            <a:ext cx="6639196" cy="34406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39342" y="4521164"/>
            <a:ext cx="392426" cy="523218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46943" y="4550763"/>
            <a:ext cx="376121" cy="523218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56985" y="4564355"/>
            <a:ext cx="379978" cy="523218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86299" y="6198255"/>
            <a:ext cx="359990" cy="523218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41437" y="6198255"/>
            <a:ext cx="349646" cy="523218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F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490586" y="6198255"/>
            <a:ext cx="411186" cy="523218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378315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Evaluating the samples rate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8DC71-579E-1E4D-9C42-D7DA7144AE59}" type="slidenum">
              <a:rPr lang="en-US" smtClean="0"/>
              <a:t>39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040" y="1752601"/>
            <a:ext cx="6732464" cy="504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77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152402"/>
            <a:ext cx="6870700" cy="847339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Radio</a:t>
            </a:r>
            <a:r>
              <a:rPr lang="en-US" dirty="0"/>
              <a:t> </a:t>
            </a:r>
            <a:r>
              <a:rPr lang="en-US" dirty="0" smtClean="0"/>
              <a:t>Guided </a:t>
            </a:r>
            <a:r>
              <a:rPr lang="en-US" dirty="0"/>
              <a:t>S</a:t>
            </a:r>
            <a:r>
              <a:rPr lang="en-US" dirty="0" smtClean="0"/>
              <a:t>urgery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8DC71-579E-1E4D-9C42-D7DA7144AE59}" type="slidenum">
              <a:rPr lang="en-US" smtClean="0">
                <a:solidFill>
                  <a:srgbClr val="000000"/>
                </a:solidFill>
                <a:latin typeface="Comic Sans MS"/>
              </a:rPr>
              <a:pPr/>
              <a:t>4</a:t>
            </a:fld>
            <a:endParaRPr lang="en-US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8436" name="Rectangle 4"/>
          <p:cNvSpPr>
            <a:spLocks/>
          </p:cNvSpPr>
          <p:nvPr/>
        </p:nvSpPr>
        <p:spPr bwMode="auto">
          <a:xfrm>
            <a:off x="5206106" y="1412877"/>
            <a:ext cx="2531531" cy="111387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defTabSz="91438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700" dirty="0">
                <a:solidFill>
                  <a:schemeClr val="tx1"/>
                </a:solidFill>
                <a:latin typeface="Chalkboard"/>
                <a:ea typeface="ＭＳ Ｐゴシック" charset="0"/>
                <a:cs typeface="Chalkboard" charset="0"/>
                <a:sym typeface="Chalkboard" charset="0"/>
              </a:rPr>
              <a:t>Each tumor requires its own tracer</a:t>
            </a:r>
          </a:p>
        </p:txBody>
      </p:sp>
      <p:sp>
        <p:nvSpPr>
          <p:cNvPr id="18438" name="Rectangle 6"/>
          <p:cNvSpPr>
            <a:spLocks/>
          </p:cNvSpPr>
          <p:nvPr/>
        </p:nvSpPr>
        <p:spPr bwMode="auto">
          <a:xfrm>
            <a:off x="6821489" y="6130925"/>
            <a:ext cx="1820862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914388" fontAlgn="base">
              <a:spcBef>
                <a:spcPct val="0"/>
              </a:spcBef>
              <a:spcAft>
                <a:spcPct val="0"/>
              </a:spcAft>
            </a:pPr>
            <a:r>
              <a:rPr lang="en-US" sz="1700">
                <a:solidFill>
                  <a:srgbClr val="FFFFFF"/>
                </a:solidFill>
                <a:latin typeface="Chalkboard" charset="0"/>
                <a:ea typeface="ＭＳ Ｐゴシック" charset="0"/>
                <a:cs typeface="ＭＳ Ｐゴシック" charset="0"/>
                <a:sym typeface="Chalkboard" charset="0"/>
              </a:rPr>
              <a:t>Probe adjustable to needs</a:t>
            </a:r>
          </a:p>
        </p:txBody>
      </p:sp>
      <p:pic>
        <p:nvPicPr>
          <p:cNvPr id="21" name="Picture 20" descr="imag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5926" y="3079752"/>
            <a:ext cx="1843088" cy="1463675"/>
          </a:xfrm>
          <a:prstGeom prst="rect">
            <a:avLst/>
          </a:prstGeom>
          <a:noFill/>
          <a:ln w="38100">
            <a:solidFill>
              <a:srgbClr val="B9B9E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1"/>
          <p:cNvSpPr txBox="1">
            <a:spLocks noChangeArrowheads="1"/>
          </p:cNvSpPr>
          <p:nvPr/>
        </p:nvSpPr>
        <p:spPr bwMode="auto">
          <a:xfrm>
            <a:off x="1692279" y="1412880"/>
            <a:ext cx="2481263" cy="1542243"/>
          </a:xfrm>
          <a:prstGeom prst="rect">
            <a:avLst/>
          </a:prstGeom>
          <a:solidFill>
            <a:srgbClr val="CC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87" tIns="32144" rIns="64287" bIns="3214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642874" eaLnBrk="1" hangingPunct="1">
              <a:defRPr/>
            </a:pPr>
            <a:r>
              <a:rPr lang="en-US" kern="0" dirty="0" smtClean="0">
                <a:solidFill>
                  <a:srgbClr val="004080"/>
                </a:solidFill>
                <a:latin typeface="Chalkboard"/>
                <a:cs typeface="Chalkboard"/>
                <a:sym typeface="Chalkboard" charset="0"/>
              </a:rPr>
              <a:t>PET/SPECT scan to estimate receptivity and background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" y="3565526"/>
            <a:ext cx="1635125" cy="588136"/>
          </a:xfrm>
          <a:prstGeom prst="rect">
            <a:avLst/>
          </a:prstGeom>
          <a:solidFill>
            <a:srgbClr val="B9B9E7"/>
          </a:solidFill>
        </p:spPr>
        <p:txBody>
          <a:bodyPr lIns="64287" tIns="32144" rIns="64287" bIns="32144">
            <a:spAutoFit/>
          </a:bodyPr>
          <a:lstStyle/>
          <a:p>
            <a:pPr algn="ctr" defTabSz="642874">
              <a:defRPr/>
            </a:pPr>
            <a:r>
              <a:rPr lang="en-US" sz="1700" kern="0" dirty="0">
                <a:solidFill>
                  <a:sysClr val="windowText" lastClr="000000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rPr>
              <a:t>Administration of radio-tracer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343654" y="3176588"/>
            <a:ext cx="2481263" cy="849746"/>
          </a:xfrm>
          <a:prstGeom prst="rect">
            <a:avLst/>
          </a:prstGeom>
          <a:solidFill>
            <a:srgbClr val="B9B9E7">
              <a:lumMod val="75000"/>
            </a:srgbClr>
          </a:solidFill>
        </p:spPr>
        <p:txBody>
          <a:bodyPr lIns="64287" tIns="32144" rIns="64287" bIns="32144">
            <a:spAutoFit/>
          </a:bodyPr>
          <a:lstStyle/>
          <a:p>
            <a:pPr algn="ctr" defTabSz="642874">
              <a:defRPr/>
            </a:pPr>
            <a:r>
              <a:rPr lang="en-US" sz="1700" kern="0" dirty="0">
                <a:solidFill>
                  <a:srgbClr val="EFEFE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rPr>
              <a:t>During surgery a probe is used to detect residuals/</a:t>
            </a:r>
            <a:r>
              <a:rPr lang="en-US" sz="1700" kern="0" dirty="0" err="1">
                <a:solidFill>
                  <a:srgbClr val="EFEFEF"/>
                </a:solidFill>
                <a:latin typeface="Chalkboard" charset="0"/>
                <a:ea typeface="ヒラギノ角ゴ ProN W3" charset="0"/>
                <a:cs typeface="ヒラギノ角ゴ ProN W3" charset="0"/>
                <a:sym typeface="Chalkboard" charset="0"/>
              </a:rPr>
              <a:t>lymphnodes</a:t>
            </a:r>
            <a:endParaRPr lang="en-US" sz="1700" kern="0" dirty="0">
              <a:solidFill>
                <a:srgbClr val="EFEFEF"/>
              </a:solidFill>
              <a:latin typeface="Chalkboard" charset="0"/>
              <a:ea typeface="ヒラギノ角ゴ ProN W3" charset="0"/>
              <a:cs typeface="ヒラギノ角ゴ ProN W3" charset="0"/>
              <a:sym typeface="Chalkboard" charset="0"/>
            </a:endParaRPr>
          </a:p>
        </p:txBody>
      </p:sp>
      <p:pic>
        <p:nvPicPr>
          <p:cNvPr id="26" name="Picture 3" descr="PROBE01crop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97653" y="4275142"/>
            <a:ext cx="2365375" cy="1635125"/>
          </a:xfrm>
          <a:prstGeom prst="rect">
            <a:avLst/>
          </a:prstGeom>
          <a:noFill/>
          <a:ln w="38100">
            <a:solidFill>
              <a:srgbClr val="6C6C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75" y="1858967"/>
            <a:ext cx="1587500" cy="1468437"/>
          </a:xfrm>
          <a:prstGeom prst="rect">
            <a:avLst/>
          </a:prstGeom>
          <a:noFill/>
          <a:ln w="38100">
            <a:solidFill>
              <a:srgbClr val="CC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pasted-image.ti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4303" y="3357564"/>
            <a:ext cx="2136775" cy="2260600"/>
          </a:xfrm>
          <a:prstGeom prst="rect">
            <a:avLst/>
          </a:prstGeom>
          <a:noFill/>
          <a:ln w="38100" cap="flat" cmpd="sng">
            <a:solidFill>
              <a:srgbClr val="7575D1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409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8" grpId="0"/>
      <p:bldP spid="22" grpId="0" animBg="1"/>
      <p:bldP spid="23" grpId="0" animBg="1"/>
      <p:bldP spid="2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3"/>
            <a:ext cx="6870700" cy="838931"/>
          </a:xfrm>
        </p:spPr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45" y="991333"/>
            <a:ext cx="8513556" cy="407272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Residuals as small as 0.2ml are visible</a:t>
            </a:r>
          </a:p>
          <a:p>
            <a:r>
              <a:rPr lang="en-US" sz="2800" dirty="0">
                <a:solidFill>
                  <a:srgbClr val="FFFFFF"/>
                </a:solidFill>
              </a:rPr>
              <a:t>Predictions with simulation are reliable (115 cps predicted, </a:t>
            </a:r>
            <a:r>
              <a:rPr lang="en-US" sz="2800" dirty="0" smtClean="0">
                <a:solidFill>
                  <a:srgbClr val="FFFFFF"/>
                </a:solidFill>
              </a:rPr>
              <a:t>105 </a:t>
            </a:r>
            <a:r>
              <a:rPr lang="en-US" sz="2800" dirty="0">
                <a:solidFill>
                  <a:srgbClr val="FFFFFF"/>
                </a:solidFill>
              </a:rPr>
              <a:t>observed)</a:t>
            </a:r>
          </a:p>
          <a:p>
            <a:r>
              <a:rPr lang="en-US" sz="2800" dirty="0">
                <a:solidFill>
                  <a:srgbClr val="FFFFFF"/>
                </a:solidFill>
              </a:rPr>
              <a:t> Healthy brain ~1cps (simulation)               </a:t>
            </a:r>
            <a:r>
              <a:rPr lang="en-US" sz="2800" dirty="0">
                <a:solidFill>
                  <a:srgbClr val="FFFFFF"/>
                </a:solidFill>
                <a:sym typeface="Wingdings"/>
              </a:rPr>
              <a:t>also infiltrated </a:t>
            </a:r>
            <a:r>
              <a:rPr lang="en-US" sz="2800" dirty="0" err="1">
                <a:solidFill>
                  <a:srgbClr val="FFFFFF"/>
                </a:solidFill>
                <a:sym typeface="Wingdings"/>
              </a:rPr>
              <a:t>dure</a:t>
            </a:r>
            <a:r>
              <a:rPr lang="en-US" sz="2800" dirty="0">
                <a:solidFill>
                  <a:srgbClr val="FFFFFF"/>
                </a:solidFill>
                <a:sym typeface="Wingdings"/>
              </a:rPr>
              <a:t> can be identified</a:t>
            </a:r>
            <a:r>
              <a:rPr lang="en-US" dirty="0" smtClean="0">
                <a:solidFill>
                  <a:srgbClr val="FFFFFF"/>
                </a:solidFill>
                <a:sym typeface="Wingdings"/>
              </a:rPr>
              <a:t>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8DC71-579E-1E4D-9C42-D7DA7144AE59}" type="slidenum">
              <a:rPr lang="en-US" smtClean="0"/>
              <a:t>40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8" t="706" r="1457" b="4119"/>
          <a:stretch/>
        </p:blipFill>
        <p:spPr>
          <a:xfrm>
            <a:off x="685801" y="3566720"/>
            <a:ext cx="7799509" cy="31547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74820" y="2237072"/>
            <a:ext cx="2310490" cy="92333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38" tIns="45719" rIns="91438" bIns="45719" rtlCol="0">
            <a:spAutoFit/>
          </a:bodyPr>
          <a:lstStyle/>
          <a:p>
            <a:r>
              <a:rPr lang="en-US" dirty="0" smtClean="0"/>
              <a:t>+ Confirmed very</a:t>
            </a:r>
          </a:p>
          <a:p>
            <a:r>
              <a:rPr lang="en-US" dirty="0" smtClean="0"/>
              <a:t>  low exposure of  </a:t>
            </a:r>
          </a:p>
          <a:p>
            <a:r>
              <a:rPr lang="en-US" dirty="0" smtClean="0"/>
              <a:t>  medical </a:t>
            </a:r>
            <a:r>
              <a:rPr lang="en-US" dirty="0" err="1" smtClean="0"/>
              <a:t>personnell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85801" y="3566720"/>
            <a:ext cx="7799509" cy="3154756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spcCol="0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685855" y="0"/>
            <a:ext cx="4403770" cy="30777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/>
              <a:t>E. </a:t>
            </a:r>
            <a:r>
              <a:rPr lang="en-US" sz="1400" dirty="0" err="1" smtClean="0"/>
              <a:t>Solfaroli</a:t>
            </a:r>
            <a:r>
              <a:rPr lang="en-US" sz="1400" dirty="0" smtClean="0"/>
              <a:t> et al, </a:t>
            </a:r>
            <a:r>
              <a:rPr lang="es-ES_tradnl" sz="1400" dirty="0" err="1"/>
              <a:t>Physica</a:t>
            </a:r>
            <a:r>
              <a:rPr lang="es-ES_tradnl" sz="1400" dirty="0"/>
              <a:t> Medica 32 (2016), pp. 1139-1144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71851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8DC71-579E-1E4D-9C42-D7DA7144AE59}" type="slidenum">
              <a:rPr lang="en-US" smtClean="0"/>
              <a:t>41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0"/>
            <a:ext cx="9144000" cy="67820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26668" y="235198"/>
            <a:ext cx="6631654" cy="584776"/>
          </a:xfrm>
          <a:prstGeom prst="rect">
            <a:avLst/>
          </a:prstGeom>
          <a:solidFill>
            <a:srgbClr val="CFCFCF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/>
                <a:cs typeface="Arial"/>
              </a:rPr>
              <a:t>IRRADIATION MEASUREMENTS</a:t>
            </a:r>
            <a:endParaRPr lang="en-US" sz="3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2359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Probe developments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90" y="3840503"/>
            <a:ext cx="5813683" cy="4416428"/>
          </a:xfrm>
        </p:spPr>
        <p:txBody>
          <a:bodyPr/>
          <a:lstStyle/>
          <a:p>
            <a:pPr marL="457193" lvl="1" indent="0">
              <a:buNone/>
            </a:pPr>
            <a:endParaRPr lang="en-US" sz="2400" dirty="0" smtClean="0">
              <a:solidFill>
                <a:srgbClr val="FFFFFF"/>
              </a:solidFill>
            </a:endParaRPr>
          </a:p>
          <a:p>
            <a:r>
              <a:rPr lang="en-US" sz="2800" dirty="0" smtClean="0">
                <a:solidFill>
                  <a:srgbClr val="FFFFFF"/>
                </a:solidFill>
              </a:rPr>
              <a:t>Develop prototype for </a:t>
            </a:r>
            <a:r>
              <a:rPr lang="en-US" sz="2800" dirty="0" smtClean="0">
                <a:solidFill>
                  <a:srgbClr val="ECBC39"/>
                </a:solidFill>
              </a:rPr>
              <a:t>endoscopic</a:t>
            </a:r>
            <a:r>
              <a:rPr lang="en-US" sz="2800" dirty="0" smtClean="0">
                <a:solidFill>
                  <a:srgbClr val="FFFFFF"/>
                </a:solidFill>
              </a:rPr>
              <a:t> (laparoscopy/Da Vinci …) use</a:t>
            </a:r>
          </a:p>
          <a:p>
            <a:pPr lvl="1"/>
            <a:r>
              <a:rPr lang="en-US" sz="2000" dirty="0" smtClean="0">
                <a:solidFill>
                  <a:srgbClr val="FFFFFF"/>
                </a:solidFill>
              </a:rPr>
              <a:t>Multichannel design with p-</a:t>
            </a:r>
            <a:r>
              <a:rPr lang="en-US" sz="2000" dirty="0" err="1" smtClean="0">
                <a:solidFill>
                  <a:srgbClr val="FFFFFF"/>
                </a:solidFill>
              </a:rPr>
              <a:t>terphenil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8DC71-579E-1E4D-9C42-D7DA7144AE59}" type="slidenum">
              <a:rPr lang="en-US" smtClean="0"/>
              <a:t>42</a:t>
            </a:fld>
            <a:endParaRPr lang="en-US"/>
          </a:p>
        </p:txBody>
      </p:sp>
      <p:pic>
        <p:nvPicPr>
          <p:cNvPr id="5" name="Picture 4" descr="Endo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1673" y="4087477"/>
            <a:ext cx="2795127" cy="2061406"/>
          </a:xfrm>
          <a:prstGeom prst="rect">
            <a:avLst/>
          </a:prstGeom>
          <a:ln w="38100" cmpd="sng">
            <a:solidFill>
              <a:srgbClr val="ECBC39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318" y="1417639"/>
            <a:ext cx="3084711" cy="2294879"/>
          </a:xfrm>
          <a:prstGeom prst="rect">
            <a:avLst/>
          </a:prstGeom>
          <a:ln w="38100" cmpd="sng">
            <a:solidFill>
              <a:srgbClr val="F8FFC4"/>
            </a:solidFill>
          </a:ln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856739" y="1504304"/>
            <a:ext cx="5287261" cy="441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marL="342895" indent="-342895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40" indent="-285747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2985" indent="-228597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178" indent="-228597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372" indent="-228597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566" indent="-228597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760" indent="-228597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954" indent="-228597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148" indent="-228597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dirty="0" smtClean="0">
                <a:solidFill>
                  <a:srgbClr val="FFFFFF"/>
                </a:solidFill>
              </a:rPr>
              <a:t>Use </a:t>
            </a:r>
            <a:r>
              <a:rPr lang="en-US" sz="2800" dirty="0" smtClean="0">
                <a:solidFill>
                  <a:srgbClr val="F8FFC4"/>
                </a:solidFill>
              </a:rPr>
              <a:t>CMOS technology </a:t>
            </a:r>
            <a:r>
              <a:rPr lang="en-US" sz="2800" dirty="0" smtClean="0">
                <a:solidFill>
                  <a:srgbClr val="FFFFFF"/>
                </a:solidFill>
              </a:rPr>
              <a:t>to lower energy threshold (with </a:t>
            </a:r>
            <a:r>
              <a:rPr lang="en-US" sz="2800" dirty="0" smtClean="0">
                <a:solidFill>
                  <a:schemeClr val="bg1"/>
                </a:solidFill>
              </a:rPr>
              <a:t>INFN&amp; </a:t>
            </a:r>
            <a:r>
              <a:rPr lang="en-US" sz="2800" dirty="0" err="1" smtClean="0">
                <a:solidFill>
                  <a:schemeClr val="bg1"/>
                </a:solidFill>
              </a:rPr>
              <a:t>Uni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smtClean="0">
                <a:solidFill>
                  <a:schemeClr val="bg1"/>
                </a:solidFill>
              </a:rPr>
              <a:t>PG</a:t>
            </a:r>
            <a:r>
              <a:rPr lang="en-US" sz="2800" dirty="0" smtClean="0">
                <a:solidFill>
                  <a:srgbClr val="FFFFFF"/>
                </a:solidFill>
              </a:rPr>
              <a:t>) </a:t>
            </a:r>
            <a:r>
              <a:rPr lang="en-US" sz="2800" dirty="0" smtClean="0">
                <a:solidFill>
                  <a:srgbClr val="FFFFFF"/>
                </a:solidFill>
                <a:sym typeface="Wingdings"/>
              </a:rPr>
              <a:t> </a:t>
            </a:r>
            <a:r>
              <a:rPr lang="en-US" sz="2800" dirty="0" smtClean="0">
                <a:solidFill>
                  <a:srgbClr val="FFFFFF"/>
                </a:solidFill>
                <a:sym typeface="Wingdings"/>
              </a:rPr>
              <a:t>allow use of other isotopes</a:t>
            </a:r>
            <a:endParaRPr lang="en-US" sz="2400" dirty="0" smtClean="0">
              <a:solidFill>
                <a:srgbClr val="FFFFFF"/>
              </a:solidFill>
            </a:endParaRPr>
          </a:p>
          <a:p>
            <a:pPr lvl="1"/>
            <a:r>
              <a:rPr lang="en-US" sz="2400" dirty="0" smtClean="0">
                <a:solidFill>
                  <a:srgbClr val="FFFFFF"/>
                </a:solidFill>
              </a:rPr>
              <a:t>Matrix design for basic “imaging”</a:t>
            </a:r>
          </a:p>
          <a:p>
            <a:pPr marL="457193" lvl="1" indent="0">
              <a:buFontTx/>
              <a:buNone/>
            </a:pPr>
            <a:endParaRPr lang="en-US" sz="2400" dirty="0" smtClean="0">
              <a:solidFill>
                <a:srgbClr val="FFFFFF"/>
              </a:solidFill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6225" y="2527"/>
            <a:ext cx="1247775" cy="795337"/>
          </a:xfrm>
          <a:prstGeom prst="rect">
            <a:avLst/>
          </a:prstGeom>
          <a:noFill/>
          <a:ln>
            <a:noFill/>
          </a:ln>
          <a:effectLst>
            <a:outerShdw blurRad="76200" dist="508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384193" y="810193"/>
            <a:ext cx="75205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CHIR2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622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Radiotracers for 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err="1" smtClean="0">
                <a:solidFill>
                  <a:srgbClr val="FFFFFF"/>
                </a:solidFill>
              </a:rPr>
              <a:t>Radioguided</a:t>
            </a:r>
            <a:r>
              <a:rPr lang="en-US" dirty="0" smtClean="0">
                <a:solidFill>
                  <a:srgbClr val="FFFFFF"/>
                </a:solidFill>
              </a:rPr>
              <a:t> surgery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404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-RGS: the </a:t>
            </a:r>
            <a:r>
              <a:rPr lang="en-US" dirty="0" err="1" smtClean="0"/>
              <a:t>Tc</a:t>
            </a:r>
            <a:r>
              <a:rPr lang="en-US" dirty="0" smtClean="0"/>
              <a:t> </a:t>
            </a:r>
            <a:r>
              <a:rPr lang="en-US" dirty="0" err="1" smtClean="0"/>
              <a:t>crysis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aseline="30000" dirty="0" smtClean="0"/>
              <a:t>99m</a:t>
            </a:r>
            <a:r>
              <a:rPr lang="en-US" dirty="0" smtClean="0"/>
              <a:t>Tc is produced from </a:t>
            </a:r>
            <a:r>
              <a:rPr lang="en-US" baseline="30000" dirty="0" smtClean="0"/>
              <a:t>99</a:t>
            </a:r>
            <a:r>
              <a:rPr lang="en-US" dirty="0" smtClean="0"/>
              <a:t>Mo decays</a:t>
            </a:r>
          </a:p>
          <a:p>
            <a:r>
              <a:rPr lang="en-US" dirty="0" smtClean="0"/>
              <a:t>Current production method</a:t>
            </a:r>
          </a:p>
          <a:p>
            <a:pPr lvl="1"/>
            <a:r>
              <a:rPr lang="en-US" dirty="0" smtClean="0"/>
              <a:t>Canada 50%, Netherland 40% </a:t>
            </a:r>
          </a:p>
          <a:p>
            <a:pPr marL="457193" lvl="1" indent="0">
              <a:buNone/>
            </a:pPr>
            <a:r>
              <a:rPr lang="en-US" dirty="0" smtClean="0"/>
              <a:t>+ …</a:t>
            </a:r>
          </a:p>
          <a:p>
            <a:r>
              <a:rPr lang="en-US" dirty="0" smtClean="0"/>
              <a:t> Need alternative methods</a:t>
            </a:r>
          </a:p>
          <a:p>
            <a:pPr lvl="1">
              <a:lnSpc>
                <a:spcPts val="3000"/>
              </a:lnSpc>
              <a:spcBef>
                <a:spcPts val="0"/>
              </a:spcBef>
              <a:defRPr/>
            </a:pPr>
            <a:r>
              <a:rPr lang="en-US" altLang="ja-JP" sz="1400" b="1" baseline="30000" dirty="0" smtClean="0">
                <a:latin typeface="Times New Roman" pitchFamily="18" charset="0"/>
                <a:cs typeface="Times New Roman" pitchFamily="18" charset="0"/>
              </a:rPr>
              <a:t>100</a:t>
            </a:r>
            <a:r>
              <a:rPr lang="en-US" altLang="ja-JP" sz="1400" b="1" dirty="0" smtClean="0">
                <a:latin typeface="Times New Roman" pitchFamily="18" charset="0"/>
                <a:cs typeface="Times New Roman" pitchFamily="18" charset="0"/>
              </a:rPr>
              <a:t>Mo</a:t>
            </a:r>
            <a:r>
              <a:rPr lang="en-US" altLang="ja-JP" sz="14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ja-JP" sz="1400" b="1" i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altLang="ja-JP" sz="1400" b="1" dirty="0">
                <a:latin typeface="Times New Roman" pitchFamily="18" charset="0"/>
                <a:cs typeface="Times New Roman" pitchFamily="18" charset="0"/>
              </a:rPr>
              <a:t>,2</a:t>
            </a:r>
            <a:r>
              <a:rPr lang="en-US" altLang="ja-JP" sz="1400" b="1" i="1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ja-JP" sz="1400" b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altLang="ja-JP" sz="1400" b="1" baseline="30000" dirty="0">
                <a:latin typeface="Times New Roman" pitchFamily="18" charset="0"/>
                <a:cs typeface="Times New Roman" pitchFamily="18" charset="0"/>
              </a:rPr>
              <a:t>99m</a:t>
            </a:r>
            <a:r>
              <a:rPr lang="en-US" altLang="ja-JP" sz="1400" b="1" dirty="0">
                <a:latin typeface="Times New Roman" pitchFamily="18" charset="0"/>
                <a:cs typeface="Times New Roman" pitchFamily="18" charset="0"/>
              </a:rPr>
              <a:t>Tc   </a:t>
            </a:r>
            <a:r>
              <a:rPr lang="en-US" altLang="ja-JP" sz="1400" b="1" dirty="0" smtClean="0">
                <a:latin typeface="Times New Roman" pitchFamily="18" charset="0"/>
                <a:cs typeface="Times New Roman" pitchFamily="18" charset="0"/>
              </a:rPr>
              <a:t>[direct </a:t>
            </a:r>
            <a:r>
              <a:rPr lang="en-US" altLang="ja-JP" sz="1400" b="1" baseline="30000" dirty="0">
                <a:latin typeface="Times New Roman" pitchFamily="18" charset="0"/>
                <a:cs typeface="Times New Roman" pitchFamily="18" charset="0"/>
              </a:rPr>
              <a:t>99m</a:t>
            </a:r>
            <a:r>
              <a:rPr lang="en-US" altLang="ja-JP" sz="1400" b="1" dirty="0">
                <a:latin typeface="Times New Roman" pitchFamily="18" charset="0"/>
                <a:cs typeface="Times New Roman" pitchFamily="18" charset="0"/>
              </a:rPr>
              <a:t>Tc </a:t>
            </a:r>
            <a:r>
              <a:rPr lang="en-US" altLang="ja-JP" sz="1400" b="1" dirty="0" smtClean="0">
                <a:latin typeface="Times New Roman" pitchFamily="18" charset="0"/>
                <a:cs typeface="Times New Roman" pitchFamily="18" charset="0"/>
              </a:rPr>
              <a:t>production] </a:t>
            </a:r>
            <a:r>
              <a:rPr lang="en-US" altLang="ja-JP" sz="14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 Canada</a:t>
            </a:r>
            <a:endParaRPr lang="en-US" altLang="ja-JP" sz="1400" b="1" dirty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pPr lvl="1">
              <a:lnSpc>
                <a:spcPts val="3000"/>
              </a:lnSpc>
              <a:spcBef>
                <a:spcPts val="0"/>
              </a:spcBef>
              <a:defRPr/>
            </a:pPr>
            <a:r>
              <a:rPr lang="en-US" altLang="ja-JP" sz="1400" b="1" baseline="30000" dirty="0" smtClean="0">
                <a:latin typeface="Times New Roman" pitchFamily="18" charset="0"/>
                <a:cs typeface="Times New Roman" pitchFamily="18" charset="0"/>
              </a:rPr>
              <a:t>100</a:t>
            </a:r>
            <a:r>
              <a:rPr lang="en-US" altLang="ja-JP" sz="1400" b="1" dirty="0" smtClean="0">
                <a:latin typeface="Times New Roman" pitchFamily="18" charset="0"/>
                <a:cs typeface="Times New Roman" pitchFamily="18" charset="0"/>
              </a:rPr>
              <a:t>Mo</a:t>
            </a:r>
            <a:r>
              <a:rPr lang="en-US" altLang="ja-JP" sz="14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ja-JP" sz="1400" b="1" i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</a:t>
            </a:r>
            <a:r>
              <a:rPr lang="en-US" altLang="ja-JP" sz="1400" b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altLang="ja-JP" sz="1400" b="1" i="1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ja-JP" sz="1400" b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altLang="ja-JP" sz="1400" b="1" baseline="30000" dirty="0">
                <a:latin typeface="Times New Roman" pitchFamily="18" charset="0"/>
                <a:cs typeface="Times New Roman" pitchFamily="18" charset="0"/>
              </a:rPr>
              <a:t>99</a:t>
            </a:r>
            <a:r>
              <a:rPr lang="en-US" altLang="ja-JP" sz="1400" b="1" dirty="0">
                <a:latin typeface="Times New Roman" pitchFamily="18" charset="0"/>
                <a:cs typeface="Times New Roman" pitchFamily="18" charset="0"/>
              </a:rPr>
              <a:t>Mo, </a:t>
            </a:r>
            <a:r>
              <a:rPr lang="en-US" altLang="ja-JP" sz="1400" b="1" baseline="30000" dirty="0">
                <a:latin typeface="Times New Roman" pitchFamily="18" charset="0"/>
                <a:cs typeface="Times New Roman" pitchFamily="18" charset="0"/>
              </a:rPr>
              <a:t>238</a:t>
            </a:r>
            <a:r>
              <a:rPr lang="en-US" altLang="ja-JP" sz="1400" b="1" dirty="0">
                <a:latin typeface="Times New Roman" pitchFamily="18" charset="0"/>
                <a:cs typeface="Times New Roman" pitchFamily="18" charset="0"/>
              </a:rPr>
              <a:t>U(</a:t>
            </a:r>
            <a:r>
              <a:rPr lang="en-US" altLang="ja-JP" sz="1400" b="1" i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</a:t>
            </a:r>
            <a:r>
              <a:rPr lang="en-US" altLang="ja-JP" sz="1400" b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altLang="ja-JP" sz="1400" b="1" i="1" dirty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ja-JP" sz="1400" b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altLang="ja-JP" sz="1400" b="1" baseline="30000" dirty="0">
                <a:latin typeface="Times New Roman" pitchFamily="18" charset="0"/>
                <a:cs typeface="Times New Roman" pitchFamily="18" charset="0"/>
              </a:rPr>
              <a:t>99</a:t>
            </a:r>
            <a:r>
              <a:rPr lang="en-US" altLang="ja-JP" sz="1400" b="1" dirty="0">
                <a:latin typeface="Times New Roman" pitchFamily="18" charset="0"/>
                <a:cs typeface="Times New Roman" pitchFamily="18" charset="0"/>
              </a:rPr>
              <a:t>Mo </a:t>
            </a:r>
            <a:r>
              <a:rPr lang="en-US" altLang="ja-JP" sz="14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</a:t>
            </a:r>
            <a:r>
              <a:rPr lang="en-US" altLang="ja-JP" sz="1400" b="1" dirty="0" smtClean="0">
                <a:latin typeface="Times New Roman" pitchFamily="18" charset="0"/>
                <a:cs typeface="Times New Roman" pitchFamily="18" charset="0"/>
              </a:rPr>
              <a:t>USA</a:t>
            </a:r>
            <a:r>
              <a:rPr lang="en-US" altLang="ja-JP" sz="1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ja-JP" sz="1400" b="1" dirty="0" smtClean="0">
                <a:latin typeface="Times New Roman" pitchFamily="18" charset="0"/>
                <a:cs typeface="Times New Roman" pitchFamily="18" charset="0"/>
              </a:rPr>
              <a:t>Canada</a:t>
            </a:r>
          </a:p>
          <a:p>
            <a:pPr lvl="1">
              <a:lnSpc>
                <a:spcPts val="3000"/>
              </a:lnSpc>
              <a:spcBef>
                <a:spcPts val="0"/>
              </a:spcBef>
              <a:defRPr/>
            </a:pPr>
            <a:r>
              <a:rPr lang="en-US" altLang="ja-JP" sz="18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en-US" altLang="ja-JP" sz="1800" b="1" baseline="30000" dirty="0">
                <a:latin typeface="Times New Roman" pitchFamily="18" charset="0"/>
                <a:cs typeface="Times New Roman" pitchFamily="18" charset="0"/>
              </a:rPr>
              <a:t>98</a:t>
            </a:r>
            <a:r>
              <a:rPr lang="en-US" altLang="ja-JP" sz="1800" b="1" dirty="0">
                <a:latin typeface="Times New Roman" pitchFamily="18" charset="0"/>
                <a:cs typeface="Times New Roman" pitchFamily="18" charset="0"/>
              </a:rPr>
              <a:t>Mo(</a:t>
            </a:r>
            <a:r>
              <a:rPr lang="en-US" altLang="ja-JP" sz="1800" b="1" i="1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ja-JP" sz="1800" b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altLang="ja-JP" sz="1800" b="1" i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</a:t>
            </a:r>
            <a:r>
              <a:rPr lang="en-US" altLang="ja-JP" sz="1800" b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altLang="ja-JP" sz="1800" b="1" baseline="30000" dirty="0">
                <a:latin typeface="Times New Roman" pitchFamily="18" charset="0"/>
                <a:cs typeface="Times New Roman" pitchFamily="18" charset="0"/>
              </a:rPr>
              <a:t>99</a:t>
            </a:r>
            <a:r>
              <a:rPr lang="en-US" altLang="ja-JP" sz="1800" b="1" dirty="0">
                <a:latin typeface="Times New Roman" pitchFamily="18" charset="0"/>
                <a:cs typeface="Times New Roman" pitchFamily="18" charset="0"/>
              </a:rPr>
              <a:t>Mo    </a:t>
            </a:r>
            <a:r>
              <a:rPr lang="en-US" altLang="ja-JP" sz="18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 testing</a:t>
            </a:r>
            <a:r>
              <a:rPr lang="en-US" altLang="ja-JP" sz="1800" b="1" dirty="0" smtClean="0"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en-US" altLang="ja-JP" sz="1800" b="1" dirty="0">
                <a:latin typeface="Times New Roman" pitchFamily="18" charset="0"/>
                <a:cs typeface="Times New Roman" pitchFamily="18" charset="0"/>
              </a:rPr>
              <a:t>parent </a:t>
            </a:r>
            <a:r>
              <a:rPr lang="en-US" altLang="ja-JP" sz="1800" b="1" baseline="30000" dirty="0">
                <a:latin typeface="Times New Roman" pitchFamily="18" charset="0"/>
                <a:cs typeface="Times New Roman" pitchFamily="18" charset="0"/>
              </a:rPr>
              <a:t>99</a:t>
            </a:r>
            <a:r>
              <a:rPr lang="en-US" altLang="ja-JP" sz="1800" b="1" dirty="0">
                <a:latin typeface="Times New Roman" pitchFamily="18" charset="0"/>
                <a:cs typeface="Times New Roman" pitchFamily="18" charset="0"/>
              </a:rPr>
              <a:t>Mo production    </a:t>
            </a:r>
            <a:endParaRPr lang="en-US" altLang="ja-JP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lnSpc>
                <a:spcPts val="3000"/>
              </a:lnSpc>
              <a:spcBef>
                <a:spcPts val="0"/>
              </a:spcBef>
              <a:defRPr/>
            </a:pPr>
            <a:r>
              <a:rPr lang="en-US" altLang="ja-JP" sz="1800" b="1" baseline="30000" dirty="0" smtClean="0">
                <a:latin typeface="Times New Roman" pitchFamily="18" charset="0"/>
                <a:cs typeface="Times New Roman" pitchFamily="18" charset="0"/>
              </a:rPr>
              <a:t>100</a:t>
            </a:r>
            <a:r>
              <a:rPr lang="en-US" altLang="ja-JP" sz="1800" b="1" dirty="0" smtClean="0">
                <a:latin typeface="Times New Roman" pitchFamily="18" charset="0"/>
                <a:cs typeface="Times New Roman" pitchFamily="18" charset="0"/>
              </a:rPr>
              <a:t>Mo</a:t>
            </a:r>
            <a:r>
              <a:rPr lang="en-US" altLang="ja-JP" sz="18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ja-JP" sz="1800" b="1" i="1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ja-JP" sz="1800" b="1" dirty="0">
                <a:latin typeface="Times New Roman" pitchFamily="18" charset="0"/>
                <a:cs typeface="Times New Roman" pitchFamily="18" charset="0"/>
              </a:rPr>
              <a:t>,2</a:t>
            </a:r>
            <a:r>
              <a:rPr lang="en-US" altLang="ja-JP" sz="1800" b="1" i="1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ja-JP" sz="1800" b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altLang="ja-JP" sz="1800" b="1" baseline="30000" dirty="0">
                <a:latin typeface="Times New Roman" pitchFamily="18" charset="0"/>
                <a:cs typeface="Times New Roman" pitchFamily="18" charset="0"/>
              </a:rPr>
              <a:t>99</a:t>
            </a:r>
            <a:r>
              <a:rPr lang="en-US" altLang="ja-JP" sz="1800" b="1" dirty="0">
                <a:latin typeface="Times New Roman" pitchFamily="18" charset="0"/>
                <a:cs typeface="Times New Roman" pitchFamily="18" charset="0"/>
              </a:rPr>
              <a:t>Mo  </a:t>
            </a:r>
            <a:r>
              <a:rPr lang="en-US" altLang="ja-JP" sz="18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 testing                      (easier to implement)</a:t>
            </a:r>
            <a:endParaRPr lang="en-US" altLang="ja-JP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3000"/>
              </a:lnSpc>
              <a:spcBef>
                <a:spcPts val="0"/>
              </a:spcBef>
              <a:buFont typeface="Symbol" charset="0"/>
              <a:buChar char="·"/>
              <a:defRPr/>
            </a:pPr>
            <a:endParaRPr lang="en-US" altLang="ja-JP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7347BD-6454-FC4C-BC7A-09927F61B437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6191" y="2160000"/>
            <a:ext cx="2303421" cy="17746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27720" y="2764800"/>
            <a:ext cx="1365066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Nuclear plants</a:t>
            </a:r>
          </a:p>
          <a:p>
            <a:r>
              <a:rPr lang="en-US" sz="1400" dirty="0"/>
              <a:t>b</a:t>
            </a:r>
            <a:r>
              <a:rPr lang="en-US" sz="1400" dirty="0" smtClean="0"/>
              <a:t>eing dismissed</a:t>
            </a:r>
            <a:endParaRPr lang="en-US" sz="1400" dirty="0"/>
          </a:p>
        </p:txBody>
      </p:sp>
      <p:sp>
        <p:nvSpPr>
          <p:cNvPr id="8" name="Right Brace 7"/>
          <p:cNvSpPr/>
          <p:nvPr/>
        </p:nvSpPr>
        <p:spPr>
          <a:xfrm>
            <a:off x="4933312" y="4847040"/>
            <a:ext cx="155448" cy="9144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08600" y="6126167"/>
            <a:ext cx="4442242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Developments in accelerator physics required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565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203" y="272450"/>
            <a:ext cx="8229600" cy="1143000"/>
          </a:xfrm>
        </p:spPr>
        <p:txBody>
          <a:bodyPr/>
          <a:lstStyle/>
          <a:p>
            <a:r>
              <a:rPr lang="en-US" dirty="0">
                <a:latin typeface="Symbol" charset="2"/>
                <a:cs typeface="Symbol" charset="2"/>
              </a:rPr>
              <a:t>b</a:t>
            </a:r>
            <a:r>
              <a:rPr lang="en-US" baseline="30000" dirty="0" smtClean="0"/>
              <a:t>+</a:t>
            </a:r>
            <a:r>
              <a:rPr lang="en-US" dirty="0" smtClean="0"/>
              <a:t> </a:t>
            </a:r>
            <a:r>
              <a:rPr lang="en-US" dirty="0"/>
              <a:t>RGS</a:t>
            </a:r>
            <a:r>
              <a:rPr lang="en-US" dirty="0" smtClean="0"/>
              <a:t>: different isotopes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4"/>
            <a:ext cx="3808870" cy="4525963"/>
          </a:xfrm>
        </p:spPr>
        <p:txBody>
          <a:bodyPr/>
          <a:lstStyle/>
          <a:p>
            <a:r>
              <a:rPr lang="en-US" baseline="30000" dirty="0" smtClean="0"/>
              <a:t>18</a:t>
            </a:r>
            <a:r>
              <a:rPr lang="en-US" dirty="0" smtClean="0"/>
              <a:t>F not the only tracer</a:t>
            </a:r>
          </a:p>
          <a:p>
            <a:r>
              <a:rPr lang="en-US" dirty="0" smtClean="0">
                <a:latin typeface="Calibri"/>
                <a:cs typeface="Calibri"/>
              </a:rPr>
              <a:t>Mean</a:t>
            </a:r>
            <a:r>
              <a:rPr lang="en-US" dirty="0" smtClean="0">
                <a:latin typeface="Symbol" charset="2"/>
                <a:cs typeface="Symbol" charset="2"/>
              </a:rPr>
              <a:t> b</a:t>
            </a:r>
            <a:r>
              <a:rPr lang="en-US" baseline="30000" dirty="0" smtClean="0">
                <a:latin typeface="Symbol" charset="2"/>
                <a:cs typeface="Symbol" charset="2"/>
              </a:rPr>
              <a:t>+</a:t>
            </a:r>
            <a:r>
              <a:rPr lang="en-US" dirty="0" smtClean="0">
                <a:latin typeface="Symbol" charset="2"/>
                <a:cs typeface="Symbol" charset="2"/>
              </a:rPr>
              <a:t> </a:t>
            </a:r>
            <a:r>
              <a:rPr lang="en-US" dirty="0" smtClean="0">
                <a:latin typeface="Calibri"/>
                <a:cs typeface="Calibri"/>
              </a:rPr>
              <a:t>energy </a:t>
            </a:r>
            <a:r>
              <a:rPr lang="en-US" dirty="0" smtClean="0"/>
              <a:t>critical parameter</a:t>
            </a:r>
          </a:p>
          <a:p>
            <a:r>
              <a:rPr lang="en-US" dirty="0" smtClean="0"/>
              <a:t>Each tracer has different clinical applications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7347BD-6454-FC4C-BC7A-09927F61B437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45"/>
          <a:stretch/>
        </p:blipFill>
        <p:spPr>
          <a:xfrm>
            <a:off x="4549652" y="1390987"/>
            <a:ext cx="4594348" cy="53304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69058" y="4420166"/>
            <a:ext cx="851315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"/>
                <a:cs typeface="Times"/>
              </a:rPr>
              <a:t>(87.9%)</a:t>
            </a:r>
            <a:endParaRPr lang="en-US" sz="1600" dirty="0">
              <a:latin typeface="Times"/>
              <a:cs typeface="Time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7570424" y="4420166"/>
            <a:ext cx="1232969" cy="0"/>
          </a:xfrm>
          <a:prstGeom prst="line">
            <a:avLst/>
          </a:prstGeom>
          <a:ln w="9525" cmpd="sng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7101897" y="2601417"/>
            <a:ext cx="715121" cy="295895"/>
          </a:xfrm>
          <a:prstGeom prst="ellipse">
            <a:avLst/>
          </a:prstGeom>
          <a:solidFill>
            <a:srgbClr val="ECBC39">
              <a:alpha val="4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101897" y="3727807"/>
            <a:ext cx="715121" cy="295895"/>
          </a:xfrm>
          <a:prstGeom prst="ellipse">
            <a:avLst/>
          </a:prstGeom>
          <a:solidFill>
            <a:srgbClr val="ECBC39">
              <a:alpha val="4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101897" y="3362390"/>
            <a:ext cx="715121" cy="295895"/>
          </a:xfrm>
          <a:prstGeom prst="ellipse">
            <a:avLst/>
          </a:prstGeom>
          <a:solidFill>
            <a:srgbClr val="ECBC39">
              <a:alpha val="4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188203" y="5108654"/>
            <a:ext cx="715121" cy="295895"/>
          </a:xfrm>
          <a:prstGeom prst="ellipse">
            <a:avLst/>
          </a:prstGeom>
          <a:solidFill>
            <a:srgbClr val="ECBC39">
              <a:alpha val="4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101897" y="4462825"/>
            <a:ext cx="715121" cy="295895"/>
          </a:xfrm>
          <a:prstGeom prst="ellipse">
            <a:avLst/>
          </a:prstGeom>
          <a:solidFill>
            <a:srgbClr val="ECBC39">
              <a:alpha val="4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353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ymbol" charset="2"/>
                <a:cs typeface="Symbol" charset="2"/>
              </a:rPr>
              <a:t>b</a:t>
            </a:r>
            <a:r>
              <a:rPr lang="en-US" baseline="30000" dirty="0" smtClean="0"/>
              <a:t>-</a:t>
            </a:r>
            <a:r>
              <a:rPr lang="en-US" dirty="0" smtClean="0"/>
              <a:t> probe on </a:t>
            </a:r>
            <a:r>
              <a:rPr lang="en-US" dirty="0" smtClean="0">
                <a:latin typeface="Symbol" charset="2"/>
                <a:cs typeface="Symbol" charset="2"/>
              </a:rPr>
              <a:t>b</a:t>
            </a:r>
            <a:r>
              <a:rPr lang="en-US" baseline="30000" dirty="0" smtClean="0"/>
              <a:t>+</a:t>
            </a:r>
            <a:r>
              <a:rPr lang="en-US" dirty="0" smtClean="0"/>
              <a:t> isotopes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5"/>
            <a:ext cx="4129441" cy="1087516"/>
          </a:xfrm>
        </p:spPr>
        <p:txBody>
          <a:bodyPr/>
          <a:lstStyle/>
          <a:p>
            <a:r>
              <a:rPr lang="en-US" dirty="0" smtClean="0"/>
              <a:t>Positron/</a:t>
            </a:r>
            <a:r>
              <a:rPr lang="en-US" dirty="0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 separation with copper layers</a:t>
            </a:r>
          </a:p>
          <a:p>
            <a:r>
              <a:rPr lang="en-US" dirty="0" smtClean="0"/>
              <a:t>Results scaled to 10kBq/ml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7347BD-6454-FC4C-BC7A-09927F61B437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9747588"/>
              </p:ext>
            </p:extLst>
          </p:nvPr>
        </p:nvGraphicFramePr>
        <p:xfrm>
          <a:off x="160284" y="4036341"/>
          <a:ext cx="4794687" cy="268513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98229"/>
                <a:gridCol w="1598229"/>
                <a:gridCol w="1598229"/>
              </a:tblGrid>
              <a:tr h="552435">
                <a:tc>
                  <a:txBody>
                    <a:bodyPr/>
                    <a:lstStyle/>
                    <a:p>
                      <a:r>
                        <a:rPr lang="en-US" dirty="0" smtClean="0"/>
                        <a:t>10 </a:t>
                      </a:r>
                      <a:r>
                        <a:rPr lang="en-US" dirty="0" err="1" smtClean="0"/>
                        <a:t>kBq</a:t>
                      </a:r>
                      <a:r>
                        <a:rPr lang="en-US" dirty="0" smtClean="0"/>
                        <a:t>/ml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30000" dirty="0" smtClean="0"/>
                        <a:t>18</a:t>
                      </a:r>
                      <a:r>
                        <a:rPr lang="en-US" dirty="0" smtClean="0"/>
                        <a:t>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30000" dirty="0" smtClean="0"/>
                        <a:t>68</a:t>
                      </a:r>
                      <a:r>
                        <a:rPr lang="en-US" dirty="0" smtClean="0"/>
                        <a:t>Ga</a:t>
                      </a:r>
                      <a:endParaRPr lang="en-US" dirty="0"/>
                    </a:p>
                  </a:txBody>
                  <a:tcPr/>
                </a:tc>
              </a:tr>
              <a:tr h="790134">
                <a:tc>
                  <a:txBody>
                    <a:bodyPr/>
                    <a:lstStyle/>
                    <a:p>
                      <a:r>
                        <a:rPr lang="en-US" dirty="0" smtClean="0"/>
                        <a:t>Counts no shield</a:t>
                      </a:r>
                      <a:r>
                        <a:rPr lang="en-US" baseline="0" dirty="0" smtClean="0"/>
                        <a:t> (</a:t>
                      </a:r>
                      <a:r>
                        <a:rPr lang="en-US" baseline="0" dirty="0" err="1" smtClean="0"/>
                        <a:t>e+</a:t>
                      </a:r>
                      <a:r>
                        <a:rPr lang="en-US" baseline="0" dirty="0" err="1" smtClean="0">
                          <a:latin typeface="Symbol" charset="2"/>
                          <a:cs typeface="Symbol" charset="2"/>
                        </a:rPr>
                        <a:t>g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11.9±0.3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3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51.2±0.8</a:t>
                      </a:r>
                    </a:p>
                  </a:txBody>
                  <a:tcPr/>
                </a:tc>
              </a:tr>
              <a:tr h="790134">
                <a:tc>
                  <a:txBody>
                    <a:bodyPr/>
                    <a:lstStyle/>
                    <a:p>
                      <a:r>
                        <a:rPr lang="en-US" dirty="0" smtClean="0"/>
                        <a:t>Counts with Cu shield (</a:t>
                      </a:r>
                      <a:r>
                        <a:rPr lang="en-US" dirty="0" smtClean="0">
                          <a:latin typeface="Symbol" charset="2"/>
                          <a:cs typeface="Symbol" charset="2"/>
                        </a:rPr>
                        <a:t>g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3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3.0±0.1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3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1.7±0.1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552435">
                <a:tc>
                  <a:txBody>
                    <a:bodyPr/>
                    <a:lstStyle/>
                    <a:p>
                      <a:r>
                        <a:rPr lang="en-US" dirty="0" smtClean="0"/>
                        <a:t>Difference (e)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3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8.9±0.3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3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49.5±0.8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2247" y="1504277"/>
            <a:ext cx="2503453" cy="506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604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56410" y="217553"/>
            <a:ext cx="7313613" cy="430447"/>
          </a:xfrm>
        </p:spPr>
        <p:txBody>
          <a:bodyPr/>
          <a:lstStyle/>
          <a:p>
            <a:r>
              <a:rPr lang="en-US" sz="3200" dirty="0">
                <a:latin typeface="Symbol" charset="2"/>
                <a:cs typeface="Symbol" charset="2"/>
              </a:rPr>
              <a:t>b</a:t>
            </a:r>
            <a:r>
              <a:rPr lang="en-US" sz="3200" dirty="0" smtClean="0"/>
              <a:t>- RGS:</a:t>
            </a:r>
            <a:br>
              <a:rPr lang="en-US" sz="3200" dirty="0" smtClean="0"/>
            </a:br>
            <a:r>
              <a:rPr lang="en-US" sz="3200" dirty="0" smtClean="0"/>
              <a:t> Other isotopes (I)</a:t>
            </a:r>
            <a:endParaRPr lang="en-US" sz="32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6945374"/>
              </p:ext>
            </p:extLst>
          </p:nvPr>
        </p:nvGraphicFramePr>
        <p:xfrm>
          <a:off x="329283" y="1526569"/>
          <a:ext cx="8650745" cy="422032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04457"/>
                <a:gridCol w="910408"/>
                <a:gridCol w="957826"/>
                <a:gridCol w="842421"/>
                <a:gridCol w="1356426"/>
                <a:gridCol w="1070788"/>
                <a:gridCol w="2808419"/>
              </a:tblGrid>
              <a:tr h="607905"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Isotope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T</a:t>
                      </a:r>
                      <a:r>
                        <a:rPr lang="en-US" sz="1300" baseline="-25000" dirty="0" smtClean="0"/>
                        <a:t>1/2</a:t>
                      </a:r>
                      <a:r>
                        <a:rPr lang="en-US" sz="1300" baseline="0" dirty="0" smtClean="0"/>
                        <a:t>(h)</a:t>
                      </a:r>
                      <a:endParaRPr lang="en-US" sz="13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err="1" smtClean="0"/>
                        <a:t>E</a:t>
                      </a:r>
                      <a:r>
                        <a:rPr lang="en-US" sz="1300" baseline="-25000" dirty="0" err="1" smtClean="0"/>
                        <a:t>g</a:t>
                      </a:r>
                      <a:r>
                        <a:rPr lang="en-US" sz="1300" dirty="0" smtClean="0"/>
                        <a:t>(</a:t>
                      </a:r>
                      <a:r>
                        <a:rPr lang="en-US" sz="1300" dirty="0" err="1" smtClean="0"/>
                        <a:t>keV</a:t>
                      </a:r>
                      <a:r>
                        <a:rPr lang="en-US" sz="1300" dirty="0" smtClean="0"/>
                        <a:t>)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err="1" smtClean="0"/>
                        <a:t>I</a:t>
                      </a:r>
                      <a:r>
                        <a:rPr lang="en-US" sz="1300" baseline="-25000" dirty="0" err="1" smtClean="0"/>
                        <a:t>g</a:t>
                      </a:r>
                      <a:r>
                        <a:rPr lang="en-US" sz="1300" dirty="0" smtClean="0"/>
                        <a:t>(%)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err="1" smtClean="0"/>
                        <a:t>EP</a:t>
                      </a:r>
                      <a:r>
                        <a:rPr lang="en-US" sz="1300" baseline="-25000" dirty="0" err="1" smtClean="0"/>
                        <a:t>b</a:t>
                      </a:r>
                      <a:r>
                        <a:rPr lang="en-US" sz="1300" dirty="0" smtClean="0"/>
                        <a:t>(</a:t>
                      </a:r>
                      <a:r>
                        <a:rPr lang="en-US" sz="1300" dirty="0" err="1" smtClean="0"/>
                        <a:t>keV</a:t>
                      </a:r>
                      <a:r>
                        <a:rPr lang="en-US" sz="1300" dirty="0" smtClean="0"/>
                        <a:t>)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 err="1" smtClean="0"/>
                        <a:t>I</a:t>
                      </a:r>
                      <a:r>
                        <a:rPr lang="en-US" sz="1300" baseline="-25000" dirty="0" err="1" smtClean="0"/>
                        <a:t>b</a:t>
                      </a:r>
                      <a:r>
                        <a:rPr lang="en-US" sz="1300" dirty="0" smtClean="0"/>
                        <a:t>(%)</a:t>
                      </a:r>
                    </a:p>
                    <a:p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Use</a:t>
                      </a:r>
                      <a:endParaRPr lang="en-US" sz="1300" dirty="0"/>
                    </a:p>
                  </a:txBody>
                  <a:tcPr/>
                </a:tc>
              </a:tr>
              <a:tr h="256114">
                <a:tc>
                  <a:txBody>
                    <a:bodyPr/>
                    <a:lstStyle/>
                    <a:p>
                      <a:r>
                        <a:rPr lang="en-US" sz="1300" baseline="30000" dirty="0" smtClean="0"/>
                        <a:t>18</a:t>
                      </a:r>
                      <a:r>
                        <a:rPr lang="en-US" sz="1300" dirty="0" smtClean="0"/>
                        <a:t>F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1.8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511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200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633.5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97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FDG,</a:t>
                      </a:r>
                      <a:r>
                        <a:rPr lang="en-US" sz="1300" baseline="0" dirty="0" smtClean="0"/>
                        <a:t> most tumors</a:t>
                      </a:r>
                      <a:endParaRPr lang="en-US" sz="130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265677">
                <a:tc>
                  <a:txBody>
                    <a:bodyPr/>
                    <a:lstStyle/>
                    <a:p>
                      <a:r>
                        <a:rPr lang="en-US" sz="1300" baseline="30000" dirty="0" smtClean="0"/>
                        <a:t>21</a:t>
                      </a:r>
                      <a:r>
                        <a:rPr lang="en-US" sz="1300" dirty="0" smtClean="0"/>
                        <a:t>Si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2.6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1491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100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Same</a:t>
                      </a:r>
                      <a:r>
                        <a:rPr lang="en-US" sz="1300" baseline="0" dirty="0" smtClean="0"/>
                        <a:t> family as C (used in PET)</a:t>
                      </a:r>
                      <a:endParaRPr lang="en-US" sz="1300" dirty="0"/>
                    </a:p>
                  </a:txBody>
                  <a:tcPr>
                    <a:solidFill>
                      <a:srgbClr val="FFB5D5"/>
                    </a:solidFill>
                  </a:tcPr>
                </a:tc>
              </a:tr>
              <a:tr h="260298">
                <a:tc>
                  <a:txBody>
                    <a:bodyPr/>
                    <a:lstStyle/>
                    <a:p>
                      <a:r>
                        <a:rPr lang="en-US" sz="1300" baseline="30000" dirty="0" smtClean="0"/>
                        <a:t>32</a:t>
                      </a:r>
                      <a:r>
                        <a:rPr lang="en-US" sz="1300" dirty="0" smtClean="0"/>
                        <a:t>P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343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1710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100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Brain tumors [1]</a:t>
                      </a:r>
                      <a:endParaRPr lang="en-US" sz="130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299742">
                <a:tc>
                  <a:txBody>
                    <a:bodyPr/>
                    <a:lstStyle/>
                    <a:p>
                      <a:r>
                        <a:rPr lang="en-US" sz="1300" baseline="30000" dirty="0" smtClean="0"/>
                        <a:t>67</a:t>
                      </a:r>
                      <a:r>
                        <a:rPr lang="en-US" sz="1300" dirty="0" smtClean="0"/>
                        <a:t>Cu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62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93/184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16/48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377/468/561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22/20/99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Cu-64 in </a:t>
                      </a:r>
                      <a:r>
                        <a:rPr lang="en-US" sz="1300" dirty="0" err="1" smtClean="0"/>
                        <a:t>immuno</a:t>
                      </a:r>
                      <a:r>
                        <a:rPr lang="en-US" sz="1300" dirty="0" smtClean="0"/>
                        <a:t>-PET[3]</a:t>
                      </a:r>
                      <a:endParaRPr lang="en-US" sz="1300" dirty="0"/>
                    </a:p>
                  </a:txBody>
                  <a:tcPr>
                    <a:solidFill>
                      <a:srgbClr val="F8FFC4"/>
                    </a:solidFill>
                  </a:tcPr>
                </a:tc>
              </a:tr>
              <a:tr h="268942">
                <a:tc>
                  <a:txBody>
                    <a:bodyPr/>
                    <a:lstStyle/>
                    <a:p>
                      <a:r>
                        <a:rPr lang="en-US" sz="1300" baseline="30000" dirty="0" smtClean="0"/>
                        <a:t>83</a:t>
                      </a:r>
                      <a:r>
                        <a:rPr lang="en-US" sz="1300" dirty="0" smtClean="0"/>
                        <a:t>Br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2.4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935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99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Same family</a:t>
                      </a:r>
                      <a:r>
                        <a:rPr lang="en-US" sz="1300" baseline="0" dirty="0" smtClean="0"/>
                        <a:t> as F</a:t>
                      </a:r>
                      <a:endParaRPr lang="en-US" sz="1300" dirty="0"/>
                    </a:p>
                  </a:txBody>
                  <a:tcPr>
                    <a:solidFill>
                      <a:srgbClr val="FFB5D5"/>
                    </a:solidFill>
                  </a:tcPr>
                </a:tc>
              </a:tr>
              <a:tr h="233680">
                <a:tc>
                  <a:txBody>
                    <a:bodyPr/>
                    <a:lstStyle/>
                    <a:p>
                      <a:r>
                        <a:rPr lang="en-US" sz="1300" baseline="30000" dirty="0" smtClean="0"/>
                        <a:t>90</a:t>
                      </a:r>
                      <a:r>
                        <a:rPr lang="en-US" sz="1300" dirty="0" smtClean="0"/>
                        <a:t>Y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64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2280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100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NET &amp; Brain</a:t>
                      </a:r>
                      <a:r>
                        <a:rPr lang="en-US" sz="1300" baseline="0" dirty="0" smtClean="0"/>
                        <a:t> tumors[1]</a:t>
                      </a:r>
                      <a:endParaRPr lang="en-US" sz="130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198419">
                <a:tc>
                  <a:txBody>
                    <a:bodyPr/>
                    <a:lstStyle/>
                    <a:p>
                      <a:r>
                        <a:rPr lang="en-US" sz="1300" baseline="30000" dirty="0" smtClean="0"/>
                        <a:t>97</a:t>
                      </a:r>
                      <a:r>
                        <a:rPr lang="en-US" sz="1300" dirty="0" smtClean="0"/>
                        <a:t>Zr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17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743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93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759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88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aseline="30000" dirty="0" smtClean="0"/>
                        <a:t>89</a:t>
                      </a:r>
                      <a:r>
                        <a:rPr lang="en-US" sz="1300" dirty="0" smtClean="0"/>
                        <a:t>Zr used in </a:t>
                      </a:r>
                      <a:r>
                        <a:rPr lang="en-US" sz="1300" dirty="0" err="1" smtClean="0"/>
                        <a:t>immuno</a:t>
                      </a:r>
                      <a:r>
                        <a:rPr lang="en-US" sz="1300" dirty="0" smtClean="0"/>
                        <a:t>-PET</a:t>
                      </a:r>
                      <a:r>
                        <a:rPr lang="en-US" sz="1300" baseline="0" dirty="0" smtClean="0"/>
                        <a:t> [2]</a:t>
                      </a:r>
                      <a:endParaRPr lang="en-US" sz="1300" dirty="0"/>
                    </a:p>
                  </a:txBody>
                  <a:tcPr>
                    <a:solidFill>
                      <a:srgbClr val="F8FFC4"/>
                    </a:solidFill>
                  </a:tcPr>
                </a:tc>
              </a:tr>
              <a:tr h="297629">
                <a:tc>
                  <a:txBody>
                    <a:bodyPr/>
                    <a:lstStyle/>
                    <a:p>
                      <a:r>
                        <a:rPr lang="en-US" sz="1300" baseline="30000" dirty="0" smtClean="0"/>
                        <a:t>131</a:t>
                      </a:r>
                      <a:r>
                        <a:rPr lang="en-US" sz="1300" dirty="0" smtClean="0"/>
                        <a:t>I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192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365/637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82/7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334/696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7/90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Thyroid[1]</a:t>
                      </a:r>
                      <a:endParaRPr lang="en-US" sz="130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268941">
                <a:tc>
                  <a:txBody>
                    <a:bodyPr/>
                    <a:lstStyle/>
                    <a:p>
                      <a:r>
                        <a:rPr lang="en-US" sz="1300" baseline="30000" dirty="0" smtClean="0"/>
                        <a:t>133</a:t>
                      </a:r>
                      <a:r>
                        <a:rPr lang="en-US" sz="1300" dirty="0" smtClean="0"/>
                        <a:t>I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20.8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530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87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1227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83.4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Thyroid</a:t>
                      </a:r>
                      <a:endParaRPr lang="en-US" sz="1300" dirty="0"/>
                    </a:p>
                  </a:txBody>
                  <a:tcPr>
                    <a:solidFill>
                      <a:srgbClr val="F8FFC4"/>
                    </a:solidFill>
                  </a:tcPr>
                </a:tc>
              </a:tr>
              <a:tr h="323327">
                <a:tc>
                  <a:txBody>
                    <a:bodyPr/>
                    <a:lstStyle/>
                    <a:p>
                      <a:r>
                        <a:rPr lang="en-US" sz="1300" baseline="30000" dirty="0" smtClean="0"/>
                        <a:t>153</a:t>
                      </a:r>
                      <a:r>
                        <a:rPr lang="en-US" sz="1300" dirty="0" smtClean="0"/>
                        <a:t>Sm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46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103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29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635/704/808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31/49/18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Bone Cancer[1]</a:t>
                      </a:r>
                      <a:endParaRPr lang="en-US" sz="130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209176">
                <a:tc>
                  <a:txBody>
                    <a:bodyPr/>
                    <a:lstStyle/>
                    <a:p>
                      <a:r>
                        <a:rPr lang="en-US" sz="1300" baseline="30000" dirty="0" smtClean="0"/>
                        <a:t>177</a:t>
                      </a:r>
                      <a:r>
                        <a:rPr lang="en-US" sz="1300" dirty="0" smtClean="0"/>
                        <a:t>Lu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160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112/208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6/10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500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79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NET &amp;</a:t>
                      </a:r>
                      <a:r>
                        <a:rPr lang="en-US" sz="1300" baseline="0" dirty="0" smtClean="0"/>
                        <a:t> Brain </a:t>
                      </a:r>
                      <a:r>
                        <a:rPr lang="en-US" sz="1300" dirty="0" smtClean="0"/>
                        <a:t>tumors[1]</a:t>
                      </a:r>
                      <a:endParaRPr lang="en-US" sz="130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375243">
                <a:tc>
                  <a:txBody>
                    <a:bodyPr/>
                    <a:lstStyle/>
                    <a:p>
                      <a:r>
                        <a:rPr lang="en-US" sz="1300" baseline="30000" dirty="0" smtClean="0"/>
                        <a:t>188</a:t>
                      </a:r>
                      <a:r>
                        <a:rPr lang="en-US" sz="1300" dirty="0" smtClean="0"/>
                        <a:t>Re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17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155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15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1962/ 2118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25/72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Bone &amp; Liver [2] Cancer</a:t>
                      </a:r>
                      <a:endParaRPr lang="en-US" sz="130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5141156" y="148433"/>
            <a:ext cx="241910" cy="179887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Goudy Old Style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47219" y="57254"/>
            <a:ext cx="1927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  <a:latin typeface="Goudy Old Style"/>
              </a:rPr>
              <a:t>used in </a:t>
            </a:r>
            <a:r>
              <a:rPr lang="en-US" dirty="0" err="1" smtClean="0">
                <a:solidFill>
                  <a:prstClr val="black"/>
                </a:solidFill>
                <a:latin typeface="Goudy Old Style"/>
              </a:rPr>
              <a:t>Nucl</a:t>
            </a:r>
            <a:r>
              <a:rPr lang="en-US" dirty="0" smtClean="0">
                <a:solidFill>
                  <a:prstClr val="black"/>
                </a:solidFill>
                <a:latin typeface="Goudy Old Style"/>
              </a:rPr>
              <a:t>. Med.</a:t>
            </a:r>
            <a:endParaRPr lang="en-US" dirty="0">
              <a:solidFill>
                <a:prstClr val="black"/>
              </a:solidFill>
              <a:latin typeface="Goudy Old Style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29403" y="485393"/>
            <a:ext cx="241910" cy="179887"/>
          </a:xfrm>
          <a:prstGeom prst="rect">
            <a:avLst/>
          </a:prstGeom>
          <a:solidFill>
            <a:srgbClr val="EFE7C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Goudy Old Style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35466" y="394214"/>
            <a:ext cx="3516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  <a:latin typeface="Goudy Old Style"/>
              </a:rPr>
              <a:t>Isotopes of those used in </a:t>
            </a:r>
            <a:r>
              <a:rPr lang="en-US" dirty="0" err="1" smtClean="0">
                <a:solidFill>
                  <a:prstClr val="black"/>
                </a:solidFill>
                <a:latin typeface="Goudy Old Style"/>
              </a:rPr>
              <a:t>Nucl</a:t>
            </a:r>
            <a:r>
              <a:rPr lang="en-US" dirty="0" smtClean="0">
                <a:solidFill>
                  <a:prstClr val="black"/>
                </a:solidFill>
                <a:latin typeface="Goudy Old Style"/>
              </a:rPr>
              <a:t>. Med.</a:t>
            </a:r>
            <a:endParaRPr lang="en-US" dirty="0">
              <a:solidFill>
                <a:prstClr val="black"/>
              </a:solidFill>
              <a:latin typeface="Goudy Old Style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30419" y="5807699"/>
            <a:ext cx="6797967" cy="7386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457200"/>
            <a:r>
              <a:rPr lang="en-US" sz="1400" dirty="0" smtClean="0">
                <a:solidFill>
                  <a:prstClr val="black"/>
                </a:solidFill>
                <a:latin typeface="Goudy Old Style"/>
              </a:rPr>
              <a:t>[1] Review in </a:t>
            </a:r>
            <a:r>
              <a:rPr lang="da-DK" sz="1400" dirty="0" err="1">
                <a:solidFill>
                  <a:prstClr val="black"/>
                </a:solidFill>
                <a:latin typeface="Goudy Old Style"/>
              </a:rPr>
              <a:t>Yeaong</a:t>
            </a:r>
            <a:r>
              <a:rPr lang="da-DK" sz="1400" dirty="0">
                <a:solidFill>
                  <a:prstClr val="black"/>
                </a:solidFill>
                <a:latin typeface="Goudy Old Style"/>
              </a:rPr>
              <a:t> C.H. et al.</a:t>
            </a:r>
            <a:r>
              <a:rPr lang="en-US" sz="1400" dirty="0" smtClean="0">
                <a:solidFill>
                  <a:prstClr val="black"/>
                </a:solidFill>
                <a:latin typeface="Goudy Old Style"/>
              </a:rPr>
              <a:t> </a:t>
            </a:r>
            <a:r>
              <a:rPr lang="fi-FI" sz="1400" dirty="0">
                <a:solidFill>
                  <a:prstClr val="black"/>
                </a:solidFill>
                <a:latin typeface="Goudy Old Style"/>
              </a:rPr>
              <a:t>J. </a:t>
            </a:r>
            <a:r>
              <a:rPr lang="fi-FI" sz="1400" dirty="0" err="1">
                <a:solidFill>
                  <a:prstClr val="black"/>
                </a:solidFill>
                <a:latin typeface="Goudy Old Style"/>
              </a:rPr>
              <a:t>Zhejiang</a:t>
            </a:r>
            <a:r>
              <a:rPr lang="fi-FI" sz="1400" dirty="0">
                <a:solidFill>
                  <a:prstClr val="black"/>
                </a:solidFill>
                <a:latin typeface="Goudy Old Style"/>
              </a:rPr>
              <a:t> </a:t>
            </a:r>
            <a:r>
              <a:rPr lang="fi-FI" sz="1400" dirty="0" err="1">
                <a:solidFill>
                  <a:prstClr val="black"/>
                </a:solidFill>
                <a:latin typeface="Goudy Old Style"/>
              </a:rPr>
              <a:t>Univ</a:t>
            </a:r>
            <a:r>
              <a:rPr lang="fi-FI" sz="1400" dirty="0">
                <a:solidFill>
                  <a:prstClr val="black"/>
                </a:solidFill>
                <a:latin typeface="Goudy Old Style"/>
              </a:rPr>
              <a:t>. SCIENCE B Vol.15 No.10 P.845-863 (2014</a:t>
            </a:r>
            <a:r>
              <a:rPr lang="fi-FI" sz="1400" dirty="0" smtClean="0">
                <a:solidFill>
                  <a:prstClr val="black"/>
                </a:solidFill>
                <a:latin typeface="Goudy Old Style"/>
              </a:rPr>
              <a:t>)</a:t>
            </a:r>
          </a:p>
          <a:p>
            <a:pPr defTabSz="457200"/>
            <a:r>
              <a:rPr lang="fi-FI" sz="1400" dirty="0" smtClean="0">
                <a:solidFill>
                  <a:prstClr val="black"/>
                </a:solidFill>
                <a:latin typeface="Goudy Old Style"/>
              </a:rPr>
              <a:t>[2] van de </a:t>
            </a:r>
            <a:r>
              <a:rPr lang="fi-FI" sz="1400" dirty="0" err="1" smtClean="0">
                <a:solidFill>
                  <a:prstClr val="black"/>
                </a:solidFill>
                <a:latin typeface="Goudy Old Style"/>
              </a:rPr>
              <a:t>Watering</a:t>
            </a:r>
            <a:r>
              <a:rPr lang="fi-FI" sz="1400" dirty="0" smtClean="0">
                <a:solidFill>
                  <a:prstClr val="black"/>
                </a:solidFill>
                <a:latin typeface="Goudy Old Style"/>
              </a:rPr>
              <a:t> F.C. </a:t>
            </a:r>
            <a:r>
              <a:rPr lang="en-US" sz="1400" dirty="0" smtClean="0">
                <a:solidFill>
                  <a:prstClr val="black"/>
                </a:solidFill>
                <a:latin typeface="Goudy Old Style"/>
              </a:rPr>
              <a:t>et al. </a:t>
            </a:r>
            <a:r>
              <a:rPr lang="da-DK" sz="1400" dirty="0" err="1" smtClean="0">
                <a:solidFill>
                  <a:prstClr val="black"/>
                </a:solidFill>
                <a:latin typeface="Goudy Old Style"/>
              </a:rPr>
              <a:t>Biomed</a:t>
            </a:r>
            <a:r>
              <a:rPr lang="da-DK" sz="1400" dirty="0" smtClean="0">
                <a:solidFill>
                  <a:prstClr val="black"/>
                </a:solidFill>
                <a:latin typeface="Goudy Old Style"/>
              </a:rPr>
              <a:t> </a:t>
            </a:r>
            <a:r>
              <a:rPr lang="da-DK" sz="1400" dirty="0">
                <a:solidFill>
                  <a:prstClr val="black"/>
                </a:solidFill>
                <a:latin typeface="Goudy Old Style"/>
              </a:rPr>
              <a:t>Res Int. 2014;2014:203601</a:t>
            </a:r>
            <a:r>
              <a:rPr lang="da-DK" sz="1400" dirty="0" smtClean="0">
                <a:solidFill>
                  <a:prstClr val="black"/>
                </a:solidFill>
                <a:latin typeface="Goudy Old Style"/>
              </a:rPr>
              <a:t>.</a:t>
            </a:r>
          </a:p>
          <a:p>
            <a:pPr defTabSz="457200"/>
            <a:r>
              <a:rPr lang="da-DK" sz="1400" dirty="0" smtClean="0">
                <a:solidFill>
                  <a:prstClr val="black"/>
                </a:solidFill>
                <a:latin typeface="Goudy Old Style"/>
              </a:rPr>
              <a:t>[3]</a:t>
            </a:r>
            <a:r>
              <a:rPr lang="en-US" sz="1400" dirty="0">
                <a:solidFill>
                  <a:prstClr val="black"/>
                </a:solidFill>
                <a:latin typeface="Goudy Old Style"/>
              </a:rPr>
              <a:t> </a:t>
            </a:r>
            <a:r>
              <a:rPr lang="en-US" sz="1400" dirty="0" err="1" smtClean="0">
                <a:solidFill>
                  <a:prstClr val="black"/>
                </a:solidFill>
                <a:latin typeface="Goudy Old Style"/>
              </a:rPr>
              <a:t>Asabella</a:t>
            </a:r>
            <a:r>
              <a:rPr lang="en-US" sz="1400" dirty="0" smtClean="0">
                <a:solidFill>
                  <a:prstClr val="black"/>
                </a:solidFill>
                <a:latin typeface="Goudy Old Style"/>
              </a:rPr>
              <a:t> A.N. et al. </a:t>
            </a:r>
            <a:r>
              <a:rPr lang="en-US" sz="1400" dirty="0" err="1" smtClean="0">
                <a:solidFill>
                  <a:prstClr val="black"/>
                </a:solidFill>
                <a:latin typeface="Goudy Old Style"/>
              </a:rPr>
              <a:t>BioMed</a:t>
            </a:r>
            <a:r>
              <a:rPr lang="en-US" sz="1400" dirty="0" smtClean="0">
                <a:solidFill>
                  <a:prstClr val="black"/>
                </a:solidFill>
                <a:latin typeface="Goudy Old Style"/>
              </a:rPr>
              <a:t> Res. Intl. 786463 (2014)</a:t>
            </a:r>
            <a:endParaRPr lang="fi-FI" sz="1400" dirty="0" smtClean="0">
              <a:solidFill>
                <a:prstClr val="black"/>
              </a:solidFill>
              <a:latin typeface="Goudy Old Style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146782" y="868248"/>
            <a:ext cx="241910" cy="179887"/>
          </a:xfrm>
          <a:prstGeom prst="rect">
            <a:avLst/>
          </a:prstGeom>
          <a:solidFill>
            <a:srgbClr val="FFB5D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Goudy Old Style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52845" y="777069"/>
            <a:ext cx="3591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  <a:latin typeface="Goudy Old Style"/>
              </a:rPr>
              <a:t>Same </a:t>
            </a:r>
            <a:r>
              <a:rPr lang="en-US" dirty="0" err="1" smtClean="0">
                <a:solidFill>
                  <a:prstClr val="black"/>
                </a:solidFill>
                <a:latin typeface="Goudy Old Style"/>
              </a:rPr>
              <a:t>chem</a:t>
            </a:r>
            <a:r>
              <a:rPr lang="en-US" dirty="0" smtClean="0">
                <a:solidFill>
                  <a:prstClr val="black"/>
                </a:solidFill>
                <a:latin typeface="Goudy Old Style"/>
              </a:rPr>
              <a:t> family of those used in </a:t>
            </a:r>
            <a:r>
              <a:rPr lang="en-US" dirty="0" err="1" smtClean="0">
                <a:solidFill>
                  <a:prstClr val="black"/>
                </a:solidFill>
                <a:latin typeface="Goudy Old Style"/>
              </a:rPr>
              <a:t>Nucl</a:t>
            </a:r>
            <a:r>
              <a:rPr lang="en-US" dirty="0" smtClean="0">
                <a:solidFill>
                  <a:prstClr val="black"/>
                </a:solidFill>
                <a:latin typeface="Goudy Old Style"/>
              </a:rPr>
              <a:t>. Med.</a:t>
            </a:r>
            <a:endParaRPr lang="en-US" dirty="0">
              <a:solidFill>
                <a:prstClr val="black"/>
              </a:solidFill>
              <a:latin typeface="Goudy Old Styl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1100" y="1048135"/>
            <a:ext cx="4612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C. Mancini-</a:t>
            </a:r>
            <a:r>
              <a:rPr lang="en-US" dirty="0" err="1" smtClean="0"/>
              <a:t>Terracciano</a:t>
            </a:r>
            <a:r>
              <a:rPr lang="en-US" dirty="0"/>
              <a:t> et al., arXiv:1610.09246</a:t>
            </a:r>
          </a:p>
        </p:txBody>
      </p:sp>
    </p:spTree>
    <p:extLst>
      <p:ext uri="{BB962C8B-B14F-4D97-AF65-F5344CB8AC3E}">
        <p14:creationId xmlns:p14="http://schemas.microsoft.com/office/powerpoint/2010/main" val="4081915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07517" y="117572"/>
            <a:ext cx="7313613" cy="868362"/>
          </a:xfrm>
        </p:spPr>
        <p:txBody>
          <a:bodyPr/>
          <a:lstStyle/>
          <a:p>
            <a:r>
              <a:rPr lang="en-US" sz="3200" dirty="0">
                <a:latin typeface="Symbol" charset="2"/>
                <a:cs typeface="Symbol" charset="2"/>
              </a:rPr>
              <a:t>b</a:t>
            </a:r>
            <a:r>
              <a:rPr lang="en-US" sz="3200" dirty="0"/>
              <a:t>- RGS:</a:t>
            </a:r>
            <a:br>
              <a:rPr lang="en-US" sz="3200" dirty="0"/>
            </a:br>
            <a:r>
              <a:rPr lang="en-US" sz="3200" dirty="0"/>
              <a:t> Other isotopes (I)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6078268"/>
              </p:ext>
            </p:extLst>
          </p:nvPr>
        </p:nvGraphicFramePr>
        <p:xfrm>
          <a:off x="367888" y="1085633"/>
          <a:ext cx="5968034" cy="535535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99309"/>
                <a:gridCol w="1099327"/>
                <a:gridCol w="992076"/>
                <a:gridCol w="1418883"/>
                <a:gridCol w="1114930"/>
                <a:gridCol w="643509"/>
              </a:tblGrid>
              <a:tr h="73065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Isotope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E</a:t>
                      </a:r>
                      <a:r>
                        <a:rPr lang="en-US" sz="1600" baseline="-25000" dirty="0" err="1" smtClean="0"/>
                        <a:t>g</a:t>
                      </a:r>
                      <a:r>
                        <a:rPr lang="en-US" sz="1600" dirty="0" smtClean="0"/>
                        <a:t>(</a:t>
                      </a:r>
                      <a:r>
                        <a:rPr lang="en-US" sz="1600" dirty="0" err="1" smtClean="0"/>
                        <a:t>keV</a:t>
                      </a:r>
                      <a:r>
                        <a:rPr lang="en-US" sz="1600" dirty="0" smtClean="0"/>
                        <a:t>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I</a:t>
                      </a:r>
                      <a:r>
                        <a:rPr lang="en-US" sz="1600" baseline="-25000" dirty="0" err="1" smtClean="0"/>
                        <a:t>g</a:t>
                      </a:r>
                      <a:r>
                        <a:rPr lang="en-US" sz="1600" dirty="0" smtClean="0"/>
                        <a:t>(%)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EP</a:t>
                      </a:r>
                      <a:r>
                        <a:rPr lang="en-US" sz="1600" baseline="-25000" dirty="0" err="1" smtClean="0"/>
                        <a:t>b</a:t>
                      </a:r>
                      <a:r>
                        <a:rPr lang="en-US" sz="1600" dirty="0" smtClean="0"/>
                        <a:t>(</a:t>
                      </a:r>
                      <a:r>
                        <a:rPr lang="en-US" sz="1600" dirty="0" err="1" smtClean="0"/>
                        <a:t>keV</a:t>
                      </a:r>
                      <a:r>
                        <a:rPr lang="en-US" sz="1600" dirty="0" smtClean="0"/>
                        <a:t>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/>
                        <a:t>I</a:t>
                      </a:r>
                      <a:r>
                        <a:rPr lang="en-US" sz="1600" baseline="-25000" dirty="0" err="1" smtClean="0"/>
                        <a:t>b</a:t>
                      </a:r>
                      <a:r>
                        <a:rPr lang="en-US" sz="1600" dirty="0" smtClean="0"/>
                        <a:t>(%)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T*</a:t>
                      </a:r>
                      <a:r>
                        <a:rPr lang="en-US" sz="1600" baseline="-25000" dirty="0" smtClean="0"/>
                        <a:t>min</a:t>
                      </a:r>
                      <a:r>
                        <a:rPr lang="en-US" sz="1600" dirty="0" smtClean="0"/>
                        <a:t>(s)</a:t>
                      </a:r>
                      <a:endParaRPr lang="en-US" sz="1600" dirty="0"/>
                    </a:p>
                  </a:txBody>
                  <a:tcPr/>
                </a:tc>
              </a:tr>
              <a:tr h="388283">
                <a:tc>
                  <a:txBody>
                    <a:bodyPr/>
                    <a:lstStyle/>
                    <a:p>
                      <a:r>
                        <a:rPr lang="en-US" sz="1600" baseline="30000" dirty="0" smtClean="0"/>
                        <a:t>18</a:t>
                      </a:r>
                      <a:r>
                        <a:rPr lang="en-US" sz="1600" dirty="0" smtClean="0"/>
                        <a:t>F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511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200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633.5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97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&gt;25</a:t>
                      </a:r>
                      <a:endParaRPr lang="en-US" sz="1600" dirty="0"/>
                    </a:p>
                  </a:txBody>
                  <a:tcPr>
                    <a:solidFill>
                      <a:srgbClr val="FFB5D5"/>
                    </a:solidFill>
                  </a:tcPr>
                </a:tc>
              </a:tr>
              <a:tr h="388283">
                <a:tc>
                  <a:txBody>
                    <a:bodyPr/>
                    <a:lstStyle/>
                    <a:p>
                      <a:r>
                        <a:rPr lang="en-US" sz="1600" baseline="30000" dirty="0" smtClean="0"/>
                        <a:t>21</a:t>
                      </a:r>
                      <a:r>
                        <a:rPr lang="en-US" sz="1600" dirty="0" smtClean="0"/>
                        <a:t>Si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1491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100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0.4</a:t>
                      </a:r>
                      <a:endParaRPr lang="en-US" sz="160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388283">
                <a:tc>
                  <a:txBody>
                    <a:bodyPr/>
                    <a:lstStyle/>
                    <a:p>
                      <a:r>
                        <a:rPr lang="en-US" sz="1600" baseline="30000" dirty="0" smtClean="0"/>
                        <a:t>32</a:t>
                      </a:r>
                      <a:r>
                        <a:rPr lang="en-US" sz="1600" dirty="0" smtClean="0"/>
                        <a:t>P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1710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100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0.3</a:t>
                      </a:r>
                      <a:endParaRPr lang="en-US" sz="160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353587">
                <a:tc>
                  <a:txBody>
                    <a:bodyPr/>
                    <a:lstStyle/>
                    <a:p>
                      <a:r>
                        <a:rPr lang="en-US" sz="1600" baseline="30000" dirty="0" smtClean="0"/>
                        <a:t>67</a:t>
                      </a:r>
                      <a:r>
                        <a:rPr lang="en-US" sz="1600" dirty="0" smtClean="0"/>
                        <a:t>Cu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93/184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16/48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377/468/561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22/20/99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&gt;25</a:t>
                      </a:r>
                      <a:endParaRPr lang="en-US" sz="1600" dirty="0"/>
                    </a:p>
                  </a:txBody>
                  <a:tcPr>
                    <a:solidFill>
                      <a:srgbClr val="FFB5D5"/>
                    </a:solidFill>
                  </a:tcPr>
                </a:tc>
              </a:tr>
              <a:tr h="388283">
                <a:tc>
                  <a:txBody>
                    <a:bodyPr/>
                    <a:lstStyle/>
                    <a:p>
                      <a:r>
                        <a:rPr lang="en-US" sz="1600" baseline="30000" dirty="0" smtClean="0"/>
                        <a:t>83</a:t>
                      </a:r>
                      <a:r>
                        <a:rPr lang="en-US" sz="1600" dirty="0" smtClean="0"/>
                        <a:t>Br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935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99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0.9</a:t>
                      </a:r>
                      <a:endParaRPr lang="en-US" sz="1600" dirty="0"/>
                    </a:p>
                  </a:txBody>
                  <a:tcPr>
                    <a:solidFill>
                      <a:srgbClr val="FFEA99"/>
                    </a:solidFill>
                  </a:tcPr>
                </a:tc>
              </a:tr>
              <a:tr h="388283">
                <a:tc>
                  <a:txBody>
                    <a:bodyPr/>
                    <a:lstStyle/>
                    <a:p>
                      <a:r>
                        <a:rPr lang="en-US" sz="1600" baseline="30000" dirty="0" smtClean="0"/>
                        <a:t>90</a:t>
                      </a:r>
                      <a:r>
                        <a:rPr lang="en-US" sz="1600" dirty="0" smtClean="0"/>
                        <a:t>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2280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100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0.5</a:t>
                      </a:r>
                      <a:endParaRPr lang="en-US" sz="160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388283">
                <a:tc>
                  <a:txBody>
                    <a:bodyPr/>
                    <a:lstStyle/>
                    <a:p>
                      <a:r>
                        <a:rPr lang="en-US" sz="1600" baseline="30000" dirty="0" smtClean="0"/>
                        <a:t>97</a:t>
                      </a:r>
                      <a:r>
                        <a:rPr lang="en-US" sz="1600" dirty="0" smtClean="0"/>
                        <a:t>Zr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743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93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759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88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0.8</a:t>
                      </a:r>
                      <a:endParaRPr lang="en-US" sz="1600" dirty="0"/>
                    </a:p>
                  </a:txBody>
                  <a:tcPr>
                    <a:solidFill>
                      <a:srgbClr val="FFEA99"/>
                    </a:solidFill>
                  </a:tcPr>
                </a:tc>
              </a:tr>
              <a:tr h="388283">
                <a:tc>
                  <a:txBody>
                    <a:bodyPr/>
                    <a:lstStyle/>
                    <a:p>
                      <a:r>
                        <a:rPr lang="en-US" sz="1600" baseline="30000" dirty="0" smtClean="0"/>
                        <a:t>131</a:t>
                      </a:r>
                      <a:r>
                        <a:rPr lang="en-US" sz="1600" dirty="0" smtClean="0"/>
                        <a:t>I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365/637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82/7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334/696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7/90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&gt;25</a:t>
                      </a:r>
                      <a:endParaRPr lang="en-US" sz="1600" dirty="0"/>
                    </a:p>
                  </a:txBody>
                  <a:tcPr>
                    <a:solidFill>
                      <a:srgbClr val="FFB5D5"/>
                    </a:solidFill>
                  </a:tcPr>
                </a:tc>
              </a:tr>
              <a:tr h="388283">
                <a:tc>
                  <a:txBody>
                    <a:bodyPr/>
                    <a:lstStyle/>
                    <a:p>
                      <a:r>
                        <a:rPr lang="en-US" sz="1600" baseline="30000" dirty="0" smtClean="0"/>
                        <a:t>133</a:t>
                      </a:r>
                      <a:r>
                        <a:rPr lang="en-US" sz="1600" dirty="0" smtClean="0"/>
                        <a:t>I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530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87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1227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83.4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2.8</a:t>
                      </a:r>
                      <a:endParaRPr lang="en-US" sz="1600" dirty="0"/>
                    </a:p>
                  </a:txBody>
                  <a:tcPr>
                    <a:solidFill>
                      <a:srgbClr val="FFEA99"/>
                    </a:solidFill>
                  </a:tcPr>
                </a:tc>
              </a:tr>
              <a:tr h="388283">
                <a:tc>
                  <a:txBody>
                    <a:bodyPr/>
                    <a:lstStyle/>
                    <a:p>
                      <a:r>
                        <a:rPr lang="en-US" sz="1600" baseline="30000" dirty="0" smtClean="0"/>
                        <a:t>153</a:t>
                      </a:r>
                      <a:r>
                        <a:rPr lang="en-US" sz="1600" dirty="0" smtClean="0"/>
                        <a:t>Sm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103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635/704/808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31/49/18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3.1</a:t>
                      </a:r>
                      <a:endParaRPr lang="en-US" sz="1600" dirty="0"/>
                    </a:p>
                  </a:txBody>
                  <a:tcPr>
                    <a:solidFill>
                      <a:srgbClr val="FFEA99"/>
                    </a:solidFill>
                  </a:tcPr>
                </a:tc>
              </a:tr>
              <a:tr h="388283">
                <a:tc>
                  <a:txBody>
                    <a:bodyPr/>
                    <a:lstStyle/>
                    <a:p>
                      <a:r>
                        <a:rPr lang="en-US" sz="1600" baseline="30000" dirty="0" smtClean="0"/>
                        <a:t>177</a:t>
                      </a:r>
                      <a:r>
                        <a:rPr lang="en-US" sz="1600" dirty="0" smtClean="0"/>
                        <a:t>Lu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112/208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6/10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500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79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&gt;25</a:t>
                      </a:r>
                      <a:endParaRPr lang="en-US" sz="1600" dirty="0"/>
                    </a:p>
                  </a:txBody>
                  <a:tcPr>
                    <a:solidFill>
                      <a:srgbClr val="FFB5D5"/>
                    </a:solidFill>
                  </a:tcPr>
                </a:tc>
              </a:tr>
              <a:tr h="388283">
                <a:tc>
                  <a:txBody>
                    <a:bodyPr/>
                    <a:lstStyle/>
                    <a:p>
                      <a:r>
                        <a:rPr lang="en-US" sz="1600" baseline="30000" dirty="0" smtClean="0"/>
                        <a:t>188</a:t>
                      </a:r>
                      <a:r>
                        <a:rPr lang="en-US" sz="1600" dirty="0" smtClean="0"/>
                        <a:t>Re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155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1962/ 2118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25/72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0.4</a:t>
                      </a:r>
                      <a:endParaRPr lang="en-US" sz="160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285171" y="-16601"/>
            <a:ext cx="38588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600" dirty="0" smtClean="0">
                <a:solidFill>
                  <a:prstClr val="black"/>
                </a:solidFill>
                <a:latin typeface="Goudy Old Style"/>
              </a:rPr>
              <a:t>* Time needed to detect a 0.1 ml residual with FN&lt;5% FP&lt;1% if 3MBq/kg are administered and SUV=4, TNR=8</a:t>
            </a:r>
            <a:endParaRPr lang="en-US" sz="1600" dirty="0">
              <a:solidFill>
                <a:prstClr val="black"/>
              </a:solidFill>
              <a:latin typeface="Goudy Old Style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51819" y="2269019"/>
            <a:ext cx="241910" cy="179887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Goudy Old Styl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57882" y="2177840"/>
            <a:ext cx="1949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 smtClean="0">
                <a:solidFill>
                  <a:schemeClr val="bg1"/>
                </a:solidFill>
                <a:latin typeface="Goudy Old Style"/>
              </a:rPr>
              <a:t>OK with current probe</a:t>
            </a:r>
            <a:endParaRPr lang="en-US" dirty="0">
              <a:solidFill>
                <a:schemeClr val="bg1"/>
              </a:solidFill>
              <a:latin typeface="Goudy Old Style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40066" y="2988178"/>
            <a:ext cx="241910" cy="179887"/>
          </a:xfrm>
          <a:prstGeom prst="rect">
            <a:avLst/>
          </a:prstGeom>
          <a:solidFill>
            <a:srgbClr val="FFEA9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Goudy Old Style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09103" y="2896461"/>
            <a:ext cx="199787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 smtClean="0">
                <a:solidFill>
                  <a:schemeClr val="bg1"/>
                </a:solidFill>
                <a:latin typeface="Goudy Old Style"/>
              </a:rPr>
              <a:t>High SUV and TNR required: improvements in 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g</a:t>
            </a:r>
            <a:r>
              <a:rPr lang="en-US" dirty="0" smtClean="0">
                <a:solidFill>
                  <a:schemeClr val="bg1"/>
                </a:solidFill>
                <a:latin typeface="Goudy Old Style"/>
              </a:rPr>
              <a:t> rejection and energy </a:t>
            </a:r>
            <a:r>
              <a:rPr lang="en-US" dirty="0" err="1" smtClean="0">
                <a:solidFill>
                  <a:schemeClr val="bg1"/>
                </a:solidFill>
                <a:latin typeface="Goudy Old Style"/>
              </a:rPr>
              <a:t>threhold</a:t>
            </a:r>
            <a:r>
              <a:rPr lang="en-US" dirty="0" smtClean="0">
                <a:solidFill>
                  <a:schemeClr val="bg1"/>
                </a:solidFill>
                <a:latin typeface="Goudy Old Style"/>
              </a:rPr>
              <a:t> useful</a:t>
            </a:r>
            <a:endParaRPr lang="en-US" dirty="0">
              <a:solidFill>
                <a:schemeClr val="bg1"/>
              </a:solidFill>
              <a:latin typeface="Goudy Old Style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57445" y="4850512"/>
            <a:ext cx="241910" cy="179887"/>
          </a:xfrm>
          <a:prstGeom prst="rect">
            <a:avLst/>
          </a:prstGeom>
          <a:solidFill>
            <a:srgbClr val="FFB5D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Goudy Old Style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57883" y="4813524"/>
            <a:ext cx="194909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 smtClean="0">
                <a:solidFill>
                  <a:schemeClr val="bg1"/>
                </a:solidFill>
                <a:latin typeface="Goudy Old Style"/>
              </a:rPr>
              <a:t>Significant </a:t>
            </a:r>
            <a:r>
              <a:rPr lang="en-US" dirty="0">
                <a:solidFill>
                  <a:schemeClr val="bg1"/>
                </a:solidFill>
                <a:latin typeface="Goudy Old Style"/>
              </a:rPr>
              <a:t>improvements in </a:t>
            </a:r>
            <a:r>
              <a:rPr lang="en-US" dirty="0">
                <a:solidFill>
                  <a:schemeClr val="bg1"/>
                </a:solidFill>
                <a:latin typeface="Symbol" charset="2"/>
                <a:cs typeface="Symbol" charset="2"/>
              </a:rPr>
              <a:t>g</a:t>
            </a:r>
            <a:r>
              <a:rPr lang="en-US" dirty="0">
                <a:solidFill>
                  <a:schemeClr val="bg1"/>
                </a:solidFill>
                <a:latin typeface="Goudy Old Style"/>
              </a:rPr>
              <a:t> rejection and energy </a:t>
            </a:r>
            <a:r>
              <a:rPr lang="en-US" dirty="0" err="1">
                <a:solidFill>
                  <a:schemeClr val="bg1"/>
                </a:solidFill>
                <a:latin typeface="Goudy Old Style"/>
              </a:rPr>
              <a:t>threhold</a:t>
            </a:r>
            <a:r>
              <a:rPr lang="en-US" dirty="0">
                <a:solidFill>
                  <a:schemeClr val="bg1"/>
                </a:solidFill>
                <a:latin typeface="Goudy Old Style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Goudy Old Style"/>
              </a:rPr>
              <a:t>required</a:t>
            </a:r>
            <a:endParaRPr lang="en-US" dirty="0">
              <a:solidFill>
                <a:schemeClr val="bg1"/>
              </a:solidFill>
              <a:latin typeface="Goudy Old Style"/>
            </a:endParaRPr>
          </a:p>
          <a:p>
            <a:pPr defTabSz="457200"/>
            <a:r>
              <a:rPr lang="en-US" dirty="0" smtClean="0">
                <a:solidFill>
                  <a:schemeClr val="bg1"/>
                </a:solidFill>
                <a:latin typeface="Goudy Old Style"/>
              </a:rPr>
              <a:t> </a:t>
            </a:r>
            <a:endParaRPr lang="en-US" dirty="0">
              <a:solidFill>
                <a:schemeClr val="bg1"/>
              </a:solidFill>
              <a:latin typeface="Goudy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1460117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1263"/>
            <a:ext cx="8686800" cy="1143000"/>
          </a:xfrm>
        </p:spPr>
        <p:txBody>
          <a:bodyPr/>
          <a:lstStyle/>
          <a:p>
            <a:r>
              <a:rPr lang="en-US" sz="2800" dirty="0">
                <a:latin typeface="Symbol" charset="2"/>
                <a:cs typeface="Symbol" charset="2"/>
              </a:rPr>
              <a:t>b</a:t>
            </a:r>
            <a:r>
              <a:rPr lang="en-US" sz="2800" dirty="0"/>
              <a:t>- RGS:</a:t>
            </a:r>
            <a:br>
              <a:rPr lang="en-US" sz="2800" dirty="0"/>
            </a:br>
            <a:r>
              <a:rPr lang="en-US" sz="2800" dirty="0"/>
              <a:t> </a:t>
            </a:r>
            <a:r>
              <a:rPr lang="en-US" sz="2800" dirty="0" smtClean="0"/>
              <a:t>alternative tracers with </a:t>
            </a:r>
            <a:r>
              <a:rPr lang="en-US" sz="2800" baseline="30000" dirty="0" smtClean="0"/>
              <a:t>90</a:t>
            </a:r>
            <a:r>
              <a:rPr lang="en-US" sz="2800" dirty="0" smtClean="0"/>
              <a:t>Y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70930"/>
            <a:ext cx="7287965" cy="3083855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Synthesis of </a:t>
            </a:r>
            <a:r>
              <a:rPr lang="en-US" sz="2800" dirty="0" smtClean="0">
                <a:solidFill>
                  <a:srgbClr val="FFFE71"/>
                </a:solidFill>
              </a:rPr>
              <a:t>new radio-</a:t>
            </a:r>
          </a:p>
          <a:p>
            <a:pPr marL="0" indent="0">
              <a:buNone/>
            </a:pPr>
            <a:r>
              <a:rPr lang="en-US" sz="2800" dirty="0" err="1" smtClean="0">
                <a:solidFill>
                  <a:srgbClr val="FFFE71"/>
                </a:solidFill>
              </a:rPr>
              <a:t>tradiotracers</a:t>
            </a:r>
            <a:r>
              <a:rPr lang="en-US" sz="2800" dirty="0" smtClean="0">
                <a:solidFill>
                  <a:srgbClr val="FFFE71"/>
                </a:solidFill>
              </a:rPr>
              <a:t> </a:t>
            </a:r>
            <a:r>
              <a:rPr lang="en-US" sz="2800" dirty="0" smtClean="0">
                <a:solidFill>
                  <a:schemeClr val="bg1"/>
                </a:solidFill>
              </a:rPr>
              <a:t>(with </a:t>
            </a:r>
            <a:r>
              <a:rPr lang="en-US" sz="2800" baseline="30000" dirty="0" smtClean="0">
                <a:solidFill>
                  <a:schemeClr val="bg1"/>
                </a:solidFill>
              </a:rPr>
              <a:t>90</a:t>
            </a:r>
            <a:r>
              <a:rPr lang="en-US" sz="2800" dirty="0" smtClean="0">
                <a:solidFill>
                  <a:schemeClr val="bg1"/>
                </a:solidFill>
              </a:rPr>
              <a:t>Y)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Monoclonal antibodies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	</a:t>
            </a:r>
            <a:r>
              <a:rPr lang="en-US" sz="2800" dirty="0" smtClean="0">
                <a:solidFill>
                  <a:schemeClr val="bg1"/>
                </a:solidFill>
              </a:rPr>
              <a:t>(NIMOTUZUMAB) for EGFR receptors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MIBG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7347BD-6454-FC4C-BC7A-09927F61B437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pic>
        <p:nvPicPr>
          <p:cNvPr id="5" name="Immagine 1" descr="unicatt_logoorizzontale_pos_cmyk_198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9492" y="5707809"/>
            <a:ext cx="1906587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2" descr="la_sapienz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2471" y="5660792"/>
            <a:ext cx="752694" cy="8517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2141" y="5618163"/>
            <a:ext cx="1180682" cy="11806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92823" y="6471933"/>
            <a:ext cx="3047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Nucl</a:t>
            </a:r>
            <a:r>
              <a:rPr lang="en-US" dirty="0" smtClean="0">
                <a:solidFill>
                  <a:schemeClr val="bg1"/>
                </a:solidFill>
              </a:rPr>
              <a:t> . Medicine and Chemistry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64941" y="6429513"/>
            <a:ext cx="1932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Chemistry and CTF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9661" y="1121631"/>
            <a:ext cx="2996640" cy="1163402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FFFF00"/>
            </a:solidFill>
          </a:ln>
          <a:effectLst/>
        </p:spPr>
      </p:pic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3598396" y="3624191"/>
            <a:ext cx="5057308" cy="1763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marL="342895" indent="-342895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40" indent="-285747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2985" indent="-228597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178" indent="-228597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372" indent="-228597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566" indent="-228597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760" indent="-228597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954" indent="-228597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148" indent="-228597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Development of </a:t>
            </a:r>
            <a:r>
              <a:rPr lang="en-US" sz="2800" dirty="0" err="1" smtClean="0">
                <a:solidFill>
                  <a:srgbClr val="ECBC39"/>
                </a:solidFill>
              </a:rPr>
              <a:t>nano</a:t>
            </a:r>
            <a:r>
              <a:rPr lang="en-US" sz="2800" dirty="0" smtClean="0">
                <a:solidFill>
                  <a:srgbClr val="ECBC39"/>
                </a:solidFill>
              </a:rPr>
              <a:t>-scale carriers</a:t>
            </a:r>
            <a:r>
              <a:rPr lang="en-US" sz="2800" dirty="0" smtClean="0">
                <a:solidFill>
                  <a:schemeClr val="bg1"/>
                </a:solidFill>
              </a:rPr>
              <a:t> composed of polymers, antibody and </a:t>
            </a:r>
            <a:r>
              <a:rPr lang="en-US" sz="2800" dirty="0" err="1" smtClean="0">
                <a:solidFill>
                  <a:schemeClr val="bg1"/>
                </a:solidFill>
              </a:rPr>
              <a:t>ittrium</a:t>
            </a:r>
            <a:endParaRPr lang="en-US" sz="2800" dirty="0" smtClean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3023" y="3668602"/>
            <a:ext cx="1718235" cy="1737116"/>
          </a:xfrm>
          <a:prstGeom prst="rect">
            <a:avLst/>
          </a:prstGeom>
          <a:ln w="38100" cmpd="sng">
            <a:solidFill>
              <a:srgbClr val="ECBC39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2787" y="5052290"/>
            <a:ext cx="381330" cy="3534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8947" y="5084228"/>
            <a:ext cx="311523" cy="31912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374589" y="501907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Y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03162" y="5017919"/>
            <a:ext cx="443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AB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300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Intra-operative probes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6172200" cy="3657600"/>
          </a:xfrm>
        </p:spPr>
        <p:txBody>
          <a:bodyPr/>
          <a:lstStyle/>
          <a:p>
            <a:r>
              <a:rPr lang="en-US" sz="2800" dirty="0" smtClean="0"/>
              <a:t>Needed when</a:t>
            </a:r>
          </a:p>
          <a:p>
            <a:pPr lvl="1"/>
            <a:r>
              <a:rPr lang="en-US" sz="2400" dirty="0" smtClean="0"/>
              <a:t>Complete Tumor resection is mandatory</a:t>
            </a:r>
          </a:p>
          <a:p>
            <a:pPr lvl="2"/>
            <a:r>
              <a:rPr lang="en-US" sz="2000" dirty="0" smtClean="0"/>
              <a:t>example: </a:t>
            </a:r>
            <a:r>
              <a:rPr lang="en-US" sz="2000" dirty="0" smtClean="0">
                <a:solidFill>
                  <a:srgbClr val="FF0000"/>
                </a:solidFill>
              </a:rPr>
              <a:t>brain</a:t>
            </a:r>
            <a:r>
              <a:rPr lang="en-US" sz="2000" dirty="0" smtClean="0"/>
              <a:t>, pediatric tumors </a:t>
            </a:r>
          </a:p>
          <a:p>
            <a:pPr lvl="1"/>
            <a:r>
              <a:rPr lang="en-US" sz="2400" dirty="0" smtClean="0"/>
              <a:t>Identification of </a:t>
            </a:r>
            <a:r>
              <a:rPr lang="en-US" sz="2400" dirty="0" smtClean="0">
                <a:solidFill>
                  <a:srgbClr val="FF6600"/>
                </a:solidFill>
              </a:rPr>
              <a:t>lymph-node</a:t>
            </a:r>
            <a:r>
              <a:rPr lang="en-US" sz="2400" dirty="0" smtClean="0"/>
              <a:t> is needed</a:t>
            </a:r>
          </a:p>
          <a:p>
            <a:pPr lvl="2"/>
            <a:r>
              <a:rPr lang="en-US" sz="2000" dirty="0" smtClean="0"/>
              <a:t>Example: breast tumor, melanoma</a:t>
            </a:r>
          </a:p>
          <a:p>
            <a:pPr lvl="1"/>
            <a:r>
              <a:rPr lang="en-US" sz="2400" dirty="0" smtClean="0"/>
              <a:t>Tumor identification can reduce invasiveness</a:t>
            </a:r>
          </a:p>
          <a:p>
            <a:pPr lvl="2"/>
            <a:r>
              <a:rPr lang="en-US" sz="2000" dirty="0" smtClean="0"/>
              <a:t>Example: parathyroid adenoma, </a:t>
            </a:r>
            <a:r>
              <a:rPr lang="en-US" sz="2000" dirty="0" err="1" smtClean="0">
                <a:solidFill>
                  <a:schemeClr val="bg2">
                    <a:lumMod val="75000"/>
                  </a:schemeClr>
                </a:solidFill>
              </a:rPr>
              <a:t>insulinoma</a:t>
            </a:r>
            <a:r>
              <a:rPr lang="en-US" sz="2000" dirty="0" smtClean="0"/>
              <a:t>,…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4960" y="1752600"/>
            <a:ext cx="2204719" cy="1607607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42480" y="3538220"/>
            <a:ext cx="1422400" cy="1623037"/>
          </a:xfrm>
          <a:prstGeom prst="rect">
            <a:avLst/>
          </a:prstGeom>
          <a:ln w="38100" cmpd="sng">
            <a:solidFill>
              <a:srgbClr val="FF660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4440" y="5557520"/>
            <a:ext cx="1935238" cy="1300480"/>
          </a:xfrm>
          <a:prstGeom prst="rect">
            <a:avLst/>
          </a:prstGeom>
          <a:ln w="38100" cmpd="sng">
            <a:solidFill>
              <a:schemeClr val="bg2">
                <a:lumMod val="75000"/>
              </a:schemeClr>
            </a:solidFill>
          </a:ln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8DC71-579E-1E4D-9C42-D7DA7144AE59}" type="slidenum">
              <a:rPr lang="en-US" smtClean="0">
                <a:solidFill>
                  <a:srgbClr val="000000"/>
                </a:solidFill>
                <a:latin typeface="Comic Sans MS"/>
              </a:rPr>
              <a:pPr/>
              <a:t>5</a:t>
            </a:fld>
            <a:endParaRPr lang="en-US">
              <a:solidFill>
                <a:srgbClr val="000000"/>
              </a:solidFill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335500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/>
          <p:cNvSpPr/>
          <p:nvPr/>
        </p:nvSpPr>
        <p:spPr>
          <a:xfrm rot="18804583">
            <a:off x="750490" y="1662496"/>
            <a:ext cx="2416403" cy="1344764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Nuclear Physics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Cloud 5"/>
          <p:cNvSpPr/>
          <p:nvPr/>
        </p:nvSpPr>
        <p:spPr>
          <a:xfrm rot="2108278">
            <a:off x="5384248" y="2376232"/>
            <a:ext cx="3777132" cy="1671154"/>
          </a:xfrm>
          <a:prstGeom prst="cloud">
            <a:avLst/>
          </a:prstGeom>
          <a:solidFill>
            <a:srgbClr val="DAEDE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Nuclear Medicine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7" name="Cloud 6"/>
          <p:cNvSpPr/>
          <p:nvPr/>
        </p:nvSpPr>
        <p:spPr>
          <a:xfrm rot="19688175">
            <a:off x="3915575" y="4068866"/>
            <a:ext cx="2663829" cy="1644360"/>
          </a:xfrm>
          <a:prstGeom prst="cloud">
            <a:avLst/>
          </a:prstGeom>
          <a:solidFill>
            <a:srgbClr val="A3A3E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Particle accelerators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8" name="Cloud 7"/>
          <p:cNvSpPr/>
          <p:nvPr/>
        </p:nvSpPr>
        <p:spPr>
          <a:xfrm rot="1645208">
            <a:off x="175081" y="4131633"/>
            <a:ext cx="2663829" cy="1323340"/>
          </a:xfrm>
          <a:prstGeom prst="cloud">
            <a:avLst/>
          </a:prstGeom>
          <a:solidFill>
            <a:srgbClr val="A3A3E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Radiation</a:t>
            </a:r>
            <a:r>
              <a:rPr lang="en-US" b="1" dirty="0" smtClean="0">
                <a:solidFill>
                  <a:srgbClr val="000000"/>
                </a:solidFill>
              </a:rPr>
              <a:t> </a:t>
            </a:r>
            <a:r>
              <a:rPr lang="en-US" b="1" dirty="0" smtClean="0">
                <a:solidFill>
                  <a:srgbClr val="FFFFFF"/>
                </a:solidFill>
              </a:rPr>
              <a:t>detection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9" name="Cloud 8"/>
          <p:cNvSpPr/>
          <p:nvPr/>
        </p:nvSpPr>
        <p:spPr>
          <a:xfrm rot="1913386">
            <a:off x="3510753" y="1289351"/>
            <a:ext cx="2663829" cy="1644360"/>
          </a:xfrm>
          <a:prstGeom prst="cloud">
            <a:avLst/>
          </a:prstGeom>
          <a:solidFill>
            <a:srgbClr val="DAEDE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Oncology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0" name="Cloud 9"/>
          <p:cNvSpPr/>
          <p:nvPr/>
        </p:nvSpPr>
        <p:spPr>
          <a:xfrm rot="549145">
            <a:off x="5739307" y="1300186"/>
            <a:ext cx="2663829" cy="1323340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Radio-Chemistry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25510" y="3489644"/>
            <a:ext cx="2440593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Radio-Guided-Surgery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654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0FE3D6-EA81-8A47-AB21-081475A0E11A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538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29" y="4833326"/>
            <a:ext cx="1825975" cy="20246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1808" y="225649"/>
            <a:ext cx="3755100" cy="812311"/>
          </a:xfrm>
        </p:spPr>
        <p:txBody>
          <a:bodyPr/>
          <a:lstStyle/>
          <a:p>
            <a:r>
              <a:rPr lang="en-US" dirty="0" smtClean="0"/>
              <a:t>FOOT in pills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722" y="1188169"/>
            <a:ext cx="4999415" cy="29813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Sections/Labs: Bologna, </a:t>
            </a:r>
            <a:r>
              <a:rPr lang="en-US" sz="2400" dirty="0" err="1" smtClean="0"/>
              <a:t>Frascati</a:t>
            </a:r>
            <a:r>
              <a:rPr lang="en-US" sz="2400" dirty="0" smtClean="0"/>
              <a:t>, Milano, Napoli, Perugia, (Pavia), Pisa, Roma1, Roma2, Torino, Trento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E62626"/>
                </a:solidFill>
              </a:rPr>
              <a:t>People: ~50 researcher, ~24 FTE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008000"/>
                </a:solidFill>
              </a:rPr>
              <a:t>DATA taking foreseen @ CNAO, TIFPA, LNS, BTF</a:t>
            </a:r>
            <a:endParaRPr lang="en-US" sz="2400" dirty="0">
              <a:solidFill>
                <a:srgbClr val="008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5024E-5463-9D49-938E-E00E1FB39A4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0921" y="225649"/>
            <a:ext cx="3627738" cy="4127742"/>
          </a:xfrm>
          <a:prstGeom prst="rect">
            <a:avLst/>
          </a:prstGeom>
        </p:spPr>
      </p:pic>
      <p:pic>
        <p:nvPicPr>
          <p:cNvPr id="6" name="Picture 5" descr="FOOT_logo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8776" y="1032130"/>
            <a:ext cx="339903" cy="339903"/>
          </a:xfrm>
          <a:prstGeom prst="rect">
            <a:avLst/>
          </a:prstGeom>
        </p:spPr>
      </p:pic>
      <p:pic>
        <p:nvPicPr>
          <p:cNvPr id="7" name="Picture 6" descr="FOOT_logo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6791" y="785395"/>
            <a:ext cx="339903" cy="339903"/>
          </a:xfrm>
          <a:prstGeom prst="rect">
            <a:avLst/>
          </a:prstGeom>
        </p:spPr>
      </p:pic>
      <p:pic>
        <p:nvPicPr>
          <p:cNvPr id="9" name="Picture 8" descr="FOOT_logo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6694" y="1400207"/>
            <a:ext cx="339903" cy="339903"/>
          </a:xfrm>
          <a:prstGeom prst="rect">
            <a:avLst/>
          </a:prstGeom>
        </p:spPr>
      </p:pic>
      <p:pic>
        <p:nvPicPr>
          <p:cNvPr id="10" name="Picture 9" descr="FOOT_logo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7488" y="1722558"/>
            <a:ext cx="339903" cy="339903"/>
          </a:xfrm>
          <a:prstGeom prst="rect">
            <a:avLst/>
          </a:prstGeom>
        </p:spPr>
      </p:pic>
      <p:pic>
        <p:nvPicPr>
          <p:cNvPr id="12" name="Picture 11" descr="FOOT_logo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9284" y="2550581"/>
            <a:ext cx="339903" cy="339903"/>
          </a:xfrm>
          <a:prstGeom prst="rect">
            <a:avLst/>
          </a:prstGeom>
        </p:spPr>
      </p:pic>
      <p:pic>
        <p:nvPicPr>
          <p:cNvPr id="14" name="Picture 13" descr="FOOT_logo.gif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2FF7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6252" y="808154"/>
            <a:ext cx="352810" cy="352810"/>
          </a:xfrm>
          <a:prstGeom prst="rect">
            <a:avLst/>
          </a:prstGeom>
          <a:noFill/>
        </p:spPr>
      </p:pic>
      <p:pic>
        <p:nvPicPr>
          <p:cNvPr id="15" name="Picture 14" descr="FOOT_logo.gif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2FF7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8795" y="615442"/>
            <a:ext cx="339903" cy="339903"/>
          </a:xfrm>
          <a:prstGeom prst="rect">
            <a:avLst/>
          </a:prstGeom>
          <a:noFill/>
        </p:spPr>
      </p:pic>
      <p:pic>
        <p:nvPicPr>
          <p:cNvPr id="17" name="Picture 16" descr="FOOT_logo.gif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2FF7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8698" y="2062461"/>
            <a:ext cx="352810" cy="352810"/>
          </a:xfrm>
          <a:prstGeom prst="rect">
            <a:avLst/>
          </a:prstGeom>
          <a:noFill/>
        </p:spPr>
      </p:pic>
      <p:pic>
        <p:nvPicPr>
          <p:cNvPr id="18" name="Picture 17" descr="FOOT_logo.gif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2FF7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9187" y="3775147"/>
            <a:ext cx="352810" cy="352810"/>
          </a:xfrm>
          <a:prstGeom prst="rect">
            <a:avLst/>
          </a:prstGeom>
          <a:noFill/>
        </p:spPr>
      </p:pic>
      <p:pic>
        <p:nvPicPr>
          <p:cNvPr id="11" name="Picture 10" descr="FOOT_logo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7488" y="2062461"/>
            <a:ext cx="466829" cy="466829"/>
          </a:xfrm>
          <a:prstGeom prst="rect">
            <a:avLst/>
          </a:prstGeom>
        </p:spPr>
      </p:pic>
      <p:pic>
        <p:nvPicPr>
          <p:cNvPr id="8" name="Picture 7" descr="FOOT_logo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4414" y="615443"/>
            <a:ext cx="339903" cy="339903"/>
          </a:xfrm>
          <a:prstGeom prst="rect">
            <a:avLst/>
          </a:prstGeom>
        </p:spPr>
      </p:pic>
      <p:sp>
        <p:nvSpPr>
          <p:cNvPr id="20" name="Content Placeholder 2"/>
          <p:cNvSpPr txBox="1">
            <a:spLocks/>
          </p:cNvSpPr>
          <p:nvPr/>
        </p:nvSpPr>
        <p:spPr>
          <a:xfrm>
            <a:off x="5379003" y="4534164"/>
            <a:ext cx="3722969" cy="216589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dirty="0" smtClean="0">
                <a:solidFill>
                  <a:srgbClr val="000090"/>
                </a:solidFill>
              </a:rPr>
              <a:t>Experiment with translational approach: focus on nuclear physics, physics applied to medicine and radioprotection in space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7182" y="4838178"/>
            <a:ext cx="2497311" cy="194904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3546" y="4006412"/>
            <a:ext cx="2379020" cy="1429064"/>
          </a:xfrm>
          <a:prstGeom prst="rect">
            <a:avLst/>
          </a:prstGeom>
        </p:spPr>
      </p:pic>
      <p:pic>
        <p:nvPicPr>
          <p:cNvPr id="25" name="Picture 24" descr="FOOT_logo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7585" y="1087408"/>
            <a:ext cx="339903" cy="33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167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814924"/>
            <a:ext cx="4046711" cy="4651383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342900" indent="-342900" algn="l">
              <a:buFont typeface="Wingdings" charset="2"/>
              <a:buChar char="q"/>
            </a:pPr>
            <a:r>
              <a:rPr lang="en-US" sz="2400" dirty="0" smtClean="0">
                <a:solidFill>
                  <a:srgbClr val="0000FF"/>
                </a:solidFill>
                <a:latin typeface="+mj-lt"/>
                <a:cs typeface="Comic Sans MS"/>
              </a:rPr>
              <a:t>Generation of 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Comic Sans MS"/>
              </a:rPr>
              <a:t>c</a:t>
            </a:r>
            <a:r>
              <a:rPr lang="en-US" sz="2400" dirty="0" smtClean="0">
                <a:solidFill>
                  <a:srgbClr val="0000FF"/>
                </a:solidFill>
                <a:latin typeface="+mj-lt"/>
                <a:cs typeface="Comic Sans MS"/>
              </a:rPr>
              <a:t>alibration database for </a:t>
            </a:r>
            <a:r>
              <a:rPr lang="en-US" sz="2400" dirty="0" err="1" smtClean="0">
                <a:solidFill>
                  <a:srgbClr val="0000FF"/>
                </a:solidFill>
                <a:latin typeface="+mj-lt"/>
                <a:cs typeface="Comic Sans MS"/>
              </a:rPr>
              <a:t>deconvolution</a:t>
            </a:r>
            <a:r>
              <a:rPr lang="en-US" sz="2400" dirty="0" smtClean="0">
                <a:solidFill>
                  <a:srgbClr val="0000FF"/>
                </a:solidFill>
                <a:latin typeface="+mj-lt"/>
                <a:cs typeface="Comic Sans MS"/>
              </a:rPr>
              <a:t> of material absorption  using FLUKA MC trained with experimental data.</a:t>
            </a:r>
          </a:p>
          <a:p>
            <a:pPr marL="342900" indent="-342900" algn="l">
              <a:buFont typeface="Wingdings" charset="2"/>
              <a:buChar char="q"/>
            </a:pPr>
            <a:r>
              <a:rPr lang="en-US" sz="2400" dirty="0" smtClean="0">
                <a:solidFill>
                  <a:srgbClr val="008000"/>
                </a:solidFill>
                <a:latin typeface="+mj-lt"/>
                <a:cs typeface="Comic Sans MS"/>
              </a:rPr>
              <a:t>Development of lookup table to connect the emission point distribution of the secondary charged particle with the BP, in different, non homogeneous material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t>53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263275" y="56663"/>
            <a:ext cx="5273140" cy="10744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 smtClean="0">
                <a:solidFill>
                  <a:srgbClr val="FF0000"/>
                </a:solidFill>
              </a:rPr>
              <a:t>Dosimetric</a:t>
            </a:r>
            <a:r>
              <a:rPr lang="en-US" sz="3200" dirty="0" smtClean="0">
                <a:solidFill>
                  <a:srgbClr val="FF0000"/>
                </a:solidFill>
              </a:rPr>
              <a:t> imaging</a:t>
            </a:r>
            <a:endParaRPr lang="en-US" sz="3200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74773" y="6346876"/>
            <a:ext cx="3429000" cy="365125"/>
          </a:xfrm>
        </p:spPr>
        <p:txBody>
          <a:bodyPr/>
          <a:lstStyle/>
          <a:p>
            <a:r>
              <a:rPr lang="it-IT" dirty="0" smtClean="0">
                <a:solidFill>
                  <a:schemeClr val="tx1"/>
                </a:solidFill>
              </a:rPr>
              <a:t>Roma, 25-27 </a:t>
            </a:r>
            <a:r>
              <a:rPr lang="it-IT" dirty="0" err="1" smtClean="0">
                <a:solidFill>
                  <a:schemeClr val="tx1"/>
                </a:solidFill>
              </a:rPr>
              <a:t>January</a:t>
            </a:r>
            <a:r>
              <a:rPr lang="it-IT" dirty="0" smtClean="0">
                <a:solidFill>
                  <a:schemeClr val="tx1"/>
                </a:solidFill>
              </a:rPr>
              <a:t> 2016       PTA 2016-2018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6349753" y="974268"/>
            <a:ext cx="2255046" cy="2986523"/>
            <a:chOff x="6194940" y="1381909"/>
            <a:chExt cx="2255046" cy="2986523"/>
          </a:xfrm>
        </p:grpSpPr>
        <p:sp>
          <p:nvSpPr>
            <p:cNvPr id="12" name="Rectangle 11"/>
            <p:cNvSpPr/>
            <p:nvPr/>
          </p:nvSpPr>
          <p:spPr>
            <a:xfrm>
              <a:off x="7049727" y="3066521"/>
              <a:ext cx="1400259" cy="1301911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194940" y="1666469"/>
              <a:ext cx="854787" cy="4246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b="1" dirty="0" smtClean="0">
                  <a:solidFill>
                    <a:srgbClr val="FF0000"/>
                  </a:solidFill>
                </a:rPr>
                <a:t>BEAM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145218" y="3634656"/>
              <a:ext cx="12579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dirty="0" smtClean="0">
                  <a:solidFill>
                    <a:srgbClr val="CCFFCC"/>
                  </a:solidFill>
                </a:rPr>
                <a:t>Profiler</a:t>
              </a:r>
              <a:endParaRPr lang="en-US" sz="2400" dirty="0">
                <a:solidFill>
                  <a:srgbClr val="CCFFCC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7005883" y="1381909"/>
              <a:ext cx="1400259" cy="136978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7862728" y="2074498"/>
              <a:ext cx="132673" cy="1467390"/>
            </a:xfrm>
            <a:prstGeom prst="line">
              <a:avLst/>
            </a:prstGeom>
            <a:ln w="28575">
              <a:solidFill>
                <a:srgbClr val="7030A0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/>
            <p:cNvSpPr/>
            <p:nvPr/>
          </p:nvSpPr>
          <p:spPr>
            <a:xfrm>
              <a:off x="7485357" y="2280587"/>
              <a:ext cx="377371" cy="39720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7352684" y="2074498"/>
              <a:ext cx="132673" cy="1467390"/>
            </a:xfrm>
            <a:prstGeom prst="line">
              <a:avLst/>
            </a:prstGeom>
            <a:ln w="28575">
              <a:solidFill>
                <a:srgbClr val="7030A0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7617184" y="2074498"/>
              <a:ext cx="132673" cy="1467390"/>
            </a:xfrm>
            <a:prstGeom prst="line">
              <a:avLst/>
            </a:prstGeom>
            <a:ln w="28575">
              <a:solidFill>
                <a:srgbClr val="7030A0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7324161" y="1538792"/>
              <a:ext cx="6712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brain</a:t>
              </a:r>
              <a:endParaRPr lang="en-US" dirty="0"/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6553200" y="2074498"/>
              <a:ext cx="1659467" cy="0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66450" y="1765634"/>
            <a:ext cx="2533763" cy="2241158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5292362" y="1870522"/>
            <a:ext cx="979149" cy="7386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it-IT" sz="1400" b="1" dirty="0" smtClean="0">
                <a:solidFill>
                  <a:srgbClr val="FF0000"/>
                </a:solidFill>
              </a:rPr>
              <a:t>True</a:t>
            </a:r>
          </a:p>
          <a:p>
            <a:r>
              <a:rPr lang="it-IT" sz="1400" b="1" dirty="0" err="1" smtClean="0">
                <a:solidFill>
                  <a:srgbClr val="FF0000"/>
                </a:solidFill>
              </a:rPr>
              <a:t>emission</a:t>
            </a:r>
            <a:r>
              <a:rPr lang="it-IT" sz="1400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it-IT" sz="1400" b="1" dirty="0" err="1" smtClean="0">
                <a:solidFill>
                  <a:srgbClr val="FF0000"/>
                </a:solidFill>
              </a:rPr>
              <a:t>profile</a:t>
            </a:r>
            <a:endParaRPr lang="en-US" sz="1400" b="1" dirty="0">
              <a:solidFill>
                <a:srgbClr val="FF0000"/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90875" y="4177092"/>
            <a:ext cx="2699016" cy="2395560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5098382" y="4340258"/>
            <a:ext cx="1344164" cy="7386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it-IT" sz="1400" b="1" dirty="0" smtClean="0">
                <a:solidFill>
                  <a:srgbClr val="0033CC"/>
                </a:solidFill>
              </a:rPr>
              <a:t>Reconstructed emission profile</a:t>
            </a:r>
            <a:endParaRPr lang="en-US" sz="1400" b="1" dirty="0">
              <a:solidFill>
                <a:srgbClr val="0033CC"/>
              </a:solidFill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4420" y="4205314"/>
            <a:ext cx="2699580" cy="2367338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6968088" y="5375512"/>
            <a:ext cx="1344164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0033CC"/>
                </a:solidFill>
              </a:rPr>
              <a:t>After </a:t>
            </a:r>
            <a:r>
              <a:rPr lang="en-US" sz="1400" b="1" dirty="0" err="1" smtClean="0">
                <a:solidFill>
                  <a:srgbClr val="0033CC"/>
                </a:solidFill>
              </a:rPr>
              <a:t>deconvolution</a:t>
            </a:r>
            <a:endParaRPr lang="en-US" sz="1400" b="1" dirty="0">
              <a:solidFill>
                <a:srgbClr val="0033CC"/>
              </a:solidFill>
            </a:endParaRPr>
          </a:p>
        </p:txBody>
      </p:sp>
      <p:sp>
        <p:nvSpPr>
          <p:cNvPr id="2" name="Right Arrow 1"/>
          <p:cNvSpPr/>
          <p:nvPr/>
        </p:nvSpPr>
        <p:spPr>
          <a:xfrm rot="5400000">
            <a:off x="3963489" y="3872082"/>
            <a:ext cx="1136954" cy="40802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/>
          <p:cNvSpPr/>
          <p:nvPr/>
        </p:nvSpPr>
        <p:spPr>
          <a:xfrm>
            <a:off x="5984723" y="5894903"/>
            <a:ext cx="1136954" cy="40802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093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/>
          <p:cNvSpPr txBox="1">
            <a:spLocks/>
          </p:cNvSpPr>
          <p:nvPr/>
        </p:nvSpPr>
        <p:spPr>
          <a:xfrm>
            <a:off x="0" y="935784"/>
            <a:ext cx="4616888" cy="5916687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rgbClr val="0000FF"/>
                </a:solidFill>
                <a:cs typeface="Times New Roman"/>
              </a:rPr>
              <a:t>DAQ sustains annihilation </a:t>
            </a:r>
            <a:r>
              <a:rPr lang="en-US" sz="2400" dirty="0">
                <a:solidFill>
                  <a:srgbClr val="0000FF"/>
                </a:solidFill>
                <a:cs typeface="Times New Roman"/>
              </a:rPr>
              <a:t>and prompt photon rates during the beam </a:t>
            </a:r>
            <a:r>
              <a:rPr lang="en-US" sz="2400" dirty="0" smtClean="0">
                <a:solidFill>
                  <a:srgbClr val="0000FF"/>
                </a:solidFill>
                <a:cs typeface="Times New Roman"/>
              </a:rPr>
              <a:t>irradiation</a:t>
            </a:r>
          </a:p>
          <a:p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cs typeface="Times New Roman"/>
              </a:rPr>
              <a:t>Two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cs typeface="Times New Roman"/>
              </a:rPr>
              <a:t>planar panels each 10 cm x 20 cm wide. Each panel will be made by 2 x 4 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cs typeface="Times New Roman"/>
              </a:rPr>
              <a:t>detection modules</a:t>
            </a:r>
            <a:endParaRPr lang="en-US" sz="2400" dirty="0">
              <a:solidFill>
                <a:schemeClr val="accent6">
                  <a:lumMod val="50000"/>
                </a:schemeClr>
              </a:solidFill>
              <a:cs typeface="Times New Roman"/>
            </a:endParaRPr>
          </a:p>
          <a:p>
            <a:r>
              <a:rPr lang="en-US" sz="2400" dirty="0">
                <a:solidFill>
                  <a:srgbClr val="FF0000"/>
                </a:solidFill>
                <a:cs typeface="Times New Roman"/>
              </a:rPr>
              <a:t>Each module is composed of a pixelated LYSO scintillator matrix 16 x 16 pixels, </a:t>
            </a:r>
            <a:r>
              <a:rPr lang="en-US" sz="2400" dirty="0" smtClean="0">
                <a:solidFill>
                  <a:srgbClr val="FF0000"/>
                </a:solidFill>
                <a:cs typeface="Times New Roman"/>
              </a:rPr>
              <a:t>3x3 mm</a:t>
            </a:r>
            <a:r>
              <a:rPr lang="en-US" sz="2400" baseline="30000" dirty="0" smtClean="0">
                <a:solidFill>
                  <a:srgbClr val="FF0000"/>
                </a:solidFill>
                <a:cs typeface="Times New Roman"/>
              </a:rPr>
              <a:t>2</a:t>
            </a:r>
            <a:r>
              <a:rPr lang="en-US" sz="2400" dirty="0" smtClean="0">
                <a:solidFill>
                  <a:srgbClr val="FF0000"/>
                </a:solidFill>
                <a:cs typeface="Times New Roman"/>
              </a:rPr>
              <a:t>  crystals</a:t>
            </a:r>
            <a:r>
              <a:rPr lang="en-US" sz="2400" dirty="0">
                <a:solidFill>
                  <a:srgbClr val="FF0000"/>
                </a:solidFill>
                <a:cs typeface="Times New Roman"/>
              </a:rPr>
              <a:t>, </a:t>
            </a:r>
            <a:r>
              <a:rPr lang="en-US" sz="2400" dirty="0" smtClean="0">
                <a:solidFill>
                  <a:srgbClr val="FF0000"/>
                </a:solidFill>
                <a:cs typeface="Times New Roman"/>
              </a:rPr>
              <a:t>3.1 mm pitch, </a:t>
            </a:r>
            <a:r>
              <a:rPr lang="en-US" sz="2400" dirty="0">
                <a:solidFill>
                  <a:srgbClr val="FF0000"/>
                </a:solidFill>
                <a:cs typeface="Times New Roman"/>
              </a:rPr>
              <a:t>for a total sensitive area of </a:t>
            </a:r>
            <a:r>
              <a:rPr lang="en-US" sz="2400" dirty="0" smtClean="0">
                <a:solidFill>
                  <a:srgbClr val="FF0000"/>
                </a:solidFill>
                <a:cs typeface="Times New Roman"/>
              </a:rPr>
              <a:t>5x5 cm</a:t>
            </a:r>
            <a:r>
              <a:rPr lang="en-US" sz="2400" baseline="30000" dirty="0" smtClean="0">
                <a:solidFill>
                  <a:srgbClr val="FF0000"/>
                </a:solidFill>
                <a:cs typeface="Times New Roman"/>
              </a:rPr>
              <a:t>2</a:t>
            </a:r>
            <a:r>
              <a:rPr lang="en-US" sz="2400" dirty="0" smtClean="0">
                <a:solidFill>
                  <a:srgbClr val="FF0000"/>
                </a:solidFill>
                <a:cs typeface="Times New Roman"/>
              </a:rPr>
              <a:t> </a:t>
            </a:r>
            <a:endParaRPr lang="en-US" sz="2400" dirty="0">
              <a:solidFill>
                <a:srgbClr val="FF0000"/>
              </a:solidFill>
              <a:cs typeface="Times New Roman"/>
            </a:endParaRPr>
          </a:p>
          <a:p>
            <a:r>
              <a:rPr lang="en-US" sz="2400" dirty="0">
                <a:cs typeface="Times New Roman"/>
              </a:rPr>
              <a:t>One </a:t>
            </a:r>
            <a:r>
              <a:rPr lang="en-US" sz="2400" dirty="0" err="1" smtClean="0">
                <a:cs typeface="Times New Roman"/>
              </a:rPr>
              <a:t>SiPM</a:t>
            </a:r>
            <a:r>
              <a:rPr lang="en-US" sz="2400" dirty="0" smtClean="0">
                <a:cs typeface="Times New Roman"/>
              </a:rPr>
              <a:t> array </a:t>
            </a:r>
            <a:r>
              <a:rPr lang="en-US" sz="2400" dirty="0">
                <a:cs typeface="Times New Roman"/>
              </a:rPr>
              <a:t>( 16x16 pixels) </a:t>
            </a:r>
            <a:r>
              <a:rPr lang="en-US" sz="2400" dirty="0" smtClean="0">
                <a:cs typeface="Times New Roman"/>
              </a:rPr>
              <a:t>is coupled to </a:t>
            </a:r>
            <a:r>
              <a:rPr lang="en-US" sz="2400" dirty="0">
                <a:cs typeface="Times New Roman"/>
              </a:rPr>
              <a:t>each LYSO </a:t>
            </a:r>
            <a:r>
              <a:rPr lang="en-US" sz="2400" dirty="0" smtClean="0">
                <a:cs typeface="Times New Roman"/>
              </a:rPr>
              <a:t>matrix. 200 </a:t>
            </a:r>
            <a:r>
              <a:rPr lang="en-US" sz="2400" dirty="0" err="1" smtClean="0">
                <a:cs typeface="Times New Roman"/>
              </a:rPr>
              <a:t>ps</a:t>
            </a:r>
            <a:r>
              <a:rPr lang="en-US" sz="2400" dirty="0" smtClean="0">
                <a:cs typeface="Times New Roman"/>
              </a:rPr>
              <a:t> FWHM TOF capability </a:t>
            </a:r>
            <a:endParaRPr lang="en-US" sz="2400" dirty="0">
              <a:cs typeface="Times New Roman"/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1768007" y="139034"/>
            <a:ext cx="5016690" cy="685800"/>
          </a:xfrm>
          <a:noFill/>
          <a:ln w="38100" cmpd="sng">
            <a:solidFill>
              <a:srgbClr val="FF0000"/>
            </a:solidFill>
          </a:ln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Comic Sans MS"/>
                <a:cs typeface="Comic Sans MS"/>
              </a:rPr>
              <a:t>The INSIDE PET system</a:t>
            </a:r>
            <a:endParaRPr lang="en-US" sz="32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pic>
        <p:nvPicPr>
          <p:cNvPr id="2" name="Picture 1" descr="Sole24OreAdroterapiaSBAI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1069" y="1169689"/>
            <a:ext cx="4413165" cy="4834716"/>
          </a:xfrm>
          <a:prstGeom prst="rect">
            <a:avLst/>
          </a:prstGeom>
        </p:spPr>
      </p:pic>
      <p:pic>
        <p:nvPicPr>
          <p:cNvPr id="5" name="pasted-image.pd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40281">
            <a:off x="262786" y="-50410"/>
            <a:ext cx="1268049" cy="1039916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27351" y="237957"/>
            <a:ext cx="1711646" cy="586877"/>
          </a:xfrm>
          <a:prstGeom prst="rect">
            <a:avLst/>
          </a:prstGeom>
          <a:solidFill>
            <a:srgbClr val="2A3E92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6571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263"/>
            <a:ext cx="8229600" cy="1143000"/>
          </a:xfrm>
        </p:spPr>
        <p:txBody>
          <a:bodyPr/>
          <a:lstStyle/>
          <a:p>
            <a:r>
              <a:rPr lang="en-US" dirty="0" smtClean="0"/>
              <a:t>Current Efforts (II)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557" y="1084733"/>
            <a:ext cx="8029388" cy="396538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Setup the </a:t>
            </a:r>
            <a:r>
              <a:rPr lang="en-US" sz="2800" b="1" u="sng" dirty="0" smtClean="0">
                <a:solidFill>
                  <a:schemeClr val="bg1"/>
                </a:solidFill>
              </a:rPr>
              <a:t>whole chain </a:t>
            </a:r>
            <a:r>
              <a:rPr lang="en-US" sz="2800" dirty="0" smtClean="0">
                <a:solidFill>
                  <a:schemeClr val="bg1"/>
                </a:solidFill>
              </a:rPr>
              <a:t>for radio-tracer development: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	</a:t>
            </a:r>
            <a:r>
              <a:rPr lang="en-US" sz="2800" dirty="0" smtClean="0">
                <a:solidFill>
                  <a:schemeClr val="bg1"/>
                </a:solidFill>
              </a:rPr>
              <a:t>- cold synthesis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	</a:t>
            </a:r>
            <a:r>
              <a:rPr lang="en-US" sz="2800" dirty="0" smtClean="0">
                <a:solidFill>
                  <a:schemeClr val="bg1"/>
                </a:solidFill>
              </a:rPr>
              <a:t>- hot synthesis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	</a:t>
            </a:r>
            <a:r>
              <a:rPr lang="en-US" sz="2800" dirty="0" smtClean="0">
                <a:solidFill>
                  <a:schemeClr val="bg1"/>
                </a:solidFill>
              </a:rPr>
              <a:t>- in vitro tests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	</a:t>
            </a:r>
            <a:r>
              <a:rPr lang="en-US" sz="2800" dirty="0" smtClean="0">
                <a:solidFill>
                  <a:schemeClr val="bg1"/>
                </a:solidFill>
              </a:rPr>
              <a:t>- animal tests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	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sym typeface="Wingdings"/>
              </a:rPr>
              <a:t> equip a facility for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  <a:sym typeface="Wingdings"/>
              </a:rPr>
              <a:t>	</a:t>
            </a:r>
            <a:r>
              <a:rPr lang="en-US" sz="2800" dirty="0" smtClean="0">
                <a:solidFill>
                  <a:schemeClr val="bg1"/>
                </a:solidFill>
                <a:sym typeface="Wingdings"/>
              </a:rPr>
              <a:t>      animal tests with radioactivity</a:t>
            </a:r>
            <a:endParaRPr lang="en-US" sz="28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800" dirty="0" smtClean="0">
                <a:solidFill>
                  <a:schemeClr val="bg1"/>
                </a:solidFill>
                <a:sym typeface="Wingdings"/>
              </a:rPr>
              <a:t> </a:t>
            </a:r>
            <a:r>
              <a:rPr lang="en-US" sz="2800" dirty="0" smtClean="0">
                <a:solidFill>
                  <a:schemeClr val="bg1"/>
                </a:solidFill>
              </a:rPr>
              <a:t> Need imaging capable to measure </a:t>
            </a:r>
            <a:r>
              <a:rPr lang="en-US" sz="2800" dirty="0" err="1" smtClean="0">
                <a:solidFill>
                  <a:schemeClr val="bg1"/>
                </a:solidFill>
              </a:rPr>
              <a:t>biodistribution</a:t>
            </a:r>
            <a:r>
              <a:rPr lang="en-US" sz="2800" dirty="0" smtClean="0">
                <a:solidFill>
                  <a:schemeClr val="bg1"/>
                </a:solidFill>
              </a:rPr>
              <a:t> of </a:t>
            </a:r>
            <a:r>
              <a:rPr lang="en-US" sz="2800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b</a:t>
            </a:r>
            <a:r>
              <a:rPr lang="en-US" sz="2800" dirty="0" smtClean="0">
                <a:solidFill>
                  <a:schemeClr val="bg1"/>
                </a:solidFill>
              </a:rPr>
              <a:t>- emitting tracers </a:t>
            </a:r>
            <a:r>
              <a:rPr lang="en-US" sz="2800" dirty="0" smtClean="0">
                <a:solidFill>
                  <a:schemeClr val="bg1"/>
                </a:solidFill>
                <a:sym typeface="Wingdings"/>
              </a:rPr>
              <a:t></a:t>
            </a:r>
            <a:r>
              <a:rPr lang="en-US" sz="2800" dirty="0" smtClean="0">
                <a:sym typeface="Wingdings"/>
              </a:rPr>
              <a:t> </a:t>
            </a:r>
            <a:r>
              <a:rPr lang="en-US" sz="2800" dirty="0" smtClean="0">
                <a:solidFill>
                  <a:srgbClr val="F8FFC4"/>
                </a:solidFill>
                <a:sym typeface="Wingdings"/>
              </a:rPr>
              <a:t>SPECT with </a:t>
            </a:r>
            <a:r>
              <a:rPr lang="en-US" sz="2800" dirty="0" err="1" smtClean="0">
                <a:solidFill>
                  <a:srgbClr val="F8FFC4"/>
                </a:solidFill>
                <a:sym typeface="Wingdings"/>
              </a:rPr>
              <a:t>Brehmsstrahlung</a:t>
            </a:r>
            <a:endParaRPr lang="en-US" sz="2800" dirty="0" smtClean="0">
              <a:solidFill>
                <a:srgbClr val="F8FFC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7347BD-6454-FC4C-BC7A-09927F61B437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pic>
        <p:nvPicPr>
          <p:cNvPr id="5" name="Immagine 1" descr="unicatt_logoorizzontale_pos_cmyk_198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9492" y="5707809"/>
            <a:ext cx="1906587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2" descr="la_sapienz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2471" y="5660792"/>
            <a:ext cx="752694" cy="8517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2141" y="5618163"/>
            <a:ext cx="1180682" cy="11806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92823" y="6471933"/>
            <a:ext cx="3047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Nucl</a:t>
            </a:r>
            <a:r>
              <a:rPr lang="en-US" dirty="0" smtClean="0">
                <a:solidFill>
                  <a:schemeClr val="bg1"/>
                </a:solidFill>
              </a:rPr>
              <a:t> . Medicine and Chemistry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64941" y="6429513"/>
            <a:ext cx="1932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Chemistry and CTF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4941" y="1757083"/>
            <a:ext cx="2399832" cy="2321859"/>
          </a:xfrm>
          <a:prstGeom prst="rect">
            <a:avLst/>
          </a:prstGeom>
          <a:ln w="38100" cmpd="sng">
            <a:solidFill>
              <a:srgbClr val="F8FFC4"/>
            </a:solidFill>
          </a:ln>
        </p:spPr>
      </p:pic>
    </p:spTree>
    <p:extLst>
      <p:ext uri="{BB962C8B-B14F-4D97-AF65-F5344CB8AC3E}">
        <p14:creationId xmlns:p14="http://schemas.microsoft.com/office/powerpoint/2010/main" val="2162754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Critical Aspects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Identification of clinical applications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Choice of the radio-</a:t>
            </a:r>
            <a:r>
              <a:rPr lang="en-US" dirty="0" smtClean="0"/>
              <a:t>nuclide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Identification of tracer and its match with the radio-nuclide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Probe design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Tests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8DC71-579E-1E4D-9C42-D7DA7144AE5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010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Possible radio-nuclides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Already tested nuclides include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244" y="2563682"/>
            <a:ext cx="5553607" cy="2760158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6340851" y="3298095"/>
            <a:ext cx="701380" cy="322228"/>
          </a:xfrm>
          <a:prstGeom prst="straightConnector1">
            <a:avLst/>
          </a:prstGeom>
          <a:ln w="28575" cmpd="sng">
            <a:solidFill>
              <a:srgbClr val="FFB8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endCxn id="4" idx="3"/>
          </p:cNvCxnSpPr>
          <p:nvPr/>
        </p:nvCxnSpPr>
        <p:spPr>
          <a:xfrm flipH="1">
            <a:off x="6340851" y="3620323"/>
            <a:ext cx="635034" cy="323438"/>
          </a:xfrm>
          <a:prstGeom prst="straightConnector1">
            <a:avLst/>
          </a:prstGeom>
          <a:ln w="28575" cmpd="sng">
            <a:solidFill>
              <a:srgbClr val="FFB8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042231" y="3394500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ECBC39"/>
                </a:solidFill>
              </a:rPr>
              <a:t>SPECT</a:t>
            </a:r>
            <a:endParaRPr lang="en-US" dirty="0">
              <a:solidFill>
                <a:srgbClr val="ECBC39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6387332" y="3763832"/>
            <a:ext cx="692652" cy="388523"/>
          </a:xfrm>
          <a:prstGeom prst="straightConnector1">
            <a:avLst/>
          </a:prstGeom>
          <a:ln w="28575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6379776" y="4156406"/>
            <a:ext cx="739780" cy="11126"/>
          </a:xfrm>
          <a:prstGeom prst="straightConnector1">
            <a:avLst/>
          </a:prstGeom>
          <a:ln w="28575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156224" y="3982866"/>
            <a:ext cx="53091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PET</a:t>
            </a:r>
            <a:endParaRPr lang="en-US" dirty="0">
              <a:solidFill>
                <a:srgbClr val="FF66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6418177" y="4167532"/>
            <a:ext cx="701379" cy="184666"/>
          </a:xfrm>
          <a:prstGeom prst="straightConnector1">
            <a:avLst/>
          </a:prstGeom>
          <a:ln w="28575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625194" y="4650277"/>
            <a:ext cx="1601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Molecular RT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1" name="Right Brace 20"/>
          <p:cNvSpPr/>
          <p:nvPr/>
        </p:nvSpPr>
        <p:spPr>
          <a:xfrm>
            <a:off x="6445111" y="4579055"/>
            <a:ext cx="170605" cy="549683"/>
          </a:xfrm>
          <a:prstGeom prst="rightBrace">
            <a:avLst>
              <a:gd name="adj1" fmla="val 14801"/>
              <a:gd name="adj2" fmla="val 50000"/>
            </a:avLst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8DC71-579E-1E4D-9C42-D7DA7144AE5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97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FFFFFF"/>
                </a:solidFill>
              </a:rPr>
              <a:t>Radioguided</a:t>
            </a:r>
            <a:r>
              <a:rPr lang="en-US" b="1" dirty="0" smtClean="0">
                <a:solidFill>
                  <a:srgbClr val="FFFFFF"/>
                </a:solidFill>
              </a:rPr>
              <a:t> surgery: </a:t>
            </a:r>
            <a:r>
              <a:rPr lang="en-US" b="1" dirty="0" smtClean="0">
                <a:solidFill>
                  <a:srgbClr val="FFFFFF"/>
                </a:solidFill>
                <a:latin typeface="Symbol" charset="2"/>
                <a:cs typeface="Symbol" charset="2"/>
              </a:rPr>
              <a:t>g</a:t>
            </a:r>
            <a:r>
              <a:rPr lang="en-US" b="1" dirty="0" smtClean="0">
                <a:solidFill>
                  <a:srgbClr val="FFFFFF"/>
                </a:solidFill>
              </a:rPr>
              <a:t> probes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655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9" name="Title 1"/>
          <p:cNvSpPr>
            <a:spLocks noGrp="1"/>
          </p:cNvSpPr>
          <p:nvPr>
            <p:ph type="title"/>
          </p:nvPr>
        </p:nvSpPr>
        <p:spPr>
          <a:xfrm>
            <a:off x="152400" y="15544"/>
            <a:ext cx="6130511" cy="833828"/>
          </a:xfrm>
        </p:spPr>
        <p:txBody>
          <a:bodyPr/>
          <a:lstStyle/>
          <a:p>
            <a:r>
              <a:rPr lang="en-US" sz="3600" dirty="0" smtClean="0">
                <a:latin typeface="Comic Sans MS" charset="0"/>
                <a:ea typeface="ＭＳ Ｐゴシック" charset="0"/>
                <a:cs typeface="ＭＳ Ｐゴシック" charset="0"/>
              </a:rPr>
              <a:t>Existing: gamma probes</a:t>
            </a:r>
            <a:endParaRPr lang="en-US" sz="3600" dirty="0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399" y="1207691"/>
            <a:ext cx="6130511" cy="2171535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sz="2800" dirty="0" smtClean="0"/>
              <a:t>Choice of radio-nuclide: </a:t>
            </a:r>
            <a:r>
              <a:rPr lang="en-US" sz="2800" dirty="0" smtClean="0">
                <a:solidFill>
                  <a:srgbClr val="FF6600"/>
                </a:solidFill>
              </a:rPr>
              <a:t>gamma emitting, in particular </a:t>
            </a:r>
            <a:r>
              <a:rPr lang="en-US" sz="2800" baseline="30000" dirty="0" smtClean="0">
                <a:solidFill>
                  <a:srgbClr val="FF6600"/>
                </a:solidFill>
              </a:rPr>
              <a:t>99m</a:t>
            </a:r>
            <a:r>
              <a:rPr lang="en-US" sz="2800" dirty="0" smtClean="0">
                <a:solidFill>
                  <a:srgbClr val="FF6600"/>
                </a:solidFill>
              </a:rPr>
              <a:t>Tc</a:t>
            </a:r>
          </a:p>
          <a:p>
            <a:pPr marL="0" indent="0">
              <a:buNone/>
              <a:defRPr/>
            </a:pPr>
            <a:r>
              <a:rPr lang="en-US" sz="2800" dirty="0">
                <a:solidFill>
                  <a:srgbClr val="FF6600"/>
                </a:solidFill>
              </a:rPr>
              <a:t>	</a:t>
            </a:r>
            <a:r>
              <a:rPr lang="en-US" sz="2800" dirty="0" smtClean="0">
                <a:solidFill>
                  <a:srgbClr val="000000"/>
                </a:solidFill>
              </a:rPr>
              <a:t>-</a:t>
            </a:r>
            <a:r>
              <a:rPr lang="en-US" sz="2800" dirty="0" smtClean="0">
                <a:solidFill>
                  <a:srgbClr val="FF6600"/>
                </a:solidFill>
              </a:rPr>
              <a:t> </a:t>
            </a:r>
            <a:r>
              <a:rPr lang="en-US" sz="2800" dirty="0" smtClean="0">
                <a:solidFill>
                  <a:srgbClr val="000000"/>
                </a:solidFill>
              </a:rPr>
              <a:t>well known detectors (camera or 	probes)</a:t>
            </a:r>
          </a:p>
          <a:p>
            <a:pPr marL="0" indent="0">
              <a:buNone/>
              <a:defRPr/>
            </a:pPr>
            <a:r>
              <a:rPr lang="en-US" sz="2800" dirty="0">
                <a:solidFill>
                  <a:srgbClr val="000000"/>
                </a:solidFill>
              </a:rPr>
              <a:t>	</a:t>
            </a:r>
            <a:r>
              <a:rPr lang="en-US" sz="2800" dirty="0" smtClean="0">
                <a:solidFill>
                  <a:srgbClr val="000000"/>
                </a:solidFill>
              </a:rPr>
              <a:t>- used for SPECT: large number of 	known radio-tracers</a:t>
            </a:r>
          </a:p>
          <a:p>
            <a:pPr marL="0" indent="0">
              <a:buNone/>
              <a:defRPr/>
            </a:pPr>
            <a:endParaRPr lang="en-US" sz="4000" dirty="0" smtClean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2911" y="16336"/>
            <a:ext cx="2897852" cy="2096552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8DC71-579E-1E4D-9C42-D7DA7144AE59}" type="slidenum">
              <a:rPr lang="en-US" smtClean="0"/>
              <a:t>9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071" y="3379226"/>
            <a:ext cx="1577787" cy="1544916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2224550" y="3927802"/>
            <a:ext cx="6398750" cy="2486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18" charset="-128"/>
                <a:cs typeface="ＭＳ Ｐゴシック" pitchFamily="18" charset="-128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18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18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18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18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18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18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18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18" charset="-128"/>
              </a:defRPr>
            </a:lvl9pPr>
          </a:lstStyle>
          <a:p>
            <a:pPr marL="514350" indent="-514350">
              <a:buFont typeface="+mj-lt"/>
              <a:buAutoNum type="arabicPeriod" startAt="2"/>
              <a:defRPr/>
            </a:pPr>
            <a:r>
              <a:rPr lang="en-US" sz="2800" dirty="0" smtClean="0"/>
              <a:t>Applications of interest: </a:t>
            </a:r>
          </a:p>
          <a:p>
            <a:pPr marL="914400" lvl="1" indent="-514350">
              <a:defRPr/>
            </a:pPr>
            <a:r>
              <a:rPr lang="en-US" dirty="0" smtClean="0"/>
              <a:t>Search for </a:t>
            </a:r>
            <a:r>
              <a:rPr lang="en-US" dirty="0" smtClean="0">
                <a:solidFill>
                  <a:schemeClr val="tx2"/>
                </a:solidFill>
              </a:rPr>
              <a:t>tumor residuals </a:t>
            </a:r>
            <a:r>
              <a:rPr lang="en-US" dirty="0" smtClean="0"/>
              <a:t>(colon cancer, parathyroid adenoma,</a:t>
            </a:r>
            <a:r>
              <a:rPr lang="fi-FI" dirty="0" smtClean="0"/>
              <a:t> </a:t>
            </a:r>
            <a:r>
              <a:rPr lang="fi-FI" dirty="0" err="1" smtClean="0"/>
              <a:t>osteoid</a:t>
            </a:r>
            <a:r>
              <a:rPr lang="fi-FI" dirty="0" smtClean="0"/>
              <a:t> </a:t>
            </a:r>
            <a:r>
              <a:rPr lang="fi-FI" dirty="0" err="1" smtClean="0"/>
              <a:t>osteoma</a:t>
            </a:r>
            <a:r>
              <a:rPr lang="fi-FI" dirty="0" smtClean="0"/>
              <a:t>)</a:t>
            </a:r>
            <a:r>
              <a:rPr lang="en-US" dirty="0" smtClean="0"/>
              <a:t> </a:t>
            </a:r>
          </a:p>
          <a:p>
            <a:pPr marL="914400" lvl="1" indent="-514350">
              <a:defRPr/>
            </a:pPr>
            <a:r>
              <a:rPr lang="en-US" dirty="0" smtClean="0"/>
              <a:t>Complete </a:t>
            </a:r>
            <a:r>
              <a:rPr lang="en-US" dirty="0" smtClean="0">
                <a:solidFill>
                  <a:srgbClr val="FF0000"/>
                </a:solidFill>
              </a:rPr>
              <a:t>sentinel-node mapping </a:t>
            </a:r>
            <a:r>
              <a:rPr lang="en-US" dirty="0" smtClean="0"/>
              <a:t>(malignant melanoma and breast cancer)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644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crayons">
  <a:themeElements>
    <a:clrScheme name="Crayons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Crayons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rayons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_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FFFF"/>
      </a:accent1>
      <a:accent2>
        <a:srgbClr val="333399"/>
      </a:accent2>
      <a:accent3>
        <a:srgbClr val="AAAAAA"/>
      </a:accent3>
      <a:accent4>
        <a:srgbClr val="DADADA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Chalkboard Bold"/>
        <a:ea typeface="ヒラギノ角ゴ ProN W6"/>
        <a:cs typeface="ヒラギノ角ゴ ProN W6"/>
      </a:majorFont>
      <a:minorFont>
        <a:latin typeface="Chalkboard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Chalkboard" charset="0"/>
            <a:ea typeface="ヒラギノ角ゴ ProN W3" charset="0"/>
            <a:cs typeface="ヒラギノ角ゴ ProN W3" charset="0"/>
            <a:sym typeface="Chalkboard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Chalkboard" charset="0"/>
            <a:ea typeface="ヒラギノ角ゴ ProN W3" charset="0"/>
            <a:cs typeface="ヒラギノ角ゴ ProN W3" charset="0"/>
            <a:sym typeface="Chalkboard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ＭＳ 明朝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1_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ＭＳ 明朝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2_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ＭＳ 明朝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4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crayons.thmx</Template>
  <TotalTime>22255</TotalTime>
  <Words>3050</Words>
  <Application>Microsoft Macintosh PowerPoint</Application>
  <PresentationFormat>Letter Paper (8.5x11 in)</PresentationFormat>
  <Paragraphs>621</Paragraphs>
  <Slides>55</Slides>
  <Notes>5</Notes>
  <HiddenSlides>0</HiddenSlides>
  <MMClips>2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55</vt:i4>
      </vt:variant>
    </vt:vector>
  </HeadingPairs>
  <TitlesOfParts>
    <vt:vector size="65" baseType="lpstr">
      <vt:lpstr>crayons</vt:lpstr>
      <vt:lpstr>Modèle par défaut</vt:lpstr>
      <vt:lpstr>1_Modèle par défaut</vt:lpstr>
      <vt:lpstr>2_Modèle par défaut</vt:lpstr>
      <vt:lpstr>3_Modèle par défaut</vt:lpstr>
      <vt:lpstr>Origin</vt:lpstr>
      <vt:lpstr>1_Origin</vt:lpstr>
      <vt:lpstr>2_Origin</vt:lpstr>
      <vt:lpstr>4_Modèle par défaut</vt:lpstr>
      <vt:lpstr>2_Title &amp; Bullets</vt:lpstr>
      <vt:lpstr>Radio-Guided-Surgery: status and perspectives</vt:lpstr>
      <vt:lpstr>Overview</vt:lpstr>
      <vt:lpstr>Radioguided surgery</vt:lpstr>
      <vt:lpstr>Radio Guided Surgery</vt:lpstr>
      <vt:lpstr>Intra-operative probes</vt:lpstr>
      <vt:lpstr>Critical Aspects </vt:lpstr>
      <vt:lpstr>Possible radio-nuclides </vt:lpstr>
      <vt:lpstr>Radioguided surgery: g probes</vt:lpstr>
      <vt:lpstr>Existing: gamma probes</vt:lpstr>
      <vt:lpstr>Gamma probes applications</vt:lpstr>
      <vt:lpstr>LIMITS OF g-RGS</vt:lpstr>
      <vt:lpstr>Radioguided surgery: b+ probes</vt:lpstr>
      <vt:lpstr>b+ RGS</vt:lpstr>
      <vt:lpstr>b+ RGS: developments</vt:lpstr>
      <vt:lpstr>b+ RGS: clinical applications</vt:lpstr>
      <vt:lpstr>b+ RGS</vt:lpstr>
      <vt:lpstr>Radioguided surgery: b- probes</vt:lpstr>
      <vt:lpstr>PowerPoint Presentation</vt:lpstr>
      <vt:lpstr>RESEARCH PATH</vt:lpstr>
      <vt:lpstr>Low energy e- detector</vt:lpstr>
      <vt:lpstr>Prototypes</vt:lpstr>
      <vt:lpstr>Electronics Read-out</vt:lpstr>
      <vt:lpstr>RESEARCH PATH</vt:lpstr>
      <vt:lpstr>Sensitivity to Electrons</vt:lpstr>
      <vt:lpstr>Background Rejection</vt:lpstr>
      <vt:lpstr>“Ad-hoc” Phantoms</vt:lpstr>
      <vt:lpstr>Active Spot Identification</vt:lpstr>
      <vt:lpstr>Human Factor</vt:lpstr>
      <vt:lpstr>RESEARCH PATH</vt:lpstr>
      <vt:lpstr>RESEARCH PATH</vt:lpstr>
      <vt:lpstr>DOTATOC uptake in glioma</vt:lpstr>
      <vt:lpstr>Glioma vs Meningioma</vt:lpstr>
      <vt:lpstr>RGS for meningioma</vt:lpstr>
      <vt:lpstr>RGS for glioma</vt:lpstr>
      <vt:lpstr>Time Evolution of uptake</vt:lpstr>
      <vt:lpstr>RESEARCH PATH</vt:lpstr>
      <vt:lpstr>Ex-vivo test on meningioma</vt:lpstr>
      <vt:lpstr>The Samples</vt:lpstr>
      <vt:lpstr>Evaluating the samples rate</vt:lpstr>
      <vt:lpstr>Results</vt:lpstr>
      <vt:lpstr>PowerPoint Presentation</vt:lpstr>
      <vt:lpstr>Probe developments</vt:lpstr>
      <vt:lpstr>Radiotracers for  Radioguided surgery</vt:lpstr>
      <vt:lpstr>g-RGS: the Tc crysis</vt:lpstr>
      <vt:lpstr>b+ RGS: different isotopes</vt:lpstr>
      <vt:lpstr>b- probe on b+ isotopes</vt:lpstr>
      <vt:lpstr>b- RGS:  Other isotopes (I)</vt:lpstr>
      <vt:lpstr>b- RGS:  Other isotopes (I)</vt:lpstr>
      <vt:lpstr>b- RGS:  alternative tracers with 90Y</vt:lpstr>
      <vt:lpstr>PowerPoint Presentation</vt:lpstr>
      <vt:lpstr>BACKUP</vt:lpstr>
      <vt:lpstr>FOOT in pills</vt:lpstr>
      <vt:lpstr>PowerPoint Presentation</vt:lpstr>
      <vt:lpstr>The INSIDE PET system</vt:lpstr>
      <vt:lpstr>Current Efforts (II)</vt:lpstr>
    </vt:vector>
  </TitlesOfParts>
  <Company>Universita di Roma "La Sapienza"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Elementary particles for the cure of tumors</dc:title>
  <dc:creator>Riccardo Faccini</dc:creator>
  <cp:lastModifiedBy>Riccardo Faccini</cp:lastModifiedBy>
  <cp:revision>407</cp:revision>
  <cp:lastPrinted>2016-02-15T20:35:06Z</cp:lastPrinted>
  <dcterms:created xsi:type="dcterms:W3CDTF">2012-10-29T22:02:12Z</dcterms:created>
  <dcterms:modified xsi:type="dcterms:W3CDTF">2016-11-16T08:46:56Z</dcterms:modified>
</cp:coreProperties>
</file>