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8"/>
  </p:notesMasterIdLst>
  <p:sldIdLst>
    <p:sldId id="258" r:id="rId3"/>
    <p:sldId id="306" r:id="rId4"/>
    <p:sldId id="336" r:id="rId5"/>
    <p:sldId id="400" r:id="rId6"/>
    <p:sldId id="399" r:id="rId7"/>
    <p:sldId id="384" r:id="rId8"/>
    <p:sldId id="401" r:id="rId9"/>
    <p:sldId id="383" r:id="rId10"/>
    <p:sldId id="437" r:id="rId11"/>
    <p:sldId id="411" r:id="rId12"/>
    <p:sldId id="435" r:id="rId13"/>
    <p:sldId id="409" r:id="rId14"/>
    <p:sldId id="430" r:id="rId15"/>
    <p:sldId id="354" r:id="rId16"/>
    <p:sldId id="353" r:id="rId17"/>
    <p:sldId id="392" r:id="rId18"/>
    <p:sldId id="391" r:id="rId19"/>
    <p:sldId id="420" r:id="rId20"/>
    <p:sldId id="416" r:id="rId21"/>
    <p:sldId id="415" r:id="rId22"/>
    <p:sldId id="419" r:id="rId23"/>
    <p:sldId id="426" r:id="rId24"/>
    <p:sldId id="394" r:id="rId25"/>
    <p:sldId id="344" r:id="rId26"/>
    <p:sldId id="439" r:id="rId27"/>
    <p:sldId id="436" r:id="rId28"/>
    <p:sldId id="370" r:id="rId29"/>
    <p:sldId id="395" r:id="rId30"/>
    <p:sldId id="407" r:id="rId31"/>
    <p:sldId id="405" r:id="rId32"/>
    <p:sldId id="402" r:id="rId33"/>
    <p:sldId id="362" r:id="rId34"/>
    <p:sldId id="398" r:id="rId35"/>
    <p:sldId id="423" r:id="rId36"/>
    <p:sldId id="438"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4D1D0"/>
    <a:srgbClr val="FFD90A"/>
    <a:srgbClr val="3BA0B8"/>
    <a:srgbClr val="6EA5EF"/>
    <a:srgbClr val="943632"/>
    <a:srgbClr val="6DA0E6"/>
    <a:srgbClr val="FFC000"/>
    <a:srgbClr val="215E7E"/>
    <a:srgbClr val="C3E1EF"/>
    <a:srgbClr val="3BA0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21" autoAdjust="0"/>
  </p:normalViewPr>
  <p:slideViewPr>
    <p:cSldViewPr snapToGrid="0" snapToObjects="1" showGuides="1">
      <p:cViewPr>
        <p:scale>
          <a:sx n="90" d="100"/>
          <a:sy n="90" d="100"/>
        </p:scale>
        <p:origin x="-16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Book1"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Book1" TargetMode="External"/><Relationship Id="rId3"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x</c:v>
          </c:tx>
          <c:spPr>
            <a:ln w="28575">
              <a:noFill/>
            </a:ln>
          </c:spPr>
          <c:marker>
            <c:symbol val="none"/>
          </c:marker>
          <c:xVal>
            <c:numRef>
              <c:f>Sheet1!$A$3:$A$7</c:f>
              <c:numCache>
                <c:formatCode>General</c:formatCode>
                <c:ptCount val="5"/>
                <c:pt idx="0">
                  <c:v>0.0001</c:v>
                </c:pt>
                <c:pt idx="1">
                  <c:v>0.001</c:v>
                </c:pt>
                <c:pt idx="2">
                  <c:v>0.01</c:v>
                </c:pt>
                <c:pt idx="3">
                  <c:v>0.1</c:v>
                </c:pt>
                <c:pt idx="4">
                  <c:v>1.0</c:v>
                </c:pt>
              </c:numCache>
            </c:numRef>
          </c:xVal>
          <c:yVal>
            <c:numRef>
              <c:f>Sheet1!$B$3:$B$11</c:f>
              <c:numCache>
                <c:formatCode>0.00E+00</c:formatCode>
                <c:ptCount val="9"/>
                <c:pt idx="0">
                  <c:v>1.0E30</c:v>
                </c:pt>
                <c:pt idx="1">
                  <c:v>1.0E31</c:v>
                </c:pt>
                <c:pt idx="2">
                  <c:v>1.0E32</c:v>
                </c:pt>
                <c:pt idx="3">
                  <c:v>1.0E33</c:v>
                </c:pt>
                <c:pt idx="4">
                  <c:v>1.0E34</c:v>
                </c:pt>
                <c:pt idx="5">
                  <c:v>1.0E35</c:v>
                </c:pt>
                <c:pt idx="6">
                  <c:v>1.0E36</c:v>
                </c:pt>
                <c:pt idx="7">
                  <c:v>1.0E37</c:v>
                </c:pt>
                <c:pt idx="8">
                  <c:v>1.0E38</c:v>
                </c:pt>
              </c:numCache>
            </c:numRef>
          </c:yVal>
          <c:smooth val="0"/>
        </c:ser>
        <c:dLbls>
          <c:showLegendKey val="0"/>
          <c:showVal val="0"/>
          <c:showCatName val="0"/>
          <c:showSerName val="0"/>
          <c:showPercent val="0"/>
          <c:showBubbleSize val="0"/>
        </c:dLbls>
        <c:axId val="-2044379496"/>
        <c:axId val="-2134797816"/>
      </c:scatterChart>
      <c:valAx>
        <c:axId val="-2044379496"/>
        <c:scaling>
          <c:logBase val="10.0"/>
          <c:orientation val="minMax"/>
          <c:max val="1.0"/>
          <c:min val="0.0001"/>
        </c:scaling>
        <c:delete val="0"/>
        <c:axPos val="b"/>
        <c:majorGridlines>
          <c:spPr>
            <a:ln w="0"/>
          </c:spPr>
        </c:majorGridlines>
        <c:numFmt formatCode="General" sourceLinked="1"/>
        <c:majorTickMark val="none"/>
        <c:minorTickMark val="none"/>
        <c:tickLblPos val="nextTo"/>
        <c:txPr>
          <a:bodyPr/>
          <a:lstStyle/>
          <a:p>
            <a:pPr>
              <a:defRPr sz="1600" b="1" i="0" baseline="0"/>
            </a:pPr>
            <a:endParaRPr lang="en-US"/>
          </a:p>
        </c:txPr>
        <c:crossAx val="-2134797816"/>
        <c:crosses val="autoZero"/>
        <c:crossBetween val="midCat"/>
      </c:valAx>
      <c:valAx>
        <c:axId val="-2134797816"/>
        <c:scaling>
          <c:logBase val="10.0"/>
          <c:orientation val="minMax"/>
          <c:max val="1.0E38"/>
          <c:min val="1.0E30"/>
        </c:scaling>
        <c:delete val="0"/>
        <c:axPos val="l"/>
        <c:majorGridlines/>
        <c:numFmt formatCode="0.00E+00" sourceLinked="1"/>
        <c:majorTickMark val="none"/>
        <c:minorTickMark val="none"/>
        <c:tickLblPos val="nextTo"/>
        <c:txPr>
          <a:bodyPr/>
          <a:lstStyle/>
          <a:p>
            <a:pPr>
              <a:defRPr b="1" i="0" baseline="0"/>
            </a:pPr>
            <a:endParaRPr lang="en-US"/>
          </a:p>
        </c:txPr>
        <c:crossAx val="-2044379496"/>
        <c:crossesAt val="0.0001"/>
        <c:crossBetween val="midCat"/>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027525971018"/>
          <c:y val="0.0909090909090909"/>
          <c:w val="0.803309953902821"/>
          <c:h val="0.750741270977491"/>
        </c:manualLayout>
      </c:layout>
      <c:scatterChart>
        <c:scatterStyle val="lineMarker"/>
        <c:varyColors val="0"/>
        <c:ser>
          <c:idx val="0"/>
          <c:order val="0"/>
          <c:tx>
            <c:v>x</c:v>
          </c:tx>
          <c:spPr>
            <a:ln w="28575">
              <a:noFill/>
            </a:ln>
          </c:spPr>
          <c:marker>
            <c:symbol val="none"/>
          </c:marker>
          <c:xVal>
            <c:numRef>
              <c:f>Sheet1!$A$3:$A$7</c:f>
              <c:numCache>
                <c:formatCode>General</c:formatCode>
                <c:ptCount val="5"/>
                <c:pt idx="0">
                  <c:v>0.0001</c:v>
                </c:pt>
                <c:pt idx="1">
                  <c:v>0.001</c:v>
                </c:pt>
                <c:pt idx="2">
                  <c:v>0.01</c:v>
                </c:pt>
                <c:pt idx="3">
                  <c:v>0.1</c:v>
                </c:pt>
                <c:pt idx="4">
                  <c:v>1.0</c:v>
                </c:pt>
              </c:numCache>
            </c:numRef>
          </c:xVal>
          <c:yVal>
            <c:numRef>
              <c:f>Sheet1!$B$3:$B$11</c:f>
              <c:numCache>
                <c:formatCode>0.00E+00</c:formatCode>
                <c:ptCount val="9"/>
                <c:pt idx="0">
                  <c:v>1.0E30</c:v>
                </c:pt>
                <c:pt idx="1">
                  <c:v>1.0E31</c:v>
                </c:pt>
                <c:pt idx="2">
                  <c:v>1.0E32</c:v>
                </c:pt>
                <c:pt idx="3">
                  <c:v>1.0E33</c:v>
                </c:pt>
                <c:pt idx="4">
                  <c:v>1.0E34</c:v>
                </c:pt>
                <c:pt idx="5">
                  <c:v>1.0E35</c:v>
                </c:pt>
                <c:pt idx="6">
                  <c:v>1.0E36</c:v>
                </c:pt>
                <c:pt idx="7">
                  <c:v>1.0E37</c:v>
                </c:pt>
                <c:pt idx="8">
                  <c:v>1.0E38</c:v>
                </c:pt>
              </c:numCache>
            </c:numRef>
          </c:yVal>
          <c:smooth val="0"/>
        </c:ser>
        <c:dLbls>
          <c:showLegendKey val="0"/>
          <c:showVal val="0"/>
          <c:showCatName val="0"/>
          <c:showSerName val="0"/>
          <c:showPercent val="0"/>
          <c:showBubbleSize val="0"/>
        </c:dLbls>
        <c:axId val="-2080093800"/>
        <c:axId val="-2011397816"/>
      </c:scatterChart>
      <c:valAx>
        <c:axId val="-2080093800"/>
        <c:scaling>
          <c:logBase val="10.0"/>
          <c:orientation val="minMax"/>
          <c:max val="1.0"/>
          <c:min val="0.0001"/>
        </c:scaling>
        <c:delete val="0"/>
        <c:axPos val="b"/>
        <c:majorGridlines>
          <c:spPr>
            <a:ln w="0"/>
          </c:spPr>
        </c:majorGridlines>
        <c:numFmt formatCode="General" sourceLinked="1"/>
        <c:majorTickMark val="none"/>
        <c:minorTickMark val="none"/>
        <c:tickLblPos val="nextTo"/>
        <c:txPr>
          <a:bodyPr/>
          <a:lstStyle/>
          <a:p>
            <a:pPr>
              <a:defRPr sz="1600" b="1" i="0" baseline="0"/>
            </a:pPr>
            <a:endParaRPr lang="en-US"/>
          </a:p>
        </c:txPr>
        <c:crossAx val="-2011397816"/>
        <c:crosses val="autoZero"/>
        <c:crossBetween val="midCat"/>
      </c:valAx>
      <c:valAx>
        <c:axId val="-2011397816"/>
        <c:scaling>
          <c:logBase val="10.0"/>
          <c:orientation val="minMax"/>
          <c:max val="1.0E38"/>
          <c:min val="1.0E30"/>
        </c:scaling>
        <c:delete val="0"/>
        <c:axPos val="l"/>
        <c:majorGridlines/>
        <c:numFmt formatCode="0.00E+00" sourceLinked="1"/>
        <c:majorTickMark val="none"/>
        <c:minorTickMark val="none"/>
        <c:tickLblPos val="nextTo"/>
        <c:txPr>
          <a:bodyPr/>
          <a:lstStyle/>
          <a:p>
            <a:pPr>
              <a:defRPr b="1" i="0" baseline="0"/>
            </a:pPr>
            <a:endParaRPr lang="en-US"/>
          </a:p>
        </c:txPr>
        <c:crossAx val="-2080093800"/>
        <c:crossesAt val="0.0001"/>
        <c:crossBetween val="midCat"/>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0.15179</cdr:x>
      <cdr:y>0.64312</cdr:y>
    </cdr:from>
    <cdr:to>
      <cdr:x>0.17343</cdr:x>
      <cdr:y>0.79928</cdr:y>
    </cdr:to>
    <cdr:sp macro="" textlink="">
      <cdr:nvSpPr>
        <cdr:cNvPr id="2" name="TextBox 1"/>
        <cdr:cNvSpPr txBox="1"/>
      </cdr:nvSpPr>
      <cdr:spPr>
        <a:xfrm xmlns:a="http://schemas.openxmlformats.org/drawingml/2006/main">
          <a:off x="1295400" y="1647825"/>
          <a:ext cx="184731" cy="400110"/>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endParaRPr lang="en-US" sz="2000" b="1" dirty="0" smtClean="0">
            <a:solidFill>
              <a:srgbClr val="002060"/>
            </a:solidFill>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0.15179</cdr:x>
      <cdr:y>0.67118</cdr:y>
    </cdr:from>
    <cdr:to>
      <cdr:x>0.17343</cdr:x>
      <cdr:y>0.82734</cdr:y>
    </cdr:to>
    <cdr:sp macro="" textlink="">
      <cdr:nvSpPr>
        <cdr:cNvPr id="2" name="TextBox 1"/>
        <cdr:cNvSpPr txBox="1"/>
      </cdr:nvSpPr>
      <cdr:spPr>
        <a:xfrm xmlns:a="http://schemas.openxmlformats.org/drawingml/2006/main">
          <a:off x="688201" y="1687745"/>
          <a:ext cx="98113" cy="392679"/>
        </a:xfrm>
        <a:prstGeom xmlns:a="http://schemas.openxmlformats.org/drawingml/2006/main" prst="rect">
          <a:avLst/>
        </a:prstGeom>
        <a:noFill xmlns:a="http://schemas.openxmlformats.org/drawingml/2006/main"/>
      </cdr:spPr>
      <cdr:txBody>
        <a:bodyPr xmlns:a="http://schemas.openxmlformats.org/drawingml/2006/main" vertOverflow="clip" wrap="none" rtlCol="0">
          <a:spAutoFit/>
        </a:bodyPr>
        <a:lstStyle xmlns:a="http://schemas.openxmlformats.org/drawingml/2006/main"/>
        <a:p xmlns:a="http://schemas.openxmlformats.org/drawingml/2006/main">
          <a:endParaRPr lang="en-US" sz="2000" b="1" dirty="0" smtClean="0">
            <a:solidFill>
              <a:srgbClr val="002060"/>
            </a:solidFill>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124A-8259-2F43-AA9E-1AB80762BA4E}" type="datetimeFigureOut">
              <a:rPr lang="en-US" smtClean="0"/>
              <a:pPr/>
              <a:t>15/11/16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653114-0D40-384A-9E11-76EB88F8D7B8}" type="slidenum">
              <a:rPr lang="en-US" smtClean="0"/>
              <a:pPr/>
              <a:t>‹#›</a:t>
            </a:fld>
            <a:endParaRPr lang="en-US"/>
          </a:p>
        </p:txBody>
      </p:sp>
    </p:spTree>
    <p:extLst>
      <p:ext uri="{BB962C8B-B14F-4D97-AF65-F5344CB8AC3E}">
        <p14:creationId xmlns:p14="http://schemas.microsoft.com/office/powerpoint/2010/main" val="29996430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2</a:t>
            </a:fld>
            <a:endParaRPr lang="en-US"/>
          </a:p>
        </p:txBody>
      </p:sp>
    </p:spTree>
    <p:extLst>
      <p:ext uri="{BB962C8B-B14F-4D97-AF65-F5344CB8AC3E}">
        <p14:creationId xmlns:p14="http://schemas.microsoft.com/office/powerpoint/2010/main" val="960630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030806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Bow-Tie shaped ring to address the polarization preservation without Siberian snakes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land is secured: the City and </a:t>
            </a:r>
            <a:r>
              <a:rPr lang="en-US" dirty="0" err="1" smtClean="0"/>
              <a:t>JLab</a:t>
            </a:r>
            <a:r>
              <a:rPr lang="en-US" dirty="0" smtClean="0"/>
              <a:t> have signed a Memorandum of Agreement, which promises the availability of the 17 acres for expansion of Jefferson Lab when the need arises.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16</a:t>
            </a:fld>
            <a:endParaRPr lang="en-US"/>
          </a:p>
        </p:txBody>
      </p:sp>
    </p:spTree>
    <p:extLst>
      <p:ext uri="{BB962C8B-B14F-4D97-AF65-F5344CB8AC3E}">
        <p14:creationId xmlns:p14="http://schemas.microsoft.com/office/powerpoint/2010/main" val="208498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defRPr/>
            </a:pPr>
            <a:endParaRPr lang="en-US" dirty="0">
              <a:latin typeface="Calibri" charset="0"/>
              <a:ea typeface="ＭＳ Ｐゴシック" charset="0"/>
              <a:cs typeface="ＭＳ Ｐゴシック"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8E283A07-55B0-1942-B0FC-4E916D233524}" type="slidenum">
              <a:rPr lang="en-US" sz="1200">
                <a:latin typeface="Calibri" charset="0"/>
              </a:rPr>
              <a:pPr eaLnBrk="1" hangingPunct="1"/>
              <a:t>17</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22</a:t>
            </a:fld>
            <a:endParaRPr lang="en-US"/>
          </a:p>
        </p:txBody>
      </p:sp>
    </p:spTree>
    <p:extLst>
      <p:ext uri="{BB962C8B-B14F-4D97-AF65-F5344CB8AC3E}">
        <p14:creationId xmlns:p14="http://schemas.microsoft.com/office/powerpoint/2010/main" val="1986766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a:noFill/>
        </p:spPr>
        <p:txBody>
          <a:bodyPr/>
          <a:lstStyle/>
          <a:p>
            <a:endParaRPr lang="en-US">
              <a:latin typeface="Times" pitchFamily="-104" charset="0"/>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B9B816CE-CB8D-B248-83F6-819F55F70105}" type="slidenum">
              <a:rPr lang="en-US" smtClean="0">
                <a:solidFill>
                  <a:srgbClr val="000000"/>
                </a:solidFill>
                <a:latin typeface="Times" pitchFamily="-104" charset="0"/>
              </a:rPr>
              <a:pPr/>
              <a:t>27</a:t>
            </a:fld>
            <a:endParaRPr lang="en-US" smtClean="0">
              <a:solidFill>
                <a:srgbClr val="000000"/>
              </a:solidFill>
              <a:latin typeface="Times" pitchFamily="-104" charset="0"/>
            </a:endParaRPr>
          </a:p>
        </p:txBody>
      </p:sp>
    </p:spTree>
    <p:extLst>
      <p:ext uri="{BB962C8B-B14F-4D97-AF65-F5344CB8AC3E}">
        <p14:creationId xmlns:p14="http://schemas.microsoft.com/office/powerpoint/2010/main" val="3758405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r>
              <a:rPr lang="en-US">
                <a:latin typeface="Calibri" charset="0"/>
                <a:ea typeface="ＭＳ Ｐゴシック" charset="0"/>
                <a:cs typeface="ＭＳ Ｐゴシック" charset="0"/>
              </a:rPr>
              <a:t>Red Interior Page Design </a:t>
            </a:r>
          </a:p>
          <a:p>
            <a:pPr defTabSz="457200" eaLnBrk="1" hangingPunct="1">
              <a:spcBef>
                <a:spcPct val="0"/>
              </a:spcBef>
            </a:pPr>
            <a:r>
              <a:rPr lang="en-US">
                <a:latin typeface="Calibri" charset="0"/>
                <a:ea typeface="ＭＳ Ｐゴシック" charset="0"/>
                <a:cs typeface="ＭＳ Ｐゴシック" charset="0"/>
              </a:rPr>
              <a:t>Right: x=0.001 - 1</a:t>
            </a:r>
          </a:p>
          <a:p>
            <a:pPr defTabSz="457200" eaLnBrk="1" hangingPunct="1">
              <a:spcBef>
                <a:spcPct val="0"/>
              </a:spcBef>
            </a:pPr>
            <a:endParaRPr lang="en-US">
              <a:latin typeface="Calibri" charset="0"/>
              <a:ea typeface="ＭＳ Ｐゴシック" charset="0"/>
              <a:cs typeface="ＭＳ Ｐゴシック"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FA8966A9-B99B-7849-8ACA-7EDF48046D46}" type="slidenum">
              <a:rPr lang="en-US" sz="1200">
                <a:latin typeface="Calibri" charset="0"/>
              </a:rPr>
              <a:pPr eaLnBrk="1" hangingPunct="1"/>
              <a:t>31</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34</a:t>
            </a:fld>
            <a:endParaRPr lang="en-US"/>
          </a:p>
        </p:txBody>
      </p:sp>
    </p:spTree>
    <p:extLst>
      <p:ext uri="{BB962C8B-B14F-4D97-AF65-F5344CB8AC3E}">
        <p14:creationId xmlns:p14="http://schemas.microsoft.com/office/powerpoint/2010/main" val="1986766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5</a:t>
            </a:fld>
            <a:endParaRPr lang="en-US"/>
          </a:p>
        </p:txBody>
      </p:sp>
    </p:spTree>
    <p:extLst>
      <p:ext uri="{BB962C8B-B14F-4D97-AF65-F5344CB8AC3E}">
        <p14:creationId xmlns:p14="http://schemas.microsoft.com/office/powerpoint/2010/main" val="73187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6</a:t>
            </a:fld>
            <a:endParaRPr lang="en-US"/>
          </a:p>
        </p:txBody>
      </p:sp>
    </p:spTree>
    <p:extLst>
      <p:ext uri="{BB962C8B-B14F-4D97-AF65-F5344CB8AC3E}">
        <p14:creationId xmlns:p14="http://schemas.microsoft.com/office/powerpoint/2010/main" val="731878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653114-0D40-384A-9E11-76EB88F8D7B8}" type="slidenum">
              <a:rPr lang="en-US" smtClean="0"/>
              <a:pPr/>
              <a:t>7</a:t>
            </a:fld>
            <a:endParaRPr lang="en-US"/>
          </a:p>
        </p:txBody>
      </p:sp>
    </p:spTree>
    <p:extLst>
      <p:ext uri="{BB962C8B-B14F-4D97-AF65-F5344CB8AC3E}">
        <p14:creationId xmlns:p14="http://schemas.microsoft.com/office/powerpoint/2010/main" val="73187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endParaRPr lang="en-US" dirty="0">
              <a:latin typeface="Calibri" charset="0"/>
              <a:ea typeface="ＭＳ Ｐゴシック" charset="0"/>
              <a:cs typeface="ＭＳ Ｐゴシック"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FA8966A9-B99B-7849-8ACA-7EDF48046D46}"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endParaRPr lang="en-US">
              <a:latin typeface="Calibri" charset="0"/>
              <a:ea typeface="ＭＳ Ｐゴシック" charset="0"/>
              <a:cs typeface="ＭＳ Ｐゴシック" charset="0"/>
            </a:endParaRPr>
          </a:p>
          <a:p>
            <a:pPr defTabSz="457200" eaLnBrk="1" hangingPunct="1">
              <a:spcBef>
                <a:spcPct val="0"/>
              </a:spcBef>
            </a:pPr>
            <a:endParaRPr lang="en-US">
              <a:latin typeface="Calibri" charset="0"/>
              <a:ea typeface="ＭＳ Ｐゴシック" charset="0"/>
              <a:cs typeface="ＭＳ Ｐゴシック"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35586149-BFE3-494F-9076-ADD33D524AA4}" type="slidenum">
              <a:rPr lang="en-US" sz="1200">
                <a:latin typeface="Calibri" charset="0"/>
              </a:rPr>
              <a:pPr eaLnBrk="1" hangingPunct="1"/>
              <a:t>9</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200" eaLnBrk="1" hangingPunct="1">
              <a:spcBef>
                <a:spcPct val="0"/>
              </a:spcBef>
            </a:pPr>
            <a:endParaRPr lang="en-US">
              <a:latin typeface="Calibri" charset="0"/>
              <a:ea typeface="ＭＳ Ｐゴシック" charset="0"/>
              <a:cs typeface="ＭＳ Ｐゴシック" charset="0"/>
            </a:endParaRPr>
          </a:p>
          <a:p>
            <a:pPr defTabSz="457200" eaLnBrk="1" hangingPunct="1">
              <a:spcBef>
                <a:spcPct val="0"/>
              </a:spcBef>
            </a:pPr>
            <a:endParaRPr lang="en-US">
              <a:latin typeface="Calibri" charset="0"/>
              <a:ea typeface="ＭＳ Ｐゴシック" charset="0"/>
              <a:cs typeface="ＭＳ Ｐゴシック"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35586149-BFE3-494F-9076-ADD33D524AA4}"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457200" eaLnBrk="1" hangingPunct="1">
              <a:spcBef>
                <a:spcPct val="0"/>
              </a:spcBef>
            </a:pPr>
            <a:endParaRPr lang="en-US" dirty="0">
              <a:latin typeface="Calibri" charset="0"/>
              <a:ea typeface="ＭＳ Ｐゴシック" charset="0"/>
              <a:cs typeface="ＭＳ Ｐゴシック"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04A28810-8F6E-5447-B12D-66731FA13F0D}"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lgn="l" defTabSz="457200" eaLnBrk="1" hangingPunct="1">
              <a:spcBef>
                <a:spcPct val="0"/>
              </a:spcBef>
              <a:buFontTx/>
              <a:buChar char="-"/>
              <a:defRPr/>
            </a:pPr>
            <a:r>
              <a:rPr lang="en-US" dirty="0" smtClean="0">
                <a:sym typeface="Wingdings"/>
              </a:rPr>
              <a:t>New evolution </a:t>
            </a:r>
            <a:r>
              <a:rPr lang="en-US" dirty="0" err="1" smtClean="0">
                <a:sym typeface="Wingdings"/>
              </a:rPr>
              <a:t>eqn.s</a:t>
            </a:r>
            <a:r>
              <a:rPr lang="en-US" dirty="0" smtClean="0">
                <a:sym typeface="Wingdings"/>
              </a:rPr>
              <a:t> @ low x &amp; moderate Q</a:t>
            </a:r>
            <a:r>
              <a:rPr lang="en-US" baseline="30000" dirty="0" smtClean="0">
                <a:sym typeface="Wingdings"/>
              </a:rPr>
              <a:t>2 </a:t>
            </a:r>
            <a:r>
              <a:rPr lang="en-US" baseline="0" dirty="0" smtClean="0">
                <a:sym typeface="Wingdings"/>
              </a:rPr>
              <a:t>    BFKL eq.</a:t>
            </a: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fld id="{8E283A07-55B0-1942-B0FC-4E916D233524}" type="slidenum">
              <a:rPr lang="en-US" sz="1200">
                <a:latin typeface="Calibri" charset="0"/>
              </a:rPr>
              <a:pPr eaLnBrk="1" hangingPunct="1"/>
              <a:t>13</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2" name="Rectangle 11"/>
          <p:cNvSpPr/>
          <p:nvPr userDrawn="1"/>
        </p:nvSpPr>
        <p:spPr>
          <a:xfrm>
            <a:off x="0" y="6437376"/>
            <a:ext cx="9143999" cy="4206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Tree>
    <p:extLst>
      <p:ext uri="{BB962C8B-B14F-4D97-AF65-F5344CB8AC3E}">
        <p14:creationId xmlns:p14="http://schemas.microsoft.com/office/powerpoint/2010/main" val="2375210802"/>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29460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jpeg"/><Relationship Id="rId13"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2.xml"/><Relationship Id="rId3"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94726"/>
            <a:ext cx="9144000" cy="39793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0"/>
            <a:ext cx="8229600" cy="492601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16" name="Slide Number Placeholder 4"/>
          <p:cNvSpPr txBox="1">
            <a:spLocks/>
          </p:cNvSpPr>
          <p:nvPr userDrawn="1"/>
        </p:nvSpPr>
        <p:spPr>
          <a:xfrm>
            <a:off x="5664200" y="655218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z="2000" smtClean="0"/>
              <a:pPr/>
              <a:t>‹#›</a:t>
            </a:fld>
            <a:endParaRPr lang="en-US" sz="2000" dirty="0"/>
          </a:p>
        </p:txBody>
      </p:sp>
      <p:sp>
        <p:nvSpPr>
          <p:cNvPr id="6" name="Rectangle 5"/>
          <p:cNvSpPr/>
          <p:nvPr userDrawn="1"/>
        </p:nvSpPr>
        <p:spPr>
          <a:xfrm>
            <a:off x="2276087" y="6528705"/>
            <a:ext cx="262593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Avenir Book"/>
                <a:ea typeface="+mn-ea"/>
                <a:cs typeface="Avenir Book"/>
              </a:rPr>
              <a:t>INFN2016 - November 14-16, 2016</a:t>
            </a:r>
            <a:endParaRPr kumimoji="0" lang="en-US" sz="1200" b="0" i="0" u="none" strike="noStrike" kern="1200" cap="none" spc="0" normalizeH="0" baseline="0" noProof="0" dirty="0">
              <a:ln>
                <a:noFill/>
              </a:ln>
              <a:solidFill>
                <a:prstClr val="white"/>
              </a:solidFill>
              <a:effectLst/>
              <a:uLnTx/>
              <a:uFillTx/>
              <a:latin typeface="Avenir Book"/>
              <a:ea typeface="+mn-ea"/>
              <a:cs typeface="Avenir Book"/>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 id="2147483662" r:id="rId10"/>
  </p:sldLayoutIdLst>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8837660"/>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39.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png"/><Relationship Id="rId5" Type="http://schemas.openxmlformats.org/officeDocument/2006/relationships/image" Target="../media/image13.jpe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chart" Target="../charts/chart2.xml"/><Relationship Id="rId7" Type="http://schemas.openxmlformats.org/officeDocument/2006/relationships/image" Target="../media/image17.png"/><Relationship Id="rId8"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754187"/>
            <a:ext cx="9144000" cy="1470025"/>
          </a:xfrm>
        </p:spPr>
        <p:txBody>
          <a:bodyPr/>
          <a:lstStyle/>
          <a:p>
            <a:pPr defTabSz="730250" fontAlgn="base">
              <a:spcAft>
                <a:spcPct val="0"/>
              </a:spcAft>
            </a:pPr>
            <a:r>
              <a:rPr lang="en-US" sz="5400" dirty="0" err="1">
                <a:solidFill>
                  <a:srgbClr val="FF0000"/>
                </a:solidFill>
                <a:latin typeface="Avenir Book" charset="0"/>
                <a:ea typeface="ＭＳ Ｐゴシック" charset="0"/>
                <a:cs typeface="Avenir Book" charset="0"/>
              </a:rPr>
              <a:t>Nuove</a:t>
            </a:r>
            <a:r>
              <a:rPr lang="en-US" sz="5400" dirty="0">
                <a:solidFill>
                  <a:srgbClr val="FF0000"/>
                </a:solidFill>
                <a:latin typeface="Avenir Book" charset="0"/>
                <a:ea typeface="ＭＳ Ｐゴシック" charset="0"/>
                <a:cs typeface="Avenir Book" charset="0"/>
              </a:rPr>
              <a:t> </a:t>
            </a:r>
            <a:r>
              <a:rPr lang="en-US" sz="5400" dirty="0" err="1">
                <a:solidFill>
                  <a:srgbClr val="FF0000"/>
                </a:solidFill>
                <a:latin typeface="Avenir Book" charset="0"/>
                <a:ea typeface="ＭＳ Ｐゴシック" charset="0"/>
                <a:cs typeface="Avenir Book" charset="0"/>
              </a:rPr>
              <a:t>o</a:t>
            </a:r>
            <a:r>
              <a:rPr lang="en-US" sz="5400" dirty="0" err="1" smtClean="0">
                <a:solidFill>
                  <a:srgbClr val="FF0000"/>
                </a:solidFill>
                <a:latin typeface="Avenir Book" charset="0"/>
                <a:ea typeface="ＭＳ Ｐゴシック" charset="0"/>
                <a:cs typeface="Avenir Book" charset="0"/>
              </a:rPr>
              <a:t>pportunita</a:t>
            </a:r>
            <a:r>
              <a:rPr lang="en-US" sz="5400" dirty="0">
                <a:solidFill>
                  <a:srgbClr val="FF0000"/>
                </a:solidFill>
                <a:latin typeface="Avenir Book" charset="0"/>
                <a:ea typeface="ＭＳ Ｐゴシック" charset="0"/>
                <a:cs typeface="Avenir Book" charset="0"/>
              </a:rPr>
              <a:t>' per la </a:t>
            </a:r>
            <a:r>
              <a:rPr lang="en-US" sz="5400" dirty="0" err="1">
                <a:solidFill>
                  <a:srgbClr val="FF0000"/>
                </a:solidFill>
                <a:latin typeface="Avenir Book" charset="0"/>
                <a:ea typeface="ＭＳ Ｐゴシック" charset="0"/>
                <a:cs typeface="Avenir Book" charset="0"/>
              </a:rPr>
              <a:t>F</a:t>
            </a:r>
            <a:r>
              <a:rPr lang="en-US" sz="5400" dirty="0" err="1" smtClean="0">
                <a:solidFill>
                  <a:srgbClr val="FF0000"/>
                </a:solidFill>
                <a:latin typeface="Avenir Book" charset="0"/>
                <a:ea typeface="ＭＳ Ｐゴシック" charset="0"/>
                <a:cs typeface="Avenir Book" charset="0"/>
              </a:rPr>
              <a:t>isica</a:t>
            </a:r>
            <a:r>
              <a:rPr lang="en-US" sz="5400" dirty="0" smtClean="0">
                <a:solidFill>
                  <a:srgbClr val="FF0000"/>
                </a:solidFill>
                <a:latin typeface="Avenir Book" charset="0"/>
                <a:ea typeface="ＭＳ Ｐゴシック" charset="0"/>
                <a:cs typeface="Avenir Book" charset="0"/>
              </a:rPr>
              <a:t> </a:t>
            </a:r>
            <a:r>
              <a:rPr lang="en-US" sz="5400" dirty="0" err="1">
                <a:solidFill>
                  <a:srgbClr val="FF0000"/>
                </a:solidFill>
                <a:latin typeface="Avenir Book" charset="0"/>
                <a:ea typeface="ＭＳ Ｐゴシック" charset="0"/>
                <a:cs typeface="Avenir Book" charset="0"/>
              </a:rPr>
              <a:t>A</a:t>
            </a:r>
            <a:r>
              <a:rPr lang="en-US" sz="5400" dirty="0" err="1" smtClean="0">
                <a:solidFill>
                  <a:srgbClr val="FF0000"/>
                </a:solidFill>
                <a:latin typeface="Avenir Book" charset="0"/>
                <a:ea typeface="ＭＳ Ｐゴシック" charset="0"/>
                <a:cs typeface="Avenir Book" charset="0"/>
              </a:rPr>
              <a:t>dronica</a:t>
            </a:r>
            <a:r>
              <a:rPr lang="en-US" sz="5400" dirty="0" smtClean="0">
                <a:solidFill>
                  <a:srgbClr val="FF0000"/>
                </a:solidFill>
                <a:latin typeface="Avenir Book" charset="0"/>
                <a:ea typeface="ＭＳ Ｐゴシック" charset="0"/>
                <a:cs typeface="Avenir Book" charset="0"/>
              </a:rPr>
              <a:t> </a:t>
            </a:r>
            <a:r>
              <a:rPr lang="en-US" sz="5400" dirty="0" err="1">
                <a:solidFill>
                  <a:srgbClr val="FF0000"/>
                </a:solidFill>
                <a:latin typeface="Avenir Book" charset="0"/>
                <a:ea typeface="ＭＳ Ｐゴシック" charset="0"/>
                <a:cs typeface="Avenir Book" charset="0"/>
              </a:rPr>
              <a:t>negli</a:t>
            </a:r>
            <a:r>
              <a:rPr lang="en-US" sz="5400" dirty="0">
                <a:solidFill>
                  <a:srgbClr val="FF0000"/>
                </a:solidFill>
                <a:latin typeface="Avenir Book" charset="0"/>
                <a:ea typeface="ＭＳ Ｐゴシック" charset="0"/>
                <a:cs typeface="Avenir Book" charset="0"/>
              </a:rPr>
              <a:t> USA</a:t>
            </a:r>
          </a:p>
        </p:txBody>
      </p:sp>
      <p:sp>
        <p:nvSpPr>
          <p:cNvPr id="5" name="Subtitle 2"/>
          <p:cNvSpPr txBox="1">
            <a:spLocks/>
          </p:cNvSpPr>
          <p:nvPr/>
        </p:nvSpPr>
        <p:spPr bwMode="auto">
          <a:xfrm>
            <a:off x="0" y="3420341"/>
            <a:ext cx="9144000" cy="122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40" tIns="45720" rIns="91440" bIns="45720"/>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algn="ctr" eaLnBrk="1" hangingPunct="1">
              <a:spcBef>
                <a:spcPct val="20000"/>
              </a:spcBef>
              <a:buFont typeface="Arial" charset="0"/>
              <a:buNone/>
            </a:pPr>
            <a:r>
              <a:rPr lang="en-US" sz="3000" dirty="0">
                <a:latin typeface="Avenir Book" charset="0"/>
                <a:cs typeface="Avenir Book" charset="0"/>
              </a:rPr>
              <a:t>Patrizia </a:t>
            </a:r>
            <a:r>
              <a:rPr lang="en-US" sz="3000" dirty="0" smtClean="0">
                <a:latin typeface="Avenir Book" charset="0"/>
                <a:cs typeface="Avenir Book" charset="0"/>
              </a:rPr>
              <a:t>Rossi</a:t>
            </a:r>
          </a:p>
          <a:p>
            <a:pPr algn="ctr" eaLnBrk="1" hangingPunct="1">
              <a:spcBef>
                <a:spcPct val="20000"/>
              </a:spcBef>
              <a:buFont typeface="Arial" charset="0"/>
              <a:buNone/>
            </a:pPr>
            <a:r>
              <a:rPr lang="en-US" sz="2400" dirty="0">
                <a:solidFill>
                  <a:schemeClr val="tx1">
                    <a:lumMod val="50000"/>
                    <a:lumOff val="50000"/>
                  </a:schemeClr>
                </a:solidFill>
                <a:latin typeface="Avenir Book" charset="0"/>
                <a:cs typeface="Avenir Book" charset="0"/>
              </a:rPr>
              <a:t>Jefferson Lab/LNF-INFN</a:t>
            </a:r>
          </a:p>
          <a:p>
            <a:pPr algn="ctr" eaLnBrk="1" hangingPunct="1">
              <a:spcBef>
                <a:spcPct val="20000"/>
              </a:spcBef>
              <a:buFont typeface="Arial" charset="0"/>
              <a:buNone/>
            </a:pPr>
            <a:endParaRPr lang="en-US" sz="3000" dirty="0">
              <a:latin typeface="Avenir Book" charset="0"/>
              <a:cs typeface="Avenir Book" charset="0"/>
            </a:endParaRPr>
          </a:p>
        </p:txBody>
      </p:sp>
      <p:sp>
        <p:nvSpPr>
          <p:cNvPr id="7" name="Subtitle 2"/>
          <p:cNvSpPr>
            <a:spLocks noGrp="1"/>
          </p:cNvSpPr>
          <p:nvPr>
            <p:ph type="subTitle" idx="1"/>
          </p:nvPr>
        </p:nvSpPr>
        <p:spPr>
          <a:xfrm>
            <a:off x="0" y="5362222"/>
            <a:ext cx="9144000" cy="635281"/>
          </a:xfrm>
        </p:spPr>
        <p:txBody>
          <a:bodyPr rtlCol="0">
            <a:normAutofit/>
          </a:bodyPr>
          <a:lstStyle/>
          <a:p>
            <a:pPr>
              <a:defRPr/>
            </a:pPr>
            <a:r>
              <a:rPr lang="en-US" sz="1500" dirty="0" err="1" smtClean="0">
                <a:solidFill>
                  <a:schemeClr val="tx1">
                    <a:lumMod val="50000"/>
                    <a:lumOff val="50000"/>
                  </a:schemeClr>
                </a:solidFill>
                <a:latin typeface="Avenir Book"/>
                <a:cs typeface="Avenir Book"/>
              </a:rPr>
              <a:t>Terzo</a:t>
            </a:r>
            <a:r>
              <a:rPr lang="en-US" sz="1500" dirty="0" smtClean="0">
                <a:solidFill>
                  <a:schemeClr val="tx1">
                    <a:lumMod val="50000"/>
                    <a:lumOff val="50000"/>
                  </a:schemeClr>
                </a:solidFill>
                <a:latin typeface="Avenir Book"/>
                <a:cs typeface="Avenir Book"/>
              </a:rPr>
              <a:t> </a:t>
            </a:r>
            <a:r>
              <a:rPr lang="en-US" sz="1500" dirty="0" err="1" smtClean="0">
                <a:solidFill>
                  <a:schemeClr val="tx1">
                    <a:lumMod val="50000"/>
                    <a:lumOff val="50000"/>
                  </a:schemeClr>
                </a:solidFill>
                <a:latin typeface="Avenir Book"/>
                <a:cs typeface="Avenir Book"/>
              </a:rPr>
              <a:t>Incontro</a:t>
            </a:r>
            <a:r>
              <a:rPr lang="en-US" sz="1500" dirty="0" smtClean="0">
                <a:solidFill>
                  <a:schemeClr val="tx1">
                    <a:lumMod val="50000"/>
                    <a:lumOff val="50000"/>
                  </a:schemeClr>
                </a:solidFill>
                <a:latin typeface="Avenir Book"/>
                <a:cs typeface="Avenir Book"/>
              </a:rPr>
              <a:t> </a:t>
            </a:r>
            <a:r>
              <a:rPr lang="en-US" sz="1500" dirty="0" err="1" smtClean="0">
                <a:solidFill>
                  <a:schemeClr val="tx1">
                    <a:lumMod val="50000"/>
                    <a:lumOff val="50000"/>
                  </a:schemeClr>
                </a:solidFill>
                <a:latin typeface="Avenir Book"/>
                <a:cs typeface="Avenir Book"/>
              </a:rPr>
              <a:t>Nazionale</a:t>
            </a:r>
            <a:r>
              <a:rPr lang="en-US" sz="1500" dirty="0" smtClean="0">
                <a:solidFill>
                  <a:schemeClr val="tx1">
                    <a:lumMod val="50000"/>
                    <a:lumOff val="50000"/>
                  </a:schemeClr>
                </a:solidFill>
                <a:latin typeface="Avenir Book"/>
                <a:cs typeface="Avenir Book"/>
              </a:rPr>
              <a:t> di </a:t>
            </a:r>
            <a:r>
              <a:rPr lang="en-US" sz="1500" dirty="0" err="1" smtClean="0">
                <a:solidFill>
                  <a:schemeClr val="tx1">
                    <a:lumMod val="50000"/>
                    <a:lumOff val="50000"/>
                  </a:schemeClr>
                </a:solidFill>
                <a:latin typeface="Avenir Book"/>
                <a:cs typeface="Avenir Book"/>
              </a:rPr>
              <a:t>Fisica</a:t>
            </a:r>
            <a:r>
              <a:rPr lang="en-US" sz="1500" dirty="0" smtClean="0">
                <a:solidFill>
                  <a:schemeClr val="tx1">
                    <a:lumMod val="50000"/>
                    <a:lumOff val="50000"/>
                  </a:schemeClr>
                </a:solidFill>
                <a:latin typeface="Avenir Book"/>
                <a:cs typeface="Avenir Book"/>
              </a:rPr>
              <a:t> </a:t>
            </a:r>
            <a:r>
              <a:rPr lang="en-US" sz="1500" dirty="0" err="1" smtClean="0">
                <a:solidFill>
                  <a:schemeClr val="tx1">
                    <a:lumMod val="50000"/>
                    <a:lumOff val="50000"/>
                  </a:schemeClr>
                </a:solidFill>
                <a:latin typeface="Avenir Book"/>
                <a:cs typeface="Avenir Book"/>
              </a:rPr>
              <a:t>Nucleare</a:t>
            </a:r>
            <a:r>
              <a:rPr lang="en-US" sz="1500" dirty="0" smtClean="0">
                <a:solidFill>
                  <a:schemeClr val="tx1">
                    <a:lumMod val="50000"/>
                    <a:lumOff val="50000"/>
                  </a:schemeClr>
                </a:solidFill>
                <a:latin typeface="Avenir Book"/>
                <a:cs typeface="Avenir Book"/>
              </a:rPr>
              <a:t> - INFN2016</a:t>
            </a:r>
            <a:endParaRPr lang="en-US" sz="1500" dirty="0">
              <a:solidFill>
                <a:schemeClr val="tx1">
                  <a:lumMod val="50000"/>
                  <a:lumOff val="50000"/>
                </a:schemeClr>
              </a:solidFill>
              <a:latin typeface="Avenir Book"/>
              <a:cs typeface="Avenir Book"/>
            </a:endParaRPr>
          </a:p>
          <a:p>
            <a:pPr>
              <a:defRPr/>
            </a:pPr>
            <a:r>
              <a:rPr lang="en-US" sz="1500" dirty="0">
                <a:solidFill>
                  <a:schemeClr val="tx1">
                    <a:lumMod val="50000"/>
                    <a:lumOff val="50000"/>
                  </a:schemeClr>
                </a:solidFill>
                <a:latin typeface="Avenir Book"/>
                <a:cs typeface="Avenir Book"/>
              </a:rPr>
              <a:t>14-16 November </a:t>
            </a:r>
            <a:r>
              <a:rPr lang="en-US" sz="1500" dirty="0" smtClean="0">
                <a:solidFill>
                  <a:schemeClr val="tx1">
                    <a:lumMod val="50000"/>
                    <a:lumOff val="50000"/>
                  </a:schemeClr>
                </a:solidFill>
                <a:latin typeface="Avenir Book"/>
                <a:cs typeface="Avenir Book"/>
              </a:rPr>
              <a:t>2016,  INFN-</a:t>
            </a:r>
            <a:r>
              <a:rPr lang="en-US" sz="1500" dirty="0" err="1" smtClean="0">
                <a:solidFill>
                  <a:schemeClr val="tx1">
                    <a:lumMod val="50000"/>
                    <a:lumOff val="50000"/>
                  </a:schemeClr>
                </a:solidFill>
                <a:latin typeface="Avenir Book"/>
                <a:cs typeface="Avenir Book"/>
              </a:rPr>
              <a:t>Laboratori</a:t>
            </a:r>
            <a:r>
              <a:rPr lang="en-US" sz="1500" dirty="0" smtClean="0">
                <a:solidFill>
                  <a:schemeClr val="tx1">
                    <a:lumMod val="50000"/>
                    <a:lumOff val="50000"/>
                  </a:schemeClr>
                </a:solidFill>
                <a:latin typeface="Avenir Book"/>
                <a:cs typeface="Avenir Book"/>
              </a:rPr>
              <a:t> </a:t>
            </a:r>
            <a:r>
              <a:rPr lang="en-US" sz="1500" dirty="0" err="1">
                <a:solidFill>
                  <a:schemeClr val="tx1">
                    <a:lumMod val="50000"/>
                    <a:lumOff val="50000"/>
                  </a:schemeClr>
                </a:solidFill>
                <a:latin typeface="Avenir Book"/>
                <a:cs typeface="Avenir Book"/>
              </a:rPr>
              <a:t>Nazionali</a:t>
            </a:r>
            <a:r>
              <a:rPr lang="en-US" sz="1500" dirty="0">
                <a:solidFill>
                  <a:schemeClr val="tx1">
                    <a:lumMod val="50000"/>
                    <a:lumOff val="50000"/>
                  </a:schemeClr>
                </a:solidFill>
                <a:latin typeface="Avenir Book"/>
                <a:cs typeface="Avenir Book"/>
              </a:rPr>
              <a:t> di </a:t>
            </a:r>
            <a:r>
              <a:rPr lang="en-US" sz="1500" dirty="0" err="1" smtClean="0">
                <a:solidFill>
                  <a:schemeClr val="tx1">
                    <a:lumMod val="50000"/>
                    <a:lumOff val="50000"/>
                  </a:schemeClr>
                </a:solidFill>
                <a:latin typeface="Avenir Book"/>
                <a:cs typeface="Avenir Book"/>
              </a:rPr>
              <a:t>Frascati</a:t>
            </a:r>
            <a:r>
              <a:rPr lang="en-US" sz="1500" smtClean="0">
                <a:solidFill>
                  <a:schemeClr val="tx1">
                    <a:lumMod val="50000"/>
                    <a:lumOff val="50000"/>
                  </a:schemeClr>
                </a:solidFill>
                <a:latin typeface="Avenir Book"/>
                <a:cs typeface="Avenir Book"/>
              </a:rPr>
              <a:t> </a:t>
            </a:r>
            <a:r>
              <a:rPr lang="en-US" sz="1500">
                <a:solidFill>
                  <a:schemeClr val="tx1">
                    <a:lumMod val="50000"/>
                    <a:lumOff val="50000"/>
                  </a:schemeClr>
                </a:solidFill>
                <a:latin typeface="Avenir Book"/>
                <a:cs typeface="Avenir Book"/>
              </a:rPr>
              <a:t>(</a:t>
            </a:r>
            <a:r>
              <a:rPr lang="en-US" sz="1500" smtClean="0">
                <a:solidFill>
                  <a:schemeClr val="tx1">
                    <a:lumMod val="50000"/>
                    <a:lumOff val="50000"/>
                  </a:schemeClr>
                </a:solidFill>
                <a:latin typeface="Avenir Book"/>
                <a:cs typeface="Avenir Book"/>
              </a:rPr>
              <a:t>Italy)</a:t>
            </a:r>
            <a:endParaRPr lang="en-US" sz="2000" dirty="0">
              <a:solidFill>
                <a:schemeClr val="tx1">
                  <a:lumMod val="50000"/>
                  <a:lumOff val="50000"/>
                </a:schemeClr>
              </a:solidFill>
              <a:latin typeface="Avenir Book"/>
              <a:cs typeface="Avenir Book"/>
            </a:endParaRPr>
          </a:p>
        </p:txBody>
      </p:sp>
    </p:spTree>
    <p:extLst>
      <p:ext uri="{BB962C8B-B14F-4D97-AF65-F5344CB8AC3E}">
        <p14:creationId xmlns:p14="http://schemas.microsoft.com/office/powerpoint/2010/main" val="32378737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54962"/>
            <a:ext cx="9144000" cy="681903"/>
          </a:xfrm>
        </p:spPr>
        <p:txBody>
          <a:bodyPr/>
          <a:lstStyle/>
          <a:p>
            <a:pPr eaLnBrk="1" hangingPunct="1"/>
            <a:r>
              <a:rPr lang="en-US" sz="4000" dirty="0" err="1">
                <a:solidFill>
                  <a:srgbClr val="FF0000"/>
                </a:solidFill>
                <a:latin typeface="Avenir Book" charset="0"/>
                <a:ea typeface="ＭＳ Ｐゴシック" charset="0"/>
                <a:cs typeface="Avenir Book" charset="0"/>
              </a:rPr>
              <a:t>Spacial</a:t>
            </a:r>
            <a:r>
              <a:rPr lang="en-US" sz="4000" dirty="0">
                <a:solidFill>
                  <a:srgbClr val="FF0000"/>
                </a:solidFill>
                <a:latin typeface="Avenir Book" charset="0"/>
                <a:ea typeface="ＭＳ Ｐゴシック" charset="0"/>
                <a:cs typeface="Avenir Book" charset="0"/>
              </a:rPr>
              <a:t> </a:t>
            </a:r>
            <a:r>
              <a:rPr lang="en-US" sz="4000" dirty="0" smtClean="0">
                <a:solidFill>
                  <a:srgbClr val="FF0000"/>
                </a:solidFill>
                <a:latin typeface="Avenir Book" charset="0"/>
                <a:ea typeface="ＭＳ Ｐゴシック" charset="0"/>
                <a:cs typeface="Avenir Book" charset="0"/>
              </a:rPr>
              <a:t>Imaging with EIC</a:t>
            </a:r>
            <a:endParaRPr lang="en-US" sz="4000" dirty="0">
              <a:solidFill>
                <a:srgbClr val="FF0000"/>
              </a:solidFill>
              <a:latin typeface="Avenir Book" charset="0"/>
              <a:ea typeface="ＭＳ Ｐゴシック" charset="0"/>
              <a:cs typeface="Avenir Book" charset="0"/>
            </a:endParaRPr>
          </a:p>
        </p:txBody>
      </p:sp>
      <p:pic>
        <p:nvPicPr>
          <p:cNvPr id="41990" name="Picture 12"/>
          <p:cNvPicPr>
            <a:picLocks noChangeAspect="1"/>
          </p:cNvPicPr>
          <p:nvPr/>
        </p:nvPicPr>
        <p:blipFill>
          <a:blip r:embed="rId3">
            <a:extLst>
              <a:ext uri="{28A0092B-C50C-407E-A947-70E740481C1C}">
                <a14:useLocalDpi xmlns:a14="http://schemas.microsoft.com/office/drawing/2010/main" val="0"/>
              </a:ext>
            </a:extLst>
          </a:blip>
          <a:srcRect l="-862" r="57076"/>
          <a:stretch>
            <a:fillRect/>
          </a:stretch>
        </p:blipFill>
        <p:spPr bwMode="auto">
          <a:xfrm>
            <a:off x="329640" y="1322815"/>
            <a:ext cx="3279140" cy="173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2"/>
          <p:cNvPicPr>
            <a:picLocks noChangeAspect="1"/>
          </p:cNvPicPr>
          <p:nvPr/>
        </p:nvPicPr>
        <p:blipFill>
          <a:blip r:embed="rId3">
            <a:extLst>
              <a:ext uri="{28A0092B-C50C-407E-A947-70E740481C1C}">
                <a14:useLocalDpi xmlns:a14="http://schemas.microsoft.com/office/drawing/2010/main" val="0"/>
              </a:ext>
            </a:extLst>
          </a:blip>
          <a:srcRect l="51727"/>
          <a:stretch>
            <a:fillRect/>
          </a:stretch>
        </p:blipFill>
        <p:spPr bwMode="auto">
          <a:xfrm>
            <a:off x="329640" y="4198577"/>
            <a:ext cx="3631528" cy="17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7"/>
          <p:cNvPicPr>
            <a:picLocks noChangeAspect="1"/>
          </p:cNvPicPr>
          <p:nvPr/>
        </p:nvPicPr>
        <p:blipFill>
          <a:blip r:embed="rId4">
            <a:extLst>
              <a:ext uri="{28A0092B-C50C-407E-A947-70E740481C1C}">
                <a14:useLocalDpi xmlns:a14="http://schemas.microsoft.com/office/drawing/2010/main" val="0"/>
              </a:ext>
            </a:extLst>
          </a:blip>
          <a:srcRect l="-3622" t="-1482" r="32587" b="-7439"/>
          <a:stretch>
            <a:fillRect/>
          </a:stretch>
        </p:blipFill>
        <p:spPr bwMode="auto">
          <a:xfrm>
            <a:off x="3981412" y="1046668"/>
            <a:ext cx="4428814" cy="3151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3538225" y="1866515"/>
            <a:ext cx="575534" cy="969818"/>
          </a:xfrm>
          <a:prstGeom prst="rightArrow">
            <a:avLst/>
          </a:prstGeom>
          <a:gradFill flip="none" rotWithShape="1">
            <a:gsLst>
              <a:gs pos="0">
                <a:schemeClr val="dk1">
                  <a:tint val="100000"/>
                  <a:shade val="100000"/>
                  <a:satMod val="130000"/>
                  <a:alpha val="24000"/>
                </a:schemeClr>
              </a:gs>
              <a:gs pos="100000">
                <a:schemeClr val="dk1">
                  <a:tint val="50000"/>
                  <a:shade val="100000"/>
                  <a:satMod val="350000"/>
                  <a:alpha val="24000"/>
                </a:schemeClr>
              </a:gs>
            </a:gsLst>
            <a:lin ang="16200000" scaled="0"/>
            <a:tileRect/>
          </a:gradFill>
          <a:ln/>
        </p:spPr>
        <p:style>
          <a:lnRef idx="0">
            <a:schemeClr val="dk1"/>
          </a:lnRef>
          <a:fillRef idx="3">
            <a:schemeClr val="dk1"/>
          </a:fillRef>
          <a:effectRef idx="3">
            <a:schemeClr val="dk1"/>
          </a:effectRef>
          <a:fontRef idx="minor">
            <a:schemeClr val="lt1"/>
          </a:fontRef>
        </p:style>
        <p:txBody>
          <a:bodyPr lIns="57150" tIns="28575" rIns="57150" bIns="28575" anchor="ctr"/>
          <a:lstStyle/>
          <a:p>
            <a:pPr algn="ctr">
              <a:defRPr/>
            </a:pPr>
            <a:endParaRPr lang="en-US"/>
          </a:p>
        </p:txBody>
      </p:sp>
      <p:grpSp>
        <p:nvGrpSpPr>
          <p:cNvPr id="41996" name="Group 10"/>
          <p:cNvGrpSpPr>
            <a:grpSpLocks/>
          </p:cNvGrpSpPr>
          <p:nvPr/>
        </p:nvGrpSpPr>
        <p:grpSpPr bwMode="auto">
          <a:xfrm>
            <a:off x="4345603" y="742518"/>
            <a:ext cx="3993965" cy="902710"/>
            <a:chOff x="8130747" y="1088448"/>
            <a:chExt cx="6790221" cy="1325171"/>
          </a:xfrm>
        </p:grpSpPr>
        <p:sp>
          <p:nvSpPr>
            <p:cNvPr id="26" name="Rectangle 25"/>
            <p:cNvSpPr>
              <a:spLocks noChangeAspect="1"/>
            </p:cNvSpPr>
            <p:nvPr/>
          </p:nvSpPr>
          <p:spPr>
            <a:xfrm>
              <a:off x="13876317" y="1736732"/>
              <a:ext cx="1044651" cy="6768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46304" tIns="73152" rIns="146304" bIns="73152" anchor="ctr"/>
            <a:lstStyle/>
            <a:p>
              <a:pPr algn="ctr">
                <a:defRPr/>
              </a:pPr>
              <a:r>
                <a:rPr lang="en-US" sz="1300" dirty="0">
                  <a:solidFill>
                    <a:srgbClr val="292934"/>
                  </a:solidFill>
                  <a:latin typeface="Avenir Black"/>
                  <a:cs typeface="Avenir Black"/>
                </a:rPr>
                <a:t>Pol. Sea</a:t>
              </a:r>
            </a:p>
          </p:txBody>
        </p:sp>
        <p:sp>
          <p:nvSpPr>
            <p:cNvPr id="27" name="Rectangle 26"/>
            <p:cNvSpPr>
              <a:spLocks noChangeAspect="1"/>
            </p:cNvSpPr>
            <p:nvPr/>
          </p:nvSpPr>
          <p:spPr>
            <a:xfrm>
              <a:off x="10042230" y="1720844"/>
              <a:ext cx="1272535" cy="59267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146304" tIns="73152" rIns="146304" bIns="73152" anchor="ctr"/>
            <a:lstStyle/>
            <a:p>
              <a:pPr algn="ctr">
                <a:defRPr/>
              </a:pPr>
              <a:r>
                <a:rPr lang="en-US" sz="1300" dirty="0">
                  <a:solidFill>
                    <a:srgbClr val="292934"/>
                  </a:solidFill>
                  <a:latin typeface="Avenir Black"/>
                  <a:cs typeface="Avenir Black"/>
                </a:rPr>
                <a:t>Sea</a:t>
              </a:r>
              <a:r>
                <a:rPr lang="en-US" dirty="0">
                  <a:solidFill>
                    <a:srgbClr val="292934"/>
                  </a:solidFill>
                  <a:cs typeface="Arial" panose="020B0604020202020204" pitchFamily="34" charset="0"/>
                </a:rPr>
                <a:t> </a:t>
              </a:r>
            </a:p>
          </p:txBody>
        </p:sp>
        <p:sp>
          <p:nvSpPr>
            <p:cNvPr id="42007" name="Rectangle 7"/>
            <p:cNvSpPr>
              <a:spLocks noChangeArrowheads="1"/>
            </p:cNvSpPr>
            <p:nvPr/>
          </p:nvSpPr>
          <p:spPr bwMode="auto">
            <a:xfrm>
              <a:off x="11597027" y="1088448"/>
              <a:ext cx="3169941" cy="587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000" dirty="0">
                  <a:latin typeface="Lucida Blackletter" charset="0"/>
                  <a:cs typeface="Lucida Blackletter" charset="0"/>
                </a:rPr>
                <a:t>L</a:t>
              </a:r>
              <a:r>
                <a:rPr lang="en-US" sz="1000" dirty="0">
                  <a:latin typeface="Avenir Book" charset="0"/>
                  <a:cs typeface="Avenir Book" charset="0"/>
                </a:rPr>
                <a:t>: 10 fb</a:t>
              </a:r>
              <a:r>
                <a:rPr lang="en-US" sz="1000" baseline="30000" dirty="0">
                  <a:latin typeface="Avenir Book" charset="0"/>
                  <a:cs typeface="Avenir Book" charset="0"/>
                </a:rPr>
                <a:t>-1 </a:t>
              </a:r>
              <a:r>
                <a:rPr lang="en-US" sz="1000" dirty="0">
                  <a:latin typeface="Avenir Book" charset="0"/>
                  <a:cs typeface="Avenir Book" charset="0"/>
                </a:rPr>
                <a:t>for |t| &lt; 1 GeV</a:t>
              </a:r>
              <a:r>
                <a:rPr lang="en-US" sz="1000" baseline="30000" dirty="0">
                  <a:latin typeface="Avenir Book" charset="0"/>
                  <a:cs typeface="Avenir Book" charset="0"/>
                </a:rPr>
                <a:t>2</a:t>
              </a:r>
              <a:r>
                <a:rPr lang="en-US" sz="1000" dirty="0">
                  <a:latin typeface="Avenir Book" charset="0"/>
                  <a:cs typeface="Avenir Book" charset="0"/>
                </a:rPr>
                <a:t> &amp; 100 fb</a:t>
              </a:r>
              <a:r>
                <a:rPr lang="en-US" sz="1000" baseline="30000" dirty="0">
                  <a:latin typeface="Avenir Book" charset="0"/>
                  <a:cs typeface="Avenir Book" charset="0"/>
                </a:rPr>
                <a:t>-1 </a:t>
              </a:r>
              <a:r>
                <a:rPr lang="en-US" sz="1000" dirty="0">
                  <a:latin typeface="Avenir Book" charset="0"/>
                  <a:cs typeface="Avenir Book" charset="0"/>
                </a:rPr>
                <a:t>for |t| &gt; 1 GeV</a:t>
              </a:r>
              <a:r>
                <a:rPr lang="en-US" sz="1000" baseline="30000" dirty="0">
                  <a:latin typeface="Avenir Book" charset="0"/>
                  <a:cs typeface="Avenir Book" charset="0"/>
                </a:rPr>
                <a:t>2</a:t>
              </a:r>
              <a:r>
                <a:rPr lang="en-US" sz="1000" dirty="0">
                  <a:latin typeface="Avenir Book" charset="0"/>
                  <a:cs typeface="Avenir Book" charset="0"/>
                </a:rPr>
                <a:t>  </a:t>
              </a:r>
            </a:p>
          </p:txBody>
        </p:sp>
        <p:sp>
          <p:nvSpPr>
            <p:cNvPr id="42008" name="TextBox 10"/>
            <p:cNvSpPr txBox="1">
              <a:spLocks noChangeArrowheads="1"/>
            </p:cNvSpPr>
            <p:nvPr/>
          </p:nvSpPr>
          <p:spPr bwMode="auto">
            <a:xfrm>
              <a:off x="8130747" y="1112613"/>
              <a:ext cx="3184019" cy="55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6304" tIns="73152" rIns="146304" bIns="73152">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1500" b="1">
                  <a:solidFill>
                    <a:srgbClr val="000090"/>
                  </a:solidFill>
                  <a:latin typeface="Avenir Black" charset="0"/>
                  <a:cs typeface="Avenir Black" charset="0"/>
                </a:rPr>
                <a:t>e + p </a:t>
              </a:r>
              <a:r>
                <a:rPr lang="en-US" sz="1500" b="1">
                  <a:solidFill>
                    <a:srgbClr val="000090"/>
                  </a:solidFill>
                  <a:cs typeface="Arial" charset="0"/>
                  <a:sym typeface="Wingdings" charset="0"/>
                </a:rPr>
                <a:t> </a:t>
              </a:r>
              <a:r>
                <a:rPr lang="en-US" sz="1500" b="1">
                  <a:solidFill>
                    <a:srgbClr val="000090"/>
                  </a:solidFill>
                  <a:latin typeface="Avenir Black" charset="0"/>
                  <a:cs typeface="Avenir Black" charset="0"/>
                  <a:sym typeface="Wingdings" charset="0"/>
                </a:rPr>
                <a:t>e’+ p’+ </a:t>
              </a:r>
              <a:r>
                <a:rPr lang="en-US" sz="1500" b="1">
                  <a:solidFill>
                    <a:srgbClr val="000090"/>
                  </a:solidFill>
                  <a:latin typeface="Symbol" charset="0"/>
                  <a:cs typeface="Symbol" charset="0"/>
                  <a:sym typeface="Wingdings" charset="0"/>
                </a:rPr>
                <a:t>g</a:t>
              </a:r>
            </a:p>
          </p:txBody>
        </p:sp>
      </p:grpSp>
      <p:sp>
        <p:nvSpPr>
          <p:cNvPr id="32" name="Right Arrow 31"/>
          <p:cNvSpPr/>
          <p:nvPr/>
        </p:nvSpPr>
        <p:spPr>
          <a:xfrm>
            <a:off x="3608780" y="4710029"/>
            <a:ext cx="575534" cy="969818"/>
          </a:xfrm>
          <a:prstGeom prst="rightArrow">
            <a:avLst/>
          </a:prstGeom>
          <a:gradFill flip="none" rotWithShape="1">
            <a:gsLst>
              <a:gs pos="0">
                <a:schemeClr val="dk1">
                  <a:tint val="100000"/>
                  <a:shade val="100000"/>
                  <a:satMod val="130000"/>
                  <a:alpha val="24000"/>
                </a:schemeClr>
              </a:gs>
              <a:gs pos="100000">
                <a:schemeClr val="dk1">
                  <a:tint val="50000"/>
                  <a:shade val="100000"/>
                  <a:satMod val="350000"/>
                  <a:alpha val="24000"/>
                </a:schemeClr>
              </a:gs>
            </a:gsLst>
            <a:lin ang="16200000" scaled="0"/>
            <a:tileRect/>
          </a:gradFill>
          <a:ln/>
        </p:spPr>
        <p:style>
          <a:lnRef idx="0">
            <a:schemeClr val="dk1"/>
          </a:lnRef>
          <a:fillRef idx="3">
            <a:schemeClr val="dk1"/>
          </a:fillRef>
          <a:effectRef idx="3">
            <a:schemeClr val="dk1"/>
          </a:effectRef>
          <a:fontRef idx="minor">
            <a:schemeClr val="lt1"/>
          </a:fontRef>
        </p:style>
        <p:txBody>
          <a:bodyPr lIns="57150" tIns="28575" rIns="57150" bIns="28575" anchor="ctr"/>
          <a:lstStyle/>
          <a:p>
            <a:pPr algn="ctr">
              <a:defRPr/>
            </a:pPr>
            <a:endParaRPr lang="en-US"/>
          </a:p>
        </p:txBody>
      </p:sp>
      <p:cxnSp>
        <p:nvCxnSpPr>
          <p:cNvPr id="34" name="Straight Connector 33"/>
          <p:cNvCxnSpPr/>
          <p:nvPr/>
        </p:nvCxnSpPr>
        <p:spPr>
          <a:xfrm>
            <a:off x="7420991" y="1092128"/>
            <a:ext cx="0" cy="2699472"/>
          </a:xfrm>
          <a:prstGeom prst="line">
            <a:avLst/>
          </a:prstGeom>
          <a:ln>
            <a:solidFill>
              <a:srgbClr val="000090"/>
            </a:solidFill>
            <a:prstDash val="sys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505514" y="1092128"/>
            <a:ext cx="0" cy="2699472"/>
          </a:xfrm>
          <a:prstGeom prst="line">
            <a:avLst/>
          </a:prstGeom>
          <a:ln>
            <a:solidFill>
              <a:srgbClr val="000090"/>
            </a:solidFill>
            <a:prstDash val="sysDash"/>
          </a:ln>
        </p:spPr>
        <p:style>
          <a:lnRef idx="2">
            <a:schemeClr val="accent1"/>
          </a:lnRef>
          <a:fillRef idx="0">
            <a:schemeClr val="accent1"/>
          </a:fillRef>
          <a:effectRef idx="1">
            <a:schemeClr val="accent1"/>
          </a:effectRef>
          <a:fontRef idx="minor">
            <a:schemeClr val="tx1"/>
          </a:fontRef>
        </p:style>
      </p:cxnSp>
      <p:pic>
        <p:nvPicPr>
          <p:cNvPr id="42002" name="Picture 1" descr="Screen Shot 2016-06-15 at 12.02.29.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97643" y="1213356"/>
            <a:ext cx="179294" cy="97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Shot 2016-06-15 at 12.34.4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6858" y="4062197"/>
            <a:ext cx="3792155" cy="2270847"/>
          </a:xfrm>
          <a:prstGeom prst="rect">
            <a:avLst/>
          </a:prstGeom>
          <a:ln>
            <a:noFill/>
          </a:ln>
          <a:effectLst>
            <a:outerShdw blurRad="292100" dist="139700" dir="2700000" algn="tl" rotWithShape="0">
              <a:srgbClr val="333333">
                <a:alpha val="65000"/>
              </a:srgbClr>
            </a:outerShdw>
          </a:effectLst>
        </p:spPr>
      </p:pic>
      <p:sp>
        <p:nvSpPr>
          <p:cNvPr id="42004" name="TextBox 10"/>
          <p:cNvSpPr txBox="1">
            <a:spLocks noChangeArrowheads="1"/>
          </p:cNvSpPr>
          <p:nvPr/>
        </p:nvSpPr>
        <p:spPr bwMode="auto">
          <a:xfrm>
            <a:off x="4406405" y="3992924"/>
            <a:ext cx="19928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1500" b="1" dirty="0">
                <a:solidFill>
                  <a:srgbClr val="000090"/>
                </a:solidFill>
                <a:latin typeface="Avenir Black" charset="0"/>
                <a:cs typeface="Avenir Black" charset="0"/>
              </a:rPr>
              <a:t>e + p </a:t>
            </a:r>
            <a:r>
              <a:rPr lang="en-US" sz="1500" b="1" dirty="0">
                <a:solidFill>
                  <a:srgbClr val="000090"/>
                </a:solidFill>
                <a:cs typeface="Arial" charset="0"/>
                <a:sym typeface="Wingdings" charset="0"/>
              </a:rPr>
              <a:t> </a:t>
            </a:r>
            <a:r>
              <a:rPr lang="en-US" sz="1500" b="1" dirty="0">
                <a:solidFill>
                  <a:srgbClr val="000090"/>
                </a:solidFill>
                <a:latin typeface="Avenir Black" charset="0"/>
                <a:cs typeface="Avenir Black" charset="0"/>
                <a:sym typeface="Wingdings" charset="0"/>
              </a:rPr>
              <a:t>e’+ p’+ </a:t>
            </a:r>
            <a:r>
              <a:rPr lang="en-US" sz="1500" b="1" dirty="0">
                <a:solidFill>
                  <a:srgbClr val="000090"/>
                </a:solidFill>
                <a:cs typeface="Arial" charset="0"/>
                <a:sym typeface="Wingdings" charset="0"/>
              </a:rPr>
              <a:t>J/</a:t>
            </a:r>
            <a:r>
              <a:rPr lang="en-US" sz="1500" b="1" dirty="0" err="1">
                <a:solidFill>
                  <a:srgbClr val="000090"/>
                </a:solidFill>
                <a:cs typeface="Lucida Grande" charset="0"/>
                <a:sym typeface="Wingdings" charset="0"/>
              </a:rPr>
              <a:t>ψ</a:t>
            </a:r>
            <a:endParaRPr lang="en-US" sz="1500" b="1" dirty="0">
              <a:solidFill>
                <a:srgbClr val="000090"/>
              </a:solidFill>
              <a:cs typeface="Arial" charset="0"/>
              <a:sym typeface="Wingdings" charset="0"/>
            </a:endParaRPr>
          </a:p>
        </p:txBody>
      </p:sp>
    </p:spTree>
    <p:extLst>
      <p:ext uri="{BB962C8B-B14F-4D97-AF65-F5344CB8AC3E}">
        <p14:creationId xmlns:p14="http://schemas.microsoft.com/office/powerpoint/2010/main" val="35100925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smtClean="0">
                <a:solidFill>
                  <a:srgbClr val="FF0000"/>
                </a:solidFill>
                <a:latin typeface="Avenir Book" charset="0"/>
                <a:ea typeface="ＭＳ Ｐゴシック" charset="0"/>
                <a:cs typeface="Avenir Book" charset="0"/>
              </a:rPr>
              <a:t>Nuclear gluons and sea </a:t>
            </a:r>
            <a:r>
              <a:rPr lang="en-US" sz="3600" dirty="0" smtClean="0">
                <a:solidFill>
                  <a:srgbClr val="FF0000"/>
                </a:solidFill>
                <a:latin typeface="Avenir Book" charset="0"/>
                <a:ea typeface="ＭＳ Ｐゴシック" charset="0"/>
                <a:cs typeface="Avenir Book" charset="0"/>
              </a:rPr>
              <a:t>quarks with EIC</a:t>
            </a:r>
            <a:endParaRPr lang="en-US" sz="3600" b="0" dirty="0">
              <a:solidFill>
                <a:srgbClr val="A50A0D"/>
              </a:solidFill>
              <a:latin typeface="Avenir Book"/>
              <a:cs typeface="Avenir Book"/>
            </a:endParaRPr>
          </a:p>
        </p:txBody>
      </p:sp>
      <p:sp>
        <p:nvSpPr>
          <p:cNvPr id="5" name="TextBox 4"/>
          <p:cNvSpPr txBox="1"/>
          <p:nvPr/>
        </p:nvSpPr>
        <p:spPr>
          <a:xfrm>
            <a:off x="0" y="835378"/>
            <a:ext cx="9243342" cy="861774"/>
          </a:xfrm>
          <a:prstGeom prst="rect">
            <a:avLst/>
          </a:prstGeom>
          <a:noFill/>
        </p:spPr>
        <p:txBody>
          <a:bodyPr wrap="square" rtlCol="0">
            <a:spAutoFit/>
          </a:bodyPr>
          <a:lstStyle/>
          <a:p>
            <a:r>
              <a:rPr lang="en-US" sz="2600" dirty="0">
                <a:solidFill>
                  <a:srgbClr val="0000FF"/>
                </a:solidFill>
                <a:latin typeface="Avenir Book"/>
                <a:cs typeface="Avenir Book"/>
              </a:rPr>
              <a:t>Goal </a:t>
            </a:r>
            <a:r>
              <a:rPr lang="en-US" sz="2600" dirty="0" smtClean="0">
                <a:solidFill>
                  <a:srgbClr val="0000FF"/>
                </a:solidFill>
                <a:latin typeface="Avenir Book"/>
                <a:cs typeface="Avenir Book"/>
              </a:rPr>
              <a:t>: study </a:t>
            </a:r>
            <a:r>
              <a:rPr lang="en-US" sz="2600" dirty="0">
                <a:solidFill>
                  <a:srgbClr val="0000FF"/>
                </a:solidFill>
                <a:latin typeface="Avenir Book"/>
                <a:cs typeface="Avenir Book"/>
              </a:rPr>
              <a:t>the nucleon-nucleon </a:t>
            </a:r>
            <a:r>
              <a:rPr lang="en-US" sz="2600" dirty="0" smtClean="0">
                <a:solidFill>
                  <a:srgbClr val="0000FF"/>
                </a:solidFill>
                <a:latin typeface="Avenir Book"/>
                <a:cs typeface="Avenir Book"/>
              </a:rPr>
              <a:t>interaction</a:t>
            </a:r>
            <a:endParaRPr lang="en-US" sz="2600" dirty="0">
              <a:solidFill>
                <a:srgbClr val="0000FF"/>
              </a:solidFill>
              <a:latin typeface="Avenir Book"/>
              <a:cs typeface="Avenir Book"/>
            </a:endParaRPr>
          </a:p>
          <a:p>
            <a:r>
              <a:rPr lang="en-US" sz="2200" dirty="0" smtClean="0">
                <a:latin typeface="Avenir Book"/>
                <a:cs typeface="Avenir Book"/>
              </a:rPr>
              <a:t>           </a:t>
            </a:r>
            <a:r>
              <a:rPr lang="en-US" sz="2200" dirty="0" smtClean="0">
                <a:latin typeface="Wingdings"/>
                <a:ea typeface="Wingdings"/>
                <a:cs typeface="Wingdings"/>
                <a:sym typeface="Wingdings"/>
              </a:rPr>
              <a:t></a:t>
            </a:r>
            <a:r>
              <a:rPr lang="en-US" sz="2000" dirty="0" smtClean="0">
                <a:latin typeface="Avenir Book"/>
                <a:cs typeface="Avenir Book"/>
              </a:rPr>
              <a:t>Modification of the nucleon </a:t>
            </a:r>
            <a:r>
              <a:rPr lang="en-US" sz="2000" dirty="0">
                <a:latin typeface="Avenir Book"/>
                <a:cs typeface="Avenir Book"/>
              </a:rPr>
              <a:t>quark-gluon structure </a:t>
            </a:r>
            <a:r>
              <a:rPr lang="en-US" sz="2000" dirty="0" smtClean="0">
                <a:latin typeface="Avenir Book"/>
                <a:cs typeface="Avenir Book"/>
              </a:rPr>
              <a:t>in </a:t>
            </a:r>
            <a:r>
              <a:rPr lang="en-US" sz="2000" dirty="0">
                <a:latin typeface="Avenir Book"/>
                <a:cs typeface="Avenir Book"/>
              </a:rPr>
              <a:t>a nucleus </a:t>
            </a:r>
          </a:p>
        </p:txBody>
      </p:sp>
      <p:grpSp>
        <p:nvGrpSpPr>
          <p:cNvPr id="14" name="Group 13"/>
          <p:cNvGrpSpPr/>
          <p:nvPr/>
        </p:nvGrpSpPr>
        <p:grpSpPr>
          <a:xfrm>
            <a:off x="2009076" y="1771406"/>
            <a:ext cx="4995333" cy="4049875"/>
            <a:chOff x="1651000" y="1538125"/>
            <a:chExt cx="5207000" cy="4453922"/>
          </a:xfrm>
        </p:grpSpPr>
        <p:grpSp>
          <p:nvGrpSpPr>
            <p:cNvPr id="11" name="Group 10"/>
            <p:cNvGrpSpPr/>
            <p:nvPr/>
          </p:nvGrpSpPr>
          <p:grpSpPr>
            <a:xfrm>
              <a:off x="1651000" y="1668930"/>
              <a:ext cx="5207000" cy="4323117"/>
              <a:chOff x="1910646" y="2102556"/>
              <a:chExt cx="4947354" cy="4011114"/>
            </a:xfrm>
          </p:grpSpPr>
          <p:pic>
            <p:nvPicPr>
              <p:cNvPr id="8" name="Picture 7" descr="Screen Shot 2016-11-10 at 14.38.30.png"/>
              <p:cNvPicPr>
                <a:picLocks noChangeAspect="1"/>
              </p:cNvPicPr>
              <p:nvPr/>
            </p:nvPicPr>
            <p:blipFill rotWithShape="1">
              <a:blip r:embed="rId3">
                <a:extLst>
                  <a:ext uri="{28A0092B-C50C-407E-A947-70E740481C1C}">
                    <a14:useLocalDpi xmlns:a14="http://schemas.microsoft.com/office/drawing/2010/main" val="0"/>
                  </a:ext>
                </a:extLst>
              </a:blip>
              <a:srcRect l="38462" t="8925"/>
              <a:stretch/>
            </p:blipFill>
            <p:spPr>
              <a:xfrm>
                <a:off x="2687696" y="2102556"/>
                <a:ext cx="4170304" cy="4011114"/>
              </a:xfrm>
              <a:prstGeom prst="rect">
                <a:avLst/>
              </a:prstGeom>
            </p:spPr>
          </p:pic>
          <p:pic>
            <p:nvPicPr>
              <p:cNvPr id="9" name="Picture 8" descr="Screen Shot 2016-11-10 at 14.38.30.png"/>
              <p:cNvPicPr>
                <a:picLocks noChangeAspect="1"/>
              </p:cNvPicPr>
              <p:nvPr/>
            </p:nvPicPr>
            <p:blipFill rotWithShape="1">
              <a:blip r:embed="rId3">
                <a:extLst>
                  <a:ext uri="{28A0092B-C50C-407E-A947-70E740481C1C}">
                    <a14:useLocalDpi xmlns:a14="http://schemas.microsoft.com/office/drawing/2010/main" val="0"/>
                  </a:ext>
                </a:extLst>
              </a:blip>
              <a:srcRect t="8926" r="88040"/>
              <a:stretch/>
            </p:blipFill>
            <p:spPr>
              <a:xfrm>
                <a:off x="1910646" y="2102556"/>
                <a:ext cx="810466" cy="4011068"/>
              </a:xfrm>
              <a:prstGeom prst="rect">
                <a:avLst/>
              </a:prstGeom>
            </p:spPr>
          </p:pic>
        </p:grpSp>
        <p:sp>
          <p:nvSpPr>
            <p:cNvPr id="12" name="TextBox 11"/>
            <p:cNvSpPr txBox="1"/>
            <p:nvPr/>
          </p:nvSpPr>
          <p:spPr>
            <a:xfrm>
              <a:off x="2574556" y="1907668"/>
              <a:ext cx="928710" cy="276999"/>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1200" dirty="0" smtClean="0">
                  <a:solidFill>
                    <a:schemeClr val="bg1"/>
                  </a:solidFill>
                  <a:latin typeface="Avenir Book"/>
                  <a:cs typeface="Avenir Book"/>
                </a:rPr>
                <a:t>Sea quarks</a:t>
              </a:r>
              <a:endParaRPr lang="en-US" sz="1200" dirty="0">
                <a:solidFill>
                  <a:schemeClr val="bg1"/>
                </a:solidFill>
                <a:latin typeface="Avenir Book"/>
                <a:cs typeface="Avenir Book"/>
              </a:endParaRPr>
            </a:p>
          </p:txBody>
        </p:sp>
        <p:sp>
          <p:nvSpPr>
            <p:cNvPr id="13" name="TextBox 12"/>
            <p:cNvSpPr txBox="1"/>
            <p:nvPr/>
          </p:nvSpPr>
          <p:spPr>
            <a:xfrm>
              <a:off x="4504956" y="1892068"/>
              <a:ext cx="671979" cy="276999"/>
            </a:xfrm>
            <a:prstGeom prst="rect">
              <a:avLst/>
            </a:prstGeom>
          </p:spPr>
          <p:style>
            <a:lnRef idx="1">
              <a:schemeClr val="dk1"/>
            </a:lnRef>
            <a:fillRef idx="3">
              <a:schemeClr val="dk1"/>
            </a:fillRef>
            <a:effectRef idx="2">
              <a:schemeClr val="dk1"/>
            </a:effectRef>
            <a:fontRef idx="minor">
              <a:schemeClr val="lt1"/>
            </a:fontRef>
          </p:style>
          <p:txBody>
            <a:bodyPr wrap="none" rtlCol="0">
              <a:spAutoFit/>
            </a:bodyPr>
            <a:lstStyle/>
            <a:p>
              <a:r>
                <a:rPr lang="en-US" sz="1200" dirty="0" smtClean="0">
                  <a:solidFill>
                    <a:schemeClr val="bg1"/>
                  </a:solidFill>
                  <a:latin typeface="Avenir Book"/>
                  <a:cs typeface="Avenir Book"/>
                </a:rPr>
                <a:t>Gluons</a:t>
              </a:r>
              <a:endParaRPr lang="en-US" sz="1200" dirty="0">
                <a:solidFill>
                  <a:schemeClr val="bg1"/>
                </a:solidFill>
                <a:latin typeface="Avenir Book"/>
                <a:cs typeface="Avenir Book"/>
              </a:endParaRPr>
            </a:p>
          </p:txBody>
        </p:sp>
        <p:sp>
          <p:nvSpPr>
            <p:cNvPr id="4" name="TextBox 3"/>
            <p:cNvSpPr txBox="1"/>
            <p:nvPr/>
          </p:nvSpPr>
          <p:spPr>
            <a:xfrm>
              <a:off x="3650583" y="1538125"/>
              <a:ext cx="1286365" cy="261610"/>
            </a:xfrm>
            <a:prstGeom prst="rect">
              <a:avLst/>
            </a:prstGeom>
            <a:noFill/>
          </p:spPr>
          <p:txBody>
            <a:bodyPr wrap="none" rtlCol="0">
              <a:spAutoFit/>
            </a:bodyPr>
            <a:lstStyle/>
            <a:p>
              <a:r>
                <a:rPr lang="en-US" sz="1100" dirty="0" smtClean="0">
                  <a:latin typeface="Avenir Black"/>
                  <a:cs typeface="Avenir Black"/>
                </a:rPr>
                <a:t>arXiv:1209.1546</a:t>
              </a:r>
              <a:endParaRPr lang="en-US" sz="1100" dirty="0">
                <a:latin typeface="Avenir Black"/>
                <a:cs typeface="Avenir Black"/>
              </a:endParaRPr>
            </a:p>
          </p:txBody>
        </p:sp>
      </p:grpSp>
      <p:sp>
        <p:nvSpPr>
          <p:cNvPr id="3" name="Rectangle 2"/>
          <p:cNvSpPr/>
          <p:nvPr/>
        </p:nvSpPr>
        <p:spPr>
          <a:xfrm>
            <a:off x="4674288" y="5645294"/>
            <a:ext cx="4385044" cy="646331"/>
          </a:xfrm>
          <a:prstGeom prst="rect">
            <a:avLst/>
          </a:prstGeom>
        </p:spPr>
        <p:txBody>
          <a:bodyPr wrap="square">
            <a:spAutoFit/>
          </a:bodyPr>
          <a:lstStyle/>
          <a:p>
            <a:pPr marL="184150" indent="-184150">
              <a:buFont typeface="Arial"/>
              <a:buChar char="•"/>
            </a:pPr>
            <a:r>
              <a:rPr lang="en-US" dirty="0">
                <a:solidFill>
                  <a:srgbClr val="008000"/>
                </a:solidFill>
                <a:latin typeface="Avenir Black"/>
                <a:cs typeface="Avenir Black"/>
              </a:rPr>
              <a:t>Gluons suppressed at x &gt; 0.3</a:t>
            </a:r>
            <a:r>
              <a:rPr lang="en-US" dirty="0" smtClean="0">
                <a:solidFill>
                  <a:srgbClr val="008000"/>
                </a:solidFill>
                <a:latin typeface="Avenir Black"/>
                <a:cs typeface="Avenir Black"/>
              </a:rPr>
              <a:t>?</a:t>
            </a:r>
          </a:p>
          <a:p>
            <a:pPr marL="184150" indent="-184150">
              <a:buFont typeface="Arial"/>
              <a:buChar char="•"/>
            </a:pPr>
            <a:r>
              <a:rPr lang="en-US" dirty="0" smtClean="0">
                <a:solidFill>
                  <a:srgbClr val="008000"/>
                </a:solidFill>
                <a:latin typeface="Avenir Black"/>
                <a:cs typeface="Avenir Black"/>
              </a:rPr>
              <a:t>Enhanced </a:t>
            </a:r>
            <a:r>
              <a:rPr lang="en-US" dirty="0">
                <a:solidFill>
                  <a:srgbClr val="008000"/>
                </a:solidFill>
                <a:latin typeface="Avenir Black"/>
                <a:cs typeface="Avenir Black"/>
              </a:rPr>
              <a:t>at x  0.1?</a:t>
            </a:r>
          </a:p>
        </p:txBody>
      </p:sp>
      <p:sp>
        <p:nvSpPr>
          <p:cNvPr id="15" name="Rectangle 14"/>
          <p:cNvSpPr/>
          <p:nvPr/>
        </p:nvSpPr>
        <p:spPr>
          <a:xfrm>
            <a:off x="846665" y="5666058"/>
            <a:ext cx="3829797" cy="646331"/>
          </a:xfrm>
          <a:prstGeom prst="rect">
            <a:avLst/>
          </a:prstGeom>
        </p:spPr>
        <p:txBody>
          <a:bodyPr wrap="square">
            <a:spAutoFit/>
          </a:bodyPr>
          <a:lstStyle/>
          <a:p>
            <a:pPr marL="285750" indent="-285750">
              <a:buFont typeface="Arial"/>
              <a:buChar char="•"/>
            </a:pPr>
            <a:r>
              <a:rPr lang="en-US" dirty="0">
                <a:solidFill>
                  <a:srgbClr val="008000"/>
                </a:solidFill>
                <a:latin typeface="Avenir Black"/>
                <a:cs typeface="Avenir Black"/>
              </a:rPr>
              <a:t>Sea quarks enhanced at x  0.1?</a:t>
            </a:r>
          </a:p>
          <a:p>
            <a:pPr marL="285750" indent="-285750">
              <a:buFont typeface="Arial"/>
              <a:buChar char="•"/>
            </a:pPr>
            <a:r>
              <a:rPr lang="en-US" dirty="0">
                <a:solidFill>
                  <a:srgbClr val="008000"/>
                </a:solidFill>
                <a:latin typeface="Avenir Black"/>
                <a:cs typeface="Avenir Black"/>
              </a:rPr>
              <a:t>Flavor decomposition?</a:t>
            </a:r>
          </a:p>
        </p:txBody>
      </p:sp>
      <p:sp>
        <p:nvSpPr>
          <p:cNvPr id="16" name="Rectangle 15"/>
          <p:cNvSpPr/>
          <p:nvPr/>
        </p:nvSpPr>
        <p:spPr>
          <a:xfrm>
            <a:off x="4515556" y="6151847"/>
            <a:ext cx="4572000" cy="307777"/>
          </a:xfrm>
          <a:prstGeom prst="rect">
            <a:avLst/>
          </a:prstGeom>
        </p:spPr>
        <p:txBody>
          <a:bodyPr>
            <a:spAutoFit/>
          </a:bodyPr>
          <a:lstStyle/>
          <a:p>
            <a:pPr indent="352425"/>
            <a:r>
              <a:rPr lang="en-US" sz="1400" dirty="0">
                <a:solidFill>
                  <a:srgbClr val="0000FF"/>
                </a:solidFill>
                <a:latin typeface="Avenir Book"/>
                <a:cs typeface="Avenir Book"/>
              </a:rPr>
              <a:t>LHC ALICE: Strong gluon shadowing at x &lt; 0.01</a:t>
            </a:r>
          </a:p>
        </p:txBody>
      </p:sp>
      <p:grpSp>
        <p:nvGrpSpPr>
          <p:cNvPr id="27" name="Group 26"/>
          <p:cNvGrpSpPr/>
          <p:nvPr/>
        </p:nvGrpSpPr>
        <p:grpSpPr>
          <a:xfrm>
            <a:off x="3856820" y="2009283"/>
            <a:ext cx="2564970" cy="3225939"/>
            <a:chOff x="3856820" y="2009283"/>
            <a:chExt cx="2564970" cy="3225939"/>
          </a:xfrm>
        </p:grpSpPr>
        <p:sp>
          <p:nvSpPr>
            <p:cNvPr id="19" name="Rectangle 18"/>
            <p:cNvSpPr/>
            <p:nvPr/>
          </p:nvSpPr>
          <p:spPr>
            <a:xfrm>
              <a:off x="5730346" y="2009283"/>
              <a:ext cx="691444" cy="3225939"/>
            </a:xfrm>
            <a:prstGeom prst="rect">
              <a:avLst/>
            </a:prstGeom>
            <a:gradFill flip="none" rotWithShape="1">
              <a:gsLst>
                <a:gs pos="0">
                  <a:schemeClr val="accent6">
                    <a:tint val="50000"/>
                    <a:satMod val="300000"/>
                    <a:alpha val="50000"/>
                  </a:schemeClr>
                </a:gs>
                <a:gs pos="35000">
                  <a:schemeClr val="accent6">
                    <a:tint val="37000"/>
                    <a:satMod val="300000"/>
                    <a:alpha val="50000"/>
                  </a:schemeClr>
                </a:gs>
                <a:gs pos="100000">
                  <a:schemeClr val="accent6">
                    <a:tint val="15000"/>
                    <a:satMod val="350000"/>
                    <a:alpha val="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0" name="Rectangle 19"/>
            <p:cNvSpPr/>
            <p:nvPr/>
          </p:nvSpPr>
          <p:spPr>
            <a:xfrm>
              <a:off x="3856820" y="2009283"/>
              <a:ext cx="691444" cy="3225939"/>
            </a:xfrm>
            <a:prstGeom prst="rect">
              <a:avLst/>
            </a:prstGeom>
            <a:gradFill flip="none" rotWithShape="1">
              <a:gsLst>
                <a:gs pos="0">
                  <a:schemeClr val="accent6">
                    <a:tint val="50000"/>
                    <a:satMod val="300000"/>
                    <a:alpha val="50000"/>
                  </a:schemeClr>
                </a:gs>
                <a:gs pos="35000">
                  <a:schemeClr val="accent6">
                    <a:tint val="37000"/>
                    <a:satMod val="300000"/>
                    <a:alpha val="50000"/>
                  </a:schemeClr>
                </a:gs>
                <a:gs pos="100000">
                  <a:schemeClr val="accent6">
                    <a:tint val="15000"/>
                    <a:satMod val="350000"/>
                    <a:alpha val="50000"/>
                  </a:schemeClr>
                </a:gs>
              </a:gsLst>
              <a:lin ang="162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grpSp>
        <p:nvGrpSpPr>
          <p:cNvPr id="26" name="Group 25"/>
          <p:cNvGrpSpPr/>
          <p:nvPr/>
        </p:nvGrpSpPr>
        <p:grpSpPr>
          <a:xfrm>
            <a:off x="0" y="2410837"/>
            <a:ext cx="8943622" cy="2258288"/>
            <a:chOff x="0" y="2410837"/>
            <a:chExt cx="8943622" cy="2258288"/>
          </a:xfrm>
        </p:grpSpPr>
        <p:pic>
          <p:nvPicPr>
            <p:cNvPr id="17" name="Picture 16" descr="Screen Shot 2016-11-09 at 18.57.42.png"/>
            <p:cNvPicPr>
              <a:picLocks noChangeAspect="1"/>
            </p:cNvPicPr>
            <p:nvPr/>
          </p:nvPicPr>
          <p:blipFill rotWithShape="1">
            <a:blip r:embed="rId4">
              <a:extLst>
                <a:ext uri="{28A0092B-C50C-407E-A947-70E740481C1C}">
                  <a14:useLocalDpi xmlns:a14="http://schemas.microsoft.com/office/drawing/2010/main" val="0"/>
                </a:ext>
              </a:extLst>
            </a:blip>
            <a:srcRect t="-1" b="55696"/>
            <a:stretch/>
          </p:blipFill>
          <p:spPr>
            <a:xfrm>
              <a:off x="7004409" y="3175000"/>
              <a:ext cx="1917466" cy="1494125"/>
            </a:xfrm>
            <a:prstGeom prst="rect">
              <a:avLst/>
            </a:prstGeom>
            <a:ln>
              <a:noFill/>
            </a:ln>
            <a:effectLst>
              <a:outerShdw blurRad="292100" dist="139700" dir="2700000" algn="tl" rotWithShape="0">
                <a:srgbClr val="333333">
                  <a:alpha val="65000"/>
                </a:srgbClr>
              </a:outerShdw>
            </a:effectLst>
          </p:spPr>
        </p:pic>
        <p:pic>
          <p:nvPicPr>
            <p:cNvPr id="18" name="Picture 17" descr="Screen Shot 2016-11-09 at 18.57.42.png"/>
            <p:cNvPicPr>
              <a:picLocks noChangeAspect="1"/>
            </p:cNvPicPr>
            <p:nvPr/>
          </p:nvPicPr>
          <p:blipFill rotWithShape="1">
            <a:blip r:embed="rId4">
              <a:extLst>
                <a:ext uri="{28A0092B-C50C-407E-A947-70E740481C1C}">
                  <a14:useLocalDpi xmlns:a14="http://schemas.microsoft.com/office/drawing/2010/main" val="0"/>
                </a:ext>
              </a:extLst>
            </a:blip>
            <a:srcRect t="42705" b="9742"/>
            <a:stretch/>
          </p:blipFill>
          <p:spPr>
            <a:xfrm>
              <a:off x="132298" y="3057168"/>
              <a:ext cx="1876778" cy="1569624"/>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6860475" y="2410837"/>
              <a:ext cx="2083147" cy="646331"/>
            </a:xfrm>
            <a:prstGeom prst="rect">
              <a:avLst/>
            </a:prstGeom>
            <a:noFill/>
          </p:spPr>
          <p:txBody>
            <a:bodyPr wrap="square" rtlCol="0">
              <a:spAutoFit/>
            </a:bodyPr>
            <a:lstStyle/>
            <a:p>
              <a:pPr algn="ctr"/>
              <a:r>
                <a:rPr lang="en-US" dirty="0" smtClean="0">
                  <a:solidFill>
                    <a:srgbClr val="FF6600"/>
                  </a:solidFill>
                  <a:latin typeface="Avenir Black"/>
                  <a:cs typeface="Avenir Black"/>
                </a:rPr>
                <a:t>Open-charm production</a:t>
              </a:r>
              <a:endParaRPr lang="en-US" dirty="0">
                <a:solidFill>
                  <a:srgbClr val="FF6600"/>
                </a:solidFill>
                <a:latin typeface="Avenir Black"/>
                <a:cs typeface="Avenir Black"/>
              </a:endParaRPr>
            </a:p>
          </p:txBody>
        </p:sp>
        <p:sp>
          <p:nvSpPr>
            <p:cNvPr id="23" name="TextBox 22"/>
            <p:cNvSpPr txBox="1"/>
            <p:nvPr/>
          </p:nvSpPr>
          <p:spPr>
            <a:xfrm>
              <a:off x="0" y="2429776"/>
              <a:ext cx="2083147" cy="646331"/>
            </a:xfrm>
            <a:prstGeom prst="rect">
              <a:avLst/>
            </a:prstGeom>
            <a:noFill/>
          </p:spPr>
          <p:txBody>
            <a:bodyPr wrap="square" rtlCol="0">
              <a:spAutoFit/>
            </a:bodyPr>
            <a:lstStyle/>
            <a:p>
              <a:pPr algn="ctr"/>
              <a:r>
                <a:rPr lang="en-US" dirty="0" smtClean="0">
                  <a:solidFill>
                    <a:srgbClr val="FF6600"/>
                  </a:solidFill>
                  <a:latin typeface="Avenir Black"/>
                  <a:cs typeface="Avenir Black"/>
                </a:rPr>
                <a:t>Semi-inclusive DIS</a:t>
              </a:r>
              <a:endParaRPr lang="en-US" dirty="0">
                <a:solidFill>
                  <a:srgbClr val="FF6600"/>
                </a:solidFill>
                <a:latin typeface="Avenir Black"/>
                <a:cs typeface="Avenir Black"/>
              </a:endParaRPr>
            </a:p>
          </p:txBody>
        </p:sp>
      </p:grpSp>
      <p:sp>
        <p:nvSpPr>
          <p:cNvPr id="24" name="TextBox 23"/>
          <p:cNvSpPr txBox="1"/>
          <p:nvPr/>
        </p:nvSpPr>
        <p:spPr>
          <a:xfrm>
            <a:off x="2827402" y="3205890"/>
            <a:ext cx="1088931" cy="261610"/>
          </a:xfrm>
          <a:prstGeom prst="rect">
            <a:avLst/>
          </a:prstGeom>
          <a:noFill/>
        </p:spPr>
        <p:txBody>
          <a:bodyPr wrap="none" rtlCol="0">
            <a:spAutoFit/>
          </a:bodyPr>
          <a:lstStyle/>
          <a:p>
            <a:r>
              <a:rPr lang="en-US" sz="1100" dirty="0">
                <a:latin typeface="Avenir Book"/>
                <a:cs typeface="Avenir Book"/>
              </a:rPr>
              <a:t>Q</a:t>
            </a:r>
            <a:r>
              <a:rPr lang="en-US" sz="1100" baseline="30000" dirty="0">
                <a:latin typeface="Avenir Book"/>
                <a:cs typeface="Avenir Book"/>
              </a:rPr>
              <a:t>2</a:t>
            </a:r>
            <a:r>
              <a:rPr lang="en-US" sz="1100" dirty="0">
                <a:latin typeface="Avenir Book"/>
                <a:cs typeface="Avenir Book"/>
              </a:rPr>
              <a:t>=1.69 GeV</a:t>
            </a:r>
            <a:r>
              <a:rPr lang="en-US" sz="1100" baseline="30000" dirty="0">
                <a:latin typeface="Avenir Book"/>
                <a:cs typeface="Avenir Book"/>
              </a:rPr>
              <a:t>2</a:t>
            </a:r>
            <a:r>
              <a:rPr lang="en-US" sz="1100" dirty="0">
                <a:latin typeface="Avenir Book"/>
                <a:cs typeface="Avenir Book"/>
              </a:rPr>
              <a:t> </a:t>
            </a:r>
          </a:p>
        </p:txBody>
      </p:sp>
      <p:sp>
        <p:nvSpPr>
          <p:cNvPr id="25" name="TextBox 24"/>
          <p:cNvSpPr txBox="1"/>
          <p:nvPr/>
        </p:nvSpPr>
        <p:spPr>
          <a:xfrm>
            <a:off x="2827402" y="4811735"/>
            <a:ext cx="1049715" cy="261610"/>
          </a:xfrm>
          <a:prstGeom prst="rect">
            <a:avLst/>
          </a:prstGeom>
          <a:noFill/>
        </p:spPr>
        <p:txBody>
          <a:bodyPr wrap="none" rtlCol="0">
            <a:spAutoFit/>
          </a:bodyPr>
          <a:lstStyle/>
          <a:p>
            <a:r>
              <a:rPr lang="en-US" sz="1100" dirty="0">
                <a:latin typeface="Avenir Book"/>
                <a:cs typeface="Avenir Book"/>
              </a:rPr>
              <a:t>Q</a:t>
            </a:r>
            <a:r>
              <a:rPr lang="en-US" sz="1100" baseline="30000" dirty="0">
                <a:latin typeface="Avenir Book"/>
                <a:cs typeface="Avenir Book"/>
              </a:rPr>
              <a:t>2</a:t>
            </a:r>
            <a:r>
              <a:rPr lang="en-US" sz="1100" dirty="0">
                <a:latin typeface="Avenir Book"/>
                <a:cs typeface="Avenir Book"/>
              </a:rPr>
              <a:t>=</a:t>
            </a:r>
            <a:r>
              <a:rPr lang="en-US" sz="1100" dirty="0" smtClean="0">
                <a:latin typeface="Avenir Book"/>
                <a:cs typeface="Avenir Book"/>
              </a:rPr>
              <a:t>100 </a:t>
            </a:r>
            <a:r>
              <a:rPr lang="en-US" sz="1100" dirty="0">
                <a:latin typeface="Avenir Book"/>
                <a:cs typeface="Avenir Book"/>
              </a:rPr>
              <a:t>GeV</a:t>
            </a:r>
            <a:r>
              <a:rPr lang="en-US" sz="1100" baseline="30000" dirty="0">
                <a:latin typeface="Avenir Book"/>
                <a:cs typeface="Avenir Book"/>
              </a:rPr>
              <a:t>2</a:t>
            </a:r>
            <a:r>
              <a:rPr lang="en-US" sz="1100" dirty="0">
                <a:latin typeface="Avenir Book"/>
                <a:cs typeface="Avenir Book"/>
              </a:rPr>
              <a:t> </a:t>
            </a:r>
          </a:p>
        </p:txBody>
      </p:sp>
    </p:spTree>
    <p:extLst>
      <p:ext uri="{BB962C8B-B14F-4D97-AF65-F5344CB8AC3E}">
        <p14:creationId xmlns:p14="http://schemas.microsoft.com/office/powerpoint/2010/main" val="2950782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 y="0"/>
            <a:ext cx="9143999" cy="681903"/>
          </a:xfrm>
        </p:spPr>
        <p:txBody>
          <a:bodyPr/>
          <a:lstStyle/>
          <a:p>
            <a:pPr eaLnBrk="1" hangingPunct="1"/>
            <a:r>
              <a:rPr lang="en-US" dirty="0" err="1" smtClean="0">
                <a:solidFill>
                  <a:srgbClr val="FF0000"/>
                </a:solidFill>
                <a:latin typeface="Avenir Book" charset="0"/>
                <a:ea typeface="ＭＳ Ｐゴシック" charset="0"/>
                <a:cs typeface="Avenir Book" charset="0"/>
              </a:rPr>
              <a:t>Hadronization</a:t>
            </a:r>
            <a:r>
              <a:rPr lang="en-US" dirty="0" smtClean="0">
                <a:solidFill>
                  <a:srgbClr val="FF0000"/>
                </a:solidFill>
                <a:latin typeface="Avenir Book" charset="0"/>
                <a:ea typeface="ＭＳ Ｐゴシック" charset="0"/>
                <a:cs typeface="Avenir Book" charset="0"/>
              </a:rPr>
              <a:t> </a:t>
            </a:r>
            <a:r>
              <a:rPr lang="en-US" dirty="0">
                <a:solidFill>
                  <a:srgbClr val="FF0000"/>
                </a:solidFill>
                <a:latin typeface="Avenir Book" charset="0"/>
                <a:ea typeface="ＭＳ Ｐゴシック" charset="0"/>
                <a:cs typeface="Avenir Book" charset="0"/>
              </a:rPr>
              <a:t>in cold QCD </a:t>
            </a:r>
            <a:r>
              <a:rPr lang="en-US" dirty="0" smtClean="0">
                <a:solidFill>
                  <a:srgbClr val="FF0000"/>
                </a:solidFill>
                <a:latin typeface="Avenir Book" charset="0"/>
                <a:ea typeface="ＭＳ Ｐゴシック" charset="0"/>
                <a:cs typeface="Avenir Book" charset="0"/>
              </a:rPr>
              <a:t>matter with EIC</a:t>
            </a:r>
            <a:endParaRPr lang="en-US" dirty="0">
              <a:solidFill>
                <a:srgbClr val="FF0000"/>
              </a:solidFill>
              <a:latin typeface="Avenir Book" charset="0"/>
              <a:ea typeface="ＭＳ Ｐゴシック" charset="0"/>
              <a:cs typeface="Avenir Book" charset="0"/>
            </a:endParaRPr>
          </a:p>
        </p:txBody>
      </p:sp>
      <p:pic>
        <p:nvPicPr>
          <p:cNvPr id="46086" name="Picture 11"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799" y="4850971"/>
            <a:ext cx="100386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2" descr="hadronization.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825" y="1747693"/>
            <a:ext cx="3196842" cy="351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TextBox 17"/>
          <p:cNvSpPr txBox="1">
            <a:spLocks noChangeArrowheads="1"/>
          </p:cNvSpPr>
          <p:nvPr/>
        </p:nvSpPr>
        <p:spPr bwMode="auto">
          <a:xfrm>
            <a:off x="570825" y="821028"/>
            <a:ext cx="8254999" cy="8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marL="342900" indent="-342900" eaLnBrk="1" hangingPunct="1">
              <a:buFont typeface="Arial"/>
              <a:buChar char="•"/>
            </a:pPr>
            <a:r>
              <a:rPr lang="en-US" sz="2400" dirty="0">
                <a:solidFill>
                  <a:srgbClr val="0000FF"/>
                </a:solidFill>
                <a:latin typeface="Avenir Book" charset="0"/>
                <a:cs typeface="Avenir Book" charset="0"/>
              </a:rPr>
              <a:t>How do hadrons emerge from quarks and gluons? </a:t>
            </a:r>
          </a:p>
          <a:p>
            <a:pPr marL="342900" indent="-342900" eaLnBrk="1" hangingPunct="1">
              <a:buFont typeface="Arial"/>
              <a:buChar char="•"/>
            </a:pPr>
            <a:r>
              <a:rPr lang="fr-FR" sz="2400" dirty="0" err="1">
                <a:solidFill>
                  <a:srgbClr val="0000FF"/>
                </a:solidFill>
                <a:latin typeface="Avenir Book" charset="0"/>
                <a:cs typeface="Avenir Book" charset="0"/>
                <a:sym typeface="Symbol" charset="0"/>
              </a:rPr>
              <a:t>What</a:t>
            </a:r>
            <a:r>
              <a:rPr lang="fr-FR" sz="2400" dirty="0">
                <a:solidFill>
                  <a:srgbClr val="0000FF"/>
                </a:solidFill>
                <a:latin typeface="Avenir Book" charset="0"/>
                <a:cs typeface="Avenir Book" charset="0"/>
                <a:sym typeface="Symbol" charset="0"/>
              </a:rPr>
              <a:t> </a:t>
            </a:r>
            <a:r>
              <a:rPr lang="fr-FR" sz="2400" dirty="0" err="1">
                <a:solidFill>
                  <a:srgbClr val="0000FF"/>
                </a:solidFill>
                <a:latin typeface="Avenir Book" charset="0"/>
                <a:cs typeface="Avenir Book" charset="0"/>
                <a:sym typeface="Symbol" charset="0"/>
              </a:rPr>
              <a:t>is</a:t>
            </a:r>
            <a:r>
              <a:rPr lang="fr-FR" sz="2400" dirty="0">
                <a:solidFill>
                  <a:srgbClr val="0000FF"/>
                </a:solidFill>
                <a:latin typeface="Avenir Book" charset="0"/>
                <a:cs typeface="Avenir Book" charset="0"/>
                <a:sym typeface="Symbol" charset="0"/>
              </a:rPr>
              <a:t> nature </a:t>
            </a:r>
            <a:r>
              <a:rPr lang="fr-FR" sz="2400" dirty="0" err="1">
                <a:solidFill>
                  <a:srgbClr val="0000FF"/>
                </a:solidFill>
                <a:latin typeface="Avenir Book" charset="0"/>
                <a:cs typeface="Avenir Book" charset="0"/>
                <a:sym typeface="Symbol" charset="0"/>
              </a:rPr>
              <a:t>telling</a:t>
            </a:r>
            <a:r>
              <a:rPr lang="fr-FR" sz="2400" dirty="0">
                <a:solidFill>
                  <a:srgbClr val="0000FF"/>
                </a:solidFill>
                <a:latin typeface="Avenir Book" charset="0"/>
                <a:cs typeface="Avenir Book" charset="0"/>
                <a:sym typeface="Symbol" charset="0"/>
              </a:rPr>
              <a:t> us about confinement?</a:t>
            </a:r>
          </a:p>
        </p:txBody>
      </p:sp>
      <p:sp>
        <p:nvSpPr>
          <p:cNvPr id="21" name="TextBox 7"/>
          <p:cNvSpPr txBox="1">
            <a:spLocks noChangeArrowheads="1"/>
          </p:cNvSpPr>
          <p:nvPr/>
        </p:nvSpPr>
        <p:spPr bwMode="auto">
          <a:xfrm>
            <a:off x="4562646" y="1620694"/>
            <a:ext cx="4023861" cy="379815"/>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wrap="square" lIns="101822" tIns="50911" rIns="101822" bIns="50911">
            <a:spAutoFit/>
          </a:bodyPr>
          <a:lstStyle/>
          <a:p>
            <a:pPr>
              <a:defRPr/>
            </a:pPr>
            <a:r>
              <a:rPr lang="en-US" dirty="0">
                <a:solidFill>
                  <a:schemeClr val="tx1"/>
                </a:solidFill>
                <a:latin typeface="Avenir Book"/>
                <a:cs typeface="Avenir Book"/>
              </a:rPr>
              <a:t>Energy loss by light vs. heavy quarks</a:t>
            </a:r>
            <a:endParaRPr lang="en-US" sz="2200" dirty="0">
              <a:solidFill>
                <a:schemeClr val="tx1"/>
              </a:solidFill>
              <a:cs typeface="Arial Rounded MT Bold"/>
            </a:endParaRPr>
          </a:p>
        </p:txBody>
      </p:sp>
      <p:pic>
        <p:nvPicPr>
          <p:cNvPr id="46095"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646" y="2000509"/>
            <a:ext cx="3916026" cy="377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7"/>
          <p:cNvSpPr txBox="1">
            <a:spLocks noChangeArrowheads="1"/>
          </p:cNvSpPr>
          <p:nvPr/>
        </p:nvSpPr>
        <p:spPr bwMode="auto">
          <a:xfrm>
            <a:off x="231399" y="5789078"/>
            <a:ext cx="8355108" cy="941423"/>
          </a:xfrm>
          <a:prstGeom prst="rect">
            <a:avLst/>
          </a:prstGeom>
          <a:noFill/>
          <a:ln>
            <a:headEnd/>
            <a:tailEnd/>
          </a:ln>
        </p:spPr>
        <p:style>
          <a:lnRef idx="0">
            <a:schemeClr val="accent1"/>
          </a:lnRef>
          <a:fillRef idx="3">
            <a:schemeClr val="accent1"/>
          </a:fillRef>
          <a:effectRef idx="3">
            <a:schemeClr val="accent1"/>
          </a:effectRef>
          <a:fontRef idx="minor">
            <a:schemeClr val="lt1"/>
          </a:fontRef>
        </p:style>
        <p:txBody>
          <a:bodyPr wrap="square" lIns="63639" tIns="31819" rIns="63639" bIns="31819">
            <a:spAutoFit/>
          </a:bodyPr>
          <a:lstStyle/>
          <a:p>
            <a:pPr marL="1073150" lvl="1" indent="-1073150">
              <a:defRPr/>
            </a:pPr>
            <a:r>
              <a:rPr lang="en-US" sz="1900" dirty="0">
                <a:solidFill>
                  <a:srgbClr val="FF0000"/>
                </a:solidFill>
                <a:latin typeface="Avenir Book"/>
                <a:cs typeface="Avenir Book"/>
              </a:rPr>
              <a:t>With EIC: Unprecedented </a:t>
            </a:r>
            <a:r>
              <a:rPr lang="en-US" sz="1900" dirty="0">
                <a:solidFill>
                  <a:srgbClr val="FF0000"/>
                </a:solidFill>
                <a:latin typeface="Avenir Book"/>
                <a:ea typeface="Lucida Grande"/>
                <a:cs typeface="Avenir Book"/>
              </a:rPr>
              <a:t>precision </a:t>
            </a:r>
            <a:r>
              <a:rPr lang="en-US" sz="1900" dirty="0" smtClean="0">
                <a:solidFill>
                  <a:srgbClr val="FF0000"/>
                </a:solidFill>
                <a:latin typeface="Avenir Book"/>
                <a:ea typeface="Lucida Grande"/>
                <a:cs typeface="Avenir Book"/>
              </a:rPr>
              <a:t>and  </a:t>
            </a:r>
            <a:r>
              <a:rPr lang="en-US" sz="1900" dirty="0">
                <a:solidFill>
                  <a:srgbClr val="FF0000"/>
                </a:solidFill>
                <a:latin typeface="Avenir Book"/>
                <a:ea typeface="Lucida Grande"/>
                <a:cs typeface="Avenir Book"/>
              </a:rPr>
              <a:t>control</a:t>
            </a:r>
            <a:r>
              <a:rPr lang="en-US" sz="1900" dirty="0">
                <a:solidFill>
                  <a:srgbClr val="FF0000"/>
                </a:solidFill>
                <a:latin typeface="Avenir Book"/>
                <a:cs typeface="Avenir Book"/>
              </a:rPr>
              <a:t>  on </a:t>
            </a:r>
            <a:r>
              <a:rPr lang="en-US" sz="1900" dirty="0" err="1">
                <a:solidFill>
                  <a:srgbClr val="FF0000"/>
                </a:solidFill>
                <a:latin typeface="Avenir Book"/>
                <a:cs typeface="Avenir Book"/>
              </a:rPr>
              <a:t>parton</a:t>
            </a:r>
            <a:r>
              <a:rPr lang="en-US" sz="1900" dirty="0">
                <a:solidFill>
                  <a:srgbClr val="FF0000"/>
                </a:solidFill>
                <a:latin typeface="Avenir Book"/>
                <a:cs typeface="Avenir Book"/>
              </a:rPr>
              <a:t> </a:t>
            </a:r>
            <a:r>
              <a:rPr lang="en-US" sz="1900" dirty="0" smtClean="0">
                <a:solidFill>
                  <a:srgbClr val="FF0000"/>
                </a:solidFill>
                <a:latin typeface="Avenir Book"/>
                <a:cs typeface="Avenir Book"/>
              </a:rPr>
              <a:t>kinematics &amp; </a:t>
            </a:r>
            <a:r>
              <a:rPr lang="fr-FR" sz="1900" dirty="0">
                <a:solidFill>
                  <a:srgbClr val="FF0000"/>
                </a:solidFill>
                <a:latin typeface="Avenir Book"/>
                <a:cs typeface="Avenir Book"/>
                <a:sym typeface="Symbol" charset="0"/>
              </a:rPr>
              <a:t>c</a:t>
            </a:r>
            <a:r>
              <a:rPr lang="fr-FR" sz="1900" dirty="0" smtClean="0">
                <a:solidFill>
                  <a:srgbClr val="FF0000"/>
                </a:solidFill>
                <a:latin typeface="Avenir Book"/>
                <a:cs typeface="Avenir Book"/>
                <a:sym typeface="Symbol" charset="0"/>
              </a:rPr>
              <a:t>ontrol </a:t>
            </a:r>
            <a:r>
              <a:rPr lang="fr-FR" sz="1900" dirty="0">
                <a:solidFill>
                  <a:srgbClr val="FF0000"/>
                </a:solidFill>
                <a:latin typeface="Avenir Book"/>
                <a:cs typeface="Avenir Book"/>
                <a:sym typeface="Symbol" charset="0"/>
              </a:rPr>
              <a:t>of </a:t>
            </a:r>
            <a:r>
              <a:rPr lang="fr-FR" sz="1900" dirty="0" err="1">
                <a:solidFill>
                  <a:srgbClr val="FF0000"/>
                </a:solidFill>
                <a:latin typeface="Avenir Book"/>
                <a:cs typeface="Avenir Book"/>
                <a:sym typeface="Symbol" charset="0"/>
              </a:rPr>
              <a:t>length</a:t>
            </a:r>
            <a:r>
              <a:rPr lang="fr-FR" sz="1900" dirty="0">
                <a:solidFill>
                  <a:srgbClr val="FF0000"/>
                </a:solidFill>
                <a:latin typeface="Avenir Book"/>
                <a:cs typeface="Avenir Book"/>
                <a:sym typeface="Symbol" charset="0"/>
              </a:rPr>
              <a:t>-in-medium by </a:t>
            </a:r>
            <a:r>
              <a:rPr lang="fr-FR" sz="1900" dirty="0" err="1">
                <a:solidFill>
                  <a:srgbClr val="FF0000"/>
                </a:solidFill>
                <a:latin typeface="Avenir Book"/>
                <a:cs typeface="Avenir Book"/>
                <a:sym typeface="Symbol" charset="0"/>
              </a:rPr>
              <a:t>selecting</a:t>
            </a:r>
            <a:r>
              <a:rPr lang="fr-FR" sz="1900" dirty="0">
                <a:solidFill>
                  <a:srgbClr val="FF0000"/>
                </a:solidFill>
                <a:latin typeface="Avenir Book"/>
                <a:cs typeface="Avenir Book"/>
                <a:sym typeface="Symbol" charset="0"/>
              </a:rPr>
              <a:t> </a:t>
            </a:r>
            <a:r>
              <a:rPr lang="fr-FR" sz="1900" dirty="0" err="1">
                <a:solidFill>
                  <a:srgbClr val="FF0000"/>
                </a:solidFill>
                <a:latin typeface="Avenir Book"/>
                <a:cs typeface="Avenir Book"/>
                <a:sym typeface="Symbol" charset="0"/>
              </a:rPr>
              <a:t>appropriate</a:t>
            </a:r>
            <a:r>
              <a:rPr lang="fr-FR" sz="1900" dirty="0">
                <a:solidFill>
                  <a:srgbClr val="FF0000"/>
                </a:solidFill>
                <a:latin typeface="Avenir Book"/>
                <a:cs typeface="Avenir Book"/>
                <a:sym typeface="Symbol" charset="0"/>
              </a:rPr>
              <a:t> </a:t>
            </a:r>
            <a:r>
              <a:rPr lang="fr-FR" sz="1900" dirty="0" err="1">
                <a:solidFill>
                  <a:srgbClr val="FF0000"/>
                </a:solidFill>
                <a:latin typeface="Avenir Book"/>
                <a:cs typeface="Avenir Book"/>
                <a:sym typeface="Symbol" charset="0"/>
              </a:rPr>
              <a:t>nuclei</a:t>
            </a:r>
            <a:r>
              <a:rPr lang="fr-FR" sz="1900" dirty="0">
                <a:solidFill>
                  <a:srgbClr val="FF0000"/>
                </a:solidFill>
                <a:latin typeface="Avenir Book"/>
                <a:cs typeface="Avenir Book"/>
                <a:sym typeface="Symbol" charset="0"/>
              </a:rPr>
              <a:t>. </a:t>
            </a:r>
          </a:p>
          <a:p>
            <a:pPr>
              <a:defRPr/>
            </a:pPr>
            <a:endParaRPr lang="en-US" sz="1900" dirty="0">
              <a:solidFill>
                <a:srgbClr val="FF0000"/>
              </a:solidFill>
              <a:latin typeface="Avenir Book"/>
              <a:cs typeface="Avenir Book"/>
            </a:endParaRPr>
          </a:p>
        </p:txBody>
      </p:sp>
    </p:spTree>
    <p:extLst>
      <p:ext uri="{BB962C8B-B14F-4D97-AF65-F5344CB8AC3E}">
        <p14:creationId xmlns:p14="http://schemas.microsoft.com/office/powerpoint/2010/main" val="7497606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1"/>
            <a:ext cx="9144000" cy="821532"/>
          </a:xfrm>
        </p:spPr>
        <p:txBody>
          <a:bodyPr/>
          <a:lstStyle/>
          <a:p>
            <a:pPr eaLnBrk="1" hangingPunct="1"/>
            <a:r>
              <a:rPr lang="en-US" sz="4000" dirty="0">
                <a:solidFill>
                  <a:srgbClr val="FF0000"/>
                </a:solidFill>
                <a:latin typeface="Avenir Book" charset="0"/>
                <a:ea typeface="ＭＳ Ｐゴシック" charset="0"/>
                <a:cs typeface="Avenir Book" charset="0"/>
              </a:rPr>
              <a:t>Gluon </a:t>
            </a:r>
            <a:r>
              <a:rPr lang="en-US" sz="4000" dirty="0" smtClean="0">
                <a:solidFill>
                  <a:srgbClr val="FF0000"/>
                </a:solidFill>
                <a:latin typeface="Avenir Book" charset="0"/>
                <a:ea typeface="ＭＳ Ｐゴシック" charset="0"/>
                <a:cs typeface="Avenir Book" charset="0"/>
              </a:rPr>
              <a:t>Saturation with EIC</a:t>
            </a:r>
            <a:endParaRPr lang="en-US" sz="4000" dirty="0">
              <a:solidFill>
                <a:srgbClr val="FF0000"/>
              </a:solidFill>
              <a:latin typeface="Avenir Book" charset="0"/>
              <a:ea typeface="ＭＳ Ｐゴシック" charset="0"/>
              <a:cs typeface="Avenir Book" charset="0"/>
            </a:endParaRPr>
          </a:p>
        </p:txBody>
      </p:sp>
      <p:pic>
        <p:nvPicPr>
          <p:cNvPr id="12"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316" y="2599504"/>
            <a:ext cx="3152081" cy="2732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46"/>
          <p:cNvPicPr>
            <a:picLocks noChangeAspect="1" noChangeArrowheads="1"/>
          </p:cNvPicPr>
          <p:nvPr/>
        </p:nvPicPr>
        <p:blipFill>
          <a:blip r:embed="rId4"/>
          <a:srcRect r="847"/>
          <a:stretch>
            <a:fillRect/>
          </a:stretch>
        </p:blipFill>
        <p:spPr bwMode="auto">
          <a:xfrm>
            <a:off x="819316" y="821533"/>
            <a:ext cx="2042919" cy="1614539"/>
          </a:xfrm>
          <a:prstGeom prst="rect">
            <a:avLst/>
          </a:prstGeom>
          <a:noFill/>
          <a:ln w="9525">
            <a:noFill/>
            <a:miter lim="800000"/>
            <a:headEnd/>
            <a:tailEnd/>
          </a:ln>
        </p:spPr>
      </p:pic>
      <p:sp>
        <p:nvSpPr>
          <p:cNvPr id="2" name="Rectangle 1"/>
          <p:cNvSpPr/>
          <p:nvPr/>
        </p:nvSpPr>
        <p:spPr>
          <a:xfrm>
            <a:off x="2991556" y="827711"/>
            <a:ext cx="6152444" cy="1661993"/>
          </a:xfrm>
          <a:prstGeom prst="rect">
            <a:avLst/>
          </a:prstGeom>
        </p:spPr>
        <p:txBody>
          <a:bodyPr wrap="square">
            <a:spAutoFit/>
          </a:bodyPr>
          <a:lstStyle/>
          <a:p>
            <a:pPr marL="184150" indent="-184150">
              <a:buFont typeface="Arial"/>
              <a:buChar char="•"/>
              <a:defRPr/>
            </a:pPr>
            <a:r>
              <a:rPr lang="en-US" dirty="0" smtClean="0">
                <a:latin typeface="Avenir Book"/>
                <a:cs typeface="Avenir Book"/>
              </a:rPr>
              <a:t>Low x: dramatic </a:t>
            </a:r>
            <a:r>
              <a:rPr lang="en-US" dirty="0">
                <a:latin typeface="Avenir Book"/>
                <a:cs typeface="Avenir Book"/>
              </a:rPr>
              <a:t>rise </a:t>
            </a:r>
            <a:r>
              <a:rPr lang="en-US" dirty="0" smtClean="0">
                <a:latin typeface="Avenir Book"/>
                <a:cs typeface="Avenir Book"/>
              </a:rPr>
              <a:t>of  </a:t>
            </a:r>
            <a:r>
              <a:rPr lang="en-US" dirty="0">
                <a:latin typeface="Avenir Book"/>
                <a:cs typeface="Avenir Book"/>
              </a:rPr>
              <a:t>gluon </a:t>
            </a:r>
            <a:r>
              <a:rPr lang="en-US" dirty="0" smtClean="0">
                <a:latin typeface="Avenir Book"/>
                <a:cs typeface="Avenir Book"/>
              </a:rPr>
              <a:t>density</a:t>
            </a:r>
          </a:p>
          <a:p>
            <a:pPr>
              <a:defRPr/>
            </a:pPr>
            <a:endParaRPr lang="en-US" sz="800" dirty="0" smtClean="0">
              <a:latin typeface="Avenir Book"/>
              <a:cs typeface="Avenir Book"/>
            </a:endParaRPr>
          </a:p>
          <a:p>
            <a:pPr marL="184150" indent="-184150">
              <a:buFont typeface="Arial"/>
              <a:buChar char="•"/>
              <a:defRPr/>
            </a:pPr>
            <a:r>
              <a:rPr lang="en-US" dirty="0" smtClean="0">
                <a:latin typeface="Avenir Book"/>
                <a:cs typeface="Avenir Book"/>
              </a:rPr>
              <a:t>Process quenched </a:t>
            </a:r>
            <a:r>
              <a:rPr lang="en-US" dirty="0">
                <a:latin typeface="Avenir Book"/>
                <a:cs typeface="Avenir Book"/>
              </a:rPr>
              <a:t>by </a:t>
            </a:r>
            <a:r>
              <a:rPr lang="en-US" dirty="0" smtClean="0">
                <a:latin typeface="Avenir Book"/>
                <a:cs typeface="Avenir Book"/>
              </a:rPr>
              <a:t>gluon</a:t>
            </a:r>
            <a:r>
              <a:rPr lang="en-US" dirty="0">
                <a:latin typeface="Avenir Book"/>
                <a:cs typeface="Avenir Book"/>
              </a:rPr>
              <a:t>-</a:t>
            </a:r>
            <a:r>
              <a:rPr lang="en-US" dirty="0" smtClean="0">
                <a:latin typeface="Avenir Book"/>
                <a:cs typeface="Avenir Book"/>
              </a:rPr>
              <a:t>gluon </a:t>
            </a:r>
            <a:r>
              <a:rPr lang="en-US" dirty="0">
                <a:latin typeface="Avenir Book"/>
                <a:cs typeface="Avenir Book"/>
              </a:rPr>
              <a:t>recombination </a:t>
            </a:r>
            <a:endParaRPr lang="en-US" dirty="0" smtClean="0">
              <a:latin typeface="Avenir Book"/>
              <a:cs typeface="Avenir Book"/>
            </a:endParaRPr>
          </a:p>
          <a:p>
            <a:pPr marL="184150">
              <a:defRPr/>
            </a:pPr>
            <a:r>
              <a:rPr lang="en-US" dirty="0" smtClean="0">
                <a:latin typeface="Wingdings"/>
                <a:ea typeface="Wingdings"/>
                <a:cs typeface="Wingdings"/>
                <a:sym typeface="Wingdings"/>
              </a:rPr>
              <a:t></a:t>
            </a:r>
            <a:r>
              <a:rPr lang="en-US" dirty="0" smtClean="0">
                <a:latin typeface="Avenir Book"/>
                <a:cs typeface="Avenir Book"/>
              </a:rPr>
              <a:t>Saturation </a:t>
            </a:r>
            <a:r>
              <a:rPr lang="en-US" dirty="0">
                <a:latin typeface="Avenir Book"/>
                <a:cs typeface="Avenir Book"/>
              </a:rPr>
              <a:t>scale, Q</a:t>
            </a:r>
            <a:r>
              <a:rPr lang="en-US" baseline="-25000" dirty="0">
                <a:latin typeface="Avenir Book"/>
                <a:cs typeface="Avenir Book"/>
              </a:rPr>
              <a:t>s</a:t>
            </a:r>
            <a:r>
              <a:rPr lang="en-US" dirty="0">
                <a:latin typeface="Avenir Book"/>
                <a:cs typeface="Avenir Book"/>
              </a:rPr>
              <a:t> </a:t>
            </a:r>
            <a:r>
              <a:rPr lang="en-US" sz="2000" dirty="0">
                <a:latin typeface="Avenir Book"/>
                <a:cs typeface="Avenir Book"/>
              </a:rPr>
              <a:t>(</a:t>
            </a:r>
            <a:r>
              <a:rPr lang="en-US" sz="1400" dirty="0" smtClean="0">
                <a:latin typeface="Avenir Book"/>
                <a:cs typeface="Avenir Book"/>
              </a:rPr>
              <a:t>gluon splitting = gluon recombination</a:t>
            </a:r>
            <a:r>
              <a:rPr lang="en-US" sz="2000" dirty="0" smtClean="0">
                <a:latin typeface="Avenir Book"/>
                <a:cs typeface="Avenir Book"/>
              </a:rPr>
              <a:t>)   </a:t>
            </a:r>
            <a:r>
              <a:rPr lang="en-US" sz="2000" dirty="0" smtClean="0">
                <a:latin typeface="Wingdings"/>
                <a:ea typeface="Wingdings"/>
                <a:cs typeface="Wingdings"/>
                <a:sym typeface="Wingdings"/>
              </a:rPr>
              <a:t></a:t>
            </a:r>
            <a:r>
              <a:rPr lang="en-US" dirty="0">
                <a:latin typeface="Avenir Book"/>
                <a:cs typeface="Avenir Book"/>
                <a:sym typeface="Wingdings"/>
              </a:rPr>
              <a:t>E</a:t>
            </a:r>
            <a:r>
              <a:rPr lang="en-US" dirty="0" smtClean="0">
                <a:latin typeface="Avenir Book"/>
                <a:cs typeface="Avenir Book"/>
              </a:rPr>
              <a:t>xistence </a:t>
            </a:r>
            <a:r>
              <a:rPr lang="en-US" dirty="0">
                <a:latin typeface="Avenir Book"/>
                <a:cs typeface="Avenir Book"/>
              </a:rPr>
              <a:t>of </a:t>
            </a:r>
            <a:r>
              <a:rPr lang="en-US" dirty="0" smtClean="0">
                <a:latin typeface="Avenir Book"/>
                <a:cs typeface="Avenir Book"/>
              </a:rPr>
              <a:t>a </a:t>
            </a:r>
            <a:r>
              <a:rPr lang="en-US" dirty="0">
                <a:latin typeface="Avenir Book"/>
                <a:cs typeface="Avenir Book"/>
              </a:rPr>
              <a:t>state of saturated, soft gluon </a:t>
            </a:r>
            <a:r>
              <a:rPr lang="en-US" dirty="0" smtClean="0">
                <a:latin typeface="Avenir Book"/>
                <a:cs typeface="Avenir Book"/>
              </a:rPr>
              <a:t>matter</a:t>
            </a:r>
            <a:r>
              <a:rPr lang="en-US" dirty="0">
                <a:latin typeface="Avenir Book"/>
                <a:cs typeface="Avenir Book"/>
              </a:rPr>
              <a:t>:</a:t>
            </a:r>
            <a:r>
              <a:rPr lang="en-US" dirty="0" smtClean="0">
                <a:latin typeface="Avenir Book"/>
                <a:cs typeface="Avenir Book"/>
              </a:rPr>
              <a:t>  </a:t>
            </a:r>
          </a:p>
          <a:p>
            <a:pPr marL="184150">
              <a:defRPr/>
            </a:pPr>
            <a:r>
              <a:rPr lang="en-US" dirty="0" smtClean="0">
                <a:solidFill>
                  <a:srgbClr val="0000FF"/>
                </a:solidFill>
                <a:latin typeface="Avenir Book"/>
                <a:cs typeface="Avenir Book"/>
              </a:rPr>
              <a:t>Color </a:t>
            </a:r>
            <a:r>
              <a:rPr lang="en-US" dirty="0">
                <a:solidFill>
                  <a:srgbClr val="0000FF"/>
                </a:solidFill>
                <a:latin typeface="Avenir Book"/>
                <a:cs typeface="Avenir Book"/>
              </a:rPr>
              <a:t>Glass Condensate </a:t>
            </a:r>
            <a:r>
              <a:rPr lang="en-US" dirty="0">
                <a:latin typeface="Avenir Book"/>
                <a:cs typeface="Avenir Book"/>
              </a:rPr>
              <a:t>(CGC)  </a:t>
            </a:r>
          </a:p>
        </p:txBody>
      </p:sp>
      <p:pic>
        <p:nvPicPr>
          <p:cNvPr id="8" name="Picture 5" descr="Screen Shot 2016-06-15 at 14.46.38.png"/>
          <p:cNvPicPr>
            <a:picLocks noChangeAspect="1"/>
          </p:cNvPicPr>
          <p:nvPr/>
        </p:nvPicPr>
        <p:blipFill>
          <a:blip r:embed="rId5">
            <a:extLst>
              <a:ext uri="{28A0092B-C50C-407E-A947-70E740481C1C}">
                <a14:useLocalDpi xmlns:a14="http://schemas.microsoft.com/office/drawing/2010/main" val="0"/>
              </a:ext>
            </a:extLst>
          </a:blip>
          <a:srcRect t="2837"/>
          <a:stretch>
            <a:fillRect/>
          </a:stretch>
        </p:blipFill>
        <p:spPr bwMode="auto">
          <a:xfrm>
            <a:off x="4896556" y="2599504"/>
            <a:ext cx="3090333" cy="2695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6"/>
          <p:cNvSpPr>
            <a:spLocks noChangeArrowheads="1"/>
          </p:cNvSpPr>
          <p:nvPr/>
        </p:nvSpPr>
        <p:spPr bwMode="auto">
          <a:xfrm>
            <a:off x="459047" y="5361842"/>
            <a:ext cx="8254127" cy="72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150" tIns="28575" rIns="57150" bIns="28575">
            <a:spAutoFit/>
          </a:bodyPr>
          <a:lstStyle/>
          <a:p>
            <a:pPr>
              <a:spcBef>
                <a:spcPts val="375"/>
              </a:spcBef>
            </a:pPr>
            <a:r>
              <a:rPr lang="en-US" sz="2000" dirty="0">
                <a:solidFill>
                  <a:srgbClr val="0000FF"/>
                </a:solidFill>
                <a:latin typeface="Avenir Book" charset="0"/>
                <a:cs typeface="Avenir Book" charset="0"/>
              </a:rPr>
              <a:t>Q</a:t>
            </a:r>
            <a:r>
              <a:rPr lang="en-US" sz="2000" baseline="-25000" dirty="0">
                <a:solidFill>
                  <a:srgbClr val="0000FF"/>
                </a:solidFill>
                <a:latin typeface="Avenir Book" charset="0"/>
                <a:cs typeface="Avenir Book" charset="0"/>
              </a:rPr>
              <a:t>S</a:t>
            </a:r>
            <a:r>
              <a:rPr lang="en-US" sz="2000" baseline="30000" dirty="0">
                <a:solidFill>
                  <a:srgbClr val="0000FF"/>
                </a:solidFill>
                <a:latin typeface="Avenir Book" charset="0"/>
                <a:cs typeface="Avenir Book" charset="0"/>
              </a:rPr>
              <a:t>2</a:t>
            </a:r>
            <a:r>
              <a:rPr lang="en-US" sz="2000" dirty="0">
                <a:solidFill>
                  <a:srgbClr val="0000FF"/>
                </a:solidFill>
                <a:latin typeface="Avenir Book" charset="0"/>
                <a:cs typeface="Avenir Book" charset="0"/>
              </a:rPr>
              <a:t>(</a:t>
            </a:r>
            <a:r>
              <a:rPr lang="en-US" sz="2000" dirty="0" err="1">
                <a:solidFill>
                  <a:srgbClr val="0000FF"/>
                </a:solidFill>
                <a:latin typeface="Avenir Book" charset="0"/>
                <a:cs typeface="Avenir Book" charset="0"/>
              </a:rPr>
              <a:t>eA</a:t>
            </a:r>
            <a:r>
              <a:rPr lang="en-US" sz="2000" dirty="0">
                <a:solidFill>
                  <a:srgbClr val="0000FF"/>
                </a:solidFill>
                <a:latin typeface="Avenir Book" charset="0"/>
                <a:cs typeface="Avenir Book" charset="0"/>
              </a:rPr>
              <a:t>)∝Q</a:t>
            </a:r>
            <a:r>
              <a:rPr lang="en-US" sz="2000" baseline="-25000" dirty="0">
                <a:solidFill>
                  <a:srgbClr val="0000FF"/>
                </a:solidFill>
                <a:latin typeface="Avenir Book" charset="0"/>
                <a:cs typeface="Avenir Book" charset="0"/>
              </a:rPr>
              <a:t>S</a:t>
            </a:r>
            <a:r>
              <a:rPr lang="en-US" sz="2000" baseline="30000" dirty="0">
                <a:solidFill>
                  <a:srgbClr val="0000FF"/>
                </a:solidFill>
                <a:latin typeface="Avenir Book" charset="0"/>
                <a:cs typeface="Avenir Book" charset="0"/>
              </a:rPr>
              <a:t>2</a:t>
            </a:r>
            <a:r>
              <a:rPr lang="en-US" sz="2000" dirty="0">
                <a:solidFill>
                  <a:srgbClr val="0000FF"/>
                </a:solidFill>
                <a:latin typeface="Avenir Book" charset="0"/>
                <a:cs typeface="Avenir Book" charset="0"/>
              </a:rPr>
              <a:t>(</a:t>
            </a:r>
            <a:r>
              <a:rPr lang="en-US" sz="2000" dirty="0" err="1">
                <a:solidFill>
                  <a:srgbClr val="0000FF"/>
                </a:solidFill>
                <a:latin typeface="Avenir Book" charset="0"/>
                <a:cs typeface="Avenir Book" charset="0"/>
              </a:rPr>
              <a:t>ep</a:t>
            </a:r>
            <a:r>
              <a:rPr lang="en-US" sz="2000" dirty="0">
                <a:solidFill>
                  <a:srgbClr val="0000FF"/>
                </a:solidFill>
                <a:latin typeface="Avenir Book" charset="0"/>
                <a:cs typeface="Avenir Book" charset="0"/>
              </a:rPr>
              <a:t>)A</a:t>
            </a:r>
            <a:r>
              <a:rPr lang="en-US" sz="2000" baseline="30000" dirty="0">
                <a:solidFill>
                  <a:srgbClr val="0000FF"/>
                </a:solidFill>
                <a:latin typeface="Avenir Book" charset="0"/>
                <a:cs typeface="Avenir Book" charset="0"/>
              </a:rPr>
              <a:t>1/3 </a:t>
            </a:r>
            <a:r>
              <a:rPr lang="en-US" sz="2000" dirty="0">
                <a:latin typeface="Wingdings" charset="0"/>
                <a:cs typeface="Wingdings" charset="0"/>
                <a:sym typeface="Wingdings" charset="0"/>
              </a:rPr>
              <a:t></a:t>
            </a:r>
            <a:r>
              <a:rPr lang="en-US" sz="2000" dirty="0">
                <a:latin typeface="Avenir Book" charset="0"/>
                <a:cs typeface="Avenir Book" charset="0"/>
              </a:rPr>
              <a:t>Enhancement of Q</a:t>
            </a:r>
            <a:r>
              <a:rPr lang="en-US" sz="2000" baseline="-25000" dirty="0">
                <a:latin typeface="Avenir Book" charset="0"/>
                <a:cs typeface="Avenir Book" charset="0"/>
              </a:rPr>
              <a:t>S </a:t>
            </a:r>
            <a:r>
              <a:rPr lang="en-US" sz="2000" dirty="0">
                <a:latin typeface="Avenir Book" charset="0"/>
                <a:cs typeface="Avenir Book" charset="0"/>
              </a:rPr>
              <a:t>with A</a:t>
            </a:r>
          </a:p>
          <a:p>
            <a:pPr>
              <a:spcBef>
                <a:spcPts val="375"/>
              </a:spcBef>
            </a:pPr>
            <a:r>
              <a:rPr lang="en-US" sz="2000" dirty="0">
                <a:latin typeface="Avenir Book" charset="0"/>
                <a:cs typeface="Wingdings" charset="0"/>
                <a:sym typeface="Wingdings" charset="0"/>
              </a:rPr>
              <a:t>                                  </a:t>
            </a:r>
            <a:r>
              <a:rPr lang="en-US" sz="2000" dirty="0">
                <a:latin typeface="Wingdings" charset="0"/>
                <a:cs typeface="Wingdings" charset="0"/>
                <a:sym typeface="Wingdings" charset="0"/>
              </a:rPr>
              <a:t></a:t>
            </a:r>
            <a:r>
              <a:rPr lang="en-US" sz="2000" dirty="0">
                <a:latin typeface="Avenir Book" charset="0"/>
                <a:cs typeface="Avenir Book" charset="0"/>
                <a:sym typeface="Wingdings" charset="0"/>
              </a:rPr>
              <a:t>Saturation regime reached </a:t>
            </a:r>
            <a:r>
              <a:rPr lang="en-US" sz="2000" dirty="0" smtClean="0">
                <a:latin typeface="Avenir Book" charset="0"/>
                <a:cs typeface="Avenir Book" charset="0"/>
                <a:sym typeface="Wingdings" charset="0"/>
              </a:rPr>
              <a:t>at significantly </a:t>
            </a:r>
            <a:r>
              <a:rPr lang="en-US" sz="2000" dirty="0">
                <a:latin typeface="Avenir Book" charset="0"/>
                <a:cs typeface="Avenir Book" charset="0"/>
                <a:sym typeface="Wingdings" charset="0"/>
              </a:rPr>
              <a:t>lower</a:t>
            </a:r>
            <a:endParaRPr lang="en-US" sz="2000" baseline="30000" dirty="0">
              <a:latin typeface="Avenir Book" charset="0"/>
              <a:cs typeface="Avenir Book" charset="0"/>
            </a:endParaRPr>
          </a:p>
        </p:txBody>
      </p:sp>
      <p:sp>
        <p:nvSpPr>
          <p:cNvPr id="10" name="Rectangle 23"/>
          <p:cNvSpPr>
            <a:spLocks noChangeArrowheads="1"/>
          </p:cNvSpPr>
          <p:nvPr/>
        </p:nvSpPr>
        <p:spPr bwMode="auto">
          <a:xfrm>
            <a:off x="1062588" y="5853125"/>
            <a:ext cx="1166345" cy="36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spAutoFit/>
          </a:bodyPr>
          <a:lstStyle/>
          <a:p>
            <a:r>
              <a:rPr lang="en-US" sz="1000" dirty="0">
                <a:latin typeface="Avenir Book" charset="0"/>
                <a:cs typeface="Avenir Book" charset="0"/>
              </a:rPr>
              <a:t>Kowalski, </a:t>
            </a:r>
            <a:r>
              <a:rPr lang="en-US" sz="1000" dirty="0" err="1">
                <a:latin typeface="Avenir Book" charset="0"/>
                <a:cs typeface="Avenir Book" charset="0"/>
              </a:rPr>
              <a:t>Teaney</a:t>
            </a:r>
            <a:endParaRPr lang="en-US" sz="1000" dirty="0">
              <a:latin typeface="Avenir Book" charset="0"/>
              <a:cs typeface="Avenir Book" charset="0"/>
            </a:endParaRPr>
          </a:p>
          <a:p>
            <a:r>
              <a:rPr lang="en-US" sz="1000" dirty="0">
                <a:latin typeface="Avenir Book" charset="0"/>
                <a:cs typeface="Avenir Book" charset="0"/>
              </a:rPr>
              <a:t>PRD 68:114005 </a:t>
            </a:r>
          </a:p>
        </p:txBody>
      </p:sp>
      <p:sp>
        <p:nvSpPr>
          <p:cNvPr id="11" name="TextBox 21"/>
          <p:cNvSpPr txBox="1">
            <a:spLocks noChangeArrowheads="1"/>
          </p:cNvSpPr>
          <p:nvPr/>
        </p:nvSpPr>
        <p:spPr bwMode="auto">
          <a:xfrm>
            <a:off x="3170850" y="6035868"/>
            <a:ext cx="1910603" cy="36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150" tIns="28575" rIns="57150" bIns="28575">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dirty="0">
                <a:latin typeface="Avenir Book" charset="0"/>
                <a:cs typeface="Avenir Book" charset="0"/>
              </a:rPr>
              <a:t>energy in nuclei</a:t>
            </a:r>
            <a:endParaRPr lang="en-US" sz="2000" dirty="0"/>
          </a:p>
        </p:txBody>
      </p:sp>
    </p:spTree>
    <p:extLst>
      <p:ext uri="{BB962C8B-B14F-4D97-AF65-F5344CB8AC3E}">
        <p14:creationId xmlns:p14="http://schemas.microsoft.com/office/powerpoint/2010/main" val="1664906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6976"/>
          </a:xfrm>
        </p:spPr>
        <p:txBody>
          <a:bodyPr/>
          <a:lstStyle/>
          <a:p>
            <a:r>
              <a:rPr lang="en-US" b="1" dirty="0">
                <a:solidFill>
                  <a:srgbClr val="FF0000"/>
                </a:solidFill>
                <a:latin typeface="Avenir Book" charset="0"/>
                <a:ea typeface="ＭＳ Ｐゴシック" charset="0"/>
                <a:cs typeface="Avenir Book" charset="0"/>
              </a:rPr>
              <a:t>The 2015 Long Range Plan for Nuclear Science</a:t>
            </a:r>
          </a:p>
        </p:txBody>
      </p:sp>
      <p:sp>
        <p:nvSpPr>
          <p:cNvPr id="3" name="TextBox 2"/>
          <p:cNvSpPr txBox="1"/>
          <p:nvPr/>
        </p:nvSpPr>
        <p:spPr>
          <a:xfrm>
            <a:off x="166688" y="811360"/>
            <a:ext cx="8977312" cy="646331"/>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pitchFamily="34" charset="0"/>
                <a:cs typeface="Arial" pitchFamily="34" charset="0"/>
              </a:rPr>
              <a:t>NSAC and APS DNP partnered to tap the full intellectual capital of  the U.S. nuclear science community in identifying exciting, compelling, science opportunities</a:t>
            </a:r>
            <a:endParaRPr lang="en-US" dirty="0">
              <a:solidFill>
                <a:prstClr val="black"/>
              </a:solidFill>
              <a:latin typeface="Arial" pitchFamily="34" charset="0"/>
              <a:cs typeface="Arial" pitchFamily="34" charset="0"/>
            </a:endParaRPr>
          </a:p>
        </p:txBody>
      </p:sp>
      <p:sp>
        <p:nvSpPr>
          <p:cNvPr id="4" name="TextBox 3"/>
          <p:cNvSpPr txBox="1"/>
          <p:nvPr/>
        </p:nvSpPr>
        <p:spPr>
          <a:xfrm>
            <a:off x="151529" y="1457691"/>
            <a:ext cx="5687040" cy="5647700"/>
          </a:xfrm>
          <a:prstGeom prst="rect">
            <a:avLst/>
          </a:prstGeom>
          <a:noFill/>
        </p:spPr>
        <p:txBody>
          <a:bodyPr wrap="square" rtlCol="0">
            <a:spAutoFit/>
          </a:bodyPr>
          <a:lstStyle/>
          <a:p>
            <a:pPr fontAlgn="base">
              <a:spcBef>
                <a:spcPct val="0"/>
              </a:spcBef>
              <a:spcAft>
                <a:spcPts val="600"/>
              </a:spcAft>
            </a:pPr>
            <a:r>
              <a:rPr lang="en-US" dirty="0" smtClean="0">
                <a:solidFill>
                  <a:prstClr val="black"/>
                </a:solidFill>
                <a:latin typeface="Arial" charset="0"/>
              </a:rPr>
              <a:t>Recommendations:</a:t>
            </a:r>
          </a:p>
          <a:p>
            <a:pPr marL="182880" indent="-182880" fontAlgn="base">
              <a:spcBef>
                <a:spcPts val="600"/>
              </a:spcBef>
              <a:spcAft>
                <a:spcPts val="600"/>
              </a:spcAft>
              <a:buFont typeface="Arial" panose="020B0604020202020204" pitchFamily="34" charset="0"/>
              <a:buChar char="•"/>
            </a:pPr>
            <a:r>
              <a:rPr lang="en-US" sz="1400" dirty="0" smtClean="0">
                <a:solidFill>
                  <a:prstClr val="black"/>
                </a:solidFill>
                <a:latin typeface="Arial" charset="0"/>
              </a:rPr>
              <a:t>The </a:t>
            </a:r>
            <a:r>
              <a:rPr lang="en-US" sz="1400" dirty="0">
                <a:solidFill>
                  <a:prstClr val="black"/>
                </a:solidFill>
                <a:latin typeface="Arial" charset="0"/>
              </a:rPr>
              <a:t>progress achieved under the guidance of the 2007 Long Range Plan has reinforced U.S. world leadership in nuclear science.</a:t>
            </a:r>
            <a:r>
              <a:rPr lang="en-US" sz="1400" i="1" dirty="0">
                <a:solidFill>
                  <a:prstClr val="black"/>
                </a:solidFill>
                <a:latin typeface="Arial" charset="0"/>
              </a:rPr>
              <a:t> </a:t>
            </a:r>
            <a:r>
              <a:rPr lang="en-US" sz="1400" b="1" i="1" dirty="0">
                <a:solidFill>
                  <a:prstClr val="black"/>
                </a:solidFill>
                <a:latin typeface="Arial" charset="0"/>
              </a:rPr>
              <a:t>The highest priority in this 2015 Plan is to capitalize on the investments made</a:t>
            </a:r>
            <a:r>
              <a:rPr lang="en-US" sz="1400" b="1" i="1" dirty="0" smtClean="0">
                <a:solidFill>
                  <a:prstClr val="black"/>
                </a:solidFill>
                <a:latin typeface="Arial" charset="0"/>
              </a:rPr>
              <a:t>.</a:t>
            </a:r>
          </a:p>
          <a:p>
            <a:pPr marL="182880" indent="-182880" fontAlgn="base">
              <a:spcBef>
                <a:spcPts val="600"/>
              </a:spcBef>
              <a:spcAft>
                <a:spcPts val="600"/>
              </a:spcAft>
              <a:buFont typeface="Arial" panose="020B0604020202020204" pitchFamily="34" charset="0"/>
              <a:buChar char="•"/>
            </a:pPr>
            <a:r>
              <a:rPr lang="en-US" sz="1400" dirty="0" smtClean="0">
                <a:solidFill>
                  <a:prstClr val="black"/>
                </a:solidFill>
                <a:latin typeface="Arial" charset="0"/>
              </a:rPr>
              <a:t>The </a:t>
            </a:r>
            <a:r>
              <a:rPr lang="en-US" sz="1400" dirty="0">
                <a:solidFill>
                  <a:prstClr val="black"/>
                </a:solidFill>
                <a:latin typeface="Arial" charset="0"/>
              </a:rPr>
              <a:t>observation of neutrinoless double beta decay in nuclei </a:t>
            </a:r>
            <a:r>
              <a:rPr lang="en-US" sz="1400" dirty="0" smtClean="0">
                <a:solidFill>
                  <a:prstClr val="black"/>
                </a:solidFill>
                <a:latin typeface="Arial" charset="0"/>
              </a:rPr>
              <a:t>would…have </a:t>
            </a:r>
            <a:r>
              <a:rPr lang="en-US" sz="1400" dirty="0">
                <a:solidFill>
                  <a:prstClr val="black"/>
                </a:solidFill>
                <a:latin typeface="Arial" charset="0"/>
              </a:rPr>
              <a:t>profound </a:t>
            </a:r>
            <a:r>
              <a:rPr lang="en-US" sz="1400" dirty="0" smtClean="0">
                <a:solidFill>
                  <a:prstClr val="black"/>
                </a:solidFill>
                <a:latin typeface="Arial" charset="0"/>
              </a:rPr>
              <a:t>implications.. </a:t>
            </a:r>
            <a:r>
              <a:rPr lang="en-US" sz="1400" b="1" i="1" dirty="0" smtClean="0">
                <a:solidFill>
                  <a:prstClr val="black"/>
                </a:solidFill>
                <a:latin typeface="Arial" charset="0"/>
              </a:rPr>
              <a:t>We </a:t>
            </a:r>
            <a:r>
              <a:rPr lang="en-US" sz="1400" b="1" i="1" dirty="0">
                <a:solidFill>
                  <a:prstClr val="black"/>
                </a:solidFill>
                <a:latin typeface="Arial" charset="0"/>
              </a:rPr>
              <a:t>recommend the timely development and deployment of a U.S.-led ton-scale neutrinoless double beta decay experiment</a:t>
            </a:r>
            <a:r>
              <a:rPr lang="en-US" sz="1400" b="1" i="1" dirty="0" smtClean="0">
                <a:solidFill>
                  <a:prstClr val="black"/>
                </a:solidFill>
                <a:latin typeface="Arial" charset="0"/>
              </a:rPr>
              <a:t>.</a:t>
            </a:r>
          </a:p>
          <a:p>
            <a:pPr marL="182880" indent="-182880" fontAlgn="base">
              <a:spcBef>
                <a:spcPts val="600"/>
              </a:spcBef>
              <a:spcAft>
                <a:spcPts val="600"/>
              </a:spcAft>
              <a:buFont typeface="Arial" panose="020B0604020202020204" pitchFamily="34" charset="0"/>
              <a:buChar char="•"/>
            </a:pPr>
            <a:r>
              <a:rPr lang="en-US" sz="1400" dirty="0" smtClean="0">
                <a:solidFill>
                  <a:prstClr val="black"/>
                </a:solidFill>
                <a:latin typeface="Arial" charset="0"/>
              </a:rPr>
              <a:t>Gluons…generate </a:t>
            </a:r>
            <a:r>
              <a:rPr lang="en-US" sz="1400" dirty="0">
                <a:solidFill>
                  <a:prstClr val="black"/>
                </a:solidFill>
                <a:latin typeface="Arial" charset="0"/>
              </a:rPr>
              <a:t>nearly all of the visible mass in the universe. Despite their importance, fundamental questions </a:t>
            </a:r>
            <a:r>
              <a:rPr lang="en-US" sz="1400" dirty="0" smtClean="0">
                <a:solidFill>
                  <a:prstClr val="black"/>
                </a:solidFill>
                <a:latin typeface="Arial" charset="0"/>
              </a:rPr>
              <a:t>remain…. These can </a:t>
            </a:r>
            <a:r>
              <a:rPr lang="en-US" sz="1400" dirty="0">
                <a:solidFill>
                  <a:prstClr val="black"/>
                </a:solidFill>
                <a:latin typeface="Arial" charset="0"/>
              </a:rPr>
              <a:t>only be answered with a powerful new electron ion collider (</a:t>
            </a:r>
            <a:r>
              <a:rPr lang="en-US" sz="1400" dirty="0" smtClean="0">
                <a:solidFill>
                  <a:prstClr val="black"/>
                </a:solidFill>
                <a:latin typeface="Arial" charset="0"/>
              </a:rPr>
              <a:t>EIC). </a:t>
            </a:r>
            <a:r>
              <a:rPr lang="en-US" sz="1400" b="1" i="1" dirty="0" smtClean="0">
                <a:solidFill>
                  <a:prstClr val="black"/>
                </a:solidFill>
                <a:latin typeface="Arial" charset="0"/>
              </a:rPr>
              <a:t>We </a:t>
            </a:r>
            <a:r>
              <a:rPr lang="en-US" sz="1400" b="1" i="1" dirty="0">
                <a:solidFill>
                  <a:prstClr val="black"/>
                </a:solidFill>
                <a:latin typeface="Arial" charset="0"/>
              </a:rPr>
              <a:t>recommend a high-energy high-luminosity polarized EIC as the highest priority for new facility construction following the completion of FRIB</a:t>
            </a:r>
            <a:r>
              <a:rPr lang="en-US" sz="1400" b="1" i="1" dirty="0" smtClean="0">
                <a:solidFill>
                  <a:prstClr val="black"/>
                </a:solidFill>
                <a:latin typeface="Arial" charset="0"/>
              </a:rPr>
              <a:t>.</a:t>
            </a:r>
          </a:p>
          <a:p>
            <a:pPr marL="182880" indent="-182880" fontAlgn="base">
              <a:spcBef>
                <a:spcPts val="600"/>
              </a:spcBef>
              <a:spcAft>
                <a:spcPts val="600"/>
              </a:spcAft>
              <a:buFont typeface="Arial" panose="020B0604020202020204" pitchFamily="34" charset="0"/>
              <a:buChar char="•"/>
            </a:pPr>
            <a:r>
              <a:rPr lang="en-US" sz="1400" b="1" i="1" dirty="0" smtClean="0">
                <a:solidFill>
                  <a:prstClr val="black"/>
                </a:solidFill>
                <a:latin typeface="Arial" charset="0"/>
              </a:rPr>
              <a:t>We </a:t>
            </a:r>
            <a:r>
              <a:rPr lang="en-US" sz="1400" b="1" i="1" dirty="0">
                <a:solidFill>
                  <a:prstClr val="black"/>
                </a:solidFill>
                <a:latin typeface="Arial" charset="0"/>
              </a:rPr>
              <a:t>recommend increasing investment in small-scale and mid-scale projects and initiatives that enable forefront research at universities and laboratories. </a:t>
            </a:r>
          </a:p>
          <a:p>
            <a:pPr fontAlgn="base">
              <a:spcBef>
                <a:spcPct val="0"/>
              </a:spcBef>
              <a:spcAft>
                <a:spcPts val="600"/>
              </a:spcAft>
            </a:pPr>
            <a:endParaRPr lang="en-US" sz="1400" b="1" dirty="0">
              <a:solidFill>
                <a:prstClr val="black"/>
              </a:solidFill>
              <a:latin typeface="Arial" charset="0"/>
            </a:endParaRPr>
          </a:p>
          <a:p>
            <a:pPr fontAlgn="base">
              <a:spcBef>
                <a:spcPct val="0"/>
              </a:spcBef>
              <a:spcAft>
                <a:spcPts val="600"/>
              </a:spcAft>
            </a:pPr>
            <a:endParaRPr lang="en-US" b="1" dirty="0">
              <a:solidFill>
                <a:prstClr val="black"/>
              </a:solidFill>
              <a:latin typeface="Arial" charset="0"/>
            </a:endParaRPr>
          </a:p>
          <a:p>
            <a:pPr fontAlgn="base">
              <a:spcBef>
                <a:spcPct val="0"/>
              </a:spcBef>
              <a:spcAft>
                <a:spcPts val="600"/>
              </a:spcAft>
            </a:pPr>
            <a:endParaRPr lang="en-US" b="1" dirty="0">
              <a:solidFill>
                <a:prstClr val="black"/>
              </a:solidFill>
              <a:latin typeface="Arial"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5210" y="1531087"/>
            <a:ext cx="2684590" cy="34656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6055210" y="5114260"/>
            <a:ext cx="2902688" cy="1077218"/>
          </a:xfrm>
          <a:prstGeom prst="rect">
            <a:avLst/>
          </a:prstGeom>
          <a:noFill/>
        </p:spPr>
        <p:txBody>
          <a:bodyPr wrap="square" rtlCol="0">
            <a:spAutoFit/>
          </a:bodyPr>
          <a:lstStyle/>
          <a:p>
            <a:pPr fontAlgn="base">
              <a:spcBef>
                <a:spcPct val="0"/>
              </a:spcBef>
              <a:spcAft>
                <a:spcPct val="0"/>
              </a:spcAft>
            </a:pPr>
            <a:r>
              <a:rPr lang="en-US" sz="1600" dirty="0" smtClean="0">
                <a:solidFill>
                  <a:srgbClr val="FF0000"/>
                </a:solidFill>
                <a:latin typeface="Arial" charset="0"/>
              </a:rPr>
              <a:t>NP is implementing these recommendations which are supported in the President’s FY 2017 request</a:t>
            </a:r>
          </a:p>
        </p:txBody>
      </p:sp>
      <p:sp>
        <p:nvSpPr>
          <p:cNvPr id="5" name="Rectangle 4"/>
          <p:cNvSpPr/>
          <p:nvPr/>
        </p:nvSpPr>
        <p:spPr>
          <a:xfrm>
            <a:off x="151529" y="3937000"/>
            <a:ext cx="5687040" cy="1382889"/>
          </a:xfrm>
          <a:prstGeom prst="rect">
            <a:avLst/>
          </a:prstGeom>
          <a:noFill/>
          <a:ln>
            <a:solidFill>
              <a:srgbClr val="C60202"/>
            </a:solidFill>
          </a:ln>
          <a:effectLst>
            <a:glow rad="63500">
              <a:srgbClr val="C60202">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752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4"/>
          <p:cNvSpPr>
            <a:spLocks noGrp="1"/>
          </p:cNvSpPr>
          <p:nvPr>
            <p:ph type="sldNum" sz="quarter" idx="4294967295"/>
          </p:nvPr>
        </p:nvSpPr>
        <p:spPr>
          <a:xfrm>
            <a:off x="6891130" y="6381750"/>
            <a:ext cx="2133600" cy="476250"/>
          </a:xfrm>
          <a:prstGeom prst="rect">
            <a:avLst/>
          </a:prstGeom>
          <a:noFill/>
        </p:spPr>
        <p:txBody>
          <a:bodyPr/>
          <a:lstStyle/>
          <a:p>
            <a:fld id="{AAB63D49-BFC9-43DB-81CE-72B07E6B0811}" type="slidenum">
              <a:rPr lang="en-US" smtClean="0"/>
              <a:pPr/>
              <a:t>15</a:t>
            </a:fld>
            <a:endParaRPr lang="en-US" dirty="0" smtClean="0"/>
          </a:p>
        </p:txBody>
      </p:sp>
      <p:sp>
        <p:nvSpPr>
          <p:cNvPr id="14340" name="Rectangle 3"/>
          <p:cNvSpPr>
            <a:spLocks noGrp="1" noChangeArrowheads="1"/>
          </p:cNvSpPr>
          <p:nvPr>
            <p:ph type="body" idx="1"/>
          </p:nvPr>
        </p:nvSpPr>
        <p:spPr>
          <a:xfrm>
            <a:off x="270455" y="809639"/>
            <a:ext cx="8577941" cy="5428342"/>
          </a:xfrm>
        </p:spPr>
        <p:txBody>
          <a:bodyPr/>
          <a:lstStyle/>
          <a:p>
            <a:pPr>
              <a:lnSpc>
                <a:spcPct val="90000"/>
              </a:lnSpc>
              <a:buFontTx/>
              <a:buNone/>
            </a:pPr>
            <a:r>
              <a:rPr lang="en-US" sz="1600" dirty="0" smtClean="0">
                <a:solidFill>
                  <a:schemeClr val="tx1"/>
                </a:solidFill>
                <a:latin typeface="Arial Narrow" panose="020B0606020202030204" pitchFamily="34" charset="0"/>
              </a:rPr>
              <a:t>2007 LRP Recommendations:</a:t>
            </a:r>
          </a:p>
          <a:p>
            <a:pPr>
              <a:lnSpc>
                <a:spcPct val="90000"/>
              </a:lnSpc>
              <a:buFontTx/>
              <a:buNone/>
            </a:pPr>
            <a:endParaRPr lang="en-US" sz="600" dirty="0" smtClean="0">
              <a:solidFill>
                <a:schemeClr val="tx1"/>
              </a:solidFill>
              <a:latin typeface="Arial Narrow" panose="020B0606020202030204" pitchFamily="34" charset="0"/>
            </a:endParaRPr>
          </a:p>
          <a:p>
            <a:pPr>
              <a:lnSpc>
                <a:spcPct val="90000"/>
              </a:lnSpc>
            </a:pPr>
            <a:r>
              <a:rPr lang="en-US" sz="1600" dirty="0" smtClean="0">
                <a:solidFill>
                  <a:schemeClr val="tx1"/>
                </a:solidFill>
                <a:latin typeface="Arial Narrow" panose="020B0606020202030204" pitchFamily="34" charset="0"/>
              </a:rPr>
              <a:t>We recommend completion of the 12 </a:t>
            </a:r>
            <a:r>
              <a:rPr lang="en-US" sz="1600" dirty="0" err="1" smtClean="0">
                <a:solidFill>
                  <a:schemeClr val="tx1"/>
                </a:solidFill>
                <a:latin typeface="Arial Narrow" panose="020B0606020202030204" pitchFamily="34" charset="0"/>
              </a:rPr>
              <a:t>GeV</a:t>
            </a:r>
            <a:r>
              <a:rPr lang="en-US" sz="1600" dirty="0" smtClean="0">
                <a:solidFill>
                  <a:schemeClr val="tx1"/>
                </a:solidFill>
                <a:latin typeface="Arial Narrow" panose="020B0606020202030204" pitchFamily="34" charset="0"/>
              </a:rPr>
              <a:t> CEBAF Upgrade at Jefferson Lab. The Upgrade will enable new insights into the structure of the nucleon, the transition between the hadronic and quark/gluon descriptions of nuclei, and the nature of confinement.</a:t>
            </a:r>
          </a:p>
          <a:p>
            <a:pPr marL="0" indent="0">
              <a:lnSpc>
                <a:spcPct val="90000"/>
              </a:lnSpc>
              <a:buNone/>
            </a:pPr>
            <a:r>
              <a:rPr lang="en-US" sz="1600" dirty="0" smtClean="0">
                <a:solidFill>
                  <a:schemeClr val="tx1"/>
                </a:solidFill>
                <a:latin typeface="Arial Narrow" panose="020B0606020202030204" pitchFamily="34" charset="0"/>
              </a:rPr>
              <a:t>	</a:t>
            </a:r>
            <a:r>
              <a:rPr lang="en-US" sz="1600" dirty="0" smtClean="0">
                <a:solidFill>
                  <a:srgbClr val="FF0000"/>
                </a:solidFill>
                <a:latin typeface="Arial Narrow" panose="020B0606020202030204" pitchFamily="34" charset="0"/>
              </a:rPr>
              <a:t>Over 96% complete; restart of science in FY2017</a:t>
            </a:r>
          </a:p>
          <a:p>
            <a:pPr>
              <a:lnSpc>
                <a:spcPct val="90000"/>
              </a:lnSpc>
            </a:pPr>
            <a:r>
              <a:rPr lang="en-US" sz="1600" dirty="0" smtClean="0">
                <a:solidFill>
                  <a:schemeClr val="tx1"/>
                </a:solidFill>
                <a:latin typeface="Arial Narrow" panose="020B0606020202030204" pitchFamily="34" charset="0"/>
              </a:rPr>
              <a:t>We recommend construction of the Facility for Rare Isotope Beams (FRIB), a world-leading facility for the study of nuclear structure, reactions, and astrophysics. Experiments with the new isotopes produced at FRIB will lead to a comprehensive description of nuclei, elucidate the origin of the elements in the cosmos, provide an understanding of matter in the crust of neutron stars, and establish the scientific foundation for innovative applications of nuclear science to society.</a:t>
            </a:r>
          </a:p>
          <a:p>
            <a:pPr marL="0" indent="0">
              <a:lnSpc>
                <a:spcPct val="90000"/>
              </a:lnSpc>
              <a:buNone/>
            </a:pPr>
            <a:r>
              <a:rPr lang="en-US" sz="1600" dirty="0" smtClean="0">
                <a:solidFill>
                  <a:srgbClr val="FF0000"/>
                </a:solidFill>
                <a:latin typeface="Arial Narrow" panose="020B0606020202030204" pitchFamily="34" charset="0"/>
              </a:rPr>
              <a:t>	Construction </a:t>
            </a:r>
            <a:r>
              <a:rPr lang="en-US" sz="1600" dirty="0" smtClean="0">
                <a:solidFill>
                  <a:srgbClr val="FF0000"/>
                </a:solidFill>
                <a:latin typeface="Arial Narrow" panose="020B0606020202030204" pitchFamily="34" charset="0"/>
                <a:sym typeface="Symbol"/>
              </a:rPr>
              <a:t>60</a:t>
            </a:r>
            <a:r>
              <a:rPr lang="en-US" sz="1600" dirty="0" smtClean="0">
                <a:solidFill>
                  <a:srgbClr val="FF0000"/>
                </a:solidFill>
                <a:latin typeface="Arial Narrow" panose="020B0606020202030204" pitchFamily="34" charset="0"/>
              </a:rPr>
              <a:t>% complete, 10.5 weeks ahead of schedule</a:t>
            </a:r>
            <a:endParaRPr lang="en-US" sz="1600" dirty="0">
              <a:solidFill>
                <a:srgbClr val="FF0000"/>
              </a:solidFill>
              <a:latin typeface="Arial Narrow" panose="020B0606020202030204" pitchFamily="34" charset="0"/>
            </a:endParaRPr>
          </a:p>
          <a:p>
            <a:pPr>
              <a:lnSpc>
                <a:spcPct val="90000"/>
              </a:lnSpc>
            </a:pPr>
            <a:r>
              <a:rPr lang="en-US" sz="1600" dirty="0" smtClean="0">
                <a:solidFill>
                  <a:schemeClr val="tx1"/>
                </a:solidFill>
                <a:latin typeface="Arial Narrow" panose="020B0606020202030204" pitchFamily="34" charset="0"/>
              </a:rPr>
              <a:t>We recommend a targeted program of experiments to investigate neutrino properties and fundamental symmetries. These experiments aim to discover the nature of the neutrino, yet-unseen violations of time-reversal symmetry, and other key ingredients of the New Standard Model of fundamental interactions. Construction of a Deep Underground Science and Engineering Laboratory is vital to U.S. leadership in core aspects of this initiative.</a:t>
            </a:r>
          </a:p>
          <a:p>
            <a:pPr marL="0" lvl="1" indent="0">
              <a:lnSpc>
                <a:spcPct val="90000"/>
              </a:lnSpc>
            </a:pPr>
            <a:r>
              <a:rPr lang="en-US" sz="1600" dirty="0" smtClean="0">
                <a:solidFill>
                  <a:srgbClr val="FF0000"/>
                </a:solidFill>
                <a:latin typeface="Arial Narrow" panose="020B0606020202030204" pitchFamily="34" charset="0"/>
              </a:rPr>
              <a:t>	Projects underway </a:t>
            </a:r>
            <a:r>
              <a:rPr lang="en-US" sz="1600" dirty="0">
                <a:solidFill>
                  <a:srgbClr val="FF0000"/>
                </a:solidFill>
                <a:latin typeface="Arial Narrow" panose="020B0606020202030204" pitchFamily="34" charset="0"/>
              </a:rPr>
              <a:t>(KATRIN, CUORE, </a:t>
            </a:r>
            <a:r>
              <a:rPr lang="en-US" sz="1600" dirty="0" err="1">
                <a:solidFill>
                  <a:srgbClr val="FF0000"/>
                </a:solidFill>
                <a:latin typeface="Arial Narrow" panose="020B0606020202030204" pitchFamily="34" charset="0"/>
              </a:rPr>
              <a:t>Majorana</a:t>
            </a:r>
            <a:r>
              <a:rPr lang="en-US" sz="1600" dirty="0">
                <a:solidFill>
                  <a:srgbClr val="FF0000"/>
                </a:solidFill>
                <a:latin typeface="Arial Narrow" panose="020B0606020202030204" pitchFamily="34" charset="0"/>
              </a:rPr>
              <a:t> Demonstrator, FNPB, neutron </a:t>
            </a:r>
            <a:r>
              <a:rPr lang="en-US" sz="1600" dirty="0" smtClean="0">
                <a:solidFill>
                  <a:srgbClr val="FF0000"/>
                </a:solidFill>
                <a:latin typeface="Arial Narrow" panose="020B0606020202030204" pitchFamily="34" charset="0"/>
              </a:rPr>
              <a:t>EDM)</a:t>
            </a:r>
            <a:endParaRPr lang="en-US" sz="1600" dirty="0" smtClean="0">
              <a:solidFill>
                <a:schemeClr val="tx1"/>
              </a:solidFill>
              <a:latin typeface="Arial Narrow" panose="020B0606020202030204" pitchFamily="34" charset="0"/>
            </a:endParaRPr>
          </a:p>
          <a:p>
            <a:pPr>
              <a:lnSpc>
                <a:spcPct val="90000"/>
              </a:lnSpc>
            </a:pPr>
            <a:r>
              <a:rPr lang="en-US" sz="1600" dirty="0" smtClean="0">
                <a:solidFill>
                  <a:schemeClr val="tx1"/>
                </a:solidFill>
                <a:latin typeface="Arial Narrow" panose="020B0606020202030204" pitchFamily="34" charset="0"/>
              </a:rPr>
              <a:t>The experiments at the Relativistic Heavy Ion Collider have discovered a new state of matter at extreme temperature and density—a quark-gluon plasma that exhibits unexpected, almost perfect liquid dynamical behavior. We recommend implementation of the RHIC II luminosity upgrade, together with detector improvements, to determine the properties of this new state of matter.</a:t>
            </a:r>
          </a:p>
          <a:p>
            <a:pPr marL="0" indent="0">
              <a:lnSpc>
                <a:spcPct val="90000"/>
              </a:lnSpc>
              <a:buNone/>
            </a:pPr>
            <a:r>
              <a:rPr lang="en-US" sz="1600" dirty="0" smtClean="0">
                <a:solidFill>
                  <a:srgbClr val="FF0000"/>
                </a:solidFill>
                <a:latin typeface="Arial Narrow" panose="020B0606020202030204" pitchFamily="34" charset="0"/>
              </a:rPr>
              <a:t>	Upgrade completed </a:t>
            </a:r>
            <a:endParaRPr lang="en-US" sz="1600" dirty="0" smtClean="0">
              <a:solidFill>
                <a:schemeClr val="tx1"/>
              </a:solidFill>
              <a:latin typeface="Arial Narrow" panose="020B0606020202030204" pitchFamily="34" charset="0"/>
            </a:endParaRPr>
          </a:p>
        </p:txBody>
      </p:sp>
      <p:sp>
        <p:nvSpPr>
          <p:cNvPr id="2" name="Title 1"/>
          <p:cNvSpPr>
            <a:spLocks noGrp="1"/>
          </p:cNvSpPr>
          <p:nvPr>
            <p:ph type="title"/>
          </p:nvPr>
        </p:nvSpPr>
        <p:spPr>
          <a:xfrm>
            <a:off x="0" y="81481"/>
            <a:ext cx="9144000" cy="642156"/>
          </a:xfrm>
        </p:spPr>
        <p:txBody>
          <a:bodyPr/>
          <a:lstStyle/>
          <a:p>
            <a:pPr algn="l"/>
            <a:r>
              <a:rPr lang="en-US" sz="2000" b="0" dirty="0" smtClean="0">
                <a:solidFill>
                  <a:schemeClr val="tx1"/>
                </a:solidFill>
                <a:latin typeface="+mn-lt"/>
              </a:rPr>
              <a:t>Report Card on DOE NP Stewardship </a:t>
            </a:r>
            <a:endParaRPr lang="en-US" sz="2000" b="0" dirty="0">
              <a:solidFill>
                <a:schemeClr val="tx1"/>
              </a:solidFill>
              <a:latin typeface="+mn-lt"/>
            </a:endParaRPr>
          </a:p>
        </p:txBody>
      </p:sp>
      <p:sp>
        <p:nvSpPr>
          <p:cNvPr id="5" name="Text Placeholder 5"/>
          <p:cNvSpPr txBox="1">
            <a:spLocks/>
          </p:cNvSpPr>
          <p:nvPr/>
        </p:nvSpPr>
        <p:spPr>
          <a:xfrm>
            <a:off x="4097130" y="55129"/>
            <a:ext cx="4751266" cy="1062471"/>
          </a:xfrm>
          <a:prstGeom prst="rect">
            <a:avLst/>
          </a:prstGeom>
          <a:solidFill>
            <a:srgbClr val="FFFF00"/>
          </a:solidFill>
          <a:effectLst>
            <a:glow rad="139700">
              <a:srgbClr val="FFFF00">
                <a:alpha val="40000"/>
              </a:srgbClr>
            </a:glow>
          </a:effectLst>
          <a:scene3d>
            <a:camera prst="orthographicFront"/>
            <a:lightRig rig="threePt" dir="t"/>
          </a:scene3d>
          <a:sp3d>
            <a:bevelT/>
          </a:sp3d>
        </p:spPr>
        <p:txBody>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venir Book"/>
                <a:cs typeface="Avenir Book"/>
              </a:rPr>
              <a:t>Talk at </a:t>
            </a:r>
            <a:r>
              <a:rPr lang="en-US" sz="1400" dirty="0" err="1" smtClean="0">
                <a:latin typeface="Avenir Book"/>
                <a:cs typeface="Avenir Book"/>
              </a:rPr>
              <a:t>JLab</a:t>
            </a:r>
            <a:r>
              <a:rPr lang="en-US" sz="1400" dirty="0" smtClean="0">
                <a:latin typeface="Avenir Book"/>
                <a:cs typeface="Avenir Book"/>
              </a:rPr>
              <a:t> User Group Meeting June 2016</a:t>
            </a:r>
          </a:p>
          <a:p>
            <a:pPr marL="0" indent="0" algn="ctr">
              <a:buNone/>
            </a:pPr>
            <a:r>
              <a:rPr lang="en-US" sz="1400" dirty="0" smtClean="0">
                <a:latin typeface="Avenir Book"/>
                <a:cs typeface="Avenir Book"/>
              </a:rPr>
              <a:t>Dr</a:t>
            </a:r>
            <a:r>
              <a:rPr lang="en-US" sz="1400" dirty="0">
                <a:latin typeface="Avenir Book"/>
                <a:cs typeface="Avenir Book"/>
              </a:rPr>
              <a:t>. </a:t>
            </a:r>
            <a:r>
              <a:rPr lang="en-US" sz="1400" dirty="0" err="1">
                <a:latin typeface="Avenir Book"/>
                <a:cs typeface="Avenir Book"/>
              </a:rPr>
              <a:t>Jehanne</a:t>
            </a:r>
            <a:r>
              <a:rPr lang="en-US" sz="1400" dirty="0">
                <a:latin typeface="Avenir Book"/>
                <a:cs typeface="Avenir Book"/>
              </a:rPr>
              <a:t> </a:t>
            </a:r>
            <a:r>
              <a:rPr lang="en-US" sz="1400" dirty="0" err="1">
                <a:latin typeface="Avenir Book"/>
                <a:cs typeface="Avenir Book"/>
              </a:rPr>
              <a:t>Gillo</a:t>
            </a:r>
            <a:r>
              <a:rPr lang="en-US" sz="1400" dirty="0">
                <a:latin typeface="Avenir Book"/>
                <a:cs typeface="Avenir Book"/>
              </a:rPr>
              <a:t> </a:t>
            </a:r>
            <a:endParaRPr lang="en-US" sz="1400" dirty="0" smtClean="0">
              <a:latin typeface="Avenir Book"/>
              <a:cs typeface="Avenir Book"/>
            </a:endParaRPr>
          </a:p>
          <a:p>
            <a:pPr marL="0" indent="0" algn="ctr">
              <a:buNone/>
            </a:pPr>
            <a:r>
              <a:rPr lang="en-US" sz="1400" dirty="0" smtClean="0">
                <a:latin typeface="Avenir Book"/>
                <a:cs typeface="Avenir Book"/>
              </a:rPr>
              <a:t>Division Director, Facilities and Project Management</a:t>
            </a:r>
          </a:p>
          <a:p>
            <a:pPr marL="0" indent="0" algn="ctr">
              <a:buNone/>
            </a:pPr>
            <a:r>
              <a:rPr lang="en-US" sz="1400" dirty="0" smtClean="0">
                <a:latin typeface="Avenir Book"/>
                <a:cs typeface="Avenir Book"/>
              </a:rPr>
              <a:t>DOE/Office of Nuclear Physics</a:t>
            </a:r>
            <a:endParaRPr lang="en-US" sz="1400" dirty="0">
              <a:latin typeface="Avenir Book"/>
              <a:cs typeface="Avenir Book"/>
            </a:endParaRPr>
          </a:p>
        </p:txBody>
      </p:sp>
    </p:spTree>
    <p:extLst>
      <p:ext uri="{BB962C8B-B14F-4D97-AF65-F5344CB8AC3E}">
        <p14:creationId xmlns:p14="http://schemas.microsoft.com/office/powerpoint/2010/main" val="485141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idx="4294967295"/>
          </p:nvPr>
        </p:nvSpPr>
        <p:spPr>
          <a:xfrm>
            <a:off x="685800" y="0"/>
            <a:ext cx="7772400" cy="698500"/>
          </a:xfrm>
        </p:spPr>
        <p:txBody>
          <a:bodyPr/>
          <a:lstStyle/>
          <a:p>
            <a:r>
              <a:rPr lang="en-US" sz="3800" dirty="0">
                <a:solidFill>
                  <a:srgbClr val="FF0000"/>
                </a:solidFill>
                <a:latin typeface="Avenir Book" charset="0"/>
                <a:ea typeface="ＭＳ Ｐゴシック" charset="0"/>
                <a:cs typeface="Avenir Book" charset="0"/>
              </a:rPr>
              <a:t>JLEIC </a:t>
            </a:r>
            <a:r>
              <a:rPr lang="en-US" sz="3800" dirty="0" smtClean="0">
                <a:solidFill>
                  <a:srgbClr val="FF0000"/>
                </a:solidFill>
                <a:latin typeface="Avenir Book" charset="0"/>
                <a:ea typeface="ＭＳ Ｐゴシック" charset="0"/>
                <a:cs typeface="Avenir Book" charset="0"/>
              </a:rPr>
              <a:t>(Jefferson Lab)</a:t>
            </a:r>
            <a:endParaRPr lang="en-US" sz="3800" dirty="0">
              <a:solidFill>
                <a:srgbClr val="FF0000"/>
              </a:solidFill>
              <a:latin typeface="Avenir Book" charset="0"/>
              <a:ea typeface="ＭＳ Ｐゴシック" charset="0"/>
              <a:cs typeface="Avenir Book" charset="0"/>
            </a:endParaRPr>
          </a:p>
        </p:txBody>
      </p:sp>
      <p:pic>
        <p:nvPicPr>
          <p:cNvPr id="23555" name="Picture 64" descr="Complex.pdf"/>
          <p:cNvPicPr>
            <a:picLocks noChangeAspect="1"/>
          </p:cNvPicPr>
          <p:nvPr/>
        </p:nvPicPr>
        <p:blipFill>
          <a:blip r:embed="rId3"/>
          <a:srcRect l="7928" t="29008" r="5040" b="23157"/>
          <a:stretch>
            <a:fillRect/>
          </a:stretch>
        </p:blipFill>
        <p:spPr bwMode="auto">
          <a:xfrm>
            <a:off x="2903538" y="927100"/>
            <a:ext cx="6127750" cy="2797175"/>
          </a:xfrm>
          <a:prstGeom prst="rect">
            <a:avLst/>
          </a:prstGeom>
          <a:noFill/>
          <a:ln w="9525">
            <a:noFill/>
            <a:miter lim="800000"/>
            <a:headEnd/>
            <a:tailEnd/>
          </a:ln>
        </p:spPr>
      </p:pic>
      <p:sp>
        <p:nvSpPr>
          <p:cNvPr id="23556" name="Text Box 5"/>
          <p:cNvSpPr txBox="1">
            <a:spLocks noChangeArrowheads="1"/>
          </p:cNvSpPr>
          <p:nvPr/>
        </p:nvSpPr>
        <p:spPr bwMode="auto">
          <a:xfrm>
            <a:off x="2783240" y="2073452"/>
            <a:ext cx="781050" cy="260350"/>
          </a:xfrm>
          <a:prstGeom prst="rect">
            <a:avLst/>
          </a:prstGeom>
          <a:noFill/>
          <a:ln w="9525">
            <a:noFill/>
            <a:miter lim="800000"/>
            <a:headEnd/>
            <a:tailEnd/>
          </a:ln>
        </p:spPr>
        <p:txBody>
          <a:bodyPr wrap="none">
            <a:prstTxWarp prst="textNoShape">
              <a:avLst/>
            </a:prstTxWarp>
            <a:spAutoFit/>
          </a:bodyPr>
          <a:lstStyle/>
          <a:p>
            <a:pPr defTabSz="914400" eaLnBrk="1" hangingPunct="1"/>
            <a:r>
              <a:rPr lang="en-US" sz="1100" b="1" dirty="0">
                <a:solidFill>
                  <a:srgbClr val="3399FF"/>
                </a:solidFill>
              </a:rPr>
              <a:t>3-10 </a:t>
            </a:r>
            <a:r>
              <a:rPr lang="en-US" sz="1100" b="1" dirty="0" err="1">
                <a:solidFill>
                  <a:srgbClr val="3399FF"/>
                </a:solidFill>
              </a:rPr>
              <a:t>GeV</a:t>
            </a:r>
            <a:endParaRPr lang="en-US" sz="1100" b="1" dirty="0">
              <a:solidFill>
                <a:srgbClr val="3399FF"/>
              </a:solidFill>
            </a:endParaRPr>
          </a:p>
        </p:txBody>
      </p:sp>
      <p:sp>
        <p:nvSpPr>
          <p:cNvPr id="23557" name="Text Box 6"/>
          <p:cNvSpPr txBox="1">
            <a:spLocks noChangeArrowheads="1"/>
          </p:cNvSpPr>
          <p:nvPr/>
        </p:nvSpPr>
        <p:spPr bwMode="auto">
          <a:xfrm>
            <a:off x="6186488" y="1220788"/>
            <a:ext cx="858837" cy="260350"/>
          </a:xfrm>
          <a:prstGeom prst="rect">
            <a:avLst/>
          </a:prstGeom>
          <a:noFill/>
          <a:ln w="9525">
            <a:noFill/>
            <a:miter lim="800000"/>
            <a:headEnd/>
            <a:tailEnd/>
          </a:ln>
        </p:spPr>
        <p:txBody>
          <a:bodyPr wrap="none">
            <a:prstTxWarp prst="textNoShape">
              <a:avLst/>
            </a:prstTxWarp>
            <a:spAutoFit/>
          </a:bodyPr>
          <a:lstStyle/>
          <a:p>
            <a:pPr eaLnBrk="1" hangingPunct="1"/>
            <a:r>
              <a:rPr lang="en-US" sz="1100" b="1" dirty="0">
                <a:solidFill>
                  <a:schemeClr val="accent2"/>
                </a:solidFill>
              </a:rPr>
              <a:t>8-100 </a:t>
            </a:r>
            <a:r>
              <a:rPr lang="en-US" sz="1100" b="1" dirty="0" err="1">
                <a:solidFill>
                  <a:schemeClr val="accent2"/>
                </a:solidFill>
              </a:rPr>
              <a:t>GeV</a:t>
            </a:r>
            <a:endParaRPr lang="en-US" sz="1100" b="1" dirty="0">
              <a:solidFill>
                <a:schemeClr val="accent2"/>
              </a:solidFill>
            </a:endParaRPr>
          </a:p>
        </p:txBody>
      </p:sp>
      <p:sp>
        <p:nvSpPr>
          <p:cNvPr id="23558" name="Text Box 7"/>
          <p:cNvSpPr txBox="1">
            <a:spLocks noChangeArrowheads="1"/>
          </p:cNvSpPr>
          <p:nvPr/>
        </p:nvSpPr>
        <p:spPr bwMode="auto">
          <a:xfrm>
            <a:off x="4960938" y="2159000"/>
            <a:ext cx="579437" cy="260350"/>
          </a:xfrm>
          <a:prstGeom prst="rect">
            <a:avLst/>
          </a:prstGeom>
          <a:noFill/>
          <a:ln w="9525">
            <a:noFill/>
            <a:miter lim="800000"/>
            <a:headEnd/>
            <a:tailEnd/>
          </a:ln>
        </p:spPr>
        <p:txBody>
          <a:bodyPr wrap="none">
            <a:prstTxWarp prst="textNoShape">
              <a:avLst/>
            </a:prstTxWarp>
            <a:spAutoFit/>
          </a:bodyPr>
          <a:lstStyle/>
          <a:p>
            <a:pPr eaLnBrk="1" hangingPunct="1"/>
            <a:r>
              <a:rPr lang="en-US" sz="1100" b="1">
                <a:solidFill>
                  <a:schemeClr val="accent2"/>
                </a:solidFill>
              </a:rPr>
              <a:t>8 GeV</a:t>
            </a:r>
          </a:p>
        </p:txBody>
      </p:sp>
      <p:grpSp>
        <p:nvGrpSpPr>
          <p:cNvPr id="2" name="Group 72"/>
          <p:cNvGrpSpPr>
            <a:grpSpLocks/>
          </p:cNvGrpSpPr>
          <p:nvPr/>
        </p:nvGrpSpPr>
        <p:grpSpPr bwMode="auto">
          <a:xfrm>
            <a:off x="535828" y="877711"/>
            <a:ext cx="1908605" cy="1802407"/>
            <a:chOff x="1630686" y="1032297"/>
            <a:chExt cx="2385317" cy="2253867"/>
          </a:xfrm>
        </p:grpSpPr>
        <p:pic>
          <p:nvPicPr>
            <p:cNvPr id="23562" name="Picture 1"/>
            <p:cNvPicPr>
              <a:picLocks noChangeAspect="1" noChangeArrowheads="1"/>
            </p:cNvPicPr>
            <p:nvPr/>
          </p:nvPicPr>
          <p:blipFill>
            <a:blip r:embed="rId4"/>
            <a:srcRect/>
            <a:stretch>
              <a:fillRect/>
            </a:stretch>
          </p:blipFill>
          <p:spPr bwMode="auto">
            <a:xfrm>
              <a:off x="2126236" y="1032297"/>
              <a:ext cx="1371600" cy="1778978"/>
            </a:xfrm>
            <a:prstGeom prst="rect">
              <a:avLst/>
            </a:prstGeom>
            <a:ln w="57150" cmpd="sng">
              <a:solidFill>
                <a:srgbClr val="6EA5EF"/>
              </a:solidFill>
            </a:ln>
            <a:effectLst>
              <a:outerShdw blurRad="292100" dist="139700" dir="2700000" algn="tl" rotWithShape="0">
                <a:srgbClr val="333333">
                  <a:alpha val="65000"/>
                </a:srgbClr>
              </a:outerShdw>
            </a:effectLst>
          </p:spPr>
        </p:pic>
        <p:sp>
          <p:nvSpPr>
            <p:cNvPr id="23563" name="Rectangle 53"/>
            <p:cNvSpPr>
              <a:spLocks noChangeArrowheads="1"/>
            </p:cNvSpPr>
            <p:nvPr/>
          </p:nvSpPr>
          <p:spPr bwMode="auto">
            <a:xfrm>
              <a:off x="2215091" y="2209259"/>
              <a:ext cx="1144333" cy="577301"/>
            </a:xfrm>
            <a:prstGeom prst="rect">
              <a:avLst/>
            </a:prstGeom>
            <a:noFill/>
            <a:ln w="9525">
              <a:noFill/>
              <a:miter lim="800000"/>
              <a:headEnd/>
              <a:tailEnd/>
            </a:ln>
          </p:spPr>
          <p:txBody>
            <a:bodyPr wrap="none">
              <a:prstTxWarp prst="textNoShape">
                <a:avLst/>
              </a:prstTxWarp>
              <a:spAutoFit/>
            </a:bodyPr>
            <a:lstStyle/>
            <a:p>
              <a:pPr eaLnBrk="1" hangingPunct="1"/>
              <a:r>
                <a:rPr lang="en-US" sz="2400" b="1" dirty="0">
                  <a:solidFill>
                    <a:srgbClr val="000000"/>
                  </a:solidFill>
                  <a:latin typeface="Avenir Black"/>
                  <a:cs typeface="Avenir Black"/>
                </a:rPr>
                <a:t>2015</a:t>
              </a:r>
              <a:endParaRPr lang="en-US" sz="2400" dirty="0">
                <a:solidFill>
                  <a:srgbClr val="000000"/>
                </a:solidFill>
                <a:latin typeface="Avenir Black"/>
                <a:cs typeface="Avenir Black"/>
              </a:endParaRPr>
            </a:p>
          </p:txBody>
        </p:sp>
        <p:sp>
          <p:nvSpPr>
            <p:cNvPr id="23564" name="Rectangle 55"/>
            <p:cNvSpPr>
              <a:spLocks noChangeArrowheads="1"/>
            </p:cNvSpPr>
            <p:nvPr/>
          </p:nvSpPr>
          <p:spPr bwMode="auto">
            <a:xfrm>
              <a:off x="1630686" y="2862810"/>
              <a:ext cx="2385317" cy="423354"/>
            </a:xfrm>
            <a:prstGeom prst="rect">
              <a:avLst/>
            </a:prstGeom>
            <a:noFill/>
            <a:ln w="9525">
              <a:noFill/>
              <a:miter lim="800000"/>
              <a:headEnd/>
              <a:tailEnd/>
            </a:ln>
          </p:spPr>
          <p:txBody>
            <a:bodyPr wrap="none">
              <a:prstTxWarp prst="textNoShape">
                <a:avLst/>
              </a:prstTxWarp>
              <a:spAutoFit/>
            </a:bodyPr>
            <a:lstStyle/>
            <a:p>
              <a:pPr eaLnBrk="1" hangingPunct="1"/>
              <a:r>
                <a:rPr lang="en-US" sz="1600" dirty="0">
                  <a:solidFill>
                    <a:srgbClr val="000000"/>
                  </a:solidFill>
                  <a:latin typeface="Avenir Black"/>
                  <a:cs typeface="Avenir Black"/>
                </a:rPr>
                <a:t>arXiv:1504.07961</a:t>
              </a:r>
            </a:p>
          </p:txBody>
        </p:sp>
      </p:grpSp>
      <p:sp>
        <p:nvSpPr>
          <p:cNvPr id="23561" name="Content Placeholder 1"/>
          <p:cNvSpPr>
            <a:spLocks noGrp="1"/>
          </p:cNvSpPr>
          <p:nvPr>
            <p:ph idx="4294967295"/>
          </p:nvPr>
        </p:nvSpPr>
        <p:spPr>
          <a:xfrm>
            <a:off x="0" y="3543149"/>
            <a:ext cx="3612445" cy="3022606"/>
          </a:xfrm>
        </p:spPr>
        <p:txBody>
          <a:bodyPr>
            <a:normAutofit lnSpcReduction="10000"/>
          </a:bodyPr>
          <a:lstStyle/>
          <a:p>
            <a:pPr marL="227013" indent="-227013" defTabSz="914400" eaLnBrk="1" hangingPunct="1">
              <a:spcBef>
                <a:spcPct val="5000"/>
              </a:spcBef>
              <a:buFont typeface="Arial" charset="0"/>
              <a:buBlip>
                <a:blip r:embed="rId5"/>
              </a:buBlip>
            </a:pPr>
            <a:r>
              <a:rPr lang="en-US" sz="1800" b="1" dirty="0" smtClean="0">
                <a:latin typeface="Avenir Black"/>
                <a:cs typeface="Avenir Black"/>
              </a:rPr>
              <a:t>Ring-Ring design</a:t>
            </a:r>
            <a:endParaRPr lang="en-US" sz="1800" b="1" dirty="0">
              <a:latin typeface="Avenir Black"/>
              <a:cs typeface="Avenir Black"/>
            </a:endParaRPr>
          </a:p>
          <a:p>
            <a:pPr marL="227013" indent="-227013" defTabSz="914400">
              <a:spcBef>
                <a:spcPct val="5000"/>
              </a:spcBef>
              <a:buBlip>
                <a:blip r:embed="rId5"/>
              </a:buBlip>
            </a:pPr>
            <a:r>
              <a:rPr lang="en-US" b="1" dirty="0" smtClean="0">
                <a:latin typeface="Avenir Black"/>
                <a:cs typeface="Avenir Black"/>
              </a:rPr>
              <a:t>Electron </a:t>
            </a:r>
            <a:r>
              <a:rPr lang="en-US" b="1" dirty="0">
                <a:latin typeface="Avenir Black"/>
                <a:cs typeface="Avenir Black"/>
              </a:rPr>
              <a:t>complex</a:t>
            </a:r>
          </a:p>
          <a:p>
            <a:pPr marL="574675" lvl="1" defTabSz="914400">
              <a:spcBef>
                <a:spcPct val="5000"/>
              </a:spcBef>
            </a:pPr>
            <a:r>
              <a:rPr lang="en-US" sz="1730" dirty="0">
                <a:latin typeface="Avenir Book"/>
                <a:cs typeface="Avenir Book"/>
              </a:rPr>
              <a:t>CEBAF</a:t>
            </a:r>
            <a:endParaRPr lang="en-US" sz="1730" dirty="0">
              <a:latin typeface="Avenir Book"/>
              <a:cs typeface="Avenir Book"/>
              <a:sym typeface="Symbol" charset="2"/>
            </a:endParaRPr>
          </a:p>
          <a:p>
            <a:pPr marL="574675" lvl="1" defTabSz="914400">
              <a:spcBef>
                <a:spcPct val="5000"/>
              </a:spcBef>
            </a:pPr>
            <a:r>
              <a:rPr lang="en-US" sz="1730" dirty="0">
                <a:latin typeface="Avenir Book"/>
                <a:cs typeface="Avenir Book"/>
                <a:sym typeface="Symbol" charset="2"/>
              </a:rPr>
              <a:t>Electron collider ring</a:t>
            </a:r>
          </a:p>
          <a:p>
            <a:pPr marL="227013" indent="-227013" defTabSz="914400" eaLnBrk="1" hangingPunct="1">
              <a:spcBef>
                <a:spcPct val="5000"/>
              </a:spcBef>
              <a:buFont typeface="Arial" charset="0"/>
              <a:buBlip>
                <a:blip r:embed="rId5"/>
              </a:buBlip>
            </a:pPr>
            <a:r>
              <a:rPr lang="en-US" sz="1800" b="1" dirty="0">
                <a:latin typeface="Avenir Black"/>
                <a:cs typeface="Avenir Black"/>
              </a:rPr>
              <a:t>Ion complex</a:t>
            </a:r>
          </a:p>
          <a:p>
            <a:pPr marL="352425" lvl="1" indent="-168275" defTabSz="914400" eaLnBrk="1" hangingPunct="1">
              <a:spcBef>
                <a:spcPct val="5000"/>
              </a:spcBef>
            </a:pPr>
            <a:r>
              <a:rPr lang="en-US" sz="1600" dirty="0">
                <a:latin typeface="Avenir Book"/>
                <a:cs typeface="Avenir Book"/>
                <a:sym typeface="Symbol" charset="2"/>
              </a:rPr>
              <a:t>Ion source</a:t>
            </a:r>
          </a:p>
          <a:p>
            <a:pPr marL="352425" lvl="1" indent="-168275" defTabSz="914400" eaLnBrk="1" hangingPunct="1">
              <a:spcBef>
                <a:spcPct val="5000"/>
              </a:spcBef>
            </a:pPr>
            <a:r>
              <a:rPr lang="en-US" sz="1600" dirty="0">
                <a:latin typeface="Avenir Book"/>
                <a:cs typeface="Avenir Book"/>
                <a:sym typeface="Symbol" charset="2"/>
              </a:rPr>
              <a:t>SRF linac (285 MeV/</a:t>
            </a:r>
            <a:r>
              <a:rPr lang="en-US" sz="1600" dirty="0" err="1">
                <a:latin typeface="Avenir Book"/>
                <a:cs typeface="Avenir Book"/>
                <a:sym typeface="Symbol" charset="2"/>
              </a:rPr>
              <a:t>u</a:t>
            </a:r>
            <a:r>
              <a:rPr lang="en-US" sz="1600" dirty="0">
                <a:latin typeface="Avenir Book"/>
                <a:cs typeface="Avenir Book"/>
                <a:sym typeface="Symbol" charset="2"/>
              </a:rPr>
              <a:t> for protons) </a:t>
            </a:r>
          </a:p>
          <a:p>
            <a:pPr marL="352425" lvl="1" indent="-168275" defTabSz="914400" eaLnBrk="1" hangingPunct="1">
              <a:spcBef>
                <a:spcPct val="5000"/>
              </a:spcBef>
            </a:pPr>
            <a:r>
              <a:rPr lang="en-US" sz="1600" dirty="0">
                <a:latin typeface="Avenir Book"/>
                <a:cs typeface="Avenir Book"/>
                <a:sym typeface="Symbol" charset="2"/>
              </a:rPr>
              <a:t>Booster</a:t>
            </a:r>
          </a:p>
          <a:p>
            <a:pPr marL="352425" lvl="1" indent="-168275" defTabSz="914400" eaLnBrk="1" hangingPunct="1">
              <a:spcBef>
                <a:spcPct val="5000"/>
              </a:spcBef>
            </a:pPr>
            <a:r>
              <a:rPr lang="en-US" sz="1600" dirty="0">
                <a:latin typeface="Avenir Book"/>
                <a:cs typeface="Avenir Book"/>
                <a:sym typeface="Symbol" charset="2"/>
              </a:rPr>
              <a:t>Ion collider ring</a:t>
            </a:r>
          </a:p>
          <a:p>
            <a:pPr marL="227013" indent="-227013" defTabSz="914400">
              <a:spcBef>
                <a:spcPct val="5000"/>
              </a:spcBef>
              <a:buBlip>
                <a:blip r:embed="rId5"/>
              </a:buBlip>
            </a:pPr>
            <a:r>
              <a:rPr lang="en-US" b="1" dirty="0">
                <a:latin typeface="Avenir Black"/>
                <a:cs typeface="Avenir Black"/>
              </a:rPr>
              <a:t>Figure-8 ring to preserve polarization</a:t>
            </a:r>
            <a:endParaRPr lang="en-US" b="1" dirty="0">
              <a:latin typeface="Avenir Black"/>
              <a:cs typeface="Avenir Black"/>
              <a:sym typeface="Symbol" charset="2"/>
            </a:endParaRPr>
          </a:p>
        </p:txBody>
      </p:sp>
      <p:sp>
        <p:nvSpPr>
          <p:cNvPr id="13" name="Slide Number Placeholder 12"/>
          <p:cNvSpPr>
            <a:spLocks noGrp="1"/>
          </p:cNvSpPr>
          <p:nvPr>
            <p:ph type="sldNum" sz="quarter" idx="4294967295"/>
          </p:nvPr>
        </p:nvSpPr>
        <p:spPr>
          <a:xfrm>
            <a:off x="5324246" y="6456300"/>
            <a:ext cx="2133600" cy="365125"/>
          </a:xfrm>
          <a:prstGeom prst="rect">
            <a:avLst/>
          </a:prstGeom>
        </p:spPr>
        <p:txBody>
          <a:bodyPr/>
          <a:lstStyle/>
          <a:p>
            <a:fld id="{B58F48A6-A3E1-4848-9AC3-B43F560BE4FE}" type="slidenum">
              <a:rPr lang="en-US" smtClean="0"/>
              <a:pPr/>
              <a:t>16</a:t>
            </a:fld>
            <a:endParaRPr lang="en-US"/>
          </a:p>
        </p:txBody>
      </p:sp>
      <p:sp>
        <p:nvSpPr>
          <p:cNvPr id="15" name="TextBox 14"/>
          <p:cNvSpPr txBox="1"/>
          <p:nvPr/>
        </p:nvSpPr>
        <p:spPr>
          <a:xfrm>
            <a:off x="703763" y="2715807"/>
            <a:ext cx="1552608" cy="76944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600" dirty="0">
                <a:solidFill>
                  <a:schemeClr val="tx1"/>
                </a:solidFill>
                <a:latin typeface="Avenir Black"/>
                <a:cs typeface="Avenir Black"/>
              </a:rPr>
              <a:t>E</a:t>
            </a:r>
            <a:r>
              <a:rPr lang="en-US" sz="1600" dirty="0" smtClean="0">
                <a:solidFill>
                  <a:schemeClr val="tx1"/>
                </a:solidFill>
                <a:latin typeface="Avenir Black"/>
                <a:cs typeface="Avenir Black"/>
              </a:rPr>
              <a:t>nergy range:</a:t>
            </a:r>
          </a:p>
          <a:p>
            <a:r>
              <a:rPr lang="en-US" sz="1400" dirty="0" err="1" smtClean="0">
                <a:latin typeface="Avenir Black"/>
                <a:cs typeface="Avenir Black"/>
              </a:rPr>
              <a:t>e</a:t>
            </a:r>
            <a:r>
              <a:rPr lang="en-US" sz="1400" dirty="0" smtClean="0">
                <a:latin typeface="Avenir Black"/>
                <a:cs typeface="Avenir Black"/>
              </a:rPr>
              <a:t>-: 	3-10 GeV</a:t>
            </a:r>
          </a:p>
          <a:p>
            <a:r>
              <a:rPr lang="en-US" sz="1400" dirty="0" err="1" smtClean="0">
                <a:latin typeface="Avenir Black"/>
                <a:cs typeface="Avenir Black"/>
              </a:rPr>
              <a:t>p</a:t>
            </a:r>
            <a:r>
              <a:rPr lang="en-US" sz="1400" dirty="0" smtClean="0">
                <a:latin typeface="Avenir Black"/>
                <a:cs typeface="Avenir Black"/>
              </a:rPr>
              <a:t> :  20-100 GeV</a:t>
            </a:r>
            <a:endParaRPr lang="en-US" sz="1400" dirty="0">
              <a:latin typeface="Avenir Black"/>
              <a:cs typeface="Avenir Black"/>
            </a:endParaRPr>
          </a:p>
        </p:txBody>
      </p:sp>
      <p:pic>
        <p:nvPicPr>
          <p:cNvPr id="17" name="Picture 5" descr="Screen Shot 2016-04-29 at 1.34.47 PM.png"/>
          <p:cNvPicPr>
            <a:picLocks noChangeAspect="1"/>
          </p:cNvPicPr>
          <p:nvPr/>
        </p:nvPicPr>
        <p:blipFill rotWithShape="1">
          <a:blip r:embed="rId6">
            <a:extLst>
              <a:ext uri="{28A0092B-C50C-407E-A947-70E740481C1C}">
                <a14:useLocalDpi xmlns:a14="http://schemas.microsoft.com/office/drawing/2010/main" val="0"/>
              </a:ext>
            </a:extLst>
          </a:blip>
          <a:srcRect t="10177" b="6359"/>
          <a:stretch/>
        </p:blipFill>
        <p:spPr bwMode="auto">
          <a:xfrm>
            <a:off x="3581082" y="3625497"/>
            <a:ext cx="5337318" cy="283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rot="20473451">
            <a:off x="2952202" y="3625762"/>
            <a:ext cx="2768625" cy="492443"/>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600" b="1" dirty="0">
                <a:ln w="11430"/>
                <a:solidFill>
                  <a:srgbClr val="FFFF00"/>
                </a:solidFill>
                <a:effectLst>
                  <a:outerShdw blurRad="50800" dist="39000" dir="5460000" algn="tl">
                    <a:srgbClr val="000000">
                      <a:alpha val="38000"/>
                    </a:srgbClr>
                  </a:outerShdw>
                </a:effectLst>
                <a:latin typeface="Avenir Black"/>
                <a:cs typeface="Avenir Black"/>
              </a:rPr>
              <a:t>L</a:t>
            </a:r>
            <a:r>
              <a:rPr lang="en-US" sz="2600" b="1" dirty="0" smtClean="0">
                <a:ln w="11430"/>
                <a:solidFill>
                  <a:srgbClr val="FFFF00"/>
                </a:solidFill>
                <a:effectLst>
                  <a:outerShdw blurRad="50800" dist="39000" dir="5460000" algn="tl">
                    <a:srgbClr val="000000">
                      <a:alpha val="38000"/>
                    </a:srgbClr>
                  </a:outerShdw>
                </a:effectLst>
                <a:latin typeface="Avenir Black"/>
                <a:cs typeface="Avenir Black"/>
              </a:rPr>
              <a:t>and is secured! </a:t>
            </a:r>
          </a:p>
        </p:txBody>
      </p:sp>
      <p:sp>
        <p:nvSpPr>
          <p:cNvPr id="18" name="TextBox 17"/>
          <p:cNvSpPr txBox="1"/>
          <p:nvPr/>
        </p:nvSpPr>
        <p:spPr>
          <a:xfrm>
            <a:off x="6046013" y="3597275"/>
            <a:ext cx="2048265" cy="461665"/>
          </a:xfrm>
          <a:prstGeom prst="rect">
            <a:avLst/>
          </a:prstGeom>
          <a:noFill/>
        </p:spPr>
        <p:txBody>
          <a:bodyPr wrap="square" rtlCol="0">
            <a:spAutoFit/>
          </a:bodyPr>
          <a:lstStyle/>
          <a:p>
            <a:r>
              <a:rPr lang="en-US" sz="1200" dirty="0" smtClean="0">
                <a:solidFill>
                  <a:srgbClr val="FFFF00"/>
                </a:solidFill>
                <a:latin typeface="Avenir Book"/>
                <a:cs typeface="Avenir Book"/>
              </a:rPr>
              <a:t>17 </a:t>
            </a:r>
            <a:r>
              <a:rPr lang="en-US" sz="1200" dirty="0">
                <a:solidFill>
                  <a:srgbClr val="FFFF00"/>
                </a:solidFill>
                <a:latin typeface="Avenir Book"/>
                <a:cs typeface="Avenir Book"/>
              </a:rPr>
              <a:t>acres </a:t>
            </a:r>
            <a:r>
              <a:rPr lang="en-US" sz="1200" dirty="0" smtClean="0">
                <a:solidFill>
                  <a:srgbClr val="FFFF00"/>
                </a:solidFill>
                <a:latin typeface="Avenir Book"/>
                <a:cs typeface="Avenir Book"/>
              </a:rPr>
              <a:t>donated by the city of NN for the EIC</a:t>
            </a:r>
            <a:endParaRPr lang="en-US" sz="1200" dirty="0">
              <a:solidFill>
                <a:srgbClr val="FFFF00"/>
              </a:solidFill>
              <a:latin typeface="Avenir Book"/>
              <a:cs typeface="Avenir Book"/>
            </a:endParaRPr>
          </a:p>
        </p:txBody>
      </p:sp>
    </p:spTree>
    <p:extLst>
      <p:ext uri="{BB962C8B-B14F-4D97-AF65-F5344CB8AC3E}">
        <p14:creationId xmlns:p14="http://schemas.microsoft.com/office/powerpoint/2010/main" val="38588761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1"/>
            <a:ext cx="9144000" cy="821532"/>
          </a:xfrm>
        </p:spPr>
        <p:txBody>
          <a:bodyPr/>
          <a:lstStyle/>
          <a:p>
            <a:pPr eaLnBrk="1" hangingPunct="1"/>
            <a:r>
              <a:rPr lang="en-US" sz="3800" dirty="0" err="1" smtClean="0">
                <a:solidFill>
                  <a:srgbClr val="FF0000"/>
                </a:solidFill>
                <a:latin typeface="Avenir Book" charset="0"/>
                <a:ea typeface="ＭＳ Ｐゴシック" charset="0"/>
                <a:cs typeface="Avenir Book" charset="0"/>
              </a:rPr>
              <a:t>eRHIC</a:t>
            </a:r>
            <a:r>
              <a:rPr lang="en-US" sz="3800" dirty="0" smtClean="0">
                <a:solidFill>
                  <a:srgbClr val="FF0000"/>
                </a:solidFill>
                <a:latin typeface="Avenir Book" charset="0"/>
                <a:ea typeface="ＭＳ Ｐゴシック" charset="0"/>
                <a:cs typeface="Avenir Book" charset="0"/>
              </a:rPr>
              <a:t> (Brookhaven National Lab)</a:t>
            </a:r>
            <a:endParaRPr lang="en-US" sz="3800" dirty="0">
              <a:solidFill>
                <a:srgbClr val="FF0000"/>
              </a:solidFill>
              <a:latin typeface="Avenir Book" charset="0"/>
              <a:ea typeface="ＭＳ Ｐゴシック" charset="0"/>
              <a:cs typeface="Avenir Book" charset="0"/>
            </a:endParaRPr>
          </a:p>
        </p:txBody>
      </p:sp>
      <p:pic>
        <p:nvPicPr>
          <p:cNvPr id="3" name="Picture 2" descr="Screen Shot 2016-10-26 at 18.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77" y="821533"/>
            <a:ext cx="8269111" cy="5563725"/>
          </a:xfrm>
          <a:prstGeom prst="rect">
            <a:avLst/>
          </a:prstGeom>
        </p:spPr>
      </p:pic>
      <p:sp>
        <p:nvSpPr>
          <p:cNvPr id="6" name="Content Placeholder 1"/>
          <p:cNvSpPr>
            <a:spLocks noGrp="1"/>
          </p:cNvSpPr>
          <p:nvPr>
            <p:ph idx="4294967295"/>
          </p:nvPr>
        </p:nvSpPr>
        <p:spPr>
          <a:xfrm>
            <a:off x="0" y="4954260"/>
            <a:ext cx="4459111" cy="1473332"/>
          </a:xfrm>
          <a:solidFill>
            <a:srgbClr val="FFFFFF"/>
          </a:solidFill>
        </p:spPr>
        <p:txBody>
          <a:bodyPr>
            <a:normAutofit/>
          </a:bodyPr>
          <a:lstStyle/>
          <a:p>
            <a:pPr marL="227013" indent="-227013" defTabSz="914400">
              <a:spcBef>
                <a:spcPct val="5000"/>
              </a:spcBef>
              <a:buBlip>
                <a:blip r:embed="rId4"/>
              </a:buBlip>
            </a:pPr>
            <a:r>
              <a:rPr lang="en-US" b="1" dirty="0" err="1" smtClean="0">
                <a:latin typeface="Avenir Black"/>
                <a:cs typeface="Avenir Black"/>
              </a:rPr>
              <a:t>Linac</a:t>
            </a:r>
            <a:r>
              <a:rPr lang="en-US" b="1" dirty="0" smtClean="0">
                <a:latin typeface="Avenir Black"/>
                <a:cs typeface="Avenir Black"/>
              </a:rPr>
              <a:t>-Ring design</a:t>
            </a:r>
            <a:endParaRPr lang="en-US" b="1" dirty="0">
              <a:latin typeface="Avenir Black"/>
              <a:cs typeface="Avenir Black"/>
            </a:endParaRPr>
          </a:p>
          <a:p>
            <a:pPr marL="288925" lvl="1" indent="0" defTabSz="914400">
              <a:spcBef>
                <a:spcPct val="5000"/>
              </a:spcBef>
              <a:buNone/>
            </a:pPr>
            <a:r>
              <a:rPr lang="en-US" sz="1730" dirty="0" smtClean="0">
                <a:latin typeface="Avenir Book"/>
                <a:cs typeface="Avenir Book"/>
                <a:sym typeface="Symbol" charset="2"/>
              </a:rPr>
              <a:t>Also developing a Ring-Ring design</a:t>
            </a:r>
            <a:endParaRPr lang="en-US" sz="1730" dirty="0">
              <a:latin typeface="Avenir Book"/>
              <a:cs typeface="Avenir Book"/>
              <a:sym typeface="Symbol" charset="2"/>
            </a:endParaRPr>
          </a:p>
          <a:p>
            <a:pPr marL="227013" indent="-227013" defTabSz="914400" eaLnBrk="1" hangingPunct="1">
              <a:spcBef>
                <a:spcPct val="5000"/>
              </a:spcBef>
              <a:buFont typeface="Arial" charset="0"/>
              <a:buBlip>
                <a:blip r:embed="rId4"/>
              </a:buBlip>
            </a:pPr>
            <a:r>
              <a:rPr lang="en-US" sz="1800" b="1" dirty="0" smtClean="0">
                <a:latin typeface="Avenir Black"/>
                <a:cs typeface="Avenir Black"/>
              </a:rPr>
              <a:t>Uses existing Blue Ring from RHIC and a multi-pass 1.3 ERL</a:t>
            </a:r>
            <a:endParaRPr lang="en-US" sz="1800" b="1" dirty="0">
              <a:latin typeface="Avenir Black"/>
              <a:cs typeface="Avenir Black"/>
            </a:endParaRPr>
          </a:p>
        </p:txBody>
      </p:sp>
    </p:spTree>
    <p:extLst>
      <p:ext uri="{BB962C8B-B14F-4D97-AF65-F5344CB8AC3E}">
        <p14:creationId xmlns:p14="http://schemas.microsoft.com/office/powerpoint/2010/main" val="347398257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94726"/>
            <a:ext cx="9144000" cy="397933"/>
          </a:xfrm>
        </p:spPr>
        <p:txBody>
          <a:bodyPr>
            <a:noAutofit/>
          </a:bodyPr>
          <a:lstStyle/>
          <a:p>
            <a:pPr>
              <a:defRPr/>
            </a:pPr>
            <a:r>
              <a:rPr lang="en-US" sz="3600" dirty="0">
                <a:solidFill>
                  <a:srgbClr val="FF0000"/>
                </a:solidFill>
                <a:latin typeface="Avenir Book" charset="0"/>
                <a:ea typeface="ＭＳ Ｐゴシック" charset="0"/>
                <a:cs typeface="Avenir Book" charset="0"/>
              </a:rPr>
              <a:t>EIC </a:t>
            </a:r>
            <a:r>
              <a:rPr lang="en-US" sz="3600" dirty="0" smtClean="0">
                <a:solidFill>
                  <a:srgbClr val="FF0000"/>
                </a:solidFill>
                <a:latin typeface="Avenir Book" charset="0"/>
                <a:ea typeface="ＭＳ Ｐゴシック" charset="0"/>
                <a:cs typeface="Avenir Book" charset="0"/>
              </a:rPr>
              <a:t>Accelerator Developments</a:t>
            </a:r>
            <a:endParaRPr lang="en-US" sz="3600" dirty="0">
              <a:solidFill>
                <a:srgbClr val="FF0000"/>
              </a:solidFill>
              <a:latin typeface="Avenir Book" charset="0"/>
              <a:ea typeface="ＭＳ Ｐゴシック" charset="0"/>
              <a:cs typeface="Avenir Book" charset="0"/>
            </a:endParaRPr>
          </a:p>
        </p:txBody>
      </p:sp>
      <p:sp>
        <p:nvSpPr>
          <p:cNvPr id="4" name="TextBox 3"/>
          <p:cNvSpPr txBox="1"/>
          <p:nvPr/>
        </p:nvSpPr>
        <p:spPr>
          <a:xfrm>
            <a:off x="372534" y="1052946"/>
            <a:ext cx="8534400" cy="4401205"/>
          </a:xfrm>
          <a:prstGeom prst="rect">
            <a:avLst/>
          </a:prstGeom>
          <a:noFill/>
        </p:spPr>
        <p:txBody>
          <a:bodyPr wrap="square" rtlCol="0">
            <a:spAutoFit/>
          </a:bodyPr>
          <a:lstStyle/>
          <a:p>
            <a:pPr>
              <a:buClr>
                <a:srgbClr val="C00000"/>
              </a:buClr>
              <a:buSzPct val="120000"/>
              <a:tabLst>
                <a:tab pos="514350" algn="l"/>
                <a:tab pos="914400" algn="l"/>
              </a:tabLst>
            </a:pPr>
            <a:r>
              <a:rPr lang="en-US" sz="2000" dirty="0" smtClean="0">
                <a:solidFill>
                  <a:srgbClr val="002060"/>
                </a:solidFill>
                <a:latin typeface="Arial" panose="020B0604020202020204" pitchFamily="34" charset="0"/>
                <a:cs typeface="Arial" panose="020B0604020202020204" pitchFamily="34" charset="0"/>
              </a:rPr>
              <a:t>	</a:t>
            </a:r>
          </a:p>
          <a:p>
            <a:pPr marL="342900" indent="-342900">
              <a:buFont typeface="Arial"/>
              <a:buChar char="•"/>
            </a:pPr>
            <a:r>
              <a:rPr lang="en-US" sz="2000" dirty="0">
                <a:solidFill>
                  <a:srgbClr val="000000"/>
                </a:solidFill>
                <a:latin typeface="Avenir Book"/>
                <a:cs typeface="Avenir Book"/>
              </a:rPr>
              <a:t>NSAC Cost review: January </a:t>
            </a:r>
            <a:r>
              <a:rPr lang="en-US" sz="2000" dirty="0" smtClean="0">
                <a:solidFill>
                  <a:srgbClr val="000000"/>
                </a:solidFill>
                <a:latin typeface="Avenir Book"/>
                <a:cs typeface="Avenir Book"/>
              </a:rPr>
              <a:t>2015</a:t>
            </a:r>
          </a:p>
          <a:p>
            <a:pPr marL="342900" indent="-342900">
              <a:buSzPct val="120000"/>
              <a:buFont typeface="Arial"/>
              <a:buChar char="•"/>
            </a:pPr>
            <a:endParaRPr lang="en-US" sz="2000" dirty="0" smtClean="0">
              <a:latin typeface="Avenir Book"/>
              <a:cs typeface="Avenir Book"/>
            </a:endParaRPr>
          </a:p>
          <a:p>
            <a:pPr marL="342900" indent="-342900">
              <a:buSzPct val="120000"/>
              <a:buFont typeface="Arial"/>
              <a:buChar char="•"/>
            </a:pPr>
            <a:endParaRPr lang="en-US" sz="2000" dirty="0" smtClean="0">
              <a:latin typeface="Avenir Book"/>
              <a:cs typeface="Avenir Book"/>
            </a:endParaRPr>
          </a:p>
          <a:p>
            <a:pPr marL="342900" indent="-342900">
              <a:buSzPct val="120000"/>
              <a:buFont typeface="Arial"/>
              <a:buChar char="•"/>
            </a:pPr>
            <a:r>
              <a:rPr lang="en-US" sz="2000" dirty="0" smtClean="0">
                <a:latin typeface="Avenir Book"/>
                <a:cs typeface="Avenir Book"/>
              </a:rPr>
              <a:t>DOE-NP will increase EIC accelerator R&amp;D in FY17 </a:t>
            </a:r>
            <a:r>
              <a:rPr lang="en-US" sz="2000" dirty="0">
                <a:latin typeface="Avenir Book"/>
                <a:cs typeface="Avenir Book"/>
              </a:rPr>
              <a:t>t</a:t>
            </a:r>
            <a:r>
              <a:rPr lang="en-US" sz="2000" dirty="0" smtClean="0">
                <a:latin typeface="Avenir Book"/>
                <a:cs typeface="Avenir Book"/>
              </a:rPr>
              <a:t>hrough ‘tax’ on </a:t>
            </a:r>
            <a:r>
              <a:rPr lang="en-US" sz="2000" dirty="0" err="1" smtClean="0">
                <a:latin typeface="Avenir Book"/>
                <a:cs typeface="Avenir Book"/>
              </a:rPr>
              <a:t>JLab</a:t>
            </a:r>
            <a:r>
              <a:rPr lang="en-US" sz="2000" dirty="0" smtClean="0">
                <a:latin typeface="Avenir Book"/>
                <a:cs typeface="Avenir Book"/>
              </a:rPr>
              <a:t>/BNL: </a:t>
            </a:r>
          </a:p>
          <a:p>
            <a:pPr marL="1152525" lvl="1" indent="-342900">
              <a:buFont typeface="Lucida Grande"/>
              <a:buChar char="-"/>
            </a:pPr>
            <a:r>
              <a:rPr lang="en-US" sz="2000" dirty="0" smtClean="0">
                <a:latin typeface="Avenir Book"/>
                <a:cs typeface="Avenir Book"/>
              </a:rPr>
              <a:t>In addition to the R&amp;D FY17 funds NP will redirect and pool ~2.6%  operations funds President request from JLAB and BNL</a:t>
            </a:r>
          </a:p>
          <a:p>
            <a:pPr marL="695325" indent="-342900">
              <a:buFont typeface="Arial"/>
              <a:buChar char="•"/>
            </a:pPr>
            <a:endParaRPr lang="en-US" sz="2000" dirty="0" smtClean="0">
              <a:latin typeface="Avenir Book"/>
              <a:cs typeface="Avenir Book"/>
            </a:endParaRPr>
          </a:p>
          <a:p>
            <a:pPr marL="342900" indent="-342900">
              <a:buFont typeface="Arial"/>
              <a:buChar char="•"/>
            </a:pPr>
            <a:r>
              <a:rPr lang="en-US" sz="2000" dirty="0" smtClean="0">
                <a:latin typeface="Avenir Book"/>
                <a:cs typeface="Avenir Book"/>
              </a:rPr>
              <a:t>A </a:t>
            </a:r>
            <a:r>
              <a:rPr lang="en-US" sz="2000" dirty="0">
                <a:solidFill>
                  <a:srgbClr val="000000"/>
                </a:solidFill>
                <a:latin typeface="Avenir Book"/>
                <a:cs typeface="Avenir Book"/>
              </a:rPr>
              <a:t>Priority Review Committee </a:t>
            </a:r>
            <a:r>
              <a:rPr lang="en-US" sz="2000" dirty="0">
                <a:latin typeface="Avenir Book"/>
                <a:cs typeface="Avenir Book"/>
              </a:rPr>
              <a:t>will be convened on Nov 29- Dec 2 to prioritize areas and topics, report in early January 2017</a:t>
            </a:r>
          </a:p>
          <a:p>
            <a:pPr marL="342900" indent="-342900">
              <a:buFont typeface="Arial"/>
              <a:buChar char="•"/>
            </a:pPr>
            <a:endParaRPr lang="en-US" sz="2000" dirty="0" smtClean="0">
              <a:latin typeface="Avenir Book"/>
              <a:cs typeface="Avenir Book"/>
            </a:endParaRPr>
          </a:p>
          <a:p>
            <a:pPr marL="342900" indent="-342900">
              <a:buFont typeface="Arial"/>
              <a:buChar char="•"/>
            </a:pPr>
            <a:r>
              <a:rPr lang="en-US" sz="2000" dirty="0" smtClean="0">
                <a:latin typeface="Avenir Book"/>
                <a:cs typeface="Avenir Book"/>
              </a:rPr>
              <a:t>A </a:t>
            </a:r>
            <a:r>
              <a:rPr lang="en-US" sz="2000" dirty="0">
                <a:latin typeface="Avenir Book"/>
                <a:cs typeface="Avenir Book"/>
              </a:rPr>
              <a:t>funding opportunity announcement  (FOA) call for proposal will follow at a later date in </a:t>
            </a:r>
            <a:r>
              <a:rPr lang="en-US" sz="2000" dirty="0" smtClean="0">
                <a:latin typeface="Avenir Book"/>
                <a:cs typeface="Avenir Book"/>
              </a:rPr>
              <a:t>2017</a:t>
            </a:r>
          </a:p>
        </p:txBody>
      </p:sp>
    </p:spTree>
    <p:extLst>
      <p:ext uri="{BB962C8B-B14F-4D97-AF65-F5344CB8AC3E}">
        <p14:creationId xmlns:p14="http://schemas.microsoft.com/office/powerpoint/2010/main" val="7325671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811891" y="2054998"/>
            <a:ext cx="4270307" cy="4320000"/>
          </a:xfrm>
          <a:prstGeom prst="rect">
            <a:avLst/>
          </a:prstGeom>
          <a:no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36600"/>
          </a:xfrm>
        </p:spPr>
        <p:txBody>
          <a:bodyPr>
            <a:noAutofit/>
          </a:bodyPr>
          <a:lstStyle/>
          <a:p>
            <a:pPr>
              <a:defRPr/>
            </a:pPr>
            <a:r>
              <a:rPr lang="en-US" sz="3600" dirty="0" smtClean="0">
                <a:solidFill>
                  <a:srgbClr val="FF0000"/>
                </a:solidFill>
                <a:latin typeface="Avenir Book" charset="0"/>
                <a:ea typeface="ＭＳ Ｐゴシック" charset="0"/>
                <a:cs typeface="Avenir Book" charset="0"/>
              </a:rPr>
              <a:t>EIC Challenges</a:t>
            </a:r>
            <a:endParaRPr lang="en-US" sz="3600" b="0" dirty="0">
              <a:solidFill>
                <a:srgbClr val="A50A0D"/>
              </a:solidFill>
              <a:latin typeface="Avenir Book"/>
              <a:cs typeface="Avenir Book"/>
            </a:endParaRPr>
          </a:p>
        </p:txBody>
      </p:sp>
      <p:sp>
        <p:nvSpPr>
          <p:cNvPr id="7" name="TextBox 6"/>
          <p:cNvSpPr txBox="1"/>
          <p:nvPr/>
        </p:nvSpPr>
        <p:spPr>
          <a:xfrm>
            <a:off x="67264" y="2170424"/>
            <a:ext cx="4815181" cy="3477875"/>
          </a:xfrm>
          <a:prstGeom prst="rect">
            <a:avLst/>
          </a:prstGeom>
          <a:noFill/>
        </p:spPr>
        <p:txBody>
          <a:bodyPr wrap="square" rtlCol="0">
            <a:spAutoFit/>
          </a:bodyPr>
          <a:lstStyle/>
          <a:p>
            <a:pPr marL="285750" indent="-285750">
              <a:buClr>
                <a:srgbClr val="0000FF"/>
              </a:buClr>
              <a:buFont typeface="Arial"/>
              <a:buChar char="•"/>
            </a:pPr>
            <a:r>
              <a:rPr lang="en-US" sz="1700" dirty="0">
                <a:latin typeface="Avenir Book"/>
                <a:cs typeface="Avenir Book"/>
              </a:rPr>
              <a:t>N</a:t>
            </a:r>
            <a:r>
              <a:rPr lang="en-US" sz="1700" dirty="0" smtClean="0">
                <a:latin typeface="Avenir Book"/>
                <a:cs typeface="Avenir Book"/>
              </a:rPr>
              <a:t>eed of high beam energies to resolve </a:t>
            </a:r>
            <a:r>
              <a:rPr lang="en-US" sz="1700" dirty="0" err="1" smtClean="0">
                <a:latin typeface="Avenir Book"/>
                <a:cs typeface="Avenir Book"/>
              </a:rPr>
              <a:t>partons</a:t>
            </a:r>
            <a:r>
              <a:rPr lang="en-US" sz="1700" dirty="0" smtClean="0">
                <a:latin typeface="Avenir Book"/>
                <a:cs typeface="Avenir Book"/>
              </a:rPr>
              <a:t> in nucleons </a:t>
            </a:r>
          </a:p>
          <a:p>
            <a:pPr marL="620713" lvl="1" indent="-352425">
              <a:buClr>
                <a:srgbClr val="0000FF"/>
              </a:buClr>
              <a:buFont typeface="Wingdings" charset="0"/>
              <a:buChar char="è"/>
            </a:pPr>
            <a:r>
              <a:rPr lang="en-US" sz="1700" dirty="0" smtClean="0">
                <a:latin typeface="Avenir Book"/>
                <a:cs typeface="Avenir Book"/>
              </a:rPr>
              <a:t>Q</a:t>
            </a:r>
            <a:r>
              <a:rPr lang="en-US" sz="1700" baseline="30000" dirty="0" smtClean="0">
                <a:latin typeface="Avenir Book"/>
                <a:cs typeface="Avenir Book"/>
              </a:rPr>
              <a:t>2</a:t>
            </a:r>
            <a:r>
              <a:rPr lang="en-US" sz="1700" dirty="0" smtClean="0">
                <a:latin typeface="Avenir Book"/>
                <a:cs typeface="Avenir Book"/>
              </a:rPr>
              <a:t> up to </a:t>
            </a:r>
            <a:r>
              <a:rPr lang="en-US" sz="1700" dirty="0" smtClean="0">
                <a:latin typeface="Avenir Black"/>
                <a:cs typeface="Avenir Black"/>
              </a:rPr>
              <a:t>~1000 GeV</a:t>
            </a:r>
            <a:r>
              <a:rPr lang="en-US" sz="1700" baseline="30000" dirty="0" smtClean="0">
                <a:latin typeface="Avenir Black"/>
                <a:cs typeface="Avenir Black"/>
              </a:rPr>
              <a:t>2</a:t>
            </a:r>
          </a:p>
          <a:p>
            <a:pPr marL="285750" indent="-285750">
              <a:buFont typeface="Wingdings" charset="0"/>
              <a:buChar char="è"/>
            </a:pPr>
            <a:endParaRPr lang="en-US" baseline="30000" dirty="0" smtClean="0">
              <a:latin typeface="Avenir Book"/>
              <a:cs typeface="Avenir Book"/>
            </a:endParaRPr>
          </a:p>
          <a:p>
            <a:pPr marL="285750" indent="-285750">
              <a:buClr>
                <a:srgbClr val="0000FF"/>
              </a:buClr>
              <a:buFont typeface="Arial"/>
              <a:buChar char="•"/>
            </a:pPr>
            <a:r>
              <a:rPr lang="en-US" sz="1700" dirty="0">
                <a:latin typeface="Avenir Book"/>
                <a:cs typeface="Avenir Book"/>
              </a:rPr>
              <a:t>Need to resolve quantities (</a:t>
            </a:r>
            <a:r>
              <a:rPr lang="en-US" sz="1700" dirty="0" err="1">
                <a:latin typeface="Avenir Book"/>
                <a:cs typeface="Avenir Book"/>
              </a:rPr>
              <a:t>k</a:t>
            </a:r>
            <a:r>
              <a:rPr lang="en-US" sz="1700" baseline="-25000" dirty="0" err="1">
                <a:latin typeface="Avenir Book"/>
                <a:cs typeface="Avenir Book"/>
              </a:rPr>
              <a:t>t</a:t>
            </a:r>
            <a:r>
              <a:rPr lang="en-US" sz="1700" dirty="0">
                <a:latin typeface="Avenir Book"/>
                <a:cs typeface="Avenir Book"/>
              </a:rPr>
              <a:t>, </a:t>
            </a:r>
            <a:r>
              <a:rPr lang="en-US" sz="1700" dirty="0" err="1">
                <a:latin typeface="Avenir Book"/>
                <a:cs typeface="Avenir Book"/>
              </a:rPr>
              <a:t>b</a:t>
            </a:r>
            <a:r>
              <a:rPr lang="en-US" sz="1700" baseline="-25000" dirty="0" err="1">
                <a:latin typeface="Avenir Book"/>
                <a:cs typeface="Avenir Book"/>
              </a:rPr>
              <a:t>t</a:t>
            </a:r>
            <a:r>
              <a:rPr lang="en-US" sz="1700" dirty="0">
                <a:latin typeface="Avenir Book"/>
                <a:cs typeface="Avenir Book"/>
              </a:rPr>
              <a:t>) of the order </a:t>
            </a:r>
            <a:r>
              <a:rPr lang="en-US" sz="1700" dirty="0">
                <a:latin typeface="Avenir Black"/>
                <a:cs typeface="Avenir Black"/>
              </a:rPr>
              <a:t>a few hundred MeV</a:t>
            </a:r>
            <a:r>
              <a:rPr lang="en-US" sz="1700" dirty="0">
                <a:latin typeface="Avenir Book"/>
                <a:cs typeface="Avenir Book"/>
              </a:rPr>
              <a:t> in the proton </a:t>
            </a:r>
          </a:p>
          <a:p>
            <a:pPr marL="268288">
              <a:buClr>
                <a:srgbClr val="0000FF"/>
              </a:buClr>
            </a:pPr>
            <a:r>
              <a:rPr lang="en-US" sz="1700" dirty="0" smtClean="0">
                <a:latin typeface="Wingdings"/>
                <a:ea typeface="Wingdings"/>
                <a:cs typeface="Wingdings"/>
                <a:sym typeface="Wingdings"/>
              </a:rPr>
              <a:t></a:t>
            </a:r>
            <a:r>
              <a:rPr lang="en-US" sz="1700" dirty="0">
                <a:latin typeface="Avenir Book"/>
                <a:cs typeface="Avenir Book"/>
                <a:sym typeface="Wingdings"/>
              </a:rPr>
              <a:t> </a:t>
            </a:r>
            <a:r>
              <a:rPr lang="en-US" sz="1700" dirty="0" smtClean="0">
                <a:latin typeface="Avenir Book"/>
                <a:cs typeface="Avenir Book"/>
              </a:rPr>
              <a:t>Limited </a:t>
            </a:r>
            <a:r>
              <a:rPr lang="en-US" sz="1700" dirty="0">
                <a:latin typeface="Avenir Book"/>
                <a:cs typeface="Avenir Book"/>
              </a:rPr>
              <a:t>proton beam energy and high luminosity needed</a:t>
            </a:r>
          </a:p>
          <a:p>
            <a:endParaRPr lang="en-US" dirty="0">
              <a:latin typeface="Avenir Book"/>
              <a:cs typeface="Avenir Book"/>
            </a:endParaRPr>
          </a:p>
          <a:p>
            <a:pPr marL="285750" indent="-285750">
              <a:buClr>
                <a:srgbClr val="0000FF"/>
              </a:buClr>
              <a:buFont typeface="Arial"/>
              <a:buChar char="•"/>
            </a:pPr>
            <a:r>
              <a:rPr lang="en-US" sz="1700" dirty="0">
                <a:latin typeface="Avenir Book"/>
                <a:cs typeface="Avenir Book"/>
              </a:rPr>
              <a:t>Need to detect </a:t>
            </a:r>
            <a:r>
              <a:rPr lang="en-US" sz="1700" dirty="0" smtClean="0">
                <a:latin typeface="Avenir Black"/>
                <a:cs typeface="Avenir Black"/>
              </a:rPr>
              <a:t>all three </a:t>
            </a:r>
            <a:r>
              <a:rPr lang="en-US" sz="1700" dirty="0">
                <a:latin typeface="Avenir Black"/>
                <a:cs typeface="Avenir Black"/>
              </a:rPr>
              <a:t>types of </a:t>
            </a:r>
            <a:r>
              <a:rPr lang="en-US" sz="1700" dirty="0" smtClean="0">
                <a:latin typeface="Avenir Black"/>
                <a:cs typeface="Avenir Black"/>
              </a:rPr>
              <a:t>particles: </a:t>
            </a:r>
          </a:p>
          <a:p>
            <a:pPr marL="612000" lvl="1" indent="-180000">
              <a:buClr>
                <a:srgbClr val="0000FF"/>
              </a:buClr>
              <a:buFont typeface="Lucida Grande"/>
              <a:buChar char="-"/>
            </a:pPr>
            <a:r>
              <a:rPr lang="en-US" sz="1700" dirty="0" smtClean="0">
                <a:latin typeface="Avenir Book"/>
                <a:cs typeface="Avenir Book"/>
              </a:rPr>
              <a:t>scattered electron</a:t>
            </a:r>
          </a:p>
          <a:p>
            <a:pPr marL="612000" lvl="1" indent="-180000">
              <a:buClr>
                <a:srgbClr val="0000FF"/>
              </a:buClr>
              <a:buFont typeface="Lucida Grande"/>
              <a:buChar char="-"/>
            </a:pPr>
            <a:r>
              <a:rPr lang="en-US" sz="1700" dirty="0" smtClean="0">
                <a:latin typeface="Avenir Book"/>
                <a:cs typeface="Avenir Book"/>
              </a:rPr>
              <a:t>particles </a:t>
            </a:r>
            <a:r>
              <a:rPr lang="en-US" sz="1700" dirty="0">
                <a:latin typeface="Avenir Book"/>
                <a:cs typeface="Avenir Book"/>
              </a:rPr>
              <a:t>a</a:t>
            </a:r>
            <a:r>
              <a:rPr lang="en-US" sz="1700" dirty="0" smtClean="0">
                <a:latin typeface="Avenir Book"/>
                <a:cs typeface="Avenir Book"/>
              </a:rPr>
              <a:t>ssociated </a:t>
            </a:r>
            <a:r>
              <a:rPr lang="en-US" sz="1700" dirty="0">
                <a:latin typeface="Avenir Book"/>
                <a:cs typeface="Avenir Book"/>
              </a:rPr>
              <a:t>with i</a:t>
            </a:r>
            <a:r>
              <a:rPr lang="en-US" sz="1700" dirty="0" smtClean="0">
                <a:latin typeface="Avenir Book"/>
                <a:cs typeface="Avenir Book"/>
              </a:rPr>
              <a:t>nitial </a:t>
            </a:r>
            <a:r>
              <a:rPr lang="en-US" sz="1700" dirty="0">
                <a:latin typeface="Avenir Book"/>
                <a:cs typeface="Avenir Book"/>
              </a:rPr>
              <a:t>i</a:t>
            </a:r>
            <a:r>
              <a:rPr lang="en-US" sz="1700" dirty="0" smtClean="0">
                <a:latin typeface="Avenir Book"/>
                <a:cs typeface="Avenir Book"/>
              </a:rPr>
              <a:t>on </a:t>
            </a:r>
          </a:p>
          <a:p>
            <a:pPr marL="612000" lvl="1" indent="-180000">
              <a:buClr>
                <a:srgbClr val="0000FF"/>
              </a:buClr>
              <a:buFont typeface="Lucida Grande"/>
              <a:buChar char="-"/>
            </a:pPr>
            <a:r>
              <a:rPr lang="en-US" sz="1700" dirty="0" smtClean="0">
                <a:latin typeface="Avenir Book"/>
                <a:cs typeface="Avenir Book"/>
              </a:rPr>
              <a:t>particles </a:t>
            </a:r>
            <a:r>
              <a:rPr lang="en-US" sz="1700" dirty="0">
                <a:latin typeface="Avenir Book"/>
                <a:cs typeface="Avenir Book"/>
              </a:rPr>
              <a:t>associated with struck </a:t>
            </a:r>
            <a:r>
              <a:rPr lang="en-US" sz="1700" dirty="0" err="1" smtClean="0">
                <a:latin typeface="Avenir Book"/>
                <a:cs typeface="Avenir Book"/>
              </a:rPr>
              <a:t>parton</a:t>
            </a:r>
            <a:endParaRPr lang="en-US" sz="1700" dirty="0">
              <a:latin typeface="Avenir Book"/>
              <a:cs typeface="Avenir Book"/>
            </a:endParaRPr>
          </a:p>
        </p:txBody>
      </p:sp>
      <p:sp>
        <p:nvSpPr>
          <p:cNvPr id="8" name="Rectangle 7"/>
          <p:cNvSpPr/>
          <p:nvPr/>
        </p:nvSpPr>
        <p:spPr>
          <a:xfrm>
            <a:off x="137821" y="954669"/>
            <a:ext cx="8916154" cy="1015663"/>
          </a:xfrm>
          <a:prstGeom prst="rect">
            <a:avLst/>
          </a:prstGeom>
        </p:spPr>
        <p:txBody>
          <a:bodyPr wrap="square">
            <a:spAutoFit/>
          </a:bodyPr>
          <a:lstStyle/>
          <a:p>
            <a:r>
              <a:rPr lang="en-US" sz="2000" dirty="0">
                <a:solidFill>
                  <a:srgbClr val="0000FF"/>
                </a:solidFill>
                <a:latin typeface="Avenir Book"/>
                <a:cs typeface="Avenir Book"/>
              </a:rPr>
              <a:t>Aim of EIC is nucleon and nuclear structure beyond the longitudinal </a:t>
            </a:r>
            <a:r>
              <a:rPr lang="en-US" sz="2000" dirty="0" smtClean="0">
                <a:solidFill>
                  <a:srgbClr val="0000FF"/>
                </a:solidFill>
                <a:latin typeface="Avenir Book"/>
                <a:cs typeface="Avenir Book"/>
              </a:rPr>
              <a:t>description </a:t>
            </a:r>
            <a:r>
              <a:rPr lang="en-US" sz="2000" dirty="0" smtClean="0">
                <a:solidFill>
                  <a:srgbClr val="0000FF"/>
                </a:solidFill>
                <a:latin typeface="Wingdings"/>
                <a:ea typeface="Wingdings"/>
                <a:cs typeface="Wingdings"/>
                <a:sym typeface="Wingdings"/>
              </a:rPr>
              <a:t></a:t>
            </a:r>
            <a:r>
              <a:rPr lang="en-US" sz="2000" dirty="0" smtClean="0">
                <a:solidFill>
                  <a:srgbClr val="0000FF"/>
                </a:solidFill>
                <a:latin typeface="Avenir Black"/>
                <a:cs typeface="Avenir Black"/>
              </a:rPr>
              <a:t>requirements </a:t>
            </a:r>
            <a:r>
              <a:rPr lang="en-US" sz="2000" dirty="0">
                <a:solidFill>
                  <a:srgbClr val="0000FF"/>
                </a:solidFill>
                <a:latin typeface="Avenir Black"/>
                <a:cs typeface="Avenir Black"/>
              </a:rPr>
              <a:t>for the machine and detector different from </a:t>
            </a:r>
            <a:r>
              <a:rPr lang="en-US" sz="2000" dirty="0" smtClean="0">
                <a:solidFill>
                  <a:srgbClr val="0000FF"/>
                </a:solidFill>
                <a:latin typeface="Avenir Black"/>
                <a:cs typeface="Avenir Black"/>
              </a:rPr>
              <a:t>all previous </a:t>
            </a:r>
            <a:r>
              <a:rPr lang="en-US" sz="2000" dirty="0">
                <a:solidFill>
                  <a:srgbClr val="0000FF"/>
                </a:solidFill>
                <a:latin typeface="Avenir Black"/>
                <a:cs typeface="Avenir Black"/>
              </a:rPr>
              <a:t>colliders including </a:t>
            </a:r>
            <a:r>
              <a:rPr lang="en-US" sz="2000" dirty="0" smtClean="0">
                <a:solidFill>
                  <a:srgbClr val="0000FF"/>
                </a:solidFill>
                <a:latin typeface="Avenir Black"/>
                <a:cs typeface="Avenir Black"/>
              </a:rPr>
              <a:t>HERA</a:t>
            </a:r>
            <a:endParaRPr lang="en-US" sz="2000" dirty="0">
              <a:solidFill>
                <a:srgbClr val="0000FF"/>
              </a:solidFill>
              <a:latin typeface="Avenir Black"/>
              <a:cs typeface="Avenir Black"/>
            </a:endParaRPr>
          </a:p>
        </p:txBody>
      </p:sp>
      <p:grpSp>
        <p:nvGrpSpPr>
          <p:cNvPr id="13" name="Group 12"/>
          <p:cNvGrpSpPr/>
          <p:nvPr/>
        </p:nvGrpSpPr>
        <p:grpSpPr>
          <a:xfrm>
            <a:off x="4861777" y="2170424"/>
            <a:ext cx="4235316" cy="4038611"/>
            <a:chOff x="4861777" y="2170424"/>
            <a:chExt cx="4220420" cy="4038611"/>
          </a:xfrm>
        </p:grpSpPr>
        <p:pic>
          <p:nvPicPr>
            <p:cNvPr id="9" name="Picture 8" descr="Screen Shot 2016-10-30 at 00.48.59.png"/>
            <p:cNvPicPr>
              <a:picLocks noChangeAspect="1"/>
            </p:cNvPicPr>
            <p:nvPr/>
          </p:nvPicPr>
          <p:blipFill rotWithShape="1">
            <a:blip r:embed="rId3">
              <a:extLst>
                <a:ext uri="{28A0092B-C50C-407E-A947-70E740481C1C}">
                  <a14:useLocalDpi xmlns:a14="http://schemas.microsoft.com/office/drawing/2010/main" val="0"/>
                </a:ext>
              </a:extLst>
            </a:blip>
            <a:srcRect l="4290" b="16668"/>
            <a:stretch/>
          </p:blipFill>
          <p:spPr>
            <a:xfrm>
              <a:off x="4861777" y="2170424"/>
              <a:ext cx="4220420" cy="3686635"/>
            </a:xfrm>
            <a:prstGeom prst="rect">
              <a:avLst/>
            </a:prstGeom>
            <a:noFill/>
            <a:ln>
              <a:noFill/>
            </a:ln>
          </p:spPr>
        </p:pic>
        <p:sp>
          <p:nvSpPr>
            <p:cNvPr id="10" name="Rectangle 9"/>
            <p:cNvSpPr/>
            <p:nvPr/>
          </p:nvSpPr>
          <p:spPr>
            <a:xfrm>
              <a:off x="4981222" y="2906890"/>
              <a:ext cx="1631327" cy="437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9719675">
              <a:off x="7440247" y="5129926"/>
              <a:ext cx="1631327" cy="7064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16200000">
              <a:off x="7949248" y="5078250"/>
              <a:ext cx="1631327" cy="6302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690407" y="5883704"/>
            <a:ext cx="4121484" cy="523220"/>
          </a:xfrm>
          <a:prstGeom prst="rect">
            <a:avLst/>
          </a:prstGeom>
          <a:noFill/>
        </p:spPr>
        <p:txBody>
          <a:bodyPr wrap="square" rtlCol="0">
            <a:spAutoFit/>
          </a:bodyPr>
          <a:lstStyle/>
          <a:p>
            <a:r>
              <a:rPr lang="en-US" sz="1400" dirty="0">
                <a:latin typeface="Avenir Book"/>
                <a:cs typeface="Avenir Book"/>
              </a:rPr>
              <a:t>These become more </a:t>
            </a:r>
            <a:r>
              <a:rPr lang="en-US" sz="1400" dirty="0" smtClean="0">
                <a:latin typeface="Avenir Book"/>
                <a:cs typeface="Avenir Book"/>
              </a:rPr>
              <a:t>forward boosted </a:t>
            </a:r>
            <a:r>
              <a:rPr lang="en-US" sz="1400" dirty="0">
                <a:latin typeface="Avenir Book"/>
                <a:cs typeface="Avenir Book"/>
              </a:rPr>
              <a:t>and harder to </a:t>
            </a:r>
            <a:r>
              <a:rPr lang="en-US" sz="1400" dirty="0" smtClean="0">
                <a:latin typeface="Avenir Book"/>
                <a:cs typeface="Avenir Book"/>
              </a:rPr>
              <a:t>measure with </a:t>
            </a:r>
            <a:r>
              <a:rPr lang="en-US" sz="1400" dirty="0">
                <a:latin typeface="Avenir Book"/>
                <a:cs typeface="Avenir Book"/>
              </a:rPr>
              <a:t>increasing </a:t>
            </a:r>
            <a:r>
              <a:rPr lang="en-US" sz="1400" dirty="0" err="1">
                <a:solidFill>
                  <a:srgbClr val="FF0000"/>
                </a:solidFill>
                <a:latin typeface="Avenir Book"/>
                <a:cs typeface="Avenir Book"/>
              </a:rPr>
              <a:t>E</a:t>
            </a:r>
            <a:r>
              <a:rPr lang="en-US" sz="1400" baseline="-25000" dirty="0" err="1">
                <a:solidFill>
                  <a:srgbClr val="FF0000"/>
                </a:solidFill>
                <a:latin typeface="Avenir Book"/>
                <a:cs typeface="Avenir Book"/>
              </a:rPr>
              <a:t>ion</a:t>
            </a:r>
            <a:r>
              <a:rPr lang="en-US" sz="1400" dirty="0">
                <a:latin typeface="Avenir Book"/>
                <a:cs typeface="Avenir Book"/>
              </a:rPr>
              <a:t> and </a:t>
            </a:r>
            <a:r>
              <a:rPr lang="en-US" sz="1400" dirty="0" err="1">
                <a:solidFill>
                  <a:srgbClr val="FF0000"/>
                </a:solidFill>
                <a:latin typeface="Avenir Book"/>
                <a:cs typeface="Avenir Book"/>
              </a:rPr>
              <a:t>E</a:t>
            </a:r>
            <a:r>
              <a:rPr lang="en-US" sz="1400" baseline="-25000" dirty="0" err="1">
                <a:solidFill>
                  <a:srgbClr val="FF0000"/>
                </a:solidFill>
                <a:latin typeface="Avenir Book"/>
                <a:cs typeface="Avenir Book"/>
              </a:rPr>
              <a:t>ion</a:t>
            </a:r>
            <a:r>
              <a:rPr lang="en-US" sz="1400" dirty="0">
                <a:solidFill>
                  <a:srgbClr val="FF0000"/>
                </a:solidFill>
                <a:latin typeface="Avenir Book"/>
                <a:cs typeface="Avenir Book"/>
              </a:rPr>
              <a:t>/</a:t>
            </a:r>
            <a:r>
              <a:rPr lang="en-US" sz="1400" dirty="0" err="1">
                <a:solidFill>
                  <a:srgbClr val="FF0000"/>
                </a:solidFill>
                <a:latin typeface="Avenir Book"/>
                <a:cs typeface="Avenir Book"/>
              </a:rPr>
              <a:t>E</a:t>
            </a:r>
            <a:r>
              <a:rPr lang="en-US" sz="1400" baseline="-25000" dirty="0" err="1">
                <a:solidFill>
                  <a:srgbClr val="FF0000"/>
                </a:solidFill>
                <a:latin typeface="Avenir Book"/>
                <a:cs typeface="Avenir Book"/>
              </a:rPr>
              <a:t>electron</a:t>
            </a:r>
            <a:endParaRPr lang="en-US" sz="1400" baseline="-25000" dirty="0">
              <a:solidFill>
                <a:srgbClr val="FF0000"/>
              </a:solidFill>
              <a:latin typeface="Avenir Book"/>
              <a:cs typeface="Avenir Book"/>
            </a:endParaRPr>
          </a:p>
        </p:txBody>
      </p:sp>
      <p:sp>
        <p:nvSpPr>
          <p:cNvPr id="15" name="Left Brace 14"/>
          <p:cNvSpPr/>
          <p:nvPr/>
        </p:nvSpPr>
        <p:spPr>
          <a:xfrm>
            <a:off x="352777" y="5215006"/>
            <a:ext cx="296560" cy="454216"/>
          </a:xfrm>
          <a:prstGeom prst="leftBrace">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Curved Left Arrow 15"/>
          <p:cNvSpPr/>
          <p:nvPr/>
        </p:nvSpPr>
        <p:spPr>
          <a:xfrm rot="9097903">
            <a:off x="154601" y="5599870"/>
            <a:ext cx="432000" cy="843119"/>
          </a:xfrm>
          <a:prstGeom prst="curvedLeftArrow">
            <a:avLst/>
          </a:prstGeom>
          <a:solidFill>
            <a:srgbClr val="0000FF"/>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5220072" y="2383670"/>
            <a:ext cx="1290667" cy="523220"/>
          </a:xfrm>
          <a:prstGeom prst="rect">
            <a:avLst/>
          </a:prstGeom>
          <a:noFill/>
        </p:spPr>
        <p:txBody>
          <a:bodyPr wrap="square" rtlCol="0">
            <a:spAutoFit/>
          </a:bodyPr>
          <a:lstStyle/>
          <a:p>
            <a:pPr algn="ctr"/>
            <a:r>
              <a:rPr lang="en-US" sz="1400" dirty="0" smtClean="0">
                <a:solidFill>
                  <a:srgbClr val="FF0000"/>
                </a:solidFill>
                <a:latin typeface="Avenir Black"/>
                <a:cs typeface="Avenir Black"/>
              </a:rPr>
              <a:t>Scattered electron</a:t>
            </a:r>
            <a:endParaRPr lang="en-US" sz="1400" dirty="0">
              <a:solidFill>
                <a:srgbClr val="FF0000"/>
              </a:solidFill>
              <a:latin typeface="Avenir Black"/>
              <a:cs typeface="Avenir Black"/>
            </a:endParaRPr>
          </a:p>
        </p:txBody>
      </p:sp>
      <p:cxnSp>
        <p:nvCxnSpPr>
          <p:cNvPr id="19" name="Curved Connector 18"/>
          <p:cNvCxnSpPr/>
          <p:nvPr/>
        </p:nvCxnSpPr>
        <p:spPr>
          <a:xfrm>
            <a:off x="6279444" y="2652891"/>
            <a:ext cx="423333" cy="253999"/>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577667" y="5311615"/>
            <a:ext cx="1573699" cy="738664"/>
          </a:xfrm>
          <a:prstGeom prst="rect">
            <a:avLst/>
          </a:prstGeom>
          <a:noFill/>
        </p:spPr>
        <p:txBody>
          <a:bodyPr wrap="square" rtlCol="0">
            <a:spAutoFit/>
          </a:bodyPr>
          <a:lstStyle/>
          <a:p>
            <a:pPr algn="ctr"/>
            <a:r>
              <a:rPr lang="en-US" sz="1400" dirty="0" smtClean="0">
                <a:solidFill>
                  <a:srgbClr val="943632"/>
                </a:solidFill>
                <a:latin typeface="Avenir Black"/>
                <a:cs typeface="Avenir Black"/>
              </a:rPr>
              <a:t>Particles associated with struck </a:t>
            </a:r>
            <a:r>
              <a:rPr lang="en-US" sz="1400" dirty="0" err="1" smtClean="0">
                <a:solidFill>
                  <a:srgbClr val="943632"/>
                </a:solidFill>
                <a:latin typeface="Avenir Black"/>
                <a:cs typeface="Avenir Black"/>
              </a:rPr>
              <a:t>parton</a:t>
            </a:r>
            <a:endParaRPr lang="en-US" sz="1400" dirty="0">
              <a:solidFill>
                <a:srgbClr val="943632"/>
              </a:solidFill>
              <a:latin typeface="Avenir Black"/>
              <a:cs typeface="Avenir Black"/>
            </a:endParaRPr>
          </a:p>
        </p:txBody>
      </p:sp>
      <p:sp>
        <p:nvSpPr>
          <p:cNvPr id="21" name="TextBox 20"/>
          <p:cNvSpPr txBox="1"/>
          <p:nvPr/>
        </p:nvSpPr>
        <p:spPr>
          <a:xfrm>
            <a:off x="5967215" y="5668260"/>
            <a:ext cx="1610452" cy="738664"/>
          </a:xfrm>
          <a:prstGeom prst="rect">
            <a:avLst/>
          </a:prstGeom>
          <a:noFill/>
        </p:spPr>
        <p:txBody>
          <a:bodyPr wrap="square" rtlCol="0">
            <a:spAutoFit/>
          </a:bodyPr>
          <a:lstStyle/>
          <a:p>
            <a:pPr algn="ctr"/>
            <a:r>
              <a:rPr lang="en-US" sz="1400" dirty="0" err="1" smtClean="0">
                <a:solidFill>
                  <a:srgbClr val="6DA0E6"/>
                </a:solidFill>
                <a:latin typeface="Avenir Black"/>
                <a:cs typeface="Avenir Black"/>
              </a:rPr>
              <a:t>Partecle</a:t>
            </a:r>
            <a:r>
              <a:rPr lang="en-US" sz="1400" dirty="0" smtClean="0">
                <a:solidFill>
                  <a:srgbClr val="6DA0E6"/>
                </a:solidFill>
                <a:latin typeface="Avenir Black"/>
                <a:cs typeface="Avenir Black"/>
              </a:rPr>
              <a:t> associated with initial ion</a:t>
            </a:r>
            <a:endParaRPr lang="en-US" sz="1400" dirty="0">
              <a:solidFill>
                <a:srgbClr val="6DA0E6"/>
              </a:solidFill>
              <a:latin typeface="Avenir Black"/>
              <a:cs typeface="Avenir Black"/>
            </a:endParaRPr>
          </a:p>
        </p:txBody>
      </p:sp>
      <p:cxnSp>
        <p:nvCxnSpPr>
          <p:cNvPr id="22" name="Curved Connector 21"/>
          <p:cNvCxnSpPr/>
          <p:nvPr/>
        </p:nvCxnSpPr>
        <p:spPr>
          <a:xfrm rot="10800000">
            <a:off x="6306128" y="5556491"/>
            <a:ext cx="409221" cy="169018"/>
          </a:xfrm>
          <a:prstGeom prst="curvedConnector3">
            <a:avLst/>
          </a:prstGeom>
          <a:ln>
            <a:solidFill>
              <a:srgbClr val="0E60AE"/>
            </a:solidFill>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0800000">
            <a:off x="8095404" y="5186784"/>
            <a:ext cx="409221" cy="169018"/>
          </a:xfrm>
          <a:prstGeom prst="curvedConnector3">
            <a:avLst/>
          </a:prstGeom>
          <a:ln>
            <a:solidFill>
              <a:srgbClr val="94363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91049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3900"/>
          </a:xfrm>
        </p:spPr>
        <p:txBody>
          <a:bodyPr>
            <a:noAutofit/>
          </a:bodyPr>
          <a:lstStyle/>
          <a:p>
            <a:r>
              <a:rPr lang="en-US" sz="5400" dirty="0">
                <a:solidFill>
                  <a:srgbClr val="FF0000"/>
                </a:solidFill>
                <a:latin typeface="Avenir Book" charset="0"/>
                <a:ea typeface="ＭＳ Ｐゴシック" charset="0"/>
                <a:cs typeface="Avenir Book" charset="0"/>
              </a:rPr>
              <a:t>Outline</a:t>
            </a:r>
          </a:p>
        </p:txBody>
      </p:sp>
      <p:sp>
        <p:nvSpPr>
          <p:cNvPr id="24" name="Rectangle 23"/>
          <p:cNvSpPr/>
          <p:nvPr/>
        </p:nvSpPr>
        <p:spPr>
          <a:xfrm>
            <a:off x="0" y="1174138"/>
            <a:ext cx="9093200" cy="5139869"/>
          </a:xfrm>
          <a:prstGeom prst="rect">
            <a:avLst/>
          </a:prstGeom>
        </p:spPr>
        <p:txBody>
          <a:bodyPr wrap="square">
            <a:spAutoFit/>
          </a:bodyPr>
          <a:lstStyle/>
          <a:p>
            <a:pPr marL="723900" lvl="0" indent="-457200" defTabSz="730250" fontAlgn="base">
              <a:spcBef>
                <a:spcPct val="0"/>
              </a:spcBef>
              <a:spcAft>
                <a:spcPct val="0"/>
              </a:spcAft>
              <a:buFont typeface="Arial"/>
              <a:buChar char="•"/>
            </a:pPr>
            <a:r>
              <a:rPr lang="en-US" sz="2800" dirty="0" smtClean="0">
                <a:solidFill>
                  <a:srgbClr val="000000"/>
                </a:solidFill>
                <a:latin typeface="Avenir Book"/>
                <a:ea typeface="ＭＳ Ｐゴシック" charset="0"/>
                <a:cs typeface="Avenir Book"/>
              </a:rPr>
              <a:t>Physics Motivation: </a:t>
            </a:r>
          </a:p>
          <a:p>
            <a:pPr marL="717550" lvl="0" defTabSz="730250" fontAlgn="base">
              <a:spcBef>
                <a:spcPct val="0"/>
              </a:spcBef>
              <a:spcAft>
                <a:spcPct val="0"/>
              </a:spcAft>
            </a:pPr>
            <a:r>
              <a:rPr lang="en-US" sz="2800" dirty="0" smtClean="0">
                <a:solidFill>
                  <a:srgbClr val="000000"/>
                </a:solidFill>
                <a:latin typeface="Avenir Book"/>
                <a:ea typeface="ＭＳ Ｐゴシック" charset="0"/>
                <a:cs typeface="Avenir Book"/>
              </a:rPr>
              <a:t>still many open questions in hadron/nuclear physics</a:t>
            </a:r>
          </a:p>
          <a:p>
            <a:pPr marL="266700" defTabSz="730250" fontAlgn="base">
              <a:spcBef>
                <a:spcPct val="0"/>
              </a:spcBef>
              <a:spcAft>
                <a:spcPct val="0"/>
              </a:spcAft>
            </a:pPr>
            <a:endParaRPr lang="en-US" sz="2800" dirty="0" smtClean="0">
              <a:solidFill>
                <a:srgbClr val="000000"/>
              </a:solidFill>
              <a:latin typeface="Avenir Book"/>
              <a:ea typeface="ＭＳ Ｐゴシック" charset="0"/>
              <a:cs typeface="Avenir Book"/>
            </a:endParaRPr>
          </a:p>
          <a:p>
            <a:pPr marL="723900" indent="-457200" defTabSz="730250" fontAlgn="base">
              <a:spcBef>
                <a:spcPct val="0"/>
              </a:spcBef>
              <a:spcAft>
                <a:spcPct val="0"/>
              </a:spcAft>
              <a:buFont typeface="Arial"/>
              <a:buChar char="•"/>
            </a:pPr>
            <a:r>
              <a:rPr lang="en-US" sz="2800" dirty="0" smtClean="0">
                <a:latin typeface="Avenir Book"/>
                <a:cs typeface="Avenir Book"/>
              </a:rPr>
              <a:t>The tool: an Electron Ion Collider</a:t>
            </a:r>
          </a:p>
          <a:p>
            <a:pPr marL="723900" indent="-457200" defTabSz="730250" fontAlgn="base">
              <a:spcBef>
                <a:spcPct val="0"/>
              </a:spcBef>
              <a:spcAft>
                <a:spcPct val="0"/>
              </a:spcAft>
              <a:buFont typeface="Arial"/>
              <a:buChar char="•"/>
            </a:pPr>
            <a:endParaRPr lang="en-US" sz="2800" dirty="0">
              <a:solidFill>
                <a:srgbClr val="000000"/>
              </a:solidFill>
              <a:latin typeface="Avenir Book"/>
              <a:ea typeface="ＭＳ Ｐゴシック" charset="0"/>
              <a:cs typeface="Avenir Book"/>
            </a:endParaRPr>
          </a:p>
          <a:p>
            <a:pPr marL="723900" indent="-457200" defTabSz="730250" fontAlgn="base">
              <a:spcBef>
                <a:spcPct val="0"/>
              </a:spcBef>
              <a:spcAft>
                <a:spcPct val="0"/>
              </a:spcAft>
              <a:buFont typeface="Arial"/>
              <a:buChar char="•"/>
            </a:pPr>
            <a:r>
              <a:rPr lang="en-US" sz="2800" dirty="0" smtClean="0">
                <a:solidFill>
                  <a:srgbClr val="000000"/>
                </a:solidFill>
                <a:latin typeface="Avenir Book"/>
                <a:ea typeface="ＭＳ Ｐゴシック" charset="0"/>
                <a:cs typeface="Avenir Book"/>
              </a:rPr>
              <a:t>Who?</a:t>
            </a:r>
          </a:p>
          <a:p>
            <a:pPr marL="266700" defTabSz="730250" fontAlgn="base">
              <a:spcBef>
                <a:spcPct val="0"/>
              </a:spcBef>
              <a:spcAft>
                <a:spcPct val="0"/>
              </a:spcAft>
            </a:pPr>
            <a:endParaRPr lang="en-US" sz="2800" dirty="0" smtClean="0">
              <a:solidFill>
                <a:srgbClr val="000000"/>
              </a:solidFill>
              <a:latin typeface="Avenir Book"/>
              <a:ea typeface="ＭＳ Ｐゴシック" charset="0"/>
              <a:cs typeface="Avenir Book"/>
            </a:endParaRPr>
          </a:p>
          <a:p>
            <a:pPr marL="723900" lvl="0" indent="-457200" defTabSz="730250" fontAlgn="base">
              <a:spcBef>
                <a:spcPct val="0"/>
              </a:spcBef>
              <a:spcAft>
                <a:spcPct val="0"/>
              </a:spcAft>
              <a:buFont typeface="Arial"/>
              <a:buChar char="•"/>
            </a:pPr>
            <a:r>
              <a:rPr lang="en-US" sz="2800" dirty="0" smtClean="0">
                <a:solidFill>
                  <a:srgbClr val="000000"/>
                </a:solidFill>
                <a:latin typeface="Avenir Book"/>
                <a:ea typeface="ＭＳ Ｐゴシック" charset="0"/>
                <a:cs typeface="Avenir Book"/>
              </a:rPr>
              <a:t>Where?</a:t>
            </a:r>
          </a:p>
          <a:p>
            <a:pPr marL="723900" lvl="0" indent="-457200" defTabSz="730250" fontAlgn="base">
              <a:spcBef>
                <a:spcPct val="0"/>
              </a:spcBef>
              <a:spcAft>
                <a:spcPct val="0"/>
              </a:spcAft>
              <a:buFont typeface="Arial"/>
              <a:buChar char="•"/>
            </a:pPr>
            <a:endParaRPr lang="en-US" sz="2800" dirty="0">
              <a:solidFill>
                <a:srgbClr val="000000"/>
              </a:solidFill>
              <a:latin typeface="Avenir Book"/>
              <a:ea typeface="ＭＳ Ｐゴシック" charset="0"/>
              <a:cs typeface="Avenir Book"/>
            </a:endParaRPr>
          </a:p>
          <a:p>
            <a:pPr marL="723900" lvl="0" indent="-457200" defTabSz="730250" fontAlgn="base">
              <a:spcBef>
                <a:spcPct val="0"/>
              </a:spcBef>
              <a:spcAft>
                <a:spcPct val="0"/>
              </a:spcAft>
              <a:buFont typeface="Arial"/>
              <a:buChar char="•"/>
            </a:pPr>
            <a:r>
              <a:rPr lang="en-US" sz="2800" dirty="0" smtClean="0">
                <a:solidFill>
                  <a:srgbClr val="000000"/>
                </a:solidFill>
                <a:latin typeface="Avenir Book"/>
                <a:ea typeface="ＭＳ Ｐゴシック" charset="0"/>
                <a:cs typeface="Avenir Book"/>
              </a:rPr>
              <a:t>When?</a:t>
            </a:r>
            <a:endParaRPr lang="en-US" sz="2800" dirty="0">
              <a:solidFill>
                <a:srgbClr val="000000"/>
              </a:solidFill>
              <a:latin typeface="Avenir Book"/>
              <a:ea typeface="ＭＳ Ｐゴシック" charset="0"/>
              <a:cs typeface="Avenir Book"/>
            </a:endParaRPr>
          </a:p>
          <a:p>
            <a:pPr marL="723900" indent="-457200" defTabSz="730250" fontAlgn="base">
              <a:spcBef>
                <a:spcPct val="0"/>
              </a:spcBef>
              <a:spcAft>
                <a:spcPct val="0"/>
              </a:spcAft>
              <a:buFont typeface="Arial"/>
              <a:buChar char="•"/>
            </a:pPr>
            <a:endParaRPr lang="en-US" sz="2400" dirty="0">
              <a:solidFill>
                <a:srgbClr val="000000"/>
              </a:solidFill>
              <a:latin typeface="Avenir Book"/>
              <a:ea typeface="ＭＳ Ｐゴシック" charset="0"/>
              <a:cs typeface="Avenir Book"/>
            </a:endParaRPr>
          </a:p>
          <a:p>
            <a:pPr marL="723900" indent="-457200" defTabSz="730250" fontAlgn="base">
              <a:spcBef>
                <a:spcPct val="0"/>
              </a:spcBef>
              <a:spcAft>
                <a:spcPct val="0"/>
              </a:spcAft>
              <a:buFont typeface="Arial"/>
              <a:buChar char="•"/>
            </a:pPr>
            <a:endParaRPr lang="en-US" sz="2400" dirty="0" smtClean="0">
              <a:solidFill>
                <a:srgbClr val="000000"/>
              </a:solidFill>
              <a:latin typeface="Avenir Book"/>
              <a:ea typeface="ＭＳ Ｐゴシック" charset="0"/>
              <a:cs typeface="Avenir Book"/>
            </a:endParaRPr>
          </a:p>
        </p:txBody>
      </p:sp>
      <p:pic>
        <p:nvPicPr>
          <p:cNvPr id="5" name="Picture 4" descr="Screen Shot 2016-06-10 at 10.50.59.png"/>
          <p:cNvPicPr>
            <a:picLocks noChangeAspect="1"/>
          </p:cNvPicPr>
          <p:nvPr/>
        </p:nvPicPr>
        <p:blipFill rotWithShape="1">
          <a:blip r:embed="rId3">
            <a:alphaModFix amt="40000"/>
            <a:extLst>
              <a:ext uri="{28A0092B-C50C-407E-A947-70E740481C1C}">
                <a14:useLocalDpi xmlns:a14="http://schemas.microsoft.com/office/drawing/2010/main" val="0"/>
              </a:ext>
            </a:extLst>
          </a:blip>
          <a:srcRect l="19657" b="5951"/>
          <a:stretch/>
        </p:blipFill>
        <p:spPr>
          <a:xfrm>
            <a:off x="3291023" y="722583"/>
            <a:ext cx="5844510" cy="5860060"/>
          </a:xfrm>
          <a:prstGeom prst="rect">
            <a:avLst/>
          </a:prstGeom>
          <a:ln>
            <a:noFill/>
          </a:ln>
          <a:effectLst>
            <a:softEdge rad="112500"/>
          </a:effectLst>
        </p:spPr>
      </p:pic>
    </p:spTree>
    <p:extLst>
      <p:ext uri="{BB962C8B-B14F-4D97-AF65-F5344CB8AC3E}">
        <p14:creationId xmlns:p14="http://schemas.microsoft.com/office/powerpoint/2010/main" val="33318666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smtClean="0">
                <a:solidFill>
                  <a:srgbClr val="FF0000"/>
                </a:solidFill>
                <a:latin typeface="Avenir Book" charset="0"/>
                <a:ea typeface="ＭＳ Ｐゴシック" charset="0"/>
                <a:cs typeface="Avenir Book" charset="0"/>
              </a:rPr>
              <a:t>Interaction Region Concept @ JLEIC</a:t>
            </a:r>
            <a:endParaRPr lang="en-US" sz="3600" b="0" dirty="0">
              <a:solidFill>
                <a:srgbClr val="A50A0D"/>
              </a:solidFill>
              <a:latin typeface="Avenir Book"/>
              <a:cs typeface="Avenir Book"/>
            </a:endParaRPr>
          </a:p>
        </p:txBody>
      </p:sp>
      <p:pic>
        <p:nvPicPr>
          <p:cNvPr id="4" name="Picture 3" descr="Screen Shot 2016-10-11 at 15.46.22.png"/>
          <p:cNvPicPr>
            <a:picLocks noChangeAspect="1"/>
          </p:cNvPicPr>
          <p:nvPr/>
        </p:nvPicPr>
        <p:blipFill rotWithShape="1">
          <a:blip r:embed="rId3">
            <a:extLst>
              <a:ext uri="{28A0092B-C50C-407E-A947-70E740481C1C}">
                <a14:useLocalDpi xmlns:a14="http://schemas.microsoft.com/office/drawing/2010/main" val="0"/>
              </a:ext>
            </a:extLst>
          </a:blip>
          <a:srcRect l="8951" t="15533" r="4012"/>
          <a:stretch/>
        </p:blipFill>
        <p:spPr>
          <a:xfrm>
            <a:off x="592667" y="2571311"/>
            <a:ext cx="7958666" cy="3531184"/>
          </a:xfrm>
          <a:prstGeom prst="rect">
            <a:avLst/>
          </a:prstGeom>
        </p:spPr>
      </p:pic>
      <p:sp>
        <p:nvSpPr>
          <p:cNvPr id="5" name="Rectangle 4"/>
          <p:cNvSpPr/>
          <p:nvPr/>
        </p:nvSpPr>
        <p:spPr>
          <a:xfrm>
            <a:off x="183445" y="882893"/>
            <a:ext cx="8777110" cy="1477328"/>
          </a:xfrm>
          <a:prstGeom prst="rect">
            <a:avLst/>
          </a:prstGeom>
        </p:spPr>
        <p:txBody>
          <a:bodyPr wrap="square">
            <a:spAutoFit/>
          </a:bodyPr>
          <a:lstStyle/>
          <a:p>
            <a:pPr marL="285750" indent="-285750">
              <a:buFont typeface="Arial"/>
              <a:buChar char="•"/>
            </a:pPr>
            <a:r>
              <a:rPr lang="en-US" dirty="0">
                <a:latin typeface="Avenir Book"/>
                <a:cs typeface="Avenir Book"/>
              </a:rPr>
              <a:t>The </a:t>
            </a:r>
            <a:r>
              <a:rPr lang="en-US" dirty="0" smtClean="0">
                <a:latin typeface="Avenir Book"/>
                <a:cs typeface="Avenir Book"/>
              </a:rPr>
              <a:t>goal </a:t>
            </a:r>
            <a:r>
              <a:rPr lang="en-US" dirty="0">
                <a:latin typeface="Avenir Book"/>
                <a:cs typeface="Avenir Book"/>
              </a:rPr>
              <a:t>is to get ~100% </a:t>
            </a:r>
            <a:r>
              <a:rPr lang="en-US" dirty="0" smtClean="0">
                <a:latin typeface="Avenir Book"/>
                <a:cs typeface="Avenir Book"/>
              </a:rPr>
              <a:t>acceptance for </a:t>
            </a:r>
            <a:r>
              <a:rPr lang="en-US" dirty="0">
                <a:latin typeface="Avenir Book"/>
                <a:cs typeface="Avenir Book"/>
              </a:rPr>
              <a:t>all final state </a:t>
            </a:r>
            <a:r>
              <a:rPr lang="en-US" dirty="0" smtClean="0">
                <a:latin typeface="Avenir Book"/>
                <a:cs typeface="Avenir Book"/>
              </a:rPr>
              <a:t>particles</a:t>
            </a:r>
            <a:r>
              <a:rPr lang="en-US" dirty="0">
                <a:latin typeface="Avenir Book"/>
                <a:cs typeface="Avenir Book"/>
              </a:rPr>
              <a:t>, and </a:t>
            </a:r>
            <a:r>
              <a:rPr lang="en-US" dirty="0" smtClean="0">
                <a:latin typeface="Avenir Book"/>
                <a:cs typeface="Avenir Book"/>
              </a:rPr>
              <a:t>measure them </a:t>
            </a:r>
            <a:r>
              <a:rPr lang="en-US" dirty="0">
                <a:latin typeface="Avenir Book"/>
                <a:cs typeface="Avenir Book"/>
              </a:rPr>
              <a:t>with good </a:t>
            </a:r>
            <a:r>
              <a:rPr lang="en-US" dirty="0" smtClean="0">
                <a:latin typeface="Avenir Book"/>
                <a:cs typeface="Avenir Book"/>
              </a:rPr>
              <a:t>resolution.</a:t>
            </a:r>
          </a:p>
          <a:p>
            <a:endParaRPr lang="en-US" dirty="0" smtClean="0">
              <a:latin typeface="Avenir Book"/>
              <a:cs typeface="Avenir Book"/>
            </a:endParaRPr>
          </a:p>
          <a:p>
            <a:pPr marL="285750" indent="-285750">
              <a:buFont typeface="Arial"/>
              <a:buChar char="•"/>
            </a:pPr>
            <a:r>
              <a:rPr lang="en-US" dirty="0">
                <a:latin typeface="Avenir Book"/>
                <a:cs typeface="Avenir Book"/>
              </a:rPr>
              <a:t>Experimental </a:t>
            </a:r>
            <a:r>
              <a:rPr lang="en-US" dirty="0" smtClean="0">
                <a:latin typeface="Avenir Book"/>
                <a:cs typeface="Avenir Book"/>
              </a:rPr>
              <a:t>challenges: a) beam </a:t>
            </a:r>
            <a:r>
              <a:rPr lang="en-US" dirty="0">
                <a:latin typeface="Avenir Book"/>
                <a:cs typeface="Avenir Book"/>
              </a:rPr>
              <a:t>elements limit </a:t>
            </a:r>
            <a:r>
              <a:rPr lang="en-US" dirty="0" smtClean="0">
                <a:latin typeface="Avenir Book"/>
                <a:cs typeface="Avenir Book"/>
              </a:rPr>
              <a:t>forward acceptance, b) central </a:t>
            </a:r>
            <a:r>
              <a:rPr lang="en-US" dirty="0">
                <a:latin typeface="Avenir Book"/>
                <a:cs typeface="Avenir Book"/>
              </a:rPr>
              <a:t>Solenoid not </a:t>
            </a:r>
            <a:r>
              <a:rPr lang="en-US" dirty="0" smtClean="0">
                <a:latin typeface="Avenir Book"/>
                <a:cs typeface="Avenir Book"/>
              </a:rPr>
              <a:t>effective for forward</a:t>
            </a:r>
            <a:endParaRPr lang="en-US" dirty="0">
              <a:latin typeface="Avenir Book"/>
              <a:cs typeface="Avenir Book"/>
            </a:endParaRPr>
          </a:p>
        </p:txBody>
      </p:sp>
      <p:sp>
        <p:nvSpPr>
          <p:cNvPr id="7" name="Rectangle 6"/>
          <p:cNvSpPr/>
          <p:nvPr/>
        </p:nvSpPr>
        <p:spPr>
          <a:xfrm>
            <a:off x="183445" y="2891065"/>
            <a:ext cx="3110088" cy="584776"/>
          </a:xfrm>
          <a:prstGeom prst="rect">
            <a:avLst/>
          </a:prstGeom>
        </p:spPr>
        <p:txBody>
          <a:bodyPr wrap="square">
            <a:spAutoFit/>
          </a:bodyPr>
          <a:lstStyle/>
          <a:p>
            <a:r>
              <a:rPr lang="en-US" sz="1600" dirty="0">
                <a:solidFill>
                  <a:srgbClr val="0000FF"/>
                </a:solidFill>
                <a:latin typeface="Avenir Black"/>
                <a:cs typeface="Avenir Black"/>
              </a:rPr>
              <a:t>Beam crossing angle creates</a:t>
            </a:r>
          </a:p>
          <a:p>
            <a:r>
              <a:rPr lang="en-US" sz="1600" dirty="0">
                <a:solidFill>
                  <a:srgbClr val="0000FF"/>
                </a:solidFill>
                <a:latin typeface="Avenir Black"/>
                <a:cs typeface="Avenir Black"/>
              </a:rPr>
              <a:t>room for forward dipoles</a:t>
            </a:r>
          </a:p>
        </p:txBody>
      </p:sp>
      <p:sp>
        <p:nvSpPr>
          <p:cNvPr id="8" name="Rectangle 7"/>
          <p:cNvSpPr/>
          <p:nvPr/>
        </p:nvSpPr>
        <p:spPr>
          <a:xfrm>
            <a:off x="5627516" y="5414733"/>
            <a:ext cx="3516484" cy="1323439"/>
          </a:xfrm>
          <a:prstGeom prst="rect">
            <a:avLst/>
          </a:prstGeom>
        </p:spPr>
        <p:txBody>
          <a:bodyPr wrap="square">
            <a:spAutoFit/>
          </a:bodyPr>
          <a:lstStyle/>
          <a:p>
            <a:r>
              <a:rPr lang="en-US" sz="1600" dirty="0">
                <a:solidFill>
                  <a:srgbClr val="0000FF"/>
                </a:solidFill>
                <a:latin typeface="Avenir Black"/>
                <a:cs typeface="Avenir Black"/>
              </a:rPr>
              <a:t>Dipoles analyze the </a:t>
            </a:r>
            <a:r>
              <a:rPr lang="en-US" sz="1600" dirty="0" smtClean="0">
                <a:solidFill>
                  <a:srgbClr val="0000FF"/>
                </a:solidFill>
                <a:latin typeface="Avenir Black"/>
                <a:cs typeface="Avenir Black"/>
              </a:rPr>
              <a:t>forward particles and </a:t>
            </a:r>
            <a:r>
              <a:rPr lang="en-US" sz="1600" dirty="0">
                <a:solidFill>
                  <a:srgbClr val="0000FF"/>
                </a:solidFill>
                <a:latin typeface="Avenir Black"/>
                <a:cs typeface="Avenir Black"/>
              </a:rPr>
              <a:t>create space for detectors in the forward </a:t>
            </a:r>
            <a:r>
              <a:rPr lang="en-US" sz="1600" dirty="0" smtClean="0">
                <a:solidFill>
                  <a:srgbClr val="0000FF"/>
                </a:solidFill>
                <a:latin typeface="Avenir Black"/>
                <a:cs typeface="Avenir Black"/>
              </a:rPr>
              <a:t>direction </a:t>
            </a:r>
            <a:r>
              <a:rPr lang="en-US" sz="1600" dirty="0" smtClean="0">
                <a:latin typeface="Avenir Book"/>
                <a:cs typeface="Avenir Book"/>
              </a:rPr>
              <a:t>(Particles associated with Initial Ion)</a:t>
            </a:r>
            <a:endParaRPr lang="en-US" sz="1600" dirty="0">
              <a:latin typeface="Calibri" charset="0"/>
            </a:endParaRPr>
          </a:p>
          <a:p>
            <a:endParaRPr lang="en-US" sz="1600" dirty="0">
              <a:solidFill>
                <a:srgbClr val="0000FF"/>
              </a:solidFill>
              <a:latin typeface="Avenir Black"/>
              <a:cs typeface="Avenir Black"/>
            </a:endParaRPr>
          </a:p>
        </p:txBody>
      </p:sp>
      <p:sp>
        <p:nvSpPr>
          <p:cNvPr id="9" name="Rectangle 8"/>
          <p:cNvSpPr/>
          <p:nvPr/>
        </p:nvSpPr>
        <p:spPr>
          <a:xfrm>
            <a:off x="5898446" y="2147791"/>
            <a:ext cx="3245554" cy="1077218"/>
          </a:xfrm>
          <a:prstGeom prst="rect">
            <a:avLst/>
          </a:prstGeom>
        </p:spPr>
        <p:txBody>
          <a:bodyPr wrap="square">
            <a:spAutoFit/>
          </a:bodyPr>
          <a:lstStyle/>
          <a:p>
            <a:r>
              <a:rPr lang="en-US" sz="1600" dirty="0" smtClean="0">
                <a:solidFill>
                  <a:srgbClr val="0000FF"/>
                </a:solidFill>
                <a:latin typeface="Avenir Black"/>
                <a:cs typeface="Avenir Black"/>
              </a:rPr>
              <a:t>Central Detector with Solenoid Magnet </a:t>
            </a:r>
            <a:r>
              <a:rPr lang="en-US" sz="1600" dirty="0">
                <a:latin typeface="Avenir Book"/>
                <a:cs typeface="Avenir Book"/>
              </a:rPr>
              <a:t>(to analyze scattered electron and </a:t>
            </a:r>
            <a:r>
              <a:rPr lang="en-US" sz="1600" dirty="0">
                <a:latin typeface="Calibri" charset="0"/>
              </a:rPr>
              <a:t>particles associated with struck </a:t>
            </a:r>
            <a:r>
              <a:rPr lang="en-US" sz="1600" dirty="0" err="1">
                <a:latin typeface="Calibri" charset="0"/>
              </a:rPr>
              <a:t>parton</a:t>
            </a:r>
            <a:r>
              <a:rPr lang="en-US" sz="1600" dirty="0" smtClean="0">
                <a:latin typeface="Calibri" charset="0"/>
              </a:rPr>
              <a:t>)</a:t>
            </a:r>
            <a:endParaRPr lang="en-US" sz="1600" dirty="0">
              <a:latin typeface="Calibri" charset="0"/>
            </a:endParaRPr>
          </a:p>
        </p:txBody>
      </p:sp>
      <p:cxnSp>
        <p:nvCxnSpPr>
          <p:cNvPr id="11" name="Curved Connector 10"/>
          <p:cNvCxnSpPr/>
          <p:nvPr/>
        </p:nvCxnSpPr>
        <p:spPr>
          <a:xfrm rot="5400000">
            <a:off x="5292060" y="2559012"/>
            <a:ext cx="789440" cy="507999"/>
          </a:xfrm>
          <a:prstGeom prst="curvedConnector3">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p:nvPr/>
        </p:nvCxnSpPr>
        <p:spPr>
          <a:xfrm rot="5400000" flipH="1" flipV="1">
            <a:off x="5666170" y="4931278"/>
            <a:ext cx="673398" cy="491069"/>
          </a:xfrm>
          <a:prstGeom prst="curvedConnector3">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p:nvPr/>
        </p:nvCxnSpPr>
        <p:spPr>
          <a:xfrm rot="16200000" flipH="1">
            <a:off x="2580354" y="3647154"/>
            <a:ext cx="884490" cy="541865"/>
          </a:xfrm>
          <a:prstGeom prst="curvedConnector3">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71515" y="2686398"/>
            <a:ext cx="366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7077" y="5270317"/>
            <a:ext cx="3841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27272" y="4870800"/>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9"/>
          <p:cNvSpPr txBox="1">
            <a:spLocks noChangeArrowheads="1"/>
          </p:cNvSpPr>
          <p:nvPr/>
        </p:nvSpPr>
        <p:spPr bwMode="auto">
          <a:xfrm>
            <a:off x="0" y="6193077"/>
            <a:ext cx="1676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Arial" charset="0"/>
              </a:defRPr>
            </a:lvl1pPr>
            <a:lvl2pPr marL="37931725" indent="-37474525">
              <a:defRPr sz="3600">
                <a:solidFill>
                  <a:schemeClr val="tx1"/>
                </a:solidFill>
                <a:latin typeface="Arial" charset="0"/>
                <a:ea typeface="Arial" charset="0"/>
                <a:cs typeface="Arial" charset="0"/>
              </a:defRPr>
            </a:lvl2pPr>
            <a:lvl3pPr>
              <a:defRPr sz="3600">
                <a:solidFill>
                  <a:schemeClr val="tx1"/>
                </a:solidFill>
                <a:latin typeface="Arial" charset="0"/>
                <a:ea typeface="Arial" charset="0"/>
                <a:cs typeface="Arial" charset="0"/>
              </a:defRPr>
            </a:lvl3pPr>
            <a:lvl4pPr>
              <a:defRPr sz="3600">
                <a:solidFill>
                  <a:schemeClr val="tx1"/>
                </a:solidFill>
                <a:latin typeface="Arial" charset="0"/>
                <a:ea typeface="Arial" charset="0"/>
                <a:cs typeface="Arial" charset="0"/>
              </a:defRPr>
            </a:lvl4pPr>
            <a:lvl5pPr>
              <a:defRPr sz="3600">
                <a:solidFill>
                  <a:schemeClr val="tx1"/>
                </a:solidFill>
                <a:latin typeface="Arial" charset="0"/>
                <a:ea typeface="Arial" charset="0"/>
                <a:cs typeface="Arial" charset="0"/>
              </a:defRPr>
            </a:lvl5pPr>
            <a:lvl6pPr marL="457200" eaLnBrk="0" fontAlgn="base" hangingPunct="0">
              <a:spcBef>
                <a:spcPct val="0"/>
              </a:spcBef>
              <a:spcAft>
                <a:spcPct val="0"/>
              </a:spcAft>
              <a:defRPr sz="3600">
                <a:solidFill>
                  <a:schemeClr val="tx1"/>
                </a:solidFill>
                <a:latin typeface="Arial" charset="0"/>
                <a:ea typeface="Arial" charset="0"/>
                <a:cs typeface="Arial" charset="0"/>
              </a:defRPr>
            </a:lvl6pPr>
            <a:lvl7pPr marL="914400" eaLnBrk="0" fontAlgn="base" hangingPunct="0">
              <a:spcBef>
                <a:spcPct val="0"/>
              </a:spcBef>
              <a:spcAft>
                <a:spcPct val="0"/>
              </a:spcAft>
              <a:defRPr sz="3600">
                <a:solidFill>
                  <a:schemeClr val="tx1"/>
                </a:solidFill>
                <a:latin typeface="Arial" charset="0"/>
                <a:ea typeface="Arial" charset="0"/>
                <a:cs typeface="Arial" charset="0"/>
              </a:defRPr>
            </a:lvl7pPr>
            <a:lvl8pPr marL="1371600" eaLnBrk="0" fontAlgn="base" hangingPunct="0">
              <a:spcBef>
                <a:spcPct val="0"/>
              </a:spcBef>
              <a:spcAft>
                <a:spcPct val="0"/>
              </a:spcAft>
              <a:defRPr sz="3600">
                <a:solidFill>
                  <a:schemeClr val="tx1"/>
                </a:solidFill>
                <a:latin typeface="Arial" charset="0"/>
                <a:ea typeface="Arial" charset="0"/>
                <a:cs typeface="Arial" charset="0"/>
              </a:defRPr>
            </a:lvl8pPr>
            <a:lvl9pPr marL="1828800" eaLnBrk="0" fontAlgn="base" hangingPunct="0">
              <a:spcBef>
                <a:spcPct val="0"/>
              </a:spcBef>
              <a:spcAft>
                <a:spcPct val="0"/>
              </a:spcAft>
              <a:defRPr sz="3600">
                <a:solidFill>
                  <a:schemeClr val="tx1"/>
                </a:solidFill>
                <a:latin typeface="Arial" charset="0"/>
                <a:ea typeface="Arial" charset="0"/>
                <a:cs typeface="Arial" charset="0"/>
              </a:defRPr>
            </a:lvl9pPr>
          </a:lstStyle>
          <a:p>
            <a:pPr algn="r" eaLnBrk="1" hangingPunct="1"/>
            <a:r>
              <a:rPr lang="en-US" sz="1200" dirty="0">
                <a:latin typeface="Calibri" charset="0"/>
              </a:rPr>
              <a:t>Courtesy of R. Yoshida</a:t>
            </a:r>
          </a:p>
        </p:txBody>
      </p:sp>
    </p:spTree>
    <p:extLst>
      <p:ext uri="{BB962C8B-B14F-4D97-AF65-F5344CB8AC3E}">
        <p14:creationId xmlns:p14="http://schemas.microsoft.com/office/powerpoint/2010/main" val="16810763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smtClean="0">
                <a:solidFill>
                  <a:srgbClr val="FF0000"/>
                </a:solidFill>
                <a:latin typeface="Avenir Book" charset="0"/>
                <a:ea typeface="ＭＳ Ｐゴシック" charset="0"/>
                <a:cs typeface="Avenir Book" charset="0"/>
              </a:rPr>
              <a:t>Detector and Interaction Region @ JLEIC</a:t>
            </a:r>
            <a:endParaRPr lang="en-US" sz="3600" b="0" dirty="0">
              <a:solidFill>
                <a:srgbClr val="A50A0D"/>
              </a:solidFill>
              <a:latin typeface="Avenir Book"/>
              <a:cs typeface="Avenir Book"/>
            </a:endParaRPr>
          </a:p>
        </p:txBody>
      </p:sp>
      <p:grpSp>
        <p:nvGrpSpPr>
          <p:cNvPr id="7" name="Group 3"/>
          <p:cNvGrpSpPr>
            <a:grpSpLocks/>
          </p:cNvGrpSpPr>
          <p:nvPr/>
        </p:nvGrpSpPr>
        <p:grpSpPr bwMode="auto">
          <a:xfrm>
            <a:off x="381000" y="5115455"/>
            <a:ext cx="8483600" cy="1182687"/>
            <a:chOff x="381000" y="990600"/>
            <a:chExt cx="8484015" cy="1182140"/>
          </a:xfrm>
        </p:grpSpPr>
        <p:pic>
          <p:nvPicPr>
            <p:cNvPr id="8" name="Picture 2" descr="C:\Users\zhao\Downloads\meic_det1_full_fla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831272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5562853" y="1639412"/>
              <a:ext cx="2362316" cy="30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0" tIns="41100" rIns="66670" bIns="33345"/>
            <a:lstStyle>
              <a:lvl1pPr>
                <a:tabLst>
                  <a:tab pos="723900" algn="l"/>
                </a:tabLst>
                <a:defRPr sz="3600">
                  <a:solidFill>
                    <a:schemeClr val="tx1"/>
                  </a:solidFill>
                  <a:latin typeface="Arial" charset="0"/>
                  <a:ea typeface="ＭＳ Ｐゴシック" charset="0"/>
                  <a:cs typeface="Arial" charset="0"/>
                </a:defRPr>
              </a:lvl1pPr>
              <a:lvl2pPr marL="37931725" indent="-37474525">
                <a:tabLst>
                  <a:tab pos="723900" algn="l"/>
                </a:tabLst>
                <a:defRPr sz="3600">
                  <a:solidFill>
                    <a:schemeClr val="tx1"/>
                  </a:solidFill>
                  <a:latin typeface="Arial" charset="0"/>
                  <a:ea typeface="Arial" charset="0"/>
                  <a:cs typeface="Arial" charset="0"/>
                </a:defRPr>
              </a:lvl2pPr>
              <a:lvl3pPr>
                <a:tabLst>
                  <a:tab pos="723900" algn="l"/>
                </a:tabLst>
                <a:defRPr sz="3600">
                  <a:solidFill>
                    <a:schemeClr val="tx1"/>
                  </a:solidFill>
                  <a:latin typeface="Arial" charset="0"/>
                  <a:ea typeface="Arial" charset="0"/>
                  <a:cs typeface="Arial" charset="0"/>
                </a:defRPr>
              </a:lvl3pPr>
              <a:lvl4pPr>
                <a:tabLst>
                  <a:tab pos="723900" algn="l"/>
                </a:tabLst>
                <a:defRPr sz="3600">
                  <a:solidFill>
                    <a:schemeClr val="tx1"/>
                  </a:solidFill>
                  <a:latin typeface="Arial" charset="0"/>
                  <a:ea typeface="Arial" charset="0"/>
                  <a:cs typeface="Arial" charset="0"/>
                </a:defRPr>
              </a:lvl4pPr>
              <a:lvl5pPr>
                <a:tabLst>
                  <a:tab pos="7239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7239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7239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7239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723900" algn="l"/>
                </a:tabLst>
                <a:defRPr sz="3600">
                  <a:solidFill>
                    <a:schemeClr val="tx1"/>
                  </a:solidFill>
                  <a:latin typeface="Arial" charset="0"/>
                  <a:ea typeface="Arial" charset="0"/>
                  <a:cs typeface="Arial" charset="0"/>
                </a:defRPr>
              </a:lvl9pPr>
            </a:lstStyle>
            <a:p>
              <a:pPr algn="ctr" defTabSz="914400" hangingPunct="1"/>
              <a:r>
                <a:rPr lang="en-US" sz="1200" dirty="0">
                  <a:solidFill>
                    <a:srgbClr val="008000"/>
                  </a:solidFill>
                  <a:latin typeface="Avenir Book"/>
                  <a:ea typeface="MS PGothic" charset="0"/>
                  <a:cs typeface="Avenir Book"/>
                </a:rPr>
                <a:t>Forward hadron spectrometer</a:t>
              </a:r>
            </a:p>
          </p:txBody>
        </p:sp>
        <p:sp>
          <p:nvSpPr>
            <p:cNvPr id="10" name="Text Box 4"/>
            <p:cNvSpPr txBox="1">
              <a:spLocks noChangeArrowheads="1"/>
            </p:cNvSpPr>
            <p:nvPr/>
          </p:nvSpPr>
          <p:spPr bwMode="auto">
            <a:xfrm>
              <a:off x="914426" y="1515291"/>
              <a:ext cx="1828889" cy="45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6670" tIns="41100" rIns="66670" bIns="33345"/>
            <a:lstStyle>
              <a:lvl1pPr>
                <a:tabLst>
                  <a:tab pos="723900" algn="l"/>
                </a:tabLst>
                <a:defRPr sz="3600">
                  <a:solidFill>
                    <a:schemeClr val="tx1"/>
                  </a:solidFill>
                  <a:latin typeface="Arial" charset="0"/>
                  <a:ea typeface="ＭＳ Ｐゴシック" charset="0"/>
                  <a:cs typeface="Arial" charset="0"/>
                </a:defRPr>
              </a:lvl1pPr>
              <a:lvl2pPr marL="37931725" indent="-37474525">
                <a:tabLst>
                  <a:tab pos="723900" algn="l"/>
                </a:tabLst>
                <a:defRPr sz="3600">
                  <a:solidFill>
                    <a:schemeClr val="tx1"/>
                  </a:solidFill>
                  <a:latin typeface="Arial" charset="0"/>
                  <a:ea typeface="Arial" charset="0"/>
                  <a:cs typeface="Arial" charset="0"/>
                </a:defRPr>
              </a:lvl2pPr>
              <a:lvl3pPr>
                <a:tabLst>
                  <a:tab pos="723900" algn="l"/>
                </a:tabLst>
                <a:defRPr sz="3600">
                  <a:solidFill>
                    <a:schemeClr val="tx1"/>
                  </a:solidFill>
                  <a:latin typeface="Arial" charset="0"/>
                  <a:ea typeface="Arial" charset="0"/>
                  <a:cs typeface="Arial" charset="0"/>
                </a:defRPr>
              </a:lvl3pPr>
              <a:lvl4pPr>
                <a:tabLst>
                  <a:tab pos="723900" algn="l"/>
                </a:tabLst>
                <a:defRPr sz="3600">
                  <a:solidFill>
                    <a:schemeClr val="tx1"/>
                  </a:solidFill>
                  <a:latin typeface="Arial" charset="0"/>
                  <a:ea typeface="Arial" charset="0"/>
                  <a:cs typeface="Arial" charset="0"/>
                </a:defRPr>
              </a:lvl4pPr>
              <a:lvl5pPr>
                <a:tabLst>
                  <a:tab pos="7239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7239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7239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7239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723900" algn="l"/>
                </a:tabLst>
                <a:defRPr sz="3600">
                  <a:solidFill>
                    <a:schemeClr val="tx1"/>
                  </a:solidFill>
                  <a:latin typeface="Arial" charset="0"/>
                  <a:ea typeface="Arial" charset="0"/>
                  <a:cs typeface="Arial" charset="0"/>
                </a:defRPr>
              </a:lvl9pPr>
            </a:lstStyle>
            <a:p>
              <a:pPr algn="ctr" defTabSz="914400" hangingPunct="1"/>
              <a:r>
                <a:rPr lang="en-US" sz="1200" dirty="0">
                  <a:solidFill>
                    <a:srgbClr val="008000"/>
                  </a:solidFill>
                  <a:latin typeface="Avenir Book"/>
                  <a:ea typeface="MS PGothic" charset="0"/>
                  <a:cs typeface="Avenir Book"/>
                </a:rPr>
                <a:t>low-Q</a:t>
              </a:r>
              <a:r>
                <a:rPr lang="en-US" sz="1200" baseline="33000" dirty="0">
                  <a:solidFill>
                    <a:srgbClr val="008000"/>
                  </a:solidFill>
                  <a:latin typeface="Avenir Book"/>
                  <a:ea typeface="MS PGothic" charset="0"/>
                  <a:cs typeface="Avenir Book"/>
                </a:rPr>
                <a:t>2 </a:t>
              </a:r>
              <a:r>
                <a:rPr lang="en-US" sz="1200" dirty="0">
                  <a:solidFill>
                    <a:srgbClr val="008000"/>
                  </a:solidFill>
                  <a:latin typeface="Avenir Book"/>
                  <a:ea typeface="MS PGothic" charset="0"/>
                  <a:cs typeface="Avenir Book"/>
                </a:rPr>
                <a:t>electron </a:t>
              </a:r>
              <a:r>
                <a:rPr lang="en-US" sz="1200" dirty="0">
                  <a:solidFill>
                    <a:srgbClr val="000000"/>
                  </a:solidFill>
                  <a:latin typeface="Avenir Book"/>
                  <a:ea typeface="MS PGothic" charset="0"/>
                  <a:cs typeface="Avenir Book"/>
                </a:rPr>
                <a:t>detection</a:t>
              </a:r>
            </a:p>
            <a:p>
              <a:pPr algn="ctr" defTabSz="914400" hangingPunct="1"/>
              <a:r>
                <a:rPr lang="en-US" sz="1200" dirty="0">
                  <a:solidFill>
                    <a:srgbClr val="000000"/>
                  </a:solidFill>
                  <a:latin typeface="Avenir Book"/>
                  <a:ea typeface="MS PGothic" charset="0"/>
                  <a:cs typeface="Avenir Book"/>
                </a:rPr>
                <a:t>and</a:t>
              </a:r>
              <a:r>
                <a:rPr lang="en-US" sz="1200" dirty="0">
                  <a:solidFill>
                    <a:srgbClr val="008000"/>
                  </a:solidFill>
                  <a:latin typeface="Avenir Book"/>
                  <a:ea typeface="MS PGothic" charset="0"/>
                  <a:cs typeface="Avenir Book"/>
                </a:rPr>
                <a:t> Compton </a:t>
              </a:r>
              <a:r>
                <a:rPr lang="en-US" sz="1200" dirty="0" err="1">
                  <a:solidFill>
                    <a:srgbClr val="008000"/>
                  </a:solidFill>
                  <a:latin typeface="Avenir Book"/>
                  <a:ea typeface="MS PGothic" charset="0"/>
                  <a:cs typeface="Avenir Book"/>
                </a:rPr>
                <a:t>polarimeter</a:t>
              </a:r>
              <a:endParaRPr lang="en-US" sz="1200" dirty="0">
                <a:solidFill>
                  <a:srgbClr val="008000"/>
                </a:solidFill>
                <a:latin typeface="Avenir Book"/>
                <a:ea typeface="MS PGothic" charset="0"/>
                <a:cs typeface="Avenir Book"/>
              </a:endParaRPr>
            </a:p>
          </p:txBody>
        </p:sp>
        <p:sp>
          <p:nvSpPr>
            <p:cNvPr id="11" name="Line 12"/>
            <p:cNvSpPr>
              <a:spLocks noChangeShapeType="1"/>
            </p:cNvSpPr>
            <p:nvPr/>
          </p:nvSpPr>
          <p:spPr bwMode="auto">
            <a:xfrm flipH="1">
              <a:off x="8077200" y="1371600"/>
              <a:ext cx="541440" cy="1440"/>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lIns="82197" tIns="41100" rIns="82197" bIns="41100"/>
            <a:lstStyle/>
            <a:p>
              <a:endParaRPr lang="en-US"/>
            </a:p>
          </p:txBody>
        </p:sp>
        <p:sp>
          <p:nvSpPr>
            <p:cNvPr id="12" name="Rectangle 13"/>
            <p:cNvSpPr>
              <a:spLocks noChangeArrowheads="1"/>
            </p:cNvSpPr>
            <p:nvPr/>
          </p:nvSpPr>
          <p:spPr bwMode="auto">
            <a:xfrm>
              <a:off x="609611" y="990600"/>
              <a:ext cx="263538" cy="2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02" tIns="40457" rIns="80902" bIns="40457">
              <a:spAutoFit/>
            </a:bodyPr>
            <a:lstStyle/>
            <a:p>
              <a:pPr defTabSz="914400" hangingPunct="1"/>
              <a:r>
                <a:rPr lang="de-DE" sz="1300" b="1">
                  <a:solidFill>
                    <a:srgbClr val="FF0000"/>
                  </a:solidFill>
                  <a:ea typeface="MS PGothic" charset="0"/>
                  <a:cs typeface="MS PGothic" charset="0"/>
                </a:rPr>
                <a:t>p</a:t>
              </a:r>
            </a:p>
          </p:txBody>
        </p:sp>
        <p:sp>
          <p:nvSpPr>
            <p:cNvPr id="13" name="Line 14"/>
            <p:cNvSpPr>
              <a:spLocks noChangeShapeType="1"/>
            </p:cNvSpPr>
            <p:nvPr/>
          </p:nvSpPr>
          <p:spPr bwMode="auto">
            <a:xfrm>
              <a:off x="838200" y="1191964"/>
              <a:ext cx="609600" cy="2723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lIns="82197" tIns="41100" rIns="82197" bIns="41100"/>
            <a:lstStyle/>
            <a:p>
              <a:endParaRPr lang="en-US"/>
            </a:p>
          </p:txBody>
        </p:sp>
        <p:sp>
          <p:nvSpPr>
            <p:cNvPr id="14" name="Text Box 18"/>
            <p:cNvSpPr txBox="1">
              <a:spLocks noChangeArrowheads="1"/>
            </p:cNvSpPr>
            <p:nvPr/>
          </p:nvSpPr>
          <p:spPr bwMode="auto">
            <a:xfrm>
              <a:off x="5410200" y="1027660"/>
              <a:ext cx="2286000" cy="34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670" tIns="41100" rIns="66670" bIns="33345"/>
            <a:lstStyle>
              <a:lvl1pPr>
                <a:tabLst>
                  <a:tab pos="723900" algn="l"/>
                  <a:tab pos="1447800" algn="l"/>
                </a:tabLst>
                <a:defRPr sz="3600">
                  <a:solidFill>
                    <a:schemeClr val="tx1"/>
                  </a:solidFill>
                  <a:latin typeface="Arial" charset="0"/>
                  <a:ea typeface="ＭＳ Ｐゴシック" charset="0"/>
                  <a:cs typeface="Arial" charset="0"/>
                </a:defRPr>
              </a:lvl1pPr>
              <a:lvl2pPr marL="37931725" indent="-37474525">
                <a:tabLst>
                  <a:tab pos="723900" algn="l"/>
                  <a:tab pos="1447800" algn="l"/>
                </a:tabLst>
                <a:defRPr sz="3600">
                  <a:solidFill>
                    <a:schemeClr val="tx1"/>
                  </a:solidFill>
                  <a:latin typeface="Arial" charset="0"/>
                  <a:ea typeface="Arial" charset="0"/>
                  <a:cs typeface="Arial" charset="0"/>
                </a:defRPr>
              </a:lvl2pPr>
              <a:lvl3pPr>
                <a:tabLst>
                  <a:tab pos="723900" algn="l"/>
                  <a:tab pos="1447800" algn="l"/>
                </a:tabLst>
                <a:defRPr sz="3600">
                  <a:solidFill>
                    <a:schemeClr val="tx1"/>
                  </a:solidFill>
                  <a:latin typeface="Arial" charset="0"/>
                  <a:ea typeface="Arial" charset="0"/>
                  <a:cs typeface="Arial" charset="0"/>
                </a:defRPr>
              </a:lvl3pPr>
              <a:lvl4pPr>
                <a:tabLst>
                  <a:tab pos="723900" algn="l"/>
                  <a:tab pos="1447800" algn="l"/>
                </a:tabLst>
                <a:defRPr sz="3600">
                  <a:solidFill>
                    <a:schemeClr val="tx1"/>
                  </a:solidFill>
                  <a:latin typeface="Arial" charset="0"/>
                  <a:ea typeface="Arial" charset="0"/>
                  <a:cs typeface="Arial" charset="0"/>
                </a:defRPr>
              </a:lvl4pPr>
              <a:lvl5pPr>
                <a:tabLst>
                  <a:tab pos="723900" algn="l"/>
                  <a:tab pos="14478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723900" algn="l"/>
                  <a:tab pos="14478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723900" algn="l"/>
                  <a:tab pos="14478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723900" algn="l"/>
                  <a:tab pos="14478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723900" algn="l"/>
                  <a:tab pos="1447800" algn="l"/>
                </a:tabLst>
                <a:defRPr sz="3600">
                  <a:solidFill>
                    <a:schemeClr val="tx1"/>
                  </a:solidFill>
                  <a:latin typeface="Arial" charset="0"/>
                  <a:ea typeface="Arial" charset="0"/>
                  <a:cs typeface="Arial" charset="0"/>
                </a:defRPr>
              </a:lvl9pPr>
            </a:lstStyle>
            <a:p>
              <a:pPr algn="ctr" defTabSz="914400" hangingPunct="1"/>
              <a:r>
                <a:rPr lang="en-US" sz="1500" dirty="0">
                  <a:solidFill>
                    <a:srgbClr val="000000"/>
                  </a:solidFill>
                  <a:ea typeface="MS PGothic" charset="0"/>
                  <a:cs typeface="MS PGothic" charset="0"/>
                </a:rPr>
                <a:t>(</a:t>
              </a:r>
              <a:r>
                <a:rPr lang="en-US" sz="1500" dirty="0">
                  <a:solidFill>
                    <a:srgbClr val="000000"/>
                  </a:solidFill>
                  <a:latin typeface="Avenir Book"/>
                  <a:ea typeface="MS PGothic" charset="0"/>
                  <a:cs typeface="Avenir Book"/>
                </a:rPr>
                <a:t>top view in GEANT4)</a:t>
              </a:r>
            </a:p>
          </p:txBody>
        </p:sp>
        <p:sp>
          <p:nvSpPr>
            <p:cNvPr id="15" name="Rectangle 11"/>
            <p:cNvSpPr>
              <a:spLocks noChangeArrowheads="1"/>
            </p:cNvSpPr>
            <p:nvPr/>
          </p:nvSpPr>
          <p:spPr bwMode="auto">
            <a:xfrm>
              <a:off x="8611002" y="1142929"/>
              <a:ext cx="254013" cy="277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902" tIns="40457" rIns="80902" bIns="40457">
              <a:spAutoFit/>
            </a:bodyPr>
            <a:lstStyle/>
            <a:p>
              <a:pPr defTabSz="914400" hangingPunct="1"/>
              <a:r>
                <a:rPr lang="de-DE" sz="1300" b="1">
                  <a:solidFill>
                    <a:srgbClr val="3333FF"/>
                  </a:solidFill>
                  <a:ea typeface="MS PGothic" charset="0"/>
                  <a:cs typeface="MS PGothic" charset="0"/>
                </a:rPr>
                <a:t>e</a:t>
              </a:r>
            </a:p>
          </p:txBody>
        </p:sp>
        <p:sp>
          <p:nvSpPr>
            <p:cNvPr id="16" name="Text Box 18"/>
            <p:cNvSpPr txBox="1">
              <a:spLocks noChangeArrowheads="1"/>
            </p:cNvSpPr>
            <p:nvPr/>
          </p:nvSpPr>
          <p:spPr bwMode="auto">
            <a:xfrm>
              <a:off x="8077200" y="1828800"/>
              <a:ext cx="762000" cy="34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6670" tIns="41100" rIns="66670" bIns="33345"/>
            <a:lstStyle>
              <a:lvl1pPr>
                <a:tabLst>
                  <a:tab pos="723900" algn="l"/>
                  <a:tab pos="1447800" algn="l"/>
                </a:tabLst>
                <a:defRPr sz="3600">
                  <a:solidFill>
                    <a:schemeClr val="tx1"/>
                  </a:solidFill>
                  <a:latin typeface="Arial" charset="0"/>
                  <a:ea typeface="ＭＳ Ｐゴシック" charset="0"/>
                  <a:cs typeface="Arial" charset="0"/>
                </a:defRPr>
              </a:lvl1pPr>
              <a:lvl2pPr marL="37931725" indent="-37474525">
                <a:tabLst>
                  <a:tab pos="723900" algn="l"/>
                  <a:tab pos="1447800" algn="l"/>
                </a:tabLst>
                <a:defRPr sz="3600">
                  <a:solidFill>
                    <a:schemeClr val="tx1"/>
                  </a:solidFill>
                  <a:latin typeface="Arial" charset="0"/>
                  <a:ea typeface="Arial" charset="0"/>
                  <a:cs typeface="Arial" charset="0"/>
                </a:defRPr>
              </a:lvl2pPr>
              <a:lvl3pPr>
                <a:tabLst>
                  <a:tab pos="723900" algn="l"/>
                  <a:tab pos="1447800" algn="l"/>
                </a:tabLst>
                <a:defRPr sz="3600">
                  <a:solidFill>
                    <a:schemeClr val="tx1"/>
                  </a:solidFill>
                  <a:latin typeface="Arial" charset="0"/>
                  <a:ea typeface="Arial" charset="0"/>
                  <a:cs typeface="Arial" charset="0"/>
                </a:defRPr>
              </a:lvl3pPr>
              <a:lvl4pPr>
                <a:tabLst>
                  <a:tab pos="723900" algn="l"/>
                  <a:tab pos="1447800" algn="l"/>
                </a:tabLst>
                <a:defRPr sz="3600">
                  <a:solidFill>
                    <a:schemeClr val="tx1"/>
                  </a:solidFill>
                  <a:latin typeface="Arial" charset="0"/>
                  <a:ea typeface="Arial" charset="0"/>
                  <a:cs typeface="Arial" charset="0"/>
                </a:defRPr>
              </a:lvl4pPr>
              <a:lvl5pPr>
                <a:tabLst>
                  <a:tab pos="723900" algn="l"/>
                  <a:tab pos="14478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723900" algn="l"/>
                  <a:tab pos="14478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723900" algn="l"/>
                  <a:tab pos="14478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723900" algn="l"/>
                  <a:tab pos="14478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723900" algn="l"/>
                  <a:tab pos="1447800" algn="l"/>
                </a:tabLst>
                <a:defRPr sz="3600">
                  <a:solidFill>
                    <a:schemeClr val="tx1"/>
                  </a:solidFill>
                  <a:latin typeface="Arial" charset="0"/>
                  <a:ea typeface="Arial" charset="0"/>
                  <a:cs typeface="Arial" charset="0"/>
                </a:defRPr>
              </a:lvl9pPr>
            </a:lstStyle>
            <a:p>
              <a:pPr algn="ctr" defTabSz="914400" hangingPunct="1"/>
              <a:r>
                <a:rPr lang="en-US" sz="1400" dirty="0">
                  <a:solidFill>
                    <a:srgbClr val="000000"/>
                  </a:solidFill>
                  <a:latin typeface="Avenir Book"/>
                  <a:ea typeface="MS PGothic" charset="0"/>
                  <a:cs typeface="Avenir Book"/>
                </a:rPr>
                <a:t>ZDC</a:t>
              </a:r>
            </a:p>
          </p:txBody>
        </p:sp>
      </p:grpSp>
      <p:sp>
        <p:nvSpPr>
          <p:cNvPr id="17" name="AutoShape 16"/>
          <p:cNvSpPr>
            <a:spLocks/>
          </p:cNvSpPr>
          <p:nvPr/>
        </p:nvSpPr>
        <p:spPr bwMode="auto">
          <a:xfrm rot="5400000">
            <a:off x="4326732" y="614451"/>
            <a:ext cx="401638" cy="8232775"/>
          </a:xfrm>
          <a:prstGeom prst="leftBrace">
            <a:avLst>
              <a:gd name="adj1" fmla="val 279760"/>
              <a:gd name="adj2" fmla="val 56690"/>
            </a:avLst>
          </a:prstGeom>
          <a:noFill/>
          <a:ln w="15875">
            <a:solidFill>
              <a:srgbClr val="008000"/>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eaLnBrk="1" hangingPunct="1">
              <a:buFont typeface="Arial" charset="0"/>
              <a:buNone/>
            </a:pPr>
            <a:endParaRPr lang="en-US" sz="2000">
              <a:latin typeface="Times" charset="0"/>
            </a:endParaRPr>
          </a:p>
        </p:txBody>
      </p:sp>
      <p:pic>
        <p:nvPicPr>
          <p:cNvPr id="18" name="Picture 45" descr="ir_region_zero_dpx"/>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2243138"/>
            <a:ext cx="77787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46"/>
          <p:cNvSpPr>
            <a:spLocks noChangeShapeType="1"/>
          </p:cNvSpPr>
          <p:nvPr/>
        </p:nvSpPr>
        <p:spPr bwMode="auto">
          <a:xfrm flipV="1">
            <a:off x="3951288" y="2641600"/>
            <a:ext cx="0" cy="519113"/>
          </a:xfrm>
          <a:prstGeom prst="line">
            <a:avLst/>
          </a:prstGeom>
          <a:noFill/>
          <a:ln w="12573" cap="sq">
            <a:solidFill>
              <a:srgbClr val="000000"/>
            </a:solidFill>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20" name="Line 47"/>
          <p:cNvSpPr>
            <a:spLocks noChangeShapeType="1"/>
          </p:cNvSpPr>
          <p:nvPr/>
        </p:nvSpPr>
        <p:spPr bwMode="auto">
          <a:xfrm rot="10800000" flipH="1">
            <a:off x="6602413" y="2439988"/>
            <a:ext cx="0" cy="914400"/>
          </a:xfrm>
          <a:prstGeom prst="line">
            <a:avLst/>
          </a:prstGeom>
          <a:noFill/>
          <a:ln w="12573">
            <a:solidFill>
              <a:srgbClr val="0000FF"/>
            </a:solidFill>
            <a:prstDash val="dash"/>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21" name="Text Box 48"/>
          <p:cNvSpPr txBox="1">
            <a:spLocks noChangeArrowheads="1"/>
          </p:cNvSpPr>
          <p:nvPr/>
        </p:nvSpPr>
        <p:spPr bwMode="auto">
          <a:xfrm>
            <a:off x="3783013" y="2305050"/>
            <a:ext cx="3238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1239" tIns="37045" rIns="71239" bIns="37045">
            <a:spAutoFit/>
          </a:bodyPr>
          <a:lstStyle>
            <a:lvl1pPr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ＭＳ Ｐゴシック" charset="0"/>
                <a:cs typeface="Arial" charset="0"/>
              </a:defRPr>
            </a:lvl1pPr>
            <a:lvl2pPr marL="37931725" indent="-37474525"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2pPr>
            <a:lvl3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3pPr>
            <a:lvl4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4pPr>
            <a:lvl5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9pPr>
          </a:lstStyle>
          <a:p>
            <a:pPr algn="ctr">
              <a:buClr>
                <a:srgbClr val="000000"/>
              </a:buClr>
              <a:buSzPct val="45000"/>
              <a:buFont typeface="Wingdings" charset="0"/>
              <a:buNone/>
            </a:pPr>
            <a:r>
              <a:rPr lang="en-US" sz="1600">
                <a:solidFill>
                  <a:srgbClr val="000000"/>
                </a:solidFill>
                <a:latin typeface="Times New Roman" charset="0"/>
                <a:ea typeface="MS PGothic" charset="0"/>
                <a:cs typeface="MS PGothic" charset="0"/>
              </a:rPr>
              <a:t>IP</a:t>
            </a:r>
          </a:p>
        </p:txBody>
      </p:sp>
      <p:sp>
        <p:nvSpPr>
          <p:cNvPr id="22" name="Line 49"/>
          <p:cNvSpPr>
            <a:spLocks noChangeShapeType="1"/>
          </p:cNvSpPr>
          <p:nvPr/>
        </p:nvSpPr>
        <p:spPr bwMode="auto">
          <a:xfrm>
            <a:off x="7358063" y="2967038"/>
            <a:ext cx="482600" cy="1587"/>
          </a:xfrm>
          <a:prstGeom prst="line">
            <a:avLst/>
          </a:prstGeom>
          <a:noFill/>
          <a:ln w="19050" cap="sq">
            <a:solidFill>
              <a:srgbClr val="FF0000"/>
            </a:solidFill>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23" name="Text Box 50"/>
          <p:cNvSpPr txBox="1">
            <a:spLocks noChangeArrowheads="1"/>
          </p:cNvSpPr>
          <p:nvPr/>
        </p:nvSpPr>
        <p:spPr bwMode="auto">
          <a:xfrm>
            <a:off x="7523163" y="2633663"/>
            <a:ext cx="2794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1239" tIns="37045" rIns="71239" bIns="37045">
            <a:spAutoFit/>
          </a:bodyPr>
          <a:lstStyle>
            <a:lvl1pPr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ＭＳ Ｐゴシック" charset="0"/>
                <a:cs typeface="Arial" charset="0"/>
              </a:defRPr>
            </a:lvl1pPr>
            <a:lvl2pPr marL="37931725" indent="-37474525"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2pPr>
            <a:lvl3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3pPr>
            <a:lvl4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4pPr>
            <a:lvl5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9pPr>
          </a:lstStyle>
          <a:p>
            <a:r>
              <a:rPr lang="en-US" sz="1600">
                <a:solidFill>
                  <a:srgbClr val="FF0000"/>
                </a:solidFill>
                <a:latin typeface="Times New Roman" charset="0"/>
                <a:ea typeface="MS PGothic" charset="0"/>
                <a:cs typeface="MS PGothic" charset="0"/>
              </a:rPr>
              <a:t>e</a:t>
            </a:r>
            <a:r>
              <a:rPr lang="en-US" sz="1600" baseline="30000">
                <a:solidFill>
                  <a:srgbClr val="FF0000"/>
                </a:solidFill>
                <a:latin typeface="Times New Roman" charset="0"/>
                <a:ea typeface="MS PGothic" charset="0"/>
                <a:cs typeface="MS PGothic" charset="0"/>
              </a:rPr>
              <a:t>-</a:t>
            </a:r>
          </a:p>
        </p:txBody>
      </p:sp>
      <p:sp>
        <p:nvSpPr>
          <p:cNvPr id="24" name="Line 51"/>
          <p:cNvSpPr>
            <a:spLocks noChangeShapeType="1"/>
          </p:cNvSpPr>
          <p:nvPr/>
        </p:nvSpPr>
        <p:spPr bwMode="auto">
          <a:xfrm flipH="1">
            <a:off x="7358063" y="3576638"/>
            <a:ext cx="484187" cy="1587"/>
          </a:xfrm>
          <a:prstGeom prst="line">
            <a:avLst/>
          </a:prstGeom>
          <a:noFill/>
          <a:ln w="19050" cap="sq">
            <a:solidFill>
              <a:srgbClr val="0000FF"/>
            </a:solidFill>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25" name="Text Box 52"/>
          <p:cNvSpPr txBox="1">
            <a:spLocks noChangeArrowheads="1"/>
          </p:cNvSpPr>
          <p:nvPr/>
        </p:nvSpPr>
        <p:spPr bwMode="auto">
          <a:xfrm>
            <a:off x="7325351" y="3622675"/>
            <a:ext cx="516273" cy="3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1239" tIns="37045" rIns="71239" bIns="37045">
            <a:spAutoFit/>
          </a:bodyPr>
          <a:lstStyle>
            <a:lvl1pPr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ＭＳ Ｐゴシック" charset="0"/>
                <a:cs typeface="Arial" charset="0"/>
              </a:defRPr>
            </a:lvl1pPr>
            <a:lvl2pPr marL="37931725" indent="-37474525"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2pPr>
            <a:lvl3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3pPr>
            <a:lvl4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4pPr>
            <a:lvl5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9pPr>
          </a:lstStyle>
          <a:p>
            <a:pPr algn="ctr"/>
            <a:r>
              <a:rPr lang="en-US" sz="1600" dirty="0">
                <a:solidFill>
                  <a:srgbClr val="0000FF"/>
                </a:solidFill>
                <a:latin typeface="Avenir Book"/>
                <a:ea typeface="MS PGothic" charset="0"/>
                <a:cs typeface="Avenir Book"/>
              </a:rPr>
              <a:t>ions</a:t>
            </a:r>
          </a:p>
        </p:txBody>
      </p:sp>
      <p:sp>
        <p:nvSpPr>
          <p:cNvPr id="26" name="Line 53"/>
          <p:cNvSpPr>
            <a:spLocks noChangeShapeType="1"/>
          </p:cNvSpPr>
          <p:nvPr/>
        </p:nvSpPr>
        <p:spPr bwMode="auto">
          <a:xfrm rot="10800000" flipH="1">
            <a:off x="3592513" y="2843213"/>
            <a:ext cx="0" cy="246062"/>
          </a:xfrm>
          <a:prstGeom prst="line">
            <a:avLst/>
          </a:prstGeom>
          <a:noFill/>
          <a:ln w="12573">
            <a:solidFill>
              <a:srgbClr val="0000FF"/>
            </a:solidFill>
            <a:prstDash val="dash"/>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27" name="Line 54"/>
          <p:cNvSpPr>
            <a:spLocks noChangeShapeType="1"/>
          </p:cNvSpPr>
          <p:nvPr/>
        </p:nvSpPr>
        <p:spPr bwMode="auto">
          <a:xfrm>
            <a:off x="3595688" y="2836863"/>
            <a:ext cx="2997200" cy="0"/>
          </a:xfrm>
          <a:prstGeom prst="line">
            <a:avLst/>
          </a:prstGeom>
          <a:noFill/>
          <a:ln w="12573">
            <a:solidFill>
              <a:srgbClr val="0000FF"/>
            </a:solidFill>
            <a:prstDash val="dash"/>
            <a:miter lim="800000"/>
            <a:headEnd type="none" w="med" len="lg"/>
            <a:tailEnd/>
          </a:ln>
          <a:extLst>
            <a:ext uri="{909E8E84-426E-40dd-AFC4-6F175D3DCCD1}">
              <a14:hiddenFill xmlns:a14="http://schemas.microsoft.com/office/drawing/2010/main">
                <a:noFill/>
              </a14:hiddenFill>
            </a:ext>
          </a:extLst>
        </p:spPr>
        <p:txBody>
          <a:bodyPr/>
          <a:lstStyle/>
          <a:p>
            <a:endParaRPr lang="en-US"/>
          </a:p>
        </p:txBody>
      </p:sp>
      <p:sp>
        <p:nvSpPr>
          <p:cNvPr id="28" name="Text Box 55"/>
          <p:cNvSpPr txBox="1">
            <a:spLocks noChangeArrowheads="1"/>
          </p:cNvSpPr>
          <p:nvPr/>
        </p:nvSpPr>
        <p:spPr bwMode="auto">
          <a:xfrm>
            <a:off x="5684838" y="2139950"/>
            <a:ext cx="1817687" cy="3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71239" tIns="37045" rIns="71239" bIns="37045">
            <a:spAutoFit/>
          </a:bodyPr>
          <a:lstStyle>
            <a:lvl1pPr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ＭＳ Ｐゴシック" charset="0"/>
                <a:cs typeface="Arial" charset="0"/>
              </a:defRPr>
            </a:lvl1pPr>
            <a:lvl2pPr marL="37931725" indent="-37474525"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2pPr>
            <a:lvl3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3pPr>
            <a:lvl4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4pPr>
            <a:lvl5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9pPr>
          </a:lstStyle>
          <a:p>
            <a:pPr algn="ctr">
              <a:buClr>
                <a:srgbClr val="000000"/>
              </a:buClr>
              <a:buSzPct val="45000"/>
              <a:buFont typeface="Wingdings" charset="0"/>
              <a:buNone/>
            </a:pPr>
            <a:r>
              <a:rPr lang="en-US" sz="1600" dirty="0">
                <a:solidFill>
                  <a:srgbClr val="0000FF"/>
                </a:solidFill>
                <a:latin typeface="Avenir Book"/>
                <a:ea typeface="MS PGothic" charset="0"/>
                <a:cs typeface="Avenir Book"/>
              </a:rPr>
              <a:t>ion crab cavities</a:t>
            </a:r>
          </a:p>
        </p:txBody>
      </p:sp>
      <p:sp>
        <p:nvSpPr>
          <p:cNvPr id="29" name="Line 56"/>
          <p:cNvSpPr>
            <a:spLocks noChangeShapeType="1"/>
          </p:cNvSpPr>
          <p:nvPr/>
        </p:nvSpPr>
        <p:spPr bwMode="auto">
          <a:xfrm flipH="1" flipV="1">
            <a:off x="2263775" y="2093913"/>
            <a:ext cx="0" cy="993775"/>
          </a:xfrm>
          <a:prstGeom prst="line">
            <a:avLst/>
          </a:prstGeom>
          <a:noFill/>
          <a:ln w="12573">
            <a:solidFill>
              <a:srgbClr val="FF0000"/>
            </a:solidFill>
            <a:prstDash val="dash"/>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30" name="Line 57"/>
          <p:cNvSpPr>
            <a:spLocks noChangeShapeType="1"/>
          </p:cNvSpPr>
          <p:nvPr/>
        </p:nvSpPr>
        <p:spPr bwMode="auto">
          <a:xfrm flipH="1" flipV="1">
            <a:off x="4391025" y="2103438"/>
            <a:ext cx="0" cy="1042987"/>
          </a:xfrm>
          <a:prstGeom prst="line">
            <a:avLst/>
          </a:prstGeom>
          <a:noFill/>
          <a:ln w="12573">
            <a:solidFill>
              <a:srgbClr val="FF0000"/>
            </a:solidFill>
            <a:prstDash val="dash"/>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31" name="Line 58"/>
          <p:cNvSpPr>
            <a:spLocks noChangeShapeType="1"/>
          </p:cNvSpPr>
          <p:nvPr/>
        </p:nvSpPr>
        <p:spPr bwMode="auto">
          <a:xfrm>
            <a:off x="1749425" y="2093913"/>
            <a:ext cx="2641600" cy="0"/>
          </a:xfrm>
          <a:prstGeom prst="line">
            <a:avLst/>
          </a:prstGeom>
          <a:noFill/>
          <a:ln w="12573">
            <a:solidFill>
              <a:srgbClr val="FF0000"/>
            </a:solidFill>
            <a:prstDash val="dash"/>
            <a:miter lim="800000"/>
            <a:headEnd type="none" w="med" len="lg"/>
            <a:tailEnd/>
          </a:ln>
          <a:extLst>
            <a:ext uri="{909E8E84-426E-40dd-AFC4-6F175D3DCCD1}">
              <a14:hiddenFill xmlns:a14="http://schemas.microsoft.com/office/drawing/2010/main">
                <a:noFill/>
              </a14:hiddenFill>
            </a:ext>
          </a:extLst>
        </p:spPr>
        <p:txBody>
          <a:bodyPr/>
          <a:lstStyle/>
          <a:p>
            <a:endParaRPr lang="en-US"/>
          </a:p>
        </p:txBody>
      </p:sp>
      <p:sp>
        <p:nvSpPr>
          <p:cNvPr id="32" name="Text Box 59"/>
          <p:cNvSpPr txBox="1">
            <a:spLocks noChangeArrowheads="1"/>
          </p:cNvSpPr>
          <p:nvPr/>
        </p:nvSpPr>
        <p:spPr bwMode="auto">
          <a:xfrm>
            <a:off x="198588" y="1906588"/>
            <a:ext cx="1528612" cy="3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71239" tIns="37045" rIns="71239" bIns="37045">
            <a:spAutoFit/>
          </a:bodyPr>
          <a:lstStyle>
            <a:lvl1pPr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ＭＳ Ｐゴシック" charset="0"/>
                <a:cs typeface="Arial" charset="0"/>
              </a:defRPr>
            </a:lvl1pPr>
            <a:lvl2pPr marL="37931725" indent="-37474525" defTabSz="355600">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2pPr>
            <a:lvl3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3pPr>
            <a:lvl4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4pPr>
            <a:lvl5pPr>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5pPr>
            <a:lvl6pPr marL="4572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6pPr>
            <a:lvl7pPr marL="9144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7pPr>
            <a:lvl8pPr marL="13716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8pPr>
            <a:lvl9pPr marL="1828800" eaLnBrk="0" fontAlgn="base" hangingPunct="0">
              <a:spcBef>
                <a:spcPct val="0"/>
              </a:spcBef>
              <a:spcAft>
                <a:spcPct val="0"/>
              </a:spcAft>
              <a:tabLst>
                <a:tab pos="0" algn="l"/>
                <a:tab pos="723900" algn="l"/>
                <a:tab pos="1447800" algn="l"/>
                <a:tab pos="2171700" algn="l"/>
                <a:tab pos="2895600" algn="l"/>
                <a:tab pos="3619500" algn="l"/>
                <a:tab pos="4343400" algn="l"/>
                <a:tab pos="5067300" algn="l"/>
                <a:tab pos="5791200" algn="l"/>
                <a:tab pos="6515100" algn="l"/>
                <a:tab pos="7239000" algn="l"/>
                <a:tab pos="7962900" algn="l"/>
              </a:tabLst>
              <a:defRPr sz="3600">
                <a:solidFill>
                  <a:schemeClr val="tx1"/>
                </a:solidFill>
                <a:latin typeface="Arial" charset="0"/>
                <a:ea typeface="Arial" charset="0"/>
                <a:cs typeface="Arial" charset="0"/>
              </a:defRPr>
            </a:lvl9pPr>
          </a:lstStyle>
          <a:p>
            <a:pPr algn="r">
              <a:buClr>
                <a:srgbClr val="000000"/>
              </a:buClr>
              <a:buSzPct val="45000"/>
              <a:buFont typeface="Wingdings" charset="0"/>
              <a:buNone/>
            </a:pPr>
            <a:r>
              <a:rPr lang="en-US" sz="1600" dirty="0">
                <a:solidFill>
                  <a:srgbClr val="FF0000"/>
                </a:solidFill>
                <a:latin typeface="Avenir Book"/>
                <a:ea typeface="MS PGothic" charset="0"/>
                <a:cs typeface="Avenir Book"/>
              </a:rPr>
              <a:t>e</a:t>
            </a:r>
            <a:r>
              <a:rPr lang="en-US" sz="1600" baseline="30000" dirty="0">
                <a:solidFill>
                  <a:srgbClr val="FF0000"/>
                </a:solidFill>
                <a:latin typeface="Avenir Book"/>
                <a:ea typeface="MS PGothic" charset="0"/>
                <a:cs typeface="Avenir Book"/>
              </a:rPr>
              <a:t>-</a:t>
            </a:r>
            <a:r>
              <a:rPr lang="en-US" sz="1600" dirty="0">
                <a:solidFill>
                  <a:srgbClr val="FF0000"/>
                </a:solidFill>
                <a:latin typeface="Avenir Book"/>
                <a:ea typeface="MS PGothic" charset="0"/>
                <a:cs typeface="Avenir Book"/>
              </a:rPr>
              <a:t> crab cavities</a:t>
            </a:r>
          </a:p>
        </p:txBody>
      </p:sp>
      <p:sp>
        <p:nvSpPr>
          <p:cNvPr id="33" name="AutoShape 14"/>
          <p:cNvSpPr>
            <a:spLocks/>
          </p:cNvSpPr>
          <p:nvPr/>
        </p:nvSpPr>
        <p:spPr bwMode="auto">
          <a:xfrm rot="16200000">
            <a:off x="4918869" y="3023394"/>
            <a:ext cx="130175" cy="1093787"/>
          </a:xfrm>
          <a:prstGeom prst="leftBrace">
            <a:avLst>
              <a:gd name="adj1" fmla="val 78345"/>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eaLnBrk="1" hangingPunct="1">
              <a:buFont typeface="Arial" charset="0"/>
              <a:buNone/>
            </a:pPr>
            <a:endParaRPr lang="en-US" sz="2000">
              <a:latin typeface="Times" charset="0"/>
            </a:endParaRPr>
          </a:p>
        </p:txBody>
      </p:sp>
      <p:sp>
        <p:nvSpPr>
          <p:cNvPr id="34" name="AutoShape 16"/>
          <p:cNvSpPr>
            <a:spLocks/>
          </p:cNvSpPr>
          <p:nvPr/>
        </p:nvSpPr>
        <p:spPr bwMode="auto">
          <a:xfrm rot="16200000">
            <a:off x="3421063" y="3155950"/>
            <a:ext cx="103187" cy="525463"/>
          </a:xfrm>
          <a:prstGeom prst="leftBrace">
            <a:avLst>
              <a:gd name="adj1" fmla="val 69501"/>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eaLnBrk="1" hangingPunct="1">
              <a:buFont typeface="Arial" charset="0"/>
              <a:buNone/>
            </a:pPr>
            <a:endParaRPr lang="en-US" sz="2000">
              <a:latin typeface="Times" charset="0"/>
            </a:endParaRPr>
          </a:p>
        </p:txBody>
      </p:sp>
      <p:sp>
        <p:nvSpPr>
          <p:cNvPr id="35" name="Text Box 17"/>
          <p:cNvSpPr txBox="1">
            <a:spLocks noChangeArrowheads="1"/>
          </p:cNvSpPr>
          <p:nvPr/>
        </p:nvSpPr>
        <p:spPr bwMode="auto">
          <a:xfrm>
            <a:off x="2584450" y="3738563"/>
            <a:ext cx="1768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Arial" charset="0"/>
              </a:defRPr>
            </a:lvl1pPr>
            <a:lvl2pPr marL="37931725" indent="-37474525">
              <a:defRPr sz="3600">
                <a:solidFill>
                  <a:schemeClr val="tx1"/>
                </a:solidFill>
                <a:latin typeface="Arial" charset="0"/>
                <a:ea typeface="Arial" charset="0"/>
                <a:cs typeface="Arial" charset="0"/>
              </a:defRPr>
            </a:lvl2pPr>
            <a:lvl3pPr>
              <a:defRPr sz="3600">
                <a:solidFill>
                  <a:schemeClr val="tx1"/>
                </a:solidFill>
                <a:latin typeface="Arial" charset="0"/>
                <a:ea typeface="Arial" charset="0"/>
                <a:cs typeface="Arial" charset="0"/>
              </a:defRPr>
            </a:lvl3pPr>
            <a:lvl4pPr>
              <a:defRPr sz="3600">
                <a:solidFill>
                  <a:schemeClr val="tx1"/>
                </a:solidFill>
                <a:latin typeface="Arial" charset="0"/>
                <a:ea typeface="Arial" charset="0"/>
                <a:cs typeface="Arial" charset="0"/>
              </a:defRPr>
            </a:lvl4pPr>
            <a:lvl5pPr>
              <a:defRPr sz="3600">
                <a:solidFill>
                  <a:schemeClr val="tx1"/>
                </a:solidFill>
                <a:latin typeface="Arial" charset="0"/>
                <a:ea typeface="Arial" charset="0"/>
                <a:cs typeface="Arial" charset="0"/>
              </a:defRPr>
            </a:lvl5pPr>
            <a:lvl6pPr marL="457200" eaLnBrk="0" fontAlgn="base" hangingPunct="0">
              <a:spcBef>
                <a:spcPct val="0"/>
              </a:spcBef>
              <a:spcAft>
                <a:spcPct val="0"/>
              </a:spcAft>
              <a:defRPr sz="3600">
                <a:solidFill>
                  <a:schemeClr val="tx1"/>
                </a:solidFill>
                <a:latin typeface="Arial" charset="0"/>
                <a:ea typeface="Arial" charset="0"/>
                <a:cs typeface="Arial" charset="0"/>
              </a:defRPr>
            </a:lvl6pPr>
            <a:lvl7pPr marL="914400" eaLnBrk="0" fontAlgn="base" hangingPunct="0">
              <a:spcBef>
                <a:spcPct val="0"/>
              </a:spcBef>
              <a:spcAft>
                <a:spcPct val="0"/>
              </a:spcAft>
              <a:defRPr sz="3600">
                <a:solidFill>
                  <a:schemeClr val="tx1"/>
                </a:solidFill>
                <a:latin typeface="Arial" charset="0"/>
                <a:ea typeface="Arial" charset="0"/>
                <a:cs typeface="Arial" charset="0"/>
              </a:defRPr>
            </a:lvl7pPr>
            <a:lvl8pPr marL="1371600" eaLnBrk="0" fontAlgn="base" hangingPunct="0">
              <a:spcBef>
                <a:spcPct val="0"/>
              </a:spcBef>
              <a:spcAft>
                <a:spcPct val="0"/>
              </a:spcAft>
              <a:defRPr sz="3600">
                <a:solidFill>
                  <a:schemeClr val="tx1"/>
                </a:solidFill>
                <a:latin typeface="Arial" charset="0"/>
                <a:ea typeface="Arial" charset="0"/>
                <a:cs typeface="Arial" charset="0"/>
              </a:defRPr>
            </a:lvl8pPr>
            <a:lvl9pPr marL="1828800" eaLnBrk="0" fontAlgn="base" hangingPunct="0">
              <a:spcBef>
                <a:spcPct val="0"/>
              </a:spcBef>
              <a:spcAft>
                <a:spcPct val="0"/>
              </a:spcAft>
              <a:defRPr sz="3600">
                <a:solidFill>
                  <a:schemeClr val="tx1"/>
                </a:solidFill>
                <a:latin typeface="Arial" charset="0"/>
                <a:ea typeface="Arial" charset="0"/>
                <a:cs typeface="Arial" charset="0"/>
              </a:defRPr>
            </a:lvl9pPr>
          </a:lstStyle>
          <a:p>
            <a:pPr algn="ctr" eaLnBrk="1" hangingPunct="1">
              <a:buFont typeface="Arial" charset="0"/>
              <a:buNone/>
            </a:pPr>
            <a:r>
              <a:rPr lang="en-US" sz="1200" dirty="0">
                <a:latin typeface="Avenir Book"/>
                <a:cs typeface="Avenir Book"/>
              </a:rPr>
              <a:t>forward e</a:t>
            </a:r>
            <a:r>
              <a:rPr lang="en-US" sz="1200" baseline="30000" dirty="0">
                <a:latin typeface="Avenir Book"/>
                <a:cs typeface="Avenir Book"/>
              </a:rPr>
              <a:t>-</a:t>
            </a:r>
            <a:r>
              <a:rPr lang="en-US" sz="1200" dirty="0">
                <a:latin typeface="Avenir Book"/>
                <a:cs typeface="Avenir Book"/>
              </a:rPr>
              <a:t> detection</a:t>
            </a:r>
          </a:p>
        </p:txBody>
      </p:sp>
      <p:sp>
        <p:nvSpPr>
          <p:cNvPr id="36" name="AutoShape 16"/>
          <p:cNvSpPr>
            <a:spLocks/>
          </p:cNvSpPr>
          <p:nvPr/>
        </p:nvSpPr>
        <p:spPr bwMode="auto">
          <a:xfrm rot="16200000">
            <a:off x="2863057" y="3202781"/>
            <a:ext cx="103188" cy="358775"/>
          </a:xfrm>
          <a:prstGeom prst="leftBrace">
            <a:avLst>
              <a:gd name="adj1" fmla="val 47453"/>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eaLnBrk="1" hangingPunct="1">
              <a:buFont typeface="Arial" charset="0"/>
              <a:buNone/>
            </a:pPr>
            <a:endParaRPr lang="en-US" sz="2000">
              <a:latin typeface="Times" charset="0"/>
            </a:endParaRPr>
          </a:p>
        </p:txBody>
      </p:sp>
      <p:sp>
        <p:nvSpPr>
          <p:cNvPr id="37" name="Text Box 17"/>
          <p:cNvSpPr txBox="1">
            <a:spLocks noChangeArrowheads="1"/>
          </p:cNvSpPr>
          <p:nvPr/>
        </p:nvSpPr>
        <p:spPr bwMode="auto">
          <a:xfrm>
            <a:off x="909638" y="3546475"/>
            <a:ext cx="120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Arial" charset="0"/>
              </a:defRPr>
            </a:lvl1pPr>
            <a:lvl2pPr marL="37931725" indent="-37474525">
              <a:defRPr sz="3600">
                <a:solidFill>
                  <a:schemeClr val="tx1"/>
                </a:solidFill>
                <a:latin typeface="Arial" charset="0"/>
                <a:ea typeface="Arial" charset="0"/>
                <a:cs typeface="Arial" charset="0"/>
              </a:defRPr>
            </a:lvl2pPr>
            <a:lvl3pPr>
              <a:defRPr sz="3600">
                <a:solidFill>
                  <a:schemeClr val="tx1"/>
                </a:solidFill>
                <a:latin typeface="Arial" charset="0"/>
                <a:ea typeface="Arial" charset="0"/>
                <a:cs typeface="Arial" charset="0"/>
              </a:defRPr>
            </a:lvl3pPr>
            <a:lvl4pPr>
              <a:defRPr sz="3600">
                <a:solidFill>
                  <a:schemeClr val="tx1"/>
                </a:solidFill>
                <a:latin typeface="Arial" charset="0"/>
                <a:ea typeface="Arial" charset="0"/>
                <a:cs typeface="Arial" charset="0"/>
              </a:defRPr>
            </a:lvl4pPr>
            <a:lvl5pPr>
              <a:defRPr sz="3600">
                <a:solidFill>
                  <a:schemeClr val="tx1"/>
                </a:solidFill>
                <a:latin typeface="Arial" charset="0"/>
                <a:ea typeface="Arial" charset="0"/>
                <a:cs typeface="Arial" charset="0"/>
              </a:defRPr>
            </a:lvl5pPr>
            <a:lvl6pPr marL="457200" eaLnBrk="0" fontAlgn="base" hangingPunct="0">
              <a:spcBef>
                <a:spcPct val="0"/>
              </a:spcBef>
              <a:spcAft>
                <a:spcPct val="0"/>
              </a:spcAft>
              <a:defRPr sz="3600">
                <a:solidFill>
                  <a:schemeClr val="tx1"/>
                </a:solidFill>
                <a:latin typeface="Arial" charset="0"/>
                <a:ea typeface="Arial" charset="0"/>
                <a:cs typeface="Arial" charset="0"/>
              </a:defRPr>
            </a:lvl6pPr>
            <a:lvl7pPr marL="914400" eaLnBrk="0" fontAlgn="base" hangingPunct="0">
              <a:spcBef>
                <a:spcPct val="0"/>
              </a:spcBef>
              <a:spcAft>
                <a:spcPct val="0"/>
              </a:spcAft>
              <a:defRPr sz="3600">
                <a:solidFill>
                  <a:schemeClr val="tx1"/>
                </a:solidFill>
                <a:latin typeface="Arial" charset="0"/>
                <a:ea typeface="Arial" charset="0"/>
                <a:cs typeface="Arial" charset="0"/>
              </a:defRPr>
            </a:lvl7pPr>
            <a:lvl8pPr marL="1371600" eaLnBrk="0" fontAlgn="base" hangingPunct="0">
              <a:spcBef>
                <a:spcPct val="0"/>
              </a:spcBef>
              <a:spcAft>
                <a:spcPct val="0"/>
              </a:spcAft>
              <a:defRPr sz="3600">
                <a:solidFill>
                  <a:schemeClr val="tx1"/>
                </a:solidFill>
                <a:latin typeface="Arial" charset="0"/>
                <a:ea typeface="Arial" charset="0"/>
                <a:cs typeface="Arial" charset="0"/>
              </a:defRPr>
            </a:lvl8pPr>
            <a:lvl9pPr marL="1828800" eaLnBrk="0" fontAlgn="base" hangingPunct="0">
              <a:spcBef>
                <a:spcPct val="0"/>
              </a:spcBef>
              <a:spcAft>
                <a:spcPct val="0"/>
              </a:spcAft>
              <a:defRPr sz="3600">
                <a:solidFill>
                  <a:schemeClr val="tx1"/>
                </a:solidFill>
                <a:latin typeface="Arial" charset="0"/>
                <a:ea typeface="Arial" charset="0"/>
                <a:cs typeface="Arial" charset="0"/>
              </a:defRPr>
            </a:lvl9pPr>
          </a:lstStyle>
          <a:p>
            <a:pPr algn="r" eaLnBrk="1" hangingPunct="1">
              <a:buFont typeface="Arial" charset="0"/>
              <a:buNone/>
            </a:pPr>
            <a:r>
              <a:rPr lang="en-US" sz="1200" dirty="0">
                <a:latin typeface="Avenir Book"/>
                <a:cs typeface="Avenir Book"/>
              </a:rPr>
              <a:t>Compton </a:t>
            </a:r>
            <a:r>
              <a:rPr lang="en-US" sz="1200" dirty="0" err="1">
                <a:latin typeface="Avenir Book"/>
                <a:cs typeface="Avenir Book"/>
              </a:rPr>
              <a:t>polarimetry</a:t>
            </a:r>
            <a:r>
              <a:rPr lang="en-US" sz="1200" dirty="0">
                <a:latin typeface="Avenir Book"/>
                <a:cs typeface="Avenir Book"/>
              </a:rPr>
              <a:t> </a:t>
            </a:r>
          </a:p>
        </p:txBody>
      </p:sp>
      <p:sp>
        <p:nvSpPr>
          <p:cNvPr id="38" name="Line 65"/>
          <p:cNvSpPr>
            <a:spLocks noChangeShapeType="1"/>
          </p:cNvSpPr>
          <p:nvPr/>
        </p:nvSpPr>
        <p:spPr bwMode="auto">
          <a:xfrm>
            <a:off x="2913063" y="3494088"/>
            <a:ext cx="0" cy="217487"/>
          </a:xfrm>
          <a:prstGeom prst="line">
            <a:avLst/>
          </a:prstGeom>
          <a:noFill/>
          <a:ln w="12573">
            <a:solidFill>
              <a:schemeClr val="tx1"/>
            </a:solidFill>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39" name="Line 66"/>
          <p:cNvSpPr>
            <a:spLocks noChangeShapeType="1"/>
          </p:cNvSpPr>
          <p:nvPr/>
        </p:nvSpPr>
        <p:spPr bwMode="auto">
          <a:xfrm>
            <a:off x="2098675" y="3721100"/>
            <a:ext cx="812800" cy="0"/>
          </a:xfrm>
          <a:prstGeom prst="line">
            <a:avLst/>
          </a:prstGeom>
          <a:noFill/>
          <a:ln w="12573">
            <a:solidFill>
              <a:schemeClr val="tx1"/>
            </a:solidFill>
            <a:miter lim="800000"/>
            <a:headEnd type="none" w="med" len="lg"/>
            <a:tailEnd/>
          </a:ln>
          <a:extLst>
            <a:ext uri="{909E8E84-426E-40dd-AFC4-6F175D3DCCD1}">
              <a14:hiddenFill xmlns:a14="http://schemas.microsoft.com/office/drawing/2010/main">
                <a:noFill/>
              </a14:hiddenFill>
            </a:ext>
          </a:extLst>
        </p:spPr>
        <p:txBody>
          <a:bodyPr/>
          <a:lstStyle/>
          <a:p>
            <a:endParaRPr lang="en-US"/>
          </a:p>
        </p:txBody>
      </p:sp>
      <p:sp>
        <p:nvSpPr>
          <p:cNvPr id="40" name="Line 67"/>
          <p:cNvSpPr>
            <a:spLocks noChangeShapeType="1"/>
          </p:cNvSpPr>
          <p:nvPr/>
        </p:nvSpPr>
        <p:spPr bwMode="auto">
          <a:xfrm flipH="1">
            <a:off x="3473450" y="3532188"/>
            <a:ext cx="0" cy="207962"/>
          </a:xfrm>
          <a:prstGeom prst="line">
            <a:avLst/>
          </a:prstGeom>
          <a:noFill/>
          <a:ln w="12573">
            <a:solidFill>
              <a:schemeClr val="tx1"/>
            </a:solidFill>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41" name="Text Box 15"/>
          <p:cNvSpPr txBox="1">
            <a:spLocks noChangeArrowheads="1"/>
          </p:cNvSpPr>
          <p:nvPr/>
        </p:nvSpPr>
        <p:spPr bwMode="auto">
          <a:xfrm>
            <a:off x="4972050" y="3963988"/>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Arial" charset="0"/>
              </a:defRPr>
            </a:lvl1pPr>
            <a:lvl2pPr marL="37931725" indent="-37474525">
              <a:defRPr sz="3600">
                <a:solidFill>
                  <a:schemeClr val="tx1"/>
                </a:solidFill>
                <a:latin typeface="Arial" charset="0"/>
                <a:ea typeface="Arial" charset="0"/>
                <a:cs typeface="Arial" charset="0"/>
              </a:defRPr>
            </a:lvl2pPr>
            <a:lvl3pPr>
              <a:defRPr sz="3600">
                <a:solidFill>
                  <a:schemeClr val="tx1"/>
                </a:solidFill>
                <a:latin typeface="Arial" charset="0"/>
                <a:ea typeface="Arial" charset="0"/>
                <a:cs typeface="Arial" charset="0"/>
              </a:defRPr>
            </a:lvl3pPr>
            <a:lvl4pPr>
              <a:defRPr sz="3600">
                <a:solidFill>
                  <a:schemeClr val="tx1"/>
                </a:solidFill>
                <a:latin typeface="Arial" charset="0"/>
                <a:ea typeface="Arial" charset="0"/>
                <a:cs typeface="Arial" charset="0"/>
              </a:defRPr>
            </a:lvl4pPr>
            <a:lvl5pPr>
              <a:defRPr sz="3600">
                <a:solidFill>
                  <a:schemeClr val="tx1"/>
                </a:solidFill>
                <a:latin typeface="Arial" charset="0"/>
                <a:ea typeface="Arial" charset="0"/>
                <a:cs typeface="Arial" charset="0"/>
              </a:defRPr>
            </a:lvl5pPr>
            <a:lvl6pPr marL="457200" eaLnBrk="0" fontAlgn="base" hangingPunct="0">
              <a:spcBef>
                <a:spcPct val="0"/>
              </a:spcBef>
              <a:spcAft>
                <a:spcPct val="0"/>
              </a:spcAft>
              <a:defRPr sz="3600">
                <a:solidFill>
                  <a:schemeClr val="tx1"/>
                </a:solidFill>
                <a:latin typeface="Arial" charset="0"/>
                <a:ea typeface="Arial" charset="0"/>
                <a:cs typeface="Arial" charset="0"/>
              </a:defRPr>
            </a:lvl6pPr>
            <a:lvl7pPr marL="914400" eaLnBrk="0" fontAlgn="base" hangingPunct="0">
              <a:spcBef>
                <a:spcPct val="0"/>
              </a:spcBef>
              <a:spcAft>
                <a:spcPct val="0"/>
              </a:spcAft>
              <a:defRPr sz="3600">
                <a:solidFill>
                  <a:schemeClr val="tx1"/>
                </a:solidFill>
                <a:latin typeface="Arial" charset="0"/>
                <a:ea typeface="Arial" charset="0"/>
                <a:cs typeface="Arial" charset="0"/>
              </a:defRPr>
            </a:lvl7pPr>
            <a:lvl8pPr marL="1371600" eaLnBrk="0" fontAlgn="base" hangingPunct="0">
              <a:spcBef>
                <a:spcPct val="0"/>
              </a:spcBef>
              <a:spcAft>
                <a:spcPct val="0"/>
              </a:spcAft>
              <a:defRPr sz="3600">
                <a:solidFill>
                  <a:schemeClr val="tx1"/>
                </a:solidFill>
                <a:latin typeface="Arial" charset="0"/>
                <a:ea typeface="Arial" charset="0"/>
                <a:cs typeface="Arial" charset="0"/>
              </a:defRPr>
            </a:lvl8pPr>
            <a:lvl9pPr marL="1828800" eaLnBrk="0" fontAlgn="base" hangingPunct="0">
              <a:spcBef>
                <a:spcPct val="0"/>
              </a:spcBef>
              <a:spcAft>
                <a:spcPct val="0"/>
              </a:spcAft>
              <a:defRPr sz="3600">
                <a:solidFill>
                  <a:schemeClr val="tx1"/>
                </a:solidFill>
                <a:latin typeface="Arial" charset="0"/>
                <a:ea typeface="Arial" charset="0"/>
                <a:cs typeface="Arial" charset="0"/>
              </a:defRPr>
            </a:lvl9pPr>
          </a:lstStyle>
          <a:p>
            <a:pPr algn="ctr" eaLnBrk="1" hangingPunct="1">
              <a:buFont typeface="Arial" charset="0"/>
              <a:buNone/>
            </a:pPr>
            <a:r>
              <a:rPr lang="en-US" sz="1200" dirty="0">
                <a:latin typeface="Avenir Book"/>
                <a:cs typeface="Avenir Book"/>
              </a:rPr>
              <a:t>dispersion suppressor/</a:t>
            </a:r>
          </a:p>
          <a:p>
            <a:pPr algn="ctr" eaLnBrk="1" hangingPunct="1">
              <a:buFont typeface="Arial" charset="0"/>
              <a:buNone/>
            </a:pPr>
            <a:r>
              <a:rPr lang="en-US" sz="1200" dirty="0">
                <a:latin typeface="Avenir Book"/>
                <a:cs typeface="Avenir Book"/>
              </a:rPr>
              <a:t>geometric match</a:t>
            </a:r>
          </a:p>
        </p:txBody>
      </p:sp>
      <p:sp>
        <p:nvSpPr>
          <p:cNvPr id="42" name="Line 69"/>
          <p:cNvSpPr>
            <a:spLocks noChangeShapeType="1"/>
          </p:cNvSpPr>
          <p:nvPr/>
        </p:nvSpPr>
        <p:spPr bwMode="auto">
          <a:xfrm flipH="1">
            <a:off x="5894388" y="3760788"/>
            <a:ext cx="0" cy="227012"/>
          </a:xfrm>
          <a:prstGeom prst="line">
            <a:avLst/>
          </a:prstGeom>
          <a:noFill/>
          <a:ln w="12573">
            <a:solidFill>
              <a:schemeClr val="tx1"/>
            </a:solidFill>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43" name="Line 70"/>
          <p:cNvSpPr>
            <a:spLocks noChangeShapeType="1"/>
          </p:cNvSpPr>
          <p:nvPr/>
        </p:nvSpPr>
        <p:spPr bwMode="auto">
          <a:xfrm>
            <a:off x="4157663" y="3338513"/>
            <a:ext cx="241300" cy="760412"/>
          </a:xfrm>
          <a:prstGeom prst="line">
            <a:avLst/>
          </a:prstGeom>
          <a:noFill/>
          <a:ln w="12573">
            <a:solidFill>
              <a:schemeClr val="tx1"/>
            </a:solidFill>
            <a:prstDash val="dash"/>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44" name="Line 71"/>
          <p:cNvSpPr>
            <a:spLocks noChangeShapeType="1"/>
          </p:cNvSpPr>
          <p:nvPr/>
        </p:nvSpPr>
        <p:spPr bwMode="auto">
          <a:xfrm flipH="1">
            <a:off x="4400550" y="3443288"/>
            <a:ext cx="214313" cy="655637"/>
          </a:xfrm>
          <a:prstGeom prst="line">
            <a:avLst/>
          </a:prstGeom>
          <a:noFill/>
          <a:ln w="12573">
            <a:solidFill>
              <a:schemeClr val="tx1"/>
            </a:solidFill>
            <a:prstDash val="dash"/>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45" name="Text Box 15"/>
          <p:cNvSpPr txBox="1">
            <a:spLocks noChangeArrowheads="1"/>
          </p:cNvSpPr>
          <p:nvPr/>
        </p:nvSpPr>
        <p:spPr bwMode="auto">
          <a:xfrm>
            <a:off x="3478213" y="4086225"/>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Arial" charset="0"/>
                <a:ea typeface="ＭＳ Ｐゴシック" charset="0"/>
                <a:cs typeface="Arial" charset="0"/>
              </a:defRPr>
            </a:lvl1pPr>
            <a:lvl2pPr marL="37931725" indent="-37474525">
              <a:defRPr sz="3600">
                <a:solidFill>
                  <a:schemeClr val="tx1"/>
                </a:solidFill>
                <a:latin typeface="Arial" charset="0"/>
                <a:ea typeface="Arial" charset="0"/>
                <a:cs typeface="Arial" charset="0"/>
              </a:defRPr>
            </a:lvl2pPr>
            <a:lvl3pPr>
              <a:defRPr sz="3600">
                <a:solidFill>
                  <a:schemeClr val="tx1"/>
                </a:solidFill>
                <a:latin typeface="Arial" charset="0"/>
                <a:ea typeface="Arial" charset="0"/>
                <a:cs typeface="Arial" charset="0"/>
              </a:defRPr>
            </a:lvl3pPr>
            <a:lvl4pPr>
              <a:defRPr sz="3600">
                <a:solidFill>
                  <a:schemeClr val="tx1"/>
                </a:solidFill>
                <a:latin typeface="Arial" charset="0"/>
                <a:ea typeface="Arial" charset="0"/>
                <a:cs typeface="Arial" charset="0"/>
              </a:defRPr>
            </a:lvl4pPr>
            <a:lvl5pPr>
              <a:defRPr sz="3600">
                <a:solidFill>
                  <a:schemeClr val="tx1"/>
                </a:solidFill>
                <a:latin typeface="Arial" charset="0"/>
                <a:ea typeface="Arial" charset="0"/>
                <a:cs typeface="Arial" charset="0"/>
              </a:defRPr>
            </a:lvl5pPr>
            <a:lvl6pPr marL="457200" eaLnBrk="0" fontAlgn="base" hangingPunct="0">
              <a:spcBef>
                <a:spcPct val="0"/>
              </a:spcBef>
              <a:spcAft>
                <a:spcPct val="0"/>
              </a:spcAft>
              <a:defRPr sz="3600">
                <a:solidFill>
                  <a:schemeClr val="tx1"/>
                </a:solidFill>
                <a:latin typeface="Arial" charset="0"/>
                <a:ea typeface="Arial" charset="0"/>
                <a:cs typeface="Arial" charset="0"/>
              </a:defRPr>
            </a:lvl6pPr>
            <a:lvl7pPr marL="914400" eaLnBrk="0" fontAlgn="base" hangingPunct="0">
              <a:spcBef>
                <a:spcPct val="0"/>
              </a:spcBef>
              <a:spcAft>
                <a:spcPct val="0"/>
              </a:spcAft>
              <a:defRPr sz="3600">
                <a:solidFill>
                  <a:schemeClr val="tx1"/>
                </a:solidFill>
                <a:latin typeface="Arial" charset="0"/>
                <a:ea typeface="Arial" charset="0"/>
                <a:cs typeface="Arial" charset="0"/>
              </a:defRPr>
            </a:lvl7pPr>
            <a:lvl8pPr marL="1371600" eaLnBrk="0" fontAlgn="base" hangingPunct="0">
              <a:spcBef>
                <a:spcPct val="0"/>
              </a:spcBef>
              <a:spcAft>
                <a:spcPct val="0"/>
              </a:spcAft>
              <a:defRPr sz="3600">
                <a:solidFill>
                  <a:schemeClr val="tx1"/>
                </a:solidFill>
                <a:latin typeface="Arial" charset="0"/>
                <a:ea typeface="Arial" charset="0"/>
                <a:cs typeface="Arial" charset="0"/>
              </a:defRPr>
            </a:lvl8pPr>
            <a:lvl9pPr marL="1828800" eaLnBrk="0" fontAlgn="base" hangingPunct="0">
              <a:spcBef>
                <a:spcPct val="0"/>
              </a:spcBef>
              <a:spcAft>
                <a:spcPct val="0"/>
              </a:spcAft>
              <a:defRPr sz="3600">
                <a:solidFill>
                  <a:schemeClr val="tx1"/>
                </a:solidFill>
                <a:latin typeface="Arial" charset="0"/>
                <a:ea typeface="Arial" charset="0"/>
                <a:cs typeface="Arial" charset="0"/>
              </a:defRPr>
            </a:lvl9pPr>
          </a:lstStyle>
          <a:p>
            <a:pPr algn="ctr" eaLnBrk="1" hangingPunct="1">
              <a:buFont typeface="Arial" charset="0"/>
              <a:buNone/>
            </a:pPr>
            <a:r>
              <a:rPr lang="en-US" sz="1200" dirty="0">
                <a:latin typeface="Avenir Book"/>
                <a:cs typeface="Avenir Book"/>
              </a:rPr>
              <a:t>spectrometers</a:t>
            </a:r>
          </a:p>
        </p:txBody>
      </p:sp>
      <p:sp>
        <p:nvSpPr>
          <p:cNvPr id="46" name="Line 73"/>
          <p:cNvSpPr>
            <a:spLocks noChangeShapeType="1"/>
          </p:cNvSpPr>
          <p:nvPr/>
        </p:nvSpPr>
        <p:spPr bwMode="auto">
          <a:xfrm flipH="1">
            <a:off x="4403725" y="3438525"/>
            <a:ext cx="835025" cy="661988"/>
          </a:xfrm>
          <a:prstGeom prst="line">
            <a:avLst/>
          </a:prstGeom>
          <a:noFill/>
          <a:ln w="12573">
            <a:solidFill>
              <a:schemeClr val="tx1"/>
            </a:solidFill>
            <a:prstDash val="dash"/>
            <a:miter lim="800000"/>
            <a:headEnd type="stealth" w="med" len="lg"/>
            <a:tailEnd/>
          </a:ln>
          <a:extLst>
            <a:ext uri="{909E8E84-426E-40dd-AFC4-6F175D3DCCD1}">
              <a14:hiddenFill xmlns:a14="http://schemas.microsoft.com/office/drawing/2010/main">
                <a:noFill/>
              </a14:hiddenFill>
            </a:ext>
          </a:extLst>
        </p:spPr>
        <p:txBody>
          <a:bodyPr/>
          <a:lstStyle/>
          <a:p>
            <a:endParaRPr lang="en-US"/>
          </a:p>
        </p:txBody>
      </p:sp>
      <p:sp>
        <p:nvSpPr>
          <p:cNvPr id="47" name="Text Box 15"/>
          <p:cNvSpPr txBox="1">
            <a:spLocks noChangeArrowheads="1"/>
          </p:cNvSpPr>
          <p:nvPr/>
        </p:nvSpPr>
        <p:spPr bwMode="auto">
          <a:xfrm>
            <a:off x="4257674" y="3665538"/>
            <a:ext cx="1636713"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3600">
                <a:solidFill>
                  <a:schemeClr val="tx1"/>
                </a:solidFill>
                <a:latin typeface="Arial" charset="0"/>
                <a:ea typeface="ＭＳ Ｐゴシック" charset="0"/>
                <a:cs typeface="Arial" charset="0"/>
              </a:defRPr>
            </a:lvl1pPr>
            <a:lvl2pPr marL="37931725" indent="-37474525">
              <a:defRPr sz="3600">
                <a:solidFill>
                  <a:schemeClr val="tx1"/>
                </a:solidFill>
                <a:latin typeface="Arial" charset="0"/>
                <a:ea typeface="Arial" charset="0"/>
                <a:cs typeface="Arial" charset="0"/>
              </a:defRPr>
            </a:lvl2pPr>
            <a:lvl3pPr>
              <a:defRPr sz="3600">
                <a:solidFill>
                  <a:schemeClr val="tx1"/>
                </a:solidFill>
                <a:latin typeface="Arial" charset="0"/>
                <a:ea typeface="Arial" charset="0"/>
                <a:cs typeface="Arial" charset="0"/>
              </a:defRPr>
            </a:lvl3pPr>
            <a:lvl4pPr>
              <a:defRPr sz="3600">
                <a:solidFill>
                  <a:schemeClr val="tx1"/>
                </a:solidFill>
                <a:latin typeface="Arial" charset="0"/>
                <a:ea typeface="Arial" charset="0"/>
                <a:cs typeface="Arial" charset="0"/>
              </a:defRPr>
            </a:lvl4pPr>
            <a:lvl5pPr>
              <a:defRPr sz="3600">
                <a:solidFill>
                  <a:schemeClr val="tx1"/>
                </a:solidFill>
                <a:latin typeface="Arial" charset="0"/>
                <a:ea typeface="Arial" charset="0"/>
                <a:cs typeface="Arial" charset="0"/>
              </a:defRPr>
            </a:lvl5pPr>
            <a:lvl6pPr marL="457200" eaLnBrk="0" fontAlgn="base" hangingPunct="0">
              <a:spcBef>
                <a:spcPct val="0"/>
              </a:spcBef>
              <a:spcAft>
                <a:spcPct val="0"/>
              </a:spcAft>
              <a:defRPr sz="3600">
                <a:solidFill>
                  <a:schemeClr val="tx1"/>
                </a:solidFill>
                <a:latin typeface="Arial" charset="0"/>
                <a:ea typeface="Arial" charset="0"/>
                <a:cs typeface="Arial" charset="0"/>
              </a:defRPr>
            </a:lvl6pPr>
            <a:lvl7pPr marL="914400" eaLnBrk="0" fontAlgn="base" hangingPunct="0">
              <a:spcBef>
                <a:spcPct val="0"/>
              </a:spcBef>
              <a:spcAft>
                <a:spcPct val="0"/>
              </a:spcAft>
              <a:defRPr sz="3600">
                <a:solidFill>
                  <a:schemeClr val="tx1"/>
                </a:solidFill>
                <a:latin typeface="Arial" charset="0"/>
                <a:ea typeface="Arial" charset="0"/>
                <a:cs typeface="Arial" charset="0"/>
              </a:defRPr>
            </a:lvl7pPr>
            <a:lvl8pPr marL="1371600" eaLnBrk="0" fontAlgn="base" hangingPunct="0">
              <a:spcBef>
                <a:spcPct val="0"/>
              </a:spcBef>
              <a:spcAft>
                <a:spcPct val="0"/>
              </a:spcAft>
              <a:defRPr sz="3600">
                <a:solidFill>
                  <a:schemeClr val="tx1"/>
                </a:solidFill>
                <a:latin typeface="Arial" charset="0"/>
                <a:ea typeface="Arial" charset="0"/>
                <a:cs typeface="Arial" charset="0"/>
              </a:defRPr>
            </a:lvl8pPr>
            <a:lvl9pPr marL="1828800" eaLnBrk="0" fontAlgn="base" hangingPunct="0">
              <a:spcBef>
                <a:spcPct val="0"/>
              </a:spcBef>
              <a:spcAft>
                <a:spcPct val="0"/>
              </a:spcAft>
              <a:defRPr sz="3600">
                <a:solidFill>
                  <a:schemeClr val="tx1"/>
                </a:solidFill>
                <a:latin typeface="Arial" charset="0"/>
                <a:ea typeface="Arial" charset="0"/>
                <a:cs typeface="Arial" charset="0"/>
              </a:defRPr>
            </a:lvl9pPr>
          </a:lstStyle>
          <a:p>
            <a:pPr algn="ctr" eaLnBrk="1" hangingPunct="1">
              <a:buFont typeface="Arial" charset="0"/>
              <a:buNone/>
            </a:pPr>
            <a:r>
              <a:rPr lang="en-US" sz="1200" dirty="0">
                <a:latin typeface="Avenir Book"/>
                <a:cs typeface="Avenir Book"/>
              </a:rPr>
              <a:t>forward ion detection</a:t>
            </a:r>
          </a:p>
        </p:txBody>
      </p:sp>
      <p:sp>
        <p:nvSpPr>
          <p:cNvPr id="48" name="AutoShape 14"/>
          <p:cNvSpPr>
            <a:spLocks/>
          </p:cNvSpPr>
          <p:nvPr/>
        </p:nvSpPr>
        <p:spPr bwMode="auto">
          <a:xfrm rot="16200000">
            <a:off x="5830094" y="3045619"/>
            <a:ext cx="119062" cy="1238250"/>
          </a:xfrm>
          <a:prstGeom prst="leftBrace">
            <a:avLst>
              <a:gd name="adj1" fmla="val 96971"/>
              <a:gd name="adj2" fmla="val 50000"/>
            </a:avLst>
          </a:pr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eaLnBrk="1" hangingPunct="1">
              <a:buFont typeface="Arial" charset="0"/>
              <a:buNone/>
            </a:pPr>
            <a:endParaRPr lang="en-US" sz="2000">
              <a:latin typeface="Times" charset="0"/>
            </a:endParaRPr>
          </a:p>
        </p:txBody>
      </p:sp>
      <p:sp>
        <p:nvSpPr>
          <p:cNvPr id="49" name="Content Placeholder 1"/>
          <p:cNvSpPr>
            <a:spLocks/>
          </p:cNvSpPr>
          <p:nvPr/>
        </p:nvSpPr>
        <p:spPr bwMode="auto">
          <a:xfrm>
            <a:off x="291721" y="892175"/>
            <a:ext cx="8839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 typeface="Arial" charset="0"/>
              <a:buBlip>
                <a:blip r:embed="rId5"/>
              </a:buBlip>
            </a:pPr>
            <a:r>
              <a:rPr lang="en-US" sz="1800" dirty="0">
                <a:latin typeface="Avenir Book"/>
                <a:cs typeface="Avenir Book"/>
              </a:rPr>
              <a:t>Integrated detector region design developed satisfying the requirements of</a:t>
            </a:r>
          </a:p>
          <a:p>
            <a:pPr marL="690563" lvl="1" indent="-233363" eaLnBrk="1" hangingPunct="1">
              <a:spcBef>
                <a:spcPct val="20000"/>
              </a:spcBef>
              <a:buFont typeface="Arial" charset="0"/>
              <a:buChar char="–"/>
            </a:pPr>
            <a:r>
              <a:rPr lang="en-US" sz="1600" dirty="0">
                <a:latin typeface="Avenir Book"/>
                <a:cs typeface="Avenir Book"/>
              </a:rPr>
              <a:t>Detection	– Beam dynamics 	 – Geometric match</a:t>
            </a:r>
          </a:p>
          <a:p>
            <a:pPr marL="342900" indent="-342900" eaLnBrk="1" hangingPunct="1">
              <a:spcBef>
                <a:spcPct val="20000"/>
              </a:spcBef>
              <a:buFont typeface="Arial" charset="0"/>
              <a:buBlip>
                <a:blip r:embed="rId5"/>
              </a:buBlip>
            </a:pPr>
            <a:r>
              <a:rPr lang="en-US" sz="1800" dirty="0">
                <a:latin typeface="Avenir Book"/>
                <a:cs typeface="Avenir Book"/>
              </a:rPr>
              <a:t>GEANT4 detector model developed, simulations in progress</a:t>
            </a:r>
          </a:p>
        </p:txBody>
      </p:sp>
      <p:sp>
        <p:nvSpPr>
          <p:cNvPr id="50" name="Rectangle 78"/>
          <p:cNvSpPr>
            <a:spLocks noChangeArrowheads="1"/>
          </p:cNvSpPr>
          <p:nvPr/>
        </p:nvSpPr>
        <p:spPr bwMode="auto">
          <a:xfrm>
            <a:off x="2646363" y="2308225"/>
            <a:ext cx="2632075" cy="2117725"/>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eaLnBrk="1" hangingPunct="1"/>
            <a:endParaRPr lang="en-US"/>
          </a:p>
        </p:txBody>
      </p:sp>
      <p:pic>
        <p:nvPicPr>
          <p:cNvPr id="5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02063" y="4805892"/>
            <a:ext cx="36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75163" y="4785255"/>
            <a:ext cx="384175"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64388" y="4812242"/>
            <a:ext cx="3587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TextBox 53"/>
          <p:cNvSpPr txBox="1"/>
          <p:nvPr/>
        </p:nvSpPr>
        <p:spPr>
          <a:xfrm>
            <a:off x="2390187" y="6116310"/>
            <a:ext cx="4169952" cy="307777"/>
          </a:xfrm>
          <a:prstGeom prst="rect">
            <a:avLst/>
          </a:prstGeom>
          <a:solidFill>
            <a:srgbClr val="008000">
              <a:alpha val="46000"/>
            </a:srgbClr>
          </a:solidFill>
          <a:effectLst>
            <a:outerShdw blurRad="50800" dist="38100" dir="16200000" rotWithShape="0">
              <a:prstClr val="black">
                <a:alpha val="40000"/>
              </a:prstClr>
            </a:outerShdw>
          </a:effectLst>
          <a:scene3d>
            <a:camera prst="orthographicFront"/>
            <a:lightRig rig="threePt" dir="t"/>
          </a:scene3d>
          <a:sp3d>
            <a:bevelT/>
          </a:sp3d>
        </p:spPr>
        <p:style>
          <a:lnRef idx="3">
            <a:schemeClr val="lt1"/>
          </a:lnRef>
          <a:fillRef idx="1">
            <a:schemeClr val="accent3"/>
          </a:fillRef>
          <a:effectRef idx="1">
            <a:schemeClr val="accent3"/>
          </a:effectRef>
          <a:fontRef idx="minor">
            <a:schemeClr val="lt1"/>
          </a:fontRef>
        </p:style>
        <p:txBody>
          <a:bodyPr wrap="none" rtlCol="0">
            <a:spAutoFit/>
          </a:bodyPr>
          <a:lstStyle/>
          <a:p>
            <a:r>
              <a:rPr lang="en-US" sz="1400" dirty="0" smtClean="0">
                <a:solidFill>
                  <a:srgbClr val="FF0000"/>
                </a:solidFill>
                <a:latin typeface="Avenir Black"/>
                <a:cs typeface="Avenir Black"/>
              </a:rPr>
              <a:t>Extended Detector (TOTAL Acceptance) : 80 m</a:t>
            </a:r>
            <a:endParaRPr lang="en-US" sz="1400" dirty="0">
              <a:solidFill>
                <a:srgbClr val="FF0000"/>
              </a:solidFill>
              <a:latin typeface="Avenir Black"/>
              <a:cs typeface="Avenir Black"/>
            </a:endParaRPr>
          </a:p>
        </p:txBody>
      </p:sp>
      <p:grpSp>
        <p:nvGrpSpPr>
          <p:cNvPr id="3" name="Group 2"/>
          <p:cNvGrpSpPr/>
          <p:nvPr/>
        </p:nvGrpSpPr>
        <p:grpSpPr>
          <a:xfrm>
            <a:off x="648229" y="2093913"/>
            <a:ext cx="4529667" cy="3243016"/>
            <a:chOff x="648229" y="2093913"/>
            <a:chExt cx="4529667" cy="3243016"/>
          </a:xfrm>
        </p:grpSpPr>
        <p:pic>
          <p:nvPicPr>
            <p:cNvPr id="56" name="Picture 55" descr="Screen Shot 2016-10-09 at 16.01.37.png"/>
            <p:cNvPicPr>
              <a:picLocks noChangeAspect="1"/>
            </p:cNvPicPr>
            <p:nvPr/>
          </p:nvPicPr>
          <p:blipFill rotWithShape="1">
            <a:blip r:embed="rId9">
              <a:extLst>
                <a:ext uri="{28A0092B-C50C-407E-A947-70E740481C1C}">
                  <a14:useLocalDpi xmlns:a14="http://schemas.microsoft.com/office/drawing/2010/main" val="0"/>
                </a:ext>
              </a:extLst>
            </a:blip>
            <a:srcRect l="3394" t="13665" r="50371" b="46372"/>
            <a:stretch/>
          </p:blipFill>
          <p:spPr>
            <a:xfrm>
              <a:off x="648229" y="2093913"/>
              <a:ext cx="4529667" cy="2641906"/>
            </a:xfrm>
            <a:prstGeom prst="rect">
              <a:avLst/>
            </a:prstGeom>
            <a:ln>
              <a:noFill/>
            </a:ln>
            <a:effectLst>
              <a:outerShdw blurRad="292100" dist="139700" dir="2700000" algn="tl" rotWithShape="0">
                <a:srgbClr val="333333">
                  <a:alpha val="65000"/>
                </a:srgbClr>
              </a:outerShdw>
            </a:effectLst>
          </p:spPr>
        </p:pic>
        <p:sp>
          <p:nvSpPr>
            <p:cNvPr id="57" name="Down Arrow 56"/>
            <p:cNvSpPr/>
            <p:nvPr/>
          </p:nvSpPr>
          <p:spPr>
            <a:xfrm rot="10800000">
              <a:off x="3630613" y="4603151"/>
              <a:ext cx="1273903" cy="733778"/>
            </a:xfrm>
            <a:prstGeom prst="downArrow">
              <a:avLst/>
            </a:prstGeom>
            <a:effectLst>
              <a:outerShdw blurRad="50800" dist="38100" algn="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7475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err="1">
                <a:solidFill>
                  <a:srgbClr val="FF0000"/>
                </a:solidFill>
                <a:latin typeface="Avenir Book" charset="0"/>
                <a:ea typeface="ＭＳ Ｐゴシック" charset="0"/>
                <a:cs typeface="Avenir Book" charset="0"/>
              </a:rPr>
              <a:t>BeAST</a:t>
            </a:r>
            <a:r>
              <a:rPr lang="en-US" sz="3600" dirty="0">
                <a:solidFill>
                  <a:srgbClr val="FF0000"/>
                </a:solidFill>
                <a:latin typeface="Avenir Book" charset="0"/>
                <a:ea typeface="ＭＳ Ｐゴシック" charset="0"/>
                <a:cs typeface="Avenir Book" charset="0"/>
              </a:rPr>
              <a:t> Detector @ </a:t>
            </a:r>
            <a:r>
              <a:rPr lang="en-US" sz="3600" dirty="0" err="1">
                <a:solidFill>
                  <a:srgbClr val="FF0000"/>
                </a:solidFill>
                <a:latin typeface="Avenir Book" charset="0"/>
                <a:ea typeface="ＭＳ Ｐゴシック" charset="0"/>
                <a:cs typeface="Avenir Book" charset="0"/>
              </a:rPr>
              <a:t>eRHIC</a:t>
            </a:r>
            <a:endParaRPr lang="en-US" sz="3600" dirty="0">
              <a:solidFill>
                <a:srgbClr val="FF0000"/>
              </a:solidFill>
              <a:latin typeface="Avenir Book" charset="0"/>
              <a:ea typeface="ＭＳ Ｐゴシック" charset="0"/>
              <a:cs typeface="Avenir Book" charset="0"/>
            </a:endParaRPr>
          </a:p>
        </p:txBody>
      </p:sp>
      <p:sp>
        <p:nvSpPr>
          <p:cNvPr id="24" name="TextBox 23"/>
          <p:cNvSpPr txBox="1"/>
          <p:nvPr/>
        </p:nvSpPr>
        <p:spPr>
          <a:xfrm>
            <a:off x="4351866" y="827123"/>
            <a:ext cx="1659429" cy="276999"/>
          </a:xfrm>
          <a:prstGeom prst="rect">
            <a:avLst/>
          </a:prstGeom>
          <a:solidFill>
            <a:srgbClr val="00E100"/>
          </a:solidFill>
          <a:ln w="9525">
            <a:solidFill>
              <a:schemeClr val="bg2">
                <a:lumMod val="10000"/>
                <a:alpha val="63000"/>
              </a:schemeClr>
            </a:solidFill>
          </a:ln>
        </p:spPr>
        <p:txBody>
          <a:bodyPr wrap="none" rtlCol="0">
            <a:spAutoFit/>
          </a:bodyPr>
          <a:lstStyle/>
          <a:p>
            <a:r>
              <a:rPr lang="en-US" sz="1200" dirty="0" err="1">
                <a:solidFill>
                  <a:srgbClr val="FFFFFF"/>
                </a:solidFill>
              </a:rPr>
              <a:t>h</a:t>
            </a:r>
            <a:r>
              <a:rPr lang="en-US" sz="1200" dirty="0" err="1" smtClean="0">
                <a:solidFill>
                  <a:srgbClr val="FFFFFF"/>
                </a:solidFill>
              </a:rPr>
              <a:t>adronic</a:t>
            </a:r>
            <a:r>
              <a:rPr lang="en-US" sz="1200" dirty="0" smtClean="0">
                <a:solidFill>
                  <a:srgbClr val="FFFFFF"/>
                </a:solidFill>
              </a:rPr>
              <a:t> calorimeters</a:t>
            </a:r>
            <a:endParaRPr lang="en-US" sz="1200" dirty="0">
              <a:solidFill>
                <a:srgbClr val="FFFFFF"/>
              </a:solidFill>
            </a:endParaRPr>
          </a:p>
        </p:txBody>
      </p:sp>
      <p:sp>
        <p:nvSpPr>
          <p:cNvPr id="25" name="TextBox 24"/>
          <p:cNvSpPr txBox="1"/>
          <p:nvPr/>
        </p:nvSpPr>
        <p:spPr>
          <a:xfrm>
            <a:off x="7628466" y="827123"/>
            <a:ext cx="1295400" cy="276999"/>
          </a:xfrm>
          <a:prstGeom prst="rect">
            <a:avLst/>
          </a:prstGeom>
          <a:solidFill>
            <a:srgbClr val="E006D5">
              <a:alpha val="64000"/>
            </a:srgbClr>
          </a:solidFill>
          <a:ln w="9525">
            <a:solidFill>
              <a:schemeClr val="bg2">
                <a:lumMod val="10000"/>
                <a:alpha val="63000"/>
              </a:schemeClr>
            </a:solidFill>
          </a:ln>
        </p:spPr>
        <p:txBody>
          <a:bodyPr wrap="square" rtlCol="0">
            <a:spAutoFit/>
          </a:bodyPr>
          <a:lstStyle/>
          <a:p>
            <a:pPr algn="ctr"/>
            <a:r>
              <a:rPr lang="en-US" sz="1200" dirty="0" smtClean="0">
                <a:solidFill>
                  <a:srgbClr val="FFFFFF"/>
                </a:solidFill>
              </a:rPr>
              <a:t>RICH detectors</a:t>
            </a:r>
            <a:endParaRPr lang="en-US" sz="1200" dirty="0">
              <a:solidFill>
                <a:srgbClr val="FFFFFF"/>
              </a:solidFill>
            </a:endParaRPr>
          </a:p>
        </p:txBody>
      </p:sp>
      <p:sp>
        <p:nvSpPr>
          <p:cNvPr id="26" name="TextBox 25"/>
          <p:cNvSpPr txBox="1"/>
          <p:nvPr/>
        </p:nvSpPr>
        <p:spPr>
          <a:xfrm>
            <a:off x="8466" y="5703923"/>
            <a:ext cx="1202297" cy="276999"/>
          </a:xfrm>
          <a:prstGeom prst="rect">
            <a:avLst/>
          </a:prstGeom>
          <a:solidFill>
            <a:srgbClr val="F2FF5F"/>
          </a:solidFill>
          <a:ln w="9525">
            <a:solidFill>
              <a:schemeClr val="bg2">
                <a:lumMod val="10000"/>
                <a:alpha val="63000"/>
              </a:schemeClr>
            </a:solidFill>
          </a:ln>
        </p:spPr>
        <p:txBody>
          <a:bodyPr wrap="none" rtlCol="0">
            <a:spAutoFit/>
          </a:bodyPr>
          <a:lstStyle/>
          <a:p>
            <a:r>
              <a:rPr lang="en-US" sz="1200" dirty="0">
                <a:solidFill>
                  <a:srgbClr val="1E1C11"/>
                </a:solidFill>
              </a:rPr>
              <a:t>s</a:t>
            </a:r>
            <a:r>
              <a:rPr lang="en-US" sz="1200" dirty="0" smtClean="0">
                <a:solidFill>
                  <a:srgbClr val="1E1C11"/>
                </a:solidFill>
              </a:rPr>
              <a:t>ilicon trackers</a:t>
            </a:r>
            <a:endParaRPr lang="en-US" sz="1200" dirty="0">
              <a:solidFill>
                <a:srgbClr val="1E1C11"/>
              </a:solidFill>
            </a:endParaRPr>
          </a:p>
        </p:txBody>
      </p:sp>
      <p:sp>
        <p:nvSpPr>
          <p:cNvPr id="27" name="TextBox 26"/>
          <p:cNvSpPr txBox="1"/>
          <p:nvPr/>
        </p:nvSpPr>
        <p:spPr>
          <a:xfrm>
            <a:off x="1913466" y="5703923"/>
            <a:ext cx="1125203" cy="276999"/>
          </a:xfrm>
          <a:prstGeom prst="rect">
            <a:avLst/>
          </a:prstGeom>
          <a:solidFill>
            <a:srgbClr val="FFD63F"/>
          </a:solidFill>
          <a:ln w="9525">
            <a:solidFill>
              <a:schemeClr val="bg2">
                <a:lumMod val="10000"/>
                <a:alpha val="63000"/>
              </a:schemeClr>
            </a:solidFill>
          </a:ln>
        </p:spPr>
        <p:txBody>
          <a:bodyPr wrap="none" rtlCol="0">
            <a:spAutoFit/>
          </a:bodyPr>
          <a:lstStyle/>
          <a:p>
            <a:r>
              <a:rPr lang="en-US" sz="1200" dirty="0" smtClean="0">
                <a:solidFill>
                  <a:srgbClr val="1E1C11"/>
                </a:solidFill>
              </a:rPr>
              <a:t>GEM trackers</a:t>
            </a:r>
            <a:endParaRPr lang="en-US" sz="1200" dirty="0">
              <a:solidFill>
                <a:srgbClr val="1E1C11"/>
              </a:solidFill>
            </a:endParaRPr>
          </a:p>
        </p:txBody>
      </p:sp>
      <p:sp>
        <p:nvSpPr>
          <p:cNvPr id="28" name="TextBox 27"/>
          <p:cNvSpPr txBox="1"/>
          <p:nvPr/>
        </p:nvSpPr>
        <p:spPr>
          <a:xfrm>
            <a:off x="5723466" y="5703923"/>
            <a:ext cx="1558991" cy="276999"/>
          </a:xfrm>
          <a:prstGeom prst="rect">
            <a:avLst/>
          </a:prstGeom>
          <a:solidFill>
            <a:schemeClr val="bg1">
              <a:lumMod val="85000"/>
            </a:schemeClr>
          </a:solidFill>
          <a:ln w="9525">
            <a:solidFill>
              <a:schemeClr val="bg2">
                <a:lumMod val="10000"/>
                <a:alpha val="63000"/>
              </a:schemeClr>
            </a:solidFill>
          </a:ln>
        </p:spPr>
        <p:txBody>
          <a:bodyPr wrap="none" rtlCol="0">
            <a:spAutoFit/>
          </a:bodyPr>
          <a:lstStyle/>
          <a:p>
            <a:r>
              <a:rPr lang="en-US" sz="1200" dirty="0" smtClean="0">
                <a:solidFill>
                  <a:srgbClr val="1E1C11"/>
                </a:solidFill>
              </a:rPr>
              <a:t>3T solenoid cryostat</a:t>
            </a:r>
            <a:endParaRPr lang="en-US" sz="1200" dirty="0">
              <a:solidFill>
                <a:srgbClr val="1E1C11"/>
              </a:solidFill>
            </a:endParaRPr>
          </a:p>
        </p:txBody>
      </p:sp>
      <p:pic>
        <p:nvPicPr>
          <p:cNvPr id="29" name="Picture 28" descr="beast.png"/>
          <p:cNvPicPr>
            <a:picLocks noChangeAspect="1"/>
          </p:cNvPicPr>
          <p:nvPr/>
        </p:nvPicPr>
        <p:blipFill rotWithShape="1">
          <a:blip r:embed="rId4">
            <a:extLst>
              <a:ext uri="{28A0092B-C50C-407E-A947-70E740481C1C}">
                <a14:useLocalDpi xmlns:a14="http://schemas.microsoft.com/office/drawing/2010/main" val="0"/>
              </a:ext>
            </a:extLst>
          </a:blip>
          <a:srcRect l="14999" t="9679" r="7001" b="3120"/>
          <a:stretch/>
        </p:blipFill>
        <p:spPr>
          <a:xfrm>
            <a:off x="976695" y="1208123"/>
            <a:ext cx="6241381" cy="4360966"/>
          </a:xfrm>
          <a:prstGeom prst="rect">
            <a:avLst/>
          </a:prstGeom>
        </p:spPr>
      </p:pic>
      <p:sp>
        <p:nvSpPr>
          <p:cNvPr id="30" name="TextBox 29"/>
          <p:cNvSpPr txBox="1"/>
          <p:nvPr/>
        </p:nvSpPr>
        <p:spPr>
          <a:xfrm>
            <a:off x="7608710" y="5703923"/>
            <a:ext cx="1447800" cy="276999"/>
          </a:xfrm>
          <a:prstGeom prst="rect">
            <a:avLst/>
          </a:prstGeom>
          <a:solidFill>
            <a:schemeClr val="tx1">
              <a:lumMod val="75000"/>
            </a:schemeClr>
          </a:solidFill>
          <a:ln w="9525">
            <a:solidFill>
              <a:schemeClr val="bg2">
                <a:lumMod val="10000"/>
                <a:alpha val="63000"/>
              </a:schemeClr>
            </a:solidFill>
          </a:ln>
        </p:spPr>
        <p:txBody>
          <a:bodyPr wrap="square" rtlCol="0">
            <a:spAutoFit/>
          </a:bodyPr>
          <a:lstStyle/>
          <a:p>
            <a:pPr algn="ctr"/>
            <a:r>
              <a:rPr lang="en-US" sz="1200" dirty="0">
                <a:solidFill>
                  <a:srgbClr val="FFFFFF"/>
                </a:solidFill>
              </a:rPr>
              <a:t>m</a:t>
            </a:r>
            <a:r>
              <a:rPr lang="en-US" sz="1200" dirty="0" smtClean="0">
                <a:solidFill>
                  <a:srgbClr val="FFFFFF"/>
                </a:solidFill>
              </a:rPr>
              <a:t>agnet yoke          </a:t>
            </a:r>
            <a:endParaRPr lang="en-US" sz="1200" dirty="0">
              <a:solidFill>
                <a:srgbClr val="FFFFFF"/>
              </a:solidFill>
            </a:endParaRPr>
          </a:p>
        </p:txBody>
      </p:sp>
      <p:cxnSp>
        <p:nvCxnSpPr>
          <p:cNvPr id="31" name="Straight Arrow Connector 30"/>
          <p:cNvCxnSpPr/>
          <p:nvPr/>
        </p:nvCxnSpPr>
        <p:spPr>
          <a:xfrm>
            <a:off x="3742266" y="903323"/>
            <a:ext cx="3505200" cy="1676400"/>
          </a:xfrm>
          <a:prstGeom prst="straightConnector1">
            <a:avLst/>
          </a:prstGeom>
          <a:ln w="9525">
            <a:prstDash val="dash"/>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rot="1518545">
            <a:off x="5531900" y="1518869"/>
            <a:ext cx="689785" cy="338554"/>
          </a:xfrm>
          <a:prstGeom prst="rect">
            <a:avLst/>
          </a:prstGeom>
          <a:noFill/>
        </p:spPr>
        <p:txBody>
          <a:bodyPr wrap="none" rtlCol="0">
            <a:spAutoFit/>
          </a:bodyPr>
          <a:lstStyle/>
          <a:p>
            <a:r>
              <a:rPr lang="en-US" sz="1600" i="1" dirty="0">
                <a:solidFill>
                  <a:schemeClr val="accent1">
                    <a:lumMod val="75000"/>
                  </a:schemeClr>
                </a:solidFill>
              </a:rPr>
              <a:t>9</a:t>
            </a:r>
            <a:r>
              <a:rPr lang="en-US" sz="1600" i="1" dirty="0" smtClean="0">
                <a:solidFill>
                  <a:schemeClr val="accent1">
                    <a:lumMod val="75000"/>
                  </a:schemeClr>
                </a:solidFill>
              </a:rPr>
              <a:t>.0m</a:t>
            </a:r>
            <a:endParaRPr lang="en-US" sz="1600" i="1" dirty="0">
              <a:solidFill>
                <a:schemeClr val="accent1">
                  <a:lumMod val="75000"/>
                </a:schemeClr>
              </a:solidFill>
            </a:endParaRPr>
          </a:p>
        </p:txBody>
      </p:sp>
      <p:sp>
        <p:nvSpPr>
          <p:cNvPr id="33" name="TextBox 32"/>
          <p:cNvSpPr txBox="1"/>
          <p:nvPr/>
        </p:nvSpPr>
        <p:spPr>
          <a:xfrm>
            <a:off x="3132666" y="5703923"/>
            <a:ext cx="1535847" cy="276999"/>
          </a:xfrm>
          <a:prstGeom prst="rect">
            <a:avLst/>
          </a:prstGeom>
          <a:solidFill>
            <a:srgbClr val="CC3300"/>
          </a:solidFill>
          <a:ln w="9525">
            <a:solidFill>
              <a:schemeClr val="bg2">
                <a:lumMod val="10000"/>
                <a:alpha val="63000"/>
              </a:schemeClr>
            </a:solidFill>
          </a:ln>
        </p:spPr>
        <p:txBody>
          <a:bodyPr wrap="none" rtlCol="0">
            <a:spAutoFit/>
          </a:bodyPr>
          <a:lstStyle/>
          <a:p>
            <a:r>
              <a:rPr lang="en-US" sz="1200" dirty="0" err="1" smtClean="0">
                <a:solidFill>
                  <a:srgbClr val="1E1C11"/>
                </a:solidFill>
              </a:rPr>
              <a:t>Micromegas</a:t>
            </a:r>
            <a:r>
              <a:rPr lang="en-US" sz="1200" dirty="0" smtClean="0">
                <a:solidFill>
                  <a:srgbClr val="1E1C11"/>
                </a:solidFill>
              </a:rPr>
              <a:t> barrels</a:t>
            </a:r>
            <a:endParaRPr lang="en-US" sz="1200" dirty="0">
              <a:solidFill>
                <a:srgbClr val="1E1C11"/>
              </a:solidFill>
            </a:endParaRPr>
          </a:p>
        </p:txBody>
      </p:sp>
      <p:cxnSp>
        <p:nvCxnSpPr>
          <p:cNvPr id="34" name="Straight Arrow Connector 33"/>
          <p:cNvCxnSpPr/>
          <p:nvPr/>
        </p:nvCxnSpPr>
        <p:spPr>
          <a:xfrm>
            <a:off x="1075266" y="3570323"/>
            <a:ext cx="1219200" cy="76200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303866" y="5703923"/>
            <a:ext cx="492443" cy="276999"/>
          </a:xfrm>
          <a:prstGeom prst="rect">
            <a:avLst/>
          </a:prstGeom>
          <a:solidFill>
            <a:srgbClr val="4BD7E1"/>
          </a:solidFill>
          <a:ln w="9525">
            <a:solidFill>
              <a:schemeClr val="bg2">
                <a:lumMod val="10000"/>
                <a:alpha val="63000"/>
              </a:schemeClr>
            </a:solidFill>
          </a:ln>
        </p:spPr>
        <p:txBody>
          <a:bodyPr wrap="none" rtlCol="0">
            <a:spAutoFit/>
          </a:bodyPr>
          <a:lstStyle/>
          <a:p>
            <a:r>
              <a:rPr lang="en-US" sz="1200" dirty="0" smtClean="0">
                <a:solidFill>
                  <a:schemeClr val="bg2">
                    <a:lumMod val="10000"/>
                  </a:schemeClr>
                </a:solidFill>
              </a:rPr>
              <a:t>TPC</a:t>
            </a:r>
            <a:endParaRPr lang="en-US" sz="1200" dirty="0">
              <a:solidFill>
                <a:schemeClr val="bg2">
                  <a:lumMod val="10000"/>
                </a:schemeClr>
              </a:solidFill>
            </a:endParaRPr>
          </a:p>
        </p:txBody>
      </p:sp>
      <p:cxnSp>
        <p:nvCxnSpPr>
          <p:cNvPr id="36" name="Straight Arrow Connector 35"/>
          <p:cNvCxnSpPr/>
          <p:nvPr/>
        </p:nvCxnSpPr>
        <p:spPr>
          <a:xfrm flipH="1" flipV="1">
            <a:off x="2599266" y="4560923"/>
            <a:ext cx="1447800" cy="914400"/>
          </a:xfrm>
          <a:prstGeom prst="straightConnector1">
            <a:avLst/>
          </a:prstGeom>
          <a:ln w="12700">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104466" y="827123"/>
            <a:ext cx="1447800" cy="276999"/>
          </a:xfrm>
          <a:prstGeom prst="rect">
            <a:avLst/>
          </a:prstGeom>
          <a:solidFill>
            <a:schemeClr val="accent2">
              <a:lumMod val="60000"/>
              <a:lumOff val="40000"/>
            </a:schemeClr>
          </a:solidFill>
          <a:ln w="9525">
            <a:solidFill>
              <a:schemeClr val="bg2">
                <a:lumMod val="10000"/>
                <a:alpha val="63000"/>
              </a:schemeClr>
            </a:solidFill>
          </a:ln>
        </p:spPr>
        <p:txBody>
          <a:bodyPr wrap="square" rtlCol="0">
            <a:spAutoFit/>
          </a:bodyPr>
          <a:lstStyle/>
          <a:p>
            <a:pPr algn="ctr"/>
            <a:r>
              <a:rPr lang="en-US" sz="1200" dirty="0" smtClean="0">
                <a:solidFill>
                  <a:srgbClr val="FFFFFF"/>
                </a:solidFill>
              </a:rPr>
              <a:t>e/m calorimeters          </a:t>
            </a:r>
            <a:endParaRPr lang="en-US" sz="1200" dirty="0">
              <a:solidFill>
                <a:srgbClr val="FFFFFF"/>
              </a:solidFill>
            </a:endParaRPr>
          </a:p>
        </p:txBody>
      </p:sp>
      <p:sp>
        <p:nvSpPr>
          <p:cNvPr id="38" name="TextBox 37"/>
          <p:cNvSpPr txBox="1"/>
          <p:nvPr/>
        </p:nvSpPr>
        <p:spPr>
          <a:xfrm rot="1896302">
            <a:off x="933324" y="3968371"/>
            <a:ext cx="975119" cy="338554"/>
          </a:xfrm>
          <a:prstGeom prst="rect">
            <a:avLst/>
          </a:prstGeom>
          <a:noFill/>
        </p:spPr>
        <p:txBody>
          <a:bodyPr wrap="none" rtlCol="0">
            <a:spAutoFit/>
          </a:bodyPr>
          <a:lstStyle/>
          <a:p>
            <a:r>
              <a:rPr lang="en-US" sz="1600" i="1" dirty="0" smtClean="0">
                <a:solidFill>
                  <a:schemeClr val="accent1">
                    <a:lumMod val="75000"/>
                  </a:schemeClr>
                </a:solidFill>
              </a:rPr>
              <a:t>hadrons</a:t>
            </a:r>
            <a:endParaRPr lang="en-US" sz="1600" i="1" dirty="0">
              <a:solidFill>
                <a:schemeClr val="accent1">
                  <a:lumMod val="75000"/>
                </a:schemeClr>
              </a:solidFill>
            </a:endParaRPr>
          </a:p>
        </p:txBody>
      </p:sp>
      <p:sp>
        <p:nvSpPr>
          <p:cNvPr id="39" name="TextBox 38"/>
          <p:cNvSpPr txBox="1"/>
          <p:nvPr/>
        </p:nvSpPr>
        <p:spPr>
          <a:xfrm rot="1961217">
            <a:off x="2530059" y="4974412"/>
            <a:ext cx="1066190" cy="338554"/>
          </a:xfrm>
          <a:prstGeom prst="rect">
            <a:avLst/>
          </a:prstGeom>
          <a:noFill/>
        </p:spPr>
        <p:txBody>
          <a:bodyPr wrap="none" rtlCol="0">
            <a:spAutoFit/>
          </a:bodyPr>
          <a:lstStyle/>
          <a:p>
            <a:r>
              <a:rPr lang="en-US" sz="1600" i="1" dirty="0" smtClean="0">
                <a:solidFill>
                  <a:schemeClr val="accent1">
                    <a:lumMod val="75000"/>
                  </a:schemeClr>
                </a:solidFill>
              </a:rPr>
              <a:t>electrons</a:t>
            </a:r>
            <a:endParaRPr lang="en-US" sz="1600" i="1" dirty="0">
              <a:solidFill>
                <a:schemeClr val="accent1">
                  <a:lumMod val="75000"/>
                </a:schemeClr>
              </a:solidFill>
            </a:endParaRPr>
          </a:p>
        </p:txBody>
      </p:sp>
      <p:sp>
        <p:nvSpPr>
          <p:cNvPr id="40" name="TextBox 39"/>
          <p:cNvSpPr txBox="1"/>
          <p:nvPr/>
        </p:nvSpPr>
        <p:spPr>
          <a:xfrm>
            <a:off x="7399866" y="5703923"/>
            <a:ext cx="111443" cy="276999"/>
          </a:xfrm>
          <a:prstGeom prst="rect">
            <a:avLst/>
          </a:prstGeom>
          <a:solidFill>
            <a:srgbClr val="FF0000">
              <a:alpha val="88000"/>
            </a:srgbClr>
          </a:solidFill>
          <a:ln w="9525">
            <a:solidFill>
              <a:schemeClr val="bg2">
                <a:lumMod val="10000"/>
                <a:alpha val="63000"/>
              </a:schemeClr>
            </a:solidFill>
          </a:ln>
        </p:spPr>
        <p:txBody>
          <a:bodyPr wrap="square" rtlCol="0">
            <a:spAutoFit/>
          </a:bodyPr>
          <a:lstStyle/>
          <a:p>
            <a:endParaRPr lang="en-US" sz="1200" dirty="0">
              <a:solidFill>
                <a:schemeClr val="bg2">
                  <a:lumMod val="10000"/>
                </a:schemeClr>
              </a:solidFill>
            </a:endParaRPr>
          </a:p>
        </p:txBody>
      </p:sp>
      <p:sp>
        <p:nvSpPr>
          <p:cNvPr id="41" name="TextBox 40"/>
          <p:cNvSpPr txBox="1"/>
          <p:nvPr/>
        </p:nvSpPr>
        <p:spPr>
          <a:xfrm>
            <a:off x="20259" y="827123"/>
            <a:ext cx="3552099" cy="400110"/>
          </a:xfrm>
          <a:prstGeom prst="rect">
            <a:avLst/>
          </a:prstGeom>
          <a:noFill/>
        </p:spPr>
        <p:txBody>
          <a:bodyPr wrap="none" rtlCol="0">
            <a:spAutoFit/>
          </a:bodyPr>
          <a:lstStyle/>
          <a:p>
            <a:pPr lvl="0"/>
            <a:r>
              <a:rPr lang="en-US" sz="2000" dirty="0" smtClean="0">
                <a:solidFill>
                  <a:schemeClr val="tx2"/>
                </a:solidFill>
                <a:latin typeface="Arial Narrow" pitchFamily="34" charset="0"/>
                <a:ea typeface="ＭＳ Ｐゴシック" pitchFamily="-84" charset="-128"/>
                <a:cs typeface="ＭＳ Ｐゴシック" pitchFamily="-84" charset="-128"/>
              </a:rPr>
              <a:t>(</a:t>
            </a:r>
            <a:r>
              <a:rPr lang="en-US" sz="2000" dirty="0">
                <a:solidFill>
                  <a:srgbClr val="FF0000"/>
                </a:solidFill>
                <a:latin typeface="Arial Narrow" pitchFamily="34" charset="0"/>
                <a:ea typeface="ＭＳ Ｐゴシック" pitchFamily="-84" charset="-128"/>
                <a:cs typeface="ＭＳ Ｐゴシック" pitchFamily="-84" charset="-128"/>
              </a:rPr>
              <a:t>B</a:t>
            </a:r>
            <a:r>
              <a:rPr lang="en-US" sz="2000" dirty="0">
                <a:solidFill>
                  <a:schemeClr val="tx2"/>
                </a:solidFill>
                <a:latin typeface="Arial Narrow" pitchFamily="34" charset="0"/>
                <a:ea typeface="ＭＳ Ｐゴシック" pitchFamily="-84" charset="-128"/>
                <a:cs typeface="ＭＳ Ｐゴシック" pitchFamily="-84" charset="-128"/>
              </a:rPr>
              <a:t>rookhaven </a:t>
            </a:r>
            <a:r>
              <a:rPr lang="en-US" sz="2000" dirty="0" err="1">
                <a:solidFill>
                  <a:srgbClr val="FF0000"/>
                </a:solidFill>
                <a:latin typeface="Arial Narrow" pitchFamily="34" charset="0"/>
                <a:ea typeface="ＭＳ Ｐゴシック" pitchFamily="-84" charset="-128"/>
                <a:cs typeface="ＭＳ Ｐゴシック" pitchFamily="-84" charset="-128"/>
              </a:rPr>
              <a:t>eA</a:t>
            </a:r>
            <a:r>
              <a:rPr lang="en-US" sz="2000" dirty="0">
                <a:solidFill>
                  <a:srgbClr val="FF0000"/>
                </a:solidFill>
                <a:latin typeface="Arial Narrow" pitchFamily="34" charset="0"/>
                <a:ea typeface="ＭＳ Ｐゴシック" pitchFamily="-84" charset="-128"/>
                <a:cs typeface="ＭＳ Ｐゴシック" pitchFamily="-84" charset="-128"/>
              </a:rPr>
              <a:t> </a:t>
            </a:r>
            <a:r>
              <a:rPr lang="en-US" sz="2000" dirty="0" err="1">
                <a:solidFill>
                  <a:srgbClr val="FF0000"/>
                </a:solidFill>
                <a:latin typeface="Arial Narrow" pitchFamily="34" charset="0"/>
                <a:ea typeface="ＭＳ Ｐゴシック" pitchFamily="-84" charset="-128"/>
                <a:cs typeface="ＭＳ Ｐゴシック" pitchFamily="-84" charset="-128"/>
              </a:rPr>
              <a:t>S</a:t>
            </a:r>
            <a:r>
              <a:rPr lang="en-US" sz="2000" dirty="0" err="1">
                <a:solidFill>
                  <a:schemeClr val="tx2"/>
                </a:solidFill>
                <a:latin typeface="Arial Narrow" pitchFamily="34" charset="0"/>
                <a:ea typeface="ＭＳ Ｐゴシック" pitchFamily="-84" charset="-128"/>
                <a:cs typeface="ＭＳ Ｐゴシック" pitchFamily="-84" charset="-128"/>
              </a:rPr>
              <a:t>olenoidal</a:t>
            </a:r>
            <a:r>
              <a:rPr lang="en-US" sz="2000" dirty="0">
                <a:solidFill>
                  <a:schemeClr val="tx2"/>
                </a:solidFill>
                <a:latin typeface="Arial Narrow" pitchFamily="34" charset="0"/>
                <a:ea typeface="ＭＳ Ｐゴシック" pitchFamily="-84" charset="-128"/>
                <a:cs typeface="ＭＳ Ｐゴシック" pitchFamily="-84" charset="-128"/>
              </a:rPr>
              <a:t> </a:t>
            </a:r>
            <a:r>
              <a:rPr lang="en-US" sz="2000" dirty="0">
                <a:solidFill>
                  <a:srgbClr val="FF0000"/>
                </a:solidFill>
                <a:latin typeface="Arial Narrow" pitchFamily="34" charset="0"/>
                <a:ea typeface="ＭＳ Ｐゴシック" pitchFamily="-84" charset="-128"/>
                <a:cs typeface="ＭＳ Ｐゴシック" pitchFamily="-84" charset="-128"/>
              </a:rPr>
              <a:t>T</a:t>
            </a:r>
            <a:r>
              <a:rPr lang="en-US" sz="2000" dirty="0">
                <a:solidFill>
                  <a:schemeClr val="tx2"/>
                </a:solidFill>
                <a:latin typeface="Arial Narrow" pitchFamily="34" charset="0"/>
                <a:ea typeface="ＭＳ Ｐゴシック" pitchFamily="-84" charset="-128"/>
                <a:cs typeface="ＭＳ Ｐゴシック" pitchFamily="-84" charset="-128"/>
              </a:rPr>
              <a:t>racker</a:t>
            </a:r>
            <a:r>
              <a:rPr lang="en-US" sz="2000" dirty="0" smtClean="0">
                <a:solidFill>
                  <a:schemeClr val="tx2"/>
                </a:solidFill>
                <a:latin typeface="Arial Narrow" pitchFamily="34" charset="0"/>
                <a:ea typeface="ＭＳ Ｐゴシック" pitchFamily="-84" charset="-128"/>
                <a:cs typeface="ＭＳ Ｐゴシック" pitchFamily="-84" charset="-128"/>
              </a:rPr>
              <a:t>)</a:t>
            </a:r>
            <a:endParaRPr lang="en-US" sz="2000" dirty="0">
              <a:solidFill>
                <a:schemeClr val="tx2"/>
              </a:solidFill>
              <a:latin typeface="Arial Narrow" pitchFamily="3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16994624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smtClean="0">
                <a:solidFill>
                  <a:srgbClr val="FF0000"/>
                </a:solidFill>
                <a:latin typeface="Avenir Book" charset="0"/>
                <a:ea typeface="ＭＳ Ｐゴシック" charset="0"/>
                <a:cs typeface="Avenir Book" charset="0"/>
              </a:rPr>
              <a:t>EIC Detector Requirements and R&amp;D</a:t>
            </a:r>
            <a:endParaRPr lang="en-US" sz="3600" b="0" dirty="0">
              <a:solidFill>
                <a:srgbClr val="A50A0D"/>
              </a:solidFill>
              <a:latin typeface="Avenir Book"/>
              <a:cs typeface="Avenir Book"/>
            </a:endParaRPr>
          </a:p>
        </p:txBody>
      </p:sp>
      <p:sp>
        <p:nvSpPr>
          <p:cNvPr id="8" name="TextBox 7"/>
          <p:cNvSpPr txBox="1"/>
          <p:nvPr/>
        </p:nvSpPr>
        <p:spPr>
          <a:xfrm>
            <a:off x="112889" y="903995"/>
            <a:ext cx="8817195" cy="1200329"/>
          </a:xfrm>
          <a:prstGeom prst="rect">
            <a:avLst/>
          </a:prstGeom>
          <a:noFill/>
        </p:spPr>
        <p:txBody>
          <a:bodyPr wrap="square" rtlCol="0">
            <a:spAutoFit/>
          </a:bodyPr>
          <a:lstStyle/>
          <a:p>
            <a:pPr marL="285750" indent="-285750">
              <a:buFont typeface="Arial"/>
              <a:buChar char="•"/>
            </a:pPr>
            <a:r>
              <a:rPr lang="en-US" dirty="0" smtClean="0">
                <a:latin typeface="Avenir Book"/>
                <a:cs typeface="Avenir Book"/>
              </a:rPr>
              <a:t>Hermetic detector, low mass inner tracking, good PID (e and </a:t>
            </a:r>
            <a:r>
              <a:rPr lang="en-US" dirty="0" smtClean="0">
                <a:latin typeface="Symbol" charset="2"/>
                <a:cs typeface="Symbol" charset="2"/>
              </a:rPr>
              <a:t>p</a:t>
            </a:r>
            <a:r>
              <a:rPr lang="en-US" dirty="0" smtClean="0">
                <a:latin typeface="Avenir Book"/>
                <a:cs typeface="Avenir Book"/>
              </a:rPr>
              <a:t>/k/p), </a:t>
            </a:r>
            <a:r>
              <a:rPr lang="en-US" dirty="0" err="1" smtClean="0">
                <a:latin typeface="Avenir Book"/>
                <a:cs typeface="Avenir Book"/>
              </a:rPr>
              <a:t>calorimetry</a:t>
            </a:r>
            <a:endParaRPr lang="en-US" dirty="0" smtClean="0">
              <a:latin typeface="Avenir Book"/>
              <a:cs typeface="Avenir Book"/>
            </a:endParaRPr>
          </a:p>
          <a:p>
            <a:pPr marL="285750" indent="-285750">
              <a:buFont typeface="Arial"/>
              <a:buChar char="•"/>
            </a:pPr>
            <a:r>
              <a:rPr lang="en-US" dirty="0" smtClean="0">
                <a:latin typeface="Avenir Book"/>
                <a:cs typeface="Avenir Book"/>
              </a:rPr>
              <a:t>Moderate radiation hardness requirements, low pile-up, low multiplicity</a:t>
            </a:r>
          </a:p>
          <a:p>
            <a:pPr marL="352425" indent="-352425"/>
            <a:r>
              <a:rPr lang="en-US" dirty="0" smtClean="0">
                <a:solidFill>
                  <a:srgbClr val="008000"/>
                </a:solidFill>
                <a:latin typeface="Wingdings"/>
                <a:ea typeface="Wingdings"/>
                <a:cs typeface="Wingdings"/>
                <a:sym typeface="Wingdings"/>
              </a:rPr>
              <a:t></a:t>
            </a:r>
            <a:r>
              <a:rPr lang="en-US" dirty="0">
                <a:solidFill>
                  <a:srgbClr val="008000"/>
                </a:solidFill>
                <a:latin typeface="Avenir Book"/>
                <a:cs typeface="Avenir Book"/>
                <a:sym typeface="Wingdings"/>
              </a:rPr>
              <a:t> </a:t>
            </a:r>
            <a:r>
              <a:rPr lang="en-US" dirty="0" smtClean="0">
                <a:solidFill>
                  <a:srgbClr val="008000"/>
                </a:solidFill>
                <a:latin typeface="Avenir Book"/>
                <a:cs typeface="Avenir Book"/>
              </a:rPr>
              <a:t>Specific requirements for an EIC demand R&amp;D that it is not covered by main stream HEP, HENP R&amp;D.</a:t>
            </a:r>
          </a:p>
        </p:txBody>
      </p:sp>
      <p:grpSp>
        <p:nvGrpSpPr>
          <p:cNvPr id="10" name="Group 9"/>
          <p:cNvGrpSpPr/>
          <p:nvPr/>
        </p:nvGrpSpPr>
        <p:grpSpPr>
          <a:xfrm>
            <a:off x="4684238" y="1913760"/>
            <a:ext cx="4233334" cy="2043437"/>
            <a:chOff x="4793291" y="917222"/>
            <a:chExt cx="4233334" cy="2043437"/>
          </a:xfrm>
        </p:grpSpPr>
        <p:pic>
          <p:nvPicPr>
            <p:cNvPr id="4" name="Picture 3" descr="Screen Shot 2016-10-09 at 18.08.33.png"/>
            <p:cNvPicPr>
              <a:picLocks noChangeAspect="1"/>
            </p:cNvPicPr>
            <p:nvPr/>
          </p:nvPicPr>
          <p:blipFill rotWithShape="1">
            <a:blip r:embed="rId3">
              <a:extLst>
                <a:ext uri="{28A0092B-C50C-407E-A947-70E740481C1C}">
                  <a14:useLocalDpi xmlns:a14="http://schemas.microsoft.com/office/drawing/2010/main" val="0"/>
                </a:ext>
              </a:extLst>
            </a:blip>
            <a:srcRect l="6172" t="17744" r="11420" b="19227"/>
            <a:stretch/>
          </p:blipFill>
          <p:spPr>
            <a:xfrm>
              <a:off x="4793291" y="917222"/>
              <a:ext cx="4233334" cy="1886768"/>
            </a:xfrm>
            <a:prstGeom prst="rect">
              <a:avLst/>
            </a:prstGeom>
          </p:spPr>
        </p:pic>
        <p:sp>
          <p:nvSpPr>
            <p:cNvPr id="3" name="TextBox 2"/>
            <p:cNvSpPr txBox="1"/>
            <p:nvPr/>
          </p:nvSpPr>
          <p:spPr>
            <a:xfrm>
              <a:off x="7408335" y="1019160"/>
              <a:ext cx="1481666" cy="461665"/>
            </a:xfrm>
            <a:prstGeom prst="rect">
              <a:avLst/>
            </a:prstGeom>
            <a:noFill/>
          </p:spPr>
          <p:txBody>
            <a:bodyPr wrap="square" rtlCol="0">
              <a:spAutoFit/>
            </a:bodyPr>
            <a:lstStyle/>
            <a:p>
              <a:r>
                <a:rPr lang="en-US" sz="1200" dirty="0" smtClean="0">
                  <a:latin typeface="Avenir Black"/>
                  <a:cs typeface="Avenir Black"/>
                </a:rPr>
                <a:t>Total since 2011: $7,721,740</a:t>
              </a:r>
              <a:endParaRPr lang="en-US" sz="1200" dirty="0">
                <a:latin typeface="Avenir Black"/>
                <a:cs typeface="Avenir Black"/>
              </a:endParaRPr>
            </a:p>
          </p:txBody>
        </p:sp>
        <p:sp>
          <p:nvSpPr>
            <p:cNvPr id="7" name="TextBox 6"/>
            <p:cNvSpPr txBox="1"/>
            <p:nvPr/>
          </p:nvSpPr>
          <p:spPr>
            <a:xfrm>
              <a:off x="5345290" y="948605"/>
              <a:ext cx="1343377" cy="461665"/>
            </a:xfrm>
            <a:prstGeom prst="rect">
              <a:avLst/>
            </a:prstGeom>
            <a:noFill/>
          </p:spPr>
          <p:txBody>
            <a:bodyPr wrap="square" rtlCol="0">
              <a:spAutoFit/>
            </a:bodyPr>
            <a:lstStyle/>
            <a:p>
              <a:pPr algn="ctr"/>
              <a:r>
                <a:rPr lang="en-US" sz="1200" dirty="0" smtClean="0">
                  <a:solidFill>
                    <a:srgbClr val="FF0000"/>
                  </a:solidFill>
                  <a:latin typeface="Avenir Black"/>
                  <a:cs typeface="Avenir Black"/>
                </a:rPr>
                <a:t>Available Project Funds</a:t>
              </a:r>
            </a:p>
          </p:txBody>
        </p:sp>
        <p:sp>
          <p:nvSpPr>
            <p:cNvPr id="9" name="TextBox 8"/>
            <p:cNvSpPr txBox="1"/>
            <p:nvPr/>
          </p:nvSpPr>
          <p:spPr>
            <a:xfrm>
              <a:off x="7972778" y="2714438"/>
              <a:ext cx="825867" cy="246221"/>
            </a:xfrm>
            <a:prstGeom prst="rect">
              <a:avLst/>
            </a:prstGeom>
            <a:noFill/>
          </p:spPr>
          <p:txBody>
            <a:bodyPr wrap="none" rtlCol="0">
              <a:spAutoFit/>
            </a:bodyPr>
            <a:lstStyle/>
            <a:p>
              <a:r>
                <a:rPr lang="en-US" sz="1000" dirty="0" smtClean="0">
                  <a:latin typeface="Avenir Black"/>
                  <a:cs typeface="Avenir Black"/>
                </a:rPr>
                <a:t>Fiscal Year</a:t>
              </a:r>
              <a:endParaRPr lang="en-US" sz="1000" dirty="0">
                <a:latin typeface="Avenir Black"/>
                <a:cs typeface="Avenir Black"/>
              </a:endParaRPr>
            </a:p>
          </p:txBody>
        </p:sp>
      </p:grpSp>
      <p:sp>
        <p:nvSpPr>
          <p:cNvPr id="12" name="Rectangle 11"/>
          <p:cNvSpPr/>
          <p:nvPr/>
        </p:nvSpPr>
        <p:spPr>
          <a:xfrm>
            <a:off x="5130072" y="3806614"/>
            <a:ext cx="3803848" cy="584776"/>
          </a:xfrm>
          <a:prstGeom prst="rect">
            <a:avLst/>
          </a:prstGeom>
        </p:spPr>
        <p:txBody>
          <a:bodyPr wrap="square">
            <a:spAutoFit/>
          </a:bodyPr>
          <a:lstStyle/>
          <a:p>
            <a:r>
              <a:rPr lang="en-US" sz="1600" dirty="0">
                <a:solidFill>
                  <a:srgbClr val="008000"/>
                </a:solidFill>
                <a:latin typeface="Avenir Book"/>
                <a:cs typeface="Avenir Book"/>
              </a:rPr>
              <a:t>C</a:t>
            </a:r>
            <a:r>
              <a:rPr lang="en-US" sz="1600" dirty="0" smtClean="0">
                <a:solidFill>
                  <a:srgbClr val="008000"/>
                </a:solidFill>
                <a:latin typeface="Avenir Book"/>
                <a:cs typeface="Avenir Book"/>
              </a:rPr>
              <a:t>urrently </a:t>
            </a:r>
            <a:r>
              <a:rPr lang="en-US" sz="1600" dirty="0">
                <a:solidFill>
                  <a:srgbClr val="008000"/>
                </a:solidFill>
                <a:latin typeface="Avenir Book"/>
                <a:cs typeface="Avenir Book"/>
              </a:rPr>
              <a:t>exploring possibility of increasing </a:t>
            </a:r>
            <a:r>
              <a:rPr lang="en-US" sz="1600" dirty="0" smtClean="0">
                <a:solidFill>
                  <a:srgbClr val="008000"/>
                </a:solidFill>
                <a:latin typeface="Avenir Book"/>
                <a:cs typeface="Avenir Book"/>
              </a:rPr>
              <a:t>this number substantially</a:t>
            </a:r>
            <a:endParaRPr lang="en-US" sz="1600" dirty="0">
              <a:solidFill>
                <a:srgbClr val="008000"/>
              </a:solidFill>
              <a:latin typeface="Avenir Book"/>
              <a:cs typeface="Avenir Book"/>
            </a:endParaRPr>
          </a:p>
        </p:txBody>
      </p:sp>
      <p:sp>
        <p:nvSpPr>
          <p:cNvPr id="13" name="Rectangle 12"/>
          <p:cNvSpPr/>
          <p:nvPr/>
        </p:nvSpPr>
        <p:spPr>
          <a:xfrm>
            <a:off x="1686454" y="6036482"/>
            <a:ext cx="6690981" cy="369332"/>
          </a:xfrm>
          <a:prstGeom prst="rect">
            <a:avLst/>
          </a:prstGeom>
        </p:spPr>
        <p:txBody>
          <a:bodyPr wrap="square">
            <a:spAutoFit/>
          </a:bodyPr>
          <a:lstStyle/>
          <a:p>
            <a:r>
              <a:rPr lang="en-US" dirty="0">
                <a:solidFill>
                  <a:srgbClr val="0000FF"/>
                </a:solidFill>
                <a:latin typeface="Avenir Black"/>
                <a:cs typeface="Avenir Black"/>
              </a:rPr>
              <a:t>https://</a:t>
            </a:r>
            <a:r>
              <a:rPr lang="en-US" dirty="0" err="1">
                <a:solidFill>
                  <a:srgbClr val="0000FF"/>
                </a:solidFill>
                <a:latin typeface="Avenir Black"/>
                <a:cs typeface="Avenir Black"/>
              </a:rPr>
              <a:t>wiki.bnl.gov</a:t>
            </a:r>
            <a:r>
              <a:rPr lang="en-US" dirty="0">
                <a:solidFill>
                  <a:srgbClr val="0000FF"/>
                </a:solidFill>
                <a:latin typeface="Avenir Black"/>
                <a:cs typeface="Avenir Black"/>
              </a:rPr>
              <a:t>/conferences/</a:t>
            </a:r>
            <a:r>
              <a:rPr lang="en-US" dirty="0" err="1">
                <a:solidFill>
                  <a:srgbClr val="0000FF"/>
                </a:solidFill>
                <a:latin typeface="Avenir Black"/>
                <a:cs typeface="Avenir Black"/>
              </a:rPr>
              <a:t>index.php</a:t>
            </a:r>
            <a:r>
              <a:rPr lang="en-US" dirty="0">
                <a:solidFill>
                  <a:srgbClr val="0000FF"/>
                </a:solidFill>
                <a:latin typeface="Avenir Black"/>
                <a:cs typeface="Avenir Black"/>
              </a:rPr>
              <a:t>/EIC_R%25D</a:t>
            </a:r>
          </a:p>
        </p:txBody>
      </p:sp>
      <p:sp>
        <p:nvSpPr>
          <p:cNvPr id="14" name="Rectangle 13"/>
          <p:cNvSpPr/>
          <p:nvPr/>
        </p:nvSpPr>
        <p:spPr>
          <a:xfrm>
            <a:off x="160867" y="2152979"/>
            <a:ext cx="4778022" cy="4031873"/>
          </a:xfrm>
          <a:prstGeom prst="rect">
            <a:avLst/>
          </a:prstGeom>
        </p:spPr>
        <p:txBody>
          <a:bodyPr wrap="square">
            <a:spAutoFit/>
          </a:bodyPr>
          <a:lstStyle/>
          <a:p>
            <a:pPr marL="285750" indent="-285750">
              <a:buFont typeface="Arial"/>
              <a:buChar char="•"/>
            </a:pPr>
            <a:r>
              <a:rPr lang="en-US" dirty="0" smtClean="0">
                <a:latin typeface="Avenir Book"/>
                <a:cs typeface="Avenir Book"/>
              </a:rPr>
              <a:t>Program started in 2011 and funded </a:t>
            </a:r>
            <a:r>
              <a:rPr lang="en-US" dirty="0">
                <a:latin typeface="Avenir Book"/>
                <a:cs typeface="Avenir Book"/>
              </a:rPr>
              <a:t>by </a:t>
            </a:r>
            <a:r>
              <a:rPr lang="en-US" dirty="0" smtClean="0">
                <a:latin typeface="Avenir Book"/>
                <a:cs typeface="Avenir Book"/>
              </a:rPr>
              <a:t>DOE</a:t>
            </a:r>
            <a:r>
              <a:rPr lang="en-US" dirty="0">
                <a:latin typeface="Avenir Book"/>
                <a:cs typeface="Avenir Book"/>
              </a:rPr>
              <a:t> </a:t>
            </a:r>
            <a:r>
              <a:rPr lang="en-US" dirty="0" smtClean="0">
                <a:latin typeface="Avenir Book"/>
                <a:cs typeface="Avenir Book"/>
              </a:rPr>
              <a:t>: </a:t>
            </a:r>
            <a:r>
              <a:rPr lang="en-US" dirty="0">
                <a:latin typeface="Avenir Book"/>
                <a:cs typeface="Avenir Book"/>
              </a:rPr>
              <a:t>1M$-1.5M$/</a:t>
            </a:r>
            <a:r>
              <a:rPr lang="en-US" dirty="0" smtClean="0">
                <a:latin typeface="Avenir Book"/>
                <a:cs typeface="Avenir Book"/>
              </a:rPr>
              <a:t>year</a:t>
            </a:r>
          </a:p>
          <a:p>
            <a:pPr marL="285750" indent="-285750">
              <a:buFont typeface="Arial"/>
              <a:buChar char="•"/>
            </a:pPr>
            <a:r>
              <a:rPr lang="en-US" dirty="0" smtClean="0">
                <a:latin typeface="Avenir Book"/>
                <a:cs typeface="Avenir Book"/>
              </a:rPr>
              <a:t>Standing </a:t>
            </a:r>
            <a:r>
              <a:rPr lang="en-US" dirty="0">
                <a:latin typeface="Avenir Book"/>
                <a:cs typeface="Avenir Book"/>
              </a:rPr>
              <a:t>EIC Detector Advisory Committee which meets twice a year.</a:t>
            </a:r>
          </a:p>
          <a:p>
            <a:pPr marL="285750" indent="-285750">
              <a:buFont typeface="Arial"/>
              <a:buChar char="•"/>
            </a:pPr>
            <a:r>
              <a:rPr lang="en-US" dirty="0" smtClean="0">
                <a:latin typeface="Avenir Book"/>
                <a:cs typeface="Avenir Book"/>
              </a:rPr>
              <a:t>Committee strongly supports </a:t>
            </a:r>
            <a:r>
              <a:rPr lang="en-US" dirty="0">
                <a:latin typeface="Avenir Book"/>
                <a:cs typeface="Avenir Book"/>
              </a:rPr>
              <a:t>the formation of </a:t>
            </a:r>
            <a:r>
              <a:rPr lang="en-US" dirty="0" smtClean="0">
                <a:latin typeface="Avenir Book"/>
                <a:cs typeface="Avenir Book"/>
              </a:rPr>
              <a:t>consortia.</a:t>
            </a:r>
            <a:endParaRPr lang="en-US" dirty="0">
              <a:latin typeface="Avenir Book"/>
              <a:cs typeface="Avenir Book"/>
            </a:endParaRPr>
          </a:p>
          <a:p>
            <a:pPr marL="268288" indent="352425"/>
            <a:r>
              <a:rPr lang="en-US" sz="1600" dirty="0" smtClean="0">
                <a:latin typeface="Avenir Book"/>
                <a:cs typeface="Avenir Book"/>
              </a:rPr>
              <a:t>Currently</a:t>
            </a:r>
            <a:r>
              <a:rPr lang="en-US" sz="1600" dirty="0">
                <a:latin typeface="Avenir Book"/>
                <a:cs typeface="Avenir Book"/>
              </a:rPr>
              <a:t>:</a:t>
            </a:r>
          </a:p>
          <a:p>
            <a:pPr marL="268288" indent="352425"/>
            <a:r>
              <a:rPr lang="en-US" sz="1600" dirty="0">
                <a:latin typeface="Avenir Book"/>
                <a:cs typeface="Avenir Book"/>
              </a:rPr>
              <a:t>‣ Tracking consortium - 7 institutions</a:t>
            </a:r>
          </a:p>
          <a:p>
            <a:pPr marL="268288" indent="352425"/>
            <a:r>
              <a:rPr lang="en-US" sz="1600" dirty="0">
                <a:latin typeface="Avenir Book"/>
                <a:cs typeface="Avenir Book"/>
              </a:rPr>
              <a:t>‣ Calorimeter consortium - 12 institutions</a:t>
            </a:r>
          </a:p>
          <a:p>
            <a:pPr marL="268288" indent="352425"/>
            <a:r>
              <a:rPr lang="en-US" sz="1600" dirty="0">
                <a:latin typeface="Avenir Book"/>
                <a:cs typeface="Avenir Book"/>
              </a:rPr>
              <a:t>‣ PID consortium - 20 institutions</a:t>
            </a:r>
          </a:p>
          <a:p>
            <a:pPr marL="268288" indent="352425"/>
            <a:r>
              <a:rPr lang="en-US" sz="1600" dirty="0">
                <a:latin typeface="Avenir Book"/>
                <a:cs typeface="Avenir Book"/>
              </a:rPr>
              <a:t>P</a:t>
            </a:r>
            <a:r>
              <a:rPr lang="en-US" sz="1600" dirty="0" smtClean="0">
                <a:latin typeface="Avenir Book"/>
                <a:cs typeface="Avenir Book"/>
              </a:rPr>
              <a:t>otential </a:t>
            </a:r>
            <a:r>
              <a:rPr lang="en-US" sz="1600" dirty="0">
                <a:latin typeface="Avenir Book"/>
                <a:cs typeface="Avenir Book"/>
              </a:rPr>
              <a:t>future candidates:</a:t>
            </a:r>
          </a:p>
          <a:p>
            <a:pPr marL="268288" indent="352425"/>
            <a:r>
              <a:rPr lang="en-US" sz="1600" dirty="0">
                <a:latin typeface="Avenir Book"/>
                <a:cs typeface="Avenir Book"/>
              </a:rPr>
              <a:t>‣ Si Vertex consortium</a:t>
            </a:r>
          </a:p>
          <a:p>
            <a:pPr marL="268288" indent="352425"/>
            <a:r>
              <a:rPr lang="en-US" sz="1600" dirty="0">
                <a:latin typeface="Avenir Book"/>
                <a:cs typeface="Avenir Book"/>
              </a:rPr>
              <a:t>‣ Software and Computing consortium</a:t>
            </a:r>
          </a:p>
          <a:p>
            <a:pPr marL="285750" indent="-285750">
              <a:buFont typeface="Arial"/>
              <a:buChar char="•"/>
            </a:pPr>
            <a:r>
              <a:rPr lang="en-US" dirty="0" smtClean="0">
                <a:solidFill>
                  <a:srgbClr val="008000"/>
                </a:solidFill>
                <a:latin typeface="Avenir Book"/>
                <a:cs typeface="Avenir Book"/>
              </a:rPr>
              <a:t>Program </a:t>
            </a:r>
            <a:r>
              <a:rPr lang="en-US" dirty="0">
                <a:solidFill>
                  <a:srgbClr val="008000"/>
                </a:solidFill>
                <a:latin typeface="Avenir Book"/>
                <a:cs typeface="Avenir Book"/>
              </a:rPr>
              <a:t>explicitly open to international </a:t>
            </a:r>
            <a:r>
              <a:rPr lang="en-US" dirty="0" smtClean="0">
                <a:solidFill>
                  <a:srgbClr val="008000"/>
                </a:solidFill>
                <a:latin typeface="Avenir Book"/>
                <a:cs typeface="Avenir Book"/>
              </a:rPr>
              <a:t>participation</a:t>
            </a:r>
            <a:endParaRPr lang="en-US" dirty="0">
              <a:solidFill>
                <a:srgbClr val="008000"/>
              </a:solidFill>
              <a:latin typeface="Avenir Book"/>
              <a:cs typeface="Avenir Book"/>
            </a:endParaRPr>
          </a:p>
        </p:txBody>
      </p:sp>
      <p:sp>
        <p:nvSpPr>
          <p:cNvPr id="6" name="Curved Right Arrow 5"/>
          <p:cNvSpPr/>
          <p:nvPr/>
        </p:nvSpPr>
        <p:spPr>
          <a:xfrm flipV="1">
            <a:off x="4684238" y="3625864"/>
            <a:ext cx="443596" cy="662665"/>
          </a:xfrm>
          <a:prstGeom prst="curvedRightArrow">
            <a:avLst/>
          </a:prstGeom>
          <a:solidFill>
            <a:srgbClr val="008000"/>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4938889" y="4391390"/>
            <a:ext cx="4205111" cy="1692771"/>
          </a:xfrm>
          <a:prstGeom prst="rect">
            <a:avLst/>
          </a:prstGeom>
        </p:spPr>
        <p:txBody>
          <a:bodyPr wrap="square">
            <a:spAutoFit/>
          </a:bodyPr>
          <a:lstStyle/>
          <a:p>
            <a:pPr marL="108000" indent="-108000">
              <a:buFont typeface="Arial"/>
              <a:buChar char="•"/>
            </a:pPr>
            <a:r>
              <a:rPr lang="en-US" sz="1600" dirty="0">
                <a:solidFill>
                  <a:srgbClr val="0000FF"/>
                </a:solidFill>
                <a:latin typeface="Avenir Book"/>
                <a:cs typeface="Avenir Book"/>
              </a:rPr>
              <a:t>INFN Ferrara, Roma, and ISS  </a:t>
            </a:r>
          </a:p>
          <a:p>
            <a:pPr marL="84138"/>
            <a:r>
              <a:rPr lang="en-US" sz="1600" dirty="0">
                <a:solidFill>
                  <a:srgbClr val="7F7F7F"/>
                </a:solidFill>
                <a:latin typeface="Avenir Book"/>
                <a:cs typeface="Avenir Book"/>
              </a:rPr>
              <a:t>(An integrated program for particle identification (PID) )</a:t>
            </a:r>
          </a:p>
          <a:p>
            <a:endParaRPr lang="en-US" sz="800" dirty="0" smtClean="0">
              <a:solidFill>
                <a:srgbClr val="0000FF"/>
              </a:solidFill>
              <a:latin typeface="Avenir Book"/>
              <a:cs typeface="Avenir Book"/>
            </a:endParaRPr>
          </a:p>
          <a:p>
            <a:pPr marL="108000" indent="-108000">
              <a:buFont typeface="Arial"/>
              <a:buChar char="•"/>
            </a:pPr>
            <a:r>
              <a:rPr lang="en-US" sz="1600" dirty="0" smtClean="0">
                <a:solidFill>
                  <a:srgbClr val="0000FF"/>
                </a:solidFill>
                <a:latin typeface="Avenir Book"/>
                <a:cs typeface="Avenir Book"/>
              </a:rPr>
              <a:t>INFN Trieste </a:t>
            </a:r>
          </a:p>
          <a:p>
            <a:pPr marL="84138"/>
            <a:r>
              <a:rPr lang="en-US" sz="1600" dirty="0" smtClean="0">
                <a:solidFill>
                  <a:schemeClr val="tx1">
                    <a:lumMod val="50000"/>
                    <a:lumOff val="50000"/>
                  </a:schemeClr>
                </a:solidFill>
                <a:latin typeface="Avenir Book"/>
                <a:cs typeface="Avenir Book"/>
              </a:rPr>
              <a:t>(EIC Tracking R&amp;D &amp; </a:t>
            </a:r>
            <a:r>
              <a:rPr lang="en-US" sz="1600" dirty="0">
                <a:solidFill>
                  <a:schemeClr val="tx1">
                    <a:lumMod val="50000"/>
                    <a:lumOff val="50000"/>
                  </a:schemeClr>
                </a:solidFill>
                <a:latin typeface="Avenir Book"/>
                <a:cs typeface="Avenir Book"/>
              </a:rPr>
              <a:t>Developing Analysis Tools and Techniques for the EIC </a:t>
            </a:r>
            <a:r>
              <a:rPr lang="en-US" sz="1600" dirty="0" smtClean="0">
                <a:solidFill>
                  <a:schemeClr val="tx1">
                    <a:lumMod val="50000"/>
                    <a:lumOff val="50000"/>
                  </a:schemeClr>
                </a:solidFill>
                <a:latin typeface="Avenir Book"/>
                <a:cs typeface="Avenir Book"/>
              </a:rPr>
              <a:t>)</a:t>
            </a:r>
            <a:endParaRPr lang="en-US" sz="1600" dirty="0">
              <a:solidFill>
                <a:schemeClr val="tx1">
                  <a:lumMod val="50000"/>
                  <a:lumOff val="50000"/>
                </a:schemeClr>
              </a:solidFill>
              <a:latin typeface="Avenir Book"/>
              <a:cs typeface="Avenir Book"/>
            </a:endParaRPr>
          </a:p>
        </p:txBody>
      </p:sp>
    </p:spTree>
    <p:extLst>
      <p:ext uri="{BB962C8B-B14F-4D97-AF65-F5344CB8AC3E}">
        <p14:creationId xmlns:p14="http://schemas.microsoft.com/office/powerpoint/2010/main" val="106297396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a:solidFill>
                  <a:srgbClr val="FF0000"/>
                </a:solidFill>
                <a:latin typeface="Avenir Book" charset="0"/>
                <a:ea typeface="ＭＳ Ｐゴシック" charset="0"/>
                <a:cs typeface="Avenir Book" charset="0"/>
              </a:rPr>
              <a:t>EIC User Group (EICUG)</a:t>
            </a:r>
          </a:p>
        </p:txBody>
      </p:sp>
      <p:sp>
        <p:nvSpPr>
          <p:cNvPr id="3" name="TextBox 2"/>
          <p:cNvSpPr txBox="1"/>
          <p:nvPr/>
        </p:nvSpPr>
        <p:spPr>
          <a:xfrm>
            <a:off x="12700" y="878736"/>
            <a:ext cx="9144000" cy="430887"/>
          </a:xfrm>
          <a:prstGeom prst="rect">
            <a:avLst/>
          </a:prstGeom>
          <a:noFill/>
        </p:spPr>
        <p:txBody>
          <a:bodyPr wrap="square" rtlCol="0">
            <a:spAutoFit/>
          </a:bodyPr>
          <a:lstStyle/>
          <a:p>
            <a:pPr algn="ctr"/>
            <a:r>
              <a:rPr lang="en-US" sz="2200" dirty="0" smtClean="0">
                <a:latin typeface="Avenir Book"/>
                <a:cs typeface="Avenir Book"/>
              </a:rPr>
              <a:t>Currently </a:t>
            </a:r>
            <a:r>
              <a:rPr lang="en-US" sz="2200" dirty="0" smtClean="0">
                <a:solidFill>
                  <a:srgbClr val="008000"/>
                </a:solidFill>
                <a:latin typeface="Avenir Black"/>
                <a:cs typeface="Avenir Black"/>
              </a:rPr>
              <a:t>663 Collaborators, 147 Institutions, 28 countries</a:t>
            </a:r>
            <a:endParaRPr lang="en-US" sz="2200" dirty="0">
              <a:solidFill>
                <a:srgbClr val="008000"/>
              </a:solidFill>
              <a:latin typeface="Avenir Black"/>
              <a:cs typeface="Avenir Black"/>
            </a:endParaRPr>
          </a:p>
        </p:txBody>
      </p:sp>
      <p:pic>
        <p:nvPicPr>
          <p:cNvPr id="4" name="Picture 3"/>
          <p:cNvPicPr>
            <a:picLocks noChangeAspect="1"/>
          </p:cNvPicPr>
          <p:nvPr/>
        </p:nvPicPr>
        <p:blipFill rotWithShape="1">
          <a:blip r:embed="rId3"/>
          <a:srcRect t="9920" b="2130"/>
          <a:stretch/>
        </p:blipFill>
        <p:spPr>
          <a:xfrm>
            <a:off x="12700" y="1282700"/>
            <a:ext cx="9144000" cy="5169932"/>
          </a:xfrm>
          <a:prstGeom prst="rect">
            <a:avLst/>
          </a:prstGeom>
        </p:spPr>
      </p:pic>
      <p:sp>
        <p:nvSpPr>
          <p:cNvPr id="5" name="Rectangle 4"/>
          <p:cNvSpPr/>
          <p:nvPr/>
        </p:nvSpPr>
        <p:spPr>
          <a:xfrm>
            <a:off x="1028701" y="5558240"/>
            <a:ext cx="7409744" cy="923330"/>
          </a:xfrm>
          <a:prstGeom prst="rect">
            <a:avLst/>
          </a:prstGeom>
        </p:spPr>
        <p:txBody>
          <a:bodyPr wrap="square">
            <a:spAutoFit/>
          </a:bodyPr>
          <a:lstStyle/>
          <a:p>
            <a:pPr marL="285750" indent="-285750">
              <a:buFont typeface="Arial"/>
              <a:buChar char="•"/>
            </a:pPr>
            <a:r>
              <a:rPr lang="en-US" dirty="0">
                <a:solidFill>
                  <a:srgbClr val="FFFFFF"/>
                </a:solidFill>
                <a:latin typeface="Avenir Black"/>
                <a:cs typeface="Avenir Black"/>
              </a:rPr>
              <a:t>EIC Users Group </a:t>
            </a:r>
            <a:r>
              <a:rPr lang="en-US" dirty="0" smtClean="0">
                <a:solidFill>
                  <a:srgbClr val="FFFFFF"/>
                </a:solidFill>
                <a:latin typeface="Avenir Black"/>
                <a:cs typeface="Avenir Black"/>
              </a:rPr>
              <a:t>Charter voted in June 2016</a:t>
            </a:r>
          </a:p>
          <a:p>
            <a:pPr marL="285750" indent="-285750">
              <a:buFont typeface="Arial"/>
              <a:buChar char="•"/>
            </a:pPr>
            <a:r>
              <a:rPr lang="en-US" smtClean="0">
                <a:solidFill>
                  <a:srgbClr val="FFFFFF"/>
                </a:solidFill>
                <a:latin typeface="Avenir Black"/>
                <a:cs typeface="Avenir Black"/>
              </a:rPr>
              <a:t>Chair </a:t>
            </a:r>
            <a:r>
              <a:rPr lang="en-US" dirty="0" smtClean="0">
                <a:solidFill>
                  <a:srgbClr val="FFFFFF"/>
                </a:solidFill>
                <a:latin typeface="Avenir Black"/>
                <a:cs typeface="Avenir Black"/>
              </a:rPr>
              <a:t>of </a:t>
            </a:r>
            <a:r>
              <a:rPr lang="en-US" dirty="0" err="1" smtClean="0">
                <a:solidFill>
                  <a:srgbClr val="FFFFFF"/>
                </a:solidFill>
                <a:latin typeface="Avenir Black"/>
                <a:cs typeface="Avenir Black"/>
              </a:rPr>
              <a:t>Istitution</a:t>
            </a:r>
            <a:r>
              <a:rPr lang="en-US" dirty="0" smtClean="0">
                <a:solidFill>
                  <a:srgbClr val="FFFFFF"/>
                </a:solidFill>
                <a:latin typeface="Avenir Black"/>
                <a:cs typeface="Avenir Black"/>
              </a:rPr>
              <a:t> </a:t>
            </a:r>
            <a:r>
              <a:rPr lang="en-US" dirty="0" err="1" smtClean="0">
                <a:solidFill>
                  <a:srgbClr val="FFFFFF"/>
                </a:solidFill>
                <a:latin typeface="Avenir Black"/>
                <a:cs typeface="Avenir Black"/>
              </a:rPr>
              <a:t>rapresentative</a:t>
            </a:r>
            <a:r>
              <a:rPr lang="en-US" dirty="0" smtClean="0">
                <a:solidFill>
                  <a:srgbClr val="FFFFFF"/>
                </a:solidFill>
                <a:latin typeface="Avenir Black"/>
                <a:cs typeface="Avenir Black"/>
              </a:rPr>
              <a:t> board elected</a:t>
            </a:r>
          </a:p>
          <a:p>
            <a:pPr marL="285750" indent="-285750">
              <a:buFont typeface="Arial"/>
              <a:buChar char="•"/>
            </a:pPr>
            <a:r>
              <a:rPr lang="en-US" dirty="0">
                <a:solidFill>
                  <a:srgbClr val="FFFFFF"/>
                </a:solidFill>
                <a:latin typeface="Avenir Black"/>
                <a:cs typeface="Avenir Black"/>
              </a:rPr>
              <a:t>E</a:t>
            </a:r>
            <a:r>
              <a:rPr lang="en-US" dirty="0" smtClean="0">
                <a:solidFill>
                  <a:srgbClr val="FFFFFF"/>
                </a:solidFill>
                <a:latin typeface="Avenir Black"/>
                <a:cs typeface="Avenir Black"/>
              </a:rPr>
              <a:t>lections for the Steering Committee and its Chair coming soon</a:t>
            </a:r>
            <a:endParaRPr lang="en-US" dirty="0">
              <a:solidFill>
                <a:srgbClr val="FFFFFF"/>
              </a:solidFill>
              <a:latin typeface="Avenir Black"/>
              <a:cs typeface="Avenir Black"/>
            </a:endParaRPr>
          </a:p>
        </p:txBody>
      </p:sp>
      <p:sp>
        <p:nvSpPr>
          <p:cNvPr id="6" name="Rectangle 5"/>
          <p:cNvSpPr/>
          <p:nvPr/>
        </p:nvSpPr>
        <p:spPr>
          <a:xfrm>
            <a:off x="6146193" y="1309701"/>
            <a:ext cx="2975365" cy="400110"/>
          </a:xfrm>
          <a:prstGeom prst="rect">
            <a:avLst/>
          </a:prstGeom>
        </p:spPr>
        <p:txBody>
          <a:bodyPr wrap="none">
            <a:spAutoFit/>
          </a:bodyPr>
          <a:lstStyle/>
          <a:p>
            <a:r>
              <a:rPr lang="en-US" dirty="0"/>
              <a:t>(</a:t>
            </a:r>
            <a:r>
              <a:rPr lang="en-US" sz="2000" dirty="0" smtClean="0">
                <a:solidFill>
                  <a:srgbClr val="FFFF00"/>
                </a:solidFill>
                <a:latin typeface="Avenir Black"/>
                <a:cs typeface="Avenir Black"/>
              </a:rPr>
              <a:t>http</a:t>
            </a:r>
            <a:r>
              <a:rPr lang="en-US" sz="2000" dirty="0">
                <a:solidFill>
                  <a:srgbClr val="FFFF00"/>
                </a:solidFill>
                <a:latin typeface="Avenir Black"/>
                <a:cs typeface="Avenir Black"/>
              </a:rPr>
              <a:t>://</a:t>
            </a:r>
            <a:r>
              <a:rPr lang="en-US" sz="2000" dirty="0" err="1" smtClean="0">
                <a:solidFill>
                  <a:srgbClr val="FFFF00"/>
                </a:solidFill>
                <a:latin typeface="Avenir Black"/>
                <a:cs typeface="Avenir Black"/>
              </a:rPr>
              <a:t>www.eicug.org</a:t>
            </a:r>
            <a:endParaRPr lang="en-US" sz="2000" dirty="0">
              <a:solidFill>
                <a:srgbClr val="FFFF00"/>
              </a:solidFill>
              <a:latin typeface="Avenir Black"/>
              <a:cs typeface="Avenir Black"/>
            </a:endParaRPr>
          </a:p>
        </p:txBody>
      </p:sp>
    </p:spTree>
    <p:extLst>
      <p:ext uri="{BB962C8B-B14F-4D97-AF65-F5344CB8AC3E}">
        <p14:creationId xmlns:p14="http://schemas.microsoft.com/office/powerpoint/2010/main" val="42194708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1-14 at 17.14.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797577"/>
          </a:xfrm>
          <a:prstGeom prst="rect">
            <a:avLst/>
          </a:prstGeom>
        </p:spPr>
      </p:pic>
    </p:spTree>
    <p:extLst>
      <p:ext uri="{BB962C8B-B14F-4D97-AF65-F5344CB8AC3E}">
        <p14:creationId xmlns:p14="http://schemas.microsoft.com/office/powerpoint/2010/main" val="28654352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11-11 at 10.44.00.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67733"/>
            <a:ext cx="9144000" cy="6288138"/>
          </a:xfrm>
          <a:prstGeom prst="rect">
            <a:avLst/>
          </a:prstGeom>
        </p:spPr>
      </p:pic>
    </p:spTree>
    <p:extLst>
      <p:ext uri="{BB962C8B-B14F-4D97-AF65-F5344CB8AC3E}">
        <p14:creationId xmlns:p14="http://schemas.microsoft.com/office/powerpoint/2010/main" val="30395864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685800" y="0"/>
            <a:ext cx="7772400" cy="685800"/>
          </a:xfrm>
        </p:spPr>
        <p:txBody>
          <a:bodyPr/>
          <a:lstStyle/>
          <a:p>
            <a:pPr>
              <a:defRPr/>
            </a:pPr>
            <a:r>
              <a:rPr lang="en-US" dirty="0" smtClean="0">
                <a:latin typeface="Arial" pitchFamily="-104" charset="0"/>
              </a:rPr>
              <a:t> </a:t>
            </a:r>
            <a:r>
              <a:rPr lang="en-US" sz="3600" dirty="0">
                <a:solidFill>
                  <a:srgbClr val="FF0000"/>
                </a:solidFill>
                <a:latin typeface="Avenir Book" charset="0"/>
                <a:ea typeface="ＭＳ Ｐゴシック" charset="0"/>
                <a:cs typeface="Avenir Book" charset="0"/>
              </a:rPr>
              <a:t>EIC Timeline</a:t>
            </a:r>
          </a:p>
        </p:txBody>
      </p:sp>
      <p:graphicFrame>
        <p:nvGraphicFramePr>
          <p:cNvPr id="27" name="Table 26"/>
          <p:cNvGraphicFramePr>
            <a:graphicFrameLocks noGrp="1"/>
          </p:cNvGraphicFramePr>
          <p:nvPr>
            <p:extLst>
              <p:ext uri="{D42A27DB-BD31-4B8C-83A1-F6EECF244321}">
                <p14:modId xmlns:p14="http://schemas.microsoft.com/office/powerpoint/2010/main" val="3345581677"/>
              </p:ext>
            </p:extLst>
          </p:nvPr>
        </p:nvGraphicFramePr>
        <p:xfrm>
          <a:off x="96507" y="842570"/>
          <a:ext cx="8945893" cy="4882602"/>
        </p:xfrm>
        <a:graphic>
          <a:graphicData uri="http://schemas.openxmlformats.org/drawingml/2006/table">
            <a:tbl>
              <a:tblPr firstRow="1" bandRow="1">
                <a:tableStyleId>{91EBBBCC-DAD2-459C-BE2E-F6DE35CF9A28}</a:tableStyleId>
              </a:tblPr>
              <a:tblGrid>
                <a:gridCol w="1944757">
                  <a:extLst>
                    <a:ext uri="{9D8B030D-6E8A-4147-A177-3AD203B41FA5}">
                      <a16:colId xmlns:mc="http://schemas.openxmlformats.org/markup-compatibility/2006" xmlns:mv="urn:schemas-microsoft-com:mac:vml" xmlns:a16="http://schemas.microsoft.com/office/drawing/2014/main" xmlns="" val="20000"/>
                    </a:ext>
                  </a:extLst>
                </a:gridCol>
                <a:gridCol w="437571">
                  <a:extLst>
                    <a:ext uri="{9D8B030D-6E8A-4147-A177-3AD203B41FA5}">
                      <a16:colId xmlns:mc="http://schemas.openxmlformats.org/markup-compatibility/2006" xmlns:mv="urn:schemas-microsoft-com:mac:vml" xmlns:a16="http://schemas.microsoft.com/office/drawing/2014/main" xmlns="" val="20001"/>
                    </a:ext>
                  </a:extLst>
                </a:gridCol>
                <a:gridCol w="437571">
                  <a:extLst>
                    <a:ext uri="{9D8B030D-6E8A-4147-A177-3AD203B41FA5}">
                      <a16:colId xmlns:mc="http://schemas.openxmlformats.org/markup-compatibility/2006" xmlns:mv="urn:schemas-microsoft-com:mac:vml" xmlns:a16="http://schemas.microsoft.com/office/drawing/2014/main" xmlns="" val="20002"/>
                    </a:ext>
                  </a:extLst>
                </a:gridCol>
                <a:gridCol w="437571">
                  <a:extLst>
                    <a:ext uri="{9D8B030D-6E8A-4147-A177-3AD203B41FA5}">
                      <a16:colId xmlns:mc="http://schemas.openxmlformats.org/markup-compatibility/2006" xmlns:mv="urn:schemas-microsoft-com:mac:vml" xmlns:a16="http://schemas.microsoft.com/office/drawing/2014/main" xmlns="" val="20003"/>
                    </a:ext>
                  </a:extLst>
                </a:gridCol>
                <a:gridCol w="437571">
                  <a:extLst>
                    <a:ext uri="{9D8B030D-6E8A-4147-A177-3AD203B41FA5}">
                      <a16:colId xmlns:mc="http://schemas.openxmlformats.org/markup-compatibility/2006" xmlns:mv="urn:schemas-microsoft-com:mac:vml" xmlns:a16="http://schemas.microsoft.com/office/drawing/2014/main" xmlns="" val="20004"/>
                    </a:ext>
                  </a:extLst>
                </a:gridCol>
                <a:gridCol w="437571">
                  <a:extLst>
                    <a:ext uri="{9D8B030D-6E8A-4147-A177-3AD203B41FA5}">
                      <a16:colId xmlns:mc="http://schemas.openxmlformats.org/markup-compatibility/2006" xmlns:mv="urn:schemas-microsoft-com:mac:vml" xmlns:a16="http://schemas.microsoft.com/office/drawing/2014/main" xmlns="" val="20005"/>
                    </a:ext>
                  </a:extLst>
                </a:gridCol>
                <a:gridCol w="437571">
                  <a:extLst>
                    <a:ext uri="{9D8B030D-6E8A-4147-A177-3AD203B41FA5}">
                      <a16:colId xmlns:mc="http://schemas.openxmlformats.org/markup-compatibility/2006" xmlns:mv="urn:schemas-microsoft-com:mac:vml" xmlns:a16="http://schemas.microsoft.com/office/drawing/2014/main" xmlns="" val="20006"/>
                    </a:ext>
                  </a:extLst>
                </a:gridCol>
                <a:gridCol w="437571">
                  <a:extLst>
                    <a:ext uri="{9D8B030D-6E8A-4147-A177-3AD203B41FA5}">
                      <a16:colId xmlns:mc="http://schemas.openxmlformats.org/markup-compatibility/2006" xmlns:mv="urn:schemas-microsoft-com:mac:vml" xmlns:a16="http://schemas.microsoft.com/office/drawing/2014/main" xmlns="" val="20007"/>
                    </a:ext>
                  </a:extLst>
                </a:gridCol>
                <a:gridCol w="437571">
                  <a:extLst>
                    <a:ext uri="{9D8B030D-6E8A-4147-A177-3AD203B41FA5}">
                      <a16:colId xmlns:mc="http://schemas.openxmlformats.org/markup-compatibility/2006" xmlns:mv="urn:schemas-microsoft-com:mac:vml" xmlns:a16="http://schemas.microsoft.com/office/drawing/2014/main" xmlns="" val="20008"/>
                    </a:ext>
                  </a:extLst>
                </a:gridCol>
                <a:gridCol w="437571">
                  <a:extLst>
                    <a:ext uri="{9D8B030D-6E8A-4147-A177-3AD203B41FA5}">
                      <a16:colId xmlns:mc="http://schemas.openxmlformats.org/markup-compatibility/2006" xmlns:mv="urn:schemas-microsoft-com:mac:vml" xmlns:a16="http://schemas.microsoft.com/office/drawing/2014/main" xmlns="" val="20009"/>
                    </a:ext>
                  </a:extLst>
                </a:gridCol>
                <a:gridCol w="437571">
                  <a:extLst>
                    <a:ext uri="{9D8B030D-6E8A-4147-A177-3AD203B41FA5}">
                      <a16:colId xmlns:mc="http://schemas.openxmlformats.org/markup-compatibility/2006" xmlns:mv="urn:schemas-microsoft-com:mac:vml" xmlns:a16="http://schemas.microsoft.com/office/drawing/2014/main" xmlns="" val="20010"/>
                    </a:ext>
                  </a:extLst>
                </a:gridCol>
                <a:gridCol w="437571">
                  <a:extLst>
                    <a:ext uri="{9D8B030D-6E8A-4147-A177-3AD203B41FA5}">
                      <a16:colId xmlns:mc="http://schemas.openxmlformats.org/markup-compatibility/2006" xmlns:mv="urn:schemas-microsoft-com:mac:vml" xmlns:a16="http://schemas.microsoft.com/office/drawing/2014/main" xmlns="" val="20011"/>
                    </a:ext>
                  </a:extLst>
                </a:gridCol>
                <a:gridCol w="437571">
                  <a:extLst>
                    <a:ext uri="{9D8B030D-6E8A-4147-A177-3AD203B41FA5}">
                      <a16:colId xmlns:mc="http://schemas.openxmlformats.org/markup-compatibility/2006" xmlns:mv="urn:schemas-microsoft-com:mac:vml" xmlns:a16="http://schemas.microsoft.com/office/drawing/2014/main" xmlns="" val="20012"/>
                    </a:ext>
                  </a:extLst>
                </a:gridCol>
                <a:gridCol w="437571">
                  <a:extLst>
                    <a:ext uri="{9D8B030D-6E8A-4147-A177-3AD203B41FA5}">
                      <a16:colId xmlns:mc="http://schemas.openxmlformats.org/markup-compatibility/2006" xmlns:mv="urn:schemas-microsoft-com:mac:vml" xmlns:a16="http://schemas.microsoft.com/office/drawing/2014/main" xmlns="" val="20013"/>
                    </a:ext>
                  </a:extLst>
                </a:gridCol>
                <a:gridCol w="437571">
                  <a:extLst>
                    <a:ext uri="{9D8B030D-6E8A-4147-A177-3AD203B41FA5}">
                      <a16:colId xmlns:mc="http://schemas.openxmlformats.org/markup-compatibility/2006" xmlns:mv="urn:schemas-microsoft-com:mac:vml" xmlns:a16="http://schemas.microsoft.com/office/drawing/2014/main" xmlns="" val="20014"/>
                    </a:ext>
                  </a:extLst>
                </a:gridCol>
                <a:gridCol w="437571">
                  <a:extLst>
                    <a:ext uri="{9D8B030D-6E8A-4147-A177-3AD203B41FA5}">
                      <a16:colId xmlns:mc="http://schemas.openxmlformats.org/markup-compatibility/2006" xmlns:mv="urn:schemas-microsoft-com:mac:vml" xmlns:a16="http://schemas.microsoft.com/office/drawing/2014/main" xmlns="" val="20015"/>
                    </a:ext>
                  </a:extLst>
                </a:gridCol>
                <a:gridCol w="437571">
                  <a:extLst>
                    <a:ext uri="{9D8B030D-6E8A-4147-A177-3AD203B41FA5}">
                      <a16:colId xmlns:mc="http://schemas.openxmlformats.org/markup-compatibility/2006" xmlns:mv="urn:schemas-microsoft-com:mac:vml" xmlns:a16="http://schemas.microsoft.com/office/drawing/2014/main" xmlns="" val="20016"/>
                    </a:ext>
                  </a:extLst>
                </a:gridCol>
              </a:tblGrid>
              <a:tr h="271749">
                <a:tc>
                  <a:txBody>
                    <a:bodyPr/>
                    <a:lstStyle/>
                    <a:p>
                      <a:pPr algn="l" fontAlgn="b"/>
                      <a:r>
                        <a:rPr lang="en-US" sz="1400" u="none" strike="noStrike" dirty="0" smtClean="0">
                          <a:latin typeface="Arial" pitchFamily="34" charset="0"/>
                          <a:cs typeface="Arial" pitchFamily="34" charset="0"/>
                        </a:rPr>
                        <a:t>   Activity Name                                                              </a:t>
                      </a:r>
                      <a:endParaRPr lang="en-US" sz="14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2016</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2017</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2018</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2019</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2020</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2021</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2022</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2023</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2024</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fontAlgn="b"/>
                      <a:r>
                        <a:rPr lang="en-US" sz="1200" u="none" strike="noStrike" dirty="0">
                          <a:latin typeface="Arial" pitchFamily="34" charset="0"/>
                          <a:cs typeface="Arial" pitchFamily="34" charset="0"/>
                        </a:rPr>
                        <a:t>2025</a:t>
                      </a:r>
                      <a:endParaRPr lang="en-US" sz="1200" b="0" i="0" u="none" strike="noStrike" dirty="0">
                        <a:solidFill>
                          <a:srgbClr val="000000"/>
                        </a:solidFill>
                        <a:latin typeface="Arial" pitchFamily="34" charset="0"/>
                        <a:cs typeface="Arial"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mc="http://schemas.openxmlformats.org/markup-compatibility/2006" xmlns:mv="urn:schemas-microsoft-com:mac:vml" xmlns:a16="http://schemas.microsoft.com/office/drawing/2014/main" xmlns="" val="10000"/>
                  </a:ext>
                </a:extLst>
              </a:tr>
              <a:tr h="274320">
                <a:tc>
                  <a:txBody>
                    <a:bodyPr/>
                    <a:lstStyle/>
                    <a:p>
                      <a:r>
                        <a:rPr lang="en-US" sz="1600" dirty="0" smtClean="0">
                          <a:latin typeface="Arial" pitchFamily="34" charset="0"/>
                          <a:cs typeface="Arial" pitchFamily="34" charset="0"/>
                        </a:rPr>
                        <a:t>12 GeV Operations</a:t>
                      </a:r>
                      <a:endParaRPr lang="en-US" sz="16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0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 val="10001"/>
                  </a:ext>
                </a:extLst>
              </a:tr>
              <a:tr h="412824">
                <a:tc>
                  <a:txBody>
                    <a:bodyPr/>
                    <a:lstStyle/>
                    <a:p>
                      <a:r>
                        <a:rPr lang="en-US" sz="1600" b="0" dirty="0" smtClean="0">
                          <a:latin typeface="Arial" pitchFamily="34" charset="0"/>
                          <a:cs typeface="Arial" pitchFamily="34" charset="0"/>
                        </a:rPr>
                        <a:t>12 GeV Upgrade</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 val="10002"/>
                  </a:ext>
                </a:extLst>
              </a:tr>
              <a:tr h="412824">
                <a:tc>
                  <a:txBody>
                    <a:bodyPr/>
                    <a:lstStyle/>
                    <a:p>
                      <a:r>
                        <a:rPr lang="en-US" sz="1600" b="0" dirty="0" smtClean="0">
                          <a:latin typeface="Arial" pitchFamily="34" charset="0"/>
                          <a:cs typeface="Arial" pitchFamily="34" charset="0"/>
                        </a:rPr>
                        <a:t>FRIB</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76200" cap="flat" cmpd="sng" algn="ctr">
                      <a:solidFill>
                        <a:schemeClr val="tx1"/>
                      </a:solidFill>
                      <a:prstDash val="solid"/>
                      <a:round/>
                      <a:headEnd type="none" w="med" len="med"/>
                      <a:tailEnd type="none" w="med" len="med"/>
                    </a:lnB>
                  </a:tcPr>
                </a:tc>
                <a:extLst>
                  <a:ext uri="{0D108BD9-81ED-4DB2-BD59-A6C34878D82A}">
                    <a16:rowId xmlns:mc="http://schemas.openxmlformats.org/markup-compatibility/2006" xmlns:mv="urn:schemas-microsoft-com:mac:vml" xmlns:a16="http://schemas.microsoft.com/office/drawing/2014/main" xmlns="" val="10003"/>
                  </a:ext>
                </a:extLst>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EIC Physics Case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tcPr>
                </a:tc>
                <a:extLst>
                  <a:ext uri="{0D108BD9-81ED-4DB2-BD59-A6C34878D82A}">
                    <a16:rowId xmlns:mc="http://schemas.openxmlformats.org/markup-compatibility/2006" xmlns:mv="urn:schemas-microsoft-com:mac:vml" xmlns:a16="http://schemas.microsoft.com/office/drawing/2014/main" xmlns="" val="10004"/>
                  </a:ext>
                </a:extLst>
              </a:tr>
              <a:tr h="4128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NSAC LRP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 val="10005"/>
                  </a:ext>
                </a:extLst>
              </a:tr>
              <a:tr h="412824">
                <a:tc>
                  <a:txBody>
                    <a:bodyPr/>
                    <a:lstStyle/>
                    <a:p>
                      <a:r>
                        <a:rPr lang="en-US" dirty="0" smtClean="0"/>
                        <a:t>NAS</a:t>
                      </a:r>
                      <a:r>
                        <a:rPr lang="en-US" baseline="0" dirty="0" smtClean="0"/>
                        <a:t> Study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 val="10006"/>
                  </a:ext>
                </a:extLst>
              </a:tr>
              <a:tr h="393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CD0</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 val="10007"/>
                  </a:ext>
                </a:extLst>
              </a:tr>
              <a:tr h="412824">
                <a:tc>
                  <a:txBody>
                    <a:bodyPr/>
                    <a:lstStyle/>
                    <a:p>
                      <a:r>
                        <a:rPr lang="en-US" sz="1600" b="0" dirty="0" smtClean="0">
                          <a:latin typeface="Arial" pitchFamily="34" charset="0"/>
                          <a:cs typeface="Arial" pitchFamily="34" charset="0"/>
                        </a:rPr>
                        <a:t>EIC Design</a:t>
                      </a:r>
                      <a:r>
                        <a:rPr lang="en-US" sz="1600" b="0" baseline="0" dirty="0" smtClean="0">
                          <a:latin typeface="Arial" pitchFamily="34" charset="0"/>
                          <a:cs typeface="Arial" pitchFamily="34" charset="0"/>
                        </a:rPr>
                        <a:t>,  </a:t>
                      </a:r>
                      <a:r>
                        <a:rPr lang="en-US" sz="1600" b="0" dirty="0" smtClean="0">
                          <a:latin typeface="Arial" pitchFamily="34" charset="0"/>
                          <a:cs typeface="Arial" pitchFamily="34" charset="0"/>
                        </a:rPr>
                        <a:t>R&amp;D</a:t>
                      </a:r>
                    </a:p>
                    <a:p>
                      <a:r>
                        <a:rPr lang="en-US" sz="1600" b="0" dirty="0" smtClean="0">
                          <a:latin typeface="Arial" pitchFamily="34" charset="0"/>
                          <a:cs typeface="Arial" pitchFamily="34" charset="0"/>
                        </a:rPr>
                        <a:t>Pre-CDR, CDR</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 val="10008"/>
                  </a:ext>
                </a:extLst>
              </a:tr>
              <a:tr h="412824">
                <a:tc>
                  <a:txBody>
                    <a:bodyPr/>
                    <a:lstStyle/>
                    <a:p>
                      <a:r>
                        <a:rPr lang="en-US" sz="1600" b="0" dirty="0" smtClean="0">
                          <a:latin typeface="Arial" pitchFamily="34" charset="0"/>
                          <a:cs typeface="Arial" pitchFamily="34" charset="0"/>
                        </a:rPr>
                        <a:t> CD1</a:t>
                      </a:r>
                      <a:r>
                        <a:rPr lang="en-US" sz="1600" b="0" baseline="0" dirty="0" smtClean="0">
                          <a:latin typeface="Arial" pitchFamily="34" charset="0"/>
                          <a:cs typeface="Arial" pitchFamily="34" charset="0"/>
                        </a:rPr>
                        <a:t>(</a:t>
                      </a:r>
                      <a:r>
                        <a:rPr lang="en-US" sz="1600" b="0" dirty="0" smtClean="0">
                          <a:latin typeface="Arial" pitchFamily="34" charset="0"/>
                          <a:cs typeface="Arial" pitchFamily="34" charset="0"/>
                        </a:rPr>
                        <a:t>Down-select)</a:t>
                      </a:r>
                      <a:endParaRPr lang="en-US" sz="1600" b="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 val="10009"/>
                  </a:ext>
                </a:extLst>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CD2/CD3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mc="http://schemas.openxmlformats.org/markup-compatibility/2006" xmlns:mv="urn:schemas-microsoft-com:mac:vml" xmlns:a16="http://schemas.microsoft.com/office/drawing/2014/main" xmlns="" val="10010"/>
                  </a:ext>
                </a:extLst>
              </a:tr>
              <a:tr h="4128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smtClean="0">
                          <a:ln>
                            <a:noFill/>
                          </a:ln>
                          <a:effectLst/>
                          <a:uLnTx/>
                          <a:uFillTx/>
                          <a:latin typeface="Arial" pitchFamily="34" charset="0"/>
                          <a:cs typeface="Arial" pitchFamily="34" charset="0"/>
                        </a:rPr>
                        <a:t>EIC Construction</a:t>
                      </a:r>
                      <a:endParaRPr kumimoji="0" lang="en-US"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mc="http://schemas.openxmlformats.org/markup-compatibility/2006" xmlns:mv="urn:schemas-microsoft-com:mac:vml" xmlns:a16="http://schemas.microsoft.com/office/drawing/2014/main" xmlns="" val="10011"/>
                  </a:ext>
                </a:extLst>
              </a:tr>
            </a:tbl>
          </a:graphicData>
        </a:graphic>
      </p:graphicFrame>
      <p:cxnSp>
        <p:nvCxnSpPr>
          <p:cNvPr id="67797" name="Straight Connector 27"/>
          <p:cNvCxnSpPr>
            <a:cxnSpLocks noChangeShapeType="1"/>
          </p:cNvCxnSpPr>
          <p:nvPr/>
        </p:nvCxnSpPr>
        <p:spPr bwMode="auto">
          <a:xfrm>
            <a:off x="3936669" y="2860282"/>
            <a:ext cx="686131" cy="1588"/>
          </a:xfrm>
          <a:prstGeom prst="line">
            <a:avLst/>
          </a:prstGeom>
          <a:noFill/>
          <a:ln w="152400">
            <a:solidFill>
              <a:srgbClr val="FFC000"/>
            </a:solidFill>
            <a:round/>
            <a:headEnd/>
            <a:tailEnd/>
          </a:ln>
        </p:spPr>
      </p:cxnSp>
      <p:cxnSp>
        <p:nvCxnSpPr>
          <p:cNvPr id="67798" name="Straight Connector 28"/>
          <p:cNvCxnSpPr>
            <a:cxnSpLocks noChangeShapeType="1"/>
          </p:cNvCxnSpPr>
          <p:nvPr/>
        </p:nvCxnSpPr>
        <p:spPr bwMode="auto">
          <a:xfrm>
            <a:off x="5380657" y="3737045"/>
            <a:ext cx="375458" cy="0"/>
          </a:xfrm>
          <a:prstGeom prst="line">
            <a:avLst/>
          </a:prstGeom>
          <a:noFill/>
          <a:ln w="152400">
            <a:solidFill>
              <a:srgbClr val="C00000"/>
            </a:solidFill>
            <a:round/>
            <a:headEnd/>
            <a:tailEnd/>
          </a:ln>
        </p:spPr>
      </p:cxnSp>
      <p:cxnSp>
        <p:nvCxnSpPr>
          <p:cNvPr id="67799" name="Straight Connector 29"/>
          <p:cNvCxnSpPr>
            <a:cxnSpLocks noChangeShapeType="1"/>
          </p:cNvCxnSpPr>
          <p:nvPr/>
        </p:nvCxnSpPr>
        <p:spPr bwMode="auto">
          <a:xfrm>
            <a:off x="6834416" y="5549154"/>
            <a:ext cx="2182251" cy="0"/>
          </a:xfrm>
          <a:prstGeom prst="line">
            <a:avLst/>
          </a:prstGeom>
          <a:noFill/>
          <a:ln w="152400">
            <a:solidFill>
              <a:srgbClr val="00B050"/>
            </a:solidFill>
            <a:round/>
            <a:headEnd/>
            <a:tailEnd/>
          </a:ln>
        </p:spPr>
      </p:cxnSp>
      <p:cxnSp>
        <p:nvCxnSpPr>
          <p:cNvPr id="67800" name="Straight Connector 33"/>
          <p:cNvCxnSpPr>
            <a:cxnSpLocks noChangeShapeType="1"/>
          </p:cNvCxnSpPr>
          <p:nvPr/>
        </p:nvCxnSpPr>
        <p:spPr bwMode="auto">
          <a:xfrm>
            <a:off x="5539538" y="4679215"/>
            <a:ext cx="653413" cy="1588"/>
          </a:xfrm>
          <a:prstGeom prst="line">
            <a:avLst/>
          </a:prstGeom>
          <a:noFill/>
          <a:ln w="152400">
            <a:solidFill>
              <a:srgbClr val="C00000"/>
            </a:solidFill>
            <a:round/>
            <a:headEnd/>
            <a:tailEnd/>
          </a:ln>
        </p:spPr>
      </p:cxnSp>
      <p:cxnSp>
        <p:nvCxnSpPr>
          <p:cNvPr id="67801" name="Straight Connector 34"/>
          <p:cNvCxnSpPr>
            <a:cxnSpLocks noChangeShapeType="1"/>
          </p:cNvCxnSpPr>
          <p:nvPr/>
        </p:nvCxnSpPr>
        <p:spPr bwMode="auto">
          <a:xfrm>
            <a:off x="5971732" y="5138437"/>
            <a:ext cx="862684" cy="1588"/>
          </a:xfrm>
          <a:prstGeom prst="line">
            <a:avLst/>
          </a:prstGeom>
          <a:noFill/>
          <a:ln w="152400">
            <a:solidFill>
              <a:srgbClr val="C00000"/>
            </a:solidFill>
            <a:round/>
            <a:headEnd/>
            <a:tailEnd/>
          </a:ln>
        </p:spPr>
      </p:cxnSp>
      <p:cxnSp>
        <p:nvCxnSpPr>
          <p:cNvPr id="37" name="Straight Connector 36"/>
          <p:cNvCxnSpPr/>
          <p:nvPr/>
        </p:nvCxnSpPr>
        <p:spPr bwMode="auto">
          <a:xfrm>
            <a:off x="5120475" y="1309295"/>
            <a:ext cx="3921594" cy="1588"/>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38" name="Straight Connector 37"/>
          <p:cNvCxnSpPr/>
          <p:nvPr/>
        </p:nvCxnSpPr>
        <p:spPr bwMode="auto">
          <a:xfrm flipV="1">
            <a:off x="6527469" y="2008352"/>
            <a:ext cx="2489200" cy="14514"/>
          </a:xfrm>
          <a:prstGeom prst="line">
            <a:avLst/>
          </a:prstGeom>
          <a:solidFill>
            <a:schemeClr val="accent1"/>
          </a:solidFill>
          <a:ln w="152400" cap="flat" cmpd="sng" algn="ct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prstDash val="solid"/>
            <a:round/>
            <a:headEnd type="none" w="med" len="med"/>
            <a:tailEnd type="none" w="med" len="med"/>
          </a:ln>
          <a:effectLst/>
        </p:spPr>
      </p:cxnSp>
      <p:cxnSp>
        <p:nvCxnSpPr>
          <p:cNvPr id="67806" name="Straight Connector 39"/>
          <p:cNvCxnSpPr>
            <a:cxnSpLocks noChangeShapeType="1"/>
          </p:cNvCxnSpPr>
          <p:nvPr/>
        </p:nvCxnSpPr>
        <p:spPr bwMode="auto">
          <a:xfrm>
            <a:off x="2031669" y="2022082"/>
            <a:ext cx="1371600" cy="0"/>
          </a:xfrm>
          <a:prstGeom prst="line">
            <a:avLst/>
          </a:prstGeom>
          <a:noFill/>
          <a:ln w="152400">
            <a:solidFill>
              <a:srgbClr val="C00000"/>
            </a:solidFill>
            <a:round/>
            <a:headEnd/>
            <a:tailEnd/>
          </a:ln>
        </p:spPr>
      </p:cxnSp>
      <p:cxnSp>
        <p:nvCxnSpPr>
          <p:cNvPr id="67807" name="Straight Connector 40"/>
          <p:cNvCxnSpPr>
            <a:cxnSpLocks noChangeShapeType="1"/>
          </p:cNvCxnSpPr>
          <p:nvPr/>
        </p:nvCxnSpPr>
        <p:spPr bwMode="auto">
          <a:xfrm>
            <a:off x="3403269" y="2022082"/>
            <a:ext cx="3505200" cy="0"/>
          </a:xfrm>
          <a:prstGeom prst="line">
            <a:avLst/>
          </a:prstGeom>
          <a:noFill/>
          <a:ln w="152400">
            <a:solidFill>
              <a:srgbClr val="009933"/>
            </a:solidFill>
            <a:round/>
            <a:headEnd/>
            <a:tailEnd/>
          </a:ln>
        </p:spPr>
      </p:cxnSp>
      <p:cxnSp>
        <p:nvCxnSpPr>
          <p:cNvPr id="67808" name="Straight Connector 41"/>
          <p:cNvCxnSpPr>
            <a:cxnSpLocks noChangeShapeType="1"/>
          </p:cNvCxnSpPr>
          <p:nvPr/>
        </p:nvCxnSpPr>
        <p:spPr bwMode="auto">
          <a:xfrm>
            <a:off x="2031669" y="1641082"/>
            <a:ext cx="3500523" cy="0"/>
          </a:xfrm>
          <a:prstGeom prst="line">
            <a:avLst/>
          </a:prstGeom>
          <a:noFill/>
          <a:ln w="152400">
            <a:solidFill>
              <a:srgbClr val="009933"/>
            </a:solidFill>
            <a:round/>
            <a:headEnd/>
            <a:tailEnd/>
          </a:ln>
        </p:spPr>
      </p:cxnSp>
      <p:cxnSp>
        <p:nvCxnSpPr>
          <p:cNvPr id="35" name="Straight Connector 35"/>
          <p:cNvCxnSpPr>
            <a:cxnSpLocks noChangeShapeType="1"/>
          </p:cNvCxnSpPr>
          <p:nvPr/>
        </p:nvCxnSpPr>
        <p:spPr bwMode="auto">
          <a:xfrm>
            <a:off x="2031669" y="2492621"/>
            <a:ext cx="1905000" cy="1588"/>
          </a:xfrm>
          <a:prstGeom prst="line">
            <a:avLst/>
          </a:prstGeom>
          <a:noFill/>
          <a:ln w="152400">
            <a:solidFill>
              <a:srgbClr val="7030A0"/>
            </a:solidFill>
            <a:round/>
            <a:headEnd/>
            <a:tailEnd/>
          </a:ln>
        </p:spPr>
      </p:cxnSp>
      <p:sp>
        <p:nvSpPr>
          <p:cNvPr id="2" name="TextBox 1"/>
          <p:cNvSpPr txBox="1"/>
          <p:nvPr/>
        </p:nvSpPr>
        <p:spPr>
          <a:xfrm>
            <a:off x="96507" y="5805496"/>
            <a:ext cx="9047493" cy="584776"/>
          </a:xfrm>
          <a:prstGeom prst="rect">
            <a:avLst/>
          </a:prstGeom>
          <a:noFill/>
        </p:spPr>
        <p:txBody>
          <a:bodyPr wrap="square" rtlCol="0">
            <a:spAutoFit/>
          </a:bodyPr>
          <a:lstStyle/>
          <a:p>
            <a:r>
              <a:rPr lang="en-US" sz="1600" dirty="0">
                <a:latin typeface="Avenir Black"/>
                <a:cs typeface="Avenir Black"/>
              </a:rPr>
              <a:t>CD0 = DOE “Mission Need” statement;   CD1 = </a:t>
            </a:r>
            <a:r>
              <a:rPr lang="en-US" sz="1600" dirty="0" smtClean="0">
                <a:latin typeface="Avenir Black"/>
                <a:cs typeface="Avenir Black"/>
              </a:rPr>
              <a:t>design </a:t>
            </a:r>
            <a:r>
              <a:rPr lang="en-US" sz="1600" dirty="0">
                <a:latin typeface="Avenir Black"/>
                <a:cs typeface="Avenir Black"/>
              </a:rPr>
              <a:t>choice and site selection (VA/NY) </a:t>
            </a:r>
          </a:p>
          <a:p>
            <a:r>
              <a:rPr lang="en-US" sz="1600" dirty="0">
                <a:latin typeface="Avenir Black"/>
                <a:cs typeface="Avenir Black"/>
              </a:rPr>
              <a:t>CD2/CD3 = establish project baseline cost and schedule</a:t>
            </a:r>
          </a:p>
        </p:txBody>
      </p:sp>
      <p:cxnSp>
        <p:nvCxnSpPr>
          <p:cNvPr id="17" name="Straight Connector 27"/>
          <p:cNvCxnSpPr>
            <a:cxnSpLocks noChangeShapeType="1"/>
          </p:cNvCxnSpPr>
          <p:nvPr/>
        </p:nvCxnSpPr>
        <p:spPr bwMode="auto">
          <a:xfrm>
            <a:off x="4627652" y="3341603"/>
            <a:ext cx="768691" cy="1588"/>
          </a:xfrm>
          <a:prstGeom prst="line">
            <a:avLst/>
          </a:prstGeom>
          <a:noFill/>
          <a:ln w="152400">
            <a:solidFill>
              <a:srgbClr val="FFC000"/>
            </a:solidFill>
            <a:round/>
            <a:headEnd/>
            <a:tailEnd/>
          </a:ln>
        </p:spPr>
      </p:cxnSp>
      <p:cxnSp>
        <p:nvCxnSpPr>
          <p:cNvPr id="18" name="Straight Connector 35"/>
          <p:cNvCxnSpPr>
            <a:cxnSpLocks noChangeShapeType="1"/>
          </p:cNvCxnSpPr>
          <p:nvPr/>
        </p:nvCxnSpPr>
        <p:spPr bwMode="auto">
          <a:xfrm>
            <a:off x="2074863" y="4103402"/>
            <a:ext cx="3681252" cy="1588"/>
          </a:xfrm>
          <a:prstGeom prst="line">
            <a:avLst/>
          </a:prstGeom>
          <a:noFill/>
          <a:ln w="152400">
            <a:solidFill>
              <a:srgbClr val="9966FF"/>
            </a:solidFill>
            <a:round/>
            <a:headEnd/>
            <a:tailEnd/>
          </a:ln>
        </p:spPr>
      </p:cxnSp>
      <p:cxnSp>
        <p:nvCxnSpPr>
          <p:cNvPr id="19" name="Straight Connector 35"/>
          <p:cNvCxnSpPr>
            <a:cxnSpLocks noChangeShapeType="1"/>
          </p:cNvCxnSpPr>
          <p:nvPr/>
        </p:nvCxnSpPr>
        <p:spPr bwMode="auto">
          <a:xfrm>
            <a:off x="5756115" y="4103402"/>
            <a:ext cx="1078301" cy="14287"/>
          </a:xfrm>
          <a:prstGeom prst="line">
            <a:avLst/>
          </a:prstGeom>
          <a:noFill/>
          <a:ln w="152400">
            <a:solidFill>
              <a:srgbClr val="6600FF"/>
            </a:solidFill>
            <a:round/>
            <a:headEnd/>
            <a:tailEnd/>
          </a:ln>
        </p:spPr>
      </p:cxnSp>
      <p:cxnSp>
        <p:nvCxnSpPr>
          <p:cNvPr id="21" name="Straight Connector 33"/>
          <p:cNvCxnSpPr>
            <a:cxnSpLocks noChangeShapeType="1"/>
          </p:cNvCxnSpPr>
          <p:nvPr/>
        </p:nvCxnSpPr>
        <p:spPr bwMode="auto">
          <a:xfrm>
            <a:off x="4627652" y="4374791"/>
            <a:ext cx="1081833" cy="1589"/>
          </a:xfrm>
          <a:prstGeom prst="line">
            <a:avLst/>
          </a:prstGeom>
          <a:noFill/>
          <a:ln w="152400">
            <a:solidFill>
              <a:schemeClr val="tx2">
                <a:lumMod val="60000"/>
                <a:lumOff val="40000"/>
              </a:schemeClr>
            </a:solidFill>
            <a:round/>
            <a:headEnd/>
            <a:tailEnd/>
          </a:ln>
        </p:spPr>
      </p:cxnSp>
      <p:cxnSp>
        <p:nvCxnSpPr>
          <p:cNvPr id="23" name="Straight Connector 33"/>
          <p:cNvCxnSpPr>
            <a:cxnSpLocks noChangeShapeType="1"/>
            <a:stCxn id="31" idx="1"/>
          </p:cNvCxnSpPr>
          <p:nvPr/>
        </p:nvCxnSpPr>
        <p:spPr bwMode="auto">
          <a:xfrm rot="10800000" flipH="1" flipV="1">
            <a:off x="5709485" y="4371615"/>
            <a:ext cx="483466" cy="4764"/>
          </a:xfrm>
          <a:prstGeom prst="line">
            <a:avLst/>
          </a:prstGeom>
          <a:noFill/>
          <a:ln w="152400">
            <a:solidFill>
              <a:srgbClr val="0000FF"/>
            </a:solidFill>
            <a:round/>
            <a:headEnd/>
            <a:tailEnd/>
          </a:ln>
        </p:spPr>
      </p:cxnSp>
      <p:sp>
        <p:nvSpPr>
          <p:cNvPr id="25" name="TextBox 24"/>
          <p:cNvSpPr txBox="1"/>
          <p:nvPr/>
        </p:nvSpPr>
        <p:spPr>
          <a:xfrm>
            <a:off x="4506356" y="3979189"/>
            <a:ext cx="889987" cy="276999"/>
          </a:xfrm>
          <a:prstGeom prst="rect">
            <a:avLst/>
          </a:prstGeom>
          <a:noFill/>
        </p:spPr>
        <p:txBody>
          <a:bodyPr wrap="none" rtlCol="0">
            <a:spAutoFit/>
          </a:bodyPr>
          <a:lstStyle/>
          <a:p>
            <a:r>
              <a:rPr lang="en-US" sz="1200" dirty="0" smtClean="0">
                <a:solidFill>
                  <a:schemeClr val="bg1"/>
                </a:solidFill>
              </a:rPr>
              <a:t>pre-project</a:t>
            </a:r>
            <a:endParaRPr lang="en-US" sz="1200" dirty="0">
              <a:solidFill>
                <a:schemeClr val="bg1"/>
              </a:solidFill>
            </a:endParaRPr>
          </a:p>
        </p:txBody>
      </p:sp>
      <p:sp>
        <p:nvSpPr>
          <p:cNvPr id="26" name="TextBox 25"/>
          <p:cNvSpPr txBox="1"/>
          <p:nvPr/>
        </p:nvSpPr>
        <p:spPr>
          <a:xfrm>
            <a:off x="5690516" y="3964902"/>
            <a:ext cx="838691" cy="276999"/>
          </a:xfrm>
          <a:prstGeom prst="rect">
            <a:avLst/>
          </a:prstGeom>
          <a:noFill/>
        </p:spPr>
        <p:txBody>
          <a:bodyPr wrap="none" rtlCol="0">
            <a:spAutoFit/>
          </a:bodyPr>
          <a:lstStyle/>
          <a:p>
            <a:r>
              <a:rPr lang="en-US" sz="1200" dirty="0" smtClean="0">
                <a:solidFill>
                  <a:schemeClr val="bg1"/>
                </a:solidFill>
              </a:rPr>
              <a:t>on-project</a:t>
            </a:r>
            <a:endParaRPr lang="en-US" sz="1200" dirty="0">
              <a:solidFill>
                <a:schemeClr val="bg1"/>
              </a:solidFill>
            </a:endParaRPr>
          </a:p>
        </p:txBody>
      </p:sp>
      <p:sp>
        <p:nvSpPr>
          <p:cNvPr id="29" name="TextBox 28"/>
          <p:cNvSpPr txBox="1"/>
          <p:nvPr/>
        </p:nvSpPr>
        <p:spPr>
          <a:xfrm>
            <a:off x="4685892" y="4233115"/>
            <a:ext cx="710451" cy="276999"/>
          </a:xfrm>
          <a:prstGeom prst="rect">
            <a:avLst/>
          </a:prstGeom>
          <a:noFill/>
        </p:spPr>
        <p:txBody>
          <a:bodyPr wrap="none" rtlCol="0">
            <a:spAutoFit/>
          </a:bodyPr>
          <a:lstStyle/>
          <a:p>
            <a:r>
              <a:rPr lang="en-US" sz="1200" dirty="0" smtClean="0">
                <a:solidFill>
                  <a:schemeClr val="bg1"/>
                </a:solidFill>
              </a:rPr>
              <a:t>Pre-CDR</a:t>
            </a:r>
            <a:endParaRPr lang="en-US" sz="1200" dirty="0">
              <a:solidFill>
                <a:schemeClr val="bg1"/>
              </a:solidFill>
            </a:endParaRPr>
          </a:p>
        </p:txBody>
      </p:sp>
      <p:sp>
        <p:nvSpPr>
          <p:cNvPr id="31" name="TextBox 30"/>
          <p:cNvSpPr txBox="1"/>
          <p:nvPr/>
        </p:nvSpPr>
        <p:spPr>
          <a:xfrm>
            <a:off x="5709485" y="4233115"/>
            <a:ext cx="453970" cy="276999"/>
          </a:xfrm>
          <a:prstGeom prst="rect">
            <a:avLst/>
          </a:prstGeom>
          <a:noFill/>
        </p:spPr>
        <p:txBody>
          <a:bodyPr wrap="none" rtlCol="0">
            <a:spAutoFit/>
          </a:bodyPr>
          <a:lstStyle/>
          <a:p>
            <a:r>
              <a:rPr lang="en-US" sz="1200" dirty="0" smtClean="0">
                <a:solidFill>
                  <a:schemeClr val="bg1"/>
                </a:solidFill>
              </a:rPr>
              <a:t>CDR</a:t>
            </a:r>
            <a:endParaRPr lang="en-US" sz="1200" dirty="0">
              <a:solidFill>
                <a:schemeClr val="bg1"/>
              </a:solidFill>
            </a:endParaRPr>
          </a:p>
        </p:txBody>
      </p:sp>
      <p:sp>
        <p:nvSpPr>
          <p:cNvPr id="6" name="Slide Number Placeholder 5"/>
          <p:cNvSpPr>
            <a:spLocks noGrp="1"/>
          </p:cNvSpPr>
          <p:nvPr>
            <p:ph type="sldNum" sz="quarter" idx="4294967295"/>
          </p:nvPr>
        </p:nvSpPr>
        <p:spPr>
          <a:xfrm>
            <a:off x="5324246" y="6456300"/>
            <a:ext cx="2133600" cy="365125"/>
          </a:xfrm>
          <a:prstGeom prst="rect">
            <a:avLst/>
          </a:prstGeom>
        </p:spPr>
        <p:txBody>
          <a:bodyPr/>
          <a:lstStyle/>
          <a:p>
            <a:fld id="{B58F48A6-A3E1-4848-9AC3-B43F560BE4FE}" type="slidenum">
              <a:rPr lang="en-US" smtClean="0"/>
              <a:pPr/>
              <a:t>27</a:t>
            </a:fld>
            <a:endParaRPr lang="en-US"/>
          </a:p>
        </p:txBody>
      </p:sp>
      <p:grpSp>
        <p:nvGrpSpPr>
          <p:cNvPr id="10" name="Group 9"/>
          <p:cNvGrpSpPr/>
          <p:nvPr/>
        </p:nvGrpSpPr>
        <p:grpSpPr>
          <a:xfrm>
            <a:off x="5397866" y="2429395"/>
            <a:ext cx="2718429" cy="742420"/>
            <a:chOff x="5397866" y="2429395"/>
            <a:chExt cx="2718429" cy="742420"/>
          </a:xfrm>
        </p:grpSpPr>
        <p:sp>
          <p:nvSpPr>
            <p:cNvPr id="4" name="Striped Right Arrow 3"/>
            <p:cNvSpPr/>
            <p:nvPr/>
          </p:nvSpPr>
          <p:spPr>
            <a:xfrm rot="8765250">
              <a:off x="5397866" y="2811815"/>
              <a:ext cx="978408" cy="360000"/>
            </a:xfrm>
            <a:prstGeom prst="stripedRightArrow">
              <a:avLst/>
            </a:prstGeom>
            <a:solidFill>
              <a:srgbClr val="FFC000"/>
            </a:solidFill>
            <a:effectLst>
              <a:outerShdw blurRad="50800" dist="38100" dir="16200000" rotWithShape="0">
                <a:prstClr val="black">
                  <a:alpha val="40000"/>
                </a:prstClr>
              </a:outerShdw>
            </a:effectLst>
            <a:scene3d>
              <a:camera prst="orthographicFront"/>
              <a:lightRig rig="threePt" dir="t"/>
            </a:scene3d>
            <a:sp3d>
              <a:bevelT/>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8" name="TextBox 27"/>
            <p:cNvSpPr txBox="1"/>
            <p:nvPr/>
          </p:nvSpPr>
          <p:spPr>
            <a:xfrm>
              <a:off x="6192951" y="2429395"/>
              <a:ext cx="1923344" cy="430887"/>
            </a:xfrm>
            <a:prstGeom prst="rect">
              <a:avLst/>
            </a:prstGeom>
            <a:noFill/>
            <a:ln>
              <a:noFill/>
            </a:ln>
            <a:effectLst>
              <a:glow rad="63500">
                <a:schemeClr val="accent1">
                  <a:satMod val="175000"/>
                  <a:alpha val="40000"/>
                </a:schemeClr>
              </a:glow>
            </a:effectLst>
          </p:spPr>
          <p:txBody>
            <a:bodyPr wrap="squar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2200" b="1" dirty="0" smtClean="0">
                  <a:ln w="50800"/>
                  <a:solidFill>
                    <a:schemeClr val="tx1">
                      <a:lumMod val="50000"/>
                      <a:lumOff val="50000"/>
                    </a:schemeClr>
                  </a:solidFill>
                  <a:latin typeface="Avenir Black"/>
                  <a:cs typeface="Avenir Black"/>
                </a:rPr>
                <a:t>We are here</a:t>
              </a:r>
              <a:endParaRPr lang="en-US" sz="2200" b="1" dirty="0">
                <a:ln w="50800"/>
                <a:solidFill>
                  <a:schemeClr val="tx1">
                    <a:lumMod val="50000"/>
                    <a:lumOff val="50000"/>
                  </a:schemeClr>
                </a:solidFill>
                <a:latin typeface="Avenir Black"/>
                <a:cs typeface="Avenir Black"/>
              </a:endParaRPr>
            </a:p>
          </p:txBody>
        </p:sp>
      </p:grpSp>
    </p:spTree>
    <p:extLst>
      <p:ext uri="{BB962C8B-B14F-4D97-AF65-F5344CB8AC3E}">
        <p14:creationId xmlns:p14="http://schemas.microsoft.com/office/powerpoint/2010/main" val="23125470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smtClean="0">
                <a:solidFill>
                  <a:srgbClr val="FF0000"/>
                </a:solidFill>
                <a:latin typeface="Avenir Book" charset="0"/>
                <a:ea typeface="ＭＳ Ｐゴシック" charset="0"/>
                <a:cs typeface="Avenir Book" charset="0"/>
              </a:rPr>
              <a:t>National </a:t>
            </a:r>
            <a:r>
              <a:rPr lang="en-US" sz="3600" dirty="0">
                <a:solidFill>
                  <a:srgbClr val="FF0000"/>
                </a:solidFill>
                <a:latin typeface="Avenir Book" charset="0"/>
                <a:ea typeface="ＭＳ Ｐゴシック" charset="0"/>
                <a:cs typeface="Avenir Book" charset="0"/>
              </a:rPr>
              <a:t>Academy of Sciences </a:t>
            </a:r>
            <a:endParaRPr lang="en-US" sz="3600" b="0" dirty="0">
              <a:solidFill>
                <a:srgbClr val="A50A0D"/>
              </a:solidFill>
              <a:latin typeface="Avenir Book"/>
              <a:cs typeface="Avenir Book"/>
            </a:endParaRPr>
          </a:p>
        </p:txBody>
      </p:sp>
      <p:sp>
        <p:nvSpPr>
          <p:cNvPr id="6" name="TextBox 5"/>
          <p:cNvSpPr txBox="1"/>
          <p:nvPr/>
        </p:nvSpPr>
        <p:spPr>
          <a:xfrm>
            <a:off x="396521" y="941495"/>
            <a:ext cx="8592257" cy="3462487"/>
          </a:xfrm>
          <a:prstGeom prst="rect">
            <a:avLst/>
          </a:prstGeom>
          <a:noFill/>
        </p:spPr>
        <p:txBody>
          <a:bodyPr wrap="square" rtlCol="0">
            <a:spAutoFit/>
          </a:bodyPr>
          <a:lstStyle/>
          <a:p>
            <a:pPr marL="342900" indent="-342900">
              <a:buFont typeface="Arial"/>
              <a:buChar char="•"/>
            </a:pPr>
            <a:r>
              <a:rPr lang="en-US" sz="2400" dirty="0" smtClean="0">
                <a:latin typeface="Avenir Black"/>
                <a:cs typeface="Avenir Black"/>
              </a:rPr>
              <a:t>DOE charge to National Academy of Science (NSAC meeting - March 2016)</a:t>
            </a:r>
          </a:p>
          <a:p>
            <a:endParaRPr lang="en-US" sz="1000" dirty="0" smtClean="0">
              <a:latin typeface="Avenir Black"/>
              <a:cs typeface="Avenir Black"/>
            </a:endParaRPr>
          </a:p>
          <a:p>
            <a:r>
              <a:rPr lang="en-US" sz="2300" dirty="0">
                <a:latin typeface="Avenir Book"/>
                <a:cs typeface="Avenir Book"/>
              </a:rPr>
              <a:t>The committee will assess the </a:t>
            </a:r>
            <a:r>
              <a:rPr lang="en-US" sz="2300" dirty="0">
                <a:solidFill>
                  <a:srgbClr val="0000FF"/>
                </a:solidFill>
                <a:latin typeface="Avenir Book"/>
                <a:cs typeface="Avenir Book"/>
              </a:rPr>
              <a:t>scientific justification for a US domestic electron ion collider</a:t>
            </a:r>
            <a:r>
              <a:rPr lang="en-US" sz="2300" dirty="0">
                <a:latin typeface="Avenir Book"/>
                <a:cs typeface="Avenir Book"/>
              </a:rPr>
              <a:t> facility, </a:t>
            </a:r>
            <a:r>
              <a:rPr lang="en-US" sz="2300" u="sng" dirty="0">
                <a:latin typeface="Avenir Book"/>
                <a:cs typeface="Avenir Book"/>
              </a:rPr>
              <a:t>taking in to account current international plans and existing domestic facility infrastructure. </a:t>
            </a:r>
            <a:r>
              <a:rPr lang="en-US" sz="2300" dirty="0">
                <a:latin typeface="Avenir Book"/>
                <a:cs typeface="Avenir Book"/>
              </a:rPr>
              <a:t>In preparing its report, the committee will address the role that such a facility could play in the future of nuclear physics, considering the field broadly, but </a:t>
            </a:r>
            <a:r>
              <a:rPr lang="en-US" sz="2300" u="sng" dirty="0">
                <a:latin typeface="Avenir Book"/>
                <a:cs typeface="Avenir Book"/>
              </a:rPr>
              <a:t>placing emphasis on its potential scientific impact on quantum </a:t>
            </a:r>
            <a:r>
              <a:rPr lang="en-US" sz="2300" u="sng" dirty="0" err="1">
                <a:latin typeface="Avenir Book"/>
                <a:cs typeface="Avenir Book"/>
              </a:rPr>
              <a:t>chromodynamics</a:t>
            </a:r>
            <a:r>
              <a:rPr lang="en-US" sz="2300" u="sng" dirty="0" smtClean="0">
                <a:latin typeface="Avenir Book"/>
                <a:cs typeface="Avenir Book"/>
              </a:rPr>
              <a:t>.</a:t>
            </a:r>
            <a:endParaRPr lang="en-US" sz="2300" u="sng" dirty="0">
              <a:latin typeface="Avenir Book"/>
              <a:cs typeface="Avenir Book"/>
            </a:endParaRPr>
          </a:p>
        </p:txBody>
      </p:sp>
      <p:sp>
        <p:nvSpPr>
          <p:cNvPr id="7" name="Rectangle 6"/>
          <p:cNvSpPr/>
          <p:nvPr/>
        </p:nvSpPr>
        <p:spPr>
          <a:xfrm>
            <a:off x="396520" y="4429923"/>
            <a:ext cx="8747480" cy="1877437"/>
          </a:xfrm>
          <a:prstGeom prst="rect">
            <a:avLst/>
          </a:prstGeom>
        </p:spPr>
        <p:txBody>
          <a:bodyPr wrap="square">
            <a:spAutoFit/>
          </a:bodyPr>
          <a:lstStyle/>
          <a:p>
            <a:pPr marL="450850" indent="-450850">
              <a:buSzPct val="120000"/>
              <a:buFont typeface="Arial"/>
              <a:buChar char="•"/>
              <a:tabLst>
                <a:tab pos="450850" algn="l"/>
                <a:tab pos="514350" algn="l"/>
              </a:tabLst>
            </a:pPr>
            <a:r>
              <a:rPr lang="en-US" sz="2400" dirty="0" smtClean="0">
                <a:latin typeface="Avenir Black"/>
                <a:cs typeface="Avenir Black"/>
              </a:rPr>
              <a:t>Committee </a:t>
            </a:r>
            <a:r>
              <a:rPr lang="en-US" sz="2400" dirty="0">
                <a:latin typeface="Avenir Black"/>
                <a:cs typeface="Avenir Black"/>
              </a:rPr>
              <a:t>being assembled </a:t>
            </a:r>
            <a:r>
              <a:rPr lang="en-US" sz="2000" dirty="0" smtClean="0">
                <a:latin typeface="Avenir Book"/>
                <a:cs typeface="Avenir Book"/>
              </a:rPr>
              <a:t>(Chair confirmed: Gordon </a:t>
            </a:r>
            <a:r>
              <a:rPr lang="en-US" sz="2000" dirty="0" err="1">
                <a:latin typeface="Avenir Book"/>
                <a:cs typeface="Avenir Book"/>
              </a:rPr>
              <a:t>Baym</a:t>
            </a:r>
            <a:r>
              <a:rPr lang="en-US" sz="2000" dirty="0">
                <a:latin typeface="Avenir Book"/>
                <a:cs typeface="Avenir Book"/>
              </a:rPr>
              <a:t>, University of </a:t>
            </a:r>
            <a:r>
              <a:rPr lang="en-US" sz="2000" dirty="0" smtClean="0">
                <a:latin typeface="Avenir Book"/>
                <a:cs typeface="Avenir Book"/>
              </a:rPr>
              <a:t>Illinois )</a:t>
            </a:r>
          </a:p>
          <a:p>
            <a:pPr marL="342900" indent="-342900">
              <a:buFont typeface="Arial"/>
              <a:buChar char="•"/>
            </a:pPr>
            <a:endParaRPr lang="en-US" sz="1000" dirty="0">
              <a:latin typeface="Avenir Black"/>
              <a:cs typeface="Avenir Black"/>
            </a:endParaRPr>
          </a:p>
          <a:p>
            <a:pPr marL="342900" indent="-342900">
              <a:buFont typeface="Arial"/>
              <a:buChar char="•"/>
            </a:pPr>
            <a:r>
              <a:rPr lang="en-US" sz="2400" dirty="0" smtClean="0">
                <a:latin typeface="Avenir Black"/>
                <a:cs typeface="Avenir Black"/>
              </a:rPr>
              <a:t>First organizational meeting in </a:t>
            </a:r>
            <a:r>
              <a:rPr lang="en-US" sz="2400" dirty="0">
                <a:latin typeface="Avenir Black"/>
                <a:cs typeface="Avenir Black"/>
              </a:rPr>
              <a:t>J</a:t>
            </a:r>
            <a:r>
              <a:rPr lang="en-US" sz="2400" dirty="0" smtClean="0">
                <a:latin typeface="Avenir Black"/>
                <a:cs typeface="Avenir Black"/>
              </a:rPr>
              <a:t>anuary 2017</a:t>
            </a:r>
          </a:p>
          <a:p>
            <a:pPr marL="342900" indent="-342900">
              <a:buFont typeface="Arial"/>
              <a:buChar char="•"/>
            </a:pPr>
            <a:endParaRPr lang="en-US" sz="1000" dirty="0" smtClean="0">
              <a:latin typeface="Avenir Black"/>
              <a:cs typeface="Avenir Black"/>
            </a:endParaRPr>
          </a:p>
          <a:p>
            <a:pPr marL="342900" indent="-342900">
              <a:buFont typeface="Arial"/>
              <a:buChar char="•"/>
            </a:pPr>
            <a:r>
              <a:rPr lang="en-US" sz="2400" dirty="0" smtClean="0">
                <a:latin typeface="Avenir Black"/>
                <a:cs typeface="Avenir Black"/>
              </a:rPr>
              <a:t>Expect </a:t>
            </a:r>
            <a:r>
              <a:rPr lang="en-US" sz="2400" dirty="0">
                <a:latin typeface="Avenir Black"/>
                <a:cs typeface="Avenir Black"/>
              </a:rPr>
              <a:t>resolution </a:t>
            </a:r>
            <a:r>
              <a:rPr lang="en-US" sz="2400" dirty="0" smtClean="0">
                <a:latin typeface="Avenir Black"/>
                <a:cs typeface="Avenir Black"/>
              </a:rPr>
              <a:t>in Fall</a:t>
            </a:r>
            <a:r>
              <a:rPr lang="en-US" sz="2400" dirty="0">
                <a:latin typeface="Avenir Black"/>
                <a:cs typeface="Avenir Black"/>
              </a:rPr>
              <a:t>/Winter 2017 </a:t>
            </a:r>
          </a:p>
        </p:txBody>
      </p:sp>
    </p:spTree>
    <p:extLst>
      <p:ext uri="{BB962C8B-B14F-4D97-AF65-F5344CB8AC3E}">
        <p14:creationId xmlns:p14="http://schemas.microsoft.com/office/powerpoint/2010/main" val="41653035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a:solidFill>
                  <a:srgbClr val="FF0000"/>
                </a:solidFill>
                <a:latin typeface="Avenir Book" charset="0"/>
                <a:ea typeface="ＭＳ Ｐゴシック" charset="0"/>
                <a:cs typeface="Avenir Book" charset="0"/>
              </a:rPr>
              <a:t>Conclusions and Outlook</a:t>
            </a:r>
          </a:p>
        </p:txBody>
      </p:sp>
      <p:sp>
        <p:nvSpPr>
          <p:cNvPr id="3" name="TextBox 2"/>
          <p:cNvSpPr txBox="1"/>
          <p:nvPr/>
        </p:nvSpPr>
        <p:spPr>
          <a:xfrm>
            <a:off x="127000" y="764822"/>
            <a:ext cx="9017000" cy="5786199"/>
          </a:xfrm>
          <a:prstGeom prst="rect">
            <a:avLst/>
          </a:prstGeom>
          <a:noFill/>
        </p:spPr>
        <p:txBody>
          <a:bodyPr wrap="square" rtlCol="0">
            <a:spAutoFit/>
          </a:bodyPr>
          <a:lstStyle/>
          <a:p>
            <a:pPr marL="285750" indent="-285750">
              <a:buFont typeface="Arial"/>
              <a:buChar char="•"/>
            </a:pPr>
            <a:r>
              <a:rPr lang="en-US" dirty="0">
                <a:latin typeface="Avenir Book"/>
                <a:cs typeface="Avenir Book"/>
              </a:rPr>
              <a:t>The </a:t>
            </a:r>
            <a:r>
              <a:rPr lang="en-US" dirty="0" smtClean="0">
                <a:latin typeface="Avenir Book"/>
                <a:cs typeface="Avenir Book"/>
              </a:rPr>
              <a:t>US Nuclear </a:t>
            </a:r>
            <a:r>
              <a:rPr lang="en-US" dirty="0">
                <a:latin typeface="Avenir Book"/>
                <a:cs typeface="Avenir Book"/>
              </a:rPr>
              <a:t>Science </a:t>
            </a:r>
            <a:r>
              <a:rPr lang="en-US" dirty="0" smtClean="0">
                <a:latin typeface="Avenir Book"/>
                <a:cs typeface="Avenir Book"/>
              </a:rPr>
              <a:t>Advisory Committee approved as </a:t>
            </a:r>
            <a:r>
              <a:rPr lang="en-US" dirty="0">
                <a:latin typeface="Avenir Book"/>
                <a:cs typeface="Avenir Book"/>
              </a:rPr>
              <a:t>one of </a:t>
            </a:r>
            <a:r>
              <a:rPr lang="en-US" dirty="0" smtClean="0">
                <a:latin typeface="Avenir Book"/>
                <a:cs typeface="Avenir Book"/>
              </a:rPr>
              <a:t>the four </a:t>
            </a:r>
            <a:r>
              <a:rPr lang="en-US" dirty="0">
                <a:latin typeface="Avenir Book"/>
                <a:cs typeface="Avenir Book"/>
              </a:rPr>
              <a:t>recommendations </a:t>
            </a:r>
            <a:r>
              <a:rPr lang="en-US" dirty="0" smtClean="0">
                <a:latin typeface="Avenir Book"/>
                <a:cs typeface="Avenir Book"/>
              </a:rPr>
              <a:t>in its </a:t>
            </a:r>
            <a:r>
              <a:rPr lang="en-US" dirty="0">
                <a:latin typeface="Avenir Book"/>
                <a:cs typeface="Avenir Book"/>
              </a:rPr>
              <a:t>2015 Long Range Plan </a:t>
            </a:r>
            <a:r>
              <a:rPr lang="en-US" dirty="0" smtClean="0">
                <a:latin typeface="Avenir Book"/>
                <a:cs typeface="Avenir Book"/>
              </a:rPr>
              <a:t>a </a:t>
            </a:r>
            <a:r>
              <a:rPr lang="en-US" dirty="0">
                <a:latin typeface="Avenir Book"/>
                <a:cs typeface="Avenir Book"/>
              </a:rPr>
              <a:t>high-energy </a:t>
            </a:r>
            <a:r>
              <a:rPr lang="en-US" dirty="0" smtClean="0">
                <a:latin typeface="Avenir Book"/>
                <a:cs typeface="Avenir Book"/>
              </a:rPr>
              <a:t>Electro-Ion Collider</a:t>
            </a:r>
          </a:p>
          <a:p>
            <a:pPr marL="171450" indent="-171450">
              <a:buFont typeface="Arial"/>
              <a:buChar char="•"/>
            </a:pPr>
            <a:endParaRPr lang="en-US" sz="900" dirty="0">
              <a:latin typeface="Avenir Book"/>
              <a:cs typeface="Avenir Book"/>
            </a:endParaRPr>
          </a:p>
          <a:p>
            <a:pPr marL="285750" indent="-285750">
              <a:buFont typeface="Arial"/>
              <a:buChar char="•"/>
            </a:pPr>
            <a:r>
              <a:rPr lang="en-US" dirty="0" smtClean="0">
                <a:latin typeface="Avenir Book"/>
                <a:cs typeface="Avenir Book"/>
              </a:rPr>
              <a:t>EIC goal is to revolutionize </a:t>
            </a:r>
            <a:r>
              <a:rPr lang="en-US" dirty="0">
                <a:latin typeface="Avenir Book"/>
                <a:cs typeface="Avenir Book"/>
              </a:rPr>
              <a:t>the understanding of nucleon and nuclear structure and associated </a:t>
            </a:r>
            <a:r>
              <a:rPr lang="en-US" dirty="0" smtClean="0">
                <a:latin typeface="Avenir Book"/>
                <a:cs typeface="Avenir Book"/>
              </a:rPr>
              <a:t>dynamics, and to explore </a:t>
            </a:r>
            <a:r>
              <a:rPr lang="en-US" dirty="0">
                <a:latin typeface="Avenir Book"/>
                <a:cs typeface="Avenir Book"/>
              </a:rPr>
              <a:t>new states of </a:t>
            </a:r>
            <a:r>
              <a:rPr lang="en-US" dirty="0" smtClean="0">
                <a:latin typeface="Avenir Book"/>
                <a:cs typeface="Avenir Book"/>
              </a:rPr>
              <a:t>QCD</a:t>
            </a:r>
            <a:endParaRPr lang="en-US" dirty="0">
              <a:latin typeface="Avenir Book"/>
              <a:cs typeface="Avenir Book"/>
            </a:endParaRPr>
          </a:p>
          <a:p>
            <a:pPr marL="342900" lvl="1" indent="-342900">
              <a:buFont typeface="Arial"/>
              <a:buChar char="•"/>
            </a:pPr>
            <a:endParaRPr lang="en-US" sz="900" dirty="0">
              <a:latin typeface="Avenir Book"/>
              <a:cs typeface="Avenir Book"/>
            </a:endParaRPr>
          </a:p>
          <a:p>
            <a:pPr marL="285750" indent="-285750">
              <a:buFont typeface="Arial"/>
              <a:buChar char="•"/>
            </a:pPr>
            <a:r>
              <a:rPr lang="en-US" dirty="0" smtClean="0">
                <a:latin typeface="Avenir Book"/>
                <a:cs typeface="Avenir Book"/>
              </a:rPr>
              <a:t>The </a:t>
            </a:r>
            <a:r>
              <a:rPr lang="en-US" dirty="0">
                <a:latin typeface="Avenir Book"/>
                <a:cs typeface="Avenir Book"/>
              </a:rPr>
              <a:t>basic </a:t>
            </a:r>
            <a:r>
              <a:rPr lang="en-US" dirty="0" smtClean="0">
                <a:latin typeface="Avenir Book"/>
                <a:cs typeface="Avenir Book"/>
              </a:rPr>
              <a:t>scientific </a:t>
            </a:r>
            <a:r>
              <a:rPr lang="en-US" dirty="0">
                <a:latin typeface="Avenir Book"/>
                <a:cs typeface="Avenir Book"/>
              </a:rPr>
              <a:t>requirements for such a facility are:</a:t>
            </a:r>
          </a:p>
          <a:p>
            <a:pPr marL="742950" lvl="1" indent="-285750">
              <a:buFont typeface="Lucida Grande"/>
              <a:buChar char="-"/>
            </a:pPr>
            <a:r>
              <a:rPr lang="en-US" sz="1600" dirty="0" smtClean="0">
                <a:latin typeface="Avenir Book"/>
                <a:cs typeface="Avenir Book"/>
              </a:rPr>
              <a:t>Highly </a:t>
            </a:r>
            <a:r>
              <a:rPr lang="en-US" sz="1600" dirty="0">
                <a:latin typeface="Avenir Book"/>
                <a:cs typeface="Avenir Book"/>
              </a:rPr>
              <a:t>polarized ( 70%) electron, proton, and light ion (d,3He) beams</a:t>
            </a:r>
          </a:p>
          <a:p>
            <a:pPr marL="742950" lvl="1" indent="-285750">
              <a:buFont typeface="Lucida Grande"/>
              <a:buChar char="-"/>
            </a:pPr>
            <a:r>
              <a:rPr lang="en-US" sz="1600" dirty="0" smtClean="0">
                <a:latin typeface="Avenir Book"/>
                <a:cs typeface="Avenir Book"/>
              </a:rPr>
              <a:t>Ion </a:t>
            </a:r>
            <a:r>
              <a:rPr lang="en-US" sz="1600" dirty="0">
                <a:latin typeface="Avenir Book"/>
                <a:cs typeface="Avenir Book"/>
              </a:rPr>
              <a:t>beams from deuteron to the heaviest nuclei (Uranium or Lead)</a:t>
            </a:r>
          </a:p>
          <a:p>
            <a:pPr marL="742950" lvl="1" indent="-285750">
              <a:buFont typeface="Lucida Grande"/>
              <a:buChar char="-"/>
            </a:pPr>
            <a:r>
              <a:rPr lang="en-US" sz="1600" dirty="0" smtClean="0">
                <a:latin typeface="Avenir Book"/>
                <a:cs typeface="Avenir Book"/>
              </a:rPr>
              <a:t>Variable </a:t>
            </a:r>
            <a:r>
              <a:rPr lang="en-US" sz="1600" dirty="0">
                <a:latin typeface="Avenir Book"/>
                <a:cs typeface="Avenir Book"/>
              </a:rPr>
              <a:t>center of mass energies from 20 - 100 </a:t>
            </a:r>
            <a:r>
              <a:rPr lang="en-US" sz="1600" dirty="0" err="1" smtClean="0">
                <a:latin typeface="Avenir Book"/>
                <a:cs typeface="Avenir Book"/>
              </a:rPr>
              <a:t>GeV</a:t>
            </a:r>
            <a:r>
              <a:rPr lang="en-US" sz="1600" dirty="0" smtClean="0">
                <a:latin typeface="Avenir Book"/>
                <a:cs typeface="Avenir Book"/>
              </a:rPr>
              <a:t> (upgradable </a:t>
            </a:r>
            <a:r>
              <a:rPr lang="en-US" sz="1600" dirty="0">
                <a:latin typeface="Avenir Book"/>
                <a:cs typeface="Avenir Book"/>
              </a:rPr>
              <a:t>to 150 </a:t>
            </a:r>
            <a:r>
              <a:rPr lang="en-US" sz="1600" dirty="0" err="1" smtClean="0">
                <a:latin typeface="Avenir Book"/>
                <a:cs typeface="Avenir Book"/>
              </a:rPr>
              <a:t>GeV</a:t>
            </a:r>
            <a:r>
              <a:rPr lang="en-US" sz="1600" dirty="0" smtClean="0">
                <a:latin typeface="Avenir Book"/>
                <a:cs typeface="Avenir Book"/>
              </a:rPr>
              <a:t>)</a:t>
            </a:r>
            <a:endParaRPr lang="en-US" sz="1600" dirty="0">
              <a:latin typeface="Avenir Book"/>
              <a:cs typeface="Avenir Book"/>
            </a:endParaRPr>
          </a:p>
          <a:p>
            <a:pPr marL="742950" lvl="1" indent="-285750">
              <a:buFont typeface="Lucida Grande"/>
              <a:buChar char="-"/>
            </a:pPr>
            <a:r>
              <a:rPr lang="en-US" sz="1600" dirty="0" smtClean="0">
                <a:latin typeface="Avenir Book"/>
                <a:cs typeface="Avenir Book"/>
              </a:rPr>
              <a:t>High </a:t>
            </a:r>
            <a:r>
              <a:rPr lang="en-US" sz="1600" dirty="0">
                <a:latin typeface="Avenir Book"/>
                <a:cs typeface="Avenir Book"/>
              </a:rPr>
              <a:t>collision luminosity  </a:t>
            </a:r>
            <a:r>
              <a:rPr lang="en-US" sz="1600" dirty="0" smtClean="0">
                <a:latin typeface="Avenir Book"/>
                <a:cs typeface="Avenir Book"/>
              </a:rPr>
              <a:t>~10</a:t>
            </a:r>
            <a:r>
              <a:rPr lang="en-US" sz="1600" baseline="30000" dirty="0" smtClean="0">
                <a:latin typeface="Avenir Book"/>
                <a:cs typeface="Avenir Book"/>
              </a:rPr>
              <a:t>34</a:t>
            </a:r>
            <a:r>
              <a:rPr lang="en-US" sz="1600" dirty="0" smtClean="0">
                <a:latin typeface="Avenir Book"/>
                <a:cs typeface="Avenir Book"/>
              </a:rPr>
              <a:t> cm</a:t>
            </a:r>
            <a:r>
              <a:rPr lang="en-US" sz="1600" baseline="30000" dirty="0" smtClean="0">
                <a:latin typeface="Avenir Book"/>
                <a:cs typeface="Avenir Book"/>
              </a:rPr>
              <a:t>-2</a:t>
            </a:r>
            <a:r>
              <a:rPr lang="en-US" sz="1600" dirty="0" smtClean="0">
                <a:latin typeface="Avenir Book"/>
                <a:cs typeface="Avenir Book"/>
              </a:rPr>
              <a:t>s</a:t>
            </a:r>
            <a:r>
              <a:rPr lang="en-US" sz="1600" baseline="30000" dirty="0" smtClean="0">
                <a:latin typeface="Avenir Book"/>
                <a:cs typeface="Avenir Book"/>
              </a:rPr>
              <a:t>-1</a:t>
            </a:r>
            <a:endParaRPr lang="en-US" sz="1600" baseline="30000" dirty="0">
              <a:latin typeface="Avenir Book"/>
              <a:cs typeface="Avenir Book"/>
            </a:endParaRPr>
          </a:p>
          <a:p>
            <a:pPr>
              <a:defRPr/>
            </a:pPr>
            <a:endParaRPr lang="en-US" sz="900" dirty="0" smtClean="0">
              <a:latin typeface="Avenir Book"/>
              <a:cs typeface="Avenir Book"/>
            </a:endParaRPr>
          </a:p>
          <a:p>
            <a:pPr marL="285750" indent="-285750">
              <a:buFont typeface="Arial"/>
              <a:buChar char="•"/>
              <a:defRPr/>
            </a:pPr>
            <a:r>
              <a:rPr lang="en-US" dirty="0" smtClean="0">
                <a:latin typeface="Avenir Book"/>
                <a:cs typeface="Avenir Book"/>
              </a:rPr>
              <a:t>Two designs, well underway, </a:t>
            </a:r>
            <a:r>
              <a:rPr lang="en-US" dirty="0">
                <a:latin typeface="Avenir Book"/>
                <a:cs typeface="Avenir Book"/>
              </a:rPr>
              <a:t>have been proposed by scientists at RHIC and </a:t>
            </a:r>
            <a:r>
              <a:rPr lang="en-US" dirty="0" err="1">
                <a:latin typeface="Avenir Book"/>
                <a:cs typeface="Avenir Book"/>
              </a:rPr>
              <a:t>JLab</a:t>
            </a:r>
            <a:r>
              <a:rPr lang="en-US" dirty="0">
                <a:latin typeface="Avenir Book"/>
                <a:cs typeface="Avenir Book"/>
              </a:rPr>
              <a:t> both capable of delivering a frontier accelerator </a:t>
            </a:r>
            <a:r>
              <a:rPr lang="en-US" dirty="0" smtClean="0">
                <a:latin typeface="Avenir Book"/>
                <a:cs typeface="Avenir Book"/>
              </a:rPr>
              <a:t>facility</a:t>
            </a:r>
          </a:p>
          <a:p>
            <a:pPr>
              <a:defRPr/>
            </a:pPr>
            <a:endParaRPr lang="en-US" sz="900" dirty="0" smtClean="0">
              <a:latin typeface="Avenir Book"/>
              <a:cs typeface="Avenir Book"/>
            </a:endParaRPr>
          </a:p>
          <a:p>
            <a:pPr marL="285750" indent="-285750">
              <a:buFont typeface="Arial"/>
              <a:buChar char="•"/>
              <a:defRPr/>
            </a:pPr>
            <a:r>
              <a:rPr lang="en-US" dirty="0">
                <a:latin typeface="Avenir Book"/>
                <a:cs typeface="Avenir Book"/>
                <a:sym typeface="Arial" charset="0"/>
              </a:rPr>
              <a:t>There exists world wide interest in collaborating on the </a:t>
            </a:r>
            <a:r>
              <a:rPr lang="en-US" dirty="0" smtClean="0">
                <a:latin typeface="Avenir Book"/>
                <a:cs typeface="Avenir Book"/>
                <a:sym typeface="Arial" charset="0"/>
              </a:rPr>
              <a:t>EIC: </a:t>
            </a:r>
          </a:p>
          <a:p>
            <a:pPr marL="742950" lvl="1" indent="-285750">
              <a:buFont typeface="Lucida Grande"/>
              <a:buChar char="-"/>
              <a:defRPr/>
            </a:pPr>
            <a:r>
              <a:rPr lang="en-US" sz="1600" dirty="0">
                <a:latin typeface="Avenir Book"/>
                <a:cs typeface="Avenir Book"/>
                <a:sym typeface="Arial" charset="0"/>
              </a:rPr>
              <a:t>663 Collaborators, 147 Institutions, 28 </a:t>
            </a:r>
            <a:r>
              <a:rPr lang="en-US" sz="1600" dirty="0" smtClean="0">
                <a:latin typeface="Avenir Book"/>
                <a:cs typeface="Avenir Book"/>
                <a:sym typeface="Arial" charset="0"/>
              </a:rPr>
              <a:t>countries</a:t>
            </a:r>
          </a:p>
          <a:p>
            <a:pPr marL="742950" lvl="1" indent="-285750">
              <a:buFont typeface="Lucida Grande"/>
              <a:buChar char="-"/>
              <a:defRPr/>
            </a:pPr>
            <a:r>
              <a:rPr lang="en-US" sz="1600" dirty="0" smtClean="0">
                <a:latin typeface="Avenir Book"/>
                <a:cs typeface="Avenir Book"/>
                <a:sym typeface="Arial" charset="0"/>
              </a:rPr>
              <a:t>More and more involved in the Detector R&amp;D  and in </a:t>
            </a:r>
            <a:r>
              <a:rPr lang="en-US" sz="1600" dirty="0" smtClean="0">
                <a:latin typeface="Avenir Book"/>
                <a:cs typeface="Avenir Book"/>
              </a:rPr>
              <a:t>defining </a:t>
            </a:r>
            <a:r>
              <a:rPr lang="en-US" sz="1600" dirty="0">
                <a:latin typeface="Avenir Book"/>
                <a:cs typeface="Avenir Book"/>
              </a:rPr>
              <a:t>the EIC research </a:t>
            </a:r>
            <a:r>
              <a:rPr lang="en-US" sz="1600" dirty="0" smtClean="0">
                <a:latin typeface="Avenir Book"/>
                <a:cs typeface="Avenir Book"/>
              </a:rPr>
              <a:t>program beyond </a:t>
            </a:r>
            <a:r>
              <a:rPr lang="en-US" sz="1600" dirty="0">
                <a:latin typeface="Avenir Book"/>
                <a:cs typeface="Avenir Book"/>
              </a:rPr>
              <a:t>the EIC White </a:t>
            </a:r>
            <a:r>
              <a:rPr lang="en-US" sz="1600" dirty="0" smtClean="0">
                <a:latin typeface="Avenir Book"/>
                <a:cs typeface="Avenir Book"/>
              </a:rPr>
              <a:t>Paper.</a:t>
            </a:r>
          </a:p>
          <a:p>
            <a:pPr marL="742950" lvl="1" indent="-285750">
              <a:buFont typeface="Lucida Grande"/>
              <a:buChar char="-"/>
              <a:defRPr/>
            </a:pPr>
            <a:r>
              <a:rPr lang="en-US" sz="1600" dirty="0" smtClean="0">
                <a:latin typeface="Avenir Book"/>
                <a:cs typeface="Avenir Book"/>
              </a:rPr>
              <a:t>Next EICUG meeting hosted by Trieste INFN &amp; University in July 2017</a:t>
            </a:r>
            <a:endParaRPr lang="en-US" sz="1600" dirty="0">
              <a:latin typeface="Avenir Book"/>
              <a:cs typeface="Avenir Book"/>
            </a:endParaRPr>
          </a:p>
          <a:p>
            <a:pPr>
              <a:defRPr/>
            </a:pPr>
            <a:endParaRPr lang="en-US" sz="900" dirty="0">
              <a:latin typeface="Avenir Book"/>
              <a:cs typeface="Avenir Book"/>
            </a:endParaRPr>
          </a:p>
          <a:p>
            <a:pPr marL="285750" indent="-285750">
              <a:buFont typeface="Arial"/>
              <a:buChar char="•"/>
              <a:defRPr/>
            </a:pPr>
            <a:r>
              <a:rPr lang="en-US" dirty="0">
                <a:latin typeface="Avenir Book"/>
                <a:cs typeface="Avenir Book"/>
              </a:rPr>
              <a:t>DOE has initiated the various processes necessary for the EIC’s realization</a:t>
            </a:r>
          </a:p>
          <a:p>
            <a:pPr marL="171450" indent="-171450">
              <a:buFont typeface="Arial"/>
              <a:buChar char="•"/>
            </a:pPr>
            <a:endParaRPr lang="en-US" sz="900" dirty="0">
              <a:latin typeface="Avenir Book"/>
              <a:cs typeface="Avenir Book"/>
            </a:endParaRPr>
          </a:p>
          <a:p>
            <a:pPr marL="285750" indent="-285750">
              <a:buFont typeface="Arial"/>
              <a:buChar char="•"/>
            </a:pPr>
            <a:r>
              <a:rPr lang="en-US" dirty="0" smtClean="0">
                <a:latin typeface="Avenir Book"/>
                <a:cs typeface="Avenir Book"/>
                <a:sym typeface="Arial" charset="0"/>
              </a:rPr>
              <a:t>The US </a:t>
            </a:r>
            <a:r>
              <a:rPr lang="en-US" dirty="0">
                <a:latin typeface="Avenir Book"/>
                <a:cs typeface="Avenir Book"/>
                <a:sym typeface="Arial" charset="0"/>
              </a:rPr>
              <a:t>EIC is on track to become a reality in the near </a:t>
            </a:r>
            <a:r>
              <a:rPr lang="en-US" dirty="0" smtClean="0">
                <a:latin typeface="Avenir Book"/>
                <a:cs typeface="Avenir Book"/>
                <a:sym typeface="Arial" charset="0"/>
              </a:rPr>
              <a:t>future</a:t>
            </a:r>
            <a:endParaRPr lang="en-US" dirty="0">
              <a:latin typeface="Avenir Book"/>
              <a:cs typeface="Avenir Book"/>
            </a:endParaRPr>
          </a:p>
        </p:txBody>
      </p:sp>
    </p:spTree>
    <p:extLst>
      <p:ext uri="{BB962C8B-B14F-4D97-AF65-F5344CB8AC3E}">
        <p14:creationId xmlns:p14="http://schemas.microsoft.com/office/powerpoint/2010/main" val="129430401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4000" dirty="0">
                <a:solidFill>
                  <a:srgbClr val="FF0000"/>
                </a:solidFill>
                <a:latin typeface="Avenir Book" charset="0"/>
                <a:ea typeface="ＭＳ Ｐゴシック" charset="0"/>
                <a:cs typeface="Avenir Book" charset="0"/>
              </a:rPr>
              <a:t>Physics Motivation: an a</a:t>
            </a:r>
            <a:r>
              <a:rPr lang="en-US" sz="4000" dirty="0" smtClean="0">
                <a:solidFill>
                  <a:srgbClr val="FF0000"/>
                </a:solidFill>
                <a:latin typeface="Avenir Book" charset="0"/>
                <a:ea typeface="ＭＳ Ｐゴシック" charset="0"/>
                <a:cs typeface="Avenir Book" charset="0"/>
              </a:rPr>
              <a:t>symmetric </a:t>
            </a:r>
            <a:r>
              <a:rPr lang="en-US" sz="4000" dirty="0">
                <a:solidFill>
                  <a:srgbClr val="FF0000"/>
                </a:solidFill>
                <a:latin typeface="Avenir Book" charset="0"/>
                <a:ea typeface="ＭＳ Ｐゴシック" charset="0"/>
                <a:cs typeface="Avenir Book" charset="0"/>
              </a:rPr>
              <a:t>path </a:t>
            </a:r>
          </a:p>
        </p:txBody>
      </p:sp>
      <p:pic>
        <p:nvPicPr>
          <p:cNvPr id="5" name="Picture 4" descr="Screen Shot 2016-10-11 at 14.23.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 y="2435396"/>
            <a:ext cx="6819900" cy="1482128"/>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rot="11264267">
            <a:off x="1577652" y="3794442"/>
            <a:ext cx="5984443" cy="1586302"/>
          </a:xfrm>
          <a:prstGeom prst="rect">
            <a:avLst/>
          </a:prstGeom>
          <a:ln>
            <a:noFill/>
          </a:ln>
          <a:effectLst>
            <a:softEdge rad="112500"/>
          </a:effectLst>
        </p:spPr>
      </p:pic>
      <p:sp>
        <p:nvSpPr>
          <p:cNvPr id="11" name="TextBox 10"/>
          <p:cNvSpPr txBox="1"/>
          <p:nvPr/>
        </p:nvSpPr>
        <p:spPr>
          <a:xfrm>
            <a:off x="0" y="5341329"/>
            <a:ext cx="9144000" cy="1092607"/>
          </a:xfrm>
          <a:prstGeom prst="rect">
            <a:avLst/>
          </a:prstGeom>
          <a:noFill/>
        </p:spPr>
        <p:txBody>
          <a:bodyPr wrap="square" rtlCol="0">
            <a:spAutoFit/>
          </a:bodyPr>
          <a:lstStyle/>
          <a:p>
            <a:pPr marL="177800" indent="-177800">
              <a:buFont typeface="Arial"/>
              <a:buChar char="•"/>
            </a:pPr>
            <a:r>
              <a:rPr lang="en-US" sz="1900" dirty="0" smtClean="0">
                <a:latin typeface="Avenir Black"/>
                <a:cs typeface="Avenir Black"/>
              </a:rPr>
              <a:t>How </a:t>
            </a:r>
            <a:r>
              <a:rPr lang="en-US" sz="1900" dirty="0">
                <a:latin typeface="Avenir Black"/>
                <a:cs typeface="Avenir Black"/>
              </a:rPr>
              <a:t>do we reconcile the picture of </a:t>
            </a:r>
            <a:r>
              <a:rPr lang="en-US" sz="1900" dirty="0" smtClean="0">
                <a:latin typeface="Avenir Black"/>
                <a:cs typeface="Avenir Black"/>
              </a:rPr>
              <a:t>quarks </a:t>
            </a:r>
            <a:r>
              <a:rPr lang="en-US" sz="1900" dirty="0">
                <a:latin typeface="Avenir Black"/>
                <a:cs typeface="Avenir Black"/>
              </a:rPr>
              <a:t>&amp;</a:t>
            </a:r>
            <a:r>
              <a:rPr lang="en-US" sz="1900" dirty="0" smtClean="0">
                <a:latin typeface="Avenir Black"/>
                <a:cs typeface="Avenir Black"/>
              </a:rPr>
              <a:t> </a:t>
            </a:r>
            <a:r>
              <a:rPr lang="en-US" sz="1900" dirty="0">
                <a:latin typeface="Avenir Black"/>
                <a:cs typeface="Avenir Black"/>
              </a:rPr>
              <a:t>gluons with nucleons &amp;</a:t>
            </a:r>
            <a:r>
              <a:rPr lang="en-US" sz="1900" dirty="0" smtClean="0">
                <a:latin typeface="Avenir Black"/>
                <a:cs typeface="Avenir Black"/>
              </a:rPr>
              <a:t> </a:t>
            </a:r>
            <a:r>
              <a:rPr lang="en-US" sz="1900" dirty="0">
                <a:latin typeface="Avenir Black"/>
                <a:cs typeface="Avenir Black"/>
              </a:rPr>
              <a:t>nuclei? </a:t>
            </a:r>
            <a:endParaRPr lang="en-US" sz="1900" dirty="0" smtClean="0">
              <a:latin typeface="Avenir Black"/>
              <a:cs typeface="Avenir Black"/>
            </a:endParaRPr>
          </a:p>
          <a:p>
            <a:pPr marL="177800" indent="-177800">
              <a:buFont typeface="Arial"/>
              <a:buChar char="•"/>
            </a:pPr>
            <a:endParaRPr lang="en-US" sz="800" dirty="0" smtClean="0">
              <a:latin typeface="Avenir Black"/>
              <a:cs typeface="Avenir Black"/>
            </a:endParaRPr>
          </a:p>
          <a:p>
            <a:pPr marL="177800" indent="-177800">
              <a:buFont typeface="Arial"/>
              <a:buChar char="•"/>
            </a:pPr>
            <a:r>
              <a:rPr lang="en-US" sz="1900" dirty="0" smtClean="0">
                <a:latin typeface="Avenir Black"/>
                <a:cs typeface="Avenir Black"/>
              </a:rPr>
              <a:t>How </a:t>
            </a:r>
            <a:r>
              <a:rPr lang="en-US" sz="1900" dirty="0">
                <a:latin typeface="Avenir Black"/>
                <a:cs typeface="Avenir Black"/>
              </a:rPr>
              <a:t>can we recover the well know characteristic of the nucleon from the properties of its colored building blocks</a:t>
            </a:r>
            <a:r>
              <a:rPr lang="en-US" sz="1900" dirty="0" smtClean="0">
                <a:latin typeface="Avenir Black"/>
                <a:cs typeface="Avenir Black"/>
              </a:rPr>
              <a:t>?</a:t>
            </a:r>
            <a:endParaRPr lang="en-US" sz="1900" dirty="0">
              <a:latin typeface="Avenir Black"/>
              <a:cs typeface="Avenir Black"/>
            </a:endParaRPr>
          </a:p>
        </p:txBody>
      </p:sp>
      <p:pic>
        <p:nvPicPr>
          <p:cNvPr id="13" name="Picture 12" descr="Unknown.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224" y="4219427"/>
            <a:ext cx="1758775" cy="1185402"/>
          </a:xfrm>
          <a:prstGeom prst="rect">
            <a:avLst/>
          </a:prstGeom>
        </p:spPr>
      </p:pic>
      <p:grpSp>
        <p:nvGrpSpPr>
          <p:cNvPr id="3" name="Group 2"/>
          <p:cNvGrpSpPr/>
          <p:nvPr/>
        </p:nvGrpSpPr>
        <p:grpSpPr>
          <a:xfrm>
            <a:off x="101600" y="761999"/>
            <a:ext cx="7218992" cy="1673397"/>
            <a:chOff x="101600" y="761999"/>
            <a:chExt cx="7218992" cy="1673397"/>
          </a:xfrm>
        </p:grpSpPr>
        <p:pic>
          <p:nvPicPr>
            <p:cNvPr id="10" name="Picture 9"/>
            <p:cNvPicPr>
              <a:picLocks noChangeAspect="1"/>
            </p:cNvPicPr>
            <p:nvPr/>
          </p:nvPicPr>
          <p:blipFill rotWithShape="1">
            <a:blip r:embed="rId6"/>
            <a:srcRect l="1949"/>
            <a:stretch/>
          </p:blipFill>
          <p:spPr>
            <a:xfrm rot="10414958" flipV="1">
              <a:off x="1949996" y="955601"/>
              <a:ext cx="5370596" cy="1457597"/>
            </a:xfrm>
            <a:prstGeom prst="rect">
              <a:avLst/>
            </a:prstGeom>
            <a:ln>
              <a:noFill/>
            </a:ln>
            <a:effectLst>
              <a:softEdge rad="112500"/>
            </a:effectLst>
          </p:spPr>
        </p:pic>
        <p:pic>
          <p:nvPicPr>
            <p:cNvPr id="14" name="Picture 13"/>
            <p:cNvPicPr>
              <a:picLocks noChangeAspect="1"/>
            </p:cNvPicPr>
            <p:nvPr/>
          </p:nvPicPr>
          <p:blipFill>
            <a:blip r:embed="rId7"/>
            <a:stretch>
              <a:fillRect/>
            </a:stretch>
          </p:blipFill>
          <p:spPr>
            <a:xfrm>
              <a:off x="101600" y="1187197"/>
              <a:ext cx="1511300" cy="1248199"/>
            </a:xfrm>
            <a:prstGeom prst="rect">
              <a:avLst/>
            </a:prstGeom>
          </p:spPr>
        </p:pic>
        <p:sp>
          <p:nvSpPr>
            <p:cNvPr id="15" name="TextBox 14"/>
            <p:cNvSpPr txBox="1"/>
            <p:nvPr/>
          </p:nvSpPr>
          <p:spPr>
            <a:xfrm>
              <a:off x="927100" y="761999"/>
              <a:ext cx="2959100" cy="892552"/>
            </a:xfrm>
            <a:prstGeom prst="rect">
              <a:avLst/>
            </a:prstGeom>
            <a:noFill/>
          </p:spPr>
          <p:txBody>
            <a:bodyPr wrap="square" rtlCol="0">
              <a:spAutoFit/>
            </a:bodyPr>
            <a:lstStyle/>
            <a:p>
              <a:pPr algn="ctr"/>
              <a:r>
                <a:rPr lang="en-US" sz="2600" dirty="0" smtClean="0">
                  <a:solidFill>
                    <a:srgbClr val="0E60AE"/>
                  </a:solidFill>
                  <a:latin typeface="Avenir Book"/>
                  <a:cs typeface="Avenir Book"/>
                </a:rPr>
                <a:t>Still many open questions!</a:t>
              </a:r>
              <a:endParaRPr lang="en-US" sz="2600" dirty="0">
                <a:solidFill>
                  <a:srgbClr val="0E60AE"/>
                </a:solidFill>
                <a:latin typeface="Avenir Book"/>
                <a:cs typeface="Avenir Book"/>
              </a:endParaRPr>
            </a:p>
          </p:txBody>
        </p:sp>
      </p:grpSp>
    </p:spTree>
    <p:extLst>
      <p:ext uri="{BB962C8B-B14F-4D97-AF65-F5344CB8AC3E}">
        <p14:creationId xmlns:p14="http://schemas.microsoft.com/office/powerpoint/2010/main" val="3392946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3600" dirty="0" smtClean="0">
                <a:solidFill>
                  <a:srgbClr val="FF0000"/>
                </a:solidFill>
                <a:latin typeface="Avenir Book" charset="0"/>
                <a:ea typeface="ＭＳ Ｐゴシック" charset="0"/>
                <a:cs typeface="Avenir Book" charset="0"/>
              </a:rPr>
              <a:t>Backup</a:t>
            </a:r>
            <a:endParaRPr lang="en-US" sz="3600" b="0" dirty="0">
              <a:solidFill>
                <a:srgbClr val="A50A0D"/>
              </a:solidFill>
              <a:latin typeface="Avenir Book"/>
              <a:cs typeface="Avenir Book"/>
            </a:endParaRPr>
          </a:p>
        </p:txBody>
      </p:sp>
    </p:spTree>
    <p:extLst>
      <p:ext uri="{BB962C8B-B14F-4D97-AF65-F5344CB8AC3E}">
        <p14:creationId xmlns:p14="http://schemas.microsoft.com/office/powerpoint/2010/main" val="6794147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4487" y="26739"/>
            <a:ext cx="9153546" cy="681903"/>
          </a:xfrm>
        </p:spPr>
        <p:txBody>
          <a:bodyPr/>
          <a:lstStyle/>
          <a:p>
            <a:pPr eaLnBrk="1" hangingPunct="1"/>
            <a:r>
              <a:rPr lang="en-US" sz="3800" dirty="0">
                <a:solidFill>
                  <a:srgbClr val="FF0000"/>
                </a:solidFill>
                <a:latin typeface="Avenir Book" charset="0"/>
                <a:ea typeface="ＭＳ Ｐゴシック" charset="0"/>
                <a:cs typeface="Avenir Book" charset="0"/>
              </a:rPr>
              <a:t>The Proton Spin</a:t>
            </a:r>
          </a:p>
        </p:txBody>
      </p:sp>
      <p:sp>
        <p:nvSpPr>
          <p:cNvPr id="35846" name="TextBox 4"/>
          <p:cNvSpPr txBox="1">
            <a:spLocks noChangeArrowheads="1"/>
          </p:cNvSpPr>
          <p:nvPr/>
        </p:nvSpPr>
        <p:spPr bwMode="auto">
          <a:xfrm>
            <a:off x="5150037" y="1897423"/>
            <a:ext cx="115416" cy="50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150" tIns="28575" rIns="57150" bIns="28575">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endParaRPr lang="en-US"/>
          </a:p>
        </p:txBody>
      </p:sp>
      <p:pic>
        <p:nvPicPr>
          <p:cNvPr id="35847" name="Picture 8" descr="hi_3233.jpg"/>
          <p:cNvPicPr>
            <a:picLocks noChangeAspect="1"/>
          </p:cNvPicPr>
          <p:nvPr/>
        </p:nvPicPr>
        <p:blipFill>
          <a:blip r:embed="rId3">
            <a:extLst>
              <a:ext uri="{28A0092B-C50C-407E-A947-70E740481C1C}">
                <a14:useLocalDpi xmlns:a14="http://schemas.microsoft.com/office/drawing/2010/main" val="0"/>
              </a:ext>
            </a:extLst>
          </a:blip>
          <a:srcRect t="8949" b="8411"/>
          <a:stretch>
            <a:fillRect/>
          </a:stretch>
        </p:blipFill>
        <p:spPr bwMode="auto">
          <a:xfrm>
            <a:off x="6453655" y="0"/>
            <a:ext cx="2699683" cy="234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9"/>
          <p:cNvSpPr txBox="1">
            <a:spLocks noChangeArrowheads="1"/>
          </p:cNvSpPr>
          <p:nvPr/>
        </p:nvSpPr>
        <p:spPr bwMode="auto">
          <a:xfrm>
            <a:off x="345515" y="1072646"/>
            <a:ext cx="1697118" cy="365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150" tIns="28575" rIns="57150" bIns="28575">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000">
                <a:latin typeface="Avenir Book" charset="0"/>
                <a:cs typeface="Avenir Book" charset="0"/>
              </a:rPr>
              <a:t>Spin Sum rule</a:t>
            </a:r>
          </a:p>
        </p:txBody>
      </p:sp>
      <p:grpSp>
        <p:nvGrpSpPr>
          <p:cNvPr id="5" name="Group 4"/>
          <p:cNvGrpSpPr>
            <a:grpSpLocks/>
          </p:cNvGrpSpPr>
          <p:nvPr/>
        </p:nvGrpSpPr>
        <p:grpSpPr bwMode="auto">
          <a:xfrm>
            <a:off x="87779" y="2122560"/>
            <a:ext cx="9056221" cy="4281926"/>
            <a:chOff x="149225" y="3113088"/>
            <a:chExt cx="15395575" cy="6280158"/>
          </a:xfrm>
        </p:grpSpPr>
        <p:pic>
          <p:nvPicPr>
            <p:cNvPr id="19" name="Picture 18"/>
            <p:cNvPicPr>
              <a:picLocks noChangeAspect="1"/>
            </p:cNvPicPr>
            <p:nvPr/>
          </p:nvPicPr>
          <p:blipFill>
            <a:blip r:embed="rId4"/>
            <a:stretch>
              <a:fillRect/>
            </a:stretch>
          </p:blipFill>
          <p:spPr>
            <a:xfrm>
              <a:off x="5995988" y="3865563"/>
              <a:ext cx="4975225" cy="4524375"/>
            </a:xfrm>
            <a:prstGeom prst="rect">
              <a:avLst/>
            </a:prstGeom>
            <a:ln>
              <a:noFill/>
            </a:ln>
            <a:effectLst>
              <a:outerShdw blurRad="292100" dist="139700" dir="2700000" algn="tl" rotWithShape="0">
                <a:srgbClr val="333333">
                  <a:alpha val="65000"/>
                </a:srgbClr>
              </a:outerShdw>
            </a:effectLst>
          </p:spPr>
        </p:pic>
        <p:pic>
          <p:nvPicPr>
            <p:cNvPr id="20" name="Picture 19"/>
            <p:cNvPicPr>
              <a:picLocks noChangeAspect="1"/>
            </p:cNvPicPr>
            <p:nvPr/>
          </p:nvPicPr>
          <p:blipFill>
            <a:blip r:embed="rId5"/>
            <a:stretch>
              <a:fillRect/>
            </a:stretch>
          </p:blipFill>
          <p:spPr>
            <a:xfrm>
              <a:off x="587375" y="3935413"/>
              <a:ext cx="4632325" cy="4233862"/>
            </a:xfrm>
            <a:prstGeom prst="rect">
              <a:avLst/>
            </a:prstGeom>
            <a:ln>
              <a:noFill/>
            </a:ln>
            <a:effectLst>
              <a:outerShdw blurRad="292100" dist="139700" dir="2700000" algn="tl" rotWithShape="0">
                <a:srgbClr val="333333">
                  <a:alpha val="65000"/>
                </a:srgbClr>
              </a:outerShdw>
            </a:effectLst>
          </p:spPr>
        </p:pic>
        <p:sp>
          <p:nvSpPr>
            <p:cNvPr id="35861" name="TextBox 14"/>
            <p:cNvSpPr txBox="1">
              <a:spLocks noChangeArrowheads="1"/>
            </p:cNvSpPr>
            <p:nvPr/>
          </p:nvSpPr>
          <p:spPr bwMode="auto">
            <a:xfrm>
              <a:off x="3827464" y="3113088"/>
              <a:ext cx="4877278" cy="6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300" dirty="0">
                  <a:solidFill>
                    <a:srgbClr val="FF0000"/>
                  </a:solidFill>
                  <a:latin typeface="Avenir Book" charset="0"/>
                  <a:cs typeface="Avenir Book" charset="0"/>
                </a:rPr>
                <a:t>With a Polarized EIC</a:t>
              </a:r>
            </a:p>
          </p:txBody>
        </p:sp>
        <p:sp>
          <p:nvSpPr>
            <p:cNvPr id="35862" name="Rectangle 15"/>
            <p:cNvSpPr>
              <a:spLocks noChangeArrowheads="1"/>
            </p:cNvSpPr>
            <p:nvPr/>
          </p:nvSpPr>
          <p:spPr bwMode="auto">
            <a:xfrm>
              <a:off x="6625679" y="8355013"/>
              <a:ext cx="7770815" cy="103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14313" indent="-214313">
                <a:buFont typeface="Wingdings" charset="0"/>
                <a:buChar char="§"/>
              </a:pPr>
              <a:r>
                <a:rPr lang="en-US" sz="2000" dirty="0">
                  <a:solidFill>
                    <a:srgbClr val="000090"/>
                  </a:solidFill>
                  <a:latin typeface="Avenir Book" charset="0"/>
                  <a:cs typeface="Avenir Book" charset="0"/>
                </a:rPr>
                <a:t>Tremendous improvement on </a:t>
              </a:r>
              <a:r>
                <a:rPr lang="en-US" sz="2000" dirty="0" err="1">
                  <a:solidFill>
                    <a:srgbClr val="000090"/>
                  </a:solidFill>
                  <a:latin typeface="Calibri" charset="0"/>
                  <a:cs typeface="Calibri" charset="0"/>
                </a:rPr>
                <a:t>Δ</a:t>
              </a:r>
              <a:r>
                <a:rPr lang="en-US" sz="2000" dirty="0" err="1">
                  <a:solidFill>
                    <a:srgbClr val="000090"/>
                  </a:solidFill>
                  <a:latin typeface="Avenir Book" charset="0"/>
                  <a:cs typeface="Avenir Book" charset="0"/>
                </a:rPr>
                <a:t>g</a:t>
              </a:r>
              <a:endParaRPr lang="en-US" sz="2000" dirty="0">
                <a:solidFill>
                  <a:srgbClr val="000090"/>
                </a:solidFill>
                <a:latin typeface="Avenir Book" charset="0"/>
                <a:cs typeface="Avenir Book" charset="0"/>
              </a:endParaRPr>
            </a:p>
            <a:p>
              <a:pPr marL="214313" indent="-214313">
                <a:buFont typeface="Wingdings" charset="0"/>
                <a:buChar char="§"/>
              </a:pPr>
              <a:r>
                <a:rPr lang="en-US" sz="2000" dirty="0">
                  <a:solidFill>
                    <a:srgbClr val="000090"/>
                  </a:solidFill>
                  <a:latin typeface="Avenir Book" charset="0"/>
                  <a:cs typeface="Avenir Book" charset="0"/>
                </a:rPr>
                <a:t>Improvement in </a:t>
              </a:r>
              <a:r>
                <a:rPr lang="en-US" sz="2000" dirty="0">
                  <a:solidFill>
                    <a:srgbClr val="000090"/>
                  </a:solidFill>
                  <a:latin typeface="Calibri" charset="0"/>
                  <a:cs typeface="Calibri" charset="0"/>
                </a:rPr>
                <a:t>ΔΣ</a:t>
              </a:r>
              <a:endParaRPr lang="en-US" sz="2000" dirty="0">
                <a:solidFill>
                  <a:srgbClr val="000090"/>
                </a:solidFill>
                <a:cs typeface="Arial" charset="0"/>
              </a:endParaRPr>
            </a:p>
          </p:txBody>
        </p:sp>
        <p:sp>
          <p:nvSpPr>
            <p:cNvPr id="35863" name="Rectangle 16"/>
            <p:cNvSpPr>
              <a:spLocks noChangeArrowheads="1"/>
            </p:cNvSpPr>
            <p:nvPr/>
          </p:nvSpPr>
          <p:spPr bwMode="auto">
            <a:xfrm>
              <a:off x="149225" y="8355013"/>
              <a:ext cx="6087887" cy="103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14313" indent="-214313" defTabSz="285750">
                <a:buFont typeface="Wingdings" charset="0"/>
                <a:buChar char="§"/>
              </a:pPr>
              <a:r>
                <a:rPr lang="en-US" sz="2000" dirty="0">
                  <a:solidFill>
                    <a:srgbClr val="000090"/>
                  </a:solidFill>
                  <a:latin typeface="Avenir Book" charset="0"/>
                  <a:cs typeface="Avenir Book" charset="0"/>
                </a:rPr>
                <a:t>Spin Flavor decomposition of the Light Quark Sea</a:t>
              </a:r>
            </a:p>
          </p:txBody>
        </p:sp>
        <p:sp>
          <p:nvSpPr>
            <p:cNvPr id="35864" name="Rectangle 20"/>
            <p:cNvSpPr>
              <a:spLocks noChangeArrowheads="1"/>
            </p:cNvSpPr>
            <p:nvPr/>
          </p:nvSpPr>
          <p:spPr bwMode="auto">
            <a:xfrm>
              <a:off x="10971214" y="5124450"/>
              <a:ext cx="4573586" cy="194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14313" indent="-214313" defTabSz="285750">
                <a:buFont typeface="Wingdings" charset="0"/>
                <a:buChar char="§"/>
              </a:pPr>
              <a:r>
                <a:rPr lang="en-US" sz="2000" dirty="0">
                  <a:solidFill>
                    <a:srgbClr val="000090"/>
                  </a:solidFill>
                  <a:latin typeface="Avenir Book"/>
                  <a:cs typeface="Avenir Book"/>
                </a:rPr>
                <a:t>Precision in </a:t>
              </a:r>
              <a:r>
                <a:rPr lang="en-US" sz="2000" dirty="0">
                  <a:solidFill>
                    <a:srgbClr val="000090"/>
                  </a:solidFill>
                  <a:latin typeface="Calibri" charset="0"/>
                  <a:cs typeface="Calibri" charset="0"/>
                </a:rPr>
                <a:t>ΔΣ</a:t>
              </a:r>
              <a:r>
                <a:rPr lang="en-US" sz="2000" dirty="0">
                  <a:solidFill>
                    <a:srgbClr val="000090"/>
                  </a:solidFill>
                </a:rPr>
                <a:t> </a:t>
              </a:r>
              <a:r>
                <a:rPr lang="en-US" sz="2000" dirty="0">
                  <a:solidFill>
                    <a:srgbClr val="000090"/>
                  </a:solidFill>
                  <a:latin typeface="Avenir Book"/>
                  <a:cs typeface="Avenir Book"/>
                </a:rPr>
                <a:t>and </a:t>
              </a:r>
              <a:r>
                <a:rPr lang="en-US" sz="2000" dirty="0" err="1">
                  <a:solidFill>
                    <a:srgbClr val="000090"/>
                  </a:solidFill>
                  <a:latin typeface="Calibri" charset="0"/>
                  <a:cs typeface="Calibri" charset="0"/>
                </a:rPr>
                <a:t>Δ</a:t>
              </a:r>
              <a:r>
                <a:rPr lang="en-US" sz="2000" dirty="0" err="1">
                  <a:solidFill>
                    <a:srgbClr val="000090"/>
                  </a:solidFill>
                </a:rPr>
                <a:t>g</a:t>
              </a:r>
              <a:r>
                <a:rPr lang="en-US" sz="2000" dirty="0">
                  <a:solidFill>
                    <a:srgbClr val="000090"/>
                  </a:solidFill>
                </a:rPr>
                <a:t> ➔ </a:t>
              </a:r>
              <a:r>
                <a:rPr lang="en-US" sz="2000" dirty="0">
                  <a:solidFill>
                    <a:srgbClr val="000090"/>
                  </a:solidFill>
                  <a:latin typeface="Avenir Book"/>
                  <a:cs typeface="Avenir Book"/>
                </a:rPr>
                <a:t>stringent and independent constraints on </a:t>
              </a:r>
              <a:r>
                <a:rPr lang="en-US" sz="2000" dirty="0" err="1">
                  <a:solidFill>
                    <a:srgbClr val="000090"/>
                  </a:solidFill>
                  <a:latin typeface="Avenir Book"/>
                  <a:cs typeface="Avenir Book"/>
                </a:rPr>
                <a:t>L</a:t>
              </a:r>
              <a:r>
                <a:rPr lang="en-US" sz="2000" baseline="-25000" dirty="0" err="1">
                  <a:solidFill>
                    <a:srgbClr val="000090"/>
                  </a:solidFill>
                  <a:latin typeface="Avenir Book"/>
                  <a:cs typeface="Avenir Book"/>
                </a:rPr>
                <a:t>q</a:t>
              </a:r>
              <a:r>
                <a:rPr lang="en-US" sz="2000" dirty="0" err="1">
                  <a:solidFill>
                    <a:srgbClr val="000090"/>
                  </a:solidFill>
                  <a:latin typeface="Avenir Book"/>
                  <a:cs typeface="Avenir Book"/>
                </a:rPr>
                <a:t>+L</a:t>
              </a:r>
              <a:r>
                <a:rPr lang="en-US" sz="2000" baseline="-25000" dirty="0" err="1">
                  <a:solidFill>
                    <a:srgbClr val="000090"/>
                  </a:solidFill>
                  <a:latin typeface="Avenir Book"/>
                  <a:cs typeface="Avenir Book"/>
                </a:rPr>
                <a:t>g</a:t>
              </a:r>
              <a:endParaRPr lang="en-US" sz="2000" baseline="-25000" dirty="0">
                <a:solidFill>
                  <a:srgbClr val="000090"/>
                </a:solidFill>
                <a:latin typeface="Avenir Book"/>
                <a:cs typeface="Avenir Book"/>
              </a:endParaRPr>
            </a:p>
          </p:txBody>
        </p:sp>
      </p:grpSp>
      <p:grpSp>
        <p:nvGrpSpPr>
          <p:cNvPr id="2" name="Group 1"/>
          <p:cNvGrpSpPr>
            <a:grpSpLocks/>
          </p:cNvGrpSpPr>
          <p:nvPr/>
        </p:nvGrpSpPr>
        <p:grpSpPr bwMode="auto">
          <a:xfrm>
            <a:off x="1256927" y="920029"/>
            <a:ext cx="5332848" cy="1261999"/>
            <a:chOff x="2136775" y="1349375"/>
            <a:chExt cx="9065841" cy="1850933"/>
          </a:xfrm>
        </p:grpSpPr>
        <p:sp>
          <p:nvSpPr>
            <p:cNvPr id="43" name="Oval 42"/>
            <p:cNvSpPr/>
            <p:nvPr/>
          </p:nvSpPr>
          <p:spPr>
            <a:xfrm>
              <a:off x="7891463" y="1362075"/>
              <a:ext cx="914400" cy="914400"/>
            </a:xfrm>
            <a:prstGeom prst="ellipse">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p>
          </p:txBody>
        </p:sp>
        <p:sp>
          <p:nvSpPr>
            <p:cNvPr id="42" name="Oval 41"/>
            <p:cNvSpPr/>
            <p:nvPr/>
          </p:nvSpPr>
          <p:spPr>
            <a:xfrm>
              <a:off x="6457950" y="1349375"/>
              <a:ext cx="914400" cy="914400"/>
            </a:xfrm>
            <a:prstGeom prst="ellipse">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35845" name="Oval 35844"/>
            <p:cNvSpPr/>
            <p:nvPr/>
          </p:nvSpPr>
          <p:spPr>
            <a:xfrm>
              <a:off x="5081588" y="1362075"/>
              <a:ext cx="914400" cy="9144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856" name="TextBox 35842"/>
            <p:cNvSpPr txBox="1">
              <a:spLocks noChangeArrowheads="1"/>
            </p:cNvSpPr>
            <p:nvPr/>
          </p:nvSpPr>
          <p:spPr bwMode="auto">
            <a:xfrm>
              <a:off x="2136775" y="2387777"/>
              <a:ext cx="3344248" cy="81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1500" dirty="0">
                  <a:solidFill>
                    <a:srgbClr val="0F82D3"/>
                  </a:solidFill>
                  <a:latin typeface="Avenir Book" charset="0"/>
                  <a:cs typeface="Avenir Book" charset="0"/>
                </a:rPr>
                <a:t>Quark spin</a:t>
              </a:r>
            </a:p>
            <a:p>
              <a:pPr eaLnBrk="1" hangingPunct="1"/>
              <a:r>
                <a:rPr lang="en-US" sz="1500" b="1" dirty="0">
                  <a:solidFill>
                    <a:srgbClr val="0F82D3"/>
                  </a:solidFill>
                  <a:latin typeface="Avenir Black" charset="0"/>
                  <a:cs typeface="Avenir Black" charset="0"/>
                </a:rPr>
                <a:t>Best known (~30%)</a:t>
              </a:r>
            </a:p>
          </p:txBody>
        </p:sp>
        <p:sp>
          <p:nvSpPr>
            <p:cNvPr id="39" name="TextBox 38"/>
            <p:cNvSpPr txBox="1"/>
            <p:nvPr/>
          </p:nvSpPr>
          <p:spPr>
            <a:xfrm>
              <a:off x="5436131" y="2366963"/>
              <a:ext cx="2444714" cy="812531"/>
            </a:xfrm>
            <a:prstGeom prst="rect">
              <a:avLst/>
            </a:prstGeom>
            <a:noFill/>
          </p:spPr>
          <p:txBody>
            <a:bodyPr wrap="none">
              <a:spAutoFit/>
            </a:bodyPr>
            <a:lstStyle/>
            <a:p>
              <a:pPr>
                <a:defRPr/>
              </a:pPr>
              <a:r>
                <a:rPr lang="en-US" sz="1500" dirty="0">
                  <a:solidFill>
                    <a:schemeClr val="accent3">
                      <a:lumMod val="75000"/>
                    </a:schemeClr>
                  </a:solidFill>
                  <a:latin typeface="Avenir Book"/>
                  <a:cs typeface="Avenir Book"/>
                </a:rPr>
                <a:t>Gluon spin</a:t>
              </a:r>
            </a:p>
            <a:p>
              <a:pPr>
                <a:defRPr/>
              </a:pPr>
              <a:r>
                <a:rPr lang="en-US" sz="1500" dirty="0">
                  <a:solidFill>
                    <a:schemeClr val="accent3">
                      <a:lumMod val="75000"/>
                    </a:schemeClr>
                  </a:solidFill>
                  <a:latin typeface="Avenir Black"/>
                  <a:cs typeface="Avenir Black"/>
                </a:rPr>
                <a:t>Poorly known</a:t>
              </a:r>
            </a:p>
          </p:txBody>
        </p:sp>
        <p:sp>
          <p:nvSpPr>
            <p:cNvPr id="40" name="TextBox 39"/>
            <p:cNvSpPr txBox="1"/>
            <p:nvPr/>
          </p:nvSpPr>
          <p:spPr>
            <a:xfrm>
              <a:off x="7770991" y="2366963"/>
              <a:ext cx="3431625" cy="812531"/>
            </a:xfrm>
            <a:prstGeom prst="rect">
              <a:avLst/>
            </a:prstGeom>
            <a:noFill/>
          </p:spPr>
          <p:txBody>
            <a:bodyPr wrap="none">
              <a:spAutoFit/>
            </a:bodyPr>
            <a:lstStyle/>
            <a:p>
              <a:pPr>
                <a:defRPr/>
              </a:pPr>
              <a:r>
                <a:rPr lang="en-US" sz="1500" dirty="0">
                  <a:solidFill>
                    <a:schemeClr val="accent6">
                      <a:lumMod val="60000"/>
                      <a:lumOff val="40000"/>
                    </a:schemeClr>
                  </a:solidFill>
                  <a:latin typeface="Avenir Book"/>
                  <a:cs typeface="Avenir Book"/>
                </a:rPr>
                <a:t>OAM</a:t>
              </a:r>
            </a:p>
            <a:p>
              <a:pPr>
                <a:defRPr/>
              </a:pPr>
              <a:r>
                <a:rPr lang="en-US" sz="1500" dirty="0">
                  <a:solidFill>
                    <a:schemeClr val="accent6">
                      <a:lumMod val="60000"/>
                      <a:lumOff val="40000"/>
                    </a:schemeClr>
                  </a:solidFill>
                  <a:latin typeface="Avenir Black"/>
                  <a:cs typeface="Avenir Black"/>
                </a:rPr>
                <a:t>Little known (DVCS)</a:t>
              </a:r>
            </a:p>
          </p:txBody>
        </p:sp>
      </p:grpSp>
      <p:pic>
        <p:nvPicPr>
          <p:cNvPr id="35851" name="Picture 35845" descr="Screen Shot 2016-05-30 at 16.50.15.png"/>
          <p:cNvPicPr>
            <a:picLocks noChangeAspect="1"/>
          </p:cNvPicPr>
          <p:nvPr/>
        </p:nvPicPr>
        <p:blipFill>
          <a:blip r:embed="rId6">
            <a:extLst>
              <a:ext uri="{28A0092B-C50C-407E-A947-70E740481C1C}">
                <a14:useLocalDpi xmlns:a14="http://schemas.microsoft.com/office/drawing/2010/main" val="0"/>
              </a:ext>
            </a:extLst>
          </a:blip>
          <a:srcRect r="14957"/>
          <a:stretch>
            <a:fillRect/>
          </a:stretch>
        </p:blipFill>
        <p:spPr bwMode="auto">
          <a:xfrm>
            <a:off x="7929096" y="1673186"/>
            <a:ext cx="1199963" cy="93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22"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51449" y="955747"/>
            <a:ext cx="2891118" cy="63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35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09" y="177800"/>
            <a:ext cx="8941091" cy="415498"/>
          </a:xfrm>
        </p:spPr>
        <p:txBody>
          <a:bodyPr/>
          <a:lstStyle/>
          <a:p>
            <a:r>
              <a:rPr lang="en-US" sz="2400" dirty="0" smtClean="0"/>
              <a:t>Charge to the EIC (2016)</a:t>
            </a:r>
            <a:endParaRPr lang="en-US" sz="2400" dirty="0"/>
          </a:p>
        </p:txBody>
      </p:sp>
      <p:sp>
        <p:nvSpPr>
          <p:cNvPr id="7" name="Content Placeholder 6"/>
          <p:cNvSpPr>
            <a:spLocks noGrp="1"/>
          </p:cNvSpPr>
          <p:nvPr>
            <p:ph idx="1"/>
          </p:nvPr>
        </p:nvSpPr>
        <p:spPr>
          <a:xfrm>
            <a:off x="0" y="779235"/>
            <a:ext cx="9144000" cy="5598957"/>
          </a:xfrm>
        </p:spPr>
        <p:txBody>
          <a:bodyPr>
            <a:normAutofit fontScale="92500" lnSpcReduction="10000"/>
          </a:bodyPr>
          <a:lstStyle/>
          <a:p>
            <a:pPr marL="0" indent="0">
              <a:lnSpc>
                <a:spcPct val="100000"/>
              </a:lnSpc>
              <a:buNone/>
            </a:pPr>
            <a:r>
              <a:rPr lang="en-US" sz="2000" dirty="0"/>
              <a:t>The committee will assess the </a:t>
            </a:r>
            <a:r>
              <a:rPr lang="en-US" sz="2000" dirty="0">
                <a:solidFill>
                  <a:srgbClr val="FF0000"/>
                </a:solidFill>
              </a:rPr>
              <a:t>scientific justification for a U.S. domestic electron ion collider facility, </a:t>
            </a:r>
            <a:r>
              <a:rPr lang="en-US" sz="2000" dirty="0"/>
              <a:t>taking into account current international plans and existing domestic facility infrastructure. In preparing its report, the committee will address the role that such a facility could play in the future of nuclear physics, considering the field broadly, but placing emphasis on its potential scientific impact on quantum </a:t>
            </a:r>
            <a:r>
              <a:rPr lang="en-US" sz="2000" dirty="0" err="1"/>
              <a:t>chromodynamics</a:t>
            </a:r>
            <a:r>
              <a:rPr lang="en-US" sz="2000" dirty="0"/>
              <a:t>. </a:t>
            </a:r>
          </a:p>
          <a:p>
            <a:pPr marL="0" indent="0">
              <a:lnSpc>
                <a:spcPct val="100000"/>
              </a:lnSpc>
              <a:buNone/>
            </a:pPr>
            <a:r>
              <a:rPr lang="en-US" sz="2000" dirty="0"/>
              <a:t>In particular, the committee will address the following questions</a:t>
            </a:r>
            <a:r>
              <a:rPr lang="en-US" sz="2000" dirty="0" smtClean="0"/>
              <a:t>:</a:t>
            </a:r>
            <a:endParaRPr lang="en-US" sz="2000" dirty="0"/>
          </a:p>
          <a:p>
            <a:pPr lvl="0">
              <a:lnSpc>
                <a:spcPct val="100000"/>
              </a:lnSpc>
            </a:pPr>
            <a:r>
              <a:rPr lang="en-US" sz="2000" dirty="0"/>
              <a:t>What is </a:t>
            </a:r>
            <a:r>
              <a:rPr lang="en-US" sz="2000" dirty="0">
                <a:solidFill>
                  <a:srgbClr val="FF0000"/>
                </a:solidFill>
              </a:rPr>
              <a:t>the merit and significance of the science</a:t>
            </a:r>
            <a:r>
              <a:rPr lang="en-US" sz="2000" dirty="0"/>
              <a:t> that could be addressed by an electron ion collider facility and </a:t>
            </a:r>
            <a:r>
              <a:rPr lang="en-US" sz="2000" dirty="0">
                <a:solidFill>
                  <a:srgbClr val="FF0000"/>
                </a:solidFill>
              </a:rPr>
              <a:t>what is its importance in the overall context of research in nuclear physics </a:t>
            </a:r>
            <a:r>
              <a:rPr lang="en-US" sz="2000" dirty="0"/>
              <a:t>and the physical sciences in general?</a:t>
            </a:r>
          </a:p>
          <a:p>
            <a:pPr lvl="0">
              <a:lnSpc>
                <a:spcPct val="100000"/>
              </a:lnSpc>
            </a:pPr>
            <a:r>
              <a:rPr lang="en-US" sz="2000" dirty="0"/>
              <a:t>What are the </a:t>
            </a:r>
            <a:r>
              <a:rPr lang="en-US" sz="2000" dirty="0">
                <a:solidFill>
                  <a:srgbClr val="FF0000"/>
                </a:solidFill>
              </a:rPr>
              <a:t>capabilities of other facilities, existing and planned, domestic and abroad</a:t>
            </a:r>
            <a:r>
              <a:rPr lang="en-US" sz="2000" dirty="0"/>
              <a:t>, to address the science opportunities afforded by an electron-ion collider? What </a:t>
            </a:r>
            <a:r>
              <a:rPr lang="en-US" sz="2000" dirty="0">
                <a:solidFill>
                  <a:srgbClr val="FF0000"/>
                </a:solidFill>
              </a:rPr>
              <a:t>unique scientific role </a:t>
            </a:r>
            <a:r>
              <a:rPr lang="en-US" sz="2000" dirty="0"/>
              <a:t>could be played by a domestic electron ion collider facility that is complementary to existing and planned facilities at home and elsewhere?</a:t>
            </a:r>
          </a:p>
          <a:p>
            <a:pPr lvl="0">
              <a:lnSpc>
                <a:spcPct val="100000"/>
              </a:lnSpc>
            </a:pPr>
            <a:r>
              <a:rPr lang="en-US" sz="2000" dirty="0"/>
              <a:t>What are the </a:t>
            </a:r>
            <a:r>
              <a:rPr lang="en-US" sz="2000" dirty="0">
                <a:solidFill>
                  <a:srgbClr val="FF0000"/>
                </a:solidFill>
              </a:rPr>
              <a:t>benefits to US leadership </a:t>
            </a:r>
            <a:r>
              <a:rPr lang="en-US" sz="2000" dirty="0"/>
              <a:t>in nuclear physics if a domestic electron ion collider were constructed?</a:t>
            </a:r>
          </a:p>
          <a:p>
            <a:pPr lvl="0">
              <a:lnSpc>
                <a:spcPct val="100000"/>
              </a:lnSpc>
            </a:pPr>
            <a:r>
              <a:rPr lang="en-US" sz="2000" dirty="0"/>
              <a:t>What are the </a:t>
            </a:r>
            <a:r>
              <a:rPr lang="en-US" sz="2000" dirty="0">
                <a:solidFill>
                  <a:srgbClr val="FF0000"/>
                </a:solidFill>
              </a:rPr>
              <a:t>benefits to other fields of science</a:t>
            </a:r>
            <a:r>
              <a:rPr lang="en-US" sz="2000" dirty="0"/>
              <a:t> </a:t>
            </a:r>
            <a:r>
              <a:rPr lang="en-US" sz="2000" dirty="0">
                <a:solidFill>
                  <a:srgbClr val="FF0000"/>
                </a:solidFill>
              </a:rPr>
              <a:t>and to society</a:t>
            </a:r>
            <a:r>
              <a:rPr lang="en-US" sz="2000" dirty="0"/>
              <a:t> of establishing such a facility in the United States?</a:t>
            </a:r>
          </a:p>
          <a:p>
            <a:pPr>
              <a:lnSpc>
                <a:spcPct val="100000"/>
              </a:lnSpc>
            </a:pPr>
            <a:endParaRPr lang="en-US" sz="2000" dirty="0"/>
          </a:p>
        </p:txBody>
      </p:sp>
    </p:spTree>
    <p:extLst>
      <p:ext uri="{BB962C8B-B14F-4D97-AF65-F5344CB8AC3E}">
        <p14:creationId xmlns:p14="http://schemas.microsoft.com/office/powerpoint/2010/main" val="125620357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Community Panel Evaluation on EIC R&amp;D (DRAFT)</a:t>
            </a:r>
            <a:endParaRPr lang="en-US" sz="2000" dirty="0"/>
          </a:p>
        </p:txBody>
      </p:sp>
      <p:sp>
        <p:nvSpPr>
          <p:cNvPr id="3" name="Content Placeholder 2"/>
          <p:cNvSpPr>
            <a:spLocks noGrp="1"/>
          </p:cNvSpPr>
          <p:nvPr>
            <p:ph idx="1"/>
          </p:nvPr>
        </p:nvSpPr>
        <p:spPr/>
        <p:txBody>
          <a:bodyPr>
            <a:normAutofit fontScale="77500" lnSpcReduction="20000"/>
          </a:bodyPr>
          <a:lstStyle/>
          <a:p>
            <a:pPr>
              <a:buNone/>
            </a:pPr>
            <a:r>
              <a:rPr lang="en-US" sz="2400" dirty="0" smtClean="0"/>
              <a:t>Rockville, Nov 30 – Dec 2 2016</a:t>
            </a:r>
          </a:p>
          <a:p>
            <a:pPr>
              <a:buNone/>
            </a:pPr>
            <a:r>
              <a:rPr lang="en-US" sz="2400" u="sng" dirty="0" smtClean="0"/>
              <a:t>Scope Defined for the Panel</a:t>
            </a:r>
            <a:endParaRPr lang="en-US" sz="2400" dirty="0" smtClean="0"/>
          </a:p>
          <a:p>
            <a:pPr lvl="0"/>
            <a:r>
              <a:rPr lang="en-US" sz="2400" i="1" dirty="0" smtClean="0">
                <a:solidFill>
                  <a:srgbClr val="0000FF"/>
                </a:solidFill>
              </a:rPr>
              <a:t>Status of EIC R&amp;D to date</a:t>
            </a:r>
            <a:r>
              <a:rPr lang="en-US" sz="2400" dirty="0" smtClean="0"/>
              <a:t>: Evaluate the current state of EIC-related accelerator R&amp;D supported to date by NP competitive accelerator R&amp;D funds and by individual laboratory NP funds.</a:t>
            </a:r>
          </a:p>
          <a:p>
            <a:pPr lvl="0"/>
            <a:r>
              <a:rPr lang="en-US" sz="2400" i="1" dirty="0" smtClean="0">
                <a:solidFill>
                  <a:srgbClr val="0000FF"/>
                </a:solidFill>
              </a:rPr>
              <a:t>EIC Design Concepts</a:t>
            </a:r>
            <a:r>
              <a:rPr lang="en-US" sz="2400" dirty="0" smtClean="0"/>
              <a:t>: Examine the current EIC design concepts under consideration in the U.S. and identify a risk level (High, Medium or Low) for the realization of each concept.</a:t>
            </a:r>
          </a:p>
          <a:p>
            <a:pPr lvl="0"/>
            <a:r>
              <a:rPr lang="en-US" sz="2400" i="1" dirty="0" smtClean="0">
                <a:solidFill>
                  <a:srgbClr val="0000FF"/>
                </a:solidFill>
              </a:rPr>
              <a:t>Technical Feasibility</a:t>
            </a:r>
            <a:r>
              <a:rPr lang="en-US" sz="2400" dirty="0" smtClean="0"/>
              <a:t>: For each EIC design concept, identify key areas of accelerator technologies that must be demonstrated or advanced significantly in order to realize the technical feasibility of the concept.</a:t>
            </a:r>
          </a:p>
          <a:p>
            <a:pPr lvl="0"/>
            <a:r>
              <a:rPr lang="en-US" sz="2400" i="1" dirty="0" smtClean="0">
                <a:solidFill>
                  <a:srgbClr val="0000FF"/>
                </a:solidFill>
              </a:rPr>
              <a:t>Priority List of R&amp;D</a:t>
            </a:r>
            <a:r>
              <a:rPr lang="en-US" sz="2400" dirty="0" smtClean="0">
                <a:solidFill>
                  <a:srgbClr val="0000FF"/>
                </a:solidFill>
              </a:rPr>
              <a:t>: </a:t>
            </a:r>
            <a:r>
              <a:rPr lang="en-US" sz="2400" dirty="0" smtClean="0"/>
              <a:t>Generate a list of R&amp;D areas for each EIC design concept, prioritized (High, Medium, Low) in the context of associated risk and impact of activity to value engineering and technical feasibility.  Identify R&amp;D items that have relevance to multiple EIC design concepts.</a:t>
            </a:r>
          </a:p>
          <a:p>
            <a:pPr lvl="0"/>
            <a:r>
              <a:rPr lang="en-US" sz="2400" i="1" dirty="0" smtClean="0">
                <a:solidFill>
                  <a:srgbClr val="0000FF"/>
                </a:solidFill>
              </a:rPr>
              <a:t>Cost and Schedule Range</a:t>
            </a:r>
            <a:r>
              <a:rPr lang="en-US" sz="2400" dirty="0" smtClean="0">
                <a:solidFill>
                  <a:srgbClr val="0000FF"/>
                </a:solidFill>
              </a:rPr>
              <a:t>: </a:t>
            </a:r>
            <a:r>
              <a:rPr lang="en-US" sz="2400" dirty="0" smtClean="0"/>
              <a:t>To the extent possible and within the time constraints of the meeting, provide an estimate of cost and schedule range for each item on the R&amp;D list above.</a:t>
            </a:r>
          </a:p>
          <a:p>
            <a:pPr>
              <a:buNone/>
            </a:pPr>
            <a:endParaRPr lang="en-US" sz="2400" dirty="0" smtClean="0"/>
          </a:p>
          <a:p>
            <a:pPr>
              <a:buNone/>
            </a:pPr>
            <a:endParaRPr lang="en-US" sz="2400" dirty="0"/>
          </a:p>
        </p:txBody>
      </p:sp>
      <p:sp>
        <p:nvSpPr>
          <p:cNvPr id="5" name="Slide Number Placeholder 4"/>
          <p:cNvSpPr>
            <a:spLocks noGrp="1"/>
          </p:cNvSpPr>
          <p:nvPr>
            <p:ph type="sldNum" sz="quarter" idx="4294967295"/>
          </p:nvPr>
        </p:nvSpPr>
        <p:spPr>
          <a:xfrm>
            <a:off x="5324246" y="6456300"/>
            <a:ext cx="2133600" cy="365125"/>
          </a:xfrm>
          <a:prstGeom prst="rect">
            <a:avLst/>
          </a:prstGeom>
        </p:spPr>
        <p:txBody>
          <a:bodyPr/>
          <a:lstStyle/>
          <a:p>
            <a:fld id="{B58F48A6-A3E1-4848-9AC3-B43F560BE4FE}" type="slidenum">
              <a:rPr lang="en-US" smtClean="0"/>
              <a:pPr/>
              <a:t>33</a:t>
            </a:fld>
            <a:endParaRPr lang="en-US"/>
          </a:p>
        </p:txBody>
      </p:sp>
    </p:spTree>
    <p:extLst>
      <p:ext uri="{BB962C8B-B14F-4D97-AF65-F5344CB8AC3E}">
        <p14:creationId xmlns:p14="http://schemas.microsoft.com/office/powerpoint/2010/main" val="42165684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dirty="0" smtClean="0">
                <a:solidFill>
                  <a:srgbClr val="FF0000"/>
                </a:solidFill>
                <a:latin typeface="Avenir Book" charset="0"/>
                <a:ea typeface="ＭＳ Ｐゴシック" charset="0"/>
                <a:cs typeface="Avenir Book" charset="0"/>
              </a:rPr>
              <a:t>CM energies &amp; Luminosity for </a:t>
            </a:r>
            <a:r>
              <a:rPr lang="en-US" dirty="0" err="1" smtClean="0">
                <a:solidFill>
                  <a:srgbClr val="FF0000"/>
                </a:solidFill>
                <a:latin typeface="Avenir Book" charset="0"/>
                <a:ea typeface="ＭＳ Ｐゴシック" charset="0"/>
                <a:cs typeface="Avenir Book" charset="0"/>
              </a:rPr>
              <a:t>e.m</a:t>
            </a:r>
            <a:r>
              <a:rPr lang="en-US" dirty="0" smtClean="0">
                <a:solidFill>
                  <a:srgbClr val="FF0000"/>
                </a:solidFill>
                <a:latin typeface="Avenir Book" charset="0"/>
                <a:ea typeface="ＭＳ Ｐゴシック" charset="0"/>
                <a:cs typeface="Avenir Book" charset="0"/>
              </a:rPr>
              <a:t>. scattering</a:t>
            </a:r>
            <a:endParaRPr lang="en-US" dirty="0">
              <a:solidFill>
                <a:srgbClr val="FF0000"/>
              </a:solidFill>
              <a:latin typeface="Avenir Book" charset="0"/>
              <a:ea typeface="ＭＳ Ｐゴシック" charset="0"/>
              <a:cs typeface="Avenir Book" charset="0"/>
            </a:endParaRPr>
          </a:p>
        </p:txBody>
      </p:sp>
      <p:pic>
        <p:nvPicPr>
          <p:cNvPr id="8" name="Picture 7" descr="Screen Shot 2016-11-04 at 17.08.3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222" y="860778"/>
            <a:ext cx="6053667" cy="5200906"/>
          </a:xfrm>
          <a:prstGeom prst="rect">
            <a:avLst/>
          </a:prstGeom>
        </p:spPr>
      </p:pic>
    </p:spTree>
    <p:extLst>
      <p:ext uri="{BB962C8B-B14F-4D97-AF65-F5344CB8AC3E}">
        <p14:creationId xmlns:p14="http://schemas.microsoft.com/office/powerpoint/2010/main" val="32841138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1-13 at 22.11.26.png"/>
          <p:cNvPicPr>
            <a:picLocks noChangeAspect="1"/>
          </p:cNvPicPr>
          <p:nvPr/>
        </p:nvPicPr>
        <p:blipFill rotWithShape="1">
          <a:blip r:embed="rId2">
            <a:extLst>
              <a:ext uri="{28A0092B-C50C-407E-A947-70E740481C1C}">
                <a14:useLocalDpi xmlns:a14="http://schemas.microsoft.com/office/drawing/2010/main" val="0"/>
              </a:ext>
            </a:extLst>
          </a:blip>
          <a:srcRect t="10506"/>
          <a:stretch/>
        </p:blipFill>
        <p:spPr>
          <a:xfrm>
            <a:off x="0" y="691219"/>
            <a:ext cx="9144000" cy="5733782"/>
          </a:xfrm>
          <a:prstGeom prst="rect">
            <a:avLst/>
          </a:prstGeom>
        </p:spPr>
      </p:pic>
      <p:sp>
        <p:nvSpPr>
          <p:cNvPr id="3" name="TextBox 2"/>
          <p:cNvSpPr txBox="1"/>
          <p:nvPr/>
        </p:nvSpPr>
        <p:spPr>
          <a:xfrm>
            <a:off x="2568222" y="14111"/>
            <a:ext cx="4449546" cy="677108"/>
          </a:xfrm>
          <a:prstGeom prst="rect">
            <a:avLst/>
          </a:prstGeom>
          <a:noFill/>
        </p:spPr>
        <p:txBody>
          <a:bodyPr wrap="none" rtlCol="0">
            <a:spAutoFit/>
          </a:bodyPr>
          <a:lstStyle/>
          <a:p>
            <a:r>
              <a:rPr lang="en-US" sz="3800" b="1" dirty="0" smtClean="0">
                <a:solidFill>
                  <a:srgbClr val="FF0000"/>
                </a:solidFill>
                <a:latin typeface="Avenir Book" charset="0"/>
                <a:ea typeface="ＭＳ Ｐゴシック" charset="0"/>
                <a:cs typeface="Avenir Book" charset="0"/>
              </a:rPr>
              <a:t>Particle Distribution</a:t>
            </a:r>
            <a:endParaRPr lang="en-US" dirty="0"/>
          </a:p>
        </p:txBody>
      </p:sp>
    </p:spTree>
    <p:extLst>
      <p:ext uri="{BB962C8B-B14F-4D97-AF65-F5344CB8AC3E}">
        <p14:creationId xmlns:p14="http://schemas.microsoft.com/office/powerpoint/2010/main" val="135915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4"/>
          <p:cNvSpPr txBox="1">
            <a:spLocks/>
          </p:cNvSpPr>
          <p:nvPr/>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4</a:t>
            </a:fld>
            <a:endParaRPr lang="en-US" dirty="0"/>
          </a:p>
        </p:txBody>
      </p:sp>
      <p:pic>
        <p:nvPicPr>
          <p:cNvPr id="12" name="Picture 11" descr="Screen Shot 2012-11-12 at 11.48.43.png"/>
          <p:cNvPicPr>
            <a:picLocks noChangeAspect="1"/>
          </p:cNvPicPr>
          <p:nvPr/>
        </p:nvPicPr>
        <p:blipFill rotWithShape="1">
          <a:blip r:embed="rId2">
            <a:extLst>
              <a:ext uri="{28A0092B-C50C-407E-A947-70E740481C1C}">
                <a14:useLocalDpi xmlns:a14="http://schemas.microsoft.com/office/drawing/2010/main" val="0"/>
              </a:ext>
            </a:extLst>
          </a:blip>
          <a:srcRect l="8854" r="7285" b="5787"/>
          <a:stretch/>
        </p:blipFill>
        <p:spPr>
          <a:xfrm>
            <a:off x="1721556" y="641298"/>
            <a:ext cx="5295898" cy="5508102"/>
          </a:xfrm>
          <a:prstGeom prst="rect">
            <a:avLst/>
          </a:prstGeom>
        </p:spPr>
      </p:pic>
      <p:sp>
        <p:nvSpPr>
          <p:cNvPr id="16" name="Rectangle 15"/>
          <p:cNvSpPr/>
          <p:nvPr/>
        </p:nvSpPr>
        <p:spPr>
          <a:xfrm>
            <a:off x="194734" y="0"/>
            <a:ext cx="8835283" cy="1138773"/>
          </a:xfrm>
          <a:prstGeom prst="rect">
            <a:avLst/>
          </a:prstGeom>
        </p:spPr>
        <p:txBody>
          <a:bodyPr wrap="square">
            <a:spAutoFit/>
          </a:bodyPr>
          <a:lstStyle/>
          <a:p>
            <a:pPr algn="ctr"/>
            <a:r>
              <a:rPr lang="en-US" sz="3200" dirty="0">
                <a:solidFill>
                  <a:schemeClr val="bg1"/>
                </a:solidFill>
                <a:latin typeface="Avenir Book"/>
                <a:ea typeface="+mj-ea"/>
                <a:cs typeface="Avenir Book"/>
              </a:rPr>
              <a:t>How much do we know about the structure of the nucleon</a:t>
            </a:r>
            <a:r>
              <a:rPr lang="en-US" sz="3600" dirty="0" smtClean="0">
                <a:solidFill>
                  <a:schemeClr val="bg1"/>
                </a:solidFill>
                <a:latin typeface="Avenir Book"/>
                <a:cs typeface="Avenir Book"/>
              </a:rPr>
              <a:t>?</a:t>
            </a:r>
            <a:endParaRPr lang="en-US" sz="3600" dirty="0">
              <a:solidFill>
                <a:schemeClr val="bg1"/>
              </a:solidFill>
              <a:latin typeface="Avenir Book"/>
              <a:cs typeface="Avenir Book"/>
            </a:endParaRPr>
          </a:p>
        </p:txBody>
      </p:sp>
      <p:sp>
        <p:nvSpPr>
          <p:cNvPr id="17" name="TextBox 16"/>
          <p:cNvSpPr txBox="1"/>
          <p:nvPr/>
        </p:nvSpPr>
        <p:spPr>
          <a:xfrm>
            <a:off x="194734" y="6006804"/>
            <a:ext cx="1443988" cy="369332"/>
          </a:xfrm>
          <a:prstGeom prst="rect">
            <a:avLst/>
          </a:prstGeom>
          <a:noFill/>
        </p:spPr>
        <p:txBody>
          <a:bodyPr wrap="none" rtlCol="0">
            <a:spAutoFit/>
          </a:bodyPr>
          <a:lstStyle/>
          <a:p>
            <a:r>
              <a:rPr lang="en-US" dirty="0" smtClean="0">
                <a:solidFill>
                  <a:srgbClr val="FF0EF0"/>
                </a:solidFill>
              </a:rPr>
              <a:t>P. Rossi’s poll</a:t>
            </a:r>
          </a:p>
        </p:txBody>
      </p:sp>
      <p:pic>
        <p:nvPicPr>
          <p:cNvPr id="18" name="Picture 17" descr="Screen Shot 2014-10-06 at 10.46.08.png"/>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1142882" y="1236066"/>
            <a:ext cx="6623538" cy="4770738"/>
          </a:xfrm>
          <a:prstGeom prst="rect">
            <a:avLst/>
          </a:prstGeom>
        </p:spPr>
      </p:pic>
    </p:spTree>
    <p:extLst>
      <p:ext uri="{BB962C8B-B14F-4D97-AF65-F5344CB8AC3E}">
        <p14:creationId xmlns:p14="http://schemas.microsoft.com/office/powerpoint/2010/main" val="16291272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1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6600"/>
          </a:xfrm>
        </p:spPr>
        <p:txBody>
          <a:bodyPr>
            <a:noAutofit/>
          </a:bodyPr>
          <a:lstStyle/>
          <a:p>
            <a:pPr>
              <a:defRPr/>
            </a:pPr>
            <a:r>
              <a:rPr lang="en-US" sz="4000" dirty="0" smtClean="0">
                <a:solidFill>
                  <a:srgbClr val="FF0000"/>
                </a:solidFill>
                <a:latin typeface="Avenir Book" charset="0"/>
                <a:ea typeface="ＭＳ Ｐゴシック" charset="0"/>
                <a:cs typeface="Avenir Book" charset="0"/>
              </a:rPr>
              <a:t>Resolving the Structure of the Proton</a:t>
            </a:r>
            <a:endParaRPr lang="en-US" sz="4000" dirty="0">
              <a:solidFill>
                <a:srgbClr val="FF0000"/>
              </a:solidFill>
              <a:latin typeface="Avenir Book" charset="0"/>
              <a:ea typeface="ＭＳ Ｐゴシック" charset="0"/>
              <a:cs typeface="Avenir Book" charset="0"/>
            </a:endParaRPr>
          </a:p>
        </p:txBody>
      </p:sp>
      <p:sp>
        <p:nvSpPr>
          <p:cNvPr id="6" name="Slide Number Placeholder 4"/>
          <p:cNvSpPr txBox="1">
            <a:spLocks/>
          </p:cNvSpPr>
          <p:nvPr/>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5</a:t>
            </a:fld>
            <a:endParaRPr lang="en-US" dirty="0"/>
          </a:p>
        </p:txBody>
      </p:sp>
      <p:grpSp>
        <p:nvGrpSpPr>
          <p:cNvPr id="8" name="Group 61"/>
          <p:cNvGrpSpPr>
            <a:grpSpLocks/>
          </p:cNvGrpSpPr>
          <p:nvPr/>
        </p:nvGrpSpPr>
        <p:grpSpPr bwMode="auto">
          <a:xfrm>
            <a:off x="207845" y="1112268"/>
            <a:ext cx="3836166" cy="5150293"/>
            <a:chOff x="-39021" y="1310324"/>
            <a:chExt cx="5312693" cy="7247523"/>
          </a:xfrm>
        </p:grpSpPr>
        <p:grpSp>
          <p:nvGrpSpPr>
            <p:cNvPr id="9" name="Group 52"/>
            <p:cNvGrpSpPr>
              <a:grpSpLocks/>
            </p:cNvGrpSpPr>
            <p:nvPr/>
          </p:nvGrpSpPr>
          <p:grpSpPr bwMode="auto">
            <a:xfrm>
              <a:off x="-39021" y="1310324"/>
              <a:ext cx="5312693" cy="7247523"/>
              <a:chOff x="102884" y="1454804"/>
              <a:chExt cx="2891874" cy="4549140"/>
            </a:xfrm>
          </p:grpSpPr>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38" y="1454804"/>
                <a:ext cx="2674620" cy="4549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4"/>
              <p:cNvSpPr txBox="1">
                <a:spLocks noChangeArrowheads="1"/>
              </p:cNvSpPr>
              <p:nvPr/>
            </p:nvSpPr>
            <p:spPr bwMode="auto">
              <a:xfrm rot="16200000">
                <a:off x="-126868" y="1979395"/>
                <a:ext cx="676758" cy="21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1800" b="1" dirty="0">
                    <a:latin typeface="Times New Roman" charset="0"/>
                    <a:cs typeface="Times New Roman" charset="0"/>
                  </a:rPr>
                  <a:t>distance</a:t>
                </a:r>
              </a:p>
            </p:txBody>
          </p:sp>
        </p:grpSp>
        <p:sp>
          <p:nvSpPr>
            <p:cNvPr id="10" name="Rectangle 9"/>
            <p:cNvSpPr/>
            <p:nvPr/>
          </p:nvSpPr>
          <p:spPr>
            <a:xfrm>
              <a:off x="3694222" y="5888041"/>
              <a:ext cx="1408012" cy="1893625"/>
            </a:xfrm>
            <a:prstGeom prst="rect">
              <a:avLst/>
            </a:prstGeom>
            <a:solidFill>
              <a:srgbClr val="FCFCF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3" name="Group 12"/>
          <p:cNvGrpSpPr>
            <a:grpSpLocks/>
          </p:cNvGrpSpPr>
          <p:nvPr/>
        </p:nvGrpSpPr>
        <p:grpSpPr bwMode="auto">
          <a:xfrm>
            <a:off x="2696066" y="4808166"/>
            <a:ext cx="1301724" cy="819366"/>
            <a:chOff x="3060700" y="6113463"/>
            <a:chExt cx="4365414" cy="2398164"/>
          </a:xfrm>
        </p:grpSpPr>
        <p:pic>
          <p:nvPicPr>
            <p:cNvPr id="14" name="Picture 62" descr="Unknown.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10063" y="6113463"/>
              <a:ext cx="8001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25599"/>
            <p:cNvSpPr txBox="1">
              <a:spLocks noChangeArrowheads="1"/>
            </p:cNvSpPr>
            <p:nvPr/>
          </p:nvSpPr>
          <p:spPr bwMode="auto">
            <a:xfrm>
              <a:off x="3060700" y="6980239"/>
              <a:ext cx="4365414" cy="153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sz="2800" dirty="0">
                  <a:solidFill>
                    <a:srgbClr val="0F82D3"/>
                  </a:solidFill>
                  <a:latin typeface="Avenir Black" charset="0"/>
                  <a:cs typeface="Avenir Black" charset="0"/>
                </a:rPr>
                <a:t>Future</a:t>
              </a:r>
            </a:p>
          </p:txBody>
        </p:sp>
      </p:grpSp>
      <p:sp>
        <p:nvSpPr>
          <p:cNvPr id="3" name="TextBox 2"/>
          <p:cNvSpPr txBox="1"/>
          <p:nvPr/>
        </p:nvSpPr>
        <p:spPr>
          <a:xfrm>
            <a:off x="6680200" y="3886200"/>
            <a:ext cx="184666" cy="369332"/>
          </a:xfrm>
          <a:prstGeom prst="rect">
            <a:avLst/>
          </a:prstGeom>
          <a:noFill/>
        </p:spPr>
        <p:txBody>
          <a:bodyPr wrap="none" rtlCol="0">
            <a:spAutoFit/>
          </a:bodyPr>
          <a:lstStyle/>
          <a:p>
            <a:endParaRPr lang="en-US" dirty="0"/>
          </a:p>
        </p:txBody>
      </p:sp>
      <p:sp>
        <p:nvSpPr>
          <p:cNvPr id="21" name="Rectangle 20"/>
          <p:cNvSpPr/>
          <p:nvPr/>
        </p:nvSpPr>
        <p:spPr>
          <a:xfrm>
            <a:off x="4044011" y="3581397"/>
            <a:ext cx="4843146" cy="2862322"/>
          </a:xfrm>
          <a:prstGeom prst="rect">
            <a:avLst/>
          </a:prstGeom>
        </p:spPr>
        <p:txBody>
          <a:bodyPr wrap="square">
            <a:spAutoFit/>
          </a:bodyPr>
          <a:lstStyle/>
          <a:p>
            <a:pPr marL="342900" indent="-342900">
              <a:buFont typeface="Arial"/>
              <a:buChar char="•"/>
            </a:pPr>
            <a:r>
              <a:rPr lang="en-US" sz="2000" dirty="0">
                <a:latin typeface="Avenir Book"/>
                <a:cs typeface="Avenir Book"/>
              </a:rPr>
              <a:t>2 independent variables: </a:t>
            </a:r>
            <a:r>
              <a:rPr lang="en-US" sz="2000" dirty="0">
                <a:solidFill>
                  <a:srgbClr val="0000FF"/>
                </a:solidFill>
                <a:latin typeface="Avenir Book"/>
                <a:cs typeface="Avenir Book"/>
              </a:rPr>
              <a:t>x, Q</a:t>
            </a:r>
            <a:r>
              <a:rPr lang="en-US" sz="2000" baseline="30000" dirty="0">
                <a:solidFill>
                  <a:srgbClr val="0000FF"/>
                </a:solidFill>
                <a:latin typeface="Avenir Book"/>
                <a:cs typeface="Avenir Book"/>
              </a:rPr>
              <a:t>2</a:t>
            </a:r>
            <a:r>
              <a:rPr lang="en-US" sz="2000" dirty="0">
                <a:solidFill>
                  <a:srgbClr val="0000FF"/>
                </a:solidFill>
                <a:latin typeface="Avenir Book"/>
                <a:cs typeface="Avenir Book"/>
              </a:rPr>
              <a:t>  </a:t>
            </a:r>
            <a:r>
              <a:rPr lang="en-US" sz="2000" dirty="0">
                <a:latin typeface="Avenir Book"/>
                <a:cs typeface="Avenir Book"/>
              </a:rPr>
              <a:t>(s=</a:t>
            </a:r>
            <a:r>
              <a:rPr lang="en-US" sz="2000" dirty="0" smtClean="0">
                <a:latin typeface="Avenir Book"/>
                <a:cs typeface="Avenir Book"/>
              </a:rPr>
              <a:t>xyQ</a:t>
            </a:r>
            <a:r>
              <a:rPr lang="en-US" sz="2000" baseline="30000" dirty="0" smtClean="0">
                <a:latin typeface="Avenir Book"/>
                <a:cs typeface="Avenir Book"/>
              </a:rPr>
              <a:t>2</a:t>
            </a:r>
            <a:r>
              <a:rPr lang="en-US" sz="2000" dirty="0" smtClean="0">
                <a:latin typeface="Avenir Book"/>
                <a:cs typeface="Avenir Book"/>
              </a:rPr>
              <a:t>)</a:t>
            </a:r>
            <a:endParaRPr lang="en-US" sz="2000" baseline="-25000" dirty="0">
              <a:latin typeface="Avenir Book"/>
              <a:cs typeface="Avenir Book"/>
            </a:endParaRPr>
          </a:p>
          <a:p>
            <a:pPr marL="342900" indent="-342900">
              <a:buFont typeface="Arial"/>
              <a:buChar char="•"/>
            </a:pPr>
            <a:endParaRPr lang="en-US" sz="2000" dirty="0" smtClean="0">
              <a:latin typeface="Avenir Book"/>
              <a:cs typeface="Avenir Book"/>
            </a:endParaRPr>
          </a:p>
          <a:p>
            <a:pPr marL="342900" indent="-342900">
              <a:buFont typeface="Arial"/>
              <a:buChar char="•"/>
            </a:pPr>
            <a:r>
              <a:rPr lang="en-US" sz="2000" dirty="0" smtClean="0">
                <a:solidFill>
                  <a:srgbClr val="0000FF"/>
                </a:solidFill>
                <a:latin typeface="Avenir Book"/>
                <a:cs typeface="Avenir Book"/>
              </a:rPr>
              <a:t>Change of x </a:t>
            </a:r>
            <a:r>
              <a:rPr lang="en-US" sz="2000" dirty="0" smtClean="0">
                <a:latin typeface="Wingdings"/>
                <a:ea typeface="Wingdings"/>
                <a:cs typeface="Wingdings"/>
                <a:sym typeface="Wingdings"/>
              </a:rPr>
              <a:t> </a:t>
            </a:r>
            <a:r>
              <a:rPr lang="en-US" sz="2000" dirty="0" smtClean="0">
                <a:latin typeface="Avenir Book"/>
                <a:cs typeface="Avenir Book"/>
              </a:rPr>
              <a:t>projects </a:t>
            </a:r>
            <a:r>
              <a:rPr lang="en-US" sz="2000" dirty="0">
                <a:latin typeface="Avenir Book"/>
                <a:cs typeface="Avenir Book"/>
              </a:rPr>
              <a:t>out different </a:t>
            </a:r>
            <a:r>
              <a:rPr lang="en-US" sz="2000" dirty="0" smtClean="0">
                <a:latin typeface="Avenir Book"/>
                <a:cs typeface="Avenir Book"/>
              </a:rPr>
              <a:t>configurations</a:t>
            </a:r>
            <a:r>
              <a:rPr lang="en-US" sz="2000" dirty="0">
                <a:latin typeface="Avenir Book"/>
                <a:cs typeface="Avenir Book"/>
              </a:rPr>
              <a:t> </a:t>
            </a:r>
            <a:r>
              <a:rPr lang="en-US" sz="2000" dirty="0" smtClean="0">
                <a:latin typeface="Avenir Book"/>
                <a:cs typeface="Avenir Book"/>
              </a:rPr>
              <a:t>where </a:t>
            </a:r>
            <a:r>
              <a:rPr lang="en-US" sz="2000" dirty="0">
                <a:latin typeface="Avenir Book"/>
                <a:cs typeface="Avenir Book"/>
              </a:rPr>
              <a:t>different dynamics </a:t>
            </a:r>
            <a:r>
              <a:rPr lang="en-US" sz="2000" dirty="0" smtClean="0">
                <a:latin typeface="Avenir Book"/>
                <a:cs typeface="Avenir Book"/>
              </a:rPr>
              <a:t>dominate</a:t>
            </a:r>
          </a:p>
          <a:p>
            <a:pPr marL="342900" indent="-342900">
              <a:buFont typeface="Arial"/>
              <a:buChar char="•"/>
            </a:pPr>
            <a:endParaRPr lang="en-US" sz="2000" dirty="0">
              <a:latin typeface="Avenir Book"/>
              <a:cs typeface="Avenir Book"/>
            </a:endParaRPr>
          </a:p>
          <a:p>
            <a:pPr marL="342900" indent="-342900">
              <a:buFont typeface="Arial"/>
              <a:buChar char="•"/>
            </a:pPr>
            <a:r>
              <a:rPr lang="en-US" sz="2000" dirty="0">
                <a:solidFill>
                  <a:srgbClr val="0000FF"/>
                </a:solidFill>
                <a:latin typeface="Avenir Book"/>
                <a:cs typeface="Avenir Book"/>
              </a:rPr>
              <a:t>Change of Q</a:t>
            </a:r>
            <a:r>
              <a:rPr lang="en-US" sz="2000" baseline="30000" dirty="0">
                <a:solidFill>
                  <a:srgbClr val="0000FF"/>
                </a:solidFill>
                <a:latin typeface="Avenir Book"/>
                <a:cs typeface="Avenir Book"/>
              </a:rPr>
              <a:t>2</a:t>
            </a:r>
            <a:r>
              <a:rPr lang="en-US" sz="2000" dirty="0">
                <a:solidFill>
                  <a:srgbClr val="0000FF"/>
                </a:solidFill>
                <a:latin typeface="Avenir Book"/>
                <a:cs typeface="Avenir Book"/>
              </a:rPr>
              <a:t> </a:t>
            </a:r>
            <a:r>
              <a:rPr lang="en-US" sz="2000" dirty="0">
                <a:latin typeface="Wingdings"/>
                <a:ea typeface="Wingdings"/>
                <a:cs typeface="Wingdings"/>
                <a:sym typeface="Wingdings"/>
              </a:rPr>
              <a:t> </a:t>
            </a:r>
            <a:r>
              <a:rPr lang="en-US" sz="2000" dirty="0">
                <a:latin typeface="Avenir Book"/>
                <a:cs typeface="Avenir Book"/>
              </a:rPr>
              <a:t>change of the resolution </a:t>
            </a:r>
            <a:r>
              <a:rPr lang="en-US" sz="2000" dirty="0" smtClean="0">
                <a:latin typeface="Avenir Book"/>
                <a:cs typeface="Avenir Book"/>
              </a:rPr>
              <a:t>scale</a:t>
            </a:r>
          </a:p>
        </p:txBody>
      </p:sp>
      <p:pic>
        <p:nvPicPr>
          <p:cNvPr id="16" name="Picture 1" descr="Image2.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7448" y="900465"/>
            <a:ext cx="4292543" cy="27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5605"/>
          <p:cNvSpPr txBox="1">
            <a:spLocks noChangeArrowheads="1"/>
          </p:cNvSpPr>
          <p:nvPr/>
        </p:nvSpPr>
        <p:spPr bwMode="auto">
          <a:xfrm>
            <a:off x="6082395" y="840316"/>
            <a:ext cx="8509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a:solidFill>
                  <a:srgbClr val="0F82D3"/>
                </a:solidFill>
                <a:latin typeface="Avenir Black" charset="0"/>
                <a:cs typeface="Avenir Black" charset="0"/>
              </a:rPr>
              <a:t>e</a:t>
            </a:r>
            <a:r>
              <a:rPr lang="en-US" baseline="30000">
                <a:solidFill>
                  <a:srgbClr val="0F82D3"/>
                </a:solidFill>
                <a:latin typeface="Avenir Black" charset="0"/>
                <a:cs typeface="Avenir Black" charset="0"/>
              </a:rPr>
              <a:t>+</a:t>
            </a:r>
            <a:r>
              <a:rPr lang="en-US">
                <a:solidFill>
                  <a:srgbClr val="0F82D3"/>
                </a:solidFill>
                <a:latin typeface="Avenir Black" charset="0"/>
                <a:cs typeface="Avenir Black" charset="0"/>
              </a:rPr>
              <a:t>e</a:t>
            </a:r>
            <a:r>
              <a:rPr lang="en-US" baseline="30000">
                <a:solidFill>
                  <a:srgbClr val="0F82D3"/>
                </a:solidFill>
                <a:latin typeface="Avenir Black" charset="0"/>
                <a:cs typeface="Avenir Black" charset="0"/>
              </a:rPr>
              <a:t>-</a:t>
            </a:r>
          </a:p>
        </p:txBody>
      </p:sp>
      <p:sp>
        <p:nvSpPr>
          <p:cNvPr id="18" name="TextBox 70"/>
          <p:cNvSpPr txBox="1">
            <a:spLocks noChangeArrowheads="1"/>
          </p:cNvSpPr>
          <p:nvPr/>
        </p:nvSpPr>
        <p:spPr bwMode="auto">
          <a:xfrm>
            <a:off x="4480607" y="2154766"/>
            <a:ext cx="721673"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dirty="0" smtClean="0">
                <a:solidFill>
                  <a:srgbClr val="0F82D3"/>
                </a:solidFill>
                <a:latin typeface="Avenir Black" charset="0"/>
                <a:cs typeface="Avenir Black" charset="0"/>
              </a:rPr>
              <a:t>e h</a:t>
            </a:r>
            <a:endParaRPr lang="en-US" baseline="30000" dirty="0">
              <a:solidFill>
                <a:srgbClr val="0F82D3"/>
              </a:solidFill>
              <a:latin typeface="Avenir Black" charset="0"/>
              <a:cs typeface="Avenir Black" charset="0"/>
            </a:endParaRPr>
          </a:p>
        </p:txBody>
      </p:sp>
      <p:sp>
        <p:nvSpPr>
          <p:cNvPr id="19" name="TextBox 71"/>
          <p:cNvSpPr txBox="1">
            <a:spLocks noChangeArrowheads="1"/>
          </p:cNvSpPr>
          <p:nvPr/>
        </p:nvSpPr>
        <p:spPr bwMode="auto">
          <a:xfrm>
            <a:off x="6186641" y="3110077"/>
            <a:ext cx="611188"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r>
              <a:rPr lang="en-US" dirty="0" err="1">
                <a:solidFill>
                  <a:srgbClr val="0F82D3"/>
                </a:solidFill>
                <a:latin typeface="Avenir Black" charset="0"/>
                <a:cs typeface="Avenir Black" charset="0"/>
              </a:rPr>
              <a:t>hh</a:t>
            </a:r>
            <a:endParaRPr lang="en-US" baseline="30000" dirty="0">
              <a:solidFill>
                <a:srgbClr val="0F82D3"/>
              </a:solidFill>
              <a:latin typeface="Avenir Black" charset="0"/>
              <a:cs typeface="Avenir Black" charset="0"/>
            </a:endParaRPr>
          </a:p>
        </p:txBody>
      </p:sp>
      <p:cxnSp>
        <p:nvCxnSpPr>
          <p:cNvPr id="20" name="Straight Arrow Connector 19"/>
          <p:cNvCxnSpPr/>
          <p:nvPr/>
        </p:nvCxnSpPr>
        <p:spPr>
          <a:xfrm>
            <a:off x="6449107" y="1378478"/>
            <a:ext cx="0" cy="301625"/>
          </a:xfrm>
          <a:prstGeom prst="straightConnector1">
            <a:avLst/>
          </a:prstGeom>
          <a:ln w="38100" cmpd="sng">
            <a:solidFill>
              <a:srgbClr val="0F82D3"/>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200000">
            <a:off x="5493433" y="2392890"/>
            <a:ext cx="0" cy="301625"/>
          </a:xfrm>
          <a:prstGeom prst="straightConnector1">
            <a:avLst/>
          </a:prstGeom>
          <a:ln w="38100" cmpd="sng">
            <a:solidFill>
              <a:srgbClr val="0F82D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6453165" y="2918356"/>
            <a:ext cx="0" cy="301625"/>
          </a:xfrm>
          <a:prstGeom prst="straightConnector1">
            <a:avLst/>
          </a:prstGeom>
          <a:ln w="38100" cmpd="sng">
            <a:solidFill>
              <a:srgbClr val="0F82D3"/>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552295" y="1953203"/>
            <a:ext cx="1008860" cy="523220"/>
          </a:xfrm>
          <a:prstGeom prst="rect">
            <a:avLst/>
          </a:prstGeom>
          <a:solidFill>
            <a:srgbClr val="FFFFFF"/>
          </a:solidFill>
        </p:spPr>
        <p:txBody>
          <a:bodyPr wrap="none" rtlCol="0">
            <a:spAutoFit/>
          </a:bodyPr>
          <a:lstStyle/>
          <a:p>
            <a:r>
              <a:rPr lang="en-US" sz="2800" dirty="0" smtClean="0">
                <a:latin typeface="Symbol" charset="2"/>
                <a:cs typeface="Symbol" charset="2"/>
              </a:rPr>
              <a:t>g</a:t>
            </a:r>
            <a:r>
              <a:rPr lang="en-US" sz="2800" dirty="0" smtClean="0"/>
              <a:t>*</a:t>
            </a:r>
            <a:r>
              <a:rPr lang="en-US" sz="2400" dirty="0" smtClean="0"/>
              <a:t>(</a:t>
            </a:r>
            <a:r>
              <a:rPr lang="en-US" sz="2400" dirty="0" smtClean="0">
                <a:solidFill>
                  <a:srgbClr val="FF25F1"/>
                </a:solidFill>
              </a:rPr>
              <a:t>Q</a:t>
            </a:r>
            <a:r>
              <a:rPr lang="en-US" sz="2400" baseline="30000" dirty="0" smtClean="0">
                <a:solidFill>
                  <a:srgbClr val="FF25F1"/>
                </a:solidFill>
              </a:rPr>
              <a:t>2</a:t>
            </a:r>
            <a:r>
              <a:rPr lang="en-US" sz="2400" dirty="0" smtClean="0"/>
              <a:t>)</a:t>
            </a:r>
            <a:endParaRPr lang="en-US" sz="2400" dirty="0"/>
          </a:p>
        </p:txBody>
      </p:sp>
    </p:spTree>
    <p:extLst>
      <p:ext uri="{BB962C8B-B14F-4D97-AF65-F5344CB8AC3E}">
        <p14:creationId xmlns:p14="http://schemas.microsoft.com/office/powerpoint/2010/main" val="4072757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1079500" y="3211688"/>
            <a:ext cx="3783056" cy="1331300"/>
            <a:chOff x="1168400" y="3389988"/>
            <a:chExt cx="3783056" cy="1331300"/>
          </a:xfrm>
        </p:grpSpPr>
        <p:grpSp>
          <p:nvGrpSpPr>
            <p:cNvPr id="17" name="Group 16"/>
            <p:cNvGrpSpPr/>
            <p:nvPr/>
          </p:nvGrpSpPr>
          <p:grpSpPr>
            <a:xfrm>
              <a:off x="1168400" y="3389988"/>
              <a:ext cx="3783056" cy="1331300"/>
              <a:chOff x="1168400" y="3389988"/>
              <a:chExt cx="3783056" cy="1331300"/>
            </a:xfrm>
          </p:grpSpPr>
          <p:pic>
            <p:nvPicPr>
              <p:cNvPr id="20" name="Picture 19"/>
              <p:cNvPicPr>
                <a:picLocks noChangeAspect="1"/>
              </p:cNvPicPr>
              <p:nvPr/>
            </p:nvPicPr>
            <p:blipFill rotWithShape="1">
              <a:blip r:embed="rId4"/>
              <a:srcRect l="3" r="67027"/>
              <a:stretch/>
            </p:blipFill>
            <p:spPr>
              <a:xfrm>
                <a:off x="1168400" y="3389988"/>
                <a:ext cx="1155700" cy="1327212"/>
              </a:xfrm>
              <a:prstGeom prst="rect">
                <a:avLst/>
              </a:prstGeom>
            </p:spPr>
          </p:pic>
          <p:grpSp>
            <p:nvGrpSpPr>
              <p:cNvPr id="22" name="Group 21"/>
              <p:cNvGrpSpPr/>
              <p:nvPr/>
            </p:nvGrpSpPr>
            <p:grpSpPr>
              <a:xfrm>
                <a:off x="3461512" y="3389988"/>
                <a:ext cx="1489944" cy="1331300"/>
                <a:chOff x="3461512" y="3389988"/>
                <a:chExt cx="1489944" cy="1331300"/>
              </a:xfrm>
            </p:grpSpPr>
            <p:pic>
              <p:nvPicPr>
                <p:cNvPr id="24" name="Picture 23"/>
                <p:cNvPicPr>
                  <a:picLocks noChangeAspect="1"/>
                </p:cNvPicPr>
                <p:nvPr/>
              </p:nvPicPr>
              <p:blipFill rotWithShape="1">
                <a:blip r:embed="rId4"/>
                <a:srcRect l="32611" r="43476"/>
                <a:stretch/>
              </p:blipFill>
              <p:spPr>
                <a:xfrm>
                  <a:off x="3461512" y="3394076"/>
                  <a:ext cx="838200" cy="1327212"/>
                </a:xfrm>
                <a:prstGeom prst="rect">
                  <a:avLst/>
                </a:prstGeom>
              </p:spPr>
            </p:pic>
            <p:pic>
              <p:nvPicPr>
                <p:cNvPr id="25" name="Picture 24"/>
                <p:cNvPicPr>
                  <a:picLocks noChangeAspect="1"/>
                </p:cNvPicPr>
                <p:nvPr/>
              </p:nvPicPr>
              <p:blipFill rotWithShape="1">
                <a:blip r:embed="rId4"/>
                <a:srcRect l="56524" r="19564"/>
                <a:stretch/>
              </p:blipFill>
              <p:spPr>
                <a:xfrm>
                  <a:off x="4113256" y="3389988"/>
                  <a:ext cx="838200" cy="1327212"/>
                </a:xfrm>
                <a:prstGeom prst="rect">
                  <a:avLst/>
                </a:prstGeom>
              </p:spPr>
            </p:pic>
          </p:grpSp>
          <p:cxnSp>
            <p:nvCxnSpPr>
              <p:cNvPr id="23" name="Straight Connector 22"/>
              <p:cNvCxnSpPr/>
              <p:nvPr/>
            </p:nvCxnSpPr>
            <p:spPr>
              <a:xfrm>
                <a:off x="1854200" y="3975100"/>
                <a:ext cx="1607312"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3928590" y="3577376"/>
              <a:ext cx="184666" cy="184666"/>
            </a:xfrm>
            <a:prstGeom prst="rect">
              <a:avLst/>
            </a:prstGeom>
            <a:solidFill>
              <a:schemeClr val="bg1"/>
            </a:solidFill>
          </p:spPr>
          <p:txBody>
            <a:bodyPr wrap="none" rtlCol="0">
              <a:spAutoFit/>
            </a:bodyPr>
            <a:lstStyle/>
            <a:p>
              <a:endParaRPr lang="en-US" sz="600" dirty="0">
                <a:latin typeface="Avenir Black"/>
                <a:cs typeface="Avenir Black"/>
              </a:endParaRPr>
            </a:p>
          </p:txBody>
        </p:sp>
        <p:sp>
          <p:nvSpPr>
            <p:cNvPr id="19" name="TextBox 18"/>
            <p:cNvSpPr txBox="1"/>
            <p:nvPr/>
          </p:nvSpPr>
          <p:spPr>
            <a:xfrm>
              <a:off x="1947390" y="3522552"/>
              <a:ext cx="376710" cy="184666"/>
            </a:xfrm>
            <a:prstGeom prst="rect">
              <a:avLst/>
            </a:prstGeom>
            <a:solidFill>
              <a:schemeClr val="bg1"/>
            </a:solidFill>
          </p:spPr>
          <p:txBody>
            <a:bodyPr wrap="square" rtlCol="0">
              <a:spAutoFit/>
            </a:bodyPr>
            <a:lstStyle/>
            <a:p>
              <a:endParaRPr lang="en-US" sz="600" dirty="0">
                <a:latin typeface="Avenir Black"/>
                <a:cs typeface="Avenir Black"/>
              </a:endParaRPr>
            </a:p>
          </p:txBody>
        </p:sp>
      </p:grpSp>
      <p:sp>
        <p:nvSpPr>
          <p:cNvPr id="26" name="Rectangle 25"/>
          <p:cNvSpPr/>
          <p:nvPr/>
        </p:nvSpPr>
        <p:spPr bwMode="auto">
          <a:xfrm>
            <a:off x="685800" y="2987675"/>
            <a:ext cx="3810000" cy="3048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smtClean="0">
              <a:solidFill>
                <a:srgbClr val="0070C0"/>
              </a:solidFill>
              <a:latin typeface="Arial" pitchFamily="34" charset="0"/>
              <a:cs typeface="Arial" pitchFamily="34" charset="0"/>
            </a:endParaRPr>
          </a:p>
        </p:txBody>
      </p:sp>
      <p:sp>
        <p:nvSpPr>
          <p:cNvPr id="27" name="Rectangle 26"/>
          <p:cNvSpPr/>
          <p:nvPr/>
        </p:nvSpPr>
        <p:spPr>
          <a:xfrm>
            <a:off x="2565400" y="2861707"/>
            <a:ext cx="533400" cy="2878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8" name="Chart 27"/>
          <p:cNvGraphicFramePr/>
          <p:nvPr>
            <p:extLst>
              <p:ext uri="{D42A27DB-BD31-4B8C-83A1-F6EECF244321}">
                <p14:modId xmlns:p14="http://schemas.microsoft.com/office/powerpoint/2010/main" val="2243248320"/>
              </p:ext>
            </p:extLst>
          </p:nvPr>
        </p:nvGraphicFramePr>
        <p:xfrm>
          <a:off x="177800" y="879476"/>
          <a:ext cx="4533900"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Box 28"/>
          <p:cNvSpPr txBox="1"/>
          <p:nvPr/>
        </p:nvSpPr>
        <p:spPr>
          <a:xfrm>
            <a:off x="4386466" y="2841298"/>
            <a:ext cx="300082" cy="338554"/>
          </a:xfrm>
          <a:prstGeom prst="rect">
            <a:avLst/>
          </a:prstGeom>
          <a:noFill/>
        </p:spPr>
        <p:txBody>
          <a:bodyPr wrap="none" rtlCol="0">
            <a:spAutoFit/>
          </a:bodyPr>
          <a:lstStyle/>
          <a:p>
            <a:r>
              <a:rPr lang="en-US" sz="1600" b="1" dirty="0" smtClean="0"/>
              <a:t>X</a:t>
            </a:r>
            <a:endParaRPr lang="en-US" sz="1600" b="1" dirty="0"/>
          </a:p>
        </p:txBody>
      </p:sp>
      <p:sp>
        <p:nvSpPr>
          <p:cNvPr id="30" name="TextBox 29"/>
          <p:cNvSpPr txBox="1"/>
          <p:nvPr/>
        </p:nvSpPr>
        <p:spPr>
          <a:xfrm>
            <a:off x="522153" y="846692"/>
            <a:ext cx="346269" cy="369332"/>
          </a:xfrm>
          <a:prstGeom prst="rect">
            <a:avLst/>
          </a:prstGeom>
          <a:noFill/>
        </p:spPr>
        <p:txBody>
          <a:bodyPr wrap="none" rtlCol="0">
            <a:spAutoFit/>
          </a:bodyPr>
          <a:lstStyle/>
          <a:p>
            <a:r>
              <a:rPr lang="en-US" b="1" dirty="0" smtClean="0">
                <a:latin typeface="Lucida Blackletter"/>
                <a:cs typeface="Lucida Blackletter"/>
              </a:rPr>
              <a:t>L</a:t>
            </a:r>
            <a:endParaRPr lang="en-US" b="1" dirty="0">
              <a:latin typeface="Lucida Blackletter"/>
              <a:cs typeface="Lucida Blackletter"/>
            </a:endParaRPr>
          </a:p>
        </p:txBody>
      </p:sp>
      <p:sp>
        <p:nvSpPr>
          <p:cNvPr id="31" name="Title 1"/>
          <p:cNvSpPr txBox="1">
            <a:spLocks noGrp="1"/>
          </p:cNvSpPr>
          <p:nvPr>
            <p:ph type="title"/>
          </p:nvPr>
        </p:nvSpPr>
        <p:spPr>
          <a:xfrm>
            <a:off x="0" y="0"/>
            <a:ext cx="9144000" cy="705556"/>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defRPr/>
            </a:pPr>
            <a:r>
              <a:rPr lang="en-US" sz="4000" dirty="0">
                <a:solidFill>
                  <a:srgbClr val="FF0000"/>
                </a:solidFill>
                <a:latin typeface="Avenir Book" charset="0"/>
                <a:ea typeface="ＭＳ Ｐゴシック" charset="0"/>
                <a:cs typeface="Avenir Book" charset="0"/>
              </a:rPr>
              <a:t>The answer: an Electron Ion Collider</a:t>
            </a:r>
          </a:p>
        </p:txBody>
      </p:sp>
    </p:spTree>
    <p:extLst>
      <p:ext uri="{BB962C8B-B14F-4D97-AF65-F5344CB8AC3E}">
        <p14:creationId xmlns:p14="http://schemas.microsoft.com/office/powerpoint/2010/main" val="6511418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6" name="Rectangle 25"/>
          <p:cNvSpPr/>
          <p:nvPr/>
        </p:nvSpPr>
        <p:spPr bwMode="auto">
          <a:xfrm>
            <a:off x="685800" y="2987675"/>
            <a:ext cx="3810000" cy="3048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smtClean="0">
              <a:solidFill>
                <a:srgbClr val="0070C0"/>
              </a:solidFill>
              <a:latin typeface="Arial" pitchFamily="34" charset="0"/>
              <a:cs typeface="Arial" pitchFamily="34" charset="0"/>
            </a:endParaRPr>
          </a:p>
        </p:txBody>
      </p:sp>
      <p:sp>
        <p:nvSpPr>
          <p:cNvPr id="27" name="Rectangle 26"/>
          <p:cNvSpPr/>
          <p:nvPr/>
        </p:nvSpPr>
        <p:spPr>
          <a:xfrm>
            <a:off x="2565400" y="2861707"/>
            <a:ext cx="533400" cy="2878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1117956" y="3286572"/>
            <a:ext cx="3593744" cy="1331300"/>
            <a:chOff x="1357712" y="3389988"/>
            <a:chExt cx="3593744" cy="1331300"/>
          </a:xfrm>
        </p:grpSpPr>
        <p:grpSp>
          <p:nvGrpSpPr>
            <p:cNvPr id="32" name="Group 31"/>
            <p:cNvGrpSpPr/>
            <p:nvPr/>
          </p:nvGrpSpPr>
          <p:grpSpPr>
            <a:xfrm>
              <a:off x="1357712" y="3389988"/>
              <a:ext cx="3593744" cy="1331300"/>
              <a:chOff x="1357712" y="3389988"/>
              <a:chExt cx="3593744" cy="1331300"/>
            </a:xfrm>
          </p:grpSpPr>
          <p:grpSp>
            <p:nvGrpSpPr>
              <p:cNvPr id="35" name="Group 34"/>
              <p:cNvGrpSpPr/>
              <p:nvPr/>
            </p:nvGrpSpPr>
            <p:grpSpPr>
              <a:xfrm>
                <a:off x="3461512" y="3389988"/>
                <a:ext cx="1489944" cy="1331300"/>
                <a:chOff x="3461512" y="3389988"/>
                <a:chExt cx="1489944" cy="1331300"/>
              </a:xfrm>
            </p:grpSpPr>
            <p:pic>
              <p:nvPicPr>
                <p:cNvPr id="38" name="Picture 37"/>
                <p:cNvPicPr>
                  <a:picLocks noChangeAspect="1"/>
                </p:cNvPicPr>
                <p:nvPr/>
              </p:nvPicPr>
              <p:blipFill rotWithShape="1">
                <a:blip r:embed="rId4"/>
                <a:srcRect l="32611" r="43476"/>
                <a:stretch/>
              </p:blipFill>
              <p:spPr>
                <a:xfrm>
                  <a:off x="3461512" y="3394076"/>
                  <a:ext cx="838200" cy="1327212"/>
                </a:xfrm>
                <a:prstGeom prst="rect">
                  <a:avLst/>
                </a:prstGeom>
              </p:spPr>
            </p:pic>
            <p:pic>
              <p:nvPicPr>
                <p:cNvPr id="39" name="Picture 38"/>
                <p:cNvPicPr>
                  <a:picLocks noChangeAspect="1"/>
                </p:cNvPicPr>
                <p:nvPr/>
              </p:nvPicPr>
              <p:blipFill rotWithShape="1">
                <a:blip r:embed="rId4"/>
                <a:srcRect l="56524" r="19564"/>
                <a:stretch/>
              </p:blipFill>
              <p:spPr>
                <a:xfrm>
                  <a:off x="4113256" y="3389988"/>
                  <a:ext cx="838200" cy="1327212"/>
                </a:xfrm>
                <a:prstGeom prst="rect">
                  <a:avLst/>
                </a:prstGeom>
              </p:spPr>
            </p:pic>
          </p:grpSp>
          <p:cxnSp>
            <p:nvCxnSpPr>
              <p:cNvPr id="36" name="Straight Connector 35"/>
              <p:cNvCxnSpPr/>
              <p:nvPr/>
            </p:nvCxnSpPr>
            <p:spPr>
              <a:xfrm>
                <a:off x="1854200" y="3975100"/>
                <a:ext cx="1607312" cy="0"/>
              </a:xfrm>
              <a:prstGeom prst="line">
                <a:avLst/>
              </a:prstGeom>
              <a:ln w="952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rotWithShape="1">
              <a:blip r:embed="rId4"/>
              <a:srcRect l="3" r="67027"/>
              <a:stretch/>
            </p:blipFill>
            <p:spPr>
              <a:xfrm>
                <a:off x="1357712" y="3389988"/>
                <a:ext cx="1155700" cy="1327212"/>
              </a:xfrm>
              <a:prstGeom prst="rect">
                <a:avLst/>
              </a:prstGeom>
            </p:spPr>
          </p:pic>
        </p:grpSp>
        <p:sp>
          <p:nvSpPr>
            <p:cNvPr id="33" name="TextBox 32"/>
            <p:cNvSpPr txBox="1"/>
            <p:nvPr/>
          </p:nvSpPr>
          <p:spPr>
            <a:xfrm>
              <a:off x="3928590" y="3577376"/>
              <a:ext cx="184666" cy="184666"/>
            </a:xfrm>
            <a:prstGeom prst="rect">
              <a:avLst/>
            </a:prstGeom>
            <a:solidFill>
              <a:schemeClr val="bg1"/>
            </a:solidFill>
          </p:spPr>
          <p:txBody>
            <a:bodyPr wrap="none" rtlCol="0">
              <a:spAutoFit/>
            </a:bodyPr>
            <a:lstStyle/>
            <a:p>
              <a:endParaRPr lang="en-US" sz="600" dirty="0">
                <a:latin typeface="Avenir Black"/>
                <a:cs typeface="Avenir Black"/>
              </a:endParaRPr>
            </a:p>
          </p:txBody>
        </p:sp>
        <p:sp>
          <p:nvSpPr>
            <p:cNvPr id="34" name="TextBox 33"/>
            <p:cNvSpPr txBox="1"/>
            <p:nvPr/>
          </p:nvSpPr>
          <p:spPr>
            <a:xfrm>
              <a:off x="2152473" y="3522552"/>
              <a:ext cx="376710" cy="184666"/>
            </a:xfrm>
            <a:prstGeom prst="rect">
              <a:avLst/>
            </a:prstGeom>
            <a:solidFill>
              <a:schemeClr val="bg1"/>
            </a:solidFill>
          </p:spPr>
          <p:txBody>
            <a:bodyPr wrap="square" rtlCol="0">
              <a:spAutoFit/>
            </a:bodyPr>
            <a:lstStyle/>
            <a:p>
              <a:endParaRPr lang="en-US" sz="600" dirty="0">
                <a:latin typeface="Avenir Black"/>
                <a:cs typeface="Avenir Black"/>
              </a:endParaRPr>
            </a:p>
          </p:txBody>
        </p:sp>
      </p:grpSp>
      <p:sp>
        <p:nvSpPr>
          <p:cNvPr id="41" name="Rectangle 40"/>
          <p:cNvSpPr/>
          <p:nvPr/>
        </p:nvSpPr>
        <p:spPr bwMode="auto">
          <a:xfrm>
            <a:off x="685800" y="2987675"/>
            <a:ext cx="3810000" cy="3048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smtClean="0">
              <a:solidFill>
                <a:srgbClr val="0070C0"/>
              </a:solidFill>
              <a:latin typeface="Arial" pitchFamily="34" charset="0"/>
              <a:cs typeface="Arial" pitchFamily="34" charset="0"/>
            </a:endParaRPr>
          </a:p>
        </p:txBody>
      </p:sp>
      <p:sp>
        <p:nvSpPr>
          <p:cNvPr id="42" name="Slide Number Placeholder 5"/>
          <p:cNvSpPr txBox="1">
            <a:spLocks/>
          </p:cNvSpPr>
          <p:nvPr/>
        </p:nvSpPr>
        <p:spPr>
          <a:xfrm>
            <a:off x="3801344" y="5892012"/>
            <a:ext cx="2133600" cy="459609"/>
          </a:xfrm>
          <a:prstGeom prst="rect">
            <a:avLst/>
          </a:prstGeom>
        </p:spPr>
        <p:txBody>
          <a:bodyP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F86023-E48B-B14B-8DBB-49DEC0C635B1}" type="slidenum">
              <a:rPr lang="en-US" smtClean="0"/>
              <a:pPr/>
              <a:t>7</a:t>
            </a:fld>
            <a:endParaRPr lang="en-US" dirty="0"/>
          </a:p>
        </p:txBody>
      </p:sp>
      <p:sp>
        <p:nvSpPr>
          <p:cNvPr id="43" name="Slide Number Placeholder 5"/>
          <p:cNvSpPr txBox="1">
            <a:spLocks/>
          </p:cNvSpPr>
          <p:nvPr/>
        </p:nvSpPr>
        <p:spPr>
          <a:xfrm>
            <a:off x="3801344" y="5676112"/>
            <a:ext cx="2133600" cy="459609"/>
          </a:xfrm>
          <a:prstGeom prst="rect">
            <a:avLst/>
          </a:prstGeom>
        </p:spPr>
        <p:txBody>
          <a:bodyP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F86023-E48B-B14B-8DBB-49DEC0C635B1}" type="slidenum">
              <a:rPr lang="en-US" smtClean="0"/>
              <a:pPr/>
              <a:t>7</a:t>
            </a:fld>
            <a:endParaRPr lang="en-US" dirty="0"/>
          </a:p>
        </p:txBody>
      </p:sp>
      <p:sp>
        <p:nvSpPr>
          <p:cNvPr id="44" name="Rectangle 43"/>
          <p:cNvSpPr/>
          <p:nvPr/>
        </p:nvSpPr>
        <p:spPr>
          <a:xfrm>
            <a:off x="1878283" y="3362195"/>
            <a:ext cx="533400" cy="2878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4249562" y="2803009"/>
            <a:ext cx="338554" cy="369332"/>
          </a:xfrm>
          <a:prstGeom prst="rect">
            <a:avLst/>
          </a:prstGeom>
          <a:noFill/>
        </p:spPr>
        <p:txBody>
          <a:bodyPr wrap="none" rtlCol="0">
            <a:spAutoFit/>
          </a:bodyPr>
          <a:lstStyle/>
          <a:p>
            <a:r>
              <a:rPr lang="en-US" dirty="0" smtClean="0">
                <a:latin typeface="Avenir Black"/>
                <a:cs typeface="Avenir Black"/>
              </a:rPr>
              <a:t>x</a:t>
            </a:r>
            <a:endParaRPr lang="en-US" dirty="0">
              <a:latin typeface="Avenir Black"/>
              <a:cs typeface="Avenir Black"/>
            </a:endParaRPr>
          </a:p>
        </p:txBody>
      </p:sp>
      <p:sp>
        <p:nvSpPr>
          <p:cNvPr id="46" name="TextBox 45"/>
          <p:cNvSpPr txBox="1"/>
          <p:nvPr/>
        </p:nvSpPr>
        <p:spPr>
          <a:xfrm>
            <a:off x="395111" y="832579"/>
            <a:ext cx="346269" cy="369332"/>
          </a:xfrm>
          <a:prstGeom prst="rect">
            <a:avLst/>
          </a:prstGeom>
          <a:noFill/>
        </p:spPr>
        <p:txBody>
          <a:bodyPr wrap="none" rtlCol="0">
            <a:spAutoFit/>
          </a:bodyPr>
          <a:lstStyle/>
          <a:p>
            <a:r>
              <a:rPr lang="en-US" dirty="0" smtClean="0">
                <a:latin typeface="Lucida Blackletter"/>
                <a:cs typeface="Lucida Blackletter"/>
              </a:rPr>
              <a:t>L</a:t>
            </a:r>
            <a:endParaRPr lang="en-US" dirty="0">
              <a:latin typeface="Lucida Blackletter"/>
              <a:cs typeface="Lucida Blackletter"/>
            </a:endParaRPr>
          </a:p>
        </p:txBody>
      </p:sp>
      <p:grpSp>
        <p:nvGrpSpPr>
          <p:cNvPr id="47" name="Group 46"/>
          <p:cNvGrpSpPr/>
          <p:nvPr/>
        </p:nvGrpSpPr>
        <p:grpSpPr>
          <a:xfrm>
            <a:off x="748167" y="938069"/>
            <a:ext cx="6167741" cy="3057927"/>
            <a:chOff x="581277" y="931028"/>
            <a:chExt cx="6167741" cy="3057927"/>
          </a:xfrm>
        </p:grpSpPr>
        <p:pic>
          <p:nvPicPr>
            <p:cNvPr id="48" name="Picture 47"/>
            <p:cNvPicPr>
              <a:picLocks noChangeAspect="1"/>
            </p:cNvPicPr>
            <p:nvPr/>
          </p:nvPicPr>
          <p:blipFill>
            <a:blip r:embed="rId5"/>
            <a:stretch>
              <a:fillRect/>
            </a:stretch>
          </p:blipFill>
          <p:spPr>
            <a:xfrm>
              <a:off x="4269207" y="931028"/>
              <a:ext cx="2479811" cy="3057927"/>
            </a:xfrm>
            <a:prstGeom prst="rect">
              <a:avLst/>
            </a:prstGeom>
          </p:spPr>
        </p:pic>
        <p:grpSp>
          <p:nvGrpSpPr>
            <p:cNvPr id="49" name="Group 48"/>
            <p:cNvGrpSpPr/>
            <p:nvPr/>
          </p:nvGrpSpPr>
          <p:grpSpPr>
            <a:xfrm>
              <a:off x="581277" y="2614428"/>
              <a:ext cx="3223614" cy="369332"/>
              <a:chOff x="199468" y="4899689"/>
              <a:chExt cx="3223614" cy="369332"/>
            </a:xfrm>
          </p:grpSpPr>
          <p:sp>
            <p:nvSpPr>
              <p:cNvPr id="50" name="Rectangle 49"/>
              <p:cNvSpPr/>
              <p:nvPr/>
            </p:nvSpPr>
            <p:spPr>
              <a:xfrm>
                <a:off x="199468" y="4992817"/>
                <a:ext cx="3223614" cy="252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266454" y="4899689"/>
                <a:ext cx="1184850" cy="369332"/>
              </a:xfrm>
              <a:prstGeom prst="rect">
                <a:avLst/>
              </a:prstGeom>
              <a:noFill/>
            </p:spPr>
            <p:txBody>
              <a:bodyPr wrap="none" rtlCol="0">
                <a:spAutoFit/>
              </a:bodyPr>
              <a:lstStyle/>
              <a:p>
                <a:r>
                  <a:rPr lang="en-US" dirty="0" smtClean="0">
                    <a:solidFill>
                      <a:schemeClr val="bg1"/>
                    </a:solidFill>
                    <a:latin typeface="Avenir Black"/>
                    <a:cs typeface="Avenir Black"/>
                  </a:rPr>
                  <a:t>H1/ZEUS</a:t>
                </a:r>
                <a:endParaRPr lang="en-US" dirty="0">
                  <a:solidFill>
                    <a:schemeClr val="bg1"/>
                  </a:solidFill>
                  <a:latin typeface="Avenir Black"/>
                  <a:cs typeface="Avenir Black"/>
                </a:endParaRPr>
              </a:p>
            </p:txBody>
          </p:sp>
        </p:grpSp>
      </p:grpSp>
      <p:graphicFrame>
        <p:nvGraphicFramePr>
          <p:cNvPr id="52" name="Chart 51"/>
          <p:cNvGraphicFramePr/>
          <p:nvPr>
            <p:extLst>
              <p:ext uri="{D42A27DB-BD31-4B8C-83A1-F6EECF244321}">
                <p14:modId xmlns:p14="http://schemas.microsoft.com/office/powerpoint/2010/main" val="3195215848"/>
              </p:ext>
            </p:extLst>
          </p:nvPr>
        </p:nvGraphicFramePr>
        <p:xfrm>
          <a:off x="93932" y="832579"/>
          <a:ext cx="4533900" cy="2514600"/>
        </p:xfrm>
        <a:graphic>
          <a:graphicData uri="http://schemas.openxmlformats.org/drawingml/2006/chart">
            <c:chart xmlns:c="http://schemas.openxmlformats.org/drawingml/2006/chart" xmlns:r="http://schemas.openxmlformats.org/officeDocument/2006/relationships" r:id="rId6"/>
          </a:graphicData>
        </a:graphic>
      </p:graphicFrame>
      <p:grpSp>
        <p:nvGrpSpPr>
          <p:cNvPr id="53" name="Group 52"/>
          <p:cNvGrpSpPr/>
          <p:nvPr/>
        </p:nvGrpSpPr>
        <p:grpSpPr>
          <a:xfrm>
            <a:off x="5119560" y="795940"/>
            <a:ext cx="3676295" cy="1222102"/>
            <a:chOff x="5107891" y="915898"/>
            <a:chExt cx="3676295" cy="1222102"/>
          </a:xfrm>
        </p:grpSpPr>
        <p:sp>
          <p:nvSpPr>
            <p:cNvPr id="54" name="Oval 53"/>
            <p:cNvSpPr/>
            <p:nvPr/>
          </p:nvSpPr>
          <p:spPr>
            <a:xfrm>
              <a:off x="5107891" y="1418000"/>
              <a:ext cx="720000" cy="720000"/>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5204277" y="915898"/>
              <a:ext cx="3579909" cy="400110"/>
            </a:xfrm>
            <a:prstGeom prst="rect">
              <a:avLst/>
            </a:prstGeom>
            <a:solidFill>
              <a:schemeClr val="bg1">
                <a:lumMod val="85000"/>
              </a:schemeClr>
            </a:solidFill>
            <a:effectLst>
              <a:outerShdw blurRad="50800" dist="38100" algn="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sz="2000" dirty="0" smtClean="0">
                  <a:solidFill>
                    <a:schemeClr val="tx1"/>
                  </a:solidFill>
                  <a:latin typeface="Avenir Book"/>
                  <a:cs typeface="Avenir Book"/>
                </a:rPr>
                <a:t>Dramatic rise in gluon density</a:t>
              </a:r>
            </a:p>
          </p:txBody>
        </p:sp>
      </p:grpSp>
      <p:grpSp>
        <p:nvGrpSpPr>
          <p:cNvPr id="56" name="Group 55"/>
          <p:cNvGrpSpPr/>
          <p:nvPr/>
        </p:nvGrpSpPr>
        <p:grpSpPr>
          <a:xfrm>
            <a:off x="2570217" y="1244245"/>
            <a:ext cx="6397521" cy="2421057"/>
            <a:chOff x="2570217" y="1244245"/>
            <a:chExt cx="6397521" cy="2421057"/>
          </a:xfrm>
        </p:grpSpPr>
        <p:pic>
          <p:nvPicPr>
            <p:cNvPr id="57" name="Picture 56"/>
            <p:cNvPicPr>
              <a:picLocks noChangeAspect="1"/>
            </p:cNvPicPr>
            <p:nvPr/>
          </p:nvPicPr>
          <p:blipFill rotWithShape="1">
            <a:blip r:embed="rId7"/>
            <a:srcRect r="55910"/>
            <a:stretch/>
          </p:blipFill>
          <p:spPr>
            <a:xfrm>
              <a:off x="7302232" y="1244245"/>
              <a:ext cx="1665506" cy="2229716"/>
            </a:xfrm>
            <a:prstGeom prst="rect">
              <a:avLst/>
            </a:prstGeom>
            <a:noFill/>
            <a:ln>
              <a:noFill/>
            </a:ln>
          </p:spPr>
        </p:pic>
        <p:sp>
          <p:nvSpPr>
            <p:cNvPr id="58" name="TextBox 57"/>
            <p:cNvSpPr txBox="1"/>
            <p:nvPr/>
          </p:nvSpPr>
          <p:spPr>
            <a:xfrm>
              <a:off x="7378231" y="3203637"/>
              <a:ext cx="1288236" cy="461665"/>
            </a:xfrm>
            <a:prstGeom prst="rect">
              <a:avLst/>
            </a:prstGeom>
            <a:solidFill>
              <a:srgbClr val="D9D9D9"/>
            </a:solidFill>
            <a:effectLst>
              <a:outerShdw blurRad="50800" dist="38100" dir="18900000" algn="b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err="1" smtClean="0">
                  <a:solidFill>
                    <a:srgbClr val="000000"/>
                  </a:solidFill>
                  <a:latin typeface="Avenir Book"/>
                  <a:cs typeface="Avenir Book"/>
                </a:rPr>
                <a:t>s</a:t>
              </a:r>
              <a:r>
                <a:rPr lang="en-US" sz="2400" baseline="-25000" dirty="0" err="1" smtClean="0">
                  <a:solidFill>
                    <a:srgbClr val="000000"/>
                  </a:solidFill>
                  <a:latin typeface="Avenir Book"/>
                  <a:cs typeface="Avenir Book"/>
                </a:rPr>
                <a:t>p</a:t>
              </a:r>
              <a:r>
                <a:rPr lang="en-US" sz="2400" dirty="0" smtClean="0">
                  <a:solidFill>
                    <a:srgbClr val="000000"/>
                  </a:solidFill>
                  <a:latin typeface="Avenir Book"/>
                  <a:cs typeface="Avenir Book"/>
                </a:rPr>
                <a:t>≠ </a:t>
              </a:r>
              <a:r>
                <a:rPr lang="en-US" sz="2400" dirty="0" smtClean="0">
                  <a:solidFill>
                    <a:srgbClr val="000000"/>
                  </a:solidFill>
                  <a:latin typeface="Symbol" charset="2"/>
                  <a:cs typeface="Symbol" charset="2"/>
                </a:rPr>
                <a:t>S</a:t>
              </a:r>
              <a:r>
                <a:rPr lang="en-US" sz="2400" dirty="0" smtClean="0">
                  <a:solidFill>
                    <a:srgbClr val="000000"/>
                  </a:solidFill>
                  <a:latin typeface="Avenir Book"/>
                  <a:cs typeface="Avenir Book"/>
                </a:rPr>
                <a:t> </a:t>
              </a:r>
              <a:r>
                <a:rPr lang="en-US" sz="2400" dirty="0" err="1" smtClean="0">
                  <a:solidFill>
                    <a:srgbClr val="000000"/>
                  </a:solidFill>
                  <a:latin typeface="Avenir Book"/>
                  <a:cs typeface="Avenir Book"/>
                </a:rPr>
                <a:t>s</a:t>
              </a:r>
              <a:r>
                <a:rPr lang="en-US" sz="2400" baseline="-25000" dirty="0" err="1" smtClean="0">
                  <a:solidFill>
                    <a:srgbClr val="000000"/>
                  </a:solidFill>
                  <a:latin typeface="Avenir Book"/>
                  <a:cs typeface="Avenir Book"/>
                </a:rPr>
                <a:t>q</a:t>
              </a:r>
              <a:endParaRPr lang="en-US" sz="2400" baseline="-25000" dirty="0">
                <a:solidFill>
                  <a:srgbClr val="000000"/>
                </a:solidFill>
                <a:latin typeface="Avenir Book"/>
                <a:cs typeface="Avenir Book"/>
              </a:endParaRPr>
            </a:p>
          </p:txBody>
        </p:sp>
        <p:grpSp>
          <p:nvGrpSpPr>
            <p:cNvPr id="59" name="Group 58"/>
            <p:cNvGrpSpPr/>
            <p:nvPr/>
          </p:nvGrpSpPr>
          <p:grpSpPr>
            <a:xfrm>
              <a:off x="2570217" y="2588957"/>
              <a:ext cx="1389895" cy="353943"/>
              <a:chOff x="1243057" y="4503413"/>
              <a:chExt cx="1389895" cy="353943"/>
            </a:xfrm>
          </p:grpSpPr>
          <p:sp>
            <p:nvSpPr>
              <p:cNvPr id="60" name="Rectangle 59"/>
              <p:cNvSpPr/>
              <p:nvPr/>
            </p:nvSpPr>
            <p:spPr bwMode="auto">
              <a:xfrm>
                <a:off x="1243057" y="4567897"/>
                <a:ext cx="1389895" cy="243818"/>
              </a:xfrm>
              <a:prstGeom prst="rect">
                <a:avLst/>
              </a:prstGeom>
              <a:solidFill>
                <a:srgbClr val="FFFF00"/>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solidFill>
                    <a:srgbClr val="000000"/>
                  </a:solidFill>
                  <a:latin typeface="Arial" pitchFamily="34" charset="0"/>
                  <a:cs typeface="Arial" pitchFamily="34" charset="0"/>
                </a:endParaRPr>
              </a:p>
            </p:txBody>
          </p:sp>
          <p:sp>
            <p:nvSpPr>
              <p:cNvPr id="61" name="TextBox 60"/>
              <p:cNvSpPr txBox="1"/>
              <p:nvPr/>
            </p:nvSpPr>
            <p:spPr>
              <a:xfrm>
                <a:off x="1293891" y="4503413"/>
                <a:ext cx="677141" cy="353943"/>
              </a:xfrm>
              <a:prstGeom prst="rect">
                <a:avLst/>
              </a:prstGeom>
              <a:noFill/>
            </p:spPr>
            <p:txBody>
              <a:bodyPr wrap="none" rtlCol="0">
                <a:spAutoFit/>
              </a:bodyPr>
              <a:lstStyle/>
              <a:p>
                <a:r>
                  <a:rPr lang="en-US" sz="1700" dirty="0" smtClean="0">
                    <a:latin typeface="Avenir Black"/>
                    <a:cs typeface="Avenir Black"/>
                  </a:rPr>
                  <a:t>EMC</a:t>
                </a:r>
                <a:endParaRPr lang="en-US" sz="1700" dirty="0">
                  <a:latin typeface="Avenir Black"/>
                  <a:cs typeface="Avenir Black"/>
                </a:endParaRPr>
              </a:p>
            </p:txBody>
          </p:sp>
        </p:grpSp>
      </p:grpSp>
      <p:grpSp>
        <p:nvGrpSpPr>
          <p:cNvPr id="62" name="Group 61"/>
          <p:cNvGrpSpPr/>
          <p:nvPr/>
        </p:nvGrpSpPr>
        <p:grpSpPr>
          <a:xfrm>
            <a:off x="1904670" y="1483895"/>
            <a:ext cx="6977017" cy="4637617"/>
            <a:chOff x="1904670" y="1483895"/>
            <a:chExt cx="6977017" cy="4637617"/>
          </a:xfrm>
        </p:grpSpPr>
        <p:grpSp>
          <p:nvGrpSpPr>
            <p:cNvPr id="63" name="Group 62"/>
            <p:cNvGrpSpPr/>
            <p:nvPr/>
          </p:nvGrpSpPr>
          <p:grpSpPr>
            <a:xfrm>
              <a:off x="4670142" y="3791080"/>
              <a:ext cx="4211545" cy="2330432"/>
              <a:chOff x="4626348" y="3621717"/>
              <a:chExt cx="4211545" cy="2330432"/>
            </a:xfrm>
          </p:grpSpPr>
          <p:pic>
            <p:nvPicPr>
              <p:cNvPr id="72" name="Picture 71"/>
              <p:cNvPicPr>
                <a:picLocks noChangeAspect="1"/>
              </p:cNvPicPr>
              <p:nvPr/>
            </p:nvPicPr>
            <p:blipFill rotWithShape="1">
              <a:blip r:embed="rId7"/>
              <a:srcRect l="55201"/>
              <a:stretch/>
            </p:blipFill>
            <p:spPr>
              <a:xfrm>
                <a:off x="7068207" y="3621717"/>
                <a:ext cx="1769686" cy="2100933"/>
              </a:xfrm>
              <a:prstGeom prst="rect">
                <a:avLst/>
              </a:prstGeom>
            </p:spPr>
          </p:pic>
          <p:pic>
            <p:nvPicPr>
              <p:cNvPr id="73" name="Picture 72"/>
              <p:cNvPicPr/>
              <p:nvPr/>
            </p:nvPicPr>
            <p:blipFill rotWithShape="1">
              <a:blip r:embed="rId8">
                <a:extLst>
                  <a:ext uri="{28A0092B-C50C-407E-A947-70E740481C1C}">
                    <a14:useLocalDpi xmlns:a14="http://schemas.microsoft.com/office/drawing/2010/main" val="0"/>
                  </a:ext>
                </a:extLst>
              </a:blip>
              <a:srcRect l="50618"/>
              <a:stretch/>
            </p:blipFill>
            <p:spPr bwMode="auto">
              <a:xfrm>
                <a:off x="4626348" y="3645480"/>
                <a:ext cx="2046748" cy="1992503"/>
              </a:xfrm>
              <a:prstGeom prst="rect">
                <a:avLst/>
              </a:prstGeom>
              <a:noFill/>
              <a:ln>
                <a:noFill/>
              </a:ln>
            </p:spPr>
          </p:pic>
          <p:sp>
            <p:nvSpPr>
              <p:cNvPr id="74" name="TextBox 73"/>
              <p:cNvSpPr txBox="1"/>
              <p:nvPr/>
            </p:nvSpPr>
            <p:spPr>
              <a:xfrm>
                <a:off x="5036208" y="5552039"/>
                <a:ext cx="3649845" cy="400110"/>
              </a:xfrm>
              <a:prstGeom prst="rect">
                <a:avLst/>
              </a:prstGeom>
              <a:solidFill>
                <a:srgbClr val="D9D9D9"/>
              </a:solidFill>
              <a:effectLst>
                <a:outerShdw blurRad="50800" dist="38100" dir="18900000" algn="b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000" dirty="0" smtClean="0">
                    <a:solidFill>
                      <a:srgbClr val="000000"/>
                    </a:solidFill>
                    <a:latin typeface="Avenir Book"/>
                    <a:cs typeface="Avenir Book"/>
                  </a:rPr>
                  <a:t>3D Structure: TMD’s, GPD’s</a:t>
                </a:r>
              </a:p>
            </p:txBody>
          </p:sp>
        </p:grpSp>
        <p:grpSp>
          <p:nvGrpSpPr>
            <p:cNvPr id="64" name="Group 63"/>
            <p:cNvGrpSpPr/>
            <p:nvPr/>
          </p:nvGrpSpPr>
          <p:grpSpPr>
            <a:xfrm>
              <a:off x="1904670" y="1483895"/>
              <a:ext cx="2344892" cy="1479534"/>
              <a:chOff x="1904670" y="1483895"/>
              <a:chExt cx="2344892" cy="1479534"/>
            </a:xfrm>
          </p:grpSpPr>
          <p:grpSp>
            <p:nvGrpSpPr>
              <p:cNvPr id="65" name="Group 64"/>
              <p:cNvGrpSpPr/>
              <p:nvPr/>
            </p:nvGrpSpPr>
            <p:grpSpPr>
              <a:xfrm>
                <a:off x="1904670" y="2373454"/>
                <a:ext cx="2155286" cy="566138"/>
                <a:chOff x="7081080" y="1893064"/>
                <a:chExt cx="2155287" cy="566138"/>
              </a:xfrm>
            </p:grpSpPr>
            <p:sp>
              <p:nvSpPr>
                <p:cNvPr id="70" name="Rectangle 69"/>
                <p:cNvSpPr/>
                <p:nvPr/>
              </p:nvSpPr>
              <p:spPr bwMode="auto">
                <a:xfrm>
                  <a:off x="7148366" y="1991203"/>
                  <a:ext cx="2088001" cy="467999"/>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dirty="0" smtClean="0">
                    <a:latin typeface="Arial" pitchFamily="34" charset="0"/>
                    <a:cs typeface="Arial" pitchFamily="34" charset="0"/>
                  </a:endParaRPr>
                </a:p>
              </p:txBody>
            </p:sp>
            <p:sp>
              <p:nvSpPr>
                <p:cNvPr id="71" name="TextBox 70"/>
                <p:cNvSpPr txBox="1"/>
                <p:nvPr/>
              </p:nvSpPr>
              <p:spPr>
                <a:xfrm>
                  <a:off x="7081080" y="1893064"/>
                  <a:ext cx="1254201" cy="353943"/>
                </a:xfrm>
                <a:prstGeom prst="rect">
                  <a:avLst/>
                </a:prstGeom>
                <a:noFill/>
              </p:spPr>
              <p:txBody>
                <a:bodyPr wrap="none" rtlCol="0">
                  <a:spAutoFit/>
                </a:bodyPr>
                <a:lstStyle/>
                <a:p>
                  <a:r>
                    <a:rPr lang="en-US" sz="1700" dirty="0" smtClean="0">
                      <a:latin typeface="Avenir Black"/>
                      <a:cs typeface="Avenir Black"/>
                    </a:rPr>
                    <a:t>COMPASS</a:t>
                  </a:r>
                  <a:endParaRPr lang="en-US" sz="1700" dirty="0">
                    <a:latin typeface="Avenir Black"/>
                    <a:cs typeface="Avenir Black"/>
                  </a:endParaRPr>
                </a:p>
              </p:txBody>
            </p:sp>
          </p:grpSp>
          <p:sp>
            <p:nvSpPr>
              <p:cNvPr id="66" name="Rectangle 65"/>
              <p:cNvSpPr/>
              <p:nvPr/>
            </p:nvSpPr>
            <p:spPr bwMode="auto">
              <a:xfrm>
                <a:off x="2881936" y="1483895"/>
                <a:ext cx="1367626" cy="1445437"/>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smtClean="0">
                    <a:solidFill>
                      <a:schemeClr val="tx1"/>
                    </a:solidFill>
                    <a:latin typeface="Avenir Black"/>
                    <a:cs typeface="Avenir Black"/>
                  </a:rPr>
                  <a:t>JLAB12</a:t>
                </a:r>
              </a:p>
            </p:txBody>
          </p:sp>
          <p:grpSp>
            <p:nvGrpSpPr>
              <p:cNvPr id="67" name="Group 66"/>
              <p:cNvGrpSpPr/>
              <p:nvPr/>
            </p:nvGrpSpPr>
            <p:grpSpPr>
              <a:xfrm>
                <a:off x="2810839" y="2609486"/>
                <a:ext cx="1438723" cy="353943"/>
                <a:chOff x="6840620" y="2669418"/>
                <a:chExt cx="1438723" cy="353943"/>
              </a:xfrm>
            </p:grpSpPr>
            <p:sp>
              <p:nvSpPr>
                <p:cNvPr id="68" name="Rectangle 67"/>
                <p:cNvSpPr/>
                <p:nvPr/>
              </p:nvSpPr>
              <p:spPr bwMode="auto">
                <a:xfrm>
                  <a:off x="6840620" y="2721983"/>
                  <a:ext cx="1438723" cy="277542"/>
                </a:xfrm>
                <a:prstGeom prst="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700" dirty="0" smtClean="0">
                    <a:latin typeface="Avenir Black"/>
                    <a:cs typeface="Avenir Black"/>
                  </a:endParaRPr>
                </a:p>
              </p:txBody>
            </p:sp>
            <p:sp>
              <p:nvSpPr>
                <p:cNvPr id="69" name="TextBox 68"/>
                <p:cNvSpPr txBox="1"/>
                <p:nvPr/>
              </p:nvSpPr>
              <p:spPr>
                <a:xfrm>
                  <a:off x="7050486" y="2669418"/>
                  <a:ext cx="1097017" cy="353943"/>
                </a:xfrm>
                <a:prstGeom prst="rect">
                  <a:avLst/>
                </a:prstGeom>
                <a:noFill/>
              </p:spPr>
              <p:txBody>
                <a:bodyPr wrap="none" rtlCol="0">
                  <a:spAutoFit/>
                </a:bodyPr>
                <a:lstStyle/>
                <a:p>
                  <a:r>
                    <a:rPr lang="en-US" sz="1700" dirty="0" smtClean="0">
                      <a:latin typeface="Avenir Black"/>
                      <a:cs typeface="Avenir Black"/>
                    </a:rPr>
                    <a:t>HERMES</a:t>
                  </a:r>
                  <a:endParaRPr lang="en-US" sz="1700" dirty="0">
                    <a:latin typeface="Avenir Black"/>
                    <a:cs typeface="Avenir Black"/>
                  </a:endParaRPr>
                </a:p>
              </p:txBody>
            </p:sp>
          </p:grpSp>
        </p:grpSp>
      </p:grpSp>
      <p:grpSp>
        <p:nvGrpSpPr>
          <p:cNvPr id="75" name="Group 74"/>
          <p:cNvGrpSpPr/>
          <p:nvPr/>
        </p:nvGrpSpPr>
        <p:grpSpPr>
          <a:xfrm>
            <a:off x="195533" y="2018042"/>
            <a:ext cx="4432299" cy="4129466"/>
            <a:chOff x="195533" y="1695715"/>
            <a:chExt cx="4432299" cy="4129466"/>
          </a:xfrm>
        </p:grpSpPr>
        <p:sp>
          <p:nvSpPr>
            <p:cNvPr id="76" name="Rectangle 75"/>
            <p:cNvSpPr/>
            <p:nvPr/>
          </p:nvSpPr>
          <p:spPr bwMode="auto">
            <a:xfrm>
              <a:off x="737985" y="1695715"/>
              <a:ext cx="3511577" cy="937935"/>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smtClean="0">
                  <a:latin typeface="Arial" pitchFamily="34" charset="0"/>
                  <a:cs typeface="Arial" pitchFamily="34" charset="0"/>
                </a:rPr>
                <a:t>			</a:t>
              </a:r>
            </a:p>
            <a:p>
              <a:pPr eaLnBrk="0" fontAlgn="base" hangingPunct="0">
                <a:spcBef>
                  <a:spcPct val="0"/>
                </a:spcBef>
                <a:spcAft>
                  <a:spcPct val="0"/>
                </a:spcAft>
              </a:pPr>
              <a:r>
                <a:rPr lang="en-US" dirty="0">
                  <a:latin typeface="Arial" pitchFamily="34" charset="0"/>
                  <a:cs typeface="Arial" pitchFamily="34" charset="0"/>
                </a:rPr>
                <a:t>	</a:t>
              </a:r>
              <a:r>
                <a:rPr lang="en-US" dirty="0" smtClean="0">
                  <a:latin typeface="Arial" pitchFamily="34" charset="0"/>
                  <a:cs typeface="Arial" pitchFamily="34" charset="0"/>
                </a:rPr>
                <a:t>		</a:t>
              </a:r>
              <a:r>
                <a:rPr lang="en-US" sz="2400" dirty="0" smtClean="0">
                  <a:solidFill>
                    <a:srgbClr val="000000"/>
                  </a:solidFill>
                  <a:latin typeface="Avenir Black"/>
                  <a:cs typeface="Avenir Black"/>
                </a:rPr>
                <a:t>EIC</a:t>
              </a:r>
            </a:p>
          </p:txBody>
        </p:sp>
        <p:sp>
          <p:nvSpPr>
            <p:cNvPr id="77" name="TextBox 76"/>
            <p:cNvSpPr txBox="1"/>
            <p:nvPr/>
          </p:nvSpPr>
          <p:spPr>
            <a:xfrm>
              <a:off x="195533" y="4624853"/>
              <a:ext cx="4432299" cy="1200328"/>
            </a:xfrm>
            <a:prstGeom prst="rect">
              <a:avLst/>
            </a:prstGeom>
            <a:solidFill>
              <a:schemeClr val="bg1"/>
            </a:solidFill>
            <a:effectLst>
              <a:outerShdw blurRad="50800" dist="38100" dir="18900000" algn="b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dirty="0" smtClean="0">
                  <a:solidFill>
                    <a:srgbClr val="000000"/>
                  </a:solidFill>
                  <a:latin typeface="Avenir Black"/>
                  <a:cs typeface="Avenir Black"/>
                </a:rPr>
                <a:t>EIC</a:t>
              </a:r>
              <a:r>
                <a:rPr lang="en-US" sz="2400" dirty="0" smtClean="0">
                  <a:solidFill>
                    <a:srgbClr val="000000"/>
                  </a:solidFill>
                  <a:latin typeface="Avenir Book"/>
                  <a:cs typeface="Avenir Book"/>
                </a:rPr>
                <a:t>: resolve </a:t>
              </a:r>
              <a:r>
                <a:rPr lang="en-US" sz="2400" dirty="0">
                  <a:solidFill>
                    <a:srgbClr val="000000"/>
                  </a:solidFill>
                  <a:latin typeface="Avenir Book"/>
                  <a:cs typeface="Avenir Book"/>
                </a:rPr>
                <a:t>the gluon </a:t>
              </a:r>
              <a:r>
                <a:rPr lang="en-US" sz="2400" dirty="0" smtClean="0">
                  <a:solidFill>
                    <a:srgbClr val="000000"/>
                  </a:solidFill>
                  <a:latin typeface="Avenir Book"/>
                  <a:cs typeface="Avenir Book"/>
                </a:rPr>
                <a:t>and sea quarks structure </a:t>
              </a:r>
              <a:r>
                <a:rPr lang="en-US" sz="2400" dirty="0">
                  <a:solidFill>
                    <a:srgbClr val="000000"/>
                  </a:solidFill>
                  <a:latin typeface="Avenir Book"/>
                  <a:cs typeface="Avenir Book"/>
                </a:rPr>
                <a:t>of </a:t>
              </a:r>
              <a:r>
                <a:rPr lang="en-US" sz="2400" dirty="0" smtClean="0">
                  <a:solidFill>
                    <a:srgbClr val="000000"/>
                  </a:solidFill>
                  <a:latin typeface="Avenir Book"/>
                  <a:cs typeface="Avenir Book"/>
                </a:rPr>
                <a:t>nucleon </a:t>
              </a:r>
              <a:r>
                <a:rPr lang="en-US" sz="2400" dirty="0">
                  <a:solidFill>
                    <a:srgbClr val="000000"/>
                  </a:solidFill>
                  <a:latin typeface="Avenir Book"/>
                  <a:cs typeface="Avenir Book"/>
                </a:rPr>
                <a:t>and </a:t>
              </a:r>
              <a:r>
                <a:rPr lang="en-US" sz="2400" dirty="0" smtClean="0">
                  <a:solidFill>
                    <a:srgbClr val="000000"/>
                  </a:solidFill>
                  <a:latin typeface="Avenir Book"/>
                  <a:cs typeface="Avenir Book"/>
                </a:rPr>
                <a:t>nuclei </a:t>
              </a:r>
              <a:r>
                <a:rPr lang="en-US" sz="2400" dirty="0">
                  <a:solidFill>
                    <a:srgbClr val="000000"/>
                  </a:solidFill>
                  <a:latin typeface="Avenir Book"/>
                  <a:cs typeface="Avenir Book"/>
                </a:rPr>
                <a:t>with </a:t>
              </a:r>
              <a:r>
                <a:rPr lang="en-US" sz="2400" dirty="0" smtClean="0">
                  <a:solidFill>
                    <a:srgbClr val="000000"/>
                  </a:solidFill>
                  <a:latin typeface="Avenir Book"/>
                  <a:cs typeface="Avenir Book"/>
                </a:rPr>
                <a:t>high precision</a:t>
              </a:r>
              <a:endParaRPr lang="en-US" sz="2400" dirty="0">
                <a:solidFill>
                  <a:srgbClr val="000000"/>
                </a:solidFill>
                <a:latin typeface="Avenir Book"/>
                <a:cs typeface="Avenir Book"/>
              </a:endParaRPr>
            </a:p>
          </p:txBody>
        </p:sp>
      </p:grpSp>
      <p:sp>
        <p:nvSpPr>
          <p:cNvPr id="78" name="Title 1"/>
          <p:cNvSpPr txBox="1">
            <a:spLocks/>
          </p:cNvSpPr>
          <p:nvPr/>
        </p:nvSpPr>
        <p:spPr>
          <a:xfrm>
            <a:off x="0" y="0"/>
            <a:ext cx="9144000" cy="736600"/>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defRPr/>
            </a:pPr>
            <a:r>
              <a:rPr lang="en-US" sz="4000" dirty="0">
                <a:solidFill>
                  <a:srgbClr val="FF0000"/>
                </a:solidFill>
                <a:latin typeface="Avenir Book" charset="0"/>
                <a:ea typeface="ＭＳ Ｐゴシック" charset="0"/>
                <a:cs typeface="Avenir Book" charset="0"/>
              </a:rPr>
              <a:t>The answer: an Electron Ion Collider</a:t>
            </a:r>
          </a:p>
        </p:txBody>
      </p:sp>
    </p:spTree>
    <p:extLst>
      <p:ext uri="{BB962C8B-B14F-4D97-AF65-F5344CB8AC3E}">
        <p14:creationId xmlns:p14="http://schemas.microsoft.com/office/powerpoint/2010/main" val="3000525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6" name="TextBox 4"/>
          <p:cNvSpPr txBox="1">
            <a:spLocks noChangeArrowheads="1"/>
          </p:cNvSpPr>
          <p:nvPr/>
        </p:nvSpPr>
        <p:spPr bwMode="auto">
          <a:xfrm>
            <a:off x="5150037" y="1897423"/>
            <a:ext cx="115416" cy="50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150" tIns="28575" rIns="57150" bIns="28575">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eaLnBrk="1" hangingPunct="1"/>
            <a:endParaRPr lang="en-US"/>
          </a:p>
        </p:txBody>
      </p:sp>
      <p:sp>
        <p:nvSpPr>
          <p:cNvPr id="25" name="Rectangle 24"/>
          <p:cNvSpPr/>
          <p:nvPr/>
        </p:nvSpPr>
        <p:spPr bwMode="auto">
          <a:xfrm>
            <a:off x="685800" y="2987675"/>
            <a:ext cx="3810000" cy="3048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dirty="0" smtClean="0">
              <a:solidFill>
                <a:srgbClr val="0070C0"/>
              </a:solidFill>
              <a:latin typeface="Arial" pitchFamily="34" charset="0"/>
              <a:cs typeface="Arial" pitchFamily="34" charset="0"/>
            </a:endParaRPr>
          </a:p>
        </p:txBody>
      </p:sp>
      <p:sp>
        <p:nvSpPr>
          <p:cNvPr id="26" name="Slide Number Placeholder 5"/>
          <p:cNvSpPr txBox="1">
            <a:spLocks/>
          </p:cNvSpPr>
          <p:nvPr/>
        </p:nvSpPr>
        <p:spPr>
          <a:xfrm>
            <a:off x="3801344" y="5892012"/>
            <a:ext cx="2133600" cy="459609"/>
          </a:xfrm>
          <a:prstGeom prst="rect">
            <a:avLst/>
          </a:prstGeom>
        </p:spPr>
        <p:txBody>
          <a:bodyP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F86023-E48B-B14B-8DBB-49DEC0C635B1}" type="slidenum">
              <a:rPr lang="en-US" smtClean="0"/>
              <a:pPr/>
              <a:t>8</a:t>
            </a:fld>
            <a:endParaRPr lang="en-US" dirty="0"/>
          </a:p>
        </p:txBody>
      </p:sp>
      <p:sp>
        <p:nvSpPr>
          <p:cNvPr id="27" name="Slide Number Placeholder 5"/>
          <p:cNvSpPr txBox="1">
            <a:spLocks/>
          </p:cNvSpPr>
          <p:nvPr/>
        </p:nvSpPr>
        <p:spPr>
          <a:xfrm>
            <a:off x="3801344" y="5676112"/>
            <a:ext cx="2133600" cy="459609"/>
          </a:xfrm>
          <a:prstGeom prst="rect">
            <a:avLst/>
          </a:prstGeom>
        </p:spPr>
        <p:txBody>
          <a:bodyPr/>
          <a:lstStyle>
            <a:defPPr>
              <a:defRPr lang="en-US"/>
            </a:defPPr>
            <a:lvl1pPr marL="0" algn="ctr" defTabSz="4572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6F86023-E48B-B14B-8DBB-49DEC0C635B1}" type="slidenum">
              <a:rPr lang="en-US" smtClean="0"/>
              <a:pPr/>
              <a:t>8</a:t>
            </a:fld>
            <a:endParaRPr lang="en-US" dirty="0"/>
          </a:p>
        </p:txBody>
      </p:sp>
      <p:sp>
        <p:nvSpPr>
          <p:cNvPr id="28" name="Rectangle 27"/>
          <p:cNvSpPr/>
          <p:nvPr/>
        </p:nvSpPr>
        <p:spPr>
          <a:xfrm>
            <a:off x="2565400" y="2861707"/>
            <a:ext cx="533400" cy="2878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1"/>
          <p:cNvSpPr txBox="1">
            <a:spLocks/>
          </p:cNvSpPr>
          <p:nvPr/>
        </p:nvSpPr>
        <p:spPr>
          <a:xfrm>
            <a:off x="0" y="0"/>
            <a:ext cx="9144000" cy="736600"/>
          </a:xfrm>
          <a:prstGeom prst="rect">
            <a:avLst/>
          </a:prstGeom>
        </p:spPr>
        <p:txBody>
          <a:bodyPr>
            <a:noAutofit/>
          </a:bodyPr>
          <a:lst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defRPr/>
            </a:pPr>
            <a:r>
              <a:rPr lang="en-US" sz="4000" dirty="0">
                <a:solidFill>
                  <a:srgbClr val="FF0000"/>
                </a:solidFill>
                <a:latin typeface="Avenir Book" charset="0"/>
                <a:ea typeface="ＭＳ Ｐゴシック" charset="0"/>
                <a:cs typeface="Avenir Book" charset="0"/>
              </a:rPr>
              <a:t>The Electron Ion Collider</a:t>
            </a:r>
          </a:p>
        </p:txBody>
      </p:sp>
      <p:sp>
        <p:nvSpPr>
          <p:cNvPr id="33" name="TextBox 32"/>
          <p:cNvSpPr txBox="1"/>
          <p:nvPr/>
        </p:nvSpPr>
        <p:spPr>
          <a:xfrm>
            <a:off x="4330972" y="3763812"/>
            <a:ext cx="4813028" cy="1750479"/>
          </a:xfrm>
          <a:prstGeom prst="rect">
            <a:avLst/>
          </a:prstGeom>
          <a:noFill/>
        </p:spPr>
        <p:txBody>
          <a:bodyPr wrap="square" lIns="57150" tIns="28575" rIns="57150" bIns="28575">
            <a:spAutoFit/>
          </a:bodyPr>
          <a:lstStyle/>
          <a:p>
            <a:pPr>
              <a:defRPr/>
            </a:pPr>
            <a:r>
              <a:rPr lang="en-US" sz="2200" dirty="0">
                <a:latin typeface="Avenir Black"/>
                <a:cs typeface="Avenir Black"/>
              </a:rPr>
              <a:t>For e-A </a:t>
            </a:r>
            <a:r>
              <a:rPr lang="en-US" sz="2200" dirty="0" smtClean="0">
                <a:latin typeface="Avenir Black"/>
                <a:cs typeface="Avenir Black"/>
              </a:rPr>
              <a:t>collisions:</a:t>
            </a:r>
            <a:endParaRPr lang="en-US" sz="2200" dirty="0">
              <a:latin typeface="Avenir Black"/>
              <a:cs typeface="Avenir Black"/>
            </a:endParaRPr>
          </a:p>
          <a:p>
            <a:pPr marL="178594" lvl="1" indent="-178594">
              <a:buFont typeface="Wingdings" charset="2"/>
              <a:buChar char="ü"/>
              <a:defRPr/>
            </a:pPr>
            <a:r>
              <a:rPr lang="en-US" sz="2200" dirty="0">
                <a:solidFill>
                  <a:srgbClr val="FF0000"/>
                </a:solidFill>
                <a:latin typeface="Avenir Book"/>
                <a:cs typeface="Avenir Book"/>
              </a:rPr>
              <a:t>Wide range in </a:t>
            </a:r>
            <a:r>
              <a:rPr lang="en-US" sz="2200" dirty="0" smtClean="0">
                <a:solidFill>
                  <a:srgbClr val="FF0000"/>
                </a:solidFill>
                <a:latin typeface="Avenir Book"/>
                <a:cs typeface="Avenir Book"/>
              </a:rPr>
              <a:t>nuclei </a:t>
            </a:r>
            <a:r>
              <a:rPr lang="en-US" sz="2200" dirty="0">
                <a:solidFill>
                  <a:srgbClr val="FF0000"/>
                </a:solidFill>
                <a:latin typeface="Avenir Book"/>
                <a:cs typeface="Avenir Book"/>
              </a:rPr>
              <a:t>up to A above 200 (Au, </a:t>
            </a:r>
            <a:r>
              <a:rPr lang="en-US" sz="2200" dirty="0" err="1">
                <a:solidFill>
                  <a:srgbClr val="FF0000"/>
                </a:solidFill>
                <a:latin typeface="Avenir Book"/>
                <a:cs typeface="Avenir Book"/>
              </a:rPr>
              <a:t>Pb</a:t>
            </a:r>
            <a:r>
              <a:rPr lang="en-US" sz="2200" dirty="0">
                <a:solidFill>
                  <a:srgbClr val="FF0000"/>
                </a:solidFill>
                <a:latin typeface="Avenir Book"/>
                <a:cs typeface="Avenir Book"/>
              </a:rPr>
              <a:t>)</a:t>
            </a:r>
          </a:p>
          <a:p>
            <a:pPr marL="178594" indent="-178594">
              <a:buFont typeface="Wingdings" charset="2"/>
              <a:buChar char="ü"/>
              <a:defRPr/>
            </a:pPr>
            <a:r>
              <a:rPr lang="en-US" sz="2200" dirty="0">
                <a:solidFill>
                  <a:srgbClr val="0000FF"/>
                </a:solidFill>
                <a:latin typeface="Avenir Book"/>
                <a:cs typeface="Avenir Book"/>
              </a:rPr>
              <a:t>Luminosity per nucleon same as e-p</a:t>
            </a:r>
          </a:p>
          <a:p>
            <a:pPr marL="178594" indent="-178594">
              <a:buFont typeface="Wingdings" charset="2"/>
              <a:buChar char="ü"/>
              <a:defRPr/>
            </a:pPr>
            <a:r>
              <a:rPr lang="en-US" sz="2200" dirty="0">
                <a:solidFill>
                  <a:srgbClr val="0000FF"/>
                </a:solidFill>
                <a:latin typeface="Avenir Book"/>
                <a:cs typeface="Avenir Book"/>
              </a:rPr>
              <a:t>Variable center of mass energy </a:t>
            </a:r>
          </a:p>
        </p:txBody>
      </p:sp>
      <p:sp>
        <p:nvSpPr>
          <p:cNvPr id="34" name="TextBox 33"/>
          <p:cNvSpPr txBox="1"/>
          <p:nvPr/>
        </p:nvSpPr>
        <p:spPr>
          <a:xfrm>
            <a:off x="4359711" y="1949343"/>
            <a:ext cx="4614956" cy="1750479"/>
          </a:xfrm>
          <a:prstGeom prst="rect">
            <a:avLst/>
          </a:prstGeom>
          <a:noFill/>
        </p:spPr>
        <p:txBody>
          <a:bodyPr lIns="57150" tIns="28575" rIns="57150" bIns="28575">
            <a:spAutoFit/>
          </a:bodyPr>
          <a:lstStyle/>
          <a:p>
            <a:pPr>
              <a:defRPr/>
            </a:pPr>
            <a:r>
              <a:rPr lang="en-US" sz="2200" dirty="0">
                <a:latin typeface="Avenir Black"/>
                <a:cs typeface="Avenir Black"/>
              </a:rPr>
              <a:t>For e-N </a:t>
            </a:r>
            <a:r>
              <a:rPr lang="en-US" sz="2200" dirty="0" smtClean="0">
                <a:latin typeface="Avenir Black"/>
                <a:cs typeface="Avenir Black"/>
              </a:rPr>
              <a:t>collisions:</a:t>
            </a:r>
            <a:endParaRPr lang="en-US" sz="2200" dirty="0">
              <a:latin typeface="Avenir Black"/>
              <a:cs typeface="Avenir Black"/>
            </a:endParaRPr>
          </a:p>
          <a:p>
            <a:pPr marL="178594" indent="-178594">
              <a:buFont typeface="Wingdings" charset="2"/>
              <a:buChar char="ü"/>
              <a:defRPr/>
            </a:pPr>
            <a:r>
              <a:rPr lang="en-US" sz="2200" dirty="0">
                <a:solidFill>
                  <a:srgbClr val="FF0000"/>
                </a:solidFill>
                <a:latin typeface="Avenir Book"/>
                <a:cs typeface="Avenir Book"/>
              </a:rPr>
              <a:t>Polarized beams: e, p, d/</a:t>
            </a:r>
            <a:r>
              <a:rPr lang="en-US" sz="2200" baseline="30000" dirty="0">
                <a:solidFill>
                  <a:srgbClr val="FF0000"/>
                </a:solidFill>
                <a:latin typeface="Avenir Book"/>
                <a:cs typeface="Avenir Book"/>
              </a:rPr>
              <a:t>3</a:t>
            </a:r>
            <a:r>
              <a:rPr lang="en-US" sz="2200" dirty="0">
                <a:solidFill>
                  <a:srgbClr val="FF0000"/>
                </a:solidFill>
                <a:latin typeface="Avenir Book"/>
                <a:cs typeface="Avenir Book"/>
              </a:rPr>
              <a:t>He</a:t>
            </a:r>
          </a:p>
          <a:p>
            <a:pPr marL="178594" indent="-178594">
              <a:buFont typeface="Wingdings" charset="2"/>
              <a:buChar char="ü"/>
              <a:defRPr/>
            </a:pPr>
            <a:r>
              <a:rPr lang="en-US" sz="2200" dirty="0" err="1">
                <a:solidFill>
                  <a:srgbClr val="0000FF"/>
                </a:solidFill>
                <a:latin typeface="Avenir Book"/>
                <a:cs typeface="Avenir Book"/>
              </a:rPr>
              <a:t>E</a:t>
            </a:r>
            <a:r>
              <a:rPr lang="en-US" sz="2200" baseline="-25000" dirty="0" err="1">
                <a:solidFill>
                  <a:srgbClr val="0000FF"/>
                </a:solidFill>
                <a:latin typeface="Avenir Book"/>
                <a:cs typeface="Avenir Book"/>
              </a:rPr>
              <a:t>e</a:t>
            </a:r>
            <a:r>
              <a:rPr lang="en-US" sz="2200" dirty="0">
                <a:solidFill>
                  <a:srgbClr val="0000FF"/>
                </a:solidFill>
                <a:latin typeface="Avenir Book"/>
                <a:cs typeface="Avenir Book"/>
              </a:rPr>
              <a:t> =5-10(20) </a:t>
            </a:r>
            <a:r>
              <a:rPr lang="en-US" sz="2200" dirty="0" err="1">
                <a:solidFill>
                  <a:srgbClr val="0000FF"/>
                </a:solidFill>
                <a:latin typeface="Avenir Book"/>
                <a:cs typeface="Avenir Book"/>
              </a:rPr>
              <a:t>GeV</a:t>
            </a:r>
            <a:endParaRPr lang="en-US" sz="2200" dirty="0">
              <a:solidFill>
                <a:srgbClr val="0000FF"/>
              </a:solidFill>
              <a:latin typeface="Avenir Book"/>
              <a:cs typeface="Avenir Book"/>
            </a:endParaRPr>
          </a:p>
          <a:p>
            <a:pPr marL="178594" indent="-178594">
              <a:buFont typeface="Wingdings" charset="2"/>
              <a:buChar char="ü"/>
              <a:defRPr/>
            </a:pPr>
            <a:r>
              <a:rPr lang="en-US" sz="2200" dirty="0">
                <a:solidFill>
                  <a:srgbClr val="0000FF"/>
                </a:solidFill>
                <a:latin typeface="Avenir Book"/>
                <a:cs typeface="Avenir Book"/>
              </a:rPr>
              <a:t>Luminosity </a:t>
            </a:r>
            <a:r>
              <a:rPr lang="en-US" sz="2200" dirty="0" err="1">
                <a:solidFill>
                  <a:srgbClr val="0000FF"/>
                </a:solidFill>
                <a:latin typeface="Avenir Book"/>
                <a:cs typeface="Avenir Book"/>
              </a:rPr>
              <a:t>L</a:t>
            </a:r>
            <a:r>
              <a:rPr lang="en-US" sz="2200" baseline="-25000" dirty="0" err="1">
                <a:solidFill>
                  <a:srgbClr val="0000FF"/>
                </a:solidFill>
                <a:latin typeface="Avenir Book"/>
                <a:cs typeface="Avenir Book"/>
              </a:rPr>
              <a:t>ep</a:t>
            </a:r>
            <a:r>
              <a:rPr lang="en-US" sz="2200" dirty="0">
                <a:solidFill>
                  <a:srgbClr val="0000FF"/>
                </a:solidFill>
                <a:latin typeface="Avenir Book"/>
                <a:cs typeface="Avenir Book"/>
              </a:rPr>
              <a:t> ~ </a:t>
            </a:r>
            <a:r>
              <a:rPr lang="en-US" sz="2200" dirty="0">
                <a:solidFill>
                  <a:srgbClr val="FF0000"/>
                </a:solidFill>
                <a:latin typeface="Avenir Book"/>
                <a:cs typeface="Avenir Book"/>
              </a:rPr>
              <a:t>10</a:t>
            </a:r>
            <a:r>
              <a:rPr lang="en-US" sz="2200" baseline="30000" dirty="0">
                <a:solidFill>
                  <a:srgbClr val="FF0000"/>
                </a:solidFill>
                <a:latin typeface="Avenir Book"/>
                <a:cs typeface="Avenir Book"/>
              </a:rPr>
              <a:t>33-34</a:t>
            </a:r>
            <a:r>
              <a:rPr lang="en-US" sz="2200" dirty="0">
                <a:solidFill>
                  <a:srgbClr val="FF0000"/>
                </a:solidFill>
                <a:latin typeface="Avenir Book"/>
                <a:cs typeface="Avenir Book"/>
              </a:rPr>
              <a:t> </a:t>
            </a:r>
            <a:r>
              <a:rPr lang="en-US" sz="2200" dirty="0">
                <a:solidFill>
                  <a:srgbClr val="0000FF"/>
                </a:solidFill>
                <a:latin typeface="Avenir Book"/>
                <a:cs typeface="Avenir Book"/>
              </a:rPr>
              <a:t>cm</a:t>
            </a:r>
            <a:r>
              <a:rPr lang="en-US" sz="2200" baseline="30000" dirty="0">
                <a:solidFill>
                  <a:srgbClr val="0000FF"/>
                </a:solidFill>
                <a:latin typeface="Avenir Book"/>
                <a:cs typeface="Avenir Book"/>
              </a:rPr>
              <a:t>-2</a:t>
            </a:r>
            <a:r>
              <a:rPr lang="en-US" sz="2200" dirty="0">
                <a:solidFill>
                  <a:srgbClr val="0000FF"/>
                </a:solidFill>
                <a:latin typeface="Avenir Book"/>
                <a:cs typeface="Avenir Book"/>
              </a:rPr>
              <a:t>sec</a:t>
            </a:r>
            <a:r>
              <a:rPr lang="en-US" sz="2200" baseline="30000" dirty="0">
                <a:solidFill>
                  <a:srgbClr val="0000FF"/>
                </a:solidFill>
                <a:latin typeface="Avenir Book"/>
                <a:cs typeface="Avenir Book"/>
              </a:rPr>
              <a:t>-1</a:t>
            </a:r>
          </a:p>
          <a:p>
            <a:pPr marL="178594" indent="-178594">
              <a:buFont typeface="Wingdings" charset="2"/>
              <a:buChar char="ü"/>
              <a:defRPr/>
            </a:pPr>
            <a:r>
              <a:rPr lang="en-US" sz="2200" dirty="0">
                <a:solidFill>
                  <a:srgbClr val="0000FF"/>
                </a:solidFill>
                <a:latin typeface="Avenir Book"/>
                <a:cs typeface="Avenir Book"/>
              </a:rPr>
              <a:t>20-100 (140) </a:t>
            </a:r>
            <a:r>
              <a:rPr lang="en-US" sz="2200" dirty="0" err="1">
                <a:solidFill>
                  <a:srgbClr val="0000FF"/>
                </a:solidFill>
                <a:latin typeface="Avenir Book"/>
                <a:cs typeface="Avenir Book"/>
              </a:rPr>
              <a:t>GeV</a:t>
            </a:r>
            <a:r>
              <a:rPr lang="en-US" sz="2200" dirty="0">
                <a:solidFill>
                  <a:srgbClr val="0000FF"/>
                </a:solidFill>
                <a:latin typeface="Avenir Book"/>
                <a:cs typeface="Avenir Book"/>
              </a:rPr>
              <a:t> </a:t>
            </a:r>
            <a:r>
              <a:rPr lang="en-US" sz="2200" dirty="0">
                <a:solidFill>
                  <a:srgbClr val="FF0000"/>
                </a:solidFill>
                <a:latin typeface="Avenir Book"/>
                <a:cs typeface="Avenir Book"/>
              </a:rPr>
              <a:t>Variable </a:t>
            </a:r>
            <a:r>
              <a:rPr lang="en-US" sz="2200" dirty="0" smtClean="0">
                <a:solidFill>
                  <a:srgbClr val="FF0000"/>
                </a:solidFill>
                <a:latin typeface="Avenir Book"/>
                <a:cs typeface="Avenir Book"/>
              </a:rPr>
              <a:t>C.M.  </a:t>
            </a:r>
            <a:endParaRPr lang="en-US" sz="2200" dirty="0">
              <a:solidFill>
                <a:srgbClr val="FF0000"/>
              </a:solidFill>
              <a:latin typeface="Avenir Book"/>
              <a:cs typeface="Avenir Book"/>
            </a:endParaRPr>
          </a:p>
        </p:txBody>
      </p:sp>
      <p:sp>
        <p:nvSpPr>
          <p:cNvPr id="36" name="Rectangle 35"/>
          <p:cNvSpPr/>
          <p:nvPr/>
        </p:nvSpPr>
        <p:spPr>
          <a:xfrm>
            <a:off x="295436" y="1078650"/>
            <a:ext cx="914400" cy="304351"/>
          </a:xfrm>
          <a:prstGeom prst="rect">
            <a:avLst/>
          </a:prstGeom>
          <a:solidFill>
            <a:srgbClr val="3BA0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8"/>
          <p:cNvSpPr txBox="1">
            <a:spLocks noChangeArrowheads="1"/>
          </p:cNvSpPr>
          <p:nvPr/>
        </p:nvSpPr>
        <p:spPr bwMode="auto">
          <a:xfrm>
            <a:off x="4359710" y="1036317"/>
            <a:ext cx="4544400" cy="769441"/>
          </a:xfrm>
          <a:prstGeom prst="rect">
            <a:avLst/>
          </a:prstGeom>
          <a:solidFill>
            <a:srgbClr val="FFD90A"/>
          </a:solidFill>
          <a:ln/>
          <a:effectLst>
            <a:innerShdw blurRad="63500" dist="50800" dir="8100000">
              <a:prstClr val="black">
                <a:alpha val="50000"/>
              </a:prstClr>
            </a:inn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algn="ctr" eaLnBrk="1" hangingPunct="1"/>
            <a:r>
              <a:rPr lang="en-US" sz="2200" dirty="0" smtClean="0">
                <a:latin typeface="Avenir Book"/>
                <a:cs typeface="Avenir Book"/>
              </a:rPr>
              <a:t>Key parameters:</a:t>
            </a:r>
            <a:endParaRPr lang="en-US" sz="2200" dirty="0">
              <a:latin typeface="Avenir Book"/>
              <a:cs typeface="Avenir Book"/>
            </a:endParaRPr>
          </a:p>
          <a:p>
            <a:pPr algn="ctr" eaLnBrk="1" hangingPunct="1"/>
            <a:r>
              <a:rPr lang="en-US" sz="2200" dirty="0" smtClean="0">
                <a:solidFill>
                  <a:schemeClr val="tx1">
                    <a:lumMod val="50000"/>
                    <a:lumOff val="50000"/>
                  </a:schemeClr>
                </a:solidFill>
                <a:latin typeface="Avenir Black" charset="0"/>
                <a:cs typeface="Avenir Black" charset="0"/>
              </a:rPr>
              <a:t>Energy, Luminosity, Polarization</a:t>
            </a:r>
            <a:endParaRPr lang="en-US" sz="2200" dirty="0">
              <a:solidFill>
                <a:schemeClr val="tx1">
                  <a:lumMod val="50000"/>
                  <a:lumOff val="50000"/>
                </a:schemeClr>
              </a:solidFill>
              <a:latin typeface="Avenir Black" charset="0"/>
              <a:cs typeface="Avenir Black" charset="0"/>
            </a:endParaRPr>
          </a:p>
        </p:txBody>
      </p:sp>
      <p:sp>
        <p:nvSpPr>
          <p:cNvPr id="3" name="Rectangle 2"/>
          <p:cNvSpPr/>
          <p:nvPr/>
        </p:nvSpPr>
        <p:spPr>
          <a:xfrm>
            <a:off x="-1" y="6206276"/>
            <a:ext cx="3965223" cy="276999"/>
          </a:xfrm>
          <a:prstGeom prst="rect">
            <a:avLst/>
          </a:prstGeom>
        </p:spPr>
        <p:txBody>
          <a:bodyPr wrap="square">
            <a:spAutoFit/>
          </a:bodyPr>
          <a:lstStyle/>
          <a:p>
            <a:r>
              <a:rPr lang="tr-TR" sz="1200" dirty="0" err="1">
                <a:latin typeface="Avenir Black"/>
                <a:cs typeface="Avenir Black"/>
              </a:rPr>
              <a:t>Accardi</a:t>
            </a:r>
            <a:r>
              <a:rPr lang="tr-TR" sz="1200" dirty="0">
                <a:latin typeface="Avenir Black"/>
                <a:cs typeface="Avenir Black"/>
              </a:rPr>
              <a:t> et al., </a:t>
            </a:r>
            <a:r>
              <a:rPr lang="tr-TR" sz="1200" dirty="0" err="1" smtClean="0">
                <a:latin typeface="Avenir Black"/>
                <a:cs typeface="Avenir Black"/>
              </a:rPr>
              <a:t>Eur</a:t>
            </a:r>
            <a:r>
              <a:rPr lang="tr-TR" sz="1200" dirty="0">
                <a:latin typeface="Avenir Black"/>
                <a:cs typeface="Avenir Black"/>
              </a:rPr>
              <a:t>. </a:t>
            </a:r>
            <a:r>
              <a:rPr lang="tr-TR" sz="1200" dirty="0" err="1">
                <a:latin typeface="Avenir Black"/>
                <a:cs typeface="Avenir Black"/>
              </a:rPr>
              <a:t>Phys</a:t>
            </a:r>
            <a:r>
              <a:rPr lang="tr-TR" sz="1200" dirty="0">
                <a:latin typeface="Avenir Black"/>
                <a:cs typeface="Avenir Black"/>
              </a:rPr>
              <a:t>. J. A (2016) 52: 268 </a:t>
            </a:r>
            <a:endParaRPr lang="en-US" sz="1200" dirty="0"/>
          </a:p>
        </p:txBody>
      </p:sp>
      <p:sp>
        <p:nvSpPr>
          <p:cNvPr id="20" name="TextBox 19"/>
          <p:cNvSpPr txBox="1"/>
          <p:nvPr/>
        </p:nvSpPr>
        <p:spPr>
          <a:xfrm>
            <a:off x="2430963" y="919705"/>
            <a:ext cx="1633038" cy="276999"/>
          </a:xfrm>
          <a:prstGeom prst="rect">
            <a:avLst/>
          </a:prstGeom>
          <a:noFill/>
        </p:spPr>
        <p:txBody>
          <a:bodyPr wrap="square" rtlCol="0">
            <a:spAutoFit/>
          </a:bodyPr>
          <a:lstStyle/>
          <a:p>
            <a:r>
              <a:rPr lang="tr-TR" sz="1200" dirty="0" err="1" smtClean="0">
                <a:latin typeface="Avenir Black"/>
                <a:cs typeface="Avenir Black"/>
              </a:rPr>
              <a:t>arXiv</a:t>
            </a:r>
            <a:r>
              <a:rPr lang="tr-TR" sz="1200" dirty="0" smtClean="0">
                <a:latin typeface="Avenir Black"/>
                <a:cs typeface="Avenir Black"/>
              </a:rPr>
              <a:t>: 1212.1701.v3</a:t>
            </a:r>
            <a:endParaRPr lang="en-US" sz="1200" dirty="0">
              <a:latin typeface="Avenir Black"/>
              <a:cs typeface="Avenir Black"/>
            </a:endParaRPr>
          </a:p>
        </p:txBody>
      </p:sp>
      <p:grpSp>
        <p:nvGrpSpPr>
          <p:cNvPr id="6" name="Group 5"/>
          <p:cNvGrpSpPr/>
          <p:nvPr/>
        </p:nvGrpSpPr>
        <p:grpSpPr>
          <a:xfrm>
            <a:off x="136495" y="849150"/>
            <a:ext cx="2298186" cy="3172517"/>
            <a:chOff x="178828" y="919705"/>
            <a:chExt cx="2298186" cy="3172517"/>
          </a:xfrm>
        </p:grpSpPr>
        <p:grpSp>
          <p:nvGrpSpPr>
            <p:cNvPr id="30" name="Group 29"/>
            <p:cNvGrpSpPr/>
            <p:nvPr/>
          </p:nvGrpSpPr>
          <p:grpSpPr>
            <a:xfrm>
              <a:off x="178828" y="919705"/>
              <a:ext cx="2298186" cy="3172517"/>
              <a:chOff x="661299" y="1605020"/>
              <a:chExt cx="5995328" cy="7764442"/>
            </a:xfrm>
            <a:effectLst>
              <a:outerShdw blurRad="292100" dist="139700" dir="2700000" algn="tl" rotWithShape="0">
                <a:prstClr val="black">
                  <a:alpha val="65000"/>
                </a:prstClr>
              </a:outerShdw>
            </a:effectLst>
          </p:grpSpPr>
          <p:pic>
            <p:nvPicPr>
              <p:cNvPr id="31" name="Picture 30"/>
              <p:cNvPicPr>
                <a:picLocks noChangeAspect="1"/>
              </p:cNvPicPr>
              <p:nvPr/>
            </p:nvPicPr>
            <p:blipFill>
              <a:blip r:embed="rId3"/>
              <a:stretch>
                <a:fillRect/>
              </a:stretch>
            </p:blipFill>
            <p:spPr>
              <a:xfrm>
                <a:off x="661299" y="1605020"/>
                <a:ext cx="5995328" cy="7764442"/>
              </a:xfrm>
              <a:prstGeom prst="rect">
                <a:avLst/>
              </a:prstGeom>
              <a:ln>
                <a:noFill/>
              </a:ln>
              <a:effectLst>
                <a:outerShdw blurRad="292100" dist="139700" dir="2700000" algn="tl" rotWithShape="0">
                  <a:srgbClr val="333333">
                    <a:alpha val="65000"/>
                  </a:srgbClr>
                </a:outerShdw>
              </a:effectLst>
            </p:spPr>
          </p:pic>
          <p:sp>
            <p:nvSpPr>
              <p:cNvPr id="32" name="TextBox 31"/>
              <p:cNvSpPr txBox="1"/>
              <p:nvPr/>
            </p:nvSpPr>
            <p:spPr>
              <a:xfrm>
                <a:off x="661299" y="1631736"/>
                <a:ext cx="1296160" cy="507161"/>
              </a:xfrm>
              <a:prstGeom prst="rect">
                <a:avLst/>
              </a:prstGeom>
              <a:noFill/>
              <a:ln>
                <a:noFill/>
              </a:ln>
            </p:spPr>
            <p:txBody>
              <a:bodyPr wrap="none">
                <a:spAutoFit/>
              </a:bodyPr>
              <a:lstStyle/>
              <a:p>
                <a:pPr>
                  <a:defRPr/>
                </a:pPr>
                <a:r>
                  <a:rPr lang="en-US" sz="800" dirty="0"/>
                  <a:t>1212.1701.v3</a:t>
                </a:r>
              </a:p>
              <a:p>
                <a:pPr>
                  <a:defRPr/>
                </a:pPr>
                <a:r>
                  <a:rPr lang="en-US" sz="800" dirty="0"/>
                  <a:t>A. </a:t>
                </a:r>
                <a:r>
                  <a:rPr lang="en-US" sz="800" dirty="0" err="1"/>
                  <a:t>Accardi</a:t>
                </a:r>
                <a:r>
                  <a:rPr lang="en-US" sz="800" dirty="0"/>
                  <a:t> et al</a:t>
                </a:r>
              </a:p>
            </p:txBody>
          </p:sp>
        </p:grpSp>
        <p:sp>
          <p:nvSpPr>
            <p:cNvPr id="5" name="Rectangle 4"/>
            <p:cNvSpPr/>
            <p:nvPr/>
          </p:nvSpPr>
          <p:spPr>
            <a:xfrm>
              <a:off x="224881" y="933816"/>
              <a:ext cx="914400" cy="422757"/>
            </a:xfrm>
            <a:prstGeom prst="rect">
              <a:avLst/>
            </a:prstGeom>
            <a:solidFill>
              <a:srgbClr val="3BA0B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Screen Shot 2016-11-01 at 11.47.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3217" y="3271542"/>
            <a:ext cx="2389021" cy="3000634"/>
          </a:xfrm>
          <a:prstGeom prst="rect">
            <a:avLst/>
          </a:prstGeom>
          <a:ln>
            <a:noFill/>
          </a:ln>
          <a:effectLst>
            <a:outerShdw blurRad="292100" dist="139700" dir="2700000" algn="tl" rotWithShape="0">
              <a:srgbClr val="333333">
                <a:alpha val="65000"/>
              </a:srgbClr>
            </a:outerShdw>
          </a:effectLst>
        </p:spPr>
      </p:pic>
      <p:sp>
        <p:nvSpPr>
          <p:cNvPr id="23" name="TextBox 8"/>
          <p:cNvSpPr txBox="1">
            <a:spLocks noChangeArrowheads="1"/>
          </p:cNvSpPr>
          <p:nvPr/>
        </p:nvSpPr>
        <p:spPr bwMode="auto">
          <a:xfrm>
            <a:off x="4361203" y="5590880"/>
            <a:ext cx="4544400" cy="800219"/>
          </a:xfrm>
          <a:prstGeom prst="rect">
            <a:avLst/>
          </a:prstGeom>
          <a:solidFill>
            <a:srgbClr val="FFD90A"/>
          </a:solidFill>
          <a:ln/>
          <a:effectLst>
            <a:innerShdw blurRad="63500" dist="50800" dir="8100000">
              <a:prstClr val="black">
                <a:alpha val="50000"/>
              </a:prstClr>
            </a:innerShdw>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wrap="square">
            <a:spAutoFit/>
          </a:bodyPr>
          <a:lstStyle>
            <a:lvl1pPr eaLnBrk="0" hangingPunct="0">
              <a:defRPr sz="2900">
                <a:solidFill>
                  <a:schemeClr val="tx1"/>
                </a:solidFill>
                <a:latin typeface="Arial" charset="0"/>
                <a:ea typeface="ＭＳ Ｐゴシック" charset="0"/>
                <a:cs typeface="ＭＳ Ｐゴシック" charset="0"/>
              </a:defRPr>
            </a:lvl1pPr>
            <a:lvl2pPr marL="742950" indent="-285750" eaLnBrk="0" hangingPunct="0">
              <a:defRPr sz="2900">
                <a:solidFill>
                  <a:schemeClr val="tx1"/>
                </a:solidFill>
                <a:latin typeface="Arial" charset="0"/>
                <a:ea typeface="ＭＳ Ｐゴシック" charset="0"/>
              </a:defRPr>
            </a:lvl2pPr>
            <a:lvl3pPr marL="1143000" indent="-228600" eaLnBrk="0" hangingPunct="0">
              <a:defRPr sz="2900">
                <a:solidFill>
                  <a:schemeClr val="tx1"/>
                </a:solidFill>
                <a:latin typeface="Arial" charset="0"/>
                <a:ea typeface="ＭＳ Ｐゴシック" charset="0"/>
              </a:defRPr>
            </a:lvl3pPr>
            <a:lvl4pPr marL="1600200" indent="-228600" eaLnBrk="0" hangingPunct="0">
              <a:defRPr sz="2900">
                <a:solidFill>
                  <a:schemeClr val="tx1"/>
                </a:solidFill>
                <a:latin typeface="Arial" charset="0"/>
                <a:ea typeface="ＭＳ Ｐゴシック" charset="0"/>
              </a:defRPr>
            </a:lvl4pPr>
            <a:lvl5pPr marL="2057400" indent="-228600" eaLnBrk="0" hangingPunct="0">
              <a:defRPr sz="2900">
                <a:solidFill>
                  <a:schemeClr val="tx1"/>
                </a:solidFill>
                <a:latin typeface="Arial" charset="0"/>
                <a:ea typeface="ＭＳ Ｐゴシック" charset="0"/>
              </a:defRPr>
            </a:lvl5pPr>
            <a:lvl6pPr marL="2514600" indent="-228600" defTabSz="730250" eaLnBrk="0" fontAlgn="base" hangingPunct="0">
              <a:spcBef>
                <a:spcPct val="0"/>
              </a:spcBef>
              <a:spcAft>
                <a:spcPct val="0"/>
              </a:spcAft>
              <a:defRPr sz="2900">
                <a:solidFill>
                  <a:schemeClr val="tx1"/>
                </a:solidFill>
                <a:latin typeface="Arial" charset="0"/>
                <a:ea typeface="ＭＳ Ｐゴシック" charset="0"/>
              </a:defRPr>
            </a:lvl6pPr>
            <a:lvl7pPr marL="2971800" indent="-228600" defTabSz="730250" eaLnBrk="0" fontAlgn="base" hangingPunct="0">
              <a:spcBef>
                <a:spcPct val="0"/>
              </a:spcBef>
              <a:spcAft>
                <a:spcPct val="0"/>
              </a:spcAft>
              <a:defRPr sz="2900">
                <a:solidFill>
                  <a:schemeClr val="tx1"/>
                </a:solidFill>
                <a:latin typeface="Arial" charset="0"/>
                <a:ea typeface="ＭＳ Ｐゴシック" charset="0"/>
              </a:defRPr>
            </a:lvl7pPr>
            <a:lvl8pPr marL="3429000" indent="-228600" defTabSz="730250" eaLnBrk="0" fontAlgn="base" hangingPunct="0">
              <a:spcBef>
                <a:spcPct val="0"/>
              </a:spcBef>
              <a:spcAft>
                <a:spcPct val="0"/>
              </a:spcAft>
              <a:defRPr sz="2900">
                <a:solidFill>
                  <a:schemeClr val="tx1"/>
                </a:solidFill>
                <a:latin typeface="Arial" charset="0"/>
                <a:ea typeface="ＭＳ Ｐゴシック" charset="0"/>
              </a:defRPr>
            </a:lvl8pPr>
            <a:lvl9pPr marL="3886200" indent="-228600" defTabSz="730250" eaLnBrk="0" fontAlgn="base" hangingPunct="0">
              <a:spcBef>
                <a:spcPct val="0"/>
              </a:spcBef>
              <a:spcAft>
                <a:spcPct val="0"/>
              </a:spcAft>
              <a:defRPr sz="2900">
                <a:solidFill>
                  <a:schemeClr val="tx1"/>
                </a:solidFill>
                <a:latin typeface="Arial" charset="0"/>
                <a:ea typeface="ＭＳ Ｐゴシック" charset="0"/>
              </a:defRPr>
            </a:lvl9pPr>
          </a:lstStyle>
          <a:p>
            <a:pPr algn="ctr" eaLnBrk="1" hangingPunct="1"/>
            <a:r>
              <a:rPr lang="en-US" sz="2200" dirty="0">
                <a:solidFill>
                  <a:srgbClr val="7F7F7F"/>
                </a:solidFill>
                <a:latin typeface="Avenir Black"/>
                <a:cs typeface="Avenir Black"/>
              </a:rPr>
              <a:t>World’s first</a:t>
            </a:r>
          </a:p>
          <a:p>
            <a:pPr algn="ctr" eaLnBrk="1" hangingPunct="1"/>
            <a:r>
              <a:rPr lang="en-US" sz="2200" dirty="0">
                <a:solidFill>
                  <a:srgbClr val="7F7F7F"/>
                </a:solidFill>
                <a:latin typeface="Avenir Black" charset="0"/>
                <a:cs typeface="Avenir Black" charset="0"/>
              </a:rPr>
              <a:t>Polarized e-N</a:t>
            </a:r>
            <a:r>
              <a:rPr lang="en-US" sz="2200" dirty="0">
                <a:solidFill>
                  <a:schemeClr val="bg1"/>
                </a:solidFill>
                <a:latin typeface="Avenir Black" charset="0"/>
                <a:cs typeface="Avenir Black" charset="0"/>
              </a:rPr>
              <a:t> </a:t>
            </a:r>
            <a:r>
              <a:rPr lang="en-US" sz="2400" dirty="0">
                <a:solidFill>
                  <a:schemeClr val="bg1"/>
                </a:solidFill>
                <a:latin typeface="Avenir Book"/>
                <a:cs typeface="Avenir Book"/>
              </a:rPr>
              <a:t>&amp;</a:t>
            </a:r>
            <a:r>
              <a:rPr lang="en-US" sz="2400" dirty="0">
                <a:latin typeface="Avenir Book"/>
                <a:cs typeface="Avenir Book"/>
              </a:rPr>
              <a:t> </a:t>
            </a:r>
            <a:r>
              <a:rPr lang="en-US" sz="2200" dirty="0">
                <a:solidFill>
                  <a:srgbClr val="7F7F7F"/>
                </a:solidFill>
                <a:latin typeface="Avenir Black" charset="0"/>
                <a:cs typeface="Avenir Black" charset="0"/>
              </a:rPr>
              <a:t>e-A collider</a:t>
            </a:r>
          </a:p>
        </p:txBody>
      </p:sp>
    </p:spTree>
    <p:extLst>
      <p:ext uri="{BB962C8B-B14F-4D97-AF65-F5344CB8AC3E}">
        <p14:creationId xmlns:p14="http://schemas.microsoft.com/office/powerpoint/2010/main" val="22122966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54962"/>
            <a:ext cx="9144000" cy="681903"/>
          </a:xfrm>
        </p:spPr>
        <p:txBody>
          <a:bodyPr/>
          <a:lstStyle/>
          <a:p>
            <a:pPr eaLnBrk="1" hangingPunct="1"/>
            <a:r>
              <a:rPr lang="en-US" sz="3400" dirty="0" smtClean="0">
                <a:solidFill>
                  <a:srgbClr val="FF0000"/>
                </a:solidFill>
                <a:latin typeface="Avenir Book" charset="0"/>
                <a:ea typeface="ＭＳ Ｐゴシック" charset="0"/>
                <a:cs typeface="Avenir Book" charset="0"/>
              </a:rPr>
              <a:t>Kinematical Coverage for 3D-Imaging</a:t>
            </a:r>
            <a:endParaRPr lang="en-US" sz="3400" dirty="0">
              <a:solidFill>
                <a:srgbClr val="FF0000"/>
              </a:solidFill>
              <a:latin typeface="Avenir Book" charset="0"/>
              <a:ea typeface="ＭＳ Ｐゴシック" charset="0"/>
              <a:cs typeface="Avenir Book" charset="0"/>
            </a:endParaRPr>
          </a:p>
        </p:txBody>
      </p:sp>
      <p:pic>
        <p:nvPicPr>
          <p:cNvPr id="5" name="Picture 4" descr="Screen Shot 2016-10-30 at 00.04.09.png"/>
          <p:cNvPicPr>
            <a:picLocks noChangeAspect="1"/>
          </p:cNvPicPr>
          <p:nvPr/>
        </p:nvPicPr>
        <p:blipFill rotWithShape="1">
          <a:blip r:embed="rId3">
            <a:extLst>
              <a:ext uri="{28A0092B-C50C-407E-A947-70E740481C1C}">
                <a14:useLocalDpi xmlns:a14="http://schemas.microsoft.com/office/drawing/2010/main" val="0"/>
              </a:ext>
            </a:extLst>
          </a:blip>
          <a:srcRect l="2712" t="4512" b="4363"/>
          <a:stretch/>
        </p:blipFill>
        <p:spPr>
          <a:xfrm>
            <a:off x="2046110" y="888999"/>
            <a:ext cx="4935361" cy="2302937"/>
          </a:xfrm>
          <a:prstGeom prst="rect">
            <a:avLst/>
          </a:prstGeom>
          <a:ln>
            <a:noFill/>
          </a:ln>
          <a:effectLst>
            <a:outerShdw blurRad="292100" dist="139700" dir="2700000" algn="tl" rotWithShape="0">
              <a:srgbClr val="333333">
                <a:alpha val="65000"/>
              </a:srgbClr>
            </a:outerShdw>
          </a:effectLst>
        </p:spPr>
      </p:pic>
      <p:pic>
        <p:nvPicPr>
          <p:cNvPr id="6" name="Picture 5" descr="Screen Shot 2016-10-29 at 23.54.46.png"/>
          <p:cNvPicPr>
            <a:picLocks noChangeAspect="1"/>
          </p:cNvPicPr>
          <p:nvPr/>
        </p:nvPicPr>
        <p:blipFill rotWithShape="1">
          <a:blip r:embed="rId4">
            <a:extLst>
              <a:ext uri="{28A0092B-C50C-407E-A947-70E740481C1C}">
                <a14:useLocalDpi xmlns:a14="http://schemas.microsoft.com/office/drawing/2010/main" val="0"/>
              </a:ext>
            </a:extLst>
          </a:blip>
          <a:srcRect t="2747"/>
          <a:stretch/>
        </p:blipFill>
        <p:spPr>
          <a:xfrm>
            <a:off x="4670778" y="3332543"/>
            <a:ext cx="4360300" cy="3088013"/>
          </a:xfrm>
          <a:prstGeom prst="rect">
            <a:avLst/>
          </a:prstGeom>
          <a:noFill/>
          <a:ln>
            <a:noFill/>
          </a:ln>
        </p:spPr>
      </p:pic>
      <p:pic>
        <p:nvPicPr>
          <p:cNvPr id="7" name="Picture 6" descr="Screen Shot 2016-10-30 at 00.00.4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444" y="3332543"/>
            <a:ext cx="4360301" cy="3102870"/>
          </a:xfrm>
          <a:prstGeom prst="rect">
            <a:avLst/>
          </a:prstGeom>
          <a:noFill/>
          <a:ln>
            <a:noFill/>
          </a:ln>
        </p:spPr>
      </p:pic>
      <p:sp>
        <p:nvSpPr>
          <p:cNvPr id="2" name="TextBox 1"/>
          <p:cNvSpPr txBox="1"/>
          <p:nvPr/>
        </p:nvSpPr>
        <p:spPr>
          <a:xfrm>
            <a:off x="5249334" y="4856543"/>
            <a:ext cx="812984" cy="369332"/>
          </a:xfrm>
          <a:prstGeom prst="rect">
            <a:avLst/>
          </a:prstGeom>
          <a:noFill/>
        </p:spPr>
        <p:txBody>
          <a:bodyPr wrap="none" rtlCol="0">
            <a:spAutoFit/>
          </a:bodyPr>
          <a:lstStyle/>
          <a:p>
            <a:r>
              <a:rPr lang="en-US" dirty="0" smtClean="0">
                <a:solidFill>
                  <a:schemeClr val="accent6">
                    <a:lumMod val="75000"/>
                  </a:schemeClr>
                </a:solidFill>
                <a:latin typeface="Avenir Black"/>
                <a:cs typeface="Avenir Black"/>
              </a:rPr>
              <a:t>DVCS</a:t>
            </a:r>
            <a:endParaRPr lang="en-US" dirty="0">
              <a:solidFill>
                <a:schemeClr val="accent6">
                  <a:lumMod val="75000"/>
                </a:schemeClr>
              </a:solidFill>
              <a:latin typeface="Avenir Black"/>
              <a:cs typeface="Avenir Black"/>
            </a:endParaRPr>
          </a:p>
        </p:txBody>
      </p:sp>
      <p:sp>
        <p:nvSpPr>
          <p:cNvPr id="9" name="TextBox 8"/>
          <p:cNvSpPr txBox="1"/>
          <p:nvPr/>
        </p:nvSpPr>
        <p:spPr>
          <a:xfrm>
            <a:off x="759178" y="4726597"/>
            <a:ext cx="774328" cy="369332"/>
          </a:xfrm>
          <a:prstGeom prst="rect">
            <a:avLst/>
          </a:prstGeom>
          <a:noFill/>
        </p:spPr>
        <p:txBody>
          <a:bodyPr wrap="none" rtlCol="0">
            <a:spAutoFit/>
          </a:bodyPr>
          <a:lstStyle/>
          <a:p>
            <a:r>
              <a:rPr lang="en-US" dirty="0" smtClean="0">
                <a:solidFill>
                  <a:schemeClr val="accent6">
                    <a:lumMod val="75000"/>
                  </a:schemeClr>
                </a:solidFill>
                <a:latin typeface="Avenir Black"/>
                <a:cs typeface="Avenir Black"/>
              </a:rPr>
              <a:t>SIDIS</a:t>
            </a:r>
            <a:endParaRPr lang="en-US" dirty="0">
              <a:solidFill>
                <a:schemeClr val="accent6">
                  <a:lumMod val="75000"/>
                </a:schemeClr>
              </a:solidFill>
              <a:latin typeface="Avenir Black"/>
              <a:cs typeface="Avenir Black"/>
            </a:endParaRPr>
          </a:p>
        </p:txBody>
      </p:sp>
    </p:spTree>
    <p:extLst>
      <p:ext uri="{BB962C8B-B14F-4D97-AF65-F5344CB8AC3E}">
        <p14:creationId xmlns:p14="http://schemas.microsoft.com/office/powerpoint/2010/main" val="223294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21635</TotalTime>
  <Words>2688</Words>
  <Application>Microsoft Macintosh PowerPoint</Application>
  <PresentationFormat>On-screen Show (4:3)</PresentationFormat>
  <Paragraphs>392</Paragraphs>
  <Slides>35</Slides>
  <Notes>16</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JLabPowerpointMain</vt:lpstr>
      <vt:lpstr>1_JLabPowerpointMain</vt:lpstr>
      <vt:lpstr>Nuove opportunita' per la Fisica Adronica negli USA</vt:lpstr>
      <vt:lpstr>Outline</vt:lpstr>
      <vt:lpstr>Physics Motivation: an asymmetric path </vt:lpstr>
      <vt:lpstr>PowerPoint Presentation</vt:lpstr>
      <vt:lpstr>Resolving the Structure of the Proton</vt:lpstr>
      <vt:lpstr>The answer: an Electron Ion Collider</vt:lpstr>
      <vt:lpstr>PowerPoint Presentation</vt:lpstr>
      <vt:lpstr>PowerPoint Presentation</vt:lpstr>
      <vt:lpstr>Kinematical Coverage for 3D-Imaging</vt:lpstr>
      <vt:lpstr>Spacial Imaging with EIC</vt:lpstr>
      <vt:lpstr>Nuclear gluons and sea quarks with EIC</vt:lpstr>
      <vt:lpstr>Hadronization in cold QCD matter with EIC</vt:lpstr>
      <vt:lpstr>Gluon Saturation with EIC</vt:lpstr>
      <vt:lpstr>The 2015 Long Range Plan for Nuclear Science</vt:lpstr>
      <vt:lpstr>Report Card on DOE NP Stewardship </vt:lpstr>
      <vt:lpstr>JLEIC (Jefferson Lab)</vt:lpstr>
      <vt:lpstr>eRHIC (Brookhaven National Lab)</vt:lpstr>
      <vt:lpstr>EIC Accelerator Developments</vt:lpstr>
      <vt:lpstr>EIC Challenges</vt:lpstr>
      <vt:lpstr>Interaction Region Concept @ JLEIC</vt:lpstr>
      <vt:lpstr>Detector and Interaction Region @ JLEIC</vt:lpstr>
      <vt:lpstr>BeAST Detector @ eRHIC</vt:lpstr>
      <vt:lpstr>EIC Detector Requirements and R&amp;D</vt:lpstr>
      <vt:lpstr>EIC User Group (EICUG)</vt:lpstr>
      <vt:lpstr>PowerPoint Presentation</vt:lpstr>
      <vt:lpstr>PowerPoint Presentation</vt:lpstr>
      <vt:lpstr> EIC Timeline</vt:lpstr>
      <vt:lpstr>National Academy of Sciences </vt:lpstr>
      <vt:lpstr>Conclusions and Outlook</vt:lpstr>
      <vt:lpstr>Backup</vt:lpstr>
      <vt:lpstr>The Proton Spin</vt:lpstr>
      <vt:lpstr>Charge to the EIC (2016)</vt:lpstr>
      <vt:lpstr>Community Panel Evaluation on EIC R&amp;D (DRAFT)</vt:lpstr>
      <vt:lpstr>CM energies &amp; Luminosity for e.m. scattering</vt:lpstr>
      <vt:lpstr>PowerPoint Presentation</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dchopard</dc:creator>
  <cp:lastModifiedBy>patrizia rossi</cp:lastModifiedBy>
  <cp:revision>884</cp:revision>
  <cp:lastPrinted>2016-09-20T20:25:02Z</cp:lastPrinted>
  <dcterms:created xsi:type="dcterms:W3CDTF">2013-08-22T19:51:08Z</dcterms:created>
  <dcterms:modified xsi:type="dcterms:W3CDTF">2016-11-15T10:40:14Z</dcterms:modified>
</cp:coreProperties>
</file>