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</p:sldMasterIdLst>
  <p:notesMasterIdLst>
    <p:notesMasterId r:id="rId44"/>
  </p:notesMasterIdLst>
  <p:handoutMasterIdLst>
    <p:handoutMasterId r:id="rId45"/>
  </p:handoutMasterIdLst>
  <p:sldIdLst>
    <p:sldId id="316" r:id="rId2"/>
    <p:sldId id="329" r:id="rId3"/>
    <p:sldId id="324" r:id="rId4"/>
    <p:sldId id="263" r:id="rId5"/>
    <p:sldId id="278" r:id="rId6"/>
    <p:sldId id="286" r:id="rId7"/>
    <p:sldId id="325" r:id="rId8"/>
    <p:sldId id="262" r:id="rId9"/>
    <p:sldId id="271" r:id="rId10"/>
    <p:sldId id="289" r:id="rId11"/>
    <p:sldId id="291" r:id="rId12"/>
    <p:sldId id="308" r:id="rId13"/>
    <p:sldId id="290" r:id="rId14"/>
    <p:sldId id="327" r:id="rId15"/>
    <p:sldId id="294" r:id="rId16"/>
    <p:sldId id="297" r:id="rId17"/>
    <p:sldId id="295" r:id="rId18"/>
    <p:sldId id="296" r:id="rId19"/>
    <p:sldId id="298" r:id="rId20"/>
    <p:sldId id="300" r:id="rId21"/>
    <p:sldId id="301" r:id="rId22"/>
    <p:sldId id="302" r:id="rId23"/>
    <p:sldId id="269" r:id="rId24"/>
    <p:sldId id="273" r:id="rId25"/>
    <p:sldId id="303" r:id="rId26"/>
    <p:sldId id="304" r:id="rId27"/>
    <p:sldId id="305" r:id="rId28"/>
    <p:sldId id="306" r:id="rId29"/>
    <p:sldId id="307" r:id="rId30"/>
    <p:sldId id="275" r:id="rId31"/>
    <p:sldId id="310" r:id="rId32"/>
    <p:sldId id="267" r:id="rId33"/>
    <p:sldId id="319" r:id="rId34"/>
    <p:sldId id="322" r:id="rId35"/>
    <p:sldId id="320" r:id="rId36"/>
    <p:sldId id="321" r:id="rId37"/>
    <p:sldId id="323" r:id="rId38"/>
    <p:sldId id="326" r:id="rId39"/>
    <p:sldId id="317" r:id="rId40"/>
    <p:sldId id="328" r:id="rId41"/>
    <p:sldId id="309" r:id="rId42"/>
    <p:sldId id="29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6578"/>
    <a:srgbClr val="66CCFF"/>
    <a:srgbClr val="43DD52"/>
    <a:srgbClr val="99FF99"/>
    <a:srgbClr val="A7A719"/>
    <a:srgbClr val="A89718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11397-2697-4EDC-A44E-9702F6A6ADEF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INFN 2016 (LNF)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5B299-E3D8-4508-A661-4740C7344D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95262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E4ED7-32AF-4B02-83BA-D10B6F3C87BC}" type="datetimeFigureOut">
              <a:rPr lang="en-GB" smtClean="0"/>
              <a:t>15/11/2016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INFN 2016 (LNF)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18D49-714F-4D6E-8C1B-F55FEC0389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327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INFN 2016 (LNF)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253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4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INFN 2016 (LNF)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13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INFN 2016 (LNF)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6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INFN 2016 (LNF)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12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INFN 2016 (LNF)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459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INFN 2016 (LNF)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876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INFN 2016 (LNF)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18D49-714F-4D6E-8C1B-F55FEC03899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10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36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29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571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1933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2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20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888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048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53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843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35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38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120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83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07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27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53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ED57B-97DC-401D-BA43-6170C854A4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671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4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11" Type="http://schemas.openxmlformats.org/officeDocument/2006/relationships/image" Target="../media/image42.png"/><Relationship Id="rId5" Type="http://schemas.openxmlformats.org/officeDocument/2006/relationships/image" Target="../media/image28.emf"/><Relationship Id="rId10" Type="http://schemas.openxmlformats.org/officeDocument/2006/relationships/image" Target="../media/image33.jpeg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emf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emf"/><Relationship Id="rId5" Type="http://schemas.openxmlformats.org/officeDocument/2006/relationships/image" Target="../media/image76.emf"/><Relationship Id="rId4" Type="http://schemas.openxmlformats.org/officeDocument/2006/relationships/image" Target="../media/image7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emf"/><Relationship Id="rId5" Type="http://schemas.openxmlformats.org/officeDocument/2006/relationships/image" Target="../media/image81.png"/><Relationship Id="rId4" Type="http://schemas.openxmlformats.org/officeDocument/2006/relationships/image" Target="../media/image8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6.emf"/><Relationship Id="rId7" Type="http://schemas.openxmlformats.org/officeDocument/2006/relationships/image" Target="../media/image89.e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780.png"/><Relationship Id="rId4" Type="http://schemas.openxmlformats.org/officeDocument/2006/relationships/image" Target="../media/image87.emf"/><Relationship Id="rId9" Type="http://schemas.openxmlformats.org/officeDocument/2006/relationships/image" Target="../media/image9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88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100.png"/><Relationship Id="rId4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emf"/><Relationship Id="rId5" Type="http://schemas.openxmlformats.org/officeDocument/2006/relationships/image" Target="../media/image109.emf"/><Relationship Id="rId4" Type="http://schemas.openxmlformats.org/officeDocument/2006/relationships/image" Target="../media/image10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1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emf"/><Relationship Id="rId4" Type="http://schemas.openxmlformats.org/officeDocument/2006/relationships/image" Target="../media/image11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Spin effects in QCD </a:t>
            </a:r>
            <a:r>
              <a:rPr lang="en-GB" dirty="0" smtClean="0"/>
              <a:t>and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3D nucleon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1" y="3014664"/>
            <a:ext cx="8622084" cy="2900362"/>
          </a:xfrm>
        </p:spPr>
        <p:txBody>
          <a:bodyPr>
            <a:noAutofit/>
          </a:bodyPr>
          <a:lstStyle/>
          <a:p>
            <a:r>
              <a:rPr lang="en-GB" sz="2200" dirty="0" smtClean="0"/>
              <a:t>Motivations</a:t>
            </a:r>
          </a:p>
          <a:p>
            <a:r>
              <a:rPr lang="en-GB" sz="2200" dirty="0" smtClean="0"/>
              <a:t>3D nucleon structure</a:t>
            </a:r>
          </a:p>
          <a:p>
            <a:r>
              <a:rPr lang="en-GB" sz="2200" dirty="0" smtClean="0"/>
              <a:t>TMDs (Transverse momentum dependent distributions)</a:t>
            </a:r>
          </a:p>
          <a:p>
            <a:r>
              <a:rPr lang="en-GB" sz="2200" dirty="0" smtClean="0"/>
              <a:t>Transverse single-spin asymmetries in various processes</a:t>
            </a:r>
          </a:p>
          <a:p>
            <a:r>
              <a:rPr lang="en-GB" sz="2200" dirty="0" smtClean="0"/>
              <a:t>GPDs (Generalized parton distributions)</a:t>
            </a:r>
          </a:p>
          <a:p>
            <a:r>
              <a:rPr lang="en-GB" sz="2200" dirty="0" smtClean="0"/>
              <a:t>Open issues</a:t>
            </a: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3217" y="5649115"/>
            <a:ext cx="1265912" cy="1189990"/>
          </a:xfrm>
          <a:prstGeom prst="rect">
            <a:avLst/>
          </a:prstGeom>
        </p:spPr>
      </p:pic>
      <p:pic>
        <p:nvPicPr>
          <p:cNvPr id="1030" name="Picture 6" descr="http://www.infn.it/logo/weblogo1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3" y="5560225"/>
            <a:ext cx="1272720" cy="126184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0064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67210" y="343078"/>
            <a:ext cx="5275803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Where can we access TMDs?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6078" y="1722142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SIDIS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11561" y="2950780"/>
            <a:ext cx="1500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Drell</a:t>
            </a:r>
            <a:r>
              <a:rPr lang="en-GB" sz="2800" dirty="0"/>
              <a:t>-</a:t>
            </a:r>
            <a:r>
              <a:rPr lang="en-GB" sz="2800" dirty="0" smtClean="0"/>
              <a:t>Yan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210" y="1470264"/>
            <a:ext cx="1493741" cy="1026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908" y="1612283"/>
            <a:ext cx="2544712" cy="737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754" y="2933690"/>
            <a:ext cx="2611946" cy="604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231" y="2950780"/>
            <a:ext cx="1441352" cy="5292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6088" y="4100117"/>
            <a:ext cx="1394488" cy="9191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0156" y="3975130"/>
            <a:ext cx="1082699" cy="1227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89348" y="4232791"/>
            <a:ext cx="1727048" cy="786445"/>
          </a:xfrm>
          <a:prstGeom prst="rect">
            <a:avLst/>
          </a:prstGeom>
        </p:spPr>
      </p:pic>
      <p:pic>
        <p:nvPicPr>
          <p:cNvPr id="1026" name="Picture 2" descr="Risultati immagini per compass cern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44" y="1477296"/>
            <a:ext cx="917039" cy="91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41143" y="4274364"/>
                <a:ext cx="20401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sz="2400" dirty="0" smtClean="0"/>
                  <a:t>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en-GB" sz="2400" dirty="0" smtClean="0"/>
                  <a:t>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it-I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it-I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43" y="4274364"/>
                <a:ext cx="2040110" cy="461665"/>
              </a:xfrm>
              <a:prstGeom prst="rect">
                <a:avLst/>
              </a:prstGeom>
              <a:blipFill rotWithShape="0">
                <a:blip r:embed="rId11"/>
                <a:stretch>
                  <a:fillRect t="-10526" r="-3582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11561" y="5798514"/>
                <a:ext cx="38447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𝑝𝑝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𝑗𝑒𝑡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sz="2400" dirty="0" smtClean="0"/>
                  <a:t>  </a:t>
                </a:r>
                <a:endParaRPr lang="en-GB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561" y="5798514"/>
                <a:ext cx="3844770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475" b="-19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64007" y="5718013"/>
            <a:ext cx="2462898" cy="705412"/>
          </a:xfrm>
          <a:prstGeom prst="rect">
            <a:avLst/>
          </a:prstGeom>
        </p:spPr>
      </p:pic>
      <p:pic>
        <p:nvPicPr>
          <p:cNvPr id="19" name="Picture 2" descr="Risultati immagini per compass cern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04" y="2777664"/>
            <a:ext cx="917039" cy="91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552444" y="1447800"/>
            <a:ext cx="1279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smtClean="0"/>
              <a:t>EIC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8103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428224" y="318841"/>
            <a:ext cx="6314549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Theory:  factorization and evolution</a:t>
            </a:r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68" y="1638469"/>
            <a:ext cx="4317166" cy="2409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90" y="4469631"/>
            <a:ext cx="5727892" cy="2076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599" y="2161506"/>
            <a:ext cx="5681003" cy="13632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7984" y="1103579"/>
            <a:ext cx="29482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Collinear  approach</a:t>
            </a:r>
            <a:endParaRPr lang="en-GB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6556547" y="5993395"/>
            <a:ext cx="44823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FFFF00"/>
                </a:solidFill>
              </a:rPr>
              <a:t>TMD approach…more involved</a:t>
            </a:r>
            <a:endParaRPr lang="en-GB" sz="22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31690" y="5020593"/>
            <a:ext cx="33682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A cornerstone in </a:t>
            </a:r>
            <a:r>
              <a:rPr lang="en-GB" sz="2200" dirty="0" err="1" smtClean="0"/>
              <a:t>pQCD</a:t>
            </a:r>
            <a:endParaRPr lang="en-GB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43005" y="3965311"/>
            <a:ext cx="36728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Evolution 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en-GB" sz="2200" dirty="0" smtClean="0"/>
              <a:t>DGLAP </a:t>
            </a:r>
            <a:r>
              <a:rPr lang="en-GB" sz="2200" dirty="0" err="1" smtClean="0"/>
              <a:t>eqs</a:t>
            </a:r>
            <a:r>
              <a:rPr lang="en-GB" sz="2200" dirty="0" smtClean="0"/>
              <a:t>. </a:t>
            </a:r>
            <a:endParaRPr lang="en-GB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7286625" y="1638469"/>
            <a:ext cx="19383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Factorization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79630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Spin effects in QCD and 3D nucleon structure                                       U. </a:t>
            </a:r>
            <a:r>
              <a:rPr lang="en-GB" dirty="0" err="1" smtClean="0"/>
              <a:t>D'Alesio</a:t>
            </a:r>
            <a:r>
              <a:rPr lang="en-GB" dirty="0" smtClean="0"/>
              <a:t>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97" y="1295195"/>
            <a:ext cx="9873791" cy="11432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1134" y="333979"/>
            <a:ext cx="5787162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TMD Factorization and evolution</a:t>
            </a:r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53" y="2588169"/>
            <a:ext cx="7010400" cy="10606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1203" y="2858318"/>
            <a:ext cx="34147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Collins approach (2011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97" y="3780992"/>
            <a:ext cx="10498539" cy="8664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52408" y="5096396"/>
            <a:ext cx="1989647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00B050"/>
                </a:solidFill>
              </a:rPr>
              <a:t>Collinear PDF</a:t>
            </a:r>
            <a:endParaRPr lang="en-GB" sz="2200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399637" y="4352564"/>
            <a:ext cx="808841" cy="673386"/>
          </a:xfrm>
          <a:prstGeom prst="straightConnector1">
            <a:avLst/>
          </a:prstGeom>
          <a:ln w="57150">
            <a:solidFill>
              <a:srgbClr val="43DD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319842" y="4368231"/>
            <a:ext cx="1277239" cy="5102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69079" y="4878489"/>
            <a:ext cx="1061509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200" dirty="0" err="1" smtClean="0">
                <a:solidFill>
                  <a:srgbClr val="FF0000"/>
                </a:solidFill>
              </a:rPr>
              <a:t>pQCD</a:t>
            </a:r>
            <a:endParaRPr lang="en-GB" sz="22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842286" y="4243127"/>
            <a:ext cx="1488220" cy="5849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70637" y="4938263"/>
            <a:ext cx="3270447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002060"/>
                </a:solidFill>
              </a:rPr>
              <a:t>Non perturbative parts</a:t>
            </a:r>
            <a:endParaRPr lang="en-GB" sz="2200" dirty="0">
              <a:solidFill>
                <a:srgbClr val="00206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7862809" y="4306389"/>
            <a:ext cx="1031" cy="52172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9566082" y="4321475"/>
            <a:ext cx="0" cy="50664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98897" y="5696735"/>
                <a:ext cx="1045170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/>
                  <a:t>In SCET analogous expression in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200" dirty="0" smtClean="0"/>
                  <a:t> space: </a:t>
                </a:r>
                <a:r>
                  <a:rPr lang="en-GB" sz="2200" dirty="0" err="1" smtClean="0"/>
                  <a:t>Echevarria</a:t>
                </a:r>
                <a:r>
                  <a:rPr lang="en-GB" sz="2200" dirty="0" smtClean="0"/>
                  <a:t>, </a:t>
                </a:r>
                <a:r>
                  <a:rPr lang="en-GB" sz="2200" dirty="0" err="1" smtClean="0"/>
                  <a:t>Idilbi</a:t>
                </a:r>
                <a:r>
                  <a:rPr lang="en-GB" sz="2200" dirty="0" smtClean="0"/>
                  <a:t>, </a:t>
                </a:r>
                <a:r>
                  <a:rPr lang="en-GB" sz="2200" dirty="0" err="1" smtClean="0"/>
                  <a:t>Scimemi</a:t>
                </a:r>
                <a:r>
                  <a:rPr lang="en-GB" sz="2200" dirty="0" smtClean="0"/>
                  <a:t> (2012</a:t>
                </a:r>
                <a:r>
                  <a:rPr lang="en-GB" sz="2200" dirty="0" smtClean="0"/>
                  <a:t>)</a:t>
                </a:r>
                <a:r>
                  <a:rPr lang="en-GB" sz="2200" dirty="0" smtClean="0">
                    <a:solidFill>
                      <a:srgbClr val="FFFF00"/>
                    </a:solidFill>
                  </a:rPr>
                  <a:t> </a:t>
                </a:r>
                <a:endParaRPr lang="en-GB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97" y="5696735"/>
                <a:ext cx="10451707" cy="430887"/>
              </a:xfrm>
              <a:prstGeom prst="rect">
                <a:avLst/>
              </a:prstGeom>
              <a:blipFill rotWithShape="0">
                <a:blip r:embed="rId5"/>
                <a:stretch>
                  <a:fillRect l="-758" t="-10000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31329" y="6330315"/>
            <a:ext cx="71849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err="1" smtClean="0"/>
              <a:t>Theor</a:t>
            </a:r>
            <a:r>
              <a:rPr lang="en-GB" sz="2200" dirty="0" smtClean="0"/>
              <a:t>. equivalent but </a:t>
            </a:r>
            <a:r>
              <a:rPr lang="en-GB" sz="2200" dirty="0" smtClean="0"/>
              <a:t>potentially </a:t>
            </a:r>
            <a:r>
              <a:rPr lang="en-GB" sz="2200" dirty="0" smtClean="0"/>
              <a:t>different in </a:t>
            </a:r>
            <a:r>
              <a:rPr lang="en-GB" sz="2200" dirty="0" err="1" smtClean="0"/>
              <a:t>phen</a:t>
            </a:r>
            <a:r>
              <a:rPr lang="en-GB" sz="2200" dirty="0" smtClean="0"/>
              <a:t>.</a:t>
            </a:r>
            <a:endParaRPr lang="en-GB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7587867" y="6268760"/>
            <a:ext cx="44053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FFFF00"/>
                </a:solidFill>
              </a:rPr>
              <a:t>Role </a:t>
            </a:r>
            <a:r>
              <a:rPr lang="en-GB" sz="2200" dirty="0">
                <a:solidFill>
                  <a:srgbClr val="FFFF00"/>
                </a:solidFill>
              </a:rPr>
              <a:t>of NON perturbative input</a:t>
            </a:r>
            <a:endParaRPr lang="en-GB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800100" y="2071120"/>
            <a:ext cx="165301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DY processes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8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3" grpId="0" animBg="1"/>
      <p:bldP spid="15" grpId="0" animBg="1"/>
      <p:bldP spid="18" grpId="0"/>
      <p:bldP spid="19" grpId="0"/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38334" y="271244"/>
            <a:ext cx="6478055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TMDs and unpolarized cross sections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08" y="2696202"/>
            <a:ext cx="5065330" cy="3245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442" y="1135105"/>
            <a:ext cx="3126086" cy="13491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629061" y="1447800"/>
                <a:ext cx="3201517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>
                    <a:solidFill>
                      <a:srgbClr val="FF0000"/>
                    </a:solidFill>
                  </a:rPr>
                  <a:t>without TMD evolution</a:t>
                </a:r>
              </a:p>
              <a:p>
                <a:r>
                  <a:rPr lang="en-GB" sz="2200" dirty="0" smtClean="0">
                    <a:solidFill>
                      <a:srgbClr val="FF0000"/>
                    </a:solidFill>
                  </a:rPr>
                  <a:t>(limited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it-IT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200" dirty="0" smtClean="0">
                    <a:solidFill>
                      <a:srgbClr val="FF0000"/>
                    </a:solidFill>
                  </a:rPr>
                  <a:t> range)</a:t>
                </a:r>
                <a:endParaRPr lang="en-GB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061" y="1447800"/>
                <a:ext cx="3201517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2471" t="-5556" r="-1711" b="-15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56836" y="909894"/>
            <a:ext cx="2723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SIDIS multiplicities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1608" y="6034306"/>
            <a:ext cx="4519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err="1" smtClean="0"/>
              <a:t>Anselmino</a:t>
            </a:r>
            <a:r>
              <a:rPr lang="en-GB" sz="2200" dirty="0" smtClean="0"/>
              <a:t>, </a:t>
            </a:r>
            <a:r>
              <a:rPr lang="en-GB" sz="2200" dirty="0" err="1" smtClean="0"/>
              <a:t>Boglione</a:t>
            </a:r>
            <a:r>
              <a:rPr lang="en-GB" sz="2200" dirty="0" smtClean="0"/>
              <a:t>, Gonzalez, </a:t>
            </a:r>
            <a:endParaRPr lang="en-GB" sz="2200" dirty="0" smtClean="0"/>
          </a:p>
          <a:p>
            <a:r>
              <a:rPr lang="en-GB" sz="2200" dirty="0" err="1" smtClean="0"/>
              <a:t>Melis</a:t>
            </a:r>
            <a:r>
              <a:rPr lang="en-GB" sz="2200" dirty="0" smtClean="0"/>
              <a:t>, </a:t>
            </a:r>
            <a:r>
              <a:rPr lang="en-GB" sz="2200" dirty="0" err="1" smtClean="0"/>
              <a:t>Prokudin</a:t>
            </a:r>
            <a:r>
              <a:rPr lang="en-GB" sz="2200" dirty="0"/>
              <a:t> </a:t>
            </a:r>
            <a:r>
              <a:rPr lang="en-GB" sz="2200" dirty="0" smtClean="0"/>
              <a:t>(2014)</a:t>
            </a:r>
            <a:endParaRPr lang="en-GB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8733" y="2692378"/>
            <a:ext cx="4740337" cy="32590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04594" y="6113638"/>
            <a:ext cx="57086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err="1" smtClean="0"/>
              <a:t>Signori</a:t>
            </a:r>
            <a:r>
              <a:rPr lang="en-GB" sz="2200" dirty="0" smtClean="0"/>
              <a:t>, </a:t>
            </a:r>
            <a:r>
              <a:rPr lang="en-GB" sz="2200" dirty="0" err="1" smtClean="0"/>
              <a:t>Bacchetta</a:t>
            </a:r>
            <a:r>
              <a:rPr lang="en-GB" sz="2200" dirty="0" smtClean="0"/>
              <a:t>, </a:t>
            </a:r>
            <a:r>
              <a:rPr lang="en-GB" sz="2200" dirty="0" err="1" smtClean="0"/>
              <a:t>Radici</a:t>
            </a:r>
            <a:r>
              <a:rPr lang="en-GB" sz="2200" dirty="0" smtClean="0"/>
              <a:t>, Schnell (2013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582" y="1629361"/>
            <a:ext cx="2478691" cy="80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7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02719" y="-265994"/>
            <a:ext cx="3509408" cy="72873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5902" y="363235"/>
            <a:ext cx="406233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TMDs: flavour structure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2248" y="1183958"/>
            <a:ext cx="23711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Gaussian widths</a:t>
            </a:r>
            <a:endParaRPr lang="en-GB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584082" y="5234227"/>
            <a:ext cx="57278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err="1" smtClean="0"/>
              <a:t>Signori</a:t>
            </a:r>
            <a:r>
              <a:rPr lang="en-GB" sz="2200" dirty="0" smtClean="0"/>
              <a:t>, </a:t>
            </a:r>
            <a:r>
              <a:rPr lang="en-GB" sz="2200" dirty="0" err="1" smtClean="0"/>
              <a:t>Bacchetta</a:t>
            </a:r>
            <a:r>
              <a:rPr lang="en-GB" sz="2200" dirty="0" smtClean="0"/>
              <a:t>, </a:t>
            </a:r>
            <a:r>
              <a:rPr lang="en-GB" sz="2200" dirty="0" err="1" smtClean="0"/>
              <a:t>Radici</a:t>
            </a:r>
            <a:r>
              <a:rPr lang="en-GB" sz="2200" dirty="0" smtClean="0"/>
              <a:t>, Schnell (2013)</a:t>
            </a:r>
            <a:endParaRPr lang="en-GB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1613732" y="5987913"/>
            <a:ext cx="3318537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</a:rPr>
              <a:t>u</a:t>
            </a:r>
            <a:r>
              <a:rPr lang="en-GB" sz="2200" b="1" dirty="0" smtClean="0">
                <a:solidFill>
                  <a:srgbClr val="FF0000"/>
                </a:solidFill>
              </a:rPr>
              <a:t>p </a:t>
            </a:r>
            <a:r>
              <a:rPr lang="en-GB" sz="2200" b="1" dirty="0" smtClean="0">
                <a:solidFill>
                  <a:schemeClr val="bg1"/>
                </a:solidFill>
              </a:rPr>
              <a:t>&lt;</a:t>
            </a:r>
            <a:r>
              <a:rPr lang="en-GB" sz="2200" b="1" dirty="0" smtClean="0"/>
              <a:t> </a:t>
            </a:r>
            <a:r>
              <a:rPr lang="en-GB" sz="2200" b="1" dirty="0" smtClean="0">
                <a:solidFill>
                  <a:srgbClr val="00B050"/>
                </a:solidFill>
              </a:rPr>
              <a:t>down </a:t>
            </a:r>
            <a:r>
              <a:rPr lang="en-GB" sz="2200" b="1" dirty="0" smtClean="0">
                <a:solidFill>
                  <a:schemeClr val="bg1"/>
                </a:solidFill>
              </a:rPr>
              <a:t>&lt; </a:t>
            </a:r>
            <a:r>
              <a:rPr lang="en-GB" sz="2200" b="1" dirty="0" smtClean="0">
                <a:solidFill>
                  <a:srgbClr val="FFC000"/>
                </a:solidFill>
              </a:rPr>
              <a:t>sea</a:t>
            </a:r>
            <a:r>
              <a:rPr lang="en-GB" sz="2200" b="1" dirty="0">
                <a:solidFill>
                  <a:srgbClr val="FFC000"/>
                </a:solidFill>
              </a:rPr>
              <a:t> </a:t>
            </a:r>
            <a:r>
              <a:rPr lang="en-GB" sz="2200" b="1" dirty="0" smtClean="0">
                <a:solidFill>
                  <a:srgbClr val="FFC000"/>
                </a:solidFill>
              </a:rPr>
              <a:t>  </a:t>
            </a:r>
            <a:r>
              <a:rPr lang="en-GB" sz="2200" b="1" dirty="0" smtClean="0">
                <a:solidFill>
                  <a:schemeClr val="accent2"/>
                </a:solidFill>
              </a:rPr>
              <a:t>????</a:t>
            </a:r>
            <a:endParaRPr lang="en-GB" sz="22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7705" y="5927538"/>
            <a:ext cx="31678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t</a:t>
            </a:r>
            <a:r>
              <a:rPr lang="en-GB" sz="2200" dirty="0" smtClean="0"/>
              <a:t>o be further explored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745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Spin effects in QCD and 3D nucleon structure                                       U. </a:t>
            </a:r>
            <a:r>
              <a:rPr lang="en-GB" dirty="0" err="1" smtClean="0"/>
              <a:t>D'Alesio</a:t>
            </a:r>
            <a:r>
              <a:rPr lang="en-GB" dirty="0" smtClean="0"/>
              <a:t>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575" y="286401"/>
            <a:ext cx="4017966" cy="3257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4" y="3636399"/>
            <a:ext cx="8369441" cy="3057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702" y="545536"/>
                <a:ext cx="59826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Fit to </a:t>
                </a:r>
                <a:r>
                  <a:rPr lang="en-GB" sz="2400" dirty="0" err="1" smtClean="0"/>
                  <a:t>Drell</a:t>
                </a:r>
                <a:r>
                  <a:rPr lang="en-GB" sz="2400" dirty="0" smtClean="0"/>
                  <a:t>-Yan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2400" dirty="0" smtClean="0"/>
                  <a:t> production data</a:t>
                </a:r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2" y="545536"/>
                <a:ext cx="59826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527" t="-10526" r="-509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587313" y="5845768"/>
            <a:ext cx="17652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/>
              <a:t>Low energy</a:t>
            </a:r>
            <a:endParaRPr lang="en-GB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16935" y="2518559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err="1" smtClean="0"/>
              <a:t>Tevatron</a:t>
            </a:r>
            <a:endParaRPr lang="en-GB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6522" y="1208882"/>
            <a:ext cx="5232523" cy="110799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FF0000"/>
                </a:solidFill>
              </a:rPr>
              <a:t>TMD evolution </a:t>
            </a:r>
            <a:r>
              <a:rPr lang="en-GB" sz="2200" dirty="0">
                <a:solidFill>
                  <a:srgbClr val="FF0000"/>
                </a:solidFill>
              </a:rPr>
              <a:t>at NNLL (</a:t>
            </a:r>
            <a:r>
              <a:rPr lang="en-GB" sz="2200" dirty="0" smtClean="0">
                <a:solidFill>
                  <a:srgbClr val="FF0000"/>
                </a:solidFill>
              </a:rPr>
              <a:t>SCET)</a:t>
            </a:r>
          </a:p>
          <a:p>
            <a:r>
              <a:rPr lang="en-GB" sz="2200" dirty="0" smtClean="0">
                <a:solidFill>
                  <a:srgbClr val="002060"/>
                </a:solidFill>
              </a:rPr>
              <a:t>UD, </a:t>
            </a:r>
            <a:r>
              <a:rPr lang="en-GB" sz="2200" dirty="0" err="1" smtClean="0">
                <a:solidFill>
                  <a:srgbClr val="002060"/>
                </a:solidFill>
              </a:rPr>
              <a:t>Echevarria</a:t>
            </a:r>
            <a:r>
              <a:rPr lang="en-GB" sz="2200" dirty="0" smtClean="0">
                <a:solidFill>
                  <a:srgbClr val="002060"/>
                </a:solidFill>
              </a:rPr>
              <a:t>, </a:t>
            </a:r>
            <a:r>
              <a:rPr lang="en-GB" sz="2200" dirty="0" err="1" smtClean="0">
                <a:solidFill>
                  <a:srgbClr val="002060"/>
                </a:solidFill>
              </a:rPr>
              <a:t>Melis</a:t>
            </a:r>
            <a:r>
              <a:rPr lang="en-GB" sz="2200" dirty="0" smtClean="0">
                <a:solidFill>
                  <a:srgbClr val="002060"/>
                </a:solidFill>
              </a:rPr>
              <a:t>, </a:t>
            </a:r>
            <a:r>
              <a:rPr lang="en-GB" sz="2200" dirty="0" err="1" smtClean="0">
                <a:solidFill>
                  <a:srgbClr val="002060"/>
                </a:solidFill>
              </a:rPr>
              <a:t>Scimemi</a:t>
            </a:r>
            <a:r>
              <a:rPr lang="en-GB" sz="2200" dirty="0" smtClean="0">
                <a:solidFill>
                  <a:srgbClr val="002060"/>
                </a:solidFill>
              </a:rPr>
              <a:t> </a:t>
            </a:r>
            <a:r>
              <a:rPr lang="en-GB" sz="2200" dirty="0">
                <a:solidFill>
                  <a:srgbClr val="002060"/>
                </a:solidFill>
              </a:rPr>
              <a:t>(</a:t>
            </a:r>
            <a:r>
              <a:rPr lang="en-GB" sz="2200" dirty="0" smtClean="0">
                <a:solidFill>
                  <a:srgbClr val="002060"/>
                </a:solidFill>
              </a:rPr>
              <a:t>2014)</a:t>
            </a:r>
          </a:p>
          <a:p>
            <a:r>
              <a:rPr lang="en-GB" sz="2200" dirty="0" smtClean="0">
                <a:solidFill>
                  <a:srgbClr val="002060"/>
                </a:solidFill>
              </a:rPr>
              <a:t>(223 data points)</a:t>
            </a:r>
            <a:endParaRPr lang="en-GB" sz="2200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597" y="2638818"/>
            <a:ext cx="2454809" cy="4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6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Spin effects in QCD and 3D nucleon structure                                       U. </a:t>
            </a:r>
            <a:r>
              <a:rPr lang="en-GB" dirty="0" err="1" smtClean="0"/>
              <a:t>D'Alesio</a:t>
            </a:r>
            <a:r>
              <a:rPr lang="en-GB" dirty="0" smtClean="0"/>
              <a:t>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507700" y="277283"/>
            <a:ext cx="234230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TMDs at LHC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619495"/>
            <a:ext cx="31694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 smtClean="0"/>
              <a:t>UD, </a:t>
            </a:r>
            <a:r>
              <a:rPr lang="en-GB" sz="2200" dirty="0" err="1" smtClean="0"/>
              <a:t>Echevarria</a:t>
            </a:r>
            <a:r>
              <a:rPr lang="en-GB" sz="2200" dirty="0" smtClean="0"/>
              <a:t>, </a:t>
            </a:r>
            <a:r>
              <a:rPr lang="en-GB" sz="2200" dirty="0" err="1" smtClean="0"/>
              <a:t>Melis</a:t>
            </a:r>
            <a:r>
              <a:rPr lang="en-GB" sz="2200" dirty="0" smtClean="0"/>
              <a:t>, </a:t>
            </a:r>
            <a:endParaRPr lang="en-GB" sz="2200" dirty="0" smtClean="0"/>
          </a:p>
          <a:p>
            <a:r>
              <a:rPr lang="en-GB" sz="2200" dirty="0" err="1" smtClean="0"/>
              <a:t>Scimemi</a:t>
            </a:r>
            <a:r>
              <a:rPr lang="en-GB" sz="2200" dirty="0" smtClean="0"/>
              <a:t> </a:t>
            </a:r>
            <a:r>
              <a:rPr lang="en-GB" sz="2200" dirty="0" smtClean="0"/>
              <a:t>(2014)</a:t>
            </a:r>
            <a:endParaRPr lang="en-GB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3929885" y="2312241"/>
            <a:ext cx="1824538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0070C0"/>
                </a:solidFill>
              </a:rPr>
              <a:t>Pure </a:t>
            </a:r>
            <a:r>
              <a:rPr lang="en-GB" sz="2200" dirty="0" err="1" smtClean="0">
                <a:solidFill>
                  <a:srgbClr val="0070C0"/>
                </a:solidFill>
              </a:rPr>
              <a:t>pQCD</a:t>
            </a:r>
            <a:r>
              <a:rPr lang="en-GB" sz="2200" dirty="0" smtClean="0">
                <a:solidFill>
                  <a:srgbClr val="0070C0"/>
                </a:solidFill>
              </a:rPr>
              <a:t> </a:t>
            </a:r>
            <a:endParaRPr lang="en-GB" sz="2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35489" y="5626591"/>
                <a:ext cx="2558714" cy="110799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>
                    <a:solidFill>
                      <a:srgbClr val="FF0000"/>
                    </a:solidFill>
                  </a:rPr>
                  <a:t>Inclusion of the </a:t>
                </a:r>
              </a:p>
              <a:p>
                <a:r>
                  <a:rPr lang="en-GB" sz="2200" dirty="0" smtClean="0">
                    <a:solidFill>
                      <a:srgbClr val="FF0000"/>
                    </a:solidFill>
                  </a:rPr>
                  <a:t>non perturbative </a:t>
                </a:r>
              </a:p>
              <a:p>
                <a:r>
                  <a:rPr lang="en-GB" sz="2200" dirty="0">
                    <a:solidFill>
                      <a:srgbClr val="FF0000"/>
                    </a:solidFill>
                  </a:rPr>
                  <a:t>p</a:t>
                </a:r>
                <a:r>
                  <a:rPr lang="en-GB" sz="2200" dirty="0" smtClean="0">
                    <a:solidFill>
                      <a:srgbClr val="FF0000"/>
                    </a:solidFill>
                  </a:rPr>
                  <a:t>iece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2200" dirty="0" smtClean="0">
                    <a:solidFill>
                      <a:srgbClr val="FF0000"/>
                    </a:solidFill>
                  </a:rPr>
                  <a:t>)</a:t>
                </a:r>
                <a:endParaRPr lang="en-GB" sz="22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489" y="5626591"/>
                <a:ext cx="2558714" cy="1107996"/>
              </a:xfrm>
              <a:prstGeom prst="rect">
                <a:avLst/>
              </a:prstGeom>
              <a:blipFill rotWithShape="0">
                <a:blip r:embed="rId2"/>
                <a:stretch>
                  <a:fillRect l="-3095" t="-3846" r="-2143" b="-9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49934" y="834668"/>
            <a:ext cx="35221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Predictions from  NNLL fit</a:t>
            </a:r>
            <a:endParaRPr lang="en-GB" sz="2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931" y="385059"/>
            <a:ext cx="4315075" cy="29305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2" y="1295022"/>
            <a:ext cx="3801208" cy="3296773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1644583" y="1531124"/>
            <a:ext cx="2154174" cy="86101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568108" y="1943099"/>
            <a:ext cx="773939" cy="36182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871" y="3452750"/>
            <a:ext cx="4244626" cy="337609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661685" y="4306454"/>
            <a:ext cx="20489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err="1" smtClean="0"/>
              <a:t>Ferrera</a:t>
            </a:r>
            <a:r>
              <a:rPr lang="en-GB" sz="2200" dirty="0" smtClean="0"/>
              <a:t> (2014)</a:t>
            </a:r>
            <a:endParaRPr lang="en-GB" sz="22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983117" y="2077513"/>
            <a:ext cx="3437526" cy="34838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537065" y="5210818"/>
            <a:ext cx="1461359" cy="831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8753073" y="5307595"/>
                <a:ext cx="213872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/>
                  <a:t>Uncertainty in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073" y="5307595"/>
                <a:ext cx="2138727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3704" t="-5556" r="-2564" b="-6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/>
          <p:nvPr/>
        </p:nvSpPr>
        <p:spPr>
          <a:xfrm>
            <a:off x="6420643" y="1619451"/>
            <a:ext cx="537669" cy="6472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4233116" y="1152107"/>
                <a:ext cx="13989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116" y="1152107"/>
                <a:ext cx="1398909" cy="430887"/>
              </a:xfrm>
              <a:prstGeom prst="rect">
                <a:avLst/>
              </a:prstGeom>
              <a:blipFill rotWithShape="0">
                <a:blip r:embed="rId7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78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/>
      <p:bldP spid="27" grpId="0"/>
      <p:bldP spid="45" grpId="0"/>
      <p:bldP spid="46" grpId="0" animBg="1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Spin effects in QCD and 3D nucleon structure                                       U. </a:t>
            </a:r>
            <a:r>
              <a:rPr lang="en-GB" dirty="0" err="1" smtClean="0"/>
              <a:t>D'Alesio</a:t>
            </a:r>
            <a:r>
              <a:rPr lang="en-GB" dirty="0" smtClean="0"/>
              <a:t>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04263" y="339669"/>
            <a:ext cx="2659702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TMDs and spin</a:t>
            </a:r>
            <a:endParaRPr lang="en-GB" sz="28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35428" y="1181880"/>
                <a:ext cx="932697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/>
                  <a:t>Beyond the </a:t>
                </a:r>
                <a:r>
                  <a:rPr lang="en-GB" sz="2200" dirty="0" err="1" smtClean="0"/>
                  <a:t>unpol</a:t>
                </a:r>
                <a:r>
                  <a:rPr lang="en-GB" sz="22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200" dirty="0" smtClean="0"/>
                  <a:t>), helicity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200" dirty="0" smtClean="0"/>
                  <a:t>) and transversity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200" dirty="0" smtClean="0"/>
                  <a:t>) distributions,</a:t>
                </a:r>
              </a:p>
              <a:p>
                <a:r>
                  <a:rPr lang="en-GB" sz="2200" dirty="0" smtClean="0"/>
                  <a:t>surviving in the collinear limit, there are 5 TMDs more, in particular </a:t>
                </a:r>
                <a:endParaRPr lang="en-GB" sz="2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8" y="1181880"/>
                <a:ext cx="9326977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850" t="-5556" b="-15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5428" y="2475678"/>
                <a:ext cx="3468835" cy="46609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FF0000"/>
                    </a:solidFill>
                  </a:rPr>
                  <a:t>The </a:t>
                </a:r>
                <a:r>
                  <a:rPr lang="en-GB" sz="2400" dirty="0" err="1" smtClean="0">
                    <a:solidFill>
                      <a:srgbClr val="FF0000"/>
                    </a:solidFill>
                  </a:rPr>
                  <a:t>Sivers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 function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8" y="2475678"/>
                <a:ext cx="3468835" cy="466090"/>
              </a:xfrm>
              <a:prstGeom prst="rect">
                <a:avLst/>
              </a:prstGeom>
              <a:blipFill rotWithShape="0">
                <a:blip r:embed="rId3"/>
                <a:stretch>
                  <a:fillRect l="-2636" t="-9091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080" y="5337061"/>
            <a:ext cx="9014284" cy="11220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049" y="4727709"/>
            <a:ext cx="11330346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FF0000"/>
                </a:solidFill>
              </a:rPr>
              <a:t>Correlation between the spin of the proton and the parton transverse momentum</a:t>
            </a:r>
            <a:endParaRPr lang="en-GB" sz="22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713" y="2133653"/>
            <a:ext cx="4541217" cy="1884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8256" y="3193031"/>
            <a:ext cx="1830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err="1" smtClean="0"/>
              <a:t>Sivers</a:t>
            </a:r>
            <a:r>
              <a:rPr lang="en-GB" sz="2200" dirty="0" smtClean="0"/>
              <a:t> (1989)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50638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48342" y="554925"/>
            <a:ext cx="9074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Analogously, one can define TMDs in the fragmentation process. </a:t>
            </a:r>
          </a:p>
          <a:p>
            <a:r>
              <a:rPr lang="en-GB" sz="2200" dirty="0" smtClean="0"/>
              <a:t>In particular, for its relevance</a:t>
            </a: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1828" y="2108494"/>
                <a:ext cx="3757503" cy="52585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FF0000"/>
                    </a:solidFill>
                  </a:rPr>
                  <a:t>The Collins function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bSup>
                  </m:oMath>
                </a14:m>
                <a:endParaRPr lang="en-GB" sz="24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28" y="2108494"/>
                <a:ext cx="3757503" cy="525850"/>
              </a:xfrm>
              <a:prstGeom prst="rect">
                <a:avLst/>
              </a:prstGeom>
              <a:blipFill rotWithShape="0">
                <a:blip r:embed="rId2"/>
                <a:stretch>
                  <a:fillRect l="-2597" t="-1163" b="-220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5" y="4859920"/>
            <a:ext cx="10283915" cy="829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093" y="4023901"/>
            <a:ext cx="10112607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srgbClr val="FF0000"/>
                </a:solidFill>
              </a:rPr>
              <a:t>Correlation between the spin of the fragmenting quark and the hadron transverse momentum</a:t>
            </a:r>
            <a:endParaRPr lang="en-GB" sz="2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4973" y="6060314"/>
            <a:ext cx="87783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FFFF00"/>
                </a:solidFill>
              </a:rPr>
              <a:t>Crucial for the first ever extraction of the transversity distribution</a:t>
            </a:r>
            <a:endParaRPr lang="en-GB" sz="22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597" y="1594538"/>
            <a:ext cx="4312805" cy="1875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4722" y="2910357"/>
            <a:ext cx="19623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Collins (1992)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76803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Spin effects in QCD and 3D nucleon structure                                       U. </a:t>
            </a:r>
            <a:r>
              <a:rPr lang="en-GB" dirty="0" err="1" smtClean="0"/>
              <a:t>D'Alesio</a:t>
            </a:r>
            <a:r>
              <a:rPr lang="en-GB" dirty="0" smtClean="0"/>
              <a:t>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1" y="3987622"/>
            <a:ext cx="9653304" cy="827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1" y="1636017"/>
            <a:ext cx="5913957" cy="22778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605" y="284899"/>
            <a:ext cx="9148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 smtClean="0"/>
              <a:t>Sivers</a:t>
            </a:r>
            <a:r>
              <a:rPr lang="en-GB" sz="2200" dirty="0" smtClean="0"/>
              <a:t> and Collins functions extensively studied </a:t>
            </a:r>
          </a:p>
          <a:p>
            <a:r>
              <a:rPr lang="en-GB" sz="2200" dirty="0" smtClean="0"/>
              <a:t>theoretically, experimentally and phenomenologically </a:t>
            </a:r>
            <a:endParaRPr lang="en-GB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2145407" y="5454262"/>
            <a:ext cx="6072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First phase: analysis with DGLAP evolution</a:t>
            </a:r>
          </a:p>
          <a:p>
            <a:r>
              <a:rPr lang="en-GB" sz="2200" dirty="0" smtClean="0">
                <a:solidFill>
                  <a:srgbClr val="FFFF00"/>
                </a:solidFill>
              </a:rPr>
              <a:t>Second phase (just started): TMD evolution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8493" y="1100623"/>
            <a:ext cx="859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SIDIS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14121" y="2136260"/>
            <a:ext cx="3995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CLEAR evidence from data </a:t>
            </a:r>
          </a:p>
          <a:p>
            <a:r>
              <a:rPr lang="en-GB" sz="2200" dirty="0" smtClean="0"/>
              <a:t>HERMES, COMPASS</a:t>
            </a:r>
            <a:endParaRPr lang="en-GB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3930718" y="4486919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Collins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1098" y="448659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Sivers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9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784523" y="801806"/>
            <a:ext cx="3842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Disclaimer/apologies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28750" y="1728787"/>
            <a:ext cx="5327099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Not covered in this talk:</a:t>
            </a:r>
          </a:p>
          <a:p>
            <a:endParaRPr lang="en-GB" sz="2200" dirty="0"/>
          </a:p>
          <a:p>
            <a:pPr marL="285750" indent="-285750">
              <a:buFontTx/>
              <a:buChar char="-"/>
            </a:pPr>
            <a:r>
              <a:rPr lang="en-GB" sz="2200" dirty="0" smtClean="0"/>
              <a:t>Models of TMDs and GPDs</a:t>
            </a:r>
          </a:p>
          <a:p>
            <a:pPr marL="285750" indent="-285750">
              <a:buFontTx/>
              <a:buChar char="-"/>
            </a:pPr>
            <a:endParaRPr lang="en-GB" sz="2200" dirty="0"/>
          </a:p>
          <a:p>
            <a:pPr marL="285750" indent="-285750">
              <a:buFontTx/>
              <a:buChar char="-"/>
            </a:pPr>
            <a:r>
              <a:rPr lang="en-GB" sz="2200" dirty="0" smtClean="0"/>
              <a:t>Lattice calculations</a:t>
            </a:r>
          </a:p>
          <a:p>
            <a:pPr marL="285750" indent="-285750">
              <a:buFontTx/>
              <a:buChar char="-"/>
            </a:pPr>
            <a:endParaRPr lang="en-GB" sz="2200" dirty="0"/>
          </a:p>
          <a:p>
            <a:r>
              <a:rPr lang="en-GB" sz="2200" dirty="0" smtClean="0"/>
              <a:t>-   Parton orbital angular momentum</a:t>
            </a:r>
          </a:p>
          <a:p>
            <a:pPr marL="342900" indent="-342900">
              <a:buFontTx/>
              <a:buChar char="-"/>
            </a:pPr>
            <a:endParaRPr lang="en-GB" sz="2200" dirty="0"/>
          </a:p>
          <a:p>
            <a:r>
              <a:rPr lang="en-GB" sz="2200" dirty="0" smtClean="0"/>
              <a:t>-  GPD phenomenology</a:t>
            </a:r>
          </a:p>
          <a:p>
            <a:endParaRPr lang="en-GB" sz="2200" dirty="0"/>
          </a:p>
          <a:p>
            <a:r>
              <a:rPr lang="en-GB" sz="2200" dirty="0" smtClean="0"/>
              <a:t>-  TMDs/GPDs in nuclei</a:t>
            </a:r>
          </a:p>
          <a:p>
            <a:pPr marL="342900" indent="-342900">
              <a:buFontTx/>
              <a:buChar char="-"/>
            </a:pPr>
            <a:endParaRPr lang="en-GB" sz="2200" dirty="0"/>
          </a:p>
          <a:p>
            <a:r>
              <a:rPr lang="en-GB" sz="2200" dirty="0" smtClean="0"/>
              <a:t>-  Double Parton Distribution Functions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7321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Spin effects in QCD and 3D nucleon structure                                       U. </a:t>
            </a:r>
            <a:r>
              <a:rPr lang="en-GB" dirty="0" err="1" smtClean="0"/>
              <a:t>D'Alesio</a:t>
            </a:r>
            <a:r>
              <a:rPr lang="en-GB" dirty="0" smtClean="0"/>
              <a:t>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6" y="207685"/>
            <a:ext cx="4272901" cy="33394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8635" y="409836"/>
            <a:ext cx="4017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Extracted </a:t>
            </a:r>
            <a:r>
              <a:rPr lang="en-GB" sz="2400" dirty="0" err="1" smtClean="0"/>
              <a:t>Sivers</a:t>
            </a:r>
            <a:r>
              <a:rPr lang="en-GB" sz="2400" dirty="0" smtClean="0"/>
              <a:t> functions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60169" y="4744352"/>
            <a:ext cx="2113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Effect of </a:t>
            </a:r>
          </a:p>
          <a:p>
            <a:r>
              <a:rPr lang="en-GB" sz="2200" dirty="0" smtClean="0"/>
              <a:t>TMD evolution</a:t>
            </a:r>
            <a:endParaRPr lang="en-GB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12735" y="911681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TO-CA and PV groups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614660" y="1744542"/>
                <a:ext cx="5425396" cy="43088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>
                    <a:solidFill>
                      <a:srgbClr val="FF0000"/>
                    </a:solidFill>
                  </a:rPr>
                  <a:t>large-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 smtClean="0">
                    <a:solidFill>
                      <a:srgbClr val="FF0000"/>
                    </a:solidFill>
                  </a:rPr>
                  <a:t> region: unconstrained [</a:t>
                </a:r>
                <a:r>
                  <a:rPr lang="en-GB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en-GB" sz="2200" dirty="0" err="1" smtClean="0">
                    <a:solidFill>
                      <a:srgbClr val="FF0000"/>
                    </a:solidFill>
                  </a:rPr>
                  <a:t>JLab</a:t>
                </a:r>
                <a:r>
                  <a:rPr lang="en-GB" sz="2200" dirty="0" smtClean="0">
                    <a:solidFill>
                      <a:srgbClr val="FF0000"/>
                    </a:solidFill>
                  </a:rPr>
                  <a:t>]</a:t>
                </a:r>
                <a:endParaRPr lang="en-GB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660" y="1744542"/>
                <a:ext cx="5425396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1461" t="-11268" r="-674" b="-28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280516" y="2438400"/>
            <a:ext cx="4745210" cy="430887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GB" sz="2200" dirty="0" smtClean="0">
                <a:solidFill>
                  <a:srgbClr val="0070C0"/>
                </a:solidFill>
              </a:rPr>
              <a:t>sea </a:t>
            </a:r>
            <a:r>
              <a:rPr lang="en-GB" sz="2200" dirty="0">
                <a:solidFill>
                  <a:srgbClr val="0070C0"/>
                </a:solidFill>
              </a:rPr>
              <a:t>region: unconstrained [</a:t>
            </a:r>
            <a:r>
              <a:rPr lang="en-GB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GB" sz="2200" dirty="0" smtClean="0">
                <a:solidFill>
                  <a:srgbClr val="0070C0"/>
                </a:solidFill>
              </a:rPr>
              <a:t>EIC]</a:t>
            </a:r>
            <a:endParaRPr lang="en-GB" sz="22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3063" y="6225550"/>
            <a:ext cx="4668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err="1" smtClean="0"/>
              <a:t>Aybat</a:t>
            </a:r>
            <a:r>
              <a:rPr lang="en-GB" sz="2200" dirty="0" smtClean="0"/>
              <a:t>, Collins, </a:t>
            </a:r>
            <a:r>
              <a:rPr lang="en-GB" sz="2200" dirty="0" err="1" smtClean="0"/>
              <a:t>Qiu</a:t>
            </a:r>
            <a:r>
              <a:rPr lang="en-GB" sz="2200" dirty="0" smtClean="0"/>
              <a:t>, Rogers (2012)</a:t>
            </a:r>
            <a:endParaRPr lang="en-GB" sz="2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06" y="3665458"/>
            <a:ext cx="7161006" cy="2465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984" y="3854429"/>
            <a:ext cx="2561244" cy="97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8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1" grpId="0" animBg="1"/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53" y="1109486"/>
            <a:ext cx="4686168" cy="4080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931" y="1109486"/>
            <a:ext cx="4962667" cy="4080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53" y="5307595"/>
            <a:ext cx="4664275" cy="482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2060" y="362109"/>
            <a:ext cx="4996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Distortion in the transverse plane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66272" y="6141094"/>
            <a:ext cx="92913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FFFF00"/>
                </a:solidFill>
              </a:rPr>
              <a:t>Non zero </a:t>
            </a:r>
            <a:r>
              <a:rPr lang="en-GB" sz="2200" dirty="0" err="1" smtClean="0">
                <a:solidFill>
                  <a:srgbClr val="FFFF00"/>
                </a:solidFill>
              </a:rPr>
              <a:t>Sivers</a:t>
            </a:r>
            <a:r>
              <a:rPr lang="en-GB" sz="2200" dirty="0" smtClean="0">
                <a:solidFill>
                  <a:srgbClr val="FFFF00"/>
                </a:solidFill>
              </a:rPr>
              <a:t> effect related to parton orbital angular momentum</a:t>
            </a:r>
            <a:endParaRPr lang="en-GB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6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Spin effects in QCD and 3D nucleon structure                                       U. </a:t>
            </a:r>
            <a:r>
              <a:rPr lang="en-GB" dirty="0" err="1" smtClean="0"/>
              <a:t>D'Alesio</a:t>
            </a:r>
            <a:r>
              <a:rPr lang="en-GB" dirty="0" smtClean="0"/>
              <a:t>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49" y="1781175"/>
            <a:ext cx="5494704" cy="26305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6555" y="357161"/>
            <a:ext cx="7407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Modified universality of the </a:t>
            </a:r>
            <a:r>
              <a:rPr lang="en-GB" sz="2800" dirty="0" err="1" smtClean="0"/>
              <a:t>Sivers</a:t>
            </a:r>
            <a:r>
              <a:rPr lang="en-GB" sz="2800" dirty="0" smtClean="0"/>
              <a:t> function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078813" y="4828773"/>
            <a:ext cx="22765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FFFF00"/>
                </a:solidFill>
              </a:rPr>
              <a:t>A clear-cut test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0692" y="3316896"/>
            <a:ext cx="4261103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solidFill>
                  <a:srgbClr val="002060"/>
                </a:solidFill>
              </a:rPr>
              <a:t>Final </a:t>
            </a:r>
            <a:r>
              <a:rPr lang="en-GB" sz="2200" dirty="0" smtClean="0">
                <a:solidFill>
                  <a:srgbClr val="002060"/>
                </a:solidFill>
              </a:rPr>
              <a:t>state interactions in </a:t>
            </a:r>
            <a:r>
              <a:rPr lang="en-GB" sz="2200" b="1" dirty="0" smtClean="0">
                <a:solidFill>
                  <a:srgbClr val="002060"/>
                </a:solidFill>
              </a:rPr>
              <a:t>SIDIS</a:t>
            </a:r>
          </a:p>
          <a:p>
            <a:r>
              <a:rPr lang="en-GB" sz="2200" b="1" dirty="0" smtClean="0">
                <a:solidFill>
                  <a:srgbClr val="002060"/>
                </a:solidFill>
              </a:rPr>
              <a:t>Initial</a:t>
            </a:r>
            <a:r>
              <a:rPr lang="en-GB" sz="2200" dirty="0" smtClean="0">
                <a:solidFill>
                  <a:srgbClr val="002060"/>
                </a:solidFill>
              </a:rPr>
              <a:t> state interactions in </a:t>
            </a:r>
            <a:r>
              <a:rPr lang="en-GB" sz="2200" b="1" dirty="0" smtClean="0">
                <a:solidFill>
                  <a:srgbClr val="002060"/>
                </a:solidFill>
              </a:rPr>
              <a:t>DY</a:t>
            </a:r>
            <a:endParaRPr lang="en-GB" sz="2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049" y="5247429"/>
            <a:ext cx="92929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If falsified:</a:t>
            </a:r>
          </a:p>
          <a:p>
            <a:r>
              <a:rPr lang="en-GB" sz="2200" dirty="0" smtClean="0"/>
              <a:t>- misunderstanding of  final-state interacts. </a:t>
            </a:r>
            <a:r>
              <a:rPr lang="en-GB" sz="2200" dirty="0"/>
              <a:t>l</a:t>
            </a:r>
            <a:r>
              <a:rPr lang="en-GB" sz="2200" dirty="0" smtClean="0"/>
              <a:t>eading to T-odd effects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4049" y="6004639"/>
            <a:ext cx="111989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- missing </a:t>
            </a:r>
            <a:r>
              <a:rPr lang="en-GB" sz="2200" dirty="0"/>
              <a:t>points in QCD factorization (TMD and collinear</a:t>
            </a:r>
            <a:r>
              <a:rPr lang="en-GB" sz="2200" dirty="0" smtClean="0"/>
              <a:t>) </a:t>
            </a:r>
            <a:r>
              <a:rPr lang="en-GB" sz="2200" dirty="0" smtClean="0">
                <a:solidFill>
                  <a:srgbClr val="FFFF00"/>
                </a:solidFill>
              </a:rPr>
              <a:t>[most severe scenario]   </a:t>
            </a:r>
            <a:endParaRPr lang="en-GB" sz="22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5339" y="2082018"/>
            <a:ext cx="19431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Collins (2012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87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6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Spin effects in QCD and 3D nucleon structure                                       U. </a:t>
            </a:r>
            <a:r>
              <a:rPr lang="en-GB" dirty="0" err="1" smtClean="0"/>
              <a:t>D'Alesio</a:t>
            </a:r>
            <a:r>
              <a:rPr lang="en-GB" dirty="0" smtClean="0"/>
              <a:t> (Cagliari University &amp; INFN)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23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99" y="5692624"/>
            <a:ext cx="4366211" cy="10082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01968" y="4988948"/>
            <a:ext cx="3988592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FF0000"/>
                </a:solidFill>
              </a:rPr>
              <a:t>First hint at the sign change,</a:t>
            </a:r>
          </a:p>
          <a:p>
            <a:r>
              <a:rPr lang="en-GB" sz="2200" dirty="0">
                <a:solidFill>
                  <a:srgbClr val="FF0000"/>
                </a:solidFill>
              </a:rPr>
              <a:t>b</a:t>
            </a:r>
            <a:r>
              <a:rPr lang="en-GB" sz="2200" dirty="0" smtClean="0">
                <a:solidFill>
                  <a:srgbClr val="FF0000"/>
                </a:solidFill>
              </a:rPr>
              <a:t>ut large exp. errors and …</a:t>
            </a:r>
            <a:endParaRPr lang="en-GB" sz="22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89" y="1639007"/>
            <a:ext cx="6854017" cy="37346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45225" y="2754963"/>
            <a:ext cx="25843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No TMD evolution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19347" y="6012085"/>
            <a:ext cx="25042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Kang et al (2016)</a:t>
            </a: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2968" y="241273"/>
                <a:ext cx="6058325" cy="54572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 smtClean="0">
                    <a:solidFill>
                      <a:srgbClr val="002060"/>
                    </a:solidFill>
                  </a:rPr>
                  <a:t>First results from RHIC: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p>
                    <m:r>
                      <a:rPr lang="it-IT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it-IT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it-IT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  </m:t>
                        </m:r>
                      </m:sup>
                    </m:sSup>
                    <m:r>
                      <a:rPr lang="it-IT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968" y="241273"/>
                <a:ext cx="6058325" cy="545727"/>
              </a:xfrm>
              <a:prstGeom prst="rect">
                <a:avLst/>
              </a:prstGeom>
              <a:blipFill rotWithShape="0">
                <a:blip r:embed="rId4"/>
                <a:stretch>
                  <a:fillRect l="-705" t="-7865" b="-31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058871" y="1185137"/>
            <a:ext cx="37000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STAR Collaboration (2016)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57511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3" y="885371"/>
            <a:ext cx="3745140" cy="263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25" y="910429"/>
            <a:ext cx="3738098" cy="262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57" y="3597727"/>
            <a:ext cx="4261067" cy="2747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898" y="3857414"/>
            <a:ext cx="4923408" cy="2900362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Spin effects in QCD and 3D nucleon structure                                       U. </a:t>
            </a:r>
            <a:r>
              <a:rPr lang="en-GB" dirty="0" err="1" smtClean="0"/>
              <a:t>D'Alesio</a:t>
            </a:r>
            <a:r>
              <a:rPr lang="en-GB" dirty="0" smtClean="0"/>
              <a:t> (Cagliari University &amp; INFN)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24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0" y="355627"/>
            <a:ext cx="104727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New analysis: (in </a:t>
            </a:r>
            <a:r>
              <a:rPr lang="en-GB" sz="2200" dirty="0" smtClean="0"/>
              <a:t>progress) </a:t>
            </a:r>
            <a:r>
              <a:rPr lang="en-GB" sz="2200" dirty="0" err="1" smtClean="0"/>
              <a:t>Anselmino</a:t>
            </a:r>
            <a:r>
              <a:rPr lang="en-GB" sz="2200" dirty="0" smtClean="0"/>
              <a:t>, </a:t>
            </a:r>
            <a:r>
              <a:rPr lang="en-GB" sz="2200" dirty="0" err="1" smtClean="0"/>
              <a:t>Boglione</a:t>
            </a:r>
            <a:r>
              <a:rPr lang="en-GB" sz="2200" dirty="0" smtClean="0"/>
              <a:t>, UD, </a:t>
            </a:r>
            <a:r>
              <a:rPr lang="en-GB" sz="2200" dirty="0" err="1" smtClean="0"/>
              <a:t>Murgia</a:t>
            </a:r>
            <a:r>
              <a:rPr lang="en-GB" sz="2200" dirty="0" smtClean="0"/>
              <a:t>, </a:t>
            </a:r>
            <a:r>
              <a:rPr lang="en-GB" sz="2200" dirty="0" err="1" smtClean="0"/>
              <a:t>Prokudin</a:t>
            </a:r>
            <a:r>
              <a:rPr lang="en-GB" sz="2200" dirty="0" smtClean="0"/>
              <a:t> (2016)</a:t>
            </a:r>
            <a:endParaRPr lang="en-GB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7895774" y="1447800"/>
            <a:ext cx="19992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Sign reversed</a:t>
            </a:r>
            <a:endParaRPr lang="en-GB" sz="2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845" y="3857414"/>
            <a:ext cx="4379960" cy="10819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42925" y="6345346"/>
                <a:ext cx="3798146" cy="761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 smtClean="0"/>
                  <a:t>Underestimated at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6345346"/>
                <a:ext cx="3798146" cy="761619"/>
              </a:xfrm>
              <a:prstGeom prst="rect">
                <a:avLst/>
              </a:prstGeom>
              <a:blipFill rotWithShape="0">
                <a:blip r:embed="rId7"/>
                <a:stretch>
                  <a:fillRect l="-2087" t="-5600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16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947642" y="276578"/>
            <a:ext cx="5288627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Collins function  &amp; transversity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4203" y="2781720"/>
            <a:ext cx="3238387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FF0000"/>
                </a:solidFill>
              </a:rPr>
              <a:t>Without TMD evolution</a:t>
            </a:r>
            <a:endParaRPr lang="en-GB" sz="2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8" y="6390866"/>
            <a:ext cx="80067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 smtClean="0"/>
              <a:t>Anselmino</a:t>
            </a:r>
            <a:r>
              <a:rPr lang="en-GB" sz="2200" dirty="0" smtClean="0"/>
              <a:t>, </a:t>
            </a:r>
            <a:r>
              <a:rPr lang="en-GB" sz="2200" dirty="0" err="1" smtClean="0"/>
              <a:t>Boglione</a:t>
            </a:r>
            <a:r>
              <a:rPr lang="en-GB" sz="2200" dirty="0" smtClean="0"/>
              <a:t>, UD, </a:t>
            </a:r>
            <a:r>
              <a:rPr lang="en-GB" sz="2200" dirty="0" err="1" smtClean="0"/>
              <a:t>Melis</a:t>
            </a:r>
            <a:r>
              <a:rPr lang="en-GB" sz="2200" dirty="0" smtClean="0"/>
              <a:t>, </a:t>
            </a:r>
            <a:r>
              <a:rPr lang="en-GB" sz="2200" dirty="0" err="1" smtClean="0"/>
              <a:t>Murgia</a:t>
            </a:r>
            <a:r>
              <a:rPr lang="en-GB" sz="2200" dirty="0" smtClean="0"/>
              <a:t>, </a:t>
            </a:r>
            <a:r>
              <a:rPr lang="en-GB" sz="2200" dirty="0" err="1" smtClean="0"/>
              <a:t>Prokudin</a:t>
            </a:r>
            <a:r>
              <a:rPr lang="en-GB" sz="2200" dirty="0" smtClean="0"/>
              <a:t> (2015)</a:t>
            </a:r>
            <a:endParaRPr lang="en-GB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1542721" y="909896"/>
            <a:ext cx="31261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Combined analysis of</a:t>
            </a:r>
            <a:endParaRPr lang="en-GB" sz="2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714" y="2449579"/>
            <a:ext cx="4024224" cy="23615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510" y="1767202"/>
            <a:ext cx="3339891" cy="5009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6" y="1773433"/>
            <a:ext cx="3115294" cy="5225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537934" y="1279228"/>
                <a:ext cx="267182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/>
                  <a:t>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sz="2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sz="2200" dirty="0" smtClean="0"/>
                  <a:t>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GB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𝜋𝜋</m:t>
                    </m:r>
                    <m:r>
                      <a:rPr lang="it-IT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GB" sz="2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934" y="1279228"/>
                <a:ext cx="2671822" cy="430887"/>
              </a:xfrm>
              <a:prstGeom prst="rect">
                <a:avLst/>
              </a:prstGeom>
              <a:blipFill rotWithShape="0">
                <a:blip r:embed="rId5"/>
                <a:stretch>
                  <a:fillRect t="-9859" b="-26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39" y="3231294"/>
            <a:ext cx="6466613" cy="3159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1238" y="1312469"/>
            <a:ext cx="8050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SIDIS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8645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6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3" y="950697"/>
            <a:ext cx="4960953" cy="3462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018" y="950697"/>
            <a:ext cx="4878851" cy="34628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2559" y="324628"/>
            <a:ext cx="46281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Kang, </a:t>
            </a:r>
            <a:r>
              <a:rPr lang="en-GB" sz="2200" dirty="0" err="1" smtClean="0"/>
              <a:t>Prokudin</a:t>
            </a:r>
            <a:r>
              <a:rPr lang="en-GB" sz="2200" dirty="0" smtClean="0"/>
              <a:t>, Sun, Yuan (2015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36363" y="314649"/>
            <a:ext cx="5262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Same analysis but with TMD evolution</a:t>
            </a:r>
            <a:endParaRPr lang="en-GB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972160" y="5711266"/>
            <a:ext cx="511870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No compelling TMD evolution yet</a:t>
            </a:r>
          </a:p>
          <a:p>
            <a:r>
              <a:rPr lang="en-GB" sz="2200" dirty="0" smtClean="0"/>
              <a:t>Remember: SSAs are ratios….</a:t>
            </a:r>
            <a:endParaRPr lang="en-GB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469" y="4514989"/>
            <a:ext cx="4787754" cy="92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7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Spin effects in QCD and 3D nucleon structure                                       U. </a:t>
            </a:r>
            <a:r>
              <a:rPr lang="en-GB" dirty="0" err="1" smtClean="0"/>
              <a:t>D'Alesio</a:t>
            </a:r>
            <a:r>
              <a:rPr lang="en-GB" dirty="0" smtClean="0"/>
              <a:t>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9333" y="372321"/>
                <a:ext cx="8828442" cy="46166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002060"/>
                    </a:solidFill>
                  </a:rPr>
                  <a:t>Back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400" dirty="0" smtClean="0">
                    <a:solidFill>
                      <a:srgbClr val="002060"/>
                    </a:solidFill>
                  </a:rPr>
                  <a:t> : further evidences of </a:t>
                </a:r>
                <a:r>
                  <a:rPr lang="en-GB" sz="2400" dirty="0" err="1" smtClean="0">
                    <a:solidFill>
                      <a:srgbClr val="002060"/>
                    </a:solidFill>
                  </a:rPr>
                  <a:t>Sivers</a:t>
                </a:r>
                <a:r>
                  <a:rPr lang="en-GB" sz="2400" dirty="0" smtClean="0">
                    <a:solidFill>
                      <a:srgbClr val="002060"/>
                    </a:solidFill>
                  </a:rPr>
                  <a:t> and Collins effects</a:t>
                </a:r>
                <a:endParaRPr lang="en-GB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33" y="372321"/>
                <a:ext cx="8828442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10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285" y="1100234"/>
            <a:ext cx="2424540" cy="10607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123" y="2368595"/>
            <a:ext cx="52325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In a phenomenological TMD scheme</a:t>
            </a:r>
            <a:endParaRPr lang="en-GB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476" y="1162001"/>
            <a:ext cx="1585678" cy="5715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35468" y="1780988"/>
                <a:ext cx="3600666" cy="707886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GB" sz="2000" dirty="0" smtClean="0"/>
                  <a:t>  </a:t>
                </a:r>
                <a:r>
                  <a:rPr lang="en-GB" sz="2000" dirty="0" err="1" smtClean="0">
                    <a:solidFill>
                      <a:schemeClr val="bg1"/>
                    </a:solidFill>
                  </a:rPr>
                  <a:t>Sivers</a:t>
                </a:r>
                <a:r>
                  <a:rPr lang="en-GB" sz="20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r>
                  <a:rPr lang="en-GB" sz="2000" dirty="0" smtClean="0">
                    <a:solidFill>
                      <a:schemeClr val="bg1"/>
                    </a:solidFill>
                  </a:rPr>
                  <a:t>+ transversity      Collins + …</a:t>
                </a:r>
                <a:endParaRPr lang="en-GB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468" y="1780988"/>
                <a:ext cx="3600666" cy="707886"/>
              </a:xfrm>
              <a:prstGeom prst="rect">
                <a:avLst/>
              </a:prstGeom>
              <a:blipFill rotWithShape="0">
                <a:blip r:embed="rId5"/>
                <a:stretch>
                  <a:fillRect l="-1692" t="-43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Summing Junction 11"/>
          <p:cNvSpPr/>
          <p:nvPr/>
        </p:nvSpPr>
        <p:spPr>
          <a:xfrm>
            <a:off x="7849410" y="2153763"/>
            <a:ext cx="257543" cy="252733"/>
          </a:xfrm>
          <a:prstGeom prst="flowChartSummingJuncti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8716" y="2857942"/>
                <a:ext cx="991008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b="1" dirty="0" smtClean="0">
                    <a:solidFill>
                      <a:srgbClr val="FFFF00"/>
                    </a:solidFill>
                  </a:rPr>
                  <a:t>From SIDIS </a:t>
                </a:r>
                <a:r>
                  <a:rPr lang="en-GB" sz="2200" b="1" dirty="0">
                    <a:solidFill>
                      <a:srgbClr val="FFFF00"/>
                    </a:solidFill>
                  </a:rPr>
                  <a:t>extractions </a:t>
                </a:r>
                <a:r>
                  <a:rPr lang="en-GB" sz="2200" b="1" dirty="0" smtClean="0">
                    <a:solidFill>
                      <a:srgbClr val="FFFF00"/>
                    </a:solidFill>
                  </a:rPr>
                  <a:t>to RHIC </a:t>
                </a:r>
                <a14:m>
                  <m:oMath xmlns:m="http://schemas.openxmlformats.org/officeDocument/2006/math">
                    <m:r>
                      <a:rPr lang="it-IT" sz="22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𝒑𝒑</m:t>
                    </m:r>
                  </m:oMath>
                </a14:m>
                <a:r>
                  <a:rPr lang="en-GB" sz="2200" b="1" dirty="0" smtClean="0">
                    <a:solidFill>
                      <a:srgbClr val="FFFF00"/>
                    </a:solidFill>
                  </a:rPr>
                  <a:t> data </a:t>
                </a:r>
                <a:r>
                  <a:rPr lang="en-GB" sz="2200" dirty="0" smtClean="0"/>
                  <a:t>(STAR (2008))</a:t>
                </a:r>
                <a:endParaRPr lang="en-GB" sz="2200" dirty="0"/>
              </a:p>
              <a:p>
                <a:r>
                  <a:rPr lang="en-GB" sz="2200" dirty="0" smtClean="0"/>
                  <a:t>(</a:t>
                </a:r>
                <a:r>
                  <a:rPr lang="en-GB" sz="2200" dirty="0" err="1" smtClean="0"/>
                  <a:t>Anselmino</a:t>
                </a:r>
                <a:r>
                  <a:rPr lang="en-GB" sz="2200" dirty="0" smtClean="0"/>
                  <a:t>, </a:t>
                </a:r>
                <a:r>
                  <a:rPr lang="en-GB" sz="2200" dirty="0" err="1" smtClean="0"/>
                  <a:t>Boglione,UD</a:t>
                </a:r>
                <a:r>
                  <a:rPr lang="en-GB" sz="2200" dirty="0" smtClean="0"/>
                  <a:t>, Leader, </a:t>
                </a:r>
                <a:r>
                  <a:rPr lang="en-GB" sz="2200" dirty="0" err="1" smtClean="0"/>
                  <a:t>Melis</a:t>
                </a:r>
                <a:r>
                  <a:rPr lang="en-GB" sz="2200" dirty="0" smtClean="0"/>
                  <a:t>, </a:t>
                </a:r>
                <a:r>
                  <a:rPr lang="en-GB" sz="2200" dirty="0" err="1" smtClean="0"/>
                  <a:t>Murgia</a:t>
                </a:r>
                <a:r>
                  <a:rPr lang="en-GB" sz="2200" dirty="0" smtClean="0"/>
                  <a:t>, </a:t>
                </a:r>
                <a:r>
                  <a:rPr lang="en-GB" sz="2200" dirty="0" err="1" smtClean="0"/>
                  <a:t>Prokudin</a:t>
                </a:r>
                <a:r>
                  <a:rPr lang="en-GB" sz="2200" dirty="0" smtClean="0"/>
                  <a:t> (2012 &amp; 2014))</a:t>
                </a: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6" y="2857942"/>
                <a:ext cx="9910085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800" t="-5556" b="-15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226" y="1215959"/>
            <a:ext cx="1990716" cy="5806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85516" y="2614816"/>
            <a:ext cx="22092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/>
              <a:t>Non separable</a:t>
            </a:r>
            <a:endParaRPr lang="en-GB" sz="22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70" y="4116876"/>
            <a:ext cx="5116456" cy="27056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8854" y="4116875"/>
            <a:ext cx="5048074" cy="27056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91847" y="3693208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Sivers</a:t>
            </a:r>
            <a:r>
              <a:rPr lang="en-GB" dirty="0" smtClean="0"/>
              <a:t> effect alone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807828" y="3729985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Collins effect alone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52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 animBg="1"/>
      <p:bldP spid="13" grpId="0"/>
      <p:bldP spid="15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Spin effects in QCD and 3D nucleon structure                                       U. </a:t>
            </a:r>
            <a:r>
              <a:rPr lang="en-GB" dirty="0" err="1" smtClean="0"/>
              <a:t>D'Alesio</a:t>
            </a:r>
            <a:r>
              <a:rPr lang="en-GB" dirty="0" smtClean="0"/>
              <a:t>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01380" y="277133"/>
                <a:ext cx="5620641" cy="52322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>
                    <a:solidFill>
                      <a:srgbClr val="002060"/>
                    </a:solidFill>
                  </a:rPr>
                  <a:t>Higher-twist contributions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800" dirty="0" smtClean="0">
                    <a:solidFill>
                      <a:srgbClr val="002060"/>
                    </a:solidFill>
                  </a:rPr>
                  <a:t> </a:t>
                </a:r>
                <a:endParaRPr lang="en-GB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380" y="277133"/>
                <a:ext cx="5620641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278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6732" y="1717948"/>
            <a:ext cx="92159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Twist-three functions corresponding, and related, to the </a:t>
            </a:r>
            <a:r>
              <a:rPr lang="en-GB" sz="2200" dirty="0" smtClean="0"/>
              <a:t>TMDs, </a:t>
            </a:r>
            <a:r>
              <a:rPr lang="en-GB" sz="2200" dirty="0" smtClean="0"/>
              <a:t>like</a:t>
            </a:r>
            <a:endParaRPr lang="en-GB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86433" y="1043645"/>
            <a:ext cx="43123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Collinear factorization: proven</a:t>
            </a: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86433" y="3716551"/>
                <a:ext cx="1008532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/>
                  <a:t>Using these </a:t>
                </a:r>
                <a:r>
                  <a:rPr lang="en-GB" sz="2200" dirty="0"/>
                  <a:t>r</a:t>
                </a:r>
                <a:r>
                  <a:rPr lang="en-GB" sz="2200" dirty="0" smtClean="0"/>
                  <a:t>elations one is not able to describe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200" dirty="0" smtClean="0"/>
                  <a:t> (sign mismatch issue) </a:t>
                </a:r>
                <a:endParaRPr lang="en-GB" sz="22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33" y="3716551"/>
                <a:ext cx="10085325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786" t="-10000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86433" y="4552590"/>
                <a:ext cx="1024562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/>
                  <a:t>A completely new twist-3 </a:t>
                </a:r>
                <a:r>
                  <a:rPr lang="en-GB" sz="2200" dirty="0" err="1" smtClean="0"/>
                  <a:t>fragm</a:t>
                </a:r>
                <a:r>
                  <a:rPr lang="en-GB" sz="2200" dirty="0"/>
                  <a:t>.</a:t>
                </a:r>
                <a:r>
                  <a:rPr lang="en-GB" sz="2200" dirty="0" smtClean="0"/>
                  <a:t> </a:t>
                </a:r>
                <a:r>
                  <a:rPr lang="en-GB" sz="2200" dirty="0" smtClean="0"/>
                  <a:t>function seems to be able to explain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33" y="4552590"/>
                <a:ext cx="10245625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774" t="-10000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498" y="5040829"/>
            <a:ext cx="7469237" cy="533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498" y="2430500"/>
            <a:ext cx="6354424" cy="911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66732" y="6084929"/>
                <a:ext cx="1096415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200" dirty="0" smtClean="0">
                    <a:solidFill>
                      <a:srgbClr val="FFFF00"/>
                    </a:solidFill>
                  </a:rPr>
                  <a:t> in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sz="2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it-IT" sz="2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2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200" dirty="0" smtClean="0">
                    <a:solidFill>
                      <a:srgbClr val="FFFF00"/>
                    </a:solidFill>
                  </a:rPr>
                  <a:t> ideal to disentangle the two approaches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200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GB" sz="2200" dirty="0" smtClean="0">
                    <a:solidFill>
                      <a:srgbClr val="FFFF00"/>
                    </a:solidFill>
                  </a:rPr>
                  <a:t>with </a:t>
                </a:r>
                <a:r>
                  <a:rPr lang="en-GB" sz="2200" dirty="0" smtClean="0">
                    <a:solidFill>
                      <a:srgbClr val="FFFF00"/>
                    </a:solidFill>
                  </a:rPr>
                  <a:t>different sign)</a:t>
                </a:r>
                <a:endParaRPr lang="en-GB" sz="22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32" y="6084929"/>
                <a:ext cx="10964155" cy="430887"/>
              </a:xfrm>
              <a:prstGeom prst="rect">
                <a:avLst/>
              </a:prstGeom>
              <a:blipFill rotWithShape="0">
                <a:blip r:embed="rId7"/>
                <a:stretch>
                  <a:fillRect t="-9859" b="-28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62589" y="1043645"/>
            <a:ext cx="29418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err="1" smtClean="0"/>
              <a:t>Qiu</a:t>
            </a:r>
            <a:r>
              <a:rPr lang="en-GB" sz="2200" dirty="0" smtClean="0"/>
              <a:t>, </a:t>
            </a:r>
            <a:r>
              <a:rPr lang="en-GB" sz="2200" dirty="0" err="1" smtClean="0"/>
              <a:t>Sterman</a:t>
            </a:r>
            <a:r>
              <a:rPr lang="en-GB" sz="2200" dirty="0" smtClean="0"/>
              <a:t> (1991) </a:t>
            </a:r>
            <a:endParaRPr lang="en-GB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6758922" y="2681816"/>
            <a:ext cx="40511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Boer, Mulders, </a:t>
            </a:r>
            <a:r>
              <a:rPr lang="en-GB" sz="2200" dirty="0" err="1" smtClean="0"/>
              <a:t>Piljman</a:t>
            </a:r>
            <a:r>
              <a:rPr lang="en-GB" sz="2200" dirty="0" smtClean="0"/>
              <a:t> (2003)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79219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5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29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14771" y="248685"/>
            <a:ext cx="28777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In the meantime ….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96" y="2088628"/>
            <a:ext cx="7588929" cy="40570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1695" y="1410165"/>
            <a:ext cx="9583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FFFF00"/>
                </a:solidFill>
              </a:rPr>
              <a:t>Predictions from </a:t>
            </a:r>
            <a:r>
              <a:rPr lang="en-GB" sz="2200" dirty="0" smtClean="0"/>
              <a:t>TMD </a:t>
            </a:r>
            <a:r>
              <a:rPr lang="en-GB" sz="2200" dirty="0" smtClean="0"/>
              <a:t>fact. </a:t>
            </a:r>
            <a:r>
              <a:rPr lang="en-GB" sz="2200" dirty="0" smtClean="0"/>
              <a:t>at LO + </a:t>
            </a:r>
            <a:r>
              <a:rPr lang="en-GB" sz="2200" dirty="0" err="1" smtClean="0"/>
              <a:t>Weizs</a:t>
            </a:r>
            <a:r>
              <a:rPr lang="en-GB" sz="2200" dirty="0" err="1" smtClean="0">
                <a:cs typeface="Times New Roman" panose="02020603050405020304" pitchFamily="18" charset="0"/>
              </a:rPr>
              <a:t>äc</a:t>
            </a:r>
            <a:r>
              <a:rPr lang="en-GB" sz="2200" dirty="0" err="1" smtClean="0"/>
              <a:t>ker</a:t>
            </a:r>
            <a:r>
              <a:rPr lang="en-GB" sz="2200" dirty="0" smtClean="0"/>
              <a:t>-Williams approximation</a:t>
            </a:r>
            <a:endParaRPr lang="en-GB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314796" y="6177797"/>
            <a:ext cx="34067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UD, </a:t>
            </a:r>
            <a:r>
              <a:rPr lang="en-GB" sz="2200" dirty="0" err="1" smtClean="0"/>
              <a:t>Flore</a:t>
            </a:r>
            <a:r>
              <a:rPr lang="en-GB" sz="2200" dirty="0" smtClean="0"/>
              <a:t>, </a:t>
            </a:r>
            <a:r>
              <a:rPr lang="en-GB" sz="2200" dirty="0" err="1" smtClean="0"/>
              <a:t>Murgia</a:t>
            </a:r>
            <a:r>
              <a:rPr lang="en-GB" sz="2200" dirty="0" smtClean="0"/>
              <a:t> (2016)</a:t>
            </a:r>
            <a:endParaRPr lang="en-GB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3721498" y="6241033"/>
            <a:ext cx="753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[LO] </a:t>
            </a:r>
            <a:r>
              <a:rPr lang="en-GB" dirty="0" err="1" smtClean="0"/>
              <a:t>Anselmino</a:t>
            </a:r>
            <a:r>
              <a:rPr lang="en-GB" dirty="0" smtClean="0"/>
              <a:t>, </a:t>
            </a:r>
            <a:r>
              <a:rPr lang="en-GB" dirty="0" err="1" smtClean="0"/>
              <a:t>Boglione</a:t>
            </a:r>
            <a:r>
              <a:rPr lang="en-GB" dirty="0" smtClean="0"/>
              <a:t>, UD, </a:t>
            </a:r>
            <a:r>
              <a:rPr lang="en-GB" dirty="0" err="1" smtClean="0"/>
              <a:t>Melis</a:t>
            </a:r>
            <a:r>
              <a:rPr lang="en-GB" dirty="0" smtClean="0"/>
              <a:t>, </a:t>
            </a:r>
            <a:r>
              <a:rPr lang="en-GB" dirty="0" err="1" smtClean="0"/>
              <a:t>Murgia</a:t>
            </a:r>
            <a:r>
              <a:rPr lang="en-GB" dirty="0" smtClean="0"/>
              <a:t>, </a:t>
            </a:r>
            <a:r>
              <a:rPr lang="en-GB" dirty="0" err="1" smtClean="0"/>
              <a:t>Prokudin</a:t>
            </a:r>
            <a:r>
              <a:rPr lang="en-GB" dirty="0" smtClean="0"/>
              <a:t> (2010&amp;2014)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893272" y="390106"/>
                <a:ext cx="7558479" cy="76944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>
                    <a:solidFill>
                      <a:srgbClr val="002060"/>
                    </a:solidFill>
                  </a:rPr>
                  <a:t>another </a:t>
                </a:r>
                <a:r>
                  <a:rPr lang="en-GB" sz="2200" dirty="0">
                    <a:solidFill>
                      <a:srgbClr val="002060"/>
                    </a:solidFill>
                  </a:rPr>
                  <a:t>successfully description within a TMD </a:t>
                </a:r>
                <a:r>
                  <a:rPr lang="en-GB" sz="2200" dirty="0" smtClean="0">
                    <a:solidFill>
                      <a:srgbClr val="002060"/>
                    </a:solidFill>
                  </a:rPr>
                  <a:t>scheme</a:t>
                </a:r>
                <a:r>
                  <a:rPr lang="en-GB" sz="2200" dirty="0" smtClean="0">
                    <a:solidFill>
                      <a:srgbClr val="002060"/>
                    </a:solidFill>
                  </a:rPr>
                  <a:t> </a:t>
                </a:r>
                <a:endParaRPr lang="en-GB" sz="2200" dirty="0">
                  <a:solidFill>
                    <a:srgbClr val="002060"/>
                  </a:solidFill>
                </a:endParaRPr>
              </a:p>
              <a:p>
                <a:r>
                  <a:rPr lang="en-GB" sz="2200" dirty="0">
                    <a:solidFill>
                      <a:srgbClr val="002060"/>
                    </a:solidFill>
                  </a:rPr>
                  <a:t>of a SSA for a single </a:t>
                </a:r>
                <a:r>
                  <a:rPr lang="en-GB" sz="2200" dirty="0" smtClean="0">
                    <a:solidFill>
                      <a:srgbClr val="002060"/>
                    </a:solidFill>
                  </a:rPr>
                  <a:t>-inclusive </a:t>
                </a:r>
                <a:r>
                  <a:rPr lang="en-GB" sz="2200" dirty="0">
                    <a:solidFill>
                      <a:srgbClr val="002060"/>
                    </a:solidFill>
                  </a:rPr>
                  <a:t>process: </a:t>
                </a:r>
                <a14:m>
                  <m:oMath xmlns:m="http://schemas.openxmlformats.org/officeDocument/2006/math">
                    <m:r>
                      <a:rPr lang="it-IT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it-IT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it-IT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it-IT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endParaRPr lang="en-GB" sz="2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272" y="390106"/>
                <a:ext cx="7558479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048" t="-5556" r="-81" b="-15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933797" y="4255324"/>
            <a:ext cx="29193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HERMES data (2014)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74335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66838" y="1577451"/>
            <a:ext cx="82365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Nucleon: still a mysterious object </a:t>
            </a:r>
            <a:r>
              <a:rPr lang="en-GB" sz="2200" dirty="0"/>
              <a:t>d</a:t>
            </a:r>
            <a:r>
              <a:rPr lang="en-GB" sz="2200" dirty="0" smtClean="0"/>
              <a:t>espite 50 years of studies</a:t>
            </a:r>
            <a:endParaRPr lang="en-GB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926383" y="2819338"/>
            <a:ext cx="63305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QCD and confinement: still to be understood</a:t>
            </a:r>
            <a:endParaRPr lang="en-GB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926383" y="3948050"/>
            <a:ext cx="68066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Spin: fundamental  quantum degree of freedom</a:t>
            </a:r>
            <a:endParaRPr lang="en-GB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926383" y="4409715"/>
            <a:ext cx="835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 tool to study the inner structure of composite </a:t>
            </a:r>
            <a:r>
              <a:rPr lang="en-GB" sz="2000" dirty="0" smtClean="0"/>
              <a:t>systems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953661" y="464964"/>
            <a:ext cx="5085046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Motivations (general statements)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5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1662" r="5512" b="1117"/>
          <a:stretch/>
        </p:blipFill>
        <p:spPr bwMode="auto">
          <a:xfrm>
            <a:off x="5768337" y="930880"/>
            <a:ext cx="4030843" cy="306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90931" y="221148"/>
                <a:ext cx="6373027" cy="46166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>
                    <a:solidFill>
                      <a:srgbClr val="002060"/>
                    </a:solidFill>
                  </a:rPr>
                  <a:t>Collins function: from SIDIS to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  <m:r>
                      <a:rPr lang="it-IT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it-IT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𝑗𝑒𝑡</m:t>
                    </m:r>
                    <m:r>
                      <a:rPr lang="it-IT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400" dirty="0" smtClean="0">
                    <a:solidFill>
                      <a:srgbClr val="002060"/>
                    </a:solidFill>
                  </a:rPr>
                  <a:t> </a:t>
                </a:r>
                <a:endParaRPr lang="en-GB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931" y="221148"/>
                <a:ext cx="6373027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434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4" y="4128707"/>
            <a:ext cx="3016250" cy="27292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38411" y="4721586"/>
            <a:ext cx="44278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UD, </a:t>
            </a:r>
            <a:r>
              <a:rPr lang="en-GB" sz="2200" dirty="0" err="1" smtClean="0"/>
              <a:t>Murgia</a:t>
            </a:r>
            <a:r>
              <a:rPr lang="en-GB" sz="2200" dirty="0" smtClean="0"/>
              <a:t>, Pisano (2011, 2016)</a:t>
            </a:r>
            <a:endParaRPr lang="en-GB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3218287" y="4262267"/>
            <a:ext cx="51700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Data from STAR Collaboration (2015)</a:t>
            </a:r>
            <a:endParaRPr lang="en-GB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3307825" y="5277909"/>
            <a:ext cx="3201517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FF0000"/>
                </a:solidFill>
              </a:rPr>
              <a:t>without TMD evolution</a:t>
            </a:r>
            <a:endParaRPr lang="en-GB" sz="2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1046" r="6332" b="2413"/>
          <a:stretch/>
        </p:blipFill>
        <p:spPr bwMode="auto">
          <a:xfrm>
            <a:off x="913910" y="951931"/>
            <a:ext cx="4038274" cy="301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04374" y="3147387"/>
            <a:ext cx="121219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200 GeV 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5887" y="3085750"/>
            <a:ext cx="114807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500 GeV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7294" y="6076223"/>
            <a:ext cx="89995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>
                <a:solidFill>
                  <a:srgbClr val="FFFF00"/>
                </a:solidFill>
              </a:rPr>
              <a:t>U</a:t>
            </a:r>
            <a:r>
              <a:rPr lang="en-GB" sz="2200" dirty="0" smtClean="0">
                <a:solidFill>
                  <a:srgbClr val="FFFF00"/>
                </a:solidFill>
              </a:rPr>
              <a:t>niversality of the Collins function and mild (or no) TMD evolution</a:t>
            </a:r>
            <a:endParaRPr lang="en-GB" sz="22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61947" y="1651649"/>
                <a:ext cx="2457449" cy="41556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𝐽𝑒𝑡</m:t>
                        </m:r>
                      </m:sup>
                    </m:sSubSup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 =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 13 GeV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947" y="1651649"/>
                <a:ext cx="2457449" cy="415563"/>
              </a:xfrm>
              <a:prstGeom prst="rect">
                <a:avLst/>
              </a:prstGeom>
              <a:blipFill rotWithShape="0">
                <a:blip r:embed="rId6"/>
                <a:stretch>
                  <a:fillRect t="-1471" b="-19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200614" y="1592752"/>
                <a:ext cx="2457449" cy="41556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it-IT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𝐽𝑒𝑡</m:t>
                        </m:r>
                      </m:sup>
                    </m:sSubSup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 =</m:t>
                    </m:r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 31 GeV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614" y="1592752"/>
                <a:ext cx="2457449" cy="415563"/>
              </a:xfrm>
              <a:prstGeom prst="rect">
                <a:avLst/>
              </a:prstGeom>
              <a:blipFill rotWithShape="0">
                <a:blip r:embed="rId7"/>
                <a:stretch>
                  <a:fillRect b="-19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28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  <p:bldP spid="16" grpId="0"/>
      <p:bldP spid="4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Spin effects in QCD and 3D nucleon structure                                       U. </a:t>
            </a:r>
            <a:r>
              <a:rPr lang="en-GB" dirty="0" err="1" smtClean="0"/>
              <a:t>D'Alesio</a:t>
            </a:r>
            <a:r>
              <a:rPr lang="en-GB" dirty="0" smtClean="0"/>
              <a:t>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080079" y="236226"/>
            <a:ext cx="6500497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Open issues in TMD phenomenology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6" y="1435842"/>
            <a:ext cx="45608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TMD evolution and its relevance</a:t>
            </a:r>
          </a:p>
          <a:p>
            <a:r>
              <a:rPr lang="en-GB" sz="2200" dirty="0" smtClean="0"/>
              <a:t>An example </a:t>
            </a:r>
            <a:endParaRPr lang="en-GB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595" y="899475"/>
            <a:ext cx="3352620" cy="2942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4015" y="2812019"/>
            <a:ext cx="27334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w/o TMD evolution</a:t>
            </a:r>
            <a:endParaRPr lang="en-GB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8663581" y="2069067"/>
            <a:ext cx="18004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Kang (2015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56" y="2218054"/>
            <a:ext cx="4226893" cy="534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6142" y="4586331"/>
            <a:ext cx="99998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Transverse momentum dependence in SIDIS and its consistency with DY </a:t>
            </a:r>
            <a:endParaRPr lang="en-GB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62776" y="5183346"/>
                <a:ext cx="1022151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/>
                  <a:t>TMD factorization breaking effects in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m:rPr>
                        <m:sty m:val="p"/>
                      </m:rPr>
                      <a:rPr lang="el-GR" sz="2200" b="0" i="1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𝑗𝑒𝑡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𝑗𝑒𝑡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200" dirty="0" smtClean="0"/>
                  <a:t> (sizeable???)</a:t>
                </a:r>
                <a:endParaRPr lang="en-GB" sz="22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6" y="5183346"/>
                <a:ext cx="10221516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775" t="-8451" b="-28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62776" y="5874727"/>
            <a:ext cx="63818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Gluon TMDs at low x and parton saturation, </a:t>
            </a:r>
            <a:endParaRPr lang="en-GB" sz="2200" dirty="0" smtClean="0"/>
          </a:p>
          <a:p>
            <a:r>
              <a:rPr lang="en-GB" sz="2200" dirty="0" smtClean="0"/>
              <a:t>TMD </a:t>
            </a:r>
            <a:r>
              <a:rPr lang="en-GB" sz="2200" dirty="0" smtClean="0"/>
              <a:t>factorization vs. </a:t>
            </a:r>
            <a:r>
              <a:rPr lang="en-GB" sz="2200" dirty="0" err="1" smtClean="0"/>
              <a:t>Color</a:t>
            </a:r>
            <a:r>
              <a:rPr lang="en-GB" sz="2200" dirty="0" smtClean="0"/>
              <a:t> Glass Condensate</a:t>
            </a:r>
            <a:endParaRPr lang="en-GB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262776" y="3854421"/>
            <a:ext cx="54970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R</a:t>
            </a:r>
            <a:r>
              <a:rPr lang="en-GB" sz="2200" dirty="0" smtClean="0"/>
              <a:t>ole of non perturbative input choices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70674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3" grpId="0"/>
      <p:bldP spid="14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32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92" y="3636539"/>
            <a:ext cx="3940260" cy="30348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943" y="1044366"/>
            <a:ext cx="6198958" cy="21468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72021" y="295729"/>
            <a:ext cx="326724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Proton spin puzzle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9717" y="5327436"/>
            <a:ext cx="67441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Non trivial decomposition [Leader, </a:t>
            </a:r>
            <a:r>
              <a:rPr lang="en-GB" sz="2200" dirty="0" err="1" smtClean="0"/>
              <a:t>Lorcé</a:t>
            </a:r>
            <a:r>
              <a:rPr lang="en-GB" sz="2200" dirty="0" smtClean="0"/>
              <a:t> (2014)]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0213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33</a:t>
            </a:fld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4" y="1240679"/>
            <a:ext cx="3621695" cy="27689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864" y="1172444"/>
            <a:ext cx="5201527" cy="14691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053" y="2927760"/>
            <a:ext cx="6444487" cy="6377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30659" y="749292"/>
            <a:ext cx="4038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Virtual  Compton scattering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48981" y="4227083"/>
            <a:ext cx="4908716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FF0000"/>
                </a:solidFill>
              </a:rPr>
              <a:t>GPDs: Information on position and </a:t>
            </a:r>
          </a:p>
          <a:p>
            <a:r>
              <a:rPr lang="en-GB" sz="2200" dirty="0" smtClean="0">
                <a:solidFill>
                  <a:srgbClr val="FF0000"/>
                </a:solidFill>
              </a:rPr>
              <a:t>quark momentum fraction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59" y="5059687"/>
            <a:ext cx="1780353" cy="139488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86911" y="5307595"/>
            <a:ext cx="4802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Form Factor: Position information</a:t>
            </a:r>
          </a:p>
          <a:p>
            <a:r>
              <a:rPr lang="en-GB" sz="2200" dirty="0" smtClean="0"/>
              <a:t>No sensitivity to quark momentum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57650" y="310017"/>
            <a:ext cx="2932213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GPDs: few hints 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7694" y="4446876"/>
            <a:ext cx="2531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  <a:r>
              <a:rPr lang="en-GB" sz="2200" dirty="0"/>
              <a:t>Elastic scattering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1628" y="5090899"/>
            <a:ext cx="3099842" cy="13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7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3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34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268" y="909555"/>
            <a:ext cx="6504980" cy="2396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023" y="3441813"/>
            <a:ext cx="7551498" cy="8515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22982" y="295729"/>
            <a:ext cx="3610284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DVCS Factorization 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137" y="3377697"/>
            <a:ext cx="18101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Compton </a:t>
            </a:r>
          </a:p>
          <a:p>
            <a:r>
              <a:rPr lang="en-GB" sz="2200" dirty="0" smtClean="0"/>
              <a:t>Form Factor</a:t>
            </a:r>
            <a:endParaRPr lang="en-GB" sz="2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23" y="4461983"/>
            <a:ext cx="3506816" cy="23247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386839" y="5307594"/>
                <a:ext cx="524293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200" dirty="0" smtClean="0"/>
                  <a:t>Different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GB" sz="2200" dirty="0" smtClean="0"/>
                  <a:t> modulations give access</a:t>
                </a:r>
              </a:p>
              <a:p>
                <a:r>
                  <a:rPr lang="en-GB" sz="2200" dirty="0"/>
                  <a:t>t</a:t>
                </a:r>
                <a:r>
                  <a:rPr lang="en-GB" sz="2200" dirty="0" smtClean="0"/>
                  <a:t>o different combinations of GPDs</a:t>
                </a:r>
                <a:endParaRPr lang="en-GB" sz="2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839" y="5307594"/>
                <a:ext cx="5242936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1512" t="-5556" b="-15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2291" y="1447800"/>
            <a:ext cx="27254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i="1" dirty="0" smtClean="0"/>
              <a:t>Collins et al. (1998)</a:t>
            </a:r>
            <a:endParaRPr lang="en-GB" sz="2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8407358" y="4472762"/>
            <a:ext cx="806631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FF0000"/>
                </a:solidFill>
              </a:rPr>
              <a:t>GPD</a:t>
            </a:r>
            <a:endParaRPr lang="en-GB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1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35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028596" y="4796989"/>
                <a:ext cx="131330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596" y="4796989"/>
                <a:ext cx="1313308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698767" y="4773059"/>
                <a:ext cx="131330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=0.09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767" y="4773059"/>
                <a:ext cx="1313308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630" y="741840"/>
            <a:ext cx="7557429" cy="4031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4110" y="5307595"/>
            <a:ext cx="5825204" cy="1293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4214" y="163912"/>
            <a:ext cx="65151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Spin effects in QCD and 3D nucleon structure                                       U. </a:t>
            </a:r>
            <a:r>
              <a:rPr lang="en-GB" dirty="0" err="1" smtClean="0"/>
              <a:t>D'Alesio</a:t>
            </a:r>
            <a:r>
              <a:rPr lang="en-GB" dirty="0" smtClean="0"/>
              <a:t>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548900" y="349713"/>
            <a:ext cx="3858749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Physics issues in GPDs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89" y="2825681"/>
            <a:ext cx="11046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 </a:t>
            </a:r>
            <a:r>
              <a:rPr lang="en-GB" sz="2200" dirty="0" smtClean="0"/>
              <a:t>Parameterizations: different families, not always able to describe all data, </a:t>
            </a:r>
          </a:p>
          <a:p>
            <a:r>
              <a:rPr lang="en-GB" sz="2200" dirty="0" smtClean="0"/>
              <a:t>  qualitatively good (different observables, few parameters </a:t>
            </a:r>
            <a:r>
              <a:rPr lang="en-GB" sz="2200" dirty="0" smtClean="0"/>
              <a:t>and </a:t>
            </a:r>
            <a:r>
              <a:rPr lang="en-GB" sz="2200" dirty="0" smtClean="0"/>
              <a:t>assumptions)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0713" y="1194661"/>
            <a:ext cx="103220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- </a:t>
            </a:r>
            <a:r>
              <a:rPr lang="en-GB" sz="2200" dirty="0" smtClean="0"/>
              <a:t>DVCS: golden channel. Measured at HERMES, COMPASS, CLASS, H1, ZEUS</a:t>
            </a:r>
            <a:endParaRPr lang="en-GB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81889" y="1786354"/>
            <a:ext cx="95846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- DVMP (virtual meson product): </a:t>
            </a:r>
            <a:r>
              <a:rPr lang="en-GB" sz="2200" dirty="0" smtClean="0"/>
              <a:t>uncertainty </a:t>
            </a:r>
            <a:r>
              <a:rPr lang="en-GB" sz="2200" dirty="0" smtClean="0"/>
              <a:t>on meson distr. </a:t>
            </a:r>
            <a:r>
              <a:rPr lang="en-GB" sz="2200" dirty="0" err="1"/>
              <a:t>a</a:t>
            </a:r>
            <a:r>
              <a:rPr lang="en-GB" sz="2200" dirty="0" err="1" smtClean="0"/>
              <a:t>mplit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1889" y="3805028"/>
            <a:ext cx="65790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- Major role in the nucleon spin decomposition </a:t>
            </a:r>
            <a:endParaRPr lang="en-GB" sz="2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94" y="4762981"/>
            <a:ext cx="6642201" cy="14284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997070" y="5357387"/>
                <a:ext cx="265386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 smtClean="0"/>
                  <a:t> non-flip GPDs</a:t>
                </a:r>
                <a:endParaRPr lang="en-GB" sz="22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070" y="5357387"/>
                <a:ext cx="2653868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230" t="-9859" r="-2069" b="-26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8106362" y="4676653"/>
            <a:ext cx="15602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Ji (1997)</a:t>
            </a:r>
            <a:endParaRPr lang="en-GB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90713" y="2303931"/>
            <a:ext cx="56444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- Extraction of GPDs: model-dependent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78386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87" y="1318589"/>
            <a:ext cx="2785434" cy="3589022"/>
          </a:xfrm>
          <a:prstGeom prst="rect">
            <a:avLst/>
          </a:prstGeom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885743" y="1169204"/>
            <a:ext cx="5668460" cy="373840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363850" y="5273180"/>
            <a:ext cx="821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JLAB</a:t>
            </a:r>
            <a:endParaRPr lang="en-GB" sz="22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8649359" y="4101584"/>
            <a:ext cx="125021" cy="11562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20487" y="5515638"/>
                <a:ext cx="10280378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/>
                  <a:t>access to small-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200" b="0" dirty="0" smtClean="0"/>
                  <a:t>domain: </a:t>
                </a:r>
              </a:p>
              <a:p>
                <a:r>
                  <a:rPr lang="en-GB" sz="2200" dirty="0" smtClean="0"/>
                  <a:t>Space, (</a:t>
                </a:r>
                <a:r>
                  <a:rPr lang="en-GB" sz="2200" dirty="0" err="1" smtClean="0"/>
                  <a:t>transv</a:t>
                </a:r>
                <a:r>
                  <a:rPr lang="en-GB" sz="2200" dirty="0" smtClean="0"/>
                  <a:t>.) momentum and spin distributions of gluon and sea quarks</a:t>
                </a:r>
              </a:p>
              <a:p>
                <a:r>
                  <a:rPr lang="en-GB" sz="2200" dirty="0" smtClean="0"/>
                  <a:t>Missing and complementary information on TMDs and GPDs</a:t>
                </a:r>
                <a:endParaRPr lang="en-GB" sz="22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87" y="5515638"/>
                <a:ext cx="10280378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771" t="-3846" b="-98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772024" y="295729"/>
            <a:ext cx="2372765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Future </a:t>
            </a:r>
            <a:r>
              <a:rPr lang="en-GB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GB" sz="2800" dirty="0" smtClean="0">
                <a:solidFill>
                  <a:srgbClr val="002060"/>
                </a:solidFill>
              </a:rPr>
              <a:t>EIC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8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349040"/>
            <a:ext cx="5872163" cy="57964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GB" sz="2800" dirty="0" smtClean="0">
                <a:solidFill>
                  <a:srgbClr val="002060"/>
                </a:solidFill>
              </a:rPr>
              <a:t>Conclusions and open issues</a:t>
            </a:r>
            <a:endParaRPr lang="en-GB" sz="28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0063" y="1324255"/>
                <a:ext cx="9578365" cy="530514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sz="2200" dirty="0" smtClean="0"/>
                  <a:t>Experimental evidence to go beyond a simple collinear (1D) picture </a:t>
                </a:r>
              </a:p>
              <a:p>
                <a:pPr marL="0" indent="0">
                  <a:buNone/>
                </a:pPr>
                <a:r>
                  <a:rPr lang="en-GB" sz="2200" dirty="0"/>
                  <a:t> </a:t>
                </a:r>
                <a:r>
                  <a:rPr lang="en-GB" sz="2200" dirty="0" smtClean="0"/>
                  <a:t>    3D </a:t>
                </a:r>
                <a:r>
                  <a:rPr lang="en-GB" sz="2200" dirty="0"/>
                  <a:t>image of the nucleon: tremendous </a:t>
                </a:r>
                <a:r>
                  <a:rPr lang="en-GB" sz="2200" dirty="0" smtClean="0"/>
                  <a:t>progress</a:t>
                </a:r>
              </a:p>
              <a:p>
                <a:r>
                  <a:rPr lang="en-GB" sz="2200" dirty="0"/>
                  <a:t>T</a:t>
                </a:r>
                <a:r>
                  <a:rPr lang="en-GB" sz="2200" dirty="0" smtClean="0"/>
                  <a:t>ransverse single-spin asymmetries: challenging and tool to learn deeper on the nucleon structure and QCD</a:t>
                </a:r>
              </a:p>
              <a:p>
                <a:r>
                  <a:rPr lang="en-GB" sz="2200" dirty="0" smtClean="0"/>
                  <a:t>Spin-TMD effects ad GPDs well established</a:t>
                </a:r>
              </a:p>
              <a:p>
                <a:r>
                  <a:rPr lang="en-GB" sz="2200" dirty="0" smtClean="0"/>
                  <a:t>Orbital angular momentum: TMDs (</a:t>
                </a:r>
                <a:r>
                  <a:rPr lang="en-GB" sz="2200" dirty="0" err="1" smtClean="0"/>
                  <a:t>indir</a:t>
                </a:r>
                <a:r>
                  <a:rPr lang="en-GB" sz="2200" dirty="0" smtClean="0"/>
                  <a:t>.) and GPDs (directly)</a:t>
                </a:r>
              </a:p>
              <a:p>
                <a:r>
                  <a:rPr lang="en-GB" sz="2200" dirty="0" smtClean="0"/>
                  <a:t>More data expected: COMPASS, </a:t>
                </a:r>
                <a:r>
                  <a:rPr lang="en-GB" sz="2200" dirty="0" err="1" smtClean="0"/>
                  <a:t>Jlab</a:t>
                </a:r>
                <a:r>
                  <a:rPr lang="en-GB" sz="2200" dirty="0" smtClean="0"/>
                  <a:t>, RHIC, and eventually EIC</a:t>
                </a:r>
              </a:p>
              <a:p>
                <a:r>
                  <a:rPr lang="en-GB" sz="2200" dirty="0" smtClean="0"/>
                  <a:t>Phenomenological and theoretical analysis to be improved: </a:t>
                </a:r>
              </a:p>
              <a:p>
                <a:pPr marL="0" indent="0">
                  <a:buNone/>
                </a:pPr>
                <a:r>
                  <a:rPr lang="en-GB" sz="2200" dirty="0"/>
                  <a:t> </a:t>
                </a:r>
                <a:r>
                  <a:rPr lang="en-GB" sz="2200" dirty="0" smtClean="0"/>
                  <a:t>    factorization and non perturbative inputs</a:t>
                </a:r>
              </a:p>
              <a:p>
                <a:r>
                  <a:rPr lang="en-GB" sz="2200" dirty="0" smtClean="0"/>
                  <a:t>TMD approach and low-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200" dirty="0" smtClean="0"/>
                  <a:t> physics: still to be pursued</a:t>
                </a:r>
              </a:p>
              <a:p>
                <a:r>
                  <a:rPr lang="en-GB" sz="2200" dirty="0" smtClean="0"/>
                  <a:t>TMD and GPD community: very active and spread all over the world (USA, </a:t>
                </a:r>
                <a:r>
                  <a:rPr lang="en-GB" sz="2200" dirty="0"/>
                  <a:t>Japan, </a:t>
                </a:r>
                <a:r>
                  <a:rPr lang="en-GB" sz="2200" dirty="0" smtClean="0"/>
                  <a:t>China, Russia, Netherlands, Belgium, France, Germany, and ITALY)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063" y="1324255"/>
                <a:ext cx="9578365" cy="5305145"/>
              </a:xfrm>
              <a:blipFill rotWithShape="0">
                <a:blip r:embed="rId2"/>
                <a:stretch>
                  <a:fillRect l="-255" t="-574" r="-3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Spin effects in QCD and 3D nucleon structure                                       U. </a:t>
            </a:r>
            <a:r>
              <a:rPr lang="en-GB" dirty="0" err="1" smtClean="0"/>
              <a:t>D'Alesio</a:t>
            </a:r>
            <a:r>
              <a:rPr lang="en-GB" dirty="0" smtClean="0"/>
              <a:t> (Cagliari University &amp; INFN)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5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39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301" y="1063416"/>
            <a:ext cx="3890554" cy="4329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204" y="1558379"/>
            <a:ext cx="5565947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solidFill>
                  <a:srgbClr val="FFC000"/>
                </a:solidFill>
              </a:rPr>
              <a:t>Theory</a:t>
            </a:r>
            <a:r>
              <a:rPr lang="en-GB" sz="2200" b="1" dirty="0" smtClean="0">
                <a:solidFill>
                  <a:schemeClr val="accent3"/>
                </a:solidFill>
              </a:rPr>
              <a:t>                </a:t>
            </a:r>
            <a:r>
              <a:rPr lang="en-GB" sz="2200" dirty="0" smtClean="0">
                <a:solidFill>
                  <a:schemeClr val="bg1"/>
                </a:solidFill>
              </a:rPr>
              <a:t>NINPHA</a:t>
            </a:r>
          </a:p>
          <a:p>
            <a:r>
              <a:rPr lang="en-GB" sz="2200" dirty="0" smtClean="0">
                <a:solidFill>
                  <a:schemeClr val="bg1"/>
                </a:solidFill>
              </a:rPr>
              <a:t>National </a:t>
            </a:r>
            <a:r>
              <a:rPr lang="en-GB" sz="2200" dirty="0">
                <a:solidFill>
                  <a:schemeClr val="bg1"/>
                </a:solidFill>
              </a:rPr>
              <a:t>Initiative on Physics of Hadrons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6313" y="3473075"/>
            <a:ext cx="3545392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</a:rPr>
              <a:t>Experiments</a:t>
            </a:r>
          </a:p>
          <a:p>
            <a:r>
              <a:rPr lang="en-GB" sz="2200" dirty="0" smtClean="0">
                <a:solidFill>
                  <a:schemeClr val="bg1"/>
                </a:solidFill>
              </a:rPr>
              <a:t>COMPASS     JLAB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2178" y="295729"/>
            <a:ext cx="4628190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Research activities in Italy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3578" y="6091311"/>
            <a:ext cx="1946367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Thank you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5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06" y="1447800"/>
            <a:ext cx="5682293" cy="451722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4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661151" y="387998"/>
                <a:ext cx="5781647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 smtClean="0"/>
                  <a:t>Transverse Spin effects:</a:t>
                </a:r>
              </a:p>
              <a:p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200" dirty="0" smtClean="0"/>
                  <a:t> 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↑</m:t>
                        </m:r>
                      </m:sup>
                    </m:sSup>
                    <m:r>
                      <a:rPr lang="it-IT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→</m:t>
                    </m:r>
                  </m:oMath>
                </a14:m>
                <a:r>
                  <a:rPr lang="it-IT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GB" sz="2200" dirty="0" smtClean="0"/>
                  <a:t> X… a long-standing puzzle</a:t>
                </a:r>
                <a:endParaRPr lang="en-GB" sz="22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151" y="387998"/>
                <a:ext cx="5781647" cy="892552"/>
              </a:xfrm>
              <a:prstGeom prst="rect">
                <a:avLst/>
              </a:prstGeom>
              <a:blipFill rotWithShape="0">
                <a:blip r:embed="rId4"/>
                <a:stretch>
                  <a:fillRect t="-7534" r="-738" b="-130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12915" y="5228235"/>
                <a:ext cx="334578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Collinear twist-2 QCD</a:t>
                </a:r>
              </a:p>
              <a:p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GB" sz="2400" dirty="0" smtClean="0"/>
                  <a:t> few %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915" y="5228235"/>
                <a:ext cx="3345788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2920" t="-5882" r="-2007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6539" y="1720300"/>
            <a:ext cx="4016001" cy="26714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3152" y="6165218"/>
            <a:ext cx="40174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Almost energy independent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94592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40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014662" y="2743200"/>
            <a:ext cx="5405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/>
              <a:t>BACK-UP SLIDES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576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41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48" y="1321969"/>
            <a:ext cx="5255411" cy="2807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381" y="1790622"/>
            <a:ext cx="4824547" cy="36643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3058" y="270748"/>
            <a:ext cx="629371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Access to the gluon </a:t>
            </a:r>
            <a:r>
              <a:rPr lang="en-GB" sz="2800" dirty="0" err="1" smtClean="0">
                <a:solidFill>
                  <a:srgbClr val="002060"/>
                </a:solidFill>
              </a:rPr>
              <a:t>Sivers</a:t>
            </a:r>
            <a:r>
              <a:rPr lang="en-GB" sz="2800" dirty="0" smtClean="0">
                <a:solidFill>
                  <a:srgbClr val="002060"/>
                </a:solidFill>
              </a:rPr>
              <a:t> function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3320" y="5566925"/>
            <a:ext cx="3860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UD, </a:t>
            </a:r>
            <a:r>
              <a:rPr lang="en-GB" dirty="0" err="1" smtClean="0"/>
              <a:t>Murgia</a:t>
            </a:r>
            <a:r>
              <a:rPr lang="en-GB" dirty="0" smtClean="0"/>
              <a:t>, Pisano JHEP09 (2015)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37132" y="4441038"/>
            <a:ext cx="393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PHENIX Collaboration data (2014)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66391" y="1216967"/>
                <a:ext cx="28316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400" dirty="0"/>
                  <a:t> at </a:t>
                </a:r>
                <a:r>
                  <a:rPr lang="en-GB" sz="2400" dirty="0" smtClean="0"/>
                  <a:t>mid-rapidity</a:t>
                </a:r>
                <a:endParaRPr lang="en-GB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391" y="1216967"/>
                <a:ext cx="2831609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30" t="-10667" r="-1720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28996" y="5270269"/>
            <a:ext cx="3759362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All other effects are washed out</a:t>
            </a:r>
          </a:p>
        </p:txBody>
      </p:sp>
    </p:spTree>
    <p:extLst>
      <p:ext uri="{BB962C8B-B14F-4D97-AF65-F5344CB8AC3E}">
        <p14:creationId xmlns:p14="http://schemas.microsoft.com/office/powerpoint/2010/main" val="1835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Spin effects in QCD and 3D nucleon structure                                       U. </a:t>
            </a:r>
            <a:r>
              <a:rPr lang="en-GB" dirty="0" err="1" smtClean="0"/>
              <a:t>D'Alesio</a:t>
            </a:r>
            <a:r>
              <a:rPr lang="en-GB" dirty="0" smtClean="0"/>
              <a:t>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42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26" y="1206790"/>
            <a:ext cx="8932984" cy="5393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8132" y="449705"/>
            <a:ext cx="5456943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TMD factorization approaches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8754695" y="4991986"/>
            <a:ext cx="25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Tremendous progress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0388" y="1688072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Seminal paper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0388" y="2875203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TMD framework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8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869102" y="373308"/>
            <a:ext cx="4817574" cy="52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1-D picture of the nucleon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363" y="1186190"/>
            <a:ext cx="18998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 inclusive DIS</a:t>
            </a:r>
            <a:endParaRPr lang="en-GB" sz="2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09" y="1792693"/>
            <a:ext cx="1955279" cy="15850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306" y="1447800"/>
            <a:ext cx="4157710" cy="45228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582" y="1792693"/>
            <a:ext cx="3343390" cy="40748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80385" y="6060229"/>
            <a:ext cx="3054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DIS Structure Function 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453717" y="5948979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Collinear PDFs  </a:t>
            </a:r>
          </a:p>
        </p:txBody>
      </p:sp>
    </p:spTree>
    <p:extLst>
      <p:ext uri="{BB962C8B-B14F-4D97-AF65-F5344CB8AC3E}">
        <p14:creationId xmlns:p14="http://schemas.microsoft.com/office/powerpoint/2010/main" val="206645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Spin effects in QCD and 3D nucleon structure                                       U. </a:t>
            </a:r>
            <a:r>
              <a:rPr lang="en-GB" dirty="0" err="1" smtClean="0"/>
              <a:t>D'Alesio</a:t>
            </a:r>
            <a:r>
              <a:rPr lang="en-GB" dirty="0" smtClean="0"/>
              <a:t>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117920" y="356406"/>
            <a:ext cx="3677610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</a:rPr>
              <a:t>(open) </a:t>
            </a:r>
            <a:r>
              <a:rPr lang="en-GB" sz="3200" dirty="0" smtClean="0">
                <a:solidFill>
                  <a:srgbClr val="002060"/>
                </a:solidFill>
              </a:rPr>
              <a:t>Physics issues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115" y="3628911"/>
            <a:ext cx="769243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Non perturbative effects in high-energy processes</a:t>
            </a:r>
          </a:p>
          <a:p>
            <a:r>
              <a:rPr lang="en-GB" sz="2200" dirty="0" smtClean="0"/>
              <a:t>Origin of transverse/azimuthal spin asymmetries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4340" y="1837445"/>
            <a:ext cx="73980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Orbital motion of quarks/gluons</a:t>
            </a:r>
          </a:p>
          <a:p>
            <a:r>
              <a:rPr lang="en-GB" sz="2200" dirty="0" smtClean="0"/>
              <a:t>Its correlation to proton spin</a:t>
            </a:r>
          </a:p>
          <a:p>
            <a:r>
              <a:rPr lang="en-GB" sz="2200" dirty="0" smtClean="0"/>
              <a:t>Intrinsic transverse momentum of quarks/gluons</a:t>
            </a:r>
          </a:p>
          <a:p>
            <a:r>
              <a:rPr lang="en-GB" sz="2200" dirty="0" smtClean="0"/>
              <a:t>Spatial distribution of quarks/gluons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340" y="4864667"/>
            <a:ext cx="62953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R</a:t>
            </a:r>
            <a:r>
              <a:rPr lang="en-GB" sz="2200" dirty="0" smtClean="0"/>
              <a:t>ole of local </a:t>
            </a:r>
            <a:r>
              <a:rPr lang="en-GB" sz="2200" dirty="0" err="1" smtClean="0"/>
              <a:t>color</a:t>
            </a:r>
            <a:r>
              <a:rPr lang="en-GB" sz="2200" dirty="0" smtClean="0"/>
              <a:t> gauge invariance of QCD</a:t>
            </a:r>
          </a:p>
          <a:p>
            <a:r>
              <a:rPr lang="en-GB" sz="2200" dirty="0"/>
              <a:t>F</a:t>
            </a:r>
            <a:r>
              <a:rPr lang="en-GB" sz="2200" dirty="0" smtClean="0"/>
              <a:t>actorization, universality, </a:t>
            </a:r>
            <a:r>
              <a:rPr lang="en-GB" sz="2200" dirty="0" err="1" smtClean="0"/>
              <a:t>resummation</a:t>
            </a:r>
            <a:endParaRPr lang="en-GB" sz="2200" dirty="0" smtClean="0"/>
          </a:p>
        </p:txBody>
      </p:sp>
      <p:sp>
        <p:nvSpPr>
          <p:cNvPr id="13" name="TextBox 12"/>
          <p:cNvSpPr txBox="1"/>
          <p:nvPr/>
        </p:nvSpPr>
        <p:spPr>
          <a:xfrm rot="19155472">
            <a:off x="8072365" y="2027344"/>
            <a:ext cx="18020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FFFF00"/>
                </a:solidFill>
              </a:rPr>
              <a:t>3D</a:t>
            </a:r>
            <a:r>
              <a:rPr lang="en-GB" sz="2000" dirty="0" smtClean="0">
                <a:solidFill>
                  <a:srgbClr val="FFFF00"/>
                </a:solidFill>
              </a:rPr>
              <a:t> </a:t>
            </a:r>
            <a:r>
              <a:rPr lang="en-GB" sz="2200" dirty="0" smtClean="0">
                <a:solidFill>
                  <a:srgbClr val="FFFF00"/>
                </a:solidFill>
              </a:rPr>
              <a:t>structure</a:t>
            </a:r>
            <a:endParaRPr lang="en-GB" sz="22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8899563">
            <a:off x="8195222" y="3764333"/>
            <a:ext cx="1888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FFFF00"/>
                </a:solidFill>
              </a:rPr>
              <a:t>Observables</a:t>
            </a:r>
            <a:endParaRPr lang="en-GB" sz="2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039422">
            <a:off x="8145193" y="5196593"/>
            <a:ext cx="19431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FFFF00"/>
                </a:solidFill>
              </a:rPr>
              <a:t>QCD</a:t>
            </a:r>
            <a:r>
              <a:rPr lang="en-GB" sz="2000" dirty="0" smtClean="0">
                <a:solidFill>
                  <a:srgbClr val="FFFF00"/>
                </a:solidFill>
              </a:rPr>
              <a:t> </a:t>
            </a:r>
            <a:r>
              <a:rPr lang="en-GB" sz="2200" dirty="0" smtClean="0">
                <a:solidFill>
                  <a:srgbClr val="FFFF00"/>
                </a:solidFill>
              </a:rPr>
              <a:t>at</a:t>
            </a:r>
            <a:r>
              <a:rPr lang="en-GB" sz="2000" dirty="0" smtClean="0">
                <a:solidFill>
                  <a:srgbClr val="FFFF00"/>
                </a:solidFill>
              </a:rPr>
              <a:t> </a:t>
            </a:r>
            <a:r>
              <a:rPr lang="en-GB" sz="2200" dirty="0" smtClean="0">
                <a:solidFill>
                  <a:srgbClr val="FFFF00"/>
                </a:solidFill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164954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Spin effects in QCD and 3D nucleon structure                                       U. </a:t>
            </a:r>
            <a:r>
              <a:rPr lang="en-GB" dirty="0" err="1" smtClean="0"/>
              <a:t>D'Alesio</a:t>
            </a:r>
            <a:r>
              <a:rPr lang="en-GB" dirty="0" smtClean="0"/>
              <a:t> (Cagliari University &amp; INFN)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5" y="405315"/>
            <a:ext cx="10342945" cy="5795460"/>
          </a:xfrm>
          <a:prstGeom prst="rect">
            <a:avLst/>
          </a:prstGeom>
        </p:spPr>
      </p:pic>
      <p:pic>
        <p:nvPicPr>
          <p:cNvPr id="6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387" y="405315"/>
            <a:ext cx="2449619" cy="218721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00100" y="2786062"/>
            <a:ext cx="828675" cy="445545"/>
          </a:xfrm>
          <a:prstGeom prst="roundRect">
            <a:avLst/>
          </a:prstGeom>
          <a:noFill/>
          <a:ln w="38100">
            <a:solidFill>
              <a:srgbClr val="43DD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8239124" y="2814636"/>
            <a:ext cx="962025" cy="374106"/>
          </a:xfrm>
          <a:prstGeom prst="roundRect">
            <a:avLst/>
          </a:prstGeom>
          <a:noFill/>
          <a:ln w="3810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1895475" y="4800600"/>
            <a:ext cx="747713" cy="312195"/>
          </a:xfrm>
          <a:prstGeom prst="roundRect">
            <a:avLst/>
          </a:prstGeom>
          <a:noFill/>
          <a:ln w="38100">
            <a:solidFill>
              <a:srgbClr val="D56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981325" y="2786062"/>
            <a:ext cx="828675" cy="44554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5651684" y="4800600"/>
            <a:ext cx="773396" cy="31219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1712118" y="1319213"/>
            <a:ext cx="1269207" cy="3143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5624044" y="2860129"/>
            <a:ext cx="801036" cy="30003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82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Spin effects in QCD and 3D nucleon structure                                       U. </a:t>
            </a:r>
            <a:r>
              <a:rPr lang="en-GB" dirty="0" err="1" smtClean="0"/>
              <a:t>D'Alesio</a:t>
            </a:r>
            <a:r>
              <a:rPr lang="en-GB" dirty="0" smtClean="0"/>
              <a:t> (Cagliari University &amp; INFN)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8</a:t>
            </a:fld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45" y="4580124"/>
            <a:ext cx="5601201" cy="21574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72440" y="339412"/>
            <a:ext cx="6026009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TMDs: How can we access them?</a:t>
            </a:r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45" y="1983821"/>
            <a:ext cx="5621660" cy="1836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038" y="2617288"/>
            <a:ext cx="4635900" cy="272044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724825" y="5978590"/>
            <a:ext cx="36102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rgbClr val="FFFF00"/>
                </a:solidFill>
              </a:rPr>
              <a:t>TMD factorization proven</a:t>
            </a:r>
            <a:endParaRPr lang="en-GB" sz="22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448286" y="1452878"/>
                <a:ext cx="354943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/>
                  <a:t>Drell-Yan   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 → </m:t>
                    </m:r>
                    <m:sSup>
                      <m:sSup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−  </m:t>
                        </m:r>
                      </m:sup>
                    </m:sSup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200" dirty="0" smtClean="0"/>
                  <a:t> </a:t>
                </a:r>
                <a:endParaRPr lang="en-GB" sz="22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286" y="1452878"/>
                <a:ext cx="3549433" cy="430887"/>
              </a:xfrm>
              <a:prstGeom prst="rect">
                <a:avLst/>
              </a:prstGeom>
              <a:blipFill rotWithShape="0">
                <a:blip r:embed="rId6"/>
                <a:stretch>
                  <a:fillRect l="-2234" t="-8451" b="-28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849838" y="4180014"/>
                <a:ext cx="243868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/>
                  <a:t>SIDIS  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𝑙𝑝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it-IT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200" dirty="0" smtClean="0"/>
                  <a:t>  </a:t>
                </a:r>
                <a:endParaRPr lang="en-GB" sz="22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838" y="4180014"/>
                <a:ext cx="2438681" cy="430887"/>
              </a:xfrm>
              <a:prstGeom prst="rect">
                <a:avLst/>
              </a:prstGeom>
              <a:blipFill rotWithShape="0">
                <a:blip r:embed="rId7"/>
                <a:stretch>
                  <a:fillRect l="-3250" t="-10000" b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7412287" y="2038290"/>
                <a:ext cx="194065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𝜋𝜋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287" y="2038290"/>
                <a:ext cx="1940659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3776876" y="963400"/>
                <a:ext cx="5200976" cy="474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dirty="0" smtClean="0"/>
                  <a:t>Two-scale processes: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GB" sz="22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sz="2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it-IT" sz="22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it-IT" sz="2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sz="2200" dirty="0" smtClean="0"/>
                  <a:t>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GB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it-IT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𝑄𝐶𝐷</m:t>
                        </m:r>
                      </m:sub>
                      <m:sup>
                        <m:r>
                          <a:rPr lang="it-IT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it-IT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22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876" y="963400"/>
                <a:ext cx="5200976" cy="474425"/>
              </a:xfrm>
              <a:prstGeom prst="rect">
                <a:avLst/>
              </a:prstGeom>
              <a:blipFill rotWithShape="0">
                <a:blip r:embed="rId9"/>
                <a:stretch>
                  <a:fillRect l="-1524" t="-7692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0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15/11/2016  INFN 2016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Spin effects in QCD and 3D nucleon structure                                       U. D'Alesio (Cagliari University &amp; INFN)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ED57B-97DC-401D-BA43-6170C854A44B}" type="slidenum">
              <a:rPr lang="en-GB" smtClean="0"/>
              <a:t>9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5" y="1536810"/>
            <a:ext cx="4167243" cy="37707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72269" y="601751"/>
            <a:ext cx="466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And possibly in processes like </a:t>
            </a:r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96" y="1782875"/>
            <a:ext cx="4928848" cy="32786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485900" y="5520328"/>
                <a:ext cx="3198311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200" dirty="0" smtClean="0"/>
              </a:p>
              <a:p>
                <a14:m>
                  <m:oMath xmlns:m="http://schemas.openxmlformats.org/officeDocument/2006/math">
                    <m:r>
                      <a:rPr lang="it-IT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200" dirty="0" smtClean="0"/>
                  <a:t>,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𝑝𝑝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𝑗𝑒𝑡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it-I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 smtClean="0"/>
              </a:p>
              <a:p>
                <a:r>
                  <a:rPr lang="en-GB" sz="2200" dirty="0" smtClean="0"/>
                  <a:t>Single scale processes</a:t>
                </a:r>
                <a:endParaRPr lang="en-GB" sz="22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" y="5520328"/>
                <a:ext cx="3198311" cy="1107996"/>
              </a:xfrm>
              <a:prstGeom prst="rect">
                <a:avLst/>
              </a:prstGeom>
              <a:blipFill rotWithShape="0">
                <a:blip r:embed="rId4"/>
                <a:stretch>
                  <a:fillRect l="-2481" r="-1908" b="-104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086600" y="5553369"/>
                <a:ext cx="188109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𝑗𝑒𝑡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553369"/>
                <a:ext cx="1881091" cy="430887"/>
              </a:xfrm>
              <a:prstGeom prst="rect">
                <a:avLst/>
              </a:prstGeom>
              <a:blipFill rotWithShape="0">
                <a:blip r:embed="rId5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9464871" y="6151304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And more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81611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23212</TotalTime>
  <Words>2368</Words>
  <Application>Microsoft Office PowerPoint</Application>
  <PresentationFormat>Widescreen</PresentationFormat>
  <Paragraphs>409</Paragraphs>
  <Slides>42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 Math</vt:lpstr>
      <vt:lpstr>Century Gothic</vt:lpstr>
      <vt:lpstr>Times New Roman</vt:lpstr>
      <vt:lpstr>Wingdings 3</vt:lpstr>
      <vt:lpstr>Ion</vt:lpstr>
      <vt:lpstr>Spin effects in QCD and  3D nucleon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and open issues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umberto</dc:creator>
  <cp:lastModifiedBy>umberto</cp:lastModifiedBy>
  <cp:revision>521</cp:revision>
  <dcterms:created xsi:type="dcterms:W3CDTF">2016-10-18T10:20:05Z</dcterms:created>
  <dcterms:modified xsi:type="dcterms:W3CDTF">2016-11-15T17:51:06Z</dcterms:modified>
</cp:coreProperties>
</file>