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81" r:id="rId5"/>
    <p:sldId id="282" r:id="rId6"/>
    <p:sldId id="258" r:id="rId7"/>
    <p:sldId id="259" r:id="rId8"/>
    <p:sldId id="269" r:id="rId9"/>
    <p:sldId id="268" r:id="rId10"/>
    <p:sldId id="271" r:id="rId11"/>
    <p:sldId id="272" r:id="rId12"/>
    <p:sldId id="267" r:id="rId13"/>
    <p:sldId id="273" r:id="rId14"/>
    <p:sldId id="266" r:id="rId15"/>
    <p:sldId id="274" r:id="rId16"/>
    <p:sldId id="275" r:id="rId17"/>
    <p:sldId id="276" r:id="rId18"/>
    <p:sldId id="277" r:id="rId19"/>
    <p:sldId id="263" r:id="rId20"/>
    <p:sldId id="264" r:id="rId21"/>
    <p:sldId id="260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6" y="444"/>
      </p:cViewPr>
      <p:guideLst>
        <p:guide orient="horz" pos="2183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5726F-4D89-4B8A-83C1-5CD7899A1582}" type="datetimeFigureOut">
              <a:rPr lang="it-IT" smtClean="0"/>
              <a:t>10/11/2016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53872-A65B-40C2-8C1C-5A241419330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16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53872-A65B-40C2-8C1C-5A241419330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99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53872-A65B-40C2-8C1C-5A241419330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7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CBD7-1A7C-4E4A-BDC5-2F25E6CF5580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06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C49-69F7-4428-AE5D-58D62B857C86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45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33C1-2D4C-4D3C-97D5-F382B929543F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7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E9A-D7F5-4DB8-93B4-50C66C762224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44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A097-5948-49BF-9B6A-183A7493A0D6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0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1B01-0C20-464B-A3C0-AEE8621A6AAE}" type="datetime1">
              <a:rPr lang="it-IT" smtClean="0"/>
              <a:t>10/11/2016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8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5384-AECF-416B-AB8D-49503E910A5D}" type="datetime1">
              <a:rPr lang="it-IT" smtClean="0"/>
              <a:t>10/11/2016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3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8029-AC36-4F17-B1AE-BB147E92DDB8}" type="datetime1">
              <a:rPr lang="it-IT" smtClean="0"/>
              <a:t>10/11/2016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97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4203-944F-4CAF-8157-6D012D3A5587}" type="datetime1">
              <a:rPr lang="it-IT" smtClean="0"/>
              <a:t>10/11/2016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631D-447D-4A94-9AFB-E1489270B5DF}" type="datetime1">
              <a:rPr lang="it-IT" smtClean="0"/>
              <a:t>10/11/2016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60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732F-ABA1-44AB-9430-BA9C107327F8}" type="datetime1">
              <a:rPr lang="it-IT" smtClean="0"/>
              <a:t>10/11/2016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00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60E5-7CC4-4808-84CC-E0CBFB5D688A}" type="datetime1">
              <a:rPr lang="it-IT" smtClean="0"/>
              <a:t>10/11/2016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FC4A-4F7A-4A0D-AA7A-62A2394B4A6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44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.gif"/><Relationship Id="rId7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.gif"/><Relationship Id="rId7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2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840" y="3185159"/>
            <a:ext cx="6858000" cy="1498283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RUN II - ALICE results in Pb-Pb collisions at 5.02 TeV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71862"/>
            <a:ext cx="6858000" cy="1655762"/>
          </a:xfrm>
        </p:spPr>
        <p:txBody>
          <a:bodyPr/>
          <a:lstStyle/>
          <a:p>
            <a:r>
              <a:rPr lang="it-IT" sz="2800" dirty="0" smtClean="0"/>
              <a:t>E. Vercellin</a:t>
            </a:r>
          </a:p>
          <a:p>
            <a:r>
              <a:rPr lang="it-IT" dirty="0" smtClean="0"/>
              <a:t>Dipartimento di Fisica and INFN Torino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80" y="532662"/>
            <a:ext cx="1546839" cy="20915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</a:t>
            </a:fld>
            <a:endParaRPr lang="it-IT"/>
          </a:p>
        </p:txBody>
      </p:sp>
      <p:pic>
        <p:nvPicPr>
          <p:cNvPr id="1026" name="Picture 2" descr="logoaten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12906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27" y="75009"/>
            <a:ext cx="1171845" cy="11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Anisotropic Flow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10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55336" y="1459591"/>
            <a:ext cx="4546903" cy="2731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Centrality dependence: results at 5.02 TeV and 2.76 TeV</a:t>
            </a:r>
            <a:endParaRPr lang="it-IT" sz="18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</a:rPr>
              <a:t>  </a:t>
            </a:r>
            <a:r>
              <a:rPr lang="it-IT" sz="1600" dirty="0" smtClean="0">
                <a:solidFill>
                  <a:srgbClr val="002060"/>
                </a:solidFill>
              </a:rPr>
              <a:t>Slight increase </a:t>
            </a:r>
            <a:r>
              <a:rPr lang="it-IT" sz="1600" dirty="0" smtClean="0"/>
              <a:t>(by few %) </a:t>
            </a:r>
            <a:r>
              <a:rPr lang="it-IT" sz="1600" dirty="0" smtClean="0">
                <a:solidFill>
                  <a:srgbClr val="002060"/>
                </a:solidFill>
              </a:rPr>
              <a:t>for v</a:t>
            </a:r>
            <a:r>
              <a:rPr lang="it-IT" sz="1600" baseline="-25000" dirty="0" smtClean="0">
                <a:solidFill>
                  <a:srgbClr val="002060"/>
                </a:solidFill>
              </a:rPr>
              <a:t>2</a:t>
            </a:r>
            <a:r>
              <a:rPr lang="it-IT" sz="1600" dirty="0" smtClean="0">
                <a:solidFill>
                  <a:srgbClr val="002060"/>
                </a:solidFill>
              </a:rPr>
              <a:t>, v</a:t>
            </a:r>
            <a:r>
              <a:rPr lang="it-IT" sz="1600" baseline="-25000" dirty="0" smtClean="0">
                <a:solidFill>
                  <a:srgbClr val="002060"/>
                </a:solidFill>
              </a:rPr>
              <a:t>3</a:t>
            </a:r>
            <a:r>
              <a:rPr lang="it-IT" sz="1600" dirty="0" smtClean="0">
                <a:solidFill>
                  <a:srgbClr val="002060"/>
                </a:solidFill>
              </a:rPr>
              <a:t> and v</a:t>
            </a:r>
            <a:r>
              <a:rPr lang="it-IT" sz="1600" baseline="-25000" dirty="0" smtClean="0">
                <a:solidFill>
                  <a:srgbClr val="002060"/>
                </a:solidFill>
              </a:rPr>
              <a:t>4 </a:t>
            </a:r>
            <a:r>
              <a:rPr lang="it-IT" sz="1600" dirty="0" smtClean="0">
                <a:solidFill>
                  <a:srgbClr val="002060"/>
                </a:solidFill>
              </a:rPr>
              <a:t>in 0-50% centrality interval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Ratio sensitive to </a:t>
            </a:r>
            <a:r>
              <a:rPr lang="it-IT" sz="1600" dirty="0">
                <a:solidFill>
                  <a:srgbClr val="002060"/>
                </a:solidFill>
                <a:latin typeface="Symbol" panose="05050102010706020507" pitchFamily="18" charset="2"/>
              </a:rPr>
              <a:t>h</a:t>
            </a:r>
            <a:r>
              <a:rPr lang="it-IT" sz="1600" dirty="0" smtClean="0">
                <a:solidFill>
                  <a:srgbClr val="002060"/>
                </a:solidFill>
              </a:rPr>
              <a:t>/S value </a:t>
            </a:r>
            <a:r>
              <a:rPr lang="it-IT" sz="1600" dirty="0" smtClean="0"/>
              <a:t>(constraint to teorethical calculations)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data indicate no or small changes in </a:t>
            </a:r>
            <a:r>
              <a:rPr lang="it-IT" sz="1600" dirty="0" smtClean="0">
                <a:solidFill>
                  <a:srgbClr val="002060"/>
                </a:solidFill>
                <a:latin typeface="Symbol" panose="05050102010706020507" pitchFamily="18" charset="2"/>
              </a:rPr>
              <a:t>h</a:t>
            </a:r>
            <a:r>
              <a:rPr lang="it-IT" sz="1600" dirty="0" smtClean="0">
                <a:solidFill>
                  <a:srgbClr val="002060"/>
                </a:solidFill>
              </a:rPr>
              <a:t>/S with energy.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Energy dependence of v</a:t>
            </a:r>
            <a:r>
              <a:rPr lang="it-IT" sz="18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 </a:t>
            </a:r>
            <a:r>
              <a:rPr lang="it-IT" sz="1400" dirty="0" smtClean="0">
                <a:sym typeface="Wingdings" panose="05000000000000000000" pitchFamily="2" charset="2"/>
              </a:rPr>
              <a:t>(20%-30% cent.) </a:t>
            </a:r>
            <a:endParaRPr lang="it-IT" sz="1800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97353" y="895501"/>
            <a:ext cx="794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Results at 5.02 TeV: centrality and energy dependence of flow coefficients</a:t>
            </a:r>
            <a:r>
              <a:rPr lang="it-IT" dirty="0" smtClean="0">
                <a:solidFill>
                  <a:srgbClr val="002060"/>
                </a:solidFill>
              </a:rPr>
              <a:t>                          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5" y="1894113"/>
            <a:ext cx="3862712" cy="4462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07" y="1273507"/>
            <a:ext cx="2751908" cy="208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1" y="6204857"/>
            <a:ext cx="1608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[25] H. Niemi et al. , PRC 93, 024907 (2016) </a:t>
            </a:r>
            <a:endParaRPr lang="it-IT" sz="1050" dirty="0"/>
          </a:p>
        </p:txBody>
      </p:sp>
      <p:sp>
        <p:nvSpPr>
          <p:cNvPr id="14" name="Bent Arrow 13"/>
          <p:cNvSpPr/>
          <p:nvPr/>
        </p:nvSpPr>
        <p:spPr>
          <a:xfrm>
            <a:off x="3766457" y="1621971"/>
            <a:ext cx="544286" cy="27214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b="5182"/>
          <a:stretch/>
        </p:blipFill>
        <p:spPr>
          <a:xfrm>
            <a:off x="4455336" y="3854803"/>
            <a:ext cx="3882161" cy="2611664"/>
          </a:xfrm>
          <a:prstGeom prst="rect">
            <a:avLst/>
          </a:prstGeom>
        </p:spPr>
      </p:pic>
      <p:sp>
        <p:nvSpPr>
          <p:cNvPr id="18" name="Curved Right Arrow 17"/>
          <p:cNvSpPr/>
          <p:nvPr/>
        </p:nvSpPr>
        <p:spPr>
          <a:xfrm>
            <a:off x="4256795" y="3622534"/>
            <a:ext cx="252489" cy="5556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Anisotropic Flow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11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9" y="1894114"/>
            <a:ext cx="4397829" cy="3646715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5</a:t>
            </a:r>
            <a:r>
              <a:rPr lang="it-IT" sz="2000" dirty="0" smtClean="0">
                <a:solidFill>
                  <a:srgbClr val="FF0000"/>
                </a:solidFill>
              </a:rPr>
              <a:t>.02 TeV data consistent with those at 2.76 TeV</a:t>
            </a:r>
            <a:endParaRPr lang="it-IT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  </a:t>
            </a:r>
            <a:r>
              <a:rPr lang="it-IT" sz="1800" dirty="0" smtClean="0">
                <a:solidFill>
                  <a:srgbClr val="002060"/>
                </a:solidFill>
              </a:rPr>
              <a:t>v</a:t>
            </a:r>
            <a:r>
              <a:rPr lang="it-IT" sz="1800" baseline="-25000" dirty="0" smtClean="0">
                <a:solidFill>
                  <a:srgbClr val="002060"/>
                </a:solidFill>
              </a:rPr>
              <a:t>2</a:t>
            </a:r>
            <a:r>
              <a:rPr lang="it-IT" sz="1800" dirty="0" smtClean="0">
                <a:solidFill>
                  <a:srgbClr val="002060"/>
                </a:solidFill>
              </a:rPr>
              <a:t> is the dominant harmonic over all </a:t>
            </a:r>
            <a:r>
              <a:rPr lang="it-IT" sz="1800" i="1" dirty="0" smtClean="0">
                <a:solidFill>
                  <a:srgbClr val="002060"/>
                </a:solidFill>
              </a:rPr>
              <a:t>p</a:t>
            </a:r>
            <a:r>
              <a:rPr lang="it-IT" sz="1800" baseline="-25000" dirty="0" smtClean="0">
                <a:solidFill>
                  <a:srgbClr val="002060"/>
                </a:solidFill>
              </a:rPr>
              <a:t>T</a:t>
            </a:r>
            <a:r>
              <a:rPr lang="it-IT" sz="1800" dirty="0" smtClean="0">
                <a:solidFill>
                  <a:srgbClr val="002060"/>
                </a:solidFill>
              </a:rPr>
              <a:t>, excepted in central events (0-5%) at </a:t>
            </a:r>
            <a:r>
              <a:rPr lang="it-IT" sz="1800" i="1" dirty="0" smtClean="0">
                <a:solidFill>
                  <a:srgbClr val="002060"/>
                </a:solidFill>
              </a:rPr>
              <a:t>p</a:t>
            </a:r>
            <a:r>
              <a:rPr lang="it-IT" sz="1800" baseline="-25000" dirty="0" smtClean="0">
                <a:solidFill>
                  <a:srgbClr val="002060"/>
                </a:solidFill>
              </a:rPr>
              <a:t>T</a:t>
            </a:r>
            <a:r>
              <a:rPr lang="it-IT" sz="1800" dirty="0" smtClean="0">
                <a:solidFill>
                  <a:srgbClr val="002060"/>
                </a:solidFill>
              </a:rPr>
              <a:t>&gt; 2 GeV/c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rgbClr val="002060"/>
                </a:solidFill>
              </a:rPr>
              <a:t> </a:t>
            </a:r>
            <a:r>
              <a:rPr lang="it-IT" sz="1800" dirty="0" smtClean="0">
                <a:solidFill>
                  <a:srgbClr val="002060"/>
                </a:solidFill>
              </a:rPr>
              <a:t>The increase in </a:t>
            </a:r>
            <a:r>
              <a:rPr lang="it-IT" sz="1800" i="1" dirty="0" smtClean="0">
                <a:solidFill>
                  <a:srgbClr val="002060"/>
                </a:solidFill>
              </a:rPr>
              <a:t>p</a:t>
            </a:r>
            <a:r>
              <a:rPr lang="it-IT" sz="1800" baseline="-25000" dirty="0" smtClean="0">
                <a:solidFill>
                  <a:srgbClr val="002060"/>
                </a:solidFill>
              </a:rPr>
              <a:t>T</a:t>
            </a:r>
            <a:r>
              <a:rPr lang="it-IT" sz="1800" dirty="0" smtClean="0">
                <a:solidFill>
                  <a:srgbClr val="002060"/>
                </a:solidFill>
              </a:rPr>
              <a:t>-integrated flow can be attributed to an increase in &lt;</a:t>
            </a:r>
            <a:r>
              <a:rPr lang="it-IT" sz="1800" i="1" dirty="0" smtClean="0">
                <a:solidFill>
                  <a:srgbClr val="002060"/>
                </a:solidFill>
              </a:rPr>
              <a:t>p</a:t>
            </a:r>
            <a:r>
              <a:rPr lang="it-IT" sz="1800" baseline="-25000" dirty="0" smtClean="0">
                <a:solidFill>
                  <a:srgbClr val="002060"/>
                </a:solidFill>
              </a:rPr>
              <a:t>T</a:t>
            </a:r>
            <a:r>
              <a:rPr lang="it-IT" sz="1800" dirty="0" smtClean="0">
                <a:solidFill>
                  <a:srgbClr val="002060"/>
                </a:solidFill>
              </a:rPr>
              <a:t>&gt;, i.e. </a:t>
            </a:r>
            <a:r>
              <a:rPr lang="it-IT" sz="1800" dirty="0">
                <a:solidFill>
                  <a:srgbClr val="002060"/>
                </a:solidFill>
              </a:rPr>
              <a:t>s</a:t>
            </a:r>
            <a:r>
              <a:rPr lang="it-IT" sz="1800" dirty="0" smtClean="0">
                <a:solidFill>
                  <a:srgbClr val="002060"/>
                </a:solidFill>
              </a:rPr>
              <a:t>tronger radial flow at higher energies</a:t>
            </a:r>
          </a:p>
          <a:p>
            <a:pPr marL="0" indent="0">
              <a:buNone/>
            </a:pPr>
            <a:r>
              <a:rPr lang="it-IT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endParaRPr lang="it-IT" sz="2400" i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353" y="895501"/>
            <a:ext cx="7949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Results at 5.02 TeV: transverse momentum dependence of flow coefficients</a:t>
            </a:r>
            <a:r>
              <a:rPr lang="it-IT" dirty="0" smtClean="0">
                <a:solidFill>
                  <a:srgbClr val="002060"/>
                </a:solidFill>
              </a:rPr>
              <a:t>                          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" y="1547043"/>
            <a:ext cx="4035979" cy="4820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07" y="1273507"/>
            <a:ext cx="2751908" cy="2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High-</a:t>
            </a:r>
            <a:r>
              <a:rPr lang="it-IT" sz="4000" b="1" i="1" dirty="0" smtClean="0">
                <a:solidFill>
                  <a:srgbClr val="FF0000"/>
                </a:solidFill>
              </a:rPr>
              <a:t>p</a:t>
            </a:r>
            <a:r>
              <a:rPr lang="it-IT" sz="4000" b="1" baseline="-25000" dirty="0" smtClean="0">
                <a:solidFill>
                  <a:srgbClr val="FF0000"/>
                </a:solidFill>
              </a:rPr>
              <a:t>T </a:t>
            </a:r>
            <a:r>
              <a:rPr lang="it-IT" sz="4000" b="1" dirty="0" smtClean="0">
                <a:solidFill>
                  <a:srgbClr val="FF0000"/>
                </a:solidFill>
              </a:rPr>
              <a:t>hadrons and Jets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876" y="1013424"/>
            <a:ext cx="4932316" cy="47889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Parton energy loss:</a:t>
            </a:r>
            <a:r>
              <a:rPr lang="it-IT" sz="2000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 smtClean="0"/>
              <a:t>a </a:t>
            </a:r>
            <a:r>
              <a:rPr lang="it-IT" sz="2000" dirty="0"/>
              <a:t>parton passing through the QCD medium  undergoes energy loss which results in the </a:t>
            </a:r>
            <a:r>
              <a:rPr lang="it-IT" sz="2000" dirty="0">
                <a:solidFill>
                  <a:srgbClr val="002060"/>
                </a:solidFill>
              </a:rPr>
              <a:t>suppression of high-</a:t>
            </a:r>
            <a:r>
              <a:rPr lang="it-IT" sz="2000" i="1" dirty="0">
                <a:solidFill>
                  <a:srgbClr val="002060"/>
                </a:solidFill>
              </a:rPr>
              <a:t>p</a:t>
            </a:r>
            <a:r>
              <a:rPr lang="it-IT" sz="2000" baseline="-25000" dirty="0">
                <a:solidFill>
                  <a:srgbClr val="002060"/>
                </a:solidFill>
              </a:rPr>
              <a:t>T </a:t>
            </a:r>
            <a:r>
              <a:rPr lang="it-IT" sz="2000" dirty="0">
                <a:solidFill>
                  <a:srgbClr val="002060"/>
                </a:solidFill>
              </a:rPr>
              <a:t>hadron </a:t>
            </a:r>
            <a:r>
              <a:rPr lang="it-IT" sz="2000" dirty="0" smtClean="0">
                <a:solidFill>
                  <a:srgbClr val="002060"/>
                </a:solidFill>
              </a:rPr>
              <a:t>yields</a:t>
            </a:r>
            <a:r>
              <a:rPr lang="it-IT" sz="2000" dirty="0" smtClean="0"/>
              <a:t>, </a:t>
            </a:r>
            <a:r>
              <a:rPr lang="it-IT" sz="2000" i="1" dirty="0" smtClean="0"/>
              <a:t>via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it-IT" sz="1600" i="1" dirty="0" smtClean="0"/>
              <a:t>Collisional energy loss with partons in the medium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it-IT" sz="1600" i="1" dirty="0" smtClean="0"/>
              <a:t>Radiation of gluons (gluonstralhung)</a:t>
            </a:r>
            <a:endParaRPr lang="it-IT" sz="1800" i="1" dirty="0" smtClean="0"/>
          </a:p>
          <a:p>
            <a:pPr marL="0" indent="0">
              <a:buNone/>
            </a:pP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Experimental observable: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Nuclear Modification Factor R</a:t>
            </a:r>
            <a:r>
              <a:rPr lang="it-IT" sz="2000" baseline="-25000" dirty="0" smtClean="0">
                <a:solidFill>
                  <a:srgbClr val="002060"/>
                </a:solidFill>
              </a:rPr>
              <a:t>AA</a:t>
            </a:r>
            <a:endParaRPr lang="it-IT" sz="2000" baseline="-25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36" y="936833"/>
            <a:ext cx="3147808" cy="294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4480" y="4411827"/>
            <a:ext cx="355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480" y="4443013"/>
            <a:ext cx="1463700" cy="366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480" y="4908048"/>
            <a:ext cx="1428000" cy="3662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98570" y="5280650"/>
            <a:ext cx="154685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Binary scaling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4898319" y="5013324"/>
            <a:ext cx="228600" cy="252400"/>
          </a:xfrm>
          <a:prstGeom prst="ben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56" y="3907232"/>
            <a:ext cx="2635933" cy="24491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47266" y="5868580"/>
            <a:ext cx="509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Note: R</a:t>
            </a:r>
            <a:r>
              <a:rPr lang="it-IT" sz="1400" i="1" baseline="-25000" dirty="0" smtClean="0"/>
              <a:t>AA</a:t>
            </a:r>
            <a:r>
              <a:rPr lang="it-IT" sz="1400" i="1" dirty="0" smtClean="0"/>
              <a:t> depends on energy lass but also on other parameters, such as the slope of the p</a:t>
            </a:r>
            <a:r>
              <a:rPr lang="it-IT" sz="1400" baseline="-25000" dirty="0" smtClean="0"/>
              <a:t>T</a:t>
            </a:r>
            <a:r>
              <a:rPr lang="it-IT" sz="1400" i="1" dirty="0" smtClean="0"/>
              <a:t> distribution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0977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R</a:t>
            </a:r>
            <a:r>
              <a:rPr lang="it-IT" sz="4000" b="1" baseline="-25000" dirty="0" smtClean="0">
                <a:solidFill>
                  <a:srgbClr val="FF0000"/>
                </a:solidFill>
              </a:rPr>
              <a:t>AA</a:t>
            </a:r>
            <a:r>
              <a:rPr lang="it-IT" sz="4000" b="1" dirty="0" smtClean="0">
                <a:solidFill>
                  <a:srgbClr val="FF0000"/>
                </a:solidFill>
              </a:rPr>
              <a:t> of high </a:t>
            </a:r>
            <a:r>
              <a:rPr lang="it-IT" sz="4000" b="1" i="1" dirty="0" smtClean="0">
                <a:solidFill>
                  <a:srgbClr val="FF0000"/>
                </a:solidFill>
              </a:rPr>
              <a:t>p</a:t>
            </a:r>
            <a:r>
              <a:rPr lang="it-IT" sz="4000" b="1" baseline="-25000" dirty="0" smtClean="0">
                <a:solidFill>
                  <a:srgbClr val="FF0000"/>
                </a:solidFill>
              </a:rPr>
              <a:t>T </a:t>
            </a:r>
            <a:r>
              <a:rPr lang="it-IT" sz="4000" b="1" dirty="0" smtClean="0">
                <a:solidFill>
                  <a:srgbClr val="FF0000"/>
                </a:solidFill>
              </a:rPr>
              <a:t>charged particles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13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r="6371" b="3550"/>
          <a:stretch/>
        </p:blipFill>
        <p:spPr>
          <a:xfrm>
            <a:off x="41275" y="983507"/>
            <a:ext cx="4567238" cy="5418799"/>
          </a:xfrm>
        </p:spPr>
      </p:pic>
      <p:sp>
        <p:nvSpPr>
          <p:cNvPr id="11" name="TextBox 10"/>
          <p:cNvSpPr txBox="1"/>
          <p:nvPr/>
        </p:nvSpPr>
        <p:spPr>
          <a:xfrm>
            <a:off x="4770407" y="1181235"/>
            <a:ext cx="399641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Nucelar modification factor R</a:t>
            </a:r>
            <a:r>
              <a:rPr lang="it-IT" baseline="-25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AA</a:t>
            </a: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 for non-identified charged particles  measured at mid rapidity in different centrality bins at midrapidity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Strong suppression of charged particle production confirmed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Minimum at </a:t>
            </a:r>
            <a:r>
              <a:rPr lang="it-IT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</a:t>
            </a:r>
            <a:r>
              <a:rPr lang="it-IT" baseline="-25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T</a:t>
            </a: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≈ 6-7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Rise in the </a:t>
            </a:r>
            <a:r>
              <a:rPr lang="it-IT" i="1" dirty="0">
                <a:solidFill>
                  <a:srgbClr val="002060"/>
                </a:solidFill>
                <a:sym typeface="Wingdings" panose="05000000000000000000" pitchFamily="2" charset="2"/>
              </a:rPr>
              <a:t>p</a:t>
            </a:r>
            <a:r>
              <a:rPr lang="it-IT" baseline="-25000" dirty="0">
                <a:solidFill>
                  <a:srgbClr val="002060"/>
                </a:solidFill>
                <a:sym typeface="Wingdings" panose="05000000000000000000" pitchFamily="2" charset="2"/>
              </a:rPr>
              <a:t>T </a:t>
            </a:r>
            <a:r>
              <a:rPr lang="it-IT" dirty="0" smtClean="0">
                <a:solidFill>
                  <a:srgbClr val="002060"/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region between 6 and 50 GeV/c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  <a:ea typeface="Cambria Math" panose="020405030504060302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ea typeface="Cambria Math" panose="02040503050406030204" pitchFamily="18" charset="0"/>
                <a:sym typeface="Wingdings" panose="05000000000000000000" pitchFamily="2" charset="2"/>
              </a:rPr>
              <a:t>Clear evolution with centrality </a:t>
            </a:r>
            <a:endParaRPr lang="it-IT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RAA at 5.02 TeV  similar to 2.76 TeV</a:t>
            </a:r>
          </a:p>
        </p:txBody>
      </p:sp>
    </p:spTree>
    <p:extLst>
      <p:ext uri="{BB962C8B-B14F-4D97-AF65-F5344CB8AC3E}">
        <p14:creationId xmlns:p14="http://schemas.microsoft.com/office/powerpoint/2010/main" val="6336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R</a:t>
            </a:r>
            <a:r>
              <a:rPr lang="it-IT" sz="4000" b="1" baseline="-25000" dirty="0">
                <a:solidFill>
                  <a:srgbClr val="FF0000"/>
                </a:solidFill>
              </a:rPr>
              <a:t>AA</a:t>
            </a:r>
            <a:r>
              <a:rPr lang="it-IT" sz="4000" b="1" dirty="0">
                <a:solidFill>
                  <a:srgbClr val="FF0000"/>
                </a:solidFill>
              </a:rPr>
              <a:t> of high </a:t>
            </a:r>
            <a:r>
              <a:rPr lang="it-IT" sz="4000" b="1" i="1" dirty="0">
                <a:solidFill>
                  <a:srgbClr val="FF0000"/>
                </a:solidFill>
              </a:rPr>
              <a:t>p</a:t>
            </a:r>
            <a:r>
              <a:rPr lang="it-IT" sz="4000" b="1" baseline="-25000" dirty="0">
                <a:solidFill>
                  <a:srgbClr val="FF0000"/>
                </a:solidFill>
              </a:rPr>
              <a:t>T </a:t>
            </a:r>
            <a:r>
              <a:rPr lang="it-IT" sz="4000" b="1" dirty="0">
                <a:solidFill>
                  <a:srgbClr val="FF0000"/>
                </a:solidFill>
              </a:rPr>
              <a:t>charged particles</a:t>
            </a:r>
            <a:endParaRPr lang="it-IT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14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3792" y="731521"/>
            <a:ext cx="39964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R</a:t>
            </a:r>
            <a:r>
              <a:rPr lang="it-IT" sz="2400" baseline="-25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AA</a:t>
            </a:r>
            <a:r>
              <a:rPr lang="it-IT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: comparison to models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" r="10009"/>
          <a:stretch/>
        </p:blipFill>
        <p:spPr>
          <a:xfrm>
            <a:off x="514446" y="1260899"/>
            <a:ext cx="3472416" cy="336297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10089"/>
          <a:stretch/>
        </p:blipFill>
        <p:spPr>
          <a:xfrm>
            <a:off x="5001208" y="1250589"/>
            <a:ext cx="3514142" cy="3373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141" y="4791281"/>
            <a:ext cx="7720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solidFill>
                  <a:srgbClr val="002060"/>
                </a:solidFill>
              </a:rPr>
              <a:t>Data reproduced by models including:</a:t>
            </a: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002060"/>
                </a:solidFill>
              </a:rPr>
              <a:t>R</a:t>
            </a:r>
            <a:r>
              <a:rPr lang="it-IT" dirty="0" smtClean="0">
                <a:solidFill>
                  <a:srgbClr val="002060"/>
                </a:solidFill>
              </a:rPr>
              <a:t>adiative energy loss                                         Radiative and collisional energy loss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rgbClr val="000000"/>
                </a:solidFill>
              </a:rPr>
              <a:t>Vitev et al., Phys Rev. D 93 074030 (2016)                             Djordjevich at al., arXiv:1601.07852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rgbClr val="000000"/>
                </a:solidFill>
              </a:rPr>
              <a:t>Majumder et al., Phys. Rev. Lett. 109 202301 (2016)</a:t>
            </a:r>
          </a:p>
        </p:txBody>
      </p:sp>
    </p:spTree>
    <p:extLst>
      <p:ext uri="{BB962C8B-B14F-4D97-AF65-F5344CB8AC3E}">
        <p14:creationId xmlns:p14="http://schemas.microsoft.com/office/powerpoint/2010/main" val="9806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Jets</a:t>
            </a:r>
            <a:endParaRPr lang="it-IT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15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161" y="4819551"/>
            <a:ext cx="4219035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Charged-particle jet 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AA</a:t>
            </a:r>
            <a:r>
              <a:rPr lang="it-IT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Strong suppression observed at  </a:t>
            </a:r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5.02 TeV</a:t>
            </a: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Clear evolution with centrality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6464" y="968804"/>
            <a:ext cx="3843888" cy="1659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82" y="937087"/>
            <a:ext cx="4162890" cy="53597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360" y="804459"/>
            <a:ext cx="841248" cy="64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463882" y="2762624"/>
            <a:ext cx="4313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Jets:</a:t>
            </a:r>
            <a:r>
              <a:rPr lang="it-IT" sz="1600" dirty="0" smtClean="0"/>
              <a:t> spray  of particles from hard parton fragmentation </a:t>
            </a:r>
            <a:r>
              <a:rPr lang="it-IT" sz="1600" dirty="0" smtClean="0">
                <a:sym typeface="Wingdings" panose="05000000000000000000" pitchFamily="2" charset="2"/>
              </a:rPr>
              <a:t> </a:t>
            </a:r>
            <a:r>
              <a:rPr lang="it-IT" sz="1600" b="1" dirty="0" smtClean="0">
                <a:sym typeface="Wingdings" panose="05000000000000000000" pitchFamily="2" charset="2"/>
              </a:rPr>
              <a:t> closer access to parton energy</a:t>
            </a:r>
          </a:p>
          <a:p>
            <a:endParaRPr lang="it-IT" sz="1600" b="1" dirty="0">
              <a:sym typeface="Wingdings" panose="05000000000000000000" pitchFamily="2" charset="2"/>
            </a:endParaRPr>
          </a:p>
          <a:p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O</a:t>
            </a:r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ut of cone radiation </a:t>
            </a:r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it-IT" sz="16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influence on</a:t>
            </a:r>
            <a:r>
              <a:rPr lang="it-IT" sz="1600" b="1" dirty="0" smtClean="0">
                <a:sym typeface="Wingdings" panose="05000000000000000000" pitchFamily="2" charset="2"/>
              </a:rPr>
              <a:t> Jet R</a:t>
            </a:r>
            <a:r>
              <a:rPr lang="it-IT" sz="1600" b="1" baseline="-25000" dirty="0" smtClean="0">
                <a:sym typeface="Wingdings" panose="05000000000000000000" pitchFamily="2" charset="2"/>
              </a:rPr>
              <a:t>AA</a:t>
            </a:r>
            <a:endParaRPr lang="it-IT" sz="1600" b="1" dirty="0" smtClean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it-IT" sz="1600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it-IT" sz="1600" dirty="0">
                <a:solidFill>
                  <a:srgbClr val="FF0000"/>
                </a:solidFill>
                <a:sym typeface="Wingdings" panose="05000000000000000000" pitchFamily="2" charset="2"/>
              </a:rPr>
              <a:t>I</a:t>
            </a:r>
            <a:r>
              <a:rPr lang="it-IT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n-cone </a:t>
            </a:r>
            <a:r>
              <a:rPr lang="it-IT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radiation </a:t>
            </a:r>
            <a:r>
              <a:rPr lang="it-IT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may lead to  </a:t>
            </a:r>
            <a:r>
              <a:rPr lang="it-IT" sz="1600" b="1" dirty="0" smtClean="0">
                <a:sym typeface="Wingdings" panose="05000000000000000000" pitchFamily="2" charset="2"/>
              </a:rPr>
              <a:t>Jet shape modifications,</a:t>
            </a:r>
            <a:r>
              <a:rPr lang="it-IT" sz="1600" dirty="0" smtClean="0">
                <a:sym typeface="Wingdings" panose="05000000000000000000" pitchFamily="2" charset="2"/>
              </a:rPr>
              <a:t> </a:t>
            </a:r>
            <a:r>
              <a:rPr lang="it-IT" sz="1600" i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«jet broadening»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16196" y="5117699"/>
            <a:ext cx="414528" cy="1963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698" y="2010936"/>
            <a:ext cx="619124" cy="287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558" y="5536529"/>
            <a:ext cx="734539" cy="298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2558" y="2505083"/>
            <a:ext cx="745392" cy="287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2850" y="4376626"/>
            <a:ext cx="769776" cy="3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Jets</a:t>
            </a:r>
            <a:endParaRPr lang="it-IT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16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360" y="804459"/>
            <a:ext cx="841248" cy="64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20" y="786767"/>
            <a:ext cx="7685760" cy="5669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424" y="3477754"/>
            <a:ext cx="619124" cy="2877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564" y="3477754"/>
            <a:ext cx="745392" cy="2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Open heavy flavors</a:t>
            </a:r>
            <a:endParaRPr lang="it-IT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17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" y="-7537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360" y="804459"/>
            <a:ext cx="841248" cy="64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37662" y="1199505"/>
            <a:ext cx="5253977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002060"/>
                </a:solidFill>
              </a:rPr>
              <a:t>Large mass </a:t>
            </a:r>
            <a:r>
              <a:rPr lang="it-IT" sz="1600" dirty="0" smtClean="0">
                <a:solidFill>
                  <a:srgbClr val="002060"/>
                </a:solidFill>
              </a:rPr>
              <a:t>(m</a:t>
            </a:r>
            <a:r>
              <a:rPr lang="it-IT" sz="1600" baseline="-25000" dirty="0" smtClean="0">
                <a:solidFill>
                  <a:srgbClr val="002060"/>
                </a:solidFill>
              </a:rPr>
              <a:t>c</a:t>
            </a:r>
            <a:r>
              <a:rPr lang="it-IT" sz="1600" dirty="0" smtClean="0">
                <a:solidFill>
                  <a:srgbClr val="002060"/>
                </a:solidFill>
              </a:rPr>
              <a:t>≈1.5 GeV, m</a:t>
            </a:r>
            <a:r>
              <a:rPr lang="it-IT" sz="1600" baseline="-25000" dirty="0" smtClean="0">
                <a:solidFill>
                  <a:srgbClr val="002060"/>
                </a:solidFill>
              </a:rPr>
              <a:t>b</a:t>
            </a:r>
            <a:r>
              <a:rPr lang="it-IT" sz="1600" dirty="0" smtClean="0">
                <a:solidFill>
                  <a:srgbClr val="002060"/>
                </a:solidFill>
              </a:rPr>
              <a:t>≈5 GeV) </a:t>
            </a:r>
            <a:r>
              <a:rPr lang="it-IT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it-IT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produced in hard processes at the initial stage of the collision </a:t>
            </a:r>
            <a:r>
              <a:rPr lang="it-IT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with short formation time, much smaller than QGP lifetime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Flavor conserved </a:t>
            </a:r>
            <a:r>
              <a:rPr lang="it-IT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by strong interaction + </a:t>
            </a:r>
            <a:r>
              <a:rPr lang="it-IT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production</a:t>
            </a:r>
            <a:r>
              <a:rPr lang="it-IT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of HF </a:t>
            </a:r>
            <a:r>
              <a:rPr lang="it-IT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in QGP </a:t>
            </a:r>
            <a:r>
              <a:rPr lang="it-IT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is </a:t>
            </a:r>
            <a:r>
              <a:rPr lang="it-IT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subdominan</a:t>
            </a:r>
            <a:r>
              <a:rPr lang="it-IT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t  interaction with </a:t>
            </a:r>
            <a:r>
              <a:rPr lang="it-IT" sz="1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QGP do not change flavor identity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884" t="5502" r="3591" b="5405"/>
          <a:stretch/>
        </p:blipFill>
        <p:spPr>
          <a:xfrm>
            <a:off x="225315" y="4038448"/>
            <a:ext cx="2625090" cy="2379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331" y="4060709"/>
            <a:ext cx="2457280" cy="146137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917886" y="4969332"/>
            <a:ext cx="379043" cy="201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1631334" y="804459"/>
            <a:ext cx="628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Specific features of heavy quarks relevant to heavy-ion studies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271" y="3228275"/>
            <a:ext cx="849195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srgbClr val="002060"/>
                </a:solidFill>
              </a:rPr>
              <a:t>Tool </a:t>
            </a:r>
            <a:r>
              <a:rPr lang="it-IT" sz="1600" dirty="0">
                <a:solidFill>
                  <a:srgbClr val="002060"/>
                </a:solidFill>
              </a:rPr>
              <a:t>for understanding the </a:t>
            </a:r>
            <a:r>
              <a:rPr lang="it-IT" sz="1600" b="1" dirty="0">
                <a:solidFill>
                  <a:srgbClr val="002060"/>
                </a:solidFill>
              </a:rPr>
              <a:t>general properties of parton energy loss </a:t>
            </a:r>
            <a:r>
              <a:rPr lang="it-IT" sz="1600" dirty="0">
                <a:solidFill>
                  <a:srgbClr val="002060"/>
                </a:solidFill>
              </a:rPr>
              <a:t>in a deconfined medium since this is expected to depend (also) on the Casimir factor C</a:t>
            </a:r>
            <a:r>
              <a:rPr lang="it-IT" sz="1600" baseline="-25000" dirty="0">
                <a:solidFill>
                  <a:srgbClr val="002060"/>
                </a:solidFill>
              </a:rPr>
              <a:t>R</a:t>
            </a:r>
            <a:r>
              <a:rPr lang="it-IT" sz="1600" dirty="0">
                <a:solidFill>
                  <a:srgbClr val="002060"/>
                </a:solidFill>
              </a:rPr>
              <a:t> and on the quark mass (</a:t>
            </a:r>
            <a:r>
              <a:rPr lang="it-IT" sz="1400" dirty="0">
                <a:solidFill>
                  <a:srgbClr val="002060"/>
                </a:solidFill>
              </a:rPr>
              <a:t>dead cone effect)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2389" y="1248551"/>
            <a:ext cx="2082993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HF</a:t>
            </a:r>
            <a:r>
              <a:rPr lang="it-IT" dirty="0" smtClean="0">
                <a:solidFill>
                  <a:srgbClr val="002060"/>
                </a:solidFill>
                <a:sym typeface="Wingdings" panose="05000000000000000000" pitchFamily="2" charset="2"/>
              </a:rPr>
              <a:t>  are hardly distroyed/created by the medium and </a:t>
            </a:r>
            <a:r>
              <a:rPr lang="it-IT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are </a:t>
            </a:r>
            <a:r>
              <a:rPr lang="it-IT" b="1" dirty="0">
                <a:solidFill>
                  <a:srgbClr val="002060"/>
                </a:solidFill>
                <a:sym typeface="Wingdings" panose="05000000000000000000" pitchFamily="2" charset="2"/>
              </a:rPr>
              <a:t>transported through the full system evolution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736771" y="1873509"/>
            <a:ext cx="620486" cy="38608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95" y="3949891"/>
            <a:ext cx="2665348" cy="2693112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042613" y="5666456"/>
            <a:ext cx="379043" cy="201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3443331" y="5595403"/>
            <a:ext cx="245728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4"/>
                </a:solidFill>
              </a:rPr>
              <a:t>RUN-I: first indication of mass dependence of energy loss</a:t>
            </a:r>
            <a:endParaRPr lang="it-IT" sz="1600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2942" y="4968455"/>
            <a:ext cx="15248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>
                <a:solidFill>
                  <a:schemeClr val="bg2">
                    <a:lumMod val="50000"/>
                  </a:schemeClr>
                </a:solidFill>
              </a:rPr>
              <a:t>ALICE: arXiv:1506.06604</a:t>
            </a:r>
          </a:p>
          <a:p>
            <a:r>
              <a:rPr lang="it-IT" sz="900" dirty="0" smtClean="0">
                <a:solidFill>
                  <a:srgbClr val="0070C0"/>
                </a:solidFill>
              </a:rPr>
              <a:t>CMS: PAS_HIN-12-14</a:t>
            </a:r>
            <a:r>
              <a:rPr lang="it-IT" sz="1400" dirty="0" smtClean="0">
                <a:solidFill>
                  <a:srgbClr val="0070C0"/>
                </a:solidFill>
              </a:rPr>
              <a:t> </a:t>
            </a:r>
            <a:endParaRPr lang="it-IT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Open heavy flavors</a:t>
            </a:r>
            <a:endParaRPr lang="it-IT" sz="4000" b="1" baseline="-25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18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54709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" y="-7537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360" y="804459"/>
            <a:ext cx="841248" cy="647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1001379" y="775569"/>
            <a:ext cx="751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</a:rPr>
              <a:t>First R</a:t>
            </a:r>
            <a:r>
              <a:rPr lang="it-IT" sz="2000" baseline="-25000" dirty="0" smtClean="0">
                <a:solidFill>
                  <a:srgbClr val="FF0000"/>
                </a:solidFill>
              </a:rPr>
              <a:t>AA</a:t>
            </a:r>
            <a:r>
              <a:rPr lang="it-IT" sz="2000" dirty="0" smtClean="0">
                <a:solidFill>
                  <a:srgbClr val="FF0000"/>
                </a:solidFill>
              </a:rPr>
              <a:t> results at 5.02 TeV: muons from HF decays at forward rapidity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204569"/>
            <a:ext cx="4194867" cy="3025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088" y="1219725"/>
            <a:ext cx="4190265" cy="3022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381" y="4833414"/>
            <a:ext cx="3254726" cy="138499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Strong suppression of muons from HF decay: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i</a:t>
            </a:r>
            <a:r>
              <a:rPr lang="it-IT" sz="1600" dirty="0" smtClean="0"/>
              <a:t>ncreasing with centrality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(slightly) decreasing with </a:t>
            </a:r>
            <a:r>
              <a:rPr lang="it-IT" sz="1600" i="1" dirty="0" smtClean="0"/>
              <a:t>p</a:t>
            </a:r>
            <a:r>
              <a:rPr lang="it-IT" sz="1600" baseline="-25000" dirty="0" smtClean="0"/>
              <a:t>T</a:t>
            </a:r>
            <a:r>
              <a:rPr lang="it-IT" sz="1600" dirty="0" smtClean="0"/>
              <a:t> for </a:t>
            </a:r>
            <a:r>
              <a:rPr lang="it-IT" sz="1600" i="1" dirty="0" smtClean="0"/>
              <a:t>p</a:t>
            </a:r>
            <a:r>
              <a:rPr lang="it-IT" sz="1600" baseline="-25000" dirty="0" smtClean="0"/>
              <a:t>T</a:t>
            </a:r>
            <a:r>
              <a:rPr lang="it-IT" sz="1600" dirty="0" smtClean="0"/>
              <a:t> above 7 GeV/c</a:t>
            </a:r>
            <a:endParaRPr lang="it-IT" sz="1600" dirty="0"/>
          </a:p>
        </p:txBody>
      </p:sp>
      <p:sp>
        <p:nvSpPr>
          <p:cNvPr id="18" name="Down Arrow 17"/>
          <p:cNvSpPr/>
          <p:nvPr/>
        </p:nvSpPr>
        <p:spPr>
          <a:xfrm>
            <a:off x="2200940" y="4230553"/>
            <a:ext cx="297711" cy="373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178057" y="4833414"/>
            <a:ext cx="3125972" cy="11695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</a:t>
            </a:r>
            <a:r>
              <a:rPr lang="it-IT" baseline="-25000" dirty="0" smtClean="0"/>
              <a:t>AA</a:t>
            </a:r>
            <a:r>
              <a:rPr lang="it-IT" dirty="0" smtClean="0"/>
              <a:t> at 5.02 TeV is compatible with the one at 2.76 TeV </a:t>
            </a:r>
          </a:p>
          <a:p>
            <a:r>
              <a:rPr lang="it-IT" sz="1600" dirty="0" smtClean="0"/>
              <a:t>(note: denser medium but flatter </a:t>
            </a:r>
            <a:r>
              <a:rPr lang="it-IT" sz="1600" i="1" dirty="0" smtClean="0"/>
              <a:t>p</a:t>
            </a:r>
            <a:r>
              <a:rPr lang="it-IT" sz="1600" baseline="-25000" dirty="0" smtClean="0"/>
              <a:t>T</a:t>
            </a:r>
            <a:r>
              <a:rPr lang="it-IT" sz="1600" dirty="0" smtClean="0"/>
              <a:t> spectrum)</a:t>
            </a:r>
            <a:endParaRPr lang="it-IT" dirty="0"/>
          </a:p>
        </p:txBody>
      </p:sp>
      <p:sp>
        <p:nvSpPr>
          <p:cNvPr id="22" name="Down Arrow 21"/>
          <p:cNvSpPr/>
          <p:nvPr/>
        </p:nvSpPr>
        <p:spPr>
          <a:xfrm>
            <a:off x="6609646" y="4220814"/>
            <a:ext cx="297711" cy="373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4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394" y="40987"/>
            <a:ext cx="783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Quarkonia</a:t>
            </a:r>
            <a:r>
              <a:rPr lang="en-US" sz="3200" dirty="0" smtClean="0">
                <a:solidFill>
                  <a:srgbClr val="FF0000"/>
                </a:solidFill>
              </a:rPr>
              <a:t>: suppression … and (re)-generation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289" y="906868"/>
            <a:ext cx="4826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Matsui &amp; </a:t>
            </a:r>
            <a:r>
              <a:rPr lang="en-US" dirty="0" err="1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Satz</a:t>
            </a: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charmonia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are dissociated in QGP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becoause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of color screening </a:t>
            </a:r>
            <a:r>
              <a:rPr lang="en-US" dirty="0" smtClean="0"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J/</a:t>
            </a:r>
            <a:r>
              <a:rPr lang="el-GR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ψ</a:t>
            </a: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suppression</a:t>
            </a:r>
            <a:endParaRPr lang="en-US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buClr>
                <a:srgbClr val="FF0000"/>
              </a:buClr>
              <a:buSzPct val="150000"/>
            </a:pPr>
            <a:endParaRPr lang="en-US" dirty="0" smtClean="0">
              <a:solidFill>
                <a:srgbClr val="0070C0"/>
              </a:solidFill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buClr>
                <a:srgbClr val="FF0000"/>
              </a:buClr>
              <a:buSzPct val="150000"/>
            </a:pPr>
            <a:r>
              <a:rPr lang="en-US" dirty="0" smtClean="0">
                <a:ea typeface="Verdana" pitchFamily="34" charset="0"/>
                <a:cs typeface="Verdana" pitchFamily="34" charset="0"/>
              </a:rPr>
              <a:t>Difference between binding energies of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quarkonia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 states  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sequential melting, QGP </a:t>
            </a:r>
            <a:r>
              <a:rPr lang="en-US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Thermometer </a:t>
            </a:r>
          </a:p>
          <a:p>
            <a:pPr>
              <a:buClr>
                <a:srgbClr val="FF0000"/>
              </a:buClr>
              <a:buSzPct val="150000"/>
            </a:pPr>
            <a:r>
              <a:rPr lang="en-US" sz="1600" i="1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en-US" sz="1600" i="1" dirty="0" err="1" smtClean="0">
                <a:ea typeface="Verdana" pitchFamily="34" charset="0"/>
                <a:cs typeface="Verdana" pitchFamily="34" charset="0"/>
              </a:rPr>
              <a:t>Digal,Petrecki,Satz</a:t>
            </a:r>
            <a:r>
              <a:rPr lang="en-US" sz="1600" i="1" dirty="0" smtClean="0">
                <a:ea typeface="Verdana" pitchFamily="34" charset="0"/>
                <a:cs typeface="Verdana" pitchFamily="34" charset="0"/>
              </a:rPr>
              <a:t>  </a:t>
            </a:r>
            <a:r>
              <a:rPr lang="en-US" sz="1600" i="1" dirty="0">
                <a:ea typeface="Verdana" pitchFamily="34" charset="0"/>
                <a:cs typeface="Verdana" pitchFamily="34" charset="0"/>
              </a:rPr>
              <a:t>PRD 64(2001) 0940150)</a:t>
            </a:r>
          </a:p>
          <a:p>
            <a:pPr>
              <a:buClr>
                <a:srgbClr val="FF0000"/>
              </a:buClr>
              <a:buSzPct val="150000"/>
            </a:pPr>
            <a:endParaRPr lang="en-US" sz="1600" i="1" dirty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>
              <a:buClr>
                <a:srgbClr val="FF0000"/>
              </a:buClr>
              <a:buSzPct val="150000"/>
              <a:buFont typeface="Wingdings" panose="05000000000000000000" pitchFamily="2" charset="2"/>
              <a:buChar char="à"/>
            </a:pPr>
            <a:endParaRPr lang="en-US" dirty="0" smtClean="0">
              <a:solidFill>
                <a:srgbClr val="C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6200" y="886089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sp>
        <p:nvSpPr>
          <p:cNvPr id="140" name="AutoShape 11"/>
          <p:cNvSpPr>
            <a:spLocks noChangeArrowheads="1"/>
          </p:cNvSpPr>
          <p:nvPr/>
        </p:nvSpPr>
        <p:spPr bwMode="auto">
          <a:xfrm>
            <a:off x="20053" y="3139842"/>
            <a:ext cx="384515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p:pic>
        <p:nvPicPr>
          <p:cNvPr id="1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8" y="4170167"/>
            <a:ext cx="3924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451393" y="2832648"/>
                <a:ext cx="5046712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Increasing the energy of the collision the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pair multiplicity</a:t>
                </a:r>
                <a:r>
                  <a:rPr lang="en-US" dirty="0" smtClean="0"/>
                  <a:t> increases  and may led to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charmonium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production via recombination</a:t>
                </a:r>
                <a:endParaRPr lang="it-IT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3" y="2832648"/>
                <a:ext cx="5046712" cy="1223989"/>
              </a:xfrm>
              <a:prstGeom prst="rect">
                <a:avLst/>
              </a:prstGeom>
              <a:blipFill rotWithShape="0">
                <a:blip r:embed="rId3"/>
                <a:stretch>
                  <a:fillRect l="-966" b="-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/>
          <p:cNvSpPr txBox="1"/>
          <p:nvPr/>
        </p:nvSpPr>
        <p:spPr>
          <a:xfrm>
            <a:off x="112854" y="5896659"/>
            <a:ext cx="889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Charmonoum</a:t>
            </a:r>
            <a:r>
              <a:rPr lang="en-US" dirty="0" smtClean="0">
                <a:solidFill>
                  <a:schemeClr val="tx2"/>
                </a:solidFill>
              </a:rPr>
              <a:t> production </a:t>
            </a:r>
            <a:r>
              <a:rPr lang="en-US" b="1" dirty="0" smtClean="0">
                <a:solidFill>
                  <a:schemeClr val="tx2"/>
                </a:solidFill>
              </a:rPr>
              <a:t>may be enhanced via (re)combination of cc pairs </a:t>
            </a:r>
            <a:r>
              <a:rPr lang="en-US" dirty="0" smtClean="0">
                <a:solidFill>
                  <a:schemeClr val="tx2"/>
                </a:solidFill>
              </a:rPr>
              <a:t>at </a:t>
            </a:r>
            <a:r>
              <a:rPr lang="en-US" dirty="0" err="1" smtClean="0">
                <a:solidFill>
                  <a:schemeClr val="tx2"/>
                </a:solidFill>
              </a:rPr>
              <a:t>hadronization</a:t>
            </a:r>
            <a:r>
              <a:rPr lang="en-US" dirty="0" smtClean="0">
                <a:solidFill>
                  <a:schemeClr val="tx2"/>
                </a:solidFill>
              </a:rPr>
              <a:t> (statistical approach)  or during QGP stage (kinetic recombination approach)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04800" y="6581001"/>
            <a:ext cx="8509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P. Braun-</a:t>
            </a:r>
            <a:r>
              <a:rPr lang="en-US" sz="1200" dirty="0" err="1" smtClean="0"/>
              <a:t>Muzinger</a:t>
            </a:r>
            <a:r>
              <a:rPr lang="en-US" sz="1200" dirty="0" smtClean="0"/>
              <a:t> and J. </a:t>
            </a:r>
            <a:r>
              <a:rPr lang="en-US" sz="1200" dirty="0" err="1" smtClean="0"/>
              <a:t>Stachel</a:t>
            </a:r>
            <a:r>
              <a:rPr lang="en-US" sz="1200" dirty="0" smtClean="0"/>
              <a:t>, 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B490(2000) 196, R. </a:t>
            </a:r>
            <a:r>
              <a:rPr lang="en-US" sz="1200" dirty="0" err="1" smtClean="0"/>
              <a:t>Thews</a:t>
            </a:r>
            <a:r>
              <a:rPr lang="en-US" sz="1200" dirty="0" smtClean="0"/>
              <a:t> et al, Phys.ReV.C63:054905(2001)</a:t>
            </a:r>
            <a:endParaRPr lang="it-IT" sz="12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04452" y="3654438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39316"/>
          <a:stretch/>
        </p:blipFill>
        <p:spPr>
          <a:xfrm>
            <a:off x="5465794" y="3411377"/>
            <a:ext cx="3553134" cy="26151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91275" y="1761434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it-IT">
              <a:latin typeface="Verdana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10" y="625762"/>
            <a:ext cx="3404346" cy="151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96404"/>
            <a:ext cx="4572000" cy="12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Outline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4440"/>
            <a:ext cx="7886700" cy="4942523"/>
          </a:xfrm>
        </p:spPr>
        <p:txBody>
          <a:bodyPr>
            <a:normAutofit fontScale="92500" lnSpcReduction="20000"/>
          </a:bodyPr>
          <a:lstStyle/>
          <a:p>
            <a:r>
              <a:rPr lang="it-IT" sz="3200" dirty="0">
                <a:solidFill>
                  <a:srgbClr val="002060"/>
                </a:solidFill>
              </a:rPr>
              <a:t>ALICE – RUN II</a:t>
            </a:r>
          </a:p>
          <a:p>
            <a:pPr lvl="1"/>
            <a:r>
              <a:rPr lang="it-IT" sz="2600" dirty="0">
                <a:solidFill>
                  <a:srgbClr val="002060"/>
                </a:solidFill>
              </a:rPr>
              <a:t>Detector, performance, data taking Pb-Pb </a:t>
            </a:r>
            <a:endParaRPr lang="it-IT" sz="3200" dirty="0" smtClean="0">
              <a:solidFill>
                <a:srgbClr val="002060"/>
              </a:solidFill>
            </a:endParaRPr>
          </a:p>
          <a:p>
            <a:r>
              <a:rPr lang="it-IT" sz="3200" dirty="0" smtClean="0">
                <a:solidFill>
                  <a:srgbClr val="002060"/>
                </a:solidFill>
              </a:rPr>
              <a:t>Results</a:t>
            </a:r>
          </a:p>
          <a:p>
            <a:pPr lvl="1"/>
            <a:r>
              <a:rPr lang="it-IT" sz="2800" dirty="0" smtClean="0"/>
              <a:t>Global observables and collective behaviour </a:t>
            </a:r>
          </a:p>
          <a:p>
            <a:pPr lvl="2"/>
            <a:r>
              <a:rPr lang="it-IT" sz="2200" i="1" dirty="0" smtClean="0"/>
              <a:t>charged particle multiplicity</a:t>
            </a:r>
          </a:p>
          <a:p>
            <a:pPr lvl="2"/>
            <a:r>
              <a:rPr lang="it-IT" sz="2200" i="1" dirty="0" smtClean="0"/>
              <a:t>Flow</a:t>
            </a:r>
          </a:p>
          <a:p>
            <a:pPr lvl="1"/>
            <a:r>
              <a:rPr lang="it-IT" sz="2800" dirty="0" smtClean="0"/>
              <a:t>Hight </a:t>
            </a:r>
            <a:r>
              <a:rPr lang="it-IT" sz="2800" i="1" dirty="0" smtClean="0"/>
              <a:t>p</a:t>
            </a:r>
            <a:r>
              <a:rPr lang="it-IT" sz="2800" i="1" baseline="-25000" dirty="0" smtClean="0"/>
              <a:t>T </a:t>
            </a:r>
            <a:r>
              <a:rPr lang="it-IT" sz="2800" i="1" dirty="0" smtClean="0"/>
              <a:t> </a:t>
            </a:r>
            <a:endParaRPr lang="it-IT" sz="2800" i="1" dirty="0"/>
          </a:p>
          <a:p>
            <a:pPr lvl="2"/>
            <a:r>
              <a:rPr lang="it-IT" sz="2200" i="1" dirty="0" smtClean="0"/>
              <a:t>Charged particles </a:t>
            </a:r>
          </a:p>
          <a:p>
            <a:pPr lvl="2"/>
            <a:r>
              <a:rPr lang="it-IT" sz="2200" i="1" dirty="0"/>
              <a:t>J</a:t>
            </a:r>
            <a:r>
              <a:rPr lang="it-IT" sz="2200" i="1" dirty="0" smtClean="0"/>
              <a:t>ets</a:t>
            </a:r>
          </a:p>
          <a:p>
            <a:pPr lvl="1"/>
            <a:r>
              <a:rPr lang="it-IT" sz="2800" dirty="0" smtClean="0"/>
              <a:t>Open heavy flavors</a:t>
            </a:r>
          </a:p>
          <a:p>
            <a:pPr lvl="1"/>
            <a:r>
              <a:rPr lang="it-IT" sz="2800" dirty="0" smtClean="0"/>
              <a:t>Quarkonia</a:t>
            </a:r>
          </a:p>
          <a:p>
            <a:pPr lvl="2"/>
            <a:r>
              <a:rPr lang="it-IT" sz="2200" i="1" dirty="0" smtClean="0"/>
              <a:t>Charmonia</a:t>
            </a:r>
          </a:p>
          <a:p>
            <a:pPr lvl="2"/>
            <a:r>
              <a:rPr lang="it-IT" sz="2200" i="1" dirty="0" smtClean="0"/>
              <a:t>Bottomonia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Perspectives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2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70598" cy="9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54" y="75008"/>
            <a:ext cx="793118" cy="7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J/</a:t>
            </a:r>
            <a:r>
              <a:rPr lang="it-IT" sz="4000" b="1" dirty="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  <a:r>
              <a:rPr lang="it-IT" sz="4000" b="1" dirty="0" smtClean="0">
                <a:solidFill>
                  <a:srgbClr val="FF0000"/>
                </a:solidFill>
              </a:rPr>
              <a:t>: R</a:t>
            </a:r>
            <a:r>
              <a:rPr lang="it-IT" sz="4000" b="1" baseline="-25000" dirty="0" smtClean="0">
                <a:solidFill>
                  <a:srgbClr val="FF0000"/>
                </a:solidFill>
              </a:rPr>
              <a:t>AA</a:t>
            </a:r>
            <a:r>
              <a:rPr lang="it-IT" sz="4000" b="1" dirty="0" smtClean="0">
                <a:solidFill>
                  <a:srgbClr val="FF0000"/>
                </a:solidFill>
              </a:rPr>
              <a:t> vs centrality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20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2035" y="1510460"/>
            <a:ext cx="4430827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R</a:t>
            </a:r>
            <a:r>
              <a:rPr lang="it-IT" sz="1600" b="1" baseline="-25000" dirty="0" smtClean="0">
                <a:solidFill>
                  <a:srgbClr val="FF0000"/>
                </a:solidFill>
              </a:rPr>
              <a:t>AA</a:t>
            </a:r>
            <a:r>
              <a:rPr lang="it-IT" sz="1600" b="1" dirty="0" smtClean="0">
                <a:solidFill>
                  <a:srgbClr val="FF0000"/>
                </a:solidFill>
              </a:rPr>
              <a:t> in Pb-Pb collisions at 2.76 TeV: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2060"/>
                </a:solidFill>
              </a:rPr>
              <a:t>L</a:t>
            </a:r>
            <a:r>
              <a:rPr lang="it-IT" sz="1600" dirty="0" smtClean="0">
                <a:solidFill>
                  <a:srgbClr val="002060"/>
                </a:solidFill>
              </a:rPr>
              <a:t>arger than Au-Au collisions at 200 GeV: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J/</a:t>
            </a:r>
            <a:r>
              <a:rPr lang="it-IT" sz="1600" dirty="0" smtClean="0">
                <a:latin typeface="Symbol" panose="05050102010706020507" pitchFamily="18" charset="2"/>
              </a:rPr>
              <a:t>y</a:t>
            </a:r>
            <a:r>
              <a:rPr lang="it-IT" sz="1600" dirty="0" smtClean="0"/>
              <a:t> less suppressed at LHC than at RHIC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rgbClr val="002060"/>
                </a:solidFill>
              </a:rPr>
              <a:t>Consistent with regeneration scenarii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3666085" y="1724601"/>
            <a:ext cx="382137" cy="211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98744" y="4005339"/>
            <a:ext cx="397419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R</a:t>
            </a:r>
            <a:r>
              <a:rPr lang="it-IT" sz="1600" b="1" baseline="-25000" dirty="0" smtClean="0">
                <a:solidFill>
                  <a:srgbClr val="FF0000"/>
                </a:solidFill>
              </a:rPr>
              <a:t>AA</a:t>
            </a:r>
            <a:r>
              <a:rPr lang="it-IT" sz="1600" b="1" dirty="0" smtClean="0">
                <a:solidFill>
                  <a:srgbClr val="FF0000"/>
                </a:solidFill>
              </a:rPr>
              <a:t> in Pb-Pb collisions at 5.02 TeV</a:t>
            </a:r>
            <a:r>
              <a:rPr lang="it-IT" sz="1600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 smtClean="0"/>
              <a:t>w.r.t. </a:t>
            </a:r>
            <a:r>
              <a:rPr lang="it-IT" sz="1600" dirty="0"/>
              <a:t>RUN I: </a:t>
            </a:r>
            <a:r>
              <a:rPr lang="it-IT" sz="1600" dirty="0" smtClean="0"/>
              <a:t>better </a:t>
            </a:r>
            <a:r>
              <a:rPr lang="it-IT" sz="1600" dirty="0"/>
              <a:t>statistics </a:t>
            </a:r>
            <a:r>
              <a:rPr lang="it-IT" sz="1600" dirty="0" smtClean="0"/>
              <a:t>and reduced systematics errors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rgbClr val="002060"/>
                </a:solidFill>
              </a:rPr>
              <a:t>Trend similar to the one at 2.76 TeV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002060"/>
                </a:solidFill>
              </a:rPr>
              <a:t>F</a:t>
            </a:r>
            <a:r>
              <a:rPr lang="it-IT" sz="1600" dirty="0" smtClean="0">
                <a:solidFill>
                  <a:srgbClr val="002060"/>
                </a:solidFill>
              </a:rPr>
              <a:t>lat behaviour for N</a:t>
            </a:r>
            <a:r>
              <a:rPr lang="it-IT" sz="1600" baseline="-25000" dirty="0" smtClean="0">
                <a:solidFill>
                  <a:srgbClr val="002060"/>
                </a:solidFill>
              </a:rPr>
              <a:t>part</a:t>
            </a:r>
            <a:r>
              <a:rPr lang="it-IT" sz="1600" dirty="0" smtClean="0">
                <a:solidFill>
                  <a:srgbClr val="002060"/>
                </a:solidFill>
              </a:rPr>
              <a:t>&gt;100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 smtClean="0">
                <a:solidFill>
                  <a:srgbClr val="002060"/>
                </a:solidFill>
              </a:rPr>
              <a:t>Hint for electromagnetic production in the most peripheral bins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406620" y="4913280"/>
            <a:ext cx="413863" cy="237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642554" y="845197"/>
            <a:ext cx="2033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70C0"/>
                </a:solidFill>
              </a:rPr>
              <a:t>PLB 734 (2014) 314-327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1545" y="897319"/>
            <a:ext cx="465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2060"/>
                </a:solidFill>
              </a:rPr>
              <a:t>Focus:   inclusive J</a:t>
            </a:r>
            <a:r>
              <a:rPr lang="it-IT" b="1" i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/y</a:t>
            </a:r>
            <a:r>
              <a:rPr lang="it-IT" b="1" i="1" dirty="0" smtClean="0">
                <a:solidFill>
                  <a:srgbClr val="002060"/>
                </a:solidFill>
              </a:rPr>
              <a:t>  prod. at forward rapidity </a:t>
            </a:r>
            <a:endParaRPr lang="it-IT" b="1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9104" y="3150105"/>
            <a:ext cx="315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accent5"/>
                </a:solidFill>
              </a:rPr>
              <a:t>arXiv:1601.08197</a:t>
            </a:r>
            <a:endParaRPr lang="it-IT" sz="1600" dirty="0">
              <a:solidFill>
                <a:schemeClr val="accent5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79" y="3425183"/>
            <a:ext cx="3918685" cy="28267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1" y="1083790"/>
            <a:ext cx="3395234" cy="24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J/</a:t>
            </a:r>
            <a:r>
              <a:rPr lang="it-IT" sz="4000" b="1" dirty="0">
                <a:solidFill>
                  <a:srgbClr val="FF0000"/>
                </a:solidFill>
                <a:latin typeface="Symbol" panose="05050102010706020507" pitchFamily="18" charset="2"/>
              </a:rPr>
              <a:t>y </a:t>
            </a:r>
            <a:r>
              <a:rPr lang="it-IT" sz="4000" b="1" dirty="0" smtClean="0">
                <a:solidFill>
                  <a:srgbClr val="FF0000"/>
                </a:solidFill>
              </a:rPr>
              <a:t>: comparison to models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21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53" y="928869"/>
            <a:ext cx="7681405" cy="7815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R</a:t>
            </a:r>
            <a:r>
              <a:rPr lang="it-IT" sz="2400" b="1" baseline="-25000" dirty="0" smtClean="0">
                <a:solidFill>
                  <a:srgbClr val="FF0000"/>
                </a:solidFill>
              </a:rPr>
              <a:t>AA</a:t>
            </a:r>
            <a:r>
              <a:rPr lang="it-IT" sz="2400" b="1" dirty="0" smtClean="0">
                <a:solidFill>
                  <a:srgbClr val="FF0000"/>
                </a:solidFill>
              </a:rPr>
              <a:t> vs. centrality :</a:t>
            </a:r>
            <a:r>
              <a:rPr lang="it-IT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sz="2400" b="1" dirty="0" smtClean="0">
                <a:solidFill>
                  <a:schemeClr val="tx2"/>
                </a:solidFill>
              </a:rPr>
              <a:t>agreement with regeneration models.</a:t>
            </a:r>
          </a:p>
          <a:p>
            <a:pPr marL="0" indent="0">
              <a:buNone/>
            </a:pPr>
            <a:r>
              <a:rPr lang="it-IT" sz="1800" i="1" dirty="0" smtClean="0">
                <a:solidFill>
                  <a:schemeClr val="tx2"/>
                </a:solidFill>
              </a:rPr>
              <a:t>Note: plots for J/</a:t>
            </a:r>
            <a:r>
              <a:rPr lang="it-IT" sz="1800" i="1" dirty="0" smtClean="0">
                <a:solidFill>
                  <a:schemeClr val="tx2"/>
                </a:solidFill>
                <a:latin typeface="Symbol" panose="05050102010706020507" pitchFamily="18" charset="2"/>
              </a:rPr>
              <a:t>y</a:t>
            </a:r>
            <a:r>
              <a:rPr lang="it-IT" sz="1800" i="1" dirty="0" smtClean="0">
                <a:solidFill>
                  <a:schemeClr val="tx2"/>
                </a:solidFill>
              </a:rPr>
              <a:t> transverse momentum above 0.3 GeV/c </a:t>
            </a:r>
            <a:r>
              <a:rPr lang="it-IT" sz="1800" i="1" dirty="0">
                <a:solidFill>
                  <a:schemeClr val="tx2"/>
                </a:solidFill>
              </a:rPr>
              <a:t>to minimise of possible </a:t>
            </a:r>
            <a:r>
              <a:rPr lang="it-IT" sz="1800" i="1" dirty="0" smtClean="0">
                <a:solidFill>
                  <a:schemeClr val="tx2"/>
                </a:solidFill>
              </a:rPr>
              <a:t>influence of e.m. </a:t>
            </a:r>
            <a:r>
              <a:rPr lang="it-IT" sz="1800" i="1" dirty="0">
                <a:solidFill>
                  <a:schemeClr val="tx2"/>
                </a:solidFill>
              </a:rPr>
              <a:t>p</a:t>
            </a:r>
            <a:r>
              <a:rPr lang="it-IT" sz="1800" i="1" dirty="0" smtClean="0">
                <a:solidFill>
                  <a:schemeClr val="tx2"/>
                </a:solidFill>
              </a:rPr>
              <a:t>roduction mechsnism, relevant at low p</a:t>
            </a:r>
            <a:r>
              <a:rPr lang="it-IT" sz="1800" baseline="-25000" dirty="0" smtClean="0">
                <a:solidFill>
                  <a:schemeClr val="tx2"/>
                </a:solidFill>
              </a:rPr>
              <a:t>T</a:t>
            </a:r>
            <a:r>
              <a:rPr lang="it-IT" sz="1800" i="1" dirty="0" smtClean="0">
                <a:solidFill>
                  <a:schemeClr val="tx2"/>
                </a:solidFill>
              </a:rPr>
              <a:t>.</a:t>
            </a:r>
            <a:endParaRPr lang="it-IT" sz="1800" i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86" y="4482706"/>
            <a:ext cx="3043800" cy="1587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538" y="4564357"/>
            <a:ext cx="2971758" cy="943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1" y="1780953"/>
            <a:ext cx="3517685" cy="2537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1781332"/>
            <a:ext cx="3531650" cy="25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J/</a:t>
            </a:r>
            <a:r>
              <a:rPr lang="it-IT" sz="40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it-IT" sz="4000" b="1" dirty="0" smtClean="0">
                <a:solidFill>
                  <a:srgbClr val="FF0000"/>
                </a:solidFill>
              </a:rPr>
              <a:t>: R</a:t>
            </a:r>
            <a:r>
              <a:rPr lang="it-IT" sz="4000" b="1" baseline="-25000" dirty="0" smtClean="0">
                <a:solidFill>
                  <a:srgbClr val="FF0000"/>
                </a:solidFill>
              </a:rPr>
              <a:t>AA</a:t>
            </a:r>
            <a:r>
              <a:rPr lang="it-IT" sz="4000" b="1" dirty="0" smtClean="0">
                <a:solidFill>
                  <a:srgbClr val="FF0000"/>
                </a:solidFill>
              </a:rPr>
              <a:t>vs. </a:t>
            </a:r>
            <a:r>
              <a:rPr lang="it-IT" sz="4000" b="1" i="1" dirty="0" smtClean="0">
                <a:solidFill>
                  <a:srgbClr val="FF0000"/>
                </a:solidFill>
              </a:rPr>
              <a:t>p</a:t>
            </a:r>
            <a:r>
              <a:rPr lang="it-IT" sz="4000" b="1" baseline="-25000" dirty="0" smtClean="0">
                <a:solidFill>
                  <a:srgbClr val="FF0000"/>
                </a:solidFill>
              </a:rPr>
              <a:t>T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22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28" y="938465"/>
            <a:ext cx="8692770" cy="3570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Comparison to 2.76 TeV and to models</a:t>
            </a:r>
            <a:endParaRPr lang="it-IT" sz="2000" dirty="0" smtClean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701211"/>
            <a:ext cx="4698283" cy="3389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1581" y="1562986"/>
            <a:ext cx="32133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We observe less suppression at low </a:t>
            </a:r>
            <a:r>
              <a:rPr lang="it-IT" i="1" dirty="0" smtClean="0"/>
              <a:t>p</a:t>
            </a:r>
            <a:r>
              <a:rPr lang="it-IT" baseline="-25000" dirty="0" smtClean="0"/>
              <a:t>T</a:t>
            </a:r>
            <a:r>
              <a:rPr lang="it-IT" dirty="0" smtClean="0"/>
              <a:t>, as expected in case of a strong regeneration component.</a:t>
            </a:r>
          </a:p>
          <a:p>
            <a:endParaRPr lang="it-IT" dirty="0"/>
          </a:p>
          <a:p>
            <a:r>
              <a:rPr lang="it-IT" dirty="0"/>
              <a:t>Extended </a:t>
            </a:r>
            <a:r>
              <a:rPr lang="it-IT" i="1" dirty="0"/>
              <a:t>p</a:t>
            </a:r>
            <a:r>
              <a:rPr lang="it-IT" baseline="-25000" dirty="0"/>
              <a:t>T </a:t>
            </a:r>
            <a:r>
              <a:rPr lang="it-IT" dirty="0" smtClean="0"/>
              <a:t>range at 5.02 TeV, up to 12 GeV/c</a:t>
            </a:r>
          </a:p>
          <a:p>
            <a:endParaRPr lang="it-IT" dirty="0"/>
          </a:p>
          <a:p>
            <a:r>
              <a:rPr lang="it-IT" dirty="0" smtClean="0"/>
              <a:t>In the common</a:t>
            </a:r>
            <a:r>
              <a:rPr lang="it-IT" i="1" dirty="0"/>
              <a:t> p</a:t>
            </a:r>
            <a:r>
              <a:rPr lang="it-IT" baseline="-25000" dirty="0"/>
              <a:t>T</a:t>
            </a:r>
            <a:r>
              <a:rPr lang="it-IT" dirty="0" smtClean="0"/>
              <a:t>  interval, similar behaviour for the two energies</a:t>
            </a:r>
          </a:p>
          <a:p>
            <a:endParaRPr lang="it-IT" dirty="0"/>
          </a:p>
          <a:p>
            <a:r>
              <a:rPr lang="it-IT" dirty="0" smtClean="0"/>
              <a:t>The observed behavior is reasonably well reproduced by transport models  </a:t>
            </a:r>
            <a:r>
              <a:rPr lang="it-IT" sz="1400" dirty="0" smtClean="0"/>
              <a:t>(Du and Rapp)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49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Bottomonia: </a:t>
            </a:r>
            <a:r>
              <a:rPr lang="el-GR" sz="4000" b="1" dirty="0" smtClean="0">
                <a:solidFill>
                  <a:srgbClr val="FF0000"/>
                </a:solidFill>
              </a:rPr>
              <a:t>ϒ</a:t>
            </a:r>
            <a:r>
              <a:rPr lang="it-IT" sz="4000" b="1" dirty="0" smtClean="0">
                <a:solidFill>
                  <a:srgbClr val="FF0000"/>
                </a:solidFill>
              </a:rPr>
              <a:t>(1s)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23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683" y="764593"/>
            <a:ext cx="4582633" cy="52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</a:rPr>
              <a:t>AA</a:t>
            </a:r>
            <a:r>
              <a:rPr lang="it-IT" sz="2400" dirty="0" smtClean="0">
                <a:solidFill>
                  <a:srgbClr val="FF0000"/>
                </a:solidFill>
              </a:rPr>
              <a:t> vs. centrality</a:t>
            </a:r>
            <a:endParaRPr lang="it-IT" sz="1800" i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9" y="1221460"/>
            <a:ext cx="3840478" cy="2790347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156239" y="1509430"/>
            <a:ext cx="871870" cy="4015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80" y="1186553"/>
            <a:ext cx="3826392" cy="2780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177" y="4232066"/>
            <a:ext cx="83896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ϒ</a:t>
            </a:r>
            <a:r>
              <a:rPr lang="it-IT" dirty="0" smtClean="0">
                <a:solidFill>
                  <a:srgbClr val="002060"/>
                </a:solidFill>
              </a:rPr>
              <a:t>(1s) measured at forward rapidity via dimuon decay channel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R</a:t>
            </a:r>
            <a:r>
              <a:rPr lang="it-IT" sz="1600" baseline="-25000" dirty="0" smtClean="0"/>
              <a:t>AA</a:t>
            </a:r>
            <a:r>
              <a:rPr lang="it-IT" sz="1600" dirty="0" smtClean="0"/>
              <a:t> indicates strong suppression, increasing from peripheral to central collisions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R</a:t>
            </a:r>
            <a:r>
              <a:rPr lang="it-IT" sz="1600" baseline="-25000" dirty="0" smtClean="0"/>
              <a:t>AA </a:t>
            </a:r>
            <a:r>
              <a:rPr lang="it-IT" sz="1600" dirty="0" smtClean="0"/>
              <a:t>similar at 5.02 and 2.76 TeV </a:t>
            </a:r>
            <a:r>
              <a:rPr lang="it-IT" sz="1400" dirty="0" smtClean="0"/>
              <a:t>(within uncertainties)</a:t>
            </a:r>
          </a:p>
          <a:p>
            <a:pPr marL="285750" indent="-285750">
              <a:buFontTx/>
              <a:buChar char="-"/>
            </a:pPr>
            <a:r>
              <a:rPr lang="it-IT" sz="1400" dirty="0" smtClean="0"/>
              <a:t>Data at 5.02 Tev are compared to transport </a:t>
            </a:r>
            <a:r>
              <a:rPr lang="it-IT" sz="1400" b="1" dirty="0" smtClean="0"/>
              <a:t>models</a:t>
            </a:r>
            <a:r>
              <a:rPr lang="it-IT" sz="1400" dirty="0" smtClean="0"/>
              <a:t>, which turn out to reproduce the main features of the observed suppression pattern.</a:t>
            </a:r>
          </a:p>
          <a:p>
            <a:pPr marL="742950" lvl="1" indent="-285750">
              <a:buFontTx/>
              <a:buChar char="-"/>
            </a:pPr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A. Emerik, X. Zhao and R. Rapp </a:t>
            </a:r>
            <a:r>
              <a:rPr lang="it-IT" sz="1200" dirty="0" smtClean="0">
                <a:sym typeface="Wingdings" panose="05000000000000000000" pitchFamily="2" charset="2"/>
              </a:rPr>
              <a:t> </a:t>
            </a:r>
            <a:r>
              <a:rPr lang="it-IT" sz="1200" dirty="0" smtClean="0"/>
              <a:t> </a:t>
            </a:r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</a:rPr>
              <a:t>Regeneration included</a:t>
            </a:r>
            <a:r>
              <a:rPr lang="it-IT" sz="1200" dirty="0" smtClean="0"/>
              <a:t>, feed down data-tuned, band width by varying shadowing</a:t>
            </a:r>
          </a:p>
          <a:p>
            <a:pPr marL="742950" lvl="1" indent="-285750">
              <a:buFontTx/>
              <a:buChar char="-"/>
            </a:pPr>
            <a:r>
              <a:rPr lang="it-IT" sz="1200" dirty="0" smtClean="0">
                <a:solidFill>
                  <a:srgbClr val="002060"/>
                </a:solidFill>
              </a:rPr>
              <a:t>K. Zhou, N. Xu, Z. Xu and P. Zhuang </a:t>
            </a:r>
            <a:r>
              <a:rPr lang="it-IT" sz="1200" dirty="0" smtClean="0">
                <a:sym typeface="Wingdings" panose="05000000000000000000" pitchFamily="2" charset="2"/>
              </a:rPr>
              <a:t> </a:t>
            </a:r>
            <a:r>
              <a:rPr lang="it-IT" sz="1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regeneration NOT included</a:t>
            </a:r>
            <a:r>
              <a:rPr lang="it-IT" sz="1200" dirty="0" smtClean="0">
                <a:sym typeface="Wingdings" panose="05000000000000000000" pitchFamily="2" charset="2"/>
              </a:rPr>
              <a:t>, band width by varying feed down, shadowing EKS98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8064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"/>
            <a:ext cx="7868063" cy="934816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ALICE setup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Evgeny</a:t>
            </a:r>
            <a:r>
              <a:rPr lang="ru-RU" smtClean="0"/>
              <a:t> </a:t>
            </a:r>
            <a:r>
              <a:rPr lang="en-GB" smtClean="0"/>
              <a:t>Kryshen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LHCP 2015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2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1" y="790763"/>
            <a:ext cx="7796073" cy="579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1703" y="1299988"/>
            <a:ext cx="1865959" cy="923972"/>
          </a:xfrm>
          <a:prstGeom prst="rect">
            <a:avLst/>
          </a:prstGeom>
          <a:solidFill>
            <a:srgbClr val="00B0F0"/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buClrTx/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Central Barrel</a:t>
            </a:r>
          </a:p>
          <a:p>
            <a:pPr algn="ctr">
              <a:buClrTx/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2 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tracking &amp; PID</a:t>
            </a:r>
          </a:p>
          <a:p>
            <a:pPr algn="ctr">
              <a:buClrTx/>
            </a:pP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h|</a:t>
            </a:r>
            <a:r>
              <a:rPr lang="en-US" dirty="0" smtClean="0">
                <a:solidFill>
                  <a:srgbClr val="FF0000"/>
                </a:solidFill>
              </a:rPr>
              <a:t> &lt; 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434006" y="5577716"/>
            <a:ext cx="2166426" cy="646973"/>
          </a:xfrm>
          <a:prstGeom prst="rect">
            <a:avLst/>
          </a:prstGeom>
          <a:solidFill>
            <a:srgbClr val="00B0F0"/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buClrTx/>
              <a:buFontTx/>
              <a:buNone/>
            </a:pPr>
            <a:r>
              <a:rPr lang="en-US" b="1" dirty="0" err="1" smtClean="0">
                <a:solidFill>
                  <a:srgbClr val="000000"/>
                </a:solidFill>
              </a:rPr>
              <a:t>Muon</a:t>
            </a:r>
            <a:r>
              <a:rPr lang="en-US" b="1" dirty="0" smtClean="0">
                <a:solidFill>
                  <a:srgbClr val="000000"/>
                </a:solidFill>
              </a:rPr>
              <a:t> Spectrometer </a:t>
            </a:r>
          </a:p>
          <a:p>
            <a:pPr algn="ctr">
              <a:buClrTx/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-2.5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 smtClean="0">
                <a:solidFill>
                  <a:srgbClr val="FF0000"/>
                </a:solidFill>
              </a:rPr>
              <a:t> -4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11703" y="659148"/>
            <a:ext cx="23521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ogoaten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70598" cy="9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54" y="75008"/>
            <a:ext cx="793118" cy="7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ALICE Setup for Run II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903" y="1685822"/>
            <a:ext cx="5446310" cy="9943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I</a:t>
            </a:r>
            <a:r>
              <a:rPr lang="en-GB" dirty="0" err="1" smtClean="0"/>
              <a:t>nstallation</a:t>
            </a:r>
            <a:r>
              <a:rPr lang="en-GB" dirty="0" smtClean="0"/>
              <a:t> </a:t>
            </a:r>
            <a:r>
              <a:rPr lang="en-GB" dirty="0"/>
              <a:t>of full </a:t>
            </a:r>
            <a:r>
              <a:rPr lang="en-GB" dirty="0">
                <a:solidFill>
                  <a:srgbClr val="002060"/>
                </a:solidFill>
              </a:rPr>
              <a:t>TRD</a:t>
            </a:r>
            <a:r>
              <a:rPr lang="en-GB" dirty="0"/>
              <a:t> </a:t>
            </a:r>
            <a:r>
              <a:rPr lang="en-GB" dirty="0" smtClean="0"/>
              <a:t>completed:  </a:t>
            </a:r>
            <a:r>
              <a:rPr lang="en-GB" dirty="0" smtClean="0">
                <a:sym typeface="Wingdings" panose="05000000000000000000" pitchFamily="2" charset="2"/>
              </a:rPr>
              <a:t>f</a:t>
            </a:r>
            <a:r>
              <a:rPr lang="en-GB" dirty="0" smtClean="0"/>
              <a:t>ull </a:t>
            </a:r>
            <a:r>
              <a:rPr lang="en-GB" dirty="0"/>
              <a:t>central barrel acceptance</a:t>
            </a:r>
            <a:endParaRPr lang="it-IT" dirty="0" smtClean="0">
              <a:solidFill>
                <a:srgbClr val="002060"/>
              </a:solidFill>
            </a:endParaRPr>
          </a:p>
          <a:p>
            <a:pPr lvl="1"/>
            <a:endParaRPr lang="it-IT" sz="2600" dirty="0" smtClean="0"/>
          </a:p>
          <a:p>
            <a:pPr marL="0" indent="0">
              <a:buNone/>
            </a:pPr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4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70598" cy="9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54" y="75008"/>
            <a:ext cx="793118" cy="77843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1" y="1288746"/>
            <a:ext cx="1664438" cy="16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82" y="2307502"/>
            <a:ext cx="2082553" cy="33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5286" y="2753289"/>
            <a:ext cx="47088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sz="2600" dirty="0">
                <a:solidFill>
                  <a:srgbClr val="002060"/>
                </a:solidFill>
              </a:rPr>
              <a:t>Improved calorimetry </a:t>
            </a:r>
          </a:p>
          <a:p>
            <a:pPr marL="0" lvl="2"/>
            <a:r>
              <a:rPr lang="it-IT" sz="2200" dirty="0" smtClean="0"/>
              <a:t>- PHOS</a:t>
            </a:r>
            <a:r>
              <a:rPr lang="it-IT" sz="2200" i="1" dirty="0" smtClean="0"/>
              <a:t> </a:t>
            </a:r>
            <a:r>
              <a:rPr lang="it-IT" sz="2200" dirty="0"/>
              <a:t>completed (4° module + veto)</a:t>
            </a:r>
          </a:p>
          <a:p>
            <a:pPr marL="0" lvl="2"/>
            <a:r>
              <a:rPr lang="it-IT" sz="2200" dirty="0" smtClean="0"/>
              <a:t>- DCAL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calorimeter installed back-to-back to existing </a:t>
            </a:r>
            <a:r>
              <a:rPr lang="en-GB" dirty="0" err="1">
                <a:solidFill>
                  <a:prstClr val="black"/>
                </a:solidFill>
              </a:rPr>
              <a:t>EMCal</a:t>
            </a:r>
            <a:r>
              <a:rPr lang="it-IT" sz="2200" dirty="0"/>
              <a:t> 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5286" y="766094"/>
            <a:ext cx="519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Setup improved during Long Shutdown I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571028" y="3465513"/>
            <a:ext cx="522254" cy="14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ight Arrow 19"/>
          <p:cNvSpPr/>
          <p:nvPr/>
        </p:nvSpPr>
        <p:spPr>
          <a:xfrm flipH="1">
            <a:off x="2194446" y="1917850"/>
            <a:ext cx="521457" cy="145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7" y="4543079"/>
            <a:ext cx="1531902" cy="18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17603" y="4991041"/>
            <a:ext cx="396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</a:t>
            </a:r>
            <a:r>
              <a:rPr lang="en-GB" sz="2400" dirty="0" smtClean="0"/>
              <a:t>LICE </a:t>
            </a:r>
            <a:r>
              <a:rPr lang="en-GB" sz="2400" dirty="0">
                <a:solidFill>
                  <a:srgbClr val="FF0000"/>
                </a:solidFill>
              </a:rPr>
              <a:t>D</a:t>
            </a:r>
            <a:r>
              <a:rPr lang="en-GB" sz="2400" dirty="0"/>
              <a:t>iffractive (AD) </a:t>
            </a:r>
            <a:r>
              <a:rPr lang="en-GB" sz="2400" dirty="0" smtClean="0"/>
              <a:t>detector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On each side of IP</a:t>
            </a:r>
            <a:endParaRPr lang="en-GB" altLang="es-MX" dirty="0" smtClean="0"/>
          </a:p>
          <a:p>
            <a:pPr marL="285750" indent="-285750">
              <a:buFontTx/>
              <a:buChar char="-"/>
            </a:pPr>
            <a:r>
              <a:rPr lang="en-GB" altLang="es-MX" dirty="0" smtClean="0"/>
              <a:t> </a:t>
            </a:r>
            <a:r>
              <a:rPr lang="en-GB" dirty="0"/>
              <a:t>4.9 &lt; η &lt; </a:t>
            </a:r>
            <a:r>
              <a:rPr lang="en-GB" dirty="0" smtClean="0"/>
              <a:t>6.3 and </a:t>
            </a:r>
            <a:r>
              <a:rPr lang="en-GB" dirty="0"/>
              <a:t>−7.0 &lt; η &lt; −4.8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flipH="1">
            <a:off x="2097873" y="5377041"/>
            <a:ext cx="521457" cy="145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9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ALICE Setup for Run II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903" y="1685822"/>
            <a:ext cx="5446310" cy="9943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I</a:t>
            </a:r>
            <a:r>
              <a:rPr lang="en-GB" dirty="0" err="1" smtClean="0"/>
              <a:t>nstallation</a:t>
            </a:r>
            <a:r>
              <a:rPr lang="en-GB" dirty="0" smtClean="0"/>
              <a:t> </a:t>
            </a:r>
            <a:r>
              <a:rPr lang="en-GB" dirty="0"/>
              <a:t>of full </a:t>
            </a:r>
            <a:r>
              <a:rPr lang="en-GB" dirty="0">
                <a:solidFill>
                  <a:srgbClr val="002060"/>
                </a:solidFill>
              </a:rPr>
              <a:t>TRD</a:t>
            </a:r>
            <a:r>
              <a:rPr lang="en-GB" dirty="0"/>
              <a:t> </a:t>
            </a:r>
            <a:r>
              <a:rPr lang="en-GB" dirty="0" smtClean="0"/>
              <a:t>completed:  </a:t>
            </a:r>
            <a:r>
              <a:rPr lang="en-GB" dirty="0" smtClean="0">
                <a:sym typeface="Wingdings" panose="05000000000000000000" pitchFamily="2" charset="2"/>
              </a:rPr>
              <a:t>f</a:t>
            </a:r>
            <a:r>
              <a:rPr lang="en-GB" dirty="0" smtClean="0"/>
              <a:t>ull </a:t>
            </a:r>
            <a:r>
              <a:rPr lang="en-GB" dirty="0"/>
              <a:t>central barrel acceptance</a:t>
            </a:r>
            <a:endParaRPr lang="it-IT" dirty="0" smtClean="0">
              <a:solidFill>
                <a:srgbClr val="002060"/>
              </a:solidFill>
            </a:endParaRPr>
          </a:p>
          <a:p>
            <a:pPr lvl="1"/>
            <a:endParaRPr lang="it-IT" sz="2600" dirty="0" smtClean="0"/>
          </a:p>
          <a:p>
            <a:pPr marL="0" indent="0">
              <a:buNone/>
            </a:pPr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  <a:p>
            <a:endParaRPr lang="it-IT" sz="3200" dirty="0" smtClean="0">
              <a:solidFill>
                <a:srgbClr val="002060"/>
              </a:solidFill>
            </a:endParaRPr>
          </a:p>
          <a:p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5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70598" cy="97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54" y="75008"/>
            <a:ext cx="793118" cy="77843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1" y="1288746"/>
            <a:ext cx="1664438" cy="169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82" y="2307502"/>
            <a:ext cx="2082553" cy="33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5286" y="2753289"/>
            <a:ext cx="47088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sz="2600" dirty="0">
                <a:solidFill>
                  <a:srgbClr val="002060"/>
                </a:solidFill>
              </a:rPr>
              <a:t>Improved calorimetry </a:t>
            </a:r>
          </a:p>
          <a:p>
            <a:pPr marL="0" lvl="2"/>
            <a:r>
              <a:rPr lang="it-IT" sz="2200" dirty="0" smtClean="0"/>
              <a:t>- PHOS</a:t>
            </a:r>
            <a:r>
              <a:rPr lang="it-IT" sz="2200" i="1" dirty="0" smtClean="0"/>
              <a:t> </a:t>
            </a:r>
            <a:r>
              <a:rPr lang="it-IT" sz="2200" dirty="0"/>
              <a:t>completed (4° module + veto)</a:t>
            </a:r>
          </a:p>
          <a:p>
            <a:pPr marL="0" lvl="2"/>
            <a:r>
              <a:rPr lang="it-IT" sz="2200" dirty="0" smtClean="0"/>
              <a:t>- DCAL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calorimeter installed back-to-back to existing </a:t>
            </a:r>
            <a:r>
              <a:rPr lang="en-GB" dirty="0" err="1">
                <a:solidFill>
                  <a:prstClr val="black"/>
                </a:solidFill>
              </a:rPr>
              <a:t>EMCal</a:t>
            </a:r>
            <a:r>
              <a:rPr lang="it-IT" sz="2200" dirty="0"/>
              <a:t> 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5286" y="766094"/>
            <a:ext cx="519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Setup improved during Long Shutdown I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571028" y="3465513"/>
            <a:ext cx="522254" cy="14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ight Arrow 19"/>
          <p:cNvSpPr/>
          <p:nvPr/>
        </p:nvSpPr>
        <p:spPr>
          <a:xfrm flipH="1">
            <a:off x="2194446" y="1917850"/>
            <a:ext cx="521457" cy="145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7" y="4543079"/>
            <a:ext cx="1531902" cy="18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17603" y="4991041"/>
            <a:ext cx="396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</a:t>
            </a:r>
            <a:r>
              <a:rPr lang="en-GB" sz="2400" dirty="0" smtClean="0"/>
              <a:t>LICE </a:t>
            </a:r>
            <a:r>
              <a:rPr lang="en-GB" sz="2400" dirty="0">
                <a:solidFill>
                  <a:srgbClr val="FF0000"/>
                </a:solidFill>
              </a:rPr>
              <a:t>D</a:t>
            </a:r>
            <a:r>
              <a:rPr lang="en-GB" sz="2400" dirty="0"/>
              <a:t>iffractive (AD) </a:t>
            </a:r>
            <a:r>
              <a:rPr lang="en-GB" sz="2400" dirty="0" smtClean="0"/>
              <a:t>detector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On each side of IP</a:t>
            </a:r>
            <a:endParaRPr lang="en-GB" altLang="es-MX" dirty="0" smtClean="0"/>
          </a:p>
          <a:p>
            <a:pPr marL="285750" indent="-285750">
              <a:buFontTx/>
              <a:buChar char="-"/>
            </a:pPr>
            <a:r>
              <a:rPr lang="en-GB" altLang="es-MX" dirty="0" smtClean="0"/>
              <a:t> </a:t>
            </a:r>
            <a:r>
              <a:rPr lang="en-GB" dirty="0"/>
              <a:t>4.9 &lt; η &lt; </a:t>
            </a:r>
            <a:r>
              <a:rPr lang="en-GB" dirty="0" smtClean="0"/>
              <a:t>6.3 and </a:t>
            </a:r>
            <a:r>
              <a:rPr lang="en-GB" dirty="0"/>
              <a:t>−7.0 &lt; η &lt; −4.8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flipH="1">
            <a:off x="2097873" y="5377041"/>
            <a:ext cx="521457" cy="145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Pb-Pb Data Taking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INFN 2016 - Frascati,  November 14-16 2016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6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/>
              <p:cNvSpPr>
                <a:spLocks noGrp="1"/>
              </p:cNvSpPr>
              <p:nvPr>
                <p:ph idx="1"/>
              </p:nvPr>
            </p:nvSpPr>
            <p:spPr>
              <a:xfrm>
                <a:off x="336884" y="1032680"/>
                <a:ext cx="4235116" cy="51442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>
                    <a:solidFill>
                      <a:srgbClr val="FF0000"/>
                    </a:solidFill>
                  </a:rPr>
                  <a:t> RUN I</a:t>
                </a:r>
                <a:r>
                  <a:rPr lang="it-IT" sz="2400" dirty="0" smtClean="0"/>
                  <a:t> (2009-2013)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it-IT" sz="2400" dirty="0" smtClean="0"/>
                  <a:t> </a:t>
                </a:r>
                <a:r>
                  <a:rPr lang="it-IT" sz="2400" dirty="0" smtClean="0">
                    <a:solidFill>
                      <a:srgbClr val="002060"/>
                    </a:solidFill>
                  </a:rPr>
                  <a:t>Pb-Pb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it-IT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=2.76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it-IT" sz="2400" dirty="0">
                    <a:solidFill>
                      <a:srgbClr val="002060"/>
                    </a:solidFill>
                  </a:rPr>
                  <a:t> </a:t>
                </a:r>
                <a:endParaRPr lang="it-IT" sz="2400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it-IT" sz="2000" dirty="0"/>
                  <a:t>I</a:t>
                </a:r>
                <a:r>
                  <a:rPr lang="it-IT" sz="2000" dirty="0" smtClean="0"/>
                  <a:t>n years 2010 and 2011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it-IT" sz="2000" dirty="0" smtClean="0">
                    <a:sym typeface="Wingdings" panose="05000000000000000000" pitchFamily="2" charset="2"/>
                  </a:rPr>
                  <a:t> integrated luminosity 0.1 nb</a:t>
                </a:r>
                <a:r>
                  <a:rPr lang="it-IT" sz="2000" baseline="30000" dirty="0" smtClean="0">
                    <a:sym typeface="Wingdings" panose="05000000000000000000" pitchFamily="2" charset="2"/>
                  </a:rPr>
                  <a:t>-1</a:t>
                </a:r>
                <a:endParaRPr lang="it-IT" sz="2000" dirty="0" smtClean="0"/>
              </a:p>
              <a:p>
                <a:pPr lvl="1"/>
                <a:endParaRPr lang="it-IT" dirty="0" smtClean="0"/>
              </a:p>
              <a:p>
                <a:pPr lvl="1"/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 </a:t>
                </a:r>
                <a:r>
                  <a:rPr lang="it-IT" dirty="0" smtClean="0">
                    <a:solidFill>
                      <a:srgbClr val="FF0000"/>
                    </a:solidFill>
                  </a:rPr>
                  <a:t>RUN II </a:t>
                </a:r>
                <a:r>
                  <a:rPr lang="it-IT" sz="2400" dirty="0" smtClean="0"/>
                  <a:t>(started in 2015)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it-IT" sz="2400" dirty="0" smtClean="0"/>
                  <a:t> </a:t>
                </a:r>
                <a:r>
                  <a:rPr lang="it-IT" sz="2400" dirty="0">
                    <a:solidFill>
                      <a:srgbClr val="002060"/>
                    </a:solidFill>
                  </a:rPr>
                  <a:t>Pb-Pb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it-IT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5.02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it-IT" sz="2400" dirty="0">
                    <a:solidFill>
                      <a:srgbClr val="002060"/>
                    </a:solidFill>
                  </a:rPr>
                  <a:t> </a:t>
                </a:r>
                <a:endParaRPr lang="it-IT" sz="2400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it-IT" sz="2400" dirty="0">
                    <a:solidFill>
                      <a:srgbClr val="000000"/>
                    </a:solidFill>
                  </a:rPr>
                  <a:t> </a:t>
                </a:r>
                <a:r>
                  <a:rPr lang="it-IT" sz="2000" dirty="0" smtClean="0">
                    <a:solidFill>
                      <a:srgbClr val="000000"/>
                    </a:solidFill>
                  </a:rPr>
                  <a:t>In fall 2015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it-IT" sz="2000" dirty="0" smtClean="0">
                    <a:solidFill>
                      <a:srgbClr val="000000"/>
                    </a:solidFill>
                  </a:rPr>
                  <a:t>Integrated luminosity up to 0.5 </a:t>
                </a:r>
                <a:r>
                  <a:rPr lang="it-IT" sz="2000" dirty="0">
                    <a:sym typeface="Wingdings" panose="05000000000000000000" pitchFamily="2" charset="2"/>
                  </a:rPr>
                  <a:t>nb</a:t>
                </a:r>
                <a:r>
                  <a:rPr lang="it-IT" sz="2000" baseline="30000" dirty="0">
                    <a:sym typeface="Wingdings" panose="05000000000000000000" pitchFamily="2" charset="2"/>
                  </a:rPr>
                  <a:t>-1</a:t>
                </a:r>
                <a:endParaRPr lang="it-IT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it-IT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884" y="1032680"/>
                <a:ext cx="4235116" cy="5144284"/>
              </a:xfrm>
              <a:blipFill rotWithShape="0">
                <a:blip r:embed="rId4"/>
                <a:stretch>
                  <a:fillRect l="-1871" t="-1896" b="-20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2920665" y="2743200"/>
            <a:ext cx="914400" cy="469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/>
          <p:cNvSpPr/>
          <p:nvPr/>
        </p:nvSpPr>
        <p:spPr>
          <a:xfrm>
            <a:off x="3470107" y="5739063"/>
            <a:ext cx="914400" cy="437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06" y="1870085"/>
            <a:ext cx="4098316" cy="34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Charged particle multiplicity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7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31" y="1048774"/>
            <a:ext cx="3513219" cy="3406337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3" y="924026"/>
            <a:ext cx="3712343" cy="3599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123" y="799276"/>
            <a:ext cx="4068639" cy="249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5361" y="4523427"/>
                <a:ext cx="3248526" cy="181928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it-IT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𝑑𝑁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r>
                  <a:rPr lang="it-IT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it-IT" sz="2000" dirty="0" smtClean="0"/>
                  <a:t>vs</a:t>
                </a:r>
                <a:r>
                  <a:rPr lang="it-IT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it-IT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it-IT" dirty="0" smtClean="0"/>
                  <a:t>                        </a:t>
                </a:r>
                <a:r>
                  <a:rPr lang="it-IT" sz="1600" dirty="0" smtClean="0"/>
                  <a:t>(0-5% most central collisions)</a:t>
                </a:r>
                <a:endParaRPr lang="it-IT" sz="1400" dirty="0" smtClean="0">
                  <a:sym typeface="Wingdings" panose="05000000000000000000" pitchFamily="2" charset="2"/>
                </a:endParaRPr>
              </a:p>
              <a:p>
                <a:endParaRPr lang="it-IT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Behaviour observed at lower energies confirmed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Pb-Pb different from  pp</a:t>
                </a:r>
                <a:endParaRPr lang="it-IT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61" y="4523427"/>
                <a:ext cx="3248526" cy="1819281"/>
              </a:xfrm>
              <a:prstGeom prst="rect">
                <a:avLst/>
              </a:prstGeom>
              <a:blipFill rotWithShape="0">
                <a:blip r:embed="rId7"/>
                <a:stretch>
                  <a:fillRect l="-1121" t="-22667" b="-433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73058" y="4523427"/>
                <a:ext cx="3489679" cy="180876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it-IT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𝑑𝑁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𝑝𝑎𝑟𝑡</m:t>
                            </m:r>
                          </m:sub>
                        </m:sSub>
                        <m:r>
                          <a:rPr lang="it-IT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r>
                  <a:rPr lang="it-IT" dirty="0" smtClean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solidFill>
                      <a:srgbClr val="002060"/>
                    </a:solidFill>
                  </a:rPr>
                  <a:t>Shape very similar to the one observed at lower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solidFill>
                      <a:srgbClr val="002060"/>
                    </a:solidFill>
                  </a:rPr>
                  <a:t>20% increase from 2.76 to 5.02 TeV</a:t>
                </a:r>
                <a:endParaRPr lang="it-IT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058" y="4523427"/>
                <a:ext cx="3489679" cy="1808765"/>
              </a:xfrm>
              <a:prstGeom prst="rect">
                <a:avLst/>
              </a:prstGeom>
              <a:blipFill rotWithShape="0">
                <a:blip r:embed="rId8"/>
                <a:stretch>
                  <a:fillRect l="-1045" t="-25084" b="-401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392905" y="3573379"/>
            <a:ext cx="640982" cy="372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561597" y="1179536"/>
            <a:ext cx="682791" cy="372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7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Anisotropic Flow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8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754" y="1036362"/>
            <a:ext cx="8530388" cy="2316438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Azimuthal anysotropy </a:t>
            </a:r>
            <a:r>
              <a:rPr lang="it-IT" sz="2000" dirty="0" smtClean="0">
                <a:solidFill>
                  <a:srgbClr val="002060"/>
                </a:solidFill>
              </a:rPr>
              <a:t>of emitted particles       </a:t>
            </a:r>
            <a:r>
              <a:rPr lang="it-I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pressure </a:t>
            </a:r>
            <a:r>
              <a:rPr lang="it-IT" sz="2000" dirty="0">
                <a:solidFill>
                  <a:srgbClr val="002060"/>
                </a:solidFill>
                <a:sym typeface="Wingdings" panose="05000000000000000000" pitchFamily="2" charset="2"/>
              </a:rPr>
              <a:t>gradient</a:t>
            </a:r>
            <a:r>
              <a:rPr lang="it-IT" sz="2000" dirty="0" smtClean="0">
                <a:solidFill>
                  <a:srgbClr val="002060"/>
                </a:solidFill>
              </a:rPr>
              <a:t>       initial space anisotropy of the overlap region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Quantified by </a:t>
            </a:r>
            <a:r>
              <a:rPr lang="it-IT" sz="2000" dirty="0" smtClean="0">
                <a:solidFill>
                  <a:srgbClr val="002060"/>
                </a:solidFill>
              </a:rPr>
              <a:t>Fourier decomposition of  particle azimuthal distribution relative to the reaction plane</a:t>
            </a:r>
          </a:p>
          <a:p>
            <a:pPr marL="0" indent="0">
              <a:buNone/>
            </a:pPr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smtClean="0">
                <a:solidFill>
                  <a:srgbClr val="FF0000"/>
                </a:solidFill>
              </a:rPr>
              <a:t>Sensitive to</a:t>
            </a:r>
            <a:r>
              <a:rPr lang="it-IT" sz="2000" dirty="0" smtClean="0">
                <a:solidFill>
                  <a:srgbClr val="002060"/>
                </a:solidFill>
              </a:rPr>
              <a:t> hydrodinamic properties of the expanding medium </a:t>
            </a:r>
            <a:endParaRPr lang="it-IT" sz="2400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434" y="2194581"/>
            <a:ext cx="3815588" cy="6966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flipH="1">
            <a:off x="5117605" y="1154634"/>
            <a:ext cx="255418" cy="118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ight Arrow 11"/>
          <p:cNvSpPr/>
          <p:nvPr/>
        </p:nvSpPr>
        <p:spPr>
          <a:xfrm flipH="1">
            <a:off x="7352137" y="1165145"/>
            <a:ext cx="269025" cy="9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740" y="3517549"/>
            <a:ext cx="6308282" cy="27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0"/>
            <a:ext cx="6446520" cy="73152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Anisotropic Flow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2016 - Frascati,  November 14-16 2016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FC4A-4F7A-4A0D-AA7A-62A2394B4A60}" type="slidenum">
              <a:rPr lang="it-IT" smtClean="0"/>
              <a:t>9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20240" y="731521"/>
            <a:ext cx="5303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logoate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726759" cy="7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72" y="75008"/>
            <a:ext cx="668900" cy="6565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754" y="3995057"/>
            <a:ext cx="4546903" cy="23612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Main message from lower energies studies (RHIC, LHC RUNI)</a:t>
            </a:r>
            <a:endParaRPr lang="it-IT" sz="22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900" dirty="0">
                <a:solidFill>
                  <a:srgbClr val="002060"/>
                </a:solidFill>
              </a:rPr>
              <a:t> </a:t>
            </a:r>
            <a:r>
              <a:rPr lang="it-IT" sz="1700" dirty="0" smtClean="0">
                <a:solidFill>
                  <a:srgbClr val="002060"/>
                </a:solidFill>
              </a:rPr>
              <a:t>Values of flow coefficients are large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</a:rPr>
              <a:t> D</a:t>
            </a:r>
            <a:r>
              <a:rPr lang="it-IT" sz="1700" dirty="0" smtClean="0">
                <a:solidFill>
                  <a:srgbClr val="002060"/>
                </a:solidFill>
              </a:rPr>
              <a:t>ata reproduced by hydro calculation with low shear viscosity-to-entropy ratio (</a:t>
            </a:r>
            <a:r>
              <a:rPr lang="it-IT" sz="1700" dirty="0" smtClean="0">
                <a:solidFill>
                  <a:srgbClr val="002060"/>
                </a:solidFill>
                <a:latin typeface="Symbol" panose="05050102010706020507" pitchFamily="18" charset="2"/>
              </a:rPr>
              <a:t>h</a:t>
            </a:r>
            <a:r>
              <a:rPr lang="it-IT" sz="1700" dirty="0" smtClean="0">
                <a:solidFill>
                  <a:srgbClr val="002060"/>
                </a:solidFill>
              </a:rPr>
              <a:t>/S), close to theoretical lower bound: 1/4</a:t>
            </a:r>
            <a:r>
              <a:rPr lang="it-IT" sz="1700" dirty="0" smtClean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r>
              <a:rPr lang="it-IT" sz="17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2200" i="1" dirty="0" smtClean="0">
                <a:solidFill>
                  <a:srgbClr val="FF0000"/>
                </a:solidFill>
              </a:rPr>
              <a:t>Indication for a strongly interacting,         low viscosity «perfect» fluid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057" y="990600"/>
            <a:ext cx="794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Spatial anisotropy of the initial system are due </a:t>
            </a:r>
            <a:r>
              <a:rPr lang="it-IT" dirty="0" smtClean="0">
                <a:solidFill>
                  <a:srgbClr val="FF0000"/>
                </a:solidFill>
              </a:rPr>
              <a:t>to: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Event by event fluctuations                                        Geometry of the collisions                            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76" t="1678" r="1623" b="2512"/>
          <a:stretch/>
        </p:blipFill>
        <p:spPr>
          <a:xfrm>
            <a:off x="587830" y="1948542"/>
            <a:ext cx="3145970" cy="1719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34" y="1677261"/>
            <a:ext cx="3032831" cy="187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1677262"/>
            <a:ext cx="4035269" cy="162111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15919" y="3995057"/>
            <a:ext cx="3408360" cy="2670418"/>
            <a:chOff x="20578" y="2274696"/>
            <a:chExt cx="5630922" cy="423287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t="3171" b="1704"/>
            <a:stretch/>
          </p:blipFill>
          <p:spPr bwMode="auto">
            <a:xfrm>
              <a:off x="179388" y="2274696"/>
              <a:ext cx="5472112" cy="423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Group 14"/>
            <p:cNvGrpSpPr/>
            <p:nvPr/>
          </p:nvGrpSpPr>
          <p:grpSpPr>
            <a:xfrm>
              <a:off x="20578" y="2739080"/>
              <a:ext cx="4818122" cy="3768493"/>
              <a:chOff x="20578" y="2739080"/>
              <a:chExt cx="4818122" cy="3768493"/>
            </a:xfrm>
          </p:grpSpPr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1928188" y="6096755"/>
                <a:ext cx="1639302" cy="4108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000000"/>
                    </a:solidFill>
                    <a:latin typeface="Arial" charset="0"/>
                  </a:rPr>
                  <a:t>Multiplicity</a:t>
                </a: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4167188" y="3001474"/>
                <a:ext cx="671512" cy="608989"/>
              </a:xfrm>
              <a:prstGeom prst="ellipse">
                <a:avLst/>
              </a:prstGeom>
              <a:solidFill>
                <a:srgbClr val="FFFF00">
                  <a:alpha val="22000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None/>
                </a:pPr>
                <a:endParaRPr lang="en-US">
                  <a:solidFill>
                    <a:srgbClr val="0000FF"/>
                  </a:solidFill>
                  <a:latin typeface="Arial" charset="0"/>
                </a:endParaRPr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 rot="16200000">
                <a:off x="-971256" y="4042492"/>
                <a:ext cx="2411849" cy="4281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None/>
                </a:pPr>
                <a:r>
                  <a:rPr lang="en-US" sz="1200" b="1" dirty="0">
                    <a:solidFill>
                      <a:srgbClr val="000000"/>
                    </a:solidFill>
                    <a:latin typeface="Arial" charset="0"/>
                  </a:rPr>
                  <a:t>(scaled) </a:t>
                </a:r>
                <a:r>
                  <a:rPr lang="en-US" sz="1100" b="1" dirty="0">
                    <a:solidFill>
                      <a:srgbClr val="000000"/>
                    </a:solidFill>
                    <a:latin typeface="Arial" charset="0"/>
                  </a:rPr>
                  <a:t>Flow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10201" y="4510216"/>
                <a:ext cx="810974" cy="397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None/>
                </a:pPr>
                <a:r>
                  <a:rPr lang="en-US" sz="1600" b="1" dirty="0" smtClean="0">
                    <a:solidFill>
                      <a:srgbClr val="FF0000"/>
                    </a:solidFill>
                    <a:latin typeface="Arial" charset="0"/>
                  </a:rPr>
                  <a:t>AGS</a:t>
                </a:r>
                <a:endParaRPr lang="en-US" sz="16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13247" y="3624647"/>
                <a:ext cx="765483" cy="397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None/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Arial" charset="0"/>
                  </a:rPr>
                  <a:t>SPS</a:t>
                </a:r>
                <a:endParaRPr lang="en-US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42393" y="2739080"/>
                <a:ext cx="883346" cy="397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30000"/>
                  </a:spcBef>
                  <a:buClr>
                    <a:srgbClr val="FC0128"/>
                  </a:buClr>
                  <a:buFont typeface="Wingdings" pitchFamily="2" charset="2"/>
                  <a:buNone/>
                </a:pPr>
                <a:r>
                  <a:rPr lang="en-US" sz="1600" b="1" dirty="0" smtClean="0">
                    <a:solidFill>
                      <a:srgbClr val="FF0000"/>
                    </a:solidFill>
                    <a:latin typeface="Arial" charset="0"/>
                  </a:rPr>
                  <a:t>RHIC</a:t>
                </a:r>
                <a:endParaRPr lang="en-US" sz="1600" b="1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cxnSp>
            <p:nvCxnSpPr>
              <p:cNvPr id="22" name="Straight Arrow Connector 21"/>
              <p:cNvCxnSpPr>
                <a:stCxn id="19" idx="2"/>
              </p:cNvCxnSpPr>
              <p:nvPr/>
            </p:nvCxnSpPr>
            <p:spPr bwMode="auto">
              <a:xfrm>
                <a:off x="1315688" y="4907433"/>
                <a:ext cx="130053" cy="43068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>
                <a:stCxn id="20" idx="2"/>
              </p:cNvCxnSpPr>
              <p:nvPr/>
            </p:nvCxnSpPr>
            <p:spPr bwMode="auto">
              <a:xfrm>
                <a:off x="2295989" y="4021864"/>
                <a:ext cx="113579" cy="414212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>
                <a:stCxn id="21" idx="2"/>
              </p:cNvCxnSpPr>
              <p:nvPr/>
            </p:nvCxnSpPr>
            <p:spPr bwMode="auto">
              <a:xfrm>
                <a:off x="3684066" y="3136297"/>
                <a:ext cx="616086" cy="13824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420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1574</Words>
  <Application>Microsoft Office PowerPoint</Application>
  <PresentationFormat>On-screen Show (4:3)</PresentationFormat>
  <Paragraphs>256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Verdana</vt:lpstr>
      <vt:lpstr>Wingdings</vt:lpstr>
      <vt:lpstr>Office Theme</vt:lpstr>
      <vt:lpstr>RUN II - ALICE results in Pb-Pb collisions at 5.02 TeV</vt:lpstr>
      <vt:lpstr>Outline</vt:lpstr>
      <vt:lpstr>ALICE setup</vt:lpstr>
      <vt:lpstr>ALICE Setup for Run II</vt:lpstr>
      <vt:lpstr>ALICE Setup for Run II</vt:lpstr>
      <vt:lpstr>Pb-Pb Data Taking</vt:lpstr>
      <vt:lpstr>Charged particle multiplicity</vt:lpstr>
      <vt:lpstr>Anisotropic Flow</vt:lpstr>
      <vt:lpstr>Anisotropic Flow</vt:lpstr>
      <vt:lpstr>Anisotropic Flow</vt:lpstr>
      <vt:lpstr>Anisotropic Flow</vt:lpstr>
      <vt:lpstr>High-pT hadrons and Jets</vt:lpstr>
      <vt:lpstr>RAA of high pT charged particles</vt:lpstr>
      <vt:lpstr>RAA of high pT charged particles</vt:lpstr>
      <vt:lpstr>Jets</vt:lpstr>
      <vt:lpstr>Jets</vt:lpstr>
      <vt:lpstr>Open heavy flavors</vt:lpstr>
      <vt:lpstr>Open heavy flavors</vt:lpstr>
      <vt:lpstr>PowerPoint Presentation</vt:lpstr>
      <vt:lpstr>J/y : RAA vs centrality</vt:lpstr>
      <vt:lpstr>J/y : comparison to models</vt:lpstr>
      <vt:lpstr>J/y: RAAvs. pT </vt:lpstr>
      <vt:lpstr>Bottomonia: ϒ(1s)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results in Pb-Pb collisions at 5.02 TeV</dc:title>
  <dc:creator>Ermanno</dc:creator>
  <cp:lastModifiedBy>Ermanno Vercellin</cp:lastModifiedBy>
  <cp:revision>254</cp:revision>
  <dcterms:created xsi:type="dcterms:W3CDTF">2016-11-03T20:58:54Z</dcterms:created>
  <dcterms:modified xsi:type="dcterms:W3CDTF">2016-11-10T08:54:07Z</dcterms:modified>
</cp:coreProperties>
</file>