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7" r:id="rId1"/>
  </p:sldMasterIdLst>
  <p:notesMasterIdLst>
    <p:notesMasterId r:id="rId78"/>
  </p:notesMasterIdLst>
  <p:sldIdLst>
    <p:sldId id="260" r:id="rId2"/>
    <p:sldId id="436" r:id="rId3"/>
    <p:sldId id="471" r:id="rId4"/>
    <p:sldId id="472" r:id="rId5"/>
    <p:sldId id="474" r:id="rId6"/>
    <p:sldId id="452" r:id="rId7"/>
    <p:sldId id="451" r:id="rId8"/>
    <p:sldId id="467" r:id="rId9"/>
    <p:sldId id="468" r:id="rId10"/>
    <p:sldId id="439" r:id="rId11"/>
    <p:sldId id="356" r:id="rId12"/>
    <p:sldId id="469" r:id="rId13"/>
    <p:sldId id="473" r:id="rId14"/>
    <p:sldId id="409" r:id="rId15"/>
    <p:sldId id="476" r:id="rId16"/>
    <p:sldId id="477" r:id="rId17"/>
    <p:sldId id="475" r:id="rId18"/>
    <p:sldId id="478" r:id="rId19"/>
    <p:sldId id="480" r:id="rId20"/>
    <p:sldId id="482" r:id="rId21"/>
    <p:sldId id="483" r:id="rId22"/>
    <p:sldId id="484" r:id="rId23"/>
    <p:sldId id="463" r:id="rId24"/>
    <p:sldId id="457" r:id="rId25"/>
    <p:sldId id="458" r:id="rId26"/>
    <p:sldId id="453" r:id="rId27"/>
    <p:sldId id="487" r:id="rId28"/>
    <p:sldId id="459" r:id="rId29"/>
    <p:sldId id="461" r:id="rId30"/>
    <p:sldId id="465" r:id="rId31"/>
    <p:sldId id="466" r:id="rId32"/>
    <p:sldId id="504" r:id="rId33"/>
    <p:sldId id="505" r:id="rId34"/>
    <p:sldId id="506" r:id="rId35"/>
    <p:sldId id="507" r:id="rId36"/>
    <p:sldId id="508" r:id="rId37"/>
    <p:sldId id="509" r:id="rId38"/>
    <p:sldId id="510" r:id="rId39"/>
    <p:sldId id="511" r:id="rId40"/>
    <p:sldId id="512" r:id="rId41"/>
    <p:sldId id="513" r:id="rId42"/>
    <p:sldId id="514" r:id="rId43"/>
    <p:sldId id="486" r:id="rId44"/>
    <p:sldId id="485" r:id="rId45"/>
    <p:sldId id="418" r:id="rId46"/>
    <p:sldId id="441" r:id="rId47"/>
    <p:sldId id="442" r:id="rId48"/>
    <p:sldId id="443" r:id="rId49"/>
    <p:sldId id="440" r:id="rId50"/>
    <p:sldId id="447" r:id="rId51"/>
    <p:sldId id="490" r:id="rId52"/>
    <p:sldId id="489" r:id="rId53"/>
    <p:sldId id="444" r:id="rId54"/>
    <p:sldId id="445" r:id="rId55"/>
    <p:sldId id="446" r:id="rId56"/>
    <p:sldId id="448" r:id="rId57"/>
    <p:sldId id="449" r:id="rId58"/>
    <p:sldId id="425" r:id="rId59"/>
    <p:sldId id="492" r:id="rId60"/>
    <p:sldId id="491" r:id="rId61"/>
    <p:sldId id="493" r:id="rId62"/>
    <p:sldId id="494" r:id="rId63"/>
    <p:sldId id="496" r:id="rId64"/>
    <p:sldId id="497" r:id="rId65"/>
    <p:sldId id="498" r:id="rId66"/>
    <p:sldId id="495" r:id="rId67"/>
    <p:sldId id="503" r:id="rId68"/>
    <p:sldId id="502" r:id="rId69"/>
    <p:sldId id="500" r:id="rId70"/>
    <p:sldId id="501" r:id="rId71"/>
    <p:sldId id="419" r:id="rId72"/>
    <p:sldId id="420" r:id="rId73"/>
    <p:sldId id="421" r:id="rId74"/>
    <p:sldId id="422" r:id="rId75"/>
    <p:sldId id="488" r:id="rId76"/>
    <p:sldId id="390"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657CC5-5415-EE49-A798-2878F19444B8}">
          <p14:sldIdLst>
            <p14:sldId id="260"/>
            <p14:sldId id="436"/>
            <p14:sldId id="471"/>
            <p14:sldId id="472"/>
            <p14:sldId id="474"/>
            <p14:sldId id="452"/>
            <p14:sldId id="451"/>
            <p14:sldId id="467"/>
            <p14:sldId id="468"/>
            <p14:sldId id="439"/>
            <p14:sldId id="356"/>
            <p14:sldId id="469"/>
            <p14:sldId id="473"/>
            <p14:sldId id="409"/>
            <p14:sldId id="476"/>
            <p14:sldId id="477"/>
            <p14:sldId id="475"/>
            <p14:sldId id="478"/>
            <p14:sldId id="480"/>
            <p14:sldId id="482"/>
            <p14:sldId id="483"/>
            <p14:sldId id="484"/>
            <p14:sldId id="463"/>
            <p14:sldId id="457"/>
            <p14:sldId id="458"/>
            <p14:sldId id="453"/>
            <p14:sldId id="487"/>
            <p14:sldId id="459"/>
            <p14:sldId id="461"/>
            <p14:sldId id="465"/>
            <p14:sldId id="466"/>
            <p14:sldId id="504"/>
            <p14:sldId id="505"/>
            <p14:sldId id="506"/>
            <p14:sldId id="507"/>
            <p14:sldId id="508"/>
            <p14:sldId id="509"/>
            <p14:sldId id="510"/>
            <p14:sldId id="511"/>
            <p14:sldId id="512"/>
            <p14:sldId id="513"/>
            <p14:sldId id="514"/>
            <p14:sldId id="486"/>
            <p14:sldId id="485"/>
            <p14:sldId id="418"/>
            <p14:sldId id="441"/>
            <p14:sldId id="442"/>
            <p14:sldId id="443"/>
            <p14:sldId id="440"/>
            <p14:sldId id="447"/>
            <p14:sldId id="490"/>
            <p14:sldId id="489"/>
            <p14:sldId id="444"/>
            <p14:sldId id="445"/>
            <p14:sldId id="446"/>
            <p14:sldId id="448"/>
            <p14:sldId id="449"/>
            <p14:sldId id="425"/>
            <p14:sldId id="492"/>
            <p14:sldId id="491"/>
            <p14:sldId id="493"/>
            <p14:sldId id="494"/>
            <p14:sldId id="496"/>
            <p14:sldId id="497"/>
            <p14:sldId id="498"/>
            <p14:sldId id="495"/>
            <p14:sldId id="503"/>
            <p14:sldId id="502"/>
            <p14:sldId id="500"/>
            <p14:sldId id="501"/>
            <p14:sldId id="419"/>
            <p14:sldId id="420"/>
            <p14:sldId id="421"/>
            <p14:sldId id="422"/>
            <p14:sldId id="488"/>
            <p14:sldId id="390"/>
          </p14:sldIdLst>
        </p14:section>
        <p14:section name="More Slides" id="{6E83E969-EC43-0B45-BE54-64A22C9F5698}">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Dotti" initials="" lastIdx="25" clrIdx="0"/>
  <p:cmAuthor id="1" name="Office 2004 Test Drive Us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71" autoAdjust="0"/>
  </p:normalViewPr>
  <p:slideViewPr>
    <p:cSldViewPr snapToGrid="0" snapToObjects="1" showGuides="1">
      <p:cViewPr>
        <p:scale>
          <a:sx n="125" d="100"/>
          <a:sy n="125" d="100"/>
        </p:scale>
        <p:origin x="-184" y="880"/>
      </p:cViewPr>
      <p:guideLst>
        <p:guide orient="horz" pos="803"/>
        <p:guide pos="462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55335-9897-1448-9529-995192391FAC}" type="doc">
      <dgm:prSet loTypeId="urn:microsoft.com/office/officeart/2005/8/layout/orgChart1" loCatId="" qsTypeId="urn:microsoft.com/office/officeart/2005/8/quickstyle/simple2" qsCatId="simple" csTypeId="urn:microsoft.com/office/officeart/2005/8/colors/accent0_2" csCatId="mainScheme" phldr="1"/>
      <dgm:spPr/>
      <dgm:t>
        <a:bodyPr/>
        <a:lstStyle/>
        <a:p>
          <a:endParaRPr lang="en-US"/>
        </a:p>
      </dgm:t>
    </dgm:pt>
    <dgm:pt modelId="{6A4CBC82-4C8B-8E4D-AE0F-6A5B25D0A821}">
      <dgm:prSet phldrT="[Text]"/>
      <dgm:spPr/>
      <dgm:t>
        <a:bodyPr/>
        <a:lstStyle/>
        <a:p>
          <a:r>
            <a:rPr lang="en-US" dirty="0" smtClean="0"/>
            <a:t>Physical Volume</a:t>
          </a:r>
          <a:endParaRPr lang="en-US" dirty="0"/>
        </a:p>
      </dgm:t>
    </dgm:pt>
    <dgm:pt modelId="{13192AAA-A698-7B40-B834-35999D6B74F9}" type="parTrans" cxnId="{24B732CF-A270-B94E-A7AF-9FC5DAE21836}">
      <dgm:prSet/>
      <dgm:spPr/>
      <dgm:t>
        <a:bodyPr/>
        <a:lstStyle/>
        <a:p>
          <a:endParaRPr lang="en-US"/>
        </a:p>
      </dgm:t>
    </dgm:pt>
    <dgm:pt modelId="{EA4EDC73-B2B0-D946-9AED-5B22B0980E56}" type="sibTrans" cxnId="{24B732CF-A270-B94E-A7AF-9FC5DAE21836}">
      <dgm:prSet/>
      <dgm:spPr/>
      <dgm:t>
        <a:bodyPr/>
        <a:lstStyle/>
        <a:p>
          <a:endParaRPr lang="en-US"/>
        </a:p>
      </dgm:t>
    </dgm:pt>
    <dgm:pt modelId="{47A57045-F3C4-2245-958A-DB0880C9101F}" type="asst">
      <dgm:prSet phldrT="[Text]"/>
      <dgm:spPr/>
      <dgm:t>
        <a:bodyPr/>
        <a:lstStyle/>
        <a:p>
          <a:r>
            <a:rPr lang="en-US" dirty="0" smtClean="0"/>
            <a:t>Crystal Data</a:t>
          </a:r>
          <a:endParaRPr lang="en-US" dirty="0"/>
        </a:p>
      </dgm:t>
    </dgm:pt>
    <dgm:pt modelId="{9F199099-0229-674B-8A1C-D002E67F3076}" type="parTrans" cxnId="{CAED56CF-A18D-604F-B738-196D8EAC2083}">
      <dgm:prSet/>
      <dgm:spPr/>
      <dgm:t>
        <a:bodyPr/>
        <a:lstStyle/>
        <a:p>
          <a:endParaRPr lang="en-US"/>
        </a:p>
      </dgm:t>
    </dgm:pt>
    <dgm:pt modelId="{C151A781-1CA9-8C47-A8CD-C53F66862AE0}" type="sibTrans" cxnId="{CAED56CF-A18D-604F-B738-196D8EAC2083}">
      <dgm:prSet/>
      <dgm:spPr/>
      <dgm:t>
        <a:bodyPr/>
        <a:lstStyle/>
        <a:p>
          <a:endParaRPr lang="en-US"/>
        </a:p>
      </dgm:t>
    </dgm:pt>
    <dgm:pt modelId="{B246173C-B472-7643-85D5-5A488CECB62C}">
      <dgm:prSet phldrT="[Text]"/>
      <dgm:spPr/>
      <dgm:t>
        <a:bodyPr/>
        <a:lstStyle/>
        <a:p>
          <a:r>
            <a:rPr lang="en-US" dirty="0" smtClean="0"/>
            <a:t>Crystal Material</a:t>
          </a:r>
          <a:endParaRPr lang="en-US" dirty="0"/>
        </a:p>
      </dgm:t>
    </dgm:pt>
    <dgm:pt modelId="{C3DAB53C-60BC-C04C-90DF-4F5F0E4B759C}" type="parTrans" cxnId="{6FF2737F-5D4C-9A42-86CD-40B26C2A838A}">
      <dgm:prSet/>
      <dgm:spPr/>
      <dgm:t>
        <a:bodyPr/>
        <a:lstStyle/>
        <a:p>
          <a:endParaRPr lang="en-US"/>
        </a:p>
      </dgm:t>
    </dgm:pt>
    <dgm:pt modelId="{46614B9D-AD8E-9A4F-ACF2-49631D0CB9D0}" type="sibTrans" cxnId="{6FF2737F-5D4C-9A42-86CD-40B26C2A838A}">
      <dgm:prSet/>
      <dgm:spPr/>
      <dgm:t>
        <a:bodyPr/>
        <a:lstStyle/>
        <a:p>
          <a:endParaRPr lang="en-US"/>
        </a:p>
      </dgm:t>
    </dgm:pt>
    <dgm:pt modelId="{1605DFB6-E8B8-6646-9465-6786650CC3AB}">
      <dgm:prSet phldrT="[Text]"/>
      <dgm:spPr/>
      <dgm:t>
        <a:bodyPr/>
        <a:lstStyle/>
        <a:p>
          <a:r>
            <a:rPr lang="en-US" dirty="0" smtClean="0"/>
            <a:t>Logical Crystal Volume</a:t>
          </a:r>
          <a:endParaRPr lang="en-US" dirty="0"/>
        </a:p>
      </dgm:t>
    </dgm:pt>
    <dgm:pt modelId="{635A1C5F-99D8-0147-B2B5-B49D6A58D1C0}" type="parTrans" cxnId="{C4FB21C9-60D7-6847-9827-CED4EC6CCBCB}">
      <dgm:prSet/>
      <dgm:spPr/>
      <dgm:t>
        <a:bodyPr/>
        <a:lstStyle/>
        <a:p>
          <a:endParaRPr lang="en-US"/>
        </a:p>
      </dgm:t>
    </dgm:pt>
    <dgm:pt modelId="{8C973C66-C99B-4948-9B5C-00F7AD12910D}" type="sibTrans" cxnId="{C4FB21C9-60D7-6847-9827-CED4EC6CCBCB}">
      <dgm:prSet/>
      <dgm:spPr/>
      <dgm:t>
        <a:bodyPr/>
        <a:lstStyle/>
        <a:p>
          <a:endParaRPr lang="en-US"/>
        </a:p>
      </dgm:t>
    </dgm:pt>
    <dgm:pt modelId="{819A4381-4C77-594B-B7CF-21ADC9D62655}" type="asst">
      <dgm:prSet phldrT="[Text]"/>
      <dgm:spPr/>
      <dgm:t>
        <a:bodyPr/>
        <a:lstStyle/>
        <a:p>
          <a:r>
            <a:rPr lang="en-US" dirty="0" smtClean="0"/>
            <a:t>Crystal Lattice</a:t>
          </a:r>
          <a:endParaRPr lang="en-US" dirty="0"/>
        </a:p>
      </dgm:t>
    </dgm:pt>
    <dgm:pt modelId="{DD98DB10-4EB0-3A42-9453-185BF44D7907}" type="parTrans" cxnId="{8650BD63-C5FC-6948-964A-C518123B3D9C}">
      <dgm:prSet/>
      <dgm:spPr/>
      <dgm:t>
        <a:bodyPr/>
        <a:lstStyle/>
        <a:p>
          <a:endParaRPr lang="en-US"/>
        </a:p>
      </dgm:t>
    </dgm:pt>
    <dgm:pt modelId="{A12DA0F9-3814-1F4E-A29F-B445E0D88FAC}" type="sibTrans" cxnId="{8650BD63-C5FC-6948-964A-C518123B3D9C}">
      <dgm:prSet/>
      <dgm:spPr/>
      <dgm:t>
        <a:bodyPr/>
        <a:lstStyle/>
        <a:p>
          <a:endParaRPr lang="en-US"/>
        </a:p>
      </dgm:t>
    </dgm:pt>
    <dgm:pt modelId="{5FA93F96-ECA8-764E-BBE4-DE3C5C1F9802}" type="asst">
      <dgm:prSet phldrT="[Text]"/>
      <dgm:spPr/>
      <dgm:t>
        <a:bodyPr/>
        <a:lstStyle/>
        <a:p>
          <a:r>
            <a:rPr lang="en-US" dirty="0" smtClean="0"/>
            <a:t>Atoms</a:t>
          </a:r>
          <a:endParaRPr lang="en-US" dirty="0"/>
        </a:p>
      </dgm:t>
    </dgm:pt>
    <dgm:pt modelId="{D22B4036-FA71-7B4B-BD63-9C235E0EA623}" type="parTrans" cxnId="{10A9E8E5-B471-7D43-A375-DC22B1822443}">
      <dgm:prSet/>
      <dgm:spPr/>
      <dgm:t>
        <a:bodyPr/>
        <a:lstStyle/>
        <a:p>
          <a:endParaRPr lang="en-US"/>
        </a:p>
      </dgm:t>
    </dgm:pt>
    <dgm:pt modelId="{F74E412F-20A2-9F49-807C-A50FC08D15ED}" type="sibTrans" cxnId="{10A9E8E5-B471-7D43-A375-DC22B1822443}">
      <dgm:prSet/>
      <dgm:spPr/>
      <dgm:t>
        <a:bodyPr/>
        <a:lstStyle/>
        <a:p>
          <a:endParaRPr lang="en-US"/>
        </a:p>
      </dgm:t>
    </dgm:pt>
    <dgm:pt modelId="{DE0FC66A-2F00-944F-938E-FAB139770509}" type="pres">
      <dgm:prSet presAssocID="{A5B55335-9897-1448-9529-995192391FAC}" presName="hierChild1" presStyleCnt="0">
        <dgm:presLayoutVars>
          <dgm:orgChart val="1"/>
          <dgm:chPref val="1"/>
          <dgm:dir/>
          <dgm:animOne val="branch"/>
          <dgm:animLvl val="lvl"/>
          <dgm:resizeHandles/>
        </dgm:presLayoutVars>
      </dgm:prSet>
      <dgm:spPr/>
      <dgm:t>
        <a:bodyPr/>
        <a:lstStyle/>
        <a:p>
          <a:endParaRPr lang="en-US"/>
        </a:p>
      </dgm:t>
    </dgm:pt>
    <dgm:pt modelId="{29719FCF-089B-3347-AF12-87BD5F5F4E1C}" type="pres">
      <dgm:prSet presAssocID="{6A4CBC82-4C8B-8E4D-AE0F-6A5B25D0A821}" presName="hierRoot1" presStyleCnt="0">
        <dgm:presLayoutVars>
          <dgm:hierBranch val="init"/>
        </dgm:presLayoutVars>
      </dgm:prSet>
      <dgm:spPr/>
    </dgm:pt>
    <dgm:pt modelId="{2F1C2F55-2327-894F-9E1C-DCFD64BD6193}" type="pres">
      <dgm:prSet presAssocID="{6A4CBC82-4C8B-8E4D-AE0F-6A5B25D0A821}" presName="rootComposite1" presStyleCnt="0"/>
      <dgm:spPr/>
    </dgm:pt>
    <dgm:pt modelId="{BF7A3748-CD7F-704C-8251-1D13C1BD580A}" type="pres">
      <dgm:prSet presAssocID="{6A4CBC82-4C8B-8E4D-AE0F-6A5B25D0A821}" presName="rootText1" presStyleLbl="node0" presStyleIdx="0" presStyleCnt="1" custScaleX="144211">
        <dgm:presLayoutVars>
          <dgm:chPref val="3"/>
        </dgm:presLayoutVars>
      </dgm:prSet>
      <dgm:spPr/>
      <dgm:t>
        <a:bodyPr/>
        <a:lstStyle/>
        <a:p>
          <a:endParaRPr lang="en-US"/>
        </a:p>
      </dgm:t>
    </dgm:pt>
    <dgm:pt modelId="{E916102A-9CE4-AC40-91F4-A488CD87577A}" type="pres">
      <dgm:prSet presAssocID="{6A4CBC82-4C8B-8E4D-AE0F-6A5B25D0A821}" presName="rootConnector1" presStyleLbl="node1" presStyleIdx="0" presStyleCnt="0"/>
      <dgm:spPr/>
      <dgm:t>
        <a:bodyPr/>
        <a:lstStyle/>
        <a:p>
          <a:endParaRPr lang="en-US"/>
        </a:p>
      </dgm:t>
    </dgm:pt>
    <dgm:pt modelId="{4C8C7119-F1D6-684C-98E7-D361C1A18956}" type="pres">
      <dgm:prSet presAssocID="{6A4CBC82-4C8B-8E4D-AE0F-6A5B25D0A821}" presName="hierChild2" presStyleCnt="0"/>
      <dgm:spPr/>
    </dgm:pt>
    <dgm:pt modelId="{CE0D9E1A-BE49-1647-A066-D10F18A57912}" type="pres">
      <dgm:prSet presAssocID="{635A1C5F-99D8-0147-B2B5-B49D6A58D1C0}" presName="Name37" presStyleLbl="parChTrans1D2" presStyleIdx="0" presStyleCnt="1" custSzX="105070"/>
      <dgm:spPr/>
      <dgm:t>
        <a:bodyPr/>
        <a:lstStyle/>
        <a:p>
          <a:endParaRPr lang="en-US"/>
        </a:p>
      </dgm:t>
    </dgm:pt>
    <dgm:pt modelId="{6EDA6765-132C-2546-8E49-0D83A03EC9A2}" type="pres">
      <dgm:prSet presAssocID="{1605DFB6-E8B8-6646-9465-6786650CC3AB}" presName="hierRoot2" presStyleCnt="0">
        <dgm:presLayoutVars>
          <dgm:hierBranch val="init"/>
        </dgm:presLayoutVars>
      </dgm:prSet>
      <dgm:spPr/>
    </dgm:pt>
    <dgm:pt modelId="{19F97D00-EE76-8643-9567-AA174C8EA729}" type="pres">
      <dgm:prSet presAssocID="{1605DFB6-E8B8-6646-9465-6786650CC3AB}" presName="rootComposite" presStyleCnt="0"/>
      <dgm:spPr/>
    </dgm:pt>
    <dgm:pt modelId="{8601DCB7-175E-4D48-8FE9-5B6E2E2320E5}" type="pres">
      <dgm:prSet presAssocID="{1605DFB6-E8B8-6646-9465-6786650CC3AB}" presName="rootText" presStyleLbl="node2" presStyleIdx="0" presStyleCnt="1" custScaleX="144211">
        <dgm:presLayoutVars>
          <dgm:chPref val="3"/>
        </dgm:presLayoutVars>
      </dgm:prSet>
      <dgm:spPr/>
      <dgm:t>
        <a:bodyPr/>
        <a:lstStyle/>
        <a:p>
          <a:endParaRPr lang="en-US"/>
        </a:p>
      </dgm:t>
    </dgm:pt>
    <dgm:pt modelId="{85E4D228-D37B-4040-AF81-FF8024A49D8E}" type="pres">
      <dgm:prSet presAssocID="{1605DFB6-E8B8-6646-9465-6786650CC3AB}" presName="rootConnector" presStyleLbl="node2" presStyleIdx="0" presStyleCnt="1"/>
      <dgm:spPr/>
      <dgm:t>
        <a:bodyPr/>
        <a:lstStyle/>
        <a:p>
          <a:endParaRPr lang="en-US"/>
        </a:p>
      </dgm:t>
    </dgm:pt>
    <dgm:pt modelId="{DB1608BA-15DF-1C42-BE40-E3722B0CC5F7}" type="pres">
      <dgm:prSet presAssocID="{1605DFB6-E8B8-6646-9465-6786650CC3AB}" presName="hierChild4" presStyleCnt="0"/>
      <dgm:spPr/>
    </dgm:pt>
    <dgm:pt modelId="{D9EE8353-AE86-834D-A6D7-8F3B4B737892}" type="pres">
      <dgm:prSet presAssocID="{C3DAB53C-60BC-C04C-90DF-4F5F0E4B759C}" presName="Name37" presStyleLbl="parChTrans1D3" presStyleIdx="0" presStyleCnt="2" custSzX="105070"/>
      <dgm:spPr/>
      <dgm:t>
        <a:bodyPr/>
        <a:lstStyle/>
        <a:p>
          <a:endParaRPr lang="en-US"/>
        </a:p>
      </dgm:t>
    </dgm:pt>
    <dgm:pt modelId="{E0598C27-E213-4B44-B40E-E5E6B718BB86}" type="pres">
      <dgm:prSet presAssocID="{B246173C-B472-7643-85D5-5A488CECB62C}" presName="hierRoot2" presStyleCnt="0">
        <dgm:presLayoutVars>
          <dgm:hierBranch val="init"/>
        </dgm:presLayoutVars>
      </dgm:prSet>
      <dgm:spPr/>
    </dgm:pt>
    <dgm:pt modelId="{4E61D36A-C172-7343-82A7-DA39383A86BB}" type="pres">
      <dgm:prSet presAssocID="{B246173C-B472-7643-85D5-5A488CECB62C}" presName="rootComposite" presStyleCnt="0"/>
      <dgm:spPr/>
    </dgm:pt>
    <dgm:pt modelId="{A614806F-8444-0B44-B5B1-917EA7E146C0}" type="pres">
      <dgm:prSet presAssocID="{B246173C-B472-7643-85D5-5A488CECB62C}" presName="rootText" presStyleLbl="node3" presStyleIdx="0" presStyleCnt="1" custScaleX="144211">
        <dgm:presLayoutVars>
          <dgm:chPref val="3"/>
        </dgm:presLayoutVars>
      </dgm:prSet>
      <dgm:spPr/>
      <dgm:t>
        <a:bodyPr/>
        <a:lstStyle/>
        <a:p>
          <a:endParaRPr lang="en-US"/>
        </a:p>
      </dgm:t>
    </dgm:pt>
    <dgm:pt modelId="{C308C958-452C-9742-A78E-3D74A37F1025}" type="pres">
      <dgm:prSet presAssocID="{B246173C-B472-7643-85D5-5A488CECB62C}" presName="rootConnector" presStyleLbl="node3" presStyleIdx="0" presStyleCnt="1"/>
      <dgm:spPr/>
      <dgm:t>
        <a:bodyPr/>
        <a:lstStyle/>
        <a:p>
          <a:endParaRPr lang="en-US"/>
        </a:p>
      </dgm:t>
    </dgm:pt>
    <dgm:pt modelId="{4B6631BB-00F0-C044-959C-98195DACA144}" type="pres">
      <dgm:prSet presAssocID="{B246173C-B472-7643-85D5-5A488CECB62C}" presName="hierChild4" presStyleCnt="0"/>
      <dgm:spPr/>
    </dgm:pt>
    <dgm:pt modelId="{670B4306-97AF-3F4D-919F-5C07C0B396FF}" type="pres">
      <dgm:prSet presAssocID="{B246173C-B472-7643-85D5-5A488CECB62C}" presName="hierChild5" presStyleCnt="0"/>
      <dgm:spPr/>
    </dgm:pt>
    <dgm:pt modelId="{436FB4E6-3355-9347-84FB-D8D923C4E8EF}" type="pres">
      <dgm:prSet presAssocID="{DD98DB10-4EB0-3A42-9453-185BF44D7907}" presName="Name111" presStyleLbl="parChTrans1D4" presStyleIdx="0" presStyleCnt="2" custSzX="170411"/>
      <dgm:spPr/>
      <dgm:t>
        <a:bodyPr/>
        <a:lstStyle/>
        <a:p>
          <a:endParaRPr lang="en-US"/>
        </a:p>
      </dgm:t>
    </dgm:pt>
    <dgm:pt modelId="{E24E7943-DBC8-2B4E-8580-CDEE8EEE5BAE}" type="pres">
      <dgm:prSet presAssocID="{819A4381-4C77-594B-B7CF-21ADC9D62655}" presName="hierRoot3" presStyleCnt="0">
        <dgm:presLayoutVars>
          <dgm:hierBranch val="init"/>
        </dgm:presLayoutVars>
      </dgm:prSet>
      <dgm:spPr/>
    </dgm:pt>
    <dgm:pt modelId="{F02B87E7-1CCE-6F46-B8EB-18F481C66DB0}" type="pres">
      <dgm:prSet presAssocID="{819A4381-4C77-594B-B7CF-21ADC9D62655}" presName="rootComposite3" presStyleCnt="0"/>
      <dgm:spPr/>
    </dgm:pt>
    <dgm:pt modelId="{30B71378-F98C-2F48-8FF1-2F216214AAB8}" type="pres">
      <dgm:prSet presAssocID="{819A4381-4C77-594B-B7CF-21ADC9D62655}" presName="rootText3" presStyleLbl="asst3" presStyleIdx="0" presStyleCnt="2" custScaleX="144211">
        <dgm:presLayoutVars>
          <dgm:chPref val="3"/>
        </dgm:presLayoutVars>
      </dgm:prSet>
      <dgm:spPr/>
      <dgm:t>
        <a:bodyPr/>
        <a:lstStyle/>
        <a:p>
          <a:endParaRPr lang="en-US"/>
        </a:p>
      </dgm:t>
    </dgm:pt>
    <dgm:pt modelId="{CE1E6438-2999-F541-82AD-4F8E7F55F06D}" type="pres">
      <dgm:prSet presAssocID="{819A4381-4C77-594B-B7CF-21ADC9D62655}" presName="rootConnector3" presStyleLbl="asst3" presStyleIdx="0" presStyleCnt="2"/>
      <dgm:spPr/>
      <dgm:t>
        <a:bodyPr/>
        <a:lstStyle/>
        <a:p>
          <a:endParaRPr lang="en-US"/>
        </a:p>
      </dgm:t>
    </dgm:pt>
    <dgm:pt modelId="{681974B1-29C5-D94B-803B-2908BCDE6A8E}" type="pres">
      <dgm:prSet presAssocID="{819A4381-4C77-594B-B7CF-21ADC9D62655}" presName="hierChild6" presStyleCnt="0"/>
      <dgm:spPr/>
    </dgm:pt>
    <dgm:pt modelId="{635A907F-F06C-284B-B1E4-73A1885FC3F2}" type="pres">
      <dgm:prSet presAssocID="{819A4381-4C77-594B-B7CF-21ADC9D62655}" presName="hierChild7" presStyleCnt="0"/>
      <dgm:spPr/>
    </dgm:pt>
    <dgm:pt modelId="{183E949C-D32D-B547-9DCC-AA7A41931602}" type="pres">
      <dgm:prSet presAssocID="{D22B4036-FA71-7B4B-BD63-9C235E0EA623}" presName="Name111" presStyleLbl="parChTrans1D4" presStyleIdx="1" presStyleCnt="2" custSzX="293773"/>
      <dgm:spPr/>
      <dgm:t>
        <a:bodyPr/>
        <a:lstStyle/>
        <a:p>
          <a:endParaRPr lang="en-US"/>
        </a:p>
      </dgm:t>
    </dgm:pt>
    <dgm:pt modelId="{CB5AF585-2374-904D-9CDA-6424FD23FCAF}" type="pres">
      <dgm:prSet presAssocID="{5FA93F96-ECA8-764E-BBE4-DE3C5C1F9802}" presName="hierRoot3" presStyleCnt="0">
        <dgm:presLayoutVars>
          <dgm:hierBranch val="init"/>
        </dgm:presLayoutVars>
      </dgm:prSet>
      <dgm:spPr/>
    </dgm:pt>
    <dgm:pt modelId="{CA7CB3E2-E07F-8342-8AEF-185264601EA6}" type="pres">
      <dgm:prSet presAssocID="{5FA93F96-ECA8-764E-BBE4-DE3C5C1F9802}" presName="rootComposite3" presStyleCnt="0"/>
      <dgm:spPr/>
    </dgm:pt>
    <dgm:pt modelId="{D35C4A8C-E029-D645-BAA9-A7E3FD0BD235}" type="pres">
      <dgm:prSet presAssocID="{5FA93F96-ECA8-764E-BBE4-DE3C5C1F9802}" presName="rootText3" presStyleLbl="asst3" presStyleIdx="1" presStyleCnt="2" custScaleX="141022">
        <dgm:presLayoutVars>
          <dgm:chPref val="3"/>
        </dgm:presLayoutVars>
      </dgm:prSet>
      <dgm:spPr/>
      <dgm:t>
        <a:bodyPr/>
        <a:lstStyle/>
        <a:p>
          <a:endParaRPr lang="en-US"/>
        </a:p>
      </dgm:t>
    </dgm:pt>
    <dgm:pt modelId="{368C60A4-BF64-9C4B-AE36-C568BC7B7164}" type="pres">
      <dgm:prSet presAssocID="{5FA93F96-ECA8-764E-BBE4-DE3C5C1F9802}" presName="rootConnector3" presStyleLbl="asst3" presStyleIdx="1" presStyleCnt="2"/>
      <dgm:spPr/>
      <dgm:t>
        <a:bodyPr/>
        <a:lstStyle/>
        <a:p>
          <a:endParaRPr lang="en-US"/>
        </a:p>
      </dgm:t>
    </dgm:pt>
    <dgm:pt modelId="{D1EB2885-F6D2-FB48-B193-4E6D94473E8F}" type="pres">
      <dgm:prSet presAssocID="{5FA93F96-ECA8-764E-BBE4-DE3C5C1F9802}" presName="hierChild6" presStyleCnt="0"/>
      <dgm:spPr/>
    </dgm:pt>
    <dgm:pt modelId="{56462B68-A663-DD4D-8D9F-A2ECFDD0E8CE}" type="pres">
      <dgm:prSet presAssocID="{5FA93F96-ECA8-764E-BBE4-DE3C5C1F9802}" presName="hierChild7" presStyleCnt="0"/>
      <dgm:spPr/>
    </dgm:pt>
    <dgm:pt modelId="{2B2A42D5-2AB7-9843-BCA1-D778EF1CF179}" type="pres">
      <dgm:prSet presAssocID="{1605DFB6-E8B8-6646-9465-6786650CC3AB}" presName="hierChild5" presStyleCnt="0"/>
      <dgm:spPr/>
    </dgm:pt>
    <dgm:pt modelId="{40B57B80-F53F-9243-AF3D-5DD7B518423A}" type="pres">
      <dgm:prSet presAssocID="{9F199099-0229-674B-8A1C-D002E67F3076}" presName="Name111" presStyleLbl="parChTrans1D3" presStyleIdx="1" presStyleCnt="2" custSzX="170411"/>
      <dgm:spPr/>
      <dgm:t>
        <a:bodyPr/>
        <a:lstStyle/>
        <a:p>
          <a:endParaRPr lang="en-US"/>
        </a:p>
      </dgm:t>
    </dgm:pt>
    <dgm:pt modelId="{FE979771-377E-3F47-87D4-9C07BBD0B277}" type="pres">
      <dgm:prSet presAssocID="{47A57045-F3C4-2245-958A-DB0880C9101F}" presName="hierRoot3" presStyleCnt="0">
        <dgm:presLayoutVars>
          <dgm:hierBranch val="init"/>
        </dgm:presLayoutVars>
      </dgm:prSet>
      <dgm:spPr/>
    </dgm:pt>
    <dgm:pt modelId="{3E7144E6-BCB5-B046-994B-B465AFA5198D}" type="pres">
      <dgm:prSet presAssocID="{47A57045-F3C4-2245-958A-DB0880C9101F}" presName="rootComposite3" presStyleCnt="0"/>
      <dgm:spPr/>
    </dgm:pt>
    <dgm:pt modelId="{04249FAC-5FAA-C345-95FB-3F91AF3D4B98}" type="pres">
      <dgm:prSet presAssocID="{47A57045-F3C4-2245-958A-DB0880C9101F}" presName="rootText3" presStyleLbl="asst2" presStyleIdx="0" presStyleCnt="1" custScaleX="144211">
        <dgm:presLayoutVars>
          <dgm:chPref val="3"/>
        </dgm:presLayoutVars>
      </dgm:prSet>
      <dgm:spPr/>
      <dgm:t>
        <a:bodyPr/>
        <a:lstStyle/>
        <a:p>
          <a:endParaRPr lang="en-US"/>
        </a:p>
      </dgm:t>
    </dgm:pt>
    <dgm:pt modelId="{A9F0D855-C7AB-184A-A28D-237EC0646810}" type="pres">
      <dgm:prSet presAssocID="{47A57045-F3C4-2245-958A-DB0880C9101F}" presName="rootConnector3" presStyleLbl="asst2" presStyleIdx="0" presStyleCnt="1"/>
      <dgm:spPr/>
      <dgm:t>
        <a:bodyPr/>
        <a:lstStyle/>
        <a:p>
          <a:endParaRPr lang="en-US"/>
        </a:p>
      </dgm:t>
    </dgm:pt>
    <dgm:pt modelId="{DC34F463-80F7-7A46-868A-9276E523EEB9}" type="pres">
      <dgm:prSet presAssocID="{47A57045-F3C4-2245-958A-DB0880C9101F}" presName="hierChild6" presStyleCnt="0"/>
      <dgm:spPr/>
    </dgm:pt>
    <dgm:pt modelId="{4005BA18-F46A-CB4B-B203-8C537E5E64E4}" type="pres">
      <dgm:prSet presAssocID="{47A57045-F3C4-2245-958A-DB0880C9101F}" presName="hierChild7" presStyleCnt="0"/>
      <dgm:spPr/>
    </dgm:pt>
    <dgm:pt modelId="{46DF7449-88AA-DD44-A2EF-598167086883}" type="pres">
      <dgm:prSet presAssocID="{6A4CBC82-4C8B-8E4D-AE0F-6A5B25D0A821}" presName="hierChild3" presStyleCnt="0"/>
      <dgm:spPr/>
    </dgm:pt>
  </dgm:ptLst>
  <dgm:cxnLst>
    <dgm:cxn modelId="{0FCB83CC-C025-B14E-BEDF-2183AE5CB564}" type="presOf" srcId="{819A4381-4C77-594B-B7CF-21ADC9D62655}" destId="{30B71378-F98C-2F48-8FF1-2F216214AAB8}" srcOrd="0" destOrd="0" presId="urn:microsoft.com/office/officeart/2005/8/layout/orgChart1"/>
    <dgm:cxn modelId="{05056455-9F15-3C44-958F-AE68DACFC348}" type="presOf" srcId="{819A4381-4C77-594B-B7CF-21ADC9D62655}" destId="{CE1E6438-2999-F541-82AD-4F8E7F55F06D}" srcOrd="1" destOrd="0" presId="urn:microsoft.com/office/officeart/2005/8/layout/orgChart1"/>
    <dgm:cxn modelId="{167471D9-24E5-2645-B9FE-5D571C3DF77B}" type="presOf" srcId="{47A57045-F3C4-2245-958A-DB0880C9101F}" destId="{A9F0D855-C7AB-184A-A28D-237EC0646810}" srcOrd="1" destOrd="0" presId="urn:microsoft.com/office/officeart/2005/8/layout/orgChart1"/>
    <dgm:cxn modelId="{F5B802FF-9F1F-B848-B31D-C55FA248133E}" type="presOf" srcId="{6A4CBC82-4C8B-8E4D-AE0F-6A5B25D0A821}" destId="{E916102A-9CE4-AC40-91F4-A488CD87577A}" srcOrd="1" destOrd="0" presId="urn:microsoft.com/office/officeart/2005/8/layout/orgChart1"/>
    <dgm:cxn modelId="{5D9A1051-6BBA-5240-90EF-A3D4F5C8FCE3}" type="presOf" srcId="{C3DAB53C-60BC-C04C-90DF-4F5F0E4B759C}" destId="{D9EE8353-AE86-834D-A6D7-8F3B4B737892}" srcOrd="0" destOrd="0" presId="urn:microsoft.com/office/officeart/2005/8/layout/orgChart1"/>
    <dgm:cxn modelId="{10A9E8E5-B471-7D43-A375-DC22B1822443}" srcId="{B246173C-B472-7643-85D5-5A488CECB62C}" destId="{5FA93F96-ECA8-764E-BBE4-DE3C5C1F9802}" srcOrd="1" destOrd="0" parTransId="{D22B4036-FA71-7B4B-BD63-9C235E0EA623}" sibTransId="{F74E412F-20A2-9F49-807C-A50FC08D15ED}"/>
    <dgm:cxn modelId="{D1DBFC4B-0CA7-FC4B-845C-8521BEA17C00}" type="presOf" srcId="{D22B4036-FA71-7B4B-BD63-9C235E0EA623}" destId="{183E949C-D32D-B547-9DCC-AA7A41931602}" srcOrd="0" destOrd="0" presId="urn:microsoft.com/office/officeart/2005/8/layout/orgChart1"/>
    <dgm:cxn modelId="{9EDEB391-FCFB-4342-A48B-21004CA19630}" type="presOf" srcId="{DD98DB10-4EB0-3A42-9453-185BF44D7907}" destId="{436FB4E6-3355-9347-84FB-D8D923C4E8EF}" srcOrd="0" destOrd="0" presId="urn:microsoft.com/office/officeart/2005/8/layout/orgChart1"/>
    <dgm:cxn modelId="{F934176D-819C-F54D-BD4D-4B6F6FF2F464}" type="presOf" srcId="{1605DFB6-E8B8-6646-9465-6786650CC3AB}" destId="{85E4D228-D37B-4040-AF81-FF8024A49D8E}" srcOrd="1" destOrd="0" presId="urn:microsoft.com/office/officeart/2005/8/layout/orgChart1"/>
    <dgm:cxn modelId="{6FF2737F-5D4C-9A42-86CD-40B26C2A838A}" srcId="{1605DFB6-E8B8-6646-9465-6786650CC3AB}" destId="{B246173C-B472-7643-85D5-5A488CECB62C}" srcOrd="1" destOrd="0" parTransId="{C3DAB53C-60BC-C04C-90DF-4F5F0E4B759C}" sibTransId="{46614B9D-AD8E-9A4F-ACF2-49631D0CB9D0}"/>
    <dgm:cxn modelId="{34FAC3BB-0F6E-1B49-A80B-AE8F5512B96B}" type="presOf" srcId="{9F199099-0229-674B-8A1C-D002E67F3076}" destId="{40B57B80-F53F-9243-AF3D-5DD7B518423A}" srcOrd="0" destOrd="0" presId="urn:microsoft.com/office/officeart/2005/8/layout/orgChart1"/>
    <dgm:cxn modelId="{369A3F0F-A1C6-384E-98E4-1E94A56BBFE0}" type="presOf" srcId="{6A4CBC82-4C8B-8E4D-AE0F-6A5B25D0A821}" destId="{BF7A3748-CD7F-704C-8251-1D13C1BD580A}" srcOrd="0" destOrd="0" presId="urn:microsoft.com/office/officeart/2005/8/layout/orgChart1"/>
    <dgm:cxn modelId="{00FB2C4A-7CEC-CB43-A0EB-54C744F750BF}" type="presOf" srcId="{5FA93F96-ECA8-764E-BBE4-DE3C5C1F9802}" destId="{D35C4A8C-E029-D645-BAA9-A7E3FD0BD235}" srcOrd="0" destOrd="0" presId="urn:microsoft.com/office/officeart/2005/8/layout/orgChart1"/>
    <dgm:cxn modelId="{CAED56CF-A18D-604F-B738-196D8EAC2083}" srcId="{1605DFB6-E8B8-6646-9465-6786650CC3AB}" destId="{47A57045-F3C4-2245-958A-DB0880C9101F}" srcOrd="0" destOrd="0" parTransId="{9F199099-0229-674B-8A1C-D002E67F3076}" sibTransId="{C151A781-1CA9-8C47-A8CD-C53F66862AE0}"/>
    <dgm:cxn modelId="{24B732CF-A270-B94E-A7AF-9FC5DAE21836}" srcId="{A5B55335-9897-1448-9529-995192391FAC}" destId="{6A4CBC82-4C8B-8E4D-AE0F-6A5B25D0A821}" srcOrd="0" destOrd="0" parTransId="{13192AAA-A698-7B40-B834-35999D6B74F9}" sibTransId="{EA4EDC73-B2B0-D946-9AED-5B22B0980E56}"/>
    <dgm:cxn modelId="{8650BD63-C5FC-6948-964A-C518123B3D9C}" srcId="{B246173C-B472-7643-85D5-5A488CECB62C}" destId="{819A4381-4C77-594B-B7CF-21ADC9D62655}" srcOrd="0" destOrd="0" parTransId="{DD98DB10-4EB0-3A42-9453-185BF44D7907}" sibTransId="{A12DA0F9-3814-1F4E-A29F-B445E0D88FAC}"/>
    <dgm:cxn modelId="{72FEC184-55A6-A148-AF19-7E43A95DD9B0}" type="presOf" srcId="{B246173C-B472-7643-85D5-5A488CECB62C}" destId="{A614806F-8444-0B44-B5B1-917EA7E146C0}" srcOrd="0" destOrd="0" presId="urn:microsoft.com/office/officeart/2005/8/layout/orgChart1"/>
    <dgm:cxn modelId="{E10C3687-1E1E-7840-9C1A-1971F5C7CDDE}" type="presOf" srcId="{1605DFB6-E8B8-6646-9465-6786650CC3AB}" destId="{8601DCB7-175E-4D48-8FE9-5B6E2E2320E5}" srcOrd="0" destOrd="0" presId="urn:microsoft.com/office/officeart/2005/8/layout/orgChart1"/>
    <dgm:cxn modelId="{0F2E6A33-B3C2-7C4D-8C81-2EA2D2D02E93}" type="presOf" srcId="{5FA93F96-ECA8-764E-BBE4-DE3C5C1F9802}" destId="{368C60A4-BF64-9C4B-AE36-C568BC7B7164}" srcOrd="1" destOrd="0" presId="urn:microsoft.com/office/officeart/2005/8/layout/orgChart1"/>
    <dgm:cxn modelId="{A6BA13CE-36E1-484F-8936-AAF6EA2372CF}" type="presOf" srcId="{A5B55335-9897-1448-9529-995192391FAC}" destId="{DE0FC66A-2F00-944F-938E-FAB139770509}" srcOrd="0" destOrd="0" presId="urn:microsoft.com/office/officeart/2005/8/layout/orgChart1"/>
    <dgm:cxn modelId="{C4FB21C9-60D7-6847-9827-CED4EC6CCBCB}" srcId="{6A4CBC82-4C8B-8E4D-AE0F-6A5B25D0A821}" destId="{1605DFB6-E8B8-6646-9465-6786650CC3AB}" srcOrd="0" destOrd="0" parTransId="{635A1C5F-99D8-0147-B2B5-B49D6A58D1C0}" sibTransId="{8C973C66-C99B-4948-9B5C-00F7AD12910D}"/>
    <dgm:cxn modelId="{D37C025E-F4E5-7F49-92AA-2E5137D965AD}" type="presOf" srcId="{B246173C-B472-7643-85D5-5A488CECB62C}" destId="{C308C958-452C-9742-A78E-3D74A37F1025}" srcOrd="1" destOrd="0" presId="urn:microsoft.com/office/officeart/2005/8/layout/orgChart1"/>
    <dgm:cxn modelId="{54CC2222-2F72-3644-B915-75B24BB96FAA}" type="presOf" srcId="{635A1C5F-99D8-0147-B2B5-B49D6A58D1C0}" destId="{CE0D9E1A-BE49-1647-A066-D10F18A57912}" srcOrd="0" destOrd="0" presId="urn:microsoft.com/office/officeart/2005/8/layout/orgChart1"/>
    <dgm:cxn modelId="{C7C772C3-F311-DA42-A6E1-CA1B9C29509C}" type="presOf" srcId="{47A57045-F3C4-2245-958A-DB0880C9101F}" destId="{04249FAC-5FAA-C345-95FB-3F91AF3D4B98}" srcOrd="0" destOrd="0" presId="urn:microsoft.com/office/officeart/2005/8/layout/orgChart1"/>
    <dgm:cxn modelId="{F0B70510-0B34-FF45-A8D8-C3F17B7125D7}" type="presParOf" srcId="{DE0FC66A-2F00-944F-938E-FAB139770509}" destId="{29719FCF-089B-3347-AF12-87BD5F5F4E1C}" srcOrd="0" destOrd="0" presId="urn:microsoft.com/office/officeart/2005/8/layout/orgChart1"/>
    <dgm:cxn modelId="{721DEE22-3A7A-8242-ACA9-79FC9C155F5F}" type="presParOf" srcId="{29719FCF-089B-3347-AF12-87BD5F5F4E1C}" destId="{2F1C2F55-2327-894F-9E1C-DCFD64BD6193}" srcOrd="0" destOrd="0" presId="urn:microsoft.com/office/officeart/2005/8/layout/orgChart1"/>
    <dgm:cxn modelId="{BCC7F3F1-0272-2947-A70E-4A693002CD65}" type="presParOf" srcId="{2F1C2F55-2327-894F-9E1C-DCFD64BD6193}" destId="{BF7A3748-CD7F-704C-8251-1D13C1BD580A}" srcOrd="0" destOrd="0" presId="urn:microsoft.com/office/officeart/2005/8/layout/orgChart1"/>
    <dgm:cxn modelId="{F5334405-9A2C-C94E-B36B-EC601C20764D}" type="presParOf" srcId="{2F1C2F55-2327-894F-9E1C-DCFD64BD6193}" destId="{E916102A-9CE4-AC40-91F4-A488CD87577A}" srcOrd="1" destOrd="0" presId="urn:microsoft.com/office/officeart/2005/8/layout/orgChart1"/>
    <dgm:cxn modelId="{E934DBDB-FA69-FC45-81AB-D64C31CCB069}" type="presParOf" srcId="{29719FCF-089B-3347-AF12-87BD5F5F4E1C}" destId="{4C8C7119-F1D6-684C-98E7-D361C1A18956}" srcOrd="1" destOrd="0" presId="urn:microsoft.com/office/officeart/2005/8/layout/orgChart1"/>
    <dgm:cxn modelId="{2BDA13FD-2B2F-6C4D-B862-5E1341D1C6AF}" type="presParOf" srcId="{4C8C7119-F1D6-684C-98E7-D361C1A18956}" destId="{CE0D9E1A-BE49-1647-A066-D10F18A57912}" srcOrd="0" destOrd="0" presId="urn:microsoft.com/office/officeart/2005/8/layout/orgChart1"/>
    <dgm:cxn modelId="{803CB132-8898-554B-9AB3-EE41C71EFBD3}" type="presParOf" srcId="{4C8C7119-F1D6-684C-98E7-D361C1A18956}" destId="{6EDA6765-132C-2546-8E49-0D83A03EC9A2}" srcOrd="1" destOrd="0" presId="urn:microsoft.com/office/officeart/2005/8/layout/orgChart1"/>
    <dgm:cxn modelId="{1F39C052-9B30-8B4F-AFA4-6E8CC9885973}" type="presParOf" srcId="{6EDA6765-132C-2546-8E49-0D83A03EC9A2}" destId="{19F97D00-EE76-8643-9567-AA174C8EA729}" srcOrd="0" destOrd="0" presId="urn:microsoft.com/office/officeart/2005/8/layout/orgChart1"/>
    <dgm:cxn modelId="{AFD71F9E-48A8-8640-B79B-62914C3818DF}" type="presParOf" srcId="{19F97D00-EE76-8643-9567-AA174C8EA729}" destId="{8601DCB7-175E-4D48-8FE9-5B6E2E2320E5}" srcOrd="0" destOrd="0" presId="urn:microsoft.com/office/officeart/2005/8/layout/orgChart1"/>
    <dgm:cxn modelId="{B60A5898-E387-FA4E-9902-599162042713}" type="presParOf" srcId="{19F97D00-EE76-8643-9567-AA174C8EA729}" destId="{85E4D228-D37B-4040-AF81-FF8024A49D8E}" srcOrd="1" destOrd="0" presId="urn:microsoft.com/office/officeart/2005/8/layout/orgChart1"/>
    <dgm:cxn modelId="{440F134E-CA7A-C54B-B071-B415F388DD67}" type="presParOf" srcId="{6EDA6765-132C-2546-8E49-0D83A03EC9A2}" destId="{DB1608BA-15DF-1C42-BE40-E3722B0CC5F7}" srcOrd="1" destOrd="0" presId="urn:microsoft.com/office/officeart/2005/8/layout/orgChart1"/>
    <dgm:cxn modelId="{E8660B3F-F720-5249-A953-ABDE0657AF75}" type="presParOf" srcId="{DB1608BA-15DF-1C42-BE40-E3722B0CC5F7}" destId="{D9EE8353-AE86-834D-A6D7-8F3B4B737892}" srcOrd="0" destOrd="0" presId="urn:microsoft.com/office/officeart/2005/8/layout/orgChart1"/>
    <dgm:cxn modelId="{0D37EF53-A08E-CF47-8287-0EB58908F04C}" type="presParOf" srcId="{DB1608BA-15DF-1C42-BE40-E3722B0CC5F7}" destId="{E0598C27-E213-4B44-B40E-E5E6B718BB86}" srcOrd="1" destOrd="0" presId="urn:microsoft.com/office/officeart/2005/8/layout/orgChart1"/>
    <dgm:cxn modelId="{C263F00E-8C18-1A41-B69C-34D513035ED4}" type="presParOf" srcId="{E0598C27-E213-4B44-B40E-E5E6B718BB86}" destId="{4E61D36A-C172-7343-82A7-DA39383A86BB}" srcOrd="0" destOrd="0" presId="urn:microsoft.com/office/officeart/2005/8/layout/orgChart1"/>
    <dgm:cxn modelId="{18043786-2F8C-B546-90F7-83AF5E91452E}" type="presParOf" srcId="{4E61D36A-C172-7343-82A7-DA39383A86BB}" destId="{A614806F-8444-0B44-B5B1-917EA7E146C0}" srcOrd="0" destOrd="0" presId="urn:microsoft.com/office/officeart/2005/8/layout/orgChart1"/>
    <dgm:cxn modelId="{C116883F-7F24-9942-A7A4-52331CCE1607}" type="presParOf" srcId="{4E61D36A-C172-7343-82A7-DA39383A86BB}" destId="{C308C958-452C-9742-A78E-3D74A37F1025}" srcOrd="1" destOrd="0" presId="urn:microsoft.com/office/officeart/2005/8/layout/orgChart1"/>
    <dgm:cxn modelId="{468733E2-B4F0-7742-92CE-2542A24A7671}" type="presParOf" srcId="{E0598C27-E213-4B44-B40E-E5E6B718BB86}" destId="{4B6631BB-00F0-C044-959C-98195DACA144}" srcOrd="1" destOrd="0" presId="urn:microsoft.com/office/officeart/2005/8/layout/orgChart1"/>
    <dgm:cxn modelId="{592045FB-B5F3-1947-BCFD-98BA3A3B9EBF}" type="presParOf" srcId="{E0598C27-E213-4B44-B40E-E5E6B718BB86}" destId="{670B4306-97AF-3F4D-919F-5C07C0B396FF}" srcOrd="2" destOrd="0" presId="urn:microsoft.com/office/officeart/2005/8/layout/orgChart1"/>
    <dgm:cxn modelId="{D951BB5B-6E0C-324B-BC47-2CDC3FD9E752}" type="presParOf" srcId="{670B4306-97AF-3F4D-919F-5C07C0B396FF}" destId="{436FB4E6-3355-9347-84FB-D8D923C4E8EF}" srcOrd="0" destOrd="0" presId="urn:microsoft.com/office/officeart/2005/8/layout/orgChart1"/>
    <dgm:cxn modelId="{4F8FD6D6-CDD3-5A4B-93DD-7619137A687E}" type="presParOf" srcId="{670B4306-97AF-3F4D-919F-5C07C0B396FF}" destId="{E24E7943-DBC8-2B4E-8580-CDEE8EEE5BAE}" srcOrd="1" destOrd="0" presId="urn:microsoft.com/office/officeart/2005/8/layout/orgChart1"/>
    <dgm:cxn modelId="{AFB0F0FE-6EEB-314C-A55C-13712984626D}" type="presParOf" srcId="{E24E7943-DBC8-2B4E-8580-CDEE8EEE5BAE}" destId="{F02B87E7-1CCE-6F46-B8EB-18F481C66DB0}" srcOrd="0" destOrd="0" presId="urn:microsoft.com/office/officeart/2005/8/layout/orgChart1"/>
    <dgm:cxn modelId="{ED3A8822-740E-5343-BED0-C2797F520926}" type="presParOf" srcId="{F02B87E7-1CCE-6F46-B8EB-18F481C66DB0}" destId="{30B71378-F98C-2F48-8FF1-2F216214AAB8}" srcOrd="0" destOrd="0" presId="urn:microsoft.com/office/officeart/2005/8/layout/orgChart1"/>
    <dgm:cxn modelId="{AE3C69D3-4870-B04B-93FE-94F970DDB42B}" type="presParOf" srcId="{F02B87E7-1CCE-6F46-B8EB-18F481C66DB0}" destId="{CE1E6438-2999-F541-82AD-4F8E7F55F06D}" srcOrd="1" destOrd="0" presId="urn:microsoft.com/office/officeart/2005/8/layout/orgChart1"/>
    <dgm:cxn modelId="{8BF673BF-78E3-CA41-B78F-188E656C86B9}" type="presParOf" srcId="{E24E7943-DBC8-2B4E-8580-CDEE8EEE5BAE}" destId="{681974B1-29C5-D94B-803B-2908BCDE6A8E}" srcOrd="1" destOrd="0" presId="urn:microsoft.com/office/officeart/2005/8/layout/orgChart1"/>
    <dgm:cxn modelId="{B8A661A2-51BA-4F46-A699-333F465505A7}" type="presParOf" srcId="{E24E7943-DBC8-2B4E-8580-CDEE8EEE5BAE}" destId="{635A907F-F06C-284B-B1E4-73A1885FC3F2}" srcOrd="2" destOrd="0" presId="urn:microsoft.com/office/officeart/2005/8/layout/orgChart1"/>
    <dgm:cxn modelId="{F4BDAB81-BEA0-5245-9ECE-78B5CECDF348}" type="presParOf" srcId="{670B4306-97AF-3F4D-919F-5C07C0B396FF}" destId="{183E949C-D32D-B547-9DCC-AA7A41931602}" srcOrd="2" destOrd="0" presId="urn:microsoft.com/office/officeart/2005/8/layout/orgChart1"/>
    <dgm:cxn modelId="{F5CC795A-3B92-D54F-BE1C-AD73311EF4E8}" type="presParOf" srcId="{670B4306-97AF-3F4D-919F-5C07C0B396FF}" destId="{CB5AF585-2374-904D-9CDA-6424FD23FCAF}" srcOrd="3" destOrd="0" presId="urn:microsoft.com/office/officeart/2005/8/layout/orgChart1"/>
    <dgm:cxn modelId="{5CCD8704-2751-754E-991D-387244B804F9}" type="presParOf" srcId="{CB5AF585-2374-904D-9CDA-6424FD23FCAF}" destId="{CA7CB3E2-E07F-8342-8AEF-185264601EA6}" srcOrd="0" destOrd="0" presId="urn:microsoft.com/office/officeart/2005/8/layout/orgChart1"/>
    <dgm:cxn modelId="{A12F373D-A5B7-364D-8D79-CB4800A54526}" type="presParOf" srcId="{CA7CB3E2-E07F-8342-8AEF-185264601EA6}" destId="{D35C4A8C-E029-D645-BAA9-A7E3FD0BD235}" srcOrd="0" destOrd="0" presId="urn:microsoft.com/office/officeart/2005/8/layout/orgChart1"/>
    <dgm:cxn modelId="{6344CA91-FAAC-C747-AD26-F04891376B98}" type="presParOf" srcId="{CA7CB3E2-E07F-8342-8AEF-185264601EA6}" destId="{368C60A4-BF64-9C4B-AE36-C568BC7B7164}" srcOrd="1" destOrd="0" presId="urn:microsoft.com/office/officeart/2005/8/layout/orgChart1"/>
    <dgm:cxn modelId="{813BCFAE-4ECF-1344-BA73-C499B7D7D0F9}" type="presParOf" srcId="{CB5AF585-2374-904D-9CDA-6424FD23FCAF}" destId="{D1EB2885-F6D2-FB48-B193-4E6D94473E8F}" srcOrd="1" destOrd="0" presId="urn:microsoft.com/office/officeart/2005/8/layout/orgChart1"/>
    <dgm:cxn modelId="{D611E380-BB54-F349-AD4F-1690725CDF2E}" type="presParOf" srcId="{CB5AF585-2374-904D-9CDA-6424FD23FCAF}" destId="{56462B68-A663-DD4D-8D9F-A2ECFDD0E8CE}" srcOrd="2" destOrd="0" presId="urn:microsoft.com/office/officeart/2005/8/layout/orgChart1"/>
    <dgm:cxn modelId="{5EDE5076-E9CF-464E-A0A8-3BEBDA8D98A4}" type="presParOf" srcId="{6EDA6765-132C-2546-8E49-0D83A03EC9A2}" destId="{2B2A42D5-2AB7-9843-BCA1-D778EF1CF179}" srcOrd="2" destOrd="0" presId="urn:microsoft.com/office/officeart/2005/8/layout/orgChart1"/>
    <dgm:cxn modelId="{B867966B-672D-F94D-897F-07F1A3704277}" type="presParOf" srcId="{2B2A42D5-2AB7-9843-BCA1-D778EF1CF179}" destId="{40B57B80-F53F-9243-AF3D-5DD7B518423A}" srcOrd="0" destOrd="0" presId="urn:microsoft.com/office/officeart/2005/8/layout/orgChart1"/>
    <dgm:cxn modelId="{99325BDA-89AD-BB44-9662-D866F52C5B30}" type="presParOf" srcId="{2B2A42D5-2AB7-9843-BCA1-D778EF1CF179}" destId="{FE979771-377E-3F47-87D4-9C07BBD0B277}" srcOrd="1" destOrd="0" presId="urn:microsoft.com/office/officeart/2005/8/layout/orgChart1"/>
    <dgm:cxn modelId="{AB557C3A-EFB3-BF41-8DC6-04C711757535}" type="presParOf" srcId="{FE979771-377E-3F47-87D4-9C07BBD0B277}" destId="{3E7144E6-BCB5-B046-994B-B465AFA5198D}" srcOrd="0" destOrd="0" presId="urn:microsoft.com/office/officeart/2005/8/layout/orgChart1"/>
    <dgm:cxn modelId="{F43F1135-1D5F-484B-9FEF-6CC90E68BF9B}" type="presParOf" srcId="{3E7144E6-BCB5-B046-994B-B465AFA5198D}" destId="{04249FAC-5FAA-C345-95FB-3F91AF3D4B98}" srcOrd="0" destOrd="0" presId="urn:microsoft.com/office/officeart/2005/8/layout/orgChart1"/>
    <dgm:cxn modelId="{C6113985-0500-934C-AF3C-05D3E69E9D18}" type="presParOf" srcId="{3E7144E6-BCB5-B046-994B-B465AFA5198D}" destId="{A9F0D855-C7AB-184A-A28D-237EC0646810}" srcOrd="1" destOrd="0" presId="urn:microsoft.com/office/officeart/2005/8/layout/orgChart1"/>
    <dgm:cxn modelId="{746CD33B-F5D0-D44C-B330-9C48FD1398F5}" type="presParOf" srcId="{FE979771-377E-3F47-87D4-9C07BBD0B277}" destId="{DC34F463-80F7-7A46-868A-9276E523EEB9}" srcOrd="1" destOrd="0" presId="urn:microsoft.com/office/officeart/2005/8/layout/orgChart1"/>
    <dgm:cxn modelId="{5CF09430-B2C6-1E4C-838F-48818D18F53C}" type="presParOf" srcId="{FE979771-377E-3F47-87D4-9C07BBD0B277}" destId="{4005BA18-F46A-CB4B-B203-8C537E5E64E4}" srcOrd="2" destOrd="0" presId="urn:microsoft.com/office/officeart/2005/8/layout/orgChart1"/>
    <dgm:cxn modelId="{1A4DF383-0435-264B-8209-6F68C25F1F47}" type="presParOf" srcId="{29719FCF-089B-3347-AF12-87BD5F5F4E1C}" destId="{46DF7449-88AA-DD44-A2EF-598167086883}" srcOrd="2" destOrd="0" presId="urn:microsoft.com/office/officeart/2005/8/layout/orgChart1"/>
  </dgm:cxnLst>
  <dgm:bg>
    <a:effectLst>
      <a:outerShdw blurRad="152400" dist="317500" dir="5400000" sx="90000" sy="-19000" rotWithShape="0">
        <a:prstClr val="black">
          <a:alpha val="15000"/>
        </a:prstClr>
      </a:outerShdw>
    </a:effect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B55335-9897-1448-9529-995192391FAC}" type="doc">
      <dgm:prSet loTypeId="urn:microsoft.com/office/officeart/2005/8/layout/orgChart1" loCatId="" qsTypeId="urn:microsoft.com/office/officeart/2005/8/quickstyle/simple2" qsCatId="simple" csTypeId="urn:microsoft.com/office/officeart/2005/8/colors/accent0_2" csCatId="mainScheme" phldr="1"/>
      <dgm:spPr/>
      <dgm:t>
        <a:bodyPr/>
        <a:lstStyle/>
        <a:p>
          <a:endParaRPr lang="en-US"/>
        </a:p>
      </dgm:t>
    </dgm:pt>
    <dgm:pt modelId="{6A4CBC82-4C8B-8E4D-AE0F-6A5B25D0A821}">
      <dgm:prSet phldrT="[Text]"/>
      <dgm:spPr/>
      <dgm:t>
        <a:bodyPr/>
        <a:lstStyle/>
        <a:p>
          <a:r>
            <a:rPr lang="en-US" dirty="0" smtClean="0"/>
            <a:t>Physical Volume</a:t>
          </a:r>
          <a:endParaRPr lang="en-US" dirty="0"/>
        </a:p>
      </dgm:t>
    </dgm:pt>
    <dgm:pt modelId="{13192AAA-A698-7B40-B834-35999D6B74F9}" type="parTrans" cxnId="{24B732CF-A270-B94E-A7AF-9FC5DAE21836}">
      <dgm:prSet/>
      <dgm:spPr/>
      <dgm:t>
        <a:bodyPr/>
        <a:lstStyle/>
        <a:p>
          <a:endParaRPr lang="en-US"/>
        </a:p>
      </dgm:t>
    </dgm:pt>
    <dgm:pt modelId="{EA4EDC73-B2B0-D946-9AED-5B22B0980E56}" type="sibTrans" cxnId="{24B732CF-A270-B94E-A7AF-9FC5DAE21836}">
      <dgm:prSet/>
      <dgm:spPr/>
      <dgm:t>
        <a:bodyPr/>
        <a:lstStyle/>
        <a:p>
          <a:endParaRPr lang="en-US"/>
        </a:p>
      </dgm:t>
    </dgm:pt>
    <dgm:pt modelId="{47A57045-F3C4-2245-958A-DB0880C9101F}" type="asst">
      <dgm:prSet phldrT="[Text]"/>
      <dgm:spPr/>
      <dgm:t>
        <a:bodyPr/>
        <a:lstStyle/>
        <a:p>
          <a:r>
            <a:rPr lang="en-US" dirty="0" smtClean="0"/>
            <a:t>Crystal Data</a:t>
          </a:r>
          <a:endParaRPr lang="en-US" dirty="0"/>
        </a:p>
      </dgm:t>
    </dgm:pt>
    <dgm:pt modelId="{9F199099-0229-674B-8A1C-D002E67F3076}" type="parTrans" cxnId="{CAED56CF-A18D-604F-B738-196D8EAC2083}">
      <dgm:prSet/>
      <dgm:spPr/>
      <dgm:t>
        <a:bodyPr/>
        <a:lstStyle/>
        <a:p>
          <a:endParaRPr lang="en-US"/>
        </a:p>
      </dgm:t>
    </dgm:pt>
    <dgm:pt modelId="{C151A781-1CA9-8C47-A8CD-C53F66862AE0}" type="sibTrans" cxnId="{CAED56CF-A18D-604F-B738-196D8EAC2083}">
      <dgm:prSet/>
      <dgm:spPr/>
      <dgm:t>
        <a:bodyPr/>
        <a:lstStyle/>
        <a:p>
          <a:endParaRPr lang="en-US"/>
        </a:p>
      </dgm:t>
    </dgm:pt>
    <dgm:pt modelId="{B246173C-B472-7643-85D5-5A488CECB62C}">
      <dgm:prSet phldrT="[Text]"/>
      <dgm:spPr/>
      <dgm:t>
        <a:bodyPr/>
        <a:lstStyle/>
        <a:p>
          <a:r>
            <a:rPr lang="en-US" dirty="0" smtClean="0"/>
            <a:t>Crystal Material</a:t>
          </a:r>
          <a:endParaRPr lang="en-US" dirty="0"/>
        </a:p>
      </dgm:t>
    </dgm:pt>
    <dgm:pt modelId="{C3DAB53C-60BC-C04C-90DF-4F5F0E4B759C}" type="parTrans" cxnId="{6FF2737F-5D4C-9A42-86CD-40B26C2A838A}">
      <dgm:prSet/>
      <dgm:spPr/>
      <dgm:t>
        <a:bodyPr/>
        <a:lstStyle/>
        <a:p>
          <a:endParaRPr lang="en-US"/>
        </a:p>
      </dgm:t>
    </dgm:pt>
    <dgm:pt modelId="{46614B9D-AD8E-9A4F-ACF2-49631D0CB9D0}" type="sibTrans" cxnId="{6FF2737F-5D4C-9A42-86CD-40B26C2A838A}">
      <dgm:prSet/>
      <dgm:spPr/>
      <dgm:t>
        <a:bodyPr/>
        <a:lstStyle/>
        <a:p>
          <a:endParaRPr lang="en-US"/>
        </a:p>
      </dgm:t>
    </dgm:pt>
    <dgm:pt modelId="{1605DFB6-E8B8-6646-9465-6786650CC3AB}">
      <dgm:prSet phldrT="[Text]"/>
      <dgm:spPr/>
      <dgm:t>
        <a:bodyPr/>
        <a:lstStyle/>
        <a:p>
          <a:r>
            <a:rPr lang="en-US" dirty="0" smtClean="0"/>
            <a:t>Logical Crystal Volume</a:t>
          </a:r>
          <a:endParaRPr lang="en-US" dirty="0"/>
        </a:p>
      </dgm:t>
    </dgm:pt>
    <dgm:pt modelId="{635A1C5F-99D8-0147-B2B5-B49D6A58D1C0}" type="parTrans" cxnId="{C4FB21C9-60D7-6847-9827-CED4EC6CCBCB}">
      <dgm:prSet/>
      <dgm:spPr/>
      <dgm:t>
        <a:bodyPr/>
        <a:lstStyle/>
        <a:p>
          <a:endParaRPr lang="en-US"/>
        </a:p>
      </dgm:t>
    </dgm:pt>
    <dgm:pt modelId="{8C973C66-C99B-4948-9B5C-00F7AD12910D}" type="sibTrans" cxnId="{C4FB21C9-60D7-6847-9827-CED4EC6CCBCB}">
      <dgm:prSet/>
      <dgm:spPr/>
      <dgm:t>
        <a:bodyPr/>
        <a:lstStyle/>
        <a:p>
          <a:endParaRPr lang="en-US"/>
        </a:p>
      </dgm:t>
    </dgm:pt>
    <dgm:pt modelId="{819A4381-4C77-594B-B7CF-21ADC9D62655}" type="asst">
      <dgm:prSet phldrT="[Text]"/>
      <dgm:spPr/>
      <dgm:t>
        <a:bodyPr/>
        <a:lstStyle/>
        <a:p>
          <a:r>
            <a:rPr lang="en-US" dirty="0" smtClean="0"/>
            <a:t>Crystal Lattice</a:t>
          </a:r>
          <a:endParaRPr lang="en-US" dirty="0"/>
        </a:p>
      </dgm:t>
    </dgm:pt>
    <dgm:pt modelId="{DD98DB10-4EB0-3A42-9453-185BF44D7907}" type="parTrans" cxnId="{8650BD63-C5FC-6948-964A-C518123B3D9C}">
      <dgm:prSet/>
      <dgm:spPr/>
      <dgm:t>
        <a:bodyPr/>
        <a:lstStyle/>
        <a:p>
          <a:endParaRPr lang="en-US"/>
        </a:p>
      </dgm:t>
    </dgm:pt>
    <dgm:pt modelId="{A12DA0F9-3814-1F4E-A29F-B445E0D88FAC}" type="sibTrans" cxnId="{8650BD63-C5FC-6948-964A-C518123B3D9C}">
      <dgm:prSet/>
      <dgm:spPr/>
      <dgm:t>
        <a:bodyPr/>
        <a:lstStyle/>
        <a:p>
          <a:endParaRPr lang="en-US"/>
        </a:p>
      </dgm:t>
    </dgm:pt>
    <dgm:pt modelId="{5FA93F96-ECA8-764E-BBE4-DE3C5C1F9802}" type="asst">
      <dgm:prSet phldrT="[Text]"/>
      <dgm:spPr/>
      <dgm:t>
        <a:bodyPr/>
        <a:lstStyle/>
        <a:p>
          <a:r>
            <a:rPr lang="en-US" dirty="0" smtClean="0"/>
            <a:t>Atoms</a:t>
          </a:r>
          <a:endParaRPr lang="en-US" dirty="0"/>
        </a:p>
      </dgm:t>
    </dgm:pt>
    <dgm:pt modelId="{D22B4036-FA71-7B4B-BD63-9C235E0EA623}" type="parTrans" cxnId="{10A9E8E5-B471-7D43-A375-DC22B1822443}">
      <dgm:prSet/>
      <dgm:spPr/>
      <dgm:t>
        <a:bodyPr/>
        <a:lstStyle/>
        <a:p>
          <a:endParaRPr lang="en-US"/>
        </a:p>
      </dgm:t>
    </dgm:pt>
    <dgm:pt modelId="{F74E412F-20A2-9F49-807C-A50FC08D15ED}" type="sibTrans" cxnId="{10A9E8E5-B471-7D43-A375-DC22B1822443}">
      <dgm:prSet/>
      <dgm:spPr/>
      <dgm:t>
        <a:bodyPr/>
        <a:lstStyle/>
        <a:p>
          <a:endParaRPr lang="en-US"/>
        </a:p>
      </dgm:t>
    </dgm:pt>
    <dgm:pt modelId="{DE0FC66A-2F00-944F-938E-FAB139770509}" type="pres">
      <dgm:prSet presAssocID="{A5B55335-9897-1448-9529-995192391FAC}" presName="hierChild1" presStyleCnt="0">
        <dgm:presLayoutVars>
          <dgm:orgChart val="1"/>
          <dgm:chPref val="1"/>
          <dgm:dir/>
          <dgm:animOne val="branch"/>
          <dgm:animLvl val="lvl"/>
          <dgm:resizeHandles/>
        </dgm:presLayoutVars>
      </dgm:prSet>
      <dgm:spPr/>
      <dgm:t>
        <a:bodyPr/>
        <a:lstStyle/>
        <a:p>
          <a:endParaRPr lang="en-US"/>
        </a:p>
      </dgm:t>
    </dgm:pt>
    <dgm:pt modelId="{29719FCF-089B-3347-AF12-87BD5F5F4E1C}" type="pres">
      <dgm:prSet presAssocID="{6A4CBC82-4C8B-8E4D-AE0F-6A5B25D0A821}" presName="hierRoot1" presStyleCnt="0">
        <dgm:presLayoutVars>
          <dgm:hierBranch val="init"/>
        </dgm:presLayoutVars>
      </dgm:prSet>
      <dgm:spPr/>
    </dgm:pt>
    <dgm:pt modelId="{2F1C2F55-2327-894F-9E1C-DCFD64BD6193}" type="pres">
      <dgm:prSet presAssocID="{6A4CBC82-4C8B-8E4D-AE0F-6A5B25D0A821}" presName="rootComposite1" presStyleCnt="0"/>
      <dgm:spPr/>
    </dgm:pt>
    <dgm:pt modelId="{BF7A3748-CD7F-704C-8251-1D13C1BD580A}" type="pres">
      <dgm:prSet presAssocID="{6A4CBC82-4C8B-8E4D-AE0F-6A5B25D0A821}" presName="rootText1" presStyleLbl="node0" presStyleIdx="0" presStyleCnt="1" custScaleX="144211">
        <dgm:presLayoutVars>
          <dgm:chPref val="3"/>
        </dgm:presLayoutVars>
      </dgm:prSet>
      <dgm:spPr/>
      <dgm:t>
        <a:bodyPr/>
        <a:lstStyle/>
        <a:p>
          <a:endParaRPr lang="en-US"/>
        </a:p>
      </dgm:t>
    </dgm:pt>
    <dgm:pt modelId="{E916102A-9CE4-AC40-91F4-A488CD87577A}" type="pres">
      <dgm:prSet presAssocID="{6A4CBC82-4C8B-8E4D-AE0F-6A5B25D0A821}" presName="rootConnector1" presStyleLbl="node1" presStyleIdx="0" presStyleCnt="0"/>
      <dgm:spPr/>
      <dgm:t>
        <a:bodyPr/>
        <a:lstStyle/>
        <a:p>
          <a:endParaRPr lang="en-US"/>
        </a:p>
      </dgm:t>
    </dgm:pt>
    <dgm:pt modelId="{4C8C7119-F1D6-684C-98E7-D361C1A18956}" type="pres">
      <dgm:prSet presAssocID="{6A4CBC82-4C8B-8E4D-AE0F-6A5B25D0A821}" presName="hierChild2" presStyleCnt="0"/>
      <dgm:spPr/>
    </dgm:pt>
    <dgm:pt modelId="{CE0D9E1A-BE49-1647-A066-D10F18A57912}" type="pres">
      <dgm:prSet presAssocID="{635A1C5F-99D8-0147-B2B5-B49D6A58D1C0}" presName="Name37" presStyleLbl="parChTrans1D2" presStyleIdx="0" presStyleCnt="1" custSzX="105070"/>
      <dgm:spPr/>
      <dgm:t>
        <a:bodyPr/>
        <a:lstStyle/>
        <a:p>
          <a:endParaRPr lang="en-US"/>
        </a:p>
      </dgm:t>
    </dgm:pt>
    <dgm:pt modelId="{6EDA6765-132C-2546-8E49-0D83A03EC9A2}" type="pres">
      <dgm:prSet presAssocID="{1605DFB6-E8B8-6646-9465-6786650CC3AB}" presName="hierRoot2" presStyleCnt="0">
        <dgm:presLayoutVars>
          <dgm:hierBranch val="init"/>
        </dgm:presLayoutVars>
      </dgm:prSet>
      <dgm:spPr/>
    </dgm:pt>
    <dgm:pt modelId="{19F97D00-EE76-8643-9567-AA174C8EA729}" type="pres">
      <dgm:prSet presAssocID="{1605DFB6-E8B8-6646-9465-6786650CC3AB}" presName="rootComposite" presStyleCnt="0"/>
      <dgm:spPr/>
    </dgm:pt>
    <dgm:pt modelId="{8601DCB7-175E-4D48-8FE9-5B6E2E2320E5}" type="pres">
      <dgm:prSet presAssocID="{1605DFB6-E8B8-6646-9465-6786650CC3AB}" presName="rootText" presStyleLbl="node2" presStyleIdx="0" presStyleCnt="1" custScaleX="144211">
        <dgm:presLayoutVars>
          <dgm:chPref val="3"/>
        </dgm:presLayoutVars>
      </dgm:prSet>
      <dgm:spPr/>
      <dgm:t>
        <a:bodyPr/>
        <a:lstStyle/>
        <a:p>
          <a:endParaRPr lang="en-US"/>
        </a:p>
      </dgm:t>
    </dgm:pt>
    <dgm:pt modelId="{85E4D228-D37B-4040-AF81-FF8024A49D8E}" type="pres">
      <dgm:prSet presAssocID="{1605DFB6-E8B8-6646-9465-6786650CC3AB}" presName="rootConnector" presStyleLbl="node2" presStyleIdx="0" presStyleCnt="1"/>
      <dgm:spPr/>
      <dgm:t>
        <a:bodyPr/>
        <a:lstStyle/>
        <a:p>
          <a:endParaRPr lang="en-US"/>
        </a:p>
      </dgm:t>
    </dgm:pt>
    <dgm:pt modelId="{DB1608BA-15DF-1C42-BE40-E3722B0CC5F7}" type="pres">
      <dgm:prSet presAssocID="{1605DFB6-E8B8-6646-9465-6786650CC3AB}" presName="hierChild4" presStyleCnt="0"/>
      <dgm:spPr/>
    </dgm:pt>
    <dgm:pt modelId="{D9EE8353-AE86-834D-A6D7-8F3B4B737892}" type="pres">
      <dgm:prSet presAssocID="{C3DAB53C-60BC-C04C-90DF-4F5F0E4B759C}" presName="Name37" presStyleLbl="parChTrans1D3" presStyleIdx="0" presStyleCnt="2" custSzX="105070"/>
      <dgm:spPr/>
      <dgm:t>
        <a:bodyPr/>
        <a:lstStyle/>
        <a:p>
          <a:endParaRPr lang="en-US"/>
        </a:p>
      </dgm:t>
    </dgm:pt>
    <dgm:pt modelId="{E0598C27-E213-4B44-B40E-E5E6B718BB86}" type="pres">
      <dgm:prSet presAssocID="{B246173C-B472-7643-85D5-5A488CECB62C}" presName="hierRoot2" presStyleCnt="0">
        <dgm:presLayoutVars>
          <dgm:hierBranch val="init"/>
        </dgm:presLayoutVars>
      </dgm:prSet>
      <dgm:spPr/>
    </dgm:pt>
    <dgm:pt modelId="{4E61D36A-C172-7343-82A7-DA39383A86BB}" type="pres">
      <dgm:prSet presAssocID="{B246173C-B472-7643-85D5-5A488CECB62C}" presName="rootComposite" presStyleCnt="0"/>
      <dgm:spPr/>
    </dgm:pt>
    <dgm:pt modelId="{A614806F-8444-0B44-B5B1-917EA7E146C0}" type="pres">
      <dgm:prSet presAssocID="{B246173C-B472-7643-85D5-5A488CECB62C}" presName="rootText" presStyleLbl="node3" presStyleIdx="0" presStyleCnt="1" custScaleX="144211">
        <dgm:presLayoutVars>
          <dgm:chPref val="3"/>
        </dgm:presLayoutVars>
      </dgm:prSet>
      <dgm:spPr/>
      <dgm:t>
        <a:bodyPr/>
        <a:lstStyle/>
        <a:p>
          <a:endParaRPr lang="en-US"/>
        </a:p>
      </dgm:t>
    </dgm:pt>
    <dgm:pt modelId="{C308C958-452C-9742-A78E-3D74A37F1025}" type="pres">
      <dgm:prSet presAssocID="{B246173C-B472-7643-85D5-5A488CECB62C}" presName="rootConnector" presStyleLbl="node3" presStyleIdx="0" presStyleCnt="1"/>
      <dgm:spPr/>
      <dgm:t>
        <a:bodyPr/>
        <a:lstStyle/>
        <a:p>
          <a:endParaRPr lang="en-US"/>
        </a:p>
      </dgm:t>
    </dgm:pt>
    <dgm:pt modelId="{4B6631BB-00F0-C044-959C-98195DACA144}" type="pres">
      <dgm:prSet presAssocID="{B246173C-B472-7643-85D5-5A488CECB62C}" presName="hierChild4" presStyleCnt="0"/>
      <dgm:spPr/>
    </dgm:pt>
    <dgm:pt modelId="{670B4306-97AF-3F4D-919F-5C07C0B396FF}" type="pres">
      <dgm:prSet presAssocID="{B246173C-B472-7643-85D5-5A488CECB62C}" presName="hierChild5" presStyleCnt="0"/>
      <dgm:spPr/>
    </dgm:pt>
    <dgm:pt modelId="{436FB4E6-3355-9347-84FB-D8D923C4E8EF}" type="pres">
      <dgm:prSet presAssocID="{DD98DB10-4EB0-3A42-9453-185BF44D7907}" presName="Name111" presStyleLbl="parChTrans1D4" presStyleIdx="0" presStyleCnt="2" custSzX="170411"/>
      <dgm:spPr/>
      <dgm:t>
        <a:bodyPr/>
        <a:lstStyle/>
        <a:p>
          <a:endParaRPr lang="en-US"/>
        </a:p>
      </dgm:t>
    </dgm:pt>
    <dgm:pt modelId="{E24E7943-DBC8-2B4E-8580-CDEE8EEE5BAE}" type="pres">
      <dgm:prSet presAssocID="{819A4381-4C77-594B-B7CF-21ADC9D62655}" presName="hierRoot3" presStyleCnt="0">
        <dgm:presLayoutVars>
          <dgm:hierBranch val="init"/>
        </dgm:presLayoutVars>
      </dgm:prSet>
      <dgm:spPr/>
    </dgm:pt>
    <dgm:pt modelId="{F02B87E7-1CCE-6F46-B8EB-18F481C66DB0}" type="pres">
      <dgm:prSet presAssocID="{819A4381-4C77-594B-B7CF-21ADC9D62655}" presName="rootComposite3" presStyleCnt="0"/>
      <dgm:spPr/>
    </dgm:pt>
    <dgm:pt modelId="{30B71378-F98C-2F48-8FF1-2F216214AAB8}" type="pres">
      <dgm:prSet presAssocID="{819A4381-4C77-594B-B7CF-21ADC9D62655}" presName="rootText3" presStyleLbl="asst3" presStyleIdx="0" presStyleCnt="2" custScaleX="144211">
        <dgm:presLayoutVars>
          <dgm:chPref val="3"/>
        </dgm:presLayoutVars>
      </dgm:prSet>
      <dgm:spPr/>
      <dgm:t>
        <a:bodyPr/>
        <a:lstStyle/>
        <a:p>
          <a:endParaRPr lang="en-US"/>
        </a:p>
      </dgm:t>
    </dgm:pt>
    <dgm:pt modelId="{CE1E6438-2999-F541-82AD-4F8E7F55F06D}" type="pres">
      <dgm:prSet presAssocID="{819A4381-4C77-594B-B7CF-21ADC9D62655}" presName="rootConnector3" presStyleLbl="asst3" presStyleIdx="0" presStyleCnt="2"/>
      <dgm:spPr/>
      <dgm:t>
        <a:bodyPr/>
        <a:lstStyle/>
        <a:p>
          <a:endParaRPr lang="en-US"/>
        </a:p>
      </dgm:t>
    </dgm:pt>
    <dgm:pt modelId="{681974B1-29C5-D94B-803B-2908BCDE6A8E}" type="pres">
      <dgm:prSet presAssocID="{819A4381-4C77-594B-B7CF-21ADC9D62655}" presName="hierChild6" presStyleCnt="0"/>
      <dgm:spPr/>
    </dgm:pt>
    <dgm:pt modelId="{635A907F-F06C-284B-B1E4-73A1885FC3F2}" type="pres">
      <dgm:prSet presAssocID="{819A4381-4C77-594B-B7CF-21ADC9D62655}" presName="hierChild7" presStyleCnt="0"/>
      <dgm:spPr/>
    </dgm:pt>
    <dgm:pt modelId="{183E949C-D32D-B547-9DCC-AA7A41931602}" type="pres">
      <dgm:prSet presAssocID="{D22B4036-FA71-7B4B-BD63-9C235E0EA623}" presName="Name111" presStyleLbl="parChTrans1D4" presStyleIdx="1" presStyleCnt="2" custSzX="293773"/>
      <dgm:spPr/>
      <dgm:t>
        <a:bodyPr/>
        <a:lstStyle/>
        <a:p>
          <a:endParaRPr lang="en-US"/>
        </a:p>
      </dgm:t>
    </dgm:pt>
    <dgm:pt modelId="{CB5AF585-2374-904D-9CDA-6424FD23FCAF}" type="pres">
      <dgm:prSet presAssocID="{5FA93F96-ECA8-764E-BBE4-DE3C5C1F9802}" presName="hierRoot3" presStyleCnt="0">
        <dgm:presLayoutVars>
          <dgm:hierBranch val="init"/>
        </dgm:presLayoutVars>
      </dgm:prSet>
      <dgm:spPr/>
    </dgm:pt>
    <dgm:pt modelId="{CA7CB3E2-E07F-8342-8AEF-185264601EA6}" type="pres">
      <dgm:prSet presAssocID="{5FA93F96-ECA8-764E-BBE4-DE3C5C1F9802}" presName="rootComposite3" presStyleCnt="0"/>
      <dgm:spPr/>
    </dgm:pt>
    <dgm:pt modelId="{D35C4A8C-E029-D645-BAA9-A7E3FD0BD235}" type="pres">
      <dgm:prSet presAssocID="{5FA93F96-ECA8-764E-BBE4-DE3C5C1F9802}" presName="rootText3" presStyleLbl="asst3" presStyleIdx="1" presStyleCnt="2" custScaleX="141022">
        <dgm:presLayoutVars>
          <dgm:chPref val="3"/>
        </dgm:presLayoutVars>
      </dgm:prSet>
      <dgm:spPr/>
      <dgm:t>
        <a:bodyPr/>
        <a:lstStyle/>
        <a:p>
          <a:endParaRPr lang="en-US"/>
        </a:p>
      </dgm:t>
    </dgm:pt>
    <dgm:pt modelId="{368C60A4-BF64-9C4B-AE36-C568BC7B7164}" type="pres">
      <dgm:prSet presAssocID="{5FA93F96-ECA8-764E-BBE4-DE3C5C1F9802}" presName="rootConnector3" presStyleLbl="asst3" presStyleIdx="1" presStyleCnt="2"/>
      <dgm:spPr/>
      <dgm:t>
        <a:bodyPr/>
        <a:lstStyle/>
        <a:p>
          <a:endParaRPr lang="en-US"/>
        </a:p>
      </dgm:t>
    </dgm:pt>
    <dgm:pt modelId="{D1EB2885-F6D2-FB48-B193-4E6D94473E8F}" type="pres">
      <dgm:prSet presAssocID="{5FA93F96-ECA8-764E-BBE4-DE3C5C1F9802}" presName="hierChild6" presStyleCnt="0"/>
      <dgm:spPr/>
    </dgm:pt>
    <dgm:pt modelId="{56462B68-A663-DD4D-8D9F-A2ECFDD0E8CE}" type="pres">
      <dgm:prSet presAssocID="{5FA93F96-ECA8-764E-BBE4-DE3C5C1F9802}" presName="hierChild7" presStyleCnt="0"/>
      <dgm:spPr/>
    </dgm:pt>
    <dgm:pt modelId="{2B2A42D5-2AB7-9843-BCA1-D778EF1CF179}" type="pres">
      <dgm:prSet presAssocID="{1605DFB6-E8B8-6646-9465-6786650CC3AB}" presName="hierChild5" presStyleCnt="0"/>
      <dgm:spPr/>
    </dgm:pt>
    <dgm:pt modelId="{40B57B80-F53F-9243-AF3D-5DD7B518423A}" type="pres">
      <dgm:prSet presAssocID="{9F199099-0229-674B-8A1C-D002E67F3076}" presName="Name111" presStyleLbl="parChTrans1D3" presStyleIdx="1" presStyleCnt="2" custSzX="170411"/>
      <dgm:spPr/>
      <dgm:t>
        <a:bodyPr/>
        <a:lstStyle/>
        <a:p>
          <a:endParaRPr lang="en-US"/>
        </a:p>
      </dgm:t>
    </dgm:pt>
    <dgm:pt modelId="{FE979771-377E-3F47-87D4-9C07BBD0B277}" type="pres">
      <dgm:prSet presAssocID="{47A57045-F3C4-2245-958A-DB0880C9101F}" presName="hierRoot3" presStyleCnt="0">
        <dgm:presLayoutVars>
          <dgm:hierBranch val="init"/>
        </dgm:presLayoutVars>
      </dgm:prSet>
      <dgm:spPr/>
    </dgm:pt>
    <dgm:pt modelId="{3E7144E6-BCB5-B046-994B-B465AFA5198D}" type="pres">
      <dgm:prSet presAssocID="{47A57045-F3C4-2245-958A-DB0880C9101F}" presName="rootComposite3" presStyleCnt="0"/>
      <dgm:spPr/>
    </dgm:pt>
    <dgm:pt modelId="{04249FAC-5FAA-C345-95FB-3F91AF3D4B98}" type="pres">
      <dgm:prSet presAssocID="{47A57045-F3C4-2245-958A-DB0880C9101F}" presName="rootText3" presStyleLbl="asst2" presStyleIdx="0" presStyleCnt="1" custScaleX="144211">
        <dgm:presLayoutVars>
          <dgm:chPref val="3"/>
        </dgm:presLayoutVars>
      </dgm:prSet>
      <dgm:spPr/>
      <dgm:t>
        <a:bodyPr/>
        <a:lstStyle/>
        <a:p>
          <a:endParaRPr lang="en-US"/>
        </a:p>
      </dgm:t>
    </dgm:pt>
    <dgm:pt modelId="{A9F0D855-C7AB-184A-A28D-237EC0646810}" type="pres">
      <dgm:prSet presAssocID="{47A57045-F3C4-2245-958A-DB0880C9101F}" presName="rootConnector3" presStyleLbl="asst2" presStyleIdx="0" presStyleCnt="1"/>
      <dgm:spPr/>
      <dgm:t>
        <a:bodyPr/>
        <a:lstStyle/>
        <a:p>
          <a:endParaRPr lang="en-US"/>
        </a:p>
      </dgm:t>
    </dgm:pt>
    <dgm:pt modelId="{DC34F463-80F7-7A46-868A-9276E523EEB9}" type="pres">
      <dgm:prSet presAssocID="{47A57045-F3C4-2245-958A-DB0880C9101F}" presName="hierChild6" presStyleCnt="0"/>
      <dgm:spPr/>
    </dgm:pt>
    <dgm:pt modelId="{4005BA18-F46A-CB4B-B203-8C537E5E64E4}" type="pres">
      <dgm:prSet presAssocID="{47A57045-F3C4-2245-958A-DB0880C9101F}" presName="hierChild7" presStyleCnt="0"/>
      <dgm:spPr/>
    </dgm:pt>
    <dgm:pt modelId="{46DF7449-88AA-DD44-A2EF-598167086883}" type="pres">
      <dgm:prSet presAssocID="{6A4CBC82-4C8B-8E4D-AE0F-6A5B25D0A821}" presName="hierChild3" presStyleCnt="0"/>
      <dgm:spPr/>
    </dgm:pt>
  </dgm:ptLst>
  <dgm:cxnLst>
    <dgm:cxn modelId="{B1A912A8-246E-DF45-93F7-222744B852D8}" type="presOf" srcId="{47A57045-F3C4-2245-958A-DB0880C9101F}" destId="{A9F0D855-C7AB-184A-A28D-237EC0646810}" srcOrd="1" destOrd="0" presId="urn:microsoft.com/office/officeart/2005/8/layout/orgChart1"/>
    <dgm:cxn modelId="{CAED56CF-A18D-604F-B738-196D8EAC2083}" srcId="{1605DFB6-E8B8-6646-9465-6786650CC3AB}" destId="{47A57045-F3C4-2245-958A-DB0880C9101F}" srcOrd="0" destOrd="0" parTransId="{9F199099-0229-674B-8A1C-D002E67F3076}" sibTransId="{C151A781-1CA9-8C47-A8CD-C53F66862AE0}"/>
    <dgm:cxn modelId="{64C4568C-136E-CB44-8BC9-083A747ECC92}" type="presOf" srcId="{819A4381-4C77-594B-B7CF-21ADC9D62655}" destId="{30B71378-F98C-2F48-8FF1-2F216214AAB8}" srcOrd="0" destOrd="0" presId="urn:microsoft.com/office/officeart/2005/8/layout/orgChart1"/>
    <dgm:cxn modelId="{204588BA-8B03-1A49-AF72-080B0D3DEB9D}" type="presOf" srcId="{1605DFB6-E8B8-6646-9465-6786650CC3AB}" destId="{8601DCB7-175E-4D48-8FE9-5B6E2E2320E5}" srcOrd="0" destOrd="0" presId="urn:microsoft.com/office/officeart/2005/8/layout/orgChart1"/>
    <dgm:cxn modelId="{66ED7308-4F00-AB4B-90F3-3279EB8A2D10}" type="presOf" srcId="{6A4CBC82-4C8B-8E4D-AE0F-6A5B25D0A821}" destId="{BF7A3748-CD7F-704C-8251-1D13C1BD580A}" srcOrd="0" destOrd="0" presId="urn:microsoft.com/office/officeart/2005/8/layout/orgChart1"/>
    <dgm:cxn modelId="{7ED9856A-68C1-D94C-BBE2-B3F36A4D9E7C}" type="presOf" srcId="{DD98DB10-4EB0-3A42-9453-185BF44D7907}" destId="{436FB4E6-3355-9347-84FB-D8D923C4E8EF}" srcOrd="0" destOrd="0" presId="urn:microsoft.com/office/officeart/2005/8/layout/orgChart1"/>
    <dgm:cxn modelId="{ABCC5CE2-9F09-C749-BFCF-747CA57745C2}" type="presOf" srcId="{D22B4036-FA71-7B4B-BD63-9C235E0EA623}" destId="{183E949C-D32D-B547-9DCC-AA7A41931602}" srcOrd="0" destOrd="0" presId="urn:microsoft.com/office/officeart/2005/8/layout/orgChart1"/>
    <dgm:cxn modelId="{6C3307BE-166C-314F-87AD-4CA60C97E6AB}" type="presOf" srcId="{5FA93F96-ECA8-764E-BBE4-DE3C5C1F9802}" destId="{368C60A4-BF64-9C4B-AE36-C568BC7B7164}" srcOrd="1" destOrd="0" presId="urn:microsoft.com/office/officeart/2005/8/layout/orgChart1"/>
    <dgm:cxn modelId="{EA5B4E93-CBF8-E740-AB4C-A9FEFC194BBB}" type="presOf" srcId="{B246173C-B472-7643-85D5-5A488CECB62C}" destId="{C308C958-452C-9742-A78E-3D74A37F1025}" srcOrd="1" destOrd="0" presId="urn:microsoft.com/office/officeart/2005/8/layout/orgChart1"/>
    <dgm:cxn modelId="{6FF2737F-5D4C-9A42-86CD-40B26C2A838A}" srcId="{1605DFB6-E8B8-6646-9465-6786650CC3AB}" destId="{B246173C-B472-7643-85D5-5A488CECB62C}" srcOrd="1" destOrd="0" parTransId="{C3DAB53C-60BC-C04C-90DF-4F5F0E4B759C}" sibTransId="{46614B9D-AD8E-9A4F-ACF2-49631D0CB9D0}"/>
    <dgm:cxn modelId="{24B732CF-A270-B94E-A7AF-9FC5DAE21836}" srcId="{A5B55335-9897-1448-9529-995192391FAC}" destId="{6A4CBC82-4C8B-8E4D-AE0F-6A5B25D0A821}" srcOrd="0" destOrd="0" parTransId="{13192AAA-A698-7B40-B834-35999D6B74F9}" sibTransId="{EA4EDC73-B2B0-D946-9AED-5B22B0980E56}"/>
    <dgm:cxn modelId="{EF38314D-9E43-F54C-A570-16FBCBEB65F1}" type="presOf" srcId="{819A4381-4C77-594B-B7CF-21ADC9D62655}" destId="{CE1E6438-2999-F541-82AD-4F8E7F55F06D}" srcOrd="1" destOrd="0" presId="urn:microsoft.com/office/officeart/2005/8/layout/orgChart1"/>
    <dgm:cxn modelId="{9B5B47CF-BD55-E84E-952B-4808A112130B}" type="presOf" srcId="{47A57045-F3C4-2245-958A-DB0880C9101F}" destId="{04249FAC-5FAA-C345-95FB-3F91AF3D4B98}" srcOrd="0" destOrd="0" presId="urn:microsoft.com/office/officeart/2005/8/layout/orgChart1"/>
    <dgm:cxn modelId="{47094D66-EBBD-0941-81EE-56BF7B749F0E}" type="presOf" srcId="{6A4CBC82-4C8B-8E4D-AE0F-6A5B25D0A821}" destId="{E916102A-9CE4-AC40-91F4-A488CD87577A}" srcOrd="1" destOrd="0" presId="urn:microsoft.com/office/officeart/2005/8/layout/orgChart1"/>
    <dgm:cxn modelId="{1FE629BC-2CE9-F146-9013-6C76A2D5166E}" type="presOf" srcId="{5FA93F96-ECA8-764E-BBE4-DE3C5C1F9802}" destId="{D35C4A8C-E029-D645-BAA9-A7E3FD0BD235}" srcOrd="0" destOrd="0" presId="urn:microsoft.com/office/officeart/2005/8/layout/orgChart1"/>
    <dgm:cxn modelId="{C4FB21C9-60D7-6847-9827-CED4EC6CCBCB}" srcId="{6A4CBC82-4C8B-8E4D-AE0F-6A5B25D0A821}" destId="{1605DFB6-E8B8-6646-9465-6786650CC3AB}" srcOrd="0" destOrd="0" parTransId="{635A1C5F-99D8-0147-B2B5-B49D6A58D1C0}" sibTransId="{8C973C66-C99B-4948-9B5C-00F7AD12910D}"/>
    <dgm:cxn modelId="{A8E70CE9-DB99-EC45-9A33-4AE9CB5FDB62}" type="presOf" srcId="{C3DAB53C-60BC-C04C-90DF-4F5F0E4B759C}" destId="{D9EE8353-AE86-834D-A6D7-8F3B4B737892}" srcOrd="0" destOrd="0" presId="urn:microsoft.com/office/officeart/2005/8/layout/orgChart1"/>
    <dgm:cxn modelId="{1970FF4A-7618-3240-8DC3-B6AB818FC430}" type="presOf" srcId="{B246173C-B472-7643-85D5-5A488CECB62C}" destId="{A614806F-8444-0B44-B5B1-917EA7E146C0}" srcOrd="0" destOrd="0" presId="urn:microsoft.com/office/officeart/2005/8/layout/orgChart1"/>
    <dgm:cxn modelId="{C9BEE57B-57DC-DD44-9E9A-8E021A9B184B}" type="presOf" srcId="{1605DFB6-E8B8-6646-9465-6786650CC3AB}" destId="{85E4D228-D37B-4040-AF81-FF8024A49D8E}" srcOrd="1" destOrd="0" presId="urn:microsoft.com/office/officeart/2005/8/layout/orgChart1"/>
    <dgm:cxn modelId="{E42C4080-90EA-754F-9E57-0EB70316F53D}" type="presOf" srcId="{635A1C5F-99D8-0147-B2B5-B49D6A58D1C0}" destId="{CE0D9E1A-BE49-1647-A066-D10F18A57912}" srcOrd="0" destOrd="0" presId="urn:microsoft.com/office/officeart/2005/8/layout/orgChart1"/>
    <dgm:cxn modelId="{8650BD63-C5FC-6948-964A-C518123B3D9C}" srcId="{B246173C-B472-7643-85D5-5A488CECB62C}" destId="{819A4381-4C77-594B-B7CF-21ADC9D62655}" srcOrd="0" destOrd="0" parTransId="{DD98DB10-4EB0-3A42-9453-185BF44D7907}" sibTransId="{A12DA0F9-3814-1F4E-A29F-B445E0D88FAC}"/>
    <dgm:cxn modelId="{E24D3844-1544-F946-B948-21723D971AD7}" type="presOf" srcId="{A5B55335-9897-1448-9529-995192391FAC}" destId="{DE0FC66A-2F00-944F-938E-FAB139770509}" srcOrd="0" destOrd="0" presId="urn:microsoft.com/office/officeart/2005/8/layout/orgChart1"/>
    <dgm:cxn modelId="{1D014827-4E4B-8D4D-A0FF-F7BF078ECB89}" type="presOf" srcId="{9F199099-0229-674B-8A1C-D002E67F3076}" destId="{40B57B80-F53F-9243-AF3D-5DD7B518423A}" srcOrd="0" destOrd="0" presId="urn:microsoft.com/office/officeart/2005/8/layout/orgChart1"/>
    <dgm:cxn modelId="{10A9E8E5-B471-7D43-A375-DC22B1822443}" srcId="{B246173C-B472-7643-85D5-5A488CECB62C}" destId="{5FA93F96-ECA8-764E-BBE4-DE3C5C1F9802}" srcOrd="1" destOrd="0" parTransId="{D22B4036-FA71-7B4B-BD63-9C235E0EA623}" sibTransId="{F74E412F-20A2-9F49-807C-A50FC08D15ED}"/>
    <dgm:cxn modelId="{32A47C2D-1EE7-4744-A280-8D30CF99F957}" type="presParOf" srcId="{DE0FC66A-2F00-944F-938E-FAB139770509}" destId="{29719FCF-089B-3347-AF12-87BD5F5F4E1C}" srcOrd="0" destOrd="0" presId="urn:microsoft.com/office/officeart/2005/8/layout/orgChart1"/>
    <dgm:cxn modelId="{F7B16846-361B-B344-B550-3B93552D82DC}" type="presParOf" srcId="{29719FCF-089B-3347-AF12-87BD5F5F4E1C}" destId="{2F1C2F55-2327-894F-9E1C-DCFD64BD6193}" srcOrd="0" destOrd="0" presId="urn:microsoft.com/office/officeart/2005/8/layout/orgChart1"/>
    <dgm:cxn modelId="{0B5DC59B-D94F-D044-AA1F-97D54BA39F5A}" type="presParOf" srcId="{2F1C2F55-2327-894F-9E1C-DCFD64BD6193}" destId="{BF7A3748-CD7F-704C-8251-1D13C1BD580A}" srcOrd="0" destOrd="0" presId="urn:microsoft.com/office/officeart/2005/8/layout/orgChart1"/>
    <dgm:cxn modelId="{BBE98B87-045E-4249-B77F-1E9C0F52886C}" type="presParOf" srcId="{2F1C2F55-2327-894F-9E1C-DCFD64BD6193}" destId="{E916102A-9CE4-AC40-91F4-A488CD87577A}" srcOrd="1" destOrd="0" presId="urn:microsoft.com/office/officeart/2005/8/layout/orgChart1"/>
    <dgm:cxn modelId="{80BB5CEF-9BCA-B14E-B40C-F551857E049A}" type="presParOf" srcId="{29719FCF-089B-3347-AF12-87BD5F5F4E1C}" destId="{4C8C7119-F1D6-684C-98E7-D361C1A18956}" srcOrd="1" destOrd="0" presId="urn:microsoft.com/office/officeart/2005/8/layout/orgChart1"/>
    <dgm:cxn modelId="{855C84E0-5000-FE41-BBCE-A0953E39DAD2}" type="presParOf" srcId="{4C8C7119-F1D6-684C-98E7-D361C1A18956}" destId="{CE0D9E1A-BE49-1647-A066-D10F18A57912}" srcOrd="0" destOrd="0" presId="urn:microsoft.com/office/officeart/2005/8/layout/orgChart1"/>
    <dgm:cxn modelId="{46AA378F-29E8-524B-A55D-AD7315290691}" type="presParOf" srcId="{4C8C7119-F1D6-684C-98E7-D361C1A18956}" destId="{6EDA6765-132C-2546-8E49-0D83A03EC9A2}" srcOrd="1" destOrd="0" presId="urn:microsoft.com/office/officeart/2005/8/layout/orgChart1"/>
    <dgm:cxn modelId="{EDA36B59-1ABF-E340-A642-A26AC470AD27}" type="presParOf" srcId="{6EDA6765-132C-2546-8E49-0D83A03EC9A2}" destId="{19F97D00-EE76-8643-9567-AA174C8EA729}" srcOrd="0" destOrd="0" presId="urn:microsoft.com/office/officeart/2005/8/layout/orgChart1"/>
    <dgm:cxn modelId="{26CD1D95-3FA2-2E40-807C-177F0877DB28}" type="presParOf" srcId="{19F97D00-EE76-8643-9567-AA174C8EA729}" destId="{8601DCB7-175E-4D48-8FE9-5B6E2E2320E5}" srcOrd="0" destOrd="0" presId="urn:microsoft.com/office/officeart/2005/8/layout/orgChart1"/>
    <dgm:cxn modelId="{623CA247-DAEC-814F-9F54-CEF9B583FD26}" type="presParOf" srcId="{19F97D00-EE76-8643-9567-AA174C8EA729}" destId="{85E4D228-D37B-4040-AF81-FF8024A49D8E}" srcOrd="1" destOrd="0" presId="urn:microsoft.com/office/officeart/2005/8/layout/orgChart1"/>
    <dgm:cxn modelId="{A9E566CA-43B2-0E42-A4F0-1E59C0194D89}" type="presParOf" srcId="{6EDA6765-132C-2546-8E49-0D83A03EC9A2}" destId="{DB1608BA-15DF-1C42-BE40-E3722B0CC5F7}" srcOrd="1" destOrd="0" presId="urn:microsoft.com/office/officeart/2005/8/layout/orgChart1"/>
    <dgm:cxn modelId="{5BF95FF8-9B4C-6C44-B217-F7946F00876C}" type="presParOf" srcId="{DB1608BA-15DF-1C42-BE40-E3722B0CC5F7}" destId="{D9EE8353-AE86-834D-A6D7-8F3B4B737892}" srcOrd="0" destOrd="0" presId="urn:microsoft.com/office/officeart/2005/8/layout/orgChart1"/>
    <dgm:cxn modelId="{8AB93995-B06D-7049-B1C4-4CD5DD193BE0}" type="presParOf" srcId="{DB1608BA-15DF-1C42-BE40-E3722B0CC5F7}" destId="{E0598C27-E213-4B44-B40E-E5E6B718BB86}" srcOrd="1" destOrd="0" presId="urn:microsoft.com/office/officeart/2005/8/layout/orgChart1"/>
    <dgm:cxn modelId="{7ED43756-2E20-DB4C-999C-F067B575401F}" type="presParOf" srcId="{E0598C27-E213-4B44-B40E-E5E6B718BB86}" destId="{4E61D36A-C172-7343-82A7-DA39383A86BB}" srcOrd="0" destOrd="0" presId="urn:microsoft.com/office/officeart/2005/8/layout/orgChart1"/>
    <dgm:cxn modelId="{E0CD5E73-16B0-094A-A743-E1F0F55BCB53}" type="presParOf" srcId="{4E61D36A-C172-7343-82A7-DA39383A86BB}" destId="{A614806F-8444-0B44-B5B1-917EA7E146C0}" srcOrd="0" destOrd="0" presId="urn:microsoft.com/office/officeart/2005/8/layout/orgChart1"/>
    <dgm:cxn modelId="{384C04AC-E4FE-BC45-8BB5-33E23B293D8D}" type="presParOf" srcId="{4E61D36A-C172-7343-82A7-DA39383A86BB}" destId="{C308C958-452C-9742-A78E-3D74A37F1025}" srcOrd="1" destOrd="0" presId="urn:microsoft.com/office/officeart/2005/8/layout/orgChart1"/>
    <dgm:cxn modelId="{FF21C130-3E57-CD4B-8D5E-E14ED875B576}" type="presParOf" srcId="{E0598C27-E213-4B44-B40E-E5E6B718BB86}" destId="{4B6631BB-00F0-C044-959C-98195DACA144}" srcOrd="1" destOrd="0" presId="urn:microsoft.com/office/officeart/2005/8/layout/orgChart1"/>
    <dgm:cxn modelId="{4285A960-6734-4946-880B-620346B9537C}" type="presParOf" srcId="{E0598C27-E213-4B44-B40E-E5E6B718BB86}" destId="{670B4306-97AF-3F4D-919F-5C07C0B396FF}" srcOrd="2" destOrd="0" presId="urn:microsoft.com/office/officeart/2005/8/layout/orgChart1"/>
    <dgm:cxn modelId="{6FC40675-C908-8A40-AE00-DE922456B190}" type="presParOf" srcId="{670B4306-97AF-3F4D-919F-5C07C0B396FF}" destId="{436FB4E6-3355-9347-84FB-D8D923C4E8EF}" srcOrd="0" destOrd="0" presId="urn:microsoft.com/office/officeart/2005/8/layout/orgChart1"/>
    <dgm:cxn modelId="{64481808-7E4A-0B41-86F1-C4A707E2BD3E}" type="presParOf" srcId="{670B4306-97AF-3F4D-919F-5C07C0B396FF}" destId="{E24E7943-DBC8-2B4E-8580-CDEE8EEE5BAE}" srcOrd="1" destOrd="0" presId="urn:microsoft.com/office/officeart/2005/8/layout/orgChart1"/>
    <dgm:cxn modelId="{0FE77B5B-90F2-334B-8C98-8D618EB224EC}" type="presParOf" srcId="{E24E7943-DBC8-2B4E-8580-CDEE8EEE5BAE}" destId="{F02B87E7-1CCE-6F46-B8EB-18F481C66DB0}" srcOrd="0" destOrd="0" presId="urn:microsoft.com/office/officeart/2005/8/layout/orgChart1"/>
    <dgm:cxn modelId="{0238905A-30C9-4142-AB7F-607A9E1EE338}" type="presParOf" srcId="{F02B87E7-1CCE-6F46-B8EB-18F481C66DB0}" destId="{30B71378-F98C-2F48-8FF1-2F216214AAB8}" srcOrd="0" destOrd="0" presId="urn:microsoft.com/office/officeart/2005/8/layout/orgChart1"/>
    <dgm:cxn modelId="{9FD784E6-364D-F747-B870-676E4F806FCA}" type="presParOf" srcId="{F02B87E7-1CCE-6F46-B8EB-18F481C66DB0}" destId="{CE1E6438-2999-F541-82AD-4F8E7F55F06D}" srcOrd="1" destOrd="0" presId="urn:microsoft.com/office/officeart/2005/8/layout/orgChart1"/>
    <dgm:cxn modelId="{7F1DEAE3-BDBD-7F41-AE95-3DCB233DDD32}" type="presParOf" srcId="{E24E7943-DBC8-2B4E-8580-CDEE8EEE5BAE}" destId="{681974B1-29C5-D94B-803B-2908BCDE6A8E}" srcOrd="1" destOrd="0" presId="urn:microsoft.com/office/officeart/2005/8/layout/orgChart1"/>
    <dgm:cxn modelId="{CC4A9634-D210-DD4C-996C-A561C93EE045}" type="presParOf" srcId="{E24E7943-DBC8-2B4E-8580-CDEE8EEE5BAE}" destId="{635A907F-F06C-284B-B1E4-73A1885FC3F2}" srcOrd="2" destOrd="0" presId="urn:microsoft.com/office/officeart/2005/8/layout/orgChart1"/>
    <dgm:cxn modelId="{68063B4E-5DC1-F947-A479-B887802F0E82}" type="presParOf" srcId="{670B4306-97AF-3F4D-919F-5C07C0B396FF}" destId="{183E949C-D32D-B547-9DCC-AA7A41931602}" srcOrd="2" destOrd="0" presId="urn:microsoft.com/office/officeart/2005/8/layout/orgChart1"/>
    <dgm:cxn modelId="{9843945C-A95E-2F4F-8A61-FB3561FD1A81}" type="presParOf" srcId="{670B4306-97AF-3F4D-919F-5C07C0B396FF}" destId="{CB5AF585-2374-904D-9CDA-6424FD23FCAF}" srcOrd="3" destOrd="0" presId="urn:microsoft.com/office/officeart/2005/8/layout/orgChart1"/>
    <dgm:cxn modelId="{D8709E23-5564-B640-97F2-FE97992289EE}" type="presParOf" srcId="{CB5AF585-2374-904D-9CDA-6424FD23FCAF}" destId="{CA7CB3E2-E07F-8342-8AEF-185264601EA6}" srcOrd="0" destOrd="0" presId="urn:microsoft.com/office/officeart/2005/8/layout/orgChart1"/>
    <dgm:cxn modelId="{8E21F6C3-DD6B-684E-8810-3E1D4AF1B497}" type="presParOf" srcId="{CA7CB3E2-E07F-8342-8AEF-185264601EA6}" destId="{D35C4A8C-E029-D645-BAA9-A7E3FD0BD235}" srcOrd="0" destOrd="0" presId="urn:microsoft.com/office/officeart/2005/8/layout/orgChart1"/>
    <dgm:cxn modelId="{D2AB3DFF-97F1-6B4A-A72D-8053C4336BED}" type="presParOf" srcId="{CA7CB3E2-E07F-8342-8AEF-185264601EA6}" destId="{368C60A4-BF64-9C4B-AE36-C568BC7B7164}" srcOrd="1" destOrd="0" presId="urn:microsoft.com/office/officeart/2005/8/layout/orgChart1"/>
    <dgm:cxn modelId="{3B478152-0787-9B46-9358-0ABE83536A60}" type="presParOf" srcId="{CB5AF585-2374-904D-9CDA-6424FD23FCAF}" destId="{D1EB2885-F6D2-FB48-B193-4E6D94473E8F}" srcOrd="1" destOrd="0" presId="urn:microsoft.com/office/officeart/2005/8/layout/orgChart1"/>
    <dgm:cxn modelId="{62F20B7E-65BC-434F-AE8D-E62F11C60B12}" type="presParOf" srcId="{CB5AF585-2374-904D-9CDA-6424FD23FCAF}" destId="{56462B68-A663-DD4D-8D9F-A2ECFDD0E8CE}" srcOrd="2" destOrd="0" presId="urn:microsoft.com/office/officeart/2005/8/layout/orgChart1"/>
    <dgm:cxn modelId="{4322489B-761C-CD42-8D97-CD38CC56ECC6}" type="presParOf" srcId="{6EDA6765-132C-2546-8E49-0D83A03EC9A2}" destId="{2B2A42D5-2AB7-9843-BCA1-D778EF1CF179}" srcOrd="2" destOrd="0" presId="urn:microsoft.com/office/officeart/2005/8/layout/orgChart1"/>
    <dgm:cxn modelId="{FB0EB6B8-2FC0-644E-B981-DC08AE9E7331}" type="presParOf" srcId="{2B2A42D5-2AB7-9843-BCA1-D778EF1CF179}" destId="{40B57B80-F53F-9243-AF3D-5DD7B518423A}" srcOrd="0" destOrd="0" presId="urn:microsoft.com/office/officeart/2005/8/layout/orgChart1"/>
    <dgm:cxn modelId="{1F8FC783-2BEA-F244-82EB-B7DDD0F6919E}" type="presParOf" srcId="{2B2A42D5-2AB7-9843-BCA1-D778EF1CF179}" destId="{FE979771-377E-3F47-87D4-9C07BBD0B277}" srcOrd="1" destOrd="0" presId="urn:microsoft.com/office/officeart/2005/8/layout/orgChart1"/>
    <dgm:cxn modelId="{133649F2-F4AB-8644-AE8D-3DA602C066A8}" type="presParOf" srcId="{FE979771-377E-3F47-87D4-9C07BBD0B277}" destId="{3E7144E6-BCB5-B046-994B-B465AFA5198D}" srcOrd="0" destOrd="0" presId="urn:microsoft.com/office/officeart/2005/8/layout/orgChart1"/>
    <dgm:cxn modelId="{8DE320AC-3843-294A-8F03-7FA45E4F3EE0}" type="presParOf" srcId="{3E7144E6-BCB5-B046-994B-B465AFA5198D}" destId="{04249FAC-5FAA-C345-95FB-3F91AF3D4B98}" srcOrd="0" destOrd="0" presId="urn:microsoft.com/office/officeart/2005/8/layout/orgChart1"/>
    <dgm:cxn modelId="{A913CF8C-1AEA-3142-80A9-AE9F86C3BAE5}" type="presParOf" srcId="{3E7144E6-BCB5-B046-994B-B465AFA5198D}" destId="{A9F0D855-C7AB-184A-A28D-237EC0646810}" srcOrd="1" destOrd="0" presId="urn:microsoft.com/office/officeart/2005/8/layout/orgChart1"/>
    <dgm:cxn modelId="{5C4920AF-6483-3344-859C-35B89633E136}" type="presParOf" srcId="{FE979771-377E-3F47-87D4-9C07BBD0B277}" destId="{DC34F463-80F7-7A46-868A-9276E523EEB9}" srcOrd="1" destOrd="0" presId="urn:microsoft.com/office/officeart/2005/8/layout/orgChart1"/>
    <dgm:cxn modelId="{1B84EAE4-97E7-9A47-88B5-B5BE6F59BD03}" type="presParOf" srcId="{FE979771-377E-3F47-87D4-9C07BBD0B277}" destId="{4005BA18-F46A-CB4B-B203-8C537E5E64E4}" srcOrd="2" destOrd="0" presId="urn:microsoft.com/office/officeart/2005/8/layout/orgChart1"/>
    <dgm:cxn modelId="{F2A2A859-341D-954E-AB67-4AF89E4D40E8}" type="presParOf" srcId="{29719FCF-089B-3347-AF12-87BD5F5F4E1C}" destId="{46DF7449-88AA-DD44-A2EF-598167086883}" srcOrd="2" destOrd="0" presId="urn:microsoft.com/office/officeart/2005/8/layout/orgChart1"/>
  </dgm:cxnLst>
  <dgm:bg>
    <a:effectLst>
      <a:outerShdw blurRad="152400" dist="317500" dir="5400000" sx="90000" sy="-19000" rotWithShape="0">
        <a:prstClr val="black">
          <a:alpha val="15000"/>
        </a:prstClr>
      </a:outerShdw>
    </a:effect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57B80-F53F-9243-AF3D-5DD7B518423A}">
      <dsp:nvSpPr>
        <dsp:cNvPr id="0" name=""/>
        <dsp:cNvSpPr/>
      </dsp:nvSpPr>
      <dsp:spPr>
        <a:xfrm>
          <a:off x="1901858" y="1752396"/>
          <a:ext cx="138469" cy="606628"/>
        </a:xfrm>
        <a:custGeom>
          <a:avLst/>
          <a:gdLst/>
          <a:ahLst/>
          <a:cxnLst/>
          <a:rect l="0" t="0" r="0" b="0"/>
          <a:pathLst>
            <a:path>
              <a:moveTo>
                <a:pt x="138469" y="0"/>
              </a:moveTo>
              <a:lnTo>
                <a:pt x="138469" y="606628"/>
              </a:lnTo>
              <a:lnTo>
                <a:pt x="0" y="606628"/>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E949C-D32D-B547-9DCC-AA7A41931602}">
      <dsp:nvSpPr>
        <dsp:cNvPr id="0" name=""/>
        <dsp:cNvSpPr/>
      </dsp:nvSpPr>
      <dsp:spPr>
        <a:xfrm>
          <a:off x="2040327" y="3625031"/>
          <a:ext cx="138469" cy="606628"/>
        </a:xfrm>
        <a:custGeom>
          <a:avLst/>
          <a:gdLst/>
          <a:ahLst/>
          <a:cxnLst/>
          <a:rect l="0" t="0" r="0" b="0"/>
          <a:pathLst>
            <a:path>
              <a:moveTo>
                <a:pt x="0" y="0"/>
              </a:moveTo>
              <a:lnTo>
                <a:pt x="0" y="606628"/>
              </a:lnTo>
              <a:lnTo>
                <a:pt x="138469" y="606628"/>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6FB4E6-3355-9347-84FB-D8D923C4E8EF}">
      <dsp:nvSpPr>
        <dsp:cNvPr id="0" name=""/>
        <dsp:cNvSpPr/>
      </dsp:nvSpPr>
      <dsp:spPr>
        <a:xfrm>
          <a:off x="1901858" y="3625031"/>
          <a:ext cx="138469" cy="606628"/>
        </a:xfrm>
        <a:custGeom>
          <a:avLst/>
          <a:gdLst/>
          <a:ahLst/>
          <a:cxnLst/>
          <a:rect l="0" t="0" r="0" b="0"/>
          <a:pathLst>
            <a:path>
              <a:moveTo>
                <a:pt x="138469" y="0"/>
              </a:moveTo>
              <a:lnTo>
                <a:pt x="138469" y="606628"/>
              </a:lnTo>
              <a:lnTo>
                <a:pt x="0" y="606628"/>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EE8353-AE86-834D-A6D7-8F3B4B737892}">
      <dsp:nvSpPr>
        <dsp:cNvPr id="0" name=""/>
        <dsp:cNvSpPr/>
      </dsp:nvSpPr>
      <dsp:spPr>
        <a:xfrm>
          <a:off x="1994607" y="1752396"/>
          <a:ext cx="91440" cy="1213256"/>
        </a:xfrm>
        <a:custGeom>
          <a:avLst/>
          <a:gdLst/>
          <a:ahLst/>
          <a:cxnLst/>
          <a:rect l="0" t="0" r="0" b="0"/>
          <a:pathLst>
            <a:path>
              <a:moveTo>
                <a:pt x="45720" y="0"/>
              </a:moveTo>
              <a:lnTo>
                <a:pt x="45720" y="1213256"/>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0D9E1A-BE49-1647-A066-D10F18A57912}">
      <dsp:nvSpPr>
        <dsp:cNvPr id="0" name=""/>
        <dsp:cNvSpPr/>
      </dsp:nvSpPr>
      <dsp:spPr>
        <a:xfrm>
          <a:off x="1994607" y="816079"/>
          <a:ext cx="91440" cy="276938"/>
        </a:xfrm>
        <a:custGeom>
          <a:avLst/>
          <a:gdLst/>
          <a:ahLst/>
          <a:cxnLst/>
          <a:rect l="0" t="0" r="0" b="0"/>
          <a:pathLst>
            <a:path>
              <a:moveTo>
                <a:pt x="45720" y="0"/>
              </a:moveTo>
              <a:lnTo>
                <a:pt x="45720" y="276938"/>
              </a:lnTo>
            </a:path>
          </a:pathLst>
        </a:custGeom>
        <a:noFill/>
        <a:ln w="2642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7A3748-CD7F-704C-8251-1D13C1BD580A}">
      <dsp:nvSpPr>
        <dsp:cNvPr id="0" name=""/>
        <dsp:cNvSpPr/>
      </dsp:nvSpPr>
      <dsp:spPr>
        <a:xfrm>
          <a:off x="1089431" y="156701"/>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Physical Volume</a:t>
          </a:r>
          <a:endParaRPr lang="en-US" sz="2200" kern="1200" dirty="0"/>
        </a:p>
      </dsp:txBody>
      <dsp:txXfrm>
        <a:off x="1089431" y="156701"/>
        <a:ext cx="1901792" cy="659378"/>
      </dsp:txXfrm>
    </dsp:sp>
    <dsp:sp modelId="{8601DCB7-175E-4D48-8FE9-5B6E2E2320E5}">
      <dsp:nvSpPr>
        <dsp:cNvPr id="0" name=""/>
        <dsp:cNvSpPr/>
      </dsp:nvSpPr>
      <dsp:spPr>
        <a:xfrm>
          <a:off x="1089431" y="1093018"/>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Logical Crystal Volume</a:t>
          </a:r>
          <a:endParaRPr lang="en-US" sz="2200" kern="1200" dirty="0"/>
        </a:p>
      </dsp:txBody>
      <dsp:txXfrm>
        <a:off x="1089431" y="1093018"/>
        <a:ext cx="1901792" cy="659378"/>
      </dsp:txXfrm>
    </dsp:sp>
    <dsp:sp modelId="{A614806F-8444-0B44-B5B1-917EA7E146C0}">
      <dsp:nvSpPr>
        <dsp:cNvPr id="0" name=""/>
        <dsp:cNvSpPr/>
      </dsp:nvSpPr>
      <dsp:spPr>
        <a:xfrm>
          <a:off x="1089431" y="2965653"/>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Crystal Material</a:t>
          </a:r>
          <a:endParaRPr lang="en-US" sz="2200" kern="1200" dirty="0"/>
        </a:p>
      </dsp:txBody>
      <dsp:txXfrm>
        <a:off x="1089431" y="2965653"/>
        <a:ext cx="1901792" cy="659378"/>
      </dsp:txXfrm>
    </dsp:sp>
    <dsp:sp modelId="{30B71378-F98C-2F48-8FF1-2F216214AAB8}">
      <dsp:nvSpPr>
        <dsp:cNvPr id="0" name=""/>
        <dsp:cNvSpPr/>
      </dsp:nvSpPr>
      <dsp:spPr>
        <a:xfrm>
          <a:off x="65" y="3901970"/>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Crystal Lattice</a:t>
          </a:r>
          <a:endParaRPr lang="en-US" sz="2200" kern="1200" dirty="0"/>
        </a:p>
      </dsp:txBody>
      <dsp:txXfrm>
        <a:off x="65" y="3901970"/>
        <a:ext cx="1901792" cy="659378"/>
      </dsp:txXfrm>
    </dsp:sp>
    <dsp:sp modelId="{D35C4A8C-E029-D645-BAA9-A7E3FD0BD235}">
      <dsp:nvSpPr>
        <dsp:cNvPr id="0" name=""/>
        <dsp:cNvSpPr/>
      </dsp:nvSpPr>
      <dsp:spPr>
        <a:xfrm>
          <a:off x="2178797" y="3901970"/>
          <a:ext cx="1859737"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Atoms</a:t>
          </a:r>
          <a:endParaRPr lang="en-US" sz="2200" kern="1200" dirty="0"/>
        </a:p>
      </dsp:txBody>
      <dsp:txXfrm>
        <a:off x="2178797" y="3901970"/>
        <a:ext cx="1859737" cy="659378"/>
      </dsp:txXfrm>
    </dsp:sp>
    <dsp:sp modelId="{04249FAC-5FAA-C345-95FB-3F91AF3D4B98}">
      <dsp:nvSpPr>
        <dsp:cNvPr id="0" name=""/>
        <dsp:cNvSpPr/>
      </dsp:nvSpPr>
      <dsp:spPr>
        <a:xfrm>
          <a:off x="65" y="2029335"/>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Crystal Data</a:t>
          </a:r>
          <a:endParaRPr lang="en-US" sz="2200" kern="1200" dirty="0"/>
        </a:p>
      </dsp:txBody>
      <dsp:txXfrm>
        <a:off x="65" y="2029335"/>
        <a:ext cx="1901792" cy="659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57B80-F53F-9243-AF3D-5DD7B518423A}">
      <dsp:nvSpPr>
        <dsp:cNvPr id="0" name=""/>
        <dsp:cNvSpPr/>
      </dsp:nvSpPr>
      <dsp:spPr>
        <a:xfrm>
          <a:off x="1901858" y="1752396"/>
          <a:ext cx="138469" cy="606628"/>
        </a:xfrm>
        <a:custGeom>
          <a:avLst/>
          <a:gdLst/>
          <a:ahLst/>
          <a:cxnLst/>
          <a:rect l="0" t="0" r="0" b="0"/>
          <a:pathLst>
            <a:path>
              <a:moveTo>
                <a:pt x="138469" y="0"/>
              </a:moveTo>
              <a:lnTo>
                <a:pt x="138469" y="606628"/>
              </a:lnTo>
              <a:lnTo>
                <a:pt x="0" y="606628"/>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E949C-D32D-B547-9DCC-AA7A41931602}">
      <dsp:nvSpPr>
        <dsp:cNvPr id="0" name=""/>
        <dsp:cNvSpPr/>
      </dsp:nvSpPr>
      <dsp:spPr>
        <a:xfrm>
          <a:off x="2040327" y="3625031"/>
          <a:ext cx="138469" cy="606628"/>
        </a:xfrm>
        <a:custGeom>
          <a:avLst/>
          <a:gdLst/>
          <a:ahLst/>
          <a:cxnLst/>
          <a:rect l="0" t="0" r="0" b="0"/>
          <a:pathLst>
            <a:path>
              <a:moveTo>
                <a:pt x="0" y="0"/>
              </a:moveTo>
              <a:lnTo>
                <a:pt x="0" y="606628"/>
              </a:lnTo>
              <a:lnTo>
                <a:pt x="138469" y="606628"/>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6FB4E6-3355-9347-84FB-D8D923C4E8EF}">
      <dsp:nvSpPr>
        <dsp:cNvPr id="0" name=""/>
        <dsp:cNvSpPr/>
      </dsp:nvSpPr>
      <dsp:spPr>
        <a:xfrm>
          <a:off x="1901858" y="3625031"/>
          <a:ext cx="138469" cy="606628"/>
        </a:xfrm>
        <a:custGeom>
          <a:avLst/>
          <a:gdLst/>
          <a:ahLst/>
          <a:cxnLst/>
          <a:rect l="0" t="0" r="0" b="0"/>
          <a:pathLst>
            <a:path>
              <a:moveTo>
                <a:pt x="138469" y="0"/>
              </a:moveTo>
              <a:lnTo>
                <a:pt x="138469" y="606628"/>
              </a:lnTo>
              <a:lnTo>
                <a:pt x="0" y="606628"/>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EE8353-AE86-834D-A6D7-8F3B4B737892}">
      <dsp:nvSpPr>
        <dsp:cNvPr id="0" name=""/>
        <dsp:cNvSpPr/>
      </dsp:nvSpPr>
      <dsp:spPr>
        <a:xfrm>
          <a:off x="1994607" y="1752396"/>
          <a:ext cx="91440" cy="1213256"/>
        </a:xfrm>
        <a:custGeom>
          <a:avLst/>
          <a:gdLst/>
          <a:ahLst/>
          <a:cxnLst/>
          <a:rect l="0" t="0" r="0" b="0"/>
          <a:pathLst>
            <a:path>
              <a:moveTo>
                <a:pt x="45720" y="0"/>
              </a:moveTo>
              <a:lnTo>
                <a:pt x="45720" y="1213256"/>
              </a:lnTo>
            </a:path>
          </a:pathLst>
        </a:custGeom>
        <a:noFill/>
        <a:ln w="2642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0D9E1A-BE49-1647-A066-D10F18A57912}">
      <dsp:nvSpPr>
        <dsp:cNvPr id="0" name=""/>
        <dsp:cNvSpPr/>
      </dsp:nvSpPr>
      <dsp:spPr>
        <a:xfrm>
          <a:off x="1994607" y="816079"/>
          <a:ext cx="91440" cy="276938"/>
        </a:xfrm>
        <a:custGeom>
          <a:avLst/>
          <a:gdLst/>
          <a:ahLst/>
          <a:cxnLst/>
          <a:rect l="0" t="0" r="0" b="0"/>
          <a:pathLst>
            <a:path>
              <a:moveTo>
                <a:pt x="45720" y="0"/>
              </a:moveTo>
              <a:lnTo>
                <a:pt x="45720" y="276938"/>
              </a:lnTo>
            </a:path>
          </a:pathLst>
        </a:custGeom>
        <a:noFill/>
        <a:ln w="2642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7A3748-CD7F-704C-8251-1D13C1BD580A}">
      <dsp:nvSpPr>
        <dsp:cNvPr id="0" name=""/>
        <dsp:cNvSpPr/>
      </dsp:nvSpPr>
      <dsp:spPr>
        <a:xfrm>
          <a:off x="1089431" y="156701"/>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Physical Volume</a:t>
          </a:r>
          <a:endParaRPr lang="en-US" sz="2200" kern="1200" dirty="0"/>
        </a:p>
      </dsp:txBody>
      <dsp:txXfrm>
        <a:off x="1089431" y="156701"/>
        <a:ext cx="1901792" cy="659378"/>
      </dsp:txXfrm>
    </dsp:sp>
    <dsp:sp modelId="{8601DCB7-175E-4D48-8FE9-5B6E2E2320E5}">
      <dsp:nvSpPr>
        <dsp:cNvPr id="0" name=""/>
        <dsp:cNvSpPr/>
      </dsp:nvSpPr>
      <dsp:spPr>
        <a:xfrm>
          <a:off x="1089431" y="1093018"/>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Logical Crystal Volume</a:t>
          </a:r>
          <a:endParaRPr lang="en-US" sz="2200" kern="1200" dirty="0"/>
        </a:p>
      </dsp:txBody>
      <dsp:txXfrm>
        <a:off x="1089431" y="1093018"/>
        <a:ext cx="1901792" cy="659378"/>
      </dsp:txXfrm>
    </dsp:sp>
    <dsp:sp modelId="{A614806F-8444-0B44-B5B1-917EA7E146C0}">
      <dsp:nvSpPr>
        <dsp:cNvPr id="0" name=""/>
        <dsp:cNvSpPr/>
      </dsp:nvSpPr>
      <dsp:spPr>
        <a:xfrm>
          <a:off x="1089431" y="2965653"/>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Crystal Material</a:t>
          </a:r>
          <a:endParaRPr lang="en-US" sz="2200" kern="1200" dirty="0"/>
        </a:p>
      </dsp:txBody>
      <dsp:txXfrm>
        <a:off x="1089431" y="2965653"/>
        <a:ext cx="1901792" cy="659378"/>
      </dsp:txXfrm>
    </dsp:sp>
    <dsp:sp modelId="{30B71378-F98C-2F48-8FF1-2F216214AAB8}">
      <dsp:nvSpPr>
        <dsp:cNvPr id="0" name=""/>
        <dsp:cNvSpPr/>
      </dsp:nvSpPr>
      <dsp:spPr>
        <a:xfrm>
          <a:off x="65" y="3901970"/>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Crystal Lattice</a:t>
          </a:r>
          <a:endParaRPr lang="en-US" sz="2200" kern="1200" dirty="0"/>
        </a:p>
      </dsp:txBody>
      <dsp:txXfrm>
        <a:off x="65" y="3901970"/>
        <a:ext cx="1901792" cy="659378"/>
      </dsp:txXfrm>
    </dsp:sp>
    <dsp:sp modelId="{D35C4A8C-E029-D645-BAA9-A7E3FD0BD235}">
      <dsp:nvSpPr>
        <dsp:cNvPr id="0" name=""/>
        <dsp:cNvSpPr/>
      </dsp:nvSpPr>
      <dsp:spPr>
        <a:xfrm>
          <a:off x="2178797" y="3901970"/>
          <a:ext cx="1859737"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Atoms</a:t>
          </a:r>
          <a:endParaRPr lang="en-US" sz="2200" kern="1200" dirty="0"/>
        </a:p>
      </dsp:txBody>
      <dsp:txXfrm>
        <a:off x="2178797" y="3901970"/>
        <a:ext cx="1859737" cy="659378"/>
      </dsp:txXfrm>
    </dsp:sp>
    <dsp:sp modelId="{04249FAC-5FAA-C345-95FB-3F91AF3D4B98}">
      <dsp:nvSpPr>
        <dsp:cNvPr id="0" name=""/>
        <dsp:cNvSpPr/>
      </dsp:nvSpPr>
      <dsp:spPr>
        <a:xfrm>
          <a:off x="65" y="2029335"/>
          <a:ext cx="1901792" cy="659378"/>
        </a:xfrm>
        <a:prstGeom prst="rect">
          <a:avLst/>
        </a:prstGeom>
        <a:solidFill>
          <a:schemeClr val="lt1">
            <a:hueOff val="0"/>
            <a:satOff val="0"/>
            <a:lumOff val="0"/>
            <a:alphaOff val="0"/>
          </a:schemeClr>
        </a:solidFill>
        <a:ln w="444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Crystal Data</a:t>
          </a:r>
          <a:endParaRPr lang="en-US" sz="2200" kern="1200" dirty="0"/>
        </a:p>
      </dsp:txBody>
      <dsp:txXfrm>
        <a:off x="65" y="2029335"/>
        <a:ext cx="1901792" cy="65937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D4688A-9281-5A46-AD15-0C75355ACB87}" type="datetimeFigureOut">
              <a:rPr lang="en-US" smtClean="0"/>
              <a:t>07/06/16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AF46A1-DFB1-D748-B8E0-4315AFBBBB0C}" type="slidenum">
              <a:rPr lang="en-US" smtClean="0"/>
              <a:t>‹#›</a:t>
            </a:fld>
            <a:endParaRPr lang="en-US"/>
          </a:p>
        </p:txBody>
      </p:sp>
    </p:spTree>
    <p:extLst>
      <p:ext uri="{BB962C8B-B14F-4D97-AF65-F5344CB8AC3E}">
        <p14:creationId xmlns:p14="http://schemas.microsoft.com/office/powerpoint/2010/main" val="24484641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ea typeface="ＭＳ Ｐゴシック" charset="0"/>
                <a:cs typeface="DejaVu LGC Sans" charset="0"/>
              </a:defRPr>
            </a:lvl1pPr>
            <a:lvl2pPr eaLnBrk="0">
              <a:tabLst>
                <a:tab pos="649628" algn="l"/>
                <a:tab pos="1299256" algn="l"/>
                <a:tab pos="1948884" algn="l"/>
                <a:tab pos="2598511" algn="l"/>
              </a:tabLst>
              <a:defRPr>
                <a:solidFill>
                  <a:schemeClr val="tx1"/>
                </a:solidFill>
                <a:latin typeface="Arial" charset="0"/>
                <a:ea typeface="DejaVu LGC Sans" charset="0"/>
                <a:cs typeface="DejaVu LGC Sans" charset="0"/>
              </a:defRPr>
            </a:lvl2pPr>
            <a:lvl3pPr eaLnBrk="0">
              <a:tabLst>
                <a:tab pos="649628" algn="l"/>
                <a:tab pos="1299256" algn="l"/>
                <a:tab pos="1948884" algn="l"/>
                <a:tab pos="2598511" algn="l"/>
              </a:tabLst>
              <a:defRPr>
                <a:solidFill>
                  <a:schemeClr val="tx1"/>
                </a:solidFill>
                <a:latin typeface="Arial" charset="0"/>
                <a:ea typeface="DejaVu LGC Sans" charset="0"/>
                <a:cs typeface="DejaVu LGC Sans" charset="0"/>
              </a:defRPr>
            </a:lvl3pPr>
            <a:lvl4pPr eaLnBrk="0">
              <a:tabLst>
                <a:tab pos="649628" algn="l"/>
                <a:tab pos="1299256" algn="l"/>
                <a:tab pos="1948884" algn="l"/>
                <a:tab pos="2598511" algn="l"/>
              </a:tabLst>
              <a:defRPr>
                <a:solidFill>
                  <a:schemeClr val="tx1"/>
                </a:solidFill>
                <a:latin typeface="Arial" charset="0"/>
                <a:ea typeface="DejaVu LGC Sans" charset="0"/>
                <a:cs typeface="DejaVu LGC Sans" charset="0"/>
              </a:defRPr>
            </a:lvl4pPr>
            <a:lvl5pPr eaLnBrk="0">
              <a:tabLst>
                <a:tab pos="649628" algn="l"/>
                <a:tab pos="1299256" algn="l"/>
                <a:tab pos="1948884" algn="l"/>
                <a:tab pos="2598511" algn="l"/>
              </a:tabLst>
              <a:defRPr>
                <a:solidFill>
                  <a:schemeClr val="tx1"/>
                </a:solidFill>
                <a:latin typeface="Arial" charset="0"/>
                <a:ea typeface="DejaVu LGC Sans" charset="0"/>
                <a:cs typeface="DejaVu LGC Sans"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ejaVu LGC Sans" charset="0"/>
                <a:cs typeface="DejaVu LGC Sans"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ejaVu LGC Sans" charset="0"/>
                <a:cs typeface="DejaVu LGC Sans"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ejaVu LGC Sans" charset="0"/>
                <a:cs typeface="DejaVu LGC Sans"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ejaVu LGC Sans" charset="0"/>
                <a:cs typeface="DejaVu LGC Sans" charset="0"/>
              </a:defRPr>
            </a:lvl9pPr>
          </a:lstStyle>
          <a:p>
            <a:pPr eaLnBrk="1"/>
            <a:fld id="{E7991B4D-E903-D64B-A3B0-B52E3ADE521D}" type="slidenum">
              <a:rPr lang="en-US">
                <a:solidFill>
                  <a:srgbClr val="000000"/>
                </a:solidFill>
                <a:latin typeface="Times New Roman" charset="0"/>
              </a:rPr>
              <a:pPr eaLnBrk="1"/>
              <a:t>43</a:t>
            </a:fld>
            <a:endParaRPr lang="en-US">
              <a:solidFill>
                <a:srgbClr val="000000"/>
              </a:solidFill>
              <a:latin typeface="Times New Roman" charset="0"/>
            </a:endParaRPr>
          </a:p>
        </p:txBody>
      </p:sp>
      <p:sp>
        <p:nvSpPr>
          <p:cNvPr id="3072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30724" name="Rectangle 2"/>
          <p:cNvSpPr>
            <a:spLocks noGrp="1" noChangeArrowheads="1"/>
          </p:cNvSpPr>
          <p:nvPr>
            <p:ph type="body" idx="1"/>
          </p:nvPr>
        </p:nvSpPr>
        <p:spPr>
          <a:xfrm>
            <a:off x="686360" y="4342535"/>
            <a:ext cx="5486681"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Anisotropies in the elasticity tensor lead to phonon focusing into complicated intensity patterns. </a:t>
            </a:r>
            <a:endParaRPr lang="en-US" dirty="0" smtClean="0">
              <a:effectLst/>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Three phonon processes are currently available, though may not be fully functional.</a:t>
            </a:r>
            <a:endParaRPr lang="en-US" dirty="0" smtClean="0">
              <a:effectLst/>
            </a:endParaRPr>
          </a:p>
          <a:p>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G4PhononScattering </a:t>
            </a:r>
            <a:r>
              <a:rPr lang="en-US" sz="1200" b="0" kern="1200" dirty="0" smtClean="0">
                <a:solidFill>
                  <a:schemeClr val="tx1"/>
                </a:solidFill>
                <a:effectLst/>
                <a:latin typeface="+mn-lt"/>
                <a:ea typeface="+mn-ea"/>
                <a:cs typeface="+mn-cs"/>
              </a:rPr>
              <a:t>Treats scattering of phonons off of isotopic impurities or lattice defects, changing direction and </a:t>
            </a:r>
            <a:endParaRPr lang="en-US" dirty="0" smtClean="0">
              <a:effectLst/>
            </a:endParaRPr>
          </a:p>
          <a:p>
            <a:r>
              <a:rPr lang="en-US" sz="1200" b="0" kern="1200" dirty="0" smtClean="0">
                <a:solidFill>
                  <a:schemeClr val="tx1"/>
                </a:solidFill>
                <a:effectLst/>
                <a:latin typeface="+mn-lt"/>
                <a:ea typeface="+mn-ea"/>
                <a:cs typeface="+mn-cs"/>
              </a:rPr>
              <a:t>randomizing the polarization state (mode mixing)</a:t>
            </a:r>
            <a:endParaRPr lang="en-US" dirty="0" smtClean="0">
              <a:effectLst/>
            </a:endParaRPr>
          </a:p>
          <a:p>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G4PhononDownconversion </a:t>
            </a:r>
            <a:r>
              <a:rPr lang="en-US" sz="1200" b="0" kern="1200" dirty="0" smtClean="0">
                <a:solidFill>
                  <a:schemeClr val="tx1"/>
                </a:solidFill>
                <a:effectLst/>
                <a:latin typeface="+mn-lt"/>
                <a:ea typeface="+mn-ea"/>
                <a:cs typeface="+mn-cs"/>
              </a:rPr>
              <a:t>Longitudinal phonons split in two, </a:t>
            </a:r>
            <a:endParaRPr lang="en-US" dirty="0" smtClean="0">
              <a:effectLst/>
            </a:endParaRPr>
          </a:p>
          <a:p>
            <a:r>
              <a:rPr lang="en-US" sz="1200" b="0" kern="1200" dirty="0" smtClean="0">
                <a:solidFill>
                  <a:schemeClr val="tx1"/>
                </a:solidFill>
                <a:effectLst/>
                <a:latin typeface="+mn-lt"/>
                <a:ea typeface="+mn-ea"/>
                <a:cs typeface="+mn-cs"/>
              </a:rPr>
              <a:t>either L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L’T or L </a:t>
            </a:r>
            <a:r>
              <a:rPr lang="en-US" sz="120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TT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processes developed so far support acoustic phonons, which are relevant for low-temperature (tens of </a:t>
            </a:r>
            <a:r>
              <a:rPr lang="en-US" sz="1200" b="0" kern="1200" dirty="0" err="1" smtClean="0">
                <a:solidFill>
                  <a:schemeClr val="tx1"/>
                </a:solidFill>
                <a:effectLst/>
                <a:latin typeface="+mn-lt"/>
                <a:ea typeface="+mn-ea"/>
                <a:cs typeface="+mn-cs"/>
              </a:rPr>
              <a:t>mK</a:t>
            </a:r>
            <a:r>
              <a:rPr lang="en-US" sz="1200" b="0" kern="1200" dirty="0" smtClean="0">
                <a:solidFill>
                  <a:schemeClr val="tx1"/>
                </a:solidFill>
                <a:effectLst/>
                <a:latin typeface="+mn-lt"/>
                <a:ea typeface="+mn-ea"/>
                <a:cs typeface="+mn-cs"/>
              </a:rPr>
              <a:t>) crystals. </a:t>
            </a:r>
            <a:endParaRPr lang="en-US" dirty="0" smtClean="0">
              <a:effectLst/>
            </a:endParaRPr>
          </a:p>
          <a:p>
            <a:r>
              <a:rPr lang="en-US" sz="1200" b="0" kern="1200" dirty="0" smtClean="0">
                <a:solidFill>
                  <a:schemeClr val="tx1"/>
                </a:solidFill>
                <a:effectLst/>
                <a:latin typeface="+mn-lt"/>
                <a:ea typeface="+mn-ea"/>
                <a:cs typeface="+mn-cs"/>
              </a:rPr>
              <a:t>Three polarization states are recognized</a:t>
            </a:r>
          </a:p>
          <a:p>
            <a:pPr marL="171450" indent="-171450">
              <a:buFont typeface="Arial"/>
              <a:buChar char="•"/>
            </a:pP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Longitudinal (</a:t>
            </a:r>
            <a:r>
              <a:rPr lang="en-US" sz="1200" kern="1200" dirty="0" smtClean="0">
                <a:solidFill>
                  <a:schemeClr val="tx1"/>
                </a:solidFill>
                <a:effectLst/>
                <a:latin typeface="+mn-lt"/>
                <a:ea typeface="+mn-ea"/>
                <a:cs typeface="+mn-cs"/>
              </a:rPr>
              <a:t>G4PhononLong</a:t>
            </a:r>
            <a:r>
              <a:rPr lang="en-US" sz="1200" b="0" kern="1200" dirty="0" smtClean="0">
                <a:solidFill>
                  <a:schemeClr val="tx1"/>
                </a:solidFill>
                <a:effectLst/>
                <a:latin typeface="+mn-lt"/>
                <a:ea typeface="+mn-ea"/>
                <a:cs typeface="+mn-cs"/>
              </a:rPr>
              <a:t>)</a:t>
            </a:r>
          </a:p>
          <a:p>
            <a:pPr marL="171450" indent="-171450">
              <a:buFont typeface="Arial"/>
              <a:buChar char="•"/>
            </a:pPr>
            <a:r>
              <a:rPr lang="en-US" sz="1200" b="0" kern="1200" dirty="0" smtClean="0">
                <a:solidFill>
                  <a:schemeClr val="tx1"/>
                </a:solidFill>
                <a:effectLst/>
                <a:latin typeface="+mn-lt"/>
                <a:ea typeface="+mn-ea"/>
                <a:cs typeface="+mn-cs"/>
              </a:rPr>
              <a:t>Transverse “slow speed” (</a:t>
            </a:r>
            <a:r>
              <a:rPr lang="en-US" sz="1200" kern="1200" dirty="0" smtClean="0">
                <a:solidFill>
                  <a:schemeClr val="tx1"/>
                </a:solidFill>
                <a:effectLst/>
                <a:latin typeface="+mn-lt"/>
                <a:ea typeface="+mn-ea"/>
                <a:cs typeface="+mn-cs"/>
              </a:rPr>
              <a:t>G4PhononTransFast</a:t>
            </a:r>
            <a:r>
              <a:rPr lang="en-US" sz="1200" b="0" kern="1200" dirty="0" smtClean="0">
                <a:solidFill>
                  <a:schemeClr val="tx1"/>
                </a:solidFill>
                <a:effectLst/>
                <a:latin typeface="+mn-lt"/>
                <a:ea typeface="+mn-ea"/>
                <a:cs typeface="+mn-cs"/>
              </a:rPr>
              <a:t>)</a:t>
            </a:r>
          </a:p>
          <a:p>
            <a:pPr marL="171450" indent="-171450">
              <a:buFont typeface="Arial"/>
              <a:buChar char="•"/>
            </a:pPr>
            <a:r>
              <a:rPr lang="en-US" sz="1200" b="0" kern="1200" dirty="0" smtClean="0">
                <a:solidFill>
                  <a:schemeClr val="tx1"/>
                </a:solidFill>
                <a:effectLst/>
                <a:latin typeface="+mn-lt"/>
                <a:ea typeface="+mn-ea"/>
                <a:cs typeface="+mn-cs"/>
              </a:rPr>
              <a:t>Transverse “fast speed” (</a:t>
            </a:r>
            <a:r>
              <a:rPr lang="en-US" sz="1200" kern="1200" dirty="0" smtClean="0">
                <a:solidFill>
                  <a:schemeClr val="tx1"/>
                </a:solidFill>
                <a:effectLst/>
                <a:latin typeface="+mn-lt"/>
                <a:ea typeface="+mn-ea"/>
                <a:cs typeface="+mn-cs"/>
              </a:rPr>
              <a:t>G4PhononTransSlow</a:t>
            </a:r>
            <a:r>
              <a:rPr lang="en-US" sz="1200" b="0" kern="1200" dirty="0" smtClean="0">
                <a:solidFill>
                  <a:schemeClr val="tx1"/>
                </a:solidFill>
                <a:effectLst/>
                <a:latin typeface="+mn-lt"/>
                <a:ea typeface="+mn-ea"/>
                <a:cs typeface="+mn-cs"/>
              </a:rPr>
              <a:t>)</a:t>
            </a:r>
            <a:endParaRPr lang="en-US" dirty="0" smtClean="0">
              <a:effectLst/>
            </a:endParaRP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dirty="0" smtClean="0">
              <a:effectLst/>
            </a:endParaRPr>
          </a:p>
        </p:txBody>
      </p:sp>
      <p:sp>
        <p:nvSpPr>
          <p:cNvPr id="4" name="Slide Number Placeholder 3"/>
          <p:cNvSpPr>
            <a:spLocks noGrp="1"/>
          </p:cNvSpPr>
          <p:nvPr>
            <p:ph type="sldNum" sz="quarter" idx="10"/>
          </p:nvPr>
        </p:nvSpPr>
        <p:spPr/>
        <p:txBody>
          <a:bodyPr/>
          <a:lstStyle/>
          <a:p>
            <a:fld id="{3EFBDD0D-984D-8443-8C73-1088144AC9B6}" type="slidenum">
              <a:rPr lang="en-US" smtClean="0"/>
              <a:t>44</a:t>
            </a:fld>
            <a:endParaRPr lang="en-US"/>
          </a:p>
        </p:txBody>
      </p:sp>
    </p:spTree>
    <p:extLst>
      <p:ext uri="{BB962C8B-B14F-4D97-AF65-F5344CB8AC3E}">
        <p14:creationId xmlns:p14="http://schemas.microsoft.com/office/powerpoint/2010/main" val="293845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AF46A1-DFB1-D748-B8E0-4315AFBBBB0C}" type="slidenum">
              <a:rPr lang="en-US" smtClean="0"/>
              <a:t>52</a:t>
            </a:fld>
            <a:endParaRPr lang="en-US"/>
          </a:p>
        </p:txBody>
      </p:sp>
    </p:spTree>
    <p:extLst>
      <p:ext uri="{BB962C8B-B14F-4D97-AF65-F5344CB8AC3E}">
        <p14:creationId xmlns:p14="http://schemas.microsoft.com/office/powerpoint/2010/main" val="291705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CERN H8 experiment:</a:t>
            </a:r>
          </a:p>
          <a:p>
            <a:pPr marL="285750" indent="-285750">
              <a:buFont typeface="Arial"/>
              <a:buChar char="•"/>
            </a:pPr>
            <a:r>
              <a:rPr lang="en-US" dirty="0" smtClean="0"/>
              <a:t>Beam</a:t>
            </a:r>
          </a:p>
          <a:p>
            <a:pPr marL="742950" lvl="1" indent="-285750">
              <a:buFont typeface="Arial"/>
              <a:buChar char="•"/>
            </a:pPr>
            <a:r>
              <a:rPr lang="en-US" dirty="0" smtClean="0"/>
              <a:t>Protons</a:t>
            </a:r>
          </a:p>
          <a:p>
            <a:pPr marL="742950" lvl="1" indent="-285750">
              <a:buFont typeface="Arial"/>
              <a:buChar char="•"/>
            </a:pPr>
            <a:r>
              <a:rPr lang="en-US" dirty="0" smtClean="0"/>
              <a:t>400 </a:t>
            </a:r>
            <a:r>
              <a:rPr lang="en-US" dirty="0" err="1" smtClean="0"/>
              <a:t>GeV</a:t>
            </a:r>
            <a:r>
              <a:rPr lang="en-US" dirty="0" smtClean="0"/>
              <a:t>/c </a:t>
            </a:r>
          </a:p>
          <a:p>
            <a:pPr marL="285750" indent="-285750">
              <a:buFont typeface="Arial"/>
              <a:buChar char="•"/>
            </a:pPr>
            <a:r>
              <a:rPr lang="en-US" dirty="0" smtClean="0"/>
              <a:t>Si crystal</a:t>
            </a:r>
          </a:p>
          <a:p>
            <a:pPr marL="742950" lvl="1" indent="-285750">
              <a:buFont typeface="Arial"/>
              <a:buChar char="•"/>
            </a:pPr>
            <a:r>
              <a:rPr lang="en-US" dirty="0" smtClean="0"/>
              <a:t>Plane (110)</a:t>
            </a:r>
          </a:p>
          <a:p>
            <a:pPr marL="742950" lvl="1" indent="-285750">
              <a:buFont typeface="Arial"/>
              <a:buChar char="•"/>
            </a:pPr>
            <a:r>
              <a:rPr lang="en-US" dirty="0" smtClean="0"/>
              <a:t>Length 3.0 mm</a:t>
            </a:r>
          </a:p>
          <a:p>
            <a:pPr marL="742950" lvl="1" indent="-285750">
              <a:buFont typeface="Arial"/>
              <a:buChar char="•"/>
            </a:pPr>
            <a:r>
              <a:rPr lang="en-US" dirty="0" smtClean="0"/>
              <a:t>Radius 18.5 m</a:t>
            </a:r>
          </a:p>
        </p:txBody>
      </p:sp>
      <p:sp>
        <p:nvSpPr>
          <p:cNvPr id="4" name="Slide Number Placeholder 3"/>
          <p:cNvSpPr>
            <a:spLocks noGrp="1"/>
          </p:cNvSpPr>
          <p:nvPr>
            <p:ph type="sldNum" sz="quarter" idx="10"/>
          </p:nvPr>
        </p:nvSpPr>
        <p:spPr/>
        <p:txBody>
          <a:bodyPr/>
          <a:lstStyle/>
          <a:p>
            <a:fld id="{83AF46A1-DFB1-D748-B8E0-4315AFBBBB0C}" type="slidenum">
              <a:rPr lang="en-US" smtClean="0"/>
              <a:t>54</a:t>
            </a:fld>
            <a:endParaRPr lang="en-US"/>
          </a:p>
        </p:txBody>
      </p:sp>
    </p:spTree>
    <p:extLst>
      <p:ext uri="{BB962C8B-B14F-4D97-AF65-F5344CB8AC3E}">
        <p14:creationId xmlns:p14="http://schemas.microsoft.com/office/powerpoint/2010/main" val="28913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CERN H8 experiment:</a:t>
            </a:r>
          </a:p>
          <a:p>
            <a:pPr marL="285750" indent="-285750">
              <a:buFont typeface="Arial"/>
              <a:buChar char="•"/>
            </a:pPr>
            <a:r>
              <a:rPr lang="en-US" dirty="0" smtClean="0"/>
              <a:t>Beam</a:t>
            </a:r>
          </a:p>
          <a:p>
            <a:pPr marL="742950" lvl="1" indent="-285750">
              <a:buFont typeface="Arial"/>
              <a:buChar char="•"/>
            </a:pPr>
            <a:r>
              <a:rPr lang="en-US" dirty="0" smtClean="0"/>
              <a:t>Protons</a:t>
            </a:r>
          </a:p>
          <a:p>
            <a:pPr marL="742950" lvl="1" indent="-285750">
              <a:buFont typeface="Arial"/>
              <a:buChar char="•"/>
            </a:pPr>
            <a:r>
              <a:rPr lang="en-US" dirty="0" smtClean="0"/>
              <a:t>400 </a:t>
            </a:r>
            <a:r>
              <a:rPr lang="en-US" dirty="0" err="1" smtClean="0"/>
              <a:t>GeV</a:t>
            </a:r>
            <a:r>
              <a:rPr lang="en-US" dirty="0" smtClean="0"/>
              <a:t>/c </a:t>
            </a:r>
          </a:p>
          <a:p>
            <a:pPr marL="285750" indent="-285750">
              <a:buFont typeface="Arial"/>
              <a:buChar char="•"/>
            </a:pPr>
            <a:r>
              <a:rPr lang="en-US" dirty="0" smtClean="0"/>
              <a:t>Si crystal</a:t>
            </a:r>
          </a:p>
          <a:p>
            <a:pPr marL="742950" lvl="1" indent="-285750">
              <a:buFont typeface="Arial"/>
              <a:buChar char="•"/>
            </a:pPr>
            <a:r>
              <a:rPr lang="en-US" dirty="0" smtClean="0"/>
              <a:t>Plane (110)</a:t>
            </a:r>
          </a:p>
          <a:p>
            <a:pPr marL="742950" lvl="1" indent="-285750">
              <a:buFont typeface="Arial"/>
              <a:buChar char="•"/>
            </a:pPr>
            <a:r>
              <a:rPr lang="en-US" dirty="0" smtClean="0"/>
              <a:t>Length 3.0 mm</a:t>
            </a:r>
          </a:p>
          <a:p>
            <a:pPr marL="742950" lvl="1" indent="-285750">
              <a:buFont typeface="Arial"/>
              <a:buChar char="•"/>
            </a:pPr>
            <a:r>
              <a:rPr lang="en-US" dirty="0" smtClean="0"/>
              <a:t>Radius 18.5 m</a:t>
            </a:r>
          </a:p>
        </p:txBody>
      </p:sp>
      <p:sp>
        <p:nvSpPr>
          <p:cNvPr id="4" name="Slide Number Placeholder 3"/>
          <p:cNvSpPr>
            <a:spLocks noGrp="1"/>
          </p:cNvSpPr>
          <p:nvPr>
            <p:ph type="sldNum" sz="quarter" idx="10"/>
          </p:nvPr>
        </p:nvSpPr>
        <p:spPr/>
        <p:txBody>
          <a:bodyPr/>
          <a:lstStyle/>
          <a:p>
            <a:fld id="{83AF46A1-DFB1-D748-B8E0-4315AFBBBB0C}" type="slidenum">
              <a:rPr lang="en-US" smtClean="0"/>
              <a:t>55</a:t>
            </a:fld>
            <a:endParaRPr lang="en-US"/>
          </a:p>
        </p:txBody>
      </p:sp>
    </p:spTree>
    <p:extLst>
      <p:ext uri="{BB962C8B-B14F-4D97-AF65-F5344CB8AC3E}">
        <p14:creationId xmlns:p14="http://schemas.microsoft.com/office/powerpoint/2010/main" val="289130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it-IT"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Tuesday 7 June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it-IT"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Tuesday 7 June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it-IT"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Tuesday 7 June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Tuesday 7 June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it-IT"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Tuesday 7 June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Tuesday 7 June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it-IT"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Tuesday 7 June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Tuesday 7 June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4" name="Content Placeholder 3"/>
          <p:cNvSpPr>
            <a:spLocks noGrp="1"/>
          </p:cNvSpPr>
          <p:nvPr>
            <p:ph sz="half" idx="2"/>
          </p:nvPr>
        </p:nvSpPr>
        <p:spPr>
          <a:xfrm>
            <a:off x="457200" y="1673353"/>
            <a:ext cx="4038600" cy="2289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p:txBody>
      </p:sp>
      <p:sp>
        <p:nvSpPr>
          <p:cNvPr id="5" name="Date Placeholder 4"/>
          <p:cNvSpPr>
            <a:spLocks noGrp="1"/>
          </p:cNvSpPr>
          <p:nvPr>
            <p:ph type="dt" sz="half" idx="10"/>
          </p:nvPr>
        </p:nvSpPr>
        <p:spPr/>
        <p:txBody>
          <a:bodyPr/>
          <a:lstStyle/>
          <a:p>
            <a:fld id="{CCEBA98F-560C-4997-81C4-81D4D9187EAB}" type="datetime2">
              <a:rPr lang="en-US" smtClean="0"/>
              <a:t>Tuesday 7 June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10" name="Straight Connector 9"/>
          <p:cNvCxnSpPr/>
          <p:nvPr userDrawn="1"/>
        </p:nvCxnSpPr>
        <p:spPr>
          <a:xfrm>
            <a:off x="4565027" y="1669428"/>
            <a:ext cx="0" cy="47467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3"/>
          <p:cNvSpPr>
            <a:spLocks noGrp="1"/>
          </p:cNvSpPr>
          <p:nvPr>
            <p:ph sz="half" idx="13"/>
          </p:nvPr>
        </p:nvSpPr>
        <p:spPr>
          <a:xfrm>
            <a:off x="4648200" y="1669428"/>
            <a:ext cx="4038600" cy="2289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p:txBody>
      </p:sp>
      <p:sp>
        <p:nvSpPr>
          <p:cNvPr id="14" name="Content Placeholder 3"/>
          <p:cNvSpPr>
            <a:spLocks noGrp="1"/>
          </p:cNvSpPr>
          <p:nvPr>
            <p:ph sz="half" idx="14"/>
          </p:nvPr>
        </p:nvSpPr>
        <p:spPr>
          <a:xfrm>
            <a:off x="457200" y="4098311"/>
            <a:ext cx="4038600" cy="2289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p:txBody>
      </p:sp>
      <p:sp>
        <p:nvSpPr>
          <p:cNvPr id="15" name="Content Placeholder 3"/>
          <p:cNvSpPr>
            <a:spLocks noGrp="1"/>
          </p:cNvSpPr>
          <p:nvPr>
            <p:ph sz="half" idx="15"/>
          </p:nvPr>
        </p:nvSpPr>
        <p:spPr>
          <a:xfrm>
            <a:off x="4648200" y="4098311"/>
            <a:ext cx="4038600" cy="2289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p:txBody>
      </p:sp>
    </p:spTree>
    <p:extLst>
      <p:ext uri="{BB962C8B-B14F-4D97-AF65-F5344CB8AC3E}">
        <p14:creationId xmlns:p14="http://schemas.microsoft.com/office/powerpoint/2010/main" val="48095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73352"/>
            <a:ext cx="8229600" cy="26141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Content Placeholder 3"/>
          <p:cNvSpPr>
            <a:spLocks noGrp="1"/>
          </p:cNvSpPr>
          <p:nvPr>
            <p:ph sz="half" idx="2"/>
          </p:nvPr>
        </p:nvSpPr>
        <p:spPr>
          <a:xfrm>
            <a:off x="457200" y="4378960"/>
            <a:ext cx="8229600" cy="20126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Tuesday 7 June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44119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Tuesday 7 June 16</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Tuesday 7 June 16</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Tuesday 7 June 16</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it-IT"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Tuesday 7 June 16</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10" r:id="rId5"/>
    <p:sldLayoutId id="2147484109" r:id="rId6"/>
    <p:sldLayoutId id="2147484102" r:id="rId7"/>
    <p:sldLayoutId id="2147484103" r:id="rId8"/>
    <p:sldLayoutId id="2147484104" r:id="rId9"/>
    <p:sldLayoutId id="2147484105" r:id="rId10"/>
    <p:sldLayoutId id="2147484106" r:id="rId11"/>
    <p:sldLayoutId id="2147484107" r:id="rId12"/>
    <p:sldLayoutId id="2147484108" r:id="rId13"/>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emf"/><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media" Target="file:///C:\Users\db68\Desktop\G4SpaceUsersWorkshop\videos\scatteringRotation.mpeg" TargetMode="External"/><Relationship Id="rId4" Type="http://schemas.openxmlformats.org/officeDocument/2006/relationships/video" Target="file:///C:\Users\db68\Desktop\G4SpaceUsersWorkshop\videos\scatteringRotation.mpeg" TargetMode="External"/><Relationship Id="rId5" Type="http://schemas.microsoft.com/office/2007/relationships/media" Target="file:///C:\Users\db68\Desktop\G4SpaceUsersWorkshop\videos\rotateAllProcesses2.mpeg" TargetMode="External"/><Relationship Id="rId6" Type="http://schemas.openxmlformats.org/officeDocument/2006/relationships/video" Target="file:///C:\Users\db68\Desktop\G4SpaceUsersWorkshop\videos\rotateAllProcesses2.mpeg" TargetMode="External"/><Relationship Id="rId7" Type="http://schemas.openxmlformats.org/officeDocument/2006/relationships/slideLayout" Target="../slideLayouts/slideLayout8.xml"/><Relationship Id="rId8" Type="http://schemas.openxmlformats.org/officeDocument/2006/relationships/notesSlide" Target="../notesSlides/notesSlide1.xml"/><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 Type="http://schemas.microsoft.com/office/2007/relationships/media" Target="file:///C:\Users\db68\Desktop\G4SpaceUsersWorkshop\videos\downconversionRotation.mpeg" TargetMode="External"/><Relationship Id="rId2" Type="http://schemas.openxmlformats.org/officeDocument/2006/relationships/video" Target="file:///C:\Users\db68\Desktop\G4SpaceUsersWorkshop\videos\downconversionRotation.mpe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image" Target="../media/image10.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3.png"/><Relationship Id="rId1" Type="http://schemas.microsoft.com/office/2007/relationships/media" Target="../media/media1.mov"/><Relationship Id="rId2" Type="http://schemas.openxmlformats.org/officeDocument/2006/relationships/video" Target="../media/media1.mov"/></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emf"/><Relationship Id="rId3" Type="http://schemas.openxmlformats.org/officeDocument/2006/relationships/image" Target="../media/image45.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 Id="rId3" Type="http://schemas.openxmlformats.org/officeDocument/2006/relationships/image" Target="../media/image47.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Crystal structures in geant4</a:t>
            </a:r>
            <a:endParaRPr lang="en-US" dirty="0"/>
          </a:p>
        </p:txBody>
      </p:sp>
      <p:sp>
        <p:nvSpPr>
          <p:cNvPr id="5" name="Subtitle 4"/>
          <p:cNvSpPr>
            <a:spLocks noGrp="1"/>
          </p:cNvSpPr>
          <p:nvPr>
            <p:ph type="subTitle" idx="1"/>
          </p:nvPr>
        </p:nvSpPr>
        <p:spPr/>
        <p:txBody>
          <a:bodyPr/>
          <a:lstStyle/>
          <a:p>
            <a:r>
              <a:rPr lang="en-US" dirty="0" smtClean="0"/>
              <a:t>Enrico Bagli</a:t>
            </a:r>
            <a:endParaRPr lang="en-US" dirty="0"/>
          </a:p>
        </p:txBody>
      </p:sp>
      <p:pic>
        <p:nvPicPr>
          <p:cNvPr id="2" name="Picture 1"/>
          <p:cNvPicPr>
            <a:picLocks noChangeAspect="1"/>
          </p:cNvPicPr>
          <p:nvPr/>
        </p:nvPicPr>
        <p:blipFill>
          <a:blip r:embed="rId2"/>
          <a:stretch>
            <a:fillRect/>
          </a:stretch>
        </p:blipFill>
        <p:spPr>
          <a:xfrm>
            <a:off x="3708400" y="4426836"/>
            <a:ext cx="2661920" cy="1694348"/>
          </a:xfrm>
          <a:prstGeom prst="rect">
            <a:avLst/>
          </a:prstGeom>
        </p:spPr>
      </p:pic>
    </p:spTree>
    <p:extLst>
      <p:ext uri="{BB962C8B-B14F-4D97-AF65-F5344CB8AC3E}">
        <p14:creationId xmlns:p14="http://schemas.microsoft.com/office/powerpoint/2010/main" val="18076020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Crystals in Geant4</a:t>
            </a:r>
            <a:endParaRPr lang="en-US" dirty="0"/>
          </a:p>
        </p:txBody>
      </p:sp>
      <p:sp>
        <p:nvSpPr>
          <p:cNvPr id="7" name="Text Placeholder 6"/>
          <p:cNvSpPr>
            <a:spLocks noGrp="1"/>
          </p:cNvSpPr>
          <p:nvPr>
            <p:ph type="body" idx="1"/>
          </p:nvPr>
        </p:nvSpPr>
        <p:spPr/>
        <p:txBody>
          <a:bodyPr/>
          <a:lstStyle/>
          <a:p>
            <a:endParaRPr lang="en-US"/>
          </a:p>
        </p:txBody>
      </p:sp>
      <p:pic>
        <p:nvPicPr>
          <p:cNvPr id="2" name="Picture 1"/>
          <p:cNvPicPr>
            <a:picLocks noChangeAspect="1"/>
          </p:cNvPicPr>
          <p:nvPr/>
        </p:nvPicPr>
        <p:blipFill>
          <a:blip r:embed="rId2"/>
          <a:stretch>
            <a:fillRect/>
          </a:stretch>
        </p:blipFill>
        <p:spPr>
          <a:xfrm>
            <a:off x="86361" y="883920"/>
            <a:ext cx="2880360" cy="2388305"/>
          </a:xfrm>
          <a:prstGeom prst="rect">
            <a:avLst/>
          </a:prstGeom>
        </p:spPr>
      </p:pic>
      <p:pic>
        <p:nvPicPr>
          <p:cNvPr id="5" name="Picture 6" descr="001Caustic.jpg"/>
          <p:cNvPicPr>
            <a:picLocks noChangeAspect="1"/>
          </p:cNvPicPr>
          <p:nvPr/>
        </p:nvPicPr>
        <p:blipFill rotWithShape="1">
          <a:blip r:embed="rId3">
            <a:alphaModFix/>
            <a:extLst>
              <a:ext uri="{28A0092B-C50C-407E-A947-70E740481C1C}">
                <a14:useLocalDpi xmlns:a14="http://schemas.microsoft.com/office/drawing/2010/main" val="0"/>
              </a:ext>
            </a:extLst>
          </a:blip>
          <a:srcRect l="30797" t="26485" r="26255" b="26073"/>
          <a:stretch/>
        </p:blipFill>
        <p:spPr bwMode="auto">
          <a:xfrm>
            <a:off x="3423920" y="386080"/>
            <a:ext cx="2316480" cy="232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1" descr="ch_pop_g4_T_dependence.eps"/>
          <p:cNvPicPr>
            <a:picLocks noChangeAspect="1"/>
          </p:cNvPicPr>
          <p:nvPr/>
        </p:nvPicPr>
        <p:blipFill>
          <a:blip r:embed="rId4">
            <a:extLst>
              <a:ext uri="{28A0092B-C50C-407E-A947-70E740481C1C}">
                <a14:useLocalDpi xmlns:a14="http://schemas.microsoft.com/office/drawing/2010/main" val="0"/>
              </a:ext>
            </a:extLst>
          </a:blip>
          <a:srcRect l="-4191" r="-4191"/>
          <a:stretch>
            <a:fillRect/>
          </a:stretch>
        </p:blipFill>
        <p:spPr>
          <a:xfrm>
            <a:off x="5943599" y="883920"/>
            <a:ext cx="2749027" cy="2762568"/>
          </a:xfrm>
          <a:prstGeom prst="rect">
            <a:avLst/>
          </a:prstGeom>
        </p:spPr>
      </p:pic>
    </p:spTree>
    <p:extLst>
      <p:ext uri="{BB962C8B-B14F-4D97-AF65-F5344CB8AC3E}">
        <p14:creationId xmlns:p14="http://schemas.microsoft.com/office/powerpoint/2010/main" val="39296379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 Crystals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Now:</a:t>
            </a:r>
          </a:p>
          <a:p>
            <a:r>
              <a:rPr lang="en-US" dirty="0"/>
              <a:t>Geant4 provides two examples with crystals, with two versions of support for crystal structures</a:t>
            </a:r>
          </a:p>
          <a:p>
            <a:pPr lvl="1"/>
            <a:r>
              <a:rPr lang="en-US" dirty="0"/>
              <a:t>Phonon propagation in ultra-cold </a:t>
            </a:r>
            <a:r>
              <a:rPr lang="en-US" dirty="0" err="1"/>
              <a:t>Ge</a:t>
            </a:r>
            <a:endParaRPr lang="en-US" dirty="0"/>
          </a:p>
          <a:p>
            <a:pPr lvl="2"/>
            <a:r>
              <a:rPr lang="en-US" dirty="0"/>
              <a:t>examples/extended/exotic/phonon</a:t>
            </a:r>
          </a:p>
          <a:p>
            <a:pPr lvl="1"/>
            <a:r>
              <a:rPr lang="en-US" dirty="0"/>
              <a:t>Channeling at high-energy in Si/</a:t>
            </a:r>
            <a:r>
              <a:rPr lang="en-US" dirty="0" err="1"/>
              <a:t>Ge</a:t>
            </a:r>
            <a:endParaRPr lang="en-US" dirty="0"/>
          </a:p>
          <a:p>
            <a:pPr lvl="2"/>
            <a:r>
              <a:rPr lang="en-US" dirty="0"/>
              <a:t>examples/extended/exotic/channeling</a:t>
            </a:r>
          </a:p>
          <a:p>
            <a:pPr marL="0" indent="0">
              <a:buNone/>
            </a:pPr>
            <a:endParaRPr lang="en-US" dirty="0"/>
          </a:p>
          <a:p>
            <a:pPr marL="0" indent="0">
              <a:buNone/>
            </a:pPr>
            <a:r>
              <a:rPr lang="en-US" dirty="0"/>
              <a:t>Near Future</a:t>
            </a:r>
          </a:p>
          <a:p>
            <a:r>
              <a:rPr lang="en-GB" dirty="0"/>
              <a:t>General support for crystal structures in Geant4 (2016</a:t>
            </a:r>
            <a:r>
              <a:rPr lang="en-GB" dirty="0" smtClean="0"/>
              <a:t>)</a:t>
            </a:r>
            <a:endParaRPr lang="en-GB" dirty="0"/>
          </a:p>
          <a:p>
            <a:r>
              <a:rPr lang="en-GB" dirty="0" smtClean="0"/>
              <a:t>Physics list (from 2017):</a:t>
            </a:r>
          </a:p>
          <a:p>
            <a:pPr lvl="1"/>
            <a:r>
              <a:rPr lang="en-GB" dirty="0" smtClean="0"/>
              <a:t>Channeling</a:t>
            </a:r>
          </a:p>
          <a:p>
            <a:pPr lvl="1"/>
            <a:r>
              <a:rPr lang="en-GB" dirty="0" smtClean="0"/>
              <a:t>Phonon</a:t>
            </a:r>
            <a:endParaRPr lang="en-GB" dirty="0"/>
          </a:p>
          <a:p>
            <a:endParaRPr lang="en-GB" dirty="0"/>
          </a:p>
        </p:txBody>
      </p:sp>
    </p:spTree>
    <p:extLst>
      <p:ext uri="{BB962C8B-B14F-4D97-AF65-F5344CB8AC3E}">
        <p14:creationId xmlns:p14="http://schemas.microsoft.com/office/powerpoint/2010/main" val="18265349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Crystal Objects</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317979169"/>
              </p:ext>
            </p:extLst>
          </p:nvPr>
        </p:nvGraphicFramePr>
        <p:xfrm>
          <a:off x="457200" y="1673225"/>
          <a:ext cx="4038600" cy="4718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p:cNvSpPr>
            <a:spLocks noGrp="1"/>
          </p:cNvSpPr>
          <p:nvPr>
            <p:ph sz="half" idx="2"/>
          </p:nvPr>
        </p:nvSpPr>
        <p:spPr/>
        <p:txBody>
          <a:bodyPr>
            <a:normAutofit fontScale="92500" lnSpcReduction="10000"/>
          </a:bodyPr>
          <a:lstStyle/>
          <a:p>
            <a:r>
              <a:rPr lang="en-US" dirty="0" smtClean="0"/>
              <a:t>A crystal is an ordered structure of atoms, ions or molecules.</a:t>
            </a:r>
          </a:p>
          <a:p>
            <a:endParaRPr lang="en-US" dirty="0"/>
          </a:p>
          <a:p>
            <a:r>
              <a:rPr lang="en-US" dirty="0" smtClean="0"/>
              <a:t>G4MaterialCrystal is a class derived from the G4Material class.</a:t>
            </a:r>
          </a:p>
          <a:p>
            <a:endParaRPr lang="en-US" dirty="0"/>
          </a:p>
          <a:p>
            <a:r>
              <a:rPr lang="en-US" dirty="0" smtClean="0"/>
              <a:t>G4MaterialCrystal collects the description of the unit cell, the base and the lattice.</a:t>
            </a:r>
            <a:endParaRPr lang="en-US" dirty="0"/>
          </a:p>
        </p:txBody>
      </p:sp>
      <p:sp>
        <p:nvSpPr>
          <p:cNvPr id="10" name="Rectangle 9"/>
          <p:cNvSpPr/>
          <p:nvPr/>
        </p:nvSpPr>
        <p:spPr>
          <a:xfrm>
            <a:off x="345440" y="1717040"/>
            <a:ext cx="3992880" cy="2895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193643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Crystal Objects</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41023613"/>
              </p:ext>
            </p:extLst>
          </p:nvPr>
        </p:nvGraphicFramePr>
        <p:xfrm>
          <a:off x="457200" y="1673225"/>
          <a:ext cx="4038600" cy="4718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p:cNvSpPr>
            <a:spLocks noGrp="1"/>
          </p:cNvSpPr>
          <p:nvPr>
            <p:ph sz="half" idx="2"/>
          </p:nvPr>
        </p:nvSpPr>
        <p:spPr/>
        <p:txBody>
          <a:bodyPr>
            <a:normAutofit fontScale="92500" lnSpcReduction="10000"/>
          </a:bodyPr>
          <a:lstStyle/>
          <a:p>
            <a:r>
              <a:rPr lang="en-US" dirty="0" smtClean="0"/>
              <a:t>G4LogicalCrystalVolume  is a class derived from the G4LogicalVolume class.</a:t>
            </a:r>
          </a:p>
          <a:p>
            <a:endParaRPr lang="en-US" dirty="0"/>
          </a:p>
          <a:p>
            <a:r>
              <a:rPr lang="en-US" dirty="0"/>
              <a:t>G4LogicalCrystalVolume </a:t>
            </a:r>
            <a:r>
              <a:rPr lang="en-US" dirty="0" smtClean="0"/>
              <a:t>collects</a:t>
            </a:r>
          </a:p>
          <a:p>
            <a:pPr lvl="1"/>
            <a:r>
              <a:rPr lang="en-US" dirty="0" smtClean="0"/>
              <a:t>Crystal data (band structure, electron density, </a:t>
            </a:r>
            <a:r>
              <a:rPr lang="en-US" dirty="0" err="1" smtClean="0"/>
              <a:t>etc</a:t>
            </a:r>
            <a:r>
              <a:rPr lang="is-IS" dirty="0" smtClean="0"/>
              <a:t>…</a:t>
            </a:r>
            <a:r>
              <a:rPr lang="en-US" dirty="0" smtClean="0"/>
              <a:t>);</a:t>
            </a:r>
            <a:endParaRPr lang="en-US" dirty="0"/>
          </a:p>
          <a:p>
            <a:pPr lvl="1"/>
            <a:r>
              <a:rPr lang="en-US" dirty="0" smtClean="0"/>
              <a:t>Lattice orientation with respect to the solid.</a:t>
            </a:r>
            <a:endParaRPr lang="en-US" dirty="0"/>
          </a:p>
        </p:txBody>
      </p:sp>
    </p:spTree>
    <p:extLst>
      <p:ext uri="{BB962C8B-B14F-4D97-AF65-F5344CB8AC3E}">
        <p14:creationId xmlns:p14="http://schemas.microsoft.com/office/powerpoint/2010/main" val="40291005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Existing </a:t>
            </a:r>
            <a:r>
              <a:rPr lang="en-US" dirty="0"/>
              <a:t>solid</a:t>
            </a:r>
            <a:r>
              <a:rPr lang="en-US" dirty="0" smtClean="0"/>
              <a:t>-state codes</a:t>
            </a:r>
            <a:endParaRPr lang="en-US" dirty="0"/>
          </a:p>
        </p:txBody>
      </p:sp>
      <p:sp>
        <p:nvSpPr>
          <p:cNvPr id="7" name="Text Placeholder 6"/>
          <p:cNvSpPr>
            <a:spLocks noGrp="1"/>
          </p:cNvSpPr>
          <p:nvPr>
            <p:ph type="body" idx="1"/>
          </p:nvPr>
        </p:nvSpPr>
        <p:spPr/>
        <p:txBody>
          <a:bodyPr>
            <a:normAutofit/>
          </a:bodyPr>
          <a:lstStyle/>
          <a:p>
            <a:r>
              <a:rPr lang="en-US" dirty="0" smtClean="0"/>
              <a:t>Crystallographic Information File</a:t>
            </a:r>
            <a:endParaRPr lang="en-US" dirty="0"/>
          </a:p>
        </p:txBody>
      </p:sp>
      <p:sp>
        <p:nvSpPr>
          <p:cNvPr id="8" name="Content Placeholder 7"/>
          <p:cNvSpPr>
            <a:spLocks noGrp="1"/>
          </p:cNvSpPr>
          <p:nvPr>
            <p:ph sz="half" idx="2"/>
          </p:nvPr>
        </p:nvSpPr>
        <p:spPr/>
        <p:txBody>
          <a:bodyPr>
            <a:normAutofit fontScale="85000" lnSpcReduction="20000"/>
          </a:bodyPr>
          <a:lstStyle/>
          <a:p>
            <a:r>
              <a:rPr lang="en-US" dirty="0"/>
              <a:t>Crystallographic Information File</a:t>
            </a:r>
          </a:p>
          <a:p>
            <a:pPr lvl="1"/>
            <a:r>
              <a:rPr lang="en-US" dirty="0" smtClean="0"/>
              <a:t>the </a:t>
            </a:r>
            <a:r>
              <a:rPr lang="en-US" dirty="0"/>
              <a:t>standard for crystallographic data exchange prescribed by the International Union of </a:t>
            </a:r>
            <a:r>
              <a:rPr lang="en-US" dirty="0" smtClean="0"/>
              <a:t>Crystallography</a:t>
            </a:r>
            <a:r>
              <a:rPr lang="en-US" dirty="0"/>
              <a:t> </a:t>
            </a:r>
            <a:r>
              <a:rPr lang="en-US" dirty="0" smtClean="0"/>
              <a:t>since 1991.</a:t>
            </a:r>
          </a:p>
          <a:p>
            <a:endParaRPr lang="en-US" dirty="0"/>
          </a:p>
          <a:p>
            <a:r>
              <a:rPr lang="en-US" dirty="0"/>
              <a:t>Crystallography Open </a:t>
            </a:r>
            <a:r>
              <a:rPr lang="en-US" dirty="0" smtClean="0"/>
              <a:t>Database:</a:t>
            </a:r>
          </a:p>
          <a:p>
            <a:pPr lvl="1"/>
            <a:r>
              <a:rPr lang="en-US" dirty="0"/>
              <a:t>o</a:t>
            </a:r>
            <a:r>
              <a:rPr lang="en-US" dirty="0" smtClean="0"/>
              <a:t>pen</a:t>
            </a:r>
            <a:r>
              <a:rPr lang="en-US" dirty="0"/>
              <a:t>-access </a:t>
            </a:r>
            <a:r>
              <a:rPr lang="en-US" dirty="0" smtClean="0"/>
              <a:t>database </a:t>
            </a:r>
            <a:r>
              <a:rPr lang="en-US" dirty="0"/>
              <a:t>in which users are able to contribute with published and unpublished structures of small molecules and small to medium sized unit cell crystals to the database.</a:t>
            </a:r>
          </a:p>
          <a:p>
            <a:endParaRPr lang="en-US" dirty="0"/>
          </a:p>
        </p:txBody>
      </p:sp>
      <p:sp>
        <p:nvSpPr>
          <p:cNvPr id="9" name="Text Placeholder 8"/>
          <p:cNvSpPr>
            <a:spLocks noGrp="1"/>
          </p:cNvSpPr>
          <p:nvPr>
            <p:ph type="body" sz="quarter" idx="3"/>
          </p:nvPr>
        </p:nvSpPr>
        <p:spPr/>
        <p:txBody>
          <a:bodyPr/>
          <a:lstStyle/>
          <a:p>
            <a:r>
              <a:rPr lang="en-US" dirty="0" smtClean="0"/>
              <a:t>Solid State Software (GPL)</a:t>
            </a:r>
            <a:endParaRPr lang="en-US" dirty="0"/>
          </a:p>
        </p:txBody>
      </p:sp>
      <p:sp>
        <p:nvSpPr>
          <p:cNvPr id="10" name="Content Placeholder 9"/>
          <p:cNvSpPr>
            <a:spLocks noGrp="1"/>
          </p:cNvSpPr>
          <p:nvPr>
            <p:ph sz="quarter" idx="4"/>
          </p:nvPr>
        </p:nvSpPr>
        <p:spPr/>
        <p:txBody>
          <a:bodyPr>
            <a:normAutofit fontScale="70000" lnSpcReduction="20000"/>
          </a:bodyPr>
          <a:lstStyle/>
          <a:p>
            <a:r>
              <a:rPr lang="en-US" dirty="0" smtClean="0"/>
              <a:t>Geant4 is devoted to the simulation the propagation of particles (pseudo-particles) in matter.</a:t>
            </a:r>
          </a:p>
          <a:p>
            <a:endParaRPr lang="en-US" dirty="0"/>
          </a:p>
          <a:p>
            <a:r>
              <a:rPr lang="en-US" dirty="0" smtClean="0"/>
              <a:t>The physical quantities of interest in crystals, e.g., electrons distributions, potential, electronic band structure, are needed by the Geant4 crystal processes.</a:t>
            </a:r>
          </a:p>
          <a:p>
            <a:pPr marL="0" indent="0">
              <a:buNone/>
            </a:pPr>
            <a:endParaRPr lang="en-US" dirty="0" smtClean="0"/>
          </a:p>
          <a:p>
            <a:r>
              <a:rPr lang="en-US" dirty="0" smtClean="0"/>
              <a:t>The compatibility of </a:t>
            </a:r>
            <a:r>
              <a:rPr lang="en-US" dirty="0" smtClean="0"/>
              <a:t>input</a:t>
            </a:r>
            <a:r>
              <a:rPr lang="en-US" dirty="0"/>
              <a:t> </a:t>
            </a:r>
            <a:r>
              <a:rPr lang="en-US" dirty="0" smtClean="0"/>
              <a:t>with existing codes </a:t>
            </a:r>
            <a:r>
              <a:rPr lang="en-US" dirty="0" smtClean="0"/>
              <a:t>is fundamental in the first version of the Geant4 support to crystal </a:t>
            </a:r>
            <a:r>
              <a:rPr lang="en-US" dirty="0" smtClean="0"/>
              <a:t>structures.</a:t>
            </a:r>
            <a:endParaRPr lang="en-US" dirty="0" smtClean="0"/>
          </a:p>
          <a:p>
            <a:endParaRPr lang="en-US" dirty="0"/>
          </a:p>
          <a:p>
            <a:endParaRPr lang="en-US" dirty="0"/>
          </a:p>
        </p:txBody>
      </p:sp>
    </p:spTree>
    <p:extLst>
      <p:ext uri="{BB962C8B-B14F-4D97-AF65-F5344CB8AC3E}">
        <p14:creationId xmlns:p14="http://schemas.microsoft.com/office/powerpoint/2010/main" val="10926033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5" name="Content Placeholder 4"/>
          <p:cNvSpPr>
            <a:spLocks noGrp="1"/>
          </p:cNvSpPr>
          <p:nvPr>
            <p:ph idx="1"/>
          </p:nvPr>
        </p:nvSpPr>
        <p:spPr/>
        <p:txBody>
          <a:bodyPr>
            <a:normAutofit/>
          </a:bodyPr>
          <a:lstStyle/>
          <a:p>
            <a:r>
              <a:rPr lang="en-US" dirty="0" smtClean="0"/>
              <a:t>A Geant4 crystal object is instantiated as:</a:t>
            </a:r>
          </a:p>
          <a:p>
            <a:pPr marL="0" indent="0">
              <a:buNone/>
            </a:pPr>
            <a:endParaRPr lang="en-US" sz="2000" dirty="0" smtClean="0">
              <a:latin typeface="Courier"/>
              <a:cs typeface="Courier"/>
            </a:endParaRPr>
          </a:p>
          <a:p>
            <a:pPr marL="0" indent="0">
              <a:buNone/>
            </a:pPr>
            <a:r>
              <a:rPr lang="en-US" sz="1600" dirty="0" smtClean="0">
                <a:latin typeface="Courier"/>
                <a:cs typeface="Courier"/>
              </a:rPr>
              <a:t>G4MaterialCrystal</a:t>
            </a:r>
            <a:r>
              <a:rPr lang="en-US" sz="1600" dirty="0">
                <a:latin typeface="Courier"/>
                <a:cs typeface="Courier"/>
              </a:rPr>
              <a:t>* </a:t>
            </a:r>
            <a:r>
              <a:rPr lang="en-US" sz="1600" dirty="0" err="1">
                <a:latin typeface="Courier"/>
                <a:cs typeface="Courier"/>
              </a:rPr>
              <a:t>SiCrystal</a:t>
            </a:r>
            <a:r>
              <a:rPr lang="en-US" sz="1600" dirty="0">
                <a:latin typeface="Courier"/>
                <a:cs typeface="Courier"/>
              </a:rPr>
              <a:t> </a:t>
            </a:r>
            <a:r>
              <a:rPr lang="en-US" sz="1600" dirty="0" smtClean="0">
                <a:latin typeface="Courier"/>
                <a:cs typeface="Courier"/>
              </a:rPr>
              <a:t>=</a:t>
            </a:r>
          </a:p>
          <a:p>
            <a:pPr marL="0" indent="0">
              <a:buNone/>
            </a:pPr>
            <a:r>
              <a:rPr lang="en-US" sz="1600" dirty="0">
                <a:latin typeface="Courier"/>
                <a:cs typeface="Courier"/>
              </a:rPr>
              <a:t>	</a:t>
            </a:r>
            <a:r>
              <a:rPr lang="en-US" sz="1600" dirty="0" smtClean="0">
                <a:latin typeface="Courier"/>
                <a:cs typeface="Courier"/>
              </a:rPr>
              <a:t>new G4MaterialCrystal</a:t>
            </a:r>
            <a:r>
              <a:rPr lang="en-US" sz="1600" dirty="0">
                <a:latin typeface="Courier"/>
                <a:cs typeface="Courier"/>
              </a:rPr>
              <a:t>(Si);</a:t>
            </a:r>
          </a:p>
          <a:p>
            <a:pPr marL="0" indent="0">
              <a:buNone/>
            </a:pPr>
            <a:r>
              <a:rPr lang="en-US" sz="1600" dirty="0" err="1" smtClean="0">
                <a:solidFill>
                  <a:schemeClr val="bg1">
                    <a:lumMod val="50000"/>
                  </a:schemeClr>
                </a:solidFill>
                <a:latin typeface="Courier"/>
                <a:cs typeface="Courier"/>
              </a:rPr>
              <a:t>SiCrystal</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AddCrystalLattice</a:t>
            </a:r>
            <a:r>
              <a:rPr lang="en-US" sz="1600" dirty="0">
                <a:solidFill>
                  <a:schemeClr val="bg1">
                    <a:lumMod val="50000"/>
                  </a:schemeClr>
                </a:solidFill>
                <a:latin typeface="Courier"/>
                <a:cs typeface="Courier"/>
              </a:rPr>
              <a:t>(</a:t>
            </a:r>
            <a:r>
              <a:rPr lang="en-US" sz="1600" dirty="0" smtClean="0">
                <a:solidFill>
                  <a:schemeClr val="bg1">
                    <a:lumMod val="50000"/>
                  </a:schemeClr>
                </a:solidFill>
                <a:latin typeface="Courier"/>
                <a:cs typeface="Courier"/>
              </a:rPr>
              <a:t>14,</a:t>
            </a:r>
          </a:p>
          <a:p>
            <a:pPr marL="0" indent="0">
              <a:buNone/>
            </a:pP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new G4CrystalLatticeDiamond</a:t>
            </a:r>
            <a:r>
              <a:rPr lang="en-US" sz="1600" dirty="0">
                <a:solidFill>
                  <a:schemeClr val="bg1">
                    <a:lumMod val="50000"/>
                  </a:schemeClr>
                </a:solidFill>
                <a:latin typeface="Courier"/>
                <a:cs typeface="Courier"/>
              </a:rPr>
              <a:t>());</a:t>
            </a:r>
            <a:endParaRPr lang="en-US" sz="1600" dirty="0" smtClean="0">
              <a:solidFill>
                <a:schemeClr val="bg1">
                  <a:lumMod val="50000"/>
                </a:schemeClr>
              </a:solidFill>
              <a:latin typeface="Courier"/>
              <a:cs typeface="Courier"/>
            </a:endParaRPr>
          </a:p>
          <a:p>
            <a:pPr marL="0" indent="0">
              <a:buNone/>
            </a:pPr>
            <a:endParaRPr lang="en-US" sz="1600" dirty="0" smtClean="0"/>
          </a:p>
          <a:p>
            <a:pPr marL="0" indent="0">
              <a:buNone/>
            </a:pPr>
            <a:r>
              <a:rPr lang="en-US" sz="1600" dirty="0" smtClean="0">
                <a:solidFill>
                  <a:srgbClr val="7F7F7F"/>
                </a:solidFill>
                <a:latin typeface="Courier"/>
                <a:cs typeface="Courier"/>
              </a:rPr>
              <a:t>G4LogicalVolume</a:t>
            </a:r>
            <a:r>
              <a:rPr lang="en-US" sz="1600" dirty="0">
                <a:solidFill>
                  <a:srgbClr val="7F7F7F"/>
                </a:solidFill>
                <a:latin typeface="Courier"/>
                <a:cs typeface="Courier"/>
              </a:rPr>
              <a:t>* </a:t>
            </a:r>
            <a:r>
              <a:rPr lang="en-US" sz="1600" dirty="0" err="1">
                <a:solidFill>
                  <a:srgbClr val="7F7F7F"/>
                </a:solidFill>
                <a:latin typeface="Courier"/>
                <a:cs typeface="Courier"/>
              </a:rPr>
              <a:t>fXtalLogic</a:t>
            </a:r>
            <a:r>
              <a:rPr lang="en-US" sz="1600" dirty="0">
                <a:solidFill>
                  <a:srgbClr val="7F7F7F"/>
                </a:solidFill>
                <a:latin typeface="Courier"/>
                <a:cs typeface="Courier"/>
              </a:rPr>
              <a:t> </a:t>
            </a:r>
            <a:r>
              <a:rPr lang="en-US" sz="1600" dirty="0" smtClean="0">
                <a:solidFill>
                  <a:srgbClr val="7F7F7F"/>
                </a:solidFill>
                <a:latin typeface="Courier"/>
                <a:cs typeface="Courier"/>
              </a:rPr>
              <a:t>=</a:t>
            </a:r>
          </a:p>
          <a:p>
            <a:pPr marL="0" indent="0">
              <a:buNone/>
            </a:pPr>
            <a:r>
              <a:rPr lang="en-US" sz="1600" dirty="0" smtClean="0">
                <a:solidFill>
                  <a:srgbClr val="7F7F7F"/>
                </a:solidFill>
                <a:latin typeface="Courier"/>
                <a:cs typeface="Courier"/>
              </a:rPr>
              <a:t>	new G4LogicalCrystalVolume</a:t>
            </a:r>
            <a:r>
              <a:rPr lang="en-US" sz="1600" dirty="0">
                <a:solidFill>
                  <a:srgbClr val="7F7F7F"/>
                </a:solidFill>
                <a:latin typeface="Courier"/>
                <a:cs typeface="Courier"/>
              </a:rPr>
              <a:t>(fXtalSolid,</a:t>
            </a:r>
            <a:r>
              <a:rPr lang="en-US" sz="1600" dirty="0" err="1">
                <a:solidFill>
                  <a:srgbClr val="7F7F7F"/>
                </a:solidFill>
                <a:latin typeface="Courier"/>
                <a:cs typeface="Courier"/>
              </a:rPr>
              <a:t>SiCrystal</a:t>
            </a:r>
            <a:r>
              <a:rPr lang="en-US" sz="1600" dirty="0">
                <a:solidFill>
                  <a:srgbClr val="7F7F7F"/>
                </a:solidFill>
                <a:latin typeface="Courier"/>
                <a:cs typeface="Courier"/>
              </a:rPr>
              <a:t>,"Target");</a:t>
            </a:r>
          </a:p>
          <a:p>
            <a:pPr marL="0" indent="0">
              <a:buNone/>
            </a:pPr>
            <a:r>
              <a:rPr lang="en-US" sz="1600" dirty="0">
                <a:solidFill>
                  <a:srgbClr val="7F7F7F"/>
                </a:solidFill>
                <a:latin typeface="Courier"/>
                <a:cs typeface="Courier"/>
              </a:rPr>
              <a:t>((G4LogicalCrystalVolume*)</a:t>
            </a:r>
            <a:r>
              <a:rPr lang="en-US" sz="1600" dirty="0" err="1">
                <a:solidFill>
                  <a:srgbClr val="7F7F7F"/>
                </a:solidFill>
                <a:latin typeface="Courier"/>
                <a:cs typeface="Courier"/>
              </a:rPr>
              <a:t>fXtalLogic</a:t>
            </a:r>
            <a:r>
              <a:rPr lang="en-US" sz="1600" dirty="0">
                <a:solidFill>
                  <a:srgbClr val="7F7F7F"/>
                </a:solidFill>
                <a:latin typeface="Courier"/>
                <a:cs typeface="Courier"/>
              </a:rPr>
              <a:t>)-&gt;</a:t>
            </a:r>
            <a:r>
              <a:rPr lang="en-US" sz="1600" dirty="0" err="1">
                <a:solidFill>
                  <a:srgbClr val="7F7F7F"/>
                </a:solidFill>
                <a:latin typeface="Courier"/>
                <a:cs typeface="Courier"/>
              </a:rPr>
              <a:t>AddCrystalData</a:t>
            </a:r>
            <a:r>
              <a:rPr lang="en-US" sz="1600" dirty="0">
                <a:solidFill>
                  <a:srgbClr val="7F7F7F"/>
                </a:solidFill>
                <a:latin typeface="Courier"/>
                <a:cs typeface="Courier"/>
              </a:rPr>
              <a:t>(</a:t>
            </a:r>
          </a:p>
          <a:p>
            <a:pPr marL="0" indent="0">
              <a:buNone/>
            </a:pPr>
            <a:r>
              <a:rPr lang="en-US" sz="1600" dirty="0">
                <a:solidFill>
                  <a:srgbClr val="7F7F7F"/>
                </a:solidFill>
                <a:latin typeface="Courier"/>
                <a:cs typeface="Courier"/>
              </a:rPr>
              <a:t>	new G4CrystalProcessData());</a:t>
            </a:r>
          </a:p>
        </p:txBody>
      </p:sp>
      <p:sp>
        <p:nvSpPr>
          <p:cNvPr id="6" name="Rectangular Callout 5"/>
          <p:cNvSpPr/>
          <p:nvPr/>
        </p:nvSpPr>
        <p:spPr>
          <a:xfrm>
            <a:off x="5669280" y="2214880"/>
            <a:ext cx="2570480" cy="934720"/>
          </a:xfrm>
          <a:prstGeom prst="wedgeRectCallout">
            <a:avLst>
              <a:gd name="adj1" fmla="val -86257"/>
              <a:gd name="adj2" fmla="val 2467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Instantiate a crystalline material instead of a standard material</a:t>
            </a:r>
            <a:endParaRPr lang="en-US" dirty="0"/>
          </a:p>
        </p:txBody>
      </p:sp>
      <p:sp>
        <p:nvSpPr>
          <p:cNvPr id="3" name="Rounded Rectangle 2"/>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6165665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5" name="Content Placeholder 4"/>
          <p:cNvSpPr>
            <a:spLocks noGrp="1"/>
          </p:cNvSpPr>
          <p:nvPr>
            <p:ph idx="1"/>
          </p:nvPr>
        </p:nvSpPr>
        <p:spPr/>
        <p:txBody>
          <a:bodyPr>
            <a:normAutofit/>
          </a:bodyPr>
          <a:lstStyle/>
          <a:p>
            <a:r>
              <a:rPr lang="en-US" dirty="0" smtClean="0"/>
              <a:t>A Geant4 crystal object is instantiated as:</a:t>
            </a:r>
          </a:p>
          <a:p>
            <a:pPr marL="0" indent="0">
              <a:buNone/>
            </a:pPr>
            <a:endParaRPr lang="en-US" sz="2000" dirty="0" smtClean="0">
              <a:latin typeface="Courier"/>
              <a:cs typeface="Courier"/>
            </a:endParaRPr>
          </a:p>
          <a:p>
            <a:pPr marL="0" indent="0">
              <a:buNone/>
            </a:pPr>
            <a:r>
              <a:rPr lang="en-US" sz="1600" dirty="0" smtClean="0">
                <a:latin typeface="Courier"/>
                <a:cs typeface="Courier"/>
              </a:rPr>
              <a:t>G4MaterialCrystal</a:t>
            </a:r>
            <a:r>
              <a:rPr lang="en-US" sz="1600" dirty="0">
                <a:latin typeface="Courier"/>
                <a:cs typeface="Courier"/>
              </a:rPr>
              <a:t>* </a:t>
            </a:r>
            <a:r>
              <a:rPr lang="en-US" sz="1600" dirty="0" err="1">
                <a:latin typeface="Courier"/>
                <a:cs typeface="Courier"/>
              </a:rPr>
              <a:t>SiCrystal</a:t>
            </a:r>
            <a:r>
              <a:rPr lang="en-US" sz="1600" dirty="0">
                <a:latin typeface="Courier"/>
                <a:cs typeface="Courier"/>
              </a:rPr>
              <a:t> </a:t>
            </a:r>
            <a:r>
              <a:rPr lang="en-US" sz="1600" dirty="0" smtClean="0">
                <a:latin typeface="Courier"/>
                <a:cs typeface="Courier"/>
              </a:rPr>
              <a:t>=</a:t>
            </a:r>
          </a:p>
          <a:p>
            <a:pPr marL="0" indent="0">
              <a:buNone/>
            </a:pPr>
            <a:r>
              <a:rPr lang="en-US" sz="1600" dirty="0">
                <a:latin typeface="Courier"/>
                <a:cs typeface="Courier"/>
              </a:rPr>
              <a:t>	</a:t>
            </a:r>
            <a:r>
              <a:rPr lang="en-US" sz="1600" dirty="0" smtClean="0">
                <a:latin typeface="Courier"/>
                <a:cs typeface="Courier"/>
              </a:rPr>
              <a:t>new G4MaterialCrystal</a:t>
            </a:r>
            <a:r>
              <a:rPr lang="en-US" sz="1600" dirty="0">
                <a:latin typeface="Courier"/>
                <a:cs typeface="Courier"/>
              </a:rPr>
              <a:t>(Si);</a:t>
            </a:r>
          </a:p>
          <a:p>
            <a:pPr marL="0" indent="0">
              <a:buNone/>
            </a:pPr>
            <a:r>
              <a:rPr lang="en-US" sz="1600" dirty="0" err="1" smtClean="0">
                <a:latin typeface="Courier"/>
                <a:cs typeface="Courier"/>
              </a:rPr>
              <a:t>SiCrystal</a:t>
            </a:r>
            <a:r>
              <a:rPr lang="en-US" sz="1600" dirty="0">
                <a:latin typeface="Courier"/>
                <a:cs typeface="Courier"/>
              </a:rPr>
              <a:t>-&gt;</a:t>
            </a:r>
            <a:r>
              <a:rPr lang="en-US" sz="1600" dirty="0" err="1">
                <a:latin typeface="Courier"/>
                <a:cs typeface="Courier"/>
              </a:rPr>
              <a:t>AddCrystalLattice</a:t>
            </a:r>
            <a:r>
              <a:rPr lang="en-US" sz="1600" dirty="0">
                <a:latin typeface="Courier"/>
                <a:cs typeface="Courier"/>
              </a:rPr>
              <a:t>(</a:t>
            </a:r>
            <a:r>
              <a:rPr lang="en-US" sz="1600" dirty="0" smtClean="0">
                <a:latin typeface="Courier"/>
                <a:cs typeface="Courier"/>
              </a:rPr>
              <a:t>14,</a:t>
            </a:r>
          </a:p>
          <a:p>
            <a:pPr marL="0" indent="0">
              <a:buNone/>
            </a:pPr>
            <a:r>
              <a:rPr lang="en-US" sz="1600" dirty="0">
                <a:latin typeface="Courier"/>
                <a:cs typeface="Courier"/>
              </a:rPr>
              <a:t>	</a:t>
            </a:r>
            <a:r>
              <a:rPr lang="en-US" sz="1600" dirty="0" smtClean="0">
                <a:latin typeface="Courier"/>
                <a:cs typeface="Courier"/>
              </a:rPr>
              <a:t>new G4CrystalLatticeDiamond</a:t>
            </a:r>
            <a:r>
              <a:rPr lang="en-US" sz="1600" dirty="0">
                <a:latin typeface="Courier"/>
                <a:cs typeface="Courier"/>
              </a:rPr>
              <a:t>());</a:t>
            </a:r>
            <a:endParaRPr lang="en-US" sz="1600" dirty="0" smtClean="0">
              <a:latin typeface="Courier"/>
              <a:cs typeface="Courier"/>
            </a:endParaRPr>
          </a:p>
          <a:p>
            <a:pPr marL="0" indent="0">
              <a:buNone/>
            </a:pPr>
            <a:endParaRPr lang="en-US" sz="1600" dirty="0" smtClean="0"/>
          </a:p>
          <a:p>
            <a:pPr marL="0" indent="0">
              <a:buNone/>
            </a:pPr>
            <a:r>
              <a:rPr lang="en-US" sz="1600" dirty="0" smtClean="0">
                <a:solidFill>
                  <a:srgbClr val="7F7F7F"/>
                </a:solidFill>
                <a:latin typeface="Courier"/>
                <a:cs typeface="Courier"/>
              </a:rPr>
              <a:t>G4LogicalVolume</a:t>
            </a:r>
            <a:r>
              <a:rPr lang="en-US" sz="1600" dirty="0">
                <a:solidFill>
                  <a:srgbClr val="7F7F7F"/>
                </a:solidFill>
                <a:latin typeface="Courier"/>
                <a:cs typeface="Courier"/>
              </a:rPr>
              <a:t>* </a:t>
            </a:r>
            <a:r>
              <a:rPr lang="en-US" sz="1600" dirty="0" err="1">
                <a:solidFill>
                  <a:srgbClr val="7F7F7F"/>
                </a:solidFill>
                <a:latin typeface="Courier"/>
                <a:cs typeface="Courier"/>
              </a:rPr>
              <a:t>fXtalLogic</a:t>
            </a:r>
            <a:r>
              <a:rPr lang="en-US" sz="1600" dirty="0">
                <a:solidFill>
                  <a:srgbClr val="7F7F7F"/>
                </a:solidFill>
                <a:latin typeface="Courier"/>
                <a:cs typeface="Courier"/>
              </a:rPr>
              <a:t> </a:t>
            </a:r>
            <a:r>
              <a:rPr lang="en-US" sz="1600" dirty="0" smtClean="0">
                <a:solidFill>
                  <a:srgbClr val="7F7F7F"/>
                </a:solidFill>
                <a:latin typeface="Courier"/>
                <a:cs typeface="Courier"/>
              </a:rPr>
              <a:t>=</a:t>
            </a:r>
          </a:p>
          <a:p>
            <a:pPr marL="0" indent="0">
              <a:buNone/>
            </a:pPr>
            <a:r>
              <a:rPr lang="en-US" sz="1600" dirty="0" smtClean="0">
                <a:solidFill>
                  <a:srgbClr val="7F7F7F"/>
                </a:solidFill>
                <a:latin typeface="Courier"/>
                <a:cs typeface="Courier"/>
              </a:rPr>
              <a:t>	new G4LogicalCrystalVolume</a:t>
            </a:r>
            <a:r>
              <a:rPr lang="en-US" sz="1600" dirty="0">
                <a:solidFill>
                  <a:srgbClr val="7F7F7F"/>
                </a:solidFill>
                <a:latin typeface="Courier"/>
                <a:cs typeface="Courier"/>
              </a:rPr>
              <a:t>(fXtalSolid,</a:t>
            </a:r>
            <a:r>
              <a:rPr lang="en-US" sz="1600" dirty="0" err="1">
                <a:solidFill>
                  <a:srgbClr val="7F7F7F"/>
                </a:solidFill>
                <a:latin typeface="Courier"/>
                <a:cs typeface="Courier"/>
              </a:rPr>
              <a:t>SiCrystal</a:t>
            </a:r>
            <a:r>
              <a:rPr lang="en-US" sz="1600" dirty="0">
                <a:solidFill>
                  <a:srgbClr val="7F7F7F"/>
                </a:solidFill>
                <a:latin typeface="Courier"/>
                <a:cs typeface="Courier"/>
              </a:rPr>
              <a:t>,"Target");</a:t>
            </a:r>
          </a:p>
          <a:p>
            <a:pPr marL="0" indent="0">
              <a:buNone/>
            </a:pPr>
            <a:r>
              <a:rPr lang="en-US" sz="1600" dirty="0">
                <a:solidFill>
                  <a:schemeClr val="bg1">
                    <a:lumMod val="50000"/>
                  </a:schemeClr>
                </a:solidFill>
                <a:latin typeface="Courier"/>
                <a:cs typeface="Courier"/>
              </a:rPr>
              <a:t>((G4LogicalCrystalVolume*)</a:t>
            </a:r>
            <a:r>
              <a:rPr lang="en-US" sz="1600" dirty="0" err="1">
                <a:solidFill>
                  <a:schemeClr val="bg1">
                    <a:lumMod val="50000"/>
                  </a:schemeClr>
                </a:solidFill>
                <a:latin typeface="Courier"/>
                <a:cs typeface="Courier"/>
              </a:rPr>
              <a:t>fXtalLogic</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AddCrystalData</a:t>
            </a:r>
            <a:r>
              <a:rPr lang="en-US" sz="1600" dirty="0">
                <a:solidFill>
                  <a:schemeClr val="bg1">
                    <a:lumMod val="50000"/>
                  </a:schemeClr>
                </a:solidFill>
                <a:latin typeface="Courier"/>
                <a:cs typeface="Courier"/>
              </a:rPr>
              <a:t>(</a:t>
            </a:r>
          </a:p>
          <a:p>
            <a:pPr marL="0" indent="0">
              <a:buNone/>
            </a:pPr>
            <a:r>
              <a:rPr lang="en-US" sz="1600" dirty="0">
                <a:solidFill>
                  <a:schemeClr val="bg1">
                    <a:lumMod val="50000"/>
                  </a:schemeClr>
                </a:solidFill>
                <a:latin typeface="Courier"/>
                <a:cs typeface="Courier"/>
              </a:rPr>
              <a:t>	new G4CrystalProcessData());</a:t>
            </a:r>
          </a:p>
        </p:txBody>
      </p:sp>
      <p:sp>
        <p:nvSpPr>
          <p:cNvPr id="6" name="Rectangular Callout 5"/>
          <p:cNvSpPr/>
          <p:nvPr/>
        </p:nvSpPr>
        <p:spPr>
          <a:xfrm>
            <a:off x="6116320" y="3037840"/>
            <a:ext cx="2570480" cy="934720"/>
          </a:xfrm>
          <a:prstGeom prst="wedgeRectCallout">
            <a:avLst>
              <a:gd name="adj1" fmla="val -77166"/>
              <a:gd name="adj2" fmla="val 76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Add a lattice to the base (the Si element)</a:t>
            </a:r>
            <a:endParaRPr lang="en-US" dirty="0"/>
          </a:p>
        </p:txBody>
      </p:sp>
      <p:sp>
        <p:nvSpPr>
          <p:cNvPr id="8" name="Rounded Rectangle 7"/>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6860379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5" name="Content Placeholder 4"/>
          <p:cNvSpPr>
            <a:spLocks noGrp="1"/>
          </p:cNvSpPr>
          <p:nvPr>
            <p:ph idx="1"/>
          </p:nvPr>
        </p:nvSpPr>
        <p:spPr/>
        <p:txBody>
          <a:bodyPr>
            <a:normAutofit/>
          </a:bodyPr>
          <a:lstStyle/>
          <a:p>
            <a:r>
              <a:rPr lang="en-US" dirty="0" smtClean="0"/>
              <a:t>A Geant4 crystal object is instantiated as:</a:t>
            </a:r>
          </a:p>
          <a:p>
            <a:pPr marL="0" indent="0">
              <a:buNone/>
            </a:pPr>
            <a:endParaRPr lang="en-US" sz="2000" dirty="0" smtClean="0">
              <a:latin typeface="Courier"/>
              <a:cs typeface="Courier"/>
            </a:endParaRPr>
          </a:p>
          <a:p>
            <a:pPr marL="0" indent="0">
              <a:buNone/>
            </a:pPr>
            <a:r>
              <a:rPr lang="en-US" sz="1600" dirty="0" smtClean="0">
                <a:solidFill>
                  <a:srgbClr val="7F7F7F"/>
                </a:solidFill>
                <a:latin typeface="Courier"/>
                <a:cs typeface="Courier"/>
              </a:rPr>
              <a:t>G4MaterialCrystal</a:t>
            </a:r>
            <a:r>
              <a:rPr lang="en-US" sz="1600" dirty="0">
                <a:solidFill>
                  <a:srgbClr val="7F7F7F"/>
                </a:solidFill>
                <a:latin typeface="Courier"/>
                <a:cs typeface="Courier"/>
              </a:rPr>
              <a:t>* </a:t>
            </a:r>
            <a:r>
              <a:rPr lang="en-US" sz="1600" dirty="0" err="1">
                <a:solidFill>
                  <a:srgbClr val="7F7F7F"/>
                </a:solidFill>
                <a:latin typeface="Courier"/>
                <a:cs typeface="Courier"/>
              </a:rPr>
              <a:t>SiCrystal</a:t>
            </a:r>
            <a:r>
              <a:rPr lang="en-US" sz="1600" dirty="0">
                <a:solidFill>
                  <a:srgbClr val="7F7F7F"/>
                </a:solidFill>
                <a:latin typeface="Courier"/>
                <a:cs typeface="Courier"/>
              </a:rPr>
              <a:t> </a:t>
            </a:r>
            <a:r>
              <a:rPr lang="en-US" sz="1600" dirty="0" smtClean="0">
                <a:solidFill>
                  <a:srgbClr val="7F7F7F"/>
                </a:solidFill>
                <a:latin typeface="Courier"/>
                <a:cs typeface="Courier"/>
              </a:rPr>
              <a:t>=</a:t>
            </a:r>
          </a:p>
          <a:p>
            <a:pPr marL="0" indent="0">
              <a:buNone/>
            </a:pPr>
            <a:r>
              <a:rPr lang="en-US" sz="1600" dirty="0">
                <a:solidFill>
                  <a:srgbClr val="7F7F7F"/>
                </a:solidFill>
                <a:latin typeface="Courier"/>
                <a:cs typeface="Courier"/>
              </a:rPr>
              <a:t>	</a:t>
            </a:r>
            <a:r>
              <a:rPr lang="en-US" sz="1600" dirty="0" smtClean="0">
                <a:solidFill>
                  <a:srgbClr val="7F7F7F"/>
                </a:solidFill>
                <a:latin typeface="Courier"/>
                <a:cs typeface="Courier"/>
              </a:rPr>
              <a:t>new G4MaterialCrystal</a:t>
            </a:r>
            <a:r>
              <a:rPr lang="en-US" sz="1600" dirty="0">
                <a:solidFill>
                  <a:srgbClr val="7F7F7F"/>
                </a:solidFill>
                <a:latin typeface="Courier"/>
                <a:cs typeface="Courier"/>
              </a:rPr>
              <a:t>(Si);</a:t>
            </a:r>
          </a:p>
          <a:p>
            <a:pPr marL="0" indent="0">
              <a:buNone/>
            </a:pPr>
            <a:r>
              <a:rPr lang="en-US" sz="1600" dirty="0" err="1" smtClean="0">
                <a:solidFill>
                  <a:schemeClr val="bg1">
                    <a:lumMod val="50000"/>
                  </a:schemeClr>
                </a:solidFill>
                <a:latin typeface="Courier"/>
                <a:cs typeface="Courier"/>
              </a:rPr>
              <a:t>SiCrystal</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AddCrystalLattice</a:t>
            </a:r>
            <a:r>
              <a:rPr lang="en-US" sz="1600" dirty="0">
                <a:solidFill>
                  <a:schemeClr val="bg1">
                    <a:lumMod val="50000"/>
                  </a:schemeClr>
                </a:solidFill>
                <a:latin typeface="Courier"/>
                <a:cs typeface="Courier"/>
              </a:rPr>
              <a:t>(</a:t>
            </a:r>
            <a:r>
              <a:rPr lang="en-US" sz="1600" dirty="0" smtClean="0">
                <a:solidFill>
                  <a:schemeClr val="bg1">
                    <a:lumMod val="50000"/>
                  </a:schemeClr>
                </a:solidFill>
                <a:latin typeface="Courier"/>
                <a:cs typeface="Courier"/>
              </a:rPr>
              <a:t>14,</a:t>
            </a:r>
          </a:p>
          <a:p>
            <a:pPr marL="0" indent="0">
              <a:buNone/>
            </a:pP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new G4CrystalLatticeDiamond</a:t>
            </a:r>
            <a:r>
              <a:rPr lang="en-US" sz="1600" dirty="0">
                <a:solidFill>
                  <a:schemeClr val="bg1">
                    <a:lumMod val="50000"/>
                  </a:schemeClr>
                </a:solidFill>
                <a:latin typeface="Courier"/>
                <a:cs typeface="Courier"/>
              </a:rPr>
              <a:t>());</a:t>
            </a:r>
            <a:endParaRPr lang="en-US" sz="1600" dirty="0" smtClean="0">
              <a:solidFill>
                <a:schemeClr val="bg1">
                  <a:lumMod val="50000"/>
                </a:schemeClr>
              </a:solidFill>
              <a:latin typeface="Courier"/>
              <a:cs typeface="Courier"/>
            </a:endParaRPr>
          </a:p>
          <a:p>
            <a:pPr marL="0" indent="0">
              <a:buNone/>
            </a:pPr>
            <a:endParaRPr lang="en-US" sz="1600" dirty="0" smtClean="0"/>
          </a:p>
          <a:p>
            <a:pPr marL="0" indent="0">
              <a:buNone/>
            </a:pPr>
            <a:r>
              <a:rPr lang="en-US" sz="1600" dirty="0" smtClean="0">
                <a:latin typeface="Courier"/>
                <a:cs typeface="Courier"/>
              </a:rPr>
              <a:t>G4LogicalVolume</a:t>
            </a:r>
            <a:r>
              <a:rPr lang="en-US" sz="1600" dirty="0">
                <a:latin typeface="Courier"/>
                <a:cs typeface="Courier"/>
              </a:rPr>
              <a:t>* </a:t>
            </a:r>
            <a:r>
              <a:rPr lang="en-US" sz="1600" dirty="0" err="1">
                <a:latin typeface="Courier"/>
                <a:cs typeface="Courier"/>
              </a:rPr>
              <a:t>fXtalLogic</a:t>
            </a:r>
            <a:r>
              <a:rPr lang="en-US" sz="1600" dirty="0">
                <a:latin typeface="Courier"/>
                <a:cs typeface="Courier"/>
              </a:rPr>
              <a:t> </a:t>
            </a:r>
            <a:r>
              <a:rPr lang="en-US" sz="1600" dirty="0" smtClean="0">
                <a:latin typeface="Courier"/>
                <a:cs typeface="Courier"/>
              </a:rPr>
              <a:t>=</a:t>
            </a:r>
          </a:p>
          <a:p>
            <a:pPr marL="0" indent="0">
              <a:buNone/>
            </a:pPr>
            <a:r>
              <a:rPr lang="en-US" sz="1600" dirty="0" smtClean="0">
                <a:latin typeface="Courier"/>
                <a:cs typeface="Courier"/>
              </a:rPr>
              <a:t>	new G4LogicalCrystalVolume</a:t>
            </a:r>
            <a:r>
              <a:rPr lang="en-US" sz="1600" dirty="0">
                <a:latin typeface="Courier"/>
                <a:cs typeface="Courier"/>
              </a:rPr>
              <a:t>(fXtalSolid,</a:t>
            </a:r>
            <a:r>
              <a:rPr lang="en-US" sz="1600" dirty="0" err="1">
                <a:latin typeface="Courier"/>
                <a:cs typeface="Courier"/>
              </a:rPr>
              <a:t>SiCrystal</a:t>
            </a:r>
            <a:r>
              <a:rPr lang="en-US" sz="1600" dirty="0">
                <a:latin typeface="Courier"/>
                <a:cs typeface="Courier"/>
              </a:rPr>
              <a:t>,"Target");</a:t>
            </a:r>
          </a:p>
          <a:p>
            <a:pPr marL="0" indent="0">
              <a:buNone/>
            </a:pPr>
            <a:r>
              <a:rPr lang="en-US" sz="1600" dirty="0">
                <a:solidFill>
                  <a:schemeClr val="bg1">
                    <a:lumMod val="50000"/>
                  </a:schemeClr>
                </a:solidFill>
                <a:latin typeface="Courier"/>
                <a:cs typeface="Courier"/>
              </a:rPr>
              <a:t>((G4LogicalCrystalVolume*)</a:t>
            </a:r>
            <a:r>
              <a:rPr lang="en-US" sz="1600" dirty="0" err="1">
                <a:solidFill>
                  <a:schemeClr val="bg1">
                    <a:lumMod val="50000"/>
                  </a:schemeClr>
                </a:solidFill>
                <a:latin typeface="Courier"/>
                <a:cs typeface="Courier"/>
              </a:rPr>
              <a:t>fXtalLogic</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AddCrystalData</a:t>
            </a:r>
            <a:r>
              <a:rPr lang="en-US" sz="1600" dirty="0">
                <a:solidFill>
                  <a:schemeClr val="bg1">
                    <a:lumMod val="50000"/>
                  </a:schemeClr>
                </a:solidFill>
                <a:latin typeface="Courier"/>
                <a:cs typeface="Courier"/>
              </a:rPr>
              <a:t>(</a:t>
            </a:r>
          </a:p>
          <a:p>
            <a:pPr marL="0" indent="0">
              <a:buNone/>
            </a:pPr>
            <a:r>
              <a:rPr lang="en-US" sz="1600" dirty="0">
                <a:solidFill>
                  <a:schemeClr val="bg1">
                    <a:lumMod val="50000"/>
                  </a:schemeClr>
                </a:solidFill>
                <a:latin typeface="Courier"/>
                <a:cs typeface="Courier"/>
              </a:rPr>
              <a:t>	new G4CrystalProcessData());</a:t>
            </a:r>
            <a:endParaRPr lang="en-US" sz="1600" dirty="0">
              <a:solidFill>
                <a:srgbClr val="7F7F7F"/>
              </a:solidFill>
              <a:latin typeface="Courier"/>
              <a:cs typeface="Courier"/>
            </a:endParaRPr>
          </a:p>
        </p:txBody>
      </p:sp>
      <p:sp>
        <p:nvSpPr>
          <p:cNvPr id="7" name="Rectangular Callout 6"/>
          <p:cNvSpPr/>
          <p:nvPr/>
        </p:nvSpPr>
        <p:spPr>
          <a:xfrm>
            <a:off x="6116320" y="5435600"/>
            <a:ext cx="2570480" cy="934720"/>
          </a:xfrm>
          <a:prstGeom prst="wedgeRectCallout">
            <a:avLst>
              <a:gd name="adj1" fmla="val 17696"/>
              <a:gd name="adj2" fmla="val -13293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Instantiate a crystalline logical volume with the crystalline material</a:t>
            </a:r>
            <a:endParaRPr lang="en-US" dirty="0"/>
          </a:p>
        </p:txBody>
      </p:sp>
      <p:sp>
        <p:nvSpPr>
          <p:cNvPr id="8" name="Rounded Rectangle 7"/>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5895605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5" name="Content Placeholder 4"/>
          <p:cNvSpPr>
            <a:spLocks noGrp="1"/>
          </p:cNvSpPr>
          <p:nvPr>
            <p:ph idx="1"/>
          </p:nvPr>
        </p:nvSpPr>
        <p:spPr/>
        <p:txBody>
          <a:bodyPr>
            <a:normAutofit/>
          </a:bodyPr>
          <a:lstStyle/>
          <a:p>
            <a:r>
              <a:rPr lang="en-US" dirty="0" smtClean="0"/>
              <a:t>A Geant4 crystal object is instantiated as:</a:t>
            </a:r>
          </a:p>
          <a:p>
            <a:pPr marL="0" indent="0">
              <a:buNone/>
            </a:pPr>
            <a:endParaRPr lang="en-US" sz="2000" dirty="0" smtClean="0">
              <a:latin typeface="Courier"/>
              <a:cs typeface="Courier"/>
            </a:endParaRPr>
          </a:p>
          <a:p>
            <a:pPr marL="0" indent="0">
              <a:buNone/>
            </a:pPr>
            <a:r>
              <a:rPr lang="en-US" sz="1600" dirty="0" smtClean="0">
                <a:solidFill>
                  <a:srgbClr val="7F7F7F"/>
                </a:solidFill>
                <a:latin typeface="Courier"/>
                <a:cs typeface="Courier"/>
              </a:rPr>
              <a:t>G4MaterialCrystal</a:t>
            </a:r>
            <a:r>
              <a:rPr lang="en-US" sz="1600" dirty="0">
                <a:solidFill>
                  <a:srgbClr val="7F7F7F"/>
                </a:solidFill>
                <a:latin typeface="Courier"/>
                <a:cs typeface="Courier"/>
              </a:rPr>
              <a:t>* </a:t>
            </a:r>
            <a:r>
              <a:rPr lang="en-US" sz="1600" dirty="0" err="1">
                <a:solidFill>
                  <a:srgbClr val="7F7F7F"/>
                </a:solidFill>
                <a:latin typeface="Courier"/>
                <a:cs typeface="Courier"/>
              </a:rPr>
              <a:t>SiCrystal</a:t>
            </a:r>
            <a:r>
              <a:rPr lang="en-US" sz="1600" dirty="0">
                <a:solidFill>
                  <a:srgbClr val="7F7F7F"/>
                </a:solidFill>
                <a:latin typeface="Courier"/>
                <a:cs typeface="Courier"/>
              </a:rPr>
              <a:t> </a:t>
            </a:r>
            <a:r>
              <a:rPr lang="en-US" sz="1600" dirty="0" smtClean="0">
                <a:solidFill>
                  <a:srgbClr val="7F7F7F"/>
                </a:solidFill>
                <a:latin typeface="Courier"/>
                <a:cs typeface="Courier"/>
              </a:rPr>
              <a:t>=</a:t>
            </a:r>
          </a:p>
          <a:p>
            <a:pPr marL="0" indent="0">
              <a:buNone/>
            </a:pPr>
            <a:r>
              <a:rPr lang="en-US" sz="1600" dirty="0">
                <a:solidFill>
                  <a:srgbClr val="7F7F7F"/>
                </a:solidFill>
                <a:latin typeface="Courier"/>
                <a:cs typeface="Courier"/>
              </a:rPr>
              <a:t>	</a:t>
            </a:r>
            <a:r>
              <a:rPr lang="en-US" sz="1600" dirty="0" smtClean="0">
                <a:solidFill>
                  <a:srgbClr val="7F7F7F"/>
                </a:solidFill>
                <a:latin typeface="Courier"/>
                <a:cs typeface="Courier"/>
              </a:rPr>
              <a:t>new G4MaterialCrystal</a:t>
            </a:r>
            <a:r>
              <a:rPr lang="en-US" sz="1600" dirty="0">
                <a:solidFill>
                  <a:srgbClr val="7F7F7F"/>
                </a:solidFill>
                <a:latin typeface="Courier"/>
                <a:cs typeface="Courier"/>
              </a:rPr>
              <a:t>(Si);</a:t>
            </a:r>
          </a:p>
          <a:p>
            <a:pPr marL="0" indent="0">
              <a:buNone/>
            </a:pPr>
            <a:r>
              <a:rPr lang="en-US" sz="1600" dirty="0" err="1" smtClean="0">
                <a:solidFill>
                  <a:schemeClr val="bg1">
                    <a:lumMod val="50000"/>
                  </a:schemeClr>
                </a:solidFill>
                <a:latin typeface="Courier"/>
                <a:cs typeface="Courier"/>
              </a:rPr>
              <a:t>SiCrystal</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AddCrystalLattice</a:t>
            </a:r>
            <a:r>
              <a:rPr lang="en-US" sz="1600" dirty="0">
                <a:solidFill>
                  <a:schemeClr val="bg1">
                    <a:lumMod val="50000"/>
                  </a:schemeClr>
                </a:solidFill>
                <a:latin typeface="Courier"/>
                <a:cs typeface="Courier"/>
              </a:rPr>
              <a:t>(</a:t>
            </a:r>
            <a:r>
              <a:rPr lang="en-US" sz="1600" dirty="0" smtClean="0">
                <a:solidFill>
                  <a:schemeClr val="bg1">
                    <a:lumMod val="50000"/>
                  </a:schemeClr>
                </a:solidFill>
                <a:latin typeface="Courier"/>
                <a:cs typeface="Courier"/>
              </a:rPr>
              <a:t>14,</a:t>
            </a:r>
          </a:p>
          <a:p>
            <a:pPr marL="0" indent="0">
              <a:buNone/>
            </a:pP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new G4CrystalLatticeDiamond</a:t>
            </a:r>
            <a:r>
              <a:rPr lang="en-US" sz="1600" dirty="0">
                <a:solidFill>
                  <a:schemeClr val="bg1">
                    <a:lumMod val="50000"/>
                  </a:schemeClr>
                </a:solidFill>
                <a:latin typeface="Courier"/>
                <a:cs typeface="Courier"/>
              </a:rPr>
              <a:t>());</a:t>
            </a:r>
            <a:endParaRPr lang="en-US" sz="1600" dirty="0" smtClean="0">
              <a:solidFill>
                <a:schemeClr val="bg1">
                  <a:lumMod val="50000"/>
                </a:schemeClr>
              </a:solidFill>
              <a:latin typeface="Courier"/>
              <a:cs typeface="Courier"/>
            </a:endParaRPr>
          </a:p>
          <a:p>
            <a:pPr marL="0" indent="0">
              <a:buNone/>
            </a:pPr>
            <a:endParaRPr lang="en-US" sz="1600" dirty="0" smtClean="0"/>
          </a:p>
          <a:p>
            <a:pPr marL="0" indent="0">
              <a:buNone/>
            </a:pPr>
            <a:r>
              <a:rPr lang="en-US" sz="1600" dirty="0" smtClean="0">
                <a:latin typeface="Courier"/>
                <a:cs typeface="Courier"/>
              </a:rPr>
              <a:t>G4LogicalVolume</a:t>
            </a:r>
            <a:r>
              <a:rPr lang="en-US" sz="1600" dirty="0">
                <a:latin typeface="Courier"/>
                <a:cs typeface="Courier"/>
              </a:rPr>
              <a:t>* </a:t>
            </a:r>
            <a:r>
              <a:rPr lang="en-US" sz="1600" dirty="0" err="1">
                <a:latin typeface="Courier"/>
                <a:cs typeface="Courier"/>
              </a:rPr>
              <a:t>fXtalLogic</a:t>
            </a:r>
            <a:r>
              <a:rPr lang="en-US" sz="1600" dirty="0">
                <a:latin typeface="Courier"/>
                <a:cs typeface="Courier"/>
              </a:rPr>
              <a:t> </a:t>
            </a:r>
            <a:r>
              <a:rPr lang="en-US" sz="1600" dirty="0" smtClean="0">
                <a:latin typeface="Courier"/>
                <a:cs typeface="Courier"/>
              </a:rPr>
              <a:t>=</a:t>
            </a:r>
          </a:p>
          <a:p>
            <a:pPr marL="0" indent="0">
              <a:buNone/>
            </a:pPr>
            <a:r>
              <a:rPr lang="en-US" sz="1600" dirty="0" smtClean="0">
                <a:latin typeface="Courier"/>
                <a:cs typeface="Courier"/>
              </a:rPr>
              <a:t>	new G4LogicalCrystalVolume</a:t>
            </a:r>
            <a:r>
              <a:rPr lang="en-US" sz="1600" dirty="0">
                <a:latin typeface="Courier"/>
                <a:cs typeface="Courier"/>
              </a:rPr>
              <a:t>(fXtalSolid,</a:t>
            </a:r>
            <a:r>
              <a:rPr lang="en-US" sz="1600" dirty="0" err="1">
                <a:latin typeface="Courier"/>
                <a:cs typeface="Courier"/>
              </a:rPr>
              <a:t>SiCrystal</a:t>
            </a:r>
            <a:r>
              <a:rPr lang="en-US" sz="1600" dirty="0">
                <a:latin typeface="Courier"/>
                <a:cs typeface="Courier"/>
              </a:rPr>
              <a:t>,"Target");</a:t>
            </a:r>
          </a:p>
          <a:p>
            <a:pPr marL="0" indent="0">
              <a:buNone/>
            </a:pPr>
            <a:r>
              <a:rPr lang="en-US" sz="1600" dirty="0" smtClean="0">
                <a:solidFill>
                  <a:srgbClr val="292934"/>
                </a:solidFill>
                <a:latin typeface="Courier"/>
                <a:cs typeface="Courier"/>
              </a:rPr>
              <a:t>(</a:t>
            </a:r>
            <a:r>
              <a:rPr lang="en-US" sz="1600" dirty="0">
                <a:solidFill>
                  <a:srgbClr val="292934"/>
                </a:solidFill>
                <a:latin typeface="Courier"/>
                <a:cs typeface="Courier"/>
              </a:rPr>
              <a:t>(G4LogicalCrystalVolume*</a:t>
            </a:r>
            <a:r>
              <a:rPr lang="en-US" sz="1600" dirty="0" smtClean="0">
                <a:solidFill>
                  <a:srgbClr val="292934"/>
                </a:solidFill>
                <a:latin typeface="Courier"/>
                <a:cs typeface="Courier"/>
              </a:rPr>
              <a:t>)</a:t>
            </a:r>
            <a:r>
              <a:rPr lang="en-US" sz="1600" dirty="0" err="1" smtClean="0">
                <a:solidFill>
                  <a:srgbClr val="292934"/>
                </a:solidFill>
                <a:latin typeface="Courier"/>
                <a:cs typeface="Courier"/>
              </a:rPr>
              <a:t>fXtalLogic</a:t>
            </a:r>
            <a:r>
              <a:rPr lang="en-US" sz="1600" dirty="0" smtClean="0">
                <a:solidFill>
                  <a:srgbClr val="292934"/>
                </a:solidFill>
                <a:latin typeface="Courier"/>
                <a:cs typeface="Courier"/>
              </a:rPr>
              <a:t>)-&gt;</a:t>
            </a:r>
            <a:r>
              <a:rPr lang="en-US" sz="1600" dirty="0" err="1">
                <a:solidFill>
                  <a:srgbClr val="292934"/>
                </a:solidFill>
                <a:latin typeface="Courier"/>
                <a:cs typeface="Courier"/>
              </a:rPr>
              <a:t>AddCrystalData</a:t>
            </a:r>
            <a:r>
              <a:rPr lang="en-US" sz="1600" dirty="0" smtClean="0">
                <a:solidFill>
                  <a:srgbClr val="292934"/>
                </a:solidFill>
                <a:latin typeface="Courier"/>
                <a:cs typeface="Courier"/>
              </a:rPr>
              <a:t>(</a:t>
            </a:r>
          </a:p>
          <a:p>
            <a:pPr marL="0" indent="0">
              <a:buNone/>
            </a:pPr>
            <a:r>
              <a:rPr lang="en-US" sz="1600" dirty="0">
                <a:solidFill>
                  <a:srgbClr val="292934"/>
                </a:solidFill>
                <a:latin typeface="Courier"/>
                <a:cs typeface="Courier"/>
              </a:rPr>
              <a:t>	new G4CrystalProcessData()</a:t>
            </a:r>
            <a:r>
              <a:rPr lang="en-US" sz="1600" dirty="0" smtClean="0">
                <a:solidFill>
                  <a:srgbClr val="292934"/>
                </a:solidFill>
                <a:latin typeface="Courier"/>
                <a:cs typeface="Courier"/>
              </a:rPr>
              <a:t>)</a:t>
            </a:r>
            <a:r>
              <a:rPr lang="en-US" sz="1600" dirty="0">
                <a:solidFill>
                  <a:srgbClr val="292934"/>
                </a:solidFill>
                <a:latin typeface="Courier"/>
                <a:cs typeface="Courier"/>
              </a:rPr>
              <a:t>;</a:t>
            </a:r>
          </a:p>
        </p:txBody>
      </p:sp>
      <p:sp>
        <p:nvSpPr>
          <p:cNvPr id="6" name="Rectangular Callout 5"/>
          <p:cNvSpPr/>
          <p:nvPr/>
        </p:nvSpPr>
        <p:spPr>
          <a:xfrm>
            <a:off x="284480" y="5542280"/>
            <a:ext cx="4693920" cy="934720"/>
          </a:xfrm>
          <a:prstGeom prst="wedgeRectCallout">
            <a:avLst>
              <a:gd name="adj1" fmla="val 20971"/>
              <a:gd name="adj2" fmla="val -9054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Add crystal data to the logical crystal volume</a:t>
            </a:r>
          </a:p>
          <a:p>
            <a:pPr algn="ctr"/>
            <a:r>
              <a:rPr lang="en-US" dirty="0" smtClean="0">
                <a:solidFill>
                  <a:srgbClr val="292934"/>
                </a:solidFill>
                <a:latin typeface="Courier"/>
                <a:cs typeface="Courier"/>
              </a:rPr>
              <a:t>G4CrystalProcessData is a derived class of G4CrystalData</a:t>
            </a:r>
            <a:endParaRPr lang="en-US" dirty="0"/>
          </a:p>
        </p:txBody>
      </p:sp>
      <p:sp>
        <p:nvSpPr>
          <p:cNvPr id="8" name="Rounded Rectangle 7"/>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085894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3" name="Text Placeholder 2"/>
          <p:cNvSpPr>
            <a:spLocks noGrp="1"/>
          </p:cNvSpPr>
          <p:nvPr>
            <p:ph type="body" idx="1"/>
          </p:nvPr>
        </p:nvSpPr>
        <p:spPr/>
        <p:txBody>
          <a:bodyPr/>
          <a:lstStyle/>
          <a:p>
            <a:r>
              <a:rPr lang="en-US" dirty="0" smtClean="0"/>
              <a:t>Standard material</a:t>
            </a:r>
            <a:endParaRPr lang="en-US" dirty="0"/>
          </a:p>
        </p:txBody>
      </p:sp>
      <p:sp>
        <p:nvSpPr>
          <p:cNvPr id="5" name="Content Placeholder 4"/>
          <p:cNvSpPr>
            <a:spLocks noGrp="1"/>
          </p:cNvSpPr>
          <p:nvPr>
            <p:ph sz="half" idx="2"/>
          </p:nvPr>
        </p:nvSpPr>
        <p:spPr/>
        <p:txBody>
          <a:bodyPr>
            <a:normAutofit/>
          </a:bodyPr>
          <a:lstStyle/>
          <a:p>
            <a:pPr marL="0" indent="0">
              <a:buNone/>
            </a:pPr>
            <a:r>
              <a:rPr lang="en-US" sz="1400" dirty="0" smtClean="0">
                <a:latin typeface="Courier"/>
                <a:cs typeface="Courier"/>
              </a:rPr>
              <a:t>G4Material* Si =</a:t>
            </a:r>
          </a:p>
          <a:p>
            <a:pPr marL="0" indent="0">
              <a:buNone/>
            </a:pPr>
            <a:r>
              <a:rPr lang="en-US" sz="1400" dirty="0" smtClean="0">
                <a:latin typeface="Courier"/>
                <a:cs typeface="Courier"/>
              </a:rPr>
              <a:t>G4NistManager</a:t>
            </a:r>
            <a:r>
              <a:rPr lang="en-US" sz="1400" dirty="0">
                <a:latin typeface="Courier"/>
                <a:cs typeface="Courier"/>
              </a:rPr>
              <a:t>::Instance()-</a:t>
            </a:r>
            <a:r>
              <a:rPr lang="en-US" sz="1400" dirty="0" smtClean="0">
                <a:latin typeface="Courier"/>
                <a:cs typeface="Courier"/>
              </a:rPr>
              <a:t>&gt; </a:t>
            </a:r>
            <a:r>
              <a:rPr lang="en-US" sz="1400" dirty="0" err="1" smtClean="0">
                <a:latin typeface="Courier"/>
                <a:cs typeface="Courier"/>
              </a:rPr>
              <a:t>FindOrBuildMaterial</a:t>
            </a:r>
            <a:r>
              <a:rPr lang="en-US" sz="1400" dirty="0">
                <a:latin typeface="Courier"/>
                <a:cs typeface="Courier"/>
              </a:rPr>
              <a:t>("G4_Si")</a:t>
            </a:r>
            <a:r>
              <a:rPr lang="en-US" sz="1400" dirty="0" smtClean="0">
                <a:latin typeface="Courier"/>
                <a:cs typeface="Courier"/>
              </a:rPr>
              <a:t>;</a:t>
            </a:r>
            <a:endParaRPr lang="en-US" sz="1400" dirty="0">
              <a:latin typeface="Courier"/>
              <a:cs typeface="Courier"/>
            </a:endParaRPr>
          </a:p>
          <a:p>
            <a:pPr marL="0" indent="0">
              <a:buNone/>
            </a:pPr>
            <a:endParaRPr lang="en-US" sz="1400" dirty="0" smtClean="0"/>
          </a:p>
          <a:p>
            <a:pPr marL="0" indent="0">
              <a:buNone/>
            </a:pPr>
            <a:endParaRPr lang="en-US" sz="1400" dirty="0" smtClean="0">
              <a:latin typeface="Courier"/>
              <a:cs typeface="Courier"/>
            </a:endParaRPr>
          </a:p>
          <a:p>
            <a:pPr marL="0" indent="0">
              <a:buNone/>
            </a:pPr>
            <a:endParaRPr lang="en-US" sz="1400" dirty="0" smtClean="0">
              <a:latin typeface="Courier"/>
              <a:cs typeface="Courier"/>
            </a:endParaRPr>
          </a:p>
          <a:p>
            <a:pPr marL="0" indent="0">
              <a:buNone/>
            </a:pPr>
            <a:endParaRPr lang="en-US" sz="1400" dirty="0">
              <a:latin typeface="Courier"/>
              <a:cs typeface="Courier"/>
            </a:endParaRPr>
          </a:p>
        </p:txBody>
      </p:sp>
      <p:sp>
        <p:nvSpPr>
          <p:cNvPr id="4" name="Text Placeholder 3"/>
          <p:cNvSpPr>
            <a:spLocks noGrp="1"/>
          </p:cNvSpPr>
          <p:nvPr>
            <p:ph type="body" sz="quarter" idx="3"/>
          </p:nvPr>
        </p:nvSpPr>
        <p:spPr/>
        <p:txBody>
          <a:bodyPr/>
          <a:lstStyle/>
          <a:p>
            <a:r>
              <a:rPr lang="en-US" dirty="0" smtClean="0"/>
              <a:t>Crystal material</a:t>
            </a:r>
            <a:endParaRPr lang="en-US" dirty="0"/>
          </a:p>
        </p:txBody>
      </p:sp>
      <p:sp>
        <p:nvSpPr>
          <p:cNvPr id="6" name="Content Placeholder 5"/>
          <p:cNvSpPr>
            <a:spLocks noGrp="1"/>
          </p:cNvSpPr>
          <p:nvPr>
            <p:ph sz="quarter" idx="4"/>
          </p:nvPr>
        </p:nvSpPr>
        <p:spPr/>
        <p:txBody>
          <a:bodyPr>
            <a:normAutofit/>
          </a:bodyPr>
          <a:lstStyle/>
          <a:p>
            <a:pPr marL="0" indent="0">
              <a:buNone/>
            </a:pPr>
            <a:r>
              <a:rPr lang="en-US" sz="1400" dirty="0">
                <a:latin typeface="Courier"/>
                <a:cs typeface="Courier"/>
              </a:rPr>
              <a:t>G4MaterialCrystal* </a:t>
            </a:r>
            <a:r>
              <a:rPr lang="en-US" sz="1400" dirty="0" err="1">
                <a:latin typeface="Courier"/>
                <a:cs typeface="Courier"/>
              </a:rPr>
              <a:t>SiCrystal</a:t>
            </a:r>
            <a:r>
              <a:rPr lang="en-US" sz="1400" dirty="0">
                <a:latin typeface="Courier"/>
                <a:cs typeface="Courier"/>
              </a:rPr>
              <a:t> =</a:t>
            </a:r>
          </a:p>
          <a:p>
            <a:pPr marL="0" indent="0">
              <a:buNone/>
            </a:pPr>
            <a:r>
              <a:rPr lang="en-US" sz="1400" dirty="0" smtClean="0">
                <a:latin typeface="Courier"/>
                <a:cs typeface="Courier"/>
              </a:rPr>
              <a:t>new </a:t>
            </a:r>
            <a:r>
              <a:rPr lang="en-US" sz="1400" dirty="0">
                <a:latin typeface="Courier"/>
                <a:cs typeface="Courier"/>
              </a:rPr>
              <a:t>G4MaterialCrystal(Si);</a:t>
            </a:r>
          </a:p>
          <a:p>
            <a:pPr marL="0" indent="0">
              <a:buNone/>
            </a:pPr>
            <a:endParaRPr lang="en-US" sz="1400" dirty="0" smtClean="0">
              <a:latin typeface="Courier"/>
              <a:cs typeface="Courier"/>
            </a:endParaRPr>
          </a:p>
          <a:p>
            <a:pPr marL="0" indent="0">
              <a:buNone/>
            </a:pPr>
            <a:r>
              <a:rPr lang="en-US" sz="1400" dirty="0" err="1" smtClean="0">
                <a:latin typeface="Courier"/>
                <a:cs typeface="Courier"/>
              </a:rPr>
              <a:t>SiCrystal</a:t>
            </a:r>
            <a:r>
              <a:rPr lang="en-US" sz="1400" dirty="0">
                <a:latin typeface="Courier"/>
                <a:cs typeface="Courier"/>
              </a:rPr>
              <a:t>-&gt;</a:t>
            </a:r>
            <a:r>
              <a:rPr lang="en-US" sz="1400" dirty="0" err="1">
                <a:latin typeface="Courier"/>
                <a:cs typeface="Courier"/>
              </a:rPr>
              <a:t>AddCrystalLattice</a:t>
            </a:r>
            <a:r>
              <a:rPr lang="en-US" sz="1400" dirty="0">
                <a:latin typeface="Courier"/>
                <a:cs typeface="Courier"/>
              </a:rPr>
              <a:t>(14,</a:t>
            </a:r>
          </a:p>
          <a:p>
            <a:pPr marL="0" indent="0">
              <a:buNone/>
            </a:pPr>
            <a:r>
              <a:rPr lang="en-US" sz="1400" dirty="0" smtClean="0">
                <a:latin typeface="Courier"/>
                <a:cs typeface="Courier"/>
              </a:rPr>
              <a:t>new G4CrystalLatticeDiamond</a:t>
            </a:r>
            <a:r>
              <a:rPr lang="en-US" sz="1400" dirty="0">
                <a:latin typeface="Courier"/>
                <a:cs typeface="Courier"/>
              </a:rPr>
              <a:t>())</a:t>
            </a:r>
            <a:r>
              <a:rPr lang="en-US" sz="1400" dirty="0" smtClean="0">
                <a:latin typeface="Courier"/>
                <a:cs typeface="Courier"/>
              </a:rPr>
              <a:t>;</a:t>
            </a:r>
            <a:endParaRPr lang="en-US" sz="1400" dirty="0">
              <a:latin typeface="Courier"/>
              <a:cs typeface="Courier"/>
            </a:endParaRPr>
          </a:p>
        </p:txBody>
      </p:sp>
      <p:sp>
        <p:nvSpPr>
          <p:cNvPr id="7" name="Rectangle 6"/>
          <p:cNvSpPr/>
          <p:nvPr/>
        </p:nvSpPr>
        <p:spPr>
          <a:xfrm>
            <a:off x="457200" y="4746378"/>
            <a:ext cx="3931920" cy="738664"/>
          </a:xfrm>
          <a:prstGeom prst="rect">
            <a:avLst/>
          </a:prstGeom>
        </p:spPr>
        <p:txBody>
          <a:bodyPr wrap="square">
            <a:spAutoFit/>
          </a:bodyPr>
          <a:lstStyle/>
          <a:p>
            <a:r>
              <a:rPr lang="en-US" sz="1400" dirty="0">
                <a:latin typeface="Courier"/>
                <a:cs typeface="Courier"/>
              </a:rPr>
              <a:t>G4LogicalVolume* </a:t>
            </a:r>
            <a:r>
              <a:rPr lang="en-US" sz="1400" dirty="0" err="1">
                <a:latin typeface="Courier"/>
                <a:cs typeface="Courier"/>
              </a:rPr>
              <a:t>fXtalLogic</a:t>
            </a:r>
            <a:r>
              <a:rPr lang="en-US" sz="1400" dirty="0">
                <a:latin typeface="Courier"/>
                <a:cs typeface="Courier"/>
              </a:rPr>
              <a:t> = new G4LogicalVolume(</a:t>
            </a:r>
            <a:r>
              <a:rPr lang="en-US" sz="1400" dirty="0" err="1">
                <a:latin typeface="Courier"/>
                <a:cs typeface="Courier"/>
              </a:rPr>
              <a:t>fXtalSolid,Si</a:t>
            </a:r>
            <a:r>
              <a:rPr lang="en-US" sz="1400" dirty="0">
                <a:latin typeface="Courier"/>
                <a:cs typeface="Courier"/>
              </a:rPr>
              <a:t>,</a:t>
            </a:r>
          </a:p>
          <a:p>
            <a:r>
              <a:rPr lang="en-US" sz="1400" dirty="0" smtClean="0">
                <a:latin typeface="Courier"/>
                <a:cs typeface="Courier"/>
              </a:rPr>
              <a:t>"Target");</a:t>
            </a:r>
            <a:endParaRPr lang="en-US" sz="1400" dirty="0">
              <a:latin typeface="Courier"/>
              <a:cs typeface="Courier"/>
            </a:endParaRPr>
          </a:p>
        </p:txBody>
      </p:sp>
      <p:sp>
        <p:nvSpPr>
          <p:cNvPr id="8" name="Rectangle 7"/>
          <p:cNvSpPr/>
          <p:nvPr/>
        </p:nvSpPr>
        <p:spPr>
          <a:xfrm>
            <a:off x="4754880" y="4704398"/>
            <a:ext cx="3931920" cy="1600438"/>
          </a:xfrm>
          <a:prstGeom prst="rect">
            <a:avLst/>
          </a:prstGeom>
        </p:spPr>
        <p:txBody>
          <a:bodyPr wrap="square">
            <a:spAutoFit/>
          </a:bodyPr>
          <a:lstStyle/>
          <a:p>
            <a:r>
              <a:rPr lang="en-US" sz="1400" dirty="0">
                <a:latin typeface="Courier"/>
                <a:cs typeface="Courier"/>
              </a:rPr>
              <a:t>G4LogicalVolume* </a:t>
            </a:r>
            <a:r>
              <a:rPr lang="en-US" sz="1400" dirty="0" err="1">
                <a:latin typeface="Courier"/>
                <a:cs typeface="Courier"/>
              </a:rPr>
              <a:t>fXtalLogic</a:t>
            </a:r>
            <a:r>
              <a:rPr lang="en-US" sz="1400" dirty="0">
                <a:latin typeface="Courier"/>
                <a:cs typeface="Courier"/>
              </a:rPr>
              <a:t> = new G4LogicalCrystalVolume(</a:t>
            </a:r>
            <a:r>
              <a:rPr lang="en-US" sz="1400" dirty="0" err="1">
                <a:latin typeface="Courier"/>
                <a:cs typeface="Courier"/>
              </a:rPr>
              <a:t>fXtalSolid</a:t>
            </a:r>
            <a:r>
              <a:rPr lang="en-US" sz="1400" dirty="0">
                <a:latin typeface="Courier"/>
                <a:cs typeface="Courier"/>
              </a:rPr>
              <a:t>,</a:t>
            </a:r>
          </a:p>
          <a:p>
            <a:r>
              <a:rPr lang="en-US" sz="1400" dirty="0" err="1">
                <a:latin typeface="Courier"/>
                <a:cs typeface="Courier"/>
              </a:rPr>
              <a:t>SiCrystal</a:t>
            </a:r>
            <a:r>
              <a:rPr lang="en-US" sz="1400" dirty="0">
                <a:latin typeface="Courier"/>
                <a:cs typeface="Courier"/>
              </a:rPr>
              <a:t>,"Target");</a:t>
            </a:r>
          </a:p>
          <a:p>
            <a:endParaRPr lang="en-US" sz="1400" dirty="0">
              <a:latin typeface="Courier"/>
              <a:cs typeface="Courier"/>
            </a:endParaRPr>
          </a:p>
          <a:p>
            <a:r>
              <a:rPr lang="en-US" sz="1400" dirty="0">
                <a:latin typeface="Courier"/>
                <a:cs typeface="Courier"/>
              </a:rPr>
              <a:t>((G4LogicalCrystalVolume*)</a:t>
            </a:r>
          </a:p>
          <a:p>
            <a:r>
              <a:rPr lang="en-US" sz="1400" dirty="0" err="1">
                <a:latin typeface="Courier"/>
                <a:cs typeface="Courier"/>
              </a:rPr>
              <a:t>fXtalLogic</a:t>
            </a:r>
            <a:r>
              <a:rPr lang="en-US" sz="1400" dirty="0">
                <a:latin typeface="Courier"/>
                <a:cs typeface="Courier"/>
              </a:rPr>
              <a:t>)-&gt;</a:t>
            </a:r>
            <a:r>
              <a:rPr lang="en-US" sz="1400" dirty="0" err="1">
                <a:latin typeface="Courier"/>
                <a:cs typeface="Courier"/>
              </a:rPr>
              <a:t>AddCrystalData</a:t>
            </a:r>
            <a:r>
              <a:rPr lang="en-US" sz="1400" dirty="0">
                <a:latin typeface="Courier"/>
                <a:cs typeface="Courier"/>
              </a:rPr>
              <a:t>(</a:t>
            </a:r>
          </a:p>
          <a:p>
            <a:r>
              <a:rPr lang="en-US" sz="1400" dirty="0">
                <a:latin typeface="Courier"/>
                <a:cs typeface="Courier"/>
              </a:rPr>
              <a:t>new G4CrystalProcessData());</a:t>
            </a:r>
          </a:p>
        </p:txBody>
      </p:sp>
      <p:sp>
        <p:nvSpPr>
          <p:cNvPr id="10" name="Rounded Rectangle 9"/>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9246334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Introduction</a:t>
            </a:r>
            <a:endParaRPr lang="en-US" dirty="0"/>
          </a:p>
        </p:txBody>
      </p:sp>
      <p:sp>
        <p:nvSpPr>
          <p:cNvPr id="7" name="Text Placeholder 6"/>
          <p:cNvSpPr>
            <a:spLocks noGrp="1"/>
          </p:cNvSpPr>
          <p:nvPr>
            <p:ph type="body" idx="1"/>
          </p:nvPr>
        </p:nvSpPr>
        <p:spPr/>
        <p:txBody>
          <a:bodyPr/>
          <a:lstStyle/>
          <a:p>
            <a:endParaRPr lang="en-US" dirty="0"/>
          </a:p>
        </p:txBody>
      </p:sp>
      <p:pic>
        <p:nvPicPr>
          <p:cNvPr id="3" name="Picture 2"/>
          <p:cNvPicPr>
            <a:picLocks noChangeAspect="1"/>
          </p:cNvPicPr>
          <p:nvPr/>
        </p:nvPicPr>
        <p:blipFill>
          <a:blip r:embed="rId2"/>
          <a:stretch>
            <a:fillRect/>
          </a:stretch>
        </p:blipFill>
        <p:spPr>
          <a:xfrm>
            <a:off x="0" y="-2240280"/>
            <a:ext cx="9144000" cy="5877815"/>
          </a:xfrm>
          <a:prstGeom prst="rect">
            <a:avLst/>
          </a:prstGeom>
        </p:spPr>
      </p:pic>
    </p:spTree>
    <p:extLst>
      <p:ext uri="{BB962C8B-B14F-4D97-AF65-F5344CB8AC3E}">
        <p14:creationId xmlns:p14="http://schemas.microsoft.com/office/powerpoint/2010/main" val="38575745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5" name="Content Placeholder 4"/>
          <p:cNvSpPr>
            <a:spLocks noGrp="1"/>
          </p:cNvSpPr>
          <p:nvPr>
            <p:ph idx="1"/>
          </p:nvPr>
        </p:nvSpPr>
        <p:spPr/>
        <p:txBody>
          <a:bodyPr>
            <a:normAutofit fontScale="92500" lnSpcReduction="10000"/>
          </a:bodyPr>
          <a:lstStyle/>
          <a:p>
            <a:r>
              <a:rPr lang="en-US" dirty="0" smtClean="0"/>
              <a:t>In a Geant4 process, you can ask if the logical volume is a crystal and get the crystal data:</a:t>
            </a:r>
          </a:p>
          <a:p>
            <a:pPr marL="0" indent="0">
              <a:buNone/>
            </a:pPr>
            <a:endParaRPr lang="en-US" sz="2000" dirty="0" smtClean="0">
              <a:latin typeface="Courier"/>
              <a:cs typeface="Courier"/>
            </a:endParaRPr>
          </a:p>
          <a:p>
            <a:pPr marL="0" indent="0">
              <a:buNone/>
            </a:pPr>
            <a:r>
              <a:rPr lang="en-US" sz="1600" dirty="0" smtClean="0">
                <a:solidFill>
                  <a:srgbClr val="292934"/>
                </a:solidFill>
                <a:latin typeface="Courier"/>
                <a:cs typeface="Courier"/>
              </a:rPr>
              <a:t>if</a:t>
            </a:r>
            <a:r>
              <a:rPr lang="en-US" sz="1600" dirty="0">
                <a:solidFill>
                  <a:srgbClr val="292934"/>
                </a:solidFill>
                <a:latin typeface="Courier"/>
                <a:cs typeface="Courier"/>
              </a:rPr>
              <a:t>(G4CrystalManager::</a:t>
            </a:r>
            <a:r>
              <a:rPr lang="en-US" sz="1600" dirty="0" err="1">
                <a:solidFill>
                  <a:srgbClr val="292934"/>
                </a:solidFill>
                <a:latin typeface="Courier"/>
                <a:cs typeface="Courier"/>
              </a:rPr>
              <a:t>GetManager</a:t>
            </a:r>
            <a:r>
              <a:rPr lang="en-US" sz="1600" dirty="0">
                <a:solidFill>
                  <a:srgbClr val="292934"/>
                </a:solidFill>
                <a:latin typeface="Courier"/>
                <a:cs typeface="Courier"/>
              </a:rPr>
              <a:t>()-&gt;Has(</a:t>
            </a:r>
            <a:r>
              <a:rPr lang="en-US" sz="1600" dirty="0" err="1">
                <a:solidFill>
                  <a:srgbClr val="292934"/>
                </a:solidFill>
                <a:latin typeface="Courier"/>
                <a:cs typeface="Courier"/>
              </a:rPr>
              <a:t>logVolume</a:t>
            </a:r>
            <a:r>
              <a:rPr lang="en-US" sz="1600" dirty="0">
                <a:solidFill>
                  <a:srgbClr val="292934"/>
                </a:solidFill>
                <a:latin typeface="Courier"/>
                <a:cs typeface="Courier"/>
              </a:rPr>
              <a:t>))</a:t>
            </a:r>
            <a:r>
              <a:rPr lang="en-US" sz="1600" dirty="0" smtClean="0">
                <a:solidFill>
                  <a:srgbClr val="292934"/>
                </a:solidFill>
                <a:latin typeface="Courier"/>
                <a:cs typeface="Courier"/>
              </a:rPr>
              <a:t>{</a:t>
            </a:r>
          </a:p>
          <a:p>
            <a:pPr marL="0" indent="0">
              <a:buNone/>
            </a:pPr>
            <a:r>
              <a:rPr lang="en-US" sz="1600" dirty="0" smtClean="0">
                <a:solidFill>
                  <a:schemeClr val="bg1">
                    <a:lumMod val="50000"/>
                  </a:schemeClr>
                </a:solidFill>
                <a:latin typeface="Courier"/>
                <a:cs typeface="Courier"/>
              </a:rPr>
              <a:t>	</a:t>
            </a:r>
            <a:r>
              <a:rPr lang="en-US" sz="1600" dirty="0">
                <a:solidFill>
                  <a:schemeClr val="bg1">
                    <a:lumMod val="50000"/>
                  </a:schemeClr>
                </a:solidFill>
                <a:latin typeface="Courier"/>
                <a:cs typeface="Courier"/>
              </a:rPr>
              <a:t>G4LogicalCrystalVolume* </a:t>
            </a:r>
            <a:r>
              <a:rPr lang="en-US" sz="1600" dirty="0" err="1">
                <a:solidFill>
                  <a:schemeClr val="bg1">
                    <a:lumMod val="50000"/>
                  </a:schemeClr>
                </a:solidFill>
                <a:latin typeface="Courier"/>
                <a:cs typeface="Courier"/>
              </a:rPr>
              <a:t>logCrystal</a:t>
            </a:r>
            <a:r>
              <a:rPr lang="en-US" sz="1600" dirty="0">
                <a:solidFill>
                  <a:schemeClr val="bg1">
                    <a:lumMod val="50000"/>
                  </a:schemeClr>
                </a:solidFill>
                <a:latin typeface="Courier"/>
                <a:cs typeface="Courier"/>
              </a:rPr>
              <a:t> =</a:t>
            </a:r>
          </a:p>
          <a:p>
            <a:pPr marL="0" indent="0">
              <a:buNone/>
            </a:pPr>
            <a:r>
              <a:rPr lang="en-US" sz="1600" dirty="0">
                <a:solidFill>
                  <a:schemeClr val="bg1">
                    <a:lumMod val="50000"/>
                  </a:schemeClr>
                </a:solidFill>
                <a:latin typeface="Courier"/>
                <a:cs typeface="Courier"/>
              </a:rPr>
              <a:t>		(G4LogicalCrystalVolume*) </a:t>
            </a:r>
            <a:r>
              <a:rPr lang="en-US" sz="1600" dirty="0" err="1">
                <a:solidFill>
                  <a:schemeClr val="bg1">
                    <a:lumMod val="50000"/>
                  </a:schemeClr>
                </a:solidFill>
                <a:latin typeface="Courier"/>
                <a:cs typeface="Courier"/>
              </a:rPr>
              <a:t>logVolume</a:t>
            </a:r>
            <a:r>
              <a:rPr lang="en-US" sz="1600" dirty="0">
                <a:solidFill>
                  <a:schemeClr val="bg1">
                    <a:lumMod val="50000"/>
                  </a:schemeClr>
                </a:solidFill>
                <a:latin typeface="Courier"/>
                <a:cs typeface="Courier"/>
              </a:rPr>
              <a:t>;</a:t>
            </a:r>
          </a:p>
          <a:p>
            <a:pPr marL="0" indent="0">
              <a:buNone/>
            </a:pPr>
            <a:r>
              <a:rPr lang="en-US" sz="1600" dirty="0">
                <a:solidFill>
                  <a:schemeClr val="bg1">
                    <a:lumMod val="50000"/>
                  </a:schemeClr>
                </a:solidFill>
                <a:latin typeface="Courier"/>
                <a:cs typeface="Courier"/>
              </a:rPr>
              <a:t>	if(</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 -1){</a:t>
            </a:r>
          </a:p>
          <a:p>
            <a:pPr marL="0" indent="0">
              <a:buNone/>
            </a:pPr>
            <a:r>
              <a:rPr lang="en-US" sz="1600" dirty="0">
                <a:solidFill>
                  <a:schemeClr val="bg1">
                    <a:lumMod val="50000"/>
                  </a:schemeClr>
                </a:solidFill>
                <a:latin typeface="Courier"/>
                <a:cs typeface="Courier"/>
              </a:rPr>
              <a:t>		</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 </a:t>
            </a:r>
            <a:r>
              <a:rPr lang="en-US" sz="1600" dirty="0" err="1">
                <a:solidFill>
                  <a:schemeClr val="bg1">
                    <a:lumMod val="50000"/>
                  </a:schemeClr>
                </a:solidFill>
                <a:latin typeface="Courier"/>
                <a:cs typeface="Courier"/>
              </a:rPr>
              <a:t>logCrystal</a:t>
            </a:r>
            <a:endParaRPr lang="en-US" sz="1600" dirty="0">
              <a:solidFill>
                <a:schemeClr val="bg1">
                  <a:lumMod val="50000"/>
                </a:schemeClr>
              </a:solidFill>
              <a:latin typeface="Courier"/>
              <a:cs typeface="Courier"/>
            </a:endParaRPr>
          </a:p>
          <a:p>
            <a:pPr marL="0" indent="0">
              <a:buNone/>
            </a:pPr>
            <a:r>
              <a:rPr lang="en-US" sz="1600" dirty="0">
                <a:solidFill>
                  <a:schemeClr val="bg1">
                    <a:lumMod val="50000"/>
                  </a:schemeClr>
                </a:solidFill>
                <a:latin typeface="Courier"/>
                <a:cs typeface="Courier"/>
              </a:rPr>
              <a:t>			-&gt;</a:t>
            </a:r>
            <a:r>
              <a:rPr lang="en-US" sz="1600" dirty="0" err="1">
                <a:solidFill>
                  <a:schemeClr val="bg1">
                    <a:lumMod val="50000"/>
                  </a:schemeClr>
                </a:solidFill>
                <a:latin typeface="Courier"/>
                <a:cs typeface="Courier"/>
              </a:rPr>
              <a:t>GetCrystalDataIndex</a:t>
            </a:r>
            <a:r>
              <a:rPr lang="en-US" sz="1600" dirty="0">
                <a:solidFill>
                  <a:schemeClr val="bg1">
                    <a:lumMod val="50000"/>
                  </a:schemeClr>
                </a:solidFill>
                <a:latin typeface="Courier"/>
                <a:cs typeface="Courier"/>
              </a:rPr>
              <a:t>("</a:t>
            </a:r>
            <a:r>
              <a:rPr lang="en-US" sz="1600" dirty="0" err="1">
                <a:solidFill>
                  <a:schemeClr val="bg1">
                    <a:lumMod val="50000"/>
                  </a:schemeClr>
                </a:solidFill>
                <a:latin typeface="Courier"/>
                <a:cs typeface="Courier"/>
              </a:rPr>
              <a:t>someCrystalData</a:t>
            </a:r>
            <a:r>
              <a:rPr lang="en-US" sz="1600" dirty="0">
                <a:solidFill>
                  <a:schemeClr val="bg1">
                    <a:lumMod val="50000"/>
                  </a:schemeClr>
                </a:solidFill>
                <a:latin typeface="Courier"/>
                <a:cs typeface="Courier"/>
              </a:rPr>
              <a:t>");</a:t>
            </a:r>
          </a:p>
          <a:p>
            <a:pPr marL="0" indent="0">
              <a:buNone/>
            </a:pPr>
            <a:r>
              <a:rPr lang="en-US" sz="1600" dirty="0">
                <a:solidFill>
                  <a:schemeClr val="bg1">
                    <a:lumMod val="50000"/>
                  </a:schemeClr>
                </a:solidFill>
                <a:latin typeface="Courier"/>
                <a:cs typeface="Courier"/>
              </a:rPr>
              <a:t>	if(</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&gt; -1){</a:t>
            </a:r>
          </a:p>
          <a:p>
            <a:pPr marL="0" indent="0">
              <a:buNone/>
            </a:pPr>
            <a:r>
              <a:rPr lang="en-US" sz="1600" dirty="0">
                <a:solidFill>
                  <a:schemeClr val="bg1">
                    <a:lumMod val="50000"/>
                  </a:schemeClr>
                </a:solidFill>
                <a:latin typeface="Courier"/>
                <a:cs typeface="Courier"/>
              </a:rPr>
              <a:t>		G4CrystalProcessData* </a:t>
            </a:r>
            <a:r>
              <a:rPr lang="en-US" sz="1600" dirty="0" err="1">
                <a:solidFill>
                  <a:schemeClr val="bg1">
                    <a:lumMod val="50000"/>
                  </a:schemeClr>
                </a:solidFill>
                <a:latin typeface="Courier"/>
                <a:cs typeface="Courier"/>
              </a:rPr>
              <a:t>crystalData</a:t>
            </a:r>
            <a:r>
              <a:rPr lang="en-US" sz="1600" dirty="0">
                <a:solidFill>
                  <a:schemeClr val="bg1">
                    <a:lumMod val="50000"/>
                  </a:schemeClr>
                </a:solidFill>
                <a:latin typeface="Courier"/>
                <a:cs typeface="Courier"/>
              </a:rPr>
              <a:t> = 					(G4CrystalProcessData*) </a:t>
            </a:r>
            <a:r>
              <a:rPr lang="en-US" sz="1600" dirty="0" err="1">
                <a:solidFill>
                  <a:schemeClr val="bg1">
                    <a:lumMod val="50000"/>
                  </a:schemeClr>
                </a:solidFill>
                <a:latin typeface="Courier"/>
                <a:cs typeface="Courier"/>
              </a:rPr>
              <a:t>logCrystal</a:t>
            </a:r>
            <a:endParaRPr lang="en-US" sz="1600" dirty="0">
              <a:solidFill>
                <a:schemeClr val="bg1">
                  <a:lumMod val="50000"/>
                </a:schemeClr>
              </a:solidFill>
              <a:latin typeface="Courier"/>
              <a:cs typeface="Courier"/>
            </a:endParaRPr>
          </a:p>
          <a:p>
            <a:pPr marL="0" indent="0">
              <a:buNone/>
            </a:pPr>
            <a:r>
              <a:rPr lang="en-US" sz="1600" dirty="0">
                <a:solidFill>
                  <a:schemeClr val="bg1">
                    <a:lumMod val="50000"/>
                  </a:schemeClr>
                </a:solidFill>
                <a:latin typeface="Courier"/>
                <a:cs typeface="Courier"/>
              </a:rPr>
              <a:t>			-&gt;</a:t>
            </a:r>
            <a:r>
              <a:rPr lang="en-US" sz="1600" dirty="0" err="1">
                <a:solidFill>
                  <a:schemeClr val="bg1">
                    <a:lumMod val="50000"/>
                  </a:schemeClr>
                </a:solidFill>
                <a:latin typeface="Courier"/>
                <a:cs typeface="Courier"/>
              </a:rPr>
              <a:t>GetCrystalData</a:t>
            </a:r>
            <a:r>
              <a:rPr lang="en-US" sz="1600" dirty="0">
                <a:solidFill>
                  <a:schemeClr val="bg1">
                    <a:lumMod val="50000"/>
                  </a:schemeClr>
                </a:solidFill>
                <a:latin typeface="Courier"/>
                <a:cs typeface="Courier"/>
              </a:rPr>
              <a:t>(</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a:t>
            </a:r>
          </a:p>
          <a:p>
            <a:pPr marL="0" indent="0">
              <a:buNone/>
            </a:pPr>
            <a:r>
              <a:rPr lang="en-US" sz="1600" dirty="0">
                <a:solidFill>
                  <a:schemeClr val="bg1">
                    <a:lumMod val="50000"/>
                  </a:schemeClr>
                </a:solidFill>
                <a:latin typeface="Courier"/>
                <a:cs typeface="Courier"/>
              </a:rPr>
              <a:t>		G4double </a:t>
            </a:r>
            <a:r>
              <a:rPr lang="en-US" sz="1600" dirty="0" err="1">
                <a:solidFill>
                  <a:schemeClr val="bg1">
                    <a:lumMod val="50000"/>
                  </a:schemeClr>
                </a:solidFill>
                <a:latin typeface="Courier"/>
                <a:cs typeface="Courier"/>
              </a:rPr>
              <a:t>aValue</a:t>
            </a:r>
            <a:r>
              <a:rPr lang="en-US" sz="1600" dirty="0">
                <a:solidFill>
                  <a:schemeClr val="bg1">
                    <a:lumMod val="50000"/>
                  </a:schemeClr>
                </a:solidFill>
                <a:latin typeface="Courier"/>
                <a:cs typeface="Courier"/>
              </a:rPr>
              <a:t> = </a:t>
            </a:r>
            <a:r>
              <a:rPr lang="en-US" sz="1600" dirty="0" err="1">
                <a:solidFill>
                  <a:schemeClr val="bg1">
                    <a:lumMod val="50000"/>
                  </a:schemeClr>
                </a:solidFill>
                <a:latin typeface="Courier"/>
                <a:cs typeface="Courier"/>
              </a:rPr>
              <a:t>crystalData</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GetValue</a:t>
            </a:r>
            <a:r>
              <a:rPr lang="en-US" sz="1600" dirty="0">
                <a:solidFill>
                  <a:schemeClr val="bg1">
                    <a:lumMod val="50000"/>
                  </a:schemeClr>
                </a:solidFill>
                <a:latin typeface="Courier"/>
                <a:cs typeface="Courier"/>
              </a:rPr>
              <a:t>();</a:t>
            </a:r>
          </a:p>
          <a:p>
            <a:pPr marL="0" indent="0">
              <a:buNone/>
            </a:pPr>
            <a:r>
              <a:rPr lang="en-US" sz="1600" dirty="0">
                <a:solidFill>
                  <a:schemeClr val="bg1">
                    <a:lumMod val="50000"/>
                  </a:schemeClr>
                </a:solidFill>
                <a:latin typeface="Courier"/>
                <a:cs typeface="Courier"/>
              </a:rPr>
              <a:t>		...</a:t>
            </a:r>
          </a:p>
          <a:p>
            <a:pPr marL="0" indent="0">
              <a:buNone/>
            </a:pPr>
            <a:r>
              <a:rPr lang="en-US" sz="1600" dirty="0">
                <a:solidFill>
                  <a:schemeClr val="bg1">
                    <a:lumMod val="50000"/>
                  </a:schemeClr>
                </a:solidFill>
                <a:latin typeface="Courier"/>
                <a:cs typeface="Courier"/>
              </a:rPr>
              <a:t>	}</a:t>
            </a:r>
          </a:p>
          <a:p>
            <a:pPr marL="0" indent="0">
              <a:buNone/>
            </a:pPr>
            <a:r>
              <a:rPr lang="en-US" sz="1600" dirty="0">
                <a:solidFill>
                  <a:schemeClr val="bg1">
                    <a:lumMod val="50000"/>
                  </a:schemeClr>
                </a:solidFill>
                <a:latin typeface="Courier"/>
                <a:cs typeface="Courier"/>
              </a:rPr>
              <a:t>}</a:t>
            </a:r>
          </a:p>
          <a:p>
            <a:pPr marL="0" indent="0">
              <a:buNone/>
            </a:pPr>
            <a:r>
              <a:rPr lang="en-US" sz="1600" dirty="0">
                <a:solidFill>
                  <a:srgbClr val="7F7F7F"/>
                </a:solidFill>
                <a:latin typeface="Courier"/>
                <a:cs typeface="Courier"/>
              </a:rPr>
              <a:t>   </a:t>
            </a:r>
            <a:endParaRPr lang="en-US" sz="1600" dirty="0">
              <a:solidFill>
                <a:srgbClr val="292934"/>
              </a:solidFill>
              <a:latin typeface="Courier"/>
              <a:cs typeface="Courier"/>
            </a:endParaRPr>
          </a:p>
        </p:txBody>
      </p:sp>
      <p:sp>
        <p:nvSpPr>
          <p:cNvPr id="3" name="Rectangular Callout 2"/>
          <p:cNvSpPr/>
          <p:nvPr/>
        </p:nvSpPr>
        <p:spPr>
          <a:xfrm>
            <a:off x="6786880" y="2133600"/>
            <a:ext cx="2357120" cy="914400"/>
          </a:xfrm>
          <a:prstGeom prst="wedgeRectCallout">
            <a:avLst>
              <a:gd name="adj1" fmla="val -60110"/>
              <a:gd name="adj2" fmla="val 2916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Ask the crystal manager if a logical volume is a crystal</a:t>
            </a:r>
            <a:endParaRPr lang="en-US" dirty="0"/>
          </a:p>
        </p:txBody>
      </p:sp>
      <p:sp>
        <p:nvSpPr>
          <p:cNvPr id="7" name="Rounded Rectangle 6"/>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13122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5" name="Content Placeholder 4"/>
          <p:cNvSpPr>
            <a:spLocks noGrp="1"/>
          </p:cNvSpPr>
          <p:nvPr>
            <p:ph idx="1"/>
          </p:nvPr>
        </p:nvSpPr>
        <p:spPr/>
        <p:txBody>
          <a:bodyPr>
            <a:normAutofit fontScale="92500" lnSpcReduction="10000"/>
          </a:bodyPr>
          <a:lstStyle/>
          <a:p>
            <a:r>
              <a:rPr lang="en-US" dirty="0" smtClean="0"/>
              <a:t>In a Geant4 process, you can ask if the logical volume is a crystal and get the crystal data:</a:t>
            </a:r>
          </a:p>
          <a:p>
            <a:pPr marL="0" indent="0">
              <a:buNone/>
            </a:pPr>
            <a:endParaRPr lang="en-US" sz="2000" dirty="0" smtClean="0">
              <a:latin typeface="Courier"/>
              <a:cs typeface="Courier"/>
            </a:endParaRPr>
          </a:p>
          <a:p>
            <a:pPr marL="0" indent="0">
              <a:buNone/>
            </a:pPr>
            <a:r>
              <a:rPr lang="en-US" sz="1600" dirty="0" smtClean="0">
                <a:solidFill>
                  <a:schemeClr val="bg1">
                    <a:lumMod val="50000"/>
                  </a:schemeClr>
                </a:solidFill>
                <a:latin typeface="Courier"/>
                <a:cs typeface="Courier"/>
              </a:rPr>
              <a:t>if</a:t>
            </a:r>
            <a:r>
              <a:rPr lang="en-US" sz="1600" dirty="0">
                <a:solidFill>
                  <a:schemeClr val="bg1">
                    <a:lumMod val="50000"/>
                  </a:schemeClr>
                </a:solidFill>
                <a:latin typeface="Courier"/>
                <a:cs typeface="Courier"/>
              </a:rPr>
              <a:t>(G4CrystalManager::</a:t>
            </a:r>
            <a:r>
              <a:rPr lang="en-US" sz="1600" dirty="0" err="1">
                <a:solidFill>
                  <a:schemeClr val="bg1">
                    <a:lumMod val="50000"/>
                  </a:schemeClr>
                </a:solidFill>
                <a:latin typeface="Courier"/>
                <a:cs typeface="Courier"/>
              </a:rPr>
              <a:t>GetManager</a:t>
            </a:r>
            <a:r>
              <a:rPr lang="en-US" sz="1600" dirty="0">
                <a:solidFill>
                  <a:schemeClr val="bg1">
                    <a:lumMod val="50000"/>
                  </a:schemeClr>
                </a:solidFill>
                <a:latin typeface="Courier"/>
                <a:cs typeface="Courier"/>
              </a:rPr>
              <a:t>()-&gt;Has(</a:t>
            </a:r>
            <a:r>
              <a:rPr lang="en-US" sz="1600" dirty="0" err="1">
                <a:solidFill>
                  <a:schemeClr val="bg1">
                    <a:lumMod val="50000"/>
                  </a:schemeClr>
                </a:solidFill>
                <a:latin typeface="Courier"/>
                <a:cs typeface="Courier"/>
              </a:rPr>
              <a:t>logVolume</a:t>
            </a:r>
            <a:r>
              <a:rPr lang="en-US" sz="1600" dirty="0">
                <a:solidFill>
                  <a:schemeClr val="bg1">
                    <a:lumMod val="50000"/>
                  </a:schemeClr>
                </a:solidFill>
                <a:latin typeface="Courier"/>
                <a:cs typeface="Courier"/>
              </a:rPr>
              <a:t>))</a:t>
            </a:r>
            <a:r>
              <a:rPr lang="en-US" sz="1600" dirty="0" smtClean="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G4LogicalCrystalVolume* </a:t>
            </a:r>
            <a:r>
              <a:rPr lang="en-US" sz="1600" dirty="0" err="1" smtClean="0">
                <a:solidFill>
                  <a:schemeClr val="bg1">
                    <a:lumMod val="50000"/>
                  </a:schemeClr>
                </a:solidFill>
                <a:latin typeface="Courier"/>
                <a:cs typeface="Courier"/>
              </a:rPr>
              <a:t>logCrystal</a:t>
            </a:r>
            <a:r>
              <a:rPr lang="en-US" sz="1600" dirty="0" smtClean="0">
                <a:solidFill>
                  <a:schemeClr val="bg1">
                    <a:lumMod val="50000"/>
                  </a:schemeClr>
                </a:solidFill>
                <a:latin typeface="Courier"/>
                <a:cs typeface="Courier"/>
              </a:rPr>
              <a:t> =</a:t>
            </a:r>
          </a:p>
          <a:p>
            <a:pPr marL="0" indent="0">
              <a:buNone/>
            </a:pPr>
            <a:r>
              <a:rPr lang="en-US" sz="1600" dirty="0" smtClean="0">
                <a:solidFill>
                  <a:schemeClr val="bg1">
                    <a:lumMod val="50000"/>
                  </a:schemeClr>
                </a:solidFill>
                <a:latin typeface="Courier"/>
                <a:cs typeface="Courier"/>
              </a:rPr>
              <a:t>	</a:t>
            </a: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(G4LogicalCrystalVolume*) </a:t>
            </a:r>
            <a:r>
              <a:rPr lang="en-US" sz="1600" dirty="0" err="1" smtClean="0">
                <a:solidFill>
                  <a:schemeClr val="bg1">
                    <a:lumMod val="50000"/>
                  </a:schemeClr>
                </a:solidFill>
                <a:latin typeface="Courier"/>
                <a:cs typeface="Courier"/>
              </a:rPr>
              <a:t>logVolume</a:t>
            </a:r>
            <a:r>
              <a:rPr lang="en-US" sz="1600" dirty="0" smtClean="0">
                <a:solidFill>
                  <a:schemeClr val="bg1">
                    <a:lumMod val="50000"/>
                  </a:schemeClr>
                </a:solidFill>
                <a:latin typeface="Courier"/>
                <a:cs typeface="Courier"/>
              </a:rPr>
              <a:t>;</a:t>
            </a:r>
          </a:p>
          <a:p>
            <a:pPr marL="0" indent="0">
              <a:buNone/>
            </a:pPr>
            <a:r>
              <a:rPr lang="en-US" sz="1600" dirty="0">
                <a:solidFill>
                  <a:schemeClr val="bg1">
                    <a:lumMod val="50000"/>
                  </a:schemeClr>
                </a:solidFill>
                <a:latin typeface="Courier"/>
                <a:cs typeface="Courier"/>
              </a:rPr>
              <a:t>	if(</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 </a:t>
            </a:r>
            <a:r>
              <a:rPr lang="en-US" sz="1600" dirty="0">
                <a:solidFill>
                  <a:schemeClr val="bg1">
                    <a:lumMod val="50000"/>
                  </a:schemeClr>
                </a:solidFill>
                <a:latin typeface="Courier"/>
                <a:cs typeface="Courier"/>
              </a:rPr>
              <a:t>-1){</a:t>
            </a:r>
          </a:p>
          <a:p>
            <a:pPr marL="0" indent="0">
              <a:buNone/>
            </a:pPr>
            <a:r>
              <a:rPr lang="en-US" sz="1600" dirty="0" smtClean="0">
                <a:solidFill>
                  <a:schemeClr val="bg1">
                    <a:lumMod val="50000"/>
                  </a:schemeClr>
                </a:solidFill>
                <a:latin typeface="Courier"/>
                <a:cs typeface="Courier"/>
              </a:rPr>
              <a:t>		</a:t>
            </a:r>
            <a:r>
              <a:rPr lang="en-US" sz="1600" dirty="0" err="1" smtClean="0">
                <a:solidFill>
                  <a:srgbClr val="292934"/>
                </a:solidFill>
                <a:latin typeface="Courier"/>
                <a:cs typeface="Courier"/>
              </a:rPr>
              <a:t>savedIndex</a:t>
            </a:r>
            <a:r>
              <a:rPr lang="en-US" sz="1600" dirty="0" smtClean="0">
                <a:solidFill>
                  <a:srgbClr val="292934"/>
                </a:solidFill>
                <a:latin typeface="Courier"/>
                <a:cs typeface="Courier"/>
              </a:rPr>
              <a:t> = </a:t>
            </a:r>
            <a:r>
              <a:rPr lang="en-US" sz="1600" dirty="0" err="1" smtClean="0">
                <a:solidFill>
                  <a:srgbClr val="292934"/>
                </a:solidFill>
                <a:latin typeface="Courier"/>
                <a:cs typeface="Courier"/>
              </a:rPr>
              <a:t>logCrystal</a:t>
            </a:r>
            <a:endParaRPr lang="en-US" sz="1600" dirty="0" smtClean="0">
              <a:solidFill>
                <a:srgbClr val="292934"/>
              </a:solidFill>
              <a:latin typeface="Courier"/>
              <a:cs typeface="Courier"/>
            </a:endParaRPr>
          </a:p>
          <a:p>
            <a:pPr marL="0" indent="0">
              <a:buNone/>
            </a:pPr>
            <a:r>
              <a:rPr lang="en-US" sz="1600" dirty="0" smtClean="0">
                <a:solidFill>
                  <a:srgbClr val="292934"/>
                </a:solidFill>
                <a:latin typeface="Courier"/>
                <a:cs typeface="Courier"/>
              </a:rPr>
              <a:t>			-&gt;</a:t>
            </a:r>
            <a:r>
              <a:rPr lang="en-US" sz="1600" dirty="0" err="1" smtClean="0">
                <a:solidFill>
                  <a:srgbClr val="292934"/>
                </a:solidFill>
                <a:latin typeface="Courier"/>
                <a:cs typeface="Courier"/>
              </a:rPr>
              <a:t>GetCrystalDataIndex</a:t>
            </a:r>
            <a:r>
              <a:rPr lang="en-US" sz="1600" dirty="0" smtClean="0">
                <a:solidFill>
                  <a:srgbClr val="292934"/>
                </a:solidFill>
                <a:latin typeface="Courier"/>
                <a:cs typeface="Courier"/>
              </a:rPr>
              <a:t>("</a:t>
            </a:r>
            <a:r>
              <a:rPr lang="en-US" sz="1600" dirty="0" err="1" smtClean="0">
                <a:solidFill>
                  <a:srgbClr val="292934"/>
                </a:solidFill>
                <a:latin typeface="Courier"/>
                <a:cs typeface="Courier"/>
              </a:rPr>
              <a:t>someCrystalData</a:t>
            </a:r>
            <a:r>
              <a:rPr lang="en-US" sz="1600" dirty="0" smtClean="0">
                <a:solidFill>
                  <a:srgbClr val="292934"/>
                </a:solidFill>
                <a:latin typeface="Courier"/>
                <a:cs typeface="Courier"/>
              </a:rPr>
              <a:t>");</a:t>
            </a:r>
          </a:p>
          <a:p>
            <a:pPr marL="0" indent="0">
              <a:buNone/>
            </a:pPr>
            <a:r>
              <a:rPr lang="en-US" sz="1600" dirty="0" smtClean="0">
                <a:solidFill>
                  <a:schemeClr val="bg1">
                    <a:lumMod val="50000"/>
                  </a:schemeClr>
                </a:solidFill>
                <a:latin typeface="Courier"/>
                <a:cs typeface="Courier"/>
              </a:rPr>
              <a:t>	if(</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&gt; -</a:t>
            </a:r>
            <a:r>
              <a:rPr lang="en-US" sz="1600" dirty="0">
                <a:solidFill>
                  <a:schemeClr val="bg1">
                    <a:lumMod val="50000"/>
                  </a:schemeClr>
                </a:solidFill>
                <a:latin typeface="Courier"/>
                <a:cs typeface="Courier"/>
              </a:rPr>
              <a:t>1</a:t>
            </a:r>
            <a:r>
              <a:rPr lang="en-US" sz="1600" dirty="0" smtClean="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G4CrystalProcessData</a:t>
            </a:r>
            <a:r>
              <a:rPr lang="en-US" sz="1600" dirty="0">
                <a:solidFill>
                  <a:schemeClr val="bg1">
                    <a:lumMod val="50000"/>
                  </a:schemeClr>
                </a:solidFill>
                <a:latin typeface="Courier"/>
                <a:cs typeface="Courier"/>
              </a:rPr>
              <a:t>* </a:t>
            </a:r>
            <a:r>
              <a:rPr lang="en-US" sz="1600" dirty="0" err="1">
                <a:solidFill>
                  <a:schemeClr val="bg1">
                    <a:lumMod val="50000"/>
                  </a:schemeClr>
                </a:solidFill>
                <a:latin typeface="Courier"/>
                <a:cs typeface="Courier"/>
              </a:rPr>
              <a:t>crystalData</a:t>
            </a:r>
            <a:r>
              <a:rPr lang="en-US" sz="1600" dirty="0">
                <a:solidFill>
                  <a:schemeClr val="bg1">
                    <a:lumMod val="50000"/>
                  </a:schemeClr>
                </a:solidFill>
                <a:latin typeface="Courier"/>
                <a:cs typeface="Courier"/>
              </a:rPr>
              <a:t> = </a:t>
            </a:r>
            <a:r>
              <a:rPr lang="en-US" sz="1600" dirty="0" smtClean="0">
                <a:solidFill>
                  <a:schemeClr val="bg1">
                    <a:lumMod val="50000"/>
                  </a:schemeClr>
                </a:solidFill>
                <a:latin typeface="Courier"/>
                <a:cs typeface="Courier"/>
              </a:rPr>
              <a:t>					(</a:t>
            </a:r>
            <a:r>
              <a:rPr lang="en-US" sz="1600" dirty="0">
                <a:solidFill>
                  <a:schemeClr val="bg1">
                    <a:lumMod val="50000"/>
                  </a:schemeClr>
                </a:solidFill>
                <a:latin typeface="Courier"/>
                <a:cs typeface="Courier"/>
              </a:rPr>
              <a:t>G4CrystalProcessData*) </a:t>
            </a:r>
            <a:r>
              <a:rPr lang="en-US" sz="1600" dirty="0" err="1" smtClean="0">
                <a:solidFill>
                  <a:schemeClr val="bg1">
                    <a:lumMod val="50000"/>
                  </a:schemeClr>
                </a:solidFill>
                <a:latin typeface="Courier"/>
                <a:cs typeface="Courier"/>
              </a:rPr>
              <a:t>logCrystal</a:t>
            </a:r>
            <a:endParaRPr lang="en-US" sz="1600" dirty="0" smtClean="0">
              <a:solidFill>
                <a:schemeClr val="bg1">
                  <a:lumMod val="50000"/>
                </a:schemeClr>
              </a:solidFill>
              <a:latin typeface="Courier"/>
              <a:cs typeface="Courier"/>
            </a:endParaRPr>
          </a:p>
          <a:p>
            <a:pPr marL="0" indent="0">
              <a:buNone/>
            </a:pP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		-</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GetCrystalData</a:t>
            </a:r>
            <a:r>
              <a:rPr lang="en-US" sz="1600" dirty="0" smtClean="0">
                <a:solidFill>
                  <a:schemeClr val="bg1">
                    <a:lumMod val="50000"/>
                  </a:schemeClr>
                </a:solidFill>
                <a:latin typeface="Courier"/>
                <a:cs typeface="Courier"/>
              </a:rPr>
              <a:t>(</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G4double </a:t>
            </a:r>
            <a:r>
              <a:rPr lang="en-US" sz="1600" dirty="0" err="1">
                <a:solidFill>
                  <a:schemeClr val="bg1">
                    <a:lumMod val="50000"/>
                  </a:schemeClr>
                </a:solidFill>
                <a:latin typeface="Courier"/>
                <a:cs typeface="Courier"/>
              </a:rPr>
              <a:t>aValue</a:t>
            </a:r>
            <a:r>
              <a:rPr lang="en-US" sz="1600" dirty="0">
                <a:solidFill>
                  <a:schemeClr val="bg1">
                    <a:lumMod val="50000"/>
                  </a:schemeClr>
                </a:solidFill>
                <a:latin typeface="Courier"/>
                <a:cs typeface="Courier"/>
              </a:rPr>
              <a:t> = </a:t>
            </a:r>
            <a:r>
              <a:rPr lang="en-US" sz="1600" dirty="0" err="1">
                <a:solidFill>
                  <a:schemeClr val="bg1">
                    <a:lumMod val="50000"/>
                  </a:schemeClr>
                </a:solidFill>
                <a:latin typeface="Courier"/>
                <a:cs typeface="Courier"/>
              </a:rPr>
              <a:t>crystalData</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GetValue</a:t>
            </a:r>
            <a:r>
              <a:rPr lang="en-US" sz="1600" dirty="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a:t>
            </a:r>
          </a:p>
          <a:p>
            <a:pPr marL="0" indent="0">
              <a:buNone/>
            </a:pPr>
            <a:r>
              <a:rPr lang="en-US" sz="1600" dirty="0" smtClean="0">
                <a:solidFill>
                  <a:schemeClr val="bg1">
                    <a:lumMod val="50000"/>
                  </a:schemeClr>
                </a:solidFill>
                <a:latin typeface="Courier"/>
                <a:cs typeface="Courier"/>
              </a:rPr>
              <a:t>	}</a:t>
            </a:r>
          </a:p>
          <a:p>
            <a:pPr marL="0" indent="0">
              <a:buNone/>
            </a:pPr>
            <a:r>
              <a:rPr lang="en-US" sz="1600" dirty="0">
                <a:solidFill>
                  <a:schemeClr val="bg1">
                    <a:lumMod val="50000"/>
                  </a:schemeClr>
                </a:solidFill>
                <a:latin typeface="Courier"/>
                <a:cs typeface="Courier"/>
              </a:rPr>
              <a:t>}</a:t>
            </a:r>
          </a:p>
          <a:p>
            <a:pPr marL="0" indent="0">
              <a:buNone/>
            </a:pPr>
            <a:r>
              <a:rPr lang="en-US" sz="1600" dirty="0">
                <a:solidFill>
                  <a:srgbClr val="7F7F7F"/>
                </a:solidFill>
                <a:latin typeface="Courier"/>
                <a:cs typeface="Courier"/>
              </a:rPr>
              <a:t>   </a:t>
            </a:r>
            <a:endParaRPr lang="en-US" sz="1600" dirty="0">
              <a:solidFill>
                <a:srgbClr val="292934"/>
              </a:solidFill>
              <a:latin typeface="Courier"/>
              <a:cs typeface="Courier"/>
            </a:endParaRPr>
          </a:p>
        </p:txBody>
      </p:sp>
      <p:sp>
        <p:nvSpPr>
          <p:cNvPr id="4" name="Rectangular Callout 3"/>
          <p:cNvSpPr/>
          <p:nvPr/>
        </p:nvSpPr>
        <p:spPr>
          <a:xfrm>
            <a:off x="6146800" y="2387600"/>
            <a:ext cx="2997200" cy="914400"/>
          </a:xfrm>
          <a:prstGeom prst="wedgeRectCallout">
            <a:avLst>
              <a:gd name="adj1" fmla="val -31954"/>
              <a:gd name="adj2" fmla="val 9027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Ask the logical crystal volume the index of the data “</a:t>
            </a:r>
            <a:r>
              <a:rPr lang="en-US" dirty="0" err="1" smtClean="0"/>
              <a:t>someCrystalData</a:t>
            </a:r>
            <a:r>
              <a:rPr lang="en-US" dirty="0" smtClean="0"/>
              <a:t>”</a:t>
            </a:r>
            <a:endParaRPr lang="en-US" dirty="0"/>
          </a:p>
        </p:txBody>
      </p:sp>
      <p:sp>
        <p:nvSpPr>
          <p:cNvPr id="8" name="Rounded Rectangle 7"/>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9137545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Geant4 Crystal Objects</a:t>
            </a:r>
          </a:p>
        </p:txBody>
      </p:sp>
      <p:sp>
        <p:nvSpPr>
          <p:cNvPr id="5" name="Content Placeholder 4"/>
          <p:cNvSpPr>
            <a:spLocks noGrp="1"/>
          </p:cNvSpPr>
          <p:nvPr>
            <p:ph idx="1"/>
          </p:nvPr>
        </p:nvSpPr>
        <p:spPr/>
        <p:txBody>
          <a:bodyPr>
            <a:normAutofit fontScale="92500" lnSpcReduction="10000"/>
          </a:bodyPr>
          <a:lstStyle/>
          <a:p>
            <a:r>
              <a:rPr lang="en-US" dirty="0" smtClean="0"/>
              <a:t>In a Geant4 process, you can ask if the logical volume is a crystal and get the crystal data:</a:t>
            </a:r>
          </a:p>
          <a:p>
            <a:pPr marL="0" indent="0">
              <a:buNone/>
            </a:pPr>
            <a:endParaRPr lang="en-US" sz="2000" dirty="0" smtClean="0">
              <a:latin typeface="Courier"/>
              <a:cs typeface="Courier"/>
            </a:endParaRPr>
          </a:p>
          <a:p>
            <a:pPr marL="0" indent="0">
              <a:buNone/>
            </a:pPr>
            <a:r>
              <a:rPr lang="en-US" sz="1600" dirty="0" smtClean="0">
                <a:solidFill>
                  <a:schemeClr val="bg1">
                    <a:lumMod val="50000"/>
                  </a:schemeClr>
                </a:solidFill>
                <a:latin typeface="Courier"/>
                <a:cs typeface="Courier"/>
              </a:rPr>
              <a:t>if</a:t>
            </a:r>
            <a:r>
              <a:rPr lang="en-US" sz="1600" dirty="0">
                <a:solidFill>
                  <a:schemeClr val="bg1">
                    <a:lumMod val="50000"/>
                  </a:schemeClr>
                </a:solidFill>
                <a:latin typeface="Courier"/>
                <a:cs typeface="Courier"/>
              </a:rPr>
              <a:t>(G4CrystalManager::</a:t>
            </a:r>
            <a:r>
              <a:rPr lang="en-US" sz="1600" dirty="0" err="1">
                <a:solidFill>
                  <a:schemeClr val="bg1">
                    <a:lumMod val="50000"/>
                  </a:schemeClr>
                </a:solidFill>
                <a:latin typeface="Courier"/>
                <a:cs typeface="Courier"/>
              </a:rPr>
              <a:t>GetManager</a:t>
            </a:r>
            <a:r>
              <a:rPr lang="en-US" sz="1600" dirty="0">
                <a:solidFill>
                  <a:schemeClr val="bg1">
                    <a:lumMod val="50000"/>
                  </a:schemeClr>
                </a:solidFill>
                <a:latin typeface="Courier"/>
                <a:cs typeface="Courier"/>
              </a:rPr>
              <a:t>()-&gt;Has(</a:t>
            </a:r>
            <a:r>
              <a:rPr lang="en-US" sz="1600" dirty="0" err="1">
                <a:solidFill>
                  <a:schemeClr val="bg1">
                    <a:lumMod val="50000"/>
                  </a:schemeClr>
                </a:solidFill>
                <a:latin typeface="Courier"/>
                <a:cs typeface="Courier"/>
              </a:rPr>
              <a:t>logVolume</a:t>
            </a:r>
            <a:r>
              <a:rPr lang="en-US" sz="1600" dirty="0">
                <a:solidFill>
                  <a:schemeClr val="bg1">
                    <a:lumMod val="50000"/>
                  </a:schemeClr>
                </a:solidFill>
                <a:latin typeface="Courier"/>
                <a:cs typeface="Courier"/>
              </a:rPr>
              <a:t>))</a:t>
            </a:r>
            <a:r>
              <a:rPr lang="en-US" sz="1600" dirty="0" smtClean="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G4LogicalCrystalVolume* </a:t>
            </a:r>
            <a:r>
              <a:rPr lang="en-US" sz="1600" dirty="0" err="1" smtClean="0">
                <a:solidFill>
                  <a:schemeClr val="bg1">
                    <a:lumMod val="50000"/>
                  </a:schemeClr>
                </a:solidFill>
                <a:latin typeface="Courier"/>
                <a:cs typeface="Courier"/>
              </a:rPr>
              <a:t>logCrystal</a:t>
            </a:r>
            <a:r>
              <a:rPr lang="en-US" sz="1600" dirty="0" smtClean="0">
                <a:solidFill>
                  <a:schemeClr val="bg1">
                    <a:lumMod val="50000"/>
                  </a:schemeClr>
                </a:solidFill>
                <a:latin typeface="Courier"/>
                <a:cs typeface="Courier"/>
              </a:rPr>
              <a:t> =</a:t>
            </a:r>
          </a:p>
          <a:p>
            <a:pPr marL="0" indent="0">
              <a:buNone/>
            </a:pPr>
            <a:r>
              <a:rPr lang="en-US" sz="1600" dirty="0" smtClean="0">
                <a:solidFill>
                  <a:schemeClr val="bg1">
                    <a:lumMod val="50000"/>
                  </a:schemeClr>
                </a:solidFill>
                <a:latin typeface="Courier"/>
                <a:cs typeface="Courier"/>
              </a:rPr>
              <a:t>	</a:t>
            </a: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(G4LogicalCrystalVolume*) </a:t>
            </a:r>
            <a:r>
              <a:rPr lang="en-US" sz="1600" dirty="0" err="1" smtClean="0">
                <a:solidFill>
                  <a:schemeClr val="bg1">
                    <a:lumMod val="50000"/>
                  </a:schemeClr>
                </a:solidFill>
                <a:latin typeface="Courier"/>
                <a:cs typeface="Courier"/>
              </a:rPr>
              <a:t>logVolume</a:t>
            </a:r>
            <a:r>
              <a:rPr lang="en-US" sz="1600" dirty="0" smtClean="0">
                <a:solidFill>
                  <a:schemeClr val="bg1">
                    <a:lumMod val="50000"/>
                  </a:schemeClr>
                </a:solidFill>
                <a:latin typeface="Courier"/>
                <a:cs typeface="Courier"/>
              </a:rPr>
              <a:t>;</a:t>
            </a:r>
          </a:p>
          <a:p>
            <a:pPr marL="0" indent="0">
              <a:buNone/>
            </a:pPr>
            <a:r>
              <a:rPr lang="en-US" sz="1600" dirty="0">
                <a:solidFill>
                  <a:schemeClr val="bg1">
                    <a:lumMod val="50000"/>
                  </a:schemeClr>
                </a:solidFill>
                <a:latin typeface="Courier"/>
                <a:cs typeface="Courier"/>
              </a:rPr>
              <a:t>	if(</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 </a:t>
            </a:r>
            <a:r>
              <a:rPr lang="en-US" sz="1600" dirty="0">
                <a:solidFill>
                  <a:schemeClr val="bg1">
                    <a:lumMod val="50000"/>
                  </a:schemeClr>
                </a:solidFill>
                <a:latin typeface="Courier"/>
                <a:cs typeface="Courier"/>
              </a:rPr>
              <a:t>-1){</a:t>
            </a:r>
          </a:p>
          <a:p>
            <a:pPr marL="0" indent="0">
              <a:buNone/>
            </a:pPr>
            <a:r>
              <a:rPr lang="en-US" sz="1600" dirty="0" smtClean="0">
                <a:solidFill>
                  <a:schemeClr val="bg1">
                    <a:lumMod val="50000"/>
                  </a:schemeClr>
                </a:solidFill>
                <a:latin typeface="Courier"/>
                <a:cs typeface="Courier"/>
              </a:rPr>
              <a:t>		</a:t>
            </a:r>
            <a:r>
              <a:rPr lang="en-US" sz="1600" dirty="0" err="1" smtClean="0">
                <a:solidFill>
                  <a:schemeClr val="bg1">
                    <a:lumMod val="50000"/>
                  </a:schemeClr>
                </a:solidFill>
                <a:latin typeface="Courier"/>
                <a:cs typeface="Courier"/>
              </a:rPr>
              <a:t>savedIndex</a:t>
            </a:r>
            <a:r>
              <a:rPr lang="en-US" sz="1600" dirty="0" smtClean="0">
                <a:solidFill>
                  <a:schemeClr val="bg1">
                    <a:lumMod val="50000"/>
                  </a:schemeClr>
                </a:solidFill>
                <a:latin typeface="Courier"/>
                <a:cs typeface="Courier"/>
              </a:rPr>
              <a:t> = </a:t>
            </a:r>
            <a:r>
              <a:rPr lang="en-US" sz="1600" dirty="0" err="1" smtClean="0">
                <a:solidFill>
                  <a:schemeClr val="bg1">
                    <a:lumMod val="50000"/>
                  </a:schemeClr>
                </a:solidFill>
                <a:latin typeface="Courier"/>
                <a:cs typeface="Courier"/>
              </a:rPr>
              <a:t>logCrystal</a:t>
            </a:r>
            <a:endParaRPr lang="en-US" sz="1600" dirty="0" smtClean="0">
              <a:solidFill>
                <a:schemeClr val="bg1">
                  <a:lumMod val="50000"/>
                </a:schemeClr>
              </a:solidFill>
              <a:latin typeface="Courier"/>
              <a:cs typeface="Courier"/>
            </a:endParaRPr>
          </a:p>
          <a:p>
            <a:pPr marL="0" indent="0">
              <a:buNone/>
            </a:pPr>
            <a:r>
              <a:rPr lang="en-US" sz="1600" dirty="0" smtClean="0">
                <a:solidFill>
                  <a:schemeClr val="bg1">
                    <a:lumMod val="50000"/>
                  </a:schemeClr>
                </a:solidFill>
                <a:latin typeface="Courier"/>
                <a:cs typeface="Courier"/>
              </a:rPr>
              <a:t>			-&gt;</a:t>
            </a:r>
            <a:r>
              <a:rPr lang="en-US" sz="1600" dirty="0" err="1" smtClean="0">
                <a:solidFill>
                  <a:schemeClr val="bg1">
                    <a:lumMod val="50000"/>
                  </a:schemeClr>
                </a:solidFill>
                <a:latin typeface="Courier"/>
                <a:cs typeface="Courier"/>
              </a:rPr>
              <a:t>GetCrystalDataIndex</a:t>
            </a:r>
            <a:r>
              <a:rPr lang="en-US" sz="1600" dirty="0" smtClean="0">
                <a:solidFill>
                  <a:schemeClr val="bg1">
                    <a:lumMod val="50000"/>
                  </a:schemeClr>
                </a:solidFill>
                <a:latin typeface="Courier"/>
                <a:cs typeface="Courier"/>
              </a:rPr>
              <a:t>("</a:t>
            </a:r>
            <a:r>
              <a:rPr lang="en-US" sz="1600" dirty="0" err="1" smtClean="0">
                <a:solidFill>
                  <a:schemeClr val="bg1">
                    <a:lumMod val="50000"/>
                  </a:schemeClr>
                </a:solidFill>
                <a:latin typeface="Courier"/>
                <a:cs typeface="Courier"/>
              </a:rPr>
              <a:t>someCrystalData</a:t>
            </a:r>
            <a:r>
              <a:rPr lang="en-US" sz="1600" dirty="0" smtClean="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if(</a:t>
            </a:r>
            <a:r>
              <a:rPr lang="en-US" sz="1600" dirty="0" err="1">
                <a:solidFill>
                  <a:schemeClr val="bg1">
                    <a:lumMod val="50000"/>
                  </a:schemeClr>
                </a:solidFill>
                <a:latin typeface="Courier"/>
                <a:cs typeface="Courier"/>
              </a:rPr>
              <a:t>savedIndex</a:t>
            </a:r>
            <a:r>
              <a:rPr lang="en-US" sz="1600" dirty="0">
                <a:solidFill>
                  <a:schemeClr val="bg1">
                    <a:lumMod val="50000"/>
                  </a:schemeClr>
                </a:solidFill>
                <a:latin typeface="Courier"/>
                <a:cs typeface="Courier"/>
              </a:rPr>
              <a:t> </a:t>
            </a:r>
            <a:r>
              <a:rPr lang="en-US" sz="1600" dirty="0" smtClean="0">
                <a:solidFill>
                  <a:schemeClr val="bg1">
                    <a:lumMod val="50000"/>
                  </a:schemeClr>
                </a:solidFill>
                <a:latin typeface="Courier"/>
                <a:cs typeface="Courier"/>
              </a:rPr>
              <a:t>&gt; -</a:t>
            </a:r>
            <a:r>
              <a:rPr lang="en-US" sz="1600" dirty="0">
                <a:solidFill>
                  <a:schemeClr val="bg1">
                    <a:lumMod val="50000"/>
                  </a:schemeClr>
                </a:solidFill>
                <a:latin typeface="Courier"/>
                <a:cs typeface="Courier"/>
              </a:rPr>
              <a:t>1</a:t>
            </a:r>
            <a:r>
              <a:rPr lang="en-US" sz="1600" dirty="0" smtClean="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a:t>
            </a:r>
            <a:r>
              <a:rPr lang="en-US" sz="1600" dirty="0" smtClean="0">
                <a:latin typeface="Courier"/>
                <a:cs typeface="Courier"/>
              </a:rPr>
              <a:t>G4CrystalProcessData</a:t>
            </a:r>
            <a:r>
              <a:rPr lang="en-US" sz="1600" dirty="0">
                <a:latin typeface="Courier"/>
                <a:cs typeface="Courier"/>
              </a:rPr>
              <a:t>* </a:t>
            </a:r>
            <a:r>
              <a:rPr lang="en-US" sz="1600" dirty="0" err="1">
                <a:latin typeface="Courier"/>
                <a:cs typeface="Courier"/>
              </a:rPr>
              <a:t>crystalData</a:t>
            </a:r>
            <a:r>
              <a:rPr lang="en-US" sz="1600" dirty="0">
                <a:latin typeface="Courier"/>
                <a:cs typeface="Courier"/>
              </a:rPr>
              <a:t> = </a:t>
            </a:r>
            <a:r>
              <a:rPr lang="en-US" sz="1600" dirty="0" smtClean="0">
                <a:latin typeface="Courier"/>
                <a:cs typeface="Courier"/>
              </a:rPr>
              <a:t>					(</a:t>
            </a:r>
            <a:r>
              <a:rPr lang="en-US" sz="1600" dirty="0">
                <a:latin typeface="Courier"/>
                <a:cs typeface="Courier"/>
              </a:rPr>
              <a:t>G4CrystalProcessData*) </a:t>
            </a:r>
            <a:r>
              <a:rPr lang="en-US" sz="1600" dirty="0" err="1" smtClean="0">
                <a:latin typeface="Courier"/>
                <a:cs typeface="Courier"/>
              </a:rPr>
              <a:t>logCrystal</a:t>
            </a:r>
            <a:endParaRPr lang="en-US" sz="1600" dirty="0" smtClean="0">
              <a:latin typeface="Courier"/>
              <a:cs typeface="Courier"/>
            </a:endParaRPr>
          </a:p>
          <a:p>
            <a:pPr marL="0" indent="0">
              <a:buNone/>
            </a:pPr>
            <a:r>
              <a:rPr lang="en-US" sz="1600" dirty="0">
                <a:latin typeface="Courier"/>
                <a:cs typeface="Courier"/>
              </a:rPr>
              <a:t>	</a:t>
            </a:r>
            <a:r>
              <a:rPr lang="en-US" sz="1600" dirty="0" smtClean="0">
                <a:latin typeface="Courier"/>
                <a:cs typeface="Courier"/>
              </a:rPr>
              <a:t>		-</a:t>
            </a:r>
            <a:r>
              <a:rPr lang="en-US" sz="1600" dirty="0">
                <a:latin typeface="Courier"/>
                <a:cs typeface="Courier"/>
              </a:rPr>
              <a:t>&gt;</a:t>
            </a:r>
            <a:r>
              <a:rPr lang="en-US" sz="1600" dirty="0" err="1">
                <a:latin typeface="Courier"/>
                <a:cs typeface="Courier"/>
              </a:rPr>
              <a:t>GetCrystalData</a:t>
            </a:r>
            <a:r>
              <a:rPr lang="en-US" sz="1600" dirty="0" smtClean="0">
                <a:latin typeface="Courier"/>
                <a:cs typeface="Courier"/>
              </a:rPr>
              <a:t>(</a:t>
            </a:r>
            <a:r>
              <a:rPr lang="en-US" sz="1600" dirty="0" err="1">
                <a:latin typeface="Courier"/>
                <a:cs typeface="Courier"/>
              </a:rPr>
              <a:t>savedIndex</a:t>
            </a:r>
            <a:r>
              <a:rPr lang="en-US" sz="1600" dirty="0">
                <a:latin typeface="Courier"/>
                <a:cs typeface="Courier"/>
              </a:rPr>
              <a:t> </a:t>
            </a:r>
            <a:r>
              <a:rPr lang="en-US" sz="1600" dirty="0" smtClean="0">
                <a:latin typeface="Courier"/>
                <a:cs typeface="Courier"/>
              </a:rPr>
              <a:t>);</a:t>
            </a:r>
          </a:p>
          <a:p>
            <a:pPr marL="0" indent="0">
              <a:buNone/>
            </a:pPr>
            <a:r>
              <a:rPr lang="en-US" sz="1600" dirty="0" smtClean="0">
                <a:solidFill>
                  <a:schemeClr val="bg1">
                    <a:lumMod val="50000"/>
                  </a:schemeClr>
                </a:solidFill>
                <a:latin typeface="Courier"/>
                <a:cs typeface="Courier"/>
              </a:rPr>
              <a:t>		G4double </a:t>
            </a:r>
            <a:r>
              <a:rPr lang="en-US" sz="1600" dirty="0" err="1">
                <a:solidFill>
                  <a:schemeClr val="bg1">
                    <a:lumMod val="50000"/>
                  </a:schemeClr>
                </a:solidFill>
                <a:latin typeface="Courier"/>
                <a:cs typeface="Courier"/>
              </a:rPr>
              <a:t>aValue</a:t>
            </a:r>
            <a:r>
              <a:rPr lang="en-US" sz="1600" dirty="0">
                <a:solidFill>
                  <a:schemeClr val="bg1">
                    <a:lumMod val="50000"/>
                  </a:schemeClr>
                </a:solidFill>
                <a:latin typeface="Courier"/>
                <a:cs typeface="Courier"/>
              </a:rPr>
              <a:t> = </a:t>
            </a:r>
            <a:r>
              <a:rPr lang="en-US" sz="1600" dirty="0" err="1">
                <a:solidFill>
                  <a:schemeClr val="bg1">
                    <a:lumMod val="50000"/>
                  </a:schemeClr>
                </a:solidFill>
                <a:latin typeface="Courier"/>
                <a:cs typeface="Courier"/>
              </a:rPr>
              <a:t>crystalData</a:t>
            </a:r>
            <a:r>
              <a:rPr lang="en-US" sz="1600" dirty="0">
                <a:solidFill>
                  <a:schemeClr val="bg1">
                    <a:lumMod val="50000"/>
                  </a:schemeClr>
                </a:solidFill>
                <a:latin typeface="Courier"/>
                <a:cs typeface="Courier"/>
              </a:rPr>
              <a:t>-&gt;</a:t>
            </a:r>
            <a:r>
              <a:rPr lang="en-US" sz="1600" dirty="0" err="1">
                <a:solidFill>
                  <a:schemeClr val="bg1">
                    <a:lumMod val="50000"/>
                  </a:schemeClr>
                </a:solidFill>
                <a:latin typeface="Courier"/>
                <a:cs typeface="Courier"/>
              </a:rPr>
              <a:t>GetValue</a:t>
            </a:r>
            <a:r>
              <a:rPr lang="en-US" sz="1600" dirty="0">
                <a:solidFill>
                  <a:schemeClr val="bg1">
                    <a:lumMod val="50000"/>
                  </a:schemeClr>
                </a:solidFill>
                <a:latin typeface="Courier"/>
                <a:cs typeface="Courier"/>
              </a:rPr>
              <a:t>();</a:t>
            </a:r>
          </a:p>
          <a:p>
            <a:pPr marL="0" indent="0">
              <a:buNone/>
            </a:pPr>
            <a:r>
              <a:rPr lang="en-US" sz="1600" dirty="0" smtClean="0">
                <a:solidFill>
                  <a:schemeClr val="bg1">
                    <a:lumMod val="50000"/>
                  </a:schemeClr>
                </a:solidFill>
                <a:latin typeface="Courier"/>
                <a:cs typeface="Courier"/>
              </a:rPr>
              <a:t>		...</a:t>
            </a:r>
          </a:p>
          <a:p>
            <a:pPr marL="0" indent="0">
              <a:buNone/>
            </a:pPr>
            <a:r>
              <a:rPr lang="en-US" sz="1600" dirty="0" smtClean="0">
                <a:solidFill>
                  <a:schemeClr val="bg1">
                    <a:lumMod val="50000"/>
                  </a:schemeClr>
                </a:solidFill>
                <a:latin typeface="Courier"/>
                <a:cs typeface="Courier"/>
              </a:rPr>
              <a:t>	}</a:t>
            </a:r>
          </a:p>
          <a:p>
            <a:pPr marL="0" indent="0">
              <a:buNone/>
            </a:pPr>
            <a:r>
              <a:rPr lang="en-US" sz="1600" dirty="0">
                <a:solidFill>
                  <a:schemeClr val="bg1">
                    <a:lumMod val="50000"/>
                  </a:schemeClr>
                </a:solidFill>
                <a:latin typeface="Courier"/>
                <a:cs typeface="Courier"/>
              </a:rPr>
              <a:t>}</a:t>
            </a:r>
          </a:p>
          <a:p>
            <a:pPr marL="0" indent="0">
              <a:buNone/>
            </a:pPr>
            <a:r>
              <a:rPr lang="en-US" sz="1600" dirty="0">
                <a:solidFill>
                  <a:srgbClr val="7F7F7F"/>
                </a:solidFill>
                <a:latin typeface="Courier"/>
                <a:cs typeface="Courier"/>
              </a:rPr>
              <a:t>   </a:t>
            </a:r>
            <a:endParaRPr lang="en-US" sz="1600" dirty="0">
              <a:solidFill>
                <a:srgbClr val="292934"/>
              </a:solidFill>
              <a:latin typeface="Courier"/>
              <a:cs typeface="Courier"/>
            </a:endParaRPr>
          </a:p>
        </p:txBody>
      </p:sp>
      <p:sp>
        <p:nvSpPr>
          <p:cNvPr id="6" name="Rectangular Callout 5"/>
          <p:cNvSpPr/>
          <p:nvPr/>
        </p:nvSpPr>
        <p:spPr>
          <a:xfrm>
            <a:off x="6522720" y="3048000"/>
            <a:ext cx="2255520" cy="914400"/>
          </a:xfrm>
          <a:prstGeom prst="wedgeRectCallout">
            <a:avLst>
              <a:gd name="adj1" fmla="val -41864"/>
              <a:gd name="adj2" fmla="val 1058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Get the data using the stored index</a:t>
            </a:r>
            <a:endParaRPr lang="en-US" dirty="0"/>
          </a:p>
        </p:txBody>
      </p:sp>
      <p:sp>
        <p:nvSpPr>
          <p:cNvPr id="8" name="Rounded Rectangle 7"/>
          <p:cNvSpPr/>
          <p:nvPr/>
        </p:nvSpPr>
        <p:spPr>
          <a:xfrm rot="20622793">
            <a:off x="7269481" y="6240779"/>
            <a:ext cx="1940560" cy="472440"/>
          </a:xfrm>
          <a:prstGeom prst="roundRect">
            <a:avLst/>
          </a:prstGeom>
          <a:ln w="76200" cmpd="sng"/>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Preliminary</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918665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690" b="43989"/>
          <a:stretch/>
        </p:blipFill>
        <p:spPr>
          <a:xfrm>
            <a:off x="0" y="0"/>
            <a:ext cx="9144000" cy="3725334"/>
          </a:xfrm>
          <a:prstGeom prst="rect">
            <a:avLst/>
          </a:prstGeom>
        </p:spPr>
      </p:pic>
      <p:sp>
        <p:nvSpPr>
          <p:cNvPr id="2" name="Title 1"/>
          <p:cNvSpPr>
            <a:spLocks noGrp="1"/>
          </p:cNvSpPr>
          <p:nvPr>
            <p:ph type="title"/>
          </p:nvPr>
        </p:nvSpPr>
        <p:spPr/>
        <p:txBody>
          <a:bodyPr>
            <a:normAutofit/>
          </a:bodyPr>
          <a:lstStyle/>
          <a:p>
            <a:r>
              <a:rPr lang="en-US" dirty="0" smtClean="0"/>
              <a:t>Phonon Propagation</a:t>
            </a:r>
            <a:endParaRPr lang="en-US" dirty="0"/>
          </a:p>
        </p:txBody>
      </p:sp>
      <p:sp>
        <p:nvSpPr>
          <p:cNvPr id="4" name="Text Placeholder 3"/>
          <p:cNvSpPr>
            <a:spLocks noGrp="1"/>
          </p:cNvSpPr>
          <p:nvPr>
            <p:ph type="body" idx="1"/>
          </p:nvPr>
        </p:nvSpPr>
        <p:spPr/>
        <p:txBody>
          <a:bodyPr/>
          <a:lstStyle/>
          <a:p>
            <a:r>
              <a:rPr lang="en-US" dirty="0"/>
              <a:t>Phonon example in extended/exotic</a:t>
            </a:r>
          </a:p>
        </p:txBody>
      </p:sp>
    </p:spTree>
    <p:extLst>
      <p:ext uri="{BB962C8B-B14F-4D97-AF65-F5344CB8AC3E}">
        <p14:creationId xmlns:p14="http://schemas.microsoft.com/office/powerpoint/2010/main" val="12872974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Phonons</a:t>
            </a:r>
            <a:endParaRPr lang="en-US" dirty="0"/>
          </a:p>
        </p:txBody>
      </p:sp>
      <p:sp>
        <p:nvSpPr>
          <p:cNvPr id="5" name="Content Placeholder 4"/>
          <p:cNvSpPr>
            <a:spLocks noGrp="1"/>
          </p:cNvSpPr>
          <p:nvPr>
            <p:ph sz="half" idx="1"/>
          </p:nvPr>
        </p:nvSpPr>
        <p:spPr/>
        <p:txBody>
          <a:bodyPr>
            <a:normAutofit lnSpcReduction="10000"/>
          </a:bodyPr>
          <a:lstStyle/>
          <a:p>
            <a:r>
              <a:rPr lang="en-US" dirty="0"/>
              <a:t>Phonons are collective oscillations of </a:t>
            </a:r>
            <a:r>
              <a:rPr lang="en-US" dirty="0" smtClean="0"/>
              <a:t>a crystal lattice (wave-particle duality)</a:t>
            </a:r>
          </a:p>
          <a:p>
            <a:endParaRPr lang="en-US" dirty="0"/>
          </a:p>
          <a:p>
            <a:r>
              <a:rPr lang="en-US" dirty="0" smtClean="0"/>
              <a:t>Two types </a:t>
            </a:r>
            <a:r>
              <a:rPr lang="en-US" dirty="0"/>
              <a:t>of </a:t>
            </a:r>
            <a:r>
              <a:rPr lang="en-US" dirty="0" smtClean="0"/>
              <a:t>phonons:</a:t>
            </a:r>
          </a:p>
          <a:p>
            <a:pPr lvl="1"/>
            <a:r>
              <a:rPr lang="en-US" dirty="0" smtClean="0"/>
              <a:t>acoustic phonons:</a:t>
            </a:r>
          </a:p>
          <a:p>
            <a:pPr lvl="2"/>
            <a:r>
              <a:rPr lang="en-US" dirty="0"/>
              <a:t>coherent movements of atoms of the lattice</a:t>
            </a:r>
            <a:endParaRPr lang="en-US" dirty="0" smtClean="0"/>
          </a:p>
          <a:p>
            <a:pPr lvl="1"/>
            <a:r>
              <a:rPr lang="en-US" dirty="0" smtClean="0"/>
              <a:t>optical phonons</a:t>
            </a:r>
          </a:p>
          <a:p>
            <a:pPr lvl="2"/>
            <a:r>
              <a:rPr lang="en-US" dirty="0"/>
              <a:t>out-of-phase movements of the atoms in the lattice</a:t>
            </a:r>
          </a:p>
        </p:txBody>
      </p:sp>
      <p:pic>
        <p:nvPicPr>
          <p:cNvPr id="7" name="Content Placeholder 6"/>
          <p:cNvPicPr>
            <a:picLocks noGrp="1" noChangeAspect="1"/>
          </p:cNvPicPr>
          <p:nvPr>
            <p:ph sz="half" idx="2"/>
          </p:nvPr>
        </p:nvPicPr>
        <p:blipFill>
          <a:blip r:embed="rId2"/>
          <a:srcRect l="-329" r="-329"/>
          <a:stretch>
            <a:fillRect/>
          </a:stretch>
        </p:blipFill>
        <p:spPr/>
      </p:pic>
    </p:spTree>
    <p:extLst>
      <p:ext uri="{BB962C8B-B14F-4D97-AF65-F5344CB8AC3E}">
        <p14:creationId xmlns:p14="http://schemas.microsoft.com/office/powerpoint/2010/main" val="2167363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Phonons</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smtClean="0"/>
              <a:t>Oscillations of acoustic </a:t>
            </a:r>
            <a:r>
              <a:rPr lang="en-US" dirty="0"/>
              <a:t>and optical </a:t>
            </a:r>
            <a:r>
              <a:rPr lang="en-US" dirty="0" smtClean="0"/>
              <a:t>phonons may have three modes:</a:t>
            </a:r>
          </a:p>
          <a:p>
            <a:endParaRPr lang="en-US" dirty="0" smtClean="0"/>
          </a:p>
          <a:p>
            <a:pPr lvl="1"/>
            <a:r>
              <a:rPr lang="en-US" dirty="0" smtClean="0"/>
              <a:t>Longitudinal </a:t>
            </a:r>
            <a:r>
              <a:rPr lang="en-US" dirty="0"/>
              <a:t>waves: the displacement </a:t>
            </a:r>
            <a:r>
              <a:rPr lang="en-US" dirty="0" smtClean="0"/>
              <a:t>and the </a:t>
            </a:r>
            <a:r>
              <a:rPr lang="en-US" dirty="0"/>
              <a:t>travel of the </a:t>
            </a:r>
            <a:r>
              <a:rPr lang="en-US" dirty="0" smtClean="0"/>
              <a:t>wave are in </a:t>
            </a:r>
            <a:r>
              <a:rPr lang="en-US" dirty="0"/>
              <a:t>the same/opposite </a:t>
            </a:r>
            <a:r>
              <a:rPr lang="en-US" dirty="0" smtClean="0"/>
              <a:t>direction</a:t>
            </a:r>
          </a:p>
          <a:p>
            <a:pPr lvl="1"/>
            <a:endParaRPr lang="en-US" dirty="0" smtClean="0"/>
          </a:p>
          <a:p>
            <a:pPr lvl="1"/>
            <a:r>
              <a:rPr lang="en-US" dirty="0" smtClean="0"/>
              <a:t>Transverse waves: </a:t>
            </a:r>
            <a:r>
              <a:rPr lang="en-US" dirty="0"/>
              <a:t>oscillations are perpendicular to the direction of energy </a:t>
            </a:r>
            <a:r>
              <a:rPr lang="en-US" dirty="0" smtClean="0"/>
              <a:t>transfer (slow and fast)</a:t>
            </a:r>
            <a:endParaRPr lang="en-US" dirty="0"/>
          </a:p>
        </p:txBody>
      </p:sp>
      <p:pic>
        <p:nvPicPr>
          <p:cNvPr id="3" name="Content Placeholder 2"/>
          <p:cNvPicPr>
            <a:picLocks noGrp="1" noChangeAspect="1"/>
          </p:cNvPicPr>
          <p:nvPr>
            <p:ph sz="half" idx="2"/>
          </p:nvPr>
        </p:nvPicPr>
        <p:blipFill>
          <a:blip r:embed="rId2"/>
          <a:srcRect t="-29497" b="-29497"/>
          <a:stretch>
            <a:fillRect/>
          </a:stretch>
        </p:blipFill>
        <p:spPr/>
      </p:pic>
    </p:spTree>
    <p:extLst>
      <p:ext uri="{BB962C8B-B14F-4D97-AF65-F5344CB8AC3E}">
        <p14:creationId xmlns:p14="http://schemas.microsoft.com/office/powerpoint/2010/main" val="36197504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Phonons</a:t>
            </a:r>
            <a:endParaRPr lang="en-US" dirty="0"/>
          </a:p>
        </p:txBody>
      </p:sp>
      <p:sp>
        <p:nvSpPr>
          <p:cNvPr id="5" name="Text Placeholder 4"/>
          <p:cNvSpPr>
            <a:spLocks noGrp="1"/>
          </p:cNvSpPr>
          <p:nvPr>
            <p:ph type="body" idx="1"/>
          </p:nvPr>
        </p:nvSpPr>
        <p:spPr/>
        <p:txBody>
          <a:bodyPr/>
          <a:lstStyle/>
          <a:p>
            <a:r>
              <a:rPr lang="en-US" dirty="0" smtClean="0"/>
              <a:t>CDMS experiment</a:t>
            </a:r>
            <a:endParaRPr lang="en-US" dirty="0"/>
          </a:p>
        </p:txBody>
      </p:sp>
      <p:sp>
        <p:nvSpPr>
          <p:cNvPr id="3" name="Content Placeholder 2"/>
          <p:cNvSpPr>
            <a:spLocks noGrp="1"/>
          </p:cNvSpPr>
          <p:nvPr>
            <p:ph sz="half" idx="2"/>
          </p:nvPr>
        </p:nvSpPr>
        <p:spPr/>
        <p:txBody>
          <a:bodyPr>
            <a:normAutofit fontScale="62500" lnSpcReduction="20000"/>
          </a:bodyPr>
          <a:lstStyle/>
          <a:p>
            <a:r>
              <a:rPr lang="en-US" dirty="0"/>
              <a:t>The goal of the CDMS </a:t>
            </a:r>
            <a:r>
              <a:rPr lang="en-US" dirty="0" smtClean="0"/>
              <a:t>experiment </a:t>
            </a:r>
            <a:r>
              <a:rPr lang="en-US" dirty="0"/>
              <a:t>is to </a:t>
            </a:r>
            <a:r>
              <a:rPr lang="en-US" dirty="0" smtClean="0"/>
              <a:t>detect CDMS the </a:t>
            </a:r>
            <a:r>
              <a:rPr lang="en-US" dirty="0"/>
              <a:t>WIMPs (Weakly Interacting Massive Particles</a:t>
            </a:r>
            <a:r>
              <a:rPr lang="en-US" dirty="0" smtClean="0"/>
              <a:t>), i.e. the Dark Matter.</a:t>
            </a:r>
          </a:p>
          <a:p>
            <a:endParaRPr lang="en-US" dirty="0" smtClean="0"/>
          </a:p>
          <a:p>
            <a:r>
              <a:rPr lang="en-US" dirty="0"/>
              <a:t>The </a:t>
            </a:r>
            <a:r>
              <a:rPr lang="en-US" dirty="0" smtClean="0"/>
              <a:t>experiment </a:t>
            </a:r>
            <a:r>
              <a:rPr lang="en-US" dirty="0"/>
              <a:t>aims to measure the recoil energy imparted to a nucleus due to collisions with </a:t>
            </a:r>
            <a:r>
              <a:rPr lang="en-US" dirty="0" smtClean="0"/>
              <a:t>WIMPs.</a:t>
            </a:r>
          </a:p>
          <a:p>
            <a:endParaRPr lang="en-US" dirty="0" smtClean="0"/>
          </a:p>
          <a:p>
            <a:r>
              <a:rPr lang="en-US" dirty="0" smtClean="0"/>
              <a:t>The employed detectors are highly </a:t>
            </a:r>
            <a:r>
              <a:rPr lang="en-US" dirty="0"/>
              <a:t>sensitive to the ionization and phonon signals that results from a WIMP-nucleus collision</a:t>
            </a:r>
            <a:r>
              <a:rPr lang="en-US" dirty="0" smtClean="0"/>
              <a:t>.</a:t>
            </a:r>
          </a:p>
          <a:p>
            <a:endParaRPr lang="en-US" dirty="0"/>
          </a:p>
          <a:p>
            <a:r>
              <a:rPr lang="en-US" dirty="0"/>
              <a:t>The CDMS detectors are </a:t>
            </a:r>
            <a:r>
              <a:rPr lang="en-US" dirty="0" smtClean="0"/>
              <a:t>cylindrical </a:t>
            </a:r>
            <a:r>
              <a:rPr lang="en-US" dirty="0" err="1" smtClean="0"/>
              <a:t>Ge</a:t>
            </a:r>
            <a:r>
              <a:rPr lang="en-US" dirty="0" smtClean="0"/>
              <a:t> </a:t>
            </a:r>
            <a:r>
              <a:rPr lang="en-US" dirty="0"/>
              <a:t>crystals approximately 75 mm in </a:t>
            </a:r>
            <a:r>
              <a:rPr lang="en-US" dirty="0" smtClean="0"/>
              <a:t>diameter with </a:t>
            </a:r>
            <a:r>
              <a:rPr lang="en-US" dirty="0"/>
              <a:t>a height of 25 </a:t>
            </a:r>
            <a:r>
              <a:rPr lang="en-US" dirty="0" smtClean="0"/>
              <a:t>mm, </a:t>
            </a:r>
            <a:r>
              <a:rPr lang="en-US" dirty="0"/>
              <a:t>cooled to </a:t>
            </a:r>
            <a:r>
              <a:rPr lang="en-US" dirty="0" smtClean="0"/>
              <a:t>approximately 60 </a:t>
            </a:r>
            <a:r>
              <a:rPr lang="en-US" dirty="0" err="1"/>
              <a:t>mK</a:t>
            </a:r>
            <a:endParaRPr lang="en-US" dirty="0"/>
          </a:p>
        </p:txBody>
      </p:sp>
      <p:sp>
        <p:nvSpPr>
          <p:cNvPr id="6" name="Text Placeholder 5"/>
          <p:cNvSpPr>
            <a:spLocks noGrp="1"/>
          </p:cNvSpPr>
          <p:nvPr>
            <p:ph type="body" sz="quarter" idx="3"/>
          </p:nvPr>
        </p:nvSpPr>
        <p:spPr/>
        <p:txBody>
          <a:bodyPr/>
          <a:lstStyle/>
          <a:p>
            <a:r>
              <a:rPr lang="en-US" dirty="0" smtClean="0"/>
              <a:t>Nuclear Recoil</a:t>
            </a:r>
            <a:endParaRPr lang="en-US" dirty="0"/>
          </a:p>
        </p:txBody>
      </p:sp>
      <p:pic>
        <p:nvPicPr>
          <p:cNvPr id="8" name="Content Placeholder 7"/>
          <p:cNvPicPr>
            <a:picLocks noGrp="1" noChangeAspect="1"/>
          </p:cNvPicPr>
          <p:nvPr>
            <p:ph sz="quarter" idx="4"/>
          </p:nvPr>
        </p:nvPicPr>
        <p:blipFill>
          <a:blip r:embed="rId2"/>
          <a:srcRect t="-24439" b="-24439"/>
          <a:stretch>
            <a:fillRect/>
          </a:stretch>
        </p:blipFill>
        <p:spPr/>
      </p:pic>
    </p:spTree>
    <p:extLst>
      <p:ext uri="{BB962C8B-B14F-4D97-AF65-F5344CB8AC3E}">
        <p14:creationId xmlns:p14="http://schemas.microsoft.com/office/powerpoint/2010/main" val="20532111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Phonons</a:t>
            </a:r>
            <a:endParaRPr lang="en-US" dirty="0"/>
          </a:p>
        </p:txBody>
      </p:sp>
      <p:sp>
        <p:nvSpPr>
          <p:cNvPr id="5" name="Text Placeholder 4"/>
          <p:cNvSpPr>
            <a:spLocks noGrp="1"/>
          </p:cNvSpPr>
          <p:nvPr>
            <p:ph type="body" idx="1"/>
          </p:nvPr>
        </p:nvSpPr>
        <p:spPr/>
        <p:txBody>
          <a:bodyPr/>
          <a:lstStyle/>
          <a:p>
            <a:r>
              <a:rPr lang="en-US" dirty="0" smtClean="0"/>
              <a:t>CDMS experiment</a:t>
            </a:r>
            <a:endParaRPr lang="en-US" dirty="0"/>
          </a:p>
        </p:txBody>
      </p:sp>
      <p:sp>
        <p:nvSpPr>
          <p:cNvPr id="3" name="Content Placeholder 2"/>
          <p:cNvSpPr>
            <a:spLocks noGrp="1"/>
          </p:cNvSpPr>
          <p:nvPr>
            <p:ph sz="half" idx="2"/>
          </p:nvPr>
        </p:nvSpPr>
        <p:spPr/>
        <p:txBody>
          <a:bodyPr>
            <a:normAutofit fontScale="62500" lnSpcReduction="20000"/>
          </a:bodyPr>
          <a:lstStyle/>
          <a:p>
            <a:r>
              <a:rPr lang="en-US" dirty="0"/>
              <a:t>The goal of the CDMS </a:t>
            </a:r>
            <a:r>
              <a:rPr lang="en-US" dirty="0" smtClean="0"/>
              <a:t>experiment </a:t>
            </a:r>
            <a:r>
              <a:rPr lang="en-US" dirty="0"/>
              <a:t>is to </a:t>
            </a:r>
            <a:r>
              <a:rPr lang="en-US" dirty="0" smtClean="0"/>
              <a:t>detect CDMS the </a:t>
            </a:r>
            <a:r>
              <a:rPr lang="en-US" dirty="0"/>
              <a:t>WIMPs (Weakly Interacting Massive Particles</a:t>
            </a:r>
            <a:r>
              <a:rPr lang="en-US" dirty="0" smtClean="0"/>
              <a:t>), i.e. the Dark Matter.</a:t>
            </a:r>
          </a:p>
          <a:p>
            <a:endParaRPr lang="en-US" dirty="0" smtClean="0"/>
          </a:p>
          <a:p>
            <a:r>
              <a:rPr lang="en-US" dirty="0"/>
              <a:t>The </a:t>
            </a:r>
            <a:r>
              <a:rPr lang="en-US" dirty="0" smtClean="0"/>
              <a:t>experiment </a:t>
            </a:r>
            <a:r>
              <a:rPr lang="en-US" dirty="0"/>
              <a:t>aims to measure the recoil energy imparted to a nucleus due to collisions with </a:t>
            </a:r>
            <a:r>
              <a:rPr lang="en-US" dirty="0" smtClean="0"/>
              <a:t>WIMPs.</a:t>
            </a:r>
          </a:p>
          <a:p>
            <a:endParaRPr lang="en-US" dirty="0" smtClean="0"/>
          </a:p>
          <a:p>
            <a:r>
              <a:rPr lang="en-US" dirty="0" smtClean="0"/>
              <a:t>The employed detectors are highly </a:t>
            </a:r>
            <a:r>
              <a:rPr lang="en-US" dirty="0"/>
              <a:t>sensitive to the ionization and phonon signals that results from a WIMP-nucleus collision</a:t>
            </a:r>
            <a:r>
              <a:rPr lang="en-US" dirty="0" smtClean="0"/>
              <a:t>.</a:t>
            </a:r>
          </a:p>
          <a:p>
            <a:endParaRPr lang="en-US" dirty="0"/>
          </a:p>
          <a:p>
            <a:r>
              <a:rPr lang="en-US" dirty="0"/>
              <a:t>The CDMS detectors are </a:t>
            </a:r>
            <a:r>
              <a:rPr lang="en-US" dirty="0" smtClean="0"/>
              <a:t>cylindrical </a:t>
            </a:r>
            <a:r>
              <a:rPr lang="en-US" dirty="0" err="1" smtClean="0"/>
              <a:t>Ge</a:t>
            </a:r>
            <a:r>
              <a:rPr lang="en-US" dirty="0" smtClean="0"/>
              <a:t> </a:t>
            </a:r>
            <a:r>
              <a:rPr lang="en-US" dirty="0"/>
              <a:t>crystals approximately 75 mm in </a:t>
            </a:r>
            <a:r>
              <a:rPr lang="en-US" dirty="0" smtClean="0"/>
              <a:t>diameter with </a:t>
            </a:r>
            <a:r>
              <a:rPr lang="en-US" dirty="0"/>
              <a:t>a height of 25 </a:t>
            </a:r>
            <a:r>
              <a:rPr lang="en-US" dirty="0" smtClean="0"/>
              <a:t>mm, </a:t>
            </a:r>
            <a:r>
              <a:rPr lang="en-US" dirty="0"/>
              <a:t>cooled to </a:t>
            </a:r>
            <a:r>
              <a:rPr lang="en-US" dirty="0" smtClean="0"/>
              <a:t>approximately 60 </a:t>
            </a:r>
            <a:r>
              <a:rPr lang="en-US" dirty="0" err="1"/>
              <a:t>mK</a:t>
            </a:r>
            <a:endParaRPr lang="en-US" dirty="0"/>
          </a:p>
        </p:txBody>
      </p:sp>
      <p:sp>
        <p:nvSpPr>
          <p:cNvPr id="6" name="Text Placeholder 5"/>
          <p:cNvSpPr>
            <a:spLocks noGrp="1"/>
          </p:cNvSpPr>
          <p:nvPr>
            <p:ph type="body" sz="quarter" idx="3"/>
          </p:nvPr>
        </p:nvSpPr>
        <p:spPr/>
        <p:txBody>
          <a:bodyPr/>
          <a:lstStyle/>
          <a:p>
            <a:r>
              <a:rPr lang="en-US" dirty="0" smtClean="0"/>
              <a:t>Geant4 Phonon Types</a:t>
            </a:r>
            <a:endParaRPr lang="en-US" dirty="0"/>
          </a:p>
        </p:txBody>
      </p:sp>
      <p:sp>
        <p:nvSpPr>
          <p:cNvPr id="7" name="Content Placeholder 6"/>
          <p:cNvSpPr>
            <a:spLocks noGrp="1"/>
          </p:cNvSpPr>
          <p:nvPr>
            <p:ph sz="quarter" idx="4"/>
          </p:nvPr>
        </p:nvSpPr>
        <p:spPr/>
        <p:txBody>
          <a:bodyPr>
            <a:normAutofit fontScale="85000" lnSpcReduction="20000"/>
          </a:bodyPr>
          <a:lstStyle/>
          <a:p>
            <a:r>
              <a:rPr lang="en-US" dirty="0" smtClean="0"/>
              <a:t>The </a:t>
            </a:r>
            <a:r>
              <a:rPr lang="en-US" dirty="0"/>
              <a:t>phonon transport code described </a:t>
            </a:r>
            <a:r>
              <a:rPr lang="en-US" dirty="0" smtClean="0"/>
              <a:t>is </a:t>
            </a:r>
            <a:r>
              <a:rPr lang="en-US" dirty="0"/>
              <a:t>intended for temperatures </a:t>
            </a:r>
            <a:r>
              <a:rPr lang="en-US" i="1" dirty="0"/>
              <a:t>T </a:t>
            </a:r>
            <a:r>
              <a:rPr lang="en-US" dirty="0"/>
              <a:t>&lt; </a:t>
            </a:r>
            <a:r>
              <a:rPr lang="en-US" dirty="0" smtClean="0"/>
              <a:t>1</a:t>
            </a:r>
            <a:r>
              <a:rPr lang="en-US" i="1" dirty="0" smtClean="0"/>
              <a:t>K</a:t>
            </a:r>
            <a:endParaRPr lang="en-US" dirty="0"/>
          </a:p>
          <a:p>
            <a:endParaRPr lang="en-US" dirty="0" smtClean="0"/>
          </a:p>
          <a:p>
            <a:r>
              <a:rPr lang="en-US" dirty="0"/>
              <a:t>S</a:t>
            </a:r>
            <a:r>
              <a:rPr lang="en-US" dirty="0" smtClean="0"/>
              <a:t>cattering of </a:t>
            </a:r>
            <a:r>
              <a:rPr lang="en-US" dirty="0"/>
              <a:t>thermally excited background phonons is </a:t>
            </a:r>
            <a:r>
              <a:rPr lang="en-US" dirty="0" smtClean="0"/>
              <a:t>ignored</a:t>
            </a:r>
          </a:p>
          <a:p>
            <a:pPr marL="0" indent="0">
              <a:buNone/>
            </a:pPr>
            <a:endParaRPr lang="en-US" dirty="0"/>
          </a:p>
          <a:p>
            <a:r>
              <a:rPr lang="en-US" dirty="0"/>
              <a:t>O</a:t>
            </a:r>
            <a:r>
              <a:rPr lang="en-US" dirty="0" smtClean="0"/>
              <a:t>nly acoustic </a:t>
            </a:r>
            <a:r>
              <a:rPr lang="en-US" dirty="0"/>
              <a:t>phonons in cubic </a:t>
            </a:r>
            <a:r>
              <a:rPr lang="en-US" dirty="0" smtClean="0"/>
              <a:t>lattices are treated.</a:t>
            </a:r>
            <a:endParaRPr lang="en-US" dirty="0"/>
          </a:p>
          <a:p>
            <a:endParaRPr lang="en-US" dirty="0"/>
          </a:p>
          <a:p>
            <a:r>
              <a:rPr lang="en-US" dirty="0"/>
              <a:t>Three types </a:t>
            </a:r>
            <a:r>
              <a:rPr lang="en-US" dirty="0" smtClean="0"/>
              <a:t>of phonons are implemented:</a:t>
            </a:r>
          </a:p>
          <a:p>
            <a:pPr lvl="1"/>
            <a:r>
              <a:rPr lang="en-US" dirty="0" smtClean="0"/>
              <a:t>Longitudinal</a:t>
            </a:r>
          </a:p>
          <a:p>
            <a:pPr lvl="1"/>
            <a:r>
              <a:rPr lang="en-US" dirty="0" smtClean="0"/>
              <a:t>“</a:t>
            </a:r>
            <a:r>
              <a:rPr lang="en-US" dirty="0"/>
              <a:t>slow” and “fast</a:t>
            </a:r>
            <a:r>
              <a:rPr lang="en-US" dirty="0" smtClean="0"/>
              <a:t>” transverse</a:t>
            </a:r>
            <a:endParaRPr lang="en-US" dirty="0"/>
          </a:p>
        </p:txBody>
      </p:sp>
    </p:spTree>
    <p:extLst>
      <p:ext uri="{BB962C8B-B14F-4D97-AF65-F5344CB8AC3E}">
        <p14:creationId xmlns:p14="http://schemas.microsoft.com/office/powerpoint/2010/main" val="25277479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Phonons Processes</a:t>
            </a:r>
            <a:endParaRPr lang="en-US" dirty="0"/>
          </a:p>
        </p:txBody>
      </p:sp>
      <p:sp>
        <p:nvSpPr>
          <p:cNvPr id="5" name="Text Placeholder 4"/>
          <p:cNvSpPr>
            <a:spLocks noGrp="1"/>
          </p:cNvSpPr>
          <p:nvPr>
            <p:ph type="body" idx="1"/>
          </p:nvPr>
        </p:nvSpPr>
        <p:spPr/>
        <p:txBody>
          <a:bodyPr/>
          <a:lstStyle/>
          <a:p>
            <a:r>
              <a:rPr lang="en-US" dirty="0"/>
              <a:t>Processes </a:t>
            </a:r>
            <a:r>
              <a:rPr lang="en-US" dirty="0" smtClean="0"/>
              <a:t>implemented</a:t>
            </a:r>
            <a:endParaRPr lang="en-US" dirty="0"/>
          </a:p>
        </p:txBody>
      </p:sp>
      <p:sp>
        <p:nvSpPr>
          <p:cNvPr id="3" name="Content Placeholder 2"/>
          <p:cNvSpPr>
            <a:spLocks noGrp="1"/>
          </p:cNvSpPr>
          <p:nvPr>
            <p:ph sz="half" idx="2"/>
          </p:nvPr>
        </p:nvSpPr>
        <p:spPr/>
        <p:txBody>
          <a:bodyPr>
            <a:normAutofit/>
          </a:bodyPr>
          <a:lstStyle/>
          <a:p>
            <a:r>
              <a:rPr lang="en-US" b="1" dirty="0" smtClean="0"/>
              <a:t>Anisotropic propagation</a:t>
            </a:r>
          </a:p>
          <a:p>
            <a:r>
              <a:rPr lang="en-US" dirty="0" smtClean="0"/>
              <a:t>Isotope Scattering</a:t>
            </a:r>
          </a:p>
          <a:p>
            <a:r>
              <a:rPr lang="en-US" dirty="0" smtClean="0"/>
              <a:t>Mode Mixing</a:t>
            </a:r>
          </a:p>
          <a:p>
            <a:r>
              <a:rPr lang="en-US" dirty="0" err="1" smtClean="0"/>
              <a:t>Downconversion</a:t>
            </a:r>
            <a:endParaRPr lang="en-US" dirty="0"/>
          </a:p>
        </p:txBody>
      </p:sp>
      <p:sp>
        <p:nvSpPr>
          <p:cNvPr id="6" name="Text Placeholder 5"/>
          <p:cNvSpPr>
            <a:spLocks noGrp="1"/>
          </p:cNvSpPr>
          <p:nvPr>
            <p:ph type="body" sz="quarter" idx="3"/>
          </p:nvPr>
        </p:nvSpPr>
        <p:spPr/>
        <p:txBody>
          <a:bodyPr/>
          <a:lstStyle/>
          <a:p>
            <a:r>
              <a:rPr lang="en-US" dirty="0"/>
              <a:t>Anisotropic </a:t>
            </a:r>
            <a:r>
              <a:rPr lang="en-US" dirty="0" smtClean="0"/>
              <a:t>propagation</a:t>
            </a:r>
            <a:endParaRPr lang="en-US" dirty="0"/>
          </a:p>
        </p:txBody>
      </p:sp>
      <p:sp>
        <p:nvSpPr>
          <p:cNvPr id="7" name="Content Placeholder 6"/>
          <p:cNvSpPr>
            <a:spLocks noGrp="1"/>
          </p:cNvSpPr>
          <p:nvPr>
            <p:ph sz="quarter" idx="4"/>
          </p:nvPr>
        </p:nvSpPr>
        <p:spPr/>
        <p:txBody>
          <a:bodyPr>
            <a:normAutofit fontScale="77500" lnSpcReduction="20000"/>
          </a:bodyPr>
          <a:lstStyle/>
          <a:p>
            <a:r>
              <a:rPr lang="en-US" dirty="0"/>
              <a:t>Phonon propagation in the absorber crystal is governed by the three-dimensional wave </a:t>
            </a:r>
            <a:r>
              <a:rPr lang="en-US" dirty="0" smtClean="0"/>
              <a:t>equation</a:t>
            </a:r>
          </a:p>
          <a:p>
            <a:endParaRPr lang="en-US" dirty="0"/>
          </a:p>
          <a:p>
            <a:endParaRPr lang="en-US" dirty="0" smtClean="0"/>
          </a:p>
          <a:p>
            <a:endParaRPr lang="en-US" dirty="0" smtClean="0"/>
          </a:p>
          <a:p>
            <a:r>
              <a:rPr lang="en-US" dirty="0"/>
              <a:t>By solving </a:t>
            </a:r>
            <a:r>
              <a:rPr lang="en-US" dirty="0" smtClean="0"/>
              <a:t>it </a:t>
            </a:r>
            <a:r>
              <a:rPr lang="en-US" dirty="0"/>
              <a:t>for a phonon of given wave vector </a:t>
            </a:r>
            <a:r>
              <a:rPr lang="en-US" b="1" dirty="0"/>
              <a:t>k</a:t>
            </a:r>
            <a:r>
              <a:rPr lang="en-US" dirty="0"/>
              <a:t>, three eigenvalues </a:t>
            </a:r>
            <a:r>
              <a:rPr lang="en-US" dirty="0" err="1"/>
              <a:t>ω</a:t>
            </a:r>
            <a:r>
              <a:rPr lang="en-US" dirty="0"/>
              <a:t> and three eigenvectors </a:t>
            </a:r>
            <a:r>
              <a:rPr lang="en-US" b="1" dirty="0"/>
              <a:t>e </a:t>
            </a:r>
            <a:r>
              <a:rPr lang="en-US" dirty="0"/>
              <a:t>can be found, corresponding </a:t>
            </a:r>
            <a:r>
              <a:rPr lang="en-US" dirty="0" smtClean="0"/>
              <a:t>to the </a:t>
            </a:r>
            <a:r>
              <a:rPr lang="en-US" dirty="0"/>
              <a:t>three discrete polarization states </a:t>
            </a:r>
            <a:r>
              <a:rPr lang="en-US" i="1" dirty="0"/>
              <a:t>Longitudinal </a:t>
            </a:r>
            <a:r>
              <a:rPr lang="en-US" i="1" dirty="0" smtClean="0"/>
              <a:t>, </a:t>
            </a:r>
            <a:r>
              <a:rPr lang="en-US" i="1" dirty="0"/>
              <a:t>Fast </a:t>
            </a:r>
            <a:r>
              <a:rPr lang="en-US" dirty="0" smtClean="0"/>
              <a:t>and </a:t>
            </a:r>
            <a:r>
              <a:rPr lang="en-US" i="1" dirty="0"/>
              <a:t>Slow </a:t>
            </a:r>
            <a:r>
              <a:rPr lang="en-US" i="1" dirty="0" smtClean="0"/>
              <a:t>Transverse</a:t>
            </a:r>
            <a:r>
              <a:rPr lang="en-US" dirty="0" smtClean="0"/>
              <a:t>.</a:t>
            </a:r>
          </a:p>
        </p:txBody>
      </p:sp>
      <p:pic>
        <p:nvPicPr>
          <p:cNvPr id="10" name="Picture 9"/>
          <p:cNvPicPr>
            <a:picLocks noChangeAspect="1"/>
          </p:cNvPicPr>
          <p:nvPr/>
        </p:nvPicPr>
        <p:blipFill>
          <a:blip r:embed="rId2"/>
          <a:stretch>
            <a:fillRect/>
          </a:stretch>
        </p:blipFill>
        <p:spPr>
          <a:xfrm>
            <a:off x="5209540" y="3520291"/>
            <a:ext cx="2959100" cy="637689"/>
          </a:xfrm>
          <a:prstGeom prst="rect">
            <a:avLst/>
          </a:prstGeom>
        </p:spPr>
      </p:pic>
    </p:spTree>
    <p:extLst>
      <p:ext uri="{BB962C8B-B14F-4D97-AF65-F5344CB8AC3E}">
        <p14:creationId xmlns:p14="http://schemas.microsoft.com/office/powerpoint/2010/main" val="27513477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Phonons Processes</a:t>
            </a:r>
            <a:endParaRPr lang="en-US" dirty="0"/>
          </a:p>
        </p:txBody>
      </p:sp>
      <p:sp>
        <p:nvSpPr>
          <p:cNvPr id="5" name="Text Placeholder 4"/>
          <p:cNvSpPr>
            <a:spLocks noGrp="1"/>
          </p:cNvSpPr>
          <p:nvPr>
            <p:ph type="body" idx="1"/>
          </p:nvPr>
        </p:nvSpPr>
        <p:spPr/>
        <p:txBody>
          <a:bodyPr/>
          <a:lstStyle/>
          <a:p>
            <a:r>
              <a:rPr lang="en-US" dirty="0"/>
              <a:t>Processes </a:t>
            </a:r>
            <a:r>
              <a:rPr lang="en-US" dirty="0" smtClean="0"/>
              <a:t>implemented</a:t>
            </a:r>
            <a:endParaRPr lang="en-US" dirty="0"/>
          </a:p>
        </p:txBody>
      </p:sp>
      <p:sp>
        <p:nvSpPr>
          <p:cNvPr id="3" name="Content Placeholder 2"/>
          <p:cNvSpPr>
            <a:spLocks noGrp="1"/>
          </p:cNvSpPr>
          <p:nvPr>
            <p:ph sz="half" idx="2"/>
          </p:nvPr>
        </p:nvSpPr>
        <p:spPr/>
        <p:txBody>
          <a:bodyPr>
            <a:normAutofit/>
          </a:bodyPr>
          <a:lstStyle/>
          <a:p>
            <a:r>
              <a:rPr lang="en-US" b="1" dirty="0" smtClean="0"/>
              <a:t>Anisotropic propagation</a:t>
            </a:r>
          </a:p>
          <a:p>
            <a:r>
              <a:rPr lang="en-US" dirty="0" smtClean="0"/>
              <a:t>Isotope Scattering</a:t>
            </a:r>
          </a:p>
          <a:p>
            <a:r>
              <a:rPr lang="en-US" dirty="0" smtClean="0"/>
              <a:t>Mode Mixing</a:t>
            </a:r>
          </a:p>
          <a:p>
            <a:r>
              <a:rPr lang="en-US" dirty="0" err="1" smtClean="0"/>
              <a:t>Downconversion</a:t>
            </a:r>
            <a:endParaRPr lang="en-US" dirty="0"/>
          </a:p>
        </p:txBody>
      </p:sp>
      <p:sp>
        <p:nvSpPr>
          <p:cNvPr id="6" name="Text Placeholder 5"/>
          <p:cNvSpPr>
            <a:spLocks noGrp="1"/>
          </p:cNvSpPr>
          <p:nvPr>
            <p:ph type="body" sz="quarter" idx="3"/>
          </p:nvPr>
        </p:nvSpPr>
        <p:spPr/>
        <p:txBody>
          <a:bodyPr/>
          <a:lstStyle/>
          <a:p>
            <a:r>
              <a:rPr lang="en-US" dirty="0"/>
              <a:t>Anisotropic </a:t>
            </a:r>
            <a:r>
              <a:rPr lang="en-US" dirty="0" smtClean="0"/>
              <a:t>propagation</a:t>
            </a:r>
            <a:endParaRPr lang="en-US" dirty="0"/>
          </a:p>
        </p:txBody>
      </p:sp>
      <p:sp>
        <p:nvSpPr>
          <p:cNvPr id="7" name="Content Placeholder 6"/>
          <p:cNvSpPr>
            <a:spLocks noGrp="1"/>
          </p:cNvSpPr>
          <p:nvPr>
            <p:ph sz="quarter" idx="4"/>
          </p:nvPr>
        </p:nvSpPr>
        <p:spPr/>
        <p:txBody>
          <a:bodyPr>
            <a:normAutofit fontScale="70000" lnSpcReduction="20000"/>
          </a:bodyPr>
          <a:lstStyle/>
          <a:p>
            <a:r>
              <a:rPr lang="en-US" dirty="0" smtClean="0"/>
              <a:t>Energy transport </a:t>
            </a:r>
            <a:r>
              <a:rPr lang="en-US" dirty="0"/>
              <a:t>occurs along the group velocity </a:t>
            </a:r>
            <a:r>
              <a:rPr lang="en-US" dirty="0" smtClean="0"/>
              <a:t>vector, </a:t>
            </a:r>
            <a:r>
              <a:rPr lang="en-US" dirty="0"/>
              <a:t>which can be found from the three-dimensional wave equation</a:t>
            </a:r>
            <a:r>
              <a:rPr lang="en-US" dirty="0" smtClean="0"/>
              <a:t> as</a:t>
            </a:r>
          </a:p>
          <a:p>
            <a:endParaRPr lang="en-US" dirty="0"/>
          </a:p>
          <a:p>
            <a:endParaRPr lang="en-US" dirty="0" smtClean="0"/>
          </a:p>
          <a:p>
            <a:endParaRPr lang="en-US" dirty="0" smtClean="0"/>
          </a:p>
          <a:p>
            <a:r>
              <a:rPr lang="en-US" dirty="0" smtClean="0"/>
              <a:t>There </a:t>
            </a:r>
            <a:r>
              <a:rPr lang="en-US" dirty="0"/>
              <a:t>are two key aspects to the solution of the wave equation: </a:t>
            </a:r>
          </a:p>
          <a:p>
            <a:pPr lvl="1"/>
            <a:endParaRPr lang="en-US" dirty="0" smtClean="0"/>
          </a:p>
          <a:p>
            <a:pPr lvl="1"/>
            <a:r>
              <a:rPr lang="en-US" dirty="0" smtClean="0"/>
              <a:t>The </a:t>
            </a:r>
            <a:r>
              <a:rPr lang="en-US" dirty="0"/>
              <a:t>momentum </a:t>
            </a:r>
            <a:r>
              <a:rPr lang="en-US" dirty="0" smtClean="0"/>
              <a:t>vector</a:t>
            </a:r>
            <a:r>
              <a:rPr lang="en-US" b="1" dirty="0" smtClean="0"/>
              <a:t> </a:t>
            </a:r>
            <a:r>
              <a:rPr lang="en-US" dirty="0"/>
              <a:t>is not generally parallel to the vector of energy </a:t>
            </a:r>
            <a:r>
              <a:rPr lang="en-US" dirty="0" smtClean="0"/>
              <a:t>transport.</a:t>
            </a:r>
          </a:p>
          <a:p>
            <a:pPr lvl="1"/>
            <a:endParaRPr lang="en-US" dirty="0"/>
          </a:p>
          <a:p>
            <a:pPr lvl="1"/>
            <a:r>
              <a:rPr lang="en-US" dirty="0" smtClean="0"/>
              <a:t>Phonons at frequencies characteristic of quasi diffusion are non</a:t>
            </a:r>
            <a:r>
              <a:rPr lang="en-US" dirty="0"/>
              <a:t>-dispersive. </a:t>
            </a:r>
          </a:p>
          <a:p>
            <a:endParaRPr lang="en-US" dirty="0"/>
          </a:p>
          <a:p>
            <a:endParaRPr lang="en-US" dirty="0"/>
          </a:p>
          <a:p>
            <a:endParaRPr lang="en-US" dirty="0"/>
          </a:p>
          <a:p>
            <a:endParaRPr lang="en-US" dirty="0"/>
          </a:p>
        </p:txBody>
      </p:sp>
      <p:pic>
        <p:nvPicPr>
          <p:cNvPr id="8" name="Picture 7"/>
          <p:cNvPicPr>
            <a:picLocks noChangeAspect="1"/>
          </p:cNvPicPr>
          <p:nvPr/>
        </p:nvPicPr>
        <p:blipFill>
          <a:blip r:embed="rId2"/>
          <a:stretch>
            <a:fillRect/>
          </a:stretch>
        </p:blipFill>
        <p:spPr>
          <a:xfrm>
            <a:off x="5370043" y="3393440"/>
            <a:ext cx="2392197" cy="654277"/>
          </a:xfrm>
          <a:prstGeom prst="rect">
            <a:avLst/>
          </a:prstGeom>
        </p:spPr>
      </p:pic>
    </p:spTree>
    <p:extLst>
      <p:ext uri="{BB962C8B-B14F-4D97-AF65-F5344CB8AC3E}">
        <p14:creationId xmlns:p14="http://schemas.microsoft.com/office/powerpoint/2010/main" val="29013371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Crystals</a:t>
            </a:r>
            <a:endParaRPr lang="en-US" dirty="0"/>
          </a:p>
        </p:txBody>
      </p:sp>
      <p:sp>
        <p:nvSpPr>
          <p:cNvPr id="7" name="Content Placeholder 6"/>
          <p:cNvSpPr>
            <a:spLocks noGrp="1"/>
          </p:cNvSpPr>
          <p:nvPr>
            <p:ph sz="half" idx="1"/>
          </p:nvPr>
        </p:nvSpPr>
        <p:spPr/>
        <p:txBody>
          <a:bodyPr>
            <a:normAutofit fontScale="85000" lnSpcReduction="10000"/>
          </a:bodyPr>
          <a:lstStyle/>
          <a:p>
            <a:r>
              <a:rPr lang="en-US" dirty="0"/>
              <a:t>A lattice is </a:t>
            </a:r>
            <a:r>
              <a:rPr lang="en-US" dirty="0" smtClean="0"/>
              <a:t>a </a:t>
            </a:r>
            <a:r>
              <a:rPr lang="en-US" dirty="0"/>
              <a:t>discrete but infinite regular </a:t>
            </a:r>
            <a:r>
              <a:rPr lang="en-US" dirty="0" smtClean="0"/>
              <a:t>arrangement </a:t>
            </a:r>
            <a:r>
              <a:rPr lang="en-US" dirty="0"/>
              <a:t>of points </a:t>
            </a:r>
            <a:r>
              <a:rPr lang="en-US" dirty="0" smtClean="0"/>
              <a:t>in </a:t>
            </a:r>
            <a:r>
              <a:rPr lang="en-US" dirty="0"/>
              <a:t>a </a:t>
            </a:r>
            <a:r>
              <a:rPr lang="en-US" dirty="0" smtClean="0"/>
              <a:t>vector space</a:t>
            </a:r>
          </a:p>
          <a:p>
            <a:endParaRPr lang="en-US" dirty="0"/>
          </a:p>
          <a:p>
            <a:r>
              <a:rPr lang="en-US" dirty="0"/>
              <a:t>A crystal is defined as a lattice with a basis added to each lattice site. </a:t>
            </a:r>
            <a:endParaRPr lang="en-US" dirty="0" smtClean="0"/>
          </a:p>
          <a:p>
            <a:endParaRPr lang="en-US" dirty="0"/>
          </a:p>
          <a:p>
            <a:r>
              <a:rPr lang="en-US" dirty="0" smtClean="0"/>
              <a:t>Usually </a:t>
            </a:r>
            <a:r>
              <a:rPr lang="en-US" dirty="0"/>
              <a:t>the basis consists of an atom, a group of atoms or a molecule.</a:t>
            </a:r>
          </a:p>
        </p:txBody>
      </p:sp>
      <p:pic>
        <p:nvPicPr>
          <p:cNvPr id="9" name="Content Placeholder 8"/>
          <p:cNvPicPr>
            <a:picLocks noGrp="1" noChangeAspect="1"/>
          </p:cNvPicPr>
          <p:nvPr>
            <p:ph sz="half" idx="2"/>
          </p:nvPr>
        </p:nvPicPr>
        <p:blipFill rotWithShape="1">
          <a:blip r:embed="rId2"/>
          <a:srcRect t="-212344"/>
          <a:stretch/>
        </p:blipFill>
        <p:spPr/>
      </p:pic>
      <p:pic>
        <p:nvPicPr>
          <p:cNvPr id="10" name="Picture 9"/>
          <p:cNvPicPr>
            <a:picLocks noChangeAspect="1"/>
          </p:cNvPicPr>
          <p:nvPr/>
        </p:nvPicPr>
        <p:blipFill>
          <a:blip r:embed="rId3"/>
          <a:stretch>
            <a:fillRect/>
          </a:stretch>
        </p:blipFill>
        <p:spPr>
          <a:xfrm>
            <a:off x="4639954" y="1524000"/>
            <a:ext cx="4046846" cy="3000248"/>
          </a:xfrm>
          <a:prstGeom prst="rect">
            <a:avLst/>
          </a:prstGeom>
        </p:spPr>
      </p:pic>
    </p:spTree>
    <p:extLst>
      <p:ext uri="{BB962C8B-B14F-4D97-AF65-F5344CB8AC3E}">
        <p14:creationId xmlns:p14="http://schemas.microsoft.com/office/powerpoint/2010/main" val="779201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Phonons Processes</a:t>
            </a:r>
            <a:endParaRPr lang="en-US" dirty="0"/>
          </a:p>
        </p:txBody>
      </p:sp>
      <p:sp>
        <p:nvSpPr>
          <p:cNvPr id="5" name="Text Placeholder 4"/>
          <p:cNvSpPr>
            <a:spLocks noGrp="1"/>
          </p:cNvSpPr>
          <p:nvPr>
            <p:ph type="body" idx="1"/>
          </p:nvPr>
        </p:nvSpPr>
        <p:spPr/>
        <p:txBody>
          <a:bodyPr/>
          <a:lstStyle/>
          <a:p>
            <a:r>
              <a:rPr lang="en-US" dirty="0"/>
              <a:t>Processes </a:t>
            </a:r>
            <a:r>
              <a:rPr lang="en-US" dirty="0" smtClean="0"/>
              <a:t>implemented</a:t>
            </a:r>
            <a:endParaRPr lang="en-US" dirty="0"/>
          </a:p>
        </p:txBody>
      </p:sp>
      <p:sp>
        <p:nvSpPr>
          <p:cNvPr id="3" name="Content Placeholder 2"/>
          <p:cNvSpPr>
            <a:spLocks noGrp="1"/>
          </p:cNvSpPr>
          <p:nvPr>
            <p:ph sz="half" idx="2"/>
          </p:nvPr>
        </p:nvSpPr>
        <p:spPr/>
        <p:txBody>
          <a:bodyPr>
            <a:normAutofit/>
          </a:bodyPr>
          <a:lstStyle/>
          <a:p>
            <a:r>
              <a:rPr lang="en-US" dirty="0" smtClean="0"/>
              <a:t>Anisotropic propagation</a:t>
            </a:r>
          </a:p>
          <a:p>
            <a:r>
              <a:rPr lang="en-US" b="1" dirty="0" smtClean="0"/>
              <a:t>Isotope Scattering</a:t>
            </a:r>
          </a:p>
          <a:p>
            <a:r>
              <a:rPr lang="en-US" b="1" dirty="0" smtClean="0"/>
              <a:t>Mode Mixing</a:t>
            </a:r>
          </a:p>
          <a:p>
            <a:r>
              <a:rPr lang="en-US" dirty="0" err="1" smtClean="0"/>
              <a:t>Downconversion</a:t>
            </a:r>
            <a:endParaRPr lang="en-US" dirty="0"/>
          </a:p>
        </p:txBody>
      </p:sp>
      <p:sp>
        <p:nvSpPr>
          <p:cNvPr id="6" name="Text Placeholder 5"/>
          <p:cNvSpPr>
            <a:spLocks noGrp="1"/>
          </p:cNvSpPr>
          <p:nvPr>
            <p:ph type="body" sz="quarter" idx="3"/>
          </p:nvPr>
        </p:nvSpPr>
        <p:spPr/>
        <p:txBody>
          <a:bodyPr>
            <a:normAutofit fontScale="92500"/>
          </a:bodyPr>
          <a:lstStyle/>
          <a:p>
            <a:r>
              <a:rPr lang="en-US" dirty="0" smtClean="0"/>
              <a:t>Isotope Scattering &amp; Mode Mixing</a:t>
            </a:r>
            <a:endParaRPr lang="en-US" dirty="0"/>
          </a:p>
        </p:txBody>
      </p:sp>
      <p:sp>
        <p:nvSpPr>
          <p:cNvPr id="7" name="Content Placeholder 6"/>
          <p:cNvSpPr>
            <a:spLocks noGrp="1"/>
          </p:cNvSpPr>
          <p:nvPr>
            <p:ph sz="quarter" idx="4"/>
          </p:nvPr>
        </p:nvSpPr>
        <p:spPr/>
        <p:txBody>
          <a:bodyPr>
            <a:normAutofit fontScale="92500" lnSpcReduction="10000"/>
          </a:bodyPr>
          <a:lstStyle/>
          <a:p>
            <a:r>
              <a:rPr lang="en-US" dirty="0"/>
              <a:t>Isotope scattering occurs when a phonon </a:t>
            </a:r>
            <a:r>
              <a:rPr lang="en-US" dirty="0" smtClean="0"/>
              <a:t>interacts with </a:t>
            </a:r>
            <a:r>
              <a:rPr lang="en-US" dirty="0"/>
              <a:t>an isotopic substitution site in the </a:t>
            </a:r>
            <a:r>
              <a:rPr lang="en-US" dirty="0" smtClean="0"/>
              <a:t>lattice.</a:t>
            </a:r>
          </a:p>
          <a:p>
            <a:endParaRPr lang="en-US" dirty="0"/>
          </a:p>
          <a:p>
            <a:r>
              <a:rPr lang="en-US" dirty="0" smtClean="0"/>
              <a:t>During the </a:t>
            </a:r>
            <a:r>
              <a:rPr lang="en-US" dirty="0"/>
              <a:t>elastic scattering </a:t>
            </a:r>
            <a:r>
              <a:rPr lang="en-US" dirty="0" smtClean="0"/>
              <a:t>the phonon momentum </a:t>
            </a:r>
            <a:r>
              <a:rPr lang="en-US" dirty="0"/>
              <a:t>vector is randomized, and the phonon </a:t>
            </a:r>
            <a:r>
              <a:rPr lang="en-US" dirty="0" smtClean="0"/>
              <a:t>polarization state </a:t>
            </a:r>
            <a:r>
              <a:rPr lang="en-US" dirty="0"/>
              <a:t>can change freely between the three </a:t>
            </a:r>
            <a:r>
              <a:rPr lang="en-US" dirty="0" smtClean="0"/>
              <a:t>states (mode mixing)</a:t>
            </a:r>
          </a:p>
        </p:txBody>
      </p:sp>
    </p:spTree>
    <p:extLst>
      <p:ext uri="{BB962C8B-B14F-4D97-AF65-F5344CB8AC3E}">
        <p14:creationId xmlns:p14="http://schemas.microsoft.com/office/powerpoint/2010/main" val="2936058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Phonons Processes</a:t>
            </a:r>
            <a:endParaRPr lang="en-US" dirty="0"/>
          </a:p>
        </p:txBody>
      </p:sp>
      <p:sp>
        <p:nvSpPr>
          <p:cNvPr id="5" name="Text Placeholder 4"/>
          <p:cNvSpPr>
            <a:spLocks noGrp="1"/>
          </p:cNvSpPr>
          <p:nvPr>
            <p:ph type="body" idx="1"/>
          </p:nvPr>
        </p:nvSpPr>
        <p:spPr/>
        <p:txBody>
          <a:bodyPr/>
          <a:lstStyle/>
          <a:p>
            <a:r>
              <a:rPr lang="en-US" dirty="0"/>
              <a:t>Processes </a:t>
            </a:r>
            <a:r>
              <a:rPr lang="en-US" dirty="0" smtClean="0"/>
              <a:t>implemented</a:t>
            </a:r>
            <a:endParaRPr lang="en-US" dirty="0"/>
          </a:p>
        </p:txBody>
      </p:sp>
      <p:sp>
        <p:nvSpPr>
          <p:cNvPr id="3" name="Content Placeholder 2"/>
          <p:cNvSpPr>
            <a:spLocks noGrp="1"/>
          </p:cNvSpPr>
          <p:nvPr>
            <p:ph sz="half" idx="2"/>
          </p:nvPr>
        </p:nvSpPr>
        <p:spPr/>
        <p:txBody>
          <a:bodyPr>
            <a:normAutofit/>
          </a:bodyPr>
          <a:lstStyle/>
          <a:p>
            <a:r>
              <a:rPr lang="en-US" dirty="0" smtClean="0"/>
              <a:t>Anisotropic propagation</a:t>
            </a:r>
          </a:p>
          <a:p>
            <a:r>
              <a:rPr lang="en-US" dirty="0" smtClean="0"/>
              <a:t>Isotope Scattering</a:t>
            </a:r>
          </a:p>
          <a:p>
            <a:r>
              <a:rPr lang="en-US" dirty="0" smtClean="0"/>
              <a:t>Mode Mixing</a:t>
            </a:r>
          </a:p>
          <a:p>
            <a:r>
              <a:rPr lang="en-US" b="1" dirty="0" err="1" smtClean="0"/>
              <a:t>Downconversion</a:t>
            </a:r>
            <a:endParaRPr lang="en-US" b="1" dirty="0"/>
          </a:p>
        </p:txBody>
      </p:sp>
      <p:sp>
        <p:nvSpPr>
          <p:cNvPr id="6" name="Text Placeholder 5"/>
          <p:cNvSpPr>
            <a:spLocks noGrp="1"/>
          </p:cNvSpPr>
          <p:nvPr>
            <p:ph type="body" sz="quarter" idx="3"/>
          </p:nvPr>
        </p:nvSpPr>
        <p:spPr/>
        <p:txBody>
          <a:bodyPr/>
          <a:lstStyle/>
          <a:p>
            <a:r>
              <a:rPr lang="en-US" dirty="0" err="1" smtClean="0"/>
              <a:t>Downconversion</a:t>
            </a:r>
            <a:endParaRPr lang="en-US" dirty="0"/>
          </a:p>
        </p:txBody>
      </p:sp>
      <p:sp>
        <p:nvSpPr>
          <p:cNvPr id="7" name="Content Placeholder 6"/>
          <p:cNvSpPr>
            <a:spLocks noGrp="1"/>
          </p:cNvSpPr>
          <p:nvPr>
            <p:ph sz="quarter" idx="4"/>
          </p:nvPr>
        </p:nvSpPr>
        <p:spPr/>
        <p:txBody>
          <a:bodyPr>
            <a:normAutofit fontScale="70000" lnSpcReduction="20000"/>
          </a:bodyPr>
          <a:lstStyle/>
          <a:p>
            <a:r>
              <a:rPr lang="en-US" dirty="0"/>
              <a:t>In </a:t>
            </a:r>
            <a:r>
              <a:rPr lang="en-US" dirty="0" err="1"/>
              <a:t>anharmonic</a:t>
            </a:r>
            <a:r>
              <a:rPr lang="en-US" dirty="0"/>
              <a:t> inelastic scattering events, energetic phonons spontaneously decay into pairs of less energetic phonons</a:t>
            </a:r>
          </a:p>
          <a:p>
            <a:endParaRPr lang="en-US" dirty="0"/>
          </a:p>
          <a:p>
            <a:endParaRPr lang="en-US" dirty="0"/>
          </a:p>
          <a:p>
            <a:endParaRPr lang="en-US" dirty="0"/>
          </a:p>
          <a:p>
            <a:endParaRPr lang="en-US" dirty="0"/>
          </a:p>
          <a:p>
            <a:endParaRPr lang="en-US" dirty="0"/>
          </a:p>
          <a:p>
            <a:endParaRPr lang="en-US" dirty="0" smtClean="0"/>
          </a:p>
          <a:p>
            <a:r>
              <a:rPr lang="en-US" dirty="0" smtClean="0"/>
              <a:t>The </a:t>
            </a:r>
            <a:r>
              <a:rPr lang="en-US" dirty="0"/>
              <a:t>wave vector directions of the daughter phonons are determined by assuming that the group velocity is isotropic and requiring that energy and momentum are conserved. </a:t>
            </a:r>
          </a:p>
          <a:p>
            <a:pPr marL="0" indent="0">
              <a:buNone/>
            </a:pPr>
            <a:endParaRPr lang="en-US" dirty="0"/>
          </a:p>
        </p:txBody>
      </p:sp>
      <p:cxnSp>
        <p:nvCxnSpPr>
          <p:cNvPr id="8" name="Straight Arrow Connector 7"/>
          <p:cNvCxnSpPr/>
          <p:nvPr/>
        </p:nvCxnSpPr>
        <p:spPr>
          <a:xfrm flipV="1">
            <a:off x="5678106" y="4348400"/>
            <a:ext cx="911572" cy="12700"/>
          </a:xfrm>
          <a:prstGeom prst="straightConnector1">
            <a:avLst/>
          </a:prstGeom>
          <a:ln w="38100" cmpd="sng">
            <a:headEnd type="none"/>
            <a:tailEnd type="triangle"/>
          </a:ln>
          <a:effectLst/>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rot="20464295" flipV="1">
            <a:off x="6518102" y="3607137"/>
            <a:ext cx="631478" cy="596900"/>
          </a:xfrm>
          <a:prstGeom prst="straightConnector1">
            <a:avLst/>
          </a:prstGeom>
          <a:ln w="38100" cmpd="sng">
            <a:headEnd type="none"/>
            <a:tailEnd type="triangle"/>
          </a:ln>
          <a:effectLst/>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78106" y="3991768"/>
            <a:ext cx="841028" cy="369332"/>
          </a:xfrm>
          <a:prstGeom prst="rect">
            <a:avLst/>
          </a:prstGeom>
          <a:noFill/>
        </p:spPr>
        <p:txBody>
          <a:bodyPr wrap="square" rtlCol="0">
            <a:spAutoFit/>
          </a:bodyPr>
          <a:lstStyle/>
          <a:p>
            <a:pPr algn="ctr"/>
            <a:r>
              <a:rPr lang="en-US" dirty="0" smtClean="0"/>
              <a:t>k</a:t>
            </a:r>
            <a:endParaRPr lang="en-US" dirty="0"/>
          </a:p>
        </p:txBody>
      </p:sp>
      <p:sp>
        <p:nvSpPr>
          <p:cNvPr id="11" name="TextBox 10"/>
          <p:cNvSpPr txBox="1"/>
          <p:nvPr/>
        </p:nvSpPr>
        <p:spPr>
          <a:xfrm rot="17867268">
            <a:off x="6277286" y="3596631"/>
            <a:ext cx="841028" cy="369332"/>
          </a:xfrm>
          <a:prstGeom prst="rect">
            <a:avLst/>
          </a:prstGeom>
          <a:noFill/>
        </p:spPr>
        <p:txBody>
          <a:bodyPr wrap="square" rtlCol="0">
            <a:spAutoFit/>
          </a:bodyPr>
          <a:lstStyle/>
          <a:p>
            <a:pPr algn="ctr"/>
            <a:r>
              <a:rPr lang="en-US" dirty="0" smtClean="0"/>
              <a:t>k'</a:t>
            </a:r>
            <a:endParaRPr lang="en-US" dirty="0"/>
          </a:p>
        </p:txBody>
      </p:sp>
      <p:cxnSp>
        <p:nvCxnSpPr>
          <p:cNvPr id="12" name="Straight Arrow Connector 11"/>
          <p:cNvCxnSpPr/>
          <p:nvPr/>
        </p:nvCxnSpPr>
        <p:spPr>
          <a:xfrm>
            <a:off x="6676593" y="4398530"/>
            <a:ext cx="458496" cy="392194"/>
          </a:xfrm>
          <a:prstGeom prst="straightConnector1">
            <a:avLst/>
          </a:prstGeom>
          <a:ln w="38100" cmpd="sng">
            <a:headEnd type="none"/>
            <a:tailEnd type="triangle"/>
          </a:ln>
          <a:effectLst/>
        </p:spPr>
        <p:style>
          <a:lnRef idx="1">
            <a:schemeClr val="dk1"/>
          </a:lnRef>
          <a:fillRef idx="0">
            <a:schemeClr val="dk1"/>
          </a:fillRef>
          <a:effectRef idx="0">
            <a:schemeClr val="dk1"/>
          </a:effectRef>
          <a:fontRef idx="minor">
            <a:schemeClr val="tx1"/>
          </a:fontRef>
        </p:style>
      </p:cxnSp>
      <p:sp>
        <p:nvSpPr>
          <p:cNvPr id="13" name="TextBox 12"/>
          <p:cNvSpPr txBox="1"/>
          <p:nvPr/>
        </p:nvSpPr>
        <p:spPr>
          <a:xfrm rot="2507607">
            <a:off x="6753752" y="4289319"/>
            <a:ext cx="522353" cy="369332"/>
          </a:xfrm>
          <a:prstGeom prst="rect">
            <a:avLst/>
          </a:prstGeom>
          <a:noFill/>
        </p:spPr>
        <p:txBody>
          <a:bodyPr wrap="square" rtlCol="0">
            <a:spAutoFit/>
          </a:bodyPr>
          <a:lstStyle/>
          <a:p>
            <a:pPr algn="ctr"/>
            <a:r>
              <a:rPr lang="en-US" dirty="0" smtClean="0"/>
              <a:t>k''</a:t>
            </a:r>
            <a:endParaRPr lang="en-US" dirty="0"/>
          </a:p>
        </p:txBody>
      </p:sp>
    </p:spTree>
    <p:extLst>
      <p:ext uri="{BB962C8B-B14F-4D97-AF65-F5344CB8AC3E}">
        <p14:creationId xmlns:p14="http://schemas.microsoft.com/office/powerpoint/2010/main" val="2936058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Phonon physics list</a:t>
            </a:r>
            <a:endParaRPr lang="en-US" dirty="0"/>
          </a:p>
        </p:txBody>
      </p:sp>
      <p:sp>
        <p:nvSpPr>
          <p:cNvPr id="8" name="Content Placeholder 7"/>
          <p:cNvSpPr>
            <a:spLocks noGrp="1"/>
          </p:cNvSpPr>
          <p:nvPr>
            <p:ph idx="1"/>
          </p:nvPr>
        </p:nvSpPr>
        <p:spPr/>
        <p:txBody>
          <a:bodyPr>
            <a:normAutofit fontScale="55000" lnSpcReduction="20000"/>
          </a:bodyPr>
          <a:lstStyle/>
          <a:p>
            <a:pPr marL="0" indent="0">
              <a:buNone/>
            </a:pPr>
            <a:r>
              <a:rPr lang="en-US" dirty="0">
                <a:latin typeface="Courier"/>
                <a:cs typeface="Courier"/>
              </a:rPr>
              <a:t>void </a:t>
            </a:r>
            <a:r>
              <a:rPr lang="en-US" dirty="0" err="1">
                <a:latin typeface="Courier"/>
                <a:cs typeface="Courier"/>
              </a:rPr>
              <a:t>XPhysicsList</a:t>
            </a:r>
            <a:r>
              <a:rPr lang="en-US" dirty="0">
                <a:latin typeface="Courier"/>
                <a:cs typeface="Courier"/>
              </a:rPr>
              <a:t>::</a:t>
            </a:r>
            <a:r>
              <a:rPr lang="en-US" dirty="0" err="1">
                <a:latin typeface="Courier"/>
                <a:cs typeface="Courier"/>
              </a:rPr>
              <a:t>ConstructParticle</a:t>
            </a:r>
            <a:r>
              <a:rPr lang="en-US" dirty="0">
                <a:latin typeface="Courier"/>
                <a:cs typeface="Courier"/>
              </a:rPr>
              <a:t>() {</a:t>
            </a:r>
          </a:p>
          <a:p>
            <a:pPr marL="0" indent="0">
              <a:buNone/>
            </a:pPr>
            <a:r>
              <a:rPr lang="en-US" dirty="0">
                <a:latin typeface="Courier"/>
                <a:cs typeface="Courier"/>
              </a:rPr>
              <a:t>  G4PhononLong::</a:t>
            </a:r>
            <a:r>
              <a:rPr lang="en-US" dirty="0" err="1">
                <a:latin typeface="Courier"/>
                <a:cs typeface="Courier"/>
              </a:rPr>
              <a:t>PhononDefinition</a:t>
            </a:r>
            <a:r>
              <a:rPr lang="en-US" dirty="0">
                <a:latin typeface="Courier"/>
                <a:cs typeface="Courier"/>
              </a:rPr>
              <a:t>();</a:t>
            </a:r>
          </a:p>
          <a:p>
            <a:pPr marL="0" indent="0">
              <a:buNone/>
            </a:pPr>
            <a:r>
              <a:rPr lang="en-US" dirty="0">
                <a:latin typeface="Courier"/>
                <a:cs typeface="Courier"/>
              </a:rPr>
              <a:t>  G4PhononTransFast::</a:t>
            </a:r>
            <a:r>
              <a:rPr lang="en-US" dirty="0" err="1">
                <a:latin typeface="Courier"/>
                <a:cs typeface="Courier"/>
              </a:rPr>
              <a:t>PhononDefinition</a:t>
            </a:r>
            <a:r>
              <a:rPr lang="en-US" dirty="0">
                <a:latin typeface="Courier"/>
                <a:cs typeface="Courier"/>
              </a:rPr>
              <a:t>();</a:t>
            </a:r>
          </a:p>
          <a:p>
            <a:pPr marL="0" indent="0">
              <a:buNone/>
            </a:pPr>
            <a:r>
              <a:rPr lang="en-US" dirty="0">
                <a:latin typeface="Courier"/>
                <a:cs typeface="Courier"/>
              </a:rPr>
              <a:t>  G4PhononTransSlow::</a:t>
            </a:r>
            <a:r>
              <a:rPr lang="en-US" dirty="0" err="1">
                <a:latin typeface="Courier"/>
                <a:cs typeface="Courier"/>
              </a:rPr>
              <a:t>PhononDefinition</a:t>
            </a:r>
            <a:r>
              <a:rPr lang="en-US" dirty="0">
                <a:latin typeface="Courier"/>
                <a:cs typeface="Courier"/>
              </a:rPr>
              <a:t>();</a:t>
            </a:r>
          </a:p>
          <a:p>
            <a:pPr marL="0" indent="0">
              <a:buNone/>
            </a:pPr>
            <a:r>
              <a:rPr lang="en-US" dirty="0">
                <a:latin typeface="Courier"/>
                <a:cs typeface="Courier"/>
              </a:rPr>
              <a:t>}</a:t>
            </a:r>
          </a:p>
          <a:p>
            <a:pPr marL="0" indent="0">
              <a:buNone/>
            </a:pPr>
            <a:endParaRPr lang="en-US" dirty="0">
              <a:latin typeface="Courier"/>
              <a:cs typeface="Courier"/>
            </a:endParaRPr>
          </a:p>
          <a:p>
            <a:pPr marL="0" indent="0">
              <a:buNone/>
            </a:pPr>
            <a:r>
              <a:rPr lang="en-US" dirty="0">
                <a:latin typeface="Courier"/>
                <a:cs typeface="Courier"/>
              </a:rPr>
              <a:t>void </a:t>
            </a:r>
            <a:r>
              <a:rPr lang="en-US" dirty="0" err="1">
                <a:latin typeface="Courier"/>
                <a:cs typeface="Courier"/>
              </a:rPr>
              <a:t>XPhysicsList</a:t>
            </a:r>
            <a:r>
              <a:rPr lang="en-US" dirty="0">
                <a:latin typeface="Courier"/>
                <a:cs typeface="Courier"/>
              </a:rPr>
              <a:t>::</a:t>
            </a:r>
            <a:r>
              <a:rPr lang="en-US" dirty="0" err="1">
                <a:latin typeface="Courier"/>
                <a:cs typeface="Courier"/>
              </a:rPr>
              <a:t>ConstructProcess</a:t>
            </a:r>
            <a:r>
              <a:rPr lang="en-US" dirty="0">
                <a:latin typeface="Courier"/>
                <a:cs typeface="Courier"/>
              </a:rPr>
              <a:t>() {</a:t>
            </a:r>
          </a:p>
          <a:p>
            <a:pPr marL="0" indent="0">
              <a:buNone/>
            </a:pPr>
            <a:r>
              <a:rPr lang="en-US" dirty="0">
                <a:latin typeface="Courier"/>
                <a:cs typeface="Courier"/>
              </a:rPr>
              <a:t>  </a:t>
            </a:r>
            <a:r>
              <a:rPr lang="en-US" dirty="0" err="1">
                <a:latin typeface="Courier"/>
                <a:cs typeface="Courier"/>
              </a:rPr>
              <a:t>AddTransportation</a:t>
            </a:r>
            <a:r>
              <a:rPr lang="en-US" dirty="0">
                <a:latin typeface="Courier"/>
                <a:cs typeface="Courier"/>
              </a:rPr>
              <a:t>();</a:t>
            </a:r>
          </a:p>
          <a:p>
            <a:pPr marL="0" indent="0">
              <a:buNone/>
            </a:pPr>
            <a:endParaRPr lang="en-US" dirty="0">
              <a:latin typeface="Courier"/>
              <a:cs typeface="Courier"/>
            </a:endParaRPr>
          </a:p>
          <a:p>
            <a:pPr marL="0" indent="0">
              <a:buNone/>
            </a:pPr>
            <a:r>
              <a:rPr lang="en-US" dirty="0">
                <a:latin typeface="Courier"/>
                <a:cs typeface="Courier"/>
              </a:rPr>
              <a:t>  // Only make processes once</a:t>
            </a:r>
          </a:p>
          <a:p>
            <a:pPr marL="0" indent="0">
              <a:buNone/>
            </a:pPr>
            <a:r>
              <a:rPr lang="en-US" dirty="0">
                <a:latin typeface="Courier"/>
                <a:cs typeface="Courier"/>
              </a:rPr>
              <a:t>  G4VProcess* </a:t>
            </a:r>
            <a:r>
              <a:rPr lang="en-US" dirty="0" err="1">
                <a:latin typeface="Courier"/>
                <a:cs typeface="Courier"/>
              </a:rPr>
              <a:t>phScat</a:t>
            </a:r>
            <a:r>
              <a:rPr lang="en-US" dirty="0">
                <a:latin typeface="Courier"/>
                <a:cs typeface="Courier"/>
              </a:rPr>
              <a:t> = new G4PhononScattering;</a:t>
            </a:r>
          </a:p>
          <a:p>
            <a:pPr marL="0" indent="0">
              <a:buNone/>
            </a:pPr>
            <a:r>
              <a:rPr lang="en-US" dirty="0">
                <a:latin typeface="Courier"/>
                <a:cs typeface="Courier"/>
              </a:rPr>
              <a:t>  G4VProcess* </a:t>
            </a:r>
            <a:r>
              <a:rPr lang="en-US" dirty="0" err="1">
                <a:latin typeface="Courier"/>
                <a:cs typeface="Courier"/>
              </a:rPr>
              <a:t>phRefl</a:t>
            </a:r>
            <a:r>
              <a:rPr lang="en-US" dirty="0">
                <a:latin typeface="Courier"/>
                <a:cs typeface="Courier"/>
              </a:rPr>
              <a:t> = new G4PhononReflection;</a:t>
            </a:r>
          </a:p>
          <a:p>
            <a:pPr marL="0" indent="0">
              <a:buNone/>
            </a:pPr>
            <a:r>
              <a:rPr lang="en-US" dirty="0">
                <a:latin typeface="Courier"/>
                <a:cs typeface="Courier"/>
              </a:rPr>
              <a:t>  G4VProcess* </a:t>
            </a:r>
            <a:r>
              <a:rPr lang="en-US" dirty="0" err="1">
                <a:latin typeface="Courier"/>
                <a:cs typeface="Courier"/>
              </a:rPr>
              <a:t>phDown</a:t>
            </a:r>
            <a:r>
              <a:rPr lang="en-US" dirty="0">
                <a:latin typeface="Courier"/>
                <a:cs typeface="Courier"/>
              </a:rPr>
              <a:t> = new G4PhononDownconversion;</a:t>
            </a:r>
          </a:p>
          <a:p>
            <a:pPr marL="0" indent="0">
              <a:buNone/>
            </a:pPr>
            <a:endParaRPr lang="en-US" dirty="0">
              <a:latin typeface="Courier"/>
              <a:cs typeface="Courier"/>
            </a:endParaRPr>
          </a:p>
          <a:p>
            <a:pPr marL="0" indent="0">
              <a:buNone/>
            </a:pPr>
            <a:r>
              <a:rPr lang="en-US" dirty="0">
                <a:latin typeface="Courier"/>
                <a:cs typeface="Courier"/>
              </a:rPr>
              <a:t>  </a:t>
            </a:r>
            <a:r>
              <a:rPr lang="en-US" dirty="0" err="1">
                <a:latin typeface="Courier"/>
                <a:cs typeface="Courier"/>
              </a:rPr>
              <a:t>theParticleIterator</a:t>
            </a:r>
            <a:r>
              <a:rPr lang="en-US" dirty="0">
                <a:latin typeface="Courier"/>
                <a:cs typeface="Courier"/>
              </a:rPr>
              <a:t>-&gt;reset();</a:t>
            </a:r>
          </a:p>
          <a:p>
            <a:pPr marL="0" indent="0">
              <a:buNone/>
            </a:pPr>
            <a:r>
              <a:rPr lang="en-US" dirty="0">
                <a:latin typeface="Courier"/>
                <a:cs typeface="Courier"/>
              </a:rPr>
              <a:t>  while( (*</a:t>
            </a:r>
            <a:r>
              <a:rPr lang="en-US" dirty="0" err="1">
                <a:latin typeface="Courier"/>
                <a:cs typeface="Courier"/>
              </a:rPr>
              <a:t>theParticleIterator</a:t>
            </a:r>
            <a:r>
              <a:rPr lang="en-US" dirty="0">
                <a:latin typeface="Courier"/>
                <a:cs typeface="Courier"/>
              </a:rPr>
              <a:t>)() ){</a:t>
            </a:r>
          </a:p>
          <a:p>
            <a:pPr marL="0" indent="0">
              <a:buNone/>
            </a:pPr>
            <a:r>
              <a:rPr lang="en-US" dirty="0">
                <a:latin typeface="Courier"/>
                <a:cs typeface="Courier"/>
              </a:rPr>
              <a:t>    G4ParticleDefinition* particle = </a:t>
            </a:r>
            <a:r>
              <a:rPr lang="en-US" dirty="0" err="1">
                <a:latin typeface="Courier"/>
                <a:cs typeface="Courier"/>
              </a:rPr>
              <a:t>theParticleIterator</a:t>
            </a:r>
            <a:r>
              <a:rPr lang="en-US" dirty="0">
                <a:latin typeface="Courier"/>
                <a:cs typeface="Courier"/>
              </a:rPr>
              <a:t>-&gt;value();</a:t>
            </a:r>
          </a:p>
          <a:p>
            <a:pPr marL="0" indent="0">
              <a:buNone/>
            </a:pPr>
            <a:r>
              <a:rPr lang="en-US" dirty="0">
                <a:latin typeface="Courier"/>
                <a:cs typeface="Courier"/>
              </a:rPr>
              <a:t>    G4ProcessManager* </a:t>
            </a:r>
            <a:r>
              <a:rPr lang="en-US" dirty="0" err="1">
                <a:latin typeface="Courier"/>
                <a:cs typeface="Courier"/>
              </a:rPr>
              <a:t>pmanager</a:t>
            </a:r>
            <a:r>
              <a:rPr lang="en-US" dirty="0">
                <a:latin typeface="Courier"/>
                <a:cs typeface="Courier"/>
              </a:rPr>
              <a:t> = particle-&gt;</a:t>
            </a:r>
            <a:r>
              <a:rPr lang="en-US" dirty="0" err="1">
                <a:latin typeface="Courier"/>
                <a:cs typeface="Courier"/>
              </a:rPr>
              <a:t>GetProcessManager</a:t>
            </a:r>
            <a:r>
              <a:rPr lang="en-US" dirty="0">
                <a:latin typeface="Courier"/>
                <a:cs typeface="Courier"/>
              </a:rPr>
              <a:t>();</a:t>
            </a:r>
          </a:p>
          <a:p>
            <a:pPr marL="0" indent="0">
              <a:buNone/>
            </a:pPr>
            <a:endParaRPr lang="en-US" dirty="0">
              <a:latin typeface="Courier"/>
              <a:cs typeface="Courier"/>
            </a:endParaRPr>
          </a:p>
          <a:p>
            <a:pPr marL="0" indent="0">
              <a:buNone/>
            </a:pPr>
            <a:r>
              <a:rPr lang="en-US" dirty="0" smtClean="0">
                <a:latin typeface="Courier"/>
                <a:cs typeface="Courier"/>
              </a:rPr>
              <a:t>    if </a:t>
            </a:r>
            <a:r>
              <a:rPr lang="en-US" dirty="0">
                <a:latin typeface="Courier"/>
                <a:cs typeface="Courier"/>
              </a:rPr>
              <a:t>(</a:t>
            </a:r>
            <a:r>
              <a:rPr lang="en-US" dirty="0" err="1">
                <a:latin typeface="Courier"/>
                <a:cs typeface="Courier"/>
              </a:rPr>
              <a:t>phScat</a:t>
            </a:r>
            <a:r>
              <a:rPr lang="en-US" dirty="0">
                <a:latin typeface="Courier"/>
                <a:cs typeface="Courier"/>
              </a:rPr>
              <a:t>-&gt;</a:t>
            </a:r>
            <a:r>
              <a:rPr lang="en-US" dirty="0" err="1">
                <a:latin typeface="Courier"/>
                <a:cs typeface="Courier"/>
              </a:rPr>
              <a:t>IsApplicable</a:t>
            </a:r>
            <a:r>
              <a:rPr lang="en-US" dirty="0">
                <a:latin typeface="Courier"/>
                <a:cs typeface="Courier"/>
              </a:rPr>
              <a:t>(*particle)) </a:t>
            </a:r>
            <a:r>
              <a:rPr lang="en-US" dirty="0" err="1">
                <a:latin typeface="Courier"/>
                <a:cs typeface="Courier"/>
              </a:rPr>
              <a:t>pmanager</a:t>
            </a:r>
            <a:r>
              <a:rPr lang="en-US" dirty="0">
                <a:latin typeface="Courier"/>
                <a:cs typeface="Courier"/>
              </a:rPr>
              <a:t>-&gt;</a:t>
            </a:r>
            <a:r>
              <a:rPr lang="en-US" dirty="0" err="1">
                <a:latin typeface="Courier"/>
                <a:cs typeface="Courier"/>
              </a:rPr>
              <a:t>AddDiscreteProcess</a:t>
            </a:r>
            <a:r>
              <a:rPr lang="en-US" dirty="0">
                <a:latin typeface="Courier"/>
                <a:cs typeface="Courier"/>
              </a:rPr>
              <a:t>(</a:t>
            </a:r>
            <a:r>
              <a:rPr lang="en-US" dirty="0" err="1">
                <a:latin typeface="Courier"/>
                <a:cs typeface="Courier"/>
              </a:rPr>
              <a:t>phScat</a:t>
            </a:r>
            <a:r>
              <a:rPr lang="en-US" dirty="0">
                <a:latin typeface="Courier"/>
                <a:cs typeface="Courier"/>
              </a:rPr>
              <a:t>);</a:t>
            </a:r>
          </a:p>
          <a:p>
            <a:pPr marL="0" indent="0">
              <a:buNone/>
            </a:pPr>
            <a:r>
              <a:rPr lang="en-US" dirty="0">
                <a:latin typeface="Courier"/>
                <a:cs typeface="Courier"/>
              </a:rPr>
              <a:t>    if (</a:t>
            </a:r>
            <a:r>
              <a:rPr lang="en-US" dirty="0" err="1">
                <a:latin typeface="Courier"/>
                <a:cs typeface="Courier"/>
              </a:rPr>
              <a:t>phDown</a:t>
            </a:r>
            <a:r>
              <a:rPr lang="en-US" dirty="0">
                <a:latin typeface="Courier"/>
                <a:cs typeface="Courier"/>
              </a:rPr>
              <a:t>-&gt;</a:t>
            </a:r>
            <a:r>
              <a:rPr lang="en-US" dirty="0" err="1">
                <a:latin typeface="Courier"/>
                <a:cs typeface="Courier"/>
              </a:rPr>
              <a:t>IsApplicable</a:t>
            </a:r>
            <a:r>
              <a:rPr lang="en-US" dirty="0">
                <a:latin typeface="Courier"/>
                <a:cs typeface="Courier"/>
              </a:rPr>
              <a:t>(*particle)) </a:t>
            </a:r>
            <a:r>
              <a:rPr lang="en-US" dirty="0" err="1">
                <a:latin typeface="Courier"/>
                <a:cs typeface="Courier"/>
              </a:rPr>
              <a:t>pmanager</a:t>
            </a:r>
            <a:r>
              <a:rPr lang="en-US" dirty="0">
                <a:latin typeface="Courier"/>
                <a:cs typeface="Courier"/>
              </a:rPr>
              <a:t>-&gt;</a:t>
            </a:r>
            <a:r>
              <a:rPr lang="en-US" dirty="0" err="1">
                <a:latin typeface="Courier"/>
                <a:cs typeface="Courier"/>
              </a:rPr>
              <a:t>AddDiscreteProcess</a:t>
            </a:r>
            <a:r>
              <a:rPr lang="en-US" dirty="0">
                <a:latin typeface="Courier"/>
                <a:cs typeface="Courier"/>
              </a:rPr>
              <a:t>(</a:t>
            </a:r>
            <a:r>
              <a:rPr lang="en-US" dirty="0" err="1">
                <a:latin typeface="Courier"/>
                <a:cs typeface="Courier"/>
              </a:rPr>
              <a:t>phDown</a:t>
            </a:r>
            <a:r>
              <a:rPr lang="en-US" dirty="0">
                <a:latin typeface="Courier"/>
                <a:cs typeface="Courier"/>
              </a:rPr>
              <a:t>);</a:t>
            </a:r>
          </a:p>
          <a:p>
            <a:pPr marL="0" indent="0">
              <a:buNone/>
            </a:pPr>
            <a:r>
              <a:rPr lang="en-US" dirty="0">
                <a:latin typeface="Courier"/>
                <a:cs typeface="Courier"/>
              </a:rPr>
              <a:t>    if (</a:t>
            </a:r>
            <a:r>
              <a:rPr lang="en-US" dirty="0" err="1">
                <a:latin typeface="Courier"/>
                <a:cs typeface="Courier"/>
              </a:rPr>
              <a:t>phRefl</a:t>
            </a:r>
            <a:r>
              <a:rPr lang="en-US" dirty="0">
                <a:latin typeface="Courier"/>
                <a:cs typeface="Courier"/>
              </a:rPr>
              <a:t>-&gt;</a:t>
            </a:r>
            <a:r>
              <a:rPr lang="en-US" dirty="0" err="1">
                <a:latin typeface="Courier"/>
                <a:cs typeface="Courier"/>
              </a:rPr>
              <a:t>IsApplicable</a:t>
            </a:r>
            <a:r>
              <a:rPr lang="en-US" dirty="0">
                <a:latin typeface="Courier"/>
                <a:cs typeface="Courier"/>
              </a:rPr>
              <a:t>(*particle)) </a:t>
            </a:r>
            <a:r>
              <a:rPr lang="en-US" dirty="0" err="1">
                <a:latin typeface="Courier"/>
                <a:cs typeface="Courier"/>
              </a:rPr>
              <a:t>pmanager</a:t>
            </a:r>
            <a:r>
              <a:rPr lang="en-US" dirty="0">
                <a:latin typeface="Courier"/>
                <a:cs typeface="Courier"/>
              </a:rPr>
              <a:t>-&gt;</a:t>
            </a:r>
            <a:r>
              <a:rPr lang="en-US" dirty="0" err="1">
                <a:latin typeface="Courier"/>
                <a:cs typeface="Courier"/>
              </a:rPr>
              <a:t>AddDiscreteProcess</a:t>
            </a:r>
            <a:r>
              <a:rPr lang="en-US" dirty="0">
                <a:latin typeface="Courier"/>
                <a:cs typeface="Courier"/>
              </a:rPr>
              <a:t>(</a:t>
            </a:r>
            <a:r>
              <a:rPr lang="en-US" dirty="0" err="1">
                <a:latin typeface="Courier"/>
                <a:cs typeface="Courier"/>
              </a:rPr>
              <a:t>phRefl</a:t>
            </a:r>
            <a:r>
              <a:rPr lang="en-US" dirty="0">
                <a:latin typeface="Courier"/>
                <a:cs typeface="Courier"/>
              </a:rPr>
              <a:t>);</a:t>
            </a:r>
          </a:p>
          <a:p>
            <a:pPr marL="0" indent="0">
              <a:buNone/>
            </a:pPr>
            <a:r>
              <a:rPr lang="de-DE" dirty="0">
                <a:latin typeface="Courier"/>
                <a:cs typeface="Courier"/>
              </a:rPr>
              <a:t>  }</a:t>
            </a:r>
          </a:p>
          <a:p>
            <a:pPr marL="0" indent="0">
              <a:buNone/>
            </a:pPr>
            <a:r>
              <a:rPr lang="de-DE" dirty="0">
                <a:latin typeface="Courier"/>
                <a:cs typeface="Courier"/>
              </a:rPr>
              <a:t>}</a:t>
            </a:r>
          </a:p>
          <a:p>
            <a:pPr marL="0" indent="0">
              <a:buNone/>
            </a:pPr>
            <a:endParaRPr lang="en-US" dirty="0">
              <a:latin typeface="Courier"/>
              <a:cs typeface="Courier"/>
            </a:endParaRPr>
          </a:p>
        </p:txBody>
      </p:sp>
    </p:spTree>
    <p:extLst>
      <p:ext uri="{BB962C8B-B14F-4D97-AF65-F5344CB8AC3E}">
        <p14:creationId xmlns:p14="http://schemas.microsoft.com/office/powerpoint/2010/main" val="37717339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Phonon physics list</a:t>
            </a:r>
            <a:endParaRPr lang="en-US" dirty="0"/>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void </a:t>
            </a:r>
            <a:r>
              <a:rPr lang="en-US" dirty="0" err="1">
                <a:solidFill>
                  <a:schemeClr val="bg1">
                    <a:lumMod val="50000"/>
                  </a:schemeClr>
                </a:solidFill>
                <a:latin typeface="Courier"/>
                <a:cs typeface="Courier"/>
              </a:rPr>
              <a:t>XPhysicsList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ConstructParticle</a:t>
            </a:r>
            <a:r>
              <a:rPr lang="en-US" dirty="0">
                <a:solidFill>
                  <a:schemeClr val="bg1">
                    <a:lumMod val="50000"/>
                  </a:schemeClr>
                </a:solidFill>
                <a:latin typeface="Courier"/>
                <a:cs typeface="Courier"/>
              </a:rPr>
              <a:t>() {</a:t>
            </a:r>
          </a:p>
          <a:p>
            <a:pPr marL="0" indent="0">
              <a:buNone/>
            </a:pPr>
            <a:r>
              <a:rPr lang="en-US" dirty="0">
                <a:solidFill>
                  <a:srgbClr val="292934"/>
                </a:solidFill>
                <a:latin typeface="Courier"/>
                <a:cs typeface="Courier"/>
              </a:rPr>
              <a:t>  G4PhononLong::</a:t>
            </a:r>
            <a:r>
              <a:rPr lang="en-US" dirty="0" err="1">
                <a:solidFill>
                  <a:srgbClr val="292934"/>
                </a:solidFill>
                <a:latin typeface="Courier"/>
                <a:cs typeface="Courier"/>
              </a:rPr>
              <a:t>PhononDefinition</a:t>
            </a:r>
            <a:r>
              <a:rPr lang="en-US" dirty="0">
                <a:solidFill>
                  <a:srgbClr val="292934"/>
                </a:solidFill>
                <a:latin typeface="Courier"/>
                <a:cs typeface="Courier"/>
              </a:rPr>
              <a:t>();</a:t>
            </a:r>
          </a:p>
          <a:p>
            <a:pPr marL="0" indent="0">
              <a:buNone/>
            </a:pPr>
            <a:r>
              <a:rPr lang="en-US" dirty="0">
                <a:solidFill>
                  <a:srgbClr val="292934"/>
                </a:solidFill>
                <a:latin typeface="Courier"/>
                <a:cs typeface="Courier"/>
              </a:rPr>
              <a:t>  G4PhononTransFast::</a:t>
            </a:r>
            <a:r>
              <a:rPr lang="en-US" dirty="0" err="1">
                <a:solidFill>
                  <a:srgbClr val="292934"/>
                </a:solidFill>
                <a:latin typeface="Courier"/>
                <a:cs typeface="Courier"/>
              </a:rPr>
              <a:t>PhononDefinition</a:t>
            </a:r>
            <a:r>
              <a:rPr lang="en-US" dirty="0">
                <a:solidFill>
                  <a:srgbClr val="292934"/>
                </a:solidFill>
                <a:latin typeface="Courier"/>
                <a:cs typeface="Courier"/>
              </a:rPr>
              <a:t>();</a:t>
            </a:r>
          </a:p>
          <a:p>
            <a:pPr marL="0" indent="0">
              <a:buNone/>
            </a:pPr>
            <a:r>
              <a:rPr lang="en-US" dirty="0">
                <a:solidFill>
                  <a:srgbClr val="292934"/>
                </a:solidFill>
                <a:latin typeface="Courier"/>
                <a:cs typeface="Courier"/>
              </a:rPr>
              <a:t>  G4PhononTransSlow::</a:t>
            </a:r>
            <a:r>
              <a:rPr lang="en-US" dirty="0" err="1">
                <a:solidFill>
                  <a:srgbClr val="292934"/>
                </a:solidFill>
                <a:latin typeface="Courier"/>
                <a:cs typeface="Courier"/>
              </a:rPr>
              <a:t>PhononDefinition</a:t>
            </a:r>
            <a:r>
              <a:rPr lang="en-US" dirty="0">
                <a:solidFill>
                  <a:srgbClr val="292934"/>
                </a:solidFill>
                <a:latin typeface="Courier"/>
                <a:cs typeface="Courier"/>
              </a:rPr>
              <a:t>();</a:t>
            </a:r>
          </a:p>
          <a:p>
            <a:pPr marL="0" indent="0">
              <a:buNone/>
            </a:pP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void </a:t>
            </a:r>
            <a:r>
              <a:rPr lang="en-US" dirty="0" err="1">
                <a:solidFill>
                  <a:schemeClr val="bg1">
                    <a:lumMod val="50000"/>
                  </a:schemeClr>
                </a:solidFill>
                <a:latin typeface="Courier"/>
                <a:cs typeface="Courier"/>
              </a:rPr>
              <a:t>XPhysicsList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ConstructProcess</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AddTransportation</a:t>
            </a: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 Only make processes once</a:t>
            </a:r>
          </a:p>
          <a:p>
            <a:pPr marL="0" indent="0">
              <a:buNone/>
            </a:pPr>
            <a:r>
              <a:rPr lang="en-US" dirty="0">
                <a:solidFill>
                  <a:schemeClr val="bg1">
                    <a:lumMod val="50000"/>
                  </a:schemeClr>
                </a:solidFill>
                <a:latin typeface="Courier"/>
                <a:cs typeface="Courier"/>
              </a:rPr>
              <a:t>  G4VProcess* </a:t>
            </a:r>
            <a:r>
              <a:rPr lang="en-US" dirty="0" err="1">
                <a:solidFill>
                  <a:schemeClr val="bg1">
                    <a:lumMod val="50000"/>
                  </a:schemeClr>
                </a:solidFill>
                <a:latin typeface="Courier"/>
                <a:cs typeface="Courier"/>
              </a:rPr>
              <a:t>phScat</a:t>
            </a:r>
            <a:r>
              <a:rPr lang="en-US" dirty="0">
                <a:solidFill>
                  <a:schemeClr val="bg1">
                    <a:lumMod val="50000"/>
                  </a:schemeClr>
                </a:solidFill>
                <a:latin typeface="Courier"/>
                <a:cs typeface="Courier"/>
              </a:rPr>
              <a:t> = new G4PhononScattering;</a:t>
            </a:r>
          </a:p>
          <a:p>
            <a:pPr marL="0" indent="0">
              <a:buNone/>
            </a:pPr>
            <a:r>
              <a:rPr lang="en-US" dirty="0">
                <a:solidFill>
                  <a:schemeClr val="bg1">
                    <a:lumMod val="50000"/>
                  </a:schemeClr>
                </a:solidFill>
                <a:latin typeface="Courier"/>
                <a:cs typeface="Courier"/>
              </a:rPr>
              <a:t>  G4VProcess* </a:t>
            </a:r>
            <a:r>
              <a:rPr lang="en-US" dirty="0" err="1">
                <a:solidFill>
                  <a:schemeClr val="bg1">
                    <a:lumMod val="50000"/>
                  </a:schemeClr>
                </a:solidFill>
                <a:latin typeface="Courier"/>
                <a:cs typeface="Courier"/>
              </a:rPr>
              <a:t>phRefl</a:t>
            </a:r>
            <a:r>
              <a:rPr lang="en-US" dirty="0">
                <a:solidFill>
                  <a:schemeClr val="bg1">
                    <a:lumMod val="50000"/>
                  </a:schemeClr>
                </a:solidFill>
                <a:latin typeface="Courier"/>
                <a:cs typeface="Courier"/>
              </a:rPr>
              <a:t> = new G4PhononReflection;</a:t>
            </a:r>
          </a:p>
          <a:p>
            <a:pPr marL="0" indent="0">
              <a:buNone/>
            </a:pPr>
            <a:r>
              <a:rPr lang="en-US" dirty="0">
                <a:solidFill>
                  <a:schemeClr val="bg1">
                    <a:lumMod val="50000"/>
                  </a:schemeClr>
                </a:solidFill>
                <a:latin typeface="Courier"/>
                <a:cs typeface="Courier"/>
              </a:rPr>
              <a:t>  G4VProcess* </a:t>
            </a:r>
            <a:r>
              <a:rPr lang="en-US" dirty="0" err="1">
                <a:solidFill>
                  <a:schemeClr val="bg1">
                    <a:lumMod val="50000"/>
                  </a:schemeClr>
                </a:solidFill>
                <a:latin typeface="Courier"/>
                <a:cs typeface="Courier"/>
              </a:rPr>
              <a:t>phDown</a:t>
            </a:r>
            <a:r>
              <a:rPr lang="en-US" dirty="0">
                <a:solidFill>
                  <a:schemeClr val="bg1">
                    <a:lumMod val="50000"/>
                  </a:schemeClr>
                </a:solidFill>
                <a:latin typeface="Courier"/>
                <a:cs typeface="Courier"/>
              </a:rPr>
              <a:t> = new G4PhononDownconversion;</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-&gt;reset();</a:t>
            </a:r>
          </a:p>
          <a:p>
            <a:pPr marL="0" indent="0">
              <a:buNone/>
            </a:pPr>
            <a:r>
              <a:rPr lang="en-US" dirty="0">
                <a:solidFill>
                  <a:schemeClr val="bg1">
                    <a:lumMod val="50000"/>
                  </a:schemeClr>
                </a:solidFill>
                <a:latin typeface="Courier"/>
                <a:cs typeface="Courier"/>
              </a:rPr>
              <a:t>  while(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G4ParticleDefinition* particle =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-&gt;value();</a:t>
            </a:r>
          </a:p>
          <a:p>
            <a:pPr marL="0" indent="0">
              <a:buNone/>
            </a:pPr>
            <a:r>
              <a:rPr lang="en-US" dirty="0">
                <a:solidFill>
                  <a:schemeClr val="bg1">
                    <a:lumMod val="50000"/>
                  </a:schemeClr>
                </a:solidFill>
                <a:latin typeface="Courier"/>
                <a:cs typeface="Courier"/>
              </a:rPr>
              <a:t>    G4ProcessManager*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 = particle-&gt;</a:t>
            </a:r>
            <a:r>
              <a:rPr lang="en-US" dirty="0" err="1">
                <a:solidFill>
                  <a:schemeClr val="bg1">
                    <a:lumMod val="50000"/>
                  </a:schemeClr>
                </a:solidFill>
                <a:latin typeface="Courier"/>
                <a:cs typeface="Courier"/>
              </a:rPr>
              <a:t>GetProcessManager</a:t>
            </a: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smtClean="0">
                <a:solidFill>
                  <a:schemeClr val="bg1">
                    <a:lumMod val="50000"/>
                  </a:schemeClr>
                </a:solidFill>
                <a:latin typeface="Courier"/>
                <a:cs typeface="Courier"/>
              </a:rPr>
              <a:t>    if </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phScat</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IsApplicable</a:t>
            </a:r>
            <a:r>
              <a:rPr lang="en-US" dirty="0">
                <a:solidFill>
                  <a:schemeClr val="bg1">
                    <a:lumMod val="50000"/>
                  </a:schemeClr>
                </a:solidFill>
                <a:latin typeface="Courier"/>
                <a:cs typeface="Courier"/>
              </a:rPr>
              <a:t>(*particle))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AddDiscreteProcess</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phScat</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if (</a:t>
            </a:r>
            <a:r>
              <a:rPr lang="en-US" dirty="0" err="1">
                <a:solidFill>
                  <a:schemeClr val="bg1">
                    <a:lumMod val="50000"/>
                  </a:schemeClr>
                </a:solidFill>
                <a:latin typeface="Courier"/>
                <a:cs typeface="Courier"/>
              </a:rPr>
              <a:t>phDown</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IsApplicable</a:t>
            </a:r>
            <a:r>
              <a:rPr lang="en-US" dirty="0">
                <a:solidFill>
                  <a:schemeClr val="bg1">
                    <a:lumMod val="50000"/>
                  </a:schemeClr>
                </a:solidFill>
                <a:latin typeface="Courier"/>
                <a:cs typeface="Courier"/>
              </a:rPr>
              <a:t>(*particle))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AddDiscreteProcess</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phDown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if (</a:t>
            </a:r>
            <a:r>
              <a:rPr lang="en-US" dirty="0" err="1">
                <a:solidFill>
                  <a:schemeClr val="bg1">
                    <a:lumMod val="50000"/>
                  </a:schemeClr>
                </a:solidFill>
                <a:latin typeface="Courier"/>
                <a:cs typeface="Courier"/>
              </a:rPr>
              <a:t>phRefl</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IsApplicable</a:t>
            </a:r>
            <a:r>
              <a:rPr lang="en-US" dirty="0">
                <a:solidFill>
                  <a:schemeClr val="bg1">
                    <a:lumMod val="50000"/>
                  </a:schemeClr>
                </a:solidFill>
                <a:latin typeface="Courier"/>
                <a:cs typeface="Courier"/>
              </a:rPr>
              <a:t>(*particle))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AddDiscreteProcess</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phRefl</a:t>
            </a:r>
            <a:r>
              <a:rPr lang="en-US"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p:txBody>
      </p:sp>
      <p:sp>
        <p:nvSpPr>
          <p:cNvPr id="2" name="Rectangular Callout 1"/>
          <p:cNvSpPr/>
          <p:nvPr/>
        </p:nvSpPr>
        <p:spPr>
          <a:xfrm>
            <a:off x="5110480" y="2042160"/>
            <a:ext cx="2712720" cy="955040"/>
          </a:xfrm>
          <a:prstGeom prst="wedgeRectCallout">
            <a:avLst>
              <a:gd name="adj1" fmla="val -98361"/>
              <a:gd name="adj2" fmla="val -3619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Longitudinal, fast and slow transverse phonons are </a:t>
            </a:r>
            <a:r>
              <a:rPr lang="en-US" dirty="0" err="1" smtClean="0"/>
              <a:t>constructred</a:t>
            </a:r>
            <a:endParaRPr lang="en-US" dirty="0"/>
          </a:p>
        </p:txBody>
      </p:sp>
    </p:spTree>
    <p:extLst>
      <p:ext uri="{BB962C8B-B14F-4D97-AF65-F5344CB8AC3E}">
        <p14:creationId xmlns:p14="http://schemas.microsoft.com/office/powerpoint/2010/main" val="37581927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Phonon physics list</a:t>
            </a:r>
            <a:endParaRPr lang="en-US" dirty="0"/>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void </a:t>
            </a:r>
            <a:r>
              <a:rPr lang="en-US" dirty="0" err="1">
                <a:solidFill>
                  <a:schemeClr val="bg1">
                    <a:lumMod val="50000"/>
                  </a:schemeClr>
                </a:solidFill>
                <a:latin typeface="Courier"/>
                <a:cs typeface="Courier"/>
              </a:rPr>
              <a:t>XPhysicsList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ConstructParticle</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G4PhononLong::</a:t>
            </a:r>
            <a:r>
              <a:rPr lang="en-US" dirty="0" err="1">
                <a:solidFill>
                  <a:schemeClr val="bg1">
                    <a:lumMod val="50000"/>
                  </a:schemeClr>
                </a:solidFill>
                <a:latin typeface="Courier"/>
                <a:cs typeface="Courier"/>
              </a:rPr>
              <a:t>PhononDefinition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G4PhononTransFast::</a:t>
            </a:r>
            <a:r>
              <a:rPr lang="en-US" dirty="0" err="1">
                <a:solidFill>
                  <a:schemeClr val="bg1">
                    <a:lumMod val="50000"/>
                  </a:schemeClr>
                </a:solidFill>
                <a:latin typeface="Courier"/>
                <a:cs typeface="Courier"/>
              </a:rPr>
              <a:t>PhononDefinition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G4PhononTransSlow::</a:t>
            </a:r>
            <a:r>
              <a:rPr lang="en-US" dirty="0" err="1">
                <a:solidFill>
                  <a:schemeClr val="bg1">
                    <a:lumMod val="50000"/>
                  </a:schemeClr>
                </a:solidFill>
                <a:latin typeface="Courier"/>
                <a:cs typeface="Courier"/>
              </a:rPr>
              <a:t>PhononDefinition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void </a:t>
            </a:r>
            <a:r>
              <a:rPr lang="en-US" dirty="0" err="1">
                <a:solidFill>
                  <a:schemeClr val="bg1">
                    <a:lumMod val="50000"/>
                  </a:schemeClr>
                </a:solidFill>
                <a:latin typeface="Courier"/>
                <a:cs typeface="Courier"/>
              </a:rPr>
              <a:t>XPhysicsList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ConstructProcess</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AddTransportation</a:t>
            </a: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 Only make processes once</a:t>
            </a:r>
          </a:p>
          <a:p>
            <a:pPr marL="0" indent="0">
              <a:buNone/>
            </a:pPr>
            <a:r>
              <a:rPr lang="en-US" dirty="0">
                <a:solidFill>
                  <a:srgbClr val="292934"/>
                </a:solidFill>
                <a:latin typeface="Courier"/>
                <a:cs typeface="Courier"/>
              </a:rPr>
              <a:t>  G4VProcess* </a:t>
            </a:r>
            <a:r>
              <a:rPr lang="en-US" dirty="0" err="1">
                <a:solidFill>
                  <a:srgbClr val="292934"/>
                </a:solidFill>
                <a:latin typeface="Courier"/>
                <a:cs typeface="Courier"/>
              </a:rPr>
              <a:t>phScat</a:t>
            </a:r>
            <a:r>
              <a:rPr lang="en-US" dirty="0">
                <a:solidFill>
                  <a:srgbClr val="292934"/>
                </a:solidFill>
                <a:latin typeface="Courier"/>
                <a:cs typeface="Courier"/>
              </a:rPr>
              <a:t> = new G4PhononScattering;</a:t>
            </a:r>
          </a:p>
          <a:p>
            <a:pPr marL="0" indent="0">
              <a:buNone/>
            </a:pPr>
            <a:r>
              <a:rPr lang="en-US" dirty="0">
                <a:solidFill>
                  <a:srgbClr val="292934"/>
                </a:solidFill>
                <a:latin typeface="Courier"/>
                <a:cs typeface="Courier"/>
              </a:rPr>
              <a:t>  G4VProcess* </a:t>
            </a:r>
            <a:r>
              <a:rPr lang="en-US" dirty="0" err="1">
                <a:solidFill>
                  <a:srgbClr val="292934"/>
                </a:solidFill>
                <a:latin typeface="Courier"/>
                <a:cs typeface="Courier"/>
              </a:rPr>
              <a:t>phRefl</a:t>
            </a:r>
            <a:r>
              <a:rPr lang="en-US" dirty="0">
                <a:solidFill>
                  <a:srgbClr val="292934"/>
                </a:solidFill>
                <a:latin typeface="Courier"/>
                <a:cs typeface="Courier"/>
              </a:rPr>
              <a:t> = new G4PhononReflection;</a:t>
            </a:r>
          </a:p>
          <a:p>
            <a:pPr marL="0" indent="0">
              <a:buNone/>
            </a:pPr>
            <a:r>
              <a:rPr lang="en-US" dirty="0">
                <a:solidFill>
                  <a:srgbClr val="292934"/>
                </a:solidFill>
                <a:latin typeface="Courier"/>
                <a:cs typeface="Courier"/>
              </a:rPr>
              <a:t>  G4VProcess* </a:t>
            </a:r>
            <a:r>
              <a:rPr lang="en-US" dirty="0" err="1">
                <a:solidFill>
                  <a:srgbClr val="292934"/>
                </a:solidFill>
                <a:latin typeface="Courier"/>
                <a:cs typeface="Courier"/>
              </a:rPr>
              <a:t>phDown</a:t>
            </a:r>
            <a:r>
              <a:rPr lang="en-US" dirty="0">
                <a:solidFill>
                  <a:srgbClr val="292934"/>
                </a:solidFill>
                <a:latin typeface="Courier"/>
                <a:cs typeface="Courier"/>
              </a:rPr>
              <a:t> = new G4PhononDownconversion;</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-&gt;reset();</a:t>
            </a:r>
          </a:p>
          <a:p>
            <a:pPr marL="0" indent="0">
              <a:buNone/>
            </a:pPr>
            <a:r>
              <a:rPr lang="en-US" dirty="0">
                <a:solidFill>
                  <a:schemeClr val="bg1">
                    <a:lumMod val="50000"/>
                  </a:schemeClr>
                </a:solidFill>
                <a:latin typeface="Courier"/>
                <a:cs typeface="Courier"/>
              </a:rPr>
              <a:t>  while(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G4ParticleDefinition* particle =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-&gt;value();</a:t>
            </a:r>
          </a:p>
          <a:p>
            <a:pPr marL="0" indent="0">
              <a:buNone/>
            </a:pPr>
            <a:r>
              <a:rPr lang="en-US" dirty="0">
                <a:solidFill>
                  <a:schemeClr val="bg1">
                    <a:lumMod val="50000"/>
                  </a:schemeClr>
                </a:solidFill>
                <a:latin typeface="Courier"/>
                <a:cs typeface="Courier"/>
              </a:rPr>
              <a:t>    G4ProcessManager*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 = particle-&gt;</a:t>
            </a:r>
            <a:r>
              <a:rPr lang="en-US" dirty="0" err="1">
                <a:solidFill>
                  <a:schemeClr val="bg1">
                    <a:lumMod val="50000"/>
                  </a:schemeClr>
                </a:solidFill>
                <a:latin typeface="Courier"/>
                <a:cs typeface="Courier"/>
              </a:rPr>
              <a:t>GetProcessManager</a:t>
            </a: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smtClean="0">
                <a:solidFill>
                  <a:schemeClr val="bg1">
                    <a:lumMod val="50000"/>
                  </a:schemeClr>
                </a:solidFill>
                <a:latin typeface="Courier"/>
                <a:cs typeface="Courier"/>
              </a:rPr>
              <a:t>    if </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phScat</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IsApplicable</a:t>
            </a:r>
            <a:r>
              <a:rPr lang="en-US" dirty="0">
                <a:solidFill>
                  <a:schemeClr val="bg1">
                    <a:lumMod val="50000"/>
                  </a:schemeClr>
                </a:solidFill>
                <a:latin typeface="Courier"/>
                <a:cs typeface="Courier"/>
              </a:rPr>
              <a:t>(*particle))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AddDiscreteProcess</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phScat</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if (</a:t>
            </a:r>
            <a:r>
              <a:rPr lang="en-US" dirty="0" err="1">
                <a:solidFill>
                  <a:schemeClr val="bg1">
                    <a:lumMod val="50000"/>
                  </a:schemeClr>
                </a:solidFill>
                <a:latin typeface="Courier"/>
                <a:cs typeface="Courier"/>
              </a:rPr>
              <a:t>phDown</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IsApplicable</a:t>
            </a:r>
            <a:r>
              <a:rPr lang="en-US" dirty="0">
                <a:solidFill>
                  <a:schemeClr val="bg1">
                    <a:lumMod val="50000"/>
                  </a:schemeClr>
                </a:solidFill>
                <a:latin typeface="Courier"/>
                <a:cs typeface="Courier"/>
              </a:rPr>
              <a:t>(*particle))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AddDiscreteProcess</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phDown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if (</a:t>
            </a:r>
            <a:r>
              <a:rPr lang="en-US" dirty="0" err="1">
                <a:solidFill>
                  <a:schemeClr val="bg1">
                    <a:lumMod val="50000"/>
                  </a:schemeClr>
                </a:solidFill>
                <a:latin typeface="Courier"/>
                <a:cs typeface="Courier"/>
              </a:rPr>
              <a:t>phRefl</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IsApplicable</a:t>
            </a:r>
            <a:r>
              <a:rPr lang="en-US" dirty="0">
                <a:solidFill>
                  <a:schemeClr val="bg1">
                    <a:lumMod val="50000"/>
                  </a:schemeClr>
                </a:solidFill>
                <a:latin typeface="Courier"/>
                <a:cs typeface="Courier"/>
              </a:rPr>
              <a:t>(*particle))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AddDiscreteProcess</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phRefl</a:t>
            </a:r>
            <a:r>
              <a:rPr lang="en-US"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p:txBody>
      </p:sp>
      <p:sp>
        <p:nvSpPr>
          <p:cNvPr id="2" name="Rectangular Callout 1"/>
          <p:cNvSpPr/>
          <p:nvPr/>
        </p:nvSpPr>
        <p:spPr>
          <a:xfrm>
            <a:off x="5110480" y="2021840"/>
            <a:ext cx="3169920" cy="975360"/>
          </a:xfrm>
          <a:prstGeom prst="wedgeRectCallout">
            <a:avLst>
              <a:gd name="adj1" fmla="val -68773"/>
              <a:gd name="adj2" fmla="val 9253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Create one instance of each process, since they are the same for the three phonons</a:t>
            </a:r>
            <a:endParaRPr lang="en-US" dirty="0"/>
          </a:p>
        </p:txBody>
      </p:sp>
    </p:spTree>
    <p:extLst>
      <p:ext uri="{BB962C8B-B14F-4D97-AF65-F5344CB8AC3E}">
        <p14:creationId xmlns:p14="http://schemas.microsoft.com/office/powerpoint/2010/main" val="24344919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Phonon physics list</a:t>
            </a:r>
            <a:endParaRPr lang="en-US" dirty="0"/>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void </a:t>
            </a:r>
            <a:r>
              <a:rPr lang="en-US" dirty="0" err="1">
                <a:solidFill>
                  <a:schemeClr val="bg1">
                    <a:lumMod val="50000"/>
                  </a:schemeClr>
                </a:solidFill>
                <a:latin typeface="Courier"/>
                <a:cs typeface="Courier"/>
              </a:rPr>
              <a:t>XPhysicsList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ConstructParticle</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G4PhononLong::</a:t>
            </a:r>
            <a:r>
              <a:rPr lang="en-US" dirty="0" err="1">
                <a:solidFill>
                  <a:schemeClr val="bg1">
                    <a:lumMod val="50000"/>
                  </a:schemeClr>
                </a:solidFill>
                <a:latin typeface="Courier"/>
                <a:cs typeface="Courier"/>
              </a:rPr>
              <a:t>PhononDefinition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G4PhononTransFast::</a:t>
            </a:r>
            <a:r>
              <a:rPr lang="en-US" dirty="0" err="1">
                <a:solidFill>
                  <a:schemeClr val="bg1">
                    <a:lumMod val="50000"/>
                  </a:schemeClr>
                </a:solidFill>
                <a:latin typeface="Courier"/>
                <a:cs typeface="Courier"/>
              </a:rPr>
              <a:t>PhononDefinition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G4PhononTransSlow::</a:t>
            </a:r>
            <a:r>
              <a:rPr lang="en-US" dirty="0" err="1">
                <a:solidFill>
                  <a:schemeClr val="bg1">
                    <a:lumMod val="50000"/>
                  </a:schemeClr>
                </a:solidFill>
                <a:latin typeface="Courier"/>
                <a:cs typeface="Courier"/>
              </a:rPr>
              <a:t>PhononDefinition</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void </a:t>
            </a:r>
            <a:r>
              <a:rPr lang="en-US" dirty="0" err="1">
                <a:solidFill>
                  <a:schemeClr val="bg1">
                    <a:lumMod val="50000"/>
                  </a:schemeClr>
                </a:solidFill>
                <a:latin typeface="Courier"/>
                <a:cs typeface="Courier"/>
              </a:rPr>
              <a:t>XPhysicsList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ConstructProcess</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AddTransportation</a:t>
            </a: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 Only make processes once</a:t>
            </a:r>
          </a:p>
          <a:p>
            <a:pPr marL="0" indent="0">
              <a:buNone/>
            </a:pPr>
            <a:r>
              <a:rPr lang="en-US" dirty="0">
                <a:solidFill>
                  <a:schemeClr val="bg1">
                    <a:lumMod val="50000"/>
                  </a:schemeClr>
                </a:solidFill>
                <a:latin typeface="Courier"/>
                <a:cs typeface="Courier"/>
              </a:rPr>
              <a:t>  G4VProcess* </a:t>
            </a:r>
            <a:r>
              <a:rPr lang="en-US" dirty="0" err="1">
                <a:solidFill>
                  <a:schemeClr val="bg1">
                    <a:lumMod val="50000"/>
                  </a:schemeClr>
                </a:solidFill>
                <a:latin typeface="Courier"/>
                <a:cs typeface="Courier"/>
              </a:rPr>
              <a:t>phScat</a:t>
            </a:r>
            <a:r>
              <a:rPr lang="en-US" dirty="0">
                <a:solidFill>
                  <a:schemeClr val="bg1">
                    <a:lumMod val="50000"/>
                  </a:schemeClr>
                </a:solidFill>
                <a:latin typeface="Courier"/>
                <a:cs typeface="Courier"/>
              </a:rPr>
              <a:t> = new G4PhononScattering;</a:t>
            </a:r>
          </a:p>
          <a:p>
            <a:pPr marL="0" indent="0">
              <a:buNone/>
            </a:pPr>
            <a:r>
              <a:rPr lang="en-US" dirty="0">
                <a:solidFill>
                  <a:schemeClr val="bg1">
                    <a:lumMod val="50000"/>
                  </a:schemeClr>
                </a:solidFill>
                <a:latin typeface="Courier"/>
                <a:cs typeface="Courier"/>
              </a:rPr>
              <a:t>  G4VProcess* </a:t>
            </a:r>
            <a:r>
              <a:rPr lang="en-US" dirty="0" err="1">
                <a:solidFill>
                  <a:schemeClr val="bg1">
                    <a:lumMod val="50000"/>
                  </a:schemeClr>
                </a:solidFill>
                <a:latin typeface="Courier"/>
                <a:cs typeface="Courier"/>
              </a:rPr>
              <a:t>phRefl</a:t>
            </a:r>
            <a:r>
              <a:rPr lang="en-US" dirty="0">
                <a:solidFill>
                  <a:schemeClr val="bg1">
                    <a:lumMod val="50000"/>
                  </a:schemeClr>
                </a:solidFill>
                <a:latin typeface="Courier"/>
                <a:cs typeface="Courier"/>
              </a:rPr>
              <a:t> = new G4PhononReflection;</a:t>
            </a:r>
          </a:p>
          <a:p>
            <a:pPr marL="0" indent="0">
              <a:buNone/>
            </a:pPr>
            <a:r>
              <a:rPr lang="en-US" dirty="0">
                <a:solidFill>
                  <a:schemeClr val="bg1">
                    <a:lumMod val="50000"/>
                  </a:schemeClr>
                </a:solidFill>
                <a:latin typeface="Courier"/>
                <a:cs typeface="Courier"/>
              </a:rPr>
              <a:t>  G4VProcess* </a:t>
            </a:r>
            <a:r>
              <a:rPr lang="en-US" dirty="0" err="1">
                <a:solidFill>
                  <a:schemeClr val="bg1">
                    <a:lumMod val="50000"/>
                  </a:schemeClr>
                </a:solidFill>
                <a:latin typeface="Courier"/>
                <a:cs typeface="Courier"/>
              </a:rPr>
              <a:t>phDown</a:t>
            </a:r>
            <a:r>
              <a:rPr lang="en-US" dirty="0">
                <a:solidFill>
                  <a:schemeClr val="bg1">
                    <a:lumMod val="50000"/>
                  </a:schemeClr>
                </a:solidFill>
                <a:latin typeface="Courier"/>
                <a:cs typeface="Courier"/>
              </a:rPr>
              <a:t> = new G4PhononDownconversion;</a:t>
            </a:r>
          </a:p>
          <a:p>
            <a:pPr marL="0" indent="0">
              <a:buNone/>
            </a:pP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-&gt;reset();</a:t>
            </a:r>
          </a:p>
          <a:p>
            <a:pPr marL="0" indent="0">
              <a:buNone/>
            </a:pPr>
            <a:r>
              <a:rPr lang="en-US" dirty="0">
                <a:solidFill>
                  <a:schemeClr val="bg1">
                    <a:lumMod val="50000"/>
                  </a:schemeClr>
                </a:solidFill>
                <a:latin typeface="Courier"/>
                <a:cs typeface="Courier"/>
              </a:rPr>
              <a:t>  while(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G4ParticleDefinition* particle = </a:t>
            </a:r>
            <a:r>
              <a:rPr lang="en-US" dirty="0" err="1">
                <a:solidFill>
                  <a:schemeClr val="bg1">
                    <a:lumMod val="50000"/>
                  </a:schemeClr>
                </a:solidFill>
                <a:latin typeface="Courier"/>
                <a:cs typeface="Courier"/>
              </a:rPr>
              <a:t>theParticleIterator</a:t>
            </a:r>
            <a:r>
              <a:rPr lang="en-US" dirty="0">
                <a:solidFill>
                  <a:schemeClr val="bg1">
                    <a:lumMod val="50000"/>
                  </a:schemeClr>
                </a:solidFill>
                <a:latin typeface="Courier"/>
                <a:cs typeface="Courier"/>
              </a:rPr>
              <a:t>-&gt;value();</a:t>
            </a:r>
          </a:p>
          <a:p>
            <a:pPr marL="0" indent="0">
              <a:buNone/>
            </a:pPr>
            <a:r>
              <a:rPr lang="en-US" dirty="0">
                <a:solidFill>
                  <a:schemeClr val="bg1">
                    <a:lumMod val="50000"/>
                  </a:schemeClr>
                </a:solidFill>
                <a:latin typeface="Courier"/>
                <a:cs typeface="Courier"/>
              </a:rPr>
              <a:t>    G4ProcessManager* </a:t>
            </a:r>
            <a:r>
              <a:rPr lang="en-US" dirty="0" err="1">
                <a:solidFill>
                  <a:schemeClr val="bg1">
                    <a:lumMod val="50000"/>
                  </a:schemeClr>
                </a:solidFill>
                <a:latin typeface="Courier"/>
                <a:cs typeface="Courier"/>
              </a:rPr>
              <a:t>pmanager</a:t>
            </a:r>
            <a:r>
              <a:rPr lang="en-US" dirty="0">
                <a:solidFill>
                  <a:schemeClr val="bg1">
                    <a:lumMod val="50000"/>
                  </a:schemeClr>
                </a:solidFill>
                <a:latin typeface="Courier"/>
                <a:cs typeface="Courier"/>
              </a:rPr>
              <a:t> = particle-&gt;</a:t>
            </a:r>
            <a:r>
              <a:rPr lang="en-US" dirty="0" err="1">
                <a:solidFill>
                  <a:schemeClr val="bg1">
                    <a:lumMod val="50000"/>
                  </a:schemeClr>
                </a:solidFill>
                <a:latin typeface="Courier"/>
                <a:cs typeface="Courier"/>
              </a:rPr>
              <a:t>GetProcessManager</a:t>
            </a:r>
            <a:r>
              <a:rPr lang="en-US"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a:p>
            <a:pPr marL="0" indent="0">
              <a:buNone/>
            </a:pPr>
            <a:r>
              <a:rPr lang="en-US" dirty="0" smtClean="0">
                <a:solidFill>
                  <a:srgbClr val="292934"/>
                </a:solidFill>
                <a:latin typeface="Courier"/>
                <a:cs typeface="Courier"/>
              </a:rPr>
              <a:t>    if </a:t>
            </a:r>
            <a:r>
              <a:rPr lang="en-US" dirty="0">
                <a:solidFill>
                  <a:srgbClr val="292934"/>
                </a:solidFill>
                <a:latin typeface="Courier"/>
                <a:cs typeface="Courier"/>
              </a:rPr>
              <a:t>(</a:t>
            </a:r>
            <a:r>
              <a:rPr lang="en-US" dirty="0" err="1">
                <a:solidFill>
                  <a:srgbClr val="292934"/>
                </a:solidFill>
                <a:latin typeface="Courier"/>
                <a:cs typeface="Courier"/>
              </a:rPr>
              <a:t>phScat</a:t>
            </a:r>
            <a:r>
              <a:rPr lang="en-US" dirty="0">
                <a:solidFill>
                  <a:srgbClr val="292934"/>
                </a:solidFill>
                <a:latin typeface="Courier"/>
                <a:cs typeface="Courier"/>
              </a:rPr>
              <a:t>-&gt;</a:t>
            </a:r>
            <a:r>
              <a:rPr lang="en-US" dirty="0" err="1">
                <a:solidFill>
                  <a:srgbClr val="292934"/>
                </a:solidFill>
                <a:latin typeface="Courier"/>
                <a:cs typeface="Courier"/>
              </a:rPr>
              <a:t>IsApplicable</a:t>
            </a:r>
            <a:r>
              <a:rPr lang="en-US" dirty="0">
                <a:solidFill>
                  <a:srgbClr val="292934"/>
                </a:solidFill>
                <a:latin typeface="Courier"/>
                <a:cs typeface="Courier"/>
              </a:rPr>
              <a:t>(*particle)) </a:t>
            </a:r>
            <a:r>
              <a:rPr lang="en-US" dirty="0" err="1">
                <a:solidFill>
                  <a:srgbClr val="292934"/>
                </a:solidFill>
                <a:latin typeface="Courier"/>
                <a:cs typeface="Courier"/>
              </a:rPr>
              <a:t>pmanager</a:t>
            </a:r>
            <a:r>
              <a:rPr lang="en-US" dirty="0">
                <a:solidFill>
                  <a:srgbClr val="292934"/>
                </a:solidFill>
                <a:latin typeface="Courier"/>
                <a:cs typeface="Courier"/>
              </a:rPr>
              <a:t>-&gt;</a:t>
            </a:r>
            <a:r>
              <a:rPr lang="en-US" dirty="0" err="1">
                <a:solidFill>
                  <a:srgbClr val="292934"/>
                </a:solidFill>
                <a:latin typeface="Courier"/>
                <a:cs typeface="Courier"/>
              </a:rPr>
              <a:t>AddDiscreteProcess</a:t>
            </a:r>
            <a:r>
              <a:rPr lang="en-US" dirty="0">
                <a:solidFill>
                  <a:srgbClr val="292934"/>
                </a:solidFill>
                <a:latin typeface="Courier"/>
                <a:cs typeface="Courier"/>
              </a:rPr>
              <a:t>(</a:t>
            </a:r>
            <a:r>
              <a:rPr lang="en-US" dirty="0" err="1">
                <a:solidFill>
                  <a:srgbClr val="292934"/>
                </a:solidFill>
                <a:latin typeface="Courier"/>
                <a:cs typeface="Courier"/>
              </a:rPr>
              <a:t>phScat</a:t>
            </a:r>
            <a:r>
              <a:rPr lang="en-US" dirty="0">
                <a:solidFill>
                  <a:srgbClr val="292934"/>
                </a:solidFill>
                <a:latin typeface="Courier"/>
                <a:cs typeface="Courier"/>
              </a:rPr>
              <a:t>);</a:t>
            </a:r>
          </a:p>
          <a:p>
            <a:pPr marL="0" indent="0">
              <a:buNone/>
            </a:pPr>
            <a:r>
              <a:rPr lang="en-US" dirty="0">
                <a:solidFill>
                  <a:srgbClr val="292934"/>
                </a:solidFill>
                <a:latin typeface="Courier"/>
                <a:cs typeface="Courier"/>
              </a:rPr>
              <a:t>    if (</a:t>
            </a:r>
            <a:r>
              <a:rPr lang="en-US" dirty="0" err="1">
                <a:solidFill>
                  <a:srgbClr val="292934"/>
                </a:solidFill>
                <a:latin typeface="Courier"/>
                <a:cs typeface="Courier"/>
              </a:rPr>
              <a:t>phDown</a:t>
            </a:r>
            <a:r>
              <a:rPr lang="en-US" dirty="0">
                <a:solidFill>
                  <a:srgbClr val="292934"/>
                </a:solidFill>
                <a:latin typeface="Courier"/>
                <a:cs typeface="Courier"/>
              </a:rPr>
              <a:t>-&gt;</a:t>
            </a:r>
            <a:r>
              <a:rPr lang="en-US" dirty="0" err="1">
                <a:solidFill>
                  <a:srgbClr val="292934"/>
                </a:solidFill>
                <a:latin typeface="Courier"/>
                <a:cs typeface="Courier"/>
              </a:rPr>
              <a:t>IsApplicable</a:t>
            </a:r>
            <a:r>
              <a:rPr lang="en-US" dirty="0">
                <a:solidFill>
                  <a:srgbClr val="292934"/>
                </a:solidFill>
                <a:latin typeface="Courier"/>
                <a:cs typeface="Courier"/>
              </a:rPr>
              <a:t>(*particle)) </a:t>
            </a:r>
            <a:r>
              <a:rPr lang="en-US" dirty="0" err="1">
                <a:solidFill>
                  <a:srgbClr val="292934"/>
                </a:solidFill>
                <a:latin typeface="Courier"/>
                <a:cs typeface="Courier"/>
              </a:rPr>
              <a:t>pmanager</a:t>
            </a:r>
            <a:r>
              <a:rPr lang="en-US" dirty="0">
                <a:solidFill>
                  <a:srgbClr val="292934"/>
                </a:solidFill>
                <a:latin typeface="Courier"/>
                <a:cs typeface="Courier"/>
              </a:rPr>
              <a:t>-&gt;</a:t>
            </a:r>
            <a:r>
              <a:rPr lang="en-US" dirty="0" err="1">
                <a:solidFill>
                  <a:srgbClr val="292934"/>
                </a:solidFill>
                <a:latin typeface="Courier"/>
                <a:cs typeface="Courier"/>
              </a:rPr>
              <a:t>AddDiscreteProcess</a:t>
            </a:r>
            <a:r>
              <a:rPr lang="en-US" dirty="0">
                <a:solidFill>
                  <a:srgbClr val="292934"/>
                </a:solidFill>
                <a:latin typeface="Courier"/>
                <a:cs typeface="Courier"/>
              </a:rPr>
              <a:t>(</a:t>
            </a:r>
            <a:r>
              <a:rPr lang="en-US" dirty="0" err="1">
                <a:solidFill>
                  <a:srgbClr val="292934"/>
                </a:solidFill>
                <a:latin typeface="Courier"/>
                <a:cs typeface="Courier"/>
              </a:rPr>
              <a:t>phDown</a:t>
            </a:r>
            <a:r>
              <a:rPr lang="en-US" dirty="0">
                <a:solidFill>
                  <a:srgbClr val="292934"/>
                </a:solidFill>
                <a:latin typeface="Courier"/>
                <a:cs typeface="Courier"/>
              </a:rPr>
              <a:t>);</a:t>
            </a:r>
          </a:p>
          <a:p>
            <a:pPr marL="0" indent="0">
              <a:buNone/>
            </a:pPr>
            <a:r>
              <a:rPr lang="en-US" dirty="0">
                <a:solidFill>
                  <a:srgbClr val="292934"/>
                </a:solidFill>
                <a:latin typeface="Courier"/>
                <a:cs typeface="Courier"/>
              </a:rPr>
              <a:t>    if (</a:t>
            </a:r>
            <a:r>
              <a:rPr lang="en-US" dirty="0" err="1">
                <a:solidFill>
                  <a:srgbClr val="292934"/>
                </a:solidFill>
                <a:latin typeface="Courier"/>
                <a:cs typeface="Courier"/>
              </a:rPr>
              <a:t>phRefl</a:t>
            </a:r>
            <a:r>
              <a:rPr lang="en-US" dirty="0">
                <a:solidFill>
                  <a:srgbClr val="292934"/>
                </a:solidFill>
                <a:latin typeface="Courier"/>
                <a:cs typeface="Courier"/>
              </a:rPr>
              <a:t>-&gt;</a:t>
            </a:r>
            <a:r>
              <a:rPr lang="en-US" dirty="0" err="1">
                <a:solidFill>
                  <a:srgbClr val="292934"/>
                </a:solidFill>
                <a:latin typeface="Courier"/>
                <a:cs typeface="Courier"/>
              </a:rPr>
              <a:t>IsApplicable</a:t>
            </a:r>
            <a:r>
              <a:rPr lang="en-US" dirty="0">
                <a:solidFill>
                  <a:srgbClr val="292934"/>
                </a:solidFill>
                <a:latin typeface="Courier"/>
                <a:cs typeface="Courier"/>
              </a:rPr>
              <a:t>(*particle)) </a:t>
            </a:r>
            <a:r>
              <a:rPr lang="en-US" dirty="0" err="1">
                <a:solidFill>
                  <a:srgbClr val="292934"/>
                </a:solidFill>
                <a:latin typeface="Courier"/>
                <a:cs typeface="Courier"/>
              </a:rPr>
              <a:t>pmanager</a:t>
            </a:r>
            <a:r>
              <a:rPr lang="en-US" dirty="0">
                <a:solidFill>
                  <a:srgbClr val="292934"/>
                </a:solidFill>
                <a:latin typeface="Courier"/>
                <a:cs typeface="Courier"/>
              </a:rPr>
              <a:t>-&gt;</a:t>
            </a:r>
            <a:r>
              <a:rPr lang="en-US" dirty="0" err="1">
                <a:solidFill>
                  <a:srgbClr val="292934"/>
                </a:solidFill>
                <a:latin typeface="Courier"/>
                <a:cs typeface="Courier"/>
              </a:rPr>
              <a:t>AddDiscreteProcess</a:t>
            </a:r>
            <a:r>
              <a:rPr lang="en-US" dirty="0">
                <a:solidFill>
                  <a:srgbClr val="292934"/>
                </a:solidFill>
                <a:latin typeface="Courier"/>
                <a:cs typeface="Courier"/>
              </a:rPr>
              <a:t>(</a:t>
            </a:r>
            <a:r>
              <a:rPr lang="en-US" dirty="0" err="1">
                <a:solidFill>
                  <a:srgbClr val="292934"/>
                </a:solidFill>
                <a:latin typeface="Courier"/>
                <a:cs typeface="Courier"/>
              </a:rPr>
              <a:t>phRefl</a:t>
            </a:r>
            <a:r>
              <a:rPr lang="en-US" dirty="0">
                <a:solidFill>
                  <a:srgbClr val="292934"/>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a:t>
            </a:r>
          </a:p>
          <a:p>
            <a:pPr marL="0" indent="0">
              <a:buNone/>
            </a:pPr>
            <a:endParaRPr lang="en-US" dirty="0">
              <a:solidFill>
                <a:schemeClr val="bg1">
                  <a:lumMod val="50000"/>
                </a:schemeClr>
              </a:solidFill>
              <a:latin typeface="Courier"/>
              <a:cs typeface="Courier"/>
            </a:endParaRPr>
          </a:p>
        </p:txBody>
      </p:sp>
      <p:sp>
        <p:nvSpPr>
          <p:cNvPr id="2" name="Rectangular Callout 1"/>
          <p:cNvSpPr/>
          <p:nvPr/>
        </p:nvSpPr>
        <p:spPr>
          <a:xfrm>
            <a:off x="5527040" y="3728720"/>
            <a:ext cx="2712720" cy="955040"/>
          </a:xfrm>
          <a:prstGeom prst="wedgeRectCallout">
            <a:avLst>
              <a:gd name="adj1" fmla="val -22331"/>
              <a:gd name="adj2" fmla="val 12338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Add the processes to the manager only if they are applicable to the particle</a:t>
            </a:r>
            <a:endParaRPr lang="en-US" dirty="0"/>
          </a:p>
        </p:txBody>
      </p:sp>
    </p:spTree>
    <p:extLst>
      <p:ext uri="{BB962C8B-B14F-4D97-AF65-F5344CB8AC3E}">
        <p14:creationId xmlns:p14="http://schemas.microsoft.com/office/powerpoint/2010/main" val="16566729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process</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solidFill>
                  <a:srgbClr val="292934"/>
                </a:solidFill>
                <a:latin typeface="Courier"/>
                <a:cs typeface="Courier"/>
              </a:rPr>
              <a:t>G4double G4PhononScattering::</a:t>
            </a:r>
            <a:r>
              <a:rPr lang="en-US" sz="1200" dirty="0" err="1">
                <a:solidFill>
                  <a:srgbClr val="292934"/>
                </a:solidFill>
                <a:latin typeface="Courier"/>
                <a:cs typeface="Courier"/>
              </a:rPr>
              <a:t>GetMeanFreePath</a:t>
            </a:r>
            <a:r>
              <a:rPr lang="en-US" sz="1200" dirty="0">
                <a:solidFill>
                  <a:srgbClr val="292934"/>
                </a:solidFill>
                <a:latin typeface="Courier"/>
                <a:cs typeface="Courier"/>
              </a:rPr>
              <a:t>(</a:t>
            </a:r>
            <a:r>
              <a:rPr lang="en-US" sz="1200" dirty="0" err="1">
                <a:solidFill>
                  <a:srgbClr val="292934"/>
                </a:solidFill>
                <a:latin typeface="Courier"/>
                <a:cs typeface="Courier"/>
              </a:rPr>
              <a:t>const</a:t>
            </a:r>
            <a:r>
              <a:rPr lang="en-US" sz="1200" dirty="0">
                <a:solidFill>
                  <a:srgbClr val="292934"/>
                </a:solidFill>
                <a:latin typeface="Courier"/>
                <a:cs typeface="Courier"/>
              </a:rPr>
              <a:t> G4Track&amp; </a:t>
            </a:r>
            <a:r>
              <a:rPr lang="en-US" sz="1200" dirty="0" err="1">
                <a:solidFill>
                  <a:srgbClr val="292934"/>
                </a:solidFill>
                <a:latin typeface="Courier"/>
                <a:cs typeface="Courier"/>
              </a:rPr>
              <a:t>aTrack</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G4double /*</a:t>
            </a:r>
            <a:r>
              <a:rPr lang="en-US" sz="1200" dirty="0" err="1">
                <a:solidFill>
                  <a:srgbClr val="292934"/>
                </a:solidFill>
                <a:latin typeface="Courier"/>
                <a:cs typeface="Courier"/>
              </a:rPr>
              <a:t>previousStepSize</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G4ForceCondition* condition) {</a:t>
            </a:r>
          </a:p>
          <a:p>
            <a:pPr marL="0" indent="0">
              <a:buNone/>
            </a:pPr>
            <a:r>
              <a:rPr lang="en-US" sz="1200" dirty="0">
                <a:solidFill>
                  <a:srgbClr val="292934"/>
                </a:solidFill>
                <a:latin typeface="Courier"/>
                <a:cs typeface="Courier"/>
              </a:rPr>
              <a:t>  //Dynamical constants retrieved from </a:t>
            </a:r>
            <a:r>
              <a:rPr lang="en-US" sz="1200" dirty="0" err="1">
                <a:solidFill>
                  <a:srgbClr val="292934"/>
                </a:solidFill>
                <a:latin typeface="Courier"/>
                <a:cs typeface="Courier"/>
              </a:rPr>
              <a:t>PhysicalLattice</a:t>
            </a:r>
            <a:endParaRPr lang="en-US" sz="1200" dirty="0">
              <a:solidFill>
                <a:srgbClr val="292934"/>
              </a:solidFill>
              <a:latin typeface="Courier"/>
              <a:cs typeface="Courier"/>
            </a:endParaRPr>
          </a:p>
          <a:p>
            <a:pPr marL="0" indent="0">
              <a:buNone/>
            </a:pPr>
            <a:r>
              <a:rPr lang="en-US" sz="1200" dirty="0">
                <a:solidFill>
                  <a:srgbClr val="292934"/>
                </a:solidFill>
                <a:latin typeface="Courier"/>
                <a:cs typeface="Courier"/>
              </a:rPr>
              <a:t>  G4double B = </a:t>
            </a:r>
            <a:r>
              <a:rPr lang="en-US" sz="1200" dirty="0" err="1">
                <a:solidFill>
                  <a:srgbClr val="292934"/>
                </a:solidFill>
                <a:latin typeface="Courier"/>
                <a:cs typeface="Courier"/>
              </a:rPr>
              <a:t>theLattice</a:t>
            </a:r>
            <a:r>
              <a:rPr lang="en-US" sz="1200" dirty="0">
                <a:solidFill>
                  <a:srgbClr val="292934"/>
                </a:solidFill>
                <a:latin typeface="Courier"/>
                <a:cs typeface="Courier"/>
              </a:rPr>
              <a:t>-&gt;</a:t>
            </a:r>
            <a:r>
              <a:rPr lang="en-US" sz="1200" dirty="0" err="1">
                <a:solidFill>
                  <a:srgbClr val="292934"/>
                </a:solidFill>
                <a:latin typeface="Courier"/>
                <a:cs typeface="Courier"/>
              </a:rPr>
              <a:t>GetScatteringConstant</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G4double </a:t>
            </a:r>
            <a:r>
              <a:rPr lang="en-US" sz="1200" dirty="0" err="1">
                <a:solidFill>
                  <a:srgbClr val="292934"/>
                </a:solidFill>
                <a:latin typeface="Courier"/>
                <a:cs typeface="Courier"/>
              </a:rPr>
              <a:t>Eoverh</a:t>
            </a:r>
            <a:r>
              <a:rPr lang="en-US" sz="1200" dirty="0">
                <a:solidFill>
                  <a:srgbClr val="292934"/>
                </a:solidFill>
                <a:latin typeface="Courier"/>
                <a:cs typeface="Courier"/>
              </a:rPr>
              <a:t> = </a:t>
            </a:r>
            <a:r>
              <a:rPr lang="en-US" sz="1200" dirty="0" err="1">
                <a:solidFill>
                  <a:srgbClr val="292934"/>
                </a:solidFill>
                <a:latin typeface="Courier"/>
                <a:cs typeface="Courier"/>
              </a:rPr>
              <a:t>aTrack.GetKineticEnergy</a:t>
            </a:r>
            <a:r>
              <a:rPr lang="en-US" sz="1200" dirty="0">
                <a:solidFill>
                  <a:srgbClr val="292934"/>
                </a:solidFill>
                <a:latin typeface="Courier"/>
                <a:cs typeface="Courier"/>
              </a:rPr>
              <a:t>()/</a:t>
            </a:r>
            <a:r>
              <a:rPr lang="en-US" sz="1200" dirty="0" err="1">
                <a:solidFill>
                  <a:srgbClr val="292934"/>
                </a:solidFill>
                <a:latin typeface="Courier"/>
                <a:cs typeface="Courier"/>
              </a:rPr>
              <a:t>h_Planck</a:t>
            </a:r>
            <a:r>
              <a:rPr lang="en-US" sz="1200" dirty="0">
                <a:solidFill>
                  <a:srgbClr val="292934"/>
                </a:solidFill>
                <a:latin typeface="Courier"/>
                <a:cs typeface="Courier"/>
              </a:rPr>
              <a:t>;</a:t>
            </a:r>
          </a:p>
          <a:p>
            <a:pPr marL="0" indent="0">
              <a:buNone/>
            </a:pPr>
            <a:endParaRPr lang="en-US" sz="1200" dirty="0">
              <a:solidFill>
                <a:srgbClr val="292934"/>
              </a:solidFill>
              <a:latin typeface="Courier"/>
              <a:cs typeface="Courier"/>
            </a:endParaRPr>
          </a:p>
          <a:p>
            <a:pPr marL="0" indent="0">
              <a:buNone/>
            </a:pPr>
            <a:r>
              <a:rPr lang="en-US" sz="1200" dirty="0">
                <a:solidFill>
                  <a:srgbClr val="292934"/>
                </a:solidFill>
                <a:latin typeface="Courier"/>
                <a:cs typeface="Courier"/>
              </a:rPr>
              <a:t>  //Calculate mean free path</a:t>
            </a:r>
          </a:p>
          <a:p>
            <a:pPr marL="0" indent="0">
              <a:buNone/>
            </a:pPr>
            <a:r>
              <a:rPr lang="en-US" sz="1200" dirty="0">
                <a:solidFill>
                  <a:srgbClr val="292934"/>
                </a:solidFill>
                <a:latin typeface="Courier"/>
                <a:cs typeface="Courier"/>
              </a:rPr>
              <a:t>  G4double </a:t>
            </a:r>
            <a:r>
              <a:rPr lang="en-US" sz="1200" dirty="0" err="1">
                <a:solidFill>
                  <a:srgbClr val="292934"/>
                </a:solidFill>
                <a:latin typeface="Courier"/>
                <a:cs typeface="Courier"/>
              </a:rPr>
              <a:t>mfp</a:t>
            </a:r>
            <a:r>
              <a:rPr lang="en-US" sz="1200" dirty="0">
                <a:solidFill>
                  <a:srgbClr val="292934"/>
                </a:solidFill>
                <a:latin typeface="Courier"/>
                <a:cs typeface="Courier"/>
              </a:rPr>
              <a:t> = </a:t>
            </a:r>
            <a:r>
              <a:rPr lang="en-US" sz="1200" dirty="0" err="1">
                <a:solidFill>
                  <a:srgbClr val="292934"/>
                </a:solidFill>
                <a:latin typeface="Courier"/>
                <a:cs typeface="Courier"/>
              </a:rPr>
              <a:t>aTrack.GetVelocity</a:t>
            </a:r>
            <a:r>
              <a:rPr lang="en-US" sz="1200" dirty="0">
                <a:solidFill>
                  <a:srgbClr val="292934"/>
                </a:solidFill>
                <a:latin typeface="Courier"/>
                <a:cs typeface="Courier"/>
              </a:rPr>
              <a:t>()/(</a:t>
            </a:r>
            <a:r>
              <a:rPr lang="en-US" sz="1200" dirty="0" err="1">
                <a:solidFill>
                  <a:srgbClr val="292934"/>
                </a:solidFill>
                <a:latin typeface="Courier"/>
                <a:cs typeface="Courier"/>
              </a:rPr>
              <a:t>Eoverh</a:t>
            </a:r>
            <a:r>
              <a:rPr lang="en-US" sz="1200" dirty="0">
                <a:solidFill>
                  <a:srgbClr val="292934"/>
                </a:solidFill>
                <a:latin typeface="Courier"/>
                <a:cs typeface="Courier"/>
              </a:rPr>
              <a:t>*</a:t>
            </a:r>
            <a:r>
              <a:rPr lang="en-US" sz="1200" dirty="0" err="1">
                <a:solidFill>
                  <a:srgbClr val="292934"/>
                </a:solidFill>
                <a:latin typeface="Courier"/>
                <a:cs typeface="Courier"/>
              </a:rPr>
              <a:t>Eoverh</a:t>
            </a:r>
            <a:r>
              <a:rPr lang="en-US" sz="1200" dirty="0">
                <a:solidFill>
                  <a:srgbClr val="292934"/>
                </a:solidFill>
                <a:latin typeface="Courier"/>
                <a:cs typeface="Courier"/>
              </a:rPr>
              <a:t>*</a:t>
            </a:r>
            <a:r>
              <a:rPr lang="en-US" sz="1200" dirty="0" err="1">
                <a:solidFill>
                  <a:srgbClr val="292934"/>
                </a:solidFill>
                <a:latin typeface="Courier"/>
                <a:cs typeface="Courier"/>
              </a:rPr>
              <a:t>Eoverh</a:t>
            </a:r>
            <a:r>
              <a:rPr lang="en-US" sz="1200" dirty="0">
                <a:solidFill>
                  <a:srgbClr val="292934"/>
                </a:solidFill>
                <a:latin typeface="Courier"/>
                <a:cs typeface="Courier"/>
              </a:rPr>
              <a:t>*</a:t>
            </a:r>
            <a:r>
              <a:rPr lang="en-US" sz="1200" dirty="0" err="1">
                <a:solidFill>
                  <a:srgbClr val="292934"/>
                </a:solidFill>
                <a:latin typeface="Courier"/>
                <a:cs typeface="Courier"/>
              </a:rPr>
              <a:t>Eoverh</a:t>
            </a:r>
            <a:r>
              <a:rPr lang="en-US" sz="1200" dirty="0">
                <a:solidFill>
                  <a:srgbClr val="292934"/>
                </a:solidFill>
                <a:latin typeface="Courier"/>
                <a:cs typeface="Courier"/>
              </a:rPr>
              <a:t>*B);</a:t>
            </a:r>
          </a:p>
          <a:p>
            <a:pPr marL="0" indent="0">
              <a:buNone/>
            </a:pPr>
            <a:endParaRPr lang="en-US" sz="1200" dirty="0">
              <a:solidFill>
                <a:srgbClr val="292934"/>
              </a:solidFill>
              <a:latin typeface="Courier"/>
              <a:cs typeface="Courier"/>
            </a:endParaRPr>
          </a:p>
          <a:p>
            <a:pPr marL="0" indent="0">
              <a:buNone/>
            </a:pPr>
            <a:r>
              <a:rPr lang="en-US" sz="1200" dirty="0">
                <a:solidFill>
                  <a:srgbClr val="292934"/>
                </a:solidFill>
                <a:latin typeface="Courier"/>
                <a:cs typeface="Courier"/>
              </a:rPr>
              <a:t>  if (</a:t>
            </a:r>
            <a:r>
              <a:rPr lang="en-US" sz="1200" dirty="0" err="1">
                <a:solidFill>
                  <a:srgbClr val="292934"/>
                </a:solidFill>
                <a:latin typeface="Courier"/>
                <a:cs typeface="Courier"/>
              </a:rPr>
              <a:t>verboseLevel</a:t>
            </a:r>
            <a:r>
              <a:rPr lang="en-US" sz="1200" dirty="0">
                <a:solidFill>
                  <a:srgbClr val="292934"/>
                </a:solidFill>
                <a:latin typeface="Courier"/>
                <a:cs typeface="Courier"/>
              </a:rPr>
              <a:t> &gt; 1)</a:t>
            </a:r>
          </a:p>
          <a:p>
            <a:pPr marL="0" indent="0">
              <a:buNone/>
            </a:pPr>
            <a:r>
              <a:rPr lang="en-US" sz="1200" dirty="0">
                <a:solidFill>
                  <a:srgbClr val="292934"/>
                </a:solidFill>
                <a:latin typeface="Courier"/>
                <a:cs typeface="Courier"/>
              </a:rPr>
              <a:t>    G4cout &lt;&lt; "G4PhononScattering::</a:t>
            </a:r>
            <a:r>
              <a:rPr lang="en-US" sz="1200" dirty="0" err="1">
                <a:solidFill>
                  <a:srgbClr val="292934"/>
                </a:solidFill>
                <a:latin typeface="Courier"/>
                <a:cs typeface="Courier"/>
              </a:rPr>
              <a:t>GetMeanFreePath</a:t>
            </a:r>
            <a:r>
              <a:rPr lang="en-US" sz="1200" dirty="0">
                <a:solidFill>
                  <a:srgbClr val="292934"/>
                </a:solidFill>
                <a:latin typeface="Courier"/>
                <a:cs typeface="Courier"/>
              </a:rPr>
              <a:t> = " &lt;&lt; </a:t>
            </a:r>
            <a:r>
              <a:rPr lang="en-US" sz="1200" dirty="0" err="1">
                <a:solidFill>
                  <a:srgbClr val="292934"/>
                </a:solidFill>
                <a:latin typeface="Courier"/>
                <a:cs typeface="Courier"/>
              </a:rPr>
              <a:t>mfp</a:t>
            </a:r>
            <a:r>
              <a:rPr lang="en-US" sz="1200" dirty="0">
                <a:solidFill>
                  <a:srgbClr val="292934"/>
                </a:solidFill>
                <a:latin typeface="Courier"/>
                <a:cs typeface="Courier"/>
              </a:rPr>
              <a:t> &lt;&lt; G4endl;</a:t>
            </a:r>
          </a:p>
          <a:p>
            <a:pPr marL="0" indent="0">
              <a:buNone/>
            </a:pPr>
            <a:endParaRPr lang="en-US" sz="1200" dirty="0">
              <a:solidFill>
                <a:srgbClr val="292934"/>
              </a:solidFill>
              <a:latin typeface="Courier"/>
              <a:cs typeface="Courier"/>
            </a:endParaRPr>
          </a:p>
          <a:p>
            <a:pPr marL="0" indent="0">
              <a:buNone/>
            </a:pPr>
            <a:r>
              <a:rPr lang="en-US" sz="1200" dirty="0">
                <a:solidFill>
                  <a:srgbClr val="292934"/>
                </a:solidFill>
                <a:latin typeface="Courier"/>
                <a:cs typeface="Courier"/>
              </a:rPr>
              <a:t>  *condition = </a:t>
            </a:r>
            <a:r>
              <a:rPr lang="en-US" sz="1200" dirty="0" err="1">
                <a:solidFill>
                  <a:srgbClr val="292934"/>
                </a:solidFill>
                <a:latin typeface="Courier"/>
                <a:cs typeface="Courier"/>
              </a:rPr>
              <a:t>NotForced</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p>
          <a:p>
            <a:pPr marL="0" indent="0">
              <a:buNone/>
            </a:pPr>
            <a:r>
              <a:rPr lang="en-US" sz="1200" dirty="0">
                <a:solidFill>
                  <a:srgbClr val="292934"/>
                </a:solidFill>
                <a:latin typeface="Courier"/>
                <a:cs typeface="Courier"/>
              </a:rPr>
              <a:t>  return </a:t>
            </a:r>
            <a:r>
              <a:rPr lang="en-US" sz="1200" dirty="0" err="1">
                <a:solidFill>
                  <a:srgbClr val="292934"/>
                </a:solidFill>
                <a:latin typeface="Courier"/>
                <a:cs typeface="Courier"/>
              </a:rPr>
              <a:t>mfp</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a:t>
            </a:r>
            <a:endParaRPr lang="en-US" sz="1200" dirty="0">
              <a:solidFill>
                <a:srgbClr val="292934"/>
              </a:solidFill>
              <a:latin typeface="Courier"/>
              <a:cs typeface="Courier"/>
            </a:endParaRPr>
          </a:p>
        </p:txBody>
      </p:sp>
    </p:spTree>
    <p:extLst>
      <p:ext uri="{BB962C8B-B14F-4D97-AF65-F5344CB8AC3E}">
        <p14:creationId xmlns:p14="http://schemas.microsoft.com/office/powerpoint/2010/main" val="28286066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process</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solidFill>
                  <a:schemeClr val="bg1">
                    <a:lumMod val="50000"/>
                  </a:schemeClr>
                </a:solidFill>
                <a:latin typeface="Courier"/>
                <a:cs typeface="Courier"/>
              </a:rPr>
              <a:t>G4double G4PhononScattering::</a:t>
            </a:r>
            <a:r>
              <a:rPr lang="en-US" sz="1200" dirty="0" err="1">
                <a:solidFill>
                  <a:schemeClr val="bg1">
                    <a:lumMod val="50000"/>
                  </a:schemeClr>
                </a:solidFill>
                <a:latin typeface="Courier"/>
                <a:cs typeface="Courier"/>
              </a:rPr>
              <a:t>GetMeanFreePath</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G4Track&amp; </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G4double /*</a:t>
            </a:r>
            <a:r>
              <a:rPr lang="en-US" sz="1200" dirty="0" err="1">
                <a:solidFill>
                  <a:schemeClr val="bg1">
                    <a:lumMod val="50000"/>
                  </a:schemeClr>
                </a:solidFill>
                <a:latin typeface="Courier"/>
                <a:cs typeface="Courier"/>
              </a:rPr>
              <a:t>previousStepSize</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G4ForceCondition* condition) {</a:t>
            </a:r>
          </a:p>
          <a:p>
            <a:pPr marL="0" indent="0">
              <a:buNone/>
            </a:pPr>
            <a:r>
              <a:rPr lang="en-US" sz="1200" dirty="0">
                <a:solidFill>
                  <a:schemeClr val="bg1">
                    <a:lumMod val="50000"/>
                  </a:schemeClr>
                </a:solidFill>
                <a:latin typeface="Courier"/>
                <a:cs typeface="Courier"/>
              </a:rPr>
              <a:t>  //Dynamical constants retrieved from </a:t>
            </a:r>
            <a:r>
              <a:rPr lang="en-US" sz="1200" dirty="0" err="1">
                <a:solidFill>
                  <a:schemeClr val="bg1">
                    <a:lumMod val="50000"/>
                  </a:schemeClr>
                </a:solidFill>
                <a:latin typeface="Courier"/>
                <a:cs typeface="Courier"/>
              </a:rPr>
              <a:t>PhysicalLattice</a:t>
            </a: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  G4double B = </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GetScatteringConstant</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G4double </a:t>
            </a:r>
            <a:r>
              <a:rPr lang="en-US" sz="1200" dirty="0" err="1">
                <a:solidFill>
                  <a:schemeClr val="bg1">
                    <a:lumMod val="50000"/>
                  </a:schemeClr>
                </a:solidFill>
                <a:latin typeface="Courier"/>
                <a:cs typeface="Courier"/>
              </a:rPr>
              <a:t>Eoverh</a:t>
            </a:r>
            <a:r>
              <a:rPr lang="en-US" sz="1200" dirty="0">
                <a:solidFill>
                  <a:schemeClr val="bg1">
                    <a:lumMod val="50000"/>
                  </a:schemeClr>
                </a:solidFill>
                <a:latin typeface="Courier"/>
                <a:cs typeface="Courier"/>
              </a:rPr>
              <a:t> = </a:t>
            </a:r>
            <a:r>
              <a:rPr lang="en-US" sz="1200" dirty="0" err="1">
                <a:solidFill>
                  <a:schemeClr val="bg1">
                    <a:lumMod val="50000"/>
                  </a:schemeClr>
                </a:solidFill>
                <a:latin typeface="Courier"/>
                <a:cs typeface="Courier"/>
              </a:rPr>
              <a:t>aTrack.GetKineticEnergy</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h_Planck</a:t>
            </a:r>
            <a:r>
              <a:rPr lang="en-US" sz="1200" dirty="0">
                <a:solidFill>
                  <a:schemeClr val="bg1">
                    <a:lumMod val="50000"/>
                  </a:schemeClr>
                </a:solidFill>
                <a:latin typeface="Courier"/>
                <a:cs typeface="Courier"/>
              </a:rPr>
              <a:t>;</a:t>
            </a:r>
          </a:p>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  //Calculate mean free path</a:t>
            </a:r>
          </a:p>
          <a:p>
            <a:pPr marL="0" indent="0">
              <a:buNone/>
            </a:pPr>
            <a:r>
              <a:rPr lang="en-US" sz="1200" dirty="0">
                <a:latin typeface="Courier"/>
                <a:cs typeface="Courier"/>
              </a:rPr>
              <a:t>  G4double </a:t>
            </a:r>
            <a:r>
              <a:rPr lang="en-US" sz="1200" dirty="0" err="1">
                <a:latin typeface="Courier"/>
                <a:cs typeface="Courier"/>
              </a:rPr>
              <a:t>mfp</a:t>
            </a:r>
            <a:r>
              <a:rPr lang="en-US" sz="1200" dirty="0">
                <a:latin typeface="Courier"/>
                <a:cs typeface="Courier"/>
              </a:rPr>
              <a:t> = </a:t>
            </a:r>
            <a:r>
              <a:rPr lang="en-US" sz="1200" dirty="0" err="1">
                <a:latin typeface="Courier"/>
                <a:cs typeface="Courier"/>
              </a:rPr>
              <a:t>aTrack.GetVelocity</a:t>
            </a:r>
            <a:r>
              <a:rPr lang="en-US" sz="1200" dirty="0">
                <a:latin typeface="Courier"/>
                <a:cs typeface="Courier"/>
              </a:rPr>
              <a:t>()/(</a:t>
            </a:r>
            <a:r>
              <a:rPr lang="en-US" sz="1200" dirty="0" err="1">
                <a:latin typeface="Courier"/>
                <a:cs typeface="Courier"/>
              </a:rPr>
              <a:t>Eoverh</a:t>
            </a:r>
            <a:r>
              <a:rPr lang="en-US" sz="1200" dirty="0">
                <a:latin typeface="Courier"/>
                <a:cs typeface="Courier"/>
              </a:rPr>
              <a:t>*</a:t>
            </a:r>
            <a:r>
              <a:rPr lang="en-US" sz="1200" dirty="0" err="1">
                <a:latin typeface="Courier"/>
                <a:cs typeface="Courier"/>
              </a:rPr>
              <a:t>Eoverh</a:t>
            </a:r>
            <a:r>
              <a:rPr lang="en-US" sz="1200" dirty="0">
                <a:latin typeface="Courier"/>
                <a:cs typeface="Courier"/>
              </a:rPr>
              <a:t>*</a:t>
            </a:r>
            <a:r>
              <a:rPr lang="en-US" sz="1200" dirty="0" err="1">
                <a:latin typeface="Courier"/>
                <a:cs typeface="Courier"/>
              </a:rPr>
              <a:t>Eoverh</a:t>
            </a:r>
            <a:r>
              <a:rPr lang="en-US" sz="1200" dirty="0">
                <a:latin typeface="Courier"/>
                <a:cs typeface="Courier"/>
              </a:rPr>
              <a:t>*</a:t>
            </a:r>
            <a:r>
              <a:rPr lang="en-US" sz="1200" dirty="0" err="1">
                <a:latin typeface="Courier"/>
                <a:cs typeface="Courier"/>
              </a:rPr>
              <a:t>Eoverh</a:t>
            </a:r>
            <a:r>
              <a:rPr lang="en-US" sz="1200" dirty="0">
                <a:latin typeface="Courier"/>
                <a:cs typeface="Courier"/>
              </a:rPr>
              <a:t>*B);</a:t>
            </a:r>
          </a:p>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  if (</a:t>
            </a:r>
            <a:r>
              <a:rPr lang="en-US" sz="1200" dirty="0" err="1">
                <a:solidFill>
                  <a:schemeClr val="bg1">
                    <a:lumMod val="50000"/>
                  </a:schemeClr>
                </a:solidFill>
                <a:latin typeface="Courier"/>
                <a:cs typeface="Courier"/>
              </a:rPr>
              <a:t>verboseLevel</a:t>
            </a:r>
            <a:r>
              <a:rPr lang="en-US" sz="1200" dirty="0">
                <a:solidFill>
                  <a:schemeClr val="bg1">
                    <a:lumMod val="50000"/>
                  </a:schemeClr>
                </a:solidFill>
                <a:latin typeface="Courier"/>
                <a:cs typeface="Courier"/>
              </a:rPr>
              <a:t> &gt; 1)</a:t>
            </a:r>
          </a:p>
          <a:p>
            <a:pPr marL="0" indent="0">
              <a:buNone/>
            </a:pPr>
            <a:r>
              <a:rPr lang="en-US" sz="1200" dirty="0">
                <a:solidFill>
                  <a:schemeClr val="bg1">
                    <a:lumMod val="50000"/>
                  </a:schemeClr>
                </a:solidFill>
                <a:latin typeface="Courier"/>
                <a:cs typeface="Courier"/>
              </a:rPr>
              <a:t>    G4cout &lt;&lt; "G4PhononScattering::</a:t>
            </a:r>
            <a:r>
              <a:rPr lang="en-US" sz="1200" dirty="0" err="1">
                <a:solidFill>
                  <a:schemeClr val="bg1">
                    <a:lumMod val="50000"/>
                  </a:schemeClr>
                </a:solidFill>
                <a:latin typeface="Courier"/>
                <a:cs typeface="Courier"/>
              </a:rPr>
              <a:t>GetMeanFreePath</a:t>
            </a:r>
            <a:r>
              <a:rPr lang="en-US" sz="1200" dirty="0">
                <a:solidFill>
                  <a:schemeClr val="bg1">
                    <a:lumMod val="50000"/>
                  </a:schemeClr>
                </a:solidFill>
                <a:latin typeface="Courier"/>
                <a:cs typeface="Courier"/>
              </a:rPr>
              <a:t> = " &lt;&lt; </a:t>
            </a:r>
            <a:r>
              <a:rPr lang="en-US" sz="1200" dirty="0" err="1">
                <a:solidFill>
                  <a:schemeClr val="bg1">
                    <a:lumMod val="50000"/>
                  </a:schemeClr>
                </a:solidFill>
                <a:latin typeface="Courier"/>
                <a:cs typeface="Courier"/>
              </a:rPr>
              <a:t>mfp</a:t>
            </a:r>
            <a:r>
              <a:rPr lang="en-US" sz="1200" dirty="0">
                <a:solidFill>
                  <a:schemeClr val="bg1">
                    <a:lumMod val="50000"/>
                  </a:schemeClr>
                </a:solidFill>
                <a:latin typeface="Courier"/>
                <a:cs typeface="Courier"/>
              </a:rPr>
              <a:t> &lt;&lt; G4endl;</a:t>
            </a:r>
          </a:p>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  *condition = </a:t>
            </a:r>
            <a:r>
              <a:rPr lang="en-US" sz="1200" dirty="0" err="1">
                <a:solidFill>
                  <a:schemeClr val="bg1">
                    <a:lumMod val="50000"/>
                  </a:schemeClr>
                </a:solidFill>
                <a:latin typeface="Courier"/>
                <a:cs typeface="Courier"/>
              </a:rPr>
              <a:t>NotForced</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a:t>
            </a:r>
            <a:r>
              <a:rPr lang="en-US" sz="1200" dirty="0" err="1">
                <a:solidFill>
                  <a:schemeClr val="bg1">
                    <a:lumMod val="50000"/>
                  </a:schemeClr>
                </a:solidFill>
                <a:latin typeface="Courier"/>
                <a:cs typeface="Courier"/>
              </a:rPr>
              <a:t>mfp</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a:t>
            </a:r>
            <a:endParaRPr lang="en-US" sz="1200" dirty="0">
              <a:solidFill>
                <a:schemeClr val="bg1">
                  <a:lumMod val="50000"/>
                </a:schemeClr>
              </a:solidFill>
              <a:latin typeface="Courier"/>
              <a:cs typeface="Courier"/>
            </a:endParaRPr>
          </a:p>
        </p:txBody>
      </p:sp>
      <p:sp>
        <p:nvSpPr>
          <p:cNvPr id="5" name="Rectangular Callout 4"/>
          <p:cNvSpPr/>
          <p:nvPr/>
        </p:nvSpPr>
        <p:spPr>
          <a:xfrm>
            <a:off x="4287520" y="2204720"/>
            <a:ext cx="3718560" cy="574040"/>
          </a:xfrm>
          <a:prstGeom prst="wedgeRectCallout">
            <a:avLst>
              <a:gd name="adj1" fmla="val -26156"/>
              <a:gd name="adj2" fmla="val 14108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The mean free path scales as E</a:t>
            </a:r>
            <a:r>
              <a:rPr lang="en-US" baseline="30000" dirty="0" smtClean="0"/>
              <a:t>-4</a:t>
            </a:r>
            <a:endParaRPr lang="en-US" baseline="30000" dirty="0"/>
          </a:p>
        </p:txBody>
      </p:sp>
    </p:spTree>
    <p:extLst>
      <p:ext uri="{BB962C8B-B14F-4D97-AF65-F5344CB8AC3E}">
        <p14:creationId xmlns:p14="http://schemas.microsoft.com/office/powerpoint/2010/main" val="40941153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process</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sz="1200" dirty="0">
              <a:solidFill>
                <a:srgbClr val="292934"/>
              </a:solidFill>
              <a:latin typeface="Courier"/>
              <a:cs typeface="Courier"/>
            </a:endParaRPr>
          </a:p>
          <a:p>
            <a:pPr marL="0" indent="0">
              <a:buNone/>
            </a:pPr>
            <a:r>
              <a:rPr lang="en-US" sz="1200" dirty="0">
                <a:solidFill>
                  <a:srgbClr val="292934"/>
                </a:solidFill>
                <a:latin typeface="Courier"/>
                <a:cs typeface="Courier"/>
              </a:rPr>
              <a:t>G4VParticleChange* G4PhononScattering::</a:t>
            </a:r>
            <a:r>
              <a:rPr lang="en-US" sz="1200" dirty="0" err="1">
                <a:solidFill>
                  <a:srgbClr val="292934"/>
                </a:solidFill>
                <a:latin typeface="Courier"/>
                <a:cs typeface="Courier"/>
              </a:rPr>
              <a:t>PostStepDoIt</a:t>
            </a:r>
            <a:r>
              <a:rPr lang="en-US" sz="1200" dirty="0">
                <a:solidFill>
                  <a:srgbClr val="292934"/>
                </a:solidFill>
                <a:latin typeface="Courier"/>
                <a:cs typeface="Courier"/>
              </a:rPr>
              <a:t>( </a:t>
            </a:r>
            <a:r>
              <a:rPr lang="en-US" sz="1200" dirty="0" err="1">
                <a:solidFill>
                  <a:srgbClr val="292934"/>
                </a:solidFill>
                <a:latin typeface="Courier"/>
                <a:cs typeface="Courier"/>
              </a:rPr>
              <a:t>const</a:t>
            </a:r>
            <a:r>
              <a:rPr lang="en-US" sz="1200" dirty="0">
                <a:solidFill>
                  <a:srgbClr val="292934"/>
                </a:solidFill>
                <a:latin typeface="Courier"/>
                <a:cs typeface="Courier"/>
              </a:rPr>
              <a:t> G4Track&amp; </a:t>
            </a:r>
            <a:r>
              <a:rPr lang="en-US" sz="1200" dirty="0" err="1">
                <a:solidFill>
                  <a:srgbClr val="292934"/>
                </a:solidFill>
                <a:latin typeface="Courier"/>
                <a:cs typeface="Courier"/>
              </a:rPr>
              <a:t>aTrack</a:t>
            </a:r>
            <a:r>
              <a:rPr lang="en-US" sz="1200" dirty="0">
                <a:solidFill>
                  <a:srgbClr val="292934"/>
                </a:solidFill>
                <a:latin typeface="Courier"/>
                <a:cs typeface="Courier"/>
              </a:rPr>
              <a:t>, G4Step&amp; </a:t>
            </a:r>
            <a:r>
              <a:rPr lang="en-US" sz="1200" dirty="0" err="1">
                <a:solidFill>
                  <a:srgbClr val="292934"/>
                </a:solidFill>
                <a:latin typeface="Courier"/>
                <a:cs typeface="Courier"/>
              </a:rPr>
              <a:t>aStep</a:t>
            </a:r>
            <a:r>
              <a:rPr lang="en-US" sz="1200" dirty="0">
                <a:solidFill>
                  <a:srgbClr val="292934"/>
                </a:solidFill>
                <a:latin typeface="Courier"/>
                <a:cs typeface="Courier"/>
              </a:rPr>
              <a:t>) {</a:t>
            </a:r>
          </a:p>
          <a:p>
            <a:pPr marL="0" indent="0">
              <a:buNone/>
            </a:pPr>
            <a:r>
              <a:rPr lang="en-US" sz="1200" dirty="0">
                <a:solidFill>
                  <a:srgbClr val="292934"/>
                </a:solidFill>
                <a:latin typeface="Courier"/>
                <a:cs typeface="Courier"/>
              </a:rPr>
              <a:t>  G4StepPoint* </a:t>
            </a:r>
            <a:r>
              <a:rPr lang="en-US" sz="1200" dirty="0" err="1">
                <a:solidFill>
                  <a:srgbClr val="292934"/>
                </a:solidFill>
                <a:latin typeface="Courier"/>
                <a:cs typeface="Courier"/>
              </a:rPr>
              <a:t>postStepPoint</a:t>
            </a:r>
            <a:r>
              <a:rPr lang="en-US" sz="1200" dirty="0">
                <a:solidFill>
                  <a:srgbClr val="292934"/>
                </a:solidFill>
                <a:latin typeface="Courier"/>
                <a:cs typeface="Courier"/>
              </a:rPr>
              <a:t> = </a:t>
            </a:r>
            <a:r>
              <a:rPr lang="en-US" sz="1200" dirty="0" err="1">
                <a:solidFill>
                  <a:srgbClr val="292934"/>
                </a:solidFill>
                <a:latin typeface="Courier"/>
                <a:cs typeface="Courier"/>
              </a:rPr>
              <a:t>aStep.GetPostStepPoint</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if (</a:t>
            </a:r>
            <a:r>
              <a:rPr lang="en-US" sz="1200" dirty="0" err="1">
                <a:solidFill>
                  <a:srgbClr val="292934"/>
                </a:solidFill>
                <a:latin typeface="Courier"/>
                <a:cs typeface="Courier"/>
              </a:rPr>
              <a:t>postStepPoint</a:t>
            </a:r>
            <a:r>
              <a:rPr lang="en-US" sz="1200" dirty="0">
                <a:solidFill>
                  <a:srgbClr val="292934"/>
                </a:solidFill>
                <a:latin typeface="Courier"/>
                <a:cs typeface="Courier"/>
              </a:rPr>
              <a:t>-&gt;</a:t>
            </a:r>
            <a:r>
              <a:rPr lang="en-US" sz="1200" dirty="0" err="1">
                <a:solidFill>
                  <a:srgbClr val="292934"/>
                </a:solidFill>
                <a:latin typeface="Courier"/>
                <a:cs typeface="Courier"/>
              </a:rPr>
              <a:t>GetStepStatus</a:t>
            </a:r>
            <a:r>
              <a:rPr lang="en-US" sz="1200" dirty="0">
                <a:solidFill>
                  <a:srgbClr val="292934"/>
                </a:solidFill>
                <a:latin typeface="Courier"/>
                <a:cs typeface="Courier"/>
              </a:rPr>
              <a:t>()==</a:t>
            </a:r>
            <a:r>
              <a:rPr lang="en-US" sz="1200" dirty="0" err="1">
                <a:solidFill>
                  <a:srgbClr val="292934"/>
                </a:solidFill>
                <a:latin typeface="Courier"/>
                <a:cs typeface="Courier"/>
              </a:rPr>
              <a:t>fGeomBoundary</a:t>
            </a:r>
            <a:r>
              <a:rPr lang="en-US" sz="1200" dirty="0">
                <a:solidFill>
                  <a:srgbClr val="292934"/>
                </a:solidFill>
                <a:latin typeface="Courier"/>
                <a:cs typeface="Courier"/>
              </a:rPr>
              <a:t>) {</a:t>
            </a:r>
          </a:p>
          <a:p>
            <a:pPr marL="0" indent="0">
              <a:buNone/>
            </a:pPr>
            <a:r>
              <a:rPr lang="en-US" sz="1200" dirty="0">
                <a:solidFill>
                  <a:srgbClr val="292934"/>
                </a:solidFill>
                <a:latin typeface="Courier"/>
                <a:cs typeface="Courier"/>
              </a:rPr>
              <a:t>    return G4VDiscreteProcess::</a:t>
            </a:r>
            <a:r>
              <a:rPr lang="en-US" sz="1200" dirty="0" err="1">
                <a:solidFill>
                  <a:srgbClr val="292934"/>
                </a:solidFill>
                <a:latin typeface="Courier"/>
                <a:cs typeface="Courier"/>
              </a:rPr>
              <a:t>PostStepDoIt</a:t>
            </a:r>
            <a:r>
              <a:rPr lang="en-US" sz="1200" dirty="0">
                <a:solidFill>
                  <a:srgbClr val="292934"/>
                </a:solidFill>
                <a:latin typeface="Courier"/>
                <a:cs typeface="Courier"/>
              </a:rPr>
              <a:t>(</a:t>
            </a:r>
            <a:r>
              <a:rPr lang="en-US" sz="1200" dirty="0" err="1">
                <a:solidFill>
                  <a:srgbClr val="292934"/>
                </a:solidFill>
                <a:latin typeface="Courier"/>
                <a:cs typeface="Courier"/>
              </a:rPr>
              <a:t>aTrack,aStep</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p>
          <a:p>
            <a:pPr marL="0" indent="0">
              <a:buNone/>
            </a:pPr>
            <a:r>
              <a:rPr lang="en-US" sz="1200" dirty="0">
                <a:solidFill>
                  <a:srgbClr val="292934"/>
                </a:solidFill>
                <a:latin typeface="Courier"/>
                <a:cs typeface="Courier"/>
              </a:rPr>
              <a:t>  </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aParticleChange.Initialize</a:t>
            </a:r>
            <a:r>
              <a:rPr lang="en-US" sz="1200" dirty="0">
                <a:solidFill>
                  <a:srgbClr val="292934"/>
                </a:solidFill>
                <a:latin typeface="Courier"/>
                <a:cs typeface="Courier"/>
              </a:rPr>
              <a:t>(</a:t>
            </a:r>
            <a:r>
              <a:rPr lang="en-US" sz="1200" dirty="0" err="1">
                <a:solidFill>
                  <a:srgbClr val="292934"/>
                </a:solidFill>
                <a:latin typeface="Courier"/>
                <a:cs typeface="Courier"/>
              </a:rPr>
              <a:t>aTrack</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p>
          <a:p>
            <a:pPr marL="0" indent="0">
              <a:buNone/>
            </a:pPr>
            <a:r>
              <a:rPr lang="en-US" sz="1200" dirty="0">
                <a:solidFill>
                  <a:srgbClr val="292934"/>
                </a:solidFill>
                <a:latin typeface="Courier"/>
                <a:cs typeface="Courier"/>
              </a:rPr>
              <a:t>  G4ThreeVector </a:t>
            </a:r>
            <a:r>
              <a:rPr lang="en-US" sz="1200" dirty="0" err="1">
                <a:solidFill>
                  <a:srgbClr val="292934"/>
                </a:solidFill>
                <a:latin typeface="Courier"/>
                <a:cs typeface="Courier"/>
              </a:rPr>
              <a:t>newDir</a:t>
            </a:r>
            <a:r>
              <a:rPr lang="en-US" sz="1200" dirty="0">
                <a:solidFill>
                  <a:srgbClr val="292934"/>
                </a:solidFill>
                <a:latin typeface="Courier"/>
                <a:cs typeface="Courier"/>
              </a:rPr>
              <a:t> = G4RandomDirection();</a:t>
            </a:r>
          </a:p>
          <a:p>
            <a:pPr marL="0" indent="0">
              <a:buNone/>
            </a:pPr>
            <a:r>
              <a:rPr lang="en-US" sz="1200" dirty="0">
                <a:solidFill>
                  <a:srgbClr val="292934"/>
                </a:solidFill>
                <a:latin typeface="Courier"/>
                <a:cs typeface="Courier"/>
              </a:rPr>
              <a:t>  G4int polarization = </a:t>
            </a:r>
            <a:r>
              <a:rPr lang="en-US" sz="1200" dirty="0" err="1">
                <a:solidFill>
                  <a:srgbClr val="292934"/>
                </a:solidFill>
                <a:latin typeface="Courier"/>
                <a:cs typeface="Courier"/>
              </a:rPr>
              <a:t>ChoosePolarization</a:t>
            </a:r>
            <a:r>
              <a:rPr lang="en-US" sz="1200" dirty="0">
                <a:solidFill>
                  <a:srgbClr val="292934"/>
                </a:solidFill>
                <a:latin typeface="Courier"/>
                <a:cs typeface="Courier"/>
              </a:rPr>
              <a:t>(</a:t>
            </a:r>
            <a:r>
              <a:rPr lang="en-US" sz="1200" dirty="0" err="1">
                <a:solidFill>
                  <a:srgbClr val="292934"/>
                </a:solidFill>
                <a:latin typeface="Courier"/>
                <a:cs typeface="Courier"/>
              </a:rPr>
              <a:t>theLattice</a:t>
            </a:r>
            <a:r>
              <a:rPr lang="en-US" sz="1200" dirty="0">
                <a:solidFill>
                  <a:srgbClr val="292934"/>
                </a:solidFill>
                <a:latin typeface="Courier"/>
                <a:cs typeface="Courier"/>
              </a:rPr>
              <a:t>-&gt;</a:t>
            </a:r>
            <a:r>
              <a:rPr lang="en-US" sz="1200" dirty="0" err="1">
                <a:solidFill>
                  <a:srgbClr val="292934"/>
                </a:solidFill>
                <a:latin typeface="Courier"/>
                <a:cs typeface="Courier"/>
              </a:rPr>
              <a:t>GetLDOS</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theLattice</a:t>
            </a:r>
            <a:r>
              <a:rPr lang="en-US" sz="1200" dirty="0">
                <a:solidFill>
                  <a:srgbClr val="292934"/>
                </a:solidFill>
                <a:latin typeface="Courier"/>
                <a:cs typeface="Courier"/>
              </a:rPr>
              <a:t>-&gt;</a:t>
            </a:r>
            <a:r>
              <a:rPr lang="en-US" sz="1200" dirty="0" err="1">
                <a:solidFill>
                  <a:srgbClr val="292934"/>
                </a:solidFill>
                <a:latin typeface="Courier"/>
                <a:cs typeface="Courier"/>
              </a:rPr>
              <a:t>GetSTDOS</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theLattice</a:t>
            </a:r>
            <a:r>
              <a:rPr lang="en-US" sz="1200" dirty="0">
                <a:solidFill>
                  <a:srgbClr val="292934"/>
                </a:solidFill>
                <a:latin typeface="Courier"/>
                <a:cs typeface="Courier"/>
              </a:rPr>
              <a:t>-&gt;</a:t>
            </a:r>
            <a:r>
              <a:rPr lang="en-US" sz="1200" dirty="0" err="1">
                <a:solidFill>
                  <a:srgbClr val="292934"/>
                </a:solidFill>
                <a:latin typeface="Courier"/>
                <a:cs typeface="Courier"/>
              </a:rPr>
              <a:t>GetFTDOS</a:t>
            </a:r>
            <a:r>
              <a:rPr lang="en-US" sz="1200" dirty="0">
                <a:solidFill>
                  <a:srgbClr val="292934"/>
                </a:solidFill>
                <a:latin typeface="Courier"/>
                <a:cs typeface="Courier"/>
              </a:rPr>
              <a:t>());</a:t>
            </a:r>
          </a:p>
          <a:p>
            <a:pPr marL="0" indent="0">
              <a:buNone/>
            </a:pPr>
            <a:endParaRPr lang="en-US" sz="1200" dirty="0">
              <a:solidFill>
                <a:srgbClr val="292934"/>
              </a:solidFill>
              <a:latin typeface="Courier"/>
              <a:cs typeface="Courier"/>
            </a:endParaRPr>
          </a:p>
          <a:p>
            <a:pPr marL="0" indent="0">
              <a:buNone/>
            </a:pPr>
            <a:r>
              <a:rPr lang="en-US" sz="1200" dirty="0">
                <a:solidFill>
                  <a:srgbClr val="292934"/>
                </a:solidFill>
                <a:latin typeface="Courier"/>
                <a:cs typeface="Courier"/>
              </a:rPr>
              <a:t>  G4Track* sec = </a:t>
            </a:r>
            <a:r>
              <a:rPr lang="en-US" sz="1200" dirty="0" err="1">
                <a:solidFill>
                  <a:srgbClr val="292934"/>
                </a:solidFill>
                <a:latin typeface="Courier"/>
                <a:cs typeface="Courier"/>
              </a:rPr>
              <a:t>CreateSecondary</a:t>
            </a:r>
            <a:r>
              <a:rPr lang="en-US" sz="1200" dirty="0">
                <a:solidFill>
                  <a:srgbClr val="292934"/>
                </a:solidFill>
                <a:latin typeface="Courier"/>
                <a:cs typeface="Courier"/>
              </a:rPr>
              <a:t>(polarization, </a:t>
            </a:r>
            <a:r>
              <a:rPr lang="en-US" sz="1200" dirty="0" err="1">
                <a:solidFill>
                  <a:srgbClr val="292934"/>
                </a:solidFill>
                <a:latin typeface="Courier"/>
                <a:cs typeface="Courier"/>
              </a:rPr>
              <a:t>newDir</a:t>
            </a:r>
            <a:r>
              <a:rPr lang="en-US" sz="1200" dirty="0">
                <a:solidFill>
                  <a:srgbClr val="292934"/>
                </a:solidFill>
                <a:latin typeface="Courier"/>
                <a:cs typeface="Courier"/>
              </a:rPr>
              <a:t>, </a:t>
            </a:r>
            <a:r>
              <a:rPr lang="en-US" sz="1200" dirty="0" err="1">
                <a:solidFill>
                  <a:srgbClr val="292934"/>
                </a:solidFill>
                <a:latin typeface="Courier"/>
                <a:cs typeface="Courier"/>
              </a:rPr>
              <a:t>aTrack.GetKineticEnergy</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aParticleChange.SetNumberOfSecondaries</a:t>
            </a:r>
            <a:r>
              <a:rPr lang="en-US" sz="1200" dirty="0">
                <a:solidFill>
                  <a:srgbClr val="292934"/>
                </a:solidFill>
                <a:latin typeface="Courier"/>
                <a:cs typeface="Courier"/>
              </a:rPr>
              <a:t>(1);</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aParticleChange.AddSecondary</a:t>
            </a:r>
            <a:r>
              <a:rPr lang="en-US" sz="1200" dirty="0">
                <a:solidFill>
                  <a:srgbClr val="292934"/>
                </a:solidFill>
                <a:latin typeface="Courier"/>
                <a:cs typeface="Courier"/>
              </a:rPr>
              <a:t>(sec);</a:t>
            </a:r>
          </a:p>
          <a:p>
            <a:pPr marL="0" indent="0">
              <a:buNone/>
            </a:pPr>
            <a:endParaRPr lang="en-US" sz="1200" dirty="0">
              <a:solidFill>
                <a:srgbClr val="292934"/>
              </a:solidFill>
              <a:latin typeface="Courier"/>
              <a:cs typeface="Courier"/>
            </a:endParaRP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aParticleChange.ProposeEnergy</a:t>
            </a:r>
            <a:r>
              <a:rPr lang="en-US" sz="1200" dirty="0">
                <a:solidFill>
                  <a:srgbClr val="292934"/>
                </a:solidFill>
                <a:latin typeface="Courier"/>
                <a:cs typeface="Courier"/>
              </a:rPr>
              <a:t>(0.);</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aParticleChange.ProposeTrackStatus</a:t>
            </a:r>
            <a:r>
              <a:rPr lang="en-US" sz="1200" dirty="0">
                <a:solidFill>
                  <a:srgbClr val="292934"/>
                </a:solidFill>
                <a:latin typeface="Courier"/>
                <a:cs typeface="Courier"/>
              </a:rPr>
              <a:t>(</a:t>
            </a:r>
            <a:r>
              <a:rPr lang="en-US" sz="1200" dirty="0" err="1">
                <a:solidFill>
                  <a:srgbClr val="292934"/>
                </a:solidFill>
                <a:latin typeface="Courier"/>
                <a:cs typeface="Courier"/>
              </a:rPr>
              <a:t>fStopAndKill</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p>
          <a:p>
            <a:pPr marL="0" indent="0">
              <a:buNone/>
            </a:pPr>
            <a:r>
              <a:rPr lang="en-US" sz="1200" dirty="0">
                <a:solidFill>
                  <a:srgbClr val="292934"/>
                </a:solidFill>
                <a:latin typeface="Courier"/>
                <a:cs typeface="Courier"/>
              </a:rPr>
              <a:t>  return &amp;</a:t>
            </a:r>
            <a:r>
              <a:rPr lang="en-US" sz="1200" dirty="0" err="1">
                <a:solidFill>
                  <a:srgbClr val="292934"/>
                </a:solidFill>
                <a:latin typeface="Courier"/>
                <a:cs typeface="Courier"/>
              </a:rPr>
              <a:t>aParticleChange</a:t>
            </a:r>
            <a:r>
              <a:rPr lang="en-US" sz="1200" dirty="0">
                <a:solidFill>
                  <a:srgbClr val="292934"/>
                </a:solidFill>
                <a:latin typeface="Courier"/>
                <a:cs typeface="Courier"/>
              </a:rPr>
              <a:t>;</a:t>
            </a:r>
            <a:endParaRPr lang="en-US" sz="1200" dirty="0">
              <a:solidFill>
                <a:srgbClr val="292934"/>
              </a:solidFill>
              <a:latin typeface="Courier"/>
              <a:cs typeface="Courier"/>
            </a:endParaRPr>
          </a:p>
        </p:txBody>
      </p:sp>
    </p:spTree>
    <p:extLst>
      <p:ext uri="{BB962C8B-B14F-4D97-AF65-F5344CB8AC3E}">
        <p14:creationId xmlns:p14="http://schemas.microsoft.com/office/powerpoint/2010/main" val="4278028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process</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G4VParticleChange* G4PhononScattering::</a:t>
            </a:r>
            <a:r>
              <a:rPr lang="en-US" sz="1200" dirty="0" err="1">
                <a:solidFill>
                  <a:schemeClr val="bg1">
                    <a:lumMod val="50000"/>
                  </a:schemeClr>
                </a:solidFill>
                <a:latin typeface="Courier"/>
                <a:cs typeface="Courier"/>
              </a:rPr>
              <a:t>PostStepDoIt</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G4Track&amp; </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 G4Step&amp; </a:t>
            </a:r>
            <a:r>
              <a:rPr lang="en-US" sz="1200" dirty="0" err="1">
                <a:solidFill>
                  <a:schemeClr val="bg1">
                    <a:lumMod val="50000"/>
                  </a:schemeClr>
                </a:solidFill>
                <a:latin typeface="Courier"/>
                <a:cs typeface="Courier"/>
              </a:rPr>
              <a:t>aStep</a:t>
            </a: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G4StepPoint* </a:t>
            </a:r>
            <a:r>
              <a:rPr lang="en-US" sz="1200" dirty="0" err="1">
                <a:solidFill>
                  <a:schemeClr val="bg1">
                    <a:lumMod val="50000"/>
                  </a:schemeClr>
                </a:solidFill>
                <a:latin typeface="Courier"/>
                <a:cs typeface="Courier"/>
              </a:rPr>
              <a:t>postStepPoint</a:t>
            </a:r>
            <a:r>
              <a:rPr lang="en-US" sz="1200" dirty="0">
                <a:solidFill>
                  <a:schemeClr val="bg1">
                    <a:lumMod val="50000"/>
                  </a:schemeClr>
                </a:solidFill>
                <a:latin typeface="Courier"/>
                <a:cs typeface="Courier"/>
              </a:rPr>
              <a:t> = </a:t>
            </a:r>
            <a:r>
              <a:rPr lang="en-US" sz="1200" dirty="0" err="1">
                <a:solidFill>
                  <a:schemeClr val="bg1">
                    <a:lumMod val="50000"/>
                  </a:schemeClr>
                </a:solidFill>
                <a:latin typeface="Courier"/>
                <a:cs typeface="Courier"/>
              </a:rPr>
              <a:t>aStep.GetPostStepPoint</a:t>
            </a:r>
            <a:r>
              <a:rPr lang="en-US" sz="1200" dirty="0">
                <a:solidFill>
                  <a:schemeClr val="bg1">
                    <a:lumMod val="50000"/>
                  </a:schemeClr>
                </a:solidFill>
                <a:latin typeface="Courier"/>
                <a:cs typeface="Courier"/>
              </a:rPr>
              <a:t>();</a:t>
            </a:r>
          </a:p>
          <a:p>
            <a:pPr marL="0" indent="0">
              <a:buNone/>
            </a:pPr>
            <a:r>
              <a:rPr lang="en-US" sz="1200" dirty="0">
                <a:latin typeface="Courier"/>
                <a:cs typeface="Courier"/>
              </a:rPr>
              <a:t>  if (</a:t>
            </a:r>
            <a:r>
              <a:rPr lang="en-US" sz="1200" dirty="0" err="1">
                <a:latin typeface="Courier"/>
                <a:cs typeface="Courier"/>
              </a:rPr>
              <a:t>postStepPoint</a:t>
            </a:r>
            <a:r>
              <a:rPr lang="en-US" sz="1200" dirty="0">
                <a:latin typeface="Courier"/>
                <a:cs typeface="Courier"/>
              </a:rPr>
              <a:t>-&gt;</a:t>
            </a:r>
            <a:r>
              <a:rPr lang="en-US" sz="1200" dirty="0" err="1">
                <a:latin typeface="Courier"/>
                <a:cs typeface="Courier"/>
              </a:rPr>
              <a:t>GetStepStatus</a:t>
            </a:r>
            <a:r>
              <a:rPr lang="en-US" sz="1200" dirty="0">
                <a:latin typeface="Courier"/>
                <a:cs typeface="Courier"/>
              </a:rPr>
              <a:t>()==</a:t>
            </a:r>
            <a:r>
              <a:rPr lang="en-US" sz="1200" dirty="0" err="1">
                <a:latin typeface="Courier"/>
                <a:cs typeface="Courier"/>
              </a:rPr>
              <a:t>fGeomBoundary</a:t>
            </a:r>
            <a:r>
              <a:rPr lang="en-US" sz="1200" dirty="0">
                <a:latin typeface="Courier"/>
                <a:cs typeface="Courier"/>
              </a:rPr>
              <a:t>) {</a:t>
            </a:r>
          </a:p>
          <a:p>
            <a:pPr marL="0" indent="0">
              <a:buNone/>
            </a:pPr>
            <a:r>
              <a:rPr lang="en-US" sz="1200" dirty="0">
                <a:latin typeface="Courier"/>
                <a:cs typeface="Courier"/>
              </a:rPr>
              <a:t>    return G4VDiscreteProcess::</a:t>
            </a:r>
            <a:r>
              <a:rPr lang="en-US" sz="1200" dirty="0" err="1">
                <a:latin typeface="Courier"/>
                <a:cs typeface="Courier"/>
              </a:rPr>
              <a:t>PostStepDoIt</a:t>
            </a:r>
            <a:r>
              <a:rPr lang="en-US" sz="1200" dirty="0">
                <a:latin typeface="Courier"/>
                <a:cs typeface="Courier"/>
              </a:rPr>
              <a:t>(</a:t>
            </a:r>
            <a:r>
              <a:rPr lang="en-US" sz="1200" dirty="0" err="1">
                <a:latin typeface="Courier"/>
                <a:cs typeface="Courier"/>
              </a:rPr>
              <a:t>aTrack,aStep</a:t>
            </a:r>
            <a:r>
              <a:rPr lang="en-US" sz="1200" dirty="0">
                <a:latin typeface="Courier"/>
                <a:cs typeface="Courier"/>
              </a:rPr>
              <a:t>);</a:t>
            </a:r>
          </a:p>
          <a:p>
            <a:pPr marL="0" indent="0">
              <a:buNone/>
            </a:pPr>
            <a:r>
              <a:rPr lang="en-US" sz="1200" dirty="0">
                <a:latin typeface="Courier"/>
                <a:cs typeface="Courier"/>
              </a:rPr>
              <a:t>  }</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aParticleChange.Initialize</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G4ThreeVector </a:t>
            </a:r>
            <a:r>
              <a:rPr lang="en-US" sz="1200" dirty="0" err="1">
                <a:solidFill>
                  <a:schemeClr val="bg1">
                    <a:lumMod val="50000"/>
                  </a:schemeClr>
                </a:solidFill>
                <a:latin typeface="Courier"/>
                <a:cs typeface="Courier"/>
              </a:rPr>
              <a:t>newDir</a:t>
            </a:r>
            <a:r>
              <a:rPr lang="en-US" sz="1200" dirty="0">
                <a:solidFill>
                  <a:schemeClr val="bg1">
                    <a:lumMod val="50000"/>
                  </a:schemeClr>
                </a:solidFill>
                <a:latin typeface="Courier"/>
                <a:cs typeface="Courier"/>
              </a:rPr>
              <a:t> = G4RandomDirection();</a:t>
            </a:r>
          </a:p>
          <a:p>
            <a:pPr marL="0" indent="0">
              <a:buNone/>
            </a:pPr>
            <a:r>
              <a:rPr lang="en-US" sz="1200" dirty="0">
                <a:solidFill>
                  <a:schemeClr val="bg1">
                    <a:lumMod val="50000"/>
                  </a:schemeClr>
                </a:solidFill>
                <a:latin typeface="Courier"/>
                <a:cs typeface="Courier"/>
              </a:rPr>
              <a:t>  G4int polarization = </a:t>
            </a:r>
            <a:r>
              <a:rPr lang="en-US" sz="1200" dirty="0" err="1">
                <a:solidFill>
                  <a:schemeClr val="bg1">
                    <a:lumMod val="50000"/>
                  </a:schemeClr>
                </a:solidFill>
                <a:latin typeface="Courier"/>
                <a:cs typeface="Courier"/>
              </a:rPr>
              <a:t>ChoosePolarization</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GetLDOS</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GetSTDOS</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GetFTDOS</a:t>
            </a:r>
            <a:r>
              <a:rPr lang="en-US" sz="1200" dirty="0">
                <a:solidFill>
                  <a:schemeClr val="bg1">
                    <a:lumMod val="50000"/>
                  </a:schemeClr>
                </a:solidFill>
                <a:latin typeface="Courier"/>
                <a:cs typeface="Courier"/>
              </a:rPr>
              <a:t>());</a:t>
            </a:r>
          </a:p>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  G4Track* sec = </a:t>
            </a:r>
            <a:r>
              <a:rPr lang="en-US" sz="1200" dirty="0" err="1">
                <a:solidFill>
                  <a:schemeClr val="bg1">
                    <a:lumMod val="50000"/>
                  </a:schemeClr>
                </a:solidFill>
                <a:latin typeface="Courier"/>
                <a:cs typeface="Courier"/>
              </a:rPr>
              <a:t>CreateSecondary</a:t>
            </a:r>
            <a:r>
              <a:rPr lang="en-US" sz="1200" dirty="0">
                <a:solidFill>
                  <a:schemeClr val="bg1">
                    <a:lumMod val="50000"/>
                  </a:schemeClr>
                </a:solidFill>
                <a:latin typeface="Courier"/>
                <a:cs typeface="Courier"/>
              </a:rPr>
              <a:t>(polarization, </a:t>
            </a:r>
            <a:r>
              <a:rPr lang="en-US" sz="1200" dirty="0" err="1">
                <a:solidFill>
                  <a:schemeClr val="bg1">
                    <a:lumMod val="50000"/>
                  </a:schemeClr>
                </a:solidFill>
                <a:latin typeface="Courier"/>
                <a:cs typeface="Courier"/>
              </a:rPr>
              <a:t>newDir</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aTrack.GetKineticEnergy</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aParticleChange.SetNumberOfSecondaries</a:t>
            </a:r>
            <a:r>
              <a:rPr lang="en-US" sz="1200" dirty="0">
                <a:solidFill>
                  <a:schemeClr val="bg1">
                    <a:lumMod val="50000"/>
                  </a:schemeClr>
                </a:solidFill>
                <a:latin typeface="Courier"/>
                <a:cs typeface="Courier"/>
              </a:rPr>
              <a:t>(1);</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aParticleChange.AddSecondary</a:t>
            </a:r>
            <a:r>
              <a:rPr lang="en-US" sz="1200" dirty="0">
                <a:solidFill>
                  <a:schemeClr val="bg1">
                    <a:lumMod val="50000"/>
                  </a:schemeClr>
                </a:solidFill>
                <a:latin typeface="Courier"/>
                <a:cs typeface="Courier"/>
              </a:rPr>
              <a:t>(sec);</a:t>
            </a:r>
          </a:p>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aParticleChange.ProposeEnergy</a:t>
            </a:r>
            <a:r>
              <a:rPr lang="en-US" sz="1200" dirty="0">
                <a:solidFill>
                  <a:schemeClr val="bg1">
                    <a:lumMod val="50000"/>
                  </a:schemeClr>
                </a:solidFill>
                <a:latin typeface="Courier"/>
                <a:cs typeface="Courier"/>
              </a:rPr>
              <a:t>(0.);</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aParticleChange.ProposeTrackStatus</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fStopAndKill</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&amp;</a:t>
            </a:r>
            <a:r>
              <a:rPr lang="en-US" sz="1200" dirty="0" err="1">
                <a:solidFill>
                  <a:schemeClr val="bg1">
                    <a:lumMod val="50000"/>
                  </a:schemeClr>
                </a:solidFill>
                <a:latin typeface="Courier"/>
                <a:cs typeface="Courier"/>
              </a:rPr>
              <a:t>aParticleChange</a:t>
            </a:r>
            <a:r>
              <a:rPr lang="en-US" sz="1200" dirty="0">
                <a:solidFill>
                  <a:schemeClr val="bg1">
                    <a:lumMod val="50000"/>
                  </a:schemeClr>
                </a:solidFill>
                <a:latin typeface="Courier"/>
                <a:cs typeface="Courier"/>
              </a:rPr>
              <a:t>;</a:t>
            </a:r>
            <a:endParaRPr lang="en-US" sz="1200" dirty="0">
              <a:solidFill>
                <a:schemeClr val="bg1">
                  <a:lumMod val="50000"/>
                </a:schemeClr>
              </a:solidFill>
              <a:latin typeface="Courier"/>
              <a:cs typeface="Courier"/>
            </a:endParaRPr>
          </a:p>
        </p:txBody>
      </p:sp>
      <p:sp>
        <p:nvSpPr>
          <p:cNvPr id="4" name="Rectangular Callout 3"/>
          <p:cNvSpPr/>
          <p:nvPr/>
        </p:nvSpPr>
        <p:spPr>
          <a:xfrm>
            <a:off x="4064000" y="2989580"/>
            <a:ext cx="4785360" cy="574040"/>
          </a:xfrm>
          <a:prstGeom prst="wedgeRectCallout">
            <a:avLst>
              <a:gd name="adj1" fmla="val -33533"/>
              <a:gd name="adj2" fmla="val -8015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Only works if the particles is not at boundary</a:t>
            </a:r>
            <a:endParaRPr lang="en-US" baseline="30000" dirty="0"/>
          </a:p>
        </p:txBody>
      </p:sp>
    </p:spTree>
    <p:extLst>
      <p:ext uri="{BB962C8B-B14F-4D97-AF65-F5344CB8AC3E}">
        <p14:creationId xmlns:p14="http://schemas.microsoft.com/office/powerpoint/2010/main" val="31193617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2"/>
          </p:nvPr>
        </p:nvPicPr>
        <p:blipFill rotWithShape="1">
          <a:blip r:embed="rId2"/>
          <a:srcRect b="-116123"/>
          <a:stretch/>
        </p:blipFill>
        <p:spPr>
          <a:prstGeom prst="rect">
            <a:avLst/>
          </a:prstGeom>
        </p:spPr>
      </p:pic>
      <p:sp>
        <p:nvSpPr>
          <p:cNvPr id="2" name="Title 1"/>
          <p:cNvSpPr>
            <a:spLocks noGrp="1"/>
          </p:cNvSpPr>
          <p:nvPr>
            <p:ph type="title"/>
          </p:nvPr>
        </p:nvSpPr>
        <p:spPr/>
        <p:txBody>
          <a:bodyPr/>
          <a:lstStyle/>
          <a:p>
            <a:r>
              <a:rPr lang="en-US" dirty="0" smtClean="0"/>
              <a:t>Crystals</a:t>
            </a:r>
            <a:endParaRPr lang="en-US" dirty="0"/>
          </a:p>
        </p:txBody>
      </p:sp>
      <p:sp>
        <p:nvSpPr>
          <p:cNvPr id="7" name="Content Placeholder 6"/>
          <p:cNvSpPr>
            <a:spLocks noGrp="1"/>
          </p:cNvSpPr>
          <p:nvPr>
            <p:ph sz="half" idx="1"/>
          </p:nvPr>
        </p:nvSpPr>
        <p:spPr/>
        <p:txBody>
          <a:bodyPr>
            <a:normAutofit fontScale="77500" lnSpcReduction="20000"/>
          </a:bodyPr>
          <a:lstStyle/>
          <a:p>
            <a:r>
              <a:rPr lang="en-US" dirty="0" smtClean="0"/>
              <a:t>Periodicity of the crystal structure is fundamental for many physical processes.</a:t>
            </a:r>
          </a:p>
          <a:p>
            <a:endParaRPr lang="en-US" dirty="0"/>
          </a:p>
          <a:p>
            <a:r>
              <a:rPr lang="en-US" dirty="0" smtClean="0"/>
              <a:t>Important physical values can be calculated for each crystal structure.</a:t>
            </a:r>
          </a:p>
          <a:p>
            <a:endParaRPr lang="en-US" dirty="0"/>
          </a:p>
          <a:p>
            <a:r>
              <a:rPr lang="en-US" dirty="0" smtClean="0"/>
              <a:t>For example the electron density in the crystal, the band structure, the dispersion relation for the phonon group velocity evolution.</a:t>
            </a:r>
          </a:p>
          <a:p>
            <a:endParaRPr lang="en-US" dirty="0"/>
          </a:p>
        </p:txBody>
      </p:sp>
      <p:pic>
        <p:nvPicPr>
          <p:cNvPr id="6" name="Picture 5"/>
          <p:cNvPicPr>
            <a:picLocks noChangeAspect="1"/>
          </p:cNvPicPr>
          <p:nvPr/>
        </p:nvPicPr>
        <p:blipFill>
          <a:blip r:embed="rId3"/>
          <a:stretch>
            <a:fillRect/>
          </a:stretch>
        </p:blipFill>
        <p:spPr>
          <a:xfrm>
            <a:off x="7027267" y="4399280"/>
            <a:ext cx="1659533" cy="2344420"/>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4097020" y="3644900"/>
            <a:ext cx="2691484" cy="3098800"/>
          </a:xfrm>
          <a:prstGeom prst="rect">
            <a:avLst/>
          </a:prstGeom>
        </p:spPr>
      </p:pic>
    </p:spTree>
    <p:extLst>
      <p:ext uri="{BB962C8B-B14F-4D97-AF65-F5344CB8AC3E}">
        <p14:creationId xmlns:p14="http://schemas.microsoft.com/office/powerpoint/2010/main" val="29586378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process</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G4VParticleChange* G4PhononScattering::</a:t>
            </a:r>
            <a:r>
              <a:rPr lang="en-US" sz="1200" dirty="0" err="1">
                <a:solidFill>
                  <a:schemeClr val="bg1">
                    <a:lumMod val="50000"/>
                  </a:schemeClr>
                </a:solidFill>
                <a:latin typeface="Courier"/>
                <a:cs typeface="Courier"/>
              </a:rPr>
              <a:t>PostStepDoIt</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G4Track&amp; </a:t>
            </a:r>
            <a:r>
              <a:rPr lang="en-US" sz="1200" dirty="0" err="1">
                <a:solidFill>
                  <a:schemeClr val="bg1">
                    <a:lumMod val="50000"/>
                  </a:schemeClr>
                </a:solidFill>
                <a:latin typeface="Courier"/>
                <a:cs typeface="Courier"/>
              </a:rPr>
              <a:t>aTrack</a:t>
            </a:r>
            <a:r>
              <a:rPr lang="en-US" sz="1200" dirty="0" smtClean="0">
                <a:solidFill>
                  <a:schemeClr val="bg1">
                    <a:lumMod val="50000"/>
                  </a:schemeClr>
                </a:solidFill>
                <a:latin typeface="Courier"/>
                <a:cs typeface="Courier"/>
              </a:rPr>
              <a:t>, G4Step</a:t>
            </a:r>
            <a:r>
              <a:rPr lang="en-US" sz="1200" dirty="0">
                <a:solidFill>
                  <a:schemeClr val="bg1">
                    <a:lumMod val="50000"/>
                  </a:schemeClr>
                </a:solidFill>
                <a:latin typeface="Courier"/>
                <a:cs typeface="Courier"/>
              </a:rPr>
              <a:t>&amp; </a:t>
            </a:r>
            <a:r>
              <a:rPr lang="en-US" sz="1200" dirty="0" err="1">
                <a:solidFill>
                  <a:schemeClr val="bg1">
                    <a:lumMod val="50000"/>
                  </a:schemeClr>
                </a:solidFill>
                <a:latin typeface="Courier"/>
                <a:cs typeface="Courier"/>
              </a:rPr>
              <a:t>aStep</a:t>
            </a: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G4StepPoint* </a:t>
            </a:r>
            <a:r>
              <a:rPr lang="en-US" sz="1200" dirty="0" err="1">
                <a:solidFill>
                  <a:schemeClr val="bg1">
                    <a:lumMod val="50000"/>
                  </a:schemeClr>
                </a:solidFill>
                <a:latin typeface="Courier"/>
                <a:cs typeface="Courier"/>
              </a:rPr>
              <a:t>postStepPoint</a:t>
            </a:r>
            <a:r>
              <a:rPr lang="en-US" sz="1200" dirty="0">
                <a:solidFill>
                  <a:schemeClr val="bg1">
                    <a:lumMod val="50000"/>
                  </a:schemeClr>
                </a:solidFill>
                <a:latin typeface="Courier"/>
                <a:cs typeface="Courier"/>
              </a:rPr>
              <a:t> = </a:t>
            </a:r>
            <a:r>
              <a:rPr lang="en-US" sz="1200" dirty="0" err="1">
                <a:solidFill>
                  <a:schemeClr val="bg1">
                    <a:lumMod val="50000"/>
                  </a:schemeClr>
                </a:solidFill>
                <a:latin typeface="Courier"/>
                <a:cs typeface="Courier"/>
              </a:rPr>
              <a:t>aStep.GetPostStepPoint</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if (</a:t>
            </a:r>
            <a:r>
              <a:rPr lang="en-US" sz="1200" dirty="0" err="1">
                <a:solidFill>
                  <a:schemeClr val="bg1">
                    <a:lumMod val="50000"/>
                  </a:schemeClr>
                </a:solidFill>
                <a:latin typeface="Courier"/>
                <a:cs typeface="Courier"/>
              </a:rPr>
              <a:t>postStepPoint</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GetStepStatus</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fGeomBoundary</a:t>
            </a: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G4VDiscreteProcess::</a:t>
            </a:r>
            <a:r>
              <a:rPr lang="en-US" sz="1200" dirty="0" err="1">
                <a:solidFill>
                  <a:schemeClr val="bg1">
                    <a:lumMod val="50000"/>
                  </a:schemeClr>
                </a:solidFill>
                <a:latin typeface="Courier"/>
                <a:cs typeface="Courier"/>
              </a:rPr>
              <a:t>PostStepDoIt</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aTrack,aStep</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a:t>
            </a:r>
          </a:p>
          <a:p>
            <a:pPr marL="0" indent="0">
              <a:buNone/>
            </a:pP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aParticleChange.Initialize</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rgbClr val="292934"/>
                </a:solidFill>
                <a:latin typeface="Courier"/>
                <a:cs typeface="Courier"/>
              </a:rPr>
              <a:t> </a:t>
            </a:r>
            <a:r>
              <a:rPr lang="en-US" sz="1200" dirty="0" smtClean="0">
                <a:solidFill>
                  <a:srgbClr val="292934"/>
                </a:solidFill>
                <a:latin typeface="Courier"/>
                <a:cs typeface="Courier"/>
              </a:rPr>
              <a:t> G4ThreeVector </a:t>
            </a:r>
            <a:r>
              <a:rPr lang="en-US" sz="1200" dirty="0" err="1">
                <a:solidFill>
                  <a:srgbClr val="292934"/>
                </a:solidFill>
                <a:latin typeface="Courier"/>
                <a:cs typeface="Courier"/>
              </a:rPr>
              <a:t>newDir</a:t>
            </a:r>
            <a:r>
              <a:rPr lang="en-US" sz="1200" dirty="0">
                <a:solidFill>
                  <a:srgbClr val="292934"/>
                </a:solidFill>
                <a:latin typeface="Courier"/>
                <a:cs typeface="Courier"/>
              </a:rPr>
              <a:t> = G4RandomDirection();</a:t>
            </a:r>
          </a:p>
          <a:p>
            <a:pPr marL="0" indent="0">
              <a:buNone/>
            </a:pPr>
            <a:r>
              <a:rPr lang="en-US" sz="1200" dirty="0">
                <a:solidFill>
                  <a:srgbClr val="292934"/>
                </a:solidFill>
                <a:latin typeface="Courier"/>
                <a:cs typeface="Courier"/>
              </a:rPr>
              <a:t>  G4int polarization = </a:t>
            </a:r>
            <a:r>
              <a:rPr lang="en-US" sz="1200" dirty="0" err="1">
                <a:solidFill>
                  <a:srgbClr val="292934"/>
                </a:solidFill>
                <a:latin typeface="Courier"/>
                <a:cs typeface="Courier"/>
              </a:rPr>
              <a:t>ChoosePolarization</a:t>
            </a:r>
            <a:r>
              <a:rPr lang="en-US" sz="1200" dirty="0">
                <a:solidFill>
                  <a:srgbClr val="292934"/>
                </a:solidFill>
                <a:latin typeface="Courier"/>
                <a:cs typeface="Courier"/>
              </a:rPr>
              <a:t>(</a:t>
            </a:r>
            <a:r>
              <a:rPr lang="en-US" sz="1200" dirty="0" err="1">
                <a:solidFill>
                  <a:srgbClr val="292934"/>
                </a:solidFill>
                <a:latin typeface="Courier"/>
                <a:cs typeface="Courier"/>
              </a:rPr>
              <a:t>theLattice</a:t>
            </a:r>
            <a:r>
              <a:rPr lang="en-US" sz="1200" dirty="0">
                <a:solidFill>
                  <a:srgbClr val="292934"/>
                </a:solidFill>
                <a:latin typeface="Courier"/>
                <a:cs typeface="Courier"/>
              </a:rPr>
              <a:t>-&gt;</a:t>
            </a:r>
            <a:r>
              <a:rPr lang="en-US" sz="1200" dirty="0" err="1">
                <a:solidFill>
                  <a:srgbClr val="292934"/>
                </a:solidFill>
                <a:latin typeface="Courier"/>
                <a:cs typeface="Courier"/>
              </a:rPr>
              <a:t>GetLDOS</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theLattice</a:t>
            </a:r>
            <a:r>
              <a:rPr lang="en-US" sz="1200" dirty="0">
                <a:solidFill>
                  <a:srgbClr val="292934"/>
                </a:solidFill>
                <a:latin typeface="Courier"/>
                <a:cs typeface="Courier"/>
              </a:rPr>
              <a:t>-&gt;</a:t>
            </a:r>
            <a:r>
              <a:rPr lang="en-US" sz="1200" dirty="0" err="1">
                <a:solidFill>
                  <a:srgbClr val="292934"/>
                </a:solidFill>
                <a:latin typeface="Courier"/>
                <a:cs typeface="Courier"/>
              </a:rPr>
              <a:t>GetSTDOS</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theLattice</a:t>
            </a:r>
            <a:r>
              <a:rPr lang="en-US" sz="1200" dirty="0">
                <a:solidFill>
                  <a:srgbClr val="292934"/>
                </a:solidFill>
                <a:latin typeface="Courier"/>
                <a:cs typeface="Courier"/>
              </a:rPr>
              <a:t>-&gt;</a:t>
            </a:r>
            <a:r>
              <a:rPr lang="en-US" sz="1200" dirty="0" err="1">
                <a:solidFill>
                  <a:srgbClr val="292934"/>
                </a:solidFill>
                <a:latin typeface="Courier"/>
                <a:cs typeface="Courier"/>
              </a:rPr>
              <a:t>GetFTDOS</a:t>
            </a:r>
            <a:r>
              <a:rPr lang="en-US" sz="1200" dirty="0">
                <a:solidFill>
                  <a:srgbClr val="292934"/>
                </a:solidFill>
                <a:latin typeface="Courier"/>
                <a:cs typeface="Courier"/>
              </a:rPr>
              <a:t>());</a:t>
            </a:r>
          </a:p>
          <a:p>
            <a:pPr marL="0" indent="0">
              <a:buNone/>
            </a:pPr>
            <a:endParaRPr lang="en-US" sz="1200" dirty="0">
              <a:solidFill>
                <a:schemeClr val="bg1">
                  <a:lumMod val="50000"/>
                </a:schemeClr>
              </a:solidFill>
              <a:latin typeface="Courier"/>
              <a:cs typeface="Courier"/>
            </a:endParaRPr>
          </a:p>
          <a:p>
            <a:pPr marL="0" indent="0">
              <a:buNone/>
            </a:pPr>
            <a:r>
              <a:rPr lang="en-US" sz="1200" dirty="0" smtClean="0">
                <a:solidFill>
                  <a:schemeClr val="bg1">
                    <a:lumMod val="50000"/>
                  </a:schemeClr>
                </a:solidFill>
                <a:latin typeface="Courier"/>
                <a:cs typeface="Courier"/>
              </a:rPr>
              <a:t>  G4Track</a:t>
            </a:r>
            <a:r>
              <a:rPr lang="en-US" sz="1200" dirty="0">
                <a:solidFill>
                  <a:schemeClr val="bg1">
                    <a:lumMod val="50000"/>
                  </a:schemeClr>
                </a:solidFill>
                <a:latin typeface="Courier"/>
                <a:cs typeface="Courier"/>
              </a:rPr>
              <a:t>* sec </a:t>
            </a: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CreateSecondary</a:t>
            </a:r>
            <a:r>
              <a:rPr lang="en-US" sz="1200" dirty="0">
                <a:solidFill>
                  <a:schemeClr val="bg1">
                    <a:lumMod val="50000"/>
                  </a:schemeClr>
                </a:solidFill>
                <a:latin typeface="Courier"/>
                <a:cs typeface="Courier"/>
              </a:rPr>
              <a:t>(polarization, </a:t>
            </a:r>
            <a:r>
              <a:rPr lang="en-US" sz="1200" dirty="0" err="1">
                <a:solidFill>
                  <a:schemeClr val="bg1">
                    <a:lumMod val="50000"/>
                  </a:schemeClr>
                </a:solidFill>
                <a:latin typeface="Courier"/>
                <a:cs typeface="Courier"/>
              </a:rPr>
              <a:t>newDir</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aTrack.GetKineticEnergy</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aParticleChange.SetNumberOfSecondaries</a:t>
            </a:r>
            <a:r>
              <a:rPr lang="en-US" sz="1200" dirty="0">
                <a:solidFill>
                  <a:schemeClr val="bg1">
                    <a:lumMod val="50000"/>
                  </a:schemeClr>
                </a:solidFill>
                <a:latin typeface="Courier"/>
                <a:cs typeface="Courier"/>
              </a:rPr>
              <a:t>(1);</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aParticleChange.AddSecondary</a:t>
            </a:r>
            <a:r>
              <a:rPr lang="en-US" sz="1200" dirty="0">
                <a:solidFill>
                  <a:schemeClr val="bg1">
                    <a:lumMod val="50000"/>
                  </a:schemeClr>
                </a:solidFill>
                <a:latin typeface="Courier"/>
                <a:cs typeface="Courier"/>
              </a:rPr>
              <a:t>(sec);</a:t>
            </a:r>
          </a:p>
          <a:p>
            <a:pPr marL="0" indent="0">
              <a:buNone/>
            </a:pPr>
            <a:endParaRPr lang="en-US" sz="1200" dirty="0">
              <a:solidFill>
                <a:schemeClr val="bg1">
                  <a:lumMod val="50000"/>
                </a:schemeClr>
              </a:solidFill>
              <a:latin typeface="Courier"/>
              <a:cs typeface="Courier"/>
            </a:endParaRPr>
          </a:p>
          <a:p>
            <a:pPr marL="0" indent="0">
              <a:buNone/>
            </a:pP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aParticleChange.ProposeEnergy</a:t>
            </a:r>
            <a:r>
              <a:rPr lang="en-US" sz="1200" dirty="0">
                <a:solidFill>
                  <a:schemeClr val="bg1">
                    <a:lumMod val="50000"/>
                  </a:schemeClr>
                </a:solidFill>
                <a:latin typeface="Courier"/>
                <a:cs typeface="Courier"/>
              </a:rPr>
              <a:t>(0.);</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aParticleChange.ProposeTrackStatus</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fStopAndKill</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&amp;</a:t>
            </a:r>
            <a:r>
              <a:rPr lang="en-US" sz="1200" dirty="0" err="1">
                <a:solidFill>
                  <a:schemeClr val="bg1">
                    <a:lumMod val="50000"/>
                  </a:schemeClr>
                </a:solidFill>
                <a:latin typeface="Courier"/>
                <a:cs typeface="Courier"/>
              </a:rPr>
              <a:t>aParticleChange</a:t>
            </a:r>
            <a:r>
              <a:rPr lang="en-US" sz="1200" dirty="0">
                <a:solidFill>
                  <a:schemeClr val="bg1">
                    <a:lumMod val="50000"/>
                  </a:schemeClr>
                </a:solidFill>
                <a:latin typeface="Courier"/>
                <a:cs typeface="Courier"/>
              </a:rPr>
              <a:t>;</a:t>
            </a:r>
          </a:p>
        </p:txBody>
      </p:sp>
      <p:sp>
        <p:nvSpPr>
          <p:cNvPr id="4" name="Rectangular Callout 3"/>
          <p:cNvSpPr/>
          <p:nvPr/>
        </p:nvSpPr>
        <p:spPr>
          <a:xfrm>
            <a:off x="3830320" y="2354580"/>
            <a:ext cx="5019040" cy="574040"/>
          </a:xfrm>
          <a:prstGeom prst="wedgeRectCallout">
            <a:avLst>
              <a:gd name="adj1" fmla="val -27640"/>
              <a:gd name="adj2" fmla="val 1552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Randomly choose the direction and the polarization of the new phonon</a:t>
            </a:r>
            <a:endParaRPr lang="en-US" baseline="30000" dirty="0"/>
          </a:p>
        </p:txBody>
      </p:sp>
    </p:spTree>
    <p:extLst>
      <p:ext uri="{BB962C8B-B14F-4D97-AF65-F5344CB8AC3E}">
        <p14:creationId xmlns:p14="http://schemas.microsoft.com/office/powerpoint/2010/main" val="8070749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process</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G4VParticleChange* G4PhononScattering::</a:t>
            </a:r>
            <a:r>
              <a:rPr lang="en-US" sz="1200" dirty="0" err="1">
                <a:solidFill>
                  <a:schemeClr val="bg1">
                    <a:lumMod val="50000"/>
                  </a:schemeClr>
                </a:solidFill>
                <a:latin typeface="Courier"/>
                <a:cs typeface="Courier"/>
              </a:rPr>
              <a:t>PostStepDoIt</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G4Track&amp; </a:t>
            </a:r>
            <a:r>
              <a:rPr lang="en-US" sz="1200" dirty="0" err="1">
                <a:solidFill>
                  <a:schemeClr val="bg1">
                    <a:lumMod val="50000"/>
                  </a:schemeClr>
                </a:solidFill>
                <a:latin typeface="Courier"/>
                <a:cs typeface="Courier"/>
              </a:rPr>
              <a:t>aTrack</a:t>
            </a:r>
            <a:r>
              <a:rPr lang="en-US" sz="1200" dirty="0" smtClean="0">
                <a:solidFill>
                  <a:schemeClr val="bg1">
                    <a:lumMod val="50000"/>
                  </a:schemeClr>
                </a:solidFill>
                <a:latin typeface="Courier"/>
                <a:cs typeface="Courier"/>
              </a:rPr>
              <a:t>, G4Step</a:t>
            </a:r>
            <a:r>
              <a:rPr lang="en-US" sz="1200" dirty="0">
                <a:solidFill>
                  <a:schemeClr val="bg1">
                    <a:lumMod val="50000"/>
                  </a:schemeClr>
                </a:solidFill>
                <a:latin typeface="Courier"/>
                <a:cs typeface="Courier"/>
              </a:rPr>
              <a:t>&amp; </a:t>
            </a:r>
            <a:r>
              <a:rPr lang="en-US" sz="1200" dirty="0" err="1">
                <a:solidFill>
                  <a:schemeClr val="bg1">
                    <a:lumMod val="50000"/>
                  </a:schemeClr>
                </a:solidFill>
                <a:latin typeface="Courier"/>
                <a:cs typeface="Courier"/>
              </a:rPr>
              <a:t>aStep</a:t>
            </a: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G4StepPoint* </a:t>
            </a:r>
            <a:r>
              <a:rPr lang="en-US" sz="1200" dirty="0" err="1">
                <a:solidFill>
                  <a:schemeClr val="bg1">
                    <a:lumMod val="50000"/>
                  </a:schemeClr>
                </a:solidFill>
                <a:latin typeface="Courier"/>
                <a:cs typeface="Courier"/>
              </a:rPr>
              <a:t>postStepPoint</a:t>
            </a:r>
            <a:r>
              <a:rPr lang="en-US" sz="1200" dirty="0">
                <a:solidFill>
                  <a:schemeClr val="bg1">
                    <a:lumMod val="50000"/>
                  </a:schemeClr>
                </a:solidFill>
                <a:latin typeface="Courier"/>
                <a:cs typeface="Courier"/>
              </a:rPr>
              <a:t> = </a:t>
            </a:r>
            <a:r>
              <a:rPr lang="en-US" sz="1200" dirty="0" err="1">
                <a:solidFill>
                  <a:schemeClr val="bg1">
                    <a:lumMod val="50000"/>
                  </a:schemeClr>
                </a:solidFill>
                <a:latin typeface="Courier"/>
                <a:cs typeface="Courier"/>
              </a:rPr>
              <a:t>aStep.GetPostStepPoint</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if (</a:t>
            </a:r>
            <a:r>
              <a:rPr lang="en-US" sz="1200" dirty="0" err="1">
                <a:solidFill>
                  <a:schemeClr val="bg1">
                    <a:lumMod val="50000"/>
                  </a:schemeClr>
                </a:solidFill>
                <a:latin typeface="Courier"/>
                <a:cs typeface="Courier"/>
              </a:rPr>
              <a:t>postStepPoint</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GetStepStatus</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fGeomBoundary</a:t>
            </a: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G4VDiscreteProcess::</a:t>
            </a:r>
            <a:r>
              <a:rPr lang="en-US" sz="1200" dirty="0" err="1">
                <a:solidFill>
                  <a:schemeClr val="bg1">
                    <a:lumMod val="50000"/>
                  </a:schemeClr>
                </a:solidFill>
                <a:latin typeface="Courier"/>
                <a:cs typeface="Courier"/>
              </a:rPr>
              <a:t>PostStepDoIt</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aTrack,aStep</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a:t>
            </a:r>
          </a:p>
          <a:p>
            <a:pPr marL="0" indent="0">
              <a:buNone/>
            </a:pP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aParticleChange.Initialize</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a:t>
            </a:r>
            <a:r>
              <a:rPr lang="en-US" sz="1200" dirty="0" smtClean="0">
                <a:solidFill>
                  <a:schemeClr val="bg1">
                    <a:lumMod val="50000"/>
                  </a:schemeClr>
                </a:solidFill>
                <a:latin typeface="Courier"/>
                <a:cs typeface="Courier"/>
              </a:rPr>
              <a:t> G4ThreeVector </a:t>
            </a:r>
            <a:r>
              <a:rPr lang="en-US" sz="1200" dirty="0" err="1">
                <a:solidFill>
                  <a:schemeClr val="bg1">
                    <a:lumMod val="50000"/>
                  </a:schemeClr>
                </a:solidFill>
                <a:latin typeface="Courier"/>
                <a:cs typeface="Courier"/>
              </a:rPr>
              <a:t>newDir</a:t>
            </a:r>
            <a:r>
              <a:rPr lang="en-US" sz="1200" dirty="0">
                <a:solidFill>
                  <a:schemeClr val="bg1">
                    <a:lumMod val="50000"/>
                  </a:schemeClr>
                </a:solidFill>
                <a:latin typeface="Courier"/>
                <a:cs typeface="Courier"/>
              </a:rPr>
              <a:t> = G4RandomDirection();</a:t>
            </a:r>
          </a:p>
          <a:p>
            <a:pPr marL="0" indent="0">
              <a:buNone/>
            </a:pPr>
            <a:r>
              <a:rPr lang="en-US" sz="1200" dirty="0">
                <a:solidFill>
                  <a:schemeClr val="bg1">
                    <a:lumMod val="50000"/>
                  </a:schemeClr>
                </a:solidFill>
                <a:latin typeface="Courier"/>
                <a:cs typeface="Courier"/>
              </a:rPr>
              <a:t>  G4int polarization = </a:t>
            </a:r>
            <a:r>
              <a:rPr lang="en-US" sz="1200" dirty="0" err="1">
                <a:solidFill>
                  <a:schemeClr val="bg1">
                    <a:lumMod val="50000"/>
                  </a:schemeClr>
                </a:solidFill>
                <a:latin typeface="Courier"/>
                <a:cs typeface="Courier"/>
              </a:rPr>
              <a:t>ChoosePolarization</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GetLDOS</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GetSTDOS</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GetFTDOS</a:t>
            </a:r>
            <a:r>
              <a:rPr lang="en-US" sz="1200" dirty="0">
                <a:solidFill>
                  <a:schemeClr val="bg1">
                    <a:lumMod val="50000"/>
                  </a:schemeClr>
                </a:solidFill>
                <a:latin typeface="Courier"/>
                <a:cs typeface="Courier"/>
              </a:rPr>
              <a:t>());</a:t>
            </a:r>
          </a:p>
          <a:p>
            <a:pPr marL="0" indent="0">
              <a:buNone/>
            </a:pPr>
            <a:endParaRPr lang="en-US" sz="1200" dirty="0">
              <a:solidFill>
                <a:schemeClr val="bg1">
                  <a:lumMod val="50000"/>
                </a:schemeClr>
              </a:solidFill>
              <a:latin typeface="Courier"/>
              <a:cs typeface="Courier"/>
            </a:endParaRPr>
          </a:p>
          <a:p>
            <a:pPr marL="0" indent="0">
              <a:buNone/>
            </a:pPr>
            <a:r>
              <a:rPr lang="en-US" sz="1200" dirty="0" smtClean="0">
                <a:solidFill>
                  <a:srgbClr val="292934"/>
                </a:solidFill>
                <a:latin typeface="Courier"/>
                <a:cs typeface="Courier"/>
              </a:rPr>
              <a:t>  G4Track</a:t>
            </a:r>
            <a:r>
              <a:rPr lang="en-US" sz="1200" dirty="0">
                <a:solidFill>
                  <a:srgbClr val="292934"/>
                </a:solidFill>
                <a:latin typeface="Courier"/>
                <a:cs typeface="Courier"/>
              </a:rPr>
              <a:t>* sec </a:t>
            </a:r>
            <a:r>
              <a:rPr lang="en-US" sz="1200" dirty="0" smtClean="0">
                <a:solidFill>
                  <a:srgbClr val="292934"/>
                </a:solidFill>
                <a:latin typeface="Courier"/>
                <a:cs typeface="Courier"/>
              </a:rPr>
              <a:t>= </a:t>
            </a:r>
            <a:r>
              <a:rPr lang="en-US" sz="1200" dirty="0" err="1" smtClean="0">
                <a:solidFill>
                  <a:srgbClr val="292934"/>
                </a:solidFill>
                <a:latin typeface="Courier"/>
                <a:cs typeface="Courier"/>
              </a:rPr>
              <a:t>CreateSecondary</a:t>
            </a:r>
            <a:r>
              <a:rPr lang="en-US" sz="1200" dirty="0">
                <a:solidFill>
                  <a:srgbClr val="292934"/>
                </a:solidFill>
                <a:latin typeface="Courier"/>
                <a:cs typeface="Courier"/>
              </a:rPr>
              <a:t>(polarization, </a:t>
            </a:r>
            <a:r>
              <a:rPr lang="en-US" sz="1200" dirty="0" err="1">
                <a:solidFill>
                  <a:srgbClr val="292934"/>
                </a:solidFill>
                <a:latin typeface="Courier"/>
                <a:cs typeface="Courier"/>
              </a:rPr>
              <a:t>newDir</a:t>
            </a:r>
            <a:r>
              <a:rPr lang="en-US" sz="1200" dirty="0">
                <a:solidFill>
                  <a:srgbClr val="292934"/>
                </a:solidFill>
                <a:latin typeface="Courier"/>
                <a:cs typeface="Courier"/>
              </a:rPr>
              <a:t>, </a:t>
            </a:r>
            <a:r>
              <a:rPr lang="en-US" sz="1200" dirty="0" err="1">
                <a:solidFill>
                  <a:srgbClr val="292934"/>
                </a:solidFill>
                <a:latin typeface="Courier"/>
                <a:cs typeface="Courier"/>
              </a:rPr>
              <a:t>aTrack.GetKineticEnergy</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aParticleChange.SetNumberOfSecondaries</a:t>
            </a:r>
            <a:r>
              <a:rPr lang="en-US" sz="1200" dirty="0">
                <a:solidFill>
                  <a:srgbClr val="292934"/>
                </a:solidFill>
                <a:latin typeface="Courier"/>
                <a:cs typeface="Courier"/>
              </a:rPr>
              <a:t>(1);</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aParticleChange.AddSecondary</a:t>
            </a:r>
            <a:r>
              <a:rPr lang="en-US" sz="1200" dirty="0">
                <a:solidFill>
                  <a:srgbClr val="292934"/>
                </a:solidFill>
                <a:latin typeface="Courier"/>
                <a:cs typeface="Courier"/>
              </a:rPr>
              <a:t>(sec);</a:t>
            </a:r>
          </a:p>
          <a:p>
            <a:pPr marL="0" indent="0">
              <a:buNone/>
            </a:pPr>
            <a:endParaRPr lang="en-US" sz="1200" dirty="0">
              <a:solidFill>
                <a:schemeClr val="bg1">
                  <a:lumMod val="50000"/>
                </a:schemeClr>
              </a:solidFill>
              <a:latin typeface="Courier"/>
              <a:cs typeface="Courier"/>
            </a:endParaRPr>
          </a:p>
          <a:p>
            <a:pPr marL="0" indent="0">
              <a:buNone/>
            </a:pP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aParticleChange.ProposeEnergy</a:t>
            </a:r>
            <a:r>
              <a:rPr lang="en-US" sz="1200" dirty="0">
                <a:solidFill>
                  <a:schemeClr val="bg1">
                    <a:lumMod val="50000"/>
                  </a:schemeClr>
                </a:solidFill>
                <a:latin typeface="Courier"/>
                <a:cs typeface="Courier"/>
              </a:rPr>
              <a:t>(0.);</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aParticleChange.ProposeTrackStatus</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fStopAndKill</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&amp;</a:t>
            </a:r>
            <a:r>
              <a:rPr lang="en-US" sz="1200" dirty="0" err="1">
                <a:solidFill>
                  <a:schemeClr val="bg1">
                    <a:lumMod val="50000"/>
                  </a:schemeClr>
                </a:solidFill>
                <a:latin typeface="Courier"/>
                <a:cs typeface="Courier"/>
              </a:rPr>
              <a:t>aParticleChange</a:t>
            </a:r>
            <a:r>
              <a:rPr lang="en-US" sz="1200" dirty="0">
                <a:solidFill>
                  <a:schemeClr val="bg1">
                    <a:lumMod val="50000"/>
                  </a:schemeClr>
                </a:solidFill>
                <a:latin typeface="Courier"/>
                <a:cs typeface="Courier"/>
              </a:rPr>
              <a:t>;</a:t>
            </a:r>
          </a:p>
        </p:txBody>
      </p:sp>
      <p:sp>
        <p:nvSpPr>
          <p:cNvPr id="4" name="Rectangular Callout 3"/>
          <p:cNvSpPr/>
          <p:nvPr/>
        </p:nvSpPr>
        <p:spPr>
          <a:xfrm>
            <a:off x="2905760" y="3492500"/>
            <a:ext cx="5689600" cy="574040"/>
          </a:xfrm>
          <a:prstGeom prst="wedgeRectCallout">
            <a:avLst>
              <a:gd name="adj1" fmla="val -27640"/>
              <a:gd name="adj2" fmla="val 1552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Create the ”secondary” particle and add to the stack</a:t>
            </a:r>
            <a:endParaRPr lang="en-US" baseline="30000" dirty="0"/>
          </a:p>
        </p:txBody>
      </p:sp>
    </p:spTree>
    <p:extLst>
      <p:ext uri="{BB962C8B-B14F-4D97-AF65-F5344CB8AC3E}">
        <p14:creationId xmlns:p14="http://schemas.microsoft.com/office/powerpoint/2010/main" val="33515634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process</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sz="1200" dirty="0">
              <a:solidFill>
                <a:schemeClr val="bg1">
                  <a:lumMod val="50000"/>
                </a:schemeClr>
              </a:solidFill>
              <a:latin typeface="Courier"/>
              <a:cs typeface="Courier"/>
            </a:endParaRPr>
          </a:p>
          <a:p>
            <a:pPr marL="0" indent="0">
              <a:buNone/>
            </a:pPr>
            <a:r>
              <a:rPr lang="en-US" sz="1200" dirty="0">
                <a:solidFill>
                  <a:schemeClr val="bg1">
                    <a:lumMod val="50000"/>
                  </a:schemeClr>
                </a:solidFill>
                <a:latin typeface="Courier"/>
                <a:cs typeface="Courier"/>
              </a:rPr>
              <a:t>G4VParticleChange* G4PhononScattering::</a:t>
            </a:r>
            <a:r>
              <a:rPr lang="en-US" sz="1200" dirty="0" err="1">
                <a:solidFill>
                  <a:schemeClr val="bg1">
                    <a:lumMod val="50000"/>
                  </a:schemeClr>
                </a:solidFill>
                <a:latin typeface="Courier"/>
                <a:cs typeface="Courier"/>
              </a:rPr>
              <a:t>PostStepDoIt</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G4Track&amp; </a:t>
            </a:r>
            <a:r>
              <a:rPr lang="en-US" sz="1200" dirty="0" err="1">
                <a:solidFill>
                  <a:schemeClr val="bg1">
                    <a:lumMod val="50000"/>
                  </a:schemeClr>
                </a:solidFill>
                <a:latin typeface="Courier"/>
                <a:cs typeface="Courier"/>
              </a:rPr>
              <a:t>aTrack</a:t>
            </a:r>
            <a:r>
              <a:rPr lang="en-US" sz="1200" dirty="0" smtClean="0">
                <a:solidFill>
                  <a:schemeClr val="bg1">
                    <a:lumMod val="50000"/>
                  </a:schemeClr>
                </a:solidFill>
                <a:latin typeface="Courier"/>
                <a:cs typeface="Courier"/>
              </a:rPr>
              <a:t>, G4Step</a:t>
            </a:r>
            <a:r>
              <a:rPr lang="en-US" sz="1200" dirty="0">
                <a:solidFill>
                  <a:schemeClr val="bg1">
                    <a:lumMod val="50000"/>
                  </a:schemeClr>
                </a:solidFill>
                <a:latin typeface="Courier"/>
                <a:cs typeface="Courier"/>
              </a:rPr>
              <a:t>&amp; </a:t>
            </a:r>
            <a:r>
              <a:rPr lang="en-US" sz="1200" dirty="0" err="1">
                <a:solidFill>
                  <a:schemeClr val="bg1">
                    <a:lumMod val="50000"/>
                  </a:schemeClr>
                </a:solidFill>
                <a:latin typeface="Courier"/>
                <a:cs typeface="Courier"/>
              </a:rPr>
              <a:t>aStep</a:t>
            </a: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G4StepPoint* </a:t>
            </a:r>
            <a:r>
              <a:rPr lang="en-US" sz="1200" dirty="0" err="1">
                <a:solidFill>
                  <a:schemeClr val="bg1">
                    <a:lumMod val="50000"/>
                  </a:schemeClr>
                </a:solidFill>
                <a:latin typeface="Courier"/>
                <a:cs typeface="Courier"/>
              </a:rPr>
              <a:t>postStepPoint</a:t>
            </a:r>
            <a:r>
              <a:rPr lang="en-US" sz="1200" dirty="0">
                <a:solidFill>
                  <a:schemeClr val="bg1">
                    <a:lumMod val="50000"/>
                  </a:schemeClr>
                </a:solidFill>
                <a:latin typeface="Courier"/>
                <a:cs typeface="Courier"/>
              </a:rPr>
              <a:t> = </a:t>
            </a:r>
            <a:r>
              <a:rPr lang="en-US" sz="1200" dirty="0" err="1">
                <a:solidFill>
                  <a:schemeClr val="bg1">
                    <a:lumMod val="50000"/>
                  </a:schemeClr>
                </a:solidFill>
                <a:latin typeface="Courier"/>
                <a:cs typeface="Courier"/>
              </a:rPr>
              <a:t>aStep.GetPostStepPoint</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if (</a:t>
            </a:r>
            <a:r>
              <a:rPr lang="en-US" sz="1200" dirty="0" err="1">
                <a:solidFill>
                  <a:schemeClr val="bg1">
                    <a:lumMod val="50000"/>
                  </a:schemeClr>
                </a:solidFill>
                <a:latin typeface="Courier"/>
                <a:cs typeface="Courier"/>
              </a:rPr>
              <a:t>postStepPoint</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GetStepStatus</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fGeomBoundary</a:t>
            </a: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G4VDiscreteProcess::</a:t>
            </a:r>
            <a:r>
              <a:rPr lang="en-US" sz="1200" dirty="0" err="1">
                <a:solidFill>
                  <a:schemeClr val="bg1">
                    <a:lumMod val="50000"/>
                  </a:schemeClr>
                </a:solidFill>
                <a:latin typeface="Courier"/>
                <a:cs typeface="Courier"/>
              </a:rPr>
              <a:t>PostStepDoIt</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aTrack,aStep</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a:t>
            </a:r>
          </a:p>
          <a:p>
            <a:pPr marL="0" indent="0">
              <a:buNone/>
            </a:pP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aParticleChange.Initialize</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a:t>
            </a:r>
            <a:r>
              <a:rPr lang="en-US" sz="1200" dirty="0" smtClean="0">
                <a:solidFill>
                  <a:schemeClr val="bg1">
                    <a:lumMod val="50000"/>
                  </a:schemeClr>
                </a:solidFill>
                <a:latin typeface="Courier"/>
                <a:cs typeface="Courier"/>
              </a:rPr>
              <a:t> G4ThreeVector </a:t>
            </a:r>
            <a:r>
              <a:rPr lang="en-US" sz="1200" dirty="0" err="1">
                <a:solidFill>
                  <a:schemeClr val="bg1">
                    <a:lumMod val="50000"/>
                  </a:schemeClr>
                </a:solidFill>
                <a:latin typeface="Courier"/>
                <a:cs typeface="Courier"/>
              </a:rPr>
              <a:t>newDir</a:t>
            </a:r>
            <a:r>
              <a:rPr lang="en-US" sz="1200" dirty="0">
                <a:solidFill>
                  <a:schemeClr val="bg1">
                    <a:lumMod val="50000"/>
                  </a:schemeClr>
                </a:solidFill>
                <a:latin typeface="Courier"/>
                <a:cs typeface="Courier"/>
              </a:rPr>
              <a:t> = G4RandomDirection();</a:t>
            </a:r>
          </a:p>
          <a:p>
            <a:pPr marL="0" indent="0">
              <a:buNone/>
            </a:pPr>
            <a:r>
              <a:rPr lang="en-US" sz="1200" dirty="0">
                <a:solidFill>
                  <a:schemeClr val="bg1">
                    <a:lumMod val="50000"/>
                  </a:schemeClr>
                </a:solidFill>
                <a:latin typeface="Courier"/>
                <a:cs typeface="Courier"/>
              </a:rPr>
              <a:t>  G4int polarization = </a:t>
            </a:r>
            <a:r>
              <a:rPr lang="en-US" sz="1200" dirty="0" err="1">
                <a:solidFill>
                  <a:schemeClr val="bg1">
                    <a:lumMod val="50000"/>
                  </a:schemeClr>
                </a:solidFill>
                <a:latin typeface="Courier"/>
                <a:cs typeface="Courier"/>
              </a:rPr>
              <a:t>ChoosePolarization</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GetLDOS</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GetSTDOS</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theLattice</a:t>
            </a:r>
            <a:r>
              <a:rPr lang="en-US" sz="1200" dirty="0">
                <a:solidFill>
                  <a:schemeClr val="bg1">
                    <a:lumMod val="50000"/>
                  </a:schemeClr>
                </a:solidFill>
                <a:latin typeface="Courier"/>
                <a:cs typeface="Courier"/>
              </a:rPr>
              <a:t>-&gt;</a:t>
            </a:r>
            <a:r>
              <a:rPr lang="en-US" sz="1200" dirty="0" err="1">
                <a:solidFill>
                  <a:schemeClr val="bg1">
                    <a:lumMod val="50000"/>
                  </a:schemeClr>
                </a:solidFill>
                <a:latin typeface="Courier"/>
                <a:cs typeface="Courier"/>
              </a:rPr>
              <a:t>GetFTDOS</a:t>
            </a:r>
            <a:r>
              <a:rPr lang="en-US" sz="1200" dirty="0">
                <a:solidFill>
                  <a:schemeClr val="bg1">
                    <a:lumMod val="50000"/>
                  </a:schemeClr>
                </a:solidFill>
                <a:latin typeface="Courier"/>
                <a:cs typeface="Courier"/>
              </a:rPr>
              <a:t>());</a:t>
            </a:r>
          </a:p>
          <a:p>
            <a:pPr marL="0" indent="0">
              <a:buNone/>
            </a:pPr>
            <a:endParaRPr lang="en-US" sz="1200" dirty="0">
              <a:solidFill>
                <a:schemeClr val="bg1">
                  <a:lumMod val="50000"/>
                </a:schemeClr>
              </a:solidFill>
              <a:latin typeface="Courier"/>
              <a:cs typeface="Courier"/>
            </a:endParaRPr>
          </a:p>
          <a:p>
            <a:pPr marL="0" indent="0">
              <a:buNone/>
            </a:pPr>
            <a:r>
              <a:rPr lang="en-US" sz="1200" dirty="0" smtClean="0">
                <a:solidFill>
                  <a:schemeClr val="bg1">
                    <a:lumMod val="50000"/>
                  </a:schemeClr>
                </a:solidFill>
                <a:latin typeface="Courier"/>
                <a:cs typeface="Courier"/>
              </a:rPr>
              <a:t>  G4Track</a:t>
            </a:r>
            <a:r>
              <a:rPr lang="en-US" sz="1200" dirty="0">
                <a:solidFill>
                  <a:schemeClr val="bg1">
                    <a:lumMod val="50000"/>
                  </a:schemeClr>
                </a:solidFill>
                <a:latin typeface="Courier"/>
                <a:cs typeface="Courier"/>
              </a:rPr>
              <a:t>* sec </a:t>
            </a: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CreateSecondary</a:t>
            </a:r>
            <a:r>
              <a:rPr lang="en-US" sz="1200" dirty="0">
                <a:solidFill>
                  <a:schemeClr val="bg1">
                    <a:lumMod val="50000"/>
                  </a:schemeClr>
                </a:solidFill>
                <a:latin typeface="Courier"/>
                <a:cs typeface="Courier"/>
              </a:rPr>
              <a:t>(polarization, </a:t>
            </a:r>
            <a:r>
              <a:rPr lang="en-US" sz="1200" dirty="0" err="1">
                <a:solidFill>
                  <a:schemeClr val="bg1">
                    <a:lumMod val="50000"/>
                  </a:schemeClr>
                </a:solidFill>
                <a:latin typeface="Courier"/>
                <a:cs typeface="Courier"/>
              </a:rPr>
              <a:t>newDir</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aTrack.GetKineticEnergy</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aParticleChange.SetNumberOfSecondaries</a:t>
            </a:r>
            <a:r>
              <a:rPr lang="en-US" sz="1200" dirty="0">
                <a:solidFill>
                  <a:schemeClr val="bg1">
                    <a:lumMod val="50000"/>
                  </a:schemeClr>
                </a:solidFill>
                <a:latin typeface="Courier"/>
                <a:cs typeface="Courier"/>
              </a:rPr>
              <a:t>(1);</a:t>
            </a:r>
          </a:p>
          <a:p>
            <a:pPr marL="0" indent="0">
              <a:buNone/>
            </a:pP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aParticleChange.AddSecondary</a:t>
            </a:r>
            <a:r>
              <a:rPr lang="en-US" sz="1200" dirty="0">
                <a:solidFill>
                  <a:schemeClr val="bg1">
                    <a:lumMod val="50000"/>
                  </a:schemeClr>
                </a:solidFill>
                <a:latin typeface="Courier"/>
                <a:cs typeface="Courier"/>
              </a:rPr>
              <a:t>(sec);</a:t>
            </a:r>
          </a:p>
          <a:p>
            <a:pPr marL="0" indent="0">
              <a:buNone/>
            </a:pPr>
            <a:endParaRPr lang="en-US" sz="1200" dirty="0">
              <a:solidFill>
                <a:schemeClr val="bg1">
                  <a:lumMod val="50000"/>
                </a:schemeClr>
              </a:solidFill>
              <a:latin typeface="Courier"/>
              <a:cs typeface="Courier"/>
            </a:endParaRPr>
          </a:p>
          <a:p>
            <a:pPr marL="0" indent="0">
              <a:buNone/>
            </a:pPr>
            <a:r>
              <a:rPr lang="en-US" sz="1200" dirty="0" smtClean="0">
                <a:solidFill>
                  <a:srgbClr val="292934"/>
                </a:solidFill>
                <a:latin typeface="Courier"/>
                <a:cs typeface="Courier"/>
              </a:rPr>
              <a:t>  </a:t>
            </a:r>
            <a:r>
              <a:rPr lang="en-US" sz="1200" dirty="0" err="1" smtClean="0">
                <a:solidFill>
                  <a:srgbClr val="292934"/>
                </a:solidFill>
                <a:latin typeface="Courier"/>
                <a:cs typeface="Courier"/>
              </a:rPr>
              <a:t>aParticleChange.ProposeEnergy</a:t>
            </a:r>
            <a:r>
              <a:rPr lang="en-US" sz="1200" dirty="0">
                <a:solidFill>
                  <a:srgbClr val="292934"/>
                </a:solidFill>
                <a:latin typeface="Courier"/>
                <a:cs typeface="Courier"/>
              </a:rPr>
              <a:t>(0.);</a:t>
            </a:r>
          </a:p>
          <a:p>
            <a:pPr marL="0" indent="0">
              <a:buNone/>
            </a:pPr>
            <a:r>
              <a:rPr lang="en-US" sz="1200" dirty="0">
                <a:solidFill>
                  <a:srgbClr val="292934"/>
                </a:solidFill>
                <a:latin typeface="Courier"/>
                <a:cs typeface="Courier"/>
              </a:rPr>
              <a:t>  </a:t>
            </a:r>
            <a:r>
              <a:rPr lang="en-US" sz="1200" dirty="0" err="1">
                <a:solidFill>
                  <a:srgbClr val="292934"/>
                </a:solidFill>
                <a:latin typeface="Courier"/>
                <a:cs typeface="Courier"/>
              </a:rPr>
              <a:t>aParticleChange.ProposeTrackStatus</a:t>
            </a:r>
            <a:r>
              <a:rPr lang="en-US" sz="1200" dirty="0">
                <a:solidFill>
                  <a:srgbClr val="292934"/>
                </a:solidFill>
                <a:latin typeface="Courier"/>
                <a:cs typeface="Courier"/>
              </a:rPr>
              <a:t>(</a:t>
            </a:r>
            <a:r>
              <a:rPr lang="en-US" sz="1200" dirty="0" err="1">
                <a:solidFill>
                  <a:srgbClr val="292934"/>
                </a:solidFill>
                <a:latin typeface="Courier"/>
                <a:cs typeface="Courier"/>
              </a:rPr>
              <a:t>fStopAndKill</a:t>
            </a:r>
            <a:r>
              <a:rPr lang="en-US" sz="1200" dirty="0">
                <a:solidFill>
                  <a:srgbClr val="292934"/>
                </a:solidFill>
                <a:latin typeface="Courier"/>
                <a:cs typeface="Courier"/>
              </a:rPr>
              <a:t>);</a:t>
            </a:r>
          </a:p>
          <a:p>
            <a:pPr marL="0" indent="0">
              <a:buNone/>
            </a:pPr>
            <a:r>
              <a:rPr lang="en-US" sz="1200" dirty="0">
                <a:solidFill>
                  <a:schemeClr val="bg1">
                    <a:lumMod val="50000"/>
                  </a:schemeClr>
                </a:solidFill>
                <a:latin typeface="Courier"/>
                <a:cs typeface="Courier"/>
              </a:rPr>
              <a:t>  </a:t>
            </a:r>
          </a:p>
          <a:p>
            <a:pPr marL="0" indent="0">
              <a:buNone/>
            </a:pPr>
            <a:r>
              <a:rPr lang="en-US" sz="1200" dirty="0">
                <a:solidFill>
                  <a:schemeClr val="bg1">
                    <a:lumMod val="50000"/>
                  </a:schemeClr>
                </a:solidFill>
                <a:latin typeface="Courier"/>
                <a:cs typeface="Courier"/>
              </a:rPr>
              <a:t>  return &amp;</a:t>
            </a:r>
            <a:r>
              <a:rPr lang="en-US" sz="1200" dirty="0" err="1">
                <a:solidFill>
                  <a:schemeClr val="bg1">
                    <a:lumMod val="50000"/>
                  </a:schemeClr>
                </a:solidFill>
                <a:latin typeface="Courier"/>
                <a:cs typeface="Courier"/>
              </a:rPr>
              <a:t>aParticleChange</a:t>
            </a:r>
            <a:r>
              <a:rPr lang="en-US" sz="1200" dirty="0">
                <a:solidFill>
                  <a:schemeClr val="bg1">
                    <a:lumMod val="50000"/>
                  </a:schemeClr>
                </a:solidFill>
                <a:latin typeface="Courier"/>
                <a:cs typeface="Courier"/>
              </a:rPr>
              <a:t>;</a:t>
            </a:r>
          </a:p>
        </p:txBody>
      </p:sp>
      <p:sp>
        <p:nvSpPr>
          <p:cNvPr id="4" name="Rectangular Callout 3"/>
          <p:cNvSpPr/>
          <p:nvPr/>
        </p:nvSpPr>
        <p:spPr>
          <a:xfrm>
            <a:off x="1422400" y="4188460"/>
            <a:ext cx="6746240" cy="574040"/>
          </a:xfrm>
          <a:prstGeom prst="wedgeRectCallout">
            <a:avLst>
              <a:gd name="adj1" fmla="val -27640"/>
              <a:gd name="adj2" fmla="val 1552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Kill the primary particle, which is “substituted” by the secondary</a:t>
            </a:r>
            <a:endParaRPr lang="en-US" baseline="30000" dirty="0"/>
          </a:p>
        </p:txBody>
      </p:sp>
    </p:spTree>
    <p:extLst>
      <p:ext uri="{BB962C8B-B14F-4D97-AF65-F5344CB8AC3E}">
        <p14:creationId xmlns:p14="http://schemas.microsoft.com/office/powerpoint/2010/main" val="3199505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2"/>
          <p:cNvSpPr>
            <a:spLocks noChangeShapeType="1"/>
          </p:cNvSpPr>
          <p:nvPr/>
        </p:nvSpPr>
        <p:spPr bwMode="auto">
          <a:xfrm>
            <a:off x="416160" y="6014071"/>
            <a:ext cx="8294400" cy="14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pic>
        <p:nvPicPr>
          <p:cNvPr id="7" name="downconversionRotation.mpe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522721" y="1628811"/>
            <a:ext cx="3278880" cy="323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catteringRotation.mpeg">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3114720" y="1664815"/>
            <a:ext cx="3155040" cy="3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otateAllProcesses2.mpeg">
            <a:hlinkClick r:id="" action="ppaction://media"/>
          </p:cNvPr>
          <p:cNvPicPr>
            <a:picLocks noRot="1" noChangeAspect="1"/>
          </p:cNvPicPr>
          <p:nvPr>
            <a:videoFile r:link="rId6"/>
            <p:extLst>
              <p:ext uri="{DAA4B4D4-6D71-4841-9C94-3DE7FCFB9230}">
                <p14:media xmlns:p14="http://schemas.microsoft.com/office/powerpoint/2010/main" r:link="rId5"/>
              </p:ext>
            </p:extLst>
          </p:nvPr>
        </p:nvPicPr>
        <p:blipFill>
          <a:blip r:embed="rId11">
            <a:extLst>
              <a:ext uri="{28A0092B-C50C-407E-A947-70E740481C1C}">
                <a14:useLocalDpi xmlns:a14="http://schemas.microsoft.com/office/drawing/2010/main" val="0"/>
              </a:ext>
            </a:extLst>
          </a:blip>
          <a:srcRect/>
          <a:stretch>
            <a:fillRect/>
          </a:stretch>
        </p:blipFill>
        <p:spPr bwMode="auto">
          <a:xfrm>
            <a:off x="5813280" y="1731062"/>
            <a:ext cx="2953440" cy="291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9"/>
          <p:cNvSpPr txBox="1">
            <a:spLocks noChangeArrowheads="1"/>
          </p:cNvSpPr>
          <p:nvPr/>
        </p:nvSpPr>
        <p:spPr bwMode="auto">
          <a:xfrm>
            <a:off x="914401" y="5008846"/>
            <a:ext cx="2416320" cy="37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p>
            <a:r>
              <a:rPr lang="de-DE" sz="1900" dirty="0" err="1" smtClean="0"/>
              <a:t>Downconversion</a:t>
            </a:r>
            <a:endParaRPr lang="en-GB" sz="1900" dirty="0"/>
          </a:p>
        </p:txBody>
      </p:sp>
      <p:sp>
        <p:nvSpPr>
          <p:cNvPr id="15369" name="TextBox 10"/>
          <p:cNvSpPr txBox="1">
            <a:spLocks noChangeArrowheads="1"/>
          </p:cNvSpPr>
          <p:nvPr/>
        </p:nvSpPr>
        <p:spPr bwMode="auto">
          <a:xfrm>
            <a:off x="3526560" y="5008846"/>
            <a:ext cx="2417760" cy="66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p>
            <a:r>
              <a:rPr lang="de-DE" sz="1900" dirty="0" smtClean="0"/>
              <a:t>Isotope </a:t>
            </a:r>
            <a:r>
              <a:rPr lang="de-DE" sz="1900" dirty="0" err="1" smtClean="0"/>
              <a:t>Scattering</a:t>
            </a:r>
            <a:r>
              <a:rPr lang="de-DE" sz="1900" dirty="0" smtClean="0"/>
              <a:t> +</a:t>
            </a:r>
            <a:endParaRPr lang="de-DE" sz="1900" dirty="0"/>
          </a:p>
          <a:p>
            <a:r>
              <a:rPr lang="de-DE" sz="1900" dirty="0" smtClean="0"/>
              <a:t>Mode Mixing</a:t>
            </a:r>
            <a:endParaRPr lang="en-GB" sz="1900" dirty="0"/>
          </a:p>
        </p:txBody>
      </p:sp>
      <p:sp>
        <p:nvSpPr>
          <p:cNvPr id="15370" name="TextBox 11"/>
          <p:cNvSpPr txBox="1">
            <a:spLocks noChangeArrowheads="1"/>
          </p:cNvSpPr>
          <p:nvPr/>
        </p:nvSpPr>
        <p:spPr bwMode="auto">
          <a:xfrm>
            <a:off x="6204961" y="4997324"/>
            <a:ext cx="2743200" cy="96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p>
            <a:r>
              <a:rPr lang="de-DE" sz="1900" dirty="0" err="1" smtClean="0"/>
              <a:t>Downconversion</a:t>
            </a:r>
            <a:r>
              <a:rPr lang="de-DE" sz="1900" dirty="0" smtClean="0"/>
              <a:t> </a:t>
            </a:r>
            <a:r>
              <a:rPr lang="de-DE" sz="1900" dirty="0"/>
              <a:t>+ Isotope </a:t>
            </a:r>
            <a:r>
              <a:rPr lang="de-DE" sz="1900" dirty="0" err="1" smtClean="0"/>
              <a:t>Scattering</a:t>
            </a:r>
            <a:r>
              <a:rPr lang="de-DE" sz="1900" dirty="0" smtClean="0"/>
              <a:t> +</a:t>
            </a:r>
            <a:endParaRPr lang="de-DE" sz="1900" dirty="0"/>
          </a:p>
          <a:p>
            <a:r>
              <a:rPr lang="de-DE" sz="1900" dirty="0"/>
              <a:t>Mode Mixing</a:t>
            </a:r>
            <a:endParaRPr lang="en-GB" sz="1900" dirty="0"/>
          </a:p>
        </p:txBody>
      </p:sp>
      <p:sp>
        <p:nvSpPr>
          <p:cNvPr id="2" name="Title 1"/>
          <p:cNvSpPr>
            <a:spLocks noGrp="1"/>
          </p:cNvSpPr>
          <p:nvPr>
            <p:ph type="title"/>
          </p:nvPr>
        </p:nvSpPr>
        <p:spPr/>
        <p:txBody>
          <a:bodyPr>
            <a:normAutofit/>
          </a:bodyPr>
          <a:lstStyle/>
          <a:p>
            <a:r>
              <a:rPr lang="en-US" dirty="0"/>
              <a:t>Simulated transport </a:t>
            </a:r>
            <a:r>
              <a:rPr lang="en-US" dirty="0" smtClean="0"/>
              <a:t>processes</a:t>
            </a:r>
            <a:endParaRPr lang="en-US" dirty="0"/>
          </a:p>
        </p:txBody>
      </p:sp>
    </p:spTree>
    <p:extLst>
      <p:ext uri="{BB962C8B-B14F-4D97-AF65-F5344CB8AC3E}">
        <p14:creationId xmlns:p14="http://schemas.microsoft.com/office/powerpoint/2010/main" val="42037538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34" fill="hold"/>
                                        <p:tgtEl>
                                          <p:spTgt spid="7"/>
                                        </p:tgtEl>
                                      </p:cBhvr>
                                    </p:cmd>
                                  </p:childTnLst>
                                </p:cTn>
                              </p:par>
                            </p:childTnLst>
                          </p:cTn>
                        </p:par>
                        <p:par>
                          <p:cTn id="7" fill="hold" nodeType="afterGroup">
                            <p:stCondLst>
                              <p:cond delay="5934"/>
                            </p:stCondLst>
                            <p:childTnLst>
                              <p:par>
                                <p:cTn id="8" presetID="1" presetClass="mediacall" presetSubtype="0" fill="hold" nodeType="afterEffect">
                                  <p:stCondLst>
                                    <p:cond delay="0"/>
                                  </p:stCondLst>
                                  <p:childTnLst>
                                    <p:cmd type="call" cmd="playFrom(0.0)">
                                      <p:cBhvr>
                                        <p:cTn id="9" dur="5934" fill="hold"/>
                                        <p:tgtEl>
                                          <p:spTgt spid="8"/>
                                        </p:tgtEl>
                                      </p:cBhvr>
                                    </p:cmd>
                                  </p:childTnLst>
                                </p:cTn>
                              </p:par>
                            </p:childTnLst>
                          </p:cTn>
                        </p:par>
                        <p:par>
                          <p:cTn id="10" fill="hold" nodeType="afterGroup">
                            <p:stCondLst>
                              <p:cond delay="11868"/>
                            </p:stCondLst>
                            <p:childTnLst>
                              <p:par>
                                <p:cTn id="11" presetID="1" presetClass="mediacall" presetSubtype="0" fill="hold" nodeType="afterEffect">
                                  <p:stCondLst>
                                    <p:cond delay="0"/>
                                  </p:stCondLst>
                                  <p:childTnLst>
                                    <p:cmd type="call" cmd="playFrom(0.0)">
                                      <p:cBhvr>
                                        <p:cTn id="12" dur="59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video>
              <p:cMediaNode>
                <p:cTn id="25" repeatCount="indefinite" fill="hold" display="0">
                  <p:stCondLst>
                    <p:cond delay="indefinite"/>
                  </p:stCondLst>
                  <p:endCondLst>
                    <p:cond evt="onNext" delay="0">
                      <p:tgtEl>
                        <p:sldTgt/>
                      </p:tgtEl>
                    </p:cond>
                    <p:cond evt="onPrev" delay="0">
                      <p:tgtEl>
                        <p:sldTgt/>
                      </p:tgtEl>
                    </p:cond>
                  </p:endCondLst>
                </p:cTn>
                <p:tgtEl>
                  <p:spTgt spid="9"/>
                </p:tgtEl>
              </p:cMediaNode>
            </p:video>
            <p:seq concurrent="1" nextAc="seek">
              <p:cTn id="26" restart="whenNotActive" fill="hold" evtFilter="cancelBubble" nodeType="interactiveSeq">
                <p:stCondLst>
                  <p:cond evt="onClick" delay="0">
                    <p:tgtEl>
                      <p:spTgt spid="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Phonon Focusing</a:t>
            </a:r>
            <a:endParaRPr lang="en-US" dirty="0"/>
          </a:p>
        </p:txBody>
      </p:sp>
      <p:sp>
        <p:nvSpPr>
          <p:cNvPr id="4" name="Text Placeholder 3"/>
          <p:cNvSpPr>
            <a:spLocks noGrp="1"/>
          </p:cNvSpPr>
          <p:nvPr>
            <p:ph type="body" idx="1"/>
          </p:nvPr>
        </p:nvSpPr>
        <p:spPr/>
        <p:txBody>
          <a:bodyPr anchor="ctr"/>
          <a:lstStyle/>
          <a:p>
            <a:r>
              <a:rPr lang="en-US" dirty="0" smtClean="0"/>
              <a:t>Experimental</a:t>
            </a:r>
            <a:endParaRPr lang="en-US" dirty="0"/>
          </a:p>
        </p:txBody>
      </p:sp>
      <p:sp>
        <p:nvSpPr>
          <p:cNvPr id="26" name="Text Placeholder 3"/>
          <p:cNvSpPr>
            <a:spLocks noGrp="1"/>
          </p:cNvSpPr>
          <p:nvPr>
            <p:ph type="body" sz="quarter" idx="3"/>
          </p:nvPr>
        </p:nvSpPr>
        <p:spPr/>
        <p:txBody>
          <a:bodyPr anchor="ctr"/>
          <a:lstStyle/>
          <a:p>
            <a:r>
              <a:rPr lang="en-US" dirty="0" smtClean="0"/>
              <a:t>Geant4</a:t>
            </a:r>
            <a:endParaRPr lang="en-US" dirty="0"/>
          </a:p>
        </p:txBody>
      </p:sp>
      <p:sp>
        <p:nvSpPr>
          <p:cNvPr id="22" name="Rectangle 21"/>
          <p:cNvSpPr/>
          <p:nvPr/>
        </p:nvSpPr>
        <p:spPr>
          <a:xfrm>
            <a:off x="4754880" y="5895678"/>
            <a:ext cx="4413250" cy="923330"/>
          </a:xfrm>
          <a:prstGeom prst="rect">
            <a:avLst/>
          </a:prstGeom>
        </p:spPr>
        <p:txBody>
          <a:bodyPr wrap="square" anchor="ctr">
            <a:spAutoFit/>
          </a:bodyPr>
          <a:lstStyle/>
          <a:p>
            <a:pPr algn="ctr"/>
            <a:r>
              <a:rPr lang="en-US" dirty="0"/>
              <a:t>Phonon flux intensity on a </a:t>
            </a:r>
            <a:r>
              <a:rPr lang="en-US" dirty="0" err="1"/>
              <a:t>Ge</a:t>
            </a:r>
            <a:r>
              <a:rPr lang="en-US" dirty="0"/>
              <a:t> crystal face resulting from a point source at the crystal </a:t>
            </a:r>
            <a:r>
              <a:rPr lang="en-US" dirty="0" smtClean="0"/>
              <a:t>center.</a:t>
            </a:r>
            <a:endParaRPr lang="en-US" dirty="0"/>
          </a:p>
        </p:txBody>
      </p:sp>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l="388" r="388"/>
          <a:stretch>
            <a:fillRect/>
          </a:stretch>
        </p:blipFill>
        <p:spPr bwMode="auto">
          <a:xfrm>
            <a:off x="896620" y="2316162"/>
            <a:ext cx="3096260" cy="310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 name="Picture 6" descr="001Caustic.jpg"/>
          <p:cNvPicPr>
            <a:picLocks noChangeAspect="1"/>
          </p:cNvPicPr>
          <p:nvPr/>
        </p:nvPicPr>
        <p:blipFill rotWithShape="1">
          <a:blip r:embed="rId4">
            <a:alphaModFix/>
            <a:extLst>
              <a:ext uri="{28A0092B-C50C-407E-A947-70E740481C1C}">
                <a14:useLocalDpi xmlns:a14="http://schemas.microsoft.com/office/drawing/2010/main" val="0"/>
              </a:ext>
            </a:extLst>
          </a:blip>
          <a:srcRect l="30797" t="26485" r="26255" b="26073"/>
          <a:stretch/>
        </p:blipFill>
        <p:spPr bwMode="auto">
          <a:xfrm>
            <a:off x="5201920" y="2316162"/>
            <a:ext cx="3108960" cy="31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711012"/>
            <a:ext cx="4572000" cy="369332"/>
          </a:xfrm>
          <a:prstGeom prst="rect">
            <a:avLst/>
          </a:prstGeom>
        </p:spPr>
        <p:txBody>
          <a:bodyPr>
            <a:spAutoFit/>
          </a:bodyPr>
          <a:lstStyle/>
          <a:p>
            <a:pPr algn="ctr"/>
            <a:r>
              <a:rPr lang="en-US" dirty="0"/>
              <a:t>Northrop and </a:t>
            </a:r>
            <a:r>
              <a:rPr lang="en-US" dirty="0" smtClean="0"/>
              <a:t>Wolfe PRL </a:t>
            </a:r>
            <a:r>
              <a:rPr lang="en-US" dirty="0"/>
              <a:t>19, 1424 (1979) </a:t>
            </a:r>
          </a:p>
        </p:txBody>
      </p:sp>
    </p:spTree>
    <p:extLst>
      <p:ext uri="{BB962C8B-B14F-4D97-AF65-F5344CB8AC3E}">
        <p14:creationId xmlns:p14="http://schemas.microsoft.com/office/powerpoint/2010/main" val="37877038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Channeling</a:t>
            </a:r>
            <a:endParaRPr lang="en-US" dirty="0"/>
          </a:p>
        </p:txBody>
      </p:sp>
      <p:sp>
        <p:nvSpPr>
          <p:cNvPr id="5" name="Subtitle 4"/>
          <p:cNvSpPr>
            <a:spLocks noGrp="1"/>
          </p:cNvSpPr>
          <p:nvPr>
            <p:ph type="body" idx="1"/>
          </p:nvPr>
        </p:nvSpPr>
        <p:spPr/>
        <p:txBody>
          <a:bodyPr/>
          <a:lstStyle/>
          <a:p>
            <a:r>
              <a:rPr lang="en-US" dirty="0" err="1" smtClean="0"/>
              <a:t>ExExCh</a:t>
            </a:r>
            <a:r>
              <a:rPr lang="en-US" dirty="0" smtClean="0"/>
              <a:t> example in extended/exotic</a:t>
            </a:r>
            <a:endParaRPr lang="en-US" dirty="0"/>
          </a:p>
        </p:txBody>
      </p:sp>
      <p:pic>
        <p:nvPicPr>
          <p:cNvPr id="4" name="Picture 3"/>
          <p:cNvPicPr>
            <a:picLocks noChangeAspect="1"/>
          </p:cNvPicPr>
          <p:nvPr/>
        </p:nvPicPr>
        <p:blipFill rotWithShape="1">
          <a:blip r:embed="rId2"/>
          <a:srcRect t="14067" r="6594" b="10836"/>
          <a:stretch/>
        </p:blipFill>
        <p:spPr>
          <a:xfrm>
            <a:off x="-1" y="0"/>
            <a:ext cx="9223374" cy="3809702"/>
          </a:xfrm>
          <a:prstGeom prst="rect">
            <a:avLst/>
          </a:prstGeom>
        </p:spPr>
      </p:pic>
    </p:spTree>
    <p:extLst>
      <p:ext uri="{BB962C8B-B14F-4D97-AF65-F5344CB8AC3E}">
        <p14:creationId xmlns:p14="http://schemas.microsoft.com/office/powerpoint/2010/main" val="4367610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Particle interaction with aligned crystals</a:t>
            </a:r>
            <a:endParaRPr lang="en-US" dirty="0"/>
          </a:p>
        </p:txBody>
      </p:sp>
      <p:pic>
        <p:nvPicPr>
          <p:cNvPr id="5" name="Immagine 6" descr="033.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94741">
            <a:off x="995363" y="1642317"/>
            <a:ext cx="3581400" cy="3249613"/>
          </a:xfrm>
          <a:prstGeom prst="rect">
            <a:avLst/>
          </a:prstGeom>
          <a:noFill/>
          <a:ln w="9525">
            <a:noFill/>
            <a:miter lim="800000"/>
            <a:headEnd/>
            <a:tailEnd/>
          </a:ln>
        </p:spPr>
      </p:pic>
      <p:pic>
        <p:nvPicPr>
          <p:cNvPr id="6" name="Immagine 5" descr="038.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89293">
            <a:off x="5038725" y="1614574"/>
            <a:ext cx="2987675" cy="3352800"/>
          </a:xfrm>
          <a:prstGeom prst="rect">
            <a:avLst/>
          </a:prstGeom>
          <a:noFill/>
          <a:ln w="9525">
            <a:noFill/>
            <a:miter lim="800000"/>
            <a:headEnd/>
            <a:tailEnd/>
          </a:ln>
        </p:spPr>
      </p:pic>
      <p:sp>
        <p:nvSpPr>
          <p:cNvPr id="7" name="TextBox 6"/>
          <p:cNvSpPr txBox="1"/>
          <p:nvPr/>
        </p:nvSpPr>
        <p:spPr>
          <a:xfrm>
            <a:off x="766529" y="5039303"/>
            <a:ext cx="7608082" cy="707886"/>
          </a:xfrm>
          <a:prstGeom prst="rect">
            <a:avLst/>
          </a:prstGeom>
          <a:noFill/>
        </p:spPr>
        <p:txBody>
          <a:bodyPr wrap="square" rtlCol="0">
            <a:spAutoFit/>
          </a:bodyPr>
          <a:lstStyle/>
          <a:p>
            <a:pPr algn="just"/>
            <a:r>
              <a:rPr lang="en-US" sz="2000" b="1" dirty="0" smtClean="0"/>
              <a:t>Condition for coherent effects</a:t>
            </a:r>
            <a:r>
              <a:rPr lang="en-US" sz="2000" dirty="0" smtClean="0"/>
              <a:t>: particle direction of motion nearly aligned with crystal planes or axes.</a:t>
            </a:r>
          </a:p>
        </p:txBody>
      </p:sp>
    </p:spTree>
    <p:extLst>
      <p:ext uri="{BB962C8B-B14F-4D97-AF65-F5344CB8AC3E}">
        <p14:creationId xmlns:p14="http://schemas.microsoft.com/office/powerpoint/2010/main" val="8791255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Crystal</a:t>
            </a:r>
            <a:endParaRPr lang="en-US" dirty="0"/>
          </a:p>
        </p:txBody>
      </p:sp>
      <p:sp>
        <p:nvSpPr>
          <p:cNvPr id="8" name="Content Placeholder 7"/>
          <p:cNvSpPr>
            <a:spLocks noGrp="1"/>
          </p:cNvSpPr>
          <p:nvPr>
            <p:ph sz="half" idx="1"/>
          </p:nvPr>
        </p:nvSpPr>
        <p:spPr/>
        <p:txBody>
          <a:bodyPr>
            <a:normAutofit/>
          </a:bodyPr>
          <a:lstStyle/>
          <a:p>
            <a:r>
              <a:rPr lang="en-US" sz="2600" dirty="0" smtClean="0"/>
              <a:t>Ordered pattern of atoms.</a:t>
            </a:r>
          </a:p>
          <a:p>
            <a:endParaRPr lang="en-US" sz="2600" dirty="0" smtClean="0"/>
          </a:p>
        </p:txBody>
      </p:sp>
      <p:pic>
        <p:nvPicPr>
          <p:cNvPr id="10" name="Content Placeholder 9"/>
          <p:cNvPicPr>
            <a:picLocks noGrp="1" noChangeAspect="1"/>
          </p:cNvPicPr>
          <p:nvPr>
            <p:ph sz="half" idx="2"/>
          </p:nvPr>
        </p:nvPicPr>
        <p:blipFill>
          <a:blip r:embed="rId2"/>
          <a:srcRect t="-8412" b="-8412"/>
          <a:stretch>
            <a:fillRect/>
          </a:stretch>
        </p:blipFill>
        <p:spPr>
          <a:xfrm>
            <a:off x="4648200" y="1673225"/>
            <a:ext cx="4038600" cy="4718050"/>
          </a:xfrm>
        </p:spPr>
      </p:pic>
      <p:sp>
        <p:nvSpPr>
          <p:cNvPr id="11" name="Rectangle 10"/>
          <p:cNvSpPr/>
          <p:nvPr/>
        </p:nvSpPr>
        <p:spPr>
          <a:xfrm>
            <a:off x="5382177" y="6114534"/>
            <a:ext cx="3304623" cy="230832"/>
          </a:xfrm>
          <a:prstGeom prst="rect">
            <a:avLst/>
          </a:prstGeom>
        </p:spPr>
        <p:txBody>
          <a:bodyPr wrap="none">
            <a:spAutoFit/>
          </a:bodyPr>
          <a:lstStyle/>
          <a:p>
            <a:r>
              <a:rPr lang="en-US" sz="900" dirty="0"/>
              <a:t>Ki-Bum Kim, SPIE Newsroom, DOI: 10.1117/2.1200812.1396</a:t>
            </a:r>
          </a:p>
        </p:txBody>
      </p:sp>
    </p:spTree>
    <p:extLst>
      <p:ext uri="{BB962C8B-B14F-4D97-AF65-F5344CB8AC3E}">
        <p14:creationId xmlns:p14="http://schemas.microsoft.com/office/powerpoint/2010/main" val="36800829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Crystal</a:t>
            </a:r>
            <a:endParaRPr lang="en-US" dirty="0"/>
          </a:p>
        </p:txBody>
      </p:sp>
      <p:sp>
        <p:nvSpPr>
          <p:cNvPr id="8" name="Content Placeholder 7"/>
          <p:cNvSpPr>
            <a:spLocks noGrp="1"/>
          </p:cNvSpPr>
          <p:nvPr>
            <p:ph sz="half" idx="1"/>
          </p:nvPr>
        </p:nvSpPr>
        <p:spPr/>
        <p:txBody>
          <a:bodyPr>
            <a:normAutofit/>
          </a:bodyPr>
          <a:lstStyle/>
          <a:p>
            <a:r>
              <a:rPr lang="en-US" sz="2600" dirty="0" smtClean="0"/>
              <a:t>Ordered pattern of atoms.</a:t>
            </a:r>
          </a:p>
          <a:p>
            <a:r>
              <a:rPr lang="en-US" sz="2600" dirty="0" smtClean="0"/>
              <a:t>Aligned atoms can be seen as planes or axes.</a:t>
            </a:r>
          </a:p>
        </p:txBody>
      </p:sp>
      <p:pic>
        <p:nvPicPr>
          <p:cNvPr id="10" name="Content Placeholder 9"/>
          <p:cNvPicPr>
            <a:picLocks noGrp="1" noChangeAspect="1"/>
          </p:cNvPicPr>
          <p:nvPr>
            <p:ph sz="half" idx="2"/>
          </p:nvPr>
        </p:nvPicPr>
        <p:blipFill>
          <a:blip r:embed="rId2"/>
          <a:srcRect t="-8412" b="-8412"/>
          <a:stretch>
            <a:fillRect/>
          </a:stretch>
        </p:blipFill>
        <p:spPr>
          <a:xfrm>
            <a:off x="4648200" y="1673225"/>
            <a:ext cx="4038600" cy="4718050"/>
          </a:xfrm>
        </p:spPr>
      </p:pic>
      <p:cxnSp>
        <p:nvCxnSpPr>
          <p:cNvPr id="3" name="Straight Connector 2"/>
          <p:cNvCxnSpPr/>
          <p:nvPr/>
        </p:nvCxnSpPr>
        <p:spPr>
          <a:xfrm flipV="1">
            <a:off x="5842000" y="2006602"/>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6011333" y="1998129"/>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6163733" y="1998129"/>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V="1">
            <a:off x="6307667" y="1998129"/>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V="1">
            <a:off x="5240867" y="1998129"/>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5410200" y="1989656"/>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V="1">
            <a:off x="5562600" y="1989656"/>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flipV="1">
            <a:off x="5706534" y="1989656"/>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flipV="1">
            <a:off x="4631266" y="1989656"/>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V="1">
            <a:off x="4800599" y="1981183"/>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Connector 28"/>
          <p:cNvCxnSpPr/>
          <p:nvPr/>
        </p:nvCxnSpPr>
        <p:spPr>
          <a:xfrm flipV="1">
            <a:off x="4952999" y="1981183"/>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flipV="1">
            <a:off x="5096933" y="1981183"/>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a:xfrm flipV="1">
            <a:off x="6476998" y="2015075"/>
            <a:ext cx="2023534" cy="4063998"/>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flipV="1">
            <a:off x="6646331" y="2006602"/>
            <a:ext cx="2023534" cy="4063998"/>
          </a:xfrm>
          <a:prstGeom prst="line">
            <a:avLst/>
          </a:prstGeom>
        </p:spPr>
        <p:style>
          <a:lnRef idx="2">
            <a:schemeClr val="accent2"/>
          </a:lnRef>
          <a:fillRef idx="0">
            <a:schemeClr val="accent2"/>
          </a:fillRef>
          <a:effectRef idx="1">
            <a:schemeClr val="accent2"/>
          </a:effectRef>
          <a:fontRef idx="minor">
            <a:schemeClr val="tx1"/>
          </a:fontRef>
        </p:style>
      </p:cxnSp>
      <p:sp>
        <p:nvSpPr>
          <p:cNvPr id="36" name="Rectangle 35"/>
          <p:cNvSpPr/>
          <p:nvPr/>
        </p:nvSpPr>
        <p:spPr>
          <a:xfrm>
            <a:off x="5382177" y="6114534"/>
            <a:ext cx="3304623" cy="230832"/>
          </a:xfrm>
          <a:prstGeom prst="rect">
            <a:avLst/>
          </a:prstGeom>
        </p:spPr>
        <p:txBody>
          <a:bodyPr wrap="none">
            <a:spAutoFit/>
          </a:bodyPr>
          <a:lstStyle/>
          <a:p>
            <a:r>
              <a:rPr lang="en-US" sz="900" dirty="0"/>
              <a:t>Ki-Bum Kim, SPIE Newsroom, DOI: 10.1117/2.1200812.1396</a:t>
            </a:r>
          </a:p>
        </p:txBody>
      </p:sp>
    </p:spTree>
    <p:extLst>
      <p:ext uri="{BB962C8B-B14F-4D97-AF65-F5344CB8AC3E}">
        <p14:creationId xmlns:p14="http://schemas.microsoft.com/office/powerpoint/2010/main" val="15845706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Charged Particle Interaction</a:t>
            </a:r>
            <a:endParaRPr lang="en-US" dirty="0"/>
          </a:p>
        </p:txBody>
      </p:sp>
      <p:sp>
        <p:nvSpPr>
          <p:cNvPr id="73" name="Text Placeholder 72"/>
          <p:cNvSpPr>
            <a:spLocks noGrp="1"/>
          </p:cNvSpPr>
          <p:nvPr>
            <p:ph type="body" idx="1"/>
          </p:nvPr>
        </p:nvSpPr>
        <p:spPr/>
        <p:txBody>
          <a:bodyPr/>
          <a:lstStyle/>
          <a:p>
            <a:r>
              <a:rPr lang="en-US" dirty="0" smtClean="0"/>
              <a:t>Crystal</a:t>
            </a:r>
            <a:endParaRPr lang="en-US" dirty="0"/>
          </a:p>
        </p:txBody>
      </p:sp>
      <p:sp>
        <p:nvSpPr>
          <p:cNvPr id="75" name="Text Placeholder 74"/>
          <p:cNvSpPr>
            <a:spLocks noGrp="1"/>
          </p:cNvSpPr>
          <p:nvPr>
            <p:ph type="body" sz="quarter" idx="3"/>
          </p:nvPr>
        </p:nvSpPr>
        <p:spPr/>
        <p:txBody>
          <a:bodyPr/>
          <a:lstStyle/>
          <a:p>
            <a:r>
              <a:rPr lang="en-US" dirty="0" smtClean="0"/>
              <a:t>Amorphous</a:t>
            </a:r>
            <a:endParaRPr lang="en-US" dirty="0"/>
          </a:p>
        </p:txBody>
      </p:sp>
      <p:sp>
        <p:nvSpPr>
          <p:cNvPr id="7" name="Oval 6"/>
          <p:cNvSpPr/>
          <p:nvPr/>
        </p:nvSpPr>
        <p:spPr>
          <a:xfrm>
            <a:off x="1127760" y="393700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204720" y="393700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261360" y="393700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127760" y="31648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04720" y="31648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261360" y="31648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127760" y="54762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204720" y="54762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261360" y="54762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127760" y="470408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04720" y="470408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261360" y="470408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740400" y="361696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055360" y="425196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218680" y="451612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344160" y="315976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421120" y="315976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903720" y="361696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501640" y="531368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421120" y="547116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477760" y="547116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344160" y="43840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94880" y="319024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527800" y="4744720"/>
            <a:ext cx="314960" cy="314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1280160" y="5628640"/>
            <a:ext cx="355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280160" y="4861560"/>
            <a:ext cx="4775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264920" y="4099560"/>
            <a:ext cx="4927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80160" y="3317240"/>
            <a:ext cx="355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Freeform 49"/>
          <p:cNvSpPr/>
          <p:nvPr/>
        </p:nvSpPr>
        <p:spPr>
          <a:xfrm>
            <a:off x="1711951" y="2773680"/>
            <a:ext cx="254017" cy="3342640"/>
          </a:xfrm>
          <a:custGeom>
            <a:avLst/>
            <a:gdLst>
              <a:gd name="connsiteX0" fmla="*/ 243857 w 254017"/>
              <a:gd name="connsiteY0" fmla="*/ 3342640 h 3342640"/>
              <a:gd name="connsiteX1" fmla="*/ 17 w 254017"/>
              <a:gd name="connsiteY1" fmla="*/ 1605280 h 3342640"/>
              <a:gd name="connsiteX2" fmla="*/ 254017 w 254017"/>
              <a:gd name="connsiteY2" fmla="*/ 0 h 3342640"/>
            </a:gdLst>
            <a:ahLst/>
            <a:cxnLst>
              <a:cxn ang="0">
                <a:pos x="connsiteX0" y="connsiteY0"/>
              </a:cxn>
              <a:cxn ang="0">
                <a:pos x="connsiteX1" y="connsiteY1"/>
              </a:cxn>
              <a:cxn ang="0">
                <a:pos x="connsiteX2" y="connsiteY2"/>
              </a:cxn>
            </a:cxnLst>
            <a:rect l="l" t="t" r="r" b="b"/>
            <a:pathLst>
              <a:path w="254017" h="3342640">
                <a:moveTo>
                  <a:pt x="243857" y="3342640"/>
                </a:moveTo>
                <a:cubicBezTo>
                  <a:pt x="121090" y="2752513"/>
                  <a:pt x="-1676" y="2162387"/>
                  <a:pt x="17" y="1605280"/>
                </a:cubicBezTo>
                <a:cubicBezTo>
                  <a:pt x="1710" y="1048173"/>
                  <a:pt x="179510" y="247227"/>
                  <a:pt x="254017"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51" name="Straight Arrow Connector 50"/>
          <p:cNvCxnSpPr/>
          <p:nvPr/>
        </p:nvCxnSpPr>
        <p:spPr>
          <a:xfrm flipH="1">
            <a:off x="2062480" y="4861560"/>
            <a:ext cx="2946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1838960" y="5623560"/>
            <a:ext cx="5435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1838960" y="3317240"/>
            <a:ext cx="5435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2062480" y="4124960"/>
            <a:ext cx="355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6024880" y="2814320"/>
            <a:ext cx="924560" cy="3139440"/>
          </a:xfrm>
          <a:custGeom>
            <a:avLst/>
            <a:gdLst>
              <a:gd name="connsiteX0" fmla="*/ 0 w 924560"/>
              <a:gd name="connsiteY0" fmla="*/ 3139440 h 3139440"/>
              <a:gd name="connsiteX1" fmla="*/ 264160 w 924560"/>
              <a:gd name="connsiteY1" fmla="*/ 2296160 h 3139440"/>
              <a:gd name="connsiteX2" fmla="*/ 355600 w 924560"/>
              <a:gd name="connsiteY2" fmla="*/ 1838960 h 3139440"/>
              <a:gd name="connsiteX3" fmla="*/ 731520 w 924560"/>
              <a:gd name="connsiteY3" fmla="*/ 1016000 h 3139440"/>
              <a:gd name="connsiteX4" fmla="*/ 802640 w 924560"/>
              <a:gd name="connsiteY4" fmla="*/ 396240 h 3139440"/>
              <a:gd name="connsiteX5" fmla="*/ 924560 w 924560"/>
              <a:gd name="connsiteY5" fmla="*/ 0 h 31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560" h="3139440">
                <a:moveTo>
                  <a:pt x="0" y="3139440"/>
                </a:moveTo>
                <a:cubicBezTo>
                  <a:pt x="102446" y="2826173"/>
                  <a:pt x="204893" y="2512907"/>
                  <a:pt x="264160" y="2296160"/>
                </a:cubicBezTo>
                <a:cubicBezTo>
                  <a:pt x="323427" y="2079413"/>
                  <a:pt x="277707" y="2052320"/>
                  <a:pt x="355600" y="1838960"/>
                </a:cubicBezTo>
                <a:cubicBezTo>
                  <a:pt x="433493" y="1625600"/>
                  <a:pt x="657013" y="1256453"/>
                  <a:pt x="731520" y="1016000"/>
                </a:cubicBezTo>
                <a:cubicBezTo>
                  <a:pt x="806027" y="775547"/>
                  <a:pt x="770467" y="565573"/>
                  <a:pt x="802640" y="396240"/>
                </a:cubicBezTo>
                <a:cubicBezTo>
                  <a:pt x="834813" y="226907"/>
                  <a:pt x="924560" y="0"/>
                  <a:pt x="924560"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60" name="Straight Arrow Connector 59"/>
          <p:cNvCxnSpPr/>
          <p:nvPr/>
        </p:nvCxnSpPr>
        <p:spPr>
          <a:xfrm flipH="1">
            <a:off x="6146800" y="5623560"/>
            <a:ext cx="4521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5740400" y="5471160"/>
            <a:ext cx="314960" cy="5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6177280" y="4429760"/>
            <a:ext cx="558800" cy="5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6527800" y="3312160"/>
            <a:ext cx="558800" cy="5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301740" y="4917440"/>
            <a:ext cx="4521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6616700" y="3749040"/>
            <a:ext cx="4521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7181850" y="3317240"/>
            <a:ext cx="226060" cy="5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03534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Crystals</a:t>
            </a:r>
            <a:endParaRPr lang="en-US" dirty="0"/>
          </a:p>
        </p:txBody>
      </p:sp>
      <p:sp>
        <p:nvSpPr>
          <p:cNvPr id="7" name="Content Placeholder 6"/>
          <p:cNvSpPr>
            <a:spLocks noGrp="1"/>
          </p:cNvSpPr>
          <p:nvPr>
            <p:ph sz="half" idx="1"/>
          </p:nvPr>
        </p:nvSpPr>
        <p:spPr/>
        <p:txBody>
          <a:bodyPr>
            <a:normAutofit fontScale="85000" lnSpcReduction="10000"/>
          </a:bodyPr>
          <a:lstStyle/>
          <a:p>
            <a:r>
              <a:rPr lang="en-US" dirty="0" smtClean="0"/>
              <a:t>The crystal lattice has an orientation in space.</a:t>
            </a:r>
          </a:p>
          <a:p>
            <a:endParaRPr lang="en-US" dirty="0"/>
          </a:p>
          <a:p>
            <a:r>
              <a:rPr lang="en-US" dirty="0" smtClean="0"/>
              <a:t>The lattice orientation determines if some physics processes happen.</a:t>
            </a:r>
          </a:p>
          <a:p>
            <a:endParaRPr lang="en-US" dirty="0"/>
          </a:p>
          <a:p>
            <a:r>
              <a:rPr lang="en-US" dirty="0" smtClean="0"/>
              <a:t>As an example X-ray diffraction strongly depends on the lattice orientation with respect to the incoming beam direction.</a:t>
            </a:r>
            <a:endParaRPr lang="en-US" dirty="0"/>
          </a:p>
        </p:txBody>
      </p:sp>
      <p:pic>
        <p:nvPicPr>
          <p:cNvPr id="4" name="Content Placeholder 3"/>
          <p:cNvPicPr>
            <a:picLocks noGrp="1" noChangeAspect="1"/>
          </p:cNvPicPr>
          <p:nvPr>
            <p:ph sz="half" idx="2"/>
          </p:nvPr>
        </p:nvPicPr>
        <p:blipFill rotWithShape="1">
          <a:blip r:embed="rId2"/>
          <a:srcRect t="-29653" b="-29653"/>
          <a:stretch/>
        </p:blipFill>
        <p:spPr>
          <a:xfrm>
            <a:off x="4648200" y="1673225"/>
            <a:ext cx="4038600" cy="4718050"/>
          </a:xfrm>
        </p:spPr>
      </p:pic>
    </p:spTree>
    <p:extLst>
      <p:ext uri="{BB962C8B-B14F-4D97-AF65-F5344CB8AC3E}">
        <p14:creationId xmlns:p14="http://schemas.microsoft.com/office/powerpoint/2010/main" val="28923828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Channeled particles follows the crystal curvature and are deflected (</a:t>
            </a:r>
            <a:r>
              <a:rPr lang="en-US" dirty="0" smtClean="0">
                <a:solidFill>
                  <a:srgbClr val="AD8F67"/>
                </a:solidFill>
              </a:rPr>
              <a:t>1.</a:t>
            </a:r>
            <a:r>
              <a:rPr lang="en-US" dirty="0" smtClean="0"/>
              <a:t>).</a:t>
            </a:r>
          </a:p>
          <a:p>
            <a:r>
              <a:rPr lang="en-GB" dirty="0"/>
              <a:t>Particle whose trajectories is tangent to crystalline planes </a:t>
            </a:r>
            <a:r>
              <a:rPr lang="en-GB" dirty="0" smtClean="0"/>
              <a:t>are “reflected” by the potential barrier (</a:t>
            </a:r>
            <a:r>
              <a:rPr lang="en-GB" dirty="0" smtClean="0">
                <a:solidFill>
                  <a:schemeClr val="accent6"/>
                </a:solidFill>
              </a:rPr>
              <a:t>3.</a:t>
            </a:r>
            <a:r>
              <a:rPr lang="en-GB" dirty="0" smtClean="0"/>
              <a:t>)</a:t>
            </a:r>
            <a:endParaRPr lang="en-GB" dirty="0"/>
          </a:p>
          <a:p>
            <a:endParaRPr lang="en-US" dirty="0" smtClean="0"/>
          </a:p>
          <a:p>
            <a:endParaRPr lang="en-US" dirty="0"/>
          </a:p>
        </p:txBody>
      </p:sp>
      <p:sp>
        <p:nvSpPr>
          <p:cNvPr id="7" name="Title 6"/>
          <p:cNvSpPr>
            <a:spLocks noGrp="1"/>
          </p:cNvSpPr>
          <p:nvPr>
            <p:ph type="title"/>
          </p:nvPr>
        </p:nvSpPr>
        <p:spPr/>
        <p:txBody>
          <a:bodyPr/>
          <a:lstStyle/>
          <a:p>
            <a:r>
              <a:rPr lang="en-US" dirty="0" smtClean="0"/>
              <a:t>Bent crystal</a:t>
            </a:r>
            <a:endParaRPr lang="en-US" dirty="0"/>
          </a:p>
        </p:txBody>
      </p:sp>
      <p:sp>
        <p:nvSpPr>
          <p:cNvPr id="82" name="TextBox 81"/>
          <p:cNvSpPr txBox="1"/>
          <p:nvPr/>
        </p:nvSpPr>
        <p:spPr>
          <a:xfrm>
            <a:off x="6928857" y="1298601"/>
            <a:ext cx="440267" cy="369332"/>
          </a:xfrm>
          <a:prstGeom prst="rect">
            <a:avLst/>
          </a:prstGeom>
          <a:noFill/>
        </p:spPr>
        <p:txBody>
          <a:bodyPr wrap="square" rtlCol="0">
            <a:spAutoFit/>
          </a:bodyPr>
          <a:lstStyle/>
          <a:p>
            <a:pPr algn="ctr"/>
            <a:r>
              <a:rPr lang="en-US" dirty="0" smtClean="0">
                <a:solidFill>
                  <a:schemeClr val="accent2"/>
                </a:solidFill>
              </a:rPr>
              <a:t>1.</a:t>
            </a:r>
            <a:endParaRPr lang="en-US" dirty="0">
              <a:solidFill>
                <a:schemeClr val="accent2"/>
              </a:solidFill>
            </a:endParaRPr>
          </a:p>
        </p:txBody>
      </p:sp>
      <p:sp>
        <p:nvSpPr>
          <p:cNvPr id="92" name="TextBox 91"/>
          <p:cNvSpPr txBox="1"/>
          <p:nvPr/>
        </p:nvSpPr>
        <p:spPr>
          <a:xfrm>
            <a:off x="8703733" y="3135868"/>
            <a:ext cx="440267" cy="369332"/>
          </a:xfrm>
          <a:prstGeom prst="rect">
            <a:avLst/>
          </a:prstGeom>
          <a:noFill/>
        </p:spPr>
        <p:txBody>
          <a:bodyPr wrap="square" rtlCol="0">
            <a:spAutoFit/>
          </a:bodyPr>
          <a:lstStyle/>
          <a:p>
            <a:pPr algn="ctr"/>
            <a:r>
              <a:rPr lang="en-US" dirty="0">
                <a:solidFill>
                  <a:srgbClr val="93A299"/>
                </a:solidFill>
              </a:rPr>
              <a:t>2</a:t>
            </a:r>
            <a:r>
              <a:rPr lang="en-US" dirty="0" smtClean="0">
                <a:solidFill>
                  <a:srgbClr val="93A299"/>
                </a:solidFill>
              </a:rPr>
              <a:t>.</a:t>
            </a:r>
            <a:endParaRPr lang="en-US" dirty="0">
              <a:solidFill>
                <a:srgbClr val="93A299"/>
              </a:solidFill>
            </a:endParaRPr>
          </a:p>
        </p:txBody>
      </p:sp>
      <p:sp>
        <p:nvSpPr>
          <p:cNvPr id="21" name="Freeform 20"/>
          <p:cNvSpPr/>
          <p:nvPr/>
        </p:nvSpPr>
        <p:spPr>
          <a:xfrm>
            <a:off x="5562902" y="1879600"/>
            <a:ext cx="1261232" cy="4284133"/>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2" name="Freeform 21"/>
          <p:cNvSpPr/>
          <p:nvPr/>
        </p:nvSpPr>
        <p:spPr>
          <a:xfrm>
            <a:off x="6096001" y="1879600"/>
            <a:ext cx="1261232" cy="4284133"/>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3" name="Freeform 22"/>
          <p:cNvSpPr/>
          <p:nvPr/>
        </p:nvSpPr>
        <p:spPr>
          <a:xfrm>
            <a:off x="6638167" y="1879600"/>
            <a:ext cx="1261232" cy="4284133"/>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Freeform 23"/>
          <p:cNvSpPr/>
          <p:nvPr/>
        </p:nvSpPr>
        <p:spPr>
          <a:xfrm>
            <a:off x="7171266" y="1879600"/>
            <a:ext cx="1261232" cy="4284133"/>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8" name="Freeform 27"/>
          <p:cNvSpPr/>
          <p:nvPr/>
        </p:nvSpPr>
        <p:spPr>
          <a:xfrm>
            <a:off x="7704065" y="1879600"/>
            <a:ext cx="1261232" cy="4284133"/>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35" name="Straight Connector 34"/>
          <p:cNvCxnSpPr/>
          <p:nvPr/>
        </p:nvCxnSpPr>
        <p:spPr>
          <a:xfrm flipV="1">
            <a:off x="6731001" y="3564467"/>
            <a:ext cx="2133599" cy="2590802"/>
          </a:xfrm>
          <a:prstGeom prst="line">
            <a:avLst/>
          </a:prstGeom>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5731933" y="1667933"/>
            <a:ext cx="1417058" cy="4495800"/>
          </a:xfrm>
          <a:custGeom>
            <a:avLst/>
            <a:gdLst>
              <a:gd name="connsiteX0" fmla="*/ 0 w 1417058"/>
              <a:gd name="connsiteY0" fmla="*/ 4495800 h 4495800"/>
              <a:gd name="connsiteX1" fmla="*/ 194734 w 1417058"/>
              <a:gd name="connsiteY1" fmla="*/ 4131734 h 4495800"/>
              <a:gd name="connsiteX2" fmla="*/ 25400 w 1417058"/>
              <a:gd name="connsiteY2" fmla="*/ 3759200 h 4495800"/>
              <a:gd name="connsiteX3" fmla="*/ 186267 w 1417058"/>
              <a:gd name="connsiteY3" fmla="*/ 3395134 h 4495800"/>
              <a:gd name="connsiteX4" fmla="*/ 67734 w 1417058"/>
              <a:gd name="connsiteY4" fmla="*/ 2988734 h 4495800"/>
              <a:gd name="connsiteX5" fmla="*/ 254000 w 1417058"/>
              <a:gd name="connsiteY5" fmla="*/ 2641600 h 4495800"/>
              <a:gd name="connsiteX6" fmla="*/ 211667 w 1417058"/>
              <a:gd name="connsiteY6" fmla="*/ 2218267 h 4495800"/>
              <a:gd name="connsiteX7" fmla="*/ 482600 w 1417058"/>
              <a:gd name="connsiteY7" fmla="*/ 1913467 h 4495800"/>
              <a:gd name="connsiteX8" fmla="*/ 482600 w 1417058"/>
              <a:gd name="connsiteY8" fmla="*/ 1574800 h 4495800"/>
              <a:gd name="connsiteX9" fmla="*/ 762000 w 1417058"/>
              <a:gd name="connsiteY9" fmla="*/ 1278467 h 4495800"/>
              <a:gd name="connsiteX10" fmla="*/ 804334 w 1417058"/>
              <a:gd name="connsiteY10" fmla="*/ 939800 h 4495800"/>
              <a:gd name="connsiteX11" fmla="*/ 1075267 w 1417058"/>
              <a:gd name="connsiteY11" fmla="*/ 711200 h 4495800"/>
              <a:gd name="connsiteX12" fmla="*/ 1100667 w 1417058"/>
              <a:gd name="connsiteY12" fmla="*/ 397934 h 4495800"/>
              <a:gd name="connsiteX13" fmla="*/ 1380067 w 1417058"/>
              <a:gd name="connsiteY13" fmla="*/ 237067 h 4495800"/>
              <a:gd name="connsiteX14" fmla="*/ 1413934 w 1417058"/>
              <a:gd name="connsiteY14" fmla="*/ 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7058" h="4495800">
                <a:moveTo>
                  <a:pt x="0" y="4495800"/>
                </a:moveTo>
                <a:cubicBezTo>
                  <a:pt x="95250" y="4375150"/>
                  <a:pt x="190501" y="4254501"/>
                  <a:pt x="194734" y="4131734"/>
                </a:cubicBezTo>
                <a:cubicBezTo>
                  <a:pt x="198967" y="4008967"/>
                  <a:pt x="26811" y="3881967"/>
                  <a:pt x="25400" y="3759200"/>
                </a:cubicBezTo>
                <a:cubicBezTo>
                  <a:pt x="23989" y="3636433"/>
                  <a:pt x="179211" y="3523545"/>
                  <a:pt x="186267" y="3395134"/>
                </a:cubicBezTo>
                <a:cubicBezTo>
                  <a:pt x="193323" y="3266723"/>
                  <a:pt x="56445" y="3114323"/>
                  <a:pt x="67734" y="2988734"/>
                </a:cubicBezTo>
                <a:cubicBezTo>
                  <a:pt x="79023" y="2863145"/>
                  <a:pt x="230011" y="2770011"/>
                  <a:pt x="254000" y="2641600"/>
                </a:cubicBezTo>
                <a:cubicBezTo>
                  <a:pt x="277989" y="2513189"/>
                  <a:pt x="173567" y="2339622"/>
                  <a:pt x="211667" y="2218267"/>
                </a:cubicBezTo>
                <a:cubicBezTo>
                  <a:pt x="249767" y="2096912"/>
                  <a:pt x="437445" y="2020711"/>
                  <a:pt x="482600" y="1913467"/>
                </a:cubicBezTo>
                <a:cubicBezTo>
                  <a:pt x="527756" y="1806222"/>
                  <a:pt x="436033" y="1680633"/>
                  <a:pt x="482600" y="1574800"/>
                </a:cubicBezTo>
                <a:cubicBezTo>
                  <a:pt x="529167" y="1468967"/>
                  <a:pt x="708378" y="1384300"/>
                  <a:pt x="762000" y="1278467"/>
                </a:cubicBezTo>
                <a:cubicBezTo>
                  <a:pt x="815622" y="1172634"/>
                  <a:pt x="752123" y="1034344"/>
                  <a:pt x="804334" y="939800"/>
                </a:cubicBezTo>
                <a:cubicBezTo>
                  <a:pt x="856545" y="845256"/>
                  <a:pt x="1025878" y="801511"/>
                  <a:pt x="1075267" y="711200"/>
                </a:cubicBezTo>
                <a:cubicBezTo>
                  <a:pt x="1124656" y="620889"/>
                  <a:pt x="1049867" y="476956"/>
                  <a:pt x="1100667" y="397934"/>
                </a:cubicBezTo>
                <a:cubicBezTo>
                  <a:pt x="1151467" y="318912"/>
                  <a:pt x="1327856" y="303389"/>
                  <a:pt x="1380067" y="237067"/>
                </a:cubicBezTo>
                <a:cubicBezTo>
                  <a:pt x="1432278" y="170745"/>
                  <a:pt x="1413934" y="0"/>
                  <a:pt x="1413934"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39" name="Freeform 38"/>
          <p:cNvSpPr/>
          <p:nvPr/>
        </p:nvSpPr>
        <p:spPr>
          <a:xfrm>
            <a:off x="6163736" y="1752600"/>
            <a:ext cx="458091" cy="4402667"/>
          </a:xfrm>
          <a:custGeom>
            <a:avLst/>
            <a:gdLst>
              <a:gd name="connsiteX0" fmla="*/ 93133 w 458091"/>
              <a:gd name="connsiteY0" fmla="*/ 4402667 h 4402667"/>
              <a:gd name="connsiteX1" fmla="*/ 457200 w 458091"/>
              <a:gd name="connsiteY1" fmla="*/ 2810933 h 4402667"/>
              <a:gd name="connsiteX2" fmla="*/ 0 w 458091"/>
              <a:gd name="connsiteY2" fmla="*/ 0 h 4402667"/>
            </a:gdLst>
            <a:ahLst/>
            <a:cxnLst>
              <a:cxn ang="0">
                <a:pos x="connsiteX0" y="connsiteY0"/>
              </a:cxn>
              <a:cxn ang="0">
                <a:pos x="connsiteX1" y="connsiteY1"/>
              </a:cxn>
              <a:cxn ang="0">
                <a:pos x="connsiteX2" y="connsiteY2"/>
              </a:cxn>
            </a:cxnLst>
            <a:rect l="l" t="t" r="r" b="b"/>
            <a:pathLst>
              <a:path w="458091" h="4402667">
                <a:moveTo>
                  <a:pt x="93133" y="4402667"/>
                </a:moveTo>
                <a:cubicBezTo>
                  <a:pt x="282927" y="3973689"/>
                  <a:pt x="472722" y="3544711"/>
                  <a:pt x="457200" y="2810933"/>
                </a:cubicBezTo>
                <a:cubicBezTo>
                  <a:pt x="441678" y="2077155"/>
                  <a:pt x="0" y="0"/>
                  <a:pt x="0" y="0"/>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46" name="TextBox 45"/>
          <p:cNvSpPr txBox="1"/>
          <p:nvPr/>
        </p:nvSpPr>
        <p:spPr>
          <a:xfrm>
            <a:off x="5943602" y="1339334"/>
            <a:ext cx="440267" cy="369332"/>
          </a:xfrm>
          <a:prstGeom prst="rect">
            <a:avLst/>
          </a:prstGeom>
          <a:noFill/>
        </p:spPr>
        <p:txBody>
          <a:bodyPr wrap="square" rtlCol="0">
            <a:spAutoFit/>
          </a:bodyPr>
          <a:lstStyle/>
          <a:p>
            <a:pPr algn="ctr"/>
            <a:r>
              <a:rPr lang="en-US" dirty="0">
                <a:solidFill>
                  <a:srgbClr val="79463D"/>
                </a:solidFill>
              </a:rPr>
              <a:t>3</a:t>
            </a:r>
            <a:r>
              <a:rPr lang="en-US" dirty="0" smtClean="0">
                <a:solidFill>
                  <a:srgbClr val="79463D"/>
                </a:solidFill>
              </a:rPr>
              <a:t>.</a:t>
            </a:r>
            <a:endParaRPr lang="en-US" dirty="0">
              <a:solidFill>
                <a:srgbClr val="79463D"/>
              </a:solidFill>
            </a:endParaRPr>
          </a:p>
        </p:txBody>
      </p:sp>
      <p:sp>
        <p:nvSpPr>
          <p:cNvPr id="15" name="TextBox 14"/>
          <p:cNvSpPr txBox="1"/>
          <p:nvPr/>
        </p:nvSpPr>
        <p:spPr>
          <a:xfrm>
            <a:off x="5275898" y="6391656"/>
            <a:ext cx="2623501" cy="369332"/>
          </a:xfrm>
          <a:prstGeom prst="rect">
            <a:avLst/>
          </a:prstGeom>
          <a:noFill/>
        </p:spPr>
        <p:txBody>
          <a:bodyPr wrap="square" rtlCol="0">
            <a:spAutoFit/>
          </a:bodyPr>
          <a:lstStyle/>
          <a:p>
            <a:r>
              <a:rPr lang="en-US" dirty="0" smtClean="0"/>
              <a:t>Impact Position</a:t>
            </a:r>
            <a:endParaRPr lang="en-US" dirty="0"/>
          </a:p>
        </p:txBody>
      </p:sp>
      <p:cxnSp>
        <p:nvCxnSpPr>
          <p:cNvPr id="16" name="Straight Arrow Connector 15"/>
          <p:cNvCxnSpPr/>
          <p:nvPr/>
        </p:nvCxnSpPr>
        <p:spPr>
          <a:xfrm>
            <a:off x="5262139" y="6400910"/>
            <a:ext cx="1673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262139" y="4945808"/>
            <a:ext cx="13759" cy="1455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3936973" y="5116559"/>
            <a:ext cx="2096851" cy="369332"/>
          </a:xfrm>
          <a:prstGeom prst="rect">
            <a:avLst/>
          </a:prstGeom>
          <a:noFill/>
        </p:spPr>
        <p:txBody>
          <a:bodyPr wrap="square" rtlCol="0">
            <a:spAutoFit/>
          </a:bodyPr>
          <a:lstStyle/>
          <a:p>
            <a:r>
              <a:rPr lang="en-US" dirty="0" smtClean="0"/>
              <a:t>Penetration Depth</a:t>
            </a:r>
            <a:endParaRPr lang="en-US" dirty="0"/>
          </a:p>
        </p:txBody>
      </p:sp>
    </p:spTree>
    <p:extLst>
      <p:ext uri="{BB962C8B-B14F-4D97-AF65-F5344CB8AC3E}">
        <p14:creationId xmlns:p14="http://schemas.microsoft.com/office/powerpoint/2010/main" val="265559004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density</a:t>
            </a:r>
          </a:p>
        </p:txBody>
      </p:sp>
      <p:sp>
        <p:nvSpPr>
          <p:cNvPr id="3" name="Content Placeholder 2"/>
          <p:cNvSpPr>
            <a:spLocks noGrp="1"/>
          </p:cNvSpPr>
          <p:nvPr>
            <p:ph sz="half" idx="1"/>
          </p:nvPr>
        </p:nvSpPr>
        <p:spPr/>
        <p:txBody>
          <a:bodyPr/>
          <a:lstStyle/>
          <a:p>
            <a:r>
              <a:rPr lang="en-US" sz="2400" dirty="0"/>
              <a:t>Positive particles oscillate between atomic planes; negative particles repeatedly cross them.</a:t>
            </a:r>
          </a:p>
          <a:p>
            <a:endParaRPr lang="en-US" dirty="0"/>
          </a:p>
        </p:txBody>
      </p:sp>
      <p:pic>
        <p:nvPicPr>
          <p:cNvPr id="6" name="Segnaposto contenuto 3"/>
          <p:cNvPicPr>
            <a:picLocks noGrp="1" noChangeAspect="1"/>
          </p:cNvPicPr>
          <p:nvPr>
            <p:ph sz="half" idx="2"/>
          </p:nvPr>
        </p:nvPicPr>
        <p:blipFill>
          <a:blip r:embed="rId2">
            <a:extLst>
              <a:ext uri="{28A0092B-C50C-407E-A947-70E740481C1C}">
                <a14:useLocalDpi xmlns:a14="http://schemas.microsoft.com/office/drawing/2010/main" val="0"/>
              </a:ext>
            </a:extLst>
          </a:blip>
          <a:srcRect t="-18765" b="-18765"/>
          <a:stretch>
            <a:fillRect/>
          </a:stretch>
        </p:blipFill>
        <p:spPr/>
      </p:pic>
    </p:spTree>
    <p:extLst>
      <p:ext uri="{BB962C8B-B14F-4D97-AF65-F5344CB8AC3E}">
        <p14:creationId xmlns:p14="http://schemas.microsoft.com/office/powerpoint/2010/main" val="12232050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density</a:t>
            </a:r>
            <a:endParaRPr lang="en-US" dirty="0"/>
          </a:p>
        </p:txBody>
      </p:sp>
      <p:sp>
        <p:nvSpPr>
          <p:cNvPr id="7" name="Content Placeholder 6"/>
          <p:cNvSpPr>
            <a:spLocks noGrp="1"/>
          </p:cNvSpPr>
          <p:nvPr>
            <p:ph sz="half" idx="1"/>
          </p:nvPr>
        </p:nvSpPr>
        <p:spPr/>
        <p:txBody>
          <a:bodyPr>
            <a:normAutofit/>
          </a:bodyPr>
          <a:lstStyle/>
          <a:p>
            <a:r>
              <a:rPr lang="en-US" sz="2400" dirty="0"/>
              <a:t>Positive particles oscillate between atomic planes; negative particles repeatedly cross them</a:t>
            </a:r>
            <a:r>
              <a:rPr lang="en-US" sz="2400" dirty="0" smtClean="0"/>
              <a:t>.</a:t>
            </a:r>
          </a:p>
          <a:p>
            <a:endParaRPr lang="en-US" sz="2400" dirty="0"/>
          </a:p>
          <a:p>
            <a:r>
              <a:rPr lang="en-US" sz="2400" dirty="0" smtClean="0"/>
              <a:t>Depending </a:t>
            </a:r>
            <a:r>
              <a:rPr lang="en-US" sz="2400" dirty="0"/>
              <a:t>on the transverse energy of the particle, the </a:t>
            </a:r>
            <a:r>
              <a:rPr lang="en-US" sz="2400" dirty="0" smtClean="0"/>
              <a:t>density of nuclei and electron </a:t>
            </a:r>
            <a:r>
              <a:rPr lang="en-US" sz="2400" dirty="0"/>
              <a:t>“seen” </a:t>
            </a:r>
            <a:r>
              <a:rPr lang="en-US" sz="2400" dirty="0" smtClean="0"/>
              <a:t>by a channeled particle is different</a:t>
            </a:r>
            <a:endParaRPr lang="en-US" sz="2400" dirty="0"/>
          </a:p>
        </p:txBody>
      </p:sp>
      <p:pic>
        <p:nvPicPr>
          <p:cNvPr id="5" name="Content Placeholder 4" descr="fig3.eps"/>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2487" r="-12487"/>
          <a:stretch>
            <a:fillRect/>
          </a:stretch>
        </p:blipFill>
        <p:spPr/>
      </p:pic>
      <p:sp>
        <p:nvSpPr>
          <p:cNvPr id="3" name="TextBox 2"/>
          <p:cNvSpPr txBox="1"/>
          <p:nvPr/>
        </p:nvSpPr>
        <p:spPr>
          <a:xfrm>
            <a:off x="6405880" y="1838960"/>
            <a:ext cx="1132840" cy="369332"/>
          </a:xfrm>
          <a:prstGeom prst="rect">
            <a:avLst/>
          </a:prstGeom>
          <a:noFill/>
        </p:spPr>
        <p:txBody>
          <a:bodyPr wrap="square" rtlCol="0">
            <a:spAutoFit/>
          </a:bodyPr>
          <a:lstStyle/>
          <a:p>
            <a:r>
              <a:rPr lang="en-US" dirty="0" smtClean="0"/>
              <a:t>Positive</a:t>
            </a:r>
            <a:endParaRPr lang="en-US" dirty="0"/>
          </a:p>
        </p:txBody>
      </p:sp>
      <p:sp>
        <p:nvSpPr>
          <p:cNvPr id="6" name="TextBox 5"/>
          <p:cNvSpPr txBox="1"/>
          <p:nvPr/>
        </p:nvSpPr>
        <p:spPr>
          <a:xfrm>
            <a:off x="6405880" y="4196080"/>
            <a:ext cx="1132840" cy="369332"/>
          </a:xfrm>
          <a:prstGeom prst="rect">
            <a:avLst/>
          </a:prstGeom>
          <a:noFill/>
        </p:spPr>
        <p:txBody>
          <a:bodyPr wrap="square" rtlCol="0">
            <a:spAutoFit/>
          </a:bodyPr>
          <a:lstStyle/>
          <a:p>
            <a:r>
              <a:rPr lang="en-US" dirty="0" smtClean="0"/>
              <a:t>Negative</a:t>
            </a:r>
            <a:endParaRPr lang="en-US" dirty="0"/>
          </a:p>
        </p:txBody>
      </p:sp>
    </p:spTree>
    <p:extLst>
      <p:ext uri="{BB962C8B-B14F-4D97-AF65-F5344CB8AC3E}">
        <p14:creationId xmlns:p14="http://schemas.microsoft.com/office/powerpoint/2010/main" val="7967776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Orientational phenomena in bent crystals</a:t>
            </a:r>
            <a:endParaRPr lang="en-US" dirty="0"/>
          </a:p>
        </p:txBody>
      </p:sp>
      <p:pic>
        <p:nvPicPr>
          <p:cNvPr id="9" name="Picture 3"/>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l="-10023" r="-10023"/>
          <a:stretch>
            <a:fillRect/>
          </a:stretch>
        </p:blipFill>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058218" y="4903352"/>
            <a:ext cx="2661507" cy="369332"/>
          </a:xfrm>
          <a:prstGeom prst="rect">
            <a:avLst/>
          </a:prstGeom>
          <a:noFill/>
        </p:spPr>
        <p:txBody>
          <a:bodyPr wrap="square" rtlCol="0">
            <a:spAutoFit/>
          </a:bodyPr>
          <a:lstStyle/>
          <a:p>
            <a:r>
              <a:rPr lang="en-US" dirty="0" smtClean="0"/>
              <a:t>Transverse Energy</a:t>
            </a:r>
            <a:endParaRPr lang="en-US" dirty="0"/>
          </a:p>
        </p:txBody>
      </p:sp>
      <p:sp>
        <p:nvSpPr>
          <p:cNvPr id="5" name="TextBox 4"/>
          <p:cNvSpPr txBox="1"/>
          <p:nvPr/>
        </p:nvSpPr>
        <p:spPr>
          <a:xfrm>
            <a:off x="767236" y="6442915"/>
            <a:ext cx="1865178" cy="369332"/>
          </a:xfrm>
          <a:prstGeom prst="rect">
            <a:avLst/>
          </a:prstGeom>
          <a:noFill/>
        </p:spPr>
        <p:txBody>
          <a:bodyPr wrap="square" rtlCol="0">
            <a:spAutoFit/>
          </a:bodyPr>
          <a:lstStyle/>
          <a:p>
            <a:r>
              <a:rPr lang="en-US" dirty="0" smtClean="0"/>
              <a:t>Impact Position</a:t>
            </a:r>
            <a:endParaRPr lang="en-US" dirty="0"/>
          </a:p>
        </p:txBody>
      </p:sp>
      <p:cxnSp>
        <p:nvCxnSpPr>
          <p:cNvPr id="4" name="Straight Arrow Connector 3"/>
          <p:cNvCxnSpPr/>
          <p:nvPr/>
        </p:nvCxnSpPr>
        <p:spPr>
          <a:xfrm>
            <a:off x="549275" y="6442915"/>
            <a:ext cx="1673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549275" y="4987813"/>
            <a:ext cx="13759" cy="1455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80614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Bent crystal</a:t>
            </a:r>
          </a:p>
        </p:txBody>
      </p:sp>
      <p:pic>
        <p:nvPicPr>
          <p:cNvPr id="5" name="Content Placeholder 4"/>
          <p:cNvPicPr>
            <a:picLocks noGrp="1" noChangeAspect="1"/>
          </p:cNvPicPr>
          <p:nvPr>
            <p:ph idx="1"/>
          </p:nvPr>
        </p:nvPicPr>
        <p:blipFill>
          <a:blip r:embed="rId3"/>
          <a:srcRect t="-14933" b="-14933"/>
          <a:stretch>
            <a:fillRect/>
          </a:stretch>
        </p:blipFill>
        <p:spPr/>
      </p:pic>
      <p:sp>
        <p:nvSpPr>
          <p:cNvPr id="7" name="Text Placeholder 6"/>
          <p:cNvSpPr>
            <a:spLocks noGrp="1"/>
          </p:cNvSpPr>
          <p:nvPr>
            <p:ph type="body" sz="half" idx="2"/>
          </p:nvPr>
        </p:nvSpPr>
        <p:spPr/>
        <p:txBody>
          <a:bodyPr>
            <a:normAutofit/>
          </a:bodyPr>
          <a:lstStyle/>
          <a:p>
            <a:r>
              <a:rPr lang="en-US" dirty="0" smtClean="0"/>
              <a:t>Varying the crystal orientation with respect to the beam direction </a:t>
            </a:r>
            <a:r>
              <a:rPr lang="en-US" dirty="0" err="1" smtClean="0"/>
              <a:t>orientational</a:t>
            </a:r>
            <a:r>
              <a:rPr lang="en-US" dirty="0" smtClean="0"/>
              <a:t> effects are observed:</a:t>
            </a:r>
          </a:p>
          <a:p>
            <a:pPr marL="342900" indent="-342900">
              <a:buAutoNum type="arabicPeriod"/>
            </a:pPr>
            <a:r>
              <a:rPr lang="en-US" dirty="0" smtClean="0"/>
              <a:t>No effect</a:t>
            </a:r>
          </a:p>
          <a:p>
            <a:pPr marL="342900" indent="-342900">
              <a:buAutoNum type="arabicPeriod"/>
            </a:pPr>
            <a:r>
              <a:rPr lang="en-US" dirty="0" smtClean="0"/>
              <a:t>Channeling</a:t>
            </a:r>
          </a:p>
          <a:p>
            <a:pPr marL="342900" indent="-342900">
              <a:buAutoNum type="arabicPeriod"/>
            </a:pPr>
            <a:r>
              <a:rPr lang="en-US" dirty="0" smtClean="0"/>
              <a:t>Dechanneling</a:t>
            </a:r>
          </a:p>
          <a:p>
            <a:pPr marL="342900" indent="-342900">
              <a:buAutoNum type="arabicPeriod"/>
            </a:pPr>
            <a:r>
              <a:rPr lang="en-US" dirty="0" smtClean="0"/>
              <a:t>Volume reflection</a:t>
            </a:r>
          </a:p>
          <a:p>
            <a:pPr marL="342900" indent="-342900">
              <a:buAutoNum type="arabicPeriod"/>
            </a:pPr>
            <a:r>
              <a:rPr lang="en-US" dirty="0" smtClean="0"/>
              <a:t>Volume capture</a:t>
            </a:r>
          </a:p>
          <a:p>
            <a:pPr marL="342900" indent="-342900">
              <a:buAutoNum type="arabicPeriod"/>
            </a:pPr>
            <a:r>
              <a:rPr lang="en-US" dirty="0" smtClean="0"/>
              <a:t>No effect</a:t>
            </a:r>
            <a:endParaRPr lang="en-US" dirty="0"/>
          </a:p>
        </p:txBody>
      </p:sp>
    </p:spTree>
    <p:extLst>
      <p:ext uri="{BB962C8B-B14F-4D97-AF65-F5344CB8AC3E}">
        <p14:creationId xmlns:p14="http://schemas.microsoft.com/office/powerpoint/2010/main" val="200158350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Bent crystal</a:t>
            </a:r>
          </a:p>
        </p:txBody>
      </p:sp>
      <p:pic>
        <p:nvPicPr>
          <p:cNvPr id="5" name="Content Placeholder 4"/>
          <p:cNvPicPr>
            <a:picLocks noGrp="1" noChangeAspect="1"/>
          </p:cNvPicPr>
          <p:nvPr>
            <p:ph idx="1"/>
          </p:nvPr>
        </p:nvPicPr>
        <p:blipFill>
          <a:blip r:embed="rId3"/>
          <a:srcRect t="-14933" b="-14933"/>
          <a:stretch>
            <a:fillRect/>
          </a:stretch>
        </p:blipFill>
        <p:spPr/>
      </p:pic>
      <p:sp>
        <p:nvSpPr>
          <p:cNvPr id="7" name="Text Placeholder 6"/>
          <p:cNvSpPr>
            <a:spLocks noGrp="1"/>
          </p:cNvSpPr>
          <p:nvPr>
            <p:ph type="body" sz="half" idx="2"/>
          </p:nvPr>
        </p:nvSpPr>
        <p:spPr/>
        <p:txBody>
          <a:bodyPr>
            <a:normAutofit/>
          </a:bodyPr>
          <a:lstStyle/>
          <a:p>
            <a:r>
              <a:rPr lang="en-US" dirty="0" smtClean="0"/>
              <a:t>Varying the crystal orientation with respect to the beam direction </a:t>
            </a:r>
            <a:r>
              <a:rPr lang="en-US" dirty="0" err="1" smtClean="0"/>
              <a:t>orientational</a:t>
            </a:r>
            <a:r>
              <a:rPr lang="en-US" dirty="0" smtClean="0"/>
              <a:t> effects are observed:</a:t>
            </a:r>
          </a:p>
          <a:p>
            <a:pPr marL="342900" indent="-342900">
              <a:buAutoNum type="arabicPeriod"/>
            </a:pPr>
            <a:r>
              <a:rPr lang="en-US" dirty="0" smtClean="0"/>
              <a:t>No effect</a:t>
            </a:r>
          </a:p>
          <a:p>
            <a:pPr marL="342900" indent="-342900">
              <a:buAutoNum type="arabicPeriod"/>
            </a:pPr>
            <a:r>
              <a:rPr lang="en-US" dirty="0" smtClean="0"/>
              <a:t>Channeling</a:t>
            </a:r>
          </a:p>
          <a:p>
            <a:pPr marL="342900" indent="-342900">
              <a:buAutoNum type="arabicPeriod"/>
            </a:pPr>
            <a:r>
              <a:rPr lang="en-US" dirty="0" smtClean="0"/>
              <a:t>Dechanneling</a:t>
            </a:r>
          </a:p>
          <a:p>
            <a:pPr marL="342900" indent="-342900">
              <a:buAutoNum type="arabicPeriod"/>
            </a:pPr>
            <a:r>
              <a:rPr lang="en-US" dirty="0" smtClean="0"/>
              <a:t>Volume reflection</a:t>
            </a:r>
          </a:p>
          <a:p>
            <a:pPr marL="342900" indent="-342900">
              <a:buAutoNum type="arabicPeriod"/>
            </a:pPr>
            <a:r>
              <a:rPr lang="en-US" dirty="0" smtClean="0"/>
              <a:t>Volume capture</a:t>
            </a:r>
          </a:p>
          <a:p>
            <a:pPr marL="342900" indent="-342900">
              <a:buAutoNum type="arabicPeriod"/>
            </a:pPr>
            <a:r>
              <a:rPr lang="en-US" dirty="0" smtClean="0"/>
              <a:t>No effect</a:t>
            </a:r>
            <a:endParaRPr lang="en-US" dirty="0"/>
          </a:p>
        </p:txBody>
      </p:sp>
      <p:sp>
        <p:nvSpPr>
          <p:cNvPr id="8" name="Rectangle 7"/>
          <p:cNvSpPr/>
          <p:nvPr/>
        </p:nvSpPr>
        <p:spPr>
          <a:xfrm>
            <a:off x="5882718" y="5728139"/>
            <a:ext cx="2377574" cy="230832"/>
          </a:xfrm>
          <a:prstGeom prst="rect">
            <a:avLst/>
          </a:prstGeom>
        </p:spPr>
        <p:txBody>
          <a:bodyPr wrap="none" anchor="ctr">
            <a:spAutoFit/>
          </a:bodyPr>
          <a:lstStyle/>
          <a:p>
            <a:r>
              <a:rPr lang="pl-PL" sz="900" dirty="0" smtClean="0"/>
              <a:t>W. </a:t>
            </a:r>
            <a:r>
              <a:rPr lang="pl-PL" sz="900" dirty="0" err="1" smtClean="0"/>
              <a:t>Scandale</a:t>
            </a:r>
            <a:r>
              <a:rPr lang="pl-PL" sz="900" dirty="0" smtClean="0"/>
              <a:t> et al., PRL 98, 154801 (2007)</a:t>
            </a:r>
            <a:endParaRPr lang="en-US" sz="900" dirty="0"/>
          </a:p>
        </p:txBody>
      </p:sp>
      <p:cxnSp>
        <p:nvCxnSpPr>
          <p:cNvPr id="3" name="Straight Arrow Connector 2"/>
          <p:cNvCxnSpPr/>
          <p:nvPr/>
        </p:nvCxnSpPr>
        <p:spPr>
          <a:xfrm flipV="1">
            <a:off x="641684" y="5173579"/>
            <a:ext cx="0" cy="144378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1472671" y="5728139"/>
            <a:ext cx="0" cy="88922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Block Arc 8"/>
          <p:cNvSpPr/>
          <p:nvPr/>
        </p:nvSpPr>
        <p:spPr>
          <a:xfrm rot="18116615">
            <a:off x="-38613" y="5576215"/>
            <a:ext cx="2140516" cy="1279596"/>
          </a:xfrm>
          <a:prstGeom prst="blockArc">
            <a:avLst>
              <a:gd name="adj1" fmla="val 14948824"/>
              <a:gd name="adj2" fmla="val 18646983"/>
              <a:gd name="adj3" fmla="val 24255"/>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cxnSp>
        <p:nvCxnSpPr>
          <p:cNvPr id="12" name="Straight Arrow Connector 11"/>
          <p:cNvCxnSpPr/>
          <p:nvPr/>
        </p:nvCxnSpPr>
        <p:spPr>
          <a:xfrm flipV="1">
            <a:off x="1480163" y="5173579"/>
            <a:ext cx="378048" cy="7069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Block Arc 9"/>
          <p:cNvSpPr/>
          <p:nvPr/>
        </p:nvSpPr>
        <p:spPr>
          <a:xfrm rot="17363931">
            <a:off x="792375" y="5442530"/>
            <a:ext cx="2140516" cy="1279596"/>
          </a:xfrm>
          <a:prstGeom prst="blockArc">
            <a:avLst>
              <a:gd name="adj1" fmla="val 14948824"/>
              <a:gd name="adj2" fmla="val 18646983"/>
              <a:gd name="adj3" fmla="val 24255"/>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cxnSp>
        <p:nvCxnSpPr>
          <p:cNvPr id="17" name="Straight Arrow Connector 16"/>
          <p:cNvCxnSpPr/>
          <p:nvPr/>
        </p:nvCxnSpPr>
        <p:spPr>
          <a:xfrm flipV="1">
            <a:off x="2206935" y="5728140"/>
            <a:ext cx="0" cy="88922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flipV="1">
            <a:off x="2073975" y="5173579"/>
            <a:ext cx="140452" cy="7069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Block Arc 18"/>
          <p:cNvSpPr/>
          <p:nvPr/>
        </p:nvSpPr>
        <p:spPr>
          <a:xfrm rot="16200000">
            <a:off x="1643515" y="5240743"/>
            <a:ext cx="2140516" cy="1279596"/>
          </a:xfrm>
          <a:prstGeom prst="blockArc">
            <a:avLst>
              <a:gd name="adj1" fmla="val 14948824"/>
              <a:gd name="adj2" fmla="val 18646983"/>
              <a:gd name="adj3" fmla="val 24255"/>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1" name="TextBox 20"/>
          <p:cNvSpPr txBox="1"/>
          <p:nvPr/>
        </p:nvSpPr>
        <p:spPr>
          <a:xfrm>
            <a:off x="180474" y="6374167"/>
            <a:ext cx="307473" cy="369332"/>
          </a:xfrm>
          <a:prstGeom prst="rect">
            <a:avLst/>
          </a:prstGeom>
          <a:noFill/>
        </p:spPr>
        <p:txBody>
          <a:bodyPr wrap="square" rtlCol="0">
            <a:spAutoFit/>
          </a:bodyPr>
          <a:lstStyle/>
          <a:p>
            <a:r>
              <a:rPr lang="en-US" dirty="0" smtClean="0"/>
              <a:t>A</a:t>
            </a:r>
            <a:endParaRPr lang="en-US" dirty="0"/>
          </a:p>
        </p:txBody>
      </p:sp>
      <p:sp>
        <p:nvSpPr>
          <p:cNvPr id="22" name="TextBox 21"/>
          <p:cNvSpPr txBox="1"/>
          <p:nvPr/>
        </p:nvSpPr>
        <p:spPr>
          <a:xfrm>
            <a:off x="1165198" y="6362366"/>
            <a:ext cx="307473" cy="369332"/>
          </a:xfrm>
          <a:prstGeom prst="rect">
            <a:avLst/>
          </a:prstGeom>
          <a:noFill/>
        </p:spPr>
        <p:txBody>
          <a:bodyPr wrap="square" rtlCol="0">
            <a:spAutoFit/>
          </a:bodyPr>
          <a:lstStyle/>
          <a:p>
            <a:r>
              <a:rPr lang="en-US" dirty="0" smtClean="0"/>
              <a:t>B</a:t>
            </a:r>
            <a:endParaRPr lang="en-US" dirty="0"/>
          </a:p>
        </p:txBody>
      </p:sp>
      <p:sp>
        <p:nvSpPr>
          <p:cNvPr id="23" name="TextBox 22"/>
          <p:cNvSpPr txBox="1"/>
          <p:nvPr/>
        </p:nvSpPr>
        <p:spPr>
          <a:xfrm>
            <a:off x="1860356" y="6374167"/>
            <a:ext cx="307473" cy="369332"/>
          </a:xfrm>
          <a:prstGeom prst="rect">
            <a:avLst/>
          </a:prstGeom>
          <a:noFill/>
        </p:spPr>
        <p:txBody>
          <a:bodyPr wrap="square" rtlCol="0">
            <a:spAutoFit/>
          </a:bodyPr>
          <a:lstStyle/>
          <a:p>
            <a:r>
              <a:rPr lang="en-US" dirty="0" smtClean="0"/>
              <a:t>C</a:t>
            </a:r>
            <a:endParaRPr lang="en-US" dirty="0"/>
          </a:p>
        </p:txBody>
      </p:sp>
      <p:sp>
        <p:nvSpPr>
          <p:cNvPr id="24" name="TextBox 23"/>
          <p:cNvSpPr txBox="1"/>
          <p:nvPr/>
        </p:nvSpPr>
        <p:spPr>
          <a:xfrm>
            <a:off x="8686800" y="5173579"/>
            <a:ext cx="307473" cy="369332"/>
          </a:xfrm>
          <a:prstGeom prst="rect">
            <a:avLst/>
          </a:prstGeom>
          <a:noFill/>
        </p:spPr>
        <p:txBody>
          <a:bodyPr wrap="square" rtlCol="0">
            <a:spAutoFit/>
          </a:bodyPr>
          <a:lstStyle/>
          <a:p>
            <a:r>
              <a:rPr lang="en-US" dirty="0" smtClean="0"/>
              <a:t>A</a:t>
            </a:r>
            <a:endParaRPr lang="en-US" dirty="0"/>
          </a:p>
        </p:txBody>
      </p:sp>
      <p:sp>
        <p:nvSpPr>
          <p:cNvPr id="25" name="TextBox 24"/>
          <p:cNvSpPr txBox="1"/>
          <p:nvPr/>
        </p:nvSpPr>
        <p:spPr>
          <a:xfrm>
            <a:off x="8686800" y="4490993"/>
            <a:ext cx="307473" cy="369332"/>
          </a:xfrm>
          <a:prstGeom prst="rect">
            <a:avLst/>
          </a:prstGeom>
          <a:noFill/>
        </p:spPr>
        <p:txBody>
          <a:bodyPr wrap="square" rtlCol="0">
            <a:spAutoFit/>
          </a:bodyPr>
          <a:lstStyle/>
          <a:p>
            <a:r>
              <a:rPr lang="en-US" dirty="0" smtClean="0"/>
              <a:t>B</a:t>
            </a:r>
            <a:endParaRPr lang="en-US" dirty="0"/>
          </a:p>
        </p:txBody>
      </p:sp>
      <p:sp>
        <p:nvSpPr>
          <p:cNvPr id="26" name="TextBox 25"/>
          <p:cNvSpPr txBox="1"/>
          <p:nvPr/>
        </p:nvSpPr>
        <p:spPr>
          <a:xfrm>
            <a:off x="8686800" y="3079082"/>
            <a:ext cx="307473" cy="369332"/>
          </a:xfrm>
          <a:prstGeom prst="rect">
            <a:avLst/>
          </a:prstGeom>
          <a:noFill/>
        </p:spPr>
        <p:txBody>
          <a:bodyPr wrap="square" rtlCol="0">
            <a:spAutoFit/>
          </a:bodyPr>
          <a:lstStyle/>
          <a:p>
            <a:r>
              <a:rPr lang="en-US" dirty="0" smtClean="0"/>
              <a:t>C</a:t>
            </a:r>
            <a:endParaRPr lang="en-US" dirty="0"/>
          </a:p>
        </p:txBody>
      </p:sp>
      <p:cxnSp>
        <p:nvCxnSpPr>
          <p:cNvPr id="28" name="Straight Connector 27"/>
          <p:cNvCxnSpPr/>
          <p:nvPr/>
        </p:nvCxnSpPr>
        <p:spPr>
          <a:xfrm flipH="1">
            <a:off x="3756526" y="3502526"/>
            <a:ext cx="5387474"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3756526" y="4457032"/>
            <a:ext cx="5387474"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flipH="1">
            <a:off x="3729790" y="5173579"/>
            <a:ext cx="5387474" cy="0"/>
          </a:xfrm>
          <a:prstGeom prst="line">
            <a:avLst/>
          </a:prstGeom>
          <a:ln>
            <a:prstDash val="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282351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Collimation with bent crystals</a:t>
            </a:r>
            <a:endParaRPr lang="en-US" dirty="0"/>
          </a:p>
        </p:txBody>
      </p:sp>
      <p:sp>
        <p:nvSpPr>
          <p:cNvPr id="6" name="Text Placeholder 5"/>
          <p:cNvSpPr>
            <a:spLocks noGrp="1"/>
          </p:cNvSpPr>
          <p:nvPr>
            <p:ph type="body" idx="1"/>
          </p:nvPr>
        </p:nvSpPr>
        <p:spPr/>
        <p:txBody>
          <a:bodyPr/>
          <a:lstStyle/>
          <a:p>
            <a:r>
              <a:rPr lang="en-US" dirty="0" smtClean="0"/>
              <a:t>UA9 experiment</a:t>
            </a:r>
            <a:endParaRPr lang="en-US" dirty="0"/>
          </a:p>
        </p:txBody>
      </p:sp>
      <p:sp>
        <p:nvSpPr>
          <p:cNvPr id="18" name="Content Placeholder 17"/>
          <p:cNvSpPr>
            <a:spLocks noGrp="1"/>
          </p:cNvSpPr>
          <p:nvPr>
            <p:ph sz="half" idx="2"/>
          </p:nvPr>
        </p:nvSpPr>
        <p:spPr/>
        <p:txBody>
          <a:bodyPr>
            <a:normAutofit/>
          </a:bodyPr>
          <a:lstStyle/>
          <a:p>
            <a:r>
              <a:rPr lang="en-US" sz="2000" dirty="0" smtClean="0"/>
              <a:t>Crystal can be used as a primary collimator to deflect particles of the halo toward a secondary collimator.</a:t>
            </a:r>
          </a:p>
          <a:p>
            <a:endParaRPr lang="en-US" sz="2000" dirty="0" smtClean="0"/>
          </a:p>
          <a:p>
            <a:r>
              <a:rPr lang="en-US" sz="2000" dirty="0" smtClean="0"/>
              <a:t>Main advantage is the possibility to deflect the beam out and reduce the beam losses.</a:t>
            </a:r>
            <a:endParaRPr lang="en-US" sz="2000" dirty="0"/>
          </a:p>
        </p:txBody>
      </p:sp>
      <p:sp>
        <p:nvSpPr>
          <p:cNvPr id="7" name="Text Placeholder 6"/>
          <p:cNvSpPr>
            <a:spLocks noGrp="1"/>
          </p:cNvSpPr>
          <p:nvPr>
            <p:ph type="body" sz="quarter" idx="3"/>
          </p:nvPr>
        </p:nvSpPr>
        <p:spPr/>
        <p:txBody>
          <a:bodyPr/>
          <a:lstStyle/>
          <a:p>
            <a:r>
              <a:rPr lang="en-US" dirty="0" smtClean="0"/>
              <a:t>Experimental Setup</a:t>
            </a:r>
            <a:endParaRPr lang="en-US" dirty="0"/>
          </a:p>
        </p:txBody>
      </p:sp>
      <p:pic>
        <p:nvPicPr>
          <p:cNvPr id="20" name="Content Placeholder 19" descr="collimation_scheme.png"/>
          <p:cNvPicPr>
            <a:picLocks noGrp="1" noChangeAspect="1"/>
          </p:cNvPicPr>
          <p:nvPr>
            <p:ph sz="quarter" idx="4"/>
          </p:nvPr>
        </p:nvPicPr>
        <p:blipFill>
          <a:blip r:embed="rId2">
            <a:extLst>
              <a:ext uri="{28A0092B-C50C-407E-A947-70E740481C1C}">
                <a14:useLocalDpi xmlns:a14="http://schemas.microsoft.com/office/drawing/2010/main" val="0"/>
              </a:ext>
            </a:extLst>
          </a:blip>
          <a:srcRect l="-18714" r="-18714"/>
          <a:stretch>
            <a:fillRect/>
          </a:stretch>
        </p:blipFill>
        <p:spPr/>
      </p:pic>
      <p:sp>
        <p:nvSpPr>
          <p:cNvPr id="22" name="Rectangle 21"/>
          <p:cNvSpPr/>
          <p:nvPr/>
        </p:nvSpPr>
        <p:spPr>
          <a:xfrm>
            <a:off x="6311280" y="6544056"/>
            <a:ext cx="2203604" cy="230832"/>
          </a:xfrm>
          <a:prstGeom prst="rect">
            <a:avLst/>
          </a:prstGeom>
        </p:spPr>
        <p:txBody>
          <a:bodyPr wrap="none" anchor="ctr">
            <a:spAutoFit/>
          </a:bodyPr>
          <a:lstStyle/>
          <a:p>
            <a:r>
              <a:rPr lang="fr-FR" sz="900" dirty="0"/>
              <a:t>W. Scandale et al. PLB 692, 72 (2010)</a:t>
            </a:r>
            <a:endParaRPr lang="en-US" sz="900" dirty="0"/>
          </a:p>
        </p:txBody>
      </p:sp>
      <p:sp>
        <p:nvSpPr>
          <p:cNvPr id="2" name="TextBox 1"/>
          <p:cNvSpPr txBox="1"/>
          <p:nvPr/>
        </p:nvSpPr>
        <p:spPr>
          <a:xfrm>
            <a:off x="457200" y="5895566"/>
            <a:ext cx="3370950" cy="646331"/>
          </a:xfrm>
          <a:prstGeom prst="rect">
            <a:avLst/>
          </a:prstGeom>
          <a:noFill/>
        </p:spPr>
        <p:txBody>
          <a:bodyPr wrap="square" rtlCol="0">
            <a:spAutoFit/>
          </a:bodyPr>
          <a:lstStyle/>
          <a:p>
            <a:pPr marL="342900" indent="-342900">
              <a:buAutoNum type="alphaLcParenR"/>
            </a:pPr>
            <a:r>
              <a:rPr lang="en-US" dirty="0" smtClean="0"/>
              <a:t>standard collimation system</a:t>
            </a:r>
          </a:p>
          <a:p>
            <a:pPr marL="342900" indent="-342900">
              <a:buAutoNum type="alphaLcParenR"/>
            </a:pPr>
            <a:r>
              <a:rPr lang="en-US" dirty="0" smtClean="0"/>
              <a:t>crystal collimation system</a:t>
            </a:r>
          </a:p>
        </p:txBody>
      </p:sp>
      <p:sp>
        <p:nvSpPr>
          <p:cNvPr id="8" name="Rectangle 7"/>
          <p:cNvSpPr/>
          <p:nvPr/>
        </p:nvSpPr>
        <p:spPr>
          <a:xfrm>
            <a:off x="7000682" y="5974441"/>
            <a:ext cx="914400" cy="335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64952" y="3456049"/>
            <a:ext cx="914400" cy="335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9701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Beam loss reduction</a:t>
            </a:r>
            <a:endParaRPr lang="en-US" dirty="0"/>
          </a:p>
        </p:txBody>
      </p:sp>
      <p:sp>
        <p:nvSpPr>
          <p:cNvPr id="2" name="Text Placeholder 1"/>
          <p:cNvSpPr>
            <a:spLocks noGrp="1"/>
          </p:cNvSpPr>
          <p:nvPr>
            <p:ph type="body" sz="half" idx="2"/>
          </p:nvPr>
        </p:nvSpPr>
        <p:spPr/>
        <p:txBody>
          <a:bodyPr>
            <a:normAutofit fontScale="92500" lnSpcReduction="20000"/>
          </a:bodyPr>
          <a:lstStyle/>
          <a:p>
            <a:r>
              <a:rPr lang="it-IT" sz="2000" dirty="0" err="1" smtClean="0"/>
              <a:t>Two</a:t>
            </a:r>
            <a:r>
              <a:rPr lang="it-IT" sz="2000" dirty="0" smtClean="0"/>
              <a:t> </a:t>
            </a:r>
            <a:r>
              <a:rPr lang="it-IT" sz="2000" dirty="0" err="1"/>
              <a:t>bent</a:t>
            </a:r>
            <a:r>
              <a:rPr lang="it-IT" sz="2000" dirty="0"/>
              <a:t> Si </a:t>
            </a:r>
            <a:r>
              <a:rPr lang="it-IT" sz="2000" dirty="0" err="1"/>
              <a:t>crystals</a:t>
            </a:r>
            <a:r>
              <a:rPr lang="it-IT" sz="2000" dirty="0"/>
              <a:t> </a:t>
            </a:r>
            <a:r>
              <a:rPr lang="it-IT" sz="2000" dirty="0" err="1"/>
              <a:t>were</a:t>
            </a:r>
            <a:r>
              <a:rPr lang="it-IT" sz="2000" dirty="0"/>
              <a:t> </a:t>
            </a:r>
            <a:r>
              <a:rPr lang="it-IT" sz="2000" dirty="0" err="1"/>
              <a:t>mounted</a:t>
            </a:r>
            <a:r>
              <a:rPr lang="it-IT" sz="2000" dirty="0"/>
              <a:t> on the LHC on </a:t>
            </a:r>
            <a:r>
              <a:rPr lang="it-IT" sz="2000" dirty="0" err="1"/>
              <a:t>February</a:t>
            </a:r>
            <a:r>
              <a:rPr lang="it-IT" sz="2000" dirty="0"/>
              <a:t> 2014. </a:t>
            </a:r>
            <a:r>
              <a:rPr lang="en-US" sz="2000" dirty="0"/>
              <a:t>Measurement in the CERN LHC ring with 6.5 </a:t>
            </a:r>
            <a:r>
              <a:rPr lang="en-US" sz="2000" dirty="0" err="1"/>
              <a:t>TeV</a:t>
            </a:r>
            <a:r>
              <a:rPr lang="en-US" sz="2000" dirty="0"/>
              <a:t>/c protons and Si (110) crystal varying the crystal orientation with respect to beam direction showed a of the ratio of the beam loss</a:t>
            </a:r>
            <a:r>
              <a:rPr lang="en-US" sz="2000" dirty="0" smtClean="0"/>
              <a:t>.</a:t>
            </a:r>
            <a:endParaRPr lang="en-US" sz="2000" dirty="0"/>
          </a:p>
        </p:txBody>
      </p:sp>
      <p:sp>
        <p:nvSpPr>
          <p:cNvPr id="10" name="Rectangle 9"/>
          <p:cNvSpPr/>
          <p:nvPr/>
        </p:nvSpPr>
        <p:spPr>
          <a:xfrm>
            <a:off x="6381239" y="6074387"/>
            <a:ext cx="184666" cy="230832"/>
          </a:xfrm>
          <a:prstGeom prst="rect">
            <a:avLst/>
          </a:prstGeom>
        </p:spPr>
        <p:txBody>
          <a:bodyPr wrap="none" anchor="ctr">
            <a:spAutoFit/>
          </a:bodyPr>
          <a:lstStyle/>
          <a:p>
            <a:endParaRPr lang="en-US" sz="900" dirty="0"/>
          </a:p>
        </p:txBody>
      </p:sp>
      <p:sp>
        <p:nvSpPr>
          <p:cNvPr id="12" name="Rectangle 11"/>
          <p:cNvSpPr/>
          <p:nvPr/>
        </p:nvSpPr>
        <p:spPr>
          <a:xfrm>
            <a:off x="5667143" y="6428640"/>
            <a:ext cx="3142375" cy="230832"/>
          </a:xfrm>
          <a:prstGeom prst="rect">
            <a:avLst/>
          </a:prstGeom>
        </p:spPr>
        <p:txBody>
          <a:bodyPr wrap="none" anchor="ctr">
            <a:spAutoFit/>
          </a:bodyPr>
          <a:lstStyle/>
          <a:p>
            <a:r>
              <a:rPr lang="en-US" sz="900" dirty="0"/>
              <a:t>W. </a:t>
            </a:r>
            <a:r>
              <a:rPr lang="en-US" sz="900" dirty="0" err="1"/>
              <a:t>Scandale</a:t>
            </a:r>
            <a:r>
              <a:rPr lang="en-US" sz="900" dirty="0"/>
              <a:t> et al., Physics Letters B 758 (2016) 129–133</a:t>
            </a:r>
          </a:p>
        </p:txBody>
      </p:sp>
      <p:sp>
        <p:nvSpPr>
          <p:cNvPr id="7" name="Rectangle 6"/>
          <p:cNvSpPr/>
          <p:nvPr/>
        </p:nvSpPr>
        <p:spPr>
          <a:xfrm>
            <a:off x="5764346" y="3099942"/>
            <a:ext cx="914400" cy="335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323931" y="4166347"/>
            <a:ext cx="914400" cy="335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10"/>
          <p:cNvPicPr>
            <a:picLocks noGrp="1" noChangeAspect="1"/>
          </p:cNvPicPr>
          <p:nvPr>
            <p:ph idx="1"/>
          </p:nvPr>
        </p:nvPicPr>
        <p:blipFill>
          <a:blip r:embed="rId2"/>
          <a:srcRect t="-181" b="-181"/>
          <a:stretch>
            <a:fillRect/>
          </a:stretch>
        </p:blipFill>
        <p:spPr>
          <a:prstGeom prst="rect">
            <a:avLst/>
          </a:prstGeom>
        </p:spPr>
      </p:pic>
    </p:spTree>
    <p:extLst>
      <p:ext uri="{BB962C8B-B14F-4D97-AF65-F5344CB8AC3E}">
        <p14:creationId xmlns:p14="http://schemas.microsoft.com/office/powerpoint/2010/main" val="27435711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Channeling process</a:t>
            </a:r>
            <a:endParaRPr lang="en-US" dirty="0"/>
          </a:p>
        </p:txBody>
      </p:sp>
      <p:sp>
        <p:nvSpPr>
          <p:cNvPr id="4" name="Text Placeholder 3"/>
          <p:cNvSpPr>
            <a:spLocks noGrp="1"/>
          </p:cNvSpPr>
          <p:nvPr>
            <p:ph type="body" idx="1"/>
          </p:nvPr>
        </p:nvSpPr>
        <p:spPr/>
        <p:txBody>
          <a:bodyPr/>
          <a:lstStyle/>
          <a:p>
            <a:r>
              <a:rPr lang="en-US" dirty="0" smtClean="0"/>
              <a:t>Features</a:t>
            </a:r>
            <a:endParaRPr lang="en-US" dirty="0"/>
          </a:p>
        </p:txBody>
      </p:sp>
      <p:sp>
        <p:nvSpPr>
          <p:cNvPr id="6" name="Content Placeholder 5"/>
          <p:cNvSpPr>
            <a:spLocks noGrp="1"/>
          </p:cNvSpPr>
          <p:nvPr>
            <p:ph sz="half" idx="2"/>
          </p:nvPr>
        </p:nvSpPr>
        <p:spPr/>
        <p:txBody>
          <a:bodyPr>
            <a:normAutofit fontScale="85000" lnSpcReduction="20000"/>
          </a:bodyPr>
          <a:lstStyle/>
          <a:p>
            <a:r>
              <a:rPr lang="en-US" dirty="0" smtClean="0"/>
              <a:t>Working from MeV (or hundreds of </a:t>
            </a:r>
            <a:r>
              <a:rPr lang="en-US" dirty="0" err="1" smtClean="0"/>
              <a:t>KeV</a:t>
            </a:r>
            <a:r>
              <a:rPr lang="en-US" dirty="0" smtClean="0"/>
              <a:t>) to </a:t>
            </a:r>
            <a:r>
              <a:rPr lang="en-US" dirty="0" err="1" smtClean="0"/>
              <a:t>GeV</a:t>
            </a:r>
            <a:r>
              <a:rPr lang="en-US" dirty="0" smtClean="0"/>
              <a:t> particle energies.</a:t>
            </a:r>
            <a:endParaRPr lang="en-US" dirty="0"/>
          </a:p>
          <a:p>
            <a:endParaRPr lang="en-US" dirty="0"/>
          </a:p>
          <a:p>
            <a:r>
              <a:rPr lang="en-US" dirty="0" smtClean="0"/>
              <a:t>Exact information </a:t>
            </a:r>
            <a:r>
              <a:rPr lang="en-US" dirty="0"/>
              <a:t>on </a:t>
            </a:r>
            <a:r>
              <a:rPr lang="en-US" dirty="0" smtClean="0"/>
              <a:t>position </a:t>
            </a:r>
            <a:r>
              <a:rPr lang="en-US" dirty="0"/>
              <a:t>and momentum within one step.</a:t>
            </a:r>
          </a:p>
          <a:p>
            <a:endParaRPr lang="en-US" dirty="0"/>
          </a:p>
          <a:p>
            <a:r>
              <a:rPr lang="en-US" dirty="0" smtClean="0"/>
              <a:t>On-the-fly average </a:t>
            </a:r>
            <a:r>
              <a:rPr lang="en-US" dirty="0"/>
              <a:t>nuclei density per step.</a:t>
            </a:r>
          </a:p>
          <a:p>
            <a:pPr marL="0" indent="0">
              <a:buNone/>
            </a:pPr>
            <a:endParaRPr lang="en-US" dirty="0"/>
          </a:p>
          <a:p>
            <a:r>
              <a:rPr lang="en-US" dirty="0"/>
              <a:t>Interface to Geant4 processes managed by </a:t>
            </a:r>
            <a:r>
              <a:rPr lang="en-US" dirty="0" smtClean="0"/>
              <a:t>biasing </a:t>
            </a:r>
            <a:r>
              <a:rPr lang="en-US" dirty="0"/>
              <a:t>classes.</a:t>
            </a:r>
          </a:p>
        </p:txBody>
      </p:sp>
      <p:sp>
        <p:nvSpPr>
          <p:cNvPr id="5" name="Text Placeholder 4"/>
          <p:cNvSpPr>
            <a:spLocks noGrp="1"/>
          </p:cNvSpPr>
          <p:nvPr>
            <p:ph type="body" sz="quarter" idx="3"/>
          </p:nvPr>
        </p:nvSpPr>
        <p:spPr/>
        <p:txBody>
          <a:bodyPr/>
          <a:lstStyle/>
          <a:p>
            <a:r>
              <a:rPr lang="en-US" dirty="0" smtClean="0"/>
              <a:t>Scheme</a:t>
            </a:r>
            <a:endParaRPr lang="en-US" dirty="0"/>
          </a:p>
        </p:txBody>
      </p:sp>
      <p:sp>
        <p:nvSpPr>
          <p:cNvPr id="15" name="Freeform 14"/>
          <p:cNvSpPr/>
          <p:nvPr/>
        </p:nvSpPr>
        <p:spPr>
          <a:xfrm>
            <a:off x="4962816"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495915"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6038081"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6571180"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7103979"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flipV="1">
            <a:off x="6815813" y="2316163"/>
            <a:ext cx="821265" cy="14410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6212620" y="5198183"/>
            <a:ext cx="154313" cy="1083356"/>
          </a:xfrm>
          <a:prstGeom prst="line">
            <a:avLst/>
          </a:prstGeom>
          <a:ln>
            <a:headEnd type="none"/>
            <a:tailEnd type="none"/>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V="1">
            <a:off x="6366933" y="3757173"/>
            <a:ext cx="448880" cy="1441011"/>
          </a:xfrm>
          <a:prstGeom prst="line">
            <a:avLst/>
          </a:prstGeom>
          <a:ln>
            <a:headEnd type="none"/>
            <a:tailEnd type="none"/>
          </a:ln>
        </p:spPr>
        <p:style>
          <a:lnRef idx="3">
            <a:schemeClr val="accent2"/>
          </a:lnRef>
          <a:fillRef idx="0">
            <a:schemeClr val="accent2"/>
          </a:fillRef>
          <a:effectRef idx="2">
            <a:schemeClr val="accent2"/>
          </a:effectRef>
          <a:fontRef idx="minor">
            <a:schemeClr val="tx1"/>
          </a:fontRef>
        </p:style>
      </p:cxnSp>
      <p:sp>
        <p:nvSpPr>
          <p:cNvPr id="23" name="Freeform 22"/>
          <p:cNvSpPr/>
          <p:nvPr/>
        </p:nvSpPr>
        <p:spPr>
          <a:xfrm>
            <a:off x="6180380" y="2523067"/>
            <a:ext cx="1253353" cy="3742266"/>
          </a:xfrm>
          <a:custGeom>
            <a:avLst/>
            <a:gdLst>
              <a:gd name="connsiteX0" fmla="*/ 34153 w 1253353"/>
              <a:gd name="connsiteY0" fmla="*/ 3742266 h 3742266"/>
              <a:gd name="connsiteX1" fmla="*/ 288153 w 1253353"/>
              <a:gd name="connsiteY1" fmla="*/ 3335866 h 3742266"/>
              <a:gd name="connsiteX2" fmla="*/ 287 w 1253353"/>
              <a:gd name="connsiteY2" fmla="*/ 2895600 h 3742266"/>
              <a:gd name="connsiteX3" fmla="*/ 237353 w 1253353"/>
              <a:gd name="connsiteY3" fmla="*/ 2624666 h 3742266"/>
              <a:gd name="connsiteX4" fmla="*/ 389753 w 1253353"/>
              <a:gd name="connsiteY4" fmla="*/ 2319866 h 3742266"/>
              <a:gd name="connsiteX5" fmla="*/ 271220 w 1253353"/>
              <a:gd name="connsiteY5" fmla="*/ 1710266 h 3742266"/>
              <a:gd name="connsiteX6" fmla="*/ 643753 w 1253353"/>
              <a:gd name="connsiteY6" fmla="*/ 1337733 h 3742266"/>
              <a:gd name="connsiteX7" fmla="*/ 728420 w 1253353"/>
              <a:gd name="connsiteY7" fmla="*/ 711200 h 3742266"/>
              <a:gd name="connsiteX8" fmla="*/ 1117887 w 1253353"/>
              <a:gd name="connsiteY8" fmla="*/ 457200 h 3742266"/>
              <a:gd name="connsiteX9" fmla="*/ 1253353 w 1253353"/>
              <a:gd name="connsiteY9" fmla="*/ 0 h 374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3353" h="3742266">
                <a:moveTo>
                  <a:pt x="34153" y="3742266"/>
                </a:moveTo>
                <a:cubicBezTo>
                  <a:pt x="163975" y="3609621"/>
                  <a:pt x="293797" y="3476977"/>
                  <a:pt x="288153" y="3335866"/>
                </a:cubicBezTo>
                <a:cubicBezTo>
                  <a:pt x="282509" y="3194755"/>
                  <a:pt x="8754" y="3014133"/>
                  <a:pt x="287" y="2895600"/>
                </a:cubicBezTo>
                <a:cubicBezTo>
                  <a:pt x="-8180" y="2777067"/>
                  <a:pt x="172442" y="2720622"/>
                  <a:pt x="237353" y="2624666"/>
                </a:cubicBezTo>
                <a:cubicBezTo>
                  <a:pt x="302264" y="2528710"/>
                  <a:pt x="384109" y="2472266"/>
                  <a:pt x="389753" y="2319866"/>
                </a:cubicBezTo>
                <a:cubicBezTo>
                  <a:pt x="395397" y="2167466"/>
                  <a:pt x="228887" y="1873955"/>
                  <a:pt x="271220" y="1710266"/>
                </a:cubicBezTo>
                <a:cubicBezTo>
                  <a:pt x="313553" y="1546577"/>
                  <a:pt x="567553" y="1504244"/>
                  <a:pt x="643753" y="1337733"/>
                </a:cubicBezTo>
                <a:cubicBezTo>
                  <a:pt x="719953" y="1171222"/>
                  <a:pt x="649398" y="857955"/>
                  <a:pt x="728420" y="711200"/>
                </a:cubicBezTo>
                <a:cubicBezTo>
                  <a:pt x="807442" y="564445"/>
                  <a:pt x="1030398" y="575733"/>
                  <a:pt x="1117887" y="457200"/>
                </a:cubicBezTo>
                <a:cubicBezTo>
                  <a:pt x="1205376" y="338667"/>
                  <a:pt x="1230775" y="90311"/>
                  <a:pt x="1253353"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Rectangle 23"/>
          <p:cNvSpPr/>
          <p:nvPr/>
        </p:nvSpPr>
        <p:spPr>
          <a:xfrm rot="361168">
            <a:off x="5948005" y="4793176"/>
            <a:ext cx="777732" cy="1519368"/>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1301443">
            <a:off x="6232393" y="3573931"/>
            <a:ext cx="777732" cy="1200480"/>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883213">
            <a:off x="6715113" y="2455472"/>
            <a:ext cx="777732" cy="1200480"/>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04623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Channeling process</a:t>
            </a:r>
          </a:p>
        </p:txBody>
      </p:sp>
      <p:sp>
        <p:nvSpPr>
          <p:cNvPr id="8" name="Content Placeholder 7"/>
          <p:cNvSpPr>
            <a:spLocks noGrp="1"/>
          </p:cNvSpPr>
          <p:nvPr>
            <p:ph idx="1"/>
          </p:nvPr>
        </p:nvSpPr>
        <p:spPr/>
        <p:txBody>
          <a:bodyPr>
            <a:normAutofit fontScale="55000" lnSpcReduction="20000"/>
          </a:bodyPr>
          <a:lstStyle/>
          <a:p>
            <a:pPr marL="0" indent="0">
              <a:buNone/>
            </a:pPr>
            <a:r>
              <a:rPr lang="en-US" dirty="0">
                <a:latin typeface="Courier"/>
                <a:cs typeface="Courier"/>
              </a:rPr>
              <a:t>G4double </a:t>
            </a:r>
            <a:r>
              <a:rPr lang="en-US" dirty="0" err="1">
                <a:latin typeface="Courier"/>
                <a:cs typeface="Courier"/>
              </a:rPr>
              <a:t>ExExChProcessChanneling</a:t>
            </a:r>
            <a:r>
              <a:rPr lang="en-US" dirty="0">
                <a:latin typeface="Courier"/>
                <a:cs typeface="Courier"/>
              </a:rPr>
              <a:t>::</a:t>
            </a:r>
          </a:p>
          <a:p>
            <a:pPr marL="0" indent="0">
              <a:buNone/>
            </a:pPr>
            <a:r>
              <a:rPr lang="en-US" dirty="0" err="1">
                <a:latin typeface="Courier"/>
                <a:cs typeface="Courier"/>
              </a:rPr>
              <a:t>GetMeanFreePath</a:t>
            </a:r>
            <a:r>
              <a:rPr lang="en-US" dirty="0">
                <a:latin typeface="Courier"/>
                <a:cs typeface="Courier"/>
              </a:rPr>
              <a:t>(</a:t>
            </a:r>
            <a:r>
              <a:rPr lang="en-US" dirty="0" err="1">
                <a:latin typeface="Courier"/>
                <a:cs typeface="Courier"/>
              </a:rPr>
              <a:t>const</a:t>
            </a:r>
            <a:r>
              <a:rPr lang="en-US" dirty="0">
                <a:latin typeface="Courier"/>
                <a:cs typeface="Courier"/>
              </a:rPr>
              <a:t> G4Track&amp; </a:t>
            </a:r>
            <a:r>
              <a:rPr lang="en-US" dirty="0" err="1">
                <a:latin typeface="Courier"/>
                <a:cs typeface="Courier"/>
              </a:rPr>
              <a:t>aTrack</a:t>
            </a:r>
            <a:r>
              <a:rPr lang="en-US" dirty="0">
                <a:latin typeface="Courier"/>
                <a:cs typeface="Courier"/>
              </a:rPr>
              <a:t>,</a:t>
            </a:r>
          </a:p>
          <a:p>
            <a:pPr marL="0" indent="0">
              <a:buNone/>
            </a:pPr>
            <a:r>
              <a:rPr lang="en-US" dirty="0">
                <a:latin typeface="Courier"/>
                <a:cs typeface="Courier"/>
              </a:rPr>
              <a:t>                G4double, // </a:t>
            </a:r>
            <a:r>
              <a:rPr lang="en-US" dirty="0" err="1">
                <a:latin typeface="Courier"/>
                <a:cs typeface="Courier"/>
              </a:rPr>
              <a:t>previousStepSize</a:t>
            </a:r>
            <a:endParaRPr lang="en-US" dirty="0">
              <a:latin typeface="Courier"/>
              <a:cs typeface="Courier"/>
            </a:endParaRPr>
          </a:p>
          <a:p>
            <a:pPr marL="0" indent="0">
              <a:buNone/>
            </a:pPr>
            <a:r>
              <a:rPr lang="en-US" dirty="0">
                <a:latin typeface="Courier"/>
                <a:cs typeface="Courier"/>
              </a:rPr>
              <a:t>                G4ForceCondition* condition){</a:t>
            </a:r>
          </a:p>
          <a:p>
            <a:pPr marL="0" indent="0">
              <a:buNone/>
            </a:pPr>
            <a:r>
              <a:rPr lang="de-DE" dirty="0">
                <a:latin typeface="Courier"/>
                <a:cs typeface="Courier"/>
              </a:rPr>
              <a:t>    </a:t>
            </a:r>
          </a:p>
          <a:p>
            <a:pPr marL="0" indent="0">
              <a:buNone/>
            </a:pPr>
            <a:r>
              <a:rPr lang="en-US" dirty="0">
                <a:latin typeface="Courier"/>
                <a:cs typeface="Courier"/>
              </a:rPr>
              <a:t>    //----------------------------------------</a:t>
            </a:r>
          </a:p>
          <a:p>
            <a:pPr marL="0" indent="0">
              <a:buNone/>
            </a:pPr>
            <a:r>
              <a:rPr lang="en-US" dirty="0">
                <a:latin typeface="Courier"/>
                <a:cs typeface="Courier"/>
              </a:rPr>
              <a:t>    // the condition is forced to check if</a:t>
            </a:r>
          </a:p>
          <a:p>
            <a:pPr marL="0" indent="0">
              <a:buNone/>
            </a:pPr>
            <a:r>
              <a:rPr lang="en-US" dirty="0">
                <a:latin typeface="Courier"/>
                <a:cs typeface="Courier"/>
              </a:rPr>
              <a:t>    // the volume has a lattice at each step.</a:t>
            </a:r>
          </a:p>
          <a:p>
            <a:pPr marL="0" indent="0">
              <a:buNone/>
            </a:pPr>
            <a:r>
              <a:rPr lang="en-US" dirty="0">
                <a:latin typeface="Courier"/>
                <a:cs typeface="Courier"/>
              </a:rPr>
              <a:t>    // if it hasn't, return DBL_MAX</a:t>
            </a:r>
          </a:p>
          <a:p>
            <a:pPr marL="0" indent="0">
              <a:buNone/>
            </a:pPr>
            <a:r>
              <a:rPr lang="en-US" dirty="0">
                <a:latin typeface="Courier"/>
                <a:cs typeface="Courier"/>
              </a:rPr>
              <a:t>    //----------------------------------------</a:t>
            </a:r>
          </a:p>
          <a:p>
            <a:pPr marL="0" indent="0">
              <a:buNone/>
            </a:pPr>
            <a:r>
              <a:rPr lang="de-DE" dirty="0">
                <a:latin typeface="Courier"/>
                <a:cs typeface="Courier"/>
              </a:rPr>
              <a:t>    </a:t>
            </a:r>
          </a:p>
          <a:p>
            <a:pPr marL="0" indent="0">
              <a:buNone/>
            </a:pPr>
            <a:r>
              <a:rPr lang="de-DE" dirty="0">
                <a:latin typeface="Courier"/>
                <a:cs typeface="Courier"/>
              </a:rPr>
              <a:t>    *</a:t>
            </a:r>
            <a:r>
              <a:rPr lang="de-DE" dirty="0" err="1">
                <a:latin typeface="Courier"/>
                <a:cs typeface="Courier"/>
              </a:rPr>
              <a:t>condition</a:t>
            </a:r>
            <a:r>
              <a:rPr lang="de-DE" dirty="0">
                <a:latin typeface="Courier"/>
                <a:cs typeface="Courier"/>
              </a:rPr>
              <a:t> = </a:t>
            </a:r>
            <a:r>
              <a:rPr lang="de-DE" dirty="0" err="1">
                <a:latin typeface="Courier"/>
                <a:cs typeface="Courier"/>
              </a:rPr>
              <a:t>Forced</a:t>
            </a:r>
            <a:r>
              <a:rPr lang="de-DE" dirty="0">
                <a:latin typeface="Courier"/>
                <a:cs typeface="Courier"/>
              </a:rPr>
              <a:t>;</a:t>
            </a:r>
          </a:p>
          <a:p>
            <a:pPr marL="0" indent="0">
              <a:buNone/>
            </a:pPr>
            <a:r>
              <a:rPr lang="de-DE" dirty="0">
                <a:latin typeface="Courier"/>
                <a:cs typeface="Courier"/>
              </a:rPr>
              <a:t>    </a:t>
            </a:r>
          </a:p>
          <a:p>
            <a:pPr marL="0" indent="0">
              <a:buNone/>
            </a:pPr>
            <a:r>
              <a:rPr lang="de-DE" dirty="0">
                <a:latin typeface="Courier"/>
                <a:cs typeface="Courier"/>
              </a:rPr>
              <a:t>    </a:t>
            </a:r>
            <a:r>
              <a:rPr lang="de-DE" dirty="0" err="1">
                <a:latin typeface="Courier"/>
                <a:cs typeface="Courier"/>
              </a:rPr>
              <a:t>if</a:t>
            </a:r>
            <a:r>
              <a:rPr lang="de-DE" dirty="0">
                <a:latin typeface="Courier"/>
                <a:cs typeface="Courier"/>
              </a:rPr>
              <a:t>(</a:t>
            </a:r>
            <a:r>
              <a:rPr lang="de-DE" dirty="0" err="1">
                <a:latin typeface="Courier"/>
                <a:cs typeface="Courier"/>
              </a:rPr>
              <a:t>HasLattice</a:t>
            </a:r>
            <a:r>
              <a:rPr lang="de-DE" dirty="0">
                <a:latin typeface="Courier"/>
                <a:cs typeface="Courier"/>
              </a:rPr>
              <a:t>(</a:t>
            </a:r>
            <a:r>
              <a:rPr lang="de-DE" dirty="0" err="1">
                <a:latin typeface="Courier"/>
                <a:cs typeface="Courier"/>
              </a:rPr>
              <a:t>aTrack</a:t>
            </a:r>
            <a:r>
              <a:rPr lang="de-DE" dirty="0">
                <a:latin typeface="Courier"/>
                <a:cs typeface="Courier"/>
              </a:rPr>
              <a:t>)){</a:t>
            </a:r>
          </a:p>
          <a:p>
            <a:pPr marL="0" indent="0">
              <a:buNone/>
            </a:pPr>
            <a:r>
              <a:rPr lang="de-DE" dirty="0">
                <a:latin typeface="Courier"/>
                <a:cs typeface="Courier"/>
              </a:rPr>
              <a:t>        </a:t>
            </a:r>
            <a:r>
              <a:rPr lang="de-DE" dirty="0" err="1">
                <a:latin typeface="Courier"/>
                <a:cs typeface="Courier"/>
              </a:rPr>
              <a:t>GetInfo</a:t>
            </a:r>
            <a:r>
              <a:rPr lang="de-DE" dirty="0">
                <a:latin typeface="Courier"/>
                <a:cs typeface="Courier"/>
              </a:rPr>
              <a:t>(</a:t>
            </a:r>
            <a:r>
              <a:rPr lang="de-DE" dirty="0" err="1">
                <a:latin typeface="Courier"/>
                <a:cs typeface="Courier"/>
              </a:rPr>
              <a:t>aTrack</a:t>
            </a:r>
            <a:r>
              <a:rPr lang="de-DE" dirty="0">
                <a:latin typeface="Courier"/>
                <a:cs typeface="Courier"/>
              </a:rPr>
              <a:t>)-&gt;</a:t>
            </a:r>
            <a:r>
              <a:rPr lang="de-DE" dirty="0" err="1">
                <a:latin typeface="Courier"/>
                <a:cs typeface="Courier"/>
              </a:rPr>
              <a:t>SetInTheCrystal</a:t>
            </a:r>
            <a:r>
              <a:rPr lang="de-DE" dirty="0">
                <a:latin typeface="Courier"/>
                <a:cs typeface="Courier"/>
              </a:rPr>
              <a:t>(</a:t>
            </a:r>
            <a:r>
              <a:rPr lang="de-DE" dirty="0" err="1">
                <a:latin typeface="Courier"/>
                <a:cs typeface="Courier"/>
              </a:rPr>
              <a:t>true</a:t>
            </a:r>
            <a:r>
              <a:rPr lang="de-DE" dirty="0">
                <a:latin typeface="Courier"/>
                <a:cs typeface="Courier"/>
              </a:rPr>
              <a:t>);</a:t>
            </a:r>
          </a:p>
          <a:p>
            <a:pPr marL="0" indent="0">
              <a:buNone/>
            </a:pPr>
            <a:r>
              <a:rPr lang="de-DE" dirty="0">
                <a:latin typeface="Courier"/>
                <a:cs typeface="Courier"/>
              </a:rPr>
              <a:t>        </a:t>
            </a:r>
            <a:r>
              <a:rPr lang="de-DE" dirty="0" err="1">
                <a:latin typeface="Courier"/>
                <a:cs typeface="Courier"/>
              </a:rPr>
              <a:t>return</a:t>
            </a:r>
            <a:r>
              <a:rPr lang="de-DE" dirty="0">
                <a:latin typeface="Courier"/>
                <a:cs typeface="Courier"/>
              </a:rPr>
              <a:t> </a:t>
            </a:r>
            <a:r>
              <a:rPr lang="de-DE" dirty="0" err="1">
                <a:latin typeface="Courier"/>
                <a:cs typeface="Courier"/>
              </a:rPr>
              <a:t>GetChannelingMeanFreePath</a:t>
            </a:r>
            <a:r>
              <a:rPr lang="de-DE" dirty="0">
                <a:latin typeface="Courier"/>
                <a:cs typeface="Courier"/>
              </a:rPr>
              <a:t>(</a:t>
            </a:r>
            <a:r>
              <a:rPr lang="de-DE" dirty="0" err="1">
                <a:latin typeface="Courier"/>
                <a:cs typeface="Courier"/>
              </a:rPr>
              <a:t>aTrack</a:t>
            </a:r>
            <a:r>
              <a:rPr lang="de-DE" dirty="0">
                <a:latin typeface="Courier"/>
                <a:cs typeface="Courier"/>
              </a:rPr>
              <a:t>);</a:t>
            </a:r>
          </a:p>
          <a:p>
            <a:pPr marL="0" indent="0">
              <a:buNone/>
            </a:pPr>
            <a:r>
              <a:rPr lang="de-DE" dirty="0">
                <a:latin typeface="Courier"/>
                <a:cs typeface="Courier"/>
              </a:rPr>
              <a:t>    }</a:t>
            </a:r>
          </a:p>
          <a:p>
            <a:pPr marL="0" indent="0">
              <a:buNone/>
            </a:pPr>
            <a:r>
              <a:rPr lang="hu-HU" dirty="0">
                <a:latin typeface="Courier"/>
                <a:cs typeface="Courier"/>
              </a:rPr>
              <a:t>    else{</a:t>
            </a:r>
          </a:p>
          <a:p>
            <a:pPr marL="0" indent="0">
              <a:buNone/>
            </a:pPr>
            <a:r>
              <a:rPr lang="en-US" dirty="0">
                <a:latin typeface="Courier"/>
                <a:cs typeface="Courier"/>
              </a:rPr>
              <a:t>        </a:t>
            </a:r>
            <a:r>
              <a:rPr lang="en-US" dirty="0" err="1">
                <a:latin typeface="Courier"/>
                <a:cs typeface="Courier"/>
              </a:rPr>
              <a:t>GetInfo</a:t>
            </a:r>
            <a:r>
              <a:rPr lang="en-US" dirty="0">
                <a:latin typeface="Courier"/>
                <a:cs typeface="Courier"/>
              </a:rPr>
              <a:t>(</a:t>
            </a:r>
            <a:r>
              <a:rPr lang="en-US" dirty="0" err="1">
                <a:latin typeface="Courier"/>
                <a:cs typeface="Courier"/>
              </a:rPr>
              <a:t>aTrack</a:t>
            </a:r>
            <a:r>
              <a:rPr lang="en-US" dirty="0">
                <a:latin typeface="Courier"/>
                <a:cs typeface="Courier"/>
              </a:rPr>
              <a:t>)-&gt;</a:t>
            </a:r>
            <a:r>
              <a:rPr lang="en-US" dirty="0" err="1">
                <a:latin typeface="Courier"/>
                <a:cs typeface="Courier"/>
              </a:rPr>
              <a:t>SetInTheCrystal</a:t>
            </a:r>
            <a:r>
              <a:rPr lang="en-US" dirty="0">
                <a:latin typeface="Courier"/>
                <a:cs typeface="Courier"/>
              </a:rPr>
              <a:t>(false);</a:t>
            </a:r>
          </a:p>
          <a:p>
            <a:pPr marL="0" indent="0">
              <a:buNone/>
            </a:pPr>
            <a:r>
              <a:rPr lang="en-US" dirty="0">
                <a:latin typeface="Courier"/>
                <a:cs typeface="Courier"/>
              </a:rPr>
              <a:t>        return DBL_MAX;</a:t>
            </a:r>
          </a:p>
          <a:p>
            <a:pPr marL="0" indent="0">
              <a:buNone/>
            </a:pPr>
            <a:r>
              <a:rPr lang="de-DE" dirty="0">
                <a:latin typeface="Courier"/>
                <a:cs typeface="Courier"/>
              </a:rPr>
              <a:t>    }</a:t>
            </a:r>
          </a:p>
          <a:p>
            <a:pPr marL="0" indent="0">
              <a:buNone/>
            </a:pPr>
            <a:r>
              <a:rPr lang="de-DE" dirty="0">
                <a:latin typeface="Courier"/>
                <a:cs typeface="Courier"/>
              </a:rPr>
              <a:t>}</a:t>
            </a:r>
          </a:p>
          <a:p>
            <a:pPr marL="0" indent="0">
              <a:buNone/>
            </a:pPr>
            <a:endParaRPr lang="en-US" dirty="0"/>
          </a:p>
        </p:txBody>
      </p:sp>
    </p:spTree>
    <p:extLst>
      <p:ext uri="{BB962C8B-B14F-4D97-AF65-F5344CB8AC3E}">
        <p14:creationId xmlns:p14="http://schemas.microsoft.com/office/powerpoint/2010/main" val="17113940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Solid-state detectors</a:t>
            </a:r>
            <a:endParaRPr lang="en-US" dirty="0"/>
          </a:p>
        </p:txBody>
      </p:sp>
      <p:sp>
        <p:nvSpPr>
          <p:cNvPr id="5" name="Content Placeholder 4"/>
          <p:cNvSpPr>
            <a:spLocks noGrp="1"/>
          </p:cNvSpPr>
          <p:nvPr>
            <p:ph sz="half" idx="1"/>
          </p:nvPr>
        </p:nvSpPr>
        <p:spPr/>
        <p:txBody>
          <a:bodyPr>
            <a:normAutofit/>
          </a:bodyPr>
          <a:lstStyle/>
          <a:p>
            <a:r>
              <a:rPr lang="en-GB" sz="2000" dirty="0" smtClean="0"/>
              <a:t>Semiconductor based detectors are used </a:t>
            </a:r>
            <a:r>
              <a:rPr lang="en-GB" sz="2000" dirty="0"/>
              <a:t>for astrophysics and high-energy </a:t>
            </a:r>
            <a:r>
              <a:rPr lang="en-GB" sz="2000" dirty="0" smtClean="0"/>
              <a:t>physics, for X</a:t>
            </a:r>
            <a:r>
              <a:rPr lang="en-GB" sz="2000" dirty="0"/>
              <a:t>-rays detection </a:t>
            </a:r>
            <a:r>
              <a:rPr lang="en-GB" sz="2000" dirty="0" smtClean="0"/>
              <a:t>in medical </a:t>
            </a:r>
            <a:r>
              <a:rPr lang="en-GB" sz="2000" dirty="0"/>
              <a:t>imaging and </a:t>
            </a:r>
            <a:r>
              <a:rPr lang="en-GB" sz="2000" dirty="0" smtClean="0"/>
              <a:t>diagnostic, for particle </a:t>
            </a:r>
            <a:r>
              <a:rPr lang="en-GB" sz="2000" dirty="0"/>
              <a:t>counters </a:t>
            </a:r>
            <a:r>
              <a:rPr lang="en-GB" sz="2000" dirty="0" smtClean="0"/>
              <a:t>in nuclear </a:t>
            </a:r>
            <a:r>
              <a:rPr lang="en-GB" sz="2000" dirty="0" err="1" smtClean="0"/>
              <a:t>phyisic</a:t>
            </a:r>
            <a:r>
              <a:rPr lang="en-GB" sz="2000" dirty="0" smtClean="0"/>
              <a:t>.</a:t>
            </a:r>
          </a:p>
          <a:p>
            <a:endParaRPr lang="en-GB" sz="2000" dirty="0"/>
          </a:p>
          <a:p>
            <a:r>
              <a:rPr lang="en-GB" sz="2000" dirty="0" smtClean="0"/>
              <a:t>Ionizing particle produces a current pulse in the semiconductor, generating pairs of electron-holes transported by an electric-field, amplified, collected and digitalized.</a:t>
            </a:r>
            <a:endParaRPr lang="en-US" sz="2000" dirty="0"/>
          </a:p>
        </p:txBody>
      </p:sp>
      <p:pic>
        <p:nvPicPr>
          <p:cNvPr id="8" name="Picture 7" descr="Atlas_SCT_si_detector.gif"/>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06160" y="4073801"/>
            <a:ext cx="2394336" cy="2083159"/>
          </a:xfrm>
          <a:prstGeom prst="rect">
            <a:avLst/>
          </a:prstGeom>
        </p:spPr>
      </p:pic>
      <p:pic>
        <p:nvPicPr>
          <p:cNvPr id="10" name="Picture 9" descr="sn_semi-germanium_f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44484" y="1756962"/>
            <a:ext cx="1903836" cy="1423118"/>
          </a:xfrm>
          <a:prstGeom prst="rect">
            <a:avLst/>
          </a:prstGeom>
        </p:spPr>
      </p:pic>
      <p:pic>
        <p:nvPicPr>
          <p:cNvPr id="7" name="Picture 6"/>
          <p:cNvPicPr>
            <a:picLocks noChangeAspect="1"/>
          </p:cNvPicPr>
          <p:nvPr/>
        </p:nvPicPr>
        <p:blipFill>
          <a:blip r:embed="rId4"/>
          <a:stretch>
            <a:fillRect/>
          </a:stretch>
        </p:blipFill>
        <p:spPr>
          <a:xfrm>
            <a:off x="4262120" y="2971436"/>
            <a:ext cx="2331720" cy="1881536"/>
          </a:xfrm>
          <a:prstGeom prst="rect">
            <a:avLst/>
          </a:prstGeom>
        </p:spPr>
      </p:pic>
    </p:spTree>
    <p:extLst>
      <p:ext uri="{BB962C8B-B14F-4D97-AF65-F5344CB8AC3E}">
        <p14:creationId xmlns:p14="http://schemas.microsoft.com/office/powerpoint/2010/main" val="160414525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Channeling process</a:t>
            </a:r>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G4double </a:t>
            </a:r>
            <a:r>
              <a:rPr lang="en-US" dirty="0" err="1">
                <a:solidFill>
                  <a:schemeClr val="bg1">
                    <a:lumMod val="50000"/>
                  </a:schemeClr>
                </a:solidFill>
                <a:latin typeface="Courier"/>
                <a:cs typeface="Courier"/>
              </a:rPr>
              <a:t>ExExChProcessChanneling</a:t>
            </a:r>
            <a:r>
              <a:rPr lang="en-US" dirty="0">
                <a:solidFill>
                  <a:schemeClr val="bg1">
                    <a:lumMod val="50000"/>
                  </a:schemeClr>
                </a:solidFill>
                <a:latin typeface="Courier"/>
                <a:cs typeface="Courier"/>
              </a:rPr>
              <a:t>::</a:t>
            </a:r>
          </a:p>
          <a:p>
            <a:pPr marL="0" indent="0">
              <a:buNone/>
            </a:pPr>
            <a:r>
              <a:rPr lang="en-US" dirty="0" err="1">
                <a:solidFill>
                  <a:schemeClr val="bg1">
                    <a:lumMod val="50000"/>
                  </a:schemeClr>
                </a:solidFill>
                <a:latin typeface="Courier"/>
                <a:cs typeface="Courier"/>
              </a:rPr>
              <a:t>GetMeanFreePath</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a:t>
            </a:r>
            <a:r>
              <a:rPr lang="en-US" dirty="0">
                <a:solidFill>
                  <a:schemeClr val="bg1">
                    <a:lumMod val="50000"/>
                  </a:schemeClr>
                </a:solidFill>
                <a:latin typeface="Courier"/>
                <a:cs typeface="Courier"/>
              </a:rPr>
              <a:t> G4Track&amp; </a:t>
            </a:r>
            <a:r>
              <a:rPr lang="en-US" dirty="0" err="1">
                <a:solidFill>
                  <a:schemeClr val="bg1">
                    <a:lumMod val="50000"/>
                  </a:schemeClr>
                </a:solidFill>
                <a:latin typeface="Courier"/>
                <a:cs typeface="Courier"/>
              </a:rPr>
              <a:t>aTrack</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G4double, // </a:t>
            </a:r>
            <a:r>
              <a:rPr lang="en-US" dirty="0" err="1">
                <a:solidFill>
                  <a:schemeClr val="bg1">
                    <a:lumMod val="50000"/>
                  </a:schemeClr>
                </a:solidFill>
                <a:latin typeface="Courier"/>
                <a:cs typeface="Courier"/>
              </a:rPr>
              <a:t>previousStepSize</a:t>
            </a: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G4ForceCondition* condition){</a:t>
            </a:r>
          </a:p>
          <a:p>
            <a:pPr marL="0" indent="0">
              <a:buNone/>
            </a:pPr>
            <a:r>
              <a:rPr lang="de-DE"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 the condition is forced to check if</a:t>
            </a:r>
          </a:p>
          <a:p>
            <a:pPr marL="0" indent="0">
              <a:buNone/>
            </a:pPr>
            <a:r>
              <a:rPr lang="en-US" dirty="0">
                <a:solidFill>
                  <a:schemeClr val="bg1">
                    <a:lumMod val="50000"/>
                  </a:schemeClr>
                </a:solidFill>
                <a:latin typeface="Courier"/>
                <a:cs typeface="Courier"/>
              </a:rPr>
              <a:t>    // the volume has a lattice at each step.</a:t>
            </a:r>
          </a:p>
          <a:p>
            <a:pPr marL="0" indent="0">
              <a:buNone/>
            </a:pPr>
            <a:r>
              <a:rPr lang="en-US" dirty="0">
                <a:solidFill>
                  <a:schemeClr val="bg1">
                    <a:lumMod val="50000"/>
                  </a:schemeClr>
                </a:solidFill>
                <a:latin typeface="Courier"/>
                <a:cs typeface="Courier"/>
              </a:rPr>
              <a:t>    // if it hasn't, return DBL_MAX</a:t>
            </a:r>
          </a:p>
          <a:p>
            <a:pPr marL="0" indent="0">
              <a:buNone/>
            </a:pPr>
            <a:r>
              <a:rPr lang="en-US"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condition</a:t>
            </a:r>
            <a:r>
              <a:rPr lang="de-DE" dirty="0">
                <a:solidFill>
                  <a:schemeClr val="bg1">
                    <a:lumMod val="50000"/>
                  </a:schemeClr>
                </a:solidFill>
                <a:latin typeface="Courier"/>
                <a:cs typeface="Courier"/>
              </a:rPr>
              <a:t> = </a:t>
            </a:r>
            <a:r>
              <a:rPr lang="de-DE" dirty="0" err="1">
                <a:solidFill>
                  <a:schemeClr val="bg1">
                    <a:lumMod val="50000"/>
                  </a:schemeClr>
                </a:solidFill>
                <a:latin typeface="Courier"/>
                <a:cs typeface="Courier"/>
              </a:rPr>
              <a:t>Forced</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latin typeface="Courier"/>
                <a:cs typeface="Courier"/>
              </a:rPr>
              <a:t>    </a:t>
            </a:r>
            <a:r>
              <a:rPr lang="de-DE" dirty="0" err="1">
                <a:latin typeface="Courier"/>
                <a:cs typeface="Courier"/>
              </a:rPr>
              <a:t>if</a:t>
            </a:r>
            <a:r>
              <a:rPr lang="de-DE" dirty="0">
                <a:latin typeface="Courier"/>
                <a:cs typeface="Courier"/>
              </a:rPr>
              <a:t>(</a:t>
            </a:r>
            <a:r>
              <a:rPr lang="de-DE" dirty="0" err="1">
                <a:latin typeface="Courier"/>
                <a:cs typeface="Courier"/>
              </a:rPr>
              <a:t>HasLattice</a:t>
            </a:r>
            <a:r>
              <a:rPr lang="de-DE" dirty="0">
                <a:latin typeface="Courier"/>
                <a:cs typeface="Courier"/>
              </a:rPr>
              <a:t>(</a:t>
            </a:r>
            <a:r>
              <a:rPr lang="de-DE" dirty="0" err="1">
                <a:latin typeface="Courier"/>
                <a:cs typeface="Courier"/>
              </a:rPr>
              <a:t>aTrack</a:t>
            </a:r>
            <a:r>
              <a:rPr lang="de-DE" dirty="0">
                <a:latin typeface="Courier"/>
                <a:cs typeface="Courier"/>
              </a:rPr>
              <a:t>)){</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GetInfo</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SetInTheCrystal</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true</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return</a:t>
            </a: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GetChannelingMeanFreePath</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hu-HU" dirty="0">
                <a:solidFill>
                  <a:schemeClr val="bg1">
                    <a:lumMod val="50000"/>
                  </a:schemeClr>
                </a:solidFill>
                <a:latin typeface="Courier"/>
                <a:cs typeface="Courier"/>
              </a:rPr>
              <a:t>    else{</a:t>
            </a: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GetInfo</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aTrack</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SetInTheCrystal</a:t>
            </a:r>
            <a:r>
              <a:rPr lang="en-US" dirty="0">
                <a:solidFill>
                  <a:schemeClr val="bg1">
                    <a:lumMod val="50000"/>
                  </a:schemeClr>
                </a:solidFill>
                <a:latin typeface="Courier"/>
                <a:cs typeface="Courier"/>
              </a:rPr>
              <a:t>(false);</a:t>
            </a:r>
          </a:p>
          <a:p>
            <a:pPr marL="0" indent="0">
              <a:buNone/>
            </a:pPr>
            <a:r>
              <a:rPr lang="en-US" dirty="0">
                <a:solidFill>
                  <a:schemeClr val="bg1">
                    <a:lumMod val="50000"/>
                  </a:schemeClr>
                </a:solidFill>
                <a:latin typeface="Courier"/>
                <a:cs typeface="Courier"/>
              </a:rPr>
              <a:t>        return DBL_MAX;</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a:t>
            </a:r>
          </a:p>
          <a:p>
            <a:pPr marL="0" indent="0">
              <a:buNone/>
            </a:pPr>
            <a:endParaRPr lang="en-US" dirty="0">
              <a:solidFill>
                <a:schemeClr val="bg1">
                  <a:lumMod val="50000"/>
                </a:schemeClr>
              </a:solidFill>
            </a:endParaRPr>
          </a:p>
        </p:txBody>
      </p:sp>
      <p:sp>
        <p:nvSpPr>
          <p:cNvPr id="11" name="Rounded Rectangular Callout 10"/>
          <p:cNvSpPr/>
          <p:nvPr/>
        </p:nvSpPr>
        <p:spPr>
          <a:xfrm>
            <a:off x="3302000" y="3108960"/>
            <a:ext cx="3332480" cy="782320"/>
          </a:xfrm>
          <a:prstGeom prst="wedgeRoundRectCallout">
            <a:avLst>
              <a:gd name="adj1" fmla="val -56163"/>
              <a:gd name="adj2" fmla="val 9243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Check if the volume traversed by the particle has a lattice</a:t>
            </a:r>
            <a:endParaRPr lang="en-US" dirty="0"/>
          </a:p>
        </p:txBody>
      </p:sp>
    </p:spTree>
    <p:extLst>
      <p:ext uri="{BB962C8B-B14F-4D97-AF65-F5344CB8AC3E}">
        <p14:creationId xmlns:p14="http://schemas.microsoft.com/office/powerpoint/2010/main" val="371593356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Channeling process</a:t>
            </a:r>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G4double </a:t>
            </a:r>
            <a:r>
              <a:rPr lang="en-US" dirty="0" err="1">
                <a:solidFill>
                  <a:schemeClr val="bg1">
                    <a:lumMod val="50000"/>
                  </a:schemeClr>
                </a:solidFill>
                <a:latin typeface="Courier"/>
                <a:cs typeface="Courier"/>
              </a:rPr>
              <a:t>ExExChProcessChanneling</a:t>
            </a:r>
            <a:r>
              <a:rPr lang="en-US" dirty="0">
                <a:solidFill>
                  <a:schemeClr val="bg1">
                    <a:lumMod val="50000"/>
                  </a:schemeClr>
                </a:solidFill>
                <a:latin typeface="Courier"/>
                <a:cs typeface="Courier"/>
              </a:rPr>
              <a:t>::</a:t>
            </a:r>
          </a:p>
          <a:p>
            <a:pPr marL="0" indent="0">
              <a:buNone/>
            </a:pPr>
            <a:r>
              <a:rPr lang="en-US" dirty="0" err="1">
                <a:solidFill>
                  <a:schemeClr val="bg1">
                    <a:lumMod val="50000"/>
                  </a:schemeClr>
                </a:solidFill>
                <a:latin typeface="Courier"/>
                <a:cs typeface="Courier"/>
              </a:rPr>
              <a:t>GetMeanFreePath</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a:t>
            </a:r>
            <a:r>
              <a:rPr lang="en-US" dirty="0">
                <a:solidFill>
                  <a:schemeClr val="bg1">
                    <a:lumMod val="50000"/>
                  </a:schemeClr>
                </a:solidFill>
                <a:latin typeface="Courier"/>
                <a:cs typeface="Courier"/>
              </a:rPr>
              <a:t> G4Track&amp; </a:t>
            </a:r>
            <a:r>
              <a:rPr lang="en-US" dirty="0" err="1">
                <a:solidFill>
                  <a:schemeClr val="bg1">
                    <a:lumMod val="50000"/>
                  </a:schemeClr>
                </a:solidFill>
                <a:latin typeface="Courier"/>
                <a:cs typeface="Courier"/>
              </a:rPr>
              <a:t>aTrack</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G4double, // </a:t>
            </a:r>
            <a:r>
              <a:rPr lang="en-US" dirty="0" err="1">
                <a:solidFill>
                  <a:schemeClr val="bg1">
                    <a:lumMod val="50000"/>
                  </a:schemeClr>
                </a:solidFill>
                <a:latin typeface="Courier"/>
                <a:cs typeface="Courier"/>
              </a:rPr>
              <a:t>previousStepSize</a:t>
            </a: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G4ForceCondition* condition){</a:t>
            </a:r>
          </a:p>
          <a:p>
            <a:pPr marL="0" indent="0">
              <a:buNone/>
            </a:pPr>
            <a:r>
              <a:rPr lang="de-DE"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 the condition is forced to check if</a:t>
            </a:r>
          </a:p>
          <a:p>
            <a:pPr marL="0" indent="0">
              <a:buNone/>
            </a:pPr>
            <a:r>
              <a:rPr lang="en-US" dirty="0">
                <a:solidFill>
                  <a:schemeClr val="bg1">
                    <a:lumMod val="50000"/>
                  </a:schemeClr>
                </a:solidFill>
                <a:latin typeface="Courier"/>
                <a:cs typeface="Courier"/>
              </a:rPr>
              <a:t>    // the volume has a lattice at each step.</a:t>
            </a:r>
          </a:p>
          <a:p>
            <a:pPr marL="0" indent="0">
              <a:buNone/>
            </a:pPr>
            <a:r>
              <a:rPr lang="en-US" dirty="0">
                <a:solidFill>
                  <a:schemeClr val="bg1">
                    <a:lumMod val="50000"/>
                  </a:schemeClr>
                </a:solidFill>
                <a:latin typeface="Courier"/>
                <a:cs typeface="Courier"/>
              </a:rPr>
              <a:t>    // if it hasn't, return DBL_MAX</a:t>
            </a:r>
          </a:p>
          <a:p>
            <a:pPr marL="0" indent="0">
              <a:buNone/>
            </a:pPr>
            <a:r>
              <a:rPr lang="en-US"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condition</a:t>
            </a:r>
            <a:r>
              <a:rPr lang="de-DE" dirty="0">
                <a:solidFill>
                  <a:schemeClr val="bg1">
                    <a:lumMod val="50000"/>
                  </a:schemeClr>
                </a:solidFill>
                <a:latin typeface="Courier"/>
                <a:cs typeface="Courier"/>
              </a:rPr>
              <a:t> = </a:t>
            </a:r>
            <a:r>
              <a:rPr lang="de-DE" dirty="0" err="1">
                <a:solidFill>
                  <a:schemeClr val="bg1">
                    <a:lumMod val="50000"/>
                  </a:schemeClr>
                </a:solidFill>
                <a:latin typeface="Courier"/>
                <a:cs typeface="Courier"/>
              </a:rPr>
              <a:t>Forced</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if</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HasLattice</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a:t>
            </a:r>
          </a:p>
          <a:p>
            <a:pPr marL="0" indent="0">
              <a:buNone/>
            </a:pPr>
            <a:r>
              <a:rPr lang="de-DE" dirty="0">
                <a:latin typeface="Courier"/>
                <a:cs typeface="Courier"/>
              </a:rPr>
              <a:t>        </a:t>
            </a:r>
            <a:r>
              <a:rPr lang="de-DE" dirty="0" err="1">
                <a:latin typeface="Courier"/>
                <a:cs typeface="Courier"/>
              </a:rPr>
              <a:t>GetInfo</a:t>
            </a:r>
            <a:r>
              <a:rPr lang="de-DE" dirty="0">
                <a:latin typeface="Courier"/>
                <a:cs typeface="Courier"/>
              </a:rPr>
              <a:t>(</a:t>
            </a:r>
            <a:r>
              <a:rPr lang="de-DE" dirty="0" err="1">
                <a:latin typeface="Courier"/>
                <a:cs typeface="Courier"/>
              </a:rPr>
              <a:t>aTrack</a:t>
            </a:r>
            <a:r>
              <a:rPr lang="de-DE" dirty="0">
                <a:latin typeface="Courier"/>
                <a:cs typeface="Courier"/>
              </a:rPr>
              <a:t>)-&gt;</a:t>
            </a:r>
            <a:r>
              <a:rPr lang="de-DE" dirty="0" err="1">
                <a:latin typeface="Courier"/>
                <a:cs typeface="Courier"/>
              </a:rPr>
              <a:t>SetInTheCrystal</a:t>
            </a:r>
            <a:r>
              <a:rPr lang="de-DE" dirty="0">
                <a:latin typeface="Courier"/>
                <a:cs typeface="Courier"/>
              </a:rPr>
              <a:t>(</a:t>
            </a:r>
            <a:r>
              <a:rPr lang="de-DE" dirty="0" err="1">
                <a:latin typeface="Courier"/>
                <a:cs typeface="Courier"/>
              </a:rPr>
              <a:t>true</a:t>
            </a:r>
            <a:r>
              <a:rPr lang="de-DE" dirty="0">
                <a:latin typeface="Courier"/>
                <a:cs typeface="Courier"/>
              </a:rPr>
              <a:t>);</a:t>
            </a:r>
          </a:p>
          <a:p>
            <a:pPr marL="0" indent="0">
              <a:buNone/>
            </a:pPr>
            <a:r>
              <a:rPr lang="de-DE" dirty="0">
                <a:latin typeface="Courier"/>
                <a:cs typeface="Courier"/>
              </a:rPr>
              <a:t>        </a:t>
            </a:r>
            <a:r>
              <a:rPr lang="de-DE" dirty="0" err="1">
                <a:latin typeface="Courier"/>
                <a:cs typeface="Courier"/>
              </a:rPr>
              <a:t>return</a:t>
            </a:r>
            <a:r>
              <a:rPr lang="de-DE" dirty="0">
                <a:latin typeface="Courier"/>
                <a:cs typeface="Courier"/>
              </a:rPr>
              <a:t> </a:t>
            </a:r>
            <a:r>
              <a:rPr lang="de-DE" dirty="0" err="1">
                <a:latin typeface="Courier"/>
                <a:cs typeface="Courier"/>
              </a:rPr>
              <a:t>GetChannelingMeanFreePath</a:t>
            </a:r>
            <a:r>
              <a:rPr lang="de-DE" dirty="0">
                <a:latin typeface="Courier"/>
                <a:cs typeface="Courier"/>
              </a:rPr>
              <a:t>(</a:t>
            </a:r>
            <a:r>
              <a:rPr lang="de-DE" dirty="0" err="1">
                <a:latin typeface="Courier"/>
                <a:cs typeface="Courier"/>
              </a:rPr>
              <a:t>aTrack</a:t>
            </a:r>
            <a:r>
              <a:rPr lang="de-DE" dirty="0">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hu-HU" dirty="0">
                <a:solidFill>
                  <a:schemeClr val="bg1">
                    <a:lumMod val="50000"/>
                  </a:schemeClr>
                </a:solidFill>
                <a:latin typeface="Courier"/>
                <a:cs typeface="Courier"/>
              </a:rPr>
              <a:t>    else{</a:t>
            </a:r>
          </a:p>
          <a:p>
            <a:pPr marL="0" indent="0">
              <a:buNone/>
            </a:pPr>
            <a:r>
              <a:rPr lang="en-US" dirty="0">
                <a:solidFill>
                  <a:schemeClr val="bg1">
                    <a:lumMod val="50000"/>
                  </a:schemeClr>
                </a:solidFill>
                <a:latin typeface="Courier"/>
                <a:cs typeface="Courier"/>
              </a:rPr>
              <a:t>        </a:t>
            </a:r>
            <a:r>
              <a:rPr lang="en-US" dirty="0" err="1">
                <a:solidFill>
                  <a:schemeClr val="bg1">
                    <a:lumMod val="50000"/>
                  </a:schemeClr>
                </a:solidFill>
                <a:latin typeface="Courier"/>
                <a:cs typeface="Courier"/>
              </a:rPr>
              <a:t>GetInfo</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aTrack</a:t>
            </a:r>
            <a:r>
              <a:rPr lang="en-US" dirty="0">
                <a:solidFill>
                  <a:schemeClr val="bg1">
                    <a:lumMod val="50000"/>
                  </a:schemeClr>
                </a:solidFill>
                <a:latin typeface="Courier"/>
                <a:cs typeface="Courier"/>
              </a:rPr>
              <a:t>)-&gt;</a:t>
            </a:r>
            <a:r>
              <a:rPr lang="en-US" dirty="0" err="1">
                <a:solidFill>
                  <a:schemeClr val="bg1">
                    <a:lumMod val="50000"/>
                  </a:schemeClr>
                </a:solidFill>
                <a:latin typeface="Courier"/>
                <a:cs typeface="Courier"/>
              </a:rPr>
              <a:t>SetInTheCrystal</a:t>
            </a:r>
            <a:r>
              <a:rPr lang="en-US" dirty="0">
                <a:solidFill>
                  <a:schemeClr val="bg1">
                    <a:lumMod val="50000"/>
                  </a:schemeClr>
                </a:solidFill>
                <a:latin typeface="Courier"/>
                <a:cs typeface="Courier"/>
              </a:rPr>
              <a:t>(false);</a:t>
            </a:r>
          </a:p>
          <a:p>
            <a:pPr marL="0" indent="0">
              <a:buNone/>
            </a:pPr>
            <a:r>
              <a:rPr lang="en-US" dirty="0">
                <a:solidFill>
                  <a:schemeClr val="bg1">
                    <a:lumMod val="50000"/>
                  </a:schemeClr>
                </a:solidFill>
                <a:latin typeface="Courier"/>
                <a:cs typeface="Courier"/>
              </a:rPr>
              <a:t>        return DBL_MAX;</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a:t>
            </a:r>
          </a:p>
          <a:p>
            <a:pPr marL="0" indent="0">
              <a:buNone/>
            </a:pPr>
            <a:endParaRPr lang="en-US" dirty="0">
              <a:solidFill>
                <a:schemeClr val="bg1">
                  <a:lumMod val="50000"/>
                </a:schemeClr>
              </a:solidFill>
            </a:endParaRPr>
          </a:p>
        </p:txBody>
      </p:sp>
      <p:sp>
        <p:nvSpPr>
          <p:cNvPr id="11" name="Rounded Rectangular Callout 10"/>
          <p:cNvSpPr/>
          <p:nvPr/>
        </p:nvSpPr>
        <p:spPr>
          <a:xfrm>
            <a:off x="4175760" y="3108960"/>
            <a:ext cx="4673600" cy="782320"/>
          </a:xfrm>
          <a:prstGeom prst="wedgeRoundRectCallout">
            <a:avLst>
              <a:gd name="adj1" fmla="val -34416"/>
              <a:gd name="adj2" fmla="val 10931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TRUE, limits the step and set TRUE the flag “</a:t>
            </a:r>
            <a:r>
              <a:rPr lang="en-US" dirty="0" err="1" smtClean="0"/>
              <a:t>InTheCrystal</a:t>
            </a:r>
            <a:r>
              <a:rPr lang="en-US" dirty="0" smtClean="0"/>
              <a:t>” for the other processes</a:t>
            </a:r>
            <a:endParaRPr lang="en-US" dirty="0"/>
          </a:p>
        </p:txBody>
      </p:sp>
    </p:spTree>
    <p:extLst>
      <p:ext uri="{BB962C8B-B14F-4D97-AF65-F5344CB8AC3E}">
        <p14:creationId xmlns:p14="http://schemas.microsoft.com/office/powerpoint/2010/main" val="10923892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Channeling process</a:t>
            </a:r>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G4double </a:t>
            </a:r>
            <a:r>
              <a:rPr lang="en-US" dirty="0" err="1">
                <a:solidFill>
                  <a:schemeClr val="bg1">
                    <a:lumMod val="50000"/>
                  </a:schemeClr>
                </a:solidFill>
                <a:latin typeface="Courier"/>
                <a:cs typeface="Courier"/>
              </a:rPr>
              <a:t>ExExChProcessChanneling</a:t>
            </a:r>
            <a:r>
              <a:rPr lang="en-US" dirty="0">
                <a:solidFill>
                  <a:schemeClr val="bg1">
                    <a:lumMod val="50000"/>
                  </a:schemeClr>
                </a:solidFill>
                <a:latin typeface="Courier"/>
                <a:cs typeface="Courier"/>
              </a:rPr>
              <a:t>::</a:t>
            </a:r>
          </a:p>
          <a:p>
            <a:pPr marL="0" indent="0">
              <a:buNone/>
            </a:pPr>
            <a:r>
              <a:rPr lang="en-US" dirty="0" err="1">
                <a:solidFill>
                  <a:schemeClr val="bg1">
                    <a:lumMod val="50000"/>
                  </a:schemeClr>
                </a:solidFill>
                <a:latin typeface="Courier"/>
                <a:cs typeface="Courier"/>
              </a:rPr>
              <a:t>GetMeanFreePath</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a:t>
            </a:r>
            <a:r>
              <a:rPr lang="en-US" dirty="0">
                <a:solidFill>
                  <a:schemeClr val="bg1">
                    <a:lumMod val="50000"/>
                  </a:schemeClr>
                </a:solidFill>
                <a:latin typeface="Courier"/>
                <a:cs typeface="Courier"/>
              </a:rPr>
              <a:t> G4Track&amp; </a:t>
            </a:r>
            <a:r>
              <a:rPr lang="en-US" dirty="0" err="1">
                <a:solidFill>
                  <a:schemeClr val="bg1">
                    <a:lumMod val="50000"/>
                  </a:schemeClr>
                </a:solidFill>
                <a:latin typeface="Courier"/>
                <a:cs typeface="Courier"/>
              </a:rPr>
              <a:t>aTrack</a:t>
            </a:r>
            <a:r>
              <a:rPr lang="en-US" dirty="0">
                <a:solidFill>
                  <a:schemeClr val="bg1">
                    <a:lumMod val="50000"/>
                  </a:schemeClr>
                </a:solidFill>
                <a:latin typeface="Courier"/>
                <a:cs typeface="Courier"/>
              </a:rPr>
              <a:t>,</a:t>
            </a:r>
          </a:p>
          <a:p>
            <a:pPr marL="0" indent="0">
              <a:buNone/>
            </a:pPr>
            <a:r>
              <a:rPr lang="en-US" dirty="0">
                <a:solidFill>
                  <a:schemeClr val="bg1">
                    <a:lumMod val="50000"/>
                  </a:schemeClr>
                </a:solidFill>
                <a:latin typeface="Courier"/>
                <a:cs typeface="Courier"/>
              </a:rPr>
              <a:t>                G4double, // </a:t>
            </a:r>
            <a:r>
              <a:rPr lang="en-US" dirty="0" err="1">
                <a:solidFill>
                  <a:schemeClr val="bg1">
                    <a:lumMod val="50000"/>
                  </a:schemeClr>
                </a:solidFill>
                <a:latin typeface="Courier"/>
                <a:cs typeface="Courier"/>
              </a:rPr>
              <a:t>previousStepSize</a:t>
            </a:r>
            <a:endParaRPr lang="en-US" dirty="0">
              <a:solidFill>
                <a:schemeClr val="bg1">
                  <a:lumMod val="50000"/>
                </a:schemeClr>
              </a:solidFill>
              <a:latin typeface="Courier"/>
              <a:cs typeface="Courier"/>
            </a:endParaRPr>
          </a:p>
          <a:p>
            <a:pPr marL="0" indent="0">
              <a:buNone/>
            </a:pPr>
            <a:r>
              <a:rPr lang="en-US" dirty="0">
                <a:solidFill>
                  <a:schemeClr val="bg1">
                    <a:lumMod val="50000"/>
                  </a:schemeClr>
                </a:solidFill>
                <a:latin typeface="Courier"/>
                <a:cs typeface="Courier"/>
              </a:rPr>
              <a:t>                G4ForceCondition* condition){</a:t>
            </a:r>
          </a:p>
          <a:p>
            <a:pPr marL="0" indent="0">
              <a:buNone/>
            </a:pPr>
            <a:r>
              <a:rPr lang="de-DE"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a:t>
            </a:r>
          </a:p>
          <a:p>
            <a:pPr marL="0" indent="0">
              <a:buNone/>
            </a:pPr>
            <a:r>
              <a:rPr lang="en-US" dirty="0">
                <a:solidFill>
                  <a:schemeClr val="bg1">
                    <a:lumMod val="50000"/>
                  </a:schemeClr>
                </a:solidFill>
                <a:latin typeface="Courier"/>
                <a:cs typeface="Courier"/>
              </a:rPr>
              <a:t>    // the condition is forced to check if</a:t>
            </a:r>
          </a:p>
          <a:p>
            <a:pPr marL="0" indent="0">
              <a:buNone/>
            </a:pPr>
            <a:r>
              <a:rPr lang="en-US" dirty="0">
                <a:solidFill>
                  <a:schemeClr val="bg1">
                    <a:lumMod val="50000"/>
                  </a:schemeClr>
                </a:solidFill>
                <a:latin typeface="Courier"/>
                <a:cs typeface="Courier"/>
              </a:rPr>
              <a:t>    // the volume has a lattice at each step.</a:t>
            </a:r>
          </a:p>
          <a:p>
            <a:pPr marL="0" indent="0">
              <a:buNone/>
            </a:pPr>
            <a:r>
              <a:rPr lang="en-US" dirty="0">
                <a:solidFill>
                  <a:schemeClr val="bg1">
                    <a:lumMod val="50000"/>
                  </a:schemeClr>
                </a:solidFill>
                <a:latin typeface="Courier"/>
                <a:cs typeface="Courier"/>
              </a:rPr>
              <a:t>    // if it hasn't, return DBL_MAX</a:t>
            </a:r>
          </a:p>
          <a:p>
            <a:pPr marL="0" indent="0">
              <a:buNone/>
            </a:pPr>
            <a:r>
              <a:rPr lang="en-US"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condition</a:t>
            </a:r>
            <a:r>
              <a:rPr lang="de-DE" dirty="0">
                <a:solidFill>
                  <a:schemeClr val="bg1">
                    <a:lumMod val="50000"/>
                  </a:schemeClr>
                </a:solidFill>
                <a:latin typeface="Courier"/>
                <a:cs typeface="Courier"/>
              </a:rPr>
              <a:t> = </a:t>
            </a:r>
            <a:r>
              <a:rPr lang="de-DE" dirty="0" err="1">
                <a:solidFill>
                  <a:schemeClr val="bg1">
                    <a:lumMod val="50000"/>
                  </a:schemeClr>
                </a:solidFill>
                <a:latin typeface="Courier"/>
                <a:cs typeface="Courier"/>
              </a:rPr>
              <a:t>Forced</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if</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HasLattice</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GetInfo</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SetInTheCrystal</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true</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return</a:t>
            </a: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GetChannelingMeanFreePath</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hu-HU" dirty="0">
                <a:solidFill>
                  <a:schemeClr val="bg1">
                    <a:lumMod val="50000"/>
                  </a:schemeClr>
                </a:solidFill>
                <a:latin typeface="Courier"/>
                <a:cs typeface="Courier"/>
              </a:rPr>
              <a:t>    else{</a:t>
            </a:r>
          </a:p>
          <a:p>
            <a:pPr marL="0" indent="0">
              <a:buNone/>
            </a:pPr>
            <a:r>
              <a:rPr lang="en-US" dirty="0">
                <a:solidFill>
                  <a:srgbClr val="292934"/>
                </a:solidFill>
                <a:latin typeface="Courier"/>
                <a:cs typeface="Courier"/>
              </a:rPr>
              <a:t>        </a:t>
            </a:r>
            <a:r>
              <a:rPr lang="en-US" dirty="0" err="1">
                <a:solidFill>
                  <a:srgbClr val="292934"/>
                </a:solidFill>
                <a:latin typeface="Courier"/>
                <a:cs typeface="Courier"/>
              </a:rPr>
              <a:t>GetInfo</a:t>
            </a:r>
            <a:r>
              <a:rPr lang="en-US" dirty="0">
                <a:solidFill>
                  <a:srgbClr val="292934"/>
                </a:solidFill>
                <a:latin typeface="Courier"/>
                <a:cs typeface="Courier"/>
              </a:rPr>
              <a:t>(</a:t>
            </a:r>
            <a:r>
              <a:rPr lang="en-US" dirty="0" err="1">
                <a:solidFill>
                  <a:srgbClr val="292934"/>
                </a:solidFill>
                <a:latin typeface="Courier"/>
                <a:cs typeface="Courier"/>
              </a:rPr>
              <a:t>aTrack</a:t>
            </a:r>
            <a:r>
              <a:rPr lang="en-US" dirty="0">
                <a:solidFill>
                  <a:srgbClr val="292934"/>
                </a:solidFill>
                <a:latin typeface="Courier"/>
                <a:cs typeface="Courier"/>
              </a:rPr>
              <a:t>)-&gt;</a:t>
            </a:r>
            <a:r>
              <a:rPr lang="en-US" dirty="0" err="1">
                <a:solidFill>
                  <a:srgbClr val="292934"/>
                </a:solidFill>
                <a:latin typeface="Courier"/>
                <a:cs typeface="Courier"/>
              </a:rPr>
              <a:t>SetInTheCrystal</a:t>
            </a:r>
            <a:r>
              <a:rPr lang="en-US" dirty="0">
                <a:solidFill>
                  <a:srgbClr val="292934"/>
                </a:solidFill>
                <a:latin typeface="Courier"/>
                <a:cs typeface="Courier"/>
              </a:rPr>
              <a:t>(false);</a:t>
            </a:r>
          </a:p>
          <a:p>
            <a:pPr marL="0" indent="0">
              <a:buNone/>
            </a:pPr>
            <a:r>
              <a:rPr lang="en-US" dirty="0">
                <a:solidFill>
                  <a:srgbClr val="292934"/>
                </a:solidFill>
                <a:latin typeface="Courier"/>
                <a:cs typeface="Courier"/>
              </a:rPr>
              <a:t>        return DBL_MAX;</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a:t>
            </a:r>
          </a:p>
          <a:p>
            <a:pPr marL="0" indent="0">
              <a:buNone/>
            </a:pPr>
            <a:endParaRPr lang="en-US" dirty="0">
              <a:solidFill>
                <a:schemeClr val="bg1">
                  <a:lumMod val="50000"/>
                </a:schemeClr>
              </a:solidFill>
            </a:endParaRPr>
          </a:p>
        </p:txBody>
      </p:sp>
      <p:sp>
        <p:nvSpPr>
          <p:cNvPr id="11" name="Rounded Rectangular Callout 10"/>
          <p:cNvSpPr/>
          <p:nvPr/>
        </p:nvSpPr>
        <p:spPr>
          <a:xfrm>
            <a:off x="4175760" y="3881120"/>
            <a:ext cx="4673600" cy="782320"/>
          </a:xfrm>
          <a:prstGeom prst="wedgeRoundRectCallout">
            <a:avLst>
              <a:gd name="adj1" fmla="val -34416"/>
              <a:gd name="adj2" fmla="val 10931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FALSE, do NOT limit the step and set FALSE the flag “</a:t>
            </a:r>
            <a:r>
              <a:rPr lang="en-US" dirty="0" err="1" smtClean="0"/>
              <a:t>InTheCrystal</a:t>
            </a:r>
            <a:r>
              <a:rPr lang="en-US" dirty="0" smtClean="0"/>
              <a:t>”</a:t>
            </a:r>
            <a:endParaRPr lang="en-US" dirty="0"/>
          </a:p>
        </p:txBody>
      </p:sp>
    </p:spTree>
    <p:extLst>
      <p:ext uri="{BB962C8B-B14F-4D97-AF65-F5344CB8AC3E}">
        <p14:creationId xmlns:p14="http://schemas.microsoft.com/office/powerpoint/2010/main" val="80677934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Channeling process</a:t>
            </a:r>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rgbClr val="7F7F7F"/>
                </a:solidFill>
                <a:latin typeface="Courier"/>
                <a:cs typeface="Courier"/>
              </a:rPr>
              <a:t>G4VParticleChange* </a:t>
            </a:r>
            <a:r>
              <a:rPr lang="en-US" dirty="0" err="1">
                <a:solidFill>
                  <a:srgbClr val="7F7F7F"/>
                </a:solidFill>
                <a:latin typeface="Courier"/>
                <a:cs typeface="Courier"/>
              </a:rPr>
              <a:t>ExExChProcessChanneling</a:t>
            </a:r>
            <a:r>
              <a:rPr lang="en-US" dirty="0">
                <a:solidFill>
                  <a:srgbClr val="7F7F7F"/>
                </a:solidFill>
                <a:latin typeface="Courier"/>
                <a:cs typeface="Courier"/>
              </a:rPr>
              <a:t>::</a:t>
            </a:r>
          </a:p>
          <a:p>
            <a:pPr marL="0" indent="0">
              <a:buNone/>
            </a:pPr>
            <a:r>
              <a:rPr lang="en-US" dirty="0" err="1">
                <a:solidFill>
                  <a:srgbClr val="7F7F7F"/>
                </a:solidFill>
                <a:latin typeface="Courier"/>
                <a:cs typeface="Courier"/>
              </a:rPr>
              <a:t>PostStepDoIt</a:t>
            </a:r>
            <a:r>
              <a:rPr lang="en-US" dirty="0">
                <a:solidFill>
                  <a:srgbClr val="7F7F7F"/>
                </a:solidFill>
                <a:latin typeface="Courier"/>
                <a:cs typeface="Courier"/>
              </a:rPr>
              <a:t>(</a:t>
            </a:r>
            <a:r>
              <a:rPr lang="en-US" dirty="0" err="1">
                <a:solidFill>
                  <a:srgbClr val="7F7F7F"/>
                </a:solidFill>
                <a:latin typeface="Courier"/>
                <a:cs typeface="Courier"/>
              </a:rPr>
              <a:t>const</a:t>
            </a:r>
            <a:r>
              <a:rPr lang="en-US" dirty="0">
                <a:solidFill>
                  <a:srgbClr val="7F7F7F"/>
                </a:solidFill>
                <a:latin typeface="Courier"/>
                <a:cs typeface="Courier"/>
              </a:rPr>
              <a:t> G4Track&amp; </a:t>
            </a:r>
            <a:r>
              <a:rPr lang="en-US" dirty="0" err="1">
                <a:solidFill>
                  <a:srgbClr val="7F7F7F"/>
                </a:solidFill>
                <a:latin typeface="Courier"/>
                <a:cs typeface="Courier"/>
              </a:rPr>
              <a:t>aTrack</a:t>
            </a:r>
            <a:r>
              <a:rPr lang="en-US" dirty="0">
                <a:solidFill>
                  <a:srgbClr val="7F7F7F"/>
                </a:solidFill>
                <a:latin typeface="Courier"/>
                <a:cs typeface="Courier"/>
              </a:rPr>
              <a:t>,</a:t>
            </a:r>
          </a:p>
          <a:p>
            <a:pPr marL="0" indent="0">
              <a:buNone/>
            </a:pPr>
            <a:r>
              <a:rPr lang="ro-RO" dirty="0">
                <a:solidFill>
                  <a:srgbClr val="7F7F7F"/>
                </a:solidFill>
                <a:latin typeface="Courier"/>
                <a:cs typeface="Courier"/>
              </a:rPr>
              <a:t>             const G4Step&amp;)</a:t>
            </a:r>
            <a:r>
              <a:rPr lang="ro-RO" dirty="0" smtClean="0">
                <a:solidFill>
                  <a:srgbClr val="7F7F7F"/>
                </a:solidFill>
                <a:latin typeface="Courier"/>
                <a:cs typeface="Courier"/>
              </a:rPr>
              <a:t>{</a:t>
            </a:r>
            <a:r>
              <a:rPr lang="de-DE" dirty="0" smtClean="0">
                <a:solidFill>
                  <a:srgbClr val="7F7F7F"/>
                </a:solidFill>
                <a:latin typeface="Courier"/>
                <a:cs typeface="Courier"/>
              </a:rPr>
              <a:t>    </a:t>
            </a:r>
            <a:endParaRPr lang="de-DE" dirty="0">
              <a:solidFill>
                <a:srgbClr val="7F7F7F"/>
              </a:solidFill>
              <a:latin typeface="Courier"/>
              <a:cs typeface="Courier"/>
            </a:endParaRP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aParticleChange.Initialize</a:t>
            </a:r>
            <a:r>
              <a:rPr lang="de-DE" dirty="0">
                <a:solidFill>
                  <a:srgbClr val="7F7F7F"/>
                </a:solidFill>
                <a:latin typeface="Courier"/>
                <a:cs typeface="Courier"/>
              </a:rPr>
              <a:t>(</a:t>
            </a:r>
            <a:r>
              <a:rPr lang="de-DE" dirty="0" err="1">
                <a:solidFill>
                  <a:srgbClr val="7F7F7F"/>
                </a:solidFill>
                <a:latin typeface="Courier"/>
                <a:cs typeface="Courier"/>
              </a:rPr>
              <a:t>aTrack</a:t>
            </a:r>
            <a:r>
              <a:rPr lang="de-DE" dirty="0">
                <a:solidFill>
                  <a:srgbClr val="7F7F7F"/>
                </a:solidFill>
                <a:latin typeface="Courier"/>
                <a:cs typeface="Courier"/>
              </a:rPr>
              <a:t>);</a:t>
            </a:r>
          </a:p>
          <a:p>
            <a:pPr marL="0" indent="0">
              <a:buNone/>
            </a:pPr>
            <a:r>
              <a:rPr lang="de-DE" dirty="0">
                <a:solidFill>
                  <a:srgbClr val="7F7F7F"/>
                </a:solidFill>
                <a:latin typeface="Courier"/>
                <a:cs typeface="Courier"/>
              </a:rPr>
              <a:t>    </a:t>
            </a: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GetInfo</a:t>
            </a:r>
            <a:r>
              <a:rPr lang="de-DE" dirty="0">
                <a:solidFill>
                  <a:srgbClr val="7F7F7F"/>
                </a:solidFill>
                <a:latin typeface="Courier"/>
                <a:cs typeface="Courier"/>
              </a:rPr>
              <a:t>(</a:t>
            </a:r>
            <a:r>
              <a:rPr lang="de-DE" dirty="0" err="1">
                <a:solidFill>
                  <a:srgbClr val="7F7F7F"/>
                </a:solidFill>
                <a:latin typeface="Courier"/>
                <a:cs typeface="Courier"/>
              </a:rPr>
              <a:t>aTrack</a:t>
            </a:r>
            <a:r>
              <a:rPr lang="de-DE" dirty="0">
                <a:solidFill>
                  <a:srgbClr val="7F7F7F"/>
                </a:solidFill>
                <a:latin typeface="Courier"/>
                <a:cs typeface="Courier"/>
              </a:rPr>
              <a:t>)-&gt;</a:t>
            </a:r>
            <a:r>
              <a:rPr lang="de-DE" dirty="0" err="1">
                <a:solidFill>
                  <a:srgbClr val="7F7F7F"/>
                </a:solidFill>
                <a:latin typeface="Courier"/>
                <a:cs typeface="Courier"/>
              </a:rPr>
              <a:t>StoreDensityPreviousStep</a:t>
            </a:r>
            <a:r>
              <a:rPr lang="de-DE" dirty="0">
                <a:solidFill>
                  <a:srgbClr val="7F7F7F"/>
                </a:solidFill>
                <a:latin typeface="Courier"/>
                <a:cs typeface="Courier"/>
              </a:rPr>
              <a:t>();</a:t>
            </a:r>
          </a:p>
          <a:p>
            <a:pPr marL="0" indent="0">
              <a:buNone/>
            </a:pPr>
            <a:r>
              <a:rPr lang="de-DE" dirty="0">
                <a:solidFill>
                  <a:srgbClr val="7F7F7F"/>
                </a:solidFill>
                <a:latin typeface="Courier"/>
                <a:cs typeface="Courier"/>
              </a:rPr>
              <a:t>    </a:t>
            </a:r>
          </a:p>
          <a:p>
            <a:pPr marL="0" indent="0">
              <a:buNone/>
            </a:pPr>
            <a:r>
              <a:rPr lang="de-DE" dirty="0">
                <a:latin typeface="Courier"/>
                <a:cs typeface="Courier"/>
              </a:rPr>
              <a:t>    </a:t>
            </a:r>
            <a:r>
              <a:rPr lang="de-DE" dirty="0" err="1">
                <a:latin typeface="Courier"/>
                <a:cs typeface="Courier"/>
              </a:rPr>
              <a:t>if</a:t>
            </a:r>
            <a:r>
              <a:rPr lang="de-DE" dirty="0">
                <a:latin typeface="Courier"/>
                <a:cs typeface="Courier"/>
              </a:rPr>
              <a:t>((</a:t>
            </a:r>
            <a:r>
              <a:rPr lang="de-DE" dirty="0" err="1">
                <a:latin typeface="Courier"/>
                <a:cs typeface="Courier"/>
              </a:rPr>
              <a:t>HasLattice</a:t>
            </a:r>
            <a:r>
              <a:rPr lang="de-DE" dirty="0">
                <a:latin typeface="Courier"/>
                <a:cs typeface="Courier"/>
              </a:rPr>
              <a:t>(</a:t>
            </a:r>
            <a:r>
              <a:rPr lang="de-DE" dirty="0" err="1">
                <a:latin typeface="Courier"/>
                <a:cs typeface="Courier"/>
              </a:rPr>
              <a:t>aTrack</a:t>
            </a:r>
            <a:r>
              <a:rPr lang="de-DE" dirty="0">
                <a:latin typeface="Courier"/>
                <a:cs typeface="Courier"/>
              </a:rPr>
              <a:t>) == </a:t>
            </a:r>
            <a:r>
              <a:rPr lang="de-DE" dirty="0" err="1">
                <a:latin typeface="Courier"/>
                <a:cs typeface="Courier"/>
              </a:rPr>
              <a:t>true</a:t>
            </a:r>
            <a:r>
              <a:rPr lang="de-DE" dirty="0">
                <a:latin typeface="Courier"/>
                <a:cs typeface="Courier"/>
              </a:rPr>
              <a:t>) &amp;&amp;</a:t>
            </a: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HasLatticeOnBoundaryPost</a:t>
            </a:r>
            <a:r>
              <a:rPr lang="de-DE" dirty="0">
                <a:solidFill>
                  <a:srgbClr val="7F7F7F"/>
                </a:solidFill>
                <a:latin typeface="Courier"/>
                <a:cs typeface="Courier"/>
              </a:rPr>
              <a:t>(</a:t>
            </a:r>
            <a:r>
              <a:rPr lang="de-DE" dirty="0" err="1">
                <a:solidFill>
                  <a:srgbClr val="7F7F7F"/>
                </a:solidFill>
                <a:latin typeface="Courier"/>
                <a:cs typeface="Courier"/>
              </a:rPr>
              <a:t>aTrack</a:t>
            </a:r>
            <a:r>
              <a:rPr lang="de-DE" dirty="0">
                <a:solidFill>
                  <a:srgbClr val="7F7F7F"/>
                </a:solidFill>
                <a:latin typeface="Courier"/>
                <a:cs typeface="Courier"/>
              </a:rPr>
              <a:t>) == </a:t>
            </a:r>
            <a:r>
              <a:rPr lang="de-DE" dirty="0" err="1">
                <a:solidFill>
                  <a:srgbClr val="7F7F7F"/>
                </a:solidFill>
                <a:latin typeface="Courier"/>
                <a:cs typeface="Courier"/>
              </a:rPr>
              <a:t>false</a:t>
            </a:r>
            <a:r>
              <a:rPr lang="de-DE" dirty="0">
                <a:solidFill>
                  <a:srgbClr val="7F7F7F"/>
                </a:solidFill>
                <a:latin typeface="Courier"/>
                <a:cs typeface="Courier"/>
              </a:rPr>
              <a:t>)){</a:t>
            </a: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UpdateParameters</a:t>
            </a:r>
            <a:r>
              <a:rPr lang="de-DE" dirty="0">
                <a:solidFill>
                  <a:srgbClr val="7F7F7F"/>
                </a:solidFill>
                <a:latin typeface="Courier"/>
                <a:cs typeface="Courier"/>
              </a:rPr>
              <a:t>(</a:t>
            </a:r>
            <a:r>
              <a:rPr lang="de-DE" dirty="0" err="1">
                <a:solidFill>
                  <a:srgbClr val="7F7F7F"/>
                </a:solidFill>
                <a:latin typeface="Courier"/>
                <a:cs typeface="Courier"/>
              </a:rPr>
              <a:t>aTrack</a:t>
            </a:r>
            <a:r>
              <a:rPr lang="de-DE" dirty="0">
                <a:solidFill>
                  <a:srgbClr val="7F7F7F"/>
                </a:solidFill>
                <a:latin typeface="Courier"/>
                <a:cs typeface="Courier"/>
              </a:rPr>
              <a:t>);</a:t>
            </a:r>
          </a:p>
          <a:p>
            <a:pPr marL="0" indent="0">
              <a:buNone/>
            </a:pPr>
            <a:r>
              <a:rPr lang="de-DE" dirty="0">
                <a:solidFill>
                  <a:srgbClr val="7F7F7F"/>
                </a:solidFill>
                <a:latin typeface="Courier"/>
                <a:cs typeface="Courier"/>
              </a:rPr>
              <a:t>        </a:t>
            </a:r>
          </a:p>
          <a:p>
            <a:pPr marL="0" indent="0">
              <a:buNone/>
            </a:pPr>
            <a:r>
              <a:rPr lang="de-DE" dirty="0">
                <a:solidFill>
                  <a:srgbClr val="7F7F7F"/>
                </a:solidFill>
                <a:latin typeface="Courier"/>
                <a:cs typeface="Courier"/>
              </a:rPr>
              <a:t>        G4ThreeVector </a:t>
            </a:r>
            <a:r>
              <a:rPr lang="de-DE" dirty="0" err="1">
                <a:solidFill>
                  <a:srgbClr val="7F7F7F"/>
                </a:solidFill>
                <a:latin typeface="Courier"/>
                <a:cs typeface="Courier"/>
              </a:rPr>
              <a:t>vMomentum</a:t>
            </a:r>
            <a:r>
              <a:rPr lang="de-DE" dirty="0">
                <a:solidFill>
                  <a:srgbClr val="7F7F7F"/>
                </a:solidFill>
                <a:latin typeface="Courier"/>
                <a:cs typeface="Courier"/>
              </a:rPr>
              <a:t> = </a:t>
            </a: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GetInfo</a:t>
            </a:r>
            <a:r>
              <a:rPr lang="de-DE" dirty="0">
                <a:solidFill>
                  <a:srgbClr val="7F7F7F"/>
                </a:solidFill>
                <a:latin typeface="Courier"/>
                <a:cs typeface="Courier"/>
              </a:rPr>
              <a:t>(</a:t>
            </a:r>
            <a:r>
              <a:rPr lang="de-DE" dirty="0" err="1">
                <a:solidFill>
                  <a:srgbClr val="7F7F7F"/>
                </a:solidFill>
                <a:latin typeface="Courier"/>
                <a:cs typeface="Courier"/>
              </a:rPr>
              <a:t>aTrack</a:t>
            </a:r>
            <a:r>
              <a:rPr lang="de-DE" dirty="0">
                <a:solidFill>
                  <a:srgbClr val="7F7F7F"/>
                </a:solidFill>
                <a:latin typeface="Courier"/>
                <a:cs typeface="Courier"/>
              </a:rPr>
              <a:t>)-&gt;</a:t>
            </a:r>
            <a:r>
              <a:rPr lang="de-DE" dirty="0" err="1">
                <a:solidFill>
                  <a:srgbClr val="7F7F7F"/>
                </a:solidFill>
                <a:latin typeface="Courier"/>
                <a:cs typeface="Courier"/>
              </a:rPr>
              <a:t>GetMomentumChanneled</a:t>
            </a:r>
            <a:r>
              <a:rPr lang="de-DE" dirty="0">
                <a:solidFill>
                  <a:srgbClr val="7F7F7F"/>
                </a:solidFill>
                <a:latin typeface="Courier"/>
                <a:cs typeface="Courier"/>
              </a:rPr>
              <a:t>().</a:t>
            </a:r>
            <a:r>
              <a:rPr lang="de-DE" dirty="0" err="1">
                <a:solidFill>
                  <a:srgbClr val="7F7F7F"/>
                </a:solidFill>
                <a:latin typeface="Courier"/>
                <a:cs typeface="Courier"/>
              </a:rPr>
              <a:t>unit</a:t>
            </a:r>
            <a:r>
              <a:rPr lang="de-DE" dirty="0">
                <a:solidFill>
                  <a:srgbClr val="7F7F7F"/>
                </a:solidFill>
                <a:latin typeface="Courier"/>
                <a:cs typeface="Courier"/>
              </a:rPr>
              <a:t>();</a:t>
            </a:r>
          </a:p>
          <a:p>
            <a:pPr marL="0" indent="0">
              <a:buNone/>
            </a:pPr>
            <a:endParaRPr lang="de-DE" dirty="0">
              <a:solidFill>
                <a:srgbClr val="7F7F7F"/>
              </a:solidFill>
              <a:latin typeface="Courier"/>
              <a:cs typeface="Courier"/>
            </a:endParaRPr>
          </a:p>
          <a:p>
            <a:pPr marL="0" indent="0">
              <a:buNone/>
            </a:pPr>
            <a:r>
              <a:rPr lang="de-DE" dirty="0">
                <a:solidFill>
                  <a:srgbClr val="7F7F7F"/>
                </a:solidFill>
                <a:latin typeface="Courier"/>
                <a:cs typeface="Courier"/>
              </a:rPr>
              <a:t>        G4ThreeVector </a:t>
            </a:r>
            <a:r>
              <a:rPr lang="de-DE" dirty="0" err="1">
                <a:solidFill>
                  <a:srgbClr val="7F7F7F"/>
                </a:solidFill>
                <a:latin typeface="Courier"/>
                <a:cs typeface="Courier"/>
              </a:rPr>
              <a:t>vPosition</a:t>
            </a:r>
            <a:r>
              <a:rPr lang="de-DE" dirty="0">
                <a:solidFill>
                  <a:srgbClr val="7F7F7F"/>
                </a:solidFill>
                <a:latin typeface="Courier"/>
                <a:cs typeface="Courier"/>
              </a:rPr>
              <a:t>;</a:t>
            </a: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vPosition</a:t>
            </a:r>
            <a:r>
              <a:rPr lang="de-DE" dirty="0">
                <a:solidFill>
                  <a:srgbClr val="7F7F7F"/>
                </a:solidFill>
                <a:latin typeface="Courier"/>
                <a:cs typeface="Courier"/>
              </a:rPr>
              <a:t> =</a:t>
            </a: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ComputePositionInTheCrystal</a:t>
            </a:r>
            <a:r>
              <a:rPr lang="de-DE" dirty="0">
                <a:solidFill>
                  <a:srgbClr val="7F7F7F"/>
                </a:solidFill>
                <a:latin typeface="Courier"/>
                <a:cs typeface="Courier"/>
              </a:rPr>
              <a:t>(</a:t>
            </a:r>
            <a:r>
              <a:rPr lang="de-DE" dirty="0" err="1">
                <a:solidFill>
                  <a:srgbClr val="7F7F7F"/>
                </a:solidFill>
                <a:latin typeface="Courier"/>
                <a:cs typeface="Courier"/>
              </a:rPr>
              <a:t>aTrack.GetStep</a:t>
            </a:r>
            <a:r>
              <a:rPr lang="de-DE" dirty="0">
                <a:solidFill>
                  <a:srgbClr val="7F7F7F"/>
                </a:solidFill>
                <a:latin typeface="Courier"/>
                <a:cs typeface="Courier"/>
              </a:rPr>
              <a:t>()-&gt;</a:t>
            </a:r>
            <a:r>
              <a:rPr lang="de-DE" dirty="0" err="1">
                <a:solidFill>
                  <a:srgbClr val="7F7F7F"/>
                </a:solidFill>
                <a:latin typeface="Courier"/>
                <a:cs typeface="Courier"/>
              </a:rPr>
              <a:t>GetPostStepPoint</a:t>
            </a:r>
            <a:r>
              <a:rPr lang="de-DE" dirty="0">
                <a:solidFill>
                  <a:srgbClr val="7F7F7F"/>
                </a:solidFill>
                <a:latin typeface="Courier"/>
                <a:cs typeface="Courier"/>
              </a:rPr>
              <a:t>(),</a:t>
            </a:r>
          </a:p>
          <a:p>
            <a:pPr marL="0" indent="0">
              <a:buNone/>
            </a:pPr>
            <a:r>
              <a:rPr lang="ro-RO" dirty="0">
                <a:solidFill>
                  <a:srgbClr val="7F7F7F"/>
                </a:solidFill>
                <a:latin typeface="Courier"/>
                <a:cs typeface="Courier"/>
              </a:rPr>
              <a:t>             aTrack);</a:t>
            </a:r>
          </a:p>
          <a:p>
            <a:pPr marL="0" indent="0">
              <a:buNone/>
            </a:pPr>
            <a:endParaRPr lang="ro-RO" dirty="0">
              <a:solidFill>
                <a:srgbClr val="7F7F7F"/>
              </a:solidFill>
              <a:latin typeface="Courier"/>
              <a:cs typeface="Courier"/>
            </a:endParaRPr>
          </a:p>
          <a:p>
            <a:pPr marL="0" indent="0">
              <a:buNone/>
            </a:pPr>
            <a:r>
              <a:rPr lang="ro-RO" dirty="0">
                <a:solidFill>
                  <a:srgbClr val="7F7F7F"/>
                </a:solidFill>
                <a:latin typeface="Courier"/>
                <a:cs typeface="Courier"/>
              </a:rPr>
              <a:t>        GetXPL(aTrack)-&gt;ProjectMomentumVectorFromLatticeToWorld(vMomentum,</a:t>
            </a: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vPosition</a:t>
            </a:r>
            <a:r>
              <a:rPr lang="de-DE" dirty="0">
                <a:solidFill>
                  <a:srgbClr val="7F7F7F"/>
                </a:solidFill>
                <a:latin typeface="Courier"/>
                <a:cs typeface="Courier"/>
              </a:rPr>
              <a:t>);</a:t>
            </a:r>
          </a:p>
          <a:p>
            <a:pPr marL="0" indent="0">
              <a:buNone/>
            </a:pPr>
            <a:endParaRPr lang="de-DE" dirty="0">
              <a:solidFill>
                <a:srgbClr val="7F7F7F"/>
              </a:solidFill>
              <a:latin typeface="Courier"/>
              <a:cs typeface="Courier"/>
            </a:endParaRPr>
          </a:p>
          <a:p>
            <a:pPr marL="0" indent="0">
              <a:buNone/>
            </a:pPr>
            <a:r>
              <a:rPr lang="de-DE" dirty="0">
                <a:solidFill>
                  <a:srgbClr val="7F7F7F"/>
                </a:solidFill>
                <a:latin typeface="Courier"/>
                <a:cs typeface="Courier"/>
              </a:rPr>
              <a:t>        </a:t>
            </a:r>
            <a:r>
              <a:rPr lang="de-DE" dirty="0" err="1">
                <a:solidFill>
                  <a:srgbClr val="7F7F7F"/>
                </a:solidFill>
                <a:latin typeface="Courier"/>
                <a:cs typeface="Courier"/>
              </a:rPr>
              <a:t>aParticleChange.ProposeMomentumDirection</a:t>
            </a:r>
            <a:r>
              <a:rPr lang="de-DE" dirty="0">
                <a:solidFill>
                  <a:srgbClr val="7F7F7F"/>
                </a:solidFill>
                <a:latin typeface="Courier"/>
                <a:cs typeface="Courier"/>
              </a:rPr>
              <a:t>(</a:t>
            </a:r>
            <a:r>
              <a:rPr lang="de-DE" dirty="0" err="1">
                <a:solidFill>
                  <a:srgbClr val="7F7F7F"/>
                </a:solidFill>
                <a:latin typeface="Courier"/>
                <a:cs typeface="Courier"/>
              </a:rPr>
              <a:t>vMomentum.unit</a:t>
            </a:r>
            <a:r>
              <a:rPr lang="de-DE" dirty="0">
                <a:solidFill>
                  <a:srgbClr val="7F7F7F"/>
                </a:solidFill>
                <a:latin typeface="Courier"/>
                <a:cs typeface="Courier"/>
              </a:rPr>
              <a:t>());</a:t>
            </a:r>
          </a:p>
          <a:p>
            <a:pPr marL="0" indent="0">
              <a:buNone/>
            </a:pPr>
            <a:r>
              <a:rPr lang="de-DE" dirty="0">
                <a:solidFill>
                  <a:srgbClr val="7F7F7F"/>
                </a:solidFill>
                <a:latin typeface="Courier"/>
                <a:cs typeface="Courier"/>
              </a:rPr>
              <a:t>    </a:t>
            </a:r>
            <a:r>
              <a:rPr lang="de-DE" dirty="0" smtClean="0">
                <a:solidFill>
                  <a:srgbClr val="7F7F7F"/>
                </a:solidFill>
                <a:latin typeface="Courier"/>
                <a:cs typeface="Courier"/>
              </a:rPr>
              <a:t>}</a:t>
            </a:r>
            <a:endParaRPr lang="de-DE" dirty="0">
              <a:solidFill>
                <a:srgbClr val="7F7F7F"/>
              </a:solidFill>
              <a:latin typeface="Courier"/>
              <a:cs typeface="Courier"/>
            </a:endParaRPr>
          </a:p>
        </p:txBody>
      </p:sp>
      <p:sp>
        <p:nvSpPr>
          <p:cNvPr id="5" name="Rounded Rectangular Callout 4"/>
          <p:cNvSpPr/>
          <p:nvPr/>
        </p:nvSpPr>
        <p:spPr>
          <a:xfrm>
            <a:off x="3769360" y="1859280"/>
            <a:ext cx="3332480" cy="782320"/>
          </a:xfrm>
          <a:prstGeom prst="wedgeRoundRectCallout">
            <a:avLst>
              <a:gd name="adj1" fmla="val -46712"/>
              <a:gd name="adj2" fmla="val 9243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Check if the volume traversed by the particle has a lattice</a:t>
            </a:r>
            <a:endParaRPr lang="en-US" dirty="0"/>
          </a:p>
        </p:txBody>
      </p:sp>
    </p:spTree>
    <p:extLst>
      <p:ext uri="{BB962C8B-B14F-4D97-AF65-F5344CB8AC3E}">
        <p14:creationId xmlns:p14="http://schemas.microsoft.com/office/powerpoint/2010/main" val="30328522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Channeling process</a:t>
            </a:r>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G4VParticleChange* </a:t>
            </a:r>
            <a:r>
              <a:rPr lang="en-US" dirty="0" err="1">
                <a:solidFill>
                  <a:schemeClr val="bg1">
                    <a:lumMod val="50000"/>
                  </a:schemeClr>
                </a:solidFill>
                <a:latin typeface="Courier"/>
                <a:cs typeface="Courier"/>
              </a:rPr>
              <a:t>ExExChProcessChanneling</a:t>
            </a:r>
            <a:r>
              <a:rPr lang="en-US" dirty="0">
                <a:solidFill>
                  <a:schemeClr val="bg1">
                    <a:lumMod val="50000"/>
                  </a:schemeClr>
                </a:solidFill>
                <a:latin typeface="Courier"/>
                <a:cs typeface="Courier"/>
              </a:rPr>
              <a:t>::</a:t>
            </a:r>
          </a:p>
          <a:p>
            <a:pPr marL="0" indent="0">
              <a:buNone/>
            </a:pPr>
            <a:r>
              <a:rPr lang="en-US" dirty="0" err="1">
                <a:solidFill>
                  <a:schemeClr val="bg1">
                    <a:lumMod val="50000"/>
                  </a:schemeClr>
                </a:solidFill>
                <a:latin typeface="Courier"/>
                <a:cs typeface="Courier"/>
              </a:rPr>
              <a:t>PostStepDoIt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a:t>
            </a:r>
            <a:r>
              <a:rPr lang="en-US" dirty="0">
                <a:solidFill>
                  <a:schemeClr val="bg1">
                    <a:lumMod val="50000"/>
                  </a:schemeClr>
                </a:solidFill>
                <a:latin typeface="Courier"/>
                <a:cs typeface="Courier"/>
              </a:rPr>
              <a:t> G4Track&amp; </a:t>
            </a:r>
            <a:r>
              <a:rPr lang="en-US" dirty="0" err="1">
                <a:solidFill>
                  <a:schemeClr val="bg1">
                    <a:lumMod val="50000"/>
                  </a:schemeClr>
                </a:solidFill>
                <a:latin typeface="Courier"/>
                <a:cs typeface="Courier"/>
              </a:rPr>
              <a:t>aTrack</a:t>
            </a:r>
            <a:r>
              <a:rPr lang="en-US" dirty="0">
                <a:solidFill>
                  <a:schemeClr val="bg1">
                    <a:lumMod val="50000"/>
                  </a:schemeClr>
                </a:solidFill>
                <a:latin typeface="Courier"/>
                <a:cs typeface="Courier"/>
              </a:rPr>
              <a:t>,</a:t>
            </a:r>
          </a:p>
          <a:p>
            <a:pPr marL="0" indent="0">
              <a:buNone/>
            </a:pPr>
            <a:r>
              <a:rPr lang="ro-RO" dirty="0">
                <a:solidFill>
                  <a:schemeClr val="bg1">
                    <a:lumMod val="50000"/>
                  </a:schemeClr>
                </a:solidFill>
                <a:latin typeface="Courier"/>
                <a:cs typeface="Courier"/>
              </a:rPr>
              <a:t>             const G4Step&amp;)</a:t>
            </a:r>
            <a:r>
              <a:rPr lang="ro-RO" dirty="0" smtClean="0">
                <a:solidFill>
                  <a:schemeClr val="bg1">
                    <a:lumMod val="50000"/>
                  </a:schemeClr>
                </a:solidFill>
                <a:latin typeface="Courier"/>
                <a:cs typeface="Courier"/>
              </a:rPr>
              <a:t>{</a:t>
            </a:r>
            <a:r>
              <a:rPr lang="de-DE" dirty="0" smtClean="0">
                <a:solidFill>
                  <a:schemeClr val="bg1">
                    <a:lumMod val="50000"/>
                  </a:schemeClr>
                </a:solidFill>
                <a:latin typeface="Courier"/>
                <a:cs typeface="Courier"/>
              </a:rPr>
              <a:t>    </a:t>
            </a:r>
            <a:endParaRPr lang="de-DE" dirty="0">
              <a:solidFill>
                <a:schemeClr val="bg1">
                  <a:lumMod val="50000"/>
                </a:schemeClr>
              </a:solidFill>
              <a:latin typeface="Courier"/>
              <a:cs typeface="Courier"/>
            </a:endParaRP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aParticleChange.Initialize</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GetInfo</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StoreDensityPreviousStep</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if</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HasLattice</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 == </a:t>
            </a:r>
            <a:r>
              <a:rPr lang="de-DE" dirty="0" err="1">
                <a:solidFill>
                  <a:schemeClr val="bg1">
                    <a:lumMod val="50000"/>
                  </a:schemeClr>
                </a:solidFill>
                <a:latin typeface="Courier"/>
                <a:cs typeface="Courier"/>
              </a:rPr>
              <a:t>true</a:t>
            </a:r>
            <a:r>
              <a:rPr lang="de-DE" dirty="0">
                <a:solidFill>
                  <a:schemeClr val="bg1">
                    <a:lumMod val="50000"/>
                  </a:schemeClr>
                </a:solidFill>
                <a:latin typeface="Courier"/>
                <a:cs typeface="Courier"/>
              </a:rPr>
              <a:t>) &amp;&amp;</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HasLatticeOnBoundaryPost</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 == </a:t>
            </a:r>
            <a:r>
              <a:rPr lang="de-DE" dirty="0" err="1">
                <a:solidFill>
                  <a:schemeClr val="bg1">
                    <a:lumMod val="50000"/>
                  </a:schemeClr>
                </a:solidFill>
                <a:latin typeface="Courier"/>
                <a:cs typeface="Courier"/>
              </a:rPr>
              <a:t>false</a:t>
            </a:r>
            <a:r>
              <a:rPr lang="de-DE" dirty="0">
                <a:solidFill>
                  <a:schemeClr val="bg1">
                    <a:lumMod val="50000"/>
                  </a:schemeClr>
                </a:solidFill>
                <a:latin typeface="Courier"/>
                <a:cs typeface="Courier"/>
              </a:rPr>
              <a:t>)){</a:t>
            </a:r>
          </a:p>
          <a:p>
            <a:pPr marL="0" indent="0">
              <a:buNone/>
            </a:pPr>
            <a:r>
              <a:rPr lang="de-DE" dirty="0">
                <a:latin typeface="Courier"/>
                <a:cs typeface="Courier"/>
              </a:rPr>
              <a:t>        </a:t>
            </a:r>
            <a:r>
              <a:rPr lang="de-DE" dirty="0" err="1">
                <a:latin typeface="Courier"/>
                <a:cs typeface="Courier"/>
              </a:rPr>
              <a:t>UpdateParameters</a:t>
            </a:r>
            <a:r>
              <a:rPr lang="de-DE" dirty="0">
                <a:latin typeface="Courier"/>
                <a:cs typeface="Courier"/>
              </a:rPr>
              <a:t>(</a:t>
            </a:r>
            <a:r>
              <a:rPr lang="de-DE" dirty="0" err="1">
                <a:latin typeface="Courier"/>
                <a:cs typeface="Courier"/>
              </a:rPr>
              <a:t>aTrack</a:t>
            </a:r>
            <a:r>
              <a:rPr lang="de-DE" dirty="0">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G4ThreeVector </a:t>
            </a:r>
            <a:r>
              <a:rPr lang="de-DE" dirty="0" err="1">
                <a:solidFill>
                  <a:schemeClr val="bg1">
                    <a:lumMod val="50000"/>
                  </a:schemeClr>
                </a:solidFill>
                <a:latin typeface="Courier"/>
                <a:cs typeface="Courier"/>
              </a:rPr>
              <a:t>vMomentum</a:t>
            </a:r>
            <a:r>
              <a:rPr lang="de-DE" dirty="0">
                <a:solidFill>
                  <a:schemeClr val="bg1">
                    <a:lumMod val="50000"/>
                  </a:schemeClr>
                </a:solidFill>
                <a:latin typeface="Courier"/>
                <a:cs typeface="Courier"/>
              </a:rPr>
              <a:t> =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GetInfo</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GetMomentumChanneled</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unit</a:t>
            </a:r>
            <a:r>
              <a:rPr lang="de-DE" dirty="0">
                <a:solidFill>
                  <a:schemeClr val="bg1">
                    <a:lumMod val="50000"/>
                  </a:schemeClr>
                </a:solidFill>
                <a:latin typeface="Courier"/>
                <a:cs typeface="Courier"/>
              </a:rPr>
              <a:t>();</a:t>
            </a:r>
          </a:p>
          <a:p>
            <a:pPr marL="0" indent="0">
              <a:buNone/>
            </a:pPr>
            <a:endParaRPr lang="de-DE" dirty="0">
              <a:solidFill>
                <a:schemeClr val="bg1">
                  <a:lumMod val="50000"/>
                </a:schemeClr>
              </a:solidFill>
              <a:latin typeface="Courier"/>
              <a:cs typeface="Courier"/>
            </a:endParaRPr>
          </a:p>
          <a:p>
            <a:pPr marL="0" indent="0">
              <a:buNone/>
            </a:pPr>
            <a:r>
              <a:rPr lang="de-DE" dirty="0">
                <a:solidFill>
                  <a:schemeClr val="bg1">
                    <a:lumMod val="50000"/>
                  </a:schemeClr>
                </a:solidFill>
                <a:latin typeface="Courier"/>
                <a:cs typeface="Courier"/>
              </a:rPr>
              <a:t>        G4ThreeVector </a:t>
            </a:r>
            <a:r>
              <a:rPr lang="de-DE" dirty="0" err="1">
                <a:solidFill>
                  <a:schemeClr val="bg1">
                    <a:lumMod val="50000"/>
                  </a:schemeClr>
                </a:solidFill>
                <a:latin typeface="Courier"/>
                <a:cs typeface="Courier"/>
              </a:rPr>
              <a:t>vPosition</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vPosition</a:t>
            </a: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ComputePositionInTheCrystal</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aTrack.GetStep</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GetPostStepPoint</a:t>
            </a:r>
            <a:r>
              <a:rPr lang="de-DE" dirty="0">
                <a:solidFill>
                  <a:schemeClr val="bg1">
                    <a:lumMod val="50000"/>
                  </a:schemeClr>
                </a:solidFill>
                <a:latin typeface="Courier"/>
                <a:cs typeface="Courier"/>
              </a:rPr>
              <a:t>(),</a:t>
            </a:r>
          </a:p>
          <a:p>
            <a:pPr marL="0" indent="0">
              <a:buNone/>
            </a:pPr>
            <a:r>
              <a:rPr lang="ro-RO" dirty="0">
                <a:solidFill>
                  <a:schemeClr val="bg1">
                    <a:lumMod val="50000"/>
                  </a:schemeClr>
                </a:solidFill>
                <a:latin typeface="Courier"/>
                <a:cs typeface="Courier"/>
              </a:rPr>
              <a:t>             aTrack);</a:t>
            </a:r>
          </a:p>
          <a:p>
            <a:pPr marL="0" indent="0">
              <a:buNone/>
            </a:pPr>
            <a:endParaRPr lang="ro-RO" dirty="0">
              <a:solidFill>
                <a:schemeClr val="bg1">
                  <a:lumMod val="50000"/>
                </a:schemeClr>
              </a:solidFill>
              <a:latin typeface="Courier"/>
              <a:cs typeface="Courier"/>
            </a:endParaRPr>
          </a:p>
          <a:p>
            <a:pPr marL="0" indent="0">
              <a:buNone/>
            </a:pPr>
            <a:r>
              <a:rPr lang="ro-RO" dirty="0">
                <a:solidFill>
                  <a:schemeClr val="bg1">
                    <a:lumMod val="50000"/>
                  </a:schemeClr>
                </a:solidFill>
                <a:latin typeface="Courier"/>
                <a:cs typeface="Courier"/>
              </a:rPr>
              <a:t>        GetXPL(aTrack)-&gt;ProjectMomentumVectorFromLatticeToWorld(vMomentum,</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vPosition</a:t>
            </a:r>
            <a:r>
              <a:rPr lang="de-DE" dirty="0">
                <a:solidFill>
                  <a:schemeClr val="bg1">
                    <a:lumMod val="50000"/>
                  </a:schemeClr>
                </a:solidFill>
                <a:latin typeface="Courier"/>
                <a:cs typeface="Courier"/>
              </a:rPr>
              <a:t>);</a:t>
            </a:r>
          </a:p>
          <a:p>
            <a:pPr marL="0" indent="0">
              <a:buNone/>
            </a:pPr>
            <a:endParaRPr lang="de-DE" dirty="0">
              <a:solidFill>
                <a:schemeClr val="bg1">
                  <a:lumMod val="50000"/>
                </a:schemeClr>
              </a:solidFill>
              <a:latin typeface="Courier"/>
              <a:cs typeface="Courier"/>
            </a:endParaRP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aParticleChange.ProposeMomentumDirection</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vMomentum.unit</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r>
              <a:rPr lang="de-DE" dirty="0" smtClean="0">
                <a:solidFill>
                  <a:schemeClr val="bg1">
                    <a:lumMod val="50000"/>
                  </a:schemeClr>
                </a:solidFill>
                <a:latin typeface="Courier"/>
                <a:cs typeface="Courier"/>
              </a:rPr>
              <a:t>}</a:t>
            </a:r>
            <a:endParaRPr lang="de-DE" dirty="0">
              <a:solidFill>
                <a:schemeClr val="bg1">
                  <a:lumMod val="50000"/>
                </a:schemeClr>
              </a:solidFill>
              <a:latin typeface="Courier"/>
              <a:cs typeface="Courier"/>
            </a:endParaRPr>
          </a:p>
        </p:txBody>
      </p:sp>
      <p:sp>
        <p:nvSpPr>
          <p:cNvPr id="5" name="Rounded Rectangular Callout 4"/>
          <p:cNvSpPr/>
          <p:nvPr/>
        </p:nvSpPr>
        <p:spPr>
          <a:xfrm>
            <a:off x="3769360" y="2250440"/>
            <a:ext cx="4246880" cy="782320"/>
          </a:xfrm>
          <a:prstGeom prst="wedgeRoundRectCallout">
            <a:avLst>
              <a:gd name="adj1" fmla="val -46712"/>
              <a:gd name="adj2" fmla="val 9243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Update position and momentum in the channel and the density ratio</a:t>
            </a:r>
            <a:endParaRPr lang="en-US" dirty="0"/>
          </a:p>
        </p:txBody>
      </p:sp>
    </p:spTree>
    <p:extLst>
      <p:ext uri="{BB962C8B-B14F-4D97-AF65-F5344CB8AC3E}">
        <p14:creationId xmlns:p14="http://schemas.microsoft.com/office/powerpoint/2010/main" val="4347091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Channeling process</a:t>
            </a:r>
          </a:p>
        </p:txBody>
      </p:sp>
      <p:sp>
        <p:nvSpPr>
          <p:cNvPr id="8" name="Content Placeholder 7"/>
          <p:cNvSpPr>
            <a:spLocks noGrp="1"/>
          </p:cNvSpPr>
          <p:nvPr>
            <p:ph idx="1"/>
          </p:nvPr>
        </p:nvSpPr>
        <p:spPr/>
        <p:txBody>
          <a:bodyPr>
            <a:normAutofit fontScale="55000" lnSpcReduction="20000"/>
          </a:bodyPr>
          <a:lstStyle/>
          <a:p>
            <a:pPr marL="0" indent="0">
              <a:buNone/>
            </a:pPr>
            <a:r>
              <a:rPr lang="en-US" dirty="0">
                <a:solidFill>
                  <a:schemeClr val="bg1">
                    <a:lumMod val="50000"/>
                  </a:schemeClr>
                </a:solidFill>
                <a:latin typeface="Courier"/>
                <a:cs typeface="Courier"/>
              </a:rPr>
              <a:t>G4VParticleChange* </a:t>
            </a:r>
            <a:r>
              <a:rPr lang="en-US" dirty="0" err="1">
                <a:solidFill>
                  <a:schemeClr val="bg1">
                    <a:lumMod val="50000"/>
                  </a:schemeClr>
                </a:solidFill>
                <a:latin typeface="Courier"/>
                <a:cs typeface="Courier"/>
              </a:rPr>
              <a:t>ExExChProcessChanneling</a:t>
            </a:r>
            <a:r>
              <a:rPr lang="en-US" dirty="0">
                <a:solidFill>
                  <a:schemeClr val="bg1">
                    <a:lumMod val="50000"/>
                  </a:schemeClr>
                </a:solidFill>
                <a:latin typeface="Courier"/>
                <a:cs typeface="Courier"/>
              </a:rPr>
              <a:t>::</a:t>
            </a:r>
          </a:p>
          <a:p>
            <a:pPr marL="0" indent="0">
              <a:buNone/>
            </a:pPr>
            <a:r>
              <a:rPr lang="en-US" dirty="0" err="1">
                <a:solidFill>
                  <a:schemeClr val="bg1">
                    <a:lumMod val="50000"/>
                  </a:schemeClr>
                </a:solidFill>
                <a:latin typeface="Courier"/>
                <a:cs typeface="Courier"/>
              </a:rPr>
              <a:t>PostStepDoIt</a:t>
            </a:r>
            <a:r>
              <a:rPr lang="en-US" dirty="0">
                <a:solidFill>
                  <a:schemeClr val="bg1">
                    <a:lumMod val="50000"/>
                  </a:schemeClr>
                </a:solidFill>
                <a:latin typeface="Courier"/>
                <a:cs typeface="Courier"/>
              </a:rPr>
              <a:t>(</a:t>
            </a:r>
            <a:r>
              <a:rPr lang="en-US" dirty="0" err="1">
                <a:solidFill>
                  <a:schemeClr val="bg1">
                    <a:lumMod val="50000"/>
                  </a:schemeClr>
                </a:solidFill>
                <a:latin typeface="Courier"/>
                <a:cs typeface="Courier"/>
              </a:rPr>
              <a:t>const</a:t>
            </a:r>
            <a:r>
              <a:rPr lang="en-US" dirty="0">
                <a:solidFill>
                  <a:schemeClr val="bg1">
                    <a:lumMod val="50000"/>
                  </a:schemeClr>
                </a:solidFill>
                <a:latin typeface="Courier"/>
                <a:cs typeface="Courier"/>
              </a:rPr>
              <a:t> G4Track&amp; </a:t>
            </a:r>
            <a:r>
              <a:rPr lang="en-US" dirty="0" err="1">
                <a:solidFill>
                  <a:schemeClr val="bg1">
                    <a:lumMod val="50000"/>
                  </a:schemeClr>
                </a:solidFill>
                <a:latin typeface="Courier"/>
                <a:cs typeface="Courier"/>
              </a:rPr>
              <a:t>aTrack</a:t>
            </a:r>
            <a:r>
              <a:rPr lang="en-US" dirty="0">
                <a:solidFill>
                  <a:schemeClr val="bg1">
                    <a:lumMod val="50000"/>
                  </a:schemeClr>
                </a:solidFill>
                <a:latin typeface="Courier"/>
                <a:cs typeface="Courier"/>
              </a:rPr>
              <a:t>,</a:t>
            </a:r>
          </a:p>
          <a:p>
            <a:pPr marL="0" indent="0">
              <a:buNone/>
            </a:pPr>
            <a:r>
              <a:rPr lang="ro-RO" dirty="0">
                <a:solidFill>
                  <a:schemeClr val="bg1">
                    <a:lumMod val="50000"/>
                  </a:schemeClr>
                </a:solidFill>
                <a:latin typeface="Courier"/>
                <a:cs typeface="Courier"/>
              </a:rPr>
              <a:t>             const G4Step&amp;)</a:t>
            </a:r>
            <a:r>
              <a:rPr lang="ro-RO" dirty="0" smtClean="0">
                <a:solidFill>
                  <a:schemeClr val="bg1">
                    <a:lumMod val="50000"/>
                  </a:schemeClr>
                </a:solidFill>
                <a:latin typeface="Courier"/>
                <a:cs typeface="Courier"/>
              </a:rPr>
              <a:t>{</a:t>
            </a:r>
            <a:r>
              <a:rPr lang="de-DE" dirty="0" smtClean="0">
                <a:solidFill>
                  <a:schemeClr val="bg1">
                    <a:lumMod val="50000"/>
                  </a:schemeClr>
                </a:solidFill>
                <a:latin typeface="Courier"/>
                <a:cs typeface="Courier"/>
              </a:rPr>
              <a:t>    </a:t>
            </a:r>
            <a:endParaRPr lang="de-DE" dirty="0">
              <a:solidFill>
                <a:schemeClr val="bg1">
                  <a:lumMod val="50000"/>
                </a:schemeClr>
              </a:solidFill>
              <a:latin typeface="Courier"/>
              <a:cs typeface="Courier"/>
            </a:endParaRP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aParticleChange.Initialize</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GetInfo</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StoreDensityPreviousStep</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if</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HasLattice</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 == </a:t>
            </a:r>
            <a:r>
              <a:rPr lang="de-DE" dirty="0" err="1">
                <a:solidFill>
                  <a:schemeClr val="bg1">
                    <a:lumMod val="50000"/>
                  </a:schemeClr>
                </a:solidFill>
                <a:latin typeface="Courier"/>
                <a:cs typeface="Courier"/>
              </a:rPr>
              <a:t>true</a:t>
            </a:r>
            <a:r>
              <a:rPr lang="de-DE" dirty="0">
                <a:solidFill>
                  <a:schemeClr val="bg1">
                    <a:lumMod val="50000"/>
                  </a:schemeClr>
                </a:solidFill>
                <a:latin typeface="Courier"/>
                <a:cs typeface="Courier"/>
              </a:rPr>
              <a:t>) &amp;&amp;</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HasLatticeOnBoundaryPost</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 == </a:t>
            </a:r>
            <a:r>
              <a:rPr lang="de-DE" dirty="0" err="1">
                <a:solidFill>
                  <a:schemeClr val="bg1">
                    <a:lumMod val="50000"/>
                  </a:schemeClr>
                </a:solidFill>
                <a:latin typeface="Courier"/>
                <a:cs typeface="Courier"/>
              </a:rPr>
              <a:t>false</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UpdateParameters</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G4ThreeVector </a:t>
            </a:r>
            <a:r>
              <a:rPr lang="de-DE" dirty="0" err="1">
                <a:solidFill>
                  <a:schemeClr val="bg1">
                    <a:lumMod val="50000"/>
                  </a:schemeClr>
                </a:solidFill>
                <a:latin typeface="Courier"/>
                <a:cs typeface="Courier"/>
              </a:rPr>
              <a:t>vMomentum</a:t>
            </a:r>
            <a:r>
              <a:rPr lang="de-DE" dirty="0">
                <a:solidFill>
                  <a:schemeClr val="bg1">
                    <a:lumMod val="50000"/>
                  </a:schemeClr>
                </a:solidFill>
                <a:latin typeface="Courier"/>
                <a:cs typeface="Courier"/>
              </a:rPr>
              <a:t> =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GetInfo</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GetMomentumChanneled</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unit</a:t>
            </a:r>
            <a:r>
              <a:rPr lang="de-DE" dirty="0">
                <a:solidFill>
                  <a:schemeClr val="bg1">
                    <a:lumMod val="50000"/>
                  </a:schemeClr>
                </a:solidFill>
                <a:latin typeface="Courier"/>
                <a:cs typeface="Courier"/>
              </a:rPr>
              <a:t>();</a:t>
            </a:r>
          </a:p>
          <a:p>
            <a:pPr marL="0" indent="0">
              <a:buNone/>
            </a:pPr>
            <a:endParaRPr lang="de-DE" dirty="0">
              <a:solidFill>
                <a:schemeClr val="bg1">
                  <a:lumMod val="50000"/>
                </a:schemeClr>
              </a:solidFill>
              <a:latin typeface="Courier"/>
              <a:cs typeface="Courier"/>
            </a:endParaRPr>
          </a:p>
          <a:p>
            <a:pPr marL="0" indent="0">
              <a:buNone/>
            </a:pPr>
            <a:r>
              <a:rPr lang="de-DE" dirty="0">
                <a:solidFill>
                  <a:schemeClr val="bg1">
                    <a:lumMod val="50000"/>
                  </a:schemeClr>
                </a:solidFill>
                <a:latin typeface="Courier"/>
                <a:cs typeface="Courier"/>
              </a:rPr>
              <a:t>        G4ThreeVector </a:t>
            </a:r>
            <a:r>
              <a:rPr lang="de-DE" dirty="0" err="1">
                <a:solidFill>
                  <a:schemeClr val="bg1">
                    <a:lumMod val="50000"/>
                  </a:schemeClr>
                </a:solidFill>
                <a:latin typeface="Courier"/>
                <a:cs typeface="Courier"/>
              </a:rPr>
              <a:t>vPosition</a:t>
            </a:r>
            <a:r>
              <a:rPr lang="de-DE" dirty="0">
                <a:solidFill>
                  <a:schemeClr val="bg1">
                    <a:lumMod val="50000"/>
                  </a:schemeClr>
                </a:solidFill>
                <a:latin typeface="Courier"/>
                <a:cs typeface="Courier"/>
              </a:rPr>
              <a:t>;</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vPosition</a:t>
            </a:r>
            <a:r>
              <a:rPr lang="de-DE" dirty="0">
                <a:solidFill>
                  <a:schemeClr val="bg1">
                    <a:lumMod val="50000"/>
                  </a:schemeClr>
                </a:solidFill>
                <a:latin typeface="Courier"/>
                <a:cs typeface="Courier"/>
              </a:rPr>
              <a:t> =</a:t>
            </a:r>
          </a:p>
          <a:p>
            <a:pPr marL="0" indent="0">
              <a:buNone/>
            </a:pPr>
            <a:r>
              <a:rPr lang="de-DE" dirty="0">
                <a:solidFill>
                  <a:schemeClr val="bg1">
                    <a:lumMod val="50000"/>
                  </a:schemeClr>
                </a:solidFill>
                <a:latin typeface="Courier"/>
                <a:cs typeface="Courier"/>
              </a:rPr>
              <a:t>             </a:t>
            </a:r>
            <a:r>
              <a:rPr lang="de-DE" dirty="0" err="1">
                <a:solidFill>
                  <a:schemeClr val="bg1">
                    <a:lumMod val="50000"/>
                  </a:schemeClr>
                </a:solidFill>
                <a:latin typeface="Courier"/>
                <a:cs typeface="Courier"/>
              </a:rPr>
              <a:t>ComputePositionInTheCrystal</a:t>
            </a:r>
            <a:r>
              <a:rPr lang="de-DE" dirty="0">
                <a:solidFill>
                  <a:schemeClr val="bg1">
                    <a:lumMod val="50000"/>
                  </a:schemeClr>
                </a:solidFill>
                <a:latin typeface="Courier"/>
                <a:cs typeface="Courier"/>
              </a:rPr>
              <a:t>(</a:t>
            </a:r>
            <a:r>
              <a:rPr lang="de-DE" dirty="0" err="1">
                <a:solidFill>
                  <a:schemeClr val="bg1">
                    <a:lumMod val="50000"/>
                  </a:schemeClr>
                </a:solidFill>
                <a:latin typeface="Courier"/>
                <a:cs typeface="Courier"/>
              </a:rPr>
              <a:t>aTrack.GetStep</a:t>
            </a:r>
            <a:r>
              <a:rPr lang="de-DE" dirty="0">
                <a:solidFill>
                  <a:schemeClr val="bg1">
                    <a:lumMod val="50000"/>
                  </a:schemeClr>
                </a:solidFill>
                <a:latin typeface="Courier"/>
                <a:cs typeface="Courier"/>
              </a:rPr>
              <a:t>()-&gt;</a:t>
            </a:r>
            <a:r>
              <a:rPr lang="de-DE" dirty="0" err="1">
                <a:solidFill>
                  <a:schemeClr val="bg1">
                    <a:lumMod val="50000"/>
                  </a:schemeClr>
                </a:solidFill>
                <a:latin typeface="Courier"/>
                <a:cs typeface="Courier"/>
              </a:rPr>
              <a:t>GetPostStepPoint</a:t>
            </a:r>
            <a:r>
              <a:rPr lang="de-DE" dirty="0">
                <a:solidFill>
                  <a:schemeClr val="bg1">
                    <a:lumMod val="50000"/>
                  </a:schemeClr>
                </a:solidFill>
                <a:latin typeface="Courier"/>
                <a:cs typeface="Courier"/>
              </a:rPr>
              <a:t>(),</a:t>
            </a:r>
          </a:p>
          <a:p>
            <a:pPr marL="0" indent="0">
              <a:buNone/>
            </a:pPr>
            <a:r>
              <a:rPr lang="ro-RO" dirty="0">
                <a:solidFill>
                  <a:schemeClr val="bg1">
                    <a:lumMod val="50000"/>
                  </a:schemeClr>
                </a:solidFill>
                <a:latin typeface="Courier"/>
                <a:cs typeface="Courier"/>
              </a:rPr>
              <a:t>             aTrack);</a:t>
            </a:r>
          </a:p>
          <a:p>
            <a:pPr marL="0" indent="0">
              <a:buNone/>
            </a:pPr>
            <a:endParaRPr lang="ro-RO" dirty="0">
              <a:solidFill>
                <a:schemeClr val="bg1">
                  <a:lumMod val="50000"/>
                </a:schemeClr>
              </a:solidFill>
              <a:latin typeface="Courier"/>
              <a:cs typeface="Courier"/>
            </a:endParaRPr>
          </a:p>
          <a:p>
            <a:pPr marL="0" indent="0">
              <a:buNone/>
            </a:pPr>
            <a:r>
              <a:rPr lang="ro-RO" dirty="0">
                <a:solidFill>
                  <a:schemeClr val="bg1">
                    <a:lumMod val="50000"/>
                  </a:schemeClr>
                </a:solidFill>
                <a:latin typeface="Courier"/>
                <a:cs typeface="Courier"/>
              </a:rPr>
              <a:t>        </a:t>
            </a:r>
            <a:r>
              <a:rPr lang="ro-RO" dirty="0">
                <a:latin typeface="Courier"/>
                <a:cs typeface="Courier"/>
              </a:rPr>
              <a:t>GetXPL(aTrack)-&gt;ProjectMomentumVectorFromLatticeToWorld(vMomentum,</a:t>
            </a:r>
          </a:p>
          <a:p>
            <a:pPr marL="0" indent="0">
              <a:buNone/>
            </a:pPr>
            <a:r>
              <a:rPr lang="de-DE" dirty="0">
                <a:latin typeface="Courier"/>
                <a:cs typeface="Courier"/>
              </a:rPr>
              <a:t>                                                                </a:t>
            </a:r>
            <a:r>
              <a:rPr lang="de-DE" dirty="0" err="1">
                <a:latin typeface="Courier"/>
                <a:cs typeface="Courier"/>
              </a:rPr>
              <a:t>vPosition</a:t>
            </a:r>
            <a:r>
              <a:rPr lang="de-DE" dirty="0">
                <a:latin typeface="Courier"/>
                <a:cs typeface="Courier"/>
              </a:rPr>
              <a:t>);</a:t>
            </a:r>
          </a:p>
          <a:p>
            <a:pPr marL="0" indent="0">
              <a:buNone/>
            </a:pPr>
            <a:endParaRPr lang="de-DE" dirty="0">
              <a:solidFill>
                <a:schemeClr val="bg1">
                  <a:lumMod val="50000"/>
                </a:schemeClr>
              </a:solidFill>
              <a:latin typeface="Courier"/>
              <a:cs typeface="Courier"/>
            </a:endParaRPr>
          </a:p>
          <a:p>
            <a:pPr marL="0" indent="0">
              <a:buNone/>
            </a:pPr>
            <a:r>
              <a:rPr lang="de-DE" dirty="0">
                <a:solidFill>
                  <a:srgbClr val="292934"/>
                </a:solidFill>
                <a:latin typeface="Courier"/>
                <a:cs typeface="Courier"/>
              </a:rPr>
              <a:t>        </a:t>
            </a:r>
            <a:r>
              <a:rPr lang="de-DE" dirty="0" err="1">
                <a:solidFill>
                  <a:srgbClr val="292934"/>
                </a:solidFill>
                <a:latin typeface="Courier"/>
                <a:cs typeface="Courier"/>
              </a:rPr>
              <a:t>aParticleChange.ProposeMomentumDirection</a:t>
            </a:r>
            <a:r>
              <a:rPr lang="de-DE" dirty="0">
                <a:solidFill>
                  <a:srgbClr val="292934"/>
                </a:solidFill>
                <a:latin typeface="Courier"/>
                <a:cs typeface="Courier"/>
              </a:rPr>
              <a:t>(</a:t>
            </a:r>
            <a:r>
              <a:rPr lang="de-DE" dirty="0" err="1">
                <a:solidFill>
                  <a:srgbClr val="292934"/>
                </a:solidFill>
                <a:latin typeface="Courier"/>
                <a:cs typeface="Courier"/>
              </a:rPr>
              <a:t>vMomentum.unit</a:t>
            </a:r>
            <a:r>
              <a:rPr lang="de-DE" dirty="0">
                <a:solidFill>
                  <a:srgbClr val="292934"/>
                </a:solidFill>
                <a:latin typeface="Courier"/>
                <a:cs typeface="Courier"/>
              </a:rPr>
              <a:t>());</a:t>
            </a:r>
          </a:p>
          <a:p>
            <a:pPr marL="0" indent="0">
              <a:buNone/>
            </a:pPr>
            <a:r>
              <a:rPr lang="de-DE" dirty="0">
                <a:solidFill>
                  <a:schemeClr val="bg1">
                    <a:lumMod val="50000"/>
                  </a:schemeClr>
                </a:solidFill>
                <a:latin typeface="Courier"/>
                <a:cs typeface="Courier"/>
              </a:rPr>
              <a:t>    </a:t>
            </a:r>
            <a:r>
              <a:rPr lang="de-DE" dirty="0" smtClean="0">
                <a:solidFill>
                  <a:schemeClr val="bg1">
                    <a:lumMod val="50000"/>
                  </a:schemeClr>
                </a:solidFill>
                <a:latin typeface="Courier"/>
                <a:cs typeface="Courier"/>
              </a:rPr>
              <a:t>}</a:t>
            </a:r>
            <a:endParaRPr lang="de-DE" dirty="0">
              <a:solidFill>
                <a:schemeClr val="bg1">
                  <a:lumMod val="50000"/>
                </a:schemeClr>
              </a:solidFill>
              <a:latin typeface="Courier"/>
              <a:cs typeface="Courier"/>
            </a:endParaRPr>
          </a:p>
        </p:txBody>
      </p:sp>
      <p:sp>
        <p:nvSpPr>
          <p:cNvPr id="5" name="Rounded Rectangular Callout 4"/>
          <p:cNvSpPr/>
          <p:nvPr/>
        </p:nvSpPr>
        <p:spPr>
          <a:xfrm>
            <a:off x="3769360" y="4109720"/>
            <a:ext cx="4246880" cy="782320"/>
          </a:xfrm>
          <a:prstGeom prst="wedgeRoundRectCallout">
            <a:avLst>
              <a:gd name="adj1" fmla="val -32119"/>
              <a:gd name="adj2" fmla="val 9763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Propose a new direction of the particle, i.e. rotate the particle momentum</a:t>
            </a:r>
            <a:endParaRPr lang="en-US" dirty="0"/>
          </a:p>
        </p:txBody>
      </p:sp>
    </p:spTree>
    <p:extLst>
      <p:ext uri="{BB962C8B-B14F-4D97-AF65-F5344CB8AC3E}">
        <p14:creationId xmlns:p14="http://schemas.microsoft.com/office/powerpoint/2010/main" val="60892122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Channeling process</a:t>
            </a:r>
            <a:endParaRPr lang="en-US" dirty="0"/>
          </a:p>
        </p:txBody>
      </p:sp>
      <p:sp>
        <p:nvSpPr>
          <p:cNvPr id="8" name="Content Placeholder 7"/>
          <p:cNvSpPr>
            <a:spLocks noGrp="1"/>
          </p:cNvSpPr>
          <p:nvPr>
            <p:ph idx="1"/>
          </p:nvPr>
        </p:nvSpPr>
        <p:spPr/>
        <p:txBody>
          <a:bodyPr>
            <a:normAutofit/>
          </a:bodyPr>
          <a:lstStyle/>
          <a:p>
            <a:pPr marL="0" indent="0">
              <a:buNone/>
            </a:pPr>
            <a:r>
              <a:rPr lang="hu-HU" sz="1300" dirty="0" smtClean="0">
                <a:solidFill>
                  <a:schemeClr val="bg1">
                    <a:lumMod val="50000"/>
                  </a:schemeClr>
                </a:solidFill>
                <a:latin typeface="Courier"/>
                <a:cs typeface="Courier"/>
              </a:rPr>
              <a:t>else</a:t>
            </a:r>
            <a:r>
              <a:rPr lang="hu-HU" sz="1300" dirty="0">
                <a:solidFill>
                  <a:schemeClr val="bg1">
                    <a:lumMod val="50000"/>
                  </a:schemeClr>
                </a:solidFill>
                <a:latin typeface="Courier"/>
                <a:cs typeface="Courier"/>
              </a:rPr>
              <a:t>{</a:t>
            </a:r>
          </a:p>
          <a:p>
            <a:pPr marL="0" indent="0">
              <a:buNone/>
            </a:pPr>
            <a:r>
              <a:rPr lang="en-US" sz="1300" dirty="0">
                <a:solidFill>
                  <a:schemeClr val="bg1">
                    <a:lumMod val="50000"/>
                  </a:schemeClr>
                </a:solidFill>
                <a:latin typeface="Courier"/>
                <a:cs typeface="Courier"/>
              </a:rPr>
              <a:t>        // if the volume has no lattice it resets the density factors</a:t>
            </a:r>
          </a:p>
          <a:p>
            <a:pPr marL="0" indent="0">
              <a:buNone/>
            </a:pPr>
            <a:r>
              <a:rPr lang="en-US" sz="1300" dirty="0">
                <a:solidFill>
                  <a:schemeClr val="bg1">
                    <a:lumMod val="50000"/>
                  </a:schemeClr>
                </a:solidFill>
                <a:latin typeface="Courier"/>
                <a:cs typeface="Courier"/>
              </a:rPr>
              <a:t>        </a:t>
            </a:r>
            <a:r>
              <a:rPr lang="en-US" sz="1300" dirty="0" err="1">
                <a:latin typeface="Courier"/>
                <a:cs typeface="Courier"/>
              </a:rPr>
              <a:t>ResetDensity</a:t>
            </a:r>
            <a:r>
              <a:rPr lang="en-US" sz="1300" dirty="0">
                <a:latin typeface="Courier"/>
                <a:cs typeface="Courier"/>
              </a:rPr>
              <a:t>(</a:t>
            </a:r>
            <a:r>
              <a:rPr lang="en-US" sz="1300" dirty="0" err="1">
                <a:latin typeface="Courier"/>
                <a:cs typeface="Courier"/>
              </a:rPr>
              <a:t>aTrack</a:t>
            </a:r>
            <a:r>
              <a:rPr lang="en-US" sz="1300" dirty="0">
                <a:latin typeface="Courier"/>
                <a:cs typeface="Courier"/>
              </a:rPr>
              <a:t>);</a:t>
            </a:r>
          </a:p>
          <a:p>
            <a:pPr marL="0" indent="0">
              <a:buNone/>
            </a:pPr>
            <a:r>
              <a:rPr lang="en-US" sz="1300" dirty="0">
                <a:latin typeface="Courier"/>
                <a:cs typeface="Courier"/>
              </a:rPr>
              <a:t>        </a:t>
            </a:r>
            <a:r>
              <a:rPr lang="en-US" sz="1300" dirty="0" err="1">
                <a:latin typeface="Courier"/>
                <a:cs typeface="Courier"/>
              </a:rPr>
              <a:t>GetInfo</a:t>
            </a:r>
            <a:r>
              <a:rPr lang="en-US" sz="1300" dirty="0">
                <a:latin typeface="Courier"/>
                <a:cs typeface="Courier"/>
              </a:rPr>
              <a:t>(</a:t>
            </a:r>
            <a:r>
              <a:rPr lang="en-US" sz="1300" dirty="0" err="1">
                <a:latin typeface="Courier"/>
                <a:cs typeface="Courier"/>
              </a:rPr>
              <a:t>aTrack</a:t>
            </a:r>
            <a:r>
              <a:rPr lang="en-US" sz="1300" dirty="0">
                <a:latin typeface="Courier"/>
                <a:cs typeface="Courier"/>
              </a:rPr>
              <a:t>)-&gt;</a:t>
            </a:r>
            <a:r>
              <a:rPr lang="en-US" sz="1300" dirty="0" err="1">
                <a:latin typeface="Courier"/>
                <a:cs typeface="Courier"/>
              </a:rPr>
              <a:t>SetMomentumChanneled</a:t>
            </a:r>
            <a:r>
              <a:rPr lang="en-US" sz="1300" dirty="0">
                <a:latin typeface="Courier"/>
                <a:cs typeface="Courier"/>
              </a:rPr>
              <a:t>(G4ThreeVector(DBL_MAX,</a:t>
            </a:r>
          </a:p>
          <a:p>
            <a:pPr marL="0" indent="0">
              <a:buNone/>
            </a:pPr>
            <a:r>
              <a:rPr lang="de-DE" sz="1300" dirty="0">
                <a:latin typeface="Courier"/>
                <a:cs typeface="Courier"/>
              </a:rPr>
              <a:t>                                                            DBL_MAX,</a:t>
            </a:r>
          </a:p>
          <a:p>
            <a:pPr marL="0" indent="0">
              <a:buNone/>
            </a:pPr>
            <a:r>
              <a:rPr lang="de-DE" sz="1300" dirty="0">
                <a:latin typeface="Courier"/>
                <a:cs typeface="Courier"/>
              </a:rPr>
              <a:t>                                                            DBL_MAX));</a:t>
            </a:r>
          </a:p>
          <a:p>
            <a:pPr marL="0" indent="0">
              <a:buNone/>
            </a:pPr>
            <a:r>
              <a:rPr lang="de-DE" sz="1300" dirty="0">
                <a:latin typeface="Courier"/>
                <a:cs typeface="Courier"/>
              </a:rPr>
              <a:t>                                                            </a:t>
            </a:r>
          </a:p>
          <a:p>
            <a:pPr marL="0" indent="0">
              <a:buNone/>
            </a:pPr>
            <a:r>
              <a:rPr lang="de-DE" sz="1300" dirty="0">
                <a:latin typeface="Courier"/>
                <a:cs typeface="Courier"/>
              </a:rPr>
              <a:t>        </a:t>
            </a:r>
            <a:r>
              <a:rPr lang="de-DE" sz="1300" dirty="0" err="1">
                <a:latin typeface="Courier"/>
                <a:cs typeface="Courier"/>
              </a:rPr>
              <a:t>GetInfo</a:t>
            </a:r>
            <a:r>
              <a:rPr lang="de-DE" sz="1300" dirty="0">
                <a:latin typeface="Courier"/>
                <a:cs typeface="Courier"/>
              </a:rPr>
              <a:t>(</a:t>
            </a:r>
            <a:r>
              <a:rPr lang="de-DE" sz="1300" dirty="0" err="1">
                <a:latin typeface="Courier"/>
                <a:cs typeface="Courier"/>
              </a:rPr>
              <a:t>aTrack</a:t>
            </a:r>
            <a:r>
              <a:rPr lang="de-DE" sz="1300" dirty="0">
                <a:latin typeface="Courier"/>
                <a:cs typeface="Courier"/>
              </a:rPr>
              <a:t>)-&gt;</a:t>
            </a:r>
            <a:r>
              <a:rPr lang="de-DE" sz="1300" dirty="0" err="1">
                <a:latin typeface="Courier"/>
                <a:cs typeface="Courier"/>
              </a:rPr>
              <a:t>SetPositionChanneled</a:t>
            </a:r>
            <a:r>
              <a:rPr lang="de-DE" sz="1300" dirty="0">
                <a:latin typeface="Courier"/>
                <a:cs typeface="Courier"/>
              </a:rPr>
              <a:t>(G4ThreeVector(DBL_MAX,</a:t>
            </a:r>
          </a:p>
          <a:p>
            <a:pPr marL="0" indent="0">
              <a:buNone/>
            </a:pPr>
            <a:r>
              <a:rPr lang="de-DE" sz="1300" dirty="0">
                <a:latin typeface="Courier"/>
                <a:cs typeface="Courier"/>
              </a:rPr>
              <a:t>                                                            DBL_MAX,</a:t>
            </a:r>
          </a:p>
          <a:p>
            <a:pPr marL="0" indent="0">
              <a:buNone/>
            </a:pPr>
            <a:r>
              <a:rPr lang="de-DE" sz="1300" dirty="0">
                <a:latin typeface="Courier"/>
                <a:cs typeface="Courier"/>
              </a:rPr>
              <a:t>                                                            DBL_MAX));</a:t>
            </a:r>
          </a:p>
          <a:p>
            <a:pPr marL="0" indent="0">
              <a:buNone/>
            </a:pPr>
            <a:r>
              <a:rPr lang="de-DE" sz="1300" dirty="0">
                <a:solidFill>
                  <a:schemeClr val="bg1">
                    <a:lumMod val="50000"/>
                  </a:schemeClr>
                </a:solidFill>
                <a:latin typeface="Courier"/>
                <a:cs typeface="Courier"/>
              </a:rPr>
              <a:t>    }</a:t>
            </a:r>
          </a:p>
          <a:p>
            <a:pPr marL="0" indent="0">
              <a:buNone/>
            </a:pPr>
            <a:r>
              <a:rPr lang="de-DE" sz="1300" dirty="0">
                <a:solidFill>
                  <a:schemeClr val="bg1">
                    <a:lumMod val="50000"/>
                  </a:schemeClr>
                </a:solidFill>
                <a:latin typeface="Courier"/>
                <a:cs typeface="Courier"/>
              </a:rPr>
              <a:t>    </a:t>
            </a:r>
          </a:p>
          <a:p>
            <a:pPr marL="0" indent="0">
              <a:buNone/>
            </a:pPr>
            <a:r>
              <a:rPr lang="de-DE" sz="1300" dirty="0">
                <a:solidFill>
                  <a:schemeClr val="bg1">
                    <a:lumMod val="50000"/>
                  </a:schemeClr>
                </a:solidFill>
                <a:latin typeface="Courier"/>
                <a:cs typeface="Courier"/>
              </a:rPr>
              <a:t>    </a:t>
            </a:r>
            <a:r>
              <a:rPr lang="de-DE" sz="1300" dirty="0" err="1">
                <a:solidFill>
                  <a:schemeClr val="bg1">
                    <a:lumMod val="50000"/>
                  </a:schemeClr>
                </a:solidFill>
                <a:latin typeface="Courier"/>
                <a:cs typeface="Courier"/>
              </a:rPr>
              <a:t>return</a:t>
            </a:r>
            <a:r>
              <a:rPr lang="de-DE" sz="1300" dirty="0">
                <a:solidFill>
                  <a:schemeClr val="bg1">
                    <a:lumMod val="50000"/>
                  </a:schemeClr>
                </a:solidFill>
                <a:latin typeface="Courier"/>
                <a:cs typeface="Courier"/>
              </a:rPr>
              <a:t> &amp;</a:t>
            </a:r>
            <a:r>
              <a:rPr lang="de-DE" sz="1300" dirty="0" err="1">
                <a:solidFill>
                  <a:schemeClr val="bg1">
                    <a:lumMod val="50000"/>
                  </a:schemeClr>
                </a:solidFill>
                <a:latin typeface="Courier"/>
                <a:cs typeface="Courier"/>
              </a:rPr>
              <a:t>aParticleChange</a:t>
            </a:r>
            <a:r>
              <a:rPr lang="de-DE" sz="1300" dirty="0">
                <a:solidFill>
                  <a:schemeClr val="bg1">
                    <a:lumMod val="50000"/>
                  </a:schemeClr>
                </a:solidFill>
                <a:latin typeface="Courier"/>
                <a:cs typeface="Courier"/>
              </a:rPr>
              <a:t>;</a:t>
            </a:r>
          </a:p>
          <a:p>
            <a:pPr marL="0" indent="0">
              <a:buNone/>
            </a:pPr>
            <a:r>
              <a:rPr lang="de-DE" sz="1300" dirty="0">
                <a:solidFill>
                  <a:schemeClr val="bg1">
                    <a:lumMod val="50000"/>
                  </a:schemeClr>
                </a:solidFill>
                <a:latin typeface="Courier"/>
                <a:cs typeface="Courier"/>
              </a:rPr>
              <a:t>}</a:t>
            </a:r>
          </a:p>
          <a:p>
            <a:pPr marL="0" indent="0">
              <a:buNone/>
            </a:pPr>
            <a:endParaRPr lang="en-US" sz="1300" dirty="0">
              <a:solidFill>
                <a:schemeClr val="bg1">
                  <a:lumMod val="50000"/>
                </a:schemeClr>
              </a:solidFill>
              <a:latin typeface="Courier"/>
              <a:cs typeface="Courier"/>
            </a:endParaRPr>
          </a:p>
        </p:txBody>
      </p:sp>
      <p:sp>
        <p:nvSpPr>
          <p:cNvPr id="2" name="Rounded Rectangular Callout 1"/>
          <p:cNvSpPr/>
          <p:nvPr/>
        </p:nvSpPr>
        <p:spPr>
          <a:xfrm>
            <a:off x="3037840" y="4907280"/>
            <a:ext cx="5080000" cy="1361440"/>
          </a:xfrm>
          <a:prstGeom prst="wedgeRoundRectCallout">
            <a:avLst>
              <a:gd name="adj1" fmla="val 6826"/>
              <a:gd name="adj2" fmla="val -12033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the volume does is not a crystal, reset the </a:t>
            </a:r>
            <a:r>
              <a:rPr lang="en-US" dirty="0"/>
              <a:t>stored </a:t>
            </a:r>
            <a:r>
              <a:rPr lang="en-US" dirty="0" smtClean="0"/>
              <a:t> position in the channel, the </a:t>
            </a:r>
            <a:r>
              <a:rPr lang="en-US" dirty="0"/>
              <a:t>stored </a:t>
            </a:r>
            <a:r>
              <a:rPr lang="en-US" dirty="0" smtClean="0"/>
              <a:t>transverse momentum and set to 1 de density ratio of nuclei and electrons</a:t>
            </a:r>
            <a:endParaRPr lang="en-US" dirty="0"/>
          </a:p>
        </p:txBody>
      </p:sp>
    </p:spTree>
    <p:extLst>
      <p:ext uri="{BB962C8B-B14F-4D97-AF65-F5344CB8AC3E}">
        <p14:creationId xmlns:p14="http://schemas.microsoft.com/office/powerpoint/2010/main" val="263890226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Wrapper</a:t>
            </a:r>
            <a:endParaRPr lang="en-US" dirty="0"/>
          </a:p>
        </p:txBody>
      </p:sp>
      <p:sp>
        <p:nvSpPr>
          <p:cNvPr id="3" name="Content Placeholder 2"/>
          <p:cNvSpPr>
            <a:spLocks noGrp="1"/>
          </p:cNvSpPr>
          <p:nvPr>
            <p:ph idx="1"/>
          </p:nvPr>
        </p:nvSpPr>
        <p:spPr/>
        <p:txBody>
          <a:bodyPr>
            <a:noAutofit/>
          </a:bodyPr>
          <a:lstStyle/>
          <a:p>
            <a:pPr marL="0" indent="0">
              <a:buNone/>
            </a:pPr>
            <a:r>
              <a:rPr lang="en-US" sz="1200" dirty="0">
                <a:solidFill>
                  <a:srgbClr val="292934"/>
                </a:solidFill>
                <a:latin typeface="Courier"/>
                <a:cs typeface="Courier"/>
              </a:rPr>
              <a:t>G4double </a:t>
            </a:r>
            <a:r>
              <a:rPr lang="en-US" sz="1200" dirty="0" err="1">
                <a:solidFill>
                  <a:srgbClr val="292934"/>
                </a:solidFill>
                <a:latin typeface="Courier"/>
                <a:cs typeface="Courier"/>
              </a:rPr>
              <a:t>XWrapperDiscreteProcess</a:t>
            </a:r>
            <a:r>
              <a:rPr lang="en-US" sz="1200" dirty="0">
                <a:solidFill>
                  <a:srgbClr val="292934"/>
                </a:solidFill>
                <a:latin typeface="Courier"/>
                <a:cs typeface="Courier"/>
              </a:rPr>
              <a:t>::</a:t>
            </a:r>
          </a:p>
          <a:p>
            <a:pPr marL="0" indent="0">
              <a:buNone/>
            </a:pPr>
            <a:r>
              <a:rPr lang="en-US" sz="1200" dirty="0" err="1">
                <a:solidFill>
                  <a:srgbClr val="292934"/>
                </a:solidFill>
                <a:latin typeface="Courier"/>
                <a:cs typeface="Courier"/>
              </a:rPr>
              <a:t>PostStepGetPhysicalInteractionLength</a:t>
            </a:r>
            <a:r>
              <a:rPr lang="en-US" sz="1200" dirty="0">
                <a:solidFill>
                  <a:srgbClr val="292934"/>
                </a:solidFill>
                <a:latin typeface="Courier"/>
                <a:cs typeface="Courier"/>
              </a:rPr>
              <a:t> (</a:t>
            </a:r>
            <a:r>
              <a:rPr lang="en-US" sz="1200" dirty="0" err="1">
                <a:solidFill>
                  <a:srgbClr val="292934"/>
                </a:solidFill>
                <a:latin typeface="Courier"/>
                <a:cs typeface="Courier"/>
              </a:rPr>
              <a:t>const</a:t>
            </a:r>
            <a:r>
              <a:rPr lang="en-US" sz="1200" dirty="0">
                <a:solidFill>
                  <a:srgbClr val="292934"/>
                </a:solidFill>
                <a:latin typeface="Courier"/>
                <a:cs typeface="Courier"/>
              </a:rPr>
              <a:t> G4Track &amp;</a:t>
            </a:r>
            <a:r>
              <a:rPr lang="en-US" sz="1200" dirty="0" err="1">
                <a:solidFill>
                  <a:srgbClr val="292934"/>
                </a:solidFill>
                <a:latin typeface="Courier"/>
                <a:cs typeface="Courier"/>
              </a:rPr>
              <a:t>aTrack</a:t>
            </a:r>
            <a:r>
              <a:rPr lang="en-US" sz="1200" dirty="0">
                <a:solidFill>
                  <a:srgbClr val="292934"/>
                </a:solidFill>
                <a:latin typeface="Courier"/>
                <a:cs typeface="Courier"/>
              </a:rPr>
              <a:t>,</a:t>
            </a:r>
          </a:p>
          <a:p>
            <a:pPr marL="0" indent="0">
              <a:buNone/>
            </a:pPr>
            <a:r>
              <a:rPr lang="en-US" sz="1200" dirty="0">
                <a:solidFill>
                  <a:srgbClr val="292934"/>
                </a:solidFill>
                <a:latin typeface="Courier"/>
                <a:cs typeface="Courier"/>
              </a:rPr>
              <a:t>                                      G4double </a:t>
            </a:r>
            <a:r>
              <a:rPr lang="en-US" sz="1200" dirty="0" err="1">
                <a:solidFill>
                  <a:srgbClr val="292934"/>
                </a:solidFill>
                <a:latin typeface="Courier"/>
                <a:cs typeface="Courier"/>
              </a:rPr>
              <a:t>previousStepSize</a:t>
            </a:r>
            <a:r>
              <a:rPr lang="en-US" sz="1200" dirty="0">
                <a:solidFill>
                  <a:srgbClr val="292934"/>
                </a:solidFill>
                <a:latin typeface="Courier"/>
                <a:cs typeface="Courier"/>
              </a:rPr>
              <a:t>,</a:t>
            </a:r>
          </a:p>
          <a:p>
            <a:pPr marL="0" indent="0">
              <a:buNone/>
            </a:pPr>
            <a:r>
              <a:rPr lang="de-DE" sz="1200" dirty="0">
                <a:solidFill>
                  <a:srgbClr val="292934"/>
                </a:solidFill>
                <a:latin typeface="Courier"/>
                <a:cs typeface="Courier"/>
              </a:rPr>
              <a:t>                                      G4ForceCondition *</a:t>
            </a:r>
            <a:r>
              <a:rPr lang="de-DE" sz="1200" dirty="0" err="1">
                <a:solidFill>
                  <a:srgbClr val="292934"/>
                </a:solidFill>
                <a:latin typeface="Courier"/>
                <a:cs typeface="Courier"/>
              </a:rPr>
              <a:t>condition</a:t>
            </a:r>
            <a:r>
              <a:rPr lang="de-DE" sz="1200" dirty="0">
                <a:solidFill>
                  <a:srgbClr val="292934"/>
                </a:solidFill>
                <a:latin typeface="Courier"/>
                <a:cs typeface="Courier"/>
              </a:rPr>
              <a:t>){</a:t>
            </a:r>
          </a:p>
          <a:p>
            <a:pPr marL="0" indent="0">
              <a:buNone/>
            </a:pPr>
            <a:endParaRPr lang="de-DE" sz="1200" dirty="0">
              <a:solidFill>
                <a:srgbClr val="292934"/>
              </a:solidFill>
              <a:latin typeface="Courier"/>
              <a:cs typeface="Courier"/>
            </a:endParaRPr>
          </a:p>
          <a:p>
            <a:pPr marL="0" indent="0">
              <a:buNone/>
            </a:pPr>
            <a:r>
              <a:rPr lang="de-DE" sz="1200" dirty="0" smtClean="0">
                <a:solidFill>
                  <a:srgbClr val="292934"/>
                </a:solidFill>
                <a:latin typeface="Courier"/>
                <a:cs typeface="Courier"/>
              </a:rPr>
              <a:t>[...]</a:t>
            </a:r>
          </a:p>
          <a:p>
            <a:pPr marL="0" indent="0">
              <a:buNone/>
            </a:pPr>
            <a:r>
              <a:rPr lang="de-DE" sz="1200" dirty="0" err="1" smtClean="0">
                <a:solidFill>
                  <a:srgbClr val="292934"/>
                </a:solidFill>
                <a:latin typeface="Courier"/>
                <a:cs typeface="Courier"/>
              </a:rPr>
              <a:t>if</a:t>
            </a:r>
            <a:r>
              <a:rPr lang="de-DE" sz="1200" dirty="0" smtClean="0">
                <a:solidFill>
                  <a:srgbClr val="292934"/>
                </a:solidFill>
                <a:latin typeface="Courier"/>
                <a:cs typeface="Courier"/>
              </a:rPr>
              <a:t> </a:t>
            </a:r>
            <a:r>
              <a:rPr lang="de-DE" sz="1200" dirty="0">
                <a:solidFill>
                  <a:srgbClr val="292934"/>
                </a:solidFill>
                <a:latin typeface="Courier"/>
                <a:cs typeface="Courier"/>
              </a:rPr>
              <a:t>( (</a:t>
            </a:r>
            <a:r>
              <a:rPr lang="de-DE" sz="1200" dirty="0" err="1">
                <a:solidFill>
                  <a:srgbClr val="292934"/>
                </a:solidFill>
                <a:latin typeface="Courier"/>
                <a:cs typeface="Courier"/>
              </a:rPr>
              <a:t>previousStepSize</a:t>
            </a:r>
            <a:r>
              <a:rPr lang="de-DE" sz="1200" dirty="0">
                <a:solidFill>
                  <a:srgbClr val="292934"/>
                </a:solidFill>
                <a:latin typeface="Courier"/>
                <a:cs typeface="Courier"/>
              </a:rPr>
              <a:t> &lt; 0.0) </a:t>
            </a:r>
            <a:r>
              <a:rPr lang="de-DE" sz="1200" dirty="0" smtClean="0">
                <a:solidFill>
                  <a:srgbClr val="292934"/>
                </a:solidFill>
                <a:latin typeface="Courier"/>
                <a:cs typeface="Courier"/>
              </a:rPr>
              <a:t>|| (</a:t>
            </a:r>
            <a:r>
              <a:rPr lang="de-DE" sz="1200" dirty="0" err="1">
                <a:solidFill>
                  <a:srgbClr val="292934"/>
                </a:solidFill>
                <a:latin typeface="Courier"/>
                <a:cs typeface="Courier"/>
              </a:rPr>
              <a:t>theNumberOfInteractionLengthLeft</a:t>
            </a:r>
            <a:r>
              <a:rPr lang="de-DE" sz="1200" dirty="0">
                <a:solidFill>
                  <a:srgbClr val="292934"/>
                </a:solidFill>
                <a:latin typeface="Courier"/>
                <a:cs typeface="Courier"/>
              </a:rPr>
              <a:t>&lt;=0.0)</a:t>
            </a:r>
            <a:r>
              <a:rPr lang="de-DE" sz="1200" dirty="0" smtClean="0">
                <a:solidFill>
                  <a:srgbClr val="292934"/>
                </a:solidFill>
                <a:latin typeface="Courier"/>
                <a:cs typeface="Courier"/>
              </a:rPr>
              <a:t>)</a:t>
            </a:r>
          </a:p>
          <a:p>
            <a:pPr marL="0" indent="0">
              <a:buNone/>
            </a:pPr>
            <a:r>
              <a:rPr lang="de-DE" sz="1200" dirty="0">
                <a:solidFill>
                  <a:srgbClr val="292934"/>
                </a:solidFill>
                <a:latin typeface="Courier"/>
                <a:cs typeface="Courier"/>
              </a:rPr>
              <a:t>	</a:t>
            </a:r>
            <a:r>
              <a:rPr lang="de-DE" sz="1200" dirty="0" err="1" smtClean="0">
                <a:solidFill>
                  <a:srgbClr val="292934"/>
                </a:solidFill>
                <a:latin typeface="Courier"/>
                <a:cs typeface="Courier"/>
              </a:rPr>
              <a:t>ResetNumberOfInteractionLengthLeft</a:t>
            </a:r>
            <a:r>
              <a:rPr lang="de-DE" sz="1200" dirty="0">
                <a:solidFill>
                  <a:srgbClr val="292934"/>
                </a:solidFill>
                <a:latin typeface="Courier"/>
                <a:cs typeface="Courier"/>
              </a:rPr>
              <a:t>();</a:t>
            </a:r>
          </a:p>
          <a:p>
            <a:pPr marL="0" indent="0">
              <a:buNone/>
            </a:pPr>
            <a:r>
              <a:rPr lang="en-US" sz="1200" dirty="0" smtClean="0">
                <a:solidFill>
                  <a:srgbClr val="292934"/>
                </a:solidFill>
                <a:latin typeface="Courier"/>
                <a:cs typeface="Courier"/>
              </a:rPr>
              <a:t>} </a:t>
            </a:r>
            <a:r>
              <a:rPr lang="en-US" sz="1200" dirty="0">
                <a:solidFill>
                  <a:srgbClr val="292934"/>
                </a:solidFill>
                <a:latin typeface="Courier"/>
                <a:cs typeface="Courier"/>
              </a:rPr>
              <a:t>else if ( </a:t>
            </a:r>
            <a:r>
              <a:rPr lang="en-US" sz="1200" dirty="0" err="1">
                <a:solidFill>
                  <a:srgbClr val="292934"/>
                </a:solidFill>
                <a:latin typeface="Courier"/>
                <a:cs typeface="Courier"/>
              </a:rPr>
              <a:t>previousStepSize</a:t>
            </a:r>
            <a:r>
              <a:rPr lang="en-US" sz="1200" dirty="0">
                <a:solidFill>
                  <a:srgbClr val="292934"/>
                </a:solidFill>
                <a:latin typeface="Courier"/>
                <a:cs typeface="Courier"/>
              </a:rPr>
              <a:t> &gt; 0.0) {</a:t>
            </a:r>
          </a:p>
          <a:p>
            <a:pPr marL="0" indent="0">
              <a:buNone/>
            </a:pPr>
            <a:r>
              <a:rPr lang="en-US" sz="1200" dirty="0" smtClean="0">
                <a:solidFill>
                  <a:srgbClr val="292934"/>
                </a:solidFill>
                <a:latin typeface="Courier"/>
                <a:cs typeface="Courier"/>
              </a:rPr>
              <a:t>	</a:t>
            </a:r>
            <a:r>
              <a:rPr lang="en-US" sz="1200" dirty="0" err="1" smtClean="0">
                <a:solidFill>
                  <a:srgbClr val="292934"/>
                </a:solidFill>
                <a:latin typeface="Courier"/>
                <a:cs typeface="Courier"/>
              </a:rPr>
              <a:t>SubtractNumberOfInteractionLengthLeft</a:t>
            </a:r>
            <a:r>
              <a:rPr lang="en-US" sz="1200" dirty="0">
                <a:solidFill>
                  <a:srgbClr val="292934"/>
                </a:solidFill>
                <a:latin typeface="Courier"/>
                <a:cs typeface="Courier"/>
              </a:rPr>
              <a:t>(</a:t>
            </a:r>
            <a:r>
              <a:rPr lang="en-US" sz="1200" dirty="0" err="1" smtClean="0">
                <a:solidFill>
                  <a:srgbClr val="292934"/>
                </a:solidFill>
                <a:latin typeface="Courier"/>
                <a:cs typeface="Courier"/>
              </a:rPr>
              <a:t>previousStepSize</a:t>
            </a:r>
            <a:r>
              <a:rPr lang="en-US" sz="1200" dirty="0" smtClean="0">
                <a:solidFill>
                  <a:srgbClr val="292934"/>
                </a:solidFill>
                <a:latin typeface="Courier"/>
                <a:cs typeface="Courier"/>
              </a:rPr>
              <a:t>*</a:t>
            </a:r>
            <a:r>
              <a:rPr lang="en-US" sz="1200" dirty="0" err="1" smtClean="0">
                <a:solidFill>
                  <a:srgbClr val="292934"/>
                </a:solidFill>
                <a:latin typeface="Courier"/>
                <a:cs typeface="Courier"/>
              </a:rPr>
              <a:t>vDensityPreviousStep</a:t>
            </a:r>
            <a:r>
              <a:rPr lang="en-US" sz="1200" dirty="0">
                <a:solidFill>
                  <a:srgbClr val="292934"/>
                </a:solidFill>
                <a:latin typeface="Courier"/>
                <a:cs typeface="Courier"/>
              </a:rPr>
              <a:t>)</a:t>
            </a:r>
            <a:r>
              <a:rPr lang="en-US" sz="1200" dirty="0" smtClean="0">
                <a:solidFill>
                  <a:srgbClr val="292934"/>
                </a:solidFill>
                <a:latin typeface="Courier"/>
                <a:cs typeface="Courier"/>
              </a:rPr>
              <a:t>;</a:t>
            </a:r>
          </a:p>
          <a:p>
            <a:pPr marL="0" indent="0">
              <a:buNone/>
            </a:pPr>
            <a:r>
              <a:rPr lang="en-US" sz="1200" dirty="0" smtClean="0">
                <a:solidFill>
                  <a:srgbClr val="292934"/>
                </a:solidFill>
                <a:latin typeface="Courier"/>
                <a:cs typeface="Courier"/>
              </a:rPr>
              <a:t>} </a:t>
            </a:r>
            <a:r>
              <a:rPr lang="en-US" sz="1200" dirty="0">
                <a:solidFill>
                  <a:srgbClr val="292934"/>
                </a:solidFill>
                <a:latin typeface="Courier"/>
                <a:cs typeface="Courier"/>
              </a:rPr>
              <a:t>else </a:t>
            </a:r>
            <a:r>
              <a:rPr lang="en-US" sz="1200" dirty="0" smtClean="0">
                <a:solidFill>
                  <a:srgbClr val="292934"/>
                </a:solidFill>
                <a:latin typeface="Courier"/>
                <a:cs typeface="Courier"/>
              </a:rPr>
              <a:t>{}</a:t>
            </a:r>
          </a:p>
          <a:p>
            <a:pPr marL="0" indent="0">
              <a:buNone/>
            </a:pPr>
            <a:r>
              <a:rPr lang="de-DE" sz="1200" dirty="0" smtClean="0">
                <a:solidFill>
                  <a:srgbClr val="292934"/>
                </a:solidFill>
                <a:latin typeface="Courier"/>
                <a:cs typeface="Courier"/>
              </a:rPr>
              <a:t>G4double </a:t>
            </a:r>
            <a:r>
              <a:rPr lang="de-DE" sz="1200" dirty="0" err="1">
                <a:solidFill>
                  <a:srgbClr val="292934"/>
                </a:solidFill>
                <a:latin typeface="Courier"/>
                <a:cs typeface="Courier"/>
              </a:rPr>
              <a:t>regIntLength</a:t>
            </a:r>
            <a:r>
              <a:rPr lang="de-DE" sz="1200" dirty="0">
                <a:solidFill>
                  <a:srgbClr val="292934"/>
                </a:solidFill>
                <a:latin typeface="Courier"/>
                <a:cs typeface="Courier"/>
              </a:rPr>
              <a:t> </a:t>
            </a:r>
            <a:r>
              <a:rPr lang="de-DE" sz="1200" dirty="0" smtClean="0">
                <a:solidFill>
                  <a:srgbClr val="292934"/>
                </a:solidFill>
                <a:latin typeface="Courier"/>
                <a:cs typeface="Courier"/>
              </a:rPr>
              <a:t>=</a:t>
            </a:r>
          </a:p>
          <a:p>
            <a:pPr marL="0" indent="0">
              <a:buNone/>
            </a:pPr>
            <a:r>
              <a:rPr lang="de-DE" sz="1200" dirty="0" err="1" smtClean="0">
                <a:solidFill>
                  <a:srgbClr val="292934"/>
                </a:solidFill>
                <a:latin typeface="Courier"/>
                <a:cs typeface="Courier"/>
              </a:rPr>
              <a:t>fRegisteredProcess</a:t>
            </a:r>
            <a:r>
              <a:rPr lang="de-DE" sz="1200" dirty="0">
                <a:solidFill>
                  <a:srgbClr val="292934"/>
                </a:solidFill>
                <a:latin typeface="Courier"/>
                <a:cs typeface="Courier"/>
              </a:rPr>
              <a:t>-&gt;</a:t>
            </a:r>
            <a:r>
              <a:rPr lang="de-DE" sz="1200" dirty="0" err="1">
                <a:solidFill>
                  <a:srgbClr val="292934"/>
                </a:solidFill>
                <a:latin typeface="Courier"/>
                <a:cs typeface="Courier"/>
              </a:rPr>
              <a:t>PostStepGetPhysicalInteractionLength</a:t>
            </a:r>
            <a:r>
              <a:rPr lang="de-DE" sz="1200" dirty="0">
                <a:solidFill>
                  <a:srgbClr val="292934"/>
                </a:solidFill>
                <a:latin typeface="Courier"/>
                <a:cs typeface="Courier"/>
              </a:rPr>
              <a:t>(</a:t>
            </a:r>
            <a:r>
              <a:rPr lang="de-DE" sz="1200" dirty="0" err="1">
                <a:solidFill>
                  <a:srgbClr val="292934"/>
                </a:solidFill>
                <a:latin typeface="Courier"/>
                <a:cs typeface="Courier"/>
              </a:rPr>
              <a:t>aTrack</a:t>
            </a:r>
            <a:r>
              <a:rPr lang="de-DE" sz="1200" dirty="0" smtClean="0">
                <a:solidFill>
                  <a:srgbClr val="292934"/>
                </a:solidFill>
                <a:latin typeface="Courier"/>
                <a:cs typeface="Courier"/>
              </a:rPr>
              <a:t>,</a:t>
            </a:r>
          </a:p>
          <a:p>
            <a:pPr marL="0" indent="0">
              <a:buNone/>
            </a:pPr>
            <a:r>
              <a:rPr lang="de-DE" sz="1200" dirty="0">
                <a:solidFill>
                  <a:srgbClr val="292934"/>
                </a:solidFill>
                <a:latin typeface="Courier"/>
                <a:cs typeface="Courier"/>
              </a:rPr>
              <a:t>	</a:t>
            </a:r>
            <a:r>
              <a:rPr lang="de-DE" sz="1200" dirty="0" smtClean="0">
                <a:solidFill>
                  <a:srgbClr val="292934"/>
                </a:solidFill>
                <a:latin typeface="Courier"/>
                <a:cs typeface="Courier"/>
              </a:rPr>
              <a:t>			</a:t>
            </a:r>
            <a:r>
              <a:rPr lang="en-US" sz="1200" dirty="0" err="1" smtClean="0">
                <a:solidFill>
                  <a:srgbClr val="292934"/>
                </a:solidFill>
                <a:latin typeface="Courier"/>
                <a:cs typeface="Courier"/>
              </a:rPr>
              <a:t>previousStepSize</a:t>
            </a:r>
            <a:r>
              <a:rPr lang="en-US" sz="1200" dirty="0" smtClean="0">
                <a:solidFill>
                  <a:srgbClr val="292934"/>
                </a:solidFill>
                <a:latin typeface="Courier"/>
                <a:cs typeface="Courier"/>
              </a:rPr>
              <a:t>*</a:t>
            </a:r>
            <a:r>
              <a:rPr lang="en-US" sz="1200" dirty="0" err="1" smtClean="0">
                <a:solidFill>
                  <a:srgbClr val="292934"/>
                </a:solidFill>
                <a:latin typeface="Courier"/>
                <a:cs typeface="Courier"/>
              </a:rPr>
              <a:t>vDensityPreviousStep</a:t>
            </a:r>
            <a:r>
              <a:rPr lang="en-US" sz="1200" dirty="0" smtClean="0">
                <a:solidFill>
                  <a:srgbClr val="292934"/>
                </a:solidFill>
                <a:latin typeface="Courier"/>
                <a:cs typeface="Courier"/>
              </a:rPr>
              <a:t>,</a:t>
            </a:r>
          </a:p>
          <a:p>
            <a:pPr marL="0" indent="0">
              <a:buNone/>
            </a:pPr>
            <a:r>
              <a:rPr lang="en-US" sz="1200" dirty="0" smtClean="0">
                <a:solidFill>
                  <a:srgbClr val="292934"/>
                </a:solidFill>
                <a:latin typeface="Courier"/>
                <a:cs typeface="Courier"/>
              </a:rPr>
              <a:t>[</a:t>
            </a:r>
            <a:r>
              <a:rPr lang="en-US" sz="1200" dirty="0">
                <a:solidFill>
                  <a:srgbClr val="292934"/>
                </a:solidFill>
                <a:latin typeface="Courier"/>
                <a:cs typeface="Courier"/>
              </a:rPr>
              <a:t>...]</a:t>
            </a:r>
            <a:endParaRPr lang="en-US" sz="1200" dirty="0" smtClean="0">
              <a:solidFill>
                <a:srgbClr val="292934"/>
              </a:solidFill>
              <a:latin typeface="Courier"/>
              <a:cs typeface="Courier"/>
            </a:endParaRPr>
          </a:p>
          <a:p>
            <a:pPr marL="0" indent="0">
              <a:buNone/>
            </a:pPr>
            <a:r>
              <a:rPr lang="en-US" sz="1200" dirty="0" err="1" smtClean="0">
                <a:solidFill>
                  <a:srgbClr val="292934"/>
                </a:solidFill>
                <a:latin typeface="Courier"/>
                <a:cs typeface="Courier"/>
              </a:rPr>
              <a:t>currentInteractionLength</a:t>
            </a:r>
            <a:r>
              <a:rPr lang="en-US" sz="1200" dirty="0" smtClean="0">
                <a:solidFill>
                  <a:srgbClr val="292934"/>
                </a:solidFill>
                <a:latin typeface="Courier"/>
                <a:cs typeface="Courier"/>
              </a:rPr>
              <a:t> </a:t>
            </a:r>
            <a:r>
              <a:rPr lang="en-US" sz="1200" dirty="0">
                <a:solidFill>
                  <a:srgbClr val="292934"/>
                </a:solidFill>
                <a:latin typeface="Courier"/>
                <a:cs typeface="Courier"/>
              </a:rPr>
              <a:t>= </a:t>
            </a:r>
            <a:r>
              <a:rPr lang="en-US" sz="1200" dirty="0" err="1" smtClean="0">
                <a:solidFill>
                  <a:srgbClr val="292934"/>
                </a:solidFill>
                <a:latin typeface="Courier"/>
                <a:cs typeface="Courier"/>
              </a:rPr>
              <a:t>regIntLength</a:t>
            </a:r>
            <a:r>
              <a:rPr lang="en-US" sz="1200" dirty="0" smtClean="0">
                <a:solidFill>
                  <a:srgbClr val="292934"/>
                </a:solidFill>
                <a:latin typeface="Courier"/>
                <a:cs typeface="Courier"/>
              </a:rPr>
              <a:t>;</a:t>
            </a:r>
          </a:p>
          <a:p>
            <a:pPr marL="0" indent="0">
              <a:buNone/>
            </a:pPr>
            <a:r>
              <a:rPr lang="en-US" sz="1200" dirty="0" smtClean="0">
                <a:solidFill>
                  <a:srgbClr val="292934"/>
                </a:solidFill>
                <a:latin typeface="Courier"/>
                <a:cs typeface="Courier"/>
              </a:rPr>
              <a:t>[...]</a:t>
            </a:r>
          </a:p>
          <a:p>
            <a:pPr marL="0" indent="0">
              <a:buNone/>
            </a:pPr>
            <a:r>
              <a:rPr lang="en-US" sz="1200" dirty="0" smtClean="0">
                <a:solidFill>
                  <a:srgbClr val="292934"/>
                </a:solidFill>
                <a:latin typeface="Courier"/>
                <a:cs typeface="Courier"/>
              </a:rPr>
              <a:t>if</a:t>
            </a:r>
            <a:r>
              <a:rPr lang="en-US" sz="1200" dirty="0">
                <a:solidFill>
                  <a:srgbClr val="292934"/>
                </a:solidFill>
                <a:latin typeface="Courier"/>
                <a:cs typeface="Courier"/>
              </a:rPr>
              <a:t>(</a:t>
            </a:r>
            <a:r>
              <a:rPr lang="en-US" sz="1200" dirty="0" err="1">
                <a:solidFill>
                  <a:srgbClr val="292934"/>
                </a:solidFill>
                <a:latin typeface="Courier"/>
                <a:cs typeface="Courier"/>
              </a:rPr>
              <a:t>vDensity</a:t>
            </a:r>
            <a:r>
              <a:rPr lang="en-US" sz="1200" dirty="0">
                <a:solidFill>
                  <a:srgbClr val="292934"/>
                </a:solidFill>
                <a:latin typeface="Courier"/>
                <a:cs typeface="Courier"/>
              </a:rPr>
              <a:t> == 0.) return DBL_MAX;</a:t>
            </a:r>
          </a:p>
          <a:p>
            <a:pPr marL="0" indent="0">
              <a:buNone/>
            </a:pPr>
            <a:r>
              <a:rPr lang="en-US" sz="1200" dirty="0" err="1" smtClean="0">
                <a:solidFill>
                  <a:srgbClr val="292934"/>
                </a:solidFill>
                <a:latin typeface="Courier"/>
                <a:cs typeface="Courier"/>
              </a:rPr>
              <a:t>currentInteractionLength</a:t>
            </a:r>
            <a:r>
              <a:rPr lang="en-US" sz="1200" dirty="0" smtClean="0">
                <a:solidFill>
                  <a:srgbClr val="292934"/>
                </a:solidFill>
                <a:latin typeface="Courier"/>
                <a:cs typeface="Courier"/>
              </a:rPr>
              <a:t> </a:t>
            </a:r>
            <a:r>
              <a:rPr lang="en-US" sz="1200" dirty="0">
                <a:solidFill>
                  <a:srgbClr val="292934"/>
                </a:solidFill>
                <a:latin typeface="Courier"/>
                <a:cs typeface="Courier"/>
              </a:rPr>
              <a:t>/= </a:t>
            </a:r>
            <a:r>
              <a:rPr lang="en-US" sz="1200" dirty="0" err="1">
                <a:solidFill>
                  <a:srgbClr val="292934"/>
                </a:solidFill>
                <a:latin typeface="Courier"/>
                <a:cs typeface="Courier"/>
              </a:rPr>
              <a:t>vDensity</a:t>
            </a:r>
            <a:r>
              <a:rPr lang="en-US" sz="1200" dirty="0">
                <a:solidFill>
                  <a:srgbClr val="292934"/>
                </a:solidFill>
                <a:latin typeface="Courier"/>
                <a:cs typeface="Courier"/>
              </a:rPr>
              <a:t>;</a:t>
            </a:r>
          </a:p>
          <a:p>
            <a:pPr marL="0" indent="0">
              <a:buNone/>
            </a:pPr>
            <a:r>
              <a:rPr lang="en-US" sz="1200" dirty="0" smtClean="0">
                <a:solidFill>
                  <a:srgbClr val="292934"/>
                </a:solidFill>
                <a:latin typeface="Courier"/>
                <a:cs typeface="Courier"/>
              </a:rPr>
              <a:t>return </a:t>
            </a:r>
            <a:r>
              <a:rPr lang="en-US" sz="1200" dirty="0" err="1">
                <a:solidFill>
                  <a:srgbClr val="292934"/>
                </a:solidFill>
                <a:latin typeface="Courier"/>
                <a:cs typeface="Courier"/>
              </a:rPr>
              <a:t>currentInteractionLength</a:t>
            </a:r>
            <a:r>
              <a:rPr lang="en-US" sz="1200" dirty="0">
                <a:solidFill>
                  <a:srgbClr val="292934"/>
                </a:solidFill>
                <a:latin typeface="Courier"/>
                <a:cs typeface="Courier"/>
              </a:rPr>
              <a:t>;</a:t>
            </a:r>
          </a:p>
          <a:p>
            <a:pPr marL="0" indent="0">
              <a:buNone/>
            </a:pPr>
            <a:endParaRPr lang="de-DE" sz="1200" dirty="0">
              <a:solidFill>
                <a:srgbClr val="292934"/>
              </a:solidFill>
              <a:latin typeface="Courier"/>
              <a:cs typeface="Courier"/>
            </a:endParaRPr>
          </a:p>
        </p:txBody>
      </p:sp>
    </p:spTree>
    <p:extLst>
      <p:ext uri="{BB962C8B-B14F-4D97-AF65-F5344CB8AC3E}">
        <p14:creationId xmlns:p14="http://schemas.microsoft.com/office/powerpoint/2010/main" val="37376953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Wrapper</a:t>
            </a:r>
            <a:endParaRPr lang="en-US" dirty="0"/>
          </a:p>
        </p:txBody>
      </p:sp>
      <p:sp>
        <p:nvSpPr>
          <p:cNvPr id="3" name="Content Placeholder 2"/>
          <p:cNvSpPr>
            <a:spLocks noGrp="1"/>
          </p:cNvSpPr>
          <p:nvPr>
            <p:ph idx="1"/>
          </p:nvPr>
        </p:nvSpPr>
        <p:spPr/>
        <p:txBody>
          <a:bodyPr>
            <a:noAutofit/>
          </a:bodyPr>
          <a:lstStyle/>
          <a:p>
            <a:pPr marL="0" indent="0">
              <a:buNone/>
            </a:pPr>
            <a:r>
              <a:rPr lang="en-US" sz="1200" dirty="0">
                <a:solidFill>
                  <a:schemeClr val="bg1">
                    <a:lumMod val="50000"/>
                  </a:schemeClr>
                </a:solidFill>
                <a:latin typeface="Courier"/>
                <a:cs typeface="Courier"/>
              </a:rPr>
              <a:t>G4double </a:t>
            </a:r>
            <a:r>
              <a:rPr lang="en-US" sz="1200" dirty="0" err="1">
                <a:solidFill>
                  <a:schemeClr val="bg1">
                    <a:lumMod val="50000"/>
                  </a:schemeClr>
                </a:solidFill>
                <a:latin typeface="Courier"/>
                <a:cs typeface="Courier"/>
              </a:rPr>
              <a:t>XWrapperDiscreteProcess</a:t>
            </a:r>
            <a:r>
              <a:rPr lang="en-US" sz="1200" dirty="0">
                <a:solidFill>
                  <a:schemeClr val="bg1">
                    <a:lumMod val="50000"/>
                  </a:schemeClr>
                </a:solidFill>
                <a:latin typeface="Courier"/>
                <a:cs typeface="Courier"/>
              </a:rPr>
              <a:t>::</a:t>
            </a:r>
          </a:p>
          <a:p>
            <a:pPr marL="0" indent="0">
              <a:buNone/>
            </a:pPr>
            <a:r>
              <a:rPr lang="en-US" sz="1200" dirty="0" err="1">
                <a:solidFill>
                  <a:schemeClr val="bg1">
                    <a:lumMod val="50000"/>
                  </a:schemeClr>
                </a:solidFill>
                <a:latin typeface="Courier"/>
                <a:cs typeface="Courier"/>
              </a:rPr>
              <a:t>PostStepGetPhysicalInteractionLength</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 &amp;</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G4double </a:t>
            </a:r>
            <a:r>
              <a:rPr lang="en-US" sz="1200" dirty="0" err="1">
                <a:solidFill>
                  <a:schemeClr val="bg1">
                    <a:lumMod val="50000"/>
                  </a:schemeClr>
                </a:solidFill>
                <a:latin typeface="Courier"/>
                <a:cs typeface="Courier"/>
              </a:rPr>
              <a:t>previousStepSize</a:t>
            </a:r>
            <a:r>
              <a:rPr lang="en-US" sz="1200" dirty="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G4ForceCondition *</a:t>
            </a:r>
            <a:r>
              <a:rPr lang="de-DE" sz="1200" dirty="0" err="1">
                <a:solidFill>
                  <a:schemeClr val="bg1">
                    <a:lumMod val="50000"/>
                  </a:schemeClr>
                </a:solidFill>
                <a:latin typeface="Courier"/>
                <a:cs typeface="Courier"/>
              </a:rPr>
              <a:t>condition</a:t>
            </a:r>
            <a:r>
              <a:rPr lang="de-DE" sz="1200" dirty="0">
                <a:solidFill>
                  <a:schemeClr val="bg1">
                    <a:lumMod val="50000"/>
                  </a:schemeClr>
                </a:solidFill>
                <a:latin typeface="Courier"/>
                <a:cs typeface="Courier"/>
              </a:rPr>
              <a:t>){</a:t>
            </a:r>
          </a:p>
          <a:p>
            <a:pPr marL="0" indent="0">
              <a:buNone/>
            </a:pPr>
            <a:endParaRPr lang="de-DE" sz="1200" dirty="0">
              <a:solidFill>
                <a:schemeClr val="bg1">
                  <a:lumMod val="50000"/>
                </a:schemeClr>
              </a:solidFill>
              <a:latin typeface="Courier"/>
              <a:cs typeface="Courier"/>
            </a:endParaRPr>
          </a:p>
          <a:p>
            <a:pPr marL="0" indent="0">
              <a:buNone/>
            </a:pPr>
            <a:r>
              <a:rPr lang="de-DE" sz="1200" dirty="0" smtClean="0">
                <a:solidFill>
                  <a:schemeClr val="bg1">
                    <a:lumMod val="50000"/>
                  </a:schemeClr>
                </a:solidFill>
                <a:latin typeface="Courier"/>
                <a:cs typeface="Courier"/>
              </a:rPr>
              <a:t>[...]</a:t>
            </a:r>
          </a:p>
          <a:p>
            <a:pPr marL="0" indent="0">
              <a:buNone/>
            </a:pPr>
            <a:r>
              <a:rPr lang="de-DE" sz="1200" dirty="0" err="1" smtClean="0">
                <a:solidFill>
                  <a:schemeClr val="bg1">
                    <a:lumMod val="50000"/>
                  </a:schemeClr>
                </a:solidFill>
                <a:latin typeface="Courier"/>
                <a:cs typeface="Courier"/>
              </a:rPr>
              <a:t>if</a:t>
            </a:r>
            <a:r>
              <a:rPr lang="de-DE" sz="1200" dirty="0" smtClean="0">
                <a:solidFill>
                  <a:schemeClr val="bg1">
                    <a:lumMod val="50000"/>
                  </a:schemeClr>
                </a:solidFill>
                <a:latin typeface="Courier"/>
                <a:cs typeface="Courier"/>
              </a:rPr>
              <a:t> </a:t>
            </a:r>
            <a:r>
              <a:rPr lang="de-DE" sz="1200" dirty="0">
                <a:solidFill>
                  <a:schemeClr val="bg1">
                    <a:lumMod val="50000"/>
                  </a:schemeClr>
                </a:solidFill>
                <a:latin typeface="Courier"/>
                <a:cs typeface="Courier"/>
              </a:rPr>
              <a:t>( (</a:t>
            </a:r>
            <a:r>
              <a:rPr lang="de-DE" sz="1200" dirty="0" err="1">
                <a:solidFill>
                  <a:schemeClr val="bg1">
                    <a:lumMod val="50000"/>
                  </a:schemeClr>
                </a:solidFill>
                <a:latin typeface="Courier"/>
                <a:cs typeface="Courier"/>
              </a:rPr>
              <a:t>previousStepSize</a:t>
            </a:r>
            <a:r>
              <a:rPr lang="de-DE" sz="1200" dirty="0">
                <a:solidFill>
                  <a:schemeClr val="bg1">
                    <a:lumMod val="50000"/>
                  </a:schemeClr>
                </a:solidFill>
                <a:latin typeface="Courier"/>
                <a:cs typeface="Courier"/>
              </a:rPr>
              <a:t> &lt; 0.0) </a:t>
            </a:r>
            <a:r>
              <a:rPr lang="de-DE" sz="1200" dirty="0" smtClean="0">
                <a:solidFill>
                  <a:schemeClr val="bg1">
                    <a:lumMod val="50000"/>
                  </a:schemeClr>
                </a:solidFill>
                <a:latin typeface="Courier"/>
                <a:cs typeface="Courier"/>
              </a:rPr>
              <a:t>|| (</a:t>
            </a:r>
            <a:r>
              <a:rPr lang="de-DE" sz="1200" dirty="0" err="1">
                <a:solidFill>
                  <a:schemeClr val="bg1">
                    <a:lumMod val="50000"/>
                  </a:schemeClr>
                </a:solidFill>
                <a:latin typeface="Courier"/>
                <a:cs typeface="Courier"/>
              </a:rPr>
              <a:t>theNumberOfInteractionLengthLeft</a:t>
            </a:r>
            <a:r>
              <a:rPr lang="de-DE" sz="1200" dirty="0">
                <a:solidFill>
                  <a:schemeClr val="bg1">
                    <a:lumMod val="50000"/>
                  </a:schemeClr>
                </a:solidFill>
                <a:latin typeface="Courier"/>
                <a:cs typeface="Courier"/>
              </a:rPr>
              <a:t>&lt;=0.0)</a:t>
            </a:r>
            <a:r>
              <a:rPr lang="de-DE" sz="1200" dirty="0" smtClean="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a:t>
            </a:r>
            <a:r>
              <a:rPr lang="de-DE" sz="1200" dirty="0" err="1" smtClean="0">
                <a:solidFill>
                  <a:schemeClr val="bg1">
                    <a:lumMod val="50000"/>
                  </a:schemeClr>
                </a:solidFill>
                <a:latin typeface="Courier"/>
                <a:cs typeface="Courier"/>
              </a:rPr>
              <a:t>ResetNumberOfInteractionLengthLeft</a:t>
            </a:r>
            <a:r>
              <a:rPr lang="de-DE" sz="1200" dirty="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else if ( </a:t>
            </a:r>
            <a:r>
              <a:rPr lang="en-US" sz="1200" dirty="0" err="1">
                <a:solidFill>
                  <a:schemeClr val="bg1">
                    <a:lumMod val="50000"/>
                  </a:schemeClr>
                </a:solidFill>
                <a:latin typeface="Courier"/>
                <a:cs typeface="Courier"/>
              </a:rPr>
              <a:t>previousStepSize</a:t>
            </a:r>
            <a:r>
              <a:rPr lang="en-US" sz="1200" dirty="0">
                <a:solidFill>
                  <a:schemeClr val="bg1">
                    <a:lumMod val="50000"/>
                  </a:schemeClr>
                </a:solidFill>
                <a:latin typeface="Courier"/>
                <a:cs typeface="Courier"/>
              </a:rPr>
              <a:t> &gt; 0.0) {</a:t>
            </a:r>
          </a:p>
          <a:p>
            <a:pPr marL="0" indent="0">
              <a:buNone/>
            </a:pP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SubtractNumberOfInteractionLengthLeft</a:t>
            </a:r>
            <a:r>
              <a:rPr lang="en-US" sz="1200" dirty="0">
                <a:solidFill>
                  <a:schemeClr val="bg1">
                    <a:lumMod val="50000"/>
                  </a:schemeClr>
                </a:solidFill>
                <a:latin typeface="Courier"/>
                <a:cs typeface="Courier"/>
              </a:rPr>
              <a:t>(</a:t>
            </a:r>
            <a:r>
              <a:rPr lang="en-US" sz="1200" dirty="0" err="1" smtClean="0">
                <a:solidFill>
                  <a:schemeClr val="bg1">
                    <a:lumMod val="50000"/>
                  </a:schemeClr>
                </a:solidFill>
                <a:latin typeface="Courier"/>
                <a:cs typeface="Courier"/>
              </a:rPr>
              <a:t>previousStepSize</a:t>
            </a:r>
            <a:r>
              <a:rPr lang="en-US" sz="1200" dirty="0" smtClean="0">
                <a:solidFill>
                  <a:schemeClr val="bg1">
                    <a:lumMod val="50000"/>
                  </a:schemeClr>
                </a:solidFill>
                <a:latin typeface="Courier"/>
                <a:cs typeface="Courier"/>
              </a:rPr>
              <a:t>*</a:t>
            </a:r>
            <a:r>
              <a:rPr lang="en-US" sz="1200" dirty="0" err="1" smtClean="0">
                <a:solidFill>
                  <a:schemeClr val="bg1">
                    <a:lumMod val="50000"/>
                  </a:schemeClr>
                </a:solidFill>
                <a:latin typeface="Courier"/>
                <a:cs typeface="Courier"/>
              </a:rPr>
              <a:t>vDensityPreviousStep</a:t>
            </a:r>
            <a:r>
              <a:rPr lang="en-US" sz="1200" dirty="0">
                <a:solidFill>
                  <a:schemeClr val="bg1">
                    <a:lumMod val="50000"/>
                  </a:schemeClr>
                </a:solidFill>
                <a:latin typeface="Courier"/>
                <a:cs typeface="Courier"/>
              </a:rPr>
              <a:t>)</a:t>
            </a: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else </a:t>
            </a:r>
            <a:r>
              <a:rPr lang="en-US" sz="1200" dirty="0" smtClean="0">
                <a:solidFill>
                  <a:schemeClr val="bg1">
                    <a:lumMod val="50000"/>
                  </a:schemeClr>
                </a:solidFill>
                <a:latin typeface="Courier"/>
                <a:cs typeface="Courier"/>
              </a:rPr>
              <a:t>{}</a:t>
            </a:r>
          </a:p>
          <a:p>
            <a:pPr marL="0" indent="0">
              <a:buNone/>
            </a:pPr>
            <a:r>
              <a:rPr lang="de-DE" sz="1200" dirty="0" smtClean="0">
                <a:solidFill>
                  <a:schemeClr val="bg1">
                    <a:lumMod val="50000"/>
                  </a:schemeClr>
                </a:solidFill>
                <a:latin typeface="Courier"/>
                <a:cs typeface="Courier"/>
              </a:rPr>
              <a:t>G4double </a:t>
            </a:r>
            <a:r>
              <a:rPr lang="de-DE" sz="1200" dirty="0" err="1">
                <a:solidFill>
                  <a:schemeClr val="bg1">
                    <a:lumMod val="50000"/>
                  </a:schemeClr>
                </a:solidFill>
                <a:latin typeface="Courier"/>
                <a:cs typeface="Courier"/>
              </a:rPr>
              <a:t>regIntLength</a:t>
            </a:r>
            <a:r>
              <a:rPr lang="de-DE" sz="1200" dirty="0">
                <a:solidFill>
                  <a:schemeClr val="bg1">
                    <a:lumMod val="50000"/>
                  </a:schemeClr>
                </a:solidFill>
                <a:latin typeface="Courier"/>
                <a:cs typeface="Courier"/>
              </a:rPr>
              <a:t> </a:t>
            </a:r>
            <a:r>
              <a:rPr lang="de-DE" sz="1200" dirty="0" smtClean="0">
                <a:solidFill>
                  <a:schemeClr val="bg1">
                    <a:lumMod val="50000"/>
                  </a:schemeClr>
                </a:solidFill>
                <a:latin typeface="Courier"/>
                <a:cs typeface="Courier"/>
              </a:rPr>
              <a:t>=</a:t>
            </a:r>
          </a:p>
          <a:p>
            <a:pPr marL="0" indent="0">
              <a:buNone/>
            </a:pPr>
            <a:r>
              <a:rPr lang="de-DE" sz="1200" dirty="0" err="1" smtClean="0">
                <a:solidFill>
                  <a:schemeClr val="bg1">
                    <a:lumMod val="50000"/>
                  </a:schemeClr>
                </a:solidFill>
                <a:latin typeface="Courier"/>
                <a:cs typeface="Courier"/>
              </a:rPr>
              <a:t>fRegisteredProcess</a:t>
            </a:r>
            <a:r>
              <a:rPr lang="de-DE" sz="1200" dirty="0">
                <a:solidFill>
                  <a:schemeClr val="bg1">
                    <a:lumMod val="50000"/>
                  </a:schemeClr>
                </a:solidFill>
                <a:latin typeface="Courier"/>
                <a:cs typeface="Courier"/>
              </a:rPr>
              <a:t>-&gt;</a:t>
            </a:r>
            <a:r>
              <a:rPr lang="de-DE" sz="1200" dirty="0" err="1">
                <a:solidFill>
                  <a:schemeClr val="bg1">
                    <a:lumMod val="50000"/>
                  </a:schemeClr>
                </a:solidFill>
                <a:latin typeface="Courier"/>
                <a:cs typeface="Courier"/>
              </a:rPr>
              <a:t>PostStepGetPhysicalInteractionLength</a:t>
            </a:r>
            <a:r>
              <a:rPr lang="de-DE" sz="1200" dirty="0">
                <a:solidFill>
                  <a:schemeClr val="bg1">
                    <a:lumMod val="50000"/>
                  </a:schemeClr>
                </a:solidFill>
                <a:latin typeface="Courier"/>
                <a:cs typeface="Courier"/>
              </a:rPr>
              <a:t>(</a:t>
            </a:r>
            <a:r>
              <a:rPr lang="de-DE" sz="1200" dirty="0" err="1">
                <a:solidFill>
                  <a:schemeClr val="bg1">
                    <a:lumMod val="50000"/>
                  </a:schemeClr>
                </a:solidFill>
                <a:latin typeface="Courier"/>
                <a:cs typeface="Courier"/>
              </a:rPr>
              <a:t>aTrack</a:t>
            </a:r>
            <a:r>
              <a:rPr lang="de-DE" sz="1200" dirty="0" smtClean="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a:t>
            </a:r>
            <a:r>
              <a:rPr lang="de-DE"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previousStepSize</a:t>
            </a:r>
            <a:r>
              <a:rPr lang="en-US" sz="1200" dirty="0" smtClean="0">
                <a:solidFill>
                  <a:schemeClr val="bg1">
                    <a:lumMod val="50000"/>
                  </a:schemeClr>
                </a:solidFill>
                <a:latin typeface="Courier"/>
                <a:cs typeface="Courier"/>
              </a:rPr>
              <a:t>*</a:t>
            </a:r>
            <a:r>
              <a:rPr lang="en-US" sz="1200" dirty="0" err="1" smtClean="0">
                <a:solidFill>
                  <a:schemeClr val="bg1">
                    <a:lumMod val="50000"/>
                  </a:schemeClr>
                </a:solidFill>
                <a:latin typeface="Courier"/>
                <a:cs typeface="Courier"/>
              </a:rPr>
              <a:t>vDensityPreviousStep</a:t>
            </a: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a:t>
            </a:r>
            <a:r>
              <a:rPr lang="en-US" sz="1200" dirty="0">
                <a:solidFill>
                  <a:schemeClr val="bg1">
                    <a:lumMod val="50000"/>
                  </a:schemeClr>
                </a:solidFill>
                <a:latin typeface="Courier"/>
                <a:cs typeface="Courier"/>
              </a:rPr>
              <a:t>...]</a:t>
            </a:r>
            <a:endParaRPr lang="en-US" sz="1200" dirty="0" smtClean="0">
              <a:solidFill>
                <a:schemeClr val="bg1">
                  <a:lumMod val="50000"/>
                </a:schemeClr>
              </a:solidFill>
              <a:latin typeface="Courier"/>
              <a:cs typeface="Courier"/>
            </a:endParaRPr>
          </a:p>
          <a:p>
            <a:pPr marL="0" indent="0">
              <a:buNone/>
            </a:pPr>
            <a:r>
              <a:rPr lang="en-US" sz="1200" dirty="0" err="1" smtClean="0">
                <a:solidFill>
                  <a:schemeClr val="bg1">
                    <a:lumMod val="50000"/>
                  </a:schemeClr>
                </a:solidFill>
                <a:latin typeface="Courier"/>
                <a:cs typeface="Courier"/>
              </a:rPr>
              <a:t>currentInteractionLength</a:t>
            </a: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regIntLength</a:t>
            </a: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if</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vDensity</a:t>
            </a:r>
            <a:r>
              <a:rPr lang="en-US" sz="1200" dirty="0">
                <a:solidFill>
                  <a:schemeClr val="bg1">
                    <a:lumMod val="50000"/>
                  </a:schemeClr>
                </a:solidFill>
                <a:latin typeface="Courier"/>
                <a:cs typeface="Courier"/>
              </a:rPr>
              <a:t> == 0.) return DBL_MAX;</a:t>
            </a:r>
          </a:p>
          <a:p>
            <a:pPr marL="0" indent="0">
              <a:buNone/>
            </a:pPr>
            <a:r>
              <a:rPr lang="en-US" sz="1200" dirty="0" err="1" smtClean="0">
                <a:solidFill>
                  <a:srgbClr val="292934"/>
                </a:solidFill>
                <a:latin typeface="Courier"/>
                <a:cs typeface="Courier"/>
              </a:rPr>
              <a:t>currentInteractionLength</a:t>
            </a:r>
            <a:r>
              <a:rPr lang="en-US" sz="1200" dirty="0" smtClean="0">
                <a:solidFill>
                  <a:srgbClr val="292934"/>
                </a:solidFill>
                <a:latin typeface="Courier"/>
                <a:cs typeface="Courier"/>
              </a:rPr>
              <a:t> </a:t>
            </a:r>
            <a:r>
              <a:rPr lang="en-US" sz="1200" dirty="0">
                <a:solidFill>
                  <a:srgbClr val="292934"/>
                </a:solidFill>
                <a:latin typeface="Courier"/>
                <a:cs typeface="Courier"/>
              </a:rPr>
              <a:t>/= </a:t>
            </a:r>
            <a:r>
              <a:rPr lang="en-US" sz="1200" dirty="0" err="1">
                <a:solidFill>
                  <a:srgbClr val="292934"/>
                </a:solidFill>
                <a:latin typeface="Courier"/>
                <a:cs typeface="Courier"/>
              </a:rPr>
              <a:t>vDensity</a:t>
            </a:r>
            <a:r>
              <a:rPr lang="en-US" sz="1200" dirty="0">
                <a:solidFill>
                  <a:srgbClr val="292934"/>
                </a:solidFill>
                <a:latin typeface="Courier"/>
                <a:cs typeface="Courier"/>
              </a:rPr>
              <a:t>;</a:t>
            </a:r>
          </a:p>
          <a:p>
            <a:pPr marL="0" indent="0">
              <a:buNone/>
            </a:pPr>
            <a:r>
              <a:rPr lang="en-US" sz="1200" dirty="0" smtClean="0">
                <a:solidFill>
                  <a:schemeClr val="bg1">
                    <a:lumMod val="50000"/>
                  </a:schemeClr>
                </a:solidFill>
                <a:latin typeface="Courier"/>
                <a:cs typeface="Courier"/>
              </a:rPr>
              <a:t>return </a:t>
            </a:r>
            <a:r>
              <a:rPr lang="en-US" sz="1200" dirty="0" err="1">
                <a:solidFill>
                  <a:schemeClr val="bg1">
                    <a:lumMod val="50000"/>
                  </a:schemeClr>
                </a:solidFill>
                <a:latin typeface="Courier"/>
                <a:cs typeface="Courier"/>
              </a:rPr>
              <a:t>currentInteractionLength</a:t>
            </a:r>
            <a:r>
              <a:rPr lang="en-US" sz="1200" dirty="0">
                <a:solidFill>
                  <a:schemeClr val="bg1">
                    <a:lumMod val="50000"/>
                  </a:schemeClr>
                </a:solidFill>
                <a:latin typeface="Courier"/>
                <a:cs typeface="Courier"/>
              </a:rPr>
              <a:t>;</a:t>
            </a:r>
          </a:p>
          <a:p>
            <a:pPr marL="0" indent="0">
              <a:buNone/>
            </a:pPr>
            <a:endParaRPr lang="de-DE" sz="1200" dirty="0">
              <a:solidFill>
                <a:schemeClr val="bg1">
                  <a:lumMod val="50000"/>
                </a:schemeClr>
              </a:solidFill>
              <a:latin typeface="Courier"/>
              <a:cs typeface="Courier"/>
            </a:endParaRPr>
          </a:p>
        </p:txBody>
      </p:sp>
      <p:sp>
        <p:nvSpPr>
          <p:cNvPr id="4" name="Rounded Rectangular Callout 3"/>
          <p:cNvSpPr/>
          <p:nvPr/>
        </p:nvSpPr>
        <p:spPr>
          <a:xfrm>
            <a:off x="3149600" y="3698240"/>
            <a:ext cx="4653280" cy="1219200"/>
          </a:xfrm>
          <a:prstGeom prst="wedgeRoundRectCallout">
            <a:avLst>
              <a:gd name="adj1" fmla="val -32774"/>
              <a:gd name="adj2" fmla="val 10435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Divide the current interaction length by the density ratio. If the density is higher than 1, the step is shorter than the standard one and vice versa for density lower than 1</a:t>
            </a:r>
            <a:endParaRPr lang="en-US" dirty="0"/>
          </a:p>
        </p:txBody>
      </p:sp>
    </p:spTree>
    <p:extLst>
      <p:ext uri="{BB962C8B-B14F-4D97-AF65-F5344CB8AC3E}">
        <p14:creationId xmlns:p14="http://schemas.microsoft.com/office/powerpoint/2010/main" val="373769534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Wrapper</a:t>
            </a:r>
            <a:endParaRPr lang="en-US" dirty="0"/>
          </a:p>
        </p:txBody>
      </p:sp>
      <p:sp>
        <p:nvSpPr>
          <p:cNvPr id="3" name="Content Placeholder 2"/>
          <p:cNvSpPr>
            <a:spLocks noGrp="1"/>
          </p:cNvSpPr>
          <p:nvPr>
            <p:ph idx="1"/>
          </p:nvPr>
        </p:nvSpPr>
        <p:spPr/>
        <p:txBody>
          <a:bodyPr>
            <a:noAutofit/>
          </a:bodyPr>
          <a:lstStyle/>
          <a:p>
            <a:pPr marL="0" indent="0">
              <a:buNone/>
            </a:pPr>
            <a:r>
              <a:rPr lang="en-US" sz="1200" dirty="0">
                <a:solidFill>
                  <a:schemeClr val="bg1">
                    <a:lumMod val="50000"/>
                  </a:schemeClr>
                </a:solidFill>
                <a:latin typeface="Courier"/>
                <a:cs typeface="Courier"/>
              </a:rPr>
              <a:t>G4double </a:t>
            </a:r>
            <a:r>
              <a:rPr lang="en-US" sz="1200" dirty="0" err="1">
                <a:solidFill>
                  <a:schemeClr val="bg1">
                    <a:lumMod val="50000"/>
                  </a:schemeClr>
                </a:solidFill>
                <a:latin typeface="Courier"/>
                <a:cs typeface="Courier"/>
              </a:rPr>
              <a:t>XWrapperDiscreteProcess</a:t>
            </a:r>
            <a:r>
              <a:rPr lang="en-US" sz="1200" dirty="0">
                <a:solidFill>
                  <a:schemeClr val="bg1">
                    <a:lumMod val="50000"/>
                  </a:schemeClr>
                </a:solidFill>
                <a:latin typeface="Courier"/>
                <a:cs typeface="Courier"/>
              </a:rPr>
              <a:t>::</a:t>
            </a:r>
          </a:p>
          <a:p>
            <a:pPr marL="0" indent="0">
              <a:buNone/>
            </a:pPr>
            <a:r>
              <a:rPr lang="en-US" sz="1200" dirty="0" err="1">
                <a:solidFill>
                  <a:schemeClr val="bg1">
                    <a:lumMod val="50000"/>
                  </a:schemeClr>
                </a:solidFill>
                <a:latin typeface="Courier"/>
                <a:cs typeface="Courier"/>
              </a:rPr>
              <a:t>PostStepGetPhysicalInteractionLength</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 &amp;</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G4double </a:t>
            </a:r>
            <a:r>
              <a:rPr lang="en-US" sz="1200" dirty="0" err="1">
                <a:solidFill>
                  <a:schemeClr val="bg1">
                    <a:lumMod val="50000"/>
                  </a:schemeClr>
                </a:solidFill>
                <a:latin typeface="Courier"/>
                <a:cs typeface="Courier"/>
              </a:rPr>
              <a:t>previousStepSize</a:t>
            </a:r>
            <a:r>
              <a:rPr lang="en-US" sz="1200" dirty="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G4ForceCondition *</a:t>
            </a:r>
            <a:r>
              <a:rPr lang="de-DE" sz="1200" dirty="0" err="1">
                <a:solidFill>
                  <a:schemeClr val="bg1">
                    <a:lumMod val="50000"/>
                  </a:schemeClr>
                </a:solidFill>
                <a:latin typeface="Courier"/>
                <a:cs typeface="Courier"/>
              </a:rPr>
              <a:t>condition</a:t>
            </a:r>
            <a:r>
              <a:rPr lang="de-DE" sz="1200" dirty="0">
                <a:solidFill>
                  <a:schemeClr val="bg1">
                    <a:lumMod val="50000"/>
                  </a:schemeClr>
                </a:solidFill>
                <a:latin typeface="Courier"/>
                <a:cs typeface="Courier"/>
              </a:rPr>
              <a:t>){</a:t>
            </a:r>
          </a:p>
          <a:p>
            <a:pPr marL="0" indent="0">
              <a:buNone/>
            </a:pPr>
            <a:endParaRPr lang="de-DE" sz="1200" dirty="0">
              <a:solidFill>
                <a:schemeClr val="bg1">
                  <a:lumMod val="50000"/>
                </a:schemeClr>
              </a:solidFill>
              <a:latin typeface="Courier"/>
              <a:cs typeface="Courier"/>
            </a:endParaRPr>
          </a:p>
          <a:p>
            <a:pPr marL="0" indent="0">
              <a:buNone/>
            </a:pPr>
            <a:r>
              <a:rPr lang="de-DE" sz="1200" dirty="0" smtClean="0">
                <a:solidFill>
                  <a:schemeClr val="bg1">
                    <a:lumMod val="50000"/>
                  </a:schemeClr>
                </a:solidFill>
                <a:latin typeface="Courier"/>
                <a:cs typeface="Courier"/>
              </a:rPr>
              <a:t>[...]</a:t>
            </a:r>
          </a:p>
          <a:p>
            <a:pPr marL="0" indent="0">
              <a:buNone/>
            </a:pPr>
            <a:r>
              <a:rPr lang="de-DE" sz="1200" dirty="0" err="1" smtClean="0">
                <a:solidFill>
                  <a:schemeClr val="bg1">
                    <a:lumMod val="50000"/>
                  </a:schemeClr>
                </a:solidFill>
                <a:latin typeface="Courier"/>
                <a:cs typeface="Courier"/>
              </a:rPr>
              <a:t>if</a:t>
            </a:r>
            <a:r>
              <a:rPr lang="de-DE" sz="1200" dirty="0" smtClean="0">
                <a:solidFill>
                  <a:schemeClr val="bg1">
                    <a:lumMod val="50000"/>
                  </a:schemeClr>
                </a:solidFill>
                <a:latin typeface="Courier"/>
                <a:cs typeface="Courier"/>
              </a:rPr>
              <a:t> </a:t>
            </a:r>
            <a:r>
              <a:rPr lang="de-DE" sz="1200" dirty="0">
                <a:solidFill>
                  <a:schemeClr val="bg1">
                    <a:lumMod val="50000"/>
                  </a:schemeClr>
                </a:solidFill>
                <a:latin typeface="Courier"/>
                <a:cs typeface="Courier"/>
              </a:rPr>
              <a:t>( (</a:t>
            </a:r>
            <a:r>
              <a:rPr lang="de-DE" sz="1200" dirty="0" err="1">
                <a:solidFill>
                  <a:schemeClr val="bg1">
                    <a:lumMod val="50000"/>
                  </a:schemeClr>
                </a:solidFill>
                <a:latin typeface="Courier"/>
                <a:cs typeface="Courier"/>
              </a:rPr>
              <a:t>previousStepSize</a:t>
            </a:r>
            <a:r>
              <a:rPr lang="de-DE" sz="1200" dirty="0">
                <a:solidFill>
                  <a:schemeClr val="bg1">
                    <a:lumMod val="50000"/>
                  </a:schemeClr>
                </a:solidFill>
                <a:latin typeface="Courier"/>
                <a:cs typeface="Courier"/>
              </a:rPr>
              <a:t> &lt; 0.0) </a:t>
            </a:r>
            <a:r>
              <a:rPr lang="de-DE" sz="1200" dirty="0" smtClean="0">
                <a:solidFill>
                  <a:schemeClr val="bg1">
                    <a:lumMod val="50000"/>
                  </a:schemeClr>
                </a:solidFill>
                <a:latin typeface="Courier"/>
                <a:cs typeface="Courier"/>
              </a:rPr>
              <a:t>|| (</a:t>
            </a:r>
            <a:r>
              <a:rPr lang="de-DE" sz="1200" dirty="0" err="1">
                <a:solidFill>
                  <a:schemeClr val="bg1">
                    <a:lumMod val="50000"/>
                  </a:schemeClr>
                </a:solidFill>
                <a:latin typeface="Courier"/>
                <a:cs typeface="Courier"/>
              </a:rPr>
              <a:t>theNumberOfInteractionLengthLeft</a:t>
            </a:r>
            <a:r>
              <a:rPr lang="de-DE" sz="1200" dirty="0">
                <a:solidFill>
                  <a:schemeClr val="bg1">
                    <a:lumMod val="50000"/>
                  </a:schemeClr>
                </a:solidFill>
                <a:latin typeface="Courier"/>
                <a:cs typeface="Courier"/>
              </a:rPr>
              <a:t>&lt;=0.0)</a:t>
            </a:r>
            <a:r>
              <a:rPr lang="de-DE" sz="1200" dirty="0" smtClean="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a:t>
            </a:r>
            <a:r>
              <a:rPr lang="de-DE" sz="1200" dirty="0" err="1" smtClean="0">
                <a:solidFill>
                  <a:schemeClr val="bg1">
                    <a:lumMod val="50000"/>
                  </a:schemeClr>
                </a:solidFill>
                <a:latin typeface="Courier"/>
                <a:cs typeface="Courier"/>
              </a:rPr>
              <a:t>ResetNumberOfInteractionLengthLeft</a:t>
            </a:r>
            <a:r>
              <a:rPr lang="de-DE" sz="1200" dirty="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else if ( </a:t>
            </a:r>
            <a:r>
              <a:rPr lang="en-US" sz="1200" dirty="0" err="1">
                <a:solidFill>
                  <a:schemeClr val="bg1">
                    <a:lumMod val="50000"/>
                  </a:schemeClr>
                </a:solidFill>
                <a:latin typeface="Courier"/>
                <a:cs typeface="Courier"/>
              </a:rPr>
              <a:t>previousStepSize</a:t>
            </a:r>
            <a:r>
              <a:rPr lang="en-US" sz="1200" dirty="0">
                <a:solidFill>
                  <a:schemeClr val="bg1">
                    <a:lumMod val="50000"/>
                  </a:schemeClr>
                </a:solidFill>
                <a:latin typeface="Courier"/>
                <a:cs typeface="Courier"/>
              </a:rPr>
              <a:t> &gt; 0.0) {</a:t>
            </a:r>
          </a:p>
          <a:p>
            <a:pPr marL="0" indent="0">
              <a:buNone/>
            </a:pPr>
            <a:r>
              <a:rPr lang="en-US" sz="1200" dirty="0" smtClean="0">
                <a:latin typeface="Courier"/>
                <a:cs typeface="Courier"/>
              </a:rPr>
              <a:t>	</a:t>
            </a:r>
            <a:r>
              <a:rPr lang="en-US" sz="1200" dirty="0" err="1" smtClean="0">
                <a:latin typeface="Courier"/>
                <a:cs typeface="Courier"/>
              </a:rPr>
              <a:t>SubtractNumberOfInteractionLengthLeft</a:t>
            </a:r>
            <a:r>
              <a:rPr lang="en-US" sz="1200" dirty="0">
                <a:latin typeface="Courier"/>
                <a:cs typeface="Courier"/>
              </a:rPr>
              <a:t>(</a:t>
            </a:r>
            <a:r>
              <a:rPr lang="en-US" sz="1200" dirty="0" err="1" smtClean="0">
                <a:latin typeface="Courier"/>
                <a:cs typeface="Courier"/>
              </a:rPr>
              <a:t>previousStepSize</a:t>
            </a:r>
            <a:r>
              <a:rPr lang="en-US" sz="1200" dirty="0" smtClean="0">
                <a:latin typeface="Courier"/>
                <a:cs typeface="Courier"/>
              </a:rPr>
              <a:t>*</a:t>
            </a:r>
            <a:r>
              <a:rPr lang="en-US" sz="1200" dirty="0" err="1" smtClean="0">
                <a:latin typeface="Courier"/>
                <a:cs typeface="Courier"/>
              </a:rPr>
              <a:t>vDensityPreviousStep</a:t>
            </a:r>
            <a:r>
              <a:rPr lang="en-US" sz="1200" dirty="0">
                <a:latin typeface="Courier"/>
                <a:cs typeface="Courier"/>
              </a:rPr>
              <a:t>)</a:t>
            </a:r>
            <a:r>
              <a:rPr lang="en-US" sz="1200" dirty="0" smtClean="0">
                <a:latin typeface="Courier"/>
                <a:cs typeface="Courier"/>
              </a:rPr>
              <a:t>;</a:t>
            </a:r>
          </a:p>
          <a:p>
            <a:pPr marL="0" indent="0">
              <a:buNone/>
            </a:pP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else </a:t>
            </a:r>
            <a:r>
              <a:rPr lang="en-US" sz="1200" dirty="0" smtClean="0">
                <a:solidFill>
                  <a:schemeClr val="bg1">
                    <a:lumMod val="50000"/>
                  </a:schemeClr>
                </a:solidFill>
                <a:latin typeface="Courier"/>
                <a:cs typeface="Courier"/>
              </a:rPr>
              <a:t>{}</a:t>
            </a:r>
          </a:p>
          <a:p>
            <a:pPr marL="0" indent="0">
              <a:buNone/>
            </a:pPr>
            <a:r>
              <a:rPr lang="de-DE" sz="1200" dirty="0" smtClean="0">
                <a:solidFill>
                  <a:schemeClr val="bg1">
                    <a:lumMod val="50000"/>
                  </a:schemeClr>
                </a:solidFill>
                <a:latin typeface="Courier"/>
                <a:cs typeface="Courier"/>
              </a:rPr>
              <a:t>G4double </a:t>
            </a:r>
            <a:r>
              <a:rPr lang="de-DE" sz="1200" dirty="0" err="1">
                <a:solidFill>
                  <a:schemeClr val="bg1">
                    <a:lumMod val="50000"/>
                  </a:schemeClr>
                </a:solidFill>
                <a:latin typeface="Courier"/>
                <a:cs typeface="Courier"/>
              </a:rPr>
              <a:t>regIntLength</a:t>
            </a:r>
            <a:r>
              <a:rPr lang="de-DE" sz="1200" dirty="0">
                <a:solidFill>
                  <a:schemeClr val="bg1">
                    <a:lumMod val="50000"/>
                  </a:schemeClr>
                </a:solidFill>
                <a:latin typeface="Courier"/>
                <a:cs typeface="Courier"/>
              </a:rPr>
              <a:t> </a:t>
            </a:r>
            <a:r>
              <a:rPr lang="de-DE" sz="1200" dirty="0" smtClean="0">
                <a:solidFill>
                  <a:schemeClr val="bg1">
                    <a:lumMod val="50000"/>
                  </a:schemeClr>
                </a:solidFill>
                <a:latin typeface="Courier"/>
                <a:cs typeface="Courier"/>
              </a:rPr>
              <a:t>=</a:t>
            </a:r>
          </a:p>
          <a:p>
            <a:pPr marL="0" indent="0">
              <a:buNone/>
            </a:pPr>
            <a:r>
              <a:rPr lang="de-DE" sz="1200" dirty="0" err="1" smtClean="0">
                <a:solidFill>
                  <a:schemeClr val="bg1">
                    <a:lumMod val="50000"/>
                  </a:schemeClr>
                </a:solidFill>
                <a:latin typeface="Courier"/>
                <a:cs typeface="Courier"/>
              </a:rPr>
              <a:t>fRegisteredProcess</a:t>
            </a:r>
            <a:r>
              <a:rPr lang="de-DE" sz="1200" dirty="0">
                <a:solidFill>
                  <a:schemeClr val="bg1">
                    <a:lumMod val="50000"/>
                  </a:schemeClr>
                </a:solidFill>
                <a:latin typeface="Courier"/>
                <a:cs typeface="Courier"/>
              </a:rPr>
              <a:t>-&gt;</a:t>
            </a:r>
            <a:r>
              <a:rPr lang="de-DE" sz="1200" dirty="0" err="1">
                <a:solidFill>
                  <a:schemeClr val="bg1">
                    <a:lumMod val="50000"/>
                  </a:schemeClr>
                </a:solidFill>
                <a:latin typeface="Courier"/>
                <a:cs typeface="Courier"/>
              </a:rPr>
              <a:t>PostStepGetPhysicalInteractionLength</a:t>
            </a:r>
            <a:r>
              <a:rPr lang="de-DE" sz="1200" dirty="0">
                <a:solidFill>
                  <a:schemeClr val="bg1">
                    <a:lumMod val="50000"/>
                  </a:schemeClr>
                </a:solidFill>
                <a:latin typeface="Courier"/>
                <a:cs typeface="Courier"/>
              </a:rPr>
              <a:t>(</a:t>
            </a:r>
            <a:r>
              <a:rPr lang="de-DE" sz="1200" dirty="0" err="1">
                <a:solidFill>
                  <a:schemeClr val="bg1">
                    <a:lumMod val="50000"/>
                  </a:schemeClr>
                </a:solidFill>
                <a:latin typeface="Courier"/>
                <a:cs typeface="Courier"/>
              </a:rPr>
              <a:t>aTrack</a:t>
            </a:r>
            <a:r>
              <a:rPr lang="de-DE" sz="1200" dirty="0" smtClean="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a:t>
            </a:r>
            <a:r>
              <a:rPr lang="de-DE"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previousStepSize</a:t>
            </a:r>
            <a:r>
              <a:rPr lang="en-US" sz="1200" dirty="0" smtClean="0">
                <a:solidFill>
                  <a:schemeClr val="bg1">
                    <a:lumMod val="50000"/>
                  </a:schemeClr>
                </a:solidFill>
                <a:latin typeface="Courier"/>
                <a:cs typeface="Courier"/>
              </a:rPr>
              <a:t>*</a:t>
            </a:r>
            <a:r>
              <a:rPr lang="en-US" sz="1200" dirty="0" err="1" smtClean="0">
                <a:solidFill>
                  <a:schemeClr val="bg1">
                    <a:lumMod val="50000"/>
                  </a:schemeClr>
                </a:solidFill>
                <a:latin typeface="Courier"/>
                <a:cs typeface="Courier"/>
              </a:rPr>
              <a:t>vDensityPreviousStep</a:t>
            </a: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a:t>
            </a:r>
            <a:r>
              <a:rPr lang="en-US" sz="1200" dirty="0">
                <a:solidFill>
                  <a:schemeClr val="bg1">
                    <a:lumMod val="50000"/>
                  </a:schemeClr>
                </a:solidFill>
                <a:latin typeface="Courier"/>
                <a:cs typeface="Courier"/>
              </a:rPr>
              <a:t>...]</a:t>
            </a:r>
            <a:endParaRPr lang="en-US" sz="1200" dirty="0" smtClean="0">
              <a:solidFill>
                <a:schemeClr val="bg1">
                  <a:lumMod val="50000"/>
                </a:schemeClr>
              </a:solidFill>
              <a:latin typeface="Courier"/>
              <a:cs typeface="Courier"/>
            </a:endParaRPr>
          </a:p>
          <a:p>
            <a:pPr marL="0" indent="0">
              <a:buNone/>
            </a:pPr>
            <a:r>
              <a:rPr lang="en-US" sz="1200" dirty="0" err="1" smtClean="0">
                <a:solidFill>
                  <a:schemeClr val="bg1">
                    <a:lumMod val="50000"/>
                  </a:schemeClr>
                </a:solidFill>
                <a:latin typeface="Courier"/>
                <a:cs typeface="Courier"/>
              </a:rPr>
              <a:t>currentInteractionLength</a:t>
            </a: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regIntLength</a:t>
            </a: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if</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vDensity</a:t>
            </a:r>
            <a:r>
              <a:rPr lang="en-US" sz="1200" dirty="0">
                <a:solidFill>
                  <a:schemeClr val="bg1">
                    <a:lumMod val="50000"/>
                  </a:schemeClr>
                </a:solidFill>
                <a:latin typeface="Courier"/>
                <a:cs typeface="Courier"/>
              </a:rPr>
              <a:t> == 0.) return DBL_MAX;</a:t>
            </a:r>
          </a:p>
          <a:p>
            <a:pPr marL="0" indent="0">
              <a:buNone/>
            </a:pPr>
            <a:r>
              <a:rPr lang="en-US" sz="1200" dirty="0" err="1" smtClean="0">
                <a:solidFill>
                  <a:schemeClr val="bg1">
                    <a:lumMod val="50000"/>
                  </a:schemeClr>
                </a:solidFill>
                <a:latin typeface="Courier"/>
                <a:cs typeface="Courier"/>
              </a:rPr>
              <a:t>currentInteractionLength</a:t>
            </a: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vDensity</a:t>
            </a:r>
            <a:r>
              <a:rPr lang="en-US" sz="1200" dirty="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return </a:t>
            </a:r>
            <a:r>
              <a:rPr lang="en-US" sz="1200" dirty="0" err="1">
                <a:solidFill>
                  <a:schemeClr val="bg1">
                    <a:lumMod val="50000"/>
                  </a:schemeClr>
                </a:solidFill>
                <a:latin typeface="Courier"/>
                <a:cs typeface="Courier"/>
              </a:rPr>
              <a:t>currentInteractionLength</a:t>
            </a:r>
            <a:r>
              <a:rPr lang="en-US" sz="1200" dirty="0">
                <a:solidFill>
                  <a:schemeClr val="bg1">
                    <a:lumMod val="50000"/>
                  </a:schemeClr>
                </a:solidFill>
                <a:latin typeface="Courier"/>
                <a:cs typeface="Courier"/>
              </a:rPr>
              <a:t>;</a:t>
            </a:r>
          </a:p>
          <a:p>
            <a:pPr marL="0" indent="0">
              <a:buNone/>
            </a:pPr>
            <a:endParaRPr lang="de-DE" sz="1200" dirty="0">
              <a:solidFill>
                <a:schemeClr val="bg1">
                  <a:lumMod val="50000"/>
                </a:schemeClr>
              </a:solidFill>
              <a:latin typeface="Courier"/>
              <a:cs typeface="Courier"/>
            </a:endParaRPr>
          </a:p>
        </p:txBody>
      </p:sp>
      <p:sp>
        <p:nvSpPr>
          <p:cNvPr id="5" name="Rounded Rectangular Callout 4"/>
          <p:cNvSpPr/>
          <p:nvPr/>
        </p:nvSpPr>
        <p:spPr>
          <a:xfrm>
            <a:off x="3606800" y="4226560"/>
            <a:ext cx="5080000" cy="975360"/>
          </a:xfrm>
          <a:prstGeom prst="wedgeRoundRectCallout">
            <a:avLst>
              <a:gd name="adj1" fmla="val 9626"/>
              <a:gd name="adj2" fmla="val -8627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Subtract to the number of interaction length left the previous real step size multiplied by the density ratio of the previous step</a:t>
            </a:r>
            <a:endParaRPr lang="en-US" dirty="0"/>
          </a:p>
        </p:txBody>
      </p:sp>
    </p:spTree>
    <p:extLst>
      <p:ext uri="{BB962C8B-B14F-4D97-AF65-F5344CB8AC3E}">
        <p14:creationId xmlns:p14="http://schemas.microsoft.com/office/powerpoint/2010/main" val="23355855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dirty="0" smtClean="0">
                <a:latin typeface="Tahoma" charset="0"/>
              </a:rPr>
              <a:t>Dark </a:t>
            </a:r>
            <a:r>
              <a:rPr lang="it-IT" dirty="0" err="1" smtClean="0">
                <a:latin typeface="Tahoma" charset="0"/>
              </a:rPr>
              <a:t>matter</a:t>
            </a:r>
            <a:r>
              <a:rPr lang="it-IT" dirty="0" smtClean="0">
                <a:latin typeface="Tahoma" charset="0"/>
              </a:rPr>
              <a:t> </a:t>
            </a:r>
            <a:r>
              <a:rPr lang="it-IT" dirty="0" err="1" smtClean="0">
                <a:latin typeface="Tahoma" charset="0"/>
              </a:rPr>
              <a:t>search</a:t>
            </a:r>
            <a:endParaRPr lang="en-US" dirty="0"/>
          </a:p>
        </p:txBody>
      </p:sp>
      <p:sp>
        <p:nvSpPr>
          <p:cNvPr id="4" name="Content Placeholder 3"/>
          <p:cNvSpPr>
            <a:spLocks noGrp="1"/>
          </p:cNvSpPr>
          <p:nvPr>
            <p:ph sz="half" idx="1"/>
          </p:nvPr>
        </p:nvSpPr>
        <p:spPr/>
        <p:txBody>
          <a:bodyPr>
            <a:normAutofit/>
          </a:bodyPr>
          <a:lstStyle/>
          <a:p>
            <a:pPr marL="182880" lvl="1"/>
            <a:r>
              <a:rPr lang="en-US" dirty="0"/>
              <a:t>Measurement of the recoil energy imparted to a nucleus due to collisions with </a:t>
            </a:r>
            <a:r>
              <a:rPr lang="en-US" dirty="0" smtClean="0"/>
              <a:t>WIMPs is done employing detectors highly </a:t>
            </a:r>
            <a:r>
              <a:rPr lang="en-US" dirty="0"/>
              <a:t>sensitive to the ionization and phonon signals that results from a WIMP-nucleus </a:t>
            </a:r>
            <a:r>
              <a:rPr lang="en-US" dirty="0" smtClean="0"/>
              <a:t>collision</a:t>
            </a:r>
            <a:r>
              <a:rPr lang="en-US" dirty="0"/>
              <a:t> (Cryogenic Dark Matter </a:t>
            </a:r>
            <a:r>
              <a:rPr lang="en-US" dirty="0" smtClean="0"/>
              <a:t>Search experiment)</a:t>
            </a:r>
          </a:p>
        </p:txBody>
      </p:sp>
      <p:pic>
        <p:nvPicPr>
          <p:cNvPr id="14" name="Content Placeholder 13"/>
          <p:cNvPicPr>
            <a:picLocks noGrp="1" noChangeAspect="1"/>
          </p:cNvPicPr>
          <p:nvPr>
            <p:ph sz="half" idx="2"/>
          </p:nvPr>
        </p:nvPicPr>
        <p:blipFill rotWithShape="1">
          <a:blip r:embed="rId2"/>
          <a:srcRect t="6191" b="6191"/>
          <a:stretch/>
        </p:blipFill>
        <p:spPr>
          <a:prstGeom prst="rect">
            <a:avLst/>
          </a:prstGeom>
        </p:spPr>
      </p:pic>
    </p:spTree>
    <p:extLst>
      <p:ext uri="{BB962C8B-B14F-4D97-AF65-F5344CB8AC3E}">
        <p14:creationId xmlns:p14="http://schemas.microsoft.com/office/powerpoint/2010/main" val="140939136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Wrapper</a:t>
            </a:r>
            <a:endParaRPr lang="en-US" dirty="0"/>
          </a:p>
        </p:txBody>
      </p:sp>
      <p:sp>
        <p:nvSpPr>
          <p:cNvPr id="3" name="Content Placeholder 2"/>
          <p:cNvSpPr>
            <a:spLocks noGrp="1"/>
          </p:cNvSpPr>
          <p:nvPr>
            <p:ph idx="1"/>
          </p:nvPr>
        </p:nvSpPr>
        <p:spPr/>
        <p:txBody>
          <a:bodyPr>
            <a:noAutofit/>
          </a:bodyPr>
          <a:lstStyle/>
          <a:p>
            <a:pPr marL="0" indent="0">
              <a:buNone/>
            </a:pPr>
            <a:r>
              <a:rPr lang="en-US" sz="1200" dirty="0">
                <a:solidFill>
                  <a:schemeClr val="bg1">
                    <a:lumMod val="50000"/>
                  </a:schemeClr>
                </a:solidFill>
                <a:latin typeface="Courier"/>
                <a:cs typeface="Courier"/>
              </a:rPr>
              <a:t>G4double </a:t>
            </a:r>
            <a:r>
              <a:rPr lang="en-US" sz="1200" dirty="0" err="1">
                <a:solidFill>
                  <a:schemeClr val="bg1">
                    <a:lumMod val="50000"/>
                  </a:schemeClr>
                </a:solidFill>
                <a:latin typeface="Courier"/>
                <a:cs typeface="Courier"/>
              </a:rPr>
              <a:t>XWrapperDiscreteProcess</a:t>
            </a:r>
            <a:r>
              <a:rPr lang="en-US" sz="1200" dirty="0">
                <a:solidFill>
                  <a:schemeClr val="bg1">
                    <a:lumMod val="50000"/>
                  </a:schemeClr>
                </a:solidFill>
                <a:latin typeface="Courier"/>
                <a:cs typeface="Courier"/>
              </a:rPr>
              <a:t>::</a:t>
            </a:r>
          </a:p>
          <a:p>
            <a:pPr marL="0" indent="0">
              <a:buNone/>
            </a:pPr>
            <a:r>
              <a:rPr lang="en-US" sz="1200" dirty="0" err="1">
                <a:solidFill>
                  <a:schemeClr val="bg1">
                    <a:lumMod val="50000"/>
                  </a:schemeClr>
                </a:solidFill>
                <a:latin typeface="Courier"/>
                <a:cs typeface="Courier"/>
              </a:rPr>
              <a:t>PostStepGetPhysicalInteractionLength</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const</a:t>
            </a:r>
            <a:r>
              <a:rPr lang="en-US" sz="1200" dirty="0">
                <a:solidFill>
                  <a:schemeClr val="bg1">
                    <a:lumMod val="50000"/>
                  </a:schemeClr>
                </a:solidFill>
                <a:latin typeface="Courier"/>
                <a:cs typeface="Courier"/>
              </a:rPr>
              <a:t> G4Track &amp;</a:t>
            </a:r>
            <a:r>
              <a:rPr lang="en-US" sz="1200" dirty="0" err="1">
                <a:solidFill>
                  <a:schemeClr val="bg1">
                    <a:lumMod val="50000"/>
                  </a:schemeClr>
                </a:solidFill>
                <a:latin typeface="Courier"/>
                <a:cs typeface="Courier"/>
              </a:rPr>
              <a:t>aTrack</a:t>
            </a:r>
            <a:r>
              <a:rPr lang="en-US" sz="1200" dirty="0">
                <a:solidFill>
                  <a:schemeClr val="bg1">
                    <a:lumMod val="50000"/>
                  </a:schemeClr>
                </a:solidFill>
                <a:latin typeface="Courier"/>
                <a:cs typeface="Courier"/>
              </a:rPr>
              <a:t>,</a:t>
            </a:r>
          </a:p>
          <a:p>
            <a:pPr marL="0" indent="0">
              <a:buNone/>
            </a:pPr>
            <a:r>
              <a:rPr lang="en-US" sz="1200" dirty="0">
                <a:solidFill>
                  <a:schemeClr val="bg1">
                    <a:lumMod val="50000"/>
                  </a:schemeClr>
                </a:solidFill>
                <a:latin typeface="Courier"/>
                <a:cs typeface="Courier"/>
              </a:rPr>
              <a:t>                                      G4double </a:t>
            </a:r>
            <a:r>
              <a:rPr lang="en-US" sz="1200" dirty="0" err="1">
                <a:solidFill>
                  <a:schemeClr val="bg1">
                    <a:lumMod val="50000"/>
                  </a:schemeClr>
                </a:solidFill>
                <a:latin typeface="Courier"/>
                <a:cs typeface="Courier"/>
              </a:rPr>
              <a:t>previousStepSize</a:t>
            </a:r>
            <a:r>
              <a:rPr lang="en-US" sz="1200" dirty="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G4ForceCondition *</a:t>
            </a:r>
            <a:r>
              <a:rPr lang="de-DE" sz="1200" dirty="0" err="1">
                <a:solidFill>
                  <a:schemeClr val="bg1">
                    <a:lumMod val="50000"/>
                  </a:schemeClr>
                </a:solidFill>
                <a:latin typeface="Courier"/>
                <a:cs typeface="Courier"/>
              </a:rPr>
              <a:t>condition</a:t>
            </a:r>
            <a:r>
              <a:rPr lang="de-DE" sz="1200" dirty="0">
                <a:solidFill>
                  <a:schemeClr val="bg1">
                    <a:lumMod val="50000"/>
                  </a:schemeClr>
                </a:solidFill>
                <a:latin typeface="Courier"/>
                <a:cs typeface="Courier"/>
              </a:rPr>
              <a:t>){</a:t>
            </a:r>
          </a:p>
          <a:p>
            <a:pPr marL="0" indent="0">
              <a:buNone/>
            </a:pPr>
            <a:endParaRPr lang="de-DE" sz="1200" dirty="0">
              <a:solidFill>
                <a:schemeClr val="bg1">
                  <a:lumMod val="50000"/>
                </a:schemeClr>
              </a:solidFill>
              <a:latin typeface="Courier"/>
              <a:cs typeface="Courier"/>
            </a:endParaRPr>
          </a:p>
          <a:p>
            <a:pPr marL="0" indent="0">
              <a:buNone/>
            </a:pPr>
            <a:r>
              <a:rPr lang="de-DE" sz="1200" dirty="0" smtClean="0">
                <a:solidFill>
                  <a:schemeClr val="bg1">
                    <a:lumMod val="50000"/>
                  </a:schemeClr>
                </a:solidFill>
                <a:latin typeface="Courier"/>
                <a:cs typeface="Courier"/>
              </a:rPr>
              <a:t>[...]</a:t>
            </a:r>
          </a:p>
          <a:p>
            <a:pPr marL="0" indent="0">
              <a:buNone/>
            </a:pPr>
            <a:r>
              <a:rPr lang="de-DE" sz="1200" dirty="0" err="1" smtClean="0">
                <a:solidFill>
                  <a:schemeClr val="bg1">
                    <a:lumMod val="50000"/>
                  </a:schemeClr>
                </a:solidFill>
                <a:latin typeface="Courier"/>
                <a:cs typeface="Courier"/>
              </a:rPr>
              <a:t>if</a:t>
            </a:r>
            <a:r>
              <a:rPr lang="de-DE" sz="1200" dirty="0" smtClean="0">
                <a:solidFill>
                  <a:schemeClr val="bg1">
                    <a:lumMod val="50000"/>
                  </a:schemeClr>
                </a:solidFill>
                <a:latin typeface="Courier"/>
                <a:cs typeface="Courier"/>
              </a:rPr>
              <a:t> </a:t>
            </a:r>
            <a:r>
              <a:rPr lang="de-DE" sz="1200" dirty="0">
                <a:solidFill>
                  <a:schemeClr val="bg1">
                    <a:lumMod val="50000"/>
                  </a:schemeClr>
                </a:solidFill>
                <a:latin typeface="Courier"/>
                <a:cs typeface="Courier"/>
              </a:rPr>
              <a:t>( (</a:t>
            </a:r>
            <a:r>
              <a:rPr lang="de-DE" sz="1200" dirty="0" err="1">
                <a:solidFill>
                  <a:schemeClr val="bg1">
                    <a:lumMod val="50000"/>
                  </a:schemeClr>
                </a:solidFill>
                <a:latin typeface="Courier"/>
                <a:cs typeface="Courier"/>
              </a:rPr>
              <a:t>previousStepSize</a:t>
            </a:r>
            <a:r>
              <a:rPr lang="de-DE" sz="1200" dirty="0">
                <a:solidFill>
                  <a:schemeClr val="bg1">
                    <a:lumMod val="50000"/>
                  </a:schemeClr>
                </a:solidFill>
                <a:latin typeface="Courier"/>
                <a:cs typeface="Courier"/>
              </a:rPr>
              <a:t> &lt; 0.0) </a:t>
            </a:r>
            <a:r>
              <a:rPr lang="de-DE" sz="1200" dirty="0" smtClean="0">
                <a:solidFill>
                  <a:schemeClr val="bg1">
                    <a:lumMod val="50000"/>
                  </a:schemeClr>
                </a:solidFill>
                <a:latin typeface="Courier"/>
                <a:cs typeface="Courier"/>
              </a:rPr>
              <a:t>|| (</a:t>
            </a:r>
            <a:r>
              <a:rPr lang="de-DE" sz="1200" dirty="0" err="1">
                <a:solidFill>
                  <a:schemeClr val="bg1">
                    <a:lumMod val="50000"/>
                  </a:schemeClr>
                </a:solidFill>
                <a:latin typeface="Courier"/>
                <a:cs typeface="Courier"/>
              </a:rPr>
              <a:t>theNumberOfInteractionLengthLeft</a:t>
            </a:r>
            <a:r>
              <a:rPr lang="de-DE" sz="1200" dirty="0">
                <a:solidFill>
                  <a:schemeClr val="bg1">
                    <a:lumMod val="50000"/>
                  </a:schemeClr>
                </a:solidFill>
                <a:latin typeface="Courier"/>
                <a:cs typeface="Courier"/>
              </a:rPr>
              <a:t>&lt;=0.0)</a:t>
            </a:r>
            <a:r>
              <a:rPr lang="de-DE" sz="1200" dirty="0" smtClean="0">
                <a:solidFill>
                  <a:schemeClr val="bg1">
                    <a:lumMod val="50000"/>
                  </a:schemeClr>
                </a:solidFill>
                <a:latin typeface="Courier"/>
                <a:cs typeface="Courier"/>
              </a:rPr>
              <a:t>)</a:t>
            </a:r>
          </a:p>
          <a:p>
            <a:pPr marL="0" indent="0">
              <a:buNone/>
            </a:pPr>
            <a:r>
              <a:rPr lang="de-DE" sz="1200" dirty="0">
                <a:solidFill>
                  <a:schemeClr val="bg1">
                    <a:lumMod val="50000"/>
                  </a:schemeClr>
                </a:solidFill>
                <a:latin typeface="Courier"/>
                <a:cs typeface="Courier"/>
              </a:rPr>
              <a:t>	</a:t>
            </a:r>
            <a:r>
              <a:rPr lang="de-DE" sz="1200" dirty="0" err="1" smtClean="0">
                <a:solidFill>
                  <a:schemeClr val="bg1">
                    <a:lumMod val="50000"/>
                  </a:schemeClr>
                </a:solidFill>
                <a:latin typeface="Courier"/>
                <a:cs typeface="Courier"/>
              </a:rPr>
              <a:t>ResetNumberOfInteractionLengthLeft</a:t>
            </a:r>
            <a:r>
              <a:rPr lang="de-DE" sz="1200" dirty="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else if ( </a:t>
            </a:r>
            <a:r>
              <a:rPr lang="en-US" sz="1200" dirty="0" err="1">
                <a:solidFill>
                  <a:schemeClr val="bg1">
                    <a:lumMod val="50000"/>
                  </a:schemeClr>
                </a:solidFill>
                <a:latin typeface="Courier"/>
                <a:cs typeface="Courier"/>
              </a:rPr>
              <a:t>previousStepSize</a:t>
            </a:r>
            <a:r>
              <a:rPr lang="en-US" sz="1200" dirty="0">
                <a:solidFill>
                  <a:schemeClr val="bg1">
                    <a:lumMod val="50000"/>
                  </a:schemeClr>
                </a:solidFill>
                <a:latin typeface="Courier"/>
                <a:cs typeface="Courier"/>
              </a:rPr>
              <a:t> &gt; 0.0) {</a:t>
            </a:r>
          </a:p>
          <a:p>
            <a:pPr marL="0" indent="0">
              <a:buNone/>
            </a:pPr>
            <a:r>
              <a:rPr lang="en-US" sz="1200" dirty="0" smtClean="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SubtractNumberOfInteractionLengthLeft</a:t>
            </a:r>
            <a:r>
              <a:rPr lang="en-US" sz="1200" dirty="0">
                <a:solidFill>
                  <a:schemeClr val="bg1">
                    <a:lumMod val="50000"/>
                  </a:schemeClr>
                </a:solidFill>
                <a:latin typeface="Courier"/>
                <a:cs typeface="Courier"/>
              </a:rPr>
              <a:t>(</a:t>
            </a:r>
            <a:r>
              <a:rPr lang="en-US" sz="1200" dirty="0" err="1" smtClean="0">
                <a:solidFill>
                  <a:schemeClr val="bg1">
                    <a:lumMod val="50000"/>
                  </a:schemeClr>
                </a:solidFill>
                <a:latin typeface="Courier"/>
                <a:cs typeface="Courier"/>
              </a:rPr>
              <a:t>previousStepSize</a:t>
            </a:r>
            <a:r>
              <a:rPr lang="en-US" sz="1200" dirty="0" smtClean="0">
                <a:solidFill>
                  <a:schemeClr val="bg1">
                    <a:lumMod val="50000"/>
                  </a:schemeClr>
                </a:solidFill>
                <a:latin typeface="Courier"/>
                <a:cs typeface="Courier"/>
              </a:rPr>
              <a:t>*</a:t>
            </a:r>
            <a:r>
              <a:rPr lang="en-US" sz="1200" dirty="0" err="1" smtClean="0">
                <a:solidFill>
                  <a:schemeClr val="bg1">
                    <a:lumMod val="50000"/>
                  </a:schemeClr>
                </a:solidFill>
                <a:latin typeface="Courier"/>
                <a:cs typeface="Courier"/>
              </a:rPr>
              <a:t>vDensityPreviousStep</a:t>
            </a:r>
            <a:r>
              <a:rPr lang="en-US" sz="1200" dirty="0">
                <a:solidFill>
                  <a:schemeClr val="bg1">
                    <a:lumMod val="50000"/>
                  </a:schemeClr>
                </a:solidFill>
                <a:latin typeface="Courier"/>
                <a:cs typeface="Courier"/>
              </a:rPr>
              <a:t>)</a:t>
            </a: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else </a:t>
            </a:r>
            <a:r>
              <a:rPr lang="en-US" sz="1200" dirty="0" smtClean="0">
                <a:solidFill>
                  <a:schemeClr val="bg1">
                    <a:lumMod val="50000"/>
                  </a:schemeClr>
                </a:solidFill>
                <a:latin typeface="Courier"/>
                <a:cs typeface="Courier"/>
              </a:rPr>
              <a:t>{}</a:t>
            </a:r>
          </a:p>
          <a:p>
            <a:pPr marL="0" indent="0">
              <a:buNone/>
            </a:pPr>
            <a:r>
              <a:rPr lang="de-DE" sz="1200" dirty="0" smtClean="0">
                <a:solidFill>
                  <a:schemeClr val="bg1">
                    <a:lumMod val="50000"/>
                  </a:schemeClr>
                </a:solidFill>
                <a:latin typeface="Courier"/>
                <a:cs typeface="Courier"/>
              </a:rPr>
              <a:t>G4double </a:t>
            </a:r>
            <a:r>
              <a:rPr lang="de-DE" sz="1200" dirty="0" err="1">
                <a:solidFill>
                  <a:schemeClr val="bg1">
                    <a:lumMod val="50000"/>
                  </a:schemeClr>
                </a:solidFill>
                <a:latin typeface="Courier"/>
                <a:cs typeface="Courier"/>
              </a:rPr>
              <a:t>regIntLength</a:t>
            </a:r>
            <a:r>
              <a:rPr lang="de-DE" sz="1200" dirty="0">
                <a:solidFill>
                  <a:schemeClr val="bg1">
                    <a:lumMod val="50000"/>
                  </a:schemeClr>
                </a:solidFill>
                <a:latin typeface="Courier"/>
                <a:cs typeface="Courier"/>
              </a:rPr>
              <a:t> </a:t>
            </a:r>
            <a:r>
              <a:rPr lang="de-DE" sz="1200" dirty="0" smtClean="0">
                <a:solidFill>
                  <a:schemeClr val="bg1">
                    <a:lumMod val="50000"/>
                  </a:schemeClr>
                </a:solidFill>
                <a:latin typeface="Courier"/>
                <a:cs typeface="Courier"/>
              </a:rPr>
              <a:t>=</a:t>
            </a:r>
          </a:p>
          <a:p>
            <a:pPr marL="0" indent="0">
              <a:buNone/>
            </a:pPr>
            <a:r>
              <a:rPr lang="de-DE" sz="1200" dirty="0" err="1" smtClean="0">
                <a:solidFill>
                  <a:srgbClr val="292934"/>
                </a:solidFill>
                <a:latin typeface="Courier"/>
                <a:cs typeface="Courier"/>
              </a:rPr>
              <a:t>fRegisteredProcess</a:t>
            </a:r>
            <a:r>
              <a:rPr lang="de-DE" sz="1200" dirty="0">
                <a:solidFill>
                  <a:srgbClr val="292934"/>
                </a:solidFill>
                <a:latin typeface="Courier"/>
                <a:cs typeface="Courier"/>
              </a:rPr>
              <a:t>-&gt;</a:t>
            </a:r>
            <a:r>
              <a:rPr lang="de-DE" sz="1200" dirty="0" err="1">
                <a:solidFill>
                  <a:srgbClr val="292934"/>
                </a:solidFill>
                <a:latin typeface="Courier"/>
                <a:cs typeface="Courier"/>
              </a:rPr>
              <a:t>PostStepGetPhysicalInteractionLength</a:t>
            </a:r>
            <a:r>
              <a:rPr lang="de-DE" sz="1200" dirty="0">
                <a:solidFill>
                  <a:srgbClr val="292934"/>
                </a:solidFill>
                <a:latin typeface="Courier"/>
                <a:cs typeface="Courier"/>
              </a:rPr>
              <a:t>(</a:t>
            </a:r>
            <a:r>
              <a:rPr lang="de-DE" sz="1200" dirty="0" err="1">
                <a:solidFill>
                  <a:srgbClr val="292934"/>
                </a:solidFill>
                <a:latin typeface="Courier"/>
                <a:cs typeface="Courier"/>
              </a:rPr>
              <a:t>aTrack</a:t>
            </a:r>
            <a:r>
              <a:rPr lang="de-DE" sz="1200" dirty="0" smtClean="0">
                <a:solidFill>
                  <a:srgbClr val="292934"/>
                </a:solidFill>
                <a:latin typeface="Courier"/>
                <a:cs typeface="Courier"/>
              </a:rPr>
              <a:t>,</a:t>
            </a:r>
          </a:p>
          <a:p>
            <a:pPr marL="0" indent="0">
              <a:buNone/>
            </a:pPr>
            <a:r>
              <a:rPr lang="de-DE" sz="1200" dirty="0">
                <a:solidFill>
                  <a:srgbClr val="292934"/>
                </a:solidFill>
                <a:latin typeface="Courier"/>
                <a:cs typeface="Courier"/>
              </a:rPr>
              <a:t>	</a:t>
            </a:r>
            <a:r>
              <a:rPr lang="de-DE" sz="1200" dirty="0" smtClean="0">
                <a:solidFill>
                  <a:srgbClr val="292934"/>
                </a:solidFill>
                <a:latin typeface="Courier"/>
                <a:cs typeface="Courier"/>
              </a:rPr>
              <a:t>			</a:t>
            </a:r>
            <a:r>
              <a:rPr lang="en-US" sz="1200" dirty="0" err="1" smtClean="0">
                <a:solidFill>
                  <a:srgbClr val="292934"/>
                </a:solidFill>
                <a:latin typeface="Courier"/>
                <a:cs typeface="Courier"/>
              </a:rPr>
              <a:t>previousStepSize</a:t>
            </a:r>
            <a:r>
              <a:rPr lang="en-US" sz="1200" dirty="0" smtClean="0">
                <a:solidFill>
                  <a:srgbClr val="292934"/>
                </a:solidFill>
                <a:latin typeface="Courier"/>
                <a:cs typeface="Courier"/>
              </a:rPr>
              <a:t>*</a:t>
            </a:r>
            <a:r>
              <a:rPr lang="en-US" sz="1200" dirty="0" err="1" smtClean="0">
                <a:solidFill>
                  <a:srgbClr val="292934"/>
                </a:solidFill>
                <a:latin typeface="Courier"/>
                <a:cs typeface="Courier"/>
              </a:rPr>
              <a:t>vDensityPreviousStep</a:t>
            </a:r>
            <a:r>
              <a:rPr lang="en-US" sz="1200" dirty="0" smtClean="0">
                <a:solidFill>
                  <a:srgbClr val="292934"/>
                </a:solidFill>
                <a:latin typeface="Courier"/>
                <a:cs typeface="Courier"/>
              </a:rPr>
              <a:t>,</a:t>
            </a:r>
          </a:p>
          <a:p>
            <a:pPr marL="0" indent="0">
              <a:buNone/>
            </a:pPr>
            <a:r>
              <a:rPr lang="en-US" sz="1200" dirty="0" smtClean="0">
                <a:solidFill>
                  <a:schemeClr val="bg1">
                    <a:lumMod val="50000"/>
                  </a:schemeClr>
                </a:solidFill>
                <a:latin typeface="Courier"/>
                <a:cs typeface="Courier"/>
              </a:rPr>
              <a:t>[</a:t>
            </a:r>
            <a:r>
              <a:rPr lang="en-US" sz="1200" dirty="0">
                <a:solidFill>
                  <a:schemeClr val="bg1">
                    <a:lumMod val="50000"/>
                  </a:schemeClr>
                </a:solidFill>
                <a:latin typeface="Courier"/>
                <a:cs typeface="Courier"/>
              </a:rPr>
              <a:t>...]</a:t>
            </a:r>
            <a:endParaRPr lang="en-US" sz="1200" dirty="0" smtClean="0">
              <a:solidFill>
                <a:schemeClr val="bg1">
                  <a:lumMod val="50000"/>
                </a:schemeClr>
              </a:solidFill>
              <a:latin typeface="Courier"/>
              <a:cs typeface="Courier"/>
            </a:endParaRPr>
          </a:p>
          <a:p>
            <a:pPr marL="0" indent="0">
              <a:buNone/>
            </a:pPr>
            <a:r>
              <a:rPr lang="en-US" sz="1200" dirty="0" err="1" smtClean="0">
                <a:solidFill>
                  <a:schemeClr val="bg1">
                    <a:lumMod val="50000"/>
                  </a:schemeClr>
                </a:solidFill>
                <a:latin typeface="Courier"/>
                <a:cs typeface="Courier"/>
              </a:rPr>
              <a:t>currentInteractionLength</a:t>
            </a: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 </a:t>
            </a:r>
            <a:r>
              <a:rPr lang="en-US" sz="1200" dirty="0" err="1" smtClean="0">
                <a:solidFill>
                  <a:schemeClr val="bg1">
                    <a:lumMod val="50000"/>
                  </a:schemeClr>
                </a:solidFill>
                <a:latin typeface="Courier"/>
                <a:cs typeface="Courier"/>
              </a:rPr>
              <a:t>regIntLength</a:t>
            </a: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if</a:t>
            </a:r>
            <a:r>
              <a:rPr lang="en-US" sz="1200" dirty="0">
                <a:solidFill>
                  <a:schemeClr val="bg1">
                    <a:lumMod val="50000"/>
                  </a:schemeClr>
                </a:solidFill>
                <a:latin typeface="Courier"/>
                <a:cs typeface="Courier"/>
              </a:rPr>
              <a:t>(</a:t>
            </a:r>
            <a:r>
              <a:rPr lang="en-US" sz="1200" dirty="0" err="1">
                <a:solidFill>
                  <a:schemeClr val="bg1">
                    <a:lumMod val="50000"/>
                  </a:schemeClr>
                </a:solidFill>
                <a:latin typeface="Courier"/>
                <a:cs typeface="Courier"/>
              </a:rPr>
              <a:t>vDensity</a:t>
            </a:r>
            <a:r>
              <a:rPr lang="en-US" sz="1200" dirty="0">
                <a:solidFill>
                  <a:schemeClr val="bg1">
                    <a:lumMod val="50000"/>
                  </a:schemeClr>
                </a:solidFill>
                <a:latin typeface="Courier"/>
                <a:cs typeface="Courier"/>
              </a:rPr>
              <a:t> == 0.) return DBL_MAX;</a:t>
            </a:r>
          </a:p>
          <a:p>
            <a:pPr marL="0" indent="0">
              <a:buNone/>
            </a:pPr>
            <a:r>
              <a:rPr lang="en-US" sz="1200" dirty="0" err="1" smtClean="0">
                <a:solidFill>
                  <a:schemeClr val="bg1">
                    <a:lumMod val="50000"/>
                  </a:schemeClr>
                </a:solidFill>
                <a:latin typeface="Courier"/>
                <a:cs typeface="Courier"/>
              </a:rPr>
              <a:t>currentInteractionLength</a:t>
            </a:r>
            <a:r>
              <a:rPr lang="en-US" sz="1200" dirty="0" smtClean="0">
                <a:solidFill>
                  <a:schemeClr val="bg1">
                    <a:lumMod val="50000"/>
                  </a:schemeClr>
                </a:solidFill>
                <a:latin typeface="Courier"/>
                <a:cs typeface="Courier"/>
              </a:rPr>
              <a:t> </a:t>
            </a:r>
            <a:r>
              <a:rPr lang="en-US" sz="1200" dirty="0">
                <a:solidFill>
                  <a:schemeClr val="bg1">
                    <a:lumMod val="50000"/>
                  </a:schemeClr>
                </a:solidFill>
                <a:latin typeface="Courier"/>
                <a:cs typeface="Courier"/>
              </a:rPr>
              <a:t>/= </a:t>
            </a:r>
            <a:r>
              <a:rPr lang="en-US" sz="1200" dirty="0" err="1">
                <a:solidFill>
                  <a:schemeClr val="bg1">
                    <a:lumMod val="50000"/>
                  </a:schemeClr>
                </a:solidFill>
                <a:latin typeface="Courier"/>
                <a:cs typeface="Courier"/>
              </a:rPr>
              <a:t>vDensity</a:t>
            </a:r>
            <a:r>
              <a:rPr lang="en-US" sz="1200" dirty="0">
                <a:solidFill>
                  <a:schemeClr val="bg1">
                    <a:lumMod val="50000"/>
                  </a:schemeClr>
                </a:solidFill>
                <a:latin typeface="Courier"/>
                <a:cs typeface="Courier"/>
              </a:rPr>
              <a:t>;</a:t>
            </a:r>
          </a:p>
          <a:p>
            <a:pPr marL="0" indent="0">
              <a:buNone/>
            </a:pPr>
            <a:r>
              <a:rPr lang="en-US" sz="1200" dirty="0" smtClean="0">
                <a:solidFill>
                  <a:schemeClr val="bg1">
                    <a:lumMod val="50000"/>
                  </a:schemeClr>
                </a:solidFill>
                <a:latin typeface="Courier"/>
                <a:cs typeface="Courier"/>
              </a:rPr>
              <a:t>return </a:t>
            </a:r>
            <a:r>
              <a:rPr lang="en-US" sz="1200" dirty="0" err="1">
                <a:solidFill>
                  <a:schemeClr val="bg1">
                    <a:lumMod val="50000"/>
                  </a:schemeClr>
                </a:solidFill>
                <a:latin typeface="Courier"/>
                <a:cs typeface="Courier"/>
              </a:rPr>
              <a:t>currentInteractionLength</a:t>
            </a:r>
            <a:r>
              <a:rPr lang="en-US" sz="1200" dirty="0">
                <a:solidFill>
                  <a:schemeClr val="bg1">
                    <a:lumMod val="50000"/>
                  </a:schemeClr>
                </a:solidFill>
                <a:latin typeface="Courier"/>
                <a:cs typeface="Courier"/>
              </a:rPr>
              <a:t>;</a:t>
            </a:r>
          </a:p>
          <a:p>
            <a:pPr marL="0" indent="0">
              <a:buNone/>
            </a:pPr>
            <a:endParaRPr lang="de-DE" sz="1200" dirty="0">
              <a:solidFill>
                <a:schemeClr val="bg1">
                  <a:lumMod val="50000"/>
                </a:schemeClr>
              </a:solidFill>
              <a:latin typeface="Courier"/>
              <a:cs typeface="Courier"/>
            </a:endParaRPr>
          </a:p>
        </p:txBody>
      </p:sp>
      <p:sp>
        <p:nvSpPr>
          <p:cNvPr id="4" name="Rounded Rectangular Callout 3"/>
          <p:cNvSpPr/>
          <p:nvPr/>
        </p:nvSpPr>
        <p:spPr>
          <a:xfrm>
            <a:off x="3606800" y="5069840"/>
            <a:ext cx="5080000" cy="975360"/>
          </a:xfrm>
          <a:prstGeom prst="wedgeRoundRectCallout">
            <a:avLst>
              <a:gd name="adj1" fmla="val 9626"/>
              <a:gd name="adj2" fmla="val -8627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Modify the physical interaction length with the density ratio of the previous step</a:t>
            </a:r>
            <a:endParaRPr lang="en-US" dirty="0"/>
          </a:p>
        </p:txBody>
      </p:sp>
    </p:spTree>
    <p:extLst>
      <p:ext uri="{BB962C8B-B14F-4D97-AF65-F5344CB8AC3E}">
        <p14:creationId xmlns:p14="http://schemas.microsoft.com/office/powerpoint/2010/main" val="373769534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hanneling.mo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890588" y="2174875"/>
            <a:ext cx="3173412" cy="3951288"/>
          </a:xfrm>
        </p:spPr>
      </p:pic>
      <p:sp>
        <p:nvSpPr>
          <p:cNvPr id="2" name="Title 1"/>
          <p:cNvSpPr>
            <a:spLocks noGrp="1"/>
          </p:cNvSpPr>
          <p:nvPr>
            <p:ph type="title"/>
          </p:nvPr>
        </p:nvSpPr>
        <p:spPr/>
        <p:txBody>
          <a:bodyPr/>
          <a:lstStyle/>
          <a:p>
            <a:r>
              <a:rPr lang="en-US" dirty="0" smtClean="0"/>
              <a:t>Channeling Example in Geant4</a:t>
            </a:r>
            <a:endParaRPr lang="en-US" dirty="0"/>
          </a:p>
        </p:txBody>
      </p:sp>
      <p:sp>
        <p:nvSpPr>
          <p:cNvPr id="7" name="Text Placeholder 6"/>
          <p:cNvSpPr>
            <a:spLocks noGrp="1"/>
          </p:cNvSpPr>
          <p:nvPr>
            <p:ph type="body" idx="1"/>
          </p:nvPr>
        </p:nvSpPr>
        <p:spPr/>
        <p:txBody>
          <a:bodyPr>
            <a:normAutofit/>
          </a:bodyPr>
          <a:lstStyle/>
          <a:p>
            <a:r>
              <a:rPr lang="en-US" dirty="0" smtClean="0"/>
              <a:t>Beam Deflection</a:t>
            </a:r>
          </a:p>
        </p:txBody>
      </p:sp>
      <p:sp>
        <p:nvSpPr>
          <p:cNvPr id="9" name="Text Placeholder 8"/>
          <p:cNvSpPr>
            <a:spLocks noGrp="1"/>
          </p:cNvSpPr>
          <p:nvPr>
            <p:ph type="body" sz="quarter" idx="3"/>
          </p:nvPr>
        </p:nvSpPr>
        <p:spPr/>
        <p:txBody>
          <a:bodyPr/>
          <a:lstStyle/>
          <a:p>
            <a:r>
              <a:rPr lang="en-US" dirty="0" smtClean="0"/>
              <a:t>Experimental Setup</a:t>
            </a:r>
            <a:endParaRPr lang="en-US" dirty="0"/>
          </a:p>
        </p:txBody>
      </p:sp>
      <p:sp>
        <p:nvSpPr>
          <p:cNvPr id="19" name="Block Arc 18"/>
          <p:cNvSpPr/>
          <p:nvPr/>
        </p:nvSpPr>
        <p:spPr>
          <a:xfrm rot="15492582">
            <a:off x="1230538" y="2315525"/>
            <a:ext cx="2140516" cy="1279596"/>
          </a:xfrm>
          <a:prstGeom prst="blockArc">
            <a:avLst>
              <a:gd name="adj1" fmla="val 14948824"/>
              <a:gd name="adj2" fmla="val 16876840"/>
              <a:gd name="adj3" fmla="val 12950"/>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2" name="Arc 11"/>
          <p:cNvSpPr/>
          <p:nvPr/>
        </p:nvSpPr>
        <p:spPr>
          <a:xfrm>
            <a:off x="1506008" y="2556932"/>
            <a:ext cx="381000" cy="395817"/>
          </a:xfrm>
          <a:prstGeom prst="arc">
            <a:avLst>
              <a:gd name="adj1" fmla="val 16824321"/>
              <a:gd name="adj2" fmla="val 19544025"/>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5" name="Arc 14"/>
          <p:cNvSpPr/>
          <p:nvPr/>
        </p:nvSpPr>
        <p:spPr>
          <a:xfrm>
            <a:off x="1506008" y="2556932"/>
            <a:ext cx="381000" cy="395817"/>
          </a:xfrm>
          <a:prstGeom prst="arc">
            <a:avLst>
              <a:gd name="adj1" fmla="val 12746514"/>
              <a:gd name="adj2" fmla="val 14168725"/>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Arc 15"/>
          <p:cNvSpPr/>
          <p:nvPr/>
        </p:nvSpPr>
        <p:spPr>
          <a:xfrm>
            <a:off x="1506008" y="2556932"/>
            <a:ext cx="381000" cy="395817"/>
          </a:xfrm>
          <a:prstGeom prst="arc">
            <a:avLst>
              <a:gd name="adj1" fmla="val 15919858"/>
              <a:gd name="adj2" fmla="val 1686348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rc 16"/>
          <p:cNvSpPr/>
          <p:nvPr/>
        </p:nvSpPr>
        <p:spPr>
          <a:xfrm>
            <a:off x="1506008" y="2556932"/>
            <a:ext cx="381000" cy="395817"/>
          </a:xfrm>
          <a:prstGeom prst="arc">
            <a:avLst>
              <a:gd name="adj1" fmla="val 14128618"/>
              <a:gd name="adj2" fmla="val 15895618"/>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20" name="Straight Connector 19"/>
          <p:cNvCxnSpPr/>
          <p:nvPr/>
        </p:nvCxnSpPr>
        <p:spPr>
          <a:xfrm>
            <a:off x="173795" y="2556932"/>
            <a:ext cx="323850"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5845" y="2279933"/>
            <a:ext cx="998610" cy="276999"/>
          </a:xfrm>
          <a:prstGeom prst="rect">
            <a:avLst/>
          </a:prstGeom>
          <a:noFill/>
        </p:spPr>
        <p:txBody>
          <a:bodyPr wrap="square" rtlCol="0">
            <a:spAutoFit/>
          </a:bodyPr>
          <a:lstStyle/>
          <a:p>
            <a:r>
              <a:rPr lang="en-US" sz="1200" dirty="0" smtClean="0"/>
              <a:t>Channeling</a:t>
            </a:r>
            <a:endParaRPr lang="en-US" sz="1200" dirty="0"/>
          </a:p>
        </p:txBody>
      </p:sp>
      <p:cxnSp>
        <p:nvCxnSpPr>
          <p:cNvPr id="33" name="Straight Connector 32"/>
          <p:cNvCxnSpPr/>
          <p:nvPr/>
        </p:nvCxnSpPr>
        <p:spPr>
          <a:xfrm>
            <a:off x="173795" y="3177114"/>
            <a:ext cx="323850" cy="0"/>
          </a:xfrm>
          <a:prstGeom prst="line">
            <a:avLst/>
          </a:prstGeom>
        </p:spPr>
        <p:style>
          <a:lnRef idx="2">
            <a:schemeClr val="accent2"/>
          </a:lnRef>
          <a:fillRef idx="0">
            <a:schemeClr val="accent2"/>
          </a:fillRef>
          <a:effectRef idx="1">
            <a:schemeClr val="accent2"/>
          </a:effectRef>
          <a:fontRef idx="minor">
            <a:schemeClr val="tx1"/>
          </a:fontRef>
        </p:style>
      </p:cxnSp>
      <p:sp>
        <p:nvSpPr>
          <p:cNvPr id="34" name="TextBox 33"/>
          <p:cNvSpPr txBox="1"/>
          <p:nvPr/>
        </p:nvSpPr>
        <p:spPr>
          <a:xfrm>
            <a:off x="65845" y="2721916"/>
            <a:ext cx="998610" cy="461665"/>
          </a:xfrm>
          <a:prstGeom prst="rect">
            <a:avLst/>
          </a:prstGeom>
          <a:noFill/>
        </p:spPr>
        <p:txBody>
          <a:bodyPr wrap="square" rtlCol="0">
            <a:spAutoFit/>
          </a:bodyPr>
          <a:lstStyle/>
          <a:p>
            <a:r>
              <a:rPr lang="en-US" sz="1200" dirty="0" smtClean="0"/>
              <a:t>Volume Reflection</a:t>
            </a:r>
            <a:endParaRPr lang="en-US" sz="1200" dirty="0"/>
          </a:p>
        </p:txBody>
      </p:sp>
      <p:cxnSp>
        <p:nvCxnSpPr>
          <p:cNvPr id="35" name="Straight Connector 34"/>
          <p:cNvCxnSpPr/>
          <p:nvPr/>
        </p:nvCxnSpPr>
        <p:spPr>
          <a:xfrm>
            <a:off x="173795" y="3606625"/>
            <a:ext cx="323850" cy="0"/>
          </a:xfrm>
          <a:prstGeom prst="line">
            <a:avLst/>
          </a:prstGeom>
        </p:spPr>
        <p:style>
          <a:lnRef idx="2">
            <a:schemeClr val="dk1"/>
          </a:lnRef>
          <a:fillRef idx="0">
            <a:schemeClr val="dk1"/>
          </a:fillRef>
          <a:effectRef idx="1">
            <a:schemeClr val="dk1"/>
          </a:effectRef>
          <a:fontRef idx="minor">
            <a:schemeClr val="tx1"/>
          </a:fontRef>
        </p:style>
      </p:cxnSp>
      <p:sp>
        <p:nvSpPr>
          <p:cNvPr id="36" name="TextBox 35"/>
          <p:cNvSpPr txBox="1"/>
          <p:nvPr/>
        </p:nvSpPr>
        <p:spPr>
          <a:xfrm>
            <a:off x="65845" y="3329514"/>
            <a:ext cx="998610" cy="276999"/>
          </a:xfrm>
          <a:prstGeom prst="rect">
            <a:avLst/>
          </a:prstGeom>
          <a:noFill/>
        </p:spPr>
        <p:txBody>
          <a:bodyPr wrap="square" rtlCol="0">
            <a:spAutoFit/>
          </a:bodyPr>
          <a:lstStyle/>
          <a:p>
            <a:r>
              <a:rPr lang="en-US" sz="1200" dirty="0" smtClean="0"/>
              <a:t>Not Aligned</a:t>
            </a:r>
          </a:p>
        </p:txBody>
      </p:sp>
      <p:sp>
        <p:nvSpPr>
          <p:cNvPr id="37" name="Block Arc 36"/>
          <p:cNvSpPr/>
          <p:nvPr/>
        </p:nvSpPr>
        <p:spPr>
          <a:xfrm rot="15492582">
            <a:off x="-159427" y="3605846"/>
            <a:ext cx="2140516" cy="1279596"/>
          </a:xfrm>
          <a:prstGeom prst="blockArc">
            <a:avLst>
              <a:gd name="adj1" fmla="val 14948824"/>
              <a:gd name="adj2" fmla="val 16876840"/>
              <a:gd name="adj3" fmla="val 12950"/>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38" name="TextBox 37"/>
          <p:cNvSpPr txBox="1"/>
          <p:nvPr/>
        </p:nvSpPr>
        <p:spPr>
          <a:xfrm>
            <a:off x="65845" y="3758913"/>
            <a:ext cx="998610" cy="276999"/>
          </a:xfrm>
          <a:prstGeom prst="rect">
            <a:avLst/>
          </a:prstGeom>
          <a:noFill/>
        </p:spPr>
        <p:txBody>
          <a:bodyPr wrap="square" rtlCol="0">
            <a:spAutoFit/>
          </a:bodyPr>
          <a:lstStyle/>
          <a:p>
            <a:r>
              <a:rPr lang="en-US" sz="1200" dirty="0" smtClean="0"/>
              <a:t>Bent Crystal</a:t>
            </a:r>
          </a:p>
        </p:txBody>
      </p:sp>
      <p:cxnSp>
        <p:nvCxnSpPr>
          <p:cNvPr id="40" name="Straight Arrow Connector 39"/>
          <p:cNvCxnSpPr/>
          <p:nvPr/>
        </p:nvCxnSpPr>
        <p:spPr>
          <a:xfrm>
            <a:off x="173795" y="5021719"/>
            <a:ext cx="370645" cy="6350"/>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65845" y="4751070"/>
            <a:ext cx="998610" cy="276999"/>
          </a:xfrm>
          <a:prstGeom prst="rect">
            <a:avLst/>
          </a:prstGeom>
          <a:noFill/>
        </p:spPr>
        <p:txBody>
          <a:bodyPr wrap="square" rtlCol="0">
            <a:spAutoFit/>
          </a:bodyPr>
          <a:lstStyle/>
          <a:p>
            <a:r>
              <a:rPr lang="en-US" sz="1200" dirty="0" smtClean="0"/>
              <a:t>Beam</a:t>
            </a:r>
          </a:p>
        </p:txBody>
      </p:sp>
      <p:sp>
        <p:nvSpPr>
          <p:cNvPr id="13" name="Content Placeholder 12"/>
          <p:cNvSpPr>
            <a:spLocks noGrp="1"/>
          </p:cNvSpPr>
          <p:nvPr>
            <p:ph sz="quarter" idx="4"/>
          </p:nvPr>
        </p:nvSpPr>
        <p:spPr/>
        <p:txBody>
          <a:bodyPr>
            <a:normAutofit fontScale="77500" lnSpcReduction="20000"/>
          </a:bodyPr>
          <a:lstStyle/>
          <a:p>
            <a:r>
              <a:rPr lang="en-US" dirty="0"/>
              <a:t>The example simulates the channeling of 400 </a:t>
            </a:r>
            <a:r>
              <a:rPr lang="en-US" dirty="0" err="1"/>
              <a:t>GeV</a:t>
            </a:r>
            <a:r>
              <a:rPr lang="en-US" dirty="0"/>
              <a:t>/c protons in bent Si crystal. </a:t>
            </a:r>
          </a:p>
          <a:p>
            <a:endParaRPr lang="en-US" dirty="0"/>
          </a:p>
          <a:p>
            <a:r>
              <a:rPr lang="en-US" dirty="0"/>
              <a:t>The example provides the physical model for planar channeling and volume reflection in bent crystals.</a:t>
            </a:r>
          </a:p>
          <a:p>
            <a:pPr marL="0" indent="0">
              <a:buNone/>
            </a:pPr>
            <a:endParaRPr lang="en-US" dirty="0"/>
          </a:p>
          <a:p>
            <a:r>
              <a:rPr lang="en-US" dirty="0"/>
              <a:t>Physical model published in:</a:t>
            </a:r>
          </a:p>
          <a:p>
            <a:pPr lvl="1"/>
            <a:r>
              <a:rPr lang="en-US" u="sng" dirty="0"/>
              <a:t>E. Bagli</a:t>
            </a:r>
            <a:r>
              <a:rPr lang="en-US" dirty="0"/>
              <a:t>, M. </a:t>
            </a:r>
            <a:r>
              <a:rPr lang="en-US" dirty="0" err="1"/>
              <a:t>Asai</a:t>
            </a:r>
            <a:r>
              <a:rPr lang="en-US" dirty="0"/>
              <a:t>, D. Brandt, A. </a:t>
            </a:r>
            <a:r>
              <a:rPr lang="en-US" dirty="0" err="1"/>
              <a:t>Dotti</a:t>
            </a:r>
            <a:r>
              <a:rPr lang="en-US" dirty="0"/>
              <a:t>, V. </a:t>
            </a:r>
            <a:r>
              <a:rPr lang="en-US" dirty="0" err="1"/>
              <a:t>Guidi</a:t>
            </a:r>
            <a:r>
              <a:rPr lang="en-US" dirty="0"/>
              <a:t>, D. H. Wright, “A model for the interaction of high-energy particles in straight and bent crystals implemented in Geant4”, European Physics Journal C 74, 2996 (2014</a:t>
            </a:r>
            <a:r>
              <a:rPr lang="en-US" dirty="0" smtClean="0"/>
              <a:t>)</a:t>
            </a:r>
            <a:endParaRPr lang="en-US" dirty="0"/>
          </a:p>
        </p:txBody>
      </p:sp>
    </p:spTree>
    <p:extLst>
      <p:ext uri="{BB962C8B-B14F-4D97-AF65-F5344CB8AC3E}">
        <p14:creationId xmlns:p14="http://schemas.microsoft.com/office/powerpoint/2010/main" val="30663642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Deflection Angle Distribution</a:t>
            </a:r>
            <a:endParaRPr lang="en-US" dirty="0"/>
          </a:p>
        </p:txBody>
      </p:sp>
      <p:sp>
        <p:nvSpPr>
          <p:cNvPr id="8" name="Text Placeholder 7"/>
          <p:cNvSpPr>
            <a:spLocks noGrp="1"/>
          </p:cNvSpPr>
          <p:nvPr>
            <p:ph type="body" idx="1"/>
          </p:nvPr>
        </p:nvSpPr>
        <p:spPr/>
        <p:txBody>
          <a:bodyPr/>
          <a:lstStyle/>
          <a:p>
            <a:r>
              <a:rPr lang="en-US" dirty="0" smtClean="0"/>
              <a:t>Data</a:t>
            </a:r>
            <a:endParaRPr lang="en-US" dirty="0"/>
          </a:p>
        </p:txBody>
      </p:sp>
      <p:pic>
        <p:nvPicPr>
          <p:cNvPr id="12" name="Content Placeholder 11" descr="data_2d.eps"/>
          <p:cNvPicPr>
            <a:picLocks noGrp="1" noChangeAspect="1"/>
          </p:cNvPicPr>
          <p:nvPr>
            <p:ph sz="half" idx="2"/>
          </p:nvPr>
        </p:nvPicPr>
        <p:blipFill>
          <a:blip r:embed="rId2">
            <a:extLst>
              <a:ext uri="{28A0092B-C50C-407E-A947-70E740481C1C}">
                <a14:useLocalDpi xmlns:a14="http://schemas.microsoft.com/office/drawing/2010/main" val="0"/>
              </a:ext>
            </a:extLst>
          </a:blip>
          <a:srcRect t="-22204" b="-22204"/>
          <a:stretch>
            <a:fillRect/>
          </a:stretch>
        </p:blipFill>
        <p:spPr/>
      </p:pic>
      <p:sp>
        <p:nvSpPr>
          <p:cNvPr id="10" name="Text Placeholder 9"/>
          <p:cNvSpPr>
            <a:spLocks noGrp="1"/>
          </p:cNvSpPr>
          <p:nvPr>
            <p:ph type="body" sz="quarter" idx="3"/>
          </p:nvPr>
        </p:nvSpPr>
        <p:spPr/>
        <p:txBody>
          <a:bodyPr/>
          <a:lstStyle/>
          <a:p>
            <a:r>
              <a:rPr lang="en-US" dirty="0" smtClean="0"/>
              <a:t>Geant4</a:t>
            </a:r>
            <a:endParaRPr lang="en-US" dirty="0"/>
          </a:p>
        </p:txBody>
      </p:sp>
      <p:pic>
        <p:nvPicPr>
          <p:cNvPr id="15" name="Content Placeholder 14" descr="g4_2d.eps"/>
          <p:cNvPicPr>
            <a:picLocks noGrp="1" noChangeAspect="1"/>
          </p:cNvPicPr>
          <p:nvPr>
            <p:ph sz="quarter" idx="4"/>
          </p:nvPr>
        </p:nvPicPr>
        <p:blipFill>
          <a:blip r:embed="rId3">
            <a:extLst>
              <a:ext uri="{28A0092B-C50C-407E-A947-70E740481C1C}">
                <a14:useLocalDpi xmlns:a14="http://schemas.microsoft.com/office/drawing/2010/main" val="0"/>
              </a:ext>
            </a:extLst>
          </a:blip>
          <a:srcRect t="-22175" b="-22175"/>
          <a:stretch>
            <a:fillRect/>
          </a:stretch>
        </p:blipFill>
        <p:spPr>
          <a:xfrm>
            <a:off x="4645025" y="2434987"/>
            <a:ext cx="4041775" cy="3951288"/>
          </a:xfrm>
        </p:spPr>
      </p:pic>
      <p:sp>
        <p:nvSpPr>
          <p:cNvPr id="2" name="TextBox 1"/>
          <p:cNvSpPr txBox="1"/>
          <p:nvPr/>
        </p:nvSpPr>
        <p:spPr>
          <a:xfrm>
            <a:off x="883920" y="5657671"/>
            <a:ext cx="2367280" cy="1200329"/>
          </a:xfrm>
          <a:prstGeom prst="rect">
            <a:avLst/>
          </a:prstGeom>
          <a:noFill/>
        </p:spPr>
        <p:txBody>
          <a:bodyPr wrap="square" rtlCol="0">
            <a:spAutoFit/>
          </a:bodyPr>
          <a:lstStyle/>
          <a:p>
            <a:pPr marL="342900" indent="-342900">
              <a:buAutoNum type="arabicPeriod"/>
            </a:pPr>
            <a:r>
              <a:rPr lang="en-US" dirty="0" smtClean="0"/>
              <a:t>Channeling</a:t>
            </a:r>
          </a:p>
          <a:p>
            <a:pPr marL="342900" indent="-342900">
              <a:buAutoNum type="arabicPeriod"/>
            </a:pPr>
            <a:r>
              <a:rPr lang="en-US" dirty="0" smtClean="0"/>
              <a:t>Dechanneling</a:t>
            </a:r>
          </a:p>
          <a:p>
            <a:pPr marL="342900" indent="-342900">
              <a:buAutoNum type="arabicPeriod"/>
            </a:pPr>
            <a:r>
              <a:rPr lang="en-US" dirty="0" smtClean="0"/>
              <a:t>Volume Reflection</a:t>
            </a:r>
          </a:p>
          <a:p>
            <a:pPr marL="342900" indent="-342900">
              <a:buAutoNum type="arabicPeriod"/>
            </a:pPr>
            <a:r>
              <a:rPr lang="en-US" dirty="0" smtClean="0"/>
              <a:t>Not aligned</a:t>
            </a:r>
            <a:endParaRPr lang="en-US" dirty="0"/>
          </a:p>
        </p:txBody>
      </p:sp>
      <p:sp>
        <p:nvSpPr>
          <p:cNvPr id="3" name="TextBox 2"/>
          <p:cNvSpPr txBox="1"/>
          <p:nvPr/>
        </p:nvSpPr>
        <p:spPr>
          <a:xfrm>
            <a:off x="2052320" y="3312160"/>
            <a:ext cx="538480" cy="369332"/>
          </a:xfrm>
          <a:prstGeom prst="rect">
            <a:avLst/>
          </a:prstGeom>
          <a:noFill/>
        </p:spPr>
        <p:txBody>
          <a:bodyPr wrap="square" rtlCol="0">
            <a:spAutoFit/>
          </a:bodyPr>
          <a:lstStyle/>
          <a:p>
            <a:r>
              <a:rPr lang="en-US" dirty="0" smtClean="0"/>
              <a:t>1.</a:t>
            </a:r>
            <a:endParaRPr lang="en-US" dirty="0"/>
          </a:p>
        </p:txBody>
      </p:sp>
      <p:sp>
        <p:nvSpPr>
          <p:cNvPr id="9" name="TextBox 8"/>
          <p:cNvSpPr txBox="1"/>
          <p:nvPr/>
        </p:nvSpPr>
        <p:spPr>
          <a:xfrm>
            <a:off x="2062480" y="4003040"/>
            <a:ext cx="538480" cy="369332"/>
          </a:xfrm>
          <a:prstGeom prst="rect">
            <a:avLst/>
          </a:prstGeom>
          <a:noFill/>
        </p:spPr>
        <p:txBody>
          <a:bodyPr wrap="square" rtlCol="0">
            <a:spAutoFit/>
          </a:bodyPr>
          <a:lstStyle/>
          <a:p>
            <a:r>
              <a:rPr lang="en-US" dirty="0"/>
              <a:t>2</a:t>
            </a:r>
            <a:r>
              <a:rPr lang="en-US" dirty="0" smtClean="0"/>
              <a:t>.</a:t>
            </a:r>
            <a:endParaRPr lang="en-US" dirty="0"/>
          </a:p>
        </p:txBody>
      </p:sp>
      <p:sp>
        <p:nvSpPr>
          <p:cNvPr id="11" name="TextBox 10"/>
          <p:cNvSpPr txBox="1"/>
          <p:nvPr/>
        </p:nvSpPr>
        <p:spPr>
          <a:xfrm>
            <a:off x="3251200" y="4524772"/>
            <a:ext cx="538480" cy="369332"/>
          </a:xfrm>
          <a:prstGeom prst="rect">
            <a:avLst/>
          </a:prstGeom>
          <a:noFill/>
        </p:spPr>
        <p:txBody>
          <a:bodyPr wrap="square" rtlCol="0">
            <a:spAutoFit/>
          </a:bodyPr>
          <a:lstStyle/>
          <a:p>
            <a:r>
              <a:rPr lang="en-US" dirty="0" smtClean="0"/>
              <a:t>3.</a:t>
            </a:r>
            <a:endParaRPr lang="en-US" dirty="0"/>
          </a:p>
        </p:txBody>
      </p:sp>
      <p:sp>
        <p:nvSpPr>
          <p:cNvPr id="13" name="TextBox 12"/>
          <p:cNvSpPr txBox="1"/>
          <p:nvPr/>
        </p:nvSpPr>
        <p:spPr>
          <a:xfrm>
            <a:off x="1016000" y="4304824"/>
            <a:ext cx="538480" cy="369332"/>
          </a:xfrm>
          <a:prstGeom prst="rect">
            <a:avLst/>
          </a:prstGeom>
          <a:noFill/>
        </p:spPr>
        <p:txBody>
          <a:bodyPr wrap="square" rtlCol="0">
            <a:spAutoFit/>
          </a:bodyPr>
          <a:lstStyle/>
          <a:p>
            <a:r>
              <a:rPr lang="en-US" dirty="0"/>
              <a:t>4</a:t>
            </a:r>
            <a:r>
              <a:rPr lang="en-US" dirty="0" smtClean="0"/>
              <a:t>.</a:t>
            </a:r>
            <a:endParaRPr lang="en-US" dirty="0"/>
          </a:p>
        </p:txBody>
      </p:sp>
      <p:sp>
        <p:nvSpPr>
          <p:cNvPr id="14" name="TextBox 13"/>
          <p:cNvSpPr txBox="1"/>
          <p:nvPr/>
        </p:nvSpPr>
        <p:spPr>
          <a:xfrm>
            <a:off x="6390640" y="3316288"/>
            <a:ext cx="538480" cy="369332"/>
          </a:xfrm>
          <a:prstGeom prst="rect">
            <a:avLst/>
          </a:prstGeom>
          <a:noFill/>
        </p:spPr>
        <p:txBody>
          <a:bodyPr wrap="square" rtlCol="0">
            <a:spAutoFit/>
          </a:bodyPr>
          <a:lstStyle/>
          <a:p>
            <a:r>
              <a:rPr lang="en-US" dirty="0" smtClean="0"/>
              <a:t>1.</a:t>
            </a:r>
            <a:endParaRPr lang="en-US" dirty="0"/>
          </a:p>
        </p:txBody>
      </p:sp>
      <p:sp>
        <p:nvSpPr>
          <p:cNvPr id="16" name="TextBox 15"/>
          <p:cNvSpPr txBox="1"/>
          <p:nvPr/>
        </p:nvSpPr>
        <p:spPr>
          <a:xfrm>
            <a:off x="6400800" y="4007168"/>
            <a:ext cx="538480" cy="369332"/>
          </a:xfrm>
          <a:prstGeom prst="rect">
            <a:avLst/>
          </a:prstGeom>
          <a:noFill/>
        </p:spPr>
        <p:txBody>
          <a:bodyPr wrap="square" rtlCol="0">
            <a:spAutoFit/>
          </a:bodyPr>
          <a:lstStyle/>
          <a:p>
            <a:r>
              <a:rPr lang="en-US" dirty="0"/>
              <a:t>2</a:t>
            </a:r>
            <a:r>
              <a:rPr lang="en-US" dirty="0" smtClean="0"/>
              <a:t>.</a:t>
            </a:r>
            <a:endParaRPr lang="en-US" dirty="0"/>
          </a:p>
        </p:txBody>
      </p:sp>
      <p:sp>
        <p:nvSpPr>
          <p:cNvPr id="17" name="TextBox 16"/>
          <p:cNvSpPr txBox="1"/>
          <p:nvPr/>
        </p:nvSpPr>
        <p:spPr>
          <a:xfrm>
            <a:off x="7589520" y="4528900"/>
            <a:ext cx="538480" cy="369332"/>
          </a:xfrm>
          <a:prstGeom prst="rect">
            <a:avLst/>
          </a:prstGeom>
          <a:noFill/>
        </p:spPr>
        <p:txBody>
          <a:bodyPr wrap="square" rtlCol="0">
            <a:spAutoFit/>
          </a:bodyPr>
          <a:lstStyle/>
          <a:p>
            <a:r>
              <a:rPr lang="en-US" dirty="0" smtClean="0"/>
              <a:t>3.</a:t>
            </a:r>
            <a:endParaRPr lang="en-US" dirty="0"/>
          </a:p>
        </p:txBody>
      </p:sp>
      <p:sp>
        <p:nvSpPr>
          <p:cNvPr id="18" name="TextBox 17"/>
          <p:cNvSpPr txBox="1"/>
          <p:nvPr/>
        </p:nvSpPr>
        <p:spPr>
          <a:xfrm>
            <a:off x="5354320" y="4308952"/>
            <a:ext cx="538480" cy="369332"/>
          </a:xfrm>
          <a:prstGeom prst="rect">
            <a:avLst/>
          </a:prstGeom>
          <a:noFill/>
        </p:spPr>
        <p:txBody>
          <a:bodyPr wrap="square" rtlCol="0">
            <a:spAutoFit/>
          </a:bodyPr>
          <a:lstStyle/>
          <a:p>
            <a:r>
              <a:rPr lang="en-US" dirty="0"/>
              <a:t>4</a:t>
            </a:r>
            <a:r>
              <a:rPr lang="en-US" dirty="0" smtClean="0"/>
              <a:t>.</a:t>
            </a:r>
            <a:endParaRPr lang="en-US" dirty="0"/>
          </a:p>
        </p:txBody>
      </p:sp>
    </p:spTree>
    <p:extLst>
      <p:ext uri="{BB962C8B-B14F-4D97-AF65-F5344CB8AC3E}">
        <p14:creationId xmlns:p14="http://schemas.microsoft.com/office/powerpoint/2010/main" val="14048757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Deflection Angle Distribution</a:t>
            </a:r>
            <a:endParaRPr lang="en-US" dirty="0"/>
          </a:p>
        </p:txBody>
      </p:sp>
      <p:pic>
        <p:nvPicPr>
          <p:cNvPr id="17" name="Content Placeholder 16" descr="defl_ang_distr10.eps"/>
          <p:cNvPicPr>
            <a:picLocks noGrp="1" noChangeAspect="1"/>
          </p:cNvPicPr>
          <p:nvPr>
            <p:ph idx="1"/>
          </p:nvPr>
        </p:nvPicPr>
        <p:blipFill rotWithShape="1">
          <a:blip r:embed="rId2">
            <a:extLst>
              <a:ext uri="{28A0092B-C50C-407E-A947-70E740481C1C}">
                <a14:useLocalDpi xmlns:a14="http://schemas.microsoft.com/office/drawing/2010/main" val="0"/>
              </a:ext>
            </a:extLst>
          </a:blip>
          <a:srcRect t="4179" b="-7777"/>
          <a:stretch/>
        </p:blipFill>
        <p:spPr/>
      </p:pic>
      <p:sp>
        <p:nvSpPr>
          <p:cNvPr id="18" name="Rectangle 17"/>
          <p:cNvSpPr/>
          <p:nvPr/>
        </p:nvSpPr>
        <p:spPr>
          <a:xfrm>
            <a:off x="839304" y="5726173"/>
            <a:ext cx="7719391" cy="56860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a:t>Outgoing Particles/Incoming Particles = </a:t>
            </a:r>
            <a:r>
              <a:rPr lang="en-US" sz="2400" dirty="0" smtClean="0"/>
              <a:t>(98.8 +/- 0.9) </a:t>
            </a:r>
            <a:r>
              <a:rPr lang="en-US" sz="2400" dirty="0"/>
              <a:t>%</a:t>
            </a:r>
          </a:p>
        </p:txBody>
      </p:sp>
      <p:sp>
        <p:nvSpPr>
          <p:cNvPr id="3" name="Oval 2"/>
          <p:cNvSpPr/>
          <p:nvPr/>
        </p:nvSpPr>
        <p:spPr>
          <a:xfrm>
            <a:off x="538480" y="4216400"/>
            <a:ext cx="1788160" cy="1788160"/>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116320" y="5110480"/>
            <a:ext cx="1788160" cy="1788160"/>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206240" y="2580640"/>
            <a:ext cx="1788160" cy="1788160"/>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043680" y="1925320"/>
            <a:ext cx="2255520" cy="646331"/>
          </a:xfrm>
          <a:prstGeom prst="rect">
            <a:avLst/>
          </a:prstGeom>
          <a:noFill/>
        </p:spPr>
        <p:txBody>
          <a:bodyPr wrap="square" rtlCol="0">
            <a:spAutoFit/>
          </a:bodyPr>
          <a:lstStyle/>
          <a:p>
            <a:pPr algn="ctr"/>
            <a:r>
              <a:rPr lang="en-US" dirty="0" smtClean="0"/>
              <a:t>dechanneling due to elastic collision </a:t>
            </a:r>
          </a:p>
        </p:txBody>
      </p:sp>
      <p:sp>
        <p:nvSpPr>
          <p:cNvPr id="10" name="TextBox 9"/>
          <p:cNvSpPr txBox="1"/>
          <p:nvPr/>
        </p:nvSpPr>
        <p:spPr>
          <a:xfrm>
            <a:off x="5648960" y="4419600"/>
            <a:ext cx="2783840" cy="646331"/>
          </a:xfrm>
          <a:prstGeom prst="rect">
            <a:avLst/>
          </a:prstGeom>
          <a:noFill/>
        </p:spPr>
        <p:txBody>
          <a:bodyPr wrap="square" rtlCol="0">
            <a:spAutoFit/>
          </a:bodyPr>
          <a:lstStyle/>
          <a:p>
            <a:pPr algn="ctr"/>
            <a:r>
              <a:rPr lang="en-US" dirty="0" smtClean="0"/>
              <a:t>Some particles are lost due to inelastic collisions</a:t>
            </a:r>
            <a:endParaRPr lang="en-US" dirty="0"/>
          </a:p>
        </p:txBody>
      </p:sp>
      <p:sp>
        <p:nvSpPr>
          <p:cNvPr id="12" name="TextBox 11"/>
          <p:cNvSpPr txBox="1"/>
          <p:nvPr/>
        </p:nvSpPr>
        <p:spPr>
          <a:xfrm>
            <a:off x="859624" y="3570069"/>
            <a:ext cx="2072640" cy="646331"/>
          </a:xfrm>
          <a:prstGeom prst="rect">
            <a:avLst/>
          </a:prstGeom>
          <a:noFill/>
        </p:spPr>
        <p:txBody>
          <a:bodyPr wrap="square" rtlCol="0">
            <a:spAutoFit/>
          </a:bodyPr>
          <a:lstStyle/>
          <a:p>
            <a:pPr algn="ctr"/>
            <a:r>
              <a:rPr lang="en-US" dirty="0" smtClean="0"/>
              <a:t>Geant4 model for elastic scattering </a:t>
            </a:r>
            <a:endParaRPr lang="en-US" dirty="0"/>
          </a:p>
        </p:txBody>
      </p:sp>
    </p:spTree>
    <p:extLst>
      <p:ext uri="{BB962C8B-B14F-4D97-AF65-F5344CB8AC3E}">
        <p14:creationId xmlns:p14="http://schemas.microsoft.com/office/powerpoint/2010/main" val="335799272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Temperature </a:t>
            </a:r>
            <a:r>
              <a:rPr lang="en-US" dirty="0"/>
              <a:t>Dependence (G4)</a:t>
            </a:r>
          </a:p>
        </p:txBody>
      </p:sp>
      <p:sp>
        <p:nvSpPr>
          <p:cNvPr id="5" name="Text Placeholder 4"/>
          <p:cNvSpPr>
            <a:spLocks noGrp="1"/>
          </p:cNvSpPr>
          <p:nvPr>
            <p:ph type="body" idx="1"/>
          </p:nvPr>
        </p:nvSpPr>
        <p:spPr/>
        <p:txBody>
          <a:bodyPr/>
          <a:lstStyle/>
          <a:p>
            <a:r>
              <a:rPr lang="en-US" dirty="0" smtClean="0"/>
              <a:t>Channeling Population</a:t>
            </a:r>
            <a:endParaRPr lang="en-US" dirty="0"/>
          </a:p>
        </p:txBody>
      </p:sp>
      <p:pic>
        <p:nvPicPr>
          <p:cNvPr id="2" name="Content Placeholder 1" descr="ch_pop_g4_T_dependence.eps"/>
          <p:cNvPicPr>
            <a:picLocks noGrp="1" noChangeAspect="1"/>
          </p:cNvPicPr>
          <p:nvPr>
            <p:ph sz="half" idx="2"/>
          </p:nvPr>
        </p:nvPicPr>
        <p:blipFill>
          <a:blip r:embed="rId2">
            <a:extLst>
              <a:ext uri="{28A0092B-C50C-407E-A947-70E740481C1C}">
                <a14:useLocalDpi xmlns:a14="http://schemas.microsoft.com/office/drawing/2010/main" val="0"/>
              </a:ext>
            </a:extLst>
          </a:blip>
          <a:srcRect l="-4191" r="-4191"/>
          <a:stretch>
            <a:fillRect/>
          </a:stretch>
        </p:blipFill>
        <p:spPr/>
      </p:pic>
      <p:sp>
        <p:nvSpPr>
          <p:cNvPr id="7" name="Text Placeholder 6"/>
          <p:cNvSpPr>
            <a:spLocks noGrp="1"/>
          </p:cNvSpPr>
          <p:nvPr>
            <p:ph type="body" sz="quarter" idx="3"/>
          </p:nvPr>
        </p:nvSpPr>
        <p:spPr/>
        <p:txBody>
          <a:bodyPr/>
          <a:lstStyle/>
          <a:p>
            <a:r>
              <a:rPr lang="en-US" dirty="0" smtClean="0"/>
              <a:t>Dechanneling Population</a:t>
            </a:r>
            <a:endParaRPr lang="en-US" dirty="0"/>
          </a:p>
        </p:txBody>
      </p:sp>
      <p:pic>
        <p:nvPicPr>
          <p:cNvPr id="3" name="Content Placeholder 2" descr="dech_pop_g4_T_dependence.eps"/>
          <p:cNvPicPr>
            <a:picLocks noGrp="1" noChangeAspect="1"/>
          </p:cNvPicPr>
          <p:nvPr>
            <p:ph sz="quarter" idx="4"/>
          </p:nvPr>
        </p:nvPicPr>
        <p:blipFill>
          <a:blip r:embed="rId3">
            <a:extLst>
              <a:ext uri="{28A0092B-C50C-407E-A947-70E740481C1C}">
                <a14:useLocalDpi xmlns:a14="http://schemas.microsoft.com/office/drawing/2010/main" val="0"/>
              </a:ext>
            </a:extLst>
          </a:blip>
          <a:srcRect l="-4212" r="-4212"/>
          <a:stretch>
            <a:fillRect/>
          </a:stretch>
        </p:blipFill>
        <p:spPr/>
      </p:pic>
    </p:spTree>
    <p:extLst>
      <p:ext uri="{BB962C8B-B14F-4D97-AF65-F5344CB8AC3E}">
        <p14:creationId xmlns:p14="http://schemas.microsoft.com/office/powerpoint/2010/main" val="162489130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Conclusions</a:t>
            </a:r>
            <a:endParaRPr lang="en-US" dirty="0"/>
          </a:p>
        </p:txBody>
      </p:sp>
      <p:sp>
        <p:nvSpPr>
          <p:cNvPr id="5" name="Content Placeholder 4"/>
          <p:cNvSpPr>
            <a:spLocks noGrp="1"/>
          </p:cNvSpPr>
          <p:nvPr>
            <p:ph idx="1"/>
          </p:nvPr>
        </p:nvSpPr>
        <p:spPr/>
        <p:txBody>
          <a:bodyPr>
            <a:normAutofit/>
          </a:bodyPr>
          <a:lstStyle/>
          <a:p>
            <a:r>
              <a:rPr lang="en-US" dirty="0" smtClean="0"/>
              <a:t>General support for crystal structure in Geant4 is under development (release for the end of 2016).</a:t>
            </a:r>
          </a:p>
          <a:p>
            <a:endParaRPr lang="en-US" dirty="0" smtClean="0"/>
          </a:p>
          <a:p>
            <a:r>
              <a:rPr lang="en-US" dirty="0" smtClean="0"/>
              <a:t>Thanks to this implementation, each user would be able to take information of crystal structures and use them for its own processes/purposes.</a:t>
            </a:r>
          </a:p>
          <a:p>
            <a:endParaRPr lang="en-US" dirty="0" smtClean="0"/>
          </a:p>
          <a:p>
            <a:r>
              <a:rPr lang="en-US" dirty="0" smtClean="0"/>
              <a:t>Geant4 already provides support for the channeling process and the phonon transportation at low temperature in the extended/exotic examples.</a:t>
            </a:r>
          </a:p>
        </p:txBody>
      </p:sp>
    </p:spTree>
    <p:extLst>
      <p:ext uri="{BB962C8B-B14F-4D97-AF65-F5344CB8AC3E}">
        <p14:creationId xmlns:p14="http://schemas.microsoft.com/office/powerpoint/2010/main" val="341222544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Thank you</a:t>
            </a:r>
            <a:br>
              <a:rPr lang="en-US" dirty="0" smtClean="0"/>
            </a:br>
            <a:r>
              <a:rPr lang="en-US" dirty="0" smtClean="0"/>
              <a:t>for your attention</a:t>
            </a:r>
            <a:endParaRPr lang="en-US" dirty="0"/>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4703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Diffraction from periodical lattice</a:t>
            </a:r>
            <a:endParaRPr lang="en-US" dirty="0"/>
          </a:p>
        </p:txBody>
      </p:sp>
      <p:sp>
        <p:nvSpPr>
          <p:cNvPr id="7" name="Content Placeholder 6"/>
          <p:cNvSpPr>
            <a:spLocks noGrp="1"/>
          </p:cNvSpPr>
          <p:nvPr>
            <p:ph sz="half" idx="1"/>
          </p:nvPr>
        </p:nvSpPr>
        <p:spPr/>
        <p:txBody>
          <a:bodyPr>
            <a:normAutofit/>
          </a:bodyPr>
          <a:lstStyle/>
          <a:p>
            <a:r>
              <a:rPr lang="en-US" sz="2000" dirty="0"/>
              <a:t>Bragg diffraction is </a:t>
            </a:r>
            <a:r>
              <a:rPr lang="en-US" sz="2000" dirty="0" smtClean="0"/>
              <a:t>the </a:t>
            </a:r>
            <a:r>
              <a:rPr lang="en-US" sz="2000" dirty="0"/>
              <a:t>consequence of </a:t>
            </a:r>
            <a:r>
              <a:rPr lang="en-US" sz="2000" dirty="0" smtClean="0"/>
              <a:t>the interference </a:t>
            </a:r>
            <a:r>
              <a:rPr lang="en-US" sz="2000" dirty="0"/>
              <a:t>between waves reflecting </a:t>
            </a:r>
            <a:r>
              <a:rPr lang="en-US" sz="2000" dirty="0" smtClean="0"/>
              <a:t>from </a:t>
            </a:r>
            <a:r>
              <a:rPr lang="en-US" sz="2000" dirty="0"/>
              <a:t>different crystal </a:t>
            </a:r>
            <a:r>
              <a:rPr lang="en-US" sz="2000" dirty="0" smtClean="0"/>
              <a:t>planes </a:t>
            </a:r>
            <a:r>
              <a:rPr lang="en-US" sz="2000" dirty="0"/>
              <a:t>coherently </a:t>
            </a:r>
            <a:r>
              <a:rPr lang="en-US" sz="2000" dirty="0" smtClean="0"/>
              <a:t>.</a:t>
            </a:r>
          </a:p>
          <a:p>
            <a:pPr marL="0" indent="0">
              <a:buNone/>
            </a:pPr>
            <a:endParaRPr lang="en-US" sz="2000" dirty="0"/>
          </a:p>
          <a:p>
            <a:r>
              <a:rPr lang="en-US" sz="2000" dirty="0" smtClean="0"/>
              <a:t>Field of applications are accelerator (synchrotrons), nuclear reactors (neutron diffraction), crystalline material analysis (</a:t>
            </a:r>
            <a:r>
              <a:rPr lang="en-US" sz="2000" dirty="0" err="1" smtClean="0"/>
              <a:t>diffractometry</a:t>
            </a:r>
            <a:r>
              <a:rPr lang="en-US" sz="2000" dirty="0" smtClean="0"/>
              <a:t>), astrophysics (</a:t>
            </a:r>
            <a:r>
              <a:rPr lang="en-US" sz="2000" dirty="0" err="1" smtClean="0"/>
              <a:t>laue</a:t>
            </a:r>
            <a:r>
              <a:rPr lang="en-US" sz="2000" dirty="0" smtClean="0"/>
              <a:t> lens), medicine (DNA, RNA macromolecules analysis).</a:t>
            </a:r>
            <a:endParaRPr lang="en-US" sz="2000" dirty="0"/>
          </a:p>
        </p:txBody>
      </p:sp>
      <p:pic>
        <p:nvPicPr>
          <p:cNvPr id="8" name="Picture 7" descr="quasimosaic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83679" y="1290320"/>
            <a:ext cx="2960800" cy="2825496"/>
          </a:xfrm>
          <a:prstGeom prst="rect">
            <a:avLst/>
          </a:prstGeom>
        </p:spPr>
      </p:pic>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4622799" y="5259883"/>
            <a:ext cx="4320639" cy="954837"/>
          </a:xfrm>
          <a:prstGeom prst="rect">
            <a:avLst/>
          </a:prstGeom>
        </p:spPr>
      </p:pic>
      <p:pic>
        <p:nvPicPr>
          <p:cNvPr id="2" name="Picture 1" descr="bragg_welle.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02761" y="3655744"/>
            <a:ext cx="2565399" cy="1139775"/>
          </a:xfrm>
          <a:prstGeom prst="rect">
            <a:avLst/>
          </a:prstGeom>
        </p:spPr>
      </p:pic>
    </p:spTree>
    <p:extLst>
      <p:ext uri="{BB962C8B-B14F-4D97-AF65-F5344CB8AC3E}">
        <p14:creationId xmlns:p14="http://schemas.microsoft.com/office/powerpoint/2010/main" val="26205964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Channeling in crystals</a:t>
            </a:r>
            <a:endParaRPr lang="en-US" dirty="0"/>
          </a:p>
        </p:txBody>
      </p:sp>
      <p:sp>
        <p:nvSpPr>
          <p:cNvPr id="4" name="Content Placeholder 3"/>
          <p:cNvSpPr>
            <a:spLocks noGrp="1"/>
          </p:cNvSpPr>
          <p:nvPr>
            <p:ph sz="half" idx="1"/>
          </p:nvPr>
        </p:nvSpPr>
        <p:spPr/>
        <p:txBody>
          <a:bodyPr>
            <a:normAutofit fontScale="77500" lnSpcReduction="20000"/>
          </a:bodyPr>
          <a:lstStyle/>
          <a:p>
            <a:r>
              <a:rPr lang="en-US" dirty="0"/>
              <a:t>Particle trajectories and penetration depth into crystal are altered by the presence of periodic structures</a:t>
            </a:r>
            <a:r>
              <a:rPr lang="en-US" dirty="0" smtClean="0"/>
              <a:t>.</a:t>
            </a:r>
          </a:p>
          <a:p>
            <a:endParaRPr lang="en-US" dirty="0"/>
          </a:p>
          <a:p>
            <a:r>
              <a:rPr lang="en-US" dirty="0"/>
              <a:t>Material analysis by ion </a:t>
            </a:r>
            <a:r>
              <a:rPr lang="en-US" dirty="0" smtClean="0"/>
              <a:t>channeling allows to examining the density of defects and the contaminants of the crystal.</a:t>
            </a:r>
          </a:p>
          <a:p>
            <a:endParaRPr lang="en-US" dirty="0"/>
          </a:p>
          <a:p>
            <a:r>
              <a:rPr lang="en-US" dirty="0" smtClean="0"/>
              <a:t>At </a:t>
            </a:r>
            <a:r>
              <a:rPr lang="en-US" dirty="0" err="1" smtClean="0"/>
              <a:t>GeV</a:t>
            </a:r>
            <a:r>
              <a:rPr lang="en-US" dirty="0" smtClean="0"/>
              <a:t> energies channeling in bent crystals is used for the extraction, collimation and focusing of charged particles beams.</a:t>
            </a:r>
          </a:p>
          <a:p>
            <a:endParaRPr lang="en-US" dirty="0"/>
          </a:p>
          <a:p>
            <a:endParaRPr lang="en-US" dirty="0" smtClean="0"/>
          </a:p>
          <a:p>
            <a:endParaRPr lang="en-US" dirty="0"/>
          </a:p>
          <a:p>
            <a:endParaRPr lang="en-US" dirty="0"/>
          </a:p>
          <a:p>
            <a:endParaRPr lang="en-US" dirty="0"/>
          </a:p>
          <a:p>
            <a:endParaRPr lang="en-US" dirty="0"/>
          </a:p>
        </p:txBody>
      </p:sp>
      <p:pic>
        <p:nvPicPr>
          <p:cNvPr id="7" name="Picture 6" descr="INTERMAG2014_pic1_1867_scal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58139" y="1917865"/>
            <a:ext cx="2347407" cy="1917831"/>
          </a:xfrm>
          <a:prstGeom prst="rect">
            <a:avLst/>
          </a:prstGeom>
        </p:spPr>
      </p:pic>
      <p:pic>
        <p:nvPicPr>
          <p:cNvPr id="8" name="Picture 7" descr="chan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0530" y="3091243"/>
            <a:ext cx="2177090" cy="1327494"/>
          </a:xfrm>
          <a:prstGeom prst="rect">
            <a:avLst/>
          </a:prstGeom>
        </p:spPr>
      </p:pic>
      <p:pic>
        <p:nvPicPr>
          <p:cNvPr id="10" name="Picture 9"/>
          <p:cNvPicPr>
            <a:picLocks noChangeAspect="1"/>
          </p:cNvPicPr>
          <p:nvPr/>
        </p:nvPicPr>
        <p:blipFill>
          <a:blip r:embed="rId4"/>
          <a:stretch>
            <a:fillRect/>
          </a:stretch>
        </p:blipFill>
        <p:spPr>
          <a:xfrm>
            <a:off x="6156862" y="4418737"/>
            <a:ext cx="2529938" cy="2146300"/>
          </a:xfrm>
          <a:prstGeom prst="rect">
            <a:avLst/>
          </a:prstGeom>
        </p:spPr>
      </p:pic>
    </p:spTree>
    <p:extLst>
      <p:ext uri="{BB962C8B-B14F-4D97-AF65-F5344CB8AC3E}">
        <p14:creationId xmlns:p14="http://schemas.microsoft.com/office/powerpoint/2010/main" val="131575628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16451</TotalTime>
  <Words>5498</Words>
  <Application>Microsoft Macintosh PowerPoint</Application>
  <PresentationFormat>On-screen Show (4:3)</PresentationFormat>
  <Paragraphs>1033</Paragraphs>
  <Slides>76</Slides>
  <Notes>5</Notes>
  <HiddenSlides>0</HiddenSlides>
  <MMClips>4</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Clarity</vt:lpstr>
      <vt:lpstr>Crystal structures in geant4</vt:lpstr>
      <vt:lpstr>Introduction</vt:lpstr>
      <vt:lpstr>Crystals</vt:lpstr>
      <vt:lpstr>Crystals</vt:lpstr>
      <vt:lpstr>Crystals</vt:lpstr>
      <vt:lpstr>Solid-state detectors</vt:lpstr>
      <vt:lpstr>Dark matter search</vt:lpstr>
      <vt:lpstr>Diffraction from periodical lattice</vt:lpstr>
      <vt:lpstr>Channeling in crystals</vt:lpstr>
      <vt:lpstr>Crystals in Geant4</vt:lpstr>
      <vt:lpstr>Geant4 + Crystals</vt:lpstr>
      <vt:lpstr>Geant4 Crystal Objects</vt:lpstr>
      <vt:lpstr>Geant4 Crystal Objects</vt:lpstr>
      <vt:lpstr>Existing solid-state codes</vt:lpstr>
      <vt:lpstr>Geant4 Crystal Objects</vt:lpstr>
      <vt:lpstr>Geant4 Crystal Objects</vt:lpstr>
      <vt:lpstr>Geant4 Crystal Objects</vt:lpstr>
      <vt:lpstr>Geant4 Crystal Objects</vt:lpstr>
      <vt:lpstr>Geant4 Crystal Objects</vt:lpstr>
      <vt:lpstr>Geant4 Crystal Objects</vt:lpstr>
      <vt:lpstr>Geant4 Crystal Objects</vt:lpstr>
      <vt:lpstr>Geant4 Crystal Objects</vt:lpstr>
      <vt:lpstr>Phonon Propagation</vt:lpstr>
      <vt:lpstr>Phonons</vt:lpstr>
      <vt:lpstr>Phonons</vt:lpstr>
      <vt:lpstr>Geant4 Phonons</vt:lpstr>
      <vt:lpstr>Geant4 Phonons</vt:lpstr>
      <vt:lpstr>Geant4 Phonons Processes</vt:lpstr>
      <vt:lpstr>Geant4 Phonons Processes</vt:lpstr>
      <vt:lpstr>Geant4 Phonons Processes</vt:lpstr>
      <vt:lpstr>Geant4 Phonons Processes</vt:lpstr>
      <vt:lpstr>Phonon physics list</vt:lpstr>
      <vt:lpstr>Phonon physics list</vt:lpstr>
      <vt:lpstr>Phonon physics list</vt:lpstr>
      <vt:lpstr>Phonon physics list</vt:lpstr>
      <vt:lpstr>Scattering process</vt:lpstr>
      <vt:lpstr>Scattering process</vt:lpstr>
      <vt:lpstr>Scattering process</vt:lpstr>
      <vt:lpstr>Scattering process</vt:lpstr>
      <vt:lpstr>Scattering process</vt:lpstr>
      <vt:lpstr>Scattering process</vt:lpstr>
      <vt:lpstr>Scattering process</vt:lpstr>
      <vt:lpstr>Simulated transport processes</vt:lpstr>
      <vt:lpstr>Phonon Focusing</vt:lpstr>
      <vt:lpstr>Channeling</vt:lpstr>
      <vt:lpstr>Particle interaction with aligned crystals</vt:lpstr>
      <vt:lpstr>Crystal</vt:lpstr>
      <vt:lpstr>Crystal</vt:lpstr>
      <vt:lpstr>Charged Particle Interaction</vt:lpstr>
      <vt:lpstr>Bent crystal</vt:lpstr>
      <vt:lpstr>Modified density</vt:lpstr>
      <vt:lpstr>Modified density</vt:lpstr>
      <vt:lpstr>Orientational phenomena in bent crystals</vt:lpstr>
      <vt:lpstr>Bent crystal</vt:lpstr>
      <vt:lpstr>Bent crystal</vt:lpstr>
      <vt:lpstr>Collimation with bent crystals</vt:lpstr>
      <vt:lpstr>Beam loss reduction</vt:lpstr>
      <vt:lpstr>Channeling process</vt:lpstr>
      <vt:lpstr>Channeling process</vt:lpstr>
      <vt:lpstr>Channeling process</vt:lpstr>
      <vt:lpstr>Channeling process</vt:lpstr>
      <vt:lpstr>Channeling process</vt:lpstr>
      <vt:lpstr>Channeling process</vt:lpstr>
      <vt:lpstr>Channeling process</vt:lpstr>
      <vt:lpstr>Channeling process</vt:lpstr>
      <vt:lpstr>Channeling process</vt:lpstr>
      <vt:lpstr>Process Wrapper</vt:lpstr>
      <vt:lpstr>Process Wrapper</vt:lpstr>
      <vt:lpstr>Process Wrapper</vt:lpstr>
      <vt:lpstr>Process Wrapper</vt:lpstr>
      <vt:lpstr>Channeling Example in Geant4</vt:lpstr>
      <vt:lpstr>Deflection Angle Distribution</vt:lpstr>
      <vt:lpstr>Deflection Angle Distribution</vt:lpstr>
      <vt:lpstr>Temperature Dependence (G4)</vt:lpstr>
      <vt:lpstr>Conclusions</vt:lpstr>
      <vt:lpstr>Thank you for your attention</vt:lpstr>
    </vt:vector>
  </TitlesOfParts>
  <Company>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Enrico Bagli</dc:creator>
  <cp:lastModifiedBy>Enrico Bagli</cp:lastModifiedBy>
  <cp:revision>1236</cp:revision>
  <cp:lastPrinted>2016-01-09T23:54:43Z</cp:lastPrinted>
  <dcterms:created xsi:type="dcterms:W3CDTF">2013-06-13T22:05:26Z</dcterms:created>
  <dcterms:modified xsi:type="dcterms:W3CDTF">2016-06-08T07:13:19Z</dcterms:modified>
</cp:coreProperties>
</file>