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  <p:sldMasterId id="2147483674" r:id="rId4"/>
  </p:sldMasterIdLst>
  <p:notesMasterIdLst>
    <p:notesMasterId r:id="rId38"/>
  </p:notesMasterIdLst>
  <p:sldIdLst>
    <p:sldId id="256" r:id="rId5"/>
    <p:sldId id="306" r:id="rId6"/>
    <p:sldId id="331" r:id="rId7"/>
    <p:sldId id="339" r:id="rId8"/>
    <p:sldId id="340" r:id="rId9"/>
    <p:sldId id="337" r:id="rId10"/>
    <p:sldId id="329" r:id="rId11"/>
    <p:sldId id="282" r:id="rId12"/>
    <p:sldId id="308" r:id="rId13"/>
    <p:sldId id="261" r:id="rId14"/>
    <p:sldId id="326" r:id="rId15"/>
    <p:sldId id="332" r:id="rId16"/>
    <p:sldId id="335" r:id="rId17"/>
    <p:sldId id="262" r:id="rId18"/>
    <p:sldId id="324" r:id="rId19"/>
    <p:sldId id="317" r:id="rId20"/>
    <p:sldId id="319" r:id="rId21"/>
    <p:sldId id="322" r:id="rId22"/>
    <p:sldId id="338" r:id="rId23"/>
    <p:sldId id="269" r:id="rId24"/>
    <p:sldId id="325" r:id="rId25"/>
    <p:sldId id="313" r:id="rId26"/>
    <p:sldId id="334" r:id="rId27"/>
    <p:sldId id="348" r:id="rId28"/>
    <p:sldId id="342" r:id="rId29"/>
    <p:sldId id="344" r:id="rId30"/>
    <p:sldId id="343" r:id="rId31"/>
    <p:sldId id="341" r:id="rId32"/>
    <p:sldId id="346" r:id="rId33"/>
    <p:sldId id="347" r:id="rId34"/>
    <p:sldId id="316" r:id="rId35"/>
    <p:sldId id="336" r:id="rId36"/>
    <p:sldId id="345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ancois Richard" initials="FR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62" autoAdjust="0"/>
    <p:restoredTop sz="92826" autoAdjust="0"/>
  </p:normalViewPr>
  <p:slideViewPr>
    <p:cSldViewPr snapToGrid="0">
      <p:cViewPr>
        <p:scale>
          <a:sx n="70" d="100"/>
          <a:sy n="70" d="100"/>
        </p:scale>
        <p:origin x="-384" y="-235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86" y="1435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36D2F6-90FE-41C9-9CF3-FEACFBFD6A8A}" type="datetimeFigureOut">
              <a:rPr lang="en-GB" smtClean="0"/>
              <a:t>10/03/2016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7FFAB0-7E94-4E93-9125-A43D6D89BC62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2071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7FFAB0-7E94-4E93-9125-A43D6D89BC62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86738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7FFAB0-7E94-4E93-9125-A43D6D89BC6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238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smtClean="0"/>
              <a:t>In box, </a:t>
            </a:r>
            <a:r>
              <a:rPr lang="fr-FR" baseline="0" dirty="0" err="1" smtClean="0"/>
              <a:t>start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2eme </a:t>
            </a:r>
            <a:r>
              <a:rPr lang="fr-FR" baseline="0" dirty="0" err="1" smtClean="0"/>
              <a:t>definition</a:t>
            </a:r>
            <a:r>
              <a:rPr lang="fr-FR" baseline="0" dirty="0" smtClean="0"/>
              <a:t> in </a:t>
            </a:r>
            <a:r>
              <a:rPr lang="fr-FR" baseline="0" dirty="0" err="1" smtClean="0"/>
              <a:t>each</a:t>
            </a:r>
            <a:r>
              <a:rPr lang="fr-FR" baseline="0" dirty="0" smtClean="0"/>
              <a:t> part. Effective </a:t>
            </a:r>
            <a:r>
              <a:rPr lang="fr-FR" baseline="0" dirty="0" err="1" smtClean="0"/>
              <a:t>coupling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modifiers</a:t>
            </a:r>
            <a:r>
              <a:rPr lang="fr-FR" baseline="0" dirty="0" smtClean="0"/>
              <a:t>  assume </a:t>
            </a:r>
            <a:r>
              <a:rPr lang="fr-FR" baseline="0" dirty="0" err="1" smtClean="0"/>
              <a:t>presence</a:t>
            </a:r>
            <a:r>
              <a:rPr lang="fr-FR" baseline="0" dirty="0" smtClean="0"/>
              <a:t> of BSM </a:t>
            </a:r>
            <a:r>
              <a:rPr lang="fr-FR" baseline="0" dirty="0" err="1" smtClean="0"/>
              <a:t>particles</a:t>
            </a:r>
            <a:r>
              <a:rPr lang="fr-FR" baseline="0" dirty="0" smtClean="0"/>
              <a:t> in </a:t>
            </a:r>
            <a:r>
              <a:rPr lang="fr-FR" baseline="0" dirty="0" err="1" smtClean="0"/>
              <a:t>loops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does</a:t>
            </a:r>
            <a:r>
              <a:rPr lang="fr-FR" baseline="0" dirty="0" smtClean="0"/>
              <a:t> not </a:t>
            </a:r>
            <a:r>
              <a:rPr lang="fr-FR" baseline="0" dirty="0" err="1" smtClean="0"/>
              <a:t>significantly</a:t>
            </a:r>
            <a:r>
              <a:rPr lang="fr-FR" baseline="0" dirty="0" smtClean="0"/>
              <a:t> change </a:t>
            </a:r>
            <a:r>
              <a:rPr lang="fr-FR" baseline="0" dirty="0" err="1" smtClean="0"/>
              <a:t>kinematics</a:t>
            </a:r>
            <a:r>
              <a:rPr lang="fr-FR" baseline="0" dirty="0" smtClean="0"/>
              <a:t>.</a:t>
            </a:r>
          </a:p>
          <a:p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7FFAB0-7E94-4E93-9125-A43D6D89BC62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58274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7FFAB0-7E94-4E93-9125-A43D6D89BC62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65073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7FFAB0-7E94-4E93-9125-A43D6D89BC62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2171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 smtClean="0">
              <a:sym typeface="Wingdings" panose="05000000000000000000" pitchFamily="2" charset="2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7FFAB0-7E94-4E93-9125-A43D6D89BC62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66316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7FFAB0-7E94-4E93-9125-A43D6D89BC62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28901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Maybe move this slide? </a:t>
            </a:r>
            <a:r>
              <a:rPr lang="en-US" baseline="0" dirty="0" smtClean="0"/>
              <a:t>Add negative scan(s) in backup</a:t>
            </a:r>
            <a:endParaRPr lang="en-US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7FFAB0-7E94-4E93-9125-A43D6D89BC62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11188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7FFAB0-7E94-4E93-9125-A43D6D89BC62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5682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signs of the individual decay channel</a:t>
            </a:r>
          </a:p>
          <a:p>
            <a:r>
              <a:rPr lang="en-US" dirty="0" smtClean="0"/>
              <a:t>measurements are often nearly degenerate, while the combination clearly </a:t>
            </a:r>
            <a:r>
              <a:rPr lang="en-US" dirty="0" err="1" smtClean="0"/>
              <a:t>favours</a:t>
            </a:r>
            <a:endParaRPr lang="en-US" dirty="0" smtClean="0"/>
          </a:p>
          <a:p>
            <a:r>
              <a:rPr lang="en-US" dirty="0" smtClean="0"/>
              <a:t>the positive sign (5 sigma). BR_BSM=0. most restrictive model.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7FFAB0-7E94-4E93-9125-A43D6D89BC62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2315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7FFAB0-7E94-4E93-9125-A43D6D89BC6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3044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4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392462" algn="l"/>
                <a:tab pos="786317" algn="l"/>
                <a:tab pos="1180170" algn="l"/>
                <a:tab pos="1574025" algn="l"/>
                <a:tab pos="1967878" algn="l"/>
                <a:tab pos="2361733" algn="l"/>
                <a:tab pos="2755587" algn="l"/>
                <a:tab pos="3149442" algn="l"/>
                <a:tab pos="3543295" algn="l"/>
                <a:tab pos="3937150" algn="l"/>
                <a:tab pos="4331003" algn="l"/>
                <a:tab pos="4724858" algn="l"/>
                <a:tab pos="5118711" algn="l"/>
                <a:tab pos="5512566" algn="l"/>
                <a:tab pos="5906419" algn="l"/>
                <a:tab pos="6300274" algn="l"/>
                <a:tab pos="6694127" algn="l"/>
                <a:tab pos="7087983" algn="l"/>
                <a:tab pos="7481836" algn="l"/>
                <a:tab pos="7875691" algn="l"/>
              </a:tabLst>
              <a:defRPr sz="1200">
                <a:solidFill>
                  <a:schemeClr val="bg1"/>
                </a:solidFill>
                <a:latin typeface="Symbol" pitchFamily="18" charset="2"/>
              </a:defRPr>
            </a:lvl1pPr>
            <a:lvl2pPr marL="651321" indent="-250508" eaLnBrk="0">
              <a:tabLst>
                <a:tab pos="0" algn="l"/>
                <a:tab pos="392462" algn="l"/>
                <a:tab pos="786317" algn="l"/>
                <a:tab pos="1180170" algn="l"/>
                <a:tab pos="1574025" algn="l"/>
                <a:tab pos="1967878" algn="l"/>
                <a:tab pos="2361733" algn="l"/>
                <a:tab pos="2755587" algn="l"/>
                <a:tab pos="3149442" algn="l"/>
                <a:tab pos="3543295" algn="l"/>
                <a:tab pos="3937150" algn="l"/>
                <a:tab pos="4331003" algn="l"/>
                <a:tab pos="4724858" algn="l"/>
                <a:tab pos="5118711" algn="l"/>
                <a:tab pos="5512566" algn="l"/>
                <a:tab pos="5906419" algn="l"/>
                <a:tab pos="6300274" algn="l"/>
                <a:tab pos="6694127" algn="l"/>
                <a:tab pos="7087983" algn="l"/>
                <a:tab pos="7481836" algn="l"/>
                <a:tab pos="7875691" algn="l"/>
              </a:tabLst>
              <a:defRPr sz="1200">
                <a:solidFill>
                  <a:schemeClr val="bg1"/>
                </a:solidFill>
                <a:latin typeface="Symbol" pitchFamily="18" charset="2"/>
              </a:defRPr>
            </a:lvl2pPr>
            <a:lvl3pPr marL="1002032" indent="-200406" eaLnBrk="0">
              <a:tabLst>
                <a:tab pos="0" algn="l"/>
                <a:tab pos="392462" algn="l"/>
                <a:tab pos="786317" algn="l"/>
                <a:tab pos="1180170" algn="l"/>
                <a:tab pos="1574025" algn="l"/>
                <a:tab pos="1967878" algn="l"/>
                <a:tab pos="2361733" algn="l"/>
                <a:tab pos="2755587" algn="l"/>
                <a:tab pos="3149442" algn="l"/>
                <a:tab pos="3543295" algn="l"/>
                <a:tab pos="3937150" algn="l"/>
                <a:tab pos="4331003" algn="l"/>
                <a:tab pos="4724858" algn="l"/>
                <a:tab pos="5118711" algn="l"/>
                <a:tab pos="5512566" algn="l"/>
                <a:tab pos="5906419" algn="l"/>
                <a:tab pos="6300274" algn="l"/>
                <a:tab pos="6694127" algn="l"/>
                <a:tab pos="7087983" algn="l"/>
                <a:tab pos="7481836" algn="l"/>
                <a:tab pos="7875691" algn="l"/>
              </a:tabLst>
              <a:defRPr sz="1200">
                <a:solidFill>
                  <a:schemeClr val="bg1"/>
                </a:solidFill>
                <a:latin typeface="Symbol" pitchFamily="18" charset="2"/>
              </a:defRPr>
            </a:lvl3pPr>
            <a:lvl4pPr marL="1402844" indent="-200406" eaLnBrk="0">
              <a:tabLst>
                <a:tab pos="0" algn="l"/>
                <a:tab pos="392462" algn="l"/>
                <a:tab pos="786317" algn="l"/>
                <a:tab pos="1180170" algn="l"/>
                <a:tab pos="1574025" algn="l"/>
                <a:tab pos="1967878" algn="l"/>
                <a:tab pos="2361733" algn="l"/>
                <a:tab pos="2755587" algn="l"/>
                <a:tab pos="3149442" algn="l"/>
                <a:tab pos="3543295" algn="l"/>
                <a:tab pos="3937150" algn="l"/>
                <a:tab pos="4331003" algn="l"/>
                <a:tab pos="4724858" algn="l"/>
                <a:tab pos="5118711" algn="l"/>
                <a:tab pos="5512566" algn="l"/>
                <a:tab pos="5906419" algn="l"/>
                <a:tab pos="6300274" algn="l"/>
                <a:tab pos="6694127" algn="l"/>
                <a:tab pos="7087983" algn="l"/>
                <a:tab pos="7481836" algn="l"/>
                <a:tab pos="7875691" algn="l"/>
              </a:tabLst>
              <a:defRPr sz="1200">
                <a:solidFill>
                  <a:schemeClr val="bg1"/>
                </a:solidFill>
                <a:latin typeface="Symbol" pitchFamily="18" charset="2"/>
              </a:defRPr>
            </a:lvl4pPr>
            <a:lvl5pPr marL="1803657" indent="-200406" eaLnBrk="0">
              <a:tabLst>
                <a:tab pos="0" algn="l"/>
                <a:tab pos="392462" algn="l"/>
                <a:tab pos="786317" algn="l"/>
                <a:tab pos="1180170" algn="l"/>
                <a:tab pos="1574025" algn="l"/>
                <a:tab pos="1967878" algn="l"/>
                <a:tab pos="2361733" algn="l"/>
                <a:tab pos="2755587" algn="l"/>
                <a:tab pos="3149442" algn="l"/>
                <a:tab pos="3543295" algn="l"/>
                <a:tab pos="3937150" algn="l"/>
                <a:tab pos="4331003" algn="l"/>
                <a:tab pos="4724858" algn="l"/>
                <a:tab pos="5118711" algn="l"/>
                <a:tab pos="5512566" algn="l"/>
                <a:tab pos="5906419" algn="l"/>
                <a:tab pos="6300274" algn="l"/>
                <a:tab pos="6694127" algn="l"/>
                <a:tab pos="7087983" algn="l"/>
                <a:tab pos="7481836" algn="l"/>
                <a:tab pos="7875691" algn="l"/>
              </a:tabLst>
              <a:defRPr sz="1200">
                <a:solidFill>
                  <a:schemeClr val="bg1"/>
                </a:solidFill>
                <a:latin typeface="Symbol" pitchFamily="18" charset="2"/>
              </a:defRPr>
            </a:lvl5pPr>
            <a:lvl6pPr marL="2204470" indent="-200406" defTabSz="3938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392462" algn="l"/>
                <a:tab pos="786317" algn="l"/>
                <a:tab pos="1180170" algn="l"/>
                <a:tab pos="1574025" algn="l"/>
                <a:tab pos="1967878" algn="l"/>
                <a:tab pos="2361733" algn="l"/>
                <a:tab pos="2755587" algn="l"/>
                <a:tab pos="3149442" algn="l"/>
                <a:tab pos="3543295" algn="l"/>
                <a:tab pos="3937150" algn="l"/>
                <a:tab pos="4331003" algn="l"/>
                <a:tab pos="4724858" algn="l"/>
                <a:tab pos="5118711" algn="l"/>
                <a:tab pos="5512566" algn="l"/>
                <a:tab pos="5906419" algn="l"/>
                <a:tab pos="6300274" algn="l"/>
                <a:tab pos="6694127" algn="l"/>
                <a:tab pos="7087983" algn="l"/>
                <a:tab pos="7481836" algn="l"/>
                <a:tab pos="7875691" algn="l"/>
              </a:tabLst>
              <a:defRPr sz="1200">
                <a:solidFill>
                  <a:schemeClr val="bg1"/>
                </a:solidFill>
                <a:latin typeface="Symbol" pitchFamily="18" charset="2"/>
              </a:defRPr>
            </a:lvl6pPr>
            <a:lvl7pPr marL="2605282" indent="-200406" defTabSz="3938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392462" algn="l"/>
                <a:tab pos="786317" algn="l"/>
                <a:tab pos="1180170" algn="l"/>
                <a:tab pos="1574025" algn="l"/>
                <a:tab pos="1967878" algn="l"/>
                <a:tab pos="2361733" algn="l"/>
                <a:tab pos="2755587" algn="l"/>
                <a:tab pos="3149442" algn="l"/>
                <a:tab pos="3543295" algn="l"/>
                <a:tab pos="3937150" algn="l"/>
                <a:tab pos="4331003" algn="l"/>
                <a:tab pos="4724858" algn="l"/>
                <a:tab pos="5118711" algn="l"/>
                <a:tab pos="5512566" algn="l"/>
                <a:tab pos="5906419" algn="l"/>
                <a:tab pos="6300274" algn="l"/>
                <a:tab pos="6694127" algn="l"/>
                <a:tab pos="7087983" algn="l"/>
                <a:tab pos="7481836" algn="l"/>
                <a:tab pos="7875691" algn="l"/>
              </a:tabLst>
              <a:defRPr sz="1200">
                <a:solidFill>
                  <a:schemeClr val="bg1"/>
                </a:solidFill>
                <a:latin typeface="Symbol" pitchFamily="18" charset="2"/>
              </a:defRPr>
            </a:lvl7pPr>
            <a:lvl8pPr marL="3006095" indent="-200406" defTabSz="3938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392462" algn="l"/>
                <a:tab pos="786317" algn="l"/>
                <a:tab pos="1180170" algn="l"/>
                <a:tab pos="1574025" algn="l"/>
                <a:tab pos="1967878" algn="l"/>
                <a:tab pos="2361733" algn="l"/>
                <a:tab pos="2755587" algn="l"/>
                <a:tab pos="3149442" algn="l"/>
                <a:tab pos="3543295" algn="l"/>
                <a:tab pos="3937150" algn="l"/>
                <a:tab pos="4331003" algn="l"/>
                <a:tab pos="4724858" algn="l"/>
                <a:tab pos="5118711" algn="l"/>
                <a:tab pos="5512566" algn="l"/>
                <a:tab pos="5906419" algn="l"/>
                <a:tab pos="6300274" algn="l"/>
                <a:tab pos="6694127" algn="l"/>
                <a:tab pos="7087983" algn="l"/>
                <a:tab pos="7481836" algn="l"/>
                <a:tab pos="7875691" algn="l"/>
              </a:tabLst>
              <a:defRPr sz="1200">
                <a:solidFill>
                  <a:schemeClr val="bg1"/>
                </a:solidFill>
                <a:latin typeface="Symbol" pitchFamily="18" charset="2"/>
              </a:defRPr>
            </a:lvl8pPr>
            <a:lvl9pPr marL="3406907" indent="-200406" defTabSz="3938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392462" algn="l"/>
                <a:tab pos="786317" algn="l"/>
                <a:tab pos="1180170" algn="l"/>
                <a:tab pos="1574025" algn="l"/>
                <a:tab pos="1967878" algn="l"/>
                <a:tab pos="2361733" algn="l"/>
                <a:tab pos="2755587" algn="l"/>
                <a:tab pos="3149442" algn="l"/>
                <a:tab pos="3543295" algn="l"/>
                <a:tab pos="3937150" algn="l"/>
                <a:tab pos="4331003" algn="l"/>
                <a:tab pos="4724858" algn="l"/>
                <a:tab pos="5118711" algn="l"/>
                <a:tab pos="5512566" algn="l"/>
                <a:tab pos="5906419" algn="l"/>
                <a:tab pos="6300274" algn="l"/>
                <a:tab pos="6694127" algn="l"/>
                <a:tab pos="7087983" algn="l"/>
                <a:tab pos="7481836" algn="l"/>
                <a:tab pos="7875691" algn="l"/>
              </a:tabLst>
              <a:defRPr sz="1200">
                <a:solidFill>
                  <a:schemeClr val="bg1"/>
                </a:solidFill>
                <a:latin typeface="Symbol" pitchFamily="18" charset="2"/>
              </a:defRPr>
            </a:lvl9pPr>
          </a:lstStyle>
          <a:p>
            <a:pPr eaLnBrk="1"/>
            <a:fld id="{26018B67-5886-4CA6-9BE9-66600119C498}" type="slidenum">
              <a:rPr lang="en-GB" smtClean="0">
                <a:solidFill>
                  <a:srgbClr val="000000"/>
                </a:solidFill>
                <a:latin typeface="Times New Roman" pitchFamily="18" charset="0"/>
              </a:rPr>
              <a:pPr eaLnBrk="1"/>
              <a:t>3</a:t>
            </a:fld>
            <a:endParaRPr lang="en-GB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9395" name="Text Box 2"/>
          <p:cNvSpPr txBox="1">
            <a:spLocks noChangeArrowheads="1"/>
          </p:cNvSpPr>
          <p:nvPr/>
        </p:nvSpPr>
        <p:spPr bwMode="auto">
          <a:xfrm>
            <a:off x="1003787" y="695134"/>
            <a:ext cx="4772661" cy="335619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0163" tIns="40081" rIns="80163" bIns="40081" anchor="ctr"/>
          <a:lstStyle>
            <a:lvl1pPr eaLnBrk="0">
              <a:defRPr sz="1400">
                <a:solidFill>
                  <a:schemeClr val="bg1"/>
                </a:solidFill>
                <a:latin typeface="Symbol" pitchFamily="18" charset="2"/>
              </a:defRPr>
            </a:lvl1pPr>
            <a:lvl2pPr marL="742950" indent="-285750" eaLnBrk="0">
              <a:defRPr sz="1400">
                <a:solidFill>
                  <a:schemeClr val="bg1"/>
                </a:solidFill>
                <a:latin typeface="Symbol" pitchFamily="18" charset="2"/>
              </a:defRPr>
            </a:lvl2pPr>
            <a:lvl3pPr marL="1143000" indent="-228600" eaLnBrk="0">
              <a:defRPr sz="1400">
                <a:solidFill>
                  <a:schemeClr val="bg1"/>
                </a:solidFill>
                <a:latin typeface="Symbol" pitchFamily="18" charset="2"/>
              </a:defRPr>
            </a:lvl3pPr>
            <a:lvl4pPr marL="1600200" indent="-228600" eaLnBrk="0">
              <a:defRPr sz="1400">
                <a:solidFill>
                  <a:schemeClr val="bg1"/>
                </a:solidFill>
                <a:latin typeface="Symbol" pitchFamily="18" charset="2"/>
              </a:defRPr>
            </a:lvl4pPr>
            <a:lvl5pPr marL="2057400" indent="-228600" eaLnBrk="0">
              <a:defRPr sz="1400">
                <a:solidFill>
                  <a:schemeClr val="bg1"/>
                </a:solidFill>
                <a:latin typeface="Symbol" pitchFamily="18" charset="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1400">
                <a:solidFill>
                  <a:schemeClr val="bg1"/>
                </a:solidFill>
                <a:latin typeface="Symbol" pitchFamily="18" charset="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1400">
                <a:solidFill>
                  <a:schemeClr val="bg1"/>
                </a:solidFill>
                <a:latin typeface="Symbol" pitchFamily="18" charset="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1400">
                <a:solidFill>
                  <a:schemeClr val="bg1"/>
                </a:solidFill>
                <a:latin typeface="Symbol" pitchFamily="18" charset="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1400">
                <a:solidFill>
                  <a:schemeClr val="bg1"/>
                </a:solidFill>
                <a:latin typeface="Symbol" pitchFamily="18" charset="2"/>
              </a:defRPr>
            </a:lvl9pPr>
          </a:lstStyle>
          <a:p>
            <a:pPr defTabSz="414629" eaLnBrk="1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59396" name="Rectangle 3"/>
          <p:cNvSpPr>
            <a:spLocks noGrp="1" noChangeArrowheads="1"/>
          </p:cNvSpPr>
          <p:nvPr>
            <p:ph type="body"/>
          </p:nvPr>
        </p:nvSpPr>
        <p:spPr>
          <a:xfrm>
            <a:off x="685512" y="4343232"/>
            <a:ext cx="5389045" cy="402281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7FFAB0-7E94-4E93-9125-A43D6D89BC62}" type="slidenum">
              <a:rPr lang="en-GB" smtClean="0">
                <a:solidFill>
                  <a:prstClr val="black"/>
                </a:solidFill>
              </a:rPr>
              <a:pPr/>
              <a:t>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297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7FFAB0-7E94-4E93-9125-A43D6D89BC62}" type="slidenum">
              <a:rPr lang="en-GB" smtClean="0">
                <a:solidFill>
                  <a:prstClr val="black"/>
                </a:solidFill>
              </a:rPr>
              <a:pPr/>
              <a:t>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2974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Circle or mention</a:t>
            </a:r>
            <a:r>
              <a:rPr lang="en-US" baseline="0" dirty="0" smtClean="0"/>
              <a:t> most important ones in total:  ECAL and photon non-</a:t>
            </a:r>
            <a:r>
              <a:rPr lang="en-US" baseline="0" dirty="0" err="1" smtClean="0"/>
              <a:t>linearities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7FFAB0-7E94-4E93-9125-A43D6D89BC62}" type="slidenum">
              <a:rPr lang="en-GB" smtClean="0">
                <a:solidFill>
                  <a:prstClr val="black"/>
                </a:solidFill>
              </a:rPr>
              <a:pPr/>
              <a:t>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162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smtClean="0"/>
              <a:t>Label 68% (1.0) and 95% (3.84) CL  </a:t>
            </a:r>
            <a:r>
              <a:rPr lang="fr-FR" baseline="0" dirty="0" err="1" smtClean="0"/>
              <a:t>limits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7FFAB0-7E94-4E93-9125-A43D6D89BC6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02974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7FFAB0-7E94-4E93-9125-A43D6D89BC6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21438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Add</a:t>
            </a:r>
            <a:r>
              <a:rPr lang="fr-FR" baseline="0" dirty="0" smtClean="0"/>
              <a:t> the plot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S in backup.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7FFAB0-7E94-4E93-9125-A43D6D89BC6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232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11/03/2016</a:t>
            </a:r>
            <a:endParaRPr lang="en-GB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820886" y="6356351"/>
            <a:ext cx="4669971" cy="365125"/>
          </a:xfrm>
        </p:spPr>
        <p:txBody>
          <a:bodyPr/>
          <a:lstStyle/>
          <a:p>
            <a:r>
              <a:rPr lang="nl-NL" dirty="0" smtClean="0"/>
              <a:t>S. GASCON-SHOTKIN  Les Rencontres de </a:t>
            </a:r>
            <a:r>
              <a:rPr lang="nl-NL" dirty="0" err="1" smtClean="0"/>
              <a:t>physique</a:t>
            </a:r>
            <a:r>
              <a:rPr lang="nl-NL" dirty="0" smtClean="0"/>
              <a:t> de la </a:t>
            </a:r>
            <a:r>
              <a:rPr lang="nl-NL" dirty="0" err="1" smtClean="0"/>
              <a:t>Vallee</a:t>
            </a:r>
            <a:r>
              <a:rPr lang="nl-NL" dirty="0" smtClean="0"/>
              <a:t> </a:t>
            </a:r>
            <a:r>
              <a:rPr lang="nl-NL" dirty="0" err="1" smtClean="0"/>
              <a:t>d’Aoste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BCC52-54C2-4A43-AB59-DB8B18261A9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9968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8C8B1-B8E5-4FBE-B394-B1AEA705DF8D}" type="datetime1">
              <a:rPr lang="en-GB" smtClean="0"/>
              <a:t>10/03/2016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F. Richard GDR November 2015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BCC52-54C2-4A43-AB59-DB8B18261A9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6991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299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E8BFF-0959-4D6C-B2EF-FDB3ABDF8CE4}" type="datetime1">
              <a:rPr lang="en-GB" smtClean="0"/>
              <a:t>10/03/2016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F. Richard GDR November 2015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BCC52-54C2-4A43-AB59-DB8B18261A9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7615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1" b="7388"/>
          <a:stretch>
            <a:fillRect/>
          </a:stretch>
        </p:blipFill>
        <p:spPr bwMode="auto">
          <a:xfrm>
            <a:off x="1132800" y="4"/>
            <a:ext cx="913920" cy="78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696961" y="816566"/>
            <a:ext cx="1105920" cy="829527"/>
          </a:xfr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 Gascon-Shotkin HCP2012 University of Tokyo November 18-20  2012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C8527-53DF-4270-A53E-A4FB039F3706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8228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11/03/2016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820886" y="6356351"/>
            <a:ext cx="4669971" cy="365125"/>
          </a:xfrm>
        </p:spPr>
        <p:txBody>
          <a:bodyPr/>
          <a:lstStyle/>
          <a:p>
            <a:r>
              <a:rPr lang="nl-NL" dirty="0" smtClean="0">
                <a:solidFill>
                  <a:prstClr val="black">
                    <a:tint val="75000"/>
                  </a:prstClr>
                </a:solidFill>
              </a:rPr>
              <a:t>S. GASCON-SHOTKIN  Les Rencontres de </a:t>
            </a:r>
            <a:r>
              <a:rPr lang="nl-NL" dirty="0" err="1" smtClean="0">
                <a:solidFill>
                  <a:prstClr val="black">
                    <a:tint val="75000"/>
                  </a:prstClr>
                </a:solidFill>
              </a:rPr>
              <a:t>physique</a:t>
            </a:r>
            <a:r>
              <a:rPr lang="nl-NL" dirty="0" smtClean="0">
                <a:solidFill>
                  <a:prstClr val="black">
                    <a:tint val="75000"/>
                  </a:prstClr>
                </a:solidFill>
              </a:rPr>
              <a:t> de la </a:t>
            </a:r>
            <a:r>
              <a:rPr lang="nl-NL" dirty="0" err="1" smtClean="0">
                <a:solidFill>
                  <a:prstClr val="black">
                    <a:tint val="75000"/>
                  </a:prstClr>
                </a:solidFill>
              </a:rPr>
              <a:t>Vallee</a:t>
            </a:r>
            <a:r>
              <a:rPr lang="nl-NL" dirty="0" smtClean="0">
                <a:solidFill>
                  <a:prstClr val="black">
                    <a:tint val="75000"/>
                  </a:prstClr>
                </a:solidFill>
              </a:rPr>
              <a:t> </a:t>
            </a:r>
            <a:r>
              <a:rPr lang="nl-NL" dirty="0" err="1" smtClean="0">
                <a:solidFill>
                  <a:prstClr val="black">
                    <a:tint val="75000"/>
                  </a:prstClr>
                </a:solidFill>
              </a:rPr>
              <a:t>d’Aoste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BCC52-54C2-4A43-AB59-DB8B18261A9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4845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7387F-FC61-418B-A55D-B926B60270E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10/03/2016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F. Richard GDR November 2015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BCC52-54C2-4A43-AB59-DB8B18261A9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6304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F12D9-7EA0-4E50-AE8D-82D2F662D21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10/03/2016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F. Richard GDR November 2015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BCC52-54C2-4A43-AB59-DB8B18261A9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4161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C6A47-7E7F-463A-8D8A-13DF6A9E4D8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10/03/2016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F. Richard GDR November 2015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BCC52-54C2-4A43-AB59-DB8B18261A9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2468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6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3B2A7-A88B-4FD3-8A5F-91F77016A80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10/03/2016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F. Richard GDR November 2015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BCC52-54C2-4A43-AB59-DB8B18261A9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1951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27CE3-CFDE-43F2-A5A8-6A7530A1BA6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10/03/2016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F. Richard GDR November 2015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BCC52-54C2-4A43-AB59-DB8B18261A9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8579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65690-9102-4C66-9F30-02345EFA8F96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10/03/2016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F. Richard GDR November 2015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BCC52-54C2-4A43-AB59-DB8B18261A9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018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7387F-FC61-418B-A55D-B926B60270EA}" type="datetime1">
              <a:rPr lang="en-GB" smtClean="0"/>
              <a:t>10/03/2016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F. Richard GDR November 2015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BCC52-54C2-4A43-AB59-DB8B18261A9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59060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0331-3957-400A-A439-6BAE15BE238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10/03/2016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F. Richard GDR November 2015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BCC52-54C2-4A43-AB59-DB8B18261A9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0631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49635-C6F9-40C9-A19A-EE90661253D9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10/03/2016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F. Richard GDR November 2015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BCC52-54C2-4A43-AB59-DB8B18261A9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48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8C8B1-B8E5-4FBE-B394-B1AEA705DF8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10/03/2016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F. Richard GDR November 2015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BCC52-54C2-4A43-AB59-DB8B18261A9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2902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299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E8BFF-0959-4D6C-B2EF-FDB3ABDF8CE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10/03/2016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F. Richard GDR November 2015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BCC52-54C2-4A43-AB59-DB8B18261A9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7541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11/03/2016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820886" y="6356351"/>
            <a:ext cx="4669971" cy="365125"/>
          </a:xfrm>
        </p:spPr>
        <p:txBody>
          <a:bodyPr/>
          <a:lstStyle/>
          <a:p>
            <a:r>
              <a:rPr lang="nl-NL" dirty="0" smtClean="0">
                <a:solidFill>
                  <a:prstClr val="black">
                    <a:tint val="75000"/>
                  </a:prstClr>
                </a:solidFill>
              </a:rPr>
              <a:t>S. GASCON-SHOTKIN  Les Rencontres de </a:t>
            </a:r>
            <a:r>
              <a:rPr lang="nl-NL" dirty="0" err="1" smtClean="0">
                <a:solidFill>
                  <a:prstClr val="black">
                    <a:tint val="75000"/>
                  </a:prstClr>
                </a:solidFill>
              </a:rPr>
              <a:t>physique</a:t>
            </a:r>
            <a:r>
              <a:rPr lang="nl-NL" dirty="0" smtClean="0">
                <a:solidFill>
                  <a:prstClr val="black">
                    <a:tint val="75000"/>
                  </a:prstClr>
                </a:solidFill>
              </a:rPr>
              <a:t> de la </a:t>
            </a:r>
            <a:r>
              <a:rPr lang="nl-NL" dirty="0" err="1" smtClean="0">
                <a:solidFill>
                  <a:prstClr val="black">
                    <a:tint val="75000"/>
                  </a:prstClr>
                </a:solidFill>
              </a:rPr>
              <a:t>Vallee</a:t>
            </a:r>
            <a:r>
              <a:rPr lang="nl-NL" dirty="0" smtClean="0">
                <a:solidFill>
                  <a:prstClr val="black">
                    <a:tint val="75000"/>
                  </a:prstClr>
                </a:solidFill>
              </a:rPr>
              <a:t> </a:t>
            </a:r>
            <a:r>
              <a:rPr lang="nl-NL" dirty="0" err="1" smtClean="0">
                <a:solidFill>
                  <a:prstClr val="black">
                    <a:tint val="75000"/>
                  </a:prstClr>
                </a:solidFill>
              </a:rPr>
              <a:t>d’Aoste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BCC52-54C2-4A43-AB59-DB8B18261A9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27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7387F-FC61-418B-A55D-B926B60270E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10/03/2016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F. Richard GDR November 2015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BCC52-54C2-4A43-AB59-DB8B18261A9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6658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F12D9-7EA0-4E50-AE8D-82D2F662D21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10/03/2016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F. Richard GDR November 2015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BCC52-54C2-4A43-AB59-DB8B18261A9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2791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C6A47-7E7F-463A-8D8A-13DF6A9E4D8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10/03/2016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F. Richard GDR November 2015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BCC52-54C2-4A43-AB59-DB8B18261A9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6188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6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3B2A7-A88B-4FD3-8A5F-91F77016A80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10/03/2016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F. Richard GDR November 2015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BCC52-54C2-4A43-AB59-DB8B18261A9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881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27CE3-CFDE-43F2-A5A8-6A7530A1BA6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10/03/2016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F. Richard GDR November 2015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BCC52-54C2-4A43-AB59-DB8B18261A9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65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F12D9-7EA0-4E50-AE8D-82D2F662D210}" type="datetime1">
              <a:rPr lang="en-GB" smtClean="0"/>
              <a:t>10/03/2016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F. Richard GDR November 2015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BCC52-54C2-4A43-AB59-DB8B18261A9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02205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65690-9102-4C66-9F30-02345EFA8F96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10/03/2016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F. Richard GDR November 2015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BCC52-54C2-4A43-AB59-DB8B18261A9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2017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0331-3957-400A-A439-6BAE15BE238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10/03/2016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F. Richard GDR November 2015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BCC52-54C2-4A43-AB59-DB8B18261A9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931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49635-C6F9-40C9-A19A-EE90661253D9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10/03/2016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F. Richard GDR November 2015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BCC52-54C2-4A43-AB59-DB8B18261A9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5617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8C8B1-B8E5-4FBE-B394-B1AEA705DF8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10/03/2016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F. Richard GDR November 2015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BCC52-54C2-4A43-AB59-DB8B18261A9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962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299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E8BFF-0959-4D6C-B2EF-FDB3ABDF8CE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10/03/2016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F. Richard GDR November 2015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BCC52-54C2-4A43-AB59-DB8B18261A9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516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C6A47-7E7F-463A-8D8A-13DF6A9E4D80}" type="datetime1">
              <a:rPr lang="en-GB" smtClean="0"/>
              <a:t>10/03/2016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F. Richard GDR November 2015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BCC52-54C2-4A43-AB59-DB8B18261A9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8595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6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3B2A7-A88B-4FD3-8A5F-91F77016A80A}" type="datetime1">
              <a:rPr lang="en-GB" smtClean="0"/>
              <a:t>10/03/2016</a:t>
            </a:fld>
            <a:endParaRPr lang="en-GB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F. Richard GDR November 2015</a:t>
            </a:r>
            <a:endParaRPr lang="en-GB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BCC52-54C2-4A43-AB59-DB8B18261A9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0743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27CE3-CFDE-43F2-A5A8-6A7530A1BA6C}" type="datetime1">
              <a:rPr lang="en-GB" smtClean="0"/>
              <a:t>10/03/2016</a:t>
            </a:fld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F. Richard GDR November 2015</a:t>
            </a:r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BCC52-54C2-4A43-AB59-DB8B18261A9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1681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65690-9102-4C66-9F30-02345EFA8F96}" type="datetime1">
              <a:rPr lang="en-GB" smtClean="0"/>
              <a:t>10/03/2016</a:t>
            </a:fld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F. Richard GDR November 2015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BCC52-54C2-4A43-AB59-DB8B18261A9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3238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0331-3957-400A-A439-6BAE15BE238A}" type="datetime1">
              <a:rPr lang="en-GB" smtClean="0"/>
              <a:t>10/03/2016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F. Richard GDR November 2015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BCC52-54C2-4A43-AB59-DB8B18261A9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7140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49635-C6F9-40C9-A19A-EE90661253D9}" type="datetime1">
              <a:rPr lang="en-GB" smtClean="0"/>
              <a:t>10/03/2016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F. Richard GDR November 2015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BCC52-54C2-4A43-AB59-DB8B18261A9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2171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6AD095-515A-4F7B-9471-E63BE18AB8CA}" type="datetime1">
              <a:rPr lang="en-GB" smtClean="0"/>
              <a:t>10/03/2016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 smtClean="0"/>
              <a:t>F. Richard GDR November 2015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BCC52-54C2-4A43-AB59-DB8B18261A9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6360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8640" y="273629"/>
            <a:ext cx="10838401" cy="104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8640" y="1604330"/>
            <a:ext cx="10838401" cy="4713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608641" y="6499406"/>
            <a:ext cx="696961" cy="29955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34000"/>
              </a:lnSpc>
              <a:buClr>
                <a:srgbClr val="FFFFFF"/>
              </a:buClr>
              <a:tabLst>
                <a:tab pos="0" algn="l"/>
                <a:tab pos="447582" algn="l"/>
                <a:tab pos="896752" algn="l"/>
                <a:tab pos="1345920" algn="l"/>
                <a:tab pos="1795090" algn="l"/>
                <a:tab pos="2244260" algn="l"/>
                <a:tab pos="2693429" algn="l"/>
                <a:tab pos="3142598" algn="l"/>
                <a:tab pos="3591768" algn="l"/>
                <a:tab pos="4040937" algn="l"/>
                <a:tab pos="4490108" algn="l"/>
                <a:tab pos="4939276" algn="l"/>
                <a:tab pos="5388446" algn="l"/>
                <a:tab pos="5837614" algn="l"/>
                <a:tab pos="6286785" algn="l"/>
                <a:tab pos="6735952" algn="l"/>
                <a:tab pos="7185123" algn="l"/>
                <a:tab pos="7634292" algn="l"/>
                <a:tab pos="8083462" algn="l"/>
                <a:tab pos="8532630" algn="l"/>
                <a:tab pos="8981801" algn="l"/>
              </a:tabLst>
              <a:defRPr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 defTabSz="449170" fontAlgn="base" hangingPunct="0">
              <a:spcBef>
                <a:spcPct val="0"/>
              </a:spcBef>
              <a:spcAft>
                <a:spcPct val="0"/>
              </a:spcAft>
              <a:buSzPct val="45000"/>
              <a:buFont typeface="Wingdings" pitchFamily="2" charset="2"/>
              <a:buNone/>
              <a:defRPr/>
            </a:pPr>
            <a:endParaRPr lang="en-GB" sz="1400"/>
          </a:p>
        </p:txBody>
      </p:sp>
      <p:sp>
        <p:nvSpPr>
          <p:cNvPr id="22221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1305604" y="6591575"/>
            <a:ext cx="9667201" cy="29955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34000"/>
              </a:lnSpc>
              <a:buClr>
                <a:srgbClr val="FFFFFF"/>
              </a:buClr>
              <a:tabLst>
                <a:tab pos="0" algn="l"/>
                <a:tab pos="447582" algn="l"/>
                <a:tab pos="896752" algn="l"/>
                <a:tab pos="1345920" algn="l"/>
                <a:tab pos="1795090" algn="l"/>
                <a:tab pos="2244260" algn="l"/>
                <a:tab pos="2693429" algn="l"/>
                <a:tab pos="3142598" algn="l"/>
                <a:tab pos="3591768" algn="l"/>
                <a:tab pos="4040937" algn="l"/>
                <a:tab pos="4490108" algn="l"/>
                <a:tab pos="4939276" algn="l"/>
                <a:tab pos="5388446" algn="l"/>
                <a:tab pos="5837614" algn="l"/>
                <a:tab pos="6286785" algn="l"/>
                <a:tab pos="6735952" algn="l"/>
                <a:tab pos="7185123" algn="l"/>
                <a:tab pos="7634292" algn="l"/>
                <a:tab pos="8083462" algn="l"/>
                <a:tab pos="8532630" algn="l"/>
                <a:tab pos="8981801" algn="l"/>
              </a:tabLst>
              <a:defRPr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 defTabSz="449170" fontAlgn="base" hangingPunct="0">
              <a:spcBef>
                <a:spcPct val="0"/>
              </a:spcBef>
              <a:spcAft>
                <a:spcPct val="0"/>
              </a:spcAft>
              <a:buSzPct val="45000"/>
              <a:buFont typeface="Wingdings" pitchFamily="2" charset="2"/>
              <a:buNone/>
              <a:defRPr/>
            </a:pPr>
            <a:r>
              <a:rPr lang="en-US" sz="1400"/>
              <a:t>S. Gascon-Shotkin HCP2012 University of Tokyo November 18-20  2012</a:t>
            </a:r>
            <a:endParaRPr lang="en-GB" sz="1400"/>
          </a:p>
        </p:txBody>
      </p:sp>
      <p:sp>
        <p:nvSpPr>
          <p:cNvPr id="22221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11631364" y="6591575"/>
            <a:ext cx="474241" cy="29955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34000"/>
              </a:lnSpc>
              <a:buClr>
                <a:srgbClr val="FFFFFF"/>
              </a:buClr>
              <a:tabLst>
                <a:tab pos="0" algn="l"/>
                <a:tab pos="447582" algn="l"/>
                <a:tab pos="896752" algn="l"/>
                <a:tab pos="1345920" algn="l"/>
                <a:tab pos="1795090" algn="l"/>
                <a:tab pos="2244260" algn="l"/>
                <a:tab pos="2693429" algn="l"/>
                <a:tab pos="3142598" algn="l"/>
                <a:tab pos="3591768" algn="l"/>
                <a:tab pos="4040937" algn="l"/>
                <a:tab pos="4490108" algn="l"/>
                <a:tab pos="4939276" algn="l"/>
                <a:tab pos="5388446" algn="l"/>
                <a:tab pos="5837614" algn="l"/>
                <a:tab pos="6286785" algn="l"/>
                <a:tab pos="6735952" algn="l"/>
                <a:tab pos="7185123" algn="l"/>
                <a:tab pos="7634292" algn="l"/>
                <a:tab pos="8083462" algn="l"/>
                <a:tab pos="8532630" algn="l"/>
                <a:tab pos="8981801" algn="l"/>
              </a:tabLst>
              <a:defRPr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 defTabSz="449170" fontAlgn="base" hangingPunct="0">
              <a:spcBef>
                <a:spcPct val="0"/>
              </a:spcBef>
              <a:spcAft>
                <a:spcPct val="0"/>
              </a:spcAft>
              <a:buSzPct val="45000"/>
              <a:buFont typeface="Wingdings" pitchFamily="2" charset="2"/>
              <a:buNone/>
              <a:defRPr/>
            </a:pPr>
            <a:fld id="{A7B32B8A-CCD2-432F-BB9A-271F00A2DFF2}" type="slidenum">
              <a:rPr lang="en-GB" sz="1400"/>
              <a:pPr defTabSz="449170" fontAlgn="base" hangingPunct="0">
                <a:spcBef>
                  <a:spcPct val="0"/>
                </a:spcBef>
                <a:spcAft>
                  <a:spcPct val="0"/>
                </a:spcAft>
                <a:buSzPct val="45000"/>
                <a:buFont typeface="Wingdings" pitchFamily="2" charset="2"/>
                <a:buNone/>
                <a:defRPr/>
              </a:pPr>
              <a:t>‹N°›</a:t>
            </a:fld>
            <a:endParaRPr lang="en-GB" sz="1400"/>
          </a:p>
        </p:txBody>
      </p:sp>
      <p:pic>
        <p:nvPicPr>
          <p:cNvPr id="1031" name="Picture 7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" y="-33124"/>
            <a:ext cx="1102080" cy="82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 userDrawn="1"/>
        </p:nvPicPr>
        <p:blipFill>
          <a:blip r:embed="rId4" cstate="print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28" r="14650"/>
          <a:stretch>
            <a:fillRect/>
          </a:stretch>
        </p:blipFill>
        <p:spPr bwMode="auto">
          <a:xfrm>
            <a:off x="11608320" y="-33121"/>
            <a:ext cx="583680" cy="475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 userDrawn="1"/>
        </p:nvPicPr>
        <p:blipFill>
          <a:blip r:embed="rId5" cstate="print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5284" y="-15841"/>
            <a:ext cx="973441" cy="439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8000" y="423404"/>
            <a:ext cx="1584001" cy="39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2487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449170" rtl="0" eaLnBrk="0" fontAlgn="base" hangingPunct="0"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4400">
          <a:solidFill>
            <a:srgbClr val="FFFFFF"/>
          </a:solidFill>
          <a:latin typeface="+mj-lt"/>
          <a:ea typeface="+mj-ea"/>
          <a:cs typeface="+mj-cs"/>
        </a:defRPr>
      </a:lvl1pPr>
      <a:lvl2pPr algn="ctr" defTabSz="449170" rtl="0" eaLnBrk="0" fontAlgn="base" hangingPunct="0"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4400">
          <a:solidFill>
            <a:srgbClr val="FFFFFF"/>
          </a:solidFill>
          <a:latin typeface="Arial" pitchFamily="34" charset="0"/>
        </a:defRPr>
      </a:lvl2pPr>
      <a:lvl3pPr algn="ctr" defTabSz="449170" rtl="0" eaLnBrk="0" fontAlgn="base" hangingPunct="0"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4400">
          <a:solidFill>
            <a:srgbClr val="FFFFFF"/>
          </a:solidFill>
          <a:latin typeface="Arial" pitchFamily="34" charset="0"/>
        </a:defRPr>
      </a:lvl3pPr>
      <a:lvl4pPr algn="ctr" defTabSz="449170" rtl="0" eaLnBrk="0" fontAlgn="base" hangingPunct="0"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4400">
          <a:solidFill>
            <a:srgbClr val="FFFFFF"/>
          </a:solidFill>
          <a:latin typeface="Arial" pitchFamily="34" charset="0"/>
        </a:defRPr>
      </a:lvl4pPr>
      <a:lvl5pPr algn="ctr" defTabSz="449170" rtl="0" eaLnBrk="0" fontAlgn="base" hangingPunct="0"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4400">
          <a:solidFill>
            <a:srgbClr val="FFFFFF"/>
          </a:solidFill>
          <a:latin typeface="Arial" pitchFamily="34" charset="0"/>
        </a:defRPr>
      </a:lvl5pPr>
      <a:lvl6pPr marL="457105" algn="ctr" defTabSz="449170" rtl="0" fontAlgn="base"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4400">
          <a:solidFill>
            <a:srgbClr val="FFFFFF"/>
          </a:solidFill>
          <a:latin typeface="Arial" pitchFamily="34" charset="0"/>
        </a:defRPr>
      </a:lvl6pPr>
      <a:lvl7pPr marL="914210" algn="ctr" defTabSz="449170" rtl="0" fontAlgn="base"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4400">
          <a:solidFill>
            <a:srgbClr val="FFFFFF"/>
          </a:solidFill>
          <a:latin typeface="Arial" pitchFamily="34" charset="0"/>
        </a:defRPr>
      </a:lvl7pPr>
      <a:lvl8pPr marL="1371315" algn="ctr" defTabSz="449170" rtl="0" fontAlgn="base"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4400">
          <a:solidFill>
            <a:srgbClr val="FFFFFF"/>
          </a:solidFill>
          <a:latin typeface="Arial" pitchFamily="34" charset="0"/>
        </a:defRPr>
      </a:lvl8pPr>
      <a:lvl9pPr marL="1828420" algn="ctr" defTabSz="449170" rtl="0" fontAlgn="base"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4400">
          <a:solidFill>
            <a:srgbClr val="FFFFFF"/>
          </a:solidFill>
          <a:latin typeface="Arial" pitchFamily="34" charset="0"/>
        </a:defRPr>
      </a:lvl9pPr>
    </p:titleStyle>
    <p:bodyStyle>
      <a:lvl1pPr marL="323782" indent="-288865" algn="l" defTabSz="449170" rtl="0" eaLnBrk="0" fontAlgn="base" hangingPunct="0">
        <a:spcBef>
          <a:spcPct val="0"/>
        </a:spcBef>
        <a:spcAft>
          <a:spcPts val="1425"/>
        </a:spcAft>
        <a:buClr>
          <a:srgbClr val="FFFFFF"/>
        </a:buClr>
        <a:buSzPct val="45000"/>
        <a:buFont typeface="Wingdings" pitchFamily="2" charset="2"/>
        <a:buChar char="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55493" indent="-228552" algn="l" defTabSz="449170" rtl="0" eaLnBrk="0" fontAlgn="base" hangingPunct="0">
        <a:spcBef>
          <a:spcPct val="0"/>
        </a:spcBef>
        <a:spcAft>
          <a:spcPts val="1138"/>
        </a:spcAft>
        <a:buClr>
          <a:srgbClr val="FFFFFF"/>
        </a:buClr>
        <a:buSzPct val="75000"/>
        <a:buFont typeface="Symbol" pitchFamily="18" charset="2"/>
        <a:buChar char=""/>
        <a:defRPr sz="2800">
          <a:solidFill>
            <a:srgbClr val="FFFFFF"/>
          </a:solidFill>
          <a:latin typeface="+mn-lt"/>
        </a:defRPr>
      </a:lvl2pPr>
      <a:lvl3pPr marL="1187204" indent="-141259" algn="l" defTabSz="449170" rtl="0" eaLnBrk="0" fontAlgn="base" hangingPunct="0">
        <a:spcBef>
          <a:spcPct val="0"/>
        </a:spcBef>
        <a:spcAft>
          <a:spcPts val="850"/>
        </a:spcAft>
        <a:buClr>
          <a:srgbClr val="FFFFFF"/>
        </a:buClr>
        <a:buSzPct val="45000"/>
        <a:buFont typeface="Wingdings" pitchFamily="2" charset="2"/>
        <a:buChar char=""/>
        <a:defRPr sz="2400">
          <a:solidFill>
            <a:srgbClr val="FFFFFF"/>
          </a:solidFill>
          <a:latin typeface="+mn-lt"/>
        </a:defRPr>
      </a:lvl3pPr>
      <a:lvl4pPr marL="1618914" indent="-115864" algn="l" defTabSz="449170" rtl="0" eaLnBrk="0" fontAlgn="base" hangingPunct="0">
        <a:spcBef>
          <a:spcPct val="0"/>
        </a:spcBef>
        <a:spcAft>
          <a:spcPts val="575"/>
        </a:spcAft>
        <a:buClr>
          <a:srgbClr val="FFFFFF"/>
        </a:buClr>
        <a:buSzPct val="75000"/>
        <a:buFont typeface="Symbol" pitchFamily="18" charset="2"/>
        <a:buChar char=""/>
        <a:defRPr sz="2000">
          <a:solidFill>
            <a:srgbClr val="FFFFFF"/>
          </a:solidFill>
          <a:latin typeface="+mn-lt"/>
        </a:defRPr>
      </a:lvl4pPr>
      <a:lvl5pPr marL="2056973" indent="-193634" algn="l" defTabSz="449170" rtl="0" eaLnBrk="0" fontAlgn="base" hangingPunct="0">
        <a:spcBef>
          <a:spcPct val="0"/>
        </a:spcBef>
        <a:spcAft>
          <a:spcPts val="288"/>
        </a:spcAft>
        <a:buClr>
          <a:srgbClr val="FFFFFF"/>
        </a:buClr>
        <a:buSzPct val="45000"/>
        <a:buFont typeface="Wingdings" pitchFamily="2" charset="2"/>
        <a:buChar char=""/>
        <a:defRPr sz="2000">
          <a:solidFill>
            <a:srgbClr val="FFFFFF"/>
          </a:solidFill>
          <a:latin typeface="+mn-lt"/>
        </a:defRPr>
      </a:lvl5pPr>
      <a:lvl6pPr marL="2514080" indent="-193634" algn="l" defTabSz="449170" rtl="0" fontAlgn="base">
        <a:spcBef>
          <a:spcPct val="0"/>
        </a:spcBef>
        <a:spcAft>
          <a:spcPts val="288"/>
        </a:spcAft>
        <a:buClr>
          <a:srgbClr val="FFFFFF"/>
        </a:buClr>
        <a:buSzPct val="45000"/>
        <a:buFont typeface="Wingdings" pitchFamily="2" charset="2"/>
        <a:buChar char=""/>
        <a:defRPr sz="2000">
          <a:solidFill>
            <a:srgbClr val="FFFFFF"/>
          </a:solidFill>
          <a:latin typeface="+mn-lt"/>
        </a:defRPr>
      </a:lvl6pPr>
      <a:lvl7pPr marL="2971184" indent="-193634" algn="l" defTabSz="449170" rtl="0" fontAlgn="base">
        <a:spcBef>
          <a:spcPct val="0"/>
        </a:spcBef>
        <a:spcAft>
          <a:spcPts val="288"/>
        </a:spcAft>
        <a:buClr>
          <a:srgbClr val="FFFFFF"/>
        </a:buClr>
        <a:buSzPct val="45000"/>
        <a:buFont typeface="Wingdings" pitchFamily="2" charset="2"/>
        <a:buChar char=""/>
        <a:defRPr sz="2000">
          <a:solidFill>
            <a:srgbClr val="FFFFFF"/>
          </a:solidFill>
          <a:latin typeface="+mn-lt"/>
        </a:defRPr>
      </a:lvl7pPr>
      <a:lvl8pPr marL="3428290" indent="-193634" algn="l" defTabSz="449170" rtl="0" fontAlgn="base">
        <a:spcBef>
          <a:spcPct val="0"/>
        </a:spcBef>
        <a:spcAft>
          <a:spcPts val="288"/>
        </a:spcAft>
        <a:buClr>
          <a:srgbClr val="FFFFFF"/>
        </a:buClr>
        <a:buSzPct val="45000"/>
        <a:buFont typeface="Wingdings" pitchFamily="2" charset="2"/>
        <a:buChar char=""/>
        <a:defRPr sz="2000">
          <a:solidFill>
            <a:srgbClr val="FFFFFF"/>
          </a:solidFill>
          <a:latin typeface="+mn-lt"/>
        </a:defRPr>
      </a:lvl8pPr>
      <a:lvl9pPr marL="3885394" indent="-193634" algn="l" defTabSz="449170" rtl="0" fontAlgn="base">
        <a:spcBef>
          <a:spcPct val="0"/>
        </a:spcBef>
        <a:spcAft>
          <a:spcPts val="288"/>
        </a:spcAft>
        <a:buClr>
          <a:srgbClr val="FFFFFF"/>
        </a:buClr>
        <a:buSzPct val="45000"/>
        <a:buFont typeface="Wingdings" pitchFamily="2" charset="2"/>
        <a:buChar char=""/>
        <a:defRPr sz="2000">
          <a:solidFill>
            <a:srgbClr val="FFFFFF"/>
          </a:solidFill>
          <a:latin typeface="+mn-lt"/>
        </a:defRPr>
      </a:lvl9pPr>
    </p:bodyStyle>
    <p:otherStyle>
      <a:defPPr>
        <a:defRPr lang="fr-FR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5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5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2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7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2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6AD095-515A-4F7B-9471-E63BE18AB8C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10/03/2016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F. Richard GDR November 2015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BCC52-54C2-4A43-AB59-DB8B18261A9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746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6AD095-515A-4F7B-9471-E63BE18AB8C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10/03/2016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F. Richard GDR November 2015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BCC52-54C2-4A43-AB59-DB8B18261A9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727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07538" y="3783785"/>
            <a:ext cx="10776925" cy="493981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35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Suzanne GASCON-SHOTKIN</a:t>
            </a:r>
          </a:p>
          <a:p>
            <a:pPr algn="ctr"/>
            <a:r>
              <a:rPr lang="fr-FR" sz="35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IPN Lyon (IN2P3-CNRS)/Université Claude Bernard Lyon </a:t>
            </a:r>
            <a:r>
              <a:rPr lang="fr-FR" sz="35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  <a:p>
            <a:pPr algn="ctr"/>
            <a:r>
              <a:rPr lang="en-US" sz="35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behalf of the ATLAS and CMS Collaborations</a:t>
            </a:r>
          </a:p>
          <a:p>
            <a:pPr algn="ctr"/>
            <a:endParaRPr lang="fr-FR" sz="35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fr-FR" sz="35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fr-FR" sz="35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fr-FR" sz="35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fr-FR" sz="35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fr-FR" sz="3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BCC52-54C2-4A43-AB59-DB8B18261A9B}" type="slidenum">
              <a:rPr lang="en-GB" smtClean="0"/>
              <a:t>1</a:t>
            </a:fld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3015303" y="5440371"/>
            <a:ext cx="6096001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Les Rencontres </a:t>
            </a:r>
            <a:r>
              <a:rPr lang="fr-F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Physique de la Vallée d'Aoste </a:t>
            </a:r>
            <a:endParaRPr lang="fr-FR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GB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March 11, 2016 La </a:t>
            </a:r>
            <a:r>
              <a:rPr lang="en-GB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Thuile</a:t>
            </a:r>
            <a:r>
              <a:rPr lang="en-GB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GB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Aoste</a:t>
            </a:r>
            <a:r>
              <a:rPr lang="en-GB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), Italy</a:t>
            </a:r>
            <a:endParaRPr lang="en-GB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97740" y="278494"/>
            <a:ext cx="8596520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Measurementof</a:t>
            </a: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Higgs boson </a:t>
            </a:r>
            <a:endParaRPr lang="en-US" sz="5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mass </a:t>
            </a: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and couplings: </a:t>
            </a:r>
          </a:p>
          <a:p>
            <a:pPr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Combination </a:t>
            </a: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of LHC results</a:t>
            </a:r>
            <a:endParaRPr lang="fr-FR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137" y="2898773"/>
            <a:ext cx="908051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291" y="2908524"/>
            <a:ext cx="831567" cy="952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28" r="14650"/>
          <a:stretch>
            <a:fillRect/>
          </a:stretch>
        </p:blipFill>
        <p:spPr bwMode="auto">
          <a:xfrm>
            <a:off x="7932467" y="2902709"/>
            <a:ext cx="482600" cy="52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7" cstate="print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670" y="2921759"/>
            <a:ext cx="804863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380" y="3405945"/>
            <a:ext cx="1309688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35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BCC52-54C2-4A43-AB59-DB8B18261A9B}" type="slidenum">
              <a:rPr lang="en-GB" smtClean="0"/>
              <a:t>10</a:t>
            </a:fld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653562" y="647525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GB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1" y="6454325"/>
            <a:ext cx="4114800" cy="365125"/>
          </a:xfrm>
        </p:spPr>
        <p:txBody>
          <a:bodyPr/>
          <a:lstStyle/>
          <a:p>
            <a:r>
              <a:rPr lang="nl-NL" dirty="0" smtClean="0"/>
              <a:t>S. </a:t>
            </a:r>
            <a:r>
              <a:rPr lang="nl-NL" dirty="0" err="1" smtClean="0"/>
              <a:t>Gascon-Shotkin</a:t>
            </a:r>
            <a:r>
              <a:rPr lang="nl-NL" dirty="0" smtClean="0"/>
              <a:t> La </a:t>
            </a:r>
            <a:r>
              <a:rPr lang="nl-NL" dirty="0" err="1" smtClean="0"/>
              <a:t>Thuile</a:t>
            </a:r>
            <a:r>
              <a:rPr lang="nl-NL" dirty="0"/>
              <a:t> </a:t>
            </a:r>
            <a:r>
              <a:rPr lang="nl-NL" dirty="0" smtClean="0"/>
              <a:t>11 </a:t>
            </a:r>
            <a:r>
              <a:rPr lang="nl-NL" dirty="0" err="1" smtClean="0"/>
              <a:t>March</a:t>
            </a:r>
            <a:r>
              <a:rPr lang="nl-NL" dirty="0" smtClean="0"/>
              <a:t>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616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7"/>
          <p:cNvSpPr>
            <a:spLocks noGrp="1"/>
          </p:cNvSpPr>
          <p:nvPr>
            <p:ph sz="half" idx="1"/>
          </p:nvPr>
        </p:nvSpPr>
        <p:spPr>
          <a:xfrm>
            <a:off x="4648196" y="717095"/>
            <a:ext cx="7386653" cy="3582763"/>
          </a:xfrm>
        </p:spPr>
        <p:txBody>
          <a:bodyPr>
            <a:noAutofit/>
          </a:bodyPr>
          <a:lstStyle/>
          <a:p>
            <a:pPr marL="228600" lvl="1">
              <a:spcBef>
                <a:spcPts val="1000"/>
              </a:spcBef>
            </a:pPr>
            <a:r>
              <a:rPr lang="en-US" sz="2800" dirty="0" smtClean="0"/>
              <a:t>Relationship between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signal strengths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m</a:t>
            </a:r>
            <a:r>
              <a:rPr lang="en-US" sz="2800" dirty="0" smtClean="0"/>
              <a:t> and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coupling modifiers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k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smtClean="0"/>
              <a:t>:</a:t>
            </a:r>
          </a:p>
          <a:p>
            <a:pPr marL="685800" lvl="2">
              <a:spcBef>
                <a:spcPts val="1000"/>
              </a:spcBef>
            </a:pPr>
            <a:r>
              <a:rPr lang="en-US" sz="2800" dirty="0" smtClean="0">
                <a:latin typeface="Symbol" panose="05050102010706020507" pitchFamily="18" charset="2"/>
              </a:rPr>
              <a:t>s</a:t>
            </a:r>
            <a:r>
              <a:rPr lang="fr-FR" sz="2800" baseline="-25000" dirty="0"/>
              <a:t>i</a:t>
            </a:r>
            <a:r>
              <a:rPr lang="fr-FR" sz="2800" dirty="0">
                <a:latin typeface="GillSans"/>
              </a:rPr>
              <a:t> = </a:t>
            </a:r>
            <a:r>
              <a:rPr lang="en-US" sz="2800" dirty="0">
                <a:latin typeface="Symbol" panose="05050102010706020507" pitchFamily="18" charset="2"/>
              </a:rPr>
              <a:t>k</a:t>
            </a:r>
            <a:r>
              <a:rPr lang="fr-FR" sz="2800" baseline="-25000" dirty="0"/>
              <a:t>i</a:t>
            </a:r>
            <a:r>
              <a:rPr lang="fr-FR" sz="2800" baseline="30000" dirty="0">
                <a:latin typeface="GillSans"/>
              </a:rPr>
              <a:t>2</a:t>
            </a:r>
            <a:r>
              <a:rPr lang="fr-FR" sz="2800" dirty="0">
                <a:latin typeface="GillSans"/>
              </a:rPr>
              <a:t> </a:t>
            </a:r>
            <a:r>
              <a:rPr lang="fr-FR" sz="2800" dirty="0">
                <a:solidFill>
                  <a:prstClr val="black"/>
                </a:solidFill>
                <a:latin typeface="Symbol" panose="05050102010706020507" pitchFamily="18" charset="2"/>
                <a:cs typeface="Latha" panose="020B0604020202020204" pitchFamily="34" charset="0"/>
              </a:rPr>
              <a:t>* </a:t>
            </a:r>
            <a:r>
              <a:rPr lang="en-US" sz="2800" dirty="0">
                <a:latin typeface="Symbol" panose="05050102010706020507" pitchFamily="18" charset="2"/>
              </a:rPr>
              <a:t>s</a:t>
            </a:r>
            <a:r>
              <a:rPr lang="fr-FR" sz="2800" baseline="-25000" dirty="0"/>
              <a:t>i</a:t>
            </a:r>
            <a:r>
              <a:rPr lang="fr-FR" sz="2800" dirty="0">
                <a:latin typeface="GillSans"/>
              </a:rPr>
              <a:t>(SM),  </a:t>
            </a:r>
            <a:r>
              <a:rPr lang="en-US" sz="2800" dirty="0">
                <a:latin typeface="Symbol" panose="05050102010706020507" pitchFamily="18" charset="2"/>
              </a:rPr>
              <a:t>G</a:t>
            </a:r>
            <a:r>
              <a:rPr lang="fr-FR" sz="2800" baseline="-25000" dirty="0">
                <a:cs typeface="Latha" panose="020B0604020202020204" pitchFamily="34" charset="0"/>
              </a:rPr>
              <a:t>f </a:t>
            </a:r>
            <a:r>
              <a:rPr lang="fr-FR" sz="2800" dirty="0">
                <a:latin typeface="Symbol" panose="05050102010706020507" pitchFamily="18" charset="2"/>
                <a:cs typeface="Latha" panose="020B0604020202020204" pitchFamily="34" charset="0"/>
              </a:rPr>
              <a:t> </a:t>
            </a:r>
            <a:r>
              <a:rPr lang="fr-FR" sz="2800" dirty="0">
                <a:cs typeface="Latha" panose="020B0604020202020204" pitchFamily="34" charset="0"/>
              </a:rPr>
              <a:t>= </a:t>
            </a:r>
            <a:r>
              <a:rPr lang="en-US" sz="2800" dirty="0">
                <a:solidFill>
                  <a:prstClr val="black"/>
                </a:solidFill>
                <a:latin typeface="Symbol" panose="05050102010706020507" pitchFamily="18" charset="2"/>
              </a:rPr>
              <a:t>k</a:t>
            </a:r>
            <a:r>
              <a:rPr lang="fr-FR" sz="2800" baseline="-25000" dirty="0">
                <a:solidFill>
                  <a:prstClr val="black"/>
                </a:solidFill>
              </a:rPr>
              <a:t>f</a:t>
            </a:r>
            <a:r>
              <a:rPr lang="fr-FR" sz="2800" baseline="30000" dirty="0">
                <a:solidFill>
                  <a:prstClr val="black"/>
                </a:solidFill>
                <a:latin typeface="GillSans"/>
              </a:rPr>
              <a:t>2</a:t>
            </a:r>
            <a:r>
              <a:rPr lang="fr-FR" sz="2800" dirty="0">
                <a:solidFill>
                  <a:prstClr val="black"/>
                </a:solidFill>
                <a:latin typeface="GillSans"/>
              </a:rPr>
              <a:t> </a:t>
            </a:r>
            <a:r>
              <a:rPr lang="fr-FR" sz="2800" dirty="0" smtClean="0">
                <a:latin typeface="Symbol" panose="05050102010706020507" pitchFamily="18" charset="2"/>
                <a:cs typeface="Latha" panose="020B0604020202020204" pitchFamily="34" charset="0"/>
              </a:rPr>
              <a:t>*</a:t>
            </a:r>
            <a:r>
              <a:rPr lang="en-US" sz="2800" dirty="0" err="1">
                <a:latin typeface="Symbol" panose="05050102010706020507" pitchFamily="18" charset="2"/>
                <a:cs typeface="Latha" panose="020B0604020202020204" pitchFamily="34" charset="0"/>
              </a:rPr>
              <a:t>G</a:t>
            </a:r>
            <a:r>
              <a:rPr lang="en-US" sz="2800" baseline="-25000" dirty="0" err="1" smtClean="0"/>
              <a:t>f</a:t>
            </a:r>
            <a:r>
              <a:rPr lang="fr-FR" sz="2800" dirty="0" smtClean="0">
                <a:latin typeface="GillSans"/>
              </a:rPr>
              <a:t>(SM) </a:t>
            </a:r>
            <a:r>
              <a:rPr lang="fr-FR" sz="2800" dirty="0" smtClean="0">
                <a:latin typeface="GillSans"/>
                <a:sym typeface="Wingdings" panose="05000000000000000000" pitchFamily="2" charset="2"/>
              </a:rPr>
              <a:t></a:t>
            </a:r>
            <a:r>
              <a:rPr lang="fr-FR" sz="2800" dirty="0" smtClean="0">
                <a:latin typeface="GillSans"/>
              </a:rPr>
              <a:t> </a:t>
            </a:r>
          </a:p>
          <a:p>
            <a:pPr marL="457200" lvl="2" indent="0">
              <a:spcBef>
                <a:spcPts val="1000"/>
              </a:spcBef>
              <a:buNone/>
            </a:pPr>
            <a:r>
              <a:rPr lang="en-US" sz="2800" dirty="0" smtClean="0">
                <a:latin typeface="LucidaGrande"/>
              </a:rPr>
              <a:t>    </a:t>
            </a:r>
            <a:r>
              <a:rPr lang="en-US" sz="2800" dirty="0" err="1" smtClean="0">
                <a:latin typeface="Symbol" panose="05050102010706020507" pitchFamily="18" charset="2"/>
              </a:rPr>
              <a:t>m</a:t>
            </a:r>
            <a:r>
              <a:rPr lang="en-US" sz="2800" baseline="30000" dirty="0" err="1" smtClean="0"/>
              <a:t>f</a:t>
            </a:r>
            <a:r>
              <a:rPr lang="en-US" sz="2800" baseline="-25000" dirty="0" err="1" smtClean="0"/>
              <a:t>i</a:t>
            </a:r>
            <a:r>
              <a:rPr lang="fr-FR" sz="2800" dirty="0" smtClean="0">
                <a:latin typeface="GillSans"/>
              </a:rPr>
              <a:t> =</a:t>
            </a:r>
            <a:r>
              <a:rPr lang="en-US" sz="2800" dirty="0">
                <a:solidFill>
                  <a:prstClr val="black"/>
                </a:solidFill>
                <a:latin typeface="Symbol" panose="05050102010706020507" pitchFamily="18" charset="2"/>
              </a:rPr>
              <a:t> k</a:t>
            </a:r>
            <a:r>
              <a:rPr lang="fr-FR" sz="2800" baseline="-25000" dirty="0">
                <a:solidFill>
                  <a:prstClr val="black"/>
                </a:solidFill>
              </a:rPr>
              <a:t>i</a:t>
            </a:r>
            <a:r>
              <a:rPr lang="fr-FR" sz="2800" baseline="30000" dirty="0">
                <a:solidFill>
                  <a:prstClr val="black"/>
                </a:solidFill>
                <a:latin typeface="GillSans"/>
              </a:rPr>
              <a:t>2</a:t>
            </a:r>
            <a:r>
              <a:rPr lang="en-US" sz="2800" dirty="0" smtClean="0">
                <a:latin typeface="LucidaGrande"/>
              </a:rPr>
              <a:t> </a:t>
            </a:r>
            <a:r>
              <a:rPr lang="fr-FR" sz="2800" dirty="0">
                <a:solidFill>
                  <a:prstClr val="black"/>
                </a:solidFill>
                <a:latin typeface="Symbol" panose="05050102010706020507" pitchFamily="18" charset="2"/>
                <a:cs typeface="Latha" panose="020B0604020202020204" pitchFamily="34" charset="0"/>
              </a:rPr>
              <a:t>*</a:t>
            </a:r>
            <a:r>
              <a:rPr lang="fr-FR" sz="2800" dirty="0" smtClean="0">
                <a:latin typeface="GillSans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Symbol" panose="05050102010706020507" pitchFamily="18" charset="2"/>
              </a:rPr>
              <a:t>k</a:t>
            </a:r>
            <a:r>
              <a:rPr lang="fr-FR" sz="2800" baseline="-25000" dirty="0" smtClean="0">
                <a:solidFill>
                  <a:prstClr val="black"/>
                </a:solidFill>
              </a:rPr>
              <a:t>f</a:t>
            </a:r>
            <a:r>
              <a:rPr lang="fr-FR" sz="2800" baseline="30000" dirty="0" smtClean="0">
                <a:solidFill>
                  <a:prstClr val="black"/>
                </a:solidFill>
                <a:latin typeface="GillSans"/>
              </a:rPr>
              <a:t>2</a:t>
            </a:r>
            <a:r>
              <a:rPr lang="en-US" sz="2800" dirty="0" smtClean="0">
                <a:solidFill>
                  <a:prstClr val="black"/>
                </a:solidFill>
                <a:latin typeface="LucidaGrande"/>
              </a:rPr>
              <a:t> </a:t>
            </a:r>
            <a:r>
              <a:rPr lang="fr-FR" sz="2800" dirty="0" smtClean="0">
                <a:latin typeface="GillSans"/>
              </a:rPr>
              <a:t>/ (</a:t>
            </a:r>
            <a:r>
              <a:rPr lang="en-US" sz="2800" dirty="0" smtClean="0">
                <a:latin typeface="Symbol" panose="05050102010706020507" pitchFamily="18" charset="2"/>
              </a:rPr>
              <a:t>G</a:t>
            </a:r>
            <a:r>
              <a:rPr lang="fr-FR" sz="2800" baseline="-25000" dirty="0"/>
              <a:t>H</a:t>
            </a:r>
            <a:r>
              <a:rPr lang="fr-FR" sz="2800" dirty="0" smtClean="0">
                <a:latin typeface="GillSans"/>
              </a:rPr>
              <a:t>/</a:t>
            </a:r>
            <a:r>
              <a:rPr lang="en-US" sz="2800" dirty="0">
                <a:solidFill>
                  <a:prstClr val="black"/>
                </a:solidFill>
                <a:latin typeface="Symbol" panose="05050102010706020507" pitchFamily="18" charset="2"/>
              </a:rPr>
              <a:t> G</a:t>
            </a:r>
            <a:r>
              <a:rPr lang="fr-FR" sz="2800" baseline="-25000" dirty="0">
                <a:solidFill>
                  <a:prstClr val="black"/>
                </a:solidFill>
              </a:rPr>
              <a:t>H</a:t>
            </a:r>
            <a:r>
              <a:rPr lang="fr-FR" sz="2800" dirty="0" smtClean="0">
                <a:latin typeface="GillSans"/>
              </a:rPr>
              <a:t>(SM))</a:t>
            </a:r>
            <a:r>
              <a:rPr lang="en-US" sz="2800" dirty="0" smtClean="0"/>
              <a:t>       </a:t>
            </a:r>
            <a:r>
              <a:rPr lang="en-US" sz="2800" dirty="0" smtClean="0">
                <a:latin typeface="LucidaGrande"/>
              </a:rPr>
              <a:t> </a:t>
            </a:r>
            <a:endParaRPr lang="en-US" sz="2800" dirty="0">
              <a:latin typeface="LucidaGrande"/>
            </a:endParaRPr>
          </a:p>
          <a:p>
            <a:pPr lvl="0"/>
            <a:r>
              <a:rPr lang="en-US" dirty="0">
                <a:solidFill>
                  <a:prstClr val="black"/>
                </a:solidFill>
              </a:rPr>
              <a:t>Effective coupling modifiers </a:t>
            </a:r>
            <a:r>
              <a:rPr lang="en-US" dirty="0">
                <a:solidFill>
                  <a:prstClr val="black"/>
                </a:solidFill>
                <a:latin typeface="Symbol" panose="05050102010706020507" pitchFamily="18" charset="2"/>
              </a:rPr>
              <a:t>k</a:t>
            </a:r>
            <a:r>
              <a:rPr lang="en-US" baseline="-25000" dirty="0">
                <a:solidFill>
                  <a:prstClr val="black"/>
                </a:solidFill>
              </a:rPr>
              <a:t>g </a:t>
            </a:r>
            <a:r>
              <a:rPr lang="en-US" dirty="0">
                <a:solidFill>
                  <a:prstClr val="black"/>
                </a:solidFill>
              </a:rPr>
              <a:t>, </a:t>
            </a:r>
            <a:r>
              <a:rPr lang="en-US" dirty="0">
                <a:solidFill>
                  <a:prstClr val="black"/>
                </a:solidFill>
                <a:latin typeface="Symbol" panose="05050102010706020507" pitchFamily="18" charset="2"/>
              </a:rPr>
              <a:t>k</a:t>
            </a:r>
            <a:r>
              <a:rPr lang="en-US" baseline="-25000" dirty="0">
                <a:solidFill>
                  <a:prstClr val="black"/>
                </a:solidFill>
                <a:latin typeface="Symbol" panose="05050102010706020507" pitchFamily="18" charset="2"/>
              </a:rPr>
              <a:t>g</a:t>
            </a:r>
            <a:r>
              <a:rPr lang="en-US" dirty="0">
                <a:solidFill>
                  <a:prstClr val="black"/>
                </a:solidFill>
                <a:latin typeface="Symbol" panose="05050102010706020507" pitchFamily="18" charset="2"/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for loops (describing </a:t>
            </a:r>
            <a:r>
              <a:rPr lang="en-US" dirty="0" err="1">
                <a:solidFill>
                  <a:prstClr val="black"/>
                </a:solidFill>
              </a:rPr>
              <a:t>ggF</a:t>
            </a:r>
            <a:r>
              <a:rPr lang="en-US" dirty="0">
                <a:solidFill>
                  <a:prstClr val="black"/>
                </a:solidFill>
              </a:rPr>
              <a:t> production and </a:t>
            </a:r>
            <a:r>
              <a:rPr lang="en-US" dirty="0" err="1">
                <a:solidFill>
                  <a:prstClr val="black"/>
                </a:solidFill>
              </a:rPr>
              <a:t>H</a:t>
            </a:r>
            <a:r>
              <a:rPr lang="en-US" dirty="0" err="1">
                <a:solidFill>
                  <a:prstClr val="black"/>
                </a:solidFill>
                <a:sym typeface="Wingdings" panose="05000000000000000000" pitchFamily="2" charset="2"/>
              </a:rPr>
              <a:t></a:t>
            </a:r>
            <a:r>
              <a:rPr lang="en-US" dirty="0" err="1">
                <a:solidFill>
                  <a:prstClr val="black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gg</a:t>
            </a:r>
            <a:r>
              <a:rPr lang="en-US" dirty="0">
                <a:solidFill>
                  <a:prstClr val="black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  </a:t>
            </a:r>
            <a:r>
              <a:rPr lang="en-US" dirty="0" smtClean="0">
                <a:solidFill>
                  <a:prstClr val="black"/>
                </a:solidFill>
                <a:sym typeface="Wingdings" panose="05000000000000000000" pitchFamily="2" charset="2"/>
              </a:rPr>
              <a:t>decay)</a:t>
            </a:r>
            <a:endParaRPr lang="en-US" dirty="0" smtClean="0"/>
          </a:p>
          <a:p>
            <a:r>
              <a:rPr lang="en-US" dirty="0" smtClean="0"/>
              <a:t>Coupling modifier ratios</a:t>
            </a:r>
            <a:r>
              <a:rPr lang="en-US" dirty="0" smtClean="0">
                <a:latin typeface="GillSans"/>
              </a:rPr>
              <a:t>  </a:t>
            </a:r>
            <a:r>
              <a:rPr lang="en-US" dirty="0" err="1" smtClean="0">
                <a:latin typeface="Symbol" panose="05050102010706020507" pitchFamily="18" charset="2"/>
              </a:rPr>
              <a:t>l</a:t>
            </a:r>
            <a:r>
              <a:rPr lang="en-US" baseline="-25000" dirty="0" err="1" smtClean="0"/>
              <a:t>ij</a:t>
            </a:r>
            <a:r>
              <a:rPr lang="en-US" dirty="0" smtClean="0">
                <a:latin typeface="Symbol" panose="05050102010706020507" pitchFamily="18" charset="2"/>
              </a:rPr>
              <a:t>=</a:t>
            </a:r>
            <a:r>
              <a:rPr lang="en-US" dirty="0" err="1" smtClean="0">
                <a:latin typeface="Symbol" panose="05050102010706020507" pitchFamily="18" charset="2"/>
              </a:rPr>
              <a:t>k</a:t>
            </a:r>
            <a:r>
              <a:rPr lang="en-US" baseline="-25000" dirty="0" err="1" smtClean="0"/>
              <a:t>i</a:t>
            </a:r>
            <a:r>
              <a:rPr lang="en-US" dirty="0" smtClean="0">
                <a:latin typeface="Symbol" panose="05050102010706020507" pitchFamily="18" charset="2"/>
              </a:rPr>
              <a:t>/</a:t>
            </a:r>
            <a:r>
              <a:rPr lang="en-US" dirty="0" err="1" smtClean="0">
                <a:latin typeface="Symbol" panose="05050102010706020507" pitchFamily="18" charset="2"/>
              </a:rPr>
              <a:t>k</a:t>
            </a:r>
            <a:r>
              <a:rPr lang="en-US" baseline="-25000" dirty="0" err="1" smtClean="0"/>
              <a:t>j</a:t>
            </a:r>
            <a:endParaRPr lang="en-US" baseline="-25000" dirty="0" smtClean="0"/>
          </a:p>
          <a:p>
            <a:r>
              <a:rPr lang="en-US" dirty="0" smtClean="0"/>
              <a:t>All measurements assume the combined mass measurement exact value:    </a:t>
            </a:r>
            <a:r>
              <a:rPr lang="en-US" dirty="0" err="1" smtClean="0"/>
              <a:t>mH</a:t>
            </a:r>
            <a:r>
              <a:rPr lang="en-US" dirty="0" smtClean="0"/>
              <a:t> </a:t>
            </a:r>
            <a:r>
              <a:rPr lang="en-US" dirty="0"/>
              <a:t>= 125.09 </a:t>
            </a:r>
            <a:r>
              <a:rPr lang="en-US" dirty="0" smtClean="0"/>
              <a:t>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</a:p>
          <a:p>
            <a:r>
              <a:rPr lang="en-US" dirty="0"/>
              <a:t>Production processes:  </a:t>
            </a:r>
            <a:r>
              <a:rPr lang="en-US" dirty="0" err="1"/>
              <a:t>ggF</a:t>
            </a:r>
            <a:r>
              <a:rPr lang="en-US" dirty="0"/>
              <a:t>, VBF, WH, </a:t>
            </a:r>
            <a:r>
              <a:rPr lang="en-US" dirty="0" smtClean="0"/>
              <a:t>ZH, </a:t>
            </a:r>
            <a:r>
              <a:rPr lang="en-US" dirty="0" err="1" smtClean="0"/>
              <a:t>ttH</a:t>
            </a:r>
            <a:endParaRPr lang="en-US" dirty="0" smtClean="0"/>
          </a:p>
          <a:p>
            <a:r>
              <a:rPr lang="en-US" dirty="0" smtClean="0"/>
              <a:t>Decay channels: </a:t>
            </a:r>
            <a:r>
              <a:rPr lang="en-US" dirty="0" err="1" smtClean="0"/>
              <a:t>H</a:t>
            </a:r>
            <a:r>
              <a:rPr lang="en-US" dirty="0" err="1" smtClean="0">
                <a:sym typeface="Wingdings" panose="05000000000000000000" pitchFamily="2" charset="2"/>
              </a:rPr>
              <a:t>ZZ,WW,</a:t>
            </a:r>
            <a:r>
              <a:rPr lang="en-US" dirty="0" err="1" smtClean="0">
                <a:latin typeface="Symbol" panose="05050102010706020507" pitchFamily="18" charset="2"/>
                <a:sym typeface="Wingdings" panose="05000000000000000000" pitchFamily="2" charset="2"/>
              </a:rPr>
              <a:t>gg,tt,</a:t>
            </a:r>
            <a:r>
              <a:rPr lang="en-US" dirty="0" err="1" smtClean="0">
                <a:sym typeface="Wingdings" panose="05000000000000000000" pitchFamily="2" charset="2"/>
              </a:rPr>
              <a:t>bb,</a:t>
            </a:r>
            <a:r>
              <a:rPr lang="en-US" dirty="0" err="1" smtClean="0">
                <a:latin typeface="Symbol" panose="05050102010706020507" pitchFamily="18" charset="2"/>
                <a:sym typeface="Wingdings" panose="05000000000000000000" pitchFamily="2" charset="2"/>
              </a:rPr>
              <a:t>mm</a:t>
            </a:r>
            <a:r>
              <a:rPr lang="en-US" dirty="0" smtClean="0"/>
              <a:t> </a:t>
            </a:r>
          </a:p>
          <a:p>
            <a:r>
              <a:rPr lang="en-US" dirty="0" smtClean="0"/>
              <a:t>Parameter estimation via profile </a:t>
            </a:r>
            <a:r>
              <a:rPr lang="en-US" dirty="0" err="1" smtClean="0"/>
              <a:t>lh</a:t>
            </a:r>
            <a:r>
              <a:rPr lang="en-US" dirty="0" smtClean="0"/>
              <a:t> ratio test statistic </a:t>
            </a:r>
            <a:r>
              <a:rPr lang="en-US" dirty="0" smtClean="0">
                <a:latin typeface="Symbol" panose="05050102010706020507" pitchFamily="18" charset="2"/>
              </a:rPr>
              <a:t>L </a:t>
            </a:r>
            <a:r>
              <a:rPr lang="en-US" dirty="0" smtClean="0"/>
              <a:t>and estimator q=-2ln</a:t>
            </a:r>
            <a:r>
              <a:rPr lang="en-US" dirty="0" smtClean="0">
                <a:latin typeface="Symbol" panose="05050102010706020507" pitchFamily="18" charset="2"/>
              </a:rPr>
              <a:t>L </a:t>
            </a:r>
            <a:r>
              <a:rPr lang="en-US" dirty="0" smtClean="0"/>
              <a:t>assumed </a:t>
            </a:r>
            <a:r>
              <a:rPr lang="en-US" dirty="0" smtClean="0">
                <a:latin typeface="Symbol" panose="05050102010706020507" pitchFamily="18" charset="2"/>
              </a:rPr>
              <a:t>C</a:t>
            </a:r>
            <a:r>
              <a:rPr lang="en-US" baseline="30000" dirty="0" smtClean="0"/>
              <a:t>2</a:t>
            </a:r>
            <a:endParaRPr lang="en-US" dirty="0" smtClean="0"/>
          </a:p>
          <a:p>
            <a:endParaRPr lang="en-US" dirty="0" smtClean="0"/>
          </a:p>
          <a:p>
            <a:endParaRPr lang="en-GB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0" y="-233598"/>
            <a:ext cx="12279085" cy="1325563"/>
          </a:xfrm>
        </p:spPr>
        <p:txBody>
          <a:bodyPr/>
          <a:lstStyle/>
          <a:p>
            <a:r>
              <a:rPr lang="fr-F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Measurements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</a:t>
            </a:r>
            <a:r>
              <a:rPr lang="fr-F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Definitions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fr-F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Methodology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63" y="858611"/>
            <a:ext cx="4257675" cy="54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3341914" cy="365125"/>
          </a:xfrm>
        </p:spPr>
        <p:txBody>
          <a:bodyPr/>
          <a:lstStyle/>
          <a:p>
            <a:fld id="{4D9BCC52-54C2-4A43-AB59-DB8B18261A9B}" type="slidenum">
              <a:rPr lang="en-GB" smtClean="0"/>
              <a:t>11</a:t>
            </a:fld>
            <a:endParaRPr lang="en-GB" dirty="0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68063" y="6418036"/>
            <a:ext cx="4114800" cy="365125"/>
          </a:xfrm>
        </p:spPr>
        <p:txBody>
          <a:bodyPr/>
          <a:lstStyle/>
          <a:p>
            <a:r>
              <a:rPr lang="nl-NL" dirty="0" smtClean="0"/>
              <a:t>S. </a:t>
            </a:r>
            <a:r>
              <a:rPr lang="nl-NL" dirty="0" err="1" smtClean="0"/>
              <a:t>Gascon-Shotkin</a:t>
            </a:r>
            <a:r>
              <a:rPr lang="nl-NL" dirty="0" smtClean="0"/>
              <a:t> La </a:t>
            </a:r>
            <a:r>
              <a:rPr lang="nl-NL" dirty="0" err="1" smtClean="0"/>
              <a:t>Thuile</a:t>
            </a:r>
            <a:r>
              <a:rPr lang="nl-NL" dirty="0"/>
              <a:t> </a:t>
            </a:r>
            <a:r>
              <a:rPr lang="nl-NL" dirty="0" smtClean="0"/>
              <a:t>11 </a:t>
            </a:r>
            <a:r>
              <a:rPr lang="nl-NL" dirty="0" err="1" smtClean="0"/>
              <a:t>March</a:t>
            </a:r>
            <a:r>
              <a:rPr lang="nl-NL" dirty="0" smtClean="0"/>
              <a:t>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8632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7"/>
          <p:cNvSpPr>
            <a:spLocks noGrp="1"/>
          </p:cNvSpPr>
          <p:nvPr>
            <p:ph sz="half" idx="1"/>
          </p:nvPr>
        </p:nvSpPr>
        <p:spPr>
          <a:xfrm>
            <a:off x="45010" y="6077745"/>
            <a:ext cx="8032190" cy="660539"/>
          </a:xfrm>
        </p:spPr>
        <p:txBody>
          <a:bodyPr>
            <a:noAutofit/>
          </a:bodyPr>
          <a:lstStyle/>
          <a:p>
            <a:r>
              <a:rPr lang="en-US" dirty="0" smtClean="0"/>
              <a:t>VBF production, </a:t>
            </a:r>
            <a:r>
              <a:rPr lang="en-US" dirty="0" err="1" smtClean="0"/>
              <a:t>H</a:t>
            </a:r>
            <a:r>
              <a:rPr lang="en-US" dirty="0" err="1" smtClean="0">
                <a:sym typeface="Wingdings" panose="05000000000000000000" pitchFamily="2" charset="2"/>
              </a:rPr>
              <a:t></a:t>
            </a:r>
            <a:r>
              <a:rPr lang="en-US" dirty="0" err="1" smtClean="0">
                <a:latin typeface="Symbol" panose="05050102010706020507" pitchFamily="18" charset="2"/>
                <a:sym typeface="Wingdings" panose="05000000000000000000" pitchFamily="2" charset="2"/>
              </a:rPr>
              <a:t>tt</a:t>
            </a:r>
            <a:r>
              <a:rPr lang="en-US" dirty="0" smtClean="0">
                <a:latin typeface="Symbol" panose="05050102010706020507" pitchFamily="18" charset="2"/>
                <a:sym typeface="Wingdings" panose="05000000000000000000" pitchFamily="2" charset="2"/>
              </a:rPr>
              <a:t> </a:t>
            </a:r>
            <a:r>
              <a:rPr lang="en-US" dirty="0" smtClean="0">
                <a:sym typeface="Wingdings" panose="05000000000000000000" pitchFamily="2" charset="2"/>
              </a:rPr>
              <a:t>significances now&gt;5</a:t>
            </a:r>
            <a:r>
              <a:rPr lang="en-US" dirty="0" smtClean="0">
                <a:latin typeface="Symbol" panose="05050102010706020507" pitchFamily="18" charset="2"/>
                <a:sym typeface="Wingdings" panose="05000000000000000000" pitchFamily="2" charset="2"/>
              </a:rPr>
              <a:t>s 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BCC52-54C2-4A43-AB59-DB8B18261A9B}" type="slidenum">
              <a:rPr lang="en-GB" smtClean="0"/>
              <a:t>12</a:t>
            </a:fld>
            <a:endParaRPr lang="en-GB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808719" y="169182"/>
            <a:ext cx="10515600" cy="1325563"/>
          </a:xfrm>
        </p:spPr>
        <p:txBody>
          <a:bodyPr/>
          <a:lstStyle/>
          <a:p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Signal </a:t>
            </a:r>
            <a:r>
              <a:rPr lang="fr-F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Significances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mbol" panose="05050102010706020507" pitchFamily="18" charset="2"/>
            </a:endParaRPr>
          </a:p>
        </p:txBody>
      </p:sp>
      <p:pic>
        <p:nvPicPr>
          <p:cNvPr id="11" name="Picture 6" descr="http://cms-results.web.cern.ch/cms-results/public-results/preliminary-results/HIG-15-002/CMS-PAS-HIG-15-002_Table_0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19" y="2291454"/>
            <a:ext cx="7848600" cy="293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1" y="6454325"/>
            <a:ext cx="4114800" cy="365125"/>
          </a:xfrm>
        </p:spPr>
        <p:txBody>
          <a:bodyPr/>
          <a:lstStyle/>
          <a:p>
            <a:r>
              <a:rPr lang="nl-NL" dirty="0" smtClean="0"/>
              <a:t>S. </a:t>
            </a:r>
            <a:r>
              <a:rPr lang="nl-NL" dirty="0" err="1" smtClean="0"/>
              <a:t>Gascon-Shotkin</a:t>
            </a:r>
            <a:r>
              <a:rPr lang="nl-NL" dirty="0" smtClean="0"/>
              <a:t> La </a:t>
            </a:r>
            <a:r>
              <a:rPr lang="nl-NL" dirty="0" err="1" smtClean="0"/>
              <a:t>Thuile</a:t>
            </a:r>
            <a:r>
              <a:rPr lang="nl-NL" dirty="0"/>
              <a:t> </a:t>
            </a:r>
            <a:r>
              <a:rPr lang="nl-NL" dirty="0" smtClean="0"/>
              <a:t>11 </a:t>
            </a:r>
            <a:r>
              <a:rPr lang="nl-NL" dirty="0" err="1" smtClean="0"/>
              <a:t>March</a:t>
            </a:r>
            <a:r>
              <a:rPr lang="nl-NL" dirty="0" smtClean="0"/>
              <a:t> 2016</a:t>
            </a:r>
            <a:endParaRPr lang="en-GB" dirty="0"/>
          </a:p>
        </p:txBody>
      </p:sp>
      <p:sp>
        <p:nvSpPr>
          <p:cNvPr id="2" name="Ellipse 1"/>
          <p:cNvSpPr>
            <a:spLocks noChangeAspect="1"/>
          </p:cNvSpPr>
          <p:nvPr/>
        </p:nvSpPr>
        <p:spPr>
          <a:xfrm>
            <a:off x="4093029" y="2645246"/>
            <a:ext cx="607332" cy="380997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256" y="4396706"/>
            <a:ext cx="639763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Connecteur droit avec flèche 4"/>
          <p:cNvCxnSpPr>
            <a:endCxn id="2" idx="3"/>
          </p:cNvCxnSpPr>
          <p:nvPr/>
        </p:nvCxnSpPr>
        <p:spPr>
          <a:xfrm flipV="1">
            <a:off x="1643743" y="2970447"/>
            <a:ext cx="2538228" cy="317999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V="1">
            <a:off x="2989077" y="4669300"/>
            <a:ext cx="1192894" cy="148114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contenu 7"/>
          <p:cNvSpPr>
            <a:spLocks noGrp="1"/>
          </p:cNvSpPr>
          <p:nvPr>
            <p:ph sz="half" idx="1"/>
          </p:nvPr>
        </p:nvSpPr>
        <p:spPr>
          <a:xfrm>
            <a:off x="141107" y="1396878"/>
            <a:ext cx="11550149" cy="660539"/>
          </a:xfrm>
        </p:spPr>
        <p:txBody>
          <a:bodyPr>
            <a:noAutofit/>
          </a:bodyPr>
          <a:lstStyle/>
          <a:p>
            <a:r>
              <a:rPr lang="en-US" dirty="0" smtClean="0">
                <a:sym typeface="Wingdings" panose="05000000000000000000" pitchFamily="2" charset="2"/>
              </a:rPr>
              <a:t>Results for production modes (decays) obtained constraining decays (production modes) to SM values</a:t>
            </a:r>
            <a:r>
              <a:rPr lang="en-US" dirty="0" smtClean="0">
                <a:latin typeface="Symbol" panose="05050102010706020507" pitchFamily="18" charset="2"/>
                <a:sym typeface="Wingdings" panose="05000000000000000000" pitchFamily="2" charset="2"/>
              </a:rPr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918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7"/>
          <p:cNvSpPr>
            <a:spLocks noGrp="1"/>
          </p:cNvSpPr>
          <p:nvPr>
            <p:ph sz="half" idx="1"/>
          </p:nvPr>
        </p:nvSpPr>
        <p:spPr>
          <a:xfrm>
            <a:off x="152397" y="4042091"/>
            <a:ext cx="7402286" cy="660539"/>
          </a:xfrm>
        </p:spPr>
        <p:txBody>
          <a:bodyPr>
            <a:noAutofit/>
          </a:bodyPr>
          <a:lstStyle/>
          <a:p>
            <a:r>
              <a:rPr lang="en-US" sz="2600" dirty="0" smtClean="0"/>
              <a:t>Global signal strength </a:t>
            </a:r>
            <a:r>
              <a:rPr lang="en-US" sz="2600" dirty="0" smtClean="0">
                <a:latin typeface="Symbol" panose="05050102010706020507" pitchFamily="18" charset="2"/>
              </a:rPr>
              <a:t>m </a:t>
            </a:r>
            <a:r>
              <a:rPr lang="en-US" sz="2600" dirty="0" smtClean="0"/>
              <a:t>assuming SM Higgs boson production cross sections and branching ratios</a:t>
            </a:r>
          </a:p>
          <a:p>
            <a:r>
              <a:rPr lang="en-US" sz="2600" dirty="0" smtClean="0"/>
              <a:t>Signal theory and statistical uncertainties now comparable</a:t>
            </a:r>
            <a:endParaRPr lang="en-GB" sz="260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BCC52-54C2-4A43-AB59-DB8B18261A9B}" type="slidenum">
              <a:rPr lang="en-GB" smtClean="0"/>
              <a:t>13</a:t>
            </a:fld>
            <a:endParaRPr lang="en-GB" dirty="0"/>
          </a:p>
        </p:txBody>
      </p:sp>
      <p:pic>
        <p:nvPicPr>
          <p:cNvPr id="1026" name="Picture 2" descr="http://cms-results.web.cern.ch/cms-results/public-results/preliminary-results/HIG-15-002/CMS-PAS-HIG-15-002_Table_00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8" y="1063919"/>
            <a:ext cx="7457313" cy="291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729344" y="0"/>
            <a:ext cx="10515600" cy="1325563"/>
          </a:xfrm>
        </p:spPr>
        <p:txBody>
          <a:bodyPr/>
          <a:lstStyle/>
          <a:p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Signal </a:t>
            </a:r>
            <a:r>
              <a:rPr lang="fr-F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Strengths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m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mbol" panose="05050102010706020507" pitchFamily="18" charset="2"/>
            </a:endParaRPr>
          </a:p>
        </p:txBody>
      </p:sp>
      <p:pic>
        <p:nvPicPr>
          <p:cNvPr id="1028" name="Picture 4" descr="http://cms-results.web.cern.ch/cms-results/public-results/preliminary-results/HIG-15-002/CMS-PAS-HIG-15-002_Figure_02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214" y="704700"/>
            <a:ext cx="5040873" cy="491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1" y="6454325"/>
            <a:ext cx="4114800" cy="365125"/>
          </a:xfrm>
        </p:spPr>
        <p:txBody>
          <a:bodyPr/>
          <a:lstStyle/>
          <a:p>
            <a:r>
              <a:rPr lang="nl-NL" dirty="0" smtClean="0"/>
              <a:t>S. </a:t>
            </a:r>
            <a:r>
              <a:rPr lang="nl-NL" dirty="0" err="1" smtClean="0"/>
              <a:t>Gascon-Shotkin</a:t>
            </a:r>
            <a:r>
              <a:rPr lang="nl-NL" dirty="0" smtClean="0"/>
              <a:t> La </a:t>
            </a:r>
            <a:r>
              <a:rPr lang="nl-NL" dirty="0" err="1" smtClean="0"/>
              <a:t>Thuile</a:t>
            </a:r>
            <a:r>
              <a:rPr lang="nl-NL" dirty="0"/>
              <a:t> </a:t>
            </a:r>
            <a:r>
              <a:rPr lang="nl-NL" dirty="0" smtClean="0"/>
              <a:t>11 </a:t>
            </a:r>
            <a:r>
              <a:rPr lang="nl-NL" dirty="0" err="1" smtClean="0"/>
              <a:t>March</a:t>
            </a:r>
            <a:r>
              <a:rPr lang="nl-NL" dirty="0" smtClean="0"/>
              <a:t> 2016</a:t>
            </a:r>
            <a:endParaRPr lang="en-GB" dirty="0"/>
          </a:p>
        </p:txBody>
      </p:sp>
      <p:sp>
        <p:nvSpPr>
          <p:cNvPr id="10" name="Espace réservé du contenu 7"/>
          <p:cNvSpPr>
            <a:spLocks noGrp="1"/>
          </p:cNvSpPr>
          <p:nvPr>
            <p:ph sz="half" idx="1"/>
          </p:nvPr>
        </p:nvSpPr>
        <p:spPr>
          <a:xfrm>
            <a:off x="5152160" y="5348380"/>
            <a:ext cx="6705600" cy="900020"/>
          </a:xfrm>
        </p:spPr>
        <p:txBody>
          <a:bodyPr>
            <a:noAutofit/>
          </a:bodyPr>
          <a:lstStyle/>
          <a:p>
            <a:r>
              <a:rPr lang="en-US" sz="2600" dirty="0" smtClean="0"/>
              <a:t>Signal strengths of quark vs gluon-induced production processes: Combination would require assumptions about branching ratios</a:t>
            </a:r>
            <a:endParaRPr lang="en-GB" sz="2600" dirty="0"/>
          </a:p>
        </p:txBody>
      </p:sp>
      <p:sp>
        <p:nvSpPr>
          <p:cNvPr id="11" name="Ellipse 10"/>
          <p:cNvSpPr>
            <a:spLocks noChangeAspect="1"/>
          </p:cNvSpPr>
          <p:nvPr/>
        </p:nvSpPr>
        <p:spPr>
          <a:xfrm>
            <a:off x="185059" y="1687278"/>
            <a:ext cx="7318968" cy="64225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2603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0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13658" y="3231"/>
            <a:ext cx="10515600" cy="1325563"/>
          </a:xfrm>
        </p:spPr>
        <p:txBody>
          <a:bodyPr/>
          <a:lstStyle/>
          <a:p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Signal </a:t>
            </a:r>
            <a:r>
              <a:rPr lang="fr-F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Strengths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m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Production and </a:t>
            </a:r>
            <a:r>
              <a:rPr lang="fr-F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Decay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>
          <a:xfrm>
            <a:off x="413658" y="5977146"/>
            <a:ext cx="4484913" cy="788011"/>
          </a:xfrm>
        </p:spPr>
        <p:txBody>
          <a:bodyPr>
            <a:normAutofit fontScale="92500" lnSpcReduction="10000"/>
          </a:bodyPr>
          <a:lstStyle/>
          <a:p>
            <a:r>
              <a:rPr lang="fr-FR" dirty="0" smtClean="0"/>
              <a:t>Production modes </a:t>
            </a:r>
            <a:r>
              <a:rPr lang="fr-FR" dirty="0" err="1" smtClean="0"/>
              <a:t>assuming</a:t>
            </a:r>
            <a:r>
              <a:rPr lang="fr-FR" dirty="0" smtClean="0"/>
              <a:t> SM BR                                                                        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BCC52-54C2-4A43-AB59-DB8B18261A9B}" type="slidenum">
              <a:rPr lang="en-GB" smtClean="0"/>
              <a:t>14</a:t>
            </a:fld>
            <a:endParaRPr lang="en-GB" dirty="0"/>
          </a:p>
        </p:txBody>
      </p:sp>
      <p:pic>
        <p:nvPicPr>
          <p:cNvPr id="2050" name="Picture 2" descr="http://cms-results.web.cern.ch/cms-results/public-results/preliminary-results/HIG-15-002/CMS-PAS-HIG-15-002_Figure_01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58" y="1328794"/>
            <a:ext cx="4320540" cy="464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468" y="1185667"/>
            <a:ext cx="5402494" cy="4791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11068" y="6492875"/>
            <a:ext cx="4114800" cy="365125"/>
          </a:xfrm>
        </p:spPr>
        <p:txBody>
          <a:bodyPr/>
          <a:lstStyle/>
          <a:p>
            <a:r>
              <a:rPr lang="nl-NL" dirty="0" smtClean="0"/>
              <a:t>S. </a:t>
            </a:r>
            <a:r>
              <a:rPr lang="nl-NL" dirty="0" err="1" smtClean="0"/>
              <a:t>Gascon-Shotkin</a:t>
            </a:r>
            <a:r>
              <a:rPr lang="nl-NL" dirty="0" smtClean="0"/>
              <a:t> La </a:t>
            </a:r>
            <a:r>
              <a:rPr lang="nl-NL" dirty="0" err="1" smtClean="0"/>
              <a:t>Thuile</a:t>
            </a:r>
            <a:r>
              <a:rPr lang="nl-NL" dirty="0"/>
              <a:t> </a:t>
            </a:r>
            <a:r>
              <a:rPr lang="nl-NL" dirty="0" smtClean="0"/>
              <a:t>11 </a:t>
            </a:r>
            <a:r>
              <a:rPr lang="nl-NL" dirty="0" err="1" smtClean="0"/>
              <a:t>March</a:t>
            </a:r>
            <a:r>
              <a:rPr lang="nl-NL" dirty="0" smtClean="0"/>
              <a:t> 2016</a:t>
            </a:r>
            <a:endParaRPr lang="en-GB" dirty="0"/>
          </a:p>
        </p:txBody>
      </p:sp>
      <p:sp>
        <p:nvSpPr>
          <p:cNvPr id="8" name="Espace réservé du contenu 8"/>
          <p:cNvSpPr txBox="1">
            <a:spLocks/>
          </p:cNvSpPr>
          <p:nvPr/>
        </p:nvSpPr>
        <p:spPr>
          <a:xfrm>
            <a:off x="6934202" y="5988919"/>
            <a:ext cx="4484913" cy="78801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BR </a:t>
            </a:r>
            <a:r>
              <a:rPr lang="fr-FR" dirty="0" err="1" smtClean="0"/>
              <a:t>assuming</a:t>
            </a:r>
            <a:r>
              <a:rPr lang="fr-FR" dirty="0" smtClean="0"/>
              <a:t> SM cross section                                                                      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297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0" y="-348348"/>
            <a:ext cx="12192000" cy="1325563"/>
          </a:xfrm>
        </p:spPr>
        <p:txBody>
          <a:bodyPr>
            <a:normAutofit/>
          </a:bodyPr>
          <a:lstStyle/>
          <a:p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Ratios of </a:t>
            </a: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s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BR to </a:t>
            </a:r>
            <a:r>
              <a:rPr lang="fr-F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reference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processes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(ZZ, WW)  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BCC52-54C2-4A43-AB59-DB8B18261A9B}" type="slidenum">
              <a:rPr lang="en-GB" smtClean="0"/>
              <a:t>15</a:t>
            </a:fld>
            <a:endParaRPr lang="en-GB" dirty="0"/>
          </a:p>
        </p:txBody>
      </p:sp>
      <p:pic>
        <p:nvPicPr>
          <p:cNvPr id="3074" name="Picture 2" descr="http://cms-results.web.cern.ch/cms-results/public-results/preliminary-results/HIG-15-002/CMS-PAS-HIG-15-002_Figure_00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61" y="875503"/>
            <a:ext cx="4534604" cy="5093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cms-results.web.cern.ch/cms-results/public-results/preliminary-results/HIG-15-002/CMS-PAS-HIG-15-002_Figure_02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614" y="875503"/>
            <a:ext cx="4534604" cy="5093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1" y="6454325"/>
            <a:ext cx="4114800" cy="365125"/>
          </a:xfrm>
        </p:spPr>
        <p:txBody>
          <a:bodyPr/>
          <a:lstStyle/>
          <a:p>
            <a:r>
              <a:rPr lang="nl-NL" dirty="0" smtClean="0"/>
              <a:t>S. </a:t>
            </a:r>
            <a:r>
              <a:rPr lang="nl-NL" dirty="0" err="1" smtClean="0"/>
              <a:t>Gascon-Shotkin</a:t>
            </a:r>
            <a:r>
              <a:rPr lang="nl-NL" dirty="0" smtClean="0"/>
              <a:t> La </a:t>
            </a:r>
            <a:r>
              <a:rPr lang="nl-NL" dirty="0" err="1" smtClean="0"/>
              <a:t>Thuile</a:t>
            </a:r>
            <a:r>
              <a:rPr lang="nl-NL" dirty="0"/>
              <a:t> </a:t>
            </a:r>
            <a:r>
              <a:rPr lang="nl-NL" dirty="0" smtClean="0"/>
              <a:t>11 </a:t>
            </a:r>
            <a:r>
              <a:rPr lang="nl-NL" dirty="0" err="1" smtClean="0"/>
              <a:t>March</a:t>
            </a:r>
            <a:r>
              <a:rPr lang="nl-NL" dirty="0" smtClean="0"/>
              <a:t> 2016</a:t>
            </a:r>
            <a:endParaRPr lang="en-GB" dirty="0"/>
          </a:p>
        </p:txBody>
      </p:sp>
      <p:sp>
        <p:nvSpPr>
          <p:cNvPr id="10" name="Espace réservé du contenu 8"/>
          <p:cNvSpPr txBox="1">
            <a:spLocks/>
          </p:cNvSpPr>
          <p:nvPr/>
        </p:nvSpPr>
        <p:spPr>
          <a:xfrm>
            <a:off x="413658" y="5835628"/>
            <a:ext cx="10182496" cy="78801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err="1" smtClean="0"/>
              <a:t>Generic</a:t>
            </a:r>
            <a:r>
              <a:rPr lang="fr-FR" dirty="0" smtClean="0"/>
              <a:t> </a:t>
            </a:r>
            <a:r>
              <a:rPr lang="fr-FR" dirty="0" err="1" smtClean="0"/>
              <a:t>parametrization</a:t>
            </a:r>
            <a:r>
              <a:rPr lang="fr-FR" dirty="0" smtClean="0"/>
              <a:t> via ratios </a:t>
            </a:r>
            <a:r>
              <a:rPr lang="fr-FR" dirty="0" err="1" smtClean="0"/>
              <a:t>allows</a:t>
            </a:r>
            <a:r>
              <a:rPr lang="fr-FR" dirty="0" smtClean="0"/>
              <a:t> </a:t>
            </a:r>
            <a:r>
              <a:rPr lang="fr-FR" dirty="0" err="1" smtClean="0"/>
              <a:t>fewer</a:t>
            </a:r>
            <a:r>
              <a:rPr lang="fr-FR" dirty="0" smtClean="0"/>
              <a:t> </a:t>
            </a:r>
            <a:r>
              <a:rPr lang="fr-FR" dirty="0" err="1" smtClean="0"/>
              <a:t>assumptions</a:t>
            </a:r>
            <a:r>
              <a:rPr lang="fr-FR" dirty="0" smtClean="0"/>
              <a:t> on the SM, </a:t>
            </a:r>
            <a:r>
              <a:rPr lang="fr-FR" dirty="0" err="1" smtClean="0"/>
              <a:t>allows</a:t>
            </a:r>
            <a:r>
              <a:rPr lang="fr-FR" dirty="0" smtClean="0"/>
              <a:t>  </a:t>
            </a:r>
            <a:r>
              <a:rPr lang="fr-FR" dirty="0" err="1" smtClean="0"/>
              <a:t>cancellation</a:t>
            </a:r>
            <a:r>
              <a:rPr lang="fr-FR" dirty="0" smtClean="0"/>
              <a:t> of </a:t>
            </a:r>
            <a:r>
              <a:rPr lang="fr-FR" dirty="0" err="1" smtClean="0"/>
              <a:t>systematics</a:t>
            </a:r>
            <a:r>
              <a:rPr lang="fr-FR" dirty="0" smtClean="0"/>
              <a:t> (</a:t>
            </a:r>
            <a:r>
              <a:rPr lang="fr-FR" dirty="0" err="1" smtClean="0"/>
              <a:t>mostly</a:t>
            </a:r>
            <a:r>
              <a:rPr lang="fr-FR" dirty="0" smtClean="0"/>
              <a:t> </a:t>
            </a:r>
            <a:r>
              <a:rPr lang="fr-FR" dirty="0" err="1" smtClean="0"/>
              <a:t>theoretical</a:t>
            </a:r>
            <a:r>
              <a:rPr lang="fr-FR" dirty="0" smtClean="0"/>
              <a:t>)                                                                     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925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0" y="-76202"/>
            <a:ext cx="12714519" cy="1325563"/>
          </a:xfrm>
        </p:spPr>
        <p:txBody>
          <a:bodyPr>
            <a:normAutofit/>
          </a:bodyPr>
          <a:lstStyle/>
          <a:p>
            <a:r>
              <a:rPr lang="fr-FR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Coupling</a:t>
            </a:r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modifiers</a:t>
            </a:r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k</a:t>
            </a:r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BSM </a:t>
            </a:r>
            <a:r>
              <a:rPr lang="fr-FR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loop</a:t>
            </a:r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and/or </a:t>
            </a:r>
            <a:r>
              <a:rPr lang="fr-FR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decay</a:t>
            </a:r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contributions</a:t>
            </a:r>
            <a:endParaRPr lang="en-GB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8196397" y="5111331"/>
            <a:ext cx="3964114" cy="1313089"/>
          </a:xfrm>
        </p:spPr>
        <p:txBody>
          <a:bodyPr>
            <a:noAutofit/>
          </a:bodyPr>
          <a:lstStyle/>
          <a:p>
            <a:r>
              <a:rPr lang="en-US" sz="2700" dirty="0" smtClean="0"/>
              <a:t>Assume BSM contributions from loops only (</a:t>
            </a:r>
            <a:r>
              <a:rPr lang="en-US" sz="2700" dirty="0" smtClean="0">
                <a:solidFill>
                  <a:prstClr val="black"/>
                </a:solidFill>
              </a:rPr>
              <a:t>BR</a:t>
            </a:r>
            <a:r>
              <a:rPr lang="en-US" sz="2700" baseline="-25000" dirty="0" smtClean="0">
                <a:solidFill>
                  <a:prstClr val="black"/>
                </a:solidFill>
              </a:rPr>
              <a:t>BSM </a:t>
            </a:r>
            <a:r>
              <a:rPr lang="en-US" sz="2700" dirty="0" smtClean="0">
                <a:solidFill>
                  <a:prstClr val="black"/>
                </a:solidFill>
              </a:rPr>
              <a:t>=0)</a:t>
            </a:r>
            <a:r>
              <a:rPr lang="en-US" sz="2700" dirty="0" smtClean="0"/>
              <a:t>, other </a:t>
            </a:r>
            <a:r>
              <a:rPr lang="en-US" sz="2700" dirty="0" smtClean="0">
                <a:latin typeface="Symbol" panose="05050102010706020507" pitchFamily="18" charset="2"/>
              </a:rPr>
              <a:t>k </a:t>
            </a:r>
            <a:r>
              <a:rPr lang="en-US" sz="2700" dirty="0" smtClean="0"/>
              <a:t>fixed to SM values</a:t>
            </a:r>
            <a:endParaRPr lang="en-GB" sz="2700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9351995" y="6389008"/>
            <a:ext cx="2743200" cy="365125"/>
          </a:xfrm>
        </p:spPr>
        <p:txBody>
          <a:bodyPr/>
          <a:lstStyle/>
          <a:p>
            <a:fld id="{4D9BCC52-54C2-4A43-AB59-DB8B18261A9B}" type="slidenum">
              <a:rPr lang="en-GB" smtClean="0"/>
              <a:t>16</a:t>
            </a:fld>
            <a:endParaRPr lang="en-GB" dirty="0"/>
          </a:p>
        </p:txBody>
      </p:sp>
      <p:pic>
        <p:nvPicPr>
          <p:cNvPr id="4098" name="Picture 2" descr="http://cms-results.web.cern.ch/cms-results/public-results/preliminary-results/HIG-15-002/CMS-PAS-HIG-15-002_Figure_01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0812" y="1033103"/>
            <a:ext cx="4504676" cy="447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cms-results.web.cern.ch/cms-results/public-results/preliminary-results/HIG-15-002/CMS-PAS-HIG-15-002_Figure_01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779" y="1579060"/>
            <a:ext cx="4144302" cy="340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cms-results.web.cern.ch/cms-results/public-results/preliminary-results/HIG-15-002/CMS-PAS-HIG-15-002_Figure_01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080" y="1338092"/>
            <a:ext cx="3964115" cy="386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1" y="6454325"/>
            <a:ext cx="4114800" cy="365125"/>
          </a:xfrm>
        </p:spPr>
        <p:txBody>
          <a:bodyPr/>
          <a:lstStyle/>
          <a:p>
            <a:r>
              <a:rPr lang="nl-NL" dirty="0" smtClean="0"/>
              <a:t>S. </a:t>
            </a:r>
            <a:r>
              <a:rPr lang="nl-NL" dirty="0" err="1" smtClean="0"/>
              <a:t>Gascon-Shotkin</a:t>
            </a:r>
            <a:r>
              <a:rPr lang="nl-NL" dirty="0" smtClean="0"/>
              <a:t> La </a:t>
            </a:r>
            <a:r>
              <a:rPr lang="nl-NL" dirty="0" err="1" smtClean="0"/>
              <a:t>Thuile</a:t>
            </a:r>
            <a:r>
              <a:rPr lang="nl-NL" dirty="0"/>
              <a:t> </a:t>
            </a:r>
            <a:r>
              <a:rPr lang="nl-NL" dirty="0" smtClean="0"/>
              <a:t>11 </a:t>
            </a:r>
            <a:r>
              <a:rPr lang="nl-NL" dirty="0" err="1" smtClean="0"/>
              <a:t>March</a:t>
            </a:r>
            <a:r>
              <a:rPr lang="nl-NL" dirty="0" smtClean="0"/>
              <a:t> 2016</a:t>
            </a:r>
            <a:endParaRPr lang="en-GB" dirty="0"/>
          </a:p>
        </p:txBody>
      </p:sp>
      <p:sp>
        <p:nvSpPr>
          <p:cNvPr id="10" name="Espace réservé du contenu 5"/>
          <p:cNvSpPr txBox="1">
            <a:spLocks/>
          </p:cNvSpPr>
          <p:nvPr/>
        </p:nvSpPr>
        <p:spPr>
          <a:xfrm>
            <a:off x="4073864" y="4988562"/>
            <a:ext cx="4242822" cy="13130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dirty="0" smtClean="0"/>
              <a:t>BR</a:t>
            </a:r>
            <a:r>
              <a:rPr lang="en-US" sz="2700" baseline="-25000" dirty="0" smtClean="0"/>
              <a:t>BSM</a:t>
            </a:r>
            <a:r>
              <a:rPr lang="en-US" sz="2700" dirty="0"/>
              <a:t> </a:t>
            </a:r>
            <a:r>
              <a:rPr lang="en-US" sz="2700" dirty="0" smtClean="0"/>
              <a:t> </a:t>
            </a:r>
            <a:r>
              <a:rPr lang="en-US" sz="2700" dirty="0"/>
              <a:t>&lt; </a:t>
            </a:r>
            <a:r>
              <a:rPr lang="en-US" sz="2700" dirty="0" smtClean="0"/>
              <a:t>0.34 (exp. 0.35) @95%CL </a:t>
            </a:r>
            <a:r>
              <a:rPr lang="en-US" sz="2700" dirty="0"/>
              <a:t>if </a:t>
            </a:r>
            <a:r>
              <a:rPr lang="en-US" sz="2700" dirty="0" err="1" smtClean="0">
                <a:latin typeface="Symbol" panose="05050102010706020507" pitchFamily="18" charset="2"/>
              </a:rPr>
              <a:t>k</a:t>
            </a:r>
            <a:r>
              <a:rPr lang="en-US" sz="2700" baseline="-25000" dirty="0" err="1" smtClean="0"/>
              <a:t>v</a:t>
            </a:r>
            <a:r>
              <a:rPr lang="en-US" sz="2700" dirty="0" smtClean="0"/>
              <a:t> (</a:t>
            </a:r>
            <a:r>
              <a:rPr lang="en-US" sz="2700" dirty="0" smtClean="0">
                <a:latin typeface="Symbol" panose="05050102010706020507" pitchFamily="18" charset="2"/>
              </a:rPr>
              <a:t>k</a:t>
            </a:r>
            <a:r>
              <a:rPr lang="en-US" sz="2700" baseline="-25000" dirty="0" smtClean="0"/>
              <a:t>w</a:t>
            </a:r>
            <a:r>
              <a:rPr lang="en-US" sz="2700" dirty="0" smtClean="0"/>
              <a:t> or </a:t>
            </a:r>
            <a:r>
              <a:rPr lang="en-US" sz="2700" dirty="0" err="1" smtClean="0">
                <a:latin typeface="Symbol" panose="05050102010706020507" pitchFamily="18" charset="2"/>
              </a:rPr>
              <a:t>k</a:t>
            </a:r>
            <a:r>
              <a:rPr lang="en-US" sz="2700" baseline="-25000" dirty="0" err="1" smtClean="0"/>
              <a:t>Z</a:t>
            </a:r>
            <a:r>
              <a:rPr lang="en-US" sz="2700" dirty="0" smtClean="0"/>
              <a:t>)</a:t>
            </a:r>
            <a:r>
              <a:rPr lang="en-US" sz="2700" baseline="-25000" dirty="0" smtClean="0"/>
              <a:t> </a:t>
            </a:r>
            <a:r>
              <a:rPr lang="en-US" sz="2700" dirty="0" smtClean="0"/>
              <a:t>≤ 1</a:t>
            </a:r>
            <a:r>
              <a:rPr lang="en-GB" sz="2700" b="1" dirty="0">
                <a:solidFill>
                  <a:srgbClr val="FF0000"/>
                </a:solidFill>
              </a:rPr>
              <a:t> </a:t>
            </a:r>
            <a:r>
              <a:rPr lang="en-GB" sz="2700" dirty="0" smtClean="0"/>
              <a:t>(condition compatible with many BSM models)</a:t>
            </a:r>
            <a:endParaRPr lang="en-US" sz="2700" dirty="0" smtClean="0"/>
          </a:p>
        </p:txBody>
      </p:sp>
      <p:sp>
        <p:nvSpPr>
          <p:cNvPr id="11" name="Espace réservé du contenu 5"/>
          <p:cNvSpPr txBox="1">
            <a:spLocks/>
          </p:cNvSpPr>
          <p:nvPr/>
        </p:nvSpPr>
        <p:spPr>
          <a:xfrm>
            <a:off x="436230" y="5506606"/>
            <a:ext cx="3759984" cy="6565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dirty="0" smtClean="0"/>
              <a:t>Two scenarios: BSM contributions (</a:t>
            </a:r>
            <a:r>
              <a:rPr lang="en-US" sz="2700" dirty="0" err="1" smtClean="0">
                <a:latin typeface="Symbol" panose="05050102010706020507" pitchFamily="18" charset="2"/>
              </a:rPr>
              <a:t>k</a:t>
            </a:r>
            <a:r>
              <a:rPr lang="en-US" sz="2700" baseline="-25000" dirty="0" err="1" smtClean="0"/>
              <a:t>v</a:t>
            </a:r>
            <a:r>
              <a:rPr lang="en-US" sz="2700" dirty="0" smtClean="0"/>
              <a:t> </a:t>
            </a:r>
            <a:r>
              <a:rPr lang="en-US" sz="2700" dirty="0"/>
              <a:t>≤ </a:t>
            </a:r>
            <a:r>
              <a:rPr lang="en-US" sz="2700" dirty="0" smtClean="0"/>
              <a:t>1) </a:t>
            </a:r>
            <a:r>
              <a:rPr lang="en-US" sz="2700" dirty="0"/>
              <a:t>contribute </a:t>
            </a:r>
            <a:r>
              <a:rPr lang="en-US" sz="2700" dirty="0" smtClean="0"/>
              <a:t>to </a:t>
            </a:r>
            <a:r>
              <a:rPr lang="en-US" sz="2700" dirty="0" smtClean="0">
                <a:latin typeface="Symbol" panose="05050102010706020507" pitchFamily="18" charset="2"/>
              </a:rPr>
              <a:t>G</a:t>
            </a:r>
            <a:r>
              <a:rPr lang="en-US" sz="2700" baseline="-25000" dirty="0" smtClean="0"/>
              <a:t>H</a:t>
            </a:r>
            <a:r>
              <a:rPr lang="en-US" sz="2700" dirty="0" smtClean="0"/>
              <a:t> </a:t>
            </a:r>
            <a:r>
              <a:rPr lang="en-US" sz="27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 not  </a:t>
            </a:r>
            <a:endParaRPr lang="en-GB" sz="27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077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10" grpId="0" build="p"/>
      <p:bldP spid="11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6825" y="-203848"/>
            <a:ext cx="11713028" cy="1325563"/>
          </a:xfrm>
        </p:spPr>
        <p:txBody>
          <a:bodyPr>
            <a:normAutofit fontScale="90000"/>
          </a:bodyPr>
          <a:lstStyle/>
          <a:p>
            <a:r>
              <a:rPr lang="en-GB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Coupling modifiers </a:t>
            </a:r>
            <a:r>
              <a:rPr lang="en-GB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k</a:t>
            </a:r>
            <a:r>
              <a:rPr lang="en-GB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Assume no BSM contributions</a:t>
            </a:r>
            <a:endParaRPr lang="en-GB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1"/>
          </p:nvPr>
        </p:nvSpPr>
        <p:spPr>
          <a:xfrm>
            <a:off x="6411685" y="6114188"/>
            <a:ext cx="5453128" cy="464230"/>
          </a:xfrm>
        </p:spPr>
        <p:txBody>
          <a:bodyPr>
            <a:noAutofit/>
          </a:bodyPr>
          <a:lstStyle/>
          <a:p>
            <a:r>
              <a:rPr lang="fr-FR" sz="2400" dirty="0"/>
              <a:t>Mass-</a:t>
            </a:r>
            <a:r>
              <a:rPr lang="fr-FR" sz="2400" dirty="0" err="1"/>
              <a:t>scaled</a:t>
            </a:r>
            <a:r>
              <a:rPr lang="fr-FR" sz="2400" dirty="0"/>
              <a:t> </a:t>
            </a:r>
            <a:r>
              <a:rPr lang="fr-FR" sz="2400" dirty="0" err="1"/>
              <a:t>coupling</a:t>
            </a:r>
            <a:r>
              <a:rPr lang="fr-FR" sz="2400" dirty="0"/>
              <a:t> </a:t>
            </a:r>
            <a:r>
              <a:rPr lang="fr-FR" sz="2400" dirty="0" err="1" smtClean="0"/>
              <a:t>modifiers</a:t>
            </a:r>
            <a:r>
              <a:rPr lang="fr-FR" sz="2400" dirty="0" smtClean="0"/>
              <a:t> vs mass</a:t>
            </a:r>
            <a:endParaRPr lang="fr-FR" sz="2400" dirty="0"/>
          </a:p>
          <a:p>
            <a:endParaRPr lang="fr-FR" sz="2400" dirty="0" smtClean="0"/>
          </a:p>
          <a:p>
            <a:pPr marL="0" indent="0">
              <a:buNone/>
            </a:pPr>
            <a:endParaRPr lang="fr-FR" sz="2400" dirty="0" smtClean="0"/>
          </a:p>
          <a:p>
            <a:pPr marL="0" indent="0">
              <a:buNone/>
            </a:pPr>
            <a:endParaRPr lang="en-GB" sz="240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BCC52-54C2-4A43-AB59-DB8B18261A9B}" type="slidenum">
              <a:rPr lang="en-GB" smtClean="0"/>
              <a:t>17</a:t>
            </a:fld>
            <a:endParaRPr lang="en-GB" dirty="0"/>
          </a:p>
        </p:txBody>
      </p:sp>
      <p:pic>
        <p:nvPicPr>
          <p:cNvPr id="5122" name="Picture 2" descr="http://cms-results.web.cern.ch/cms-results/public-results/preliminary-results/HIG-15-002/CMS-PAS-HIG-15-002_Figure_01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28" y="927765"/>
            <a:ext cx="4750537" cy="511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cms-results.web.cern.ch/cms-results/public-results/preliminary-results/HIG-15-002/CMS-PAS-HIG-15-002_Figure_02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324" y="838686"/>
            <a:ext cx="5275326" cy="5087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60372" y="6492875"/>
            <a:ext cx="4114800" cy="365125"/>
          </a:xfrm>
        </p:spPr>
        <p:txBody>
          <a:bodyPr/>
          <a:lstStyle/>
          <a:p>
            <a:r>
              <a:rPr lang="nl-NL" dirty="0" smtClean="0"/>
              <a:t>S. </a:t>
            </a:r>
            <a:r>
              <a:rPr lang="nl-NL" dirty="0" err="1" smtClean="0"/>
              <a:t>Gascon-Shotkin</a:t>
            </a:r>
            <a:r>
              <a:rPr lang="nl-NL" dirty="0" smtClean="0"/>
              <a:t> La </a:t>
            </a:r>
            <a:r>
              <a:rPr lang="nl-NL" dirty="0" err="1" smtClean="0"/>
              <a:t>Thuile</a:t>
            </a:r>
            <a:r>
              <a:rPr lang="nl-NL" dirty="0"/>
              <a:t> </a:t>
            </a:r>
            <a:r>
              <a:rPr lang="nl-NL" dirty="0" smtClean="0"/>
              <a:t>11 </a:t>
            </a:r>
            <a:r>
              <a:rPr lang="nl-NL" dirty="0" err="1" smtClean="0"/>
              <a:t>March</a:t>
            </a:r>
            <a:r>
              <a:rPr lang="nl-NL" dirty="0" smtClean="0"/>
              <a:t>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293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3804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Ratios of Coupling Modifiers </a:t>
            </a:r>
            <a:r>
              <a:rPr lang="en-GB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l</a:t>
            </a:r>
            <a:endParaRPr lang="en-GB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69874" y="1214813"/>
            <a:ext cx="6413954" cy="4326046"/>
          </a:xfrm>
        </p:spPr>
        <p:txBody>
          <a:bodyPr>
            <a:noAutofit/>
          </a:bodyPr>
          <a:lstStyle/>
          <a:p>
            <a:r>
              <a:rPr lang="en-US" sz="2600" dirty="0" smtClean="0"/>
              <a:t>Generic </a:t>
            </a:r>
            <a:r>
              <a:rPr lang="en-US" sz="2600" dirty="0" err="1" smtClean="0"/>
              <a:t>parametrization</a:t>
            </a:r>
            <a:r>
              <a:rPr lang="en-US" sz="2600" dirty="0" smtClean="0"/>
              <a:t>, possible to avoid assumption on total width</a:t>
            </a:r>
          </a:p>
          <a:p>
            <a:r>
              <a:rPr lang="en-US" sz="2600" dirty="0" smtClean="0"/>
              <a:t>Connect a production and a decay channel together</a:t>
            </a:r>
          </a:p>
          <a:p>
            <a:r>
              <a:rPr lang="en-US" sz="2600" dirty="0" err="1" smtClean="0">
                <a:latin typeface="Symbol" panose="05050102010706020507" pitchFamily="18" charset="2"/>
              </a:rPr>
              <a:t>s</a:t>
            </a:r>
            <a:r>
              <a:rPr lang="en-US" sz="2600" dirty="0" err="1" smtClean="0"/>
              <a:t>xBR</a:t>
            </a:r>
            <a:r>
              <a:rPr lang="en-US" sz="2600" dirty="0" smtClean="0"/>
              <a:t> of </a:t>
            </a:r>
            <a:r>
              <a:rPr lang="en-US" sz="2600" dirty="0" err="1" smtClean="0"/>
              <a:t>gg</a:t>
            </a:r>
            <a:r>
              <a:rPr lang="en-US" sz="2600" dirty="0" err="1" smtClean="0">
                <a:sym typeface="Wingdings" panose="05000000000000000000" pitchFamily="2" charset="2"/>
              </a:rPr>
              <a:t>HZZ</a:t>
            </a:r>
            <a:r>
              <a:rPr lang="en-US" sz="2600" dirty="0" smtClean="0">
                <a:sym typeface="Wingdings" panose="05000000000000000000" pitchFamily="2" charset="2"/>
              </a:rPr>
              <a:t> </a:t>
            </a:r>
            <a:r>
              <a:rPr lang="en-US" sz="2600" dirty="0" err="1" smtClean="0">
                <a:sym typeface="Wingdings" panose="05000000000000000000" pitchFamily="2" charset="2"/>
              </a:rPr>
              <a:t>parametrized</a:t>
            </a:r>
            <a:r>
              <a:rPr lang="en-US" sz="2600" dirty="0" smtClean="0">
                <a:sym typeface="Wingdings" panose="05000000000000000000" pitchFamily="2" charset="2"/>
              </a:rPr>
              <a:t> as function of  </a:t>
            </a:r>
            <a:r>
              <a:rPr lang="en-US" sz="2600" dirty="0" smtClean="0">
                <a:solidFill>
                  <a:prstClr val="black"/>
                </a:solidFill>
                <a:latin typeface="Symbol" panose="05050102010706020507" pitchFamily="18" charset="2"/>
              </a:rPr>
              <a:t>k</a:t>
            </a:r>
            <a:r>
              <a:rPr lang="fr-FR" sz="2600" baseline="-25000" dirty="0" err="1" smtClean="0">
                <a:solidFill>
                  <a:prstClr val="black"/>
                </a:solidFill>
              </a:rPr>
              <a:t>gZ</a:t>
            </a:r>
            <a:r>
              <a:rPr lang="fr-FR" sz="2600" dirty="0" smtClean="0">
                <a:solidFill>
                  <a:prstClr val="black"/>
                </a:solidFill>
              </a:rPr>
              <a:t> = </a:t>
            </a:r>
            <a:r>
              <a:rPr lang="en-US" sz="2600" dirty="0">
                <a:solidFill>
                  <a:prstClr val="black"/>
                </a:solidFill>
                <a:latin typeface="Symbol" panose="05050102010706020507" pitchFamily="18" charset="2"/>
              </a:rPr>
              <a:t>k</a:t>
            </a:r>
            <a:r>
              <a:rPr lang="fr-FR" sz="2600" baseline="-25000" dirty="0" smtClean="0">
                <a:solidFill>
                  <a:prstClr val="black"/>
                </a:solidFill>
              </a:rPr>
              <a:t>g * </a:t>
            </a:r>
            <a:r>
              <a:rPr lang="en-US" sz="2600" dirty="0" smtClean="0">
                <a:solidFill>
                  <a:prstClr val="black"/>
                </a:solidFill>
                <a:latin typeface="Symbol" panose="05050102010706020507" pitchFamily="18" charset="2"/>
              </a:rPr>
              <a:t>k</a:t>
            </a:r>
            <a:r>
              <a:rPr lang="fr-FR" sz="2600" baseline="-25000" dirty="0" smtClean="0">
                <a:solidFill>
                  <a:prstClr val="black"/>
                </a:solidFill>
              </a:rPr>
              <a:t>Z</a:t>
            </a:r>
            <a:r>
              <a:rPr lang="fr-FR" sz="2600" dirty="0" smtClean="0">
                <a:solidFill>
                  <a:prstClr val="black"/>
                </a:solidFill>
              </a:rPr>
              <a:t> /</a:t>
            </a:r>
            <a:r>
              <a:rPr lang="en-US" sz="2600" dirty="0" smtClean="0">
                <a:solidFill>
                  <a:prstClr val="black"/>
                </a:solidFill>
                <a:latin typeface="Symbol" panose="05050102010706020507" pitchFamily="18" charset="2"/>
              </a:rPr>
              <a:t>k</a:t>
            </a:r>
            <a:r>
              <a:rPr lang="fr-FR" sz="2600" baseline="-25000" dirty="0" smtClean="0">
                <a:solidFill>
                  <a:prstClr val="black"/>
                </a:solidFill>
              </a:rPr>
              <a:t>H</a:t>
            </a:r>
          </a:p>
          <a:p>
            <a:r>
              <a:rPr lang="fr-FR" sz="2600" dirty="0" err="1" smtClean="0">
                <a:solidFill>
                  <a:prstClr val="black"/>
                </a:solidFill>
              </a:rPr>
              <a:t>Negative</a:t>
            </a:r>
            <a:r>
              <a:rPr lang="fr-FR" sz="2600" dirty="0" smtClean="0">
                <a:solidFill>
                  <a:prstClr val="black"/>
                </a:solidFill>
              </a:rPr>
              <a:t> </a:t>
            </a:r>
            <a:r>
              <a:rPr lang="fr-FR" sz="2600" dirty="0" smtClean="0">
                <a:solidFill>
                  <a:prstClr val="black"/>
                </a:solidFill>
                <a:latin typeface="Symbol" panose="05050102010706020507" pitchFamily="18" charset="2"/>
              </a:rPr>
              <a:t>l </a:t>
            </a:r>
            <a:r>
              <a:rPr lang="fr-FR" sz="2600" dirty="0" err="1" smtClean="0">
                <a:solidFill>
                  <a:prstClr val="black"/>
                </a:solidFill>
              </a:rPr>
              <a:t>allowed</a:t>
            </a:r>
            <a:r>
              <a:rPr lang="fr-FR" sz="2600" dirty="0" smtClean="0">
                <a:solidFill>
                  <a:prstClr val="black"/>
                </a:solidFill>
              </a:rPr>
              <a:t> for </a:t>
            </a:r>
            <a:r>
              <a:rPr lang="en-US" sz="2600" dirty="0" err="1" smtClean="0">
                <a:latin typeface="Symbol" panose="05050102010706020507" pitchFamily="18" charset="2"/>
              </a:rPr>
              <a:t>l</a:t>
            </a:r>
            <a:r>
              <a:rPr lang="en-US" sz="2600" baseline="-25000" dirty="0" err="1" smtClean="0"/>
              <a:t>tg</a:t>
            </a:r>
            <a:r>
              <a:rPr lang="en-GB" sz="2600" dirty="0"/>
              <a:t>  </a:t>
            </a:r>
            <a:r>
              <a:rPr lang="en-GB" sz="2600" dirty="0" smtClean="0"/>
              <a:t>and </a:t>
            </a:r>
            <a:r>
              <a:rPr lang="en-US" sz="2600" dirty="0" err="1" smtClean="0">
                <a:latin typeface="Symbol" panose="05050102010706020507" pitchFamily="18" charset="2"/>
              </a:rPr>
              <a:t>l</a:t>
            </a:r>
            <a:r>
              <a:rPr lang="en-US" sz="2600" baseline="-25000" dirty="0" err="1" smtClean="0"/>
              <a:t>WZ</a:t>
            </a:r>
            <a:r>
              <a:rPr lang="en-US" sz="2600" dirty="0" smtClean="0"/>
              <a:t> , probed respectively by </a:t>
            </a:r>
            <a:r>
              <a:rPr lang="en-US" sz="2600" dirty="0" err="1" smtClean="0"/>
              <a:t>ttH</a:t>
            </a:r>
            <a:r>
              <a:rPr lang="en-US" sz="2600" dirty="0" smtClean="0"/>
              <a:t> and ZH processes and subject to interference from </a:t>
            </a:r>
            <a:r>
              <a:rPr lang="en-US" sz="2600" dirty="0" err="1" smtClean="0"/>
              <a:t>tH</a:t>
            </a:r>
            <a:r>
              <a:rPr lang="en-US" sz="2600" dirty="0" smtClean="0"/>
              <a:t> and </a:t>
            </a:r>
            <a:r>
              <a:rPr lang="en-US" sz="2600" dirty="0" err="1" smtClean="0"/>
              <a:t>ggZH</a:t>
            </a:r>
            <a:endParaRPr lang="en-US" sz="2600" dirty="0" smtClean="0"/>
          </a:p>
          <a:p>
            <a:r>
              <a:rPr lang="en-US" sz="2600" dirty="0" smtClean="0"/>
              <a:t>Otherwise can assume positive without loss of generality</a:t>
            </a:r>
          </a:p>
          <a:p>
            <a:r>
              <a:rPr lang="en-US" sz="2600" dirty="0" smtClean="0"/>
              <a:t>Still quite dominated by statistical error. 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BCC52-54C2-4A43-AB59-DB8B18261A9B}" type="slidenum">
              <a:rPr lang="en-GB" smtClean="0"/>
              <a:t>18</a:t>
            </a:fld>
            <a:endParaRPr lang="en-GB" dirty="0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1" y="6454325"/>
            <a:ext cx="4114800" cy="365125"/>
          </a:xfrm>
        </p:spPr>
        <p:txBody>
          <a:bodyPr/>
          <a:lstStyle/>
          <a:p>
            <a:r>
              <a:rPr lang="nl-NL" dirty="0" smtClean="0"/>
              <a:t>S. </a:t>
            </a:r>
            <a:r>
              <a:rPr lang="nl-NL" dirty="0" err="1" smtClean="0"/>
              <a:t>Gascon-Shotkin</a:t>
            </a:r>
            <a:r>
              <a:rPr lang="nl-NL" dirty="0" smtClean="0"/>
              <a:t> La </a:t>
            </a:r>
            <a:r>
              <a:rPr lang="nl-NL" dirty="0" err="1" smtClean="0"/>
              <a:t>Thuile</a:t>
            </a:r>
            <a:r>
              <a:rPr lang="nl-NL" dirty="0"/>
              <a:t> </a:t>
            </a:r>
            <a:r>
              <a:rPr lang="nl-NL" dirty="0" smtClean="0"/>
              <a:t>11 </a:t>
            </a:r>
            <a:r>
              <a:rPr lang="nl-NL" dirty="0" err="1" smtClean="0"/>
              <a:t>March</a:t>
            </a:r>
            <a:r>
              <a:rPr lang="nl-NL" dirty="0" smtClean="0"/>
              <a:t> 2016</a:t>
            </a:r>
            <a:endParaRPr lang="en-GB" dirty="0"/>
          </a:p>
        </p:txBody>
      </p:sp>
      <p:pic>
        <p:nvPicPr>
          <p:cNvPr id="3074" name="Picture 2" descr="http://cms-results.web.cern.ch/cms-results/public-results/preliminary-results/HIG-15-002/CMS-PAS-HIG-15-002_Figure_009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7"/>
          <a:stretch/>
        </p:blipFill>
        <p:spPr bwMode="auto">
          <a:xfrm>
            <a:off x="6542315" y="968827"/>
            <a:ext cx="5276486" cy="5166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8998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3804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Ratios of Coupling Modifiers </a:t>
            </a:r>
            <a:r>
              <a:rPr lang="en-GB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l</a:t>
            </a:r>
            <a:endParaRPr lang="en-GB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6572" y="5458850"/>
            <a:ext cx="11157857" cy="1124404"/>
          </a:xfrm>
        </p:spPr>
        <p:txBody>
          <a:bodyPr>
            <a:normAutofit/>
          </a:bodyPr>
          <a:lstStyle/>
          <a:p>
            <a:r>
              <a:rPr lang="en-US" sz="3200" dirty="0" smtClean="0"/>
              <a:t>Up-down fermion symmetry    Quark-lepton symmetry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BCC52-54C2-4A43-AB59-DB8B18261A9B}" type="slidenum">
              <a:rPr lang="en-GB" smtClean="0"/>
              <a:t>19</a:t>
            </a:fld>
            <a:endParaRPr lang="en-GB" dirty="0"/>
          </a:p>
        </p:txBody>
      </p:sp>
      <p:pic>
        <p:nvPicPr>
          <p:cNvPr id="6146" name="Picture 2" descr="http://cms-results.web.cern.ch/cms-results/public-results/preliminary-results/HIG-15-002/CMS-PAS-HIG-15-002_Figure_01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04" y="1395866"/>
            <a:ext cx="4802124" cy="406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cms-results.web.cern.ch/cms-results/public-results/preliminary-results/HIG-15-002/CMS-PAS-HIG-15-002_Figure_02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461" y="1395866"/>
            <a:ext cx="4802124" cy="406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1" y="6454325"/>
            <a:ext cx="4114800" cy="365125"/>
          </a:xfrm>
        </p:spPr>
        <p:txBody>
          <a:bodyPr/>
          <a:lstStyle/>
          <a:p>
            <a:r>
              <a:rPr lang="nl-NL" dirty="0" smtClean="0"/>
              <a:t>S. </a:t>
            </a:r>
            <a:r>
              <a:rPr lang="nl-NL" dirty="0" err="1" smtClean="0"/>
              <a:t>Gascon-Shotkin</a:t>
            </a:r>
            <a:r>
              <a:rPr lang="nl-NL" dirty="0" smtClean="0"/>
              <a:t> La </a:t>
            </a:r>
            <a:r>
              <a:rPr lang="nl-NL" dirty="0" err="1" smtClean="0"/>
              <a:t>Thuile</a:t>
            </a:r>
            <a:r>
              <a:rPr lang="nl-NL" dirty="0"/>
              <a:t> </a:t>
            </a:r>
            <a:r>
              <a:rPr lang="nl-NL" dirty="0" smtClean="0"/>
              <a:t>11 </a:t>
            </a:r>
            <a:r>
              <a:rPr lang="nl-NL" dirty="0" err="1" smtClean="0"/>
              <a:t>March</a:t>
            </a:r>
            <a:r>
              <a:rPr lang="nl-NL" dirty="0" smtClean="0"/>
              <a:t>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825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1" y="136519"/>
            <a:ext cx="10515600" cy="1325563"/>
          </a:xfrm>
        </p:spPr>
        <p:txBody>
          <a:bodyPr>
            <a:normAutofit/>
          </a:bodyPr>
          <a:lstStyle/>
          <a:p>
            <a:r>
              <a:rPr lang="fr-FR" sz="4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  <a:endParaRPr lang="en-GB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6572" y="1324869"/>
            <a:ext cx="11027229" cy="504327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The Higgs boson we have discovered</a:t>
            </a:r>
          </a:p>
          <a:p>
            <a:r>
              <a:rPr lang="en-US" dirty="0" smtClean="0"/>
              <a:t>Measurement of its </a:t>
            </a:r>
            <a:r>
              <a:rPr lang="en-US" dirty="0"/>
              <a:t>mass (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PRL 114, 191803 </a:t>
            </a:r>
            <a:r>
              <a:rPr lang="en-US" dirty="0"/>
              <a:t>)</a:t>
            </a:r>
            <a:endParaRPr lang="en-US" dirty="0" smtClean="0"/>
          </a:p>
          <a:p>
            <a:r>
              <a:rPr lang="en-US" dirty="0" smtClean="0"/>
              <a:t>Measurement of </a:t>
            </a:r>
            <a:r>
              <a:rPr lang="en-US" dirty="0"/>
              <a:t>signal </a:t>
            </a:r>
            <a:r>
              <a:rPr lang="en-US" dirty="0" smtClean="0"/>
              <a:t>strengths and couplings (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ATLAS-CONF-2015-044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CMS-PAS-HIG-15-002 </a:t>
            </a:r>
            <a:r>
              <a:rPr lang="en-US" dirty="0" smtClean="0"/>
              <a:t>)</a:t>
            </a:r>
          </a:p>
          <a:p>
            <a:pPr lvl="1"/>
            <a:r>
              <a:rPr lang="en-US" sz="2600" dirty="0" smtClean="0"/>
              <a:t>Definitions and methodology</a:t>
            </a:r>
          </a:p>
          <a:p>
            <a:pPr lvl="1"/>
            <a:r>
              <a:rPr lang="en-US" sz="2600" dirty="0" smtClean="0"/>
              <a:t>Signal strengths , significance and ratios</a:t>
            </a:r>
          </a:p>
          <a:p>
            <a:pPr lvl="1"/>
            <a:r>
              <a:rPr lang="en-US" sz="2600" dirty="0" smtClean="0"/>
              <a:t>Couplings,  BR</a:t>
            </a:r>
            <a:r>
              <a:rPr lang="en-US" sz="2600" baseline="-25000" dirty="0" smtClean="0"/>
              <a:t>BSM </a:t>
            </a:r>
            <a:r>
              <a:rPr lang="en-US" sz="2600" dirty="0" smtClean="0"/>
              <a:t>and ratios</a:t>
            </a:r>
          </a:p>
          <a:p>
            <a:r>
              <a:rPr lang="en-US" dirty="0" smtClean="0"/>
              <a:t>Summary and conclusions</a:t>
            </a:r>
          </a:p>
          <a:p>
            <a:r>
              <a:rPr lang="en-US" dirty="0" smtClean="0"/>
              <a:t>Acknowledgements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Note:  All results presented here are based on LHC Run 1 data recorded by the ATLAS and CMS detectors in 2011-2012, with integrated luminosities per experiment of ~</a:t>
            </a:r>
            <a:r>
              <a:rPr lang="da-DK" dirty="0"/>
              <a:t>5 fb</a:t>
            </a:r>
            <a:r>
              <a:rPr lang="da-DK" baseline="30000" dirty="0"/>
              <a:t>−1 </a:t>
            </a:r>
            <a:r>
              <a:rPr lang="da-DK" dirty="0"/>
              <a:t>at </a:t>
            </a:r>
            <a:r>
              <a:rPr lang="da-DK" dirty="0" smtClean="0"/>
              <a:t>√s= </a:t>
            </a:r>
            <a:r>
              <a:rPr lang="da-DK" dirty="0"/>
              <a:t>7 TeV and 20 fb</a:t>
            </a:r>
            <a:r>
              <a:rPr lang="da-DK" baseline="30000" dirty="0"/>
              <a:t>−1</a:t>
            </a:r>
            <a:r>
              <a:rPr lang="da-DK" dirty="0"/>
              <a:t> at </a:t>
            </a:r>
            <a:r>
              <a:rPr lang="da-DK" dirty="0" smtClean="0"/>
              <a:t>√s= </a:t>
            </a:r>
            <a:r>
              <a:rPr lang="da-DK" dirty="0"/>
              <a:t>8 TeV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smtClean="0"/>
              <a:t>S. </a:t>
            </a:r>
            <a:r>
              <a:rPr lang="nl-NL" dirty="0" err="1" smtClean="0"/>
              <a:t>Gascon-Shotkin</a:t>
            </a:r>
            <a:r>
              <a:rPr lang="nl-NL" dirty="0" smtClean="0"/>
              <a:t> La </a:t>
            </a:r>
            <a:r>
              <a:rPr lang="nl-NL" dirty="0" err="1" smtClean="0"/>
              <a:t>Thuile</a:t>
            </a:r>
            <a:r>
              <a:rPr lang="nl-NL" dirty="0"/>
              <a:t> </a:t>
            </a:r>
            <a:r>
              <a:rPr lang="nl-NL" dirty="0" smtClean="0"/>
              <a:t>11 </a:t>
            </a:r>
            <a:r>
              <a:rPr lang="nl-NL" dirty="0" err="1" smtClean="0"/>
              <a:t>March</a:t>
            </a:r>
            <a:r>
              <a:rPr lang="nl-NL" dirty="0" smtClean="0"/>
              <a:t> 2016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BCC52-54C2-4A43-AB59-DB8B18261A9B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257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BCC52-54C2-4A43-AB59-DB8B18261A9B}" type="slidenum">
              <a:rPr lang="en-GB" smtClean="0"/>
              <a:t>20</a:t>
            </a:fld>
            <a:endParaRPr lang="en-GB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65307" y="0"/>
            <a:ext cx="12605657" cy="1325563"/>
          </a:xfrm>
        </p:spPr>
        <p:txBody>
          <a:bodyPr>
            <a:normAutofit/>
          </a:bodyPr>
          <a:lstStyle/>
          <a:p>
            <a:r>
              <a:rPr lang="fr-FR" sz="3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fr-FR" sz="3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oupling</a:t>
            </a:r>
            <a:r>
              <a:rPr lang="fr-FR" sz="3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modifiers</a:t>
            </a:r>
            <a:r>
              <a:rPr lang="fr-FR" sz="3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fermions vs. </a:t>
            </a:r>
            <a:r>
              <a:rPr lang="fr-FR" sz="3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fr-FR" sz="3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</a:t>
            </a:r>
            <a:r>
              <a:rPr lang="fr-FR" sz="3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fr-FR" sz="3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ector</a:t>
            </a:r>
            <a:r>
              <a:rPr lang="fr-FR" sz="3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bosons, BR</a:t>
            </a:r>
            <a:r>
              <a:rPr lang="fr-FR" sz="39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BSM</a:t>
            </a:r>
            <a:r>
              <a:rPr lang="fr-FR" sz="3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=0</a:t>
            </a:r>
            <a:endParaRPr lang="fr-FR" sz="3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2" name="Picture 4" descr="http://cms-results.web.cern.ch/cms-results/public-results/preliminary-results/HIG-15-002/CMS-PAS-HIG-15-002_Figure_023-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129" y="1613581"/>
            <a:ext cx="4324489" cy="421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cms-results.web.cern.ch/cms-results/public-results/preliminary-results/HIG-15-002/CMS-PAS-HIG-15-002_Figure_02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90" y="1613581"/>
            <a:ext cx="4324489" cy="421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1" y="6454325"/>
            <a:ext cx="4114800" cy="365125"/>
          </a:xfrm>
        </p:spPr>
        <p:txBody>
          <a:bodyPr/>
          <a:lstStyle/>
          <a:p>
            <a:r>
              <a:rPr lang="nl-NL" dirty="0" smtClean="0"/>
              <a:t>S. </a:t>
            </a:r>
            <a:r>
              <a:rPr lang="nl-NL" dirty="0" err="1" smtClean="0"/>
              <a:t>Gascon-Shotkin</a:t>
            </a:r>
            <a:r>
              <a:rPr lang="nl-NL" dirty="0" smtClean="0"/>
              <a:t> La </a:t>
            </a:r>
            <a:r>
              <a:rPr lang="nl-NL" dirty="0" err="1" smtClean="0"/>
              <a:t>Thuile</a:t>
            </a:r>
            <a:r>
              <a:rPr lang="nl-NL" dirty="0"/>
              <a:t> </a:t>
            </a:r>
            <a:r>
              <a:rPr lang="nl-NL" dirty="0" smtClean="0"/>
              <a:t>11 </a:t>
            </a:r>
            <a:r>
              <a:rPr lang="nl-NL" dirty="0" err="1" smtClean="0"/>
              <a:t>March</a:t>
            </a:r>
            <a:r>
              <a:rPr lang="nl-NL" dirty="0" smtClean="0"/>
              <a:t> 2016</a:t>
            </a:r>
            <a:endParaRPr lang="en-GB" dirty="0"/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>
          <a:xfrm>
            <a:off x="1" y="5828337"/>
            <a:ext cx="6172200" cy="112440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Allow relative negative sign, combined best-fit positive</a:t>
            </a:r>
            <a:endParaRPr lang="en-GB" sz="2400" dirty="0"/>
          </a:p>
        </p:txBody>
      </p:sp>
      <p:sp>
        <p:nvSpPr>
          <p:cNvPr id="10" name="Espace réservé du contenu 2"/>
          <p:cNvSpPr txBox="1">
            <a:spLocks/>
          </p:cNvSpPr>
          <p:nvPr/>
        </p:nvSpPr>
        <p:spPr>
          <a:xfrm>
            <a:off x="5529943" y="5828337"/>
            <a:ext cx="6988629" cy="112440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Best-fit restricted to positive quadrant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722887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32000" r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1" y="-34263"/>
            <a:ext cx="10515600" cy="1325563"/>
          </a:xfrm>
          <a:noFill/>
        </p:spPr>
        <p:txBody>
          <a:bodyPr>
            <a:normAutofit/>
          </a:bodyPr>
          <a:lstStyle/>
          <a:p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alibri" panose="020F0502020204030204"/>
                <a:ea typeface="+mn-ea"/>
                <a:cs typeface="+mn-cs"/>
              </a:rPr>
              <a:t>Summary and Conclusions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0" y="1199882"/>
            <a:ext cx="12192000" cy="4351338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Combined LHC Run 1 Higgs boson mass measurement:      </a:t>
            </a:r>
            <a:r>
              <a:rPr lang="en-US" sz="40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sz="4000" b="1" baseline="-2500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</a:t>
            </a:r>
            <a:r>
              <a:rPr lang="en-US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125.09 ± 0.24 </a:t>
            </a:r>
            <a:r>
              <a:rPr lang="en-US" sz="40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GeV</a:t>
            </a:r>
            <a:r>
              <a:rPr lang="en-US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statistical error still dominant </a:t>
            </a:r>
            <a:endParaRPr lang="en-US" sz="40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Couplings:  The data are consistent with the Standard Model predictions for all </a:t>
            </a:r>
            <a:r>
              <a:rPr lang="en-US" sz="40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parametrisations</a:t>
            </a:r>
            <a:r>
              <a:rPr lang="en-US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considered. Compatibility p-values vary from 11-88%</a:t>
            </a:r>
          </a:p>
          <a:p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‘Space</a:t>
            </a:r>
            <a:r>
              <a:rPr lang="en-US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 left for BSM: </a:t>
            </a:r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</a:t>
            </a:r>
            <a:r>
              <a:rPr lang="en-US" sz="4000" b="1" baseline="-250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BSM</a:t>
            </a:r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&lt;34</a:t>
            </a:r>
            <a:r>
              <a:rPr lang="en-US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 </a:t>
            </a:r>
            <a:r>
              <a:rPr lang="fr-FR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Final </a:t>
            </a:r>
            <a:r>
              <a:rPr lang="en-US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Run 1 Legacy results coming soon </a:t>
            </a:r>
          </a:p>
          <a:p>
            <a:r>
              <a:rPr lang="en-US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Run2 is underway, new results will be forthcoming!</a:t>
            </a:r>
          </a:p>
          <a:p>
            <a:endParaRPr lang="en-US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FR" sz="4400" b="1" i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FR" sz="4000" b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FR" sz="4000" b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fr-FR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GB" sz="40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BCC52-54C2-4A43-AB59-DB8B18261A9B}" type="slidenum">
              <a:rPr lang="en-GB" smtClean="0"/>
              <a:t>21</a:t>
            </a:fld>
            <a:endParaRPr lang="en-GB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1" y="6584957"/>
            <a:ext cx="4114800" cy="365125"/>
          </a:xfrm>
        </p:spPr>
        <p:txBody>
          <a:bodyPr/>
          <a:lstStyle/>
          <a:p>
            <a:r>
              <a:rPr lang="nl-NL" dirty="0" smtClean="0"/>
              <a:t>S. </a:t>
            </a:r>
            <a:r>
              <a:rPr lang="nl-NL" dirty="0" err="1" smtClean="0"/>
              <a:t>Gascon-Shotkin</a:t>
            </a:r>
            <a:r>
              <a:rPr lang="nl-NL" dirty="0" smtClean="0"/>
              <a:t> La </a:t>
            </a:r>
            <a:r>
              <a:rPr lang="nl-NL" dirty="0" err="1" smtClean="0"/>
              <a:t>Thuile</a:t>
            </a:r>
            <a:r>
              <a:rPr lang="nl-NL" dirty="0"/>
              <a:t> </a:t>
            </a:r>
            <a:r>
              <a:rPr lang="nl-NL" dirty="0" smtClean="0"/>
              <a:t>11 </a:t>
            </a:r>
            <a:r>
              <a:rPr lang="nl-NL" dirty="0" err="1" smtClean="0"/>
              <a:t>March</a:t>
            </a:r>
            <a:r>
              <a:rPr lang="nl-NL" dirty="0" smtClean="0"/>
              <a:t>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114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t="-8000" r="-18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8331" y="-179175"/>
            <a:ext cx="10515600" cy="1325563"/>
          </a:xfrm>
        </p:spPr>
        <p:txBody>
          <a:bodyPr/>
          <a:lstStyle/>
          <a:p>
            <a:r>
              <a:rPr lang="fr-FR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Acknowledgements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Espace réservé du contenu 7"/>
          <p:cNvSpPr>
            <a:spLocks noGrp="1"/>
          </p:cNvSpPr>
          <p:nvPr>
            <p:ph sz="half" idx="2"/>
          </p:nvPr>
        </p:nvSpPr>
        <p:spPr>
          <a:xfrm>
            <a:off x="4898405" y="51247"/>
            <a:ext cx="6564237" cy="4351338"/>
          </a:xfrm>
        </p:spPr>
        <p:txBody>
          <a:bodyPr/>
          <a:lstStyle/>
          <a:p>
            <a:r>
              <a:rPr lang="fr-FR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T. </a:t>
            </a:r>
            <a:r>
              <a:rPr lang="fr-FR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Adye</a:t>
            </a:r>
            <a:r>
              <a:rPr lang="fr-FR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</a:t>
            </a:r>
            <a:r>
              <a:rPr lang="fr-FR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David, </a:t>
            </a:r>
            <a:r>
              <a:rPr lang="fr-FR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M. </a:t>
            </a:r>
            <a:r>
              <a:rPr lang="fr-FR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Duehrssen-Debling</a:t>
            </a:r>
            <a:r>
              <a:rPr lang="fr-FR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fr-FR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A. </a:t>
            </a:r>
            <a:r>
              <a:rPr lang="fr-FR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Gilbert, </a:t>
            </a:r>
            <a:r>
              <a:rPr lang="fr-FR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G. </a:t>
            </a:r>
            <a:r>
              <a:rPr lang="fr-FR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Gomez-</a:t>
            </a:r>
            <a:r>
              <a:rPr lang="fr-FR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Ceballos</a:t>
            </a:r>
            <a:r>
              <a:rPr lang="fr-FR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E. Gross, P. </a:t>
            </a:r>
            <a:r>
              <a:rPr lang="fr-FR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Padley</a:t>
            </a:r>
            <a:r>
              <a:rPr lang="fr-FR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G. </a:t>
            </a:r>
            <a:r>
              <a:rPr lang="fr-FR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Petrucciani, </a:t>
            </a:r>
            <a:r>
              <a:rPr lang="fr-FR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M. </a:t>
            </a:r>
            <a:r>
              <a:rPr lang="fr-FR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Pieri, </a:t>
            </a:r>
            <a:r>
              <a:rPr lang="fr-FR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J. </a:t>
            </a:r>
            <a:r>
              <a:rPr lang="fr-FR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Novakova</a:t>
            </a:r>
            <a:r>
              <a:rPr lang="fr-FR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G. </a:t>
            </a:r>
            <a:r>
              <a:rPr lang="fr-FR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Unal</a:t>
            </a:r>
            <a:r>
              <a:rPr lang="fr-FR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N. </a:t>
            </a:r>
            <a:r>
              <a:rPr lang="fr-FR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Wardle</a:t>
            </a:r>
            <a:r>
              <a:rPr lang="fr-FR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endParaRPr lang="fr-FR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FR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BCC52-54C2-4A43-AB59-DB8B18261A9B}" type="slidenum">
              <a:rPr lang="en-GB" smtClean="0"/>
              <a:t>22</a:t>
            </a:fld>
            <a:endParaRPr lang="en-GB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1" y="6454325"/>
            <a:ext cx="4114800" cy="365125"/>
          </a:xfrm>
        </p:spPr>
        <p:txBody>
          <a:bodyPr/>
          <a:lstStyle/>
          <a:p>
            <a:r>
              <a:rPr lang="nl-NL" dirty="0" smtClean="0"/>
              <a:t>S. </a:t>
            </a:r>
            <a:r>
              <a:rPr lang="nl-NL" dirty="0" err="1" smtClean="0"/>
              <a:t>Gascon-Shotkin</a:t>
            </a:r>
            <a:r>
              <a:rPr lang="nl-NL" dirty="0" smtClean="0"/>
              <a:t> La </a:t>
            </a:r>
            <a:r>
              <a:rPr lang="nl-NL" dirty="0" err="1" smtClean="0"/>
              <a:t>Thuile</a:t>
            </a:r>
            <a:r>
              <a:rPr lang="nl-NL" dirty="0"/>
              <a:t> </a:t>
            </a:r>
            <a:r>
              <a:rPr lang="nl-NL" dirty="0" smtClean="0"/>
              <a:t>11 </a:t>
            </a:r>
            <a:r>
              <a:rPr lang="nl-NL" dirty="0" err="1" smtClean="0"/>
              <a:t>March</a:t>
            </a:r>
            <a:r>
              <a:rPr lang="nl-NL" dirty="0" smtClean="0"/>
              <a:t> 2016</a:t>
            </a:r>
            <a:endParaRPr lang="en-GB" dirty="0"/>
          </a:p>
        </p:txBody>
      </p:sp>
      <p:sp>
        <p:nvSpPr>
          <p:cNvPr id="9" name="Espace réservé du contenu 7"/>
          <p:cNvSpPr>
            <a:spLocks noGrp="1"/>
          </p:cNvSpPr>
          <p:nvPr>
            <p:ph sz="half" idx="2"/>
          </p:nvPr>
        </p:nvSpPr>
        <p:spPr>
          <a:xfrm>
            <a:off x="674755" y="932985"/>
            <a:ext cx="4202042" cy="1026444"/>
          </a:xfrm>
        </p:spPr>
        <p:txBody>
          <a:bodyPr>
            <a:noAutofit/>
          </a:bodyPr>
          <a:lstStyle/>
          <a:p>
            <a:r>
              <a:rPr lang="fr-FR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fr-FR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Organizers</a:t>
            </a:r>
            <a:r>
              <a:rPr lang="fr-FR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staff of the  Rencontres…….</a:t>
            </a:r>
          </a:p>
        </p:txBody>
      </p:sp>
    </p:spTree>
    <p:extLst>
      <p:ext uri="{BB962C8B-B14F-4D97-AF65-F5344CB8AC3E}">
        <p14:creationId xmlns:p14="http://schemas.microsoft.com/office/powerpoint/2010/main" val="254476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70858" y="376010"/>
            <a:ext cx="10515600" cy="1325563"/>
          </a:xfrm>
        </p:spPr>
        <p:txBody>
          <a:bodyPr/>
          <a:lstStyle/>
          <a:p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Backup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BCC52-54C2-4A43-AB59-DB8B18261A9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1" y="6454325"/>
            <a:ext cx="4114800" cy="365125"/>
          </a:xfrm>
        </p:spPr>
        <p:txBody>
          <a:bodyPr/>
          <a:lstStyle/>
          <a:p>
            <a:r>
              <a:rPr lang="nl-NL" dirty="0" smtClean="0"/>
              <a:t>S. </a:t>
            </a:r>
            <a:r>
              <a:rPr lang="nl-NL" dirty="0" err="1" smtClean="0"/>
              <a:t>Gascon-Shotkin</a:t>
            </a:r>
            <a:r>
              <a:rPr lang="nl-NL" dirty="0" smtClean="0"/>
              <a:t> La </a:t>
            </a:r>
            <a:r>
              <a:rPr lang="nl-NL" dirty="0" err="1" smtClean="0"/>
              <a:t>Thuile</a:t>
            </a:r>
            <a:r>
              <a:rPr lang="nl-NL" dirty="0"/>
              <a:t> </a:t>
            </a:r>
            <a:r>
              <a:rPr lang="nl-NL" dirty="0" smtClean="0"/>
              <a:t>11 </a:t>
            </a:r>
            <a:r>
              <a:rPr lang="nl-NL" dirty="0" err="1" smtClean="0"/>
              <a:t>March</a:t>
            </a:r>
            <a:r>
              <a:rPr lang="nl-NL" dirty="0" smtClean="0"/>
              <a:t>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255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BCC52-54C2-4A43-AB59-DB8B18261A9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1" y="6454325"/>
            <a:ext cx="4114800" cy="365125"/>
          </a:xfrm>
        </p:spPr>
        <p:txBody>
          <a:bodyPr/>
          <a:lstStyle/>
          <a:p>
            <a:r>
              <a:rPr lang="nl-NL" dirty="0" smtClean="0"/>
              <a:t>S. </a:t>
            </a:r>
            <a:r>
              <a:rPr lang="nl-NL" dirty="0" err="1" smtClean="0"/>
              <a:t>Gascon-Shotkin</a:t>
            </a:r>
            <a:r>
              <a:rPr lang="nl-NL" dirty="0" smtClean="0"/>
              <a:t> La </a:t>
            </a:r>
            <a:r>
              <a:rPr lang="nl-NL" dirty="0" err="1" smtClean="0"/>
              <a:t>Thuile</a:t>
            </a:r>
            <a:r>
              <a:rPr lang="nl-NL" dirty="0"/>
              <a:t> </a:t>
            </a:r>
            <a:r>
              <a:rPr lang="nl-NL" dirty="0" smtClean="0"/>
              <a:t>11 </a:t>
            </a:r>
            <a:r>
              <a:rPr lang="nl-NL" dirty="0" err="1" smtClean="0"/>
              <a:t>March</a:t>
            </a:r>
            <a:r>
              <a:rPr lang="nl-NL" dirty="0" smtClean="0"/>
              <a:t> 2016</a:t>
            </a:r>
            <a:endParaRPr lang="en-GB" dirty="0"/>
          </a:p>
        </p:txBody>
      </p:sp>
      <p:pic>
        <p:nvPicPr>
          <p:cNvPr id="1026" name="Picture 2" descr="https://twiki.cern.ch/twiki/pub/CMSPublic/Hig14042PaperTwiki/figaux_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873" y="1590236"/>
            <a:ext cx="6751701" cy="4845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325563"/>
          </a:xfrm>
        </p:spPr>
        <p:txBody>
          <a:bodyPr>
            <a:normAutofit/>
          </a:bodyPr>
          <a:lstStyle/>
          <a:p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2D L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ikelihood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scan of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normalized signal yield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S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≡ σ /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</a:t>
            </a:r>
            <a:r>
              <a:rPr lang="en-US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mH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125.09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GeV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5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BCC52-54C2-4A43-AB59-DB8B18261A9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1" y="6454325"/>
            <a:ext cx="4114800" cy="365125"/>
          </a:xfrm>
        </p:spPr>
        <p:txBody>
          <a:bodyPr/>
          <a:lstStyle/>
          <a:p>
            <a:r>
              <a:rPr lang="nl-NL" dirty="0" smtClean="0"/>
              <a:t>S. </a:t>
            </a:r>
            <a:r>
              <a:rPr lang="nl-NL" dirty="0" err="1" smtClean="0"/>
              <a:t>Gascon-Shotkin</a:t>
            </a:r>
            <a:r>
              <a:rPr lang="nl-NL" dirty="0" smtClean="0"/>
              <a:t> La </a:t>
            </a:r>
            <a:r>
              <a:rPr lang="nl-NL" dirty="0" err="1" smtClean="0"/>
              <a:t>Thuile</a:t>
            </a:r>
            <a:r>
              <a:rPr lang="nl-NL" dirty="0"/>
              <a:t> </a:t>
            </a:r>
            <a:r>
              <a:rPr lang="nl-NL" dirty="0" smtClean="0"/>
              <a:t>11 </a:t>
            </a:r>
            <a:r>
              <a:rPr lang="nl-NL" dirty="0" err="1" smtClean="0"/>
              <a:t>March</a:t>
            </a:r>
            <a:r>
              <a:rPr lang="nl-NL" dirty="0" smtClean="0"/>
              <a:t> 2016</a:t>
            </a:r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89" y="704849"/>
            <a:ext cx="8500110" cy="5853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272143" y="-196172"/>
            <a:ext cx="12605657" cy="1325563"/>
          </a:xfrm>
        </p:spPr>
        <p:txBody>
          <a:bodyPr>
            <a:normAutofit/>
          </a:bodyPr>
          <a:lstStyle/>
          <a:p>
            <a:r>
              <a:rPr lang="fr-FR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Individual</a:t>
            </a:r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ATLAS and CMS Signal </a:t>
            </a:r>
            <a:r>
              <a:rPr lang="fr-FR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Strengths</a:t>
            </a:r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fr-FR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Siginificances</a:t>
            </a:r>
            <a:endParaRPr lang="fr-F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7432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BCC52-54C2-4A43-AB59-DB8B18261A9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1" y="6454325"/>
            <a:ext cx="4114800" cy="365125"/>
          </a:xfrm>
        </p:spPr>
        <p:txBody>
          <a:bodyPr/>
          <a:lstStyle/>
          <a:p>
            <a:r>
              <a:rPr lang="nl-NL" dirty="0" smtClean="0">
                <a:solidFill>
                  <a:prstClr val="black">
                    <a:tint val="75000"/>
                  </a:prstClr>
                </a:solidFill>
              </a:rPr>
              <a:t>S. </a:t>
            </a:r>
            <a:r>
              <a:rPr lang="nl-NL" dirty="0" err="1" smtClean="0">
                <a:solidFill>
                  <a:prstClr val="black">
                    <a:tint val="75000"/>
                  </a:prstClr>
                </a:solidFill>
              </a:rPr>
              <a:t>Gascon-Shotkin</a:t>
            </a:r>
            <a:r>
              <a:rPr lang="nl-NL" dirty="0" smtClean="0">
                <a:solidFill>
                  <a:prstClr val="black">
                    <a:tint val="75000"/>
                  </a:prstClr>
                </a:solidFill>
              </a:rPr>
              <a:t> La </a:t>
            </a:r>
            <a:r>
              <a:rPr lang="nl-NL" dirty="0" err="1" smtClean="0">
                <a:solidFill>
                  <a:prstClr val="black">
                    <a:tint val="75000"/>
                  </a:prstClr>
                </a:solidFill>
              </a:rPr>
              <a:t>Thuile</a:t>
            </a:r>
            <a:r>
              <a:rPr lang="nl-NL" dirty="0">
                <a:solidFill>
                  <a:prstClr val="black">
                    <a:tint val="75000"/>
                  </a:prstClr>
                </a:solidFill>
              </a:rPr>
              <a:t> </a:t>
            </a:r>
            <a:r>
              <a:rPr lang="nl-NL" dirty="0" smtClean="0">
                <a:solidFill>
                  <a:prstClr val="black">
                    <a:tint val="75000"/>
                  </a:prstClr>
                </a:solidFill>
              </a:rPr>
              <a:t>11 </a:t>
            </a:r>
            <a:r>
              <a:rPr lang="nl-NL" dirty="0" err="1" smtClean="0">
                <a:solidFill>
                  <a:prstClr val="black">
                    <a:tint val="75000"/>
                  </a:prstClr>
                </a:solidFill>
              </a:rPr>
              <a:t>March</a:t>
            </a:r>
            <a:r>
              <a:rPr lang="nl-NL" dirty="0" smtClean="0">
                <a:solidFill>
                  <a:prstClr val="black">
                    <a:tint val="75000"/>
                  </a:prstClr>
                </a:solidFill>
              </a:rPr>
              <a:t> 2016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682" y="223157"/>
            <a:ext cx="8457438" cy="6085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325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BCC52-54C2-4A43-AB59-DB8B18261A9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1" y="6454325"/>
            <a:ext cx="4114800" cy="365125"/>
          </a:xfrm>
        </p:spPr>
        <p:txBody>
          <a:bodyPr/>
          <a:lstStyle/>
          <a:p>
            <a:r>
              <a:rPr lang="nl-NL" dirty="0" smtClean="0"/>
              <a:t>S. </a:t>
            </a:r>
            <a:r>
              <a:rPr lang="nl-NL" dirty="0" err="1" smtClean="0"/>
              <a:t>Gascon-Shotkin</a:t>
            </a:r>
            <a:r>
              <a:rPr lang="nl-NL" dirty="0" smtClean="0"/>
              <a:t> La </a:t>
            </a:r>
            <a:r>
              <a:rPr lang="nl-NL" dirty="0" err="1" smtClean="0"/>
              <a:t>Thuile</a:t>
            </a:r>
            <a:r>
              <a:rPr lang="nl-NL" dirty="0"/>
              <a:t> </a:t>
            </a:r>
            <a:r>
              <a:rPr lang="nl-NL" dirty="0" smtClean="0"/>
              <a:t>11 </a:t>
            </a:r>
            <a:r>
              <a:rPr lang="nl-NL" dirty="0" err="1" smtClean="0"/>
              <a:t>March</a:t>
            </a:r>
            <a:r>
              <a:rPr lang="nl-NL" dirty="0" smtClean="0"/>
              <a:t> 2016</a:t>
            </a:r>
            <a:endParaRPr lang="en-GB" dirty="0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272143" y="-196172"/>
            <a:ext cx="12605657" cy="1325563"/>
          </a:xfrm>
        </p:spPr>
        <p:txBody>
          <a:bodyPr>
            <a:normAutofit/>
          </a:bodyPr>
          <a:lstStyle/>
          <a:p>
            <a:r>
              <a:rPr lang="fr-FR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Parameters</a:t>
            </a:r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fr-FR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interest</a:t>
            </a:r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the 2 </a:t>
            </a:r>
            <a:r>
              <a:rPr lang="fr-FR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generic</a:t>
            </a:r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parametrizations</a:t>
            </a:r>
            <a:endParaRPr lang="fr-F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725" y="1681163"/>
            <a:ext cx="7448550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073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BCC52-54C2-4A43-AB59-DB8B18261A9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1" y="6454325"/>
            <a:ext cx="4114800" cy="365125"/>
          </a:xfrm>
        </p:spPr>
        <p:txBody>
          <a:bodyPr/>
          <a:lstStyle/>
          <a:p>
            <a:r>
              <a:rPr lang="nl-NL" dirty="0" smtClean="0"/>
              <a:t>S. </a:t>
            </a:r>
            <a:r>
              <a:rPr lang="nl-NL" dirty="0" err="1" smtClean="0"/>
              <a:t>Gascon-Shotkin</a:t>
            </a:r>
            <a:r>
              <a:rPr lang="nl-NL" dirty="0" smtClean="0"/>
              <a:t> La </a:t>
            </a:r>
            <a:r>
              <a:rPr lang="nl-NL" dirty="0" err="1" smtClean="0"/>
              <a:t>Thuile</a:t>
            </a:r>
            <a:r>
              <a:rPr lang="nl-NL" dirty="0"/>
              <a:t> </a:t>
            </a:r>
            <a:r>
              <a:rPr lang="nl-NL" dirty="0" smtClean="0"/>
              <a:t>11 </a:t>
            </a:r>
            <a:r>
              <a:rPr lang="nl-NL" dirty="0" err="1" smtClean="0"/>
              <a:t>March</a:t>
            </a:r>
            <a:r>
              <a:rPr lang="nl-NL" dirty="0" smtClean="0"/>
              <a:t> 2016</a:t>
            </a:r>
            <a:endParaRPr lang="en-GB" dirty="0"/>
          </a:p>
        </p:txBody>
      </p:sp>
      <p:pic>
        <p:nvPicPr>
          <p:cNvPr id="6" name="Picture 4" descr="http://cms-results.web.cern.ch/cms-results/public-results/preliminary-results/HIG-15-002/CMS-PAS-HIG-15-002_Figure_0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927" y="1101954"/>
            <a:ext cx="7203186" cy="5221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272143" y="-196172"/>
            <a:ext cx="12605657" cy="1325563"/>
          </a:xfrm>
        </p:spPr>
        <p:txBody>
          <a:bodyPr>
            <a:normAutofit/>
          </a:bodyPr>
          <a:lstStyle/>
          <a:p>
            <a:r>
              <a:rPr lang="fr-FR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Negative</a:t>
            </a:r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log-</a:t>
            </a:r>
            <a:r>
              <a:rPr lang="fr-FR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likelihood</a:t>
            </a:r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scan of </a:t>
            </a:r>
            <a:r>
              <a:rPr lang="fr-FR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</a:t>
            </a:r>
            <a:r>
              <a:rPr lang="fr-FR" sz="3600" baseline="30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bb</a:t>
            </a:r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/BR</a:t>
            </a:r>
            <a:r>
              <a:rPr lang="fr-FR" sz="36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ZZ</a:t>
            </a:r>
            <a:endParaRPr lang="fr-F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907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BCC52-54C2-4A43-AB59-DB8B18261A9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1" y="6454325"/>
            <a:ext cx="4114800" cy="365125"/>
          </a:xfrm>
        </p:spPr>
        <p:txBody>
          <a:bodyPr/>
          <a:lstStyle/>
          <a:p>
            <a:r>
              <a:rPr lang="nl-NL" dirty="0" smtClean="0"/>
              <a:t>S. </a:t>
            </a:r>
            <a:r>
              <a:rPr lang="nl-NL" dirty="0" err="1" smtClean="0"/>
              <a:t>Gascon-Shotkin</a:t>
            </a:r>
            <a:r>
              <a:rPr lang="nl-NL" dirty="0" smtClean="0"/>
              <a:t> La </a:t>
            </a:r>
            <a:r>
              <a:rPr lang="nl-NL" dirty="0" err="1" smtClean="0"/>
              <a:t>Thuile</a:t>
            </a:r>
            <a:r>
              <a:rPr lang="nl-NL" dirty="0"/>
              <a:t> </a:t>
            </a:r>
            <a:r>
              <a:rPr lang="nl-NL" dirty="0" smtClean="0"/>
              <a:t>11 </a:t>
            </a:r>
            <a:r>
              <a:rPr lang="nl-NL" dirty="0" err="1" smtClean="0"/>
              <a:t>March</a:t>
            </a:r>
            <a:r>
              <a:rPr lang="nl-NL" dirty="0" smtClean="0"/>
              <a:t> 2016</a:t>
            </a:r>
            <a:endParaRPr lang="en-GB" dirty="0"/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272143" y="-196172"/>
            <a:ext cx="12605657" cy="1325563"/>
          </a:xfrm>
        </p:spPr>
        <p:txBody>
          <a:bodyPr>
            <a:normAutofit/>
          </a:bodyPr>
          <a:lstStyle/>
          <a:p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Best-fit </a:t>
            </a:r>
            <a:r>
              <a:rPr lang="fr-F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alues </a:t>
            </a:r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</a:t>
            </a:r>
            <a:r>
              <a:rPr lang="fr-FR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k</a:t>
            </a:r>
            <a:r>
              <a:rPr lang="fr-FR" sz="3600" baseline="-25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gZ</a:t>
            </a:r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and the ratios of </a:t>
            </a:r>
            <a:r>
              <a:rPr lang="fr-FR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coupling</a:t>
            </a:r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fr-FR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modifiers</a:t>
            </a:r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l</a:t>
            </a:r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endParaRPr lang="fr-F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88" y="1066129"/>
            <a:ext cx="987742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062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5"/>
          <p:cNvSpPr>
            <a:spLocks noChangeArrowheads="1"/>
          </p:cNvSpPr>
          <p:nvPr/>
        </p:nvSpPr>
        <p:spPr bwMode="auto">
          <a:xfrm>
            <a:off x="0" y="-120209"/>
            <a:ext cx="11408643" cy="14465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1" rIns="91420" bIns="45711">
            <a:spAutoFit/>
          </a:bodyPr>
          <a:lstStyle/>
          <a:p>
            <a:pPr defTabSz="44917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sz="4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July </a:t>
            </a:r>
            <a:r>
              <a:rPr lang="en-US" sz="4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4 2012, 9:30 AM</a:t>
            </a:r>
            <a:r>
              <a:rPr lang="en-US" sz="4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…..A Higgs Boson</a:t>
            </a:r>
            <a:endParaRPr lang="en-US" sz="4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  <a:p>
            <a:pPr defTabSz="44917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fr-FR" sz="4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366606" name="Rectangle 14"/>
          <p:cNvSpPr>
            <a:spLocks noChangeArrowheads="1"/>
          </p:cNvSpPr>
          <p:nvPr/>
        </p:nvSpPr>
        <p:spPr bwMode="auto">
          <a:xfrm>
            <a:off x="5573761" y="698393"/>
            <a:ext cx="6182400" cy="677090"/>
          </a:xfrm>
          <a:prstGeom prst="rect">
            <a:avLst/>
          </a:prstGeom>
          <a:solidFill>
            <a:srgbClr val="9933FF">
              <a:alpha val="89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lIns="91420" tIns="45711" rIns="91420" bIns="45711">
            <a:spAutoFit/>
          </a:bodyPr>
          <a:lstStyle/>
          <a:p>
            <a:pPr defTabSz="44917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Blip>
                <a:blip r:embed="rId4"/>
              </a:buBlip>
              <a:defRPr/>
            </a:pPr>
            <a:r>
              <a:rPr lang="en-US" sz="19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“</a:t>
            </a:r>
            <a:r>
              <a:rPr lang="en-US" sz="19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This result constitutes evidence for the existence of a new massive state that decays into two photons.”</a:t>
            </a:r>
          </a:p>
        </p:txBody>
      </p:sp>
      <p:sp>
        <p:nvSpPr>
          <p:cNvPr id="26630" name="Espace réservé du numéro de diapositive 2"/>
          <p:cNvSpPr>
            <a:spLocks noGrp="1"/>
          </p:cNvSpPr>
          <p:nvPr>
            <p:ph type="sldNum" sz="quarter" idx="16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582" algn="l"/>
                <a:tab pos="896752" algn="l"/>
                <a:tab pos="1345920" algn="l"/>
                <a:tab pos="1795090" algn="l"/>
                <a:tab pos="2244260" algn="l"/>
                <a:tab pos="2693429" algn="l"/>
                <a:tab pos="3142598" algn="l"/>
                <a:tab pos="3591768" algn="l"/>
                <a:tab pos="4040937" algn="l"/>
                <a:tab pos="4490108" algn="l"/>
                <a:tab pos="4939276" algn="l"/>
                <a:tab pos="5388446" algn="l"/>
                <a:tab pos="5837614" algn="l"/>
                <a:tab pos="6286785" algn="l"/>
                <a:tab pos="6735952" algn="l"/>
                <a:tab pos="7185123" algn="l"/>
                <a:tab pos="7634292" algn="l"/>
                <a:tab pos="8083462" algn="l"/>
                <a:tab pos="8532630" algn="l"/>
                <a:tab pos="8981801" algn="l"/>
              </a:tabLst>
              <a:defRPr sz="1400">
                <a:solidFill>
                  <a:schemeClr val="bg1"/>
                </a:solidFill>
                <a:latin typeface="Symbol" pitchFamily="18" charset="2"/>
              </a:defRPr>
            </a:lvl1pPr>
            <a:lvl2pPr marL="742796" indent="-285692" eaLnBrk="0">
              <a:tabLst>
                <a:tab pos="0" algn="l"/>
                <a:tab pos="447582" algn="l"/>
                <a:tab pos="896752" algn="l"/>
                <a:tab pos="1345920" algn="l"/>
                <a:tab pos="1795090" algn="l"/>
                <a:tab pos="2244260" algn="l"/>
                <a:tab pos="2693429" algn="l"/>
                <a:tab pos="3142598" algn="l"/>
                <a:tab pos="3591768" algn="l"/>
                <a:tab pos="4040937" algn="l"/>
                <a:tab pos="4490108" algn="l"/>
                <a:tab pos="4939276" algn="l"/>
                <a:tab pos="5388446" algn="l"/>
                <a:tab pos="5837614" algn="l"/>
                <a:tab pos="6286785" algn="l"/>
                <a:tab pos="6735952" algn="l"/>
                <a:tab pos="7185123" algn="l"/>
                <a:tab pos="7634292" algn="l"/>
                <a:tab pos="8083462" algn="l"/>
                <a:tab pos="8532630" algn="l"/>
                <a:tab pos="8981801" algn="l"/>
              </a:tabLst>
              <a:defRPr sz="1400">
                <a:solidFill>
                  <a:schemeClr val="bg1"/>
                </a:solidFill>
                <a:latin typeface="Symbol" pitchFamily="18" charset="2"/>
              </a:defRPr>
            </a:lvl2pPr>
            <a:lvl3pPr marL="1142762" indent="-228552" eaLnBrk="0">
              <a:tabLst>
                <a:tab pos="0" algn="l"/>
                <a:tab pos="447582" algn="l"/>
                <a:tab pos="896752" algn="l"/>
                <a:tab pos="1345920" algn="l"/>
                <a:tab pos="1795090" algn="l"/>
                <a:tab pos="2244260" algn="l"/>
                <a:tab pos="2693429" algn="l"/>
                <a:tab pos="3142598" algn="l"/>
                <a:tab pos="3591768" algn="l"/>
                <a:tab pos="4040937" algn="l"/>
                <a:tab pos="4490108" algn="l"/>
                <a:tab pos="4939276" algn="l"/>
                <a:tab pos="5388446" algn="l"/>
                <a:tab pos="5837614" algn="l"/>
                <a:tab pos="6286785" algn="l"/>
                <a:tab pos="6735952" algn="l"/>
                <a:tab pos="7185123" algn="l"/>
                <a:tab pos="7634292" algn="l"/>
                <a:tab pos="8083462" algn="l"/>
                <a:tab pos="8532630" algn="l"/>
                <a:tab pos="8981801" algn="l"/>
              </a:tabLst>
              <a:defRPr sz="1400">
                <a:solidFill>
                  <a:schemeClr val="bg1"/>
                </a:solidFill>
                <a:latin typeface="Symbol" pitchFamily="18" charset="2"/>
              </a:defRPr>
            </a:lvl3pPr>
            <a:lvl4pPr marL="1599868" indent="-228552" eaLnBrk="0">
              <a:tabLst>
                <a:tab pos="0" algn="l"/>
                <a:tab pos="447582" algn="l"/>
                <a:tab pos="896752" algn="l"/>
                <a:tab pos="1345920" algn="l"/>
                <a:tab pos="1795090" algn="l"/>
                <a:tab pos="2244260" algn="l"/>
                <a:tab pos="2693429" algn="l"/>
                <a:tab pos="3142598" algn="l"/>
                <a:tab pos="3591768" algn="l"/>
                <a:tab pos="4040937" algn="l"/>
                <a:tab pos="4490108" algn="l"/>
                <a:tab pos="4939276" algn="l"/>
                <a:tab pos="5388446" algn="l"/>
                <a:tab pos="5837614" algn="l"/>
                <a:tab pos="6286785" algn="l"/>
                <a:tab pos="6735952" algn="l"/>
                <a:tab pos="7185123" algn="l"/>
                <a:tab pos="7634292" algn="l"/>
                <a:tab pos="8083462" algn="l"/>
                <a:tab pos="8532630" algn="l"/>
                <a:tab pos="8981801" algn="l"/>
              </a:tabLst>
              <a:defRPr sz="1400">
                <a:solidFill>
                  <a:schemeClr val="bg1"/>
                </a:solidFill>
                <a:latin typeface="Symbol" pitchFamily="18" charset="2"/>
              </a:defRPr>
            </a:lvl4pPr>
            <a:lvl5pPr marL="2056973" indent="-228552" eaLnBrk="0">
              <a:tabLst>
                <a:tab pos="0" algn="l"/>
                <a:tab pos="447582" algn="l"/>
                <a:tab pos="896752" algn="l"/>
                <a:tab pos="1345920" algn="l"/>
                <a:tab pos="1795090" algn="l"/>
                <a:tab pos="2244260" algn="l"/>
                <a:tab pos="2693429" algn="l"/>
                <a:tab pos="3142598" algn="l"/>
                <a:tab pos="3591768" algn="l"/>
                <a:tab pos="4040937" algn="l"/>
                <a:tab pos="4490108" algn="l"/>
                <a:tab pos="4939276" algn="l"/>
                <a:tab pos="5388446" algn="l"/>
                <a:tab pos="5837614" algn="l"/>
                <a:tab pos="6286785" algn="l"/>
                <a:tab pos="6735952" algn="l"/>
                <a:tab pos="7185123" algn="l"/>
                <a:tab pos="7634292" algn="l"/>
                <a:tab pos="8083462" algn="l"/>
                <a:tab pos="8532630" algn="l"/>
                <a:tab pos="8981801" algn="l"/>
              </a:tabLst>
              <a:defRPr sz="1400">
                <a:solidFill>
                  <a:schemeClr val="bg1"/>
                </a:solidFill>
                <a:latin typeface="Symbol" pitchFamily="18" charset="2"/>
              </a:defRPr>
            </a:lvl5pPr>
            <a:lvl6pPr marL="2514080" indent="-228552" defTabSz="44917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582" algn="l"/>
                <a:tab pos="896752" algn="l"/>
                <a:tab pos="1345920" algn="l"/>
                <a:tab pos="1795090" algn="l"/>
                <a:tab pos="2244260" algn="l"/>
                <a:tab pos="2693429" algn="l"/>
                <a:tab pos="3142598" algn="l"/>
                <a:tab pos="3591768" algn="l"/>
                <a:tab pos="4040937" algn="l"/>
                <a:tab pos="4490108" algn="l"/>
                <a:tab pos="4939276" algn="l"/>
                <a:tab pos="5388446" algn="l"/>
                <a:tab pos="5837614" algn="l"/>
                <a:tab pos="6286785" algn="l"/>
                <a:tab pos="6735952" algn="l"/>
                <a:tab pos="7185123" algn="l"/>
                <a:tab pos="7634292" algn="l"/>
                <a:tab pos="8083462" algn="l"/>
                <a:tab pos="8532630" algn="l"/>
                <a:tab pos="8981801" algn="l"/>
              </a:tabLst>
              <a:defRPr sz="1400">
                <a:solidFill>
                  <a:schemeClr val="bg1"/>
                </a:solidFill>
                <a:latin typeface="Symbol" pitchFamily="18" charset="2"/>
              </a:defRPr>
            </a:lvl6pPr>
            <a:lvl7pPr marL="2971184" indent="-228552" defTabSz="44917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582" algn="l"/>
                <a:tab pos="896752" algn="l"/>
                <a:tab pos="1345920" algn="l"/>
                <a:tab pos="1795090" algn="l"/>
                <a:tab pos="2244260" algn="l"/>
                <a:tab pos="2693429" algn="l"/>
                <a:tab pos="3142598" algn="l"/>
                <a:tab pos="3591768" algn="l"/>
                <a:tab pos="4040937" algn="l"/>
                <a:tab pos="4490108" algn="l"/>
                <a:tab pos="4939276" algn="l"/>
                <a:tab pos="5388446" algn="l"/>
                <a:tab pos="5837614" algn="l"/>
                <a:tab pos="6286785" algn="l"/>
                <a:tab pos="6735952" algn="l"/>
                <a:tab pos="7185123" algn="l"/>
                <a:tab pos="7634292" algn="l"/>
                <a:tab pos="8083462" algn="l"/>
                <a:tab pos="8532630" algn="l"/>
                <a:tab pos="8981801" algn="l"/>
              </a:tabLst>
              <a:defRPr sz="1400">
                <a:solidFill>
                  <a:schemeClr val="bg1"/>
                </a:solidFill>
                <a:latin typeface="Symbol" pitchFamily="18" charset="2"/>
              </a:defRPr>
            </a:lvl7pPr>
            <a:lvl8pPr marL="3428290" indent="-228552" defTabSz="44917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582" algn="l"/>
                <a:tab pos="896752" algn="l"/>
                <a:tab pos="1345920" algn="l"/>
                <a:tab pos="1795090" algn="l"/>
                <a:tab pos="2244260" algn="l"/>
                <a:tab pos="2693429" algn="l"/>
                <a:tab pos="3142598" algn="l"/>
                <a:tab pos="3591768" algn="l"/>
                <a:tab pos="4040937" algn="l"/>
                <a:tab pos="4490108" algn="l"/>
                <a:tab pos="4939276" algn="l"/>
                <a:tab pos="5388446" algn="l"/>
                <a:tab pos="5837614" algn="l"/>
                <a:tab pos="6286785" algn="l"/>
                <a:tab pos="6735952" algn="l"/>
                <a:tab pos="7185123" algn="l"/>
                <a:tab pos="7634292" algn="l"/>
                <a:tab pos="8083462" algn="l"/>
                <a:tab pos="8532630" algn="l"/>
                <a:tab pos="8981801" algn="l"/>
              </a:tabLst>
              <a:defRPr sz="1400">
                <a:solidFill>
                  <a:schemeClr val="bg1"/>
                </a:solidFill>
                <a:latin typeface="Symbol" pitchFamily="18" charset="2"/>
              </a:defRPr>
            </a:lvl8pPr>
            <a:lvl9pPr marL="3885394" indent="-228552" defTabSz="44917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582" algn="l"/>
                <a:tab pos="896752" algn="l"/>
                <a:tab pos="1345920" algn="l"/>
                <a:tab pos="1795090" algn="l"/>
                <a:tab pos="2244260" algn="l"/>
                <a:tab pos="2693429" algn="l"/>
                <a:tab pos="3142598" algn="l"/>
                <a:tab pos="3591768" algn="l"/>
                <a:tab pos="4040937" algn="l"/>
                <a:tab pos="4490108" algn="l"/>
                <a:tab pos="4939276" algn="l"/>
                <a:tab pos="5388446" algn="l"/>
                <a:tab pos="5837614" algn="l"/>
                <a:tab pos="6286785" algn="l"/>
                <a:tab pos="6735952" algn="l"/>
                <a:tab pos="7185123" algn="l"/>
                <a:tab pos="7634292" algn="l"/>
                <a:tab pos="8083462" algn="l"/>
                <a:tab pos="8532630" algn="l"/>
                <a:tab pos="8981801" algn="l"/>
              </a:tabLst>
              <a:defRPr sz="1400">
                <a:solidFill>
                  <a:schemeClr val="bg1"/>
                </a:solidFill>
                <a:latin typeface="Symbol" pitchFamily="18" charset="2"/>
              </a:defRPr>
            </a:lvl9pPr>
          </a:lstStyle>
          <a:p>
            <a:pPr eaLnBrk="1"/>
            <a:fld id="{F9469C3E-2E00-47D7-BEF0-97A97CFEA8E4}" type="slidenum">
              <a:rPr lang="en-GB" smtClean="0">
                <a:solidFill>
                  <a:srgbClr val="FFFFFF"/>
                </a:solidFill>
                <a:latin typeface="Times New Roman" pitchFamily="18" charset="0"/>
              </a:rPr>
              <a:pPr eaLnBrk="1"/>
              <a:t>3</a:t>
            </a:fld>
            <a:endParaRPr lang="en-GB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26631" name="Picture 8" descr="https://atlas.web.cern.ch/Atlas/GROUPS/PHYSICS/PAPERS/HIGG-2012-27/fig_00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721" y="1535206"/>
            <a:ext cx="4782721" cy="5095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173884" y="4572180"/>
            <a:ext cx="5747941" cy="672494"/>
          </a:xfrm>
          <a:prstGeom prst="rect">
            <a:avLst/>
          </a:prstGeom>
          <a:solidFill>
            <a:srgbClr val="9933FF">
              <a:alpha val="89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86869" tIns="43435" rIns="86869" bIns="43435">
            <a:spAutoFit/>
          </a:bodyPr>
          <a:lstStyle/>
          <a:p>
            <a:pPr defTabSz="426806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Blip>
                <a:blip r:embed="rId4"/>
              </a:buBlip>
              <a:defRPr/>
            </a:pPr>
            <a:r>
              <a:rPr lang="en-US" sz="19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“</a:t>
            </a:r>
            <a:r>
              <a:rPr lang="en-US" sz="19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Clear evidence for the production of a neutral boson …is presented.”</a:t>
            </a:r>
          </a:p>
        </p:txBody>
      </p:sp>
      <p:sp>
        <p:nvSpPr>
          <p:cNvPr id="2" name="AutoShape 2" descr="data:image/jpeg;base64,/9j/4AAQSkZJRgABAQAAAQABAAD/2wCEAAkGBxQSEhQUEhQWFhQXFBgYGBUYGBUYGBgZFxYXGBoYGBcaHSggGBwlHBYWITEiJSktLi4uHR8zODMsOigtLisBCgoKDg0OGxAQFywkHyQsLCwsLCwsLCwsLCwsLCwsLCwsLCwsLCwsLCwsLCwsLCwsLCwsLCwsLCwsLCwrLCw3LP/AABEIALgBEQMBIgACEQEDEQH/xAAcAAABBQEBAQAAAAAAAAAAAAAAAQMEBQYCBwj/xABCEAABAgQEBAQEBAQFAQkBAAABAhEAAyExBAUSQSJRYXEGE4GRMkKh8AdSsdEUIzPBYoKS4fFyJENjg5OissLiFf/EABkBAAMBAQEAAAAAAAAAAAAAAAABAgMEBf/EACERAQEAAgMAAwADAQAAAAAAAAABAhEDITESQVEEIjIT/9oADAMBAAIRAxEAPwDw6CEggAhYSCACFgggAhYBChMAAEWuUZJMnkaQyXYrU4SPXfsItfD3hnWBMnuEbIsVdSflTbqel42aVMAgJASnYA6Q4AoBa0YZ8snUOIGUeHZcggpZUwAHzCAqpSCyUmibtzi0kymUCp3cKcu43BrHcut7mwdq9aNZ/cerYUoFiCCk8uVtqxzXK31UhcbmRQDKcpQsFVd1IdQS53ID9bREwWajEyEIcAoUpnDhlEEpU97bhmhrO84l+WlCUa5iviQWOghT6aO9AmoY1IpV6XK5ivMUtnUpRUol6uav7v6w5j0Ntp4fzDy5ihNmaZi1AOuoKaFVKObMX59xYZrNmeeonjJ+HkUhyCagU2PMCKGUVLoQG4QxD3BDh6u4FhvtR7JGJ8sJBIASwAN2o6Q+w5bRlZ2qOf8A+ZOmYlMxYBWoBR1FJfiLMHrYetNo9AVMdlS+EH4mZtT1JDMVekYxGdmcNIkCYAAQSdJBcMpKgCRWr9CY0ORrnJT5ipZu9JjklyCaprtQ9Ym7+zi6xOC8xDT06nLhaE8STWpDlxU2aMxOyOYlJCaoNXJcVAsWBDHVfpQRssNmAdlAo7hgegVa7s7ROEpqoAc1I2Pp23jonHM51U708txskku3ESR8XxO6VA3Yniq14pcyw8uaFCbK85IUNJUoicgBwUeaA5B4b0Gn4THo+f5OAFLQlhZSbtqILjo4FQ24s8ZLE5cW1pNRV6uSOLd3ta0Z7uN1VevLc38OlJKpBUtNyhQAmJAFbcMzeqa/4RGdUiPY8xwJUCtg76qBq05MA3b9oz03JEYlQQt0TGCELSlAq/D5op5gq2p9f/U2k9OHNv1nY85IjgiLPNsrmSF6ZiWcOkiqVpNlIVZSTz9CxpFeUxvKk00IY7Ijkww5ggghgQrQkKVQAhEJCmEgAghYIAISFhIAIIIWACCCOkiABKY2fhzw5pSmfOTc8CDtY6lA93A9Tyjnwb4fCwcRNDoSRpQ4ckuyyDdAI6uRXrrpuJITcHUQqjDntpDOQN+XSOfk5PqHI4SnmWajVJqCx5M5D1djQGFSQaEVpSxuDQt+8C1cjQi5Ylh+lRtz6wqEVFQKXdq7VAvHOo9hHcOxskg0BYsEuaAe1oq/F2bmWhKEHjW/E4cDnzTQjdiXPQW8twolqAallWw+ZROzO9aEhL7xiJuIOKmrWH0kBIFqJ0l1JL1NyxFXblFYz7O11leAu44twb9aG20aTAy9FKdVNVq0cfLYkcxEDCy9F/sfZiww6wVHTWm+xu/0hZVKxUfKZYLm7O9mNSNn5F6GG8uwonYkKWD5ZUGB/JRnLbsYSedSHBc/CzMSAAHpzfe9YtcKtGmSlZCFJlhIV+ZBeoPNKqRlbpcXkyWmUucQPnAZvk0CjcmP1PKLTKsUNBSKpSHTudJdw+7UiPMwvnrSUKHmBIChQ6mspt6hj3iuweuRPCCNwQOhDN2dj6mM+/VtlhFJWKMdJ909ejGJqZLHgJG7XHoDFDlcxphag+Ep/KQ7ehcxfomOBzjs4LjlO/WWezyw4qAdm5xjMywJlqKTYgFwbgG9SzuWPfpG0Binz6QTL1bpZz/gcOPq/oOUX/Jw3jsuO9sNNw2kkF7luTEWb7uIrMwyt0KCTwqGpqhixYtsoOR6tGlnSnLgBnDvuAeIUs/+8Mqw5BpWhGlqFyDTcEbRwTJtYwOaygtOjEalpJKiaeYhanJWh6EEgOC2rpcYHNstVJXpUQoEOlaXKFjmkkA0NCDUEEEAiPZMxwIYltoy2dZaChclRBTqBSpj/LWQxmJId00CVC6khJAcBuvi5fplli8zUIbMT8wwa5S1S5idK0liPu4IYg7ggxCUI64g3BCmEigI62jmFhwBV4SAwkIFhIIIAIIIIAWAQQCAFAi78M5McTNYv5aRqmKGyeT8zYep2MVEpD2j2PIMuGDwgllhNmBKll/mvpO3C2lti8Zcufxhybc42WmWlAlkpAolNtDWAa4ZuoYxFA4gGahNd6O4bYtD0+bUljRQYmoatw13b0iKvtV6Ebc6b7V6e3IpJkIAYEXDgqcBlIoWSX+KxqLUaOlySCkagCQCyqXdqnmAC9qxFSpg4psWfmCNQsRQx2FaqgV963/tAEXxMkrkkI4VAjYlxSgIDhuI+sZXw3mCJakhQoVAq6h/hvy7RuFTQhClLZgGr1B25v8AWMjmeXfypk1SWUUgg6VEhKVy0JSGYJOk1KgXA5l40w1rVDaY/KRNk+bIOoJSCWuA1XHcc4z2HxKkk8/0s59njrwn4gmYNQEwpWhQ4agpWFAg7uCN6dDFvmuCQspmyqBQdrM7ijbXER/m6o9QRiiDUMdxuCHevpFpgcbLmyyhbarJ1EgVAYhQZiNwabxWycCqiKVNO5YM/tFplfhszpipYOlYTqlqJB1AGqTzIJETdCbO+Gs4mynloUkLqUBdw1eBZLKevCoVjUZTncnMmln+Ti0aiK0UXKqBRsVXSTTnaMnlUtClKk4gmRNDKlziFGWdVUhZbgBJBBPPtEYYLzlGZpWhaCSZkoLLaR8bgWJeptu1IDes4fhmlCuFZA1AdPnS9we1N7RYzZFlJoXcj16fdowWNE/FYWTN/iULVKqJqAUTA4Y6615Fm6xbZDm+NJIWETwmiiGQvYOGDHnVoeNwnR3bZSlU94MRLCgxsae9P7w1hsUFMySAXuwZmoR67QmMxQQFODYabcRJZhW7tfmI7LljcPemertmZ+G0KaoKSQQwKVBQUlyGsPdw8NIQ4Dmmpg5PIqBfax9abxIzic81V7/7k+4Hv78YOYKcw5I50O3S/pHk31ui4rCUL78mNR/xGXx2BB7hnZjSlRWsbsynSWe5SBUElnpzH7GKXF4RTOEg/VtlWuAP7xWNsFm3lPifKxMlFY/qyhbdckfqqX/8P+iuGWI9mzrBFCtaCApJBFHH/wCgagjkWjzHxHlokzeAESljVLdywspGogOUKdPoDvHocOe5pjlNKJUcw4oRwY6EkhYSFAgBDBCqhIASCFhIAIIIIAI6SI5juWKwBtvwtygTsWFr06ZIC9KnZayWSin+ZT7aXjd5higVqKbEkNV2O/Y93hfw9y0yMtCiCFTyZjNdIKQlQfYMCCLEnnEHEFrNqfUmxAYlwQoMXa28cPJl8sl66NKU1asoEA9iCQee30hoihY7hL7kGrNydN+kcpU4HWvM7e+0dA0ba4NadvVvYRJF8qrOwJubByA/NucElJB1B+EaiQ9ACHNKgdYeFwBzYCtS7UH9oqfEKV+SQlJId16b+WKn0t6Q52ejcyb/ABEzU5MtKuF/mI+dQ3/55x34pxgOGUAAypgcM7As+kmu7M/WI0jPZegcLJoly7AkdC+xrEfN5YCjLSdSFy5c1D7O5oXcBoqS7JKTg5S8MozOFWhJQN1KDBNebG+4ETslSRLYk0G7869tzFRkoSQ6y5DfFtbb73jR+anSGPKvJ25VakTkcTsPKCg7sQHc7KBBDNzoI3ErwvLnIGqi2JCk0aYG4m+YG9XoT2jziROU4AuC4JerCiTVmAoG5npGmmeJpmFSlRSyWpVwGBcdnaI8vavpm8dhPJxow60pQkh1ApVpJSDX8xS+pTJLFwNqWuRrmyMTjJkqeSZEwkyisrlzpQ4lga92sbj3ibnWN/iJMqZOCJjTiBNDFX82SslADfCjUlxUOIqvw8lKH8ZJBdCilL0IYKS4c1YpUoX94rf4Fv4mlIwmL1Shpkz0aikOAHBKgw+GzxL8NS0ic8maUqGzsJiTVJGqj1YpO/KkZ7xFmacRMdlKGkkE8OklSlMAp3ADNUUsNok+H8Hr0AgOEqcFnuCCKVILDem0Tl+nPx6OpRQvi4au9AKivS8LNmObgtUE6j8PE5rzjOid5FNKjS3ERegHpWJGMzEeUogkUIeuixJHQslrXUOcRMz0jzpjqUrrR3NASf0IHoI6lIV5kmYCQxXxAOP6akpcb1IBHWG5T+SlIAM1HFNFDqllInBXVwSim4ibLdJn+XpIBSpKVCmlaFKehGyR6AxHxu9nssnGqUlJSkhUvUrQSaKJppV8yQAb8w9oEqAM1cvUkrCFiWSpkqCleYkMbKDdC4MP4dGviRwHyUL03YzAt+4pTuIZwKlzFr4gFpSggM2oFwpZFrgClHiv7F0z+aYcHUwoo8JD8NCCDzBp7xhfEWWKXh5qCzyv+0S7OQwE1I7o0rb/AMMx6hjMKuZrWFJSpIl2SkOmYliohruCOXxUrGbzNK5akTlDUAQpTJACgykqSQwqpBmJOzvyjTjyuNKzbwuYmGDFx4iy7+HxE6TcS5ikg/mSDwq/zJ0q9YqFR6EYuYVMBgBi4AowkdLEcwUCCCCECQphIWACJWWYczJiEC61pSO6iAPqYixf+CJWrGyH1MmYFq0jUrTLdatKdyyTSJyvRx73mWH8rDy5SRREpHwiiqaTpU12AvzjHZiONWrqNTaagCuk89+8bDPcQmaErlklBAYlwFJKQUqD1Iq3Oh7xk8WrUz0qXN/pz51jg+13xVrQQWVRno1R3HoPsR3Lr7e3eGlO9bfv1h5Jdw9y/q36xSUvDmjuxHdxZi/f1BHaGsRMZCiRRIBYuxowJFhdn6w/K36j7Z6kUIeOpkoKGkgMqjc0m4CqlNr/AKxPlUyXhdAmHWVV1AgJYAMoKTtSun6wZ9gBh8RLKWCFJILAAA1p9X+sVicTNw85YmE6yrjBetQxOxBuO0ejy8lGPwUy2tKkmU1S9iTzvUD0jTLcu/omSw2X1INCCx7ijRc4HBliKGrNu2lRP0B+kZ7LMSoK8tY4gQk8xtvT6i0aTDYlPlmpTMBIYi6VMxfYglQictiLrw/gBM8wkaglNBZybM3VveLzE5DLmYReoAFCFFy5HwEP7n6Rm/DOZmVNTyJSlVdlEJJPqX6PHoOVYyViRPkaxrq6KOEmgLEVD3iMMd5aVvUecInLxiEypYlypiZgEuShOmXpCRxa3LOUkttzNIc8PS5yzPlhLJVMV505itJVXzEAoAJ1CmoNpr3iFnXhTEYSYU+c8tThOmiiCSAFNfkW7RsPDU0MSEBISl/LQDtfSCd++x5QsuhGSxGM0TfMEggebYmjJSkaa19TS1KRP8NeIkomjzJJaoKklzUuTpN+w5Rsc2yeWolg9C33vSKPL8qBmLUoE0Sz1783ZvqIVyn2emoxGa4cp4SFqYHSjiUxVpe7BzZyIz2Z4cgFGokMog1DkkAvyLuG/wAJvF3iZuHRJOjSFbHQEqcsnkHoWLVjOGcCwfYKIcsSS5Y2FK7HpBnd04ewStU0AHStadDOwUANTBmBspgw+sTMLI1EIEwgKHlpS7a/JSo6bVIBYc2UNoqiBM0p4khSk8YCj5ZHE6t0F9ICrOq8WeMxQnS0OTLmJXpUQzAApUJgewJSFP8AKoEPWsyGlollakqCyFK1ISoEgnTUihtTs4hyXJ16P5in8tZSQSlWlKhqqLgnY0MNzJ3nS5QWChfmaVNRigBWuWR+ZIBDWJh+ViXmIWRpPlTJZAHCS6dJH+E6T2IIgkn6HE3BeZoIWQryNTgrGqUVUFdwFAkc+8ZvMUksC7XANWKmdiRZx9TGsw03T5eqjYQyzSywZVPofsxmM5lM7WFRQ2e3K9fWHdbmg8k8d4IomSphtMlN2MgmS3/pold3eMkqPRfH8hKsOiaBxDEqSeTTJSVNyFZR+sedrj0eO7xjC+myYIIUCNCCjCQGEgBYISCACCCCAFjcfhHhlTMxlJSQHTM1PujQdQvciMOI9K/AqUFZiD+WRMItQuhP6KI9YjPw49IzmSJSfLSTpQNIB20OaDkSQ3Y8jGXxkxlOCQb9jt2o3ONb4mUSVOz1o7hw4sQ26tt3jH41NAe7jlbb1HsY4Z6uoJ/3FrU/eOkp++4ENpB22b9W/WHkGlOnM/df1iiSJK2YirE0IFyPrv2MTEW5vVuRqwJoGt6HpEEMdtqxMkIZwbENUUAO9i4q/wC8RTYbO8OZ61ziSPLWhBTpqEORwmz2YFne9I1fgfHKSUhKiOPhegYP8XKkZDCYgDEKUpI/qKVo1UDKPCN02IvYjvFxlOOCJZTuSoHqlbEexH1jXOdaLfaRn+C1YucliCJqkGgB06hxEb7F4dwizMKBNfXqSkk3YJDVvRv+Y5x2bgzEGcpImBkKXU6mTpGpnctpB5xEmZkFL4AL8JVbpf1haoanD5U0yW51pWVJoxLhVurggh+cTsbgzhcbJmIcBjqd7BhzJF+djGUkT5i1y5a6lLABPDVJF9QqWcc3btGgzCcVEOokfme/CA9t/t4zssVFrnOYCetamqG0MGbSdVKuCSAXbbqXn+GpbJejlnrsRSnd69YyWFUSebEVDc7Hox/SNjkxIASB8TDnvT1tGeSosMfNSH1OR/erEci9HidkMwKc7/Xdn9BFNipqVsHclwwpa+oH4ap/aJ8jGS8LK1LcklkoHxLVYBA3MPius90svB4jwImqSlCgmYE69Fah9L3YG/d4x+IkFBFCCCCCHBobjtWPQMlwqyVYicGnTA2kEtLlg8KBzO5O5MZnxfhvKmAgDSTqCS7V+ICripJDb87Rty8d18/0scvpWyFpIZzpUKKer/AtJaqX0ame9ept5azpJuavfa/q1fWKTAI1zJaARx0D868JLM9N7vFvg0kiYKHywnWKvxVAtd6RzWVbmTLAWFSw6BKC5iCAk6jwjSW/wgdGifhFJMwBv5axKKKMypgmKUCbEk6S1Lv80RsNKQsIKVMojUhIUtJUlVWFnJDuAeUcYVCRNC9ZS62J1LZSkKUlyB0SKqtSGFo4KKfl1dtwDuOTc4z+bq0qVSrMHd6ir8wKxaSJ6XKCSASpKSQSHergbO9ehiqzHEJUoatYSXKTpemo8TNVNPbpCk7NhPFsp8vnlm04jDq9SJ6f0WKR5dMj1bxiQMFigLGZhmPUKVW56/7WjymZHo8H+WGfpqFHSBoI6IkhghVQkKgQQkEAEEEEAKI9F/BCeE5kgG6pcxKepIdn7A+0edCN1+DuMErNMMTZSlI/1oUkfUiJyOPYM+PEVdaWsD16F/Rox+Yj/Yt6RvvE8hlFt69gzMPb6mMDj6gCrEhzuATVurPHBrWVi/pAMh5fmioCilXMU4SeigFN2MPJkkGWkMSvSxdLcbKYqsW1c94ewU8y1Ekukyykix4aoKSkcK0qCSD0POIsmfq8vWgkyxLTcMry1B35OkH1iiSJfZT6CpqD5wkNWt/pFvMwwCAUFwEoU9ikTGI1VZLEkV5i70o0yX3NAQkvVJ1JUCAX2f1MWwmia6wCmYUATEgHSpj8SW2f5flq1IiqUOZ+HpM4ksZa6jUlqqAsRTbTzuTvFdO8IK1Hy5rJUaJHuEgk1Owf+8ambLoHFCAoHZSTUEdL/YMdIGoU7Nc0Yt2v7GHM7C0wE3Kp+HJLKYkpC2BaqTuHSv4eIMQ8MYaYaCimYaSlmLVFDehfnvWPQxNS6QwFCkqZyXvqo5F2o49Ig51kkubL1IGiakshQA4youyuwYfXelzk/S0zGGxZEwa2BYqC3UXLg6TdjS/XrGplzdUthYKHEKO4LUP3QRkMRuFpKZqFEKDM233SLnLMQdLe/wB8oMoI0uHPE99YqkU9GHYGlLReYaeCkJFAA9RYps3IuBWMzhFOQW4QbV7xcYvFJkp1moDAJADqKqsnZx+0YZTdXFpjMwTIAmKDqIASkGqlNU1qz+wMTcgy9ZmGfiS8zZO0sE8ITysqu8UWQ4VU2Z5048VGT8qUk0CfUVMaxU8Jbm1PR6Qp0frRS1ikQM7wiZ6CjeoCqHS4Z2NDty7xVnNmS71AJYXuAD2qPcRY5LMKypRNjQVr1rcMRHXOb/p/TTP4/HtiMZgVSJ0xJB0qlny1pNASRUPWg1M5o8ScHmjTApdpiZkuaWAKlEEpWwdjqQmgJAcxps9y8LT/ADBw7LDakVckgDiDvSMnicCuU6TVDEhVCCARUEW2ezRz5y41c7TMFigpGHJSpKkBJUXFVy9JG5JCgkh25dYlYCbqRoXL1ATDxJ0sZc1ZUXH+ElVncNFbkWIExX8OtXEV+YhVKsHMkk3cpDdNQibImKIM5K9KgtQUkJSUpJUAZek2ZKUKbcVDGIsqjsycUiWhaCUpXwzAQWSpT8VjwusOAaV2MVOaYpkplqQSlDBKwU1lu6QeSgktR7bWixXOWtCpbDzkkBItqlzNS0qd2LENW2kc4axhZGIlvRCJCQTQtqm8R7k+0H2Hm/jaeBhJoD8c+TpHQJnqv/pjzOZG8/ECY0uUijmbMUWH5EpSK/8AmKp0jBrj0OGf1Y5em4BBCpEbpBjmFghAkEEEAEELCQAsT8nxZlTUTE/EhaVp7pIUPqIr4dkqYwrNw4+qM3UJycJNlKZExUpSVXoplBxvtGTzOSDpmISU/wA6WmfKCvgUZg0nqhYqCeezwfhdnBxeATIZKpmEWkjU5CkFepIYdNaf8o9HM/llM8TkBj5jkOQFJAB0Ka9K9HBji5PVzxTZlhuKaofCmcZSKAfCAXJ3VpKam9TeI+GHmIny1lymQqbLWfiCkFJUkkfECCb2ajRLx2LUVzFIA0rKlKQXS5L6VuPhVpW3IxAkuUqBAdQbrUJpqZ2oPsl5CflpeelMtSg8uspeoiY0p9Gk3NHoXpw1aHcKE+XJ0zFoV5CwX8zRMZS2ZtlJcWZ4jYXFq8xK3CVywlSSBukaTelEh7XeH8snrQJWpKFol8Pw10kk31DiYk7QqbtKlCRh1IuJRYXAaes0u2w9THCl6VOl0gFw5DhiGcsxMc4fEzJeioKEKIAUgFJ4isgnf4n/AMw6Ex8Ritaio/C/wjl+0LQSdQHE7FJKqOCG0sQXrxE094sPDuG1pXNmfAhyn/TpJDli1D7RTavNVo24WL2AdwRu/CBZm6xrcRNTLkBGoBKJfmEmiSqiUyySdz+g6wrQ868U4FSgcS4KXShQcUTpTp7NqYjboxaFlJJDh9Jpy1Bwajk4ETsTi1Lw/lk6ZPmalULqUGIBO7PbqImzcsXJEsrTpStOpJcEFL3BBaNPpKSCJadSyyWJ7iqQRzq4p1h/KMOrEHzJlBZAPygln5m9QIp0zDiFAn+mFDSNlH8x9QPrG0wvBLSkHezHkGc7jbnTrGeV0qJeEV5YIApfsRUU77QTsVX616AP3F6xAMw6iAaO3oC2/aDMZlurG+9duz+8ZaWkyCZigjnTcMSaH0DxpMPmKUaUpLByDtUEg37e0Z/KpgSlS1CpB4nDpNGdNyCNVRZhEJGJ1l9T1IYi1aPSoI3hzc8GtvR04gP6b7c/7RBx2AuZbMq6CCUK6sPh7hohZZjAtIcm5u7l6X9B9YtpWINX6Vpzq3ZvrHROSck1kjWvGRnZMCFCWFgpVr0EpCwdTky1AOpiKFnFKUiLMJM1Ux1JWouoJUoJJKdJdL6XIHJ6xup2DEyoLKFQRcdbXeKjM8sK31JGu9BwzGL7uNVGIsXiM+PLE5lKoZyTrTMU5UNSWLhx8K0kEWLdXDRWY+d/UYk6mBNa6LX/AOoxY4pWkM7gktzHEXIBsS5cPFLmamSKgc9mHN7Xf25Rnj6qvM/HWLC5yUguJcsJN21KUpZ+ikCn5Yyyom5nifNmLmH51FXYE0HoGEQVR6mM1NOeuYUGEgigIIIIASCFggBIIUwkAEdpMcR0IA3f4T56MLjpeotLmgyl8mX8J9FBP1j2DxBhmpyLDmzH3L8+lo+a8OtiI+j/AA5mv8fgJM8l5iWRNIFlJoVNz0kK6uY5efH7Xiyk6QLuNIoWO5SSnmWP20NSwwDEbEhuSiQKi9qiLXH4ZhYXvten6HveKpcrcEbuPY35fsYwl2qx1Ll6nZNnNOQ5jYVh6WwFi9tu9Yblpe1GJe9NTC+wsL7nnDq0kGjl/WlXoOjmChFxyuEB7rDbJPN/QCsQJk4h0vUlz0vHeNxQYqV8KXYc1O1BzpHOTYUzF6lAkkuRyH20PyEcQtMrScQhQlE/1E3dwzkfBaJPiXNUpVLmy5wmynSC5BLgK06wLsCbi8XHihSZOD8tSXVMXw8w1Qeooke8ZgKbz8OkEJMpEpSQxClPrmLs4ACQRyO7Qse+zq+lZSZmUTVpT5ivO1pT8wQHCiOrHUeYT0itnZsMVgcLIBOqSpQUbEy/lD929o5n5xMGGVg5ZpMbWrdCQr4OhLf6SOcd5VgEoYC1K7hmf7aKt1CSsDhQhDkciBRrke7ghodTjNS2HYEc+cdYqYWSiWONRoPhGpwQQdSWo4AdmMV2U5giTOMueFIXuFhmcagQaguPd4zs32bTzpYloAIru7/d2hvy/MmISNwluYJvELMszSX0kEMwY/t92i98OzkIlKnKq40pFOz27RGlbQs9n6UeUlyxCRuWTy/bkBFLgptb0D/Wg7xM8TEJatDW3NzX75xX4FLh26BVh9L94qTor61eAxYHYAhtr0N73ixx2cCXoQka5qjpCHZjqCXV+UGpcxjMJmBSHBc7CjWoLv8AnJowbrS+8Oy3GtTlZU5JArRTjsH92IidaVvbVZfhlrAM+aoqaoSVIQKuQGLnk5Nm6xOm5W4pMmDuoqD82NfYxAw+INgCeoblyftTrEzVPABTptav2PrHTx5Y2auO2dl36p85ydS01A1pDDSzL5U2V/zHlXj7HeVLUj5lDT6H4j7U9Y90kLWqk1IHUEiv6iPm/wDFDN5eJx0xUn+mngB/MQTqWOhNugB3iseKfLcFy6YmaYYVD0wwyY6ozJBBBDAggggBIIWCACEghYASFEJCiAHEmPSfwb8TDD4nyJqmk4hkXomZZCj3+F+o5R5oIfkzGicps30f4gy8oALdCOoJZ25gFh16mMsU1p9fb3v9mJ/4deKU4+SnDT1H+IkpOkkl50tIHFqP/eJFDzFecP4vClClXuC7M7fMKO/MbGOHPH41pO1SmWSLcnbqXDt1aFxMxkkkUCdVGqAkubNRj9YmSZIGvbYGxBuDatAX7xmvF2Ya1+WigupmapKtIawck+sKd0XqK6UrX/0gp0hqqUNTl9vitvTlG98I4DhDgOosx/KaGMnk2BC5qUpLpBuHqNi0eiYjEDCyTOUDwAsKVLEIDjqR9YM/wY/rJeJ54xGYIlJbRJZPR7l+1R6Rm8bjj5q/LbWskg0OkElyT6s28cyMwMoLmGs1YUA9ypQb/wC0P5Tha6mAWpidIYCgZhtFyaL1LyvBhKQBUvVW5cD7frF0sBgEhyG57c22MOZfgvmI3cl+7uBtQn7EMYpelRNuE1SdiCfWj0Nw8Z27pzpCxZCj60BrYMB7Bo12Bw6MamWVJHnS0APT+YkAM9qginSMUFuo2YH0Iu4O4Yj3jWZIRL0MBS7BixJud4WXQiN4ryGV5IeWkK3KSUl2Z2FHLAHdh0ip8OyvLSUAlip9JVWgBLOeTt2N6x6B4slCdIE5FgHUOhsX5O3vGOymWdaRX6N0/vDy66OIfiaY+k9nq9WG4pd4n4bCthEr6kqcUobHZi31MVHiUK16QCQVMOpBBboag+sarOGlZXNVUESgkPQ6jRmu4L0ha6g+2JypRXN4aB2d99PEQWDC9P1jc5IlWoBJPw250sRuwdgefSMLlMlSJVASEAqNH0igKqWFvsxvPA+Yyp4KX4w5bfpDzm6MWgwE/StI2Jv99Y0yIxec5jKwyvMmqZINqkk34Um92eMb4k/E+YpB8hpcshqfHc8LtcgAuKAHnGv8fK4yzSc5K0P4t+MBhZCsPJX/AD5wZRB/poZlHoVWHqY+ep63iVmGOVNUVrJKibmK+YqOrGfqKaXDRjpUcxZCEhYIAIIISACCFggAMJCmEgAhRCQsAKI6BjiFBgCbg8WpCgpKikixBYjsRaPePCPiSXmUhlKAxaEkrQWAm3IVLHJ2BSKinQx8+AxLweMVLUlSSQpJBBFwRYiM8+OZRUunvWZYXSDsXJbYpHzDrfp9Y82RMMyZMUaus/rF0jx//F4byp7IxDsZzhKFpIOon8qyDpYULuGNCxgcvAxRl7GWFUu1Oe7N77xyzG4+qt22HgvLWOogbNtEX8WcyShEuSkip1kc2K0seTEeurpXUZBLEtBVMPDLSCo/lSOI3NmrzcG7sPIvFGZKxuKVNIaXqVoJHy6jvc/2hYY77O3RjL8P5i9ZepZILOxoBye0a/LMIagg2awu+/8A7vWKvL8uUlWhqi4pQd42mVYcBAIsWN6O1D3ALevZ1nSxjnEI8tFqAU6lhYbVL7/3jNY6Y4frXnf9bxp83xMtCSDMDn5XdVySyb9fflGQnqUSRRizHu73/vE4RWSJLnJRVRABJ7E9ItZOOnqH8pGkCmtfT8qdzXe8Q5OESlyUhyRxGpDO4ANKuPaLmR8DfuL9PvaKy0mOlTlolK1TZi3oahKGSxHAKb7iwF9rTwrJC5odxw26i/o/2IoscogVBIoOTfTk8WPhHElE1NNrOwb2LVJ2iddKQ/GqNKyk/ED0Yp7b27Natp3jDGg5dh5QfVMVLWp30lKHokGj6mdu5iw/ELAhwvmCC4BukhwDuxcVuBGOznHPh8MkfEgTgElLvxSnUSSyWDBw5dxRw94wq4RM0LR5Sx5qShQ0qqQpLqSzVLFiLAisWqM+kSJqv4ZAmT1LUUBLCWgEEl1XOkCzbGMng8MpaiEkhBKQtWpImLBIBEvUQL7OO8R8T5eETxspag6A4JILsSAabGppF/DadrDNsRNmBWJxawoElLF6FnASgEMdwLULihjFY7HKmqKlEmpNSTcuS5uTuYTMMyXOVqWom7DYPyEQyY6MMNJKtUMqMdKMNkxoTkwkKYSGBBBAIQK0JBCQwIIIIAUwkEEICCCCGCwsJBACx0DBBCDoLi/8M+JV4aciYf5iUjSUKPym4B26bQQRNkvVNv8AxB4+w82UhEnUnzAnzXASoBK0/wAvU7EgAkKrtZy2XwWIQlFUqmLWsDzBq0Aq0lisjSFABRLvfpVYIxuEh31OTjsWlRCEJkuaK+IKJsxJZi9z3iyyKVNnUXPWdSg6UFMsU1JDsm/xE1A4k7vBBGWXUE9aLE4RMpKglPcu7sVMTz+K/WKZSmPVjUULmhcdQ8EERF08hJIb6Ny/vE2WijUPoHF3BH3tyokEI4i44Fg/I8rw5kR40Elgl2JYUdjvS9feCCD6L7egeIcL5mHDs4AZT0BFTxWFjfpWPGsrxCCqbNmFKSRpGrQ2lLFIUCCkuU1etq0ggjXGdpyVOc+KAHRhyrToCCVOzBiyUueEKcgG0ZOZNKiSS5NyYII6scZEuHhCYIIoiExwYIIA5ggghgkdPSCCCAkEEEAJBBBAH//Z"/>
          <p:cNvSpPr>
            <a:spLocks noChangeAspect="1" noChangeArrowheads="1"/>
          </p:cNvSpPr>
          <p:nvPr/>
        </p:nvSpPr>
        <p:spPr bwMode="auto">
          <a:xfrm>
            <a:off x="188160" y="-131054"/>
            <a:ext cx="368640" cy="276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defTabSz="44917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fr-FR" sz="1400">
              <a:solidFill>
                <a:srgbClr val="FFFFFF"/>
              </a:solidFill>
              <a:latin typeface="Symbol" pitchFamily="18" charset="2"/>
            </a:endParaRPr>
          </a:p>
        </p:txBody>
      </p:sp>
      <p:pic>
        <p:nvPicPr>
          <p:cNvPr id="4100" name="Picture 4" descr="http://s1.ibtimes.com/sites/www.ibtimes.com/files/styles/v2_article_large/public/2013/10/08/nobelprize.jpg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" y="5233174"/>
            <a:ext cx="3146342" cy="159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e 2"/>
          <p:cNvGrpSpPr/>
          <p:nvPr/>
        </p:nvGrpSpPr>
        <p:grpSpPr>
          <a:xfrm>
            <a:off x="173881" y="574224"/>
            <a:ext cx="4720201" cy="3965137"/>
            <a:chOff x="143768" y="632971"/>
            <a:chExt cx="3902770" cy="4370829"/>
          </a:xfrm>
        </p:grpSpPr>
        <p:pic>
          <p:nvPicPr>
            <p:cNvPr id="26628" name="Picture 1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463" y="1003300"/>
              <a:ext cx="3902075" cy="400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143768" y="632971"/>
              <a:ext cx="2120905" cy="390157"/>
            </a:xfrm>
            <a:prstGeom prst="rect">
              <a:avLst/>
            </a:prstGeom>
            <a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harpenSoften amount="100000"/>
                        </a14:imgEffect>
                        <a14:imgEffect>
                          <a14:brightnessContrast bright="-40000" contrast="40000"/>
                        </a14:imgEffect>
                      </a14:imgLayer>
                    </a14:imgProps>
                  </a:ext>
                </a:extLst>
              </a:blip>
              <a:tile tx="0" ty="0" sx="100000" sy="100000" flip="none" algn="tl"/>
            </a:blipFill>
          </p:spPr>
          <p:txBody>
            <a:bodyPr wrap="none">
              <a:spAutoFit/>
            </a:bodyPr>
            <a:lstStyle/>
            <a:p>
              <a:pPr defTabSz="44917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r>
                <a:rPr lang="en-US" sz="1700" b="1" i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Phys. </a:t>
              </a:r>
              <a:r>
                <a:rPr lang="en-US" sz="1700" b="1" i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Lett</a:t>
              </a:r>
              <a:r>
                <a:rPr lang="en-US" sz="1700" b="1" i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 B716 (2012)</a:t>
              </a:r>
              <a:endParaRPr lang="fr-FR" sz="17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3146042" y="5323408"/>
            <a:ext cx="3646677" cy="1472713"/>
          </a:xfrm>
          <a:prstGeom prst="rect">
            <a:avLst/>
          </a:prstGeom>
          <a:solidFill>
            <a:srgbClr val="9933FF">
              <a:alpha val="89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86869" tIns="43435" rIns="86869" bIns="43435">
            <a:spAutoFit/>
          </a:bodyPr>
          <a:lstStyle/>
          <a:p>
            <a:pPr defTabSz="426806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Blip>
                <a:blip r:embed="rId4"/>
              </a:buBlip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Goal for Runs 1-2 of the LHC and beyond: </a:t>
            </a:r>
          </a:p>
          <a:p>
            <a:pPr lvl="1" defTabSz="426806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Blip>
                <a:blip r:embed="rId4"/>
              </a:buBlip>
              <a:defRPr/>
            </a:pP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Measure its mass and other properties including couplings </a:t>
            </a:r>
          </a:p>
          <a:p>
            <a:pPr marL="780982" lvl="2" indent="-192048" defTabSz="426806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Blip>
                <a:blip r:embed="rId4"/>
              </a:buBlip>
              <a:defRPr/>
            </a:pP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Is 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it alone?</a:t>
            </a:r>
          </a:p>
        </p:txBody>
      </p:sp>
      <p:sp>
        <p:nvSpPr>
          <p:cNvPr id="15" name="Espace réservé du pied de page 4"/>
          <p:cNvSpPr txBox="1">
            <a:spLocks/>
          </p:cNvSpPr>
          <p:nvPr/>
        </p:nvSpPr>
        <p:spPr>
          <a:xfrm>
            <a:off x="6172257" y="651964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 smtClean="0">
                <a:solidFill>
                  <a:schemeClr val="bg1"/>
                </a:solidFill>
                <a:latin typeface="Calibri" panose="020F0502020204030204"/>
              </a:rPr>
              <a:t>S. </a:t>
            </a:r>
            <a:r>
              <a:rPr lang="nl-NL" dirty="0" err="1" smtClean="0">
                <a:solidFill>
                  <a:schemeClr val="bg1"/>
                </a:solidFill>
                <a:latin typeface="Calibri" panose="020F0502020204030204"/>
              </a:rPr>
              <a:t>Gascon-Shotkin</a:t>
            </a:r>
            <a:r>
              <a:rPr lang="nl-NL" dirty="0" smtClean="0">
                <a:solidFill>
                  <a:schemeClr val="bg1"/>
                </a:solidFill>
                <a:latin typeface="Calibri" panose="020F0502020204030204"/>
              </a:rPr>
              <a:t> La </a:t>
            </a:r>
            <a:r>
              <a:rPr lang="nl-NL" dirty="0" err="1" smtClean="0">
                <a:solidFill>
                  <a:schemeClr val="bg1"/>
                </a:solidFill>
                <a:latin typeface="Calibri" panose="020F0502020204030204"/>
              </a:rPr>
              <a:t>Thuile</a:t>
            </a:r>
            <a:r>
              <a:rPr lang="nl-NL" dirty="0" smtClean="0">
                <a:solidFill>
                  <a:schemeClr val="bg1"/>
                </a:solidFill>
                <a:latin typeface="Calibri" panose="020F0502020204030204"/>
              </a:rPr>
              <a:t> 11 </a:t>
            </a:r>
            <a:r>
              <a:rPr lang="nl-NL" dirty="0" err="1" smtClean="0">
                <a:solidFill>
                  <a:schemeClr val="bg1"/>
                </a:solidFill>
                <a:latin typeface="Calibri" panose="020F0502020204030204"/>
              </a:rPr>
              <a:t>March</a:t>
            </a:r>
            <a:r>
              <a:rPr lang="nl-NL" dirty="0" smtClean="0">
                <a:solidFill>
                  <a:schemeClr val="bg1"/>
                </a:solidFill>
                <a:latin typeface="Calibri" panose="020F0502020204030204"/>
              </a:rPr>
              <a:t> 2016</a:t>
            </a:r>
            <a:endParaRPr lang="en-GB" dirty="0">
              <a:solidFill>
                <a:schemeClr val="bg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753479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6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6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66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6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6606" grpId="0" animBg="1"/>
      <p:bldP spid="8" grpId="0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BCC52-54C2-4A43-AB59-DB8B18261A9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1" y="6454325"/>
            <a:ext cx="4114800" cy="365125"/>
          </a:xfrm>
        </p:spPr>
        <p:txBody>
          <a:bodyPr/>
          <a:lstStyle/>
          <a:p>
            <a:r>
              <a:rPr lang="nl-NL" dirty="0" smtClean="0"/>
              <a:t>S. </a:t>
            </a:r>
            <a:r>
              <a:rPr lang="nl-NL" dirty="0" err="1" smtClean="0"/>
              <a:t>Gascon-Shotkin</a:t>
            </a:r>
            <a:r>
              <a:rPr lang="nl-NL" dirty="0" smtClean="0"/>
              <a:t> La </a:t>
            </a:r>
            <a:r>
              <a:rPr lang="nl-NL" dirty="0" err="1" smtClean="0"/>
              <a:t>Thuile</a:t>
            </a:r>
            <a:r>
              <a:rPr lang="nl-NL" dirty="0"/>
              <a:t> </a:t>
            </a:r>
            <a:r>
              <a:rPr lang="nl-NL" dirty="0" smtClean="0"/>
              <a:t>11 </a:t>
            </a:r>
            <a:r>
              <a:rPr lang="nl-NL" dirty="0" err="1" smtClean="0"/>
              <a:t>March</a:t>
            </a:r>
            <a:r>
              <a:rPr lang="nl-NL" dirty="0" smtClean="0"/>
              <a:t> 2016</a:t>
            </a:r>
            <a:endParaRPr lang="en-GB" dirty="0"/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272143" y="-196172"/>
            <a:ext cx="12605657" cy="1325563"/>
          </a:xfrm>
        </p:spPr>
        <p:txBody>
          <a:bodyPr>
            <a:normAutofit/>
          </a:bodyPr>
          <a:lstStyle/>
          <a:p>
            <a:r>
              <a:rPr lang="fr-FR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Negative</a:t>
            </a:r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log-</a:t>
            </a:r>
            <a:r>
              <a:rPr lang="fr-FR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likelihood</a:t>
            </a:r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scans of </a:t>
            </a:r>
            <a:r>
              <a:rPr lang="fr-FR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l</a:t>
            </a:r>
            <a:r>
              <a:rPr lang="fr-FR" sz="3600" baseline="-25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WZ</a:t>
            </a:r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and </a:t>
            </a:r>
            <a:r>
              <a:rPr lang="fr-FR" sz="36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l</a:t>
            </a:r>
            <a:r>
              <a:rPr lang="fr-FR" sz="3600" baseline="-250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tg</a:t>
            </a:r>
            <a:endParaRPr lang="fr-F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http://cms-results.web.cern.ch/cms-results/public-results/preliminary-results/HIG-15-002/CMS-PAS-HIG-15-002_Figure_010-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2" y="1482951"/>
            <a:ext cx="6002655" cy="435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cms-results.web.cern.ch/cms-results/public-results/preliminary-results/HIG-15-002/CMS-PAS-HIG-15-002_Figure_010-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062" y="1482951"/>
            <a:ext cx="6002655" cy="435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48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BCC52-54C2-4A43-AB59-DB8B18261A9B}" type="slidenum">
              <a:rPr lang="en-GB" smtClean="0"/>
              <a:t>31</a:t>
            </a:fld>
            <a:endParaRPr lang="en-GB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1" y="6454325"/>
            <a:ext cx="4114800" cy="365125"/>
          </a:xfrm>
        </p:spPr>
        <p:txBody>
          <a:bodyPr/>
          <a:lstStyle/>
          <a:p>
            <a:r>
              <a:rPr lang="nl-NL" dirty="0" smtClean="0"/>
              <a:t>S. </a:t>
            </a:r>
            <a:r>
              <a:rPr lang="nl-NL" dirty="0" err="1" smtClean="0"/>
              <a:t>Gascon-Shotkin</a:t>
            </a:r>
            <a:r>
              <a:rPr lang="nl-NL" dirty="0" smtClean="0"/>
              <a:t> La </a:t>
            </a:r>
            <a:r>
              <a:rPr lang="nl-NL" dirty="0" err="1" smtClean="0"/>
              <a:t>Thuile</a:t>
            </a:r>
            <a:r>
              <a:rPr lang="nl-NL" dirty="0"/>
              <a:t> </a:t>
            </a:r>
            <a:r>
              <a:rPr lang="nl-NL" dirty="0" smtClean="0"/>
              <a:t>11 </a:t>
            </a:r>
            <a:r>
              <a:rPr lang="nl-NL" dirty="0" err="1" smtClean="0"/>
              <a:t>March</a:t>
            </a:r>
            <a:r>
              <a:rPr lang="nl-NL" dirty="0" smtClean="0"/>
              <a:t> 2016</a:t>
            </a:r>
            <a:endParaRPr lang="en-GB" dirty="0"/>
          </a:p>
        </p:txBody>
      </p:sp>
      <p:pic>
        <p:nvPicPr>
          <p:cNvPr id="3074" name="Picture 2" descr="http://cms-results.web.cern.ch/cms-results/public-results/preliminary-results/HIG-15-002/CMS-PAS-HIG-15-002_Table_0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171" y="1918834"/>
            <a:ext cx="8132826" cy="332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272143" y="-196172"/>
            <a:ext cx="12605657" cy="1325563"/>
          </a:xfrm>
        </p:spPr>
        <p:txBody>
          <a:bodyPr>
            <a:normAutofit/>
          </a:bodyPr>
          <a:lstStyle/>
          <a:p>
            <a:r>
              <a:rPr lang="fr-FR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Coupling</a:t>
            </a:r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modifier fit </a:t>
            </a:r>
            <a:r>
              <a:rPr lang="fr-FR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</a:t>
            </a:r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 BSM contributions </a:t>
            </a:r>
            <a:endParaRPr lang="fr-F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770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BCC52-54C2-4A43-AB59-DB8B18261A9B}" type="slidenum">
              <a:rPr lang="en-GB" smtClean="0"/>
              <a:t>32</a:t>
            </a:fld>
            <a:endParaRPr lang="en-GB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1" y="6454325"/>
            <a:ext cx="4114800" cy="365125"/>
          </a:xfrm>
        </p:spPr>
        <p:txBody>
          <a:bodyPr/>
          <a:lstStyle/>
          <a:p>
            <a:r>
              <a:rPr lang="nl-NL" dirty="0" smtClean="0"/>
              <a:t>S. </a:t>
            </a:r>
            <a:r>
              <a:rPr lang="nl-NL" dirty="0" err="1" smtClean="0"/>
              <a:t>Gascon-Shotkin</a:t>
            </a:r>
            <a:r>
              <a:rPr lang="nl-NL" dirty="0" smtClean="0"/>
              <a:t> La </a:t>
            </a:r>
            <a:r>
              <a:rPr lang="nl-NL" dirty="0" err="1" smtClean="0"/>
              <a:t>Thuile</a:t>
            </a:r>
            <a:r>
              <a:rPr lang="nl-NL" dirty="0"/>
              <a:t> </a:t>
            </a:r>
            <a:r>
              <a:rPr lang="nl-NL" dirty="0" smtClean="0"/>
              <a:t>11 </a:t>
            </a:r>
            <a:r>
              <a:rPr lang="nl-NL" dirty="0" err="1" smtClean="0"/>
              <a:t>March</a:t>
            </a:r>
            <a:r>
              <a:rPr lang="nl-NL" dirty="0" smtClean="0"/>
              <a:t> 2016</a:t>
            </a:r>
            <a:endParaRPr lang="en-GB" dirty="0"/>
          </a:p>
        </p:txBody>
      </p:sp>
      <p:pic>
        <p:nvPicPr>
          <p:cNvPr id="4100" name="Picture 4" descr="http://cms-results.web.cern.ch/cms-results/public-results/preliminary-results/HIG-15-002/CMS-PAS-HIG-15-002_Table_0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233" y="688293"/>
            <a:ext cx="7667625" cy="57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272143" y="-196172"/>
            <a:ext cx="12605657" cy="1325563"/>
          </a:xfrm>
        </p:spPr>
        <p:txBody>
          <a:bodyPr>
            <a:normAutofit/>
          </a:bodyPr>
          <a:lstStyle/>
          <a:p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Compatibility of </a:t>
            </a:r>
            <a:r>
              <a:rPr lang="fr-FR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combined</a:t>
            </a:r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fit </a:t>
            </a:r>
            <a:r>
              <a:rPr lang="fr-FR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</a:t>
            </a:r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SM (p-values)</a:t>
            </a:r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fr-F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4340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BCC52-54C2-4A43-AB59-DB8B18261A9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1" y="6454325"/>
            <a:ext cx="4114800" cy="365125"/>
          </a:xfrm>
        </p:spPr>
        <p:txBody>
          <a:bodyPr/>
          <a:lstStyle/>
          <a:p>
            <a:r>
              <a:rPr lang="nl-NL" dirty="0" smtClean="0">
                <a:solidFill>
                  <a:prstClr val="black">
                    <a:tint val="75000"/>
                  </a:prstClr>
                </a:solidFill>
              </a:rPr>
              <a:t>S. </a:t>
            </a:r>
            <a:r>
              <a:rPr lang="nl-NL" dirty="0" err="1" smtClean="0">
                <a:solidFill>
                  <a:prstClr val="black">
                    <a:tint val="75000"/>
                  </a:prstClr>
                </a:solidFill>
              </a:rPr>
              <a:t>Gascon-Shotkin</a:t>
            </a:r>
            <a:r>
              <a:rPr lang="nl-NL" dirty="0" smtClean="0">
                <a:solidFill>
                  <a:prstClr val="black">
                    <a:tint val="75000"/>
                  </a:prstClr>
                </a:solidFill>
              </a:rPr>
              <a:t> La </a:t>
            </a:r>
            <a:r>
              <a:rPr lang="nl-NL" dirty="0" err="1" smtClean="0">
                <a:solidFill>
                  <a:prstClr val="black">
                    <a:tint val="75000"/>
                  </a:prstClr>
                </a:solidFill>
              </a:rPr>
              <a:t>Thuile</a:t>
            </a:r>
            <a:r>
              <a:rPr lang="nl-NL" dirty="0">
                <a:solidFill>
                  <a:prstClr val="black">
                    <a:tint val="75000"/>
                  </a:prstClr>
                </a:solidFill>
              </a:rPr>
              <a:t> </a:t>
            </a:r>
            <a:r>
              <a:rPr lang="nl-NL" dirty="0" smtClean="0">
                <a:solidFill>
                  <a:prstClr val="black">
                    <a:tint val="75000"/>
                  </a:prstClr>
                </a:solidFill>
              </a:rPr>
              <a:t>11 </a:t>
            </a:r>
            <a:r>
              <a:rPr lang="nl-NL" dirty="0" err="1" smtClean="0">
                <a:solidFill>
                  <a:prstClr val="black">
                    <a:tint val="75000"/>
                  </a:prstClr>
                </a:solidFill>
              </a:rPr>
              <a:t>March</a:t>
            </a:r>
            <a:r>
              <a:rPr lang="nl-NL" dirty="0" smtClean="0">
                <a:solidFill>
                  <a:prstClr val="black">
                    <a:tint val="75000"/>
                  </a:prstClr>
                </a:solidFill>
              </a:rPr>
              <a:t> 2016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2" descr="http://cms-results.web.cern.ch/cms-results/public-results/preliminary-results/HIG-15-002/CMS-PAS-HIG-15-002_Figure_023-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341" y="1755096"/>
            <a:ext cx="4504676" cy="439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272143" y="-196172"/>
            <a:ext cx="12605657" cy="1325563"/>
          </a:xfrm>
        </p:spPr>
        <p:txBody>
          <a:bodyPr>
            <a:normAutofit/>
          </a:bodyPr>
          <a:lstStyle/>
          <a:p>
            <a:r>
              <a:rPr lang="fr-F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egative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log-likelihood contours of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</a:t>
            </a:r>
            <a:r>
              <a:rPr lang="en-US" sz="3600" baseline="30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en-US" sz="3600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versus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</a:t>
            </a:r>
            <a:r>
              <a:rPr lang="en-US" sz="3600" baseline="30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en-US" sz="3600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assuming all &gt;0</a:t>
            </a:r>
            <a:endParaRPr lang="fr-F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2697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-212972"/>
            <a:ext cx="12453257" cy="1325563"/>
          </a:xfrm>
        </p:spPr>
        <p:txBody>
          <a:bodyPr>
            <a:normAutofit fontScale="90000"/>
          </a:bodyPr>
          <a:lstStyle/>
          <a:p>
            <a:r>
              <a:rPr lang="fr-F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ATLAS/CMS </a:t>
            </a:r>
            <a:r>
              <a:rPr lang="fr-FR" sz="4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combined</a:t>
            </a:r>
            <a:r>
              <a:rPr lang="fr-F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4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Higgs</a:t>
            </a:r>
            <a:r>
              <a:rPr lang="fr-F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boson mass </a:t>
            </a:r>
            <a:r>
              <a:rPr lang="fr-FR" sz="4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measurement</a:t>
            </a:r>
            <a:endParaRPr lang="en-GB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28457" y="990623"/>
            <a:ext cx="7663543" cy="3603148"/>
          </a:xfrm>
        </p:spPr>
        <p:txBody>
          <a:bodyPr>
            <a:normAutofit lnSpcReduction="10000"/>
          </a:bodyPr>
          <a:lstStyle/>
          <a:p>
            <a:r>
              <a:rPr lang="en-US" sz="3200" dirty="0" smtClean="0"/>
              <a:t>Exploits </a:t>
            </a:r>
            <a:r>
              <a:rPr lang="en-US" sz="3200" dirty="0" err="1" smtClean="0"/>
              <a:t>H</a:t>
            </a:r>
            <a:r>
              <a:rPr lang="en-US" sz="3200" dirty="0" err="1" smtClean="0">
                <a:sym typeface="Wingdings" panose="05000000000000000000" pitchFamily="2" charset="2"/>
              </a:rPr>
              <a:t></a:t>
            </a:r>
            <a:r>
              <a:rPr lang="en-US" sz="3200" dirty="0" err="1" smtClean="0">
                <a:latin typeface="Symbol" panose="05050102010706020507" pitchFamily="18" charset="2"/>
                <a:sym typeface="Wingdings" panose="05000000000000000000" pitchFamily="2" charset="2"/>
              </a:rPr>
              <a:t>gg</a:t>
            </a:r>
            <a:r>
              <a:rPr lang="en-US" sz="3200" dirty="0" smtClean="0">
                <a:latin typeface="Symbol" panose="05050102010706020507" pitchFamily="18" charset="2"/>
                <a:sym typeface="Wingdings" panose="05000000000000000000" pitchFamily="2" charset="2"/>
              </a:rPr>
              <a:t> </a:t>
            </a:r>
            <a:r>
              <a:rPr lang="en-US" sz="3200" dirty="0" smtClean="0">
                <a:sym typeface="Wingdings" panose="05000000000000000000" pitchFamily="2" charset="2"/>
              </a:rPr>
              <a:t>, HZZ4</a:t>
            </a:r>
            <a:r>
              <a:rPr lang="en-US" sz="3200" dirty="0" smtClean="0">
                <a:latin typeface="Script MT Bold" panose="03040602040607080904" pitchFamily="66" charset="0"/>
                <a:sym typeface="Wingdings" panose="05000000000000000000" pitchFamily="2" charset="2"/>
              </a:rPr>
              <a:t>l </a:t>
            </a:r>
            <a:r>
              <a:rPr lang="en-US" sz="3200" dirty="0" smtClean="0">
                <a:sym typeface="Wingdings" panose="05000000000000000000" pitchFamily="2" charset="2"/>
              </a:rPr>
              <a:t>channels </a:t>
            </a:r>
          </a:p>
          <a:p>
            <a:endParaRPr lang="en-US" sz="3200" dirty="0" smtClean="0">
              <a:sym typeface="Wingdings" panose="05000000000000000000" pitchFamily="2" charset="2"/>
            </a:endParaRPr>
          </a:p>
          <a:p>
            <a:r>
              <a:rPr lang="en-US" sz="3200" dirty="0" smtClean="0"/>
              <a:t>Simultaneous </a:t>
            </a:r>
            <a:r>
              <a:rPr lang="en-US" sz="3200" dirty="0"/>
              <a:t>fit to </a:t>
            </a:r>
            <a:r>
              <a:rPr lang="en-US" sz="3200" dirty="0" smtClean="0"/>
              <a:t>reconstructed </a:t>
            </a:r>
            <a:r>
              <a:rPr lang="en-US" sz="3200" dirty="0"/>
              <a:t>invariant mass peaks </a:t>
            </a:r>
            <a:r>
              <a:rPr lang="en-US" sz="3200" dirty="0" smtClean="0"/>
              <a:t>in both </a:t>
            </a:r>
            <a:r>
              <a:rPr lang="en-US" sz="3200" dirty="0"/>
              <a:t>channels </a:t>
            </a:r>
            <a:r>
              <a:rPr lang="en-US" sz="3200" dirty="0" smtClean="0"/>
              <a:t>for </a:t>
            </a:r>
            <a:r>
              <a:rPr lang="en-US" sz="3200" dirty="0"/>
              <a:t>the two </a:t>
            </a:r>
            <a:r>
              <a:rPr lang="en-US" sz="3200" dirty="0" smtClean="0"/>
              <a:t>experiments</a:t>
            </a:r>
          </a:p>
          <a:p>
            <a:endParaRPr lang="en-US" sz="3200" dirty="0" smtClean="0"/>
          </a:p>
          <a:p>
            <a:r>
              <a:rPr lang="en-US" sz="3200" dirty="0" smtClean="0"/>
              <a:t>Maximize the profile-likelihood ratio:</a:t>
            </a:r>
          </a:p>
          <a:p>
            <a:endParaRPr lang="en-US" sz="3200" dirty="0"/>
          </a:p>
          <a:p>
            <a:endParaRPr lang="en-US" sz="3200" dirty="0" smtClean="0"/>
          </a:p>
          <a:p>
            <a:endParaRPr lang="en-US" sz="3200" dirty="0"/>
          </a:p>
          <a:p>
            <a:endParaRPr lang="en-US" sz="3200" dirty="0" smtClean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BCC52-54C2-4A43-AB59-DB8B18261A9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96" y="947104"/>
            <a:ext cx="3537826" cy="4408263"/>
          </a:xfrm>
          <a:prstGeom prst="rect">
            <a:avLst/>
          </a:prstGeom>
        </p:spPr>
      </p:pic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1" y="6454325"/>
            <a:ext cx="4114800" cy="365125"/>
          </a:xfrm>
        </p:spPr>
        <p:txBody>
          <a:bodyPr/>
          <a:lstStyle/>
          <a:p>
            <a:r>
              <a:rPr lang="nl-NL" dirty="0" smtClean="0">
                <a:solidFill>
                  <a:prstClr val="black">
                    <a:tint val="75000"/>
                  </a:prstClr>
                </a:solidFill>
              </a:rPr>
              <a:t>S. </a:t>
            </a:r>
            <a:r>
              <a:rPr lang="nl-NL" dirty="0" err="1" smtClean="0">
                <a:solidFill>
                  <a:prstClr val="black">
                    <a:tint val="75000"/>
                  </a:prstClr>
                </a:solidFill>
              </a:rPr>
              <a:t>Gascon-Shotkin</a:t>
            </a:r>
            <a:r>
              <a:rPr lang="nl-NL" dirty="0" smtClean="0">
                <a:solidFill>
                  <a:prstClr val="black">
                    <a:tint val="75000"/>
                  </a:prstClr>
                </a:solidFill>
              </a:rPr>
              <a:t> La </a:t>
            </a:r>
            <a:r>
              <a:rPr lang="nl-NL" dirty="0" err="1" smtClean="0">
                <a:solidFill>
                  <a:prstClr val="black">
                    <a:tint val="75000"/>
                  </a:prstClr>
                </a:solidFill>
              </a:rPr>
              <a:t>Thuile</a:t>
            </a:r>
            <a:r>
              <a:rPr lang="nl-NL" dirty="0">
                <a:solidFill>
                  <a:prstClr val="black">
                    <a:tint val="75000"/>
                  </a:prstClr>
                </a:solidFill>
              </a:rPr>
              <a:t> </a:t>
            </a:r>
            <a:r>
              <a:rPr lang="nl-NL" dirty="0" smtClean="0">
                <a:solidFill>
                  <a:prstClr val="black">
                    <a:tint val="75000"/>
                  </a:prstClr>
                </a:solidFill>
              </a:rPr>
              <a:t>11 </a:t>
            </a:r>
            <a:r>
              <a:rPr lang="nl-NL" dirty="0" err="1" smtClean="0">
                <a:solidFill>
                  <a:prstClr val="black">
                    <a:tint val="75000"/>
                  </a:prstClr>
                </a:solidFill>
              </a:rPr>
              <a:t>March</a:t>
            </a:r>
            <a:r>
              <a:rPr lang="nl-NL" dirty="0" smtClean="0">
                <a:solidFill>
                  <a:prstClr val="black">
                    <a:tint val="75000"/>
                  </a:prstClr>
                </a:solidFill>
              </a:rPr>
              <a:t> 2016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" name="Groupe 4"/>
          <p:cNvGrpSpPr>
            <a:grpSpLocks noChangeAspect="1"/>
          </p:cNvGrpSpPr>
          <p:nvPr/>
        </p:nvGrpSpPr>
        <p:grpSpPr>
          <a:xfrm>
            <a:off x="4122960" y="5140507"/>
            <a:ext cx="7903136" cy="1115644"/>
            <a:chOff x="6071513" y="3331029"/>
            <a:chExt cx="5397948" cy="76200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7911" y="3331029"/>
              <a:ext cx="478155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417"/>
            <a:stretch/>
          </p:blipFill>
          <p:spPr bwMode="auto">
            <a:xfrm>
              <a:off x="6071513" y="3592288"/>
              <a:ext cx="644978" cy="29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6150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-212972"/>
            <a:ext cx="12453257" cy="1325563"/>
          </a:xfrm>
        </p:spPr>
        <p:txBody>
          <a:bodyPr>
            <a:normAutofit/>
          </a:bodyPr>
          <a:lstStyle/>
          <a:p>
            <a:r>
              <a:rPr lang="fr-FR" sz="4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Higgs</a:t>
            </a:r>
            <a:r>
              <a:rPr lang="fr-F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boson mass </a:t>
            </a:r>
            <a:r>
              <a:rPr lang="fr-FR" sz="4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measurement</a:t>
            </a:r>
            <a:r>
              <a:rPr lang="fr-F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profile </a:t>
            </a:r>
            <a:r>
              <a:rPr lang="fr-FR" sz="4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likelihood</a:t>
            </a:r>
            <a:endParaRPr lang="en-GB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BCC52-54C2-4A43-AB59-DB8B18261A9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1" y="6454325"/>
            <a:ext cx="4114800" cy="365125"/>
          </a:xfrm>
        </p:spPr>
        <p:txBody>
          <a:bodyPr/>
          <a:lstStyle/>
          <a:p>
            <a:r>
              <a:rPr lang="nl-NL" dirty="0" smtClean="0">
                <a:solidFill>
                  <a:prstClr val="black">
                    <a:tint val="75000"/>
                  </a:prstClr>
                </a:solidFill>
              </a:rPr>
              <a:t>S. </a:t>
            </a:r>
            <a:r>
              <a:rPr lang="nl-NL" dirty="0" err="1" smtClean="0">
                <a:solidFill>
                  <a:prstClr val="black">
                    <a:tint val="75000"/>
                  </a:prstClr>
                </a:solidFill>
              </a:rPr>
              <a:t>Gascon-Shotkin</a:t>
            </a:r>
            <a:r>
              <a:rPr lang="nl-NL" dirty="0" smtClean="0">
                <a:solidFill>
                  <a:prstClr val="black">
                    <a:tint val="75000"/>
                  </a:prstClr>
                </a:solidFill>
              </a:rPr>
              <a:t> La </a:t>
            </a:r>
            <a:r>
              <a:rPr lang="nl-NL" dirty="0" err="1" smtClean="0">
                <a:solidFill>
                  <a:prstClr val="black">
                    <a:tint val="75000"/>
                  </a:prstClr>
                </a:solidFill>
              </a:rPr>
              <a:t>Thuile</a:t>
            </a:r>
            <a:r>
              <a:rPr lang="nl-NL" dirty="0">
                <a:solidFill>
                  <a:prstClr val="black">
                    <a:tint val="75000"/>
                  </a:prstClr>
                </a:solidFill>
              </a:rPr>
              <a:t> </a:t>
            </a:r>
            <a:r>
              <a:rPr lang="nl-NL" dirty="0" smtClean="0">
                <a:solidFill>
                  <a:prstClr val="black">
                    <a:tint val="75000"/>
                  </a:prstClr>
                </a:solidFill>
              </a:rPr>
              <a:t>11 </a:t>
            </a:r>
            <a:r>
              <a:rPr lang="nl-NL" dirty="0" err="1" smtClean="0">
                <a:solidFill>
                  <a:prstClr val="black">
                    <a:tint val="75000"/>
                  </a:prstClr>
                </a:solidFill>
              </a:rPr>
              <a:t>March</a:t>
            </a:r>
            <a:r>
              <a:rPr lang="nl-NL" dirty="0" smtClean="0">
                <a:solidFill>
                  <a:prstClr val="black">
                    <a:tint val="75000"/>
                  </a:prstClr>
                </a:solidFill>
              </a:rPr>
              <a:t> 2016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Espace réservé du contenu 2"/>
          <p:cNvSpPr txBox="1">
            <a:spLocks/>
          </p:cNvSpPr>
          <p:nvPr/>
        </p:nvSpPr>
        <p:spPr>
          <a:xfrm>
            <a:off x="4291218" y="2863050"/>
            <a:ext cx="7663543" cy="22041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sym typeface="Wingdings" panose="05000000000000000000" pitchFamily="2" charset="2"/>
              </a:rPr>
              <a:t>To reduce dependence on SM assumptions,  introduce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signal strengths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  <a:sym typeface="Wingdings" panose="05000000000000000000" pitchFamily="2" charset="2"/>
              </a:rPr>
              <a:t>m </a:t>
            </a:r>
            <a:r>
              <a:rPr lang="en-US" sz="3200" dirty="0" smtClean="0">
                <a:sym typeface="Wingdings" panose="05000000000000000000" pitchFamily="2" charset="2"/>
              </a:rPr>
              <a:t>to be profiled:</a:t>
            </a:r>
          </a:p>
          <a:p>
            <a:pPr lvl="1"/>
            <a:r>
              <a:rPr lang="en-US" sz="2800" dirty="0" smtClean="0">
                <a:sym typeface="Wingdings" panose="05000000000000000000" pitchFamily="2" charset="2"/>
              </a:rPr>
              <a:t> 2 for </a:t>
            </a:r>
            <a:r>
              <a:rPr lang="en-US" sz="2800" dirty="0" err="1"/>
              <a:t>H</a:t>
            </a:r>
            <a:r>
              <a:rPr lang="en-US" sz="2800" dirty="0" err="1">
                <a:sym typeface="Wingdings" panose="05000000000000000000" pitchFamily="2" charset="2"/>
              </a:rPr>
              <a:t></a:t>
            </a:r>
            <a:r>
              <a:rPr lang="en-US" sz="2800" dirty="0" err="1">
                <a:latin typeface="Symbol" panose="05050102010706020507" pitchFamily="18" charset="2"/>
                <a:sym typeface="Wingdings" panose="05000000000000000000" pitchFamily="2" charset="2"/>
              </a:rPr>
              <a:t>gg</a:t>
            </a:r>
            <a:r>
              <a:rPr lang="en-US" sz="2800" dirty="0">
                <a:latin typeface="Symbol" panose="05050102010706020507" pitchFamily="18" charset="2"/>
                <a:sym typeface="Wingdings" panose="05000000000000000000" pitchFamily="2" charset="2"/>
              </a:rPr>
              <a:t> </a:t>
            </a:r>
            <a:r>
              <a:rPr lang="en-US" sz="2800" dirty="0" smtClean="0">
                <a:sym typeface="Wingdings" panose="05000000000000000000" pitchFamily="2" charset="2"/>
              </a:rPr>
              <a:t>(for gluon- and quark-induced production processes), </a:t>
            </a:r>
          </a:p>
          <a:p>
            <a:pPr lvl="1"/>
            <a:r>
              <a:rPr lang="en-US" sz="2800" dirty="0" smtClean="0">
                <a:sym typeface="Wingdings" panose="05000000000000000000" pitchFamily="2" charset="2"/>
              </a:rPr>
              <a:t>1 for </a:t>
            </a:r>
            <a:r>
              <a:rPr lang="en-US" sz="2800" dirty="0">
                <a:sym typeface="Wingdings" panose="05000000000000000000" pitchFamily="2" charset="2"/>
              </a:rPr>
              <a:t>HZZ</a:t>
            </a:r>
            <a:r>
              <a:rPr lang="en-US" sz="2800" dirty="0" smtClean="0">
                <a:sym typeface="Wingdings" panose="05000000000000000000" pitchFamily="2" charset="2"/>
              </a:rPr>
              <a:t>4</a:t>
            </a:r>
            <a:r>
              <a:rPr lang="en-US" sz="2800" dirty="0" smtClean="0">
                <a:latin typeface="Script MT Bold" panose="03040602040607080904" pitchFamily="66" charset="0"/>
                <a:sym typeface="Wingdings" panose="05000000000000000000" pitchFamily="2" charset="2"/>
              </a:rPr>
              <a:t>l</a:t>
            </a:r>
            <a:r>
              <a:rPr lang="en-US" sz="2800" dirty="0" smtClean="0">
                <a:sym typeface="Wingdings" panose="05000000000000000000" pitchFamily="2" charset="2"/>
              </a:rPr>
              <a:t>.</a:t>
            </a:r>
          </a:p>
          <a:p>
            <a:r>
              <a:rPr lang="en-US" sz="3200" dirty="0" smtClean="0">
                <a:latin typeface="Symbol" panose="05050102010706020507" pitchFamily="18" charset="2"/>
                <a:sym typeface="Wingdings" panose="05000000000000000000" pitchFamily="2" charset="2"/>
              </a:rPr>
              <a:t>q </a:t>
            </a:r>
            <a:r>
              <a:rPr lang="en-US" sz="3200" dirty="0" smtClean="0">
                <a:sym typeface="Wingdings" panose="05000000000000000000" pitchFamily="2" charset="2"/>
              </a:rPr>
              <a:t>are nuisance parameters (~200), also profiled </a:t>
            </a:r>
            <a:endParaRPr lang="en-US" sz="3200" dirty="0" smtClean="0">
              <a:latin typeface="Symbol" panose="05050102010706020507" pitchFamily="18" charset="2"/>
              <a:sym typeface="Wingdings" panose="05000000000000000000" pitchFamily="2" charset="2"/>
            </a:endParaRPr>
          </a:p>
          <a:p>
            <a:endParaRPr lang="en-US" sz="3200" dirty="0" smtClean="0">
              <a:sym typeface="Wingdings" panose="05000000000000000000" pitchFamily="2" charset="2"/>
            </a:endParaRPr>
          </a:p>
          <a:p>
            <a:endParaRPr lang="en-US" sz="3200" dirty="0" smtClean="0"/>
          </a:p>
          <a:p>
            <a:endParaRPr lang="en-US" sz="3200" dirty="0" smtClean="0"/>
          </a:p>
          <a:p>
            <a:endParaRPr lang="en-US" sz="3200" dirty="0" smtClean="0"/>
          </a:p>
          <a:p>
            <a:endParaRPr lang="en-US" sz="3200" dirty="0" smtClean="0"/>
          </a:p>
        </p:txBody>
      </p:sp>
      <p:grpSp>
        <p:nvGrpSpPr>
          <p:cNvPr id="12" name="Groupe 11"/>
          <p:cNvGrpSpPr>
            <a:grpSpLocks noChangeAspect="1"/>
          </p:cNvGrpSpPr>
          <p:nvPr/>
        </p:nvGrpSpPr>
        <p:grpSpPr>
          <a:xfrm>
            <a:off x="4057654" y="1341393"/>
            <a:ext cx="7903136" cy="1115644"/>
            <a:chOff x="6071513" y="3331029"/>
            <a:chExt cx="5397948" cy="762000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7911" y="3331029"/>
              <a:ext cx="478155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417"/>
            <a:stretch/>
          </p:blipFill>
          <p:spPr bwMode="auto">
            <a:xfrm>
              <a:off x="6071513" y="3592288"/>
              <a:ext cx="644978" cy="29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43" y="1795599"/>
            <a:ext cx="3721608" cy="4861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6417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smtClean="0">
                <a:solidFill>
                  <a:prstClr val="black">
                    <a:tint val="75000"/>
                  </a:prstClr>
                </a:solidFill>
              </a:rPr>
              <a:t>F. Richard GDR November 2015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BCC52-54C2-4A43-AB59-DB8B18261A9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9"/>
          <a:stretch/>
        </p:blipFill>
        <p:spPr bwMode="auto">
          <a:xfrm>
            <a:off x="903539" y="464457"/>
            <a:ext cx="9752457" cy="6504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4"/>
          <p:cNvSpPr txBox="1">
            <a:spLocks/>
          </p:cNvSpPr>
          <p:nvPr/>
        </p:nvSpPr>
        <p:spPr>
          <a:xfrm>
            <a:off x="-261257" y="648402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 smtClean="0">
                <a:solidFill>
                  <a:prstClr val="black">
                    <a:tint val="75000"/>
                  </a:prstClr>
                </a:solidFill>
              </a:rPr>
              <a:t>S. </a:t>
            </a:r>
            <a:r>
              <a:rPr lang="nl-NL" dirty="0" err="1" smtClean="0">
                <a:solidFill>
                  <a:prstClr val="black">
                    <a:tint val="75000"/>
                  </a:prstClr>
                </a:solidFill>
              </a:rPr>
              <a:t>Gascon-Shotkin</a:t>
            </a:r>
            <a:r>
              <a:rPr lang="nl-NL" dirty="0" smtClean="0">
                <a:solidFill>
                  <a:prstClr val="black">
                    <a:tint val="75000"/>
                  </a:prstClr>
                </a:solidFill>
              </a:rPr>
              <a:t> La </a:t>
            </a:r>
            <a:r>
              <a:rPr lang="nl-NL" dirty="0" err="1" smtClean="0">
                <a:solidFill>
                  <a:prstClr val="black">
                    <a:tint val="75000"/>
                  </a:prstClr>
                </a:solidFill>
              </a:rPr>
              <a:t>Thuile</a:t>
            </a:r>
            <a:r>
              <a:rPr lang="nl-NL" dirty="0" smtClean="0">
                <a:solidFill>
                  <a:prstClr val="black">
                    <a:tint val="75000"/>
                  </a:prstClr>
                </a:solidFill>
              </a:rPr>
              <a:t> 11 </a:t>
            </a:r>
            <a:r>
              <a:rPr lang="nl-NL" dirty="0" err="1" smtClean="0">
                <a:solidFill>
                  <a:prstClr val="black">
                    <a:tint val="75000"/>
                  </a:prstClr>
                </a:solidFill>
              </a:rPr>
              <a:t>March</a:t>
            </a:r>
            <a:r>
              <a:rPr lang="nl-NL" dirty="0" smtClean="0">
                <a:solidFill>
                  <a:prstClr val="black">
                    <a:tint val="75000"/>
                  </a:prstClr>
                </a:solidFill>
              </a:rPr>
              <a:t> 2016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6572" y="48958"/>
            <a:ext cx="118654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Higgs</a:t>
            </a:r>
            <a:r>
              <a:rPr lang="fr-FR" sz="3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 boson mass </a:t>
            </a:r>
            <a:r>
              <a:rPr lang="fr-FR" sz="36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measurement</a:t>
            </a:r>
            <a:r>
              <a:rPr lang="fr-FR" sz="3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 </a:t>
            </a:r>
            <a:r>
              <a:rPr lang="fr-FR" sz="36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uncertainties</a:t>
            </a:r>
            <a:r>
              <a:rPr lang="fr-FR" sz="3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 (</a:t>
            </a:r>
            <a:r>
              <a:rPr lang="fr-FR" sz="36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grouped</a:t>
            </a:r>
            <a:r>
              <a:rPr lang="fr-FR" sz="3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) 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759156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BCC52-54C2-4A43-AB59-DB8B18261A9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 descr="http://cms-results.web.cern.ch/cms-results/public-results/publications/HIG-14-042/CMS-HIG-14-042_Figure_0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269" y="1197452"/>
            <a:ext cx="6077105" cy="436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1" y="6454325"/>
            <a:ext cx="4114800" cy="365125"/>
          </a:xfrm>
        </p:spPr>
        <p:txBody>
          <a:bodyPr/>
          <a:lstStyle/>
          <a:p>
            <a:r>
              <a:rPr lang="nl-NL" dirty="0" smtClean="0"/>
              <a:t>S. </a:t>
            </a:r>
            <a:r>
              <a:rPr lang="nl-NL" dirty="0" err="1" smtClean="0"/>
              <a:t>Gascon-Shotkin</a:t>
            </a:r>
            <a:r>
              <a:rPr lang="nl-NL" dirty="0" smtClean="0"/>
              <a:t> La </a:t>
            </a:r>
            <a:r>
              <a:rPr lang="nl-NL" dirty="0" err="1" smtClean="0"/>
              <a:t>Thuile</a:t>
            </a:r>
            <a:r>
              <a:rPr lang="nl-NL" dirty="0"/>
              <a:t> </a:t>
            </a:r>
            <a:r>
              <a:rPr lang="nl-NL" dirty="0" smtClean="0"/>
              <a:t>11 </a:t>
            </a:r>
            <a:r>
              <a:rPr lang="nl-NL" dirty="0" err="1" smtClean="0"/>
              <a:t>March</a:t>
            </a:r>
            <a:r>
              <a:rPr lang="nl-NL" dirty="0" smtClean="0"/>
              <a:t> 2016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751116" y="5601308"/>
            <a:ext cx="108857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mH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125.09 ± 0.21 (stat) ± 0.11 (scale) ± 0.02 (other) ± 0.01 (theory)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GeV</a:t>
            </a:r>
            <a:endParaRPr lang="fr-FR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-1" y="-212972"/>
            <a:ext cx="1368334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ATLAS/CMS </a:t>
            </a:r>
            <a:r>
              <a:rPr lang="fr-FR" sz="43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combined</a:t>
            </a:r>
            <a:r>
              <a:rPr lang="fr-FR" sz="4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43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Higgs</a:t>
            </a:r>
            <a:r>
              <a:rPr lang="fr-FR" sz="4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boson mass </a:t>
            </a:r>
            <a:r>
              <a:rPr lang="fr-FR" sz="43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measurement</a:t>
            </a:r>
            <a:endParaRPr lang="en-GB" sz="4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5765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Visibility</a:t>
            </a:r>
            <a:endParaRPr lang="en-GB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BCC52-54C2-4A43-AB59-DB8B18261A9B}" type="slidenum">
              <a:rPr lang="en-GB" smtClean="0"/>
              <a:t>8</a:t>
            </a:fld>
            <a:endParaRPr lang="en-GB" dirty="0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12503150" cy="597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72144" y="5979282"/>
            <a:ext cx="108857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mH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125.09 ± 0.21 (stat) ± 0.11 (scale) ± 0.02 (other) ± 0.01 (theory)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GeV</a:t>
            </a:r>
            <a:endParaRPr lang="fr-FR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1" y="6454325"/>
            <a:ext cx="4114800" cy="365125"/>
          </a:xfrm>
        </p:spPr>
        <p:txBody>
          <a:bodyPr/>
          <a:lstStyle/>
          <a:p>
            <a:r>
              <a:rPr lang="nl-NL" dirty="0" smtClean="0"/>
              <a:t>S. </a:t>
            </a:r>
            <a:r>
              <a:rPr lang="nl-NL" dirty="0" err="1" smtClean="0"/>
              <a:t>Gascon-Shotkin</a:t>
            </a:r>
            <a:r>
              <a:rPr lang="nl-NL" dirty="0" smtClean="0"/>
              <a:t> La </a:t>
            </a:r>
            <a:r>
              <a:rPr lang="nl-NL" dirty="0" err="1" smtClean="0"/>
              <a:t>Thuile</a:t>
            </a:r>
            <a:r>
              <a:rPr lang="nl-NL" dirty="0"/>
              <a:t> </a:t>
            </a:r>
            <a:r>
              <a:rPr lang="nl-NL" dirty="0" smtClean="0"/>
              <a:t>11 </a:t>
            </a:r>
            <a:r>
              <a:rPr lang="nl-NL" dirty="0" err="1" smtClean="0"/>
              <a:t>March</a:t>
            </a:r>
            <a:r>
              <a:rPr lang="nl-NL" dirty="0" smtClean="0"/>
              <a:t>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078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2887" y="0"/>
            <a:ext cx="10515600" cy="1325563"/>
          </a:xfrm>
        </p:spPr>
        <p:txBody>
          <a:bodyPr>
            <a:normAutofit/>
          </a:bodyPr>
          <a:lstStyle/>
          <a:p>
            <a:r>
              <a:rPr lang="fr-F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Signal </a:t>
            </a:r>
            <a:r>
              <a:rPr lang="fr-FR" sz="4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Strength</a:t>
            </a:r>
            <a:r>
              <a:rPr lang="fr-F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m</a:t>
            </a:r>
            <a:r>
              <a:rPr lang="fr-F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vs. </a:t>
            </a:r>
            <a:r>
              <a:rPr lang="fr-FR" sz="4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fr-FR" sz="4800" baseline="-25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endParaRPr lang="en-GB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BCC52-54C2-4A43-AB59-DB8B18261A9B}" type="slidenum">
              <a:rPr lang="en-GB" smtClean="0"/>
              <a:t>9</a:t>
            </a:fld>
            <a:endParaRPr lang="en-GB" dirty="0"/>
          </a:p>
        </p:txBody>
      </p:sp>
      <p:pic>
        <p:nvPicPr>
          <p:cNvPr id="5122" name="Picture 2" descr="http://cms-results.web.cern.ch/cms-results/public-results/publications/HIG-14-042/CMS-HIG-14-042_Figure_00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3" y="1145598"/>
            <a:ext cx="7501891" cy="538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1" y="6454325"/>
            <a:ext cx="4114800" cy="365125"/>
          </a:xfrm>
        </p:spPr>
        <p:txBody>
          <a:bodyPr/>
          <a:lstStyle/>
          <a:p>
            <a:r>
              <a:rPr lang="nl-NL" dirty="0" smtClean="0"/>
              <a:t>S. </a:t>
            </a:r>
            <a:r>
              <a:rPr lang="nl-NL" dirty="0" err="1" smtClean="0"/>
              <a:t>Gascon-Shotkin</a:t>
            </a:r>
            <a:r>
              <a:rPr lang="nl-NL" dirty="0" smtClean="0"/>
              <a:t> La </a:t>
            </a:r>
            <a:r>
              <a:rPr lang="nl-NL" dirty="0" err="1" smtClean="0"/>
              <a:t>Thuile</a:t>
            </a:r>
            <a:r>
              <a:rPr lang="nl-NL" dirty="0"/>
              <a:t> </a:t>
            </a:r>
            <a:r>
              <a:rPr lang="nl-NL" dirty="0" smtClean="0"/>
              <a:t>11 </a:t>
            </a:r>
            <a:r>
              <a:rPr lang="nl-NL" dirty="0" err="1" smtClean="0"/>
              <a:t>March</a:t>
            </a:r>
            <a:r>
              <a:rPr lang="nl-NL" dirty="0" smtClean="0"/>
              <a:t> 2016</a:t>
            </a:r>
            <a:endParaRPr lang="en-GB" dirty="0"/>
          </a:p>
        </p:txBody>
      </p:sp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7402286" y="1273651"/>
            <a:ext cx="4789714" cy="2950006"/>
          </a:xfrm>
        </p:spPr>
        <p:txBody>
          <a:bodyPr>
            <a:noAutofit/>
          </a:bodyPr>
          <a:lstStyle/>
          <a:p>
            <a:r>
              <a:rPr lang="en-US" sz="3200" dirty="0" smtClean="0">
                <a:sym typeface="Wingdings" panose="05000000000000000000" pitchFamily="2" charset="2"/>
              </a:rPr>
              <a:t>2D likelihood scans</a:t>
            </a:r>
          </a:p>
          <a:p>
            <a:r>
              <a:rPr lang="en-US" sz="3200" dirty="0" smtClean="0"/>
              <a:t>Three </a:t>
            </a:r>
            <a:r>
              <a:rPr lang="en-US" sz="3200" dirty="0" smtClean="0">
                <a:latin typeface="Symbol" panose="05050102010706020507" pitchFamily="18" charset="2"/>
              </a:rPr>
              <a:t>m</a:t>
            </a:r>
            <a:r>
              <a:rPr lang="en-US" sz="3200" dirty="0" smtClean="0"/>
              <a:t> assumed equal in the combination</a:t>
            </a:r>
          </a:p>
          <a:p>
            <a:r>
              <a:rPr lang="en-US" sz="3200" dirty="0" smtClean="0"/>
              <a:t>No evident correlation between </a:t>
            </a:r>
            <a:r>
              <a:rPr lang="en-US" sz="3200" dirty="0" smtClean="0">
                <a:latin typeface="Symbol" panose="05050102010706020507" pitchFamily="18" charset="2"/>
              </a:rPr>
              <a:t>m </a:t>
            </a:r>
            <a:r>
              <a:rPr lang="en-US" sz="3200" dirty="0" smtClean="0"/>
              <a:t>and </a:t>
            </a:r>
            <a:r>
              <a:rPr lang="en-US" sz="3200" dirty="0" err="1" smtClean="0"/>
              <a:t>m</a:t>
            </a:r>
            <a:r>
              <a:rPr lang="en-US" sz="3200" baseline="-25000" dirty="0" err="1" smtClean="0"/>
              <a:t>H</a:t>
            </a:r>
            <a:r>
              <a:rPr lang="en-US" sz="3200" baseline="-25000" dirty="0" smtClean="0"/>
              <a:t>                         </a:t>
            </a:r>
            <a:r>
              <a:rPr lang="en-US" sz="3200" dirty="0" smtClean="0"/>
              <a:t>(small </a:t>
            </a:r>
            <a:r>
              <a:rPr lang="en-US" sz="3200" dirty="0"/>
              <a:t>correlation between </a:t>
            </a:r>
            <a:r>
              <a:rPr lang="en-US" sz="3200" dirty="0" err="1" smtClean="0">
                <a:latin typeface="Symbol" panose="05050102010706020507" pitchFamily="18" charset="2"/>
              </a:rPr>
              <a:t>m</a:t>
            </a:r>
            <a:r>
              <a:rPr lang="en-US" sz="3200" baseline="-25000" dirty="0" err="1" smtClean="0"/>
              <a:t>ZZ</a:t>
            </a:r>
            <a:r>
              <a:rPr lang="en-US" sz="3200" dirty="0"/>
              <a:t> </a:t>
            </a:r>
            <a:r>
              <a:rPr lang="en-US" sz="3200" dirty="0" smtClean="0"/>
              <a:t>and </a:t>
            </a:r>
            <a:r>
              <a:rPr lang="en-US" sz="3200" dirty="0" err="1"/>
              <a:t>m</a:t>
            </a:r>
            <a:r>
              <a:rPr lang="en-US" sz="3200" baseline="-25000" dirty="0" err="1"/>
              <a:t>H</a:t>
            </a:r>
            <a:r>
              <a:rPr lang="en-US" sz="3200" dirty="0"/>
              <a:t> </a:t>
            </a:r>
            <a:r>
              <a:rPr lang="en-US" sz="3200" dirty="0" smtClean="0"/>
              <a:t>due to </a:t>
            </a:r>
            <a:r>
              <a:rPr lang="en-US" sz="3200" dirty="0"/>
              <a:t>SM-predicted variation in the BR with </a:t>
            </a:r>
            <a:r>
              <a:rPr lang="en-US" sz="3200" dirty="0" err="1" smtClean="0"/>
              <a:t>m</a:t>
            </a:r>
            <a:r>
              <a:rPr lang="en-US" sz="3200" baseline="-25000" dirty="0" err="1" smtClean="0"/>
              <a:t>H</a:t>
            </a:r>
            <a:r>
              <a:rPr lang="en-US" sz="3200" dirty="0" smtClean="0"/>
              <a:t>)</a:t>
            </a:r>
            <a:endParaRPr lang="en-US" sz="3200" baseline="-25000" dirty="0" smtClean="0"/>
          </a:p>
          <a:p>
            <a:endParaRPr lang="en-US" sz="3200" dirty="0"/>
          </a:p>
          <a:p>
            <a:endParaRPr lang="en-US" sz="3200" dirty="0" smtClean="0"/>
          </a:p>
          <a:p>
            <a:endParaRPr lang="en-US" sz="3200" dirty="0"/>
          </a:p>
          <a:p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2098173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odèle par défaut">
  <a:themeElements>
    <a:clrScheme name="1_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Symbol" pitchFamily="18" charset="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Symbol" pitchFamily="18" charset="2"/>
          </a:defRPr>
        </a:defPPr>
      </a:lstStyle>
    </a:lnDef>
  </a:objectDefaults>
  <a:extraClrSchemeLst>
    <a:extraClrScheme>
      <a:clrScheme name="1_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èle par défau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91244</TotalTime>
  <Words>1489</Words>
  <Application>Microsoft Office PowerPoint</Application>
  <PresentationFormat>Personnalisé</PresentationFormat>
  <Paragraphs>214</Paragraphs>
  <Slides>33</Slides>
  <Notes>18</Notes>
  <HiddenSlides>0</HiddenSlides>
  <MMClips>0</MMClips>
  <ScaleCrop>false</ScaleCrop>
  <HeadingPairs>
    <vt:vector size="4" baseType="variant">
      <vt:variant>
        <vt:lpstr>Thème</vt:lpstr>
      </vt:variant>
      <vt:variant>
        <vt:i4>4</vt:i4>
      </vt:variant>
      <vt:variant>
        <vt:lpstr>Titres des diapositives</vt:lpstr>
      </vt:variant>
      <vt:variant>
        <vt:i4>33</vt:i4>
      </vt:variant>
    </vt:vector>
  </HeadingPairs>
  <TitlesOfParts>
    <vt:vector size="37" baseType="lpstr">
      <vt:lpstr>Thème Office</vt:lpstr>
      <vt:lpstr>1_Modèle par défaut</vt:lpstr>
      <vt:lpstr>1_Thème Office</vt:lpstr>
      <vt:lpstr>2_Thème Office</vt:lpstr>
      <vt:lpstr>Présentation PowerPoint</vt:lpstr>
      <vt:lpstr>Outline</vt:lpstr>
      <vt:lpstr>Présentation PowerPoint</vt:lpstr>
      <vt:lpstr>ATLAS/CMS combined Higgs boson mass measurement</vt:lpstr>
      <vt:lpstr>Higgs boson mass measurement profile likelihood</vt:lpstr>
      <vt:lpstr>Présentation PowerPoint</vt:lpstr>
      <vt:lpstr>Présentation PowerPoint</vt:lpstr>
      <vt:lpstr>Visibility</vt:lpstr>
      <vt:lpstr>Signal Strength m vs. mH</vt:lpstr>
      <vt:lpstr>Présentation PowerPoint</vt:lpstr>
      <vt:lpstr>Other Measurements:  Definitions and Methodology</vt:lpstr>
      <vt:lpstr>Signal Significances</vt:lpstr>
      <vt:lpstr>Signal Strengths m</vt:lpstr>
      <vt:lpstr>Signal Strengths m: Production and Decay</vt:lpstr>
      <vt:lpstr> Ratios of s &amp; BR to reference processes (ZZ, WW)  </vt:lpstr>
      <vt:lpstr>Coupling modifiers k with BSM loop and/or decay contributions</vt:lpstr>
      <vt:lpstr>Coupling modifiers k:  Assume no BSM contributions</vt:lpstr>
      <vt:lpstr>Ratios of Coupling Modifiers l</vt:lpstr>
      <vt:lpstr>Ratios of Coupling Modifiers l</vt:lpstr>
      <vt:lpstr>Coupling modifiers to fermions vs. to vector bosons, BRBSM=0</vt:lpstr>
      <vt:lpstr>Summary and Conclusions</vt:lpstr>
      <vt:lpstr>Acknowledgements</vt:lpstr>
      <vt:lpstr>Backup</vt:lpstr>
      <vt:lpstr>2D Likelihood scan of the normalized signal yield      S ≡ σ / σSM (mH = 125.09 GeV)</vt:lpstr>
      <vt:lpstr>Individual ATLAS and CMS Signal Strengths and Siginificances</vt:lpstr>
      <vt:lpstr>Présentation PowerPoint</vt:lpstr>
      <vt:lpstr>Parameters of interest in the 2 generic parametrizations</vt:lpstr>
      <vt:lpstr>Negative log-likelihood scan of BRbb/BRZZ</vt:lpstr>
      <vt:lpstr>Best-fit values of kgZ and the ratios of coupling modifiers l </vt:lpstr>
      <vt:lpstr>Negative log-likelihood scans of lWZ and ltg</vt:lpstr>
      <vt:lpstr>Coupling modifier fit results with no BSM contributions </vt:lpstr>
      <vt:lpstr>Compatibility of combined fit results with SM (p-values) </vt:lpstr>
      <vt:lpstr>Negative log-likelihood contours of κfF versus κfV assuming all &gt;0</vt:lpstr>
    </vt:vector>
  </TitlesOfParts>
  <Company>CNRS/LAL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Diboson at LHC ?</dc:title>
  <dc:creator>Francois Richard</dc:creator>
  <cp:lastModifiedBy>Susan Gascon</cp:lastModifiedBy>
  <cp:revision>514</cp:revision>
  <dcterms:created xsi:type="dcterms:W3CDTF">2015-06-25T13:12:30Z</dcterms:created>
  <dcterms:modified xsi:type="dcterms:W3CDTF">2016-03-10T17:39:53Z</dcterms:modified>
</cp:coreProperties>
</file>