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38"/>
  </p:notesMasterIdLst>
  <p:handoutMasterIdLst>
    <p:handoutMasterId r:id="rId39"/>
  </p:handoutMasterIdLst>
  <p:sldIdLst>
    <p:sldId id="265" r:id="rId3"/>
    <p:sldId id="322" r:id="rId4"/>
    <p:sldId id="422" r:id="rId5"/>
    <p:sldId id="423" r:id="rId6"/>
    <p:sldId id="421" r:id="rId7"/>
    <p:sldId id="343" r:id="rId8"/>
    <p:sldId id="387" r:id="rId9"/>
    <p:sldId id="383" r:id="rId10"/>
    <p:sldId id="384" r:id="rId11"/>
    <p:sldId id="386" r:id="rId12"/>
    <p:sldId id="418" r:id="rId13"/>
    <p:sldId id="397" r:id="rId14"/>
    <p:sldId id="393" r:id="rId15"/>
    <p:sldId id="398" r:id="rId16"/>
    <p:sldId id="416" r:id="rId17"/>
    <p:sldId id="417" r:id="rId18"/>
    <p:sldId id="401" r:id="rId19"/>
    <p:sldId id="402" r:id="rId20"/>
    <p:sldId id="405" r:id="rId21"/>
    <p:sldId id="400" r:id="rId22"/>
    <p:sldId id="406" r:id="rId23"/>
    <p:sldId id="407" r:id="rId24"/>
    <p:sldId id="408" r:id="rId25"/>
    <p:sldId id="410" r:id="rId26"/>
    <p:sldId id="409" r:id="rId27"/>
    <p:sldId id="411" r:id="rId28"/>
    <p:sldId id="426" r:id="rId29"/>
    <p:sldId id="425" r:id="rId30"/>
    <p:sldId id="427" r:id="rId31"/>
    <p:sldId id="419" r:id="rId32"/>
    <p:sldId id="429" r:id="rId33"/>
    <p:sldId id="431" r:id="rId34"/>
    <p:sldId id="430" r:id="rId35"/>
    <p:sldId id="420" r:id="rId36"/>
    <p:sldId id="374" r:id="rId3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00"/>
    <a:srgbClr val="FFFF66"/>
    <a:srgbClr val="FFCC00"/>
    <a:srgbClr val="FFFF99"/>
    <a:srgbClr val="99FF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73" autoAdjust="0"/>
    <p:restoredTop sz="94757" autoAdjust="0"/>
  </p:normalViewPr>
  <p:slideViewPr>
    <p:cSldViewPr>
      <p:cViewPr>
        <p:scale>
          <a:sx n="59" d="100"/>
          <a:sy n="59" d="100"/>
        </p:scale>
        <p:origin x="-486" y="-198"/>
      </p:cViewPr>
      <p:guideLst>
        <p:guide orient="horz" pos="2160"/>
        <p:guide pos="27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34" d="100"/>
          <a:sy n="34" d="100"/>
        </p:scale>
        <p:origin x="-2198" y="-82"/>
      </p:cViewPr>
      <p:guideLst>
        <p:guide orient="horz" pos="2880"/>
        <p:guide pos="2160"/>
      </p:guideLst>
    </p:cSldViewPr>
  </p:notesViewPr>
  <p:gridSpacing cx="90012" cy="90012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2A17CA9F-0DA7-471B-A08F-CB2671A2E33D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00580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DD915C47-E8C2-468B-9641-A0646866163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57463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40D96B4-8005-49F0-AC8B-AF3E46CA5B19}" type="slidenum">
              <a:rPr lang="en-US" sz="1200" smtClean="0"/>
              <a:pPr/>
              <a:t>1</a:t>
            </a:fld>
            <a:endParaRPr lang="en-US" sz="1200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15C47-E8C2-468B-9641-A06468661631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766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D9AE61C7-9DAE-44F5-AB07-02A7EEAA2CF7}" type="slidenum">
              <a:rPr lang="en-US" altLang="en-US" sz="1200">
                <a:latin typeface="Times New Roman" pitchFamily="18" charset="0"/>
              </a:rPr>
              <a:pPr/>
              <a:t>3</a:t>
            </a:fld>
            <a:endParaRPr lang="en-US" altLang="en-US" sz="1200">
              <a:latin typeface="Times New Roman" pitchFamily="18" charset="0"/>
            </a:endParaRPr>
          </a:p>
        </p:txBody>
      </p:sp>
      <p:sp>
        <p:nvSpPr>
          <p:cNvPr id="110595" name="Rectangle 7"/>
          <p:cNvSpPr txBox="1">
            <a:spLocks noGrp="1" noChangeArrowheads="1"/>
          </p:cNvSpPr>
          <p:nvPr/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A4EF9DA-33E6-47DB-A6B7-FAB348D8EDD1}" type="slidenum">
              <a:rPr lang="en-US" altLang="en-US"/>
              <a:pPr algn="r" eaLnBrk="1" hangingPunct="1"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1059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844083">
              <a:defRPr/>
            </a:pPr>
            <a:r>
              <a:rPr lang="en-US" sz="1300" dirty="0"/>
              <a:t>LISA PF will fly a capacitive sensor with gaps of mm size surrounding the test mass.</a:t>
            </a:r>
          </a:p>
          <a:p>
            <a:pPr defTabSz="844083">
              <a:defRPr/>
            </a:pPr>
            <a:r>
              <a:rPr lang="en-US" sz="1100" dirty="0"/>
              <a:t>It is used to provide test mass position measurement and the actuation abilities for the drag-free control loop, without being a source of excess force noise on the TM s</a:t>
            </a:r>
          </a:p>
          <a:p>
            <a:endParaRPr lang="en-US" b="1" dirty="0"/>
          </a:p>
          <a:p>
            <a:r>
              <a:rPr lang="en-US" b="1" dirty="0"/>
              <a:t>Candidate</a:t>
            </a:r>
          </a:p>
          <a:p>
            <a:r>
              <a:rPr lang="en-US" b="1" dirty="0"/>
              <a:t>There are 2 for </a:t>
            </a:r>
            <a:r>
              <a:rPr lang="en-US" b="1" dirty="0" err="1"/>
              <a:t>implemenetng</a:t>
            </a:r>
            <a:r>
              <a:rPr lang="en-US" b="1" dirty="0"/>
              <a:t> the control </a:t>
            </a:r>
            <a:r>
              <a:rPr lang="en-US" b="1" dirty="0" err="1"/>
              <a:t>stratgy</a:t>
            </a:r>
            <a:r>
              <a:rPr lang="en-US" b="1" dirty="0"/>
              <a:t> of LPF where</a:t>
            </a:r>
          </a:p>
          <a:p>
            <a:endParaRPr lang="en-US" b="1" dirty="0"/>
          </a:p>
          <a:p>
            <a:r>
              <a:rPr lang="en-US" b="1" dirty="0"/>
              <a:t>Here the control strategy of LPF is illustrated.</a:t>
            </a:r>
            <a:endParaRPr lang="it-IT" b="1" dirty="0"/>
          </a:p>
          <a:p>
            <a:r>
              <a:rPr lang="en-US" b="1" dirty="0"/>
              <a:t>TM1 is used as a “drag-free” reference to control the translation and attitude of the satellite</a:t>
            </a:r>
          </a:p>
          <a:p>
            <a:pPr defTabSz="914310">
              <a:defRPr/>
            </a:pPr>
            <a:r>
              <a:rPr lang="en-US" dirty="0" smtClean="0"/>
              <a:t>Position of spacecraft relative to TM</a:t>
            </a:r>
            <a:r>
              <a:rPr lang="en-US" sz="1800" dirty="0"/>
              <a:t>1</a:t>
            </a:r>
            <a:r>
              <a:rPr lang="en-US" dirty="0" smtClean="0"/>
              <a:t> is measured by  a </a:t>
            </a:r>
            <a:r>
              <a:rPr lang="en-US" dirty="0" smtClean="0">
                <a:solidFill>
                  <a:srgbClr val="FF0000"/>
                </a:solidFill>
              </a:rPr>
              <a:t>local  interferometer</a:t>
            </a:r>
            <a:endParaRPr lang="en-US" b="1" dirty="0"/>
          </a:p>
          <a:p>
            <a:r>
              <a:rPr lang="en-US" b="1" dirty="0"/>
              <a:t> and the other (TM2) is electrostatically forced to maintain constant its separation from the first TM1, </a:t>
            </a:r>
            <a:r>
              <a:rPr lang="en-US" b="1" dirty="0" err="1"/>
              <a:t>separtion</a:t>
            </a:r>
            <a:r>
              <a:rPr lang="en-US" b="1" dirty="0"/>
              <a:t> read by the so called differential accelerometer.</a:t>
            </a:r>
          </a:p>
          <a:p>
            <a:r>
              <a:rPr lang="it-IT" dirty="0" smtClean="0"/>
              <a:t> cosa più vicina alla TM!</a:t>
            </a:r>
          </a:p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B29A96-74FF-4F8D-884B-BAA98A279A8E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3311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915C47-E8C2-468B-9641-A06468661631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6038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228600" y="6400800"/>
            <a:ext cx="254316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400800"/>
            <a:ext cx="28956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858000" y="6400800"/>
            <a:ext cx="19050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162A1A-BB41-4526-A311-5B2B8B70F80C}" type="slidenum">
              <a:rPr lang="en-US"/>
              <a:pPr>
                <a:defRPr/>
              </a:pPr>
              <a:t>‹N›</a:t>
            </a:fld>
            <a:endParaRPr lang="en-US" dirty="0"/>
          </a:p>
        </p:txBody>
      </p:sp>
      <p:grpSp>
        <p:nvGrpSpPr>
          <p:cNvPr id="7" name="Group 6"/>
          <p:cNvGrpSpPr>
            <a:grpSpLocks noChangeAspect="1"/>
          </p:cNvGrpSpPr>
          <p:nvPr userDrawn="1"/>
        </p:nvGrpSpPr>
        <p:grpSpPr bwMode="auto">
          <a:xfrm>
            <a:off x="7748954" y="53580"/>
            <a:ext cx="480646" cy="485364"/>
            <a:chOff x="98" y="336"/>
            <a:chExt cx="2091" cy="2112"/>
          </a:xfrm>
        </p:grpSpPr>
        <p:sp>
          <p:nvSpPr>
            <p:cNvPr id="8" name="AutoShape 5"/>
            <p:cNvSpPr>
              <a:spLocks noChangeAspect="1" noChangeArrowheads="1" noTextEdit="1"/>
            </p:cNvSpPr>
            <p:nvPr/>
          </p:nvSpPr>
          <p:spPr bwMode="auto">
            <a:xfrm>
              <a:off x="98" y="336"/>
              <a:ext cx="2091" cy="2112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9" name="Picture 7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" y="331"/>
              <a:ext cx="2117" cy="2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93756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C3D39B-AFEA-49F3-A027-E1A380557F73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4934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A8713E-034E-42ED-B386-EF957550569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2798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E3A35B-F497-4DFC-B3E3-9AB691DC5F1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686661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93343A-DE68-4C6A-BB6F-46144C22A4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5767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15A1D-E52F-4164-852A-15C40DAB46A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74665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6C7512-7896-48F9-96F7-D147B1AAA39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886251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8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9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976EE6-6E99-4E02-98E1-81D6B9C5D5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670481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4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5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92BD4-6D3A-47DB-AB94-17BE44925354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643799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3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4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6FF59-8D9D-4647-8E91-3D2B6957575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316767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CD727-82A3-432E-9D91-5BFDC62BAD55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94301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BE60DD-BC27-4561-B8E9-03DEA2FC50C1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43785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6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7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3E8F24-1797-4959-B7F6-0DB2B9FD3516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7411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AF2618-22C1-4478-B9B9-900F39AE4D9A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69043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1457E9-01AC-4470-9CC3-9A1A9AB3FD1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302937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02C0D1-BB4F-4991-8574-7C72B72B25BF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657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846908-6083-40C0-9CAA-482D9414791B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118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60352-C091-4FC0-AA88-B375808D00E7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746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7F2A30-0991-41FA-A5DB-7279AEACD858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86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40FD5-6FEA-4C2A-AD66-70275D310FE5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446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D8B78D-655E-4E22-BB91-AF9E8328F040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8700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FE55A6-BF44-477C-8814-4394A0F9C3E2}" type="slidenum">
              <a:rPr lang="en-US"/>
              <a:pPr>
                <a:defRPr/>
              </a:pPr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5915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81B7AB83-1A79-4BFD-8FF9-6B5CFDBCB7FA}" type="slidenum">
              <a:rPr lang="en-US"/>
              <a:pPr>
                <a:defRPr/>
              </a:pPr>
              <a:t>‹N›</a:t>
            </a:fld>
            <a:endParaRPr lang="en-US"/>
          </a:p>
        </p:txBody>
      </p:sp>
      <p:pic>
        <p:nvPicPr>
          <p:cNvPr id="1031" name="Picture 7" descr="logoinfn-piccolo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0" y="0"/>
            <a:ext cx="838200" cy="6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10" descr="LISAlogo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Segnaposto tito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lo stile del titolo</a:t>
            </a:r>
          </a:p>
        </p:txBody>
      </p:sp>
      <p:sp>
        <p:nvSpPr>
          <p:cNvPr id="2051" name="Segnaposto tes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 smtClean="0"/>
              <a:t>CRIS 07/07/2016</a:t>
            </a:r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it-IT" smtClean="0"/>
              <a:t>L.Di Fiore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DE85FF7-FD3A-475E-931E-B18D36B97483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0.png"/><Relationship Id="rId12" Type="http://schemas.openxmlformats.org/officeDocument/2006/relationships/image" Target="../media/image24.emf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3.emf"/><Relationship Id="rId10" Type="http://schemas.openxmlformats.org/officeDocument/2006/relationships/image" Target="../media/image23.png"/><Relationship Id="rId9" Type="http://schemas.openxmlformats.org/officeDocument/2006/relationships/image" Target="../media/image28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gif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>
                <a:solidFill>
                  <a:schemeClr val="accent2"/>
                </a:solidFill>
              </a:rPr>
              <a:t>A two-stage torsion pendulum for ground testing free fall conditions on two degrees of freedom</a:t>
            </a:r>
            <a:br>
              <a:rPr lang="en-US" sz="3200" b="1" dirty="0">
                <a:solidFill>
                  <a:schemeClr val="accent2"/>
                </a:solidFill>
              </a:rPr>
            </a:br>
            <a:endParaRPr lang="en-US" sz="3200" b="1" dirty="0">
              <a:solidFill>
                <a:schemeClr val="accent2"/>
              </a:solidFill>
            </a:endParaRPr>
          </a:p>
        </p:txBody>
      </p:sp>
      <p:sp>
        <p:nvSpPr>
          <p:cNvPr id="3078" name="Rectangle 3"/>
          <p:cNvSpPr>
            <a:spLocks noGrp="1" noChangeArrowheads="1"/>
          </p:cNvSpPr>
          <p:nvPr>
            <p:ph idx="1"/>
          </p:nvPr>
        </p:nvSpPr>
        <p:spPr>
          <a:xfrm>
            <a:off x="75658" y="2078820"/>
            <a:ext cx="8821176" cy="3426751"/>
          </a:xfrm>
        </p:spPr>
        <p:txBody>
          <a:bodyPr/>
          <a:lstStyle/>
          <a:p>
            <a:pPr marL="0" indent="0" algn="ctr" eaLnBrk="1" hangingPunct="1">
              <a:buNone/>
            </a:pPr>
            <a:r>
              <a:rPr lang="it-IT" sz="1600" dirty="0" smtClean="0"/>
              <a:t>Lorenzo </a:t>
            </a:r>
            <a:r>
              <a:rPr lang="it-IT" sz="1600" dirty="0"/>
              <a:t>Marconi,  Ruggero Stanga, </a:t>
            </a:r>
            <a:r>
              <a:rPr lang="it-IT" sz="1600" dirty="0" smtClean="0"/>
              <a:t>Noemi Finetti</a:t>
            </a:r>
            <a:r>
              <a:rPr lang="it-IT" sz="1600" dirty="0"/>
              <a:t>, </a:t>
            </a:r>
          </a:p>
          <a:p>
            <a:pPr marL="0" indent="0" algn="ctr" eaLnBrk="1" hangingPunct="1">
              <a:buNone/>
            </a:pPr>
            <a:r>
              <a:rPr lang="it-IT" sz="1600" dirty="0"/>
              <a:t>INFN and Università di </a:t>
            </a:r>
            <a:r>
              <a:rPr lang="it-IT" sz="1600" dirty="0" smtClean="0"/>
              <a:t>Firenze</a:t>
            </a:r>
          </a:p>
          <a:p>
            <a:pPr marL="0" indent="0" algn="ctr" eaLnBrk="1" hangingPunct="1">
              <a:buNone/>
            </a:pPr>
            <a:endParaRPr lang="it-IT" sz="1000" dirty="0"/>
          </a:p>
          <a:p>
            <a:pPr marL="0" indent="0" algn="ctr" eaLnBrk="1" hangingPunct="1">
              <a:buNone/>
            </a:pPr>
            <a:r>
              <a:rPr lang="it-IT" sz="1600" dirty="0" smtClean="0"/>
              <a:t>Massimo </a:t>
            </a:r>
            <a:r>
              <a:rPr lang="it-IT" sz="1600" dirty="0" err="1"/>
              <a:t>Bassan</a:t>
            </a:r>
            <a:r>
              <a:rPr lang="it-IT" sz="1600" dirty="0"/>
              <a:t>, Fabrizio De Marchi, </a:t>
            </a:r>
            <a:r>
              <a:rPr lang="it-IT" sz="1600" dirty="0" smtClean="0"/>
              <a:t>Giuseppe </a:t>
            </a:r>
            <a:r>
              <a:rPr lang="it-IT" sz="1600" dirty="0" err="1" smtClean="0"/>
              <a:t>Pucacco</a:t>
            </a:r>
            <a:r>
              <a:rPr lang="it-IT" sz="1600" dirty="0"/>
              <a:t>, Massimo Visco.</a:t>
            </a:r>
            <a:endParaRPr lang="it-IT" sz="1600" dirty="0" smtClean="0"/>
          </a:p>
          <a:p>
            <a:pPr marL="0" indent="0" algn="ctr" eaLnBrk="1" hangingPunct="1">
              <a:buNone/>
            </a:pPr>
            <a:r>
              <a:rPr lang="it-IT" sz="1600" dirty="0" smtClean="0"/>
              <a:t>INFN and Università di Roma Tor Vergata</a:t>
            </a:r>
          </a:p>
          <a:p>
            <a:pPr marL="0" indent="0" algn="ctr" eaLnBrk="1" hangingPunct="1">
              <a:buNone/>
            </a:pPr>
            <a:endParaRPr lang="it-IT" sz="1000" dirty="0"/>
          </a:p>
          <a:p>
            <a:pPr marL="0" indent="0" algn="ctr" eaLnBrk="1" hangingPunct="1">
              <a:buNone/>
            </a:pPr>
            <a:r>
              <a:rPr lang="it-IT" sz="1600" dirty="0" smtClean="0"/>
              <a:t>Martina De Laurentis, Rosario </a:t>
            </a:r>
            <a:r>
              <a:rPr lang="it-IT" sz="1600" dirty="0"/>
              <a:t>De Rosa, </a:t>
            </a:r>
            <a:r>
              <a:rPr lang="it-IT" sz="1600" dirty="0">
                <a:solidFill>
                  <a:srgbClr val="0000FF"/>
                </a:solidFill>
              </a:rPr>
              <a:t>Luciano Di Fiore</a:t>
            </a:r>
            <a:r>
              <a:rPr lang="it-IT" sz="1600" dirty="0"/>
              <a:t>, Fabio </a:t>
            </a:r>
            <a:r>
              <a:rPr lang="it-IT" sz="1600" dirty="0" err="1"/>
              <a:t>Garufi</a:t>
            </a:r>
            <a:r>
              <a:rPr lang="it-IT" sz="1600" dirty="0"/>
              <a:t>, </a:t>
            </a:r>
          </a:p>
          <a:p>
            <a:pPr marL="0" indent="0" algn="ctr" eaLnBrk="1" hangingPunct="1">
              <a:buNone/>
            </a:pPr>
            <a:r>
              <a:rPr lang="it-IT" sz="1600" dirty="0" smtClean="0"/>
              <a:t>Aniello </a:t>
            </a:r>
            <a:r>
              <a:rPr lang="it-IT" sz="1600" dirty="0"/>
              <a:t>Grado</a:t>
            </a:r>
            <a:r>
              <a:rPr lang="it-IT" sz="1600" dirty="0" smtClean="0"/>
              <a:t>, </a:t>
            </a:r>
            <a:r>
              <a:rPr lang="it-IT" sz="1600" dirty="0"/>
              <a:t>Leopoldo </a:t>
            </a:r>
            <a:r>
              <a:rPr lang="it-IT" sz="1600" dirty="0" smtClean="0"/>
              <a:t>Milano.</a:t>
            </a:r>
          </a:p>
          <a:p>
            <a:pPr marL="0" indent="0" algn="ctr" eaLnBrk="1" hangingPunct="1">
              <a:buNone/>
            </a:pPr>
            <a:r>
              <a:rPr lang="it-IT" sz="1600" dirty="0" smtClean="0"/>
              <a:t>INFN and Università di Napoli "Federico II"</a:t>
            </a:r>
          </a:p>
          <a:p>
            <a:pPr marL="0" indent="0" algn="ctr" eaLnBrk="1" hangingPunct="1">
              <a:buNone/>
            </a:pPr>
            <a:endParaRPr lang="it-IT" sz="1000" dirty="0"/>
          </a:p>
          <a:p>
            <a:pPr marL="0" indent="0" algn="ctr" eaLnBrk="1" hangingPunct="1">
              <a:buNone/>
            </a:pPr>
            <a:r>
              <a:rPr lang="it-IT" sz="1600" dirty="0"/>
              <a:t>A. </a:t>
            </a:r>
            <a:r>
              <a:rPr lang="it-IT" sz="1600" dirty="0" err="1" smtClean="0"/>
              <a:t>Cavalleri</a:t>
            </a:r>
            <a:r>
              <a:rPr lang="it-IT" sz="1600" dirty="0" smtClean="0"/>
              <a:t>, </a:t>
            </a:r>
            <a:r>
              <a:rPr lang="it-IT" sz="1600" dirty="0"/>
              <a:t>R. </a:t>
            </a:r>
            <a:r>
              <a:rPr lang="it-IT" sz="1600" dirty="0" smtClean="0"/>
              <a:t>Dolesi,  </a:t>
            </a:r>
            <a:r>
              <a:rPr lang="it-IT" sz="1600" dirty="0"/>
              <a:t>M. </a:t>
            </a:r>
            <a:r>
              <a:rPr lang="it-IT" sz="1600" dirty="0" err="1" smtClean="0"/>
              <a:t>Hueller</a:t>
            </a:r>
            <a:r>
              <a:rPr lang="it-IT" sz="1600" dirty="0" smtClean="0"/>
              <a:t>, D. </a:t>
            </a:r>
            <a:r>
              <a:rPr lang="it-IT" sz="1600" dirty="0" err="1" smtClean="0"/>
              <a:t>Vetrugno</a:t>
            </a:r>
            <a:r>
              <a:rPr lang="it-IT" sz="1600" dirty="0" smtClean="0"/>
              <a:t>, S</a:t>
            </a:r>
            <a:r>
              <a:rPr lang="it-IT" sz="1600" dirty="0"/>
              <a:t>. </a:t>
            </a:r>
            <a:r>
              <a:rPr lang="it-IT" sz="1600" dirty="0" smtClean="0"/>
              <a:t>Vitale, </a:t>
            </a:r>
            <a:r>
              <a:rPr lang="it-IT" sz="1600" dirty="0"/>
              <a:t>W.J. </a:t>
            </a:r>
            <a:r>
              <a:rPr lang="it-IT" sz="1600" dirty="0" smtClean="0"/>
              <a:t>Weber.</a:t>
            </a:r>
          </a:p>
          <a:p>
            <a:pPr marL="0" indent="0" algn="ctr" eaLnBrk="1" hangingPunct="1">
              <a:buNone/>
            </a:pPr>
            <a:r>
              <a:rPr lang="it-IT" sz="1600" dirty="0" smtClean="0"/>
              <a:t>Università di Trento and INFN-TIFPA</a:t>
            </a:r>
          </a:p>
        </p:txBody>
      </p:sp>
      <p:sp>
        <p:nvSpPr>
          <p:cNvPr id="3074" name="Segnaposto data 3"/>
          <p:cNvSpPr>
            <a:spLocks noGrp="1"/>
          </p:cNvSpPr>
          <p:nvPr>
            <p:ph type="dt" sz="half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 smtClean="0"/>
              <a:t>CRIS 07/07/2016</a:t>
            </a:r>
          </a:p>
        </p:txBody>
      </p:sp>
      <p:sp>
        <p:nvSpPr>
          <p:cNvPr id="3075" name="Segnaposto piè di pagina 4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1400" smtClean="0"/>
              <a:t>L.Di Fiore</a:t>
            </a:r>
            <a:endParaRPr lang="en-US" sz="1400" dirty="0" smtClean="0"/>
          </a:p>
        </p:txBody>
      </p:sp>
      <p:sp>
        <p:nvSpPr>
          <p:cNvPr id="3076" name="Segnaposto numero diapositiva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0064A032-AF9D-48F8-B207-5691D355F724}" type="slidenum">
              <a:rPr lang="en-US" sz="1400" smtClean="0"/>
              <a:pPr eaLnBrk="1" hangingPunct="1"/>
              <a:t>1</a:t>
            </a:fld>
            <a:endParaRPr lang="en-US" sz="1400" dirty="0" smtClean="0"/>
          </a:p>
        </p:txBody>
      </p:sp>
      <p:sp>
        <p:nvSpPr>
          <p:cNvPr id="2" name="Rettangolo 1"/>
          <p:cNvSpPr/>
          <p:nvPr/>
        </p:nvSpPr>
        <p:spPr>
          <a:xfrm>
            <a:off x="795754" y="5661400"/>
            <a:ext cx="738098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/>
            <a:r>
              <a:rPr lang="en-US" b="1" dirty="0" smtClean="0">
                <a:solidFill>
                  <a:schemeClr val="accent2"/>
                </a:solidFill>
              </a:rPr>
              <a:t>This work is supported by INFN Commission II </a:t>
            </a:r>
            <a:endParaRPr lang="en-US" b="1" dirty="0">
              <a:solidFill>
                <a:schemeClr val="accent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6552265" y="2348856"/>
            <a:ext cx="720096" cy="2070276"/>
            <a:chOff x="3491856" y="2708904"/>
            <a:chExt cx="720096" cy="2070276"/>
          </a:xfrm>
        </p:grpSpPr>
        <p:sp>
          <p:nvSpPr>
            <p:cNvPr id="28" name="Cubo 27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9" name="Connettore 1 28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grpSp>
        <p:nvGrpSpPr>
          <p:cNvPr id="20" name="Gruppo 19"/>
          <p:cNvGrpSpPr/>
          <p:nvPr/>
        </p:nvGrpSpPr>
        <p:grpSpPr>
          <a:xfrm>
            <a:off x="5112073" y="2888928"/>
            <a:ext cx="720096" cy="2070276"/>
            <a:chOff x="3491856" y="2708904"/>
            <a:chExt cx="720096" cy="2070276"/>
          </a:xfrm>
        </p:grpSpPr>
        <p:sp>
          <p:nvSpPr>
            <p:cNvPr id="7" name="Cubo 6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7" name="Connettore 1 16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uppo 20"/>
          <p:cNvGrpSpPr/>
          <p:nvPr/>
        </p:nvGrpSpPr>
        <p:grpSpPr>
          <a:xfrm>
            <a:off x="5472121" y="3609024"/>
            <a:ext cx="720096" cy="2070276"/>
            <a:chOff x="3491856" y="2708904"/>
            <a:chExt cx="720096" cy="2070276"/>
          </a:xfrm>
        </p:grpSpPr>
        <p:sp>
          <p:nvSpPr>
            <p:cNvPr id="22" name="Cubo 21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3" name="Connettore 1 22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uppo 23"/>
          <p:cNvGrpSpPr/>
          <p:nvPr/>
        </p:nvGrpSpPr>
        <p:grpSpPr>
          <a:xfrm>
            <a:off x="6912313" y="2888928"/>
            <a:ext cx="720096" cy="2070276"/>
            <a:chOff x="3491856" y="2708904"/>
            <a:chExt cx="720096" cy="2070276"/>
          </a:xfrm>
        </p:grpSpPr>
        <p:sp>
          <p:nvSpPr>
            <p:cNvPr id="25" name="Cubo 24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6" name="Connettore 1 25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Per 7"/>
          <p:cNvSpPr/>
          <p:nvPr/>
        </p:nvSpPr>
        <p:spPr bwMode="auto">
          <a:xfrm rot="14778352">
            <a:off x="5614736" y="1241280"/>
            <a:ext cx="1512003" cy="3271669"/>
          </a:xfrm>
          <a:prstGeom prst="mathMultiply">
            <a:avLst>
              <a:gd name="adj1" fmla="val 8916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6372241" y="818652"/>
            <a:ext cx="0" cy="205024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CasellaDiTesto 29"/>
          <p:cNvSpPr txBox="1"/>
          <p:nvPr/>
        </p:nvSpPr>
        <p:spPr>
          <a:xfrm>
            <a:off x="6897959" y="5209209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</a:t>
            </a:r>
            <a:endParaRPr lang="en-US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1810943" y="280425"/>
            <a:ext cx="44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accent2"/>
                </a:solidFill>
              </a:rPr>
              <a:t>Principle of operation of PETER</a:t>
            </a:r>
            <a:endParaRPr lang="en-US" sz="2400" b="1" u="sng" dirty="0">
              <a:solidFill>
                <a:schemeClr val="accent2"/>
              </a:solidFill>
            </a:endParaRPr>
          </a:p>
        </p:txBody>
      </p:sp>
      <p:sp>
        <p:nvSpPr>
          <p:cNvPr id="34" name="Arco 33"/>
          <p:cNvSpPr/>
          <p:nvPr/>
        </p:nvSpPr>
        <p:spPr bwMode="auto">
          <a:xfrm rot="10800000">
            <a:off x="5652145" y="3879061"/>
            <a:ext cx="450059" cy="206653"/>
          </a:xfrm>
          <a:prstGeom prst="arc">
            <a:avLst>
              <a:gd name="adj1" fmla="val 10697892"/>
              <a:gd name="adj2" fmla="val 0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Connettore 2 30"/>
          <p:cNvCxnSpPr/>
          <p:nvPr/>
        </p:nvCxnSpPr>
        <p:spPr bwMode="auto">
          <a:xfrm flipH="1">
            <a:off x="6192215" y="5229240"/>
            <a:ext cx="521479" cy="0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5" name="Connettore 2 34"/>
          <p:cNvCxnSpPr/>
          <p:nvPr/>
        </p:nvCxnSpPr>
        <p:spPr bwMode="auto">
          <a:xfrm>
            <a:off x="6102204" y="5409264"/>
            <a:ext cx="521478" cy="0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6" name="CasellaDiTesto 35"/>
          <p:cNvSpPr txBox="1"/>
          <p:nvPr/>
        </p:nvSpPr>
        <p:spPr>
          <a:xfrm>
            <a:off x="521460" y="1074761"/>
            <a:ext cx="445559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a two stages torsion pendulum we can get two soft DOFs</a:t>
            </a:r>
          </a:p>
          <a:p>
            <a:endParaRPr lang="en-US" dirty="0"/>
          </a:p>
          <a:p>
            <a:r>
              <a:rPr lang="en-US" dirty="0" smtClean="0"/>
              <a:t>in this case we can measure both force</a:t>
            </a:r>
          </a:p>
          <a:p>
            <a:endParaRPr lang="en-US" dirty="0"/>
          </a:p>
          <a:p>
            <a:r>
              <a:rPr lang="en-US" dirty="0" smtClean="0"/>
              <a:t>and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torque</a:t>
            </a:r>
            <a:endParaRPr lang="en-US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783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6552265" y="2348856"/>
            <a:ext cx="720096" cy="2070276"/>
            <a:chOff x="3491856" y="2708904"/>
            <a:chExt cx="720096" cy="2070276"/>
          </a:xfrm>
        </p:grpSpPr>
        <p:sp>
          <p:nvSpPr>
            <p:cNvPr id="28" name="Cubo 27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9" name="Connettore 1 28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grpSp>
        <p:nvGrpSpPr>
          <p:cNvPr id="20" name="Gruppo 19"/>
          <p:cNvGrpSpPr/>
          <p:nvPr/>
        </p:nvGrpSpPr>
        <p:grpSpPr>
          <a:xfrm>
            <a:off x="5112073" y="2888928"/>
            <a:ext cx="720096" cy="2070276"/>
            <a:chOff x="3491856" y="2708904"/>
            <a:chExt cx="720096" cy="2070276"/>
          </a:xfrm>
        </p:grpSpPr>
        <p:sp>
          <p:nvSpPr>
            <p:cNvPr id="7" name="Cubo 6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7" name="Connettore 1 16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uppo 20"/>
          <p:cNvGrpSpPr/>
          <p:nvPr/>
        </p:nvGrpSpPr>
        <p:grpSpPr>
          <a:xfrm>
            <a:off x="5472121" y="3609024"/>
            <a:ext cx="720096" cy="2070276"/>
            <a:chOff x="3491856" y="2708904"/>
            <a:chExt cx="720096" cy="2070276"/>
          </a:xfrm>
        </p:grpSpPr>
        <p:sp>
          <p:nvSpPr>
            <p:cNvPr id="22" name="Cubo 21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3" name="Connettore 1 22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uppo 23"/>
          <p:cNvGrpSpPr/>
          <p:nvPr/>
        </p:nvGrpSpPr>
        <p:grpSpPr>
          <a:xfrm>
            <a:off x="6912313" y="2888928"/>
            <a:ext cx="720096" cy="2070276"/>
            <a:chOff x="3491856" y="2708904"/>
            <a:chExt cx="720096" cy="2070276"/>
          </a:xfrm>
        </p:grpSpPr>
        <p:sp>
          <p:nvSpPr>
            <p:cNvPr id="25" name="Cubo 24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6" name="Connettore 1 25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Per 7"/>
          <p:cNvSpPr/>
          <p:nvPr/>
        </p:nvSpPr>
        <p:spPr bwMode="auto">
          <a:xfrm rot="14778352">
            <a:off x="5614736" y="1241280"/>
            <a:ext cx="1512003" cy="3271669"/>
          </a:xfrm>
          <a:prstGeom prst="mathMultiply">
            <a:avLst>
              <a:gd name="adj1" fmla="val 8916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6372241" y="818652"/>
            <a:ext cx="0" cy="205024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CasellaDiTesto 29"/>
          <p:cNvSpPr txBox="1"/>
          <p:nvPr/>
        </p:nvSpPr>
        <p:spPr>
          <a:xfrm>
            <a:off x="6897959" y="5209209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</a:t>
            </a:r>
            <a:endParaRPr lang="en-US" dirty="0"/>
          </a:p>
        </p:txBody>
      </p:sp>
      <p:sp>
        <p:nvSpPr>
          <p:cNvPr id="33" name="CasellaDiTesto 32"/>
          <p:cNvSpPr txBox="1"/>
          <p:nvPr/>
        </p:nvSpPr>
        <p:spPr>
          <a:xfrm>
            <a:off x="1810943" y="280425"/>
            <a:ext cx="44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accent2"/>
                </a:solidFill>
              </a:rPr>
              <a:t>Principle of operation of PETER</a:t>
            </a:r>
            <a:endParaRPr lang="en-US" sz="2400" b="1" u="sng" dirty="0">
              <a:solidFill>
                <a:schemeClr val="accent2"/>
              </a:solidFill>
            </a:endParaRPr>
          </a:p>
        </p:txBody>
      </p:sp>
      <p:sp>
        <p:nvSpPr>
          <p:cNvPr id="34" name="Arco 33"/>
          <p:cNvSpPr/>
          <p:nvPr/>
        </p:nvSpPr>
        <p:spPr bwMode="auto">
          <a:xfrm rot="10800000">
            <a:off x="5652145" y="3879061"/>
            <a:ext cx="450059" cy="206653"/>
          </a:xfrm>
          <a:prstGeom prst="arc">
            <a:avLst>
              <a:gd name="adj1" fmla="val 10697892"/>
              <a:gd name="adj2" fmla="val 0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Connettore 2 30"/>
          <p:cNvCxnSpPr/>
          <p:nvPr/>
        </p:nvCxnSpPr>
        <p:spPr bwMode="auto">
          <a:xfrm flipH="1">
            <a:off x="6192215" y="5229240"/>
            <a:ext cx="521479" cy="0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5" name="Connettore 2 34"/>
          <p:cNvCxnSpPr/>
          <p:nvPr/>
        </p:nvCxnSpPr>
        <p:spPr bwMode="auto">
          <a:xfrm>
            <a:off x="6102204" y="5409264"/>
            <a:ext cx="521478" cy="0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6" name="CasellaDiTesto 35"/>
          <p:cNvSpPr txBox="1"/>
          <p:nvPr/>
        </p:nvSpPr>
        <p:spPr>
          <a:xfrm>
            <a:off x="521460" y="1074761"/>
            <a:ext cx="445559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a two stages torsion pendulum we can get two soft DOFs</a:t>
            </a:r>
          </a:p>
          <a:p>
            <a:endParaRPr lang="en-US" dirty="0"/>
          </a:p>
          <a:p>
            <a:r>
              <a:rPr lang="en-US" dirty="0" smtClean="0"/>
              <a:t>in this case we can measure both </a:t>
            </a:r>
            <a:r>
              <a:rPr lang="en-US" dirty="0" smtClean="0">
                <a:solidFill>
                  <a:srgbClr val="FF0000"/>
                </a:solidFill>
              </a:rPr>
              <a:t>force</a:t>
            </a:r>
          </a:p>
          <a:p>
            <a:endParaRPr lang="en-US" dirty="0"/>
          </a:p>
          <a:p>
            <a:r>
              <a:rPr lang="en-US" dirty="0" smtClean="0"/>
              <a:t>and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chemeClr val="accent2"/>
                </a:solidFill>
              </a:rPr>
              <a:t>torque</a:t>
            </a:r>
          </a:p>
          <a:p>
            <a:endParaRPr lang="en-US" dirty="0">
              <a:solidFill>
                <a:schemeClr val="accent2"/>
              </a:solidFill>
            </a:endParaRPr>
          </a:p>
          <a:p>
            <a:r>
              <a:rPr lang="en-US" dirty="0" smtClean="0"/>
              <a:t>simultaneously</a:t>
            </a:r>
            <a:endParaRPr lang="en-US" dirty="0"/>
          </a:p>
        </p:txBody>
      </p:sp>
      <p:cxnSp>
        <p:nvCxnSpPr>
          <p:cNvPr id="32" name="Connettore 2 31"/>
          <p:cNvCxnSpPr/>
          <p:nvPr/>
        </p:nvCxnSpPr>
        <p:spPr bwMode="auto">
          <a:xfrm>
            <a:off x="4662012" y="5319252"/>
            <a:ext cx="630084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7" name="Arco 36"/>
          <p:cNvSpPr/>
          <p:nvPr/>
        </p:nvSpPr>
        <p:spPr bwMode="auto">
          <a:xfrm rot="10800000">
            <a:off x="5922181" y="1428705"/>
            <a:ext cx="900120" cy="476689"/>
          </a:xfrm>
          <a:prstGeom prst="arc">
            <a:avLst>
              <a:gd name="adj1" fmla="val 10697892"/>
              <a:gd name="adj2" fmla="val 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37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sp>
        <p:nvSpPr>
          <p:cNvPr id="33" name="CasellaDiTesto 32"/>
          <p:cNvSpPr txBox="1"/>
          <p:nvPr/>
        </p:nvSpPr>
        <p:spPr>
          <a:xfrm>
            <a:off x="1189032" y="188568"/>
            <a:ext cx="3980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accent2"/>
                </a:solidFill>
              </a:rPr>
              <a:t>Readout scheme  of PETER</a:t>
            </a:r>
            <a:endParaRPr lang="en-US" sz="2400" b="1" u="sng" dirty="0">
              <a:solidFill>
                <a:schemeClr val="accent2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368265" y="746702"/>
            <a:ext cx="51938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facility has a redundant readout system with combination of different sensors</a:t>
            </a:r>
          </a:p>
          <a:p>
            <a:endParaRPr lang="en-US" sz="1000" dirty="0"/>
          </a:p>
          <a:p>
            <a:pPr>
              <a:buFont typeface="Arial" pitchFamily="34" charset="0"/>
              <a:buChar char="•"/>
            </a:pPr>
            <a:r>
              <a:rPr lang="en-US" dirty="0"/>
              <a:t>Autocollimator at the </a:t>
            </a:r>
            <a:r>
              <a:rPr lang="en-US" dirty="0" smtClean="0"/>
              <a:t>crossbar level</a:t>
            </a:r>
          </a:p>
          <a:p>
            <a:endParaRPr lang="en-US" sz="1000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GRS at the TM level</a:t>
            </a:r>
          </a:p>
          <a:p>
            <a:endParaRPr lang="en-US" sz="1000" dirty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optical read-out (ORO) at the TM level</a:t>
            </a:r>
          </a:p>
          <a:p>
            <a:pPr>
              <a:buFont typeface="Arial" pitchFamily="34" charset="0"/>
              <a:buChar char="•"/>
            </a:pPr>
            <a:endParaRPr lang="en-US" sz="1000" dirty="0" smtClean="0"/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 ORO </a:t>
            </a:r>
            <a:r>
              <a:rPr lang="en-US" dirty="0"/>
              <a:t>at the </a:t>
            </a:r>
            <a:r>
              <a:rPr lang="en-US" dirty="0" smtClean="0"/>
              <a:t>crossbar level (being implemented)</a:t>
            </a:r>
            <a:endParaRPr lang="en-US" dirty="0"/>
          </a:p>
        </p:txBody>
      </p:sp>
      <p:pic>
        <p:nvPicPr>
          <p:cNvPr id="63" name="Immagine 4" descr="P211000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1484" y="3429046"/>
            <a:ext cx="3600480" cy="26999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6" name="Connettore 2 15"/>
          <p:cNvCxnSpPr>
            <a:stCxn id="61" idx="6"/>
          </p:cNvCxnSpPr>
          <p:nvPr/>
        </p:nvCxnSpPr>
        <p:spPr bwMode="auto">
          <a:xfrm>
            <a:off x="5755885" y="4785543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grpSp>
        <p:nvGrpSpPr>
          <p:cNvPr id="35" name="Gruppo 34"/>
          <p:cNvGrpSpPr/>
          <p:nvPr/>
        </p:nvGrpSpPr>
        <p:grpSpPr>
          <a:xfrm>
            <a:off x="4929984" y="818652"/>
            <a:ext cx="4052604" cy="5080734"/>
            <a:chOff x="4211952" y="818652"/>
            <a:chExt cx="4052604" cy="5080734"/>
          </a:xfrm>
        </p:grpSpPr>
        <p:grpSp>
          <p:nvGrpSpPr>
            <p:cNvPr id="6" name="Gruppo 5"/>
            <p:cNvGrpSpPr/>
            <p:nvPr/>
          </p:nvGrpSpPr>
          <p:grpSpPr>
            <a:xfrm>
              <a:off x="4211952" y="818652"/>
              <a:ext cx="4052604" cy="5080734"/>
              <a:chOff x="4211952" y="818652"/>
              <a:chExt cx="4052604" cy="5080734"/>
            </a:xfrm>
          </p:grpSpPr>
          <p:sp>
            <p:nvSpPr>
              <p:cNvPr id="54" name="O 53"/>
              <p:cNvSpPr/>
              <p:nvPr/>
            </p:nvSpPr>
            <p:spPr bwMode="auto">
              <a:xfrm>
                <a:off x="6462252" y="4509144"/>
                <a:ext cx="195817" cy="180024"/>
              </a:xfrm>
              <a:prstGeom prst="flowChartOr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grpSp>
            <p:nvGrpSpPr>
              <p:cNvPr id="5" name="Gruppo 4"/>
              <p:cNvGrpSpPr/>
              <p:nvPr/>
            </p:nvGrpSpPr>
            <p:grpSpPr>
              <a:xfrm>
                <a:off x="5101000" y="818652"/>
                <a:ext cx="2520336" cy="4860648"/>
                <a:chOff x="5112073" y="818652"/>
                <a:chExt cx="2520336" cy="4860648"/>
              </a:xfrm>
            </p:grpSpPr>
            <p:grpSp>
              <p:nvGrpSpPr>
                <p:cNvPr id="27" name="Gruppo 26"/>
                <p:cNvGrpSpPr/>
                <p:nvPr/>
              </p:nvGrpSpPr>
              <p:grpSpPr>
                <a:xfrm>
                  <a:off x="6552265" y="2348856"/>
                  <a:ext cx="720096" cy="2070276"/>
                  <a:chOff x="3491856" y="2708904"/>
                  <a:chExt cx="720096" cy="2070276"/>
                </a:xfrm>
              </p:grpSpPr>
              <p:cxnSp>
                <p:nvCxnSpPr>
                  <p:cNvPr id="29" name="Connettore 1 28"/>
                  <p:cNvCxnSpPr/>
                  <p:nvPr/>
                </p:nvCxnSpPr>
                <p:spPr bwMode="auto">
                  <a:xfrm>
                    <a:off x="3851904" y="2708904"/>
                    <a:ext cx="0" cy="1440192"/>
                  </a:xfrm>
                  <a:prstGeom prst="line">
                    <a:avLst/>
                  </a:prstGeom>
                  <a:noFill/>
                  <a:ln w="571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  <p:sp>
                <p:nvSpPr>
                  <p:cNvPr id="28" name="Cubo 27"/>
                  <p:cNvSpPr/>
                  <p:nvPr/>
                </p:nvSpPr>
                <p:spPr bwMode="auto">
                  <a:xfrm>
                    <a:off x="3491856" y="4059084"/>
                    <a:ext cx="720096" cy="720096"/>
                  </a:xfrm>
                  <a:prstGeom prst="cube">
                    <a:avLst>
                      <a:gd name="adj" fmla="val 31949"/>
                    </a:avLst>
                  </a:prstGeom>
                  <a:gradFill flip="none" rotWithShape="1">
                    <a:gsLst>
                      <a:gs pos="98000">
                        <a:schemeClr val="accent1">
                          <a:tint val="44500"/>
                          <a:satMod val="160000"/>
                          <a:alpha val="68000"/>
                          <a:lumMod val="0"/>
                          <a:lumOff val="100000"/>
                        </a:schemeClr>
                      </a:gs>
                      <a:gs pos="8000">
                        <a:srgbClr val="FFFF00"/>
                      </a:gs>
                    </a:gsLst>
                    <a:lin ang="0" scaled="1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</p:grpSp>
            <p:grpSp>
              <p:nvGrpSpPr>
                <p:cNvPr id="20" name="Gruppo 19"/>
                <p:cNvGrpSpPr/>
                <p:nvPr/>
              </p:nvGrpSpPr>
              <p:grpSpPr>
                <a:xfrm>
                  <a:off x="5112073" y="2888928"/>
                  <a:ext cx="720096" cy="2070276"/>
                  <a:chOff x="3491856" y="2708904"/>
                  <a:chExt cx="720096" cy="2070276"/>
                </a:xfrm>
              </p:grpSpPr>
              <p:sp>
                <p:nvSpPr>
                  <p:cNvPr id="7" name="Cubo 6"/>
                  <p:cNvSpPr/>
                  <p:nvPr/>
                </p:nvSpPr>
                <p:spPr bwMode="auto">
                  <a:xfrm>
                    <a:off x="3491856" y="4059084"/>
                    <a:ext cx="720096" cy="720096"/>
                  </a:xfrm>
                  <a:prstGeom prst="cube">
                    <a:avLst>
                      <a:gd name="adj" fmla="val 31949"/>
                    </a:avLst>
                  </a:prstGeom>
                  <a:gradFill flip="none" rotWithShape="1">
                    <a:gsLst>
                      <a:gs pos="98000">
                        <a:schemeClr val="accent1">
                          <a:tint val="44500"/>
                          <a:satMod val="160000"/>
                          <a:alpha val="68000"/>
                          <a:lumMod val="0"/>
                          <a:lumOff val="100000"/>
                        </a:schemeClr>
                      </a:gs>
                      <a:gs pos="8000">
                        <a:srgbClr val="FFFF00"/>
                      </a:gs>
                    </a:gsLst>
                    <a:lin ang="0" scaled="1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17" name="Connettore 1 16"/>
                  <p:cNvCxnSpPr/>
                  <p:nvPr/>
                </p:nvCxnSpPr>
                <p:spPr bwMode="auto">
                  <a:xfrm>
                    <a:off x="3851904" y="2708904"/>
                    <a:ext cx="0" cy="1440192"/>
                  </a:xfrm>
                  <a:prstGeom prst="line">
                    <a:avLst/>
                  </a:prstGeom>
                  <a:noFill/>
                  <a:ln w="571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1" name="Gruppo 20"/>
                <p:cNvGrpSpPr/>
                <p:nvPr/>
              </p:nvGrpSpPr>
              <p:grpSpPr>
                <a:xfrm>
                  <a:off x="5472121" y="3609024"/>
                  <a:ext cx="720096" cy="2070276"/>
                  <a:chOff x="3491856" y="2708904"/>
                  <a:chExt cx="720096" cy="2070276"/>
                </a:xfrm>
              </p:grpSpPr>
              <p:sp>
                <p:nvSpPr>
                  <p:cNvPr id="22" name="Cubo 21"/>
                  <p:cNvSpPr/>
                  <p:nvPr/>
                </p:nvSpPr>
                <p:spPr bwMode="auto">
                  <a:xfrm>
                    <a:off x="3491856" y="4059084"/>
                    <a:ext cx="720096" cy="720096"/>
                  </a:xfrm>
                  <a:prstGeom prst="cube">
                    <a:avLst>
                      <a:gd name="adj" fmla="val 31949"/>
                    </a:avLst>
                  </a:prstGeom>
                  <a:gradFill flip="none" rotWithShape="1">
                    <a:gsLst>
                      <a:gs pos="98000">
                        <a:schemeClr val="accent1">
                          <a:tint val="44500"/>
                          <a:satMod val="160000"/>
                          <a:alpha val="68000"/>
                          <a:lumMod val="0"/>
                          <a:lumOff val="100000"/>
                        </a:schemeClr>
                      </a:gs>
                      <a:gs pos="8000">
                        <a:srgbClr val="FFFF00"/>
                      </a:gs>
                    </a:gsLst>
                    <a:lin ang="0" scaled="1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23" name="Connettore 1 22"/>
                  <p:cNvCxnSpPr/>
                  <p:nvPr/>
                </p:nvCxnSpPr>
                <p:spPr bwMode="auto">
                  <a:xfrm>
                    <a:off x="3851904" y="2708904"/>
                    <a:ext cx="0" cy="1440192"/>
                  </a:xfrm>
                  <a:prstGeom prst="line">
                    <a:avLst/>
                  </a:prstGeom>
                  <a:noFill/>
                  <a:ln w="1270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grpSp>
              <p:nvGrpSpPr>
                <p:cNvPr id="24" name="Gruppo 23"/>
                <p:cNvGrpSpPr/>
                <p:nvPr/>
              </p:nvGrpSpPr>
              <p:grpSpPr>
                <a:xfrm>
                  <a:off x="6912313" y="2888928"/>
                  <a:ext cx="720096" cy="2070276"/>
                  <a:chOff x="3491856" y="2708904"/>
                  <a:chExt cx="720096" cy="2070276"/>
                </a:xfrm>
              </p:grpSpPr>
              <p:sp>
                <p:nvSpPr>
                  <p:cNvPr id="25" name="Cubo 24"/>
                  <p:cNvSpPr/>
                  <p:nvPr/>
                </p:nvSpPr>
                <p:spPr bwMode="auto">
                  <a:xfrm>
                    <a:off x="3491856" y="4059084"/>
                    <a:ext cx="720096" cy="720096"/>
                  </a:xfrm>
                  <a:prstGeom prst="cube">
                    <a:avLst>
                      <a:gd name="adj" fmla="val 31949"/>
                    </a:avLst>
                  </a:prstGeom>
                  <a:gradFill flip="none" rotWithShape="1">
                    <a:gsLst>
                      <a:gs pos="98000">
                        <a:schemeClr val="accent1">
                          <a:tint val="44500"/>
                          <a:satMod val="160000"/>
                          <a:alpha val="68000"/>
                          <a:lumMod val="0"/>
                          <a:lumOff val="100000"/>
                        </a:schemeClr>
                      </a:gs>
                      <a:gs pos="8000">
                        <a:srgbClr val="FFFF00"/>
                      </a:gs>
                    </a:gsLst>
                    <a:lin ang="0" scaled="1"/>
                    <a:tileRect/>
                  </a:gradFill>
                  <a:ln w="9525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vert="horz" wrap="square" lIns="91440" tIns="45720" rIns="91440" bIns="45720" numCol="1" rtlCol="0" anchor="t" anchorCtr="0" compatLnSpc="1">
                    <a:prstTxWarp prst="textNoShape">
                      <a:avLst/>
                    </a:prstTxWarp>
                    <a:spAutoFit/>
                  </a:bodyPr>
                  <a:lstStyle/>
                  <a:p>
                    <a:pPr marL="0" marR="0" indent="0" algn="l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</a:pPr>
                    <a:endParaRPr kumimoji="0" lang="en-US" sz="2000" b="0" i="0" u="none" strike="noStrike" cap="none" normalizeH="0" baseline="0" smtClean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Times New Roman" pitchFamily="18" charset="0"/>
                    </a:endParaRPr>
                  </a:p>
                </p:txBody>
              </p:sp>
              <p:cxnSp>
                <p:nvCxnSpPr>
                  <p:cNvPr id="26" name="Connettore 1 25"/>
                  <p:cNvCxnSpPr/>
                  <p:nvPr/>
                </p:nvCxnSpPr>
                <p:spPr bwMode="auto">
                  <a:xfrm>
                    <a:off x="3851904" y="2708904"/>
                    <a:ext cx="0" cy="1440192"/>
                  </a:xfrm>
                  <a:prstGeom prst="line">
                    <a:avLst/>
                  </a:prstGeom>
                  <a:noFill/>
                  <a:ln w="57150" cap="flat" cmpd="sng" algn="ctr">
                    <a:solidFill>
                      <a:schemeClr val="tx1"/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</p:cxnSp>
            </p:grpSp>
            <p:cxnSp>
              <p:nvCxnSpPr>
                <p:cNvPr id="11" name="Connettore 1 10"/>
                <p:cNvCxnSpPr/>
                <p:nvPr/>
              </p:nvCxnSpPr>
              <p:spPr bwMode="auto">
                <a:xfrm>
                  <a:off x="6372241" y="818652"/>
                  <a:ext cx="0" cy="2050245"/>
                </a:xfrm>
                <a:prstGeom prst="line">
                  <a:avLst/>
                </a:prstGeom>
                <a:noFill/>
                <a:ln w="12700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0" name="Dati 9"/>
              <p:cNvSpPr/>
              <p:nvPr/>
            </p:nvSpPr>
            <p:spPr bwMode="auto">
              <a:xfrm rot="5400000" flipV="1">
                <a:off x="5967186" y="5184234"/>
                <a:ext cx="540072" cy="90012"/>
              </a:xfrm>
              <a:prstGeom prst="flowChartInputOutpu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2" name="Dati 31"/>
              <p:cNvSpPr/>
              <p:nvPr/>
            </p:nvSpPr>
            <p:spPr bwMode="auto">
              <a:xfrm rot="5400000" flipV="1">
                <a:off x="5787162" y="5364258"/>
                <a:ext cx="540072" cy="90012"/>
              </a:xfrm>
              <a:prstGeom prst="flowChartInputOutpu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7" name="Dati 36"/>
              <p:cNvSpPr/>
              <p:nvPr/>
            </p:nvSpPr>
            <p:spPr bwMode="auto">
              <a:xfrm rot="8424554" flipV="1">
                <a:off x="5415367" y="4940951"/>
                <a:ext cx="540072" cy="90012"/>
              </a:xfrm>
              <a:prstGeom prst="flowChartInputOutpu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8" name="Dati 37"/>
              <p:cNvSpPr/>
              <p:nvPr/>
            </p:nvSpPr>
            <p:spPr bwMode="auto">
              <a:xfrm rot="8424554" flipV="1">
                <a:off x="5685403" y="4940951"/>
                <a:ext cx="540072" cy="90012"/>
              </a:xfrm>
              <a:prstGeom prst="flowChartInputOutpu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2" name="Rettangolo 11"/>
              <p:cNvSpPr/>
              <p:nvPr/>
            </p:nvSpPr>
            <p:spPr bwMode="auto">
              <a:xfrm>
                <a:off x="5382108" y="5229240"/>
                <a:ext cx="473554" cy="18002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0" name="Rettangolo 39"/>
              <p:cNvSpPr/>
              <p:nvPr/>
            </p:nvSpPr>
            <p:spPr bwMode="auto">
              <a:xfrm>
                <a:off x="5382108" y="5499276"/>
                <a:ext cx="473554" cy="180024"/>
              </a:xfrm>
              <a:prstGeom prst="rect">
                <a:avLst/>
              </a:prstGeom>
              <a:solidFill>
                <a:srgbClr val="FFC0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3" name="Dati 12"/>
              <p:cNvSpPr/>
              <p:nvPr/>
            </p:nvSpPr>
            <p:spPr bwMode="auto">
              <a:xfrm>
                <a:off x="5101000" y="4779180"/>
                <a:ext cx="914400" cy="612648"/>
              </a:xfrm>
              <a:prstGeom prst="flowChartInputOutput">
                <a:avLst/>
              </a:prstGeom>
              <a:noFill/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14" name="Cubo 13"/>
              <p:cNvSpPr/>
              <p:nvPr/>
            </p:nvSpPr>
            <p:spPr bwMode="auto">
              <a:xfrm rot="5400000" flipH="1">
                <a:off x="5553937" y="4615876"/>
                <a:ext cx="540072" cy="146584"/>
              </a:xfrm>
              <a:prstGeom prst="cube">
                <a:avLst>
                  <a:gd name="adj" fmla="val 74548"/>
                </a:avLst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3" name="CasellaDiTesto 42"/>
              <p:cNvSpPr txBox="1"/>
              <p:nvPr/>
            </p:nvSpPr>
            <p:spPr>
              <a:xfrm>
                <a:off x="7722420" y="2348856"/>
                <a:ext cx="54213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AC</a:t>
                </a:r>
                <a:endParaRPr lang="en-US" dirty="0"/>
              </a:p>
            </p:txBody>
          </p:sp>
          <p:sp>
            <p:nvSpPr>
              <p:cNvPr id="44" name="CasellaDiTesto 43"/>
              <p:cNvSpPr txBox="1"/>
              <p:nvPr/>
            </p:nvSpPr>
            <p:spPr>
              <a:xfrm>
                <a:off x="6282228" y="5499276"/>
                <a:ext cx="684803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GRS</a:t>
                </a:r>
                <a:endParaRPr lang="en-US" dirty="0"/>
              </a:p>
            </p:txBody>
          </p:sp>
          <p:cxnSp>
            <p:nvCxnSpPr>
              <p:cNvPr id="46" name="Connettore 2 45"/>
              <p:cNvCxnSpPr/>
              <p:nvPr/>
            </p:nvCxnSpPr>
            <p:spPr bwMode="auto">
              <a:xfrm flipH="1" flipV="1">
                <a:off x="5843734" y="4742892"/>
                <a:ext cx="780895" cy="12630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49" name="Connettore 2 48"/>
              <p:cNvCxnSpPr/>
              <p:nvPr/>
            </p:nvCxnSpPr>
            <p:spPr bwMode="auto">
              <a:xfrm>
                <a:off x="4980737" y="4562662"/>
                <a:ext cx="780261" cy="143736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0" name="Connettore 2 49"/>
              <p:cNvCxnSpPr/>
              <p:nvPr/>
            </p:nvCxnSpPr>
            <p:spPr bwMode="auto">
              <a:xfrm flipH="1">
                <a:off x="4969787" y="4721855"/>
                <a:ext cx="780894" cy="63688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cxnSp>
            <p:nvCxnSpPr>
              <p:cNvPr id="51" name="Connettore 2 50"/>
              <p:cNvCxnSpPr/>
              <p:nvPr/>
            </p:nvCxnSpPr>
            <p:spPr bwMode="auto">
              <a:xfrm flipV="1">
                <a:off x="5849815" y="4599156"/>
                <a:ext cx="702449" cy="108362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  <p:sp>
            <p:nvSpPr>
              <p:cNvPr id="61" name="O 60"/>
              <p:cNvSpPr/>
              <p:nvPr/>
            </p:nvSpPr>
            <p:spPr bwMode="auto">
              <a:xfrm>
                <a:off x="4842036" y="4689168"/>
                <a:ext cx="195817" cy="180024"/>
              </a:xfrm>
              <a:prstGeom prst="flowChartOr">
                <a:avLst/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60" name="CasellaDiTesto 59"/>
              <p:cNvSpPr txBox="1"/>
              <p:nvPr/>
            </p:nvSpPr>
            <p:spPr>
              <a:xfrm>
                <a:off x="4211952" y="4239108"/>
                <a:ext cx="72808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ORO</a:t>
                </a:r>
                <a:endParaRPr lang="en-US" dirty="0"/>
              </a:p>
            </p:txBody>
          </p:sp>
          <p:sp>
            <p:nvSpPr>
              <p:cNvPr id="8" name="Per 7"/>
              <p:cNvSpPr/>
              <p:nvPr/>
            </p:nvSpPr>
            <p:spPr bwMode="auto">
              <a:xfrm rot="14778352">
                <a:off x="5614736" y="1241280"/>
                <a:ext cx="1512003" cy="3271669"/>
              </a:xfrm>
              <a:prstGeom prst="mathMultiply">
                <a:avLst>
                  <a:gd name="adj1" fmla="val 8916"/>
                </a:avLst>
              </a:prstGeom>
              <a:solidFill>
                <a:srgbClr val="FFFF66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42" name="Cubo 41"/>
              <p:cNvSpPr/>
              <p:nvPr/>
            </p:nvSpPr>
            <p:spPr bwMode="auto">
              <a:xfrm rot="5400000" flipH="1">
                <a:off x="6085484" y="2545600"/>
                <a:ext cx="540072" cy="146584"/>
              </a:xfrm>
              <a:prstGeom prst="cube">
                <a:avLst>
                  <a:gd name="adj" fmla="val 74548"/>
                </a:avLst>
              </a:prstGeom>
              <a:solidFill>
                <a:srgbClr val="FFFF00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0" marR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cxnSp>
            <p:nvCxnSpPr>
              <p:cNvPr id="18" name="Connettore 2 17"/>
              <p:cNvCxnSpPr/>
              <p:nvPr/>
            </p:nvCxnSpPr>
            <p:spPr bwMode="auto">
              <a:xfrm flipH="1">
                <a:off x="6372240" y="2618892"/>
                <a:ext cx="1293608" cy="0"/>
              </a:xfrm>
              <a:prstGeom prst="straightConnector1">
                <a:avLst/>
              </a:prstGeom>
              <a:noFill/>
              <a:ln w="254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triangle"/>
              </a:ln>
              <a:effectLst/>
            </p:spPr>
          </p:cxnSp>
        </p:grpSp>
        <p:cxnSp>
          <p:nvCxnSpPr>
            <p:cNvPr id="47" name="Connettore 2 46"/>
            <p:cNvCxnSpPr/>
            <p:nvPr/>
          </p:nvCxnSpPr>
          <p:spPr bwMode="auto">
            <a:xfrm flipV="1">
              <a:off x="5073973" y="2607841"/>
              <a:ext cx="1208268" cy="70566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48" name="Connettore 2 47"/>
            <p:cNvCxnSpPr/>
            <p:nvPr/>
          </p:nvCxnSpPr>
          <p:spPr bwMode="auto">
            <a:xfrm flipH="1" flipV="1">
              <a:off x="5126555" y="2501061"/>
              <a:ext cx="1140616" cy="85927"/>
            </a:xfrm>
            <a:prstGeom prst="straightConnector1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64" name="O 63"/>
            <p:cNvSpPr/>
            <p:nvPr/>
          </p:nvSpPr>
          <p:spPr bwMode="auto">
            <a:xfrm>
              <a:off x="5022060" y="2438868"/>
              <a:ext cx="195817" cy="180024"/>
            </a:xfrm>
            <a:prstGeom prst="flowChartOr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non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65" name="CasellaDiTesto 64"/>
          <p:cNvSpPr txBox="1"/>
          <p:nvPr/>
        </p:nvSpPr>
        <p:spPr>
          <a:xfrm>
            <a:off x="5916082" y="2023085"/>
            <a:ext cx="7280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825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2093554" y="229179"/>
            <a:ext cx="45981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2"/>
                </a:solidFill>
              </a:rPr>
              <a:t>Moving PETER from Florence to Napoli</a:t>
            </a:r>
            <a:endParaRPr lang="en-US" b="1" u="sng" dirty="0">
              <a:solidFill>
                <a:schemeClr val="accent2"/>
              </a:solidFill>
            </a:endParaRPr>
          </a:p>
        </p:txBody>
      </p:sp>
      <p:sp>
        <p:nvSpPr>
          <p:cNvPr id="6" name="Rettangolo 5"/>
          <p:cNvSpPr/>
          <p:nvPr/>
        </p:nvSpPr>
        <p:spPr bwMode="auto">
          <a:xfrm>
            <a:off x="881508" y="1178700"/>
            <a:ext cx="914400" cy="9144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87079" y="728640"/>
            <a:ext cx="8011068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activity was started few years ago by the Florence and Roma </a:t>
            </a:r>
            <a:r>
              <a:rPr lang="en-US" dirty="0" smtClean="0"/>
              <a:t>groups.</a:t>
            </a:r>
          </a:p>
          <a:p>
            <a:endParaRPr lang="en-US" dirty="0" smtClean="0"/>
          </a:p>
          <a:p>
            <a:r>
              <a:rPr lang="en-US" dirty="0" smtClean="0"/>
              <a:t>It was then decided to transfer the apparatus from Florence to the Napoli Gravitational Physics Laboratory.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An important motivation was the environmental condition of the lab</a:t>
            </a:r>
          </a:p>
          <a:p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the facility was housed in a large open space building, with lot of human activity around, large temperature fluctuations, air currents etc.</a:t>
            </a:r>
          </a:p>
          <a:p>
            <a:endParaRPr lang="en-US" dirty="0"/>
          </a:p>
          <a:p>
            <a:r>
              <a:rPr lang="en-US" dirty="0" smtClean="0"/>
              <a:t>We prepared the Napoli lab to house the facility 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We built a platform with an independent foundation separated by the rest of the building and from the floor of the lab.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The pendulum was finally suspended again on November 17th </a:t>
            </a:r>
            <a:r>
              <a:rPr lang="en-US" dirty="0" smtClean="0"/>
              <a:t>2014</a:t>
            </a:r>
            <a:r>
              <a:rPr lang="en-US" dirty="0"/>
              <a:t> </a:t>
            </a:r>
            <a:r>
              <a:rPr lang="en-US" dirty="0" smtClean="0"/>
              <a:t>and started operation in early 2015.</a:t>
            </a:r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  <a:p>
            <a:pPr marL="342900" indent="-342900">
              <a:buFont typeface="Arial" pitchFamily="34" charset="0"/>
              <a:buChar char="•"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78979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03" y="956220"/>
            <a:ext cx="3709170" cy="494556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791496" y="223227"/>
            <a:ext cx="61590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2"/>
                </a:solidFill>
              </a:rPr>
              <a:t>PETER in the Napoli lab during the assembling phase </a:t>
            </a:r>
            <a:endParaRPr lang="en-US" b="1" u="sng" dirty="0">
              <a:solidFill>
                <a:schemeClr val="accent2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7868" y="948923"/>
            <a:ext cx="3442959" cy="4590612"/>
          </a:xfrm>
          <a:prstGeom prst="rect">
            <a:avLst/>
          </a:prstGeom>
        </p:spPr>
      </p:pic>
      <p:grpSp>
        <p:nvGrpSpPr>
          <p:cNvPr id="13" name="Gruppo 12"/>
          <p:cNvGrpSpPr/>
          <p:nvPr/>
        </p:nvGrpSpPr>
        <p:grpSpPr>
          <a:xfrm>
            <a:off x="3311832" y="955923"/>
            <a:ext cx="3198311" cy="3733245"/>
            <a:chOff x="4842036" y="1938858"/>
            <a:chExt cx="3198311" cy="3733245"/>
          </a:xfrm>
        </p:grpSpPr>
        <p:sp>
          <p:nvSpPr>
            <p:cNvPr id="14" name="CasellaDiTesto 13"/>
            <p:cNvSpPr txBox="1"/>
            <p:nvPr/>
          </p:nvSpPr>
          <p:spPr>
            <a:xfrm>
              <a:off x="4842036" y="1938858"/>
              <a:ext cx="3198311" cy="4001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reinforced concrete basement</a:t>
              </a:r>
              <a:endParaRPr lang="en-US" dirty="0"/>
            </a:p>
          </p:txBody>
        </p:sp>
        <p:cxnSp>
          <p:nvCxnSpPr>
            <p:cNvPr id="15" name="Connettore 2 14"/>
            <p:cNvCxnSpPr>
              <a:stCxn id="14" idx="2"/>
            </p:cNvCxnSpPr>
            <p:nvPr/>
          </p:nvCxnSpPr>
          <p:spPr bwMode="auto">
            <a:xfrm flipH="1">
              <a:off x="4842036" y="2338968"/>
              <a:ext cx="1599156" cy="3333135"/>
            </a:xfrm>
            <a:prstGeom prst="straightConnector1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984635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9956" y="1898796"/>
            <a:ext cx="5452704" cy="429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796" y="1898796"/>
            <a:ext cx="5236844" cy="4295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2268815" y="614289"/>
            <a:ext cx="49744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 smtClean="0">
                <a:solidFill>
                  <a:schemeClr val="accent2"/>
                </a:solidFill>
              </a:rPr>
              <a:t>Position and angle </a:t>
            </a:r>
            <a:r>
              <a:rPr lang="it-IT" sz="2800" u="sng" dirty="0" err="1" smtClean="0">
                <a:solidFill>
                  <a:schemeClr val="accent2"/>
                </a:solidFill>
              </a:rPr>
              <a:t>measurements</a:t>
            </a:r>
            <a:endParaRPr lang="en-US" sz="2800" u="sng" dirty="0">
              <a:solidFill>
                <a:schemeClr val="accent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78560" y="1637186"/>
            <a:ext cx="2483332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displacement (X) PSD</a:t>
            </a:r>
          </a:p>
          <a:p>
            <a:endParaRPr lang="en-US" sz="14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5742156" y="1646879"/>
            <a:ext cx="17102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Angular (phi) PSD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4867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sp>
        <p:nvSpPr>
          <p:cNvPr id="8" name="CasellaDiTesto 7"/>
          <p:cNvSpPr txBox="1"/>
          <p:nvPr/>
        </p:nvSpPr>
        <p:spPr>
          <a:xfrm>
            <a:off x="2069807" y="339951"/>
            <a:ext cx="47564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u="sng" dirty="0">
                <a:solidFill>
                  <a:schemeClr val="accent2"/>
                </a:solidFill>
              </a:rPr>
              <a:t>F</a:t>
            </a:r>
            <a:r>
              <a:rPr lang="en-US" sz="2800" u="sng" dirty="0" smtClean="0">
                <a:solidFill>
                  <a:schemeClr val="accent2"/>
                </a:solidFill>
              </a:rPr>
              <a:t>orce and torque measurements</a:t>
            </a:r>
            <a:endParaRPr lang="en-US" sz="2800" u="sng" dirty="0">
              <a:solidFill>
                <a:schemeClr val="accent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431448" y="978714"/>
            <a:ext cx="8346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From TM angle and position we can compute force and torque acting on the TM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36" y="1898795"/>
            <a:ext cx="5024001" cy="3960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7229" y="1898797"/>
            <a:ext cx="5335419" cy="3960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asellaDiTesto 9"/>
          <p:cNvSpPr txBox="1"/>
          <p:nvPr/>
        </p:nvSpPr>
        <p:spPr>
          <a:xfrm>
            <a:off x="5742156" y="1646879"/>
            <a:ext cx="17102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Torque PSD</a:t>
            </a:r>
          </a:p>
          <a:p>
            <a:endParaRPr lang="en-US" sz="1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1829994" y="1628760"/>
            <a:ext cx="1710228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ctr">
            <a:spAutoFit/>
          </a:bodyPr>
          <a:lstStyle/>
          <a:p>
            <a:pPr algn="ctr"/>
            <a:r>
              <a:rPr lang="en-US" sz="1400" dirty="0" smtClean="0"/>
              <a:t>Force  PSD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7993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2552426" y="178729"/>
            <a:ext cx="49455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2"/>
                </a:solidFill>
              </a:rPr>
              <a:t>Actuation for  C.C. measurement</a:t>
            </a:r>
            <a:endParaRPr lang="en-US" sz="2800" dirty="0">
              <a:solidFill>
                <a:schemeClr val="accent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251425" y="728640"/>
            <a:ext cx="86411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actuate on pairs of virtual electrodes  (X e Phi)</a:t>
            </a:r>
          </a:p>
          <a:p>
            <a:r>
              <a:rPr lang="en-US" dirty="0" smtClean="0"/>
              <a:t>Force is proportional to V</a:t>
            </a:r>
            <a:r>
              <a:rPr lang="en-US" baseline="30000" dirty="0" smtClean="0"/>
              <a:t>2</a:t>
            </a:r>
          </a:p>
          <a:p>
            <a:r>
              <a:rPr lang="en-US" dirty="0" smtClean="0"/>
              <a:t>the applied voltage is proportional to the square root of the required force </a:t>
            </a:r>
            <a:r>
              <a:rPr lang="en-US" dirty="0" smtClean="0">
                <a:sym typeface="Wingdings" panose="05000000000000000000" pitchFamily="2" charset="2"/>
              </a:rPr>
              <a:t></a:t>
            </a:r>
            <a:r>
              <a:rPr lang="en-US" dirty="0" smtClean="0"/>
              <a:t>  V=</a:t>
            </a:r>
            <a:r>
              <a:rPr lang="en-US" dirty="0" err="1" smtClean="0"/>
              <a:t>a∙sqrt</a:t>
            </a:r>
            <a:r>
              <a:rPr lang="en-US" dirty="0" smtClean="0"/>
              <a:t>(F) </a:t>
            </a:r>
          </a:p>
          <a:p>
            <a:r>
              <a:rPr lang="en-US" dirty="0" smtClean="0"/>
              <a:t>we use one pairs of electrodes for the positive force and the other for the negative one</a:t>
            </a:r>
            <a:endParaRPr lang="en-US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8672" y="2618892"/>
            <a:ext cx="6390852" cy="3060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5764561" y="2532286"/>
            <a:ext cx="2775412" cy="1338967"/>
            <a:chOff x="5764560" y="2420278"/>
            <a:chExt cx="3105415" cy="145097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19674" y="2420278"/>
              <a:ext cx="1450975" cy="145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Rettangolo 8"/>
            <p:cNvSpPr/>
            <p:nvPr/>
          </p:nvSpPr>
          <p:spPr bwMode="auto">
            <a:xfrm>
              <a:off x="8278563" y="2493404"/>
              <a:ext cx="205375" cy="40011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it-IT"/>
            </a:p>
          </p:txBody>
        </p:sp>
        <p:sp>
          <p:nvSpPr>
            <p:cNvPr id="11" name="Rettangolo 10"/>
            <p:cNvSpPr/>
            <p:nvPr/>
          </p:nvSpPr>
          <p:spPr bwMode="auto">
            <a:xfrm>
              <a:off x="6209995" y="3333846"/>
              <a:ext cx="205375" cy="45006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2" name="Rettangolo 11"/>
            <p:cNvSpPr/>
            <p:nvPr/>
          </p:nvSpPr>
          <p:spPr bwMode="auto">
            <a:xfrm>
              <a:off x="6208287" y="2478837"/>
              <a:ext cx="205375" cy="45006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3" name="Rettangolo 12"/>
            <p:cNvSpPr/>
            <p:nvPr/>
          </p:nvSpPr>
          <p:spPr bwMode="auto">
            <a:xfrm>
              <a:off x="8278563" y="3333846"/>
              <a:ext cx="205375" cy="45006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" name="Freccia a destra 6"/>
            <p:cNvSpPr/>
            <p:nvPr/>
          </p:nvSpPr>
          <p:spPr bwMode="auto">
            <a:xfrm>
              <a:off x="5764560" y="2532286"/>
              <a:ext cx="270036" cy="34316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" name="Freccia a destra 14"/>
            <p:cNvSpPr/>
            <p:nvPr/>
          </p:nvSpPr>
          <p:spPr bwMode="auto">
            <a:xfrm>
              <a:off x="5781942" y="3333846"/>
              <a:ext cx="270036" cy="34316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7" name="Freccia a destra 16"/>
            <p:cNvSpPr/>
            <p:nvPr/>
          </p:nvSpPr>
          <p:spPr bwMode="auto">
            <a:xfrm flipH="1">
              <a:off x="8617321" y="2532286"/>
              <a:ext cx="252654" cy="343162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8" name="Freccia a destra 17"/>
            <p:cNvSpPr/>
            <p:nvPr/>
          </p:nvSpPr>
          <p:spPr bwMode="auto">
            <a:xfrm flipH="1">
              <a:off x="8617321" y="3387295"/>
              <a:ext cx="252654" cy="343162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grpSp>
        <p:nvGrpSpPr>
          <p:cNvPr id="28" name="Gruppo 27"/>
          <p:cNvGrpSpPr/>
          <p:nvPr/>
        </p:nvGrpSpPr>
        <p:grpSpPr>
          <a:xfrm>
            <a:off x="5819685" y="4419132"/>
            <a:ext cx="2802855" cy="1338967"/>
            <a:chOff x="5820594" y="4517200"/>
            <a:chExt cx="3134375" cy="1450975"/>
          </a:xfrm>
        </p:grpSpPr>
        <p:pic>
          <p:nvPicPr>
            <p:cNvPr id="19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675708" y="4517200"/>
              <a:ext cx="1450975" cy="14509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Rettangolo 19"/>
            <p:cNvSpPr/>
            <p:nvPr/>
          </p:nvSpPr>
          <p:spPr bwMode="auto">
            <a:xfrm>
              <a:off x="8334597" y="4590326"/>
              <a:ext cx="205375" cy="40011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lang="it-IT"/>
            </a:p>
          </p:txBody>
        </p:sp>
        <p:sp>
          <p:nvSpPr>
            <p:cNvPr id="21" name="Rettangolo 20"/>
            <p:cNvSpPr/>
            <p:nvPr/>
          </p:nvSpPr>
          <p:spPr bwMode="auto">
            <a:xfrm>
              <a:off x="6266029" y="5430768"/>
              <a:ext cx="205375" cy="45006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2" name="Rettangolo 21"/>
            <p:cNvSpPr/>
            <p:nvPr/>
          </p:nvSpPr>
          <p:spPr bwMode="auto">
            <a:xfrm>
              <a:off x="6264321" y="4575759"/>
              <a:ext cx="205375" cy="45006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Rettangolo 22"/>
            <p:cNvSpPr/>
            <p:nvPr/>
          </p:nvSpPr>
          <p:spPr bwMode="auto">
            <a:xfrm>
              <a:off x="8334597" y="5430768"/>
              <a:ext cx="205375" cy="450060"/>
            </a:xfrm>
            <a:prstGeom prst="rect">
              <a:avLst/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it-IT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4" name="Freccia a destra 23"/>
            <p:cNvSpPr/>
            <p:nvPr/>
          </p:nvSpPr>
          <p:spPr bwMode="auto">
            <a:xfrm>
              <a:off x="5820594" y="4629208"/>
              <a:ext cx="270036" cy="34316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5" name="Freccia a destra 24"/>
            <p:cNvSpPr/>
            <p:nvPr/>
          </p:nvSpPr>
          <p:spPr bwMode="auto">
            <a:xfrm flipH="1">
              <a:off x="8684933" y="5526124"/>
              <a:ext cx="270036" cy="343162"/>
            </a:xfrm>
            <a:prstGeom prst="rightArrow">
              <a:avLst/>
            </a:prstGeom>
            <a:solidFill>
              <a:srgbClr val="FF000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6" name="Freccia a destra 25"/>
            <p:cNvSpPr/>
            <p:nvPr/>
          </p:nvSpPr>
          <p:spPr bwMode="auto">
            <a:xfrm>
              <a:off x="5829285" y="5430768"/>
              <a:ext cx="252654" cy="343162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7" name="Freccia a destra 26"/>
            <p:cNvSpPr/>
            <p:nvPr/>
          </p:nvSpPr>
          <p:spPr bwMode="auto">
            <a:xfrm flipH="1">
              <a:off x="8684933" y="4629208"/>
              <a:ext cx="252654" cy="343162"/>
            </a:xfrm>
            <a:prstGeom prst="rightArrow">
              <a:avLst/>
            </a:prstGeom>
            <a:solidFill>
              <a:srgbClr val="0070C0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8" name="CasellaDiTesto 7"/>
          <p:cNvSpPr txBox="1"/>
          <p:nvPr/>
        </p:nvSpPr>
        <p:spPr>
          <a:xfrm>
            <a:off x="6500833" y="3871253"/>
            <a:ext cx="177003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 actuation</a:t>
            </a:r>
            <a:endParaRPr lang="en-US" dirty="0"/>
          </a:p>
        </p:txBody>
      </p:sp>
      <p:sp>
        <p:nvSpPr>
          <p:cNvPr id="38" name="CasellaDiTesto 37"/>
          <p:cNvSpPr txBox="1"/>
          <p:nvPr/>
        </p:nvSpPr>
        <p:spPr>
          <a:xfrm>
            <a:off x="6509021" y="5859324"/>
            <a:ext cx="184056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torque actuation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2224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5" name="Rettangolo 4"/>
          <p:cNvSpPr/>
          <p:nvPr/>
        </p:nvSpPr>
        <p:spPr bwMode="auto">
          <a:xfrm>
            <a:off x="748362" y="642250"/>
            <a:ext cx="720096" cy="630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 bwMode="auto">
          <a:xfrm>
            <a:off x="2321700" y="2528880"/>
            <a:ext cx="1440192" cy="1440192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Connettore 2 8"/>
          <p:cNvCxnSpPr/>
          <p:nvPr/>
        </p:nvCxnSpPr>
        <p:spPr bwMode="auto">
          <a:xfrm>
            <a:off x="2058804" y="2843922"/>
            <a:ext cx="262896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ttore 2 13"/>
          <p:cNvCxnSpPr/>
          <p:nvPr/>
        </p:nvCxnSpPr>
        <p:spPr bwMode="auto">
          <a:xfrm>
            <a:off x="2058804" y="3699036"/>
            <a:ext cx="262896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640425" y="2667044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</a:t>
            </a:r>
            <a:r>
              <a:rPr lang="it-IT" baseline="-25000" dirty="0" smtClean="0"/>
              <a:t>1</a:t>
            </a:r>
            <a:r>
              <a:rPr lang="it-IT" dirty="0" smtClean="0"/>
              <a:t> =F</a:t>
            </a:r>
            <a:r>
              <a:rPr lang="it-IT" baseline="-25000" dirty="0" smtClean="0"/>
              <a:t>0</a:t>
            </a:r>
            <a:endParaRPr lang="it-IT" baseline="-25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14286" y="3472492"/>
            <a:ext cx="178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</a:t>
            </a:r>
            <a:r>
              <a:rPr lang="it-IT" baseline="-25000" dirty="0" smtClean="0"/>
              <a:t>2 </a:t>
            </a:r>
            <a:r>
              <a:rPr lang="it-IT" dirty="0" smtClean="0"/>
              <a:t>= (F</a:t>
            </a:r>
            <a:r>
              <a:rPr lang="it-IT" baseline="-25000" dirty="0" smtClean="0"/>
              <a:t>0</a:t>
            </a:r>
            <a:r>
              <a:rPr lang="it-IT" dirty="0" smtClean="0"/>
              <a:t>+</a:t>
            </a:r>
            <a:r>
              <a:rPr lang="it-IT" dirty="0" smtClean="0">
                <a:latin typeface="Symbol" panose="05050102010706020507" pitchFamily="18" charset="2"/>
              </a:rPr>
              <a:t>D</a:t>
            </a:r>
            <a:r>
              <a:rPr lang="it-IT" dirty="0" smtClean="0"/>
              <a:t>F)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467502" y="4689841"/>
                <a:ext cx="3211520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it-IT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it-IT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=−</m:t>
                      </m:r>
                      <m:r>
                        <m:rPr>
                          <m:nor/>
                        </m:rPr>
                        <a:rPr lang="it-IT" dirty="0">
                          <a:solidFill>
                            <a:srgbClr val="000000"/>
                          </a:solidFill>
                          <a:latin typeface="Symbol" panose="05050102010706020507" pitchFamily="18" charset="2"/>
                        </a:rPr>
                        <m:t>D</m:t>
                      </m:r>
                      <m:r>
                        <a:rPr lang="it-IT" i="1" smtClean="0">
                          <a:latin typeface="Cambria Math"/>
                          <a:ea typeface="Cambria Math"/>
                        </a:rPr>
                        <m:t>𝐹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𝑏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502" y="4689841"/>
                <a:ext cx="3211520" cy="400110"/>
              </a:xfrm>
              <a:prstGeom prst="rect">
                <a:avLst/>
              </a:prstGeom>
              <a:blipFill rotWithShape="1">
                <a:blip r:embed="rId2"/>
                <a:stretch>
                  <a:fillRect b="-1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/>
              <p:cNvSpPr txBox="1"/>
              <p:nvPr/>
            </p:nvSpPr>
            <p:spPr>
              <a:xfrm>
                <a:off x="732538" y="4179925"/>
                <a:ext cx="241886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F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𝐹</m:t>
                        </m:r>
                      </m:e>
                      <m:sub>
                        <m:r>
                          <a:rPr lang="it-IT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𝐹</m:t>
                        </m:r>
                      </m:e>
                      <m:sub>
                        <m:r>
                          <a:rPr lang="it-IT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/>
                        <a:ea typeface="Cambria Math"/>
                      </a:rPr>
                      <m:t>= </m:t>
                    </m:r>
                    <m:r>
                      <a:rPr lang="it-IT" i="1">
                        <a:latin typeface="Cambria Math"/>
                        <a:ea typeface="Cambria Math"/>
                      </a:rPr>
                      <m:t>~2</m:t>
                    </m:r>
                    <m:sSub>
                      <m:sSubPr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𝐹</m:t>
                        </m:r>
                      </m:e>
                      <m:sub>
                        <m:r>
                          <a:rPr lang="it-IT" i="1">
                            <a:latin typeface="Cambria Math"/>
                            <a:ea typeface="Cambria Math"/>
                          </a:rPr>
                          <m:t>0</m:t>
                        </m:r>
                      </m:sub>
                    </m:sSub>
                    <m:r>
                      <a:rPr lang="it-IT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9" name="CasellaDiTes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538" y="4179925"/>
                <a:ext cx="2418867" cy="400110"/>
              </a:xfrm>
              <a:prstGeom prst="rect">
                <a:avLst/>
              </a:prstGeom>
              <a:blipFill rotWithShape="1">
                <a:blip r:embed="rId3"/>
                <a:stretch>
                  <a:fillRect l="-2519" t="-7692" b="-2769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/>
              <p:cNvSpPr txBox="1"/>
              <p:nvPr/>
            </p:nvSpPr>
            <p:spPr>
              <a:xfrm>
                <a:off x="999643" y="5213320"/>
                <a:ext cx="2492213" cy="671915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it-IT" sz="2400" dirty="0" smtClean="0"/>
                  <a:t>C.C.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it-IT" sz="24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it-IT" sz="2400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it-IT" sz="2400" b="0" i="1" smtClean="0">
                            <a:latin typeface="Cambria Math"/>
                            <a:ea typeface="Cambria Math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it-IT" sz="2400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sz="2400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it-IT" sz="2400" i="1">
                                <a:latin typeface="Cambria Math"/>
                                <a:ea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it-IT" sz="2400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it-IT" sz="2400" dirty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it-IT" sz="2400" i="1" dirty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it-IT" sz="2400" i="1">
                            <a:solidFill>
                              <a:srgbClr val="000000"/>
                            </a:solidFill>
                            <a:latin typeface="Cambria Math"/>
                            <a:ea typeface="Cambria Math"/>
                          </a:rPr>
                          <m:t>𝜏</m:t>
                        </m:r>
                      </m:num>
                      <m:den>
                        <m:r>
                          <a:rPr lang="it-IT" sz="2400" i="1" dirty="0">
                            <a:latin typeface="Cambria Math"/>
                            <a:ea typeface="Cambria Math"/>
                          </a:rPr>
                          <m:t>𝐹𝑏</m:t>
                        </m:r>
                      </m:den>
                    </m:f>
                  </m:oMath>
                </a14:m>
                <a:endParaRPr lang="it-IT" sz="2400" dirty="0"/>
              </a:p>
            </p:txBody>
          </p:sp>
        </mc:Choice>
        <mc:Fallback xmlns="">
          <p:sp>
            <p:nvSpPr>
              <p:cNvPr id="21" name="CasellaDiTes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643" y="5213320"/>
                <a:ext cx="2492213" cy="671915"/>
              </a:xfrm>
              <a:prstGeom prst="rect">
                <a:avLst/>
              </a:prstGeom>
              <a:blipFill rotWithShape="1">
                <a:blip r:embed="rId4"/>
                <a:stretch>
                  <a:fillRect l="-365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/>
          <p:cNvSpPr txBox="1"/>
          <p:nvPr/>
        </p:nvSpPr>
        <p:spPr>
          <a:xfrm>
            <a:off x="732538" y="242140"/>
            <a:ext cx="41540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 </a:t>
            </a:r>
            <a:r>
              <a:rPr lang="it-IT" b="1" u="sng" dirty="0">
                <a:solidFill>
                  <a:schemeClr val="accent2"/>
                </a:solidFill>
              </a:rPr>
              <a:t>C</a:t>
            </a:r>
            <a:r>
              <a:rPr lang="it-IT" b="1" u="sng" dirty="0" smtClean="0">
                <a:solidFill>
                  <a:schemeClr val="accent2"/>
                </a:solidFill>
              </a:rPr>
              <a:t>ross-</a:t>
            </a:r>
            <a:r>
              <a:rPr lang="it-IT" b="1" u="sng" dirty="0" err="1" smtClean="0">
                <a:solidFill>
                  <a:schemeClr val="accent2"/>
                </a:solidFill>
              </a:rPr>
              <a:t>coupling</a:t>
            </a:r>
            <a:r>
              <a:rPr lang="it-IT" b="1" u="sng" dirty="0" smtClean="0">
                <a:solidFill>
                  <a:schemeClr val="accent2"/>
                </a:solidFill>
              </a:rPr>
              <a:t> (C.C.) </a:t>
            </a:r>
            <a:r>
              <a:rPr lang="it-IT" b="1" u="sng" dirty="0" err="1" smtClean="0">
                <a:solidFill>
                  <a:schemeClr val="accent2"/>
                </a:solidFill>
              </a:rPr>
              <a:t>measuremen</a:t>
            </a:r>
            <a:r>
              <a:rPr lang="it-IT" dirty="0" err="1" smtClean="0"/>
              <a:t>t</a:t>
            </a:r>
            <a:endParaRPr lang="it-IT" dirty="0"/>
          </a:p>
        </p:txBody>
      </p:sp>
      <p:sp>
        <p:nvSpPr>
          <p:cNvPr id="23" name="CasellaDiTesto 22"/>
          <p:cNvSpPr txBox="1"/>
          <p:nvPr/>
        </p:nvSpPr>
        <p:spPr>
          <a:xfrm>
            <a:off x="270557" y="1106770"/>
            <a:ext cx="3945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/>
              <a:t>sinusoidal actuation in force (F) </a:t>
            </a:r>
          </a:p>
          <a:p>
            <a:r>
              <a:rPr lang="en-GB" dirty="0" smtClean="0"/>
              <a:t>(</a:t>
            </a:r>
            <a:r>
              <a:rPr lang="en-GB" dirty="0" err="1" smtClean="0"/>
              <a:t>f</a:t>
            </a:r>
            <a:r>
              <a:rPr lang="en-GB" baseline="-25000" dirty="0" err="1" smtClean="0"/>
              <a:t>m</a:t>
            </a:r>
            <a:r>
              <a:rPr lang="en-GB" dirty="0" smtClean="0"/>
              <a:t>=14 </a:t>
            </a:r>
            <a:r>
              <a:rPr lang="en-GB" dirty="0" err="1" smtClean="0"/>
              <a:t>mHz</a:t>
            </a:r>
            <a:r>
              <a:rPr lang="en-GB" dirty="0" smtClean="0"/>
              <a:t>) </a:t>
            </a:r>
          </a:p>
          <a:p>
            <a:endParaRPr lang="en-GB" sz="600" dirty="0" smtClean="0"/>
          </a:p>
          <a:p>
            <a:r>
              <a:rPr lang="en-GB" dirty="0" smtClean="0"/>
              <a:t>Measurement of force at f=</a:t>
            </a:r>
            <a:r>
              <a:rPr lang="en-GB" dirty="0" err="1" smtClean="0"/>
              <a:t>f</a:t>
            </a:r>
            <a:r>
              <a:rPr lang="en-GB" baseline="-25000" dirty="0" err="1" smtClean="0"/>
              <a:t>m</a:t>
            </a:r>
            <a:endParaRPr lang="en-GB" baseline="-25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92" y="3200372"/>
            <a:ext cx="5400720" cy="337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504" y="642250"/>
            <a:ext cx="5382108" cy="303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8" name="Connettore 2 7"/>
          <p:cNvCxnSpPr>
            <a:endCxn id="20" idx="3"/>
          </p:cNvCxnSpPr>
          <p:nvPr/>
        </p:nvCxnSpPr>
        <p:spPr bwMode="auto">
          <a:xfrm>
            <a:off x="2002533" y="2843922"/>
            <a:ext cx="0" cy="8286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11" name="CasellaDiTesto 10"/>
          <p:cNvSpPr txBox="1"/>
          <p:nvPr/>
        </p:nvSpPr>
        <p:spPr>
          <a:xfrm>
            <a:off x="1951343" y="30489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611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5" name="Rettangolo 4"/>
          <p:cNvSpPr/>
          <p:nvPr/>
        </p:nvSpPr>
        <p:spPr bwMode="auto">
          <a:xfrm>
            <a:off x="748362" y="642250"/>
            <a:ext cx="720096" cy="630084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ttangolo 6"/>
          <p:cNvSpPr/>
          <p:nvPr/>
        </p:nvSpPr>
        <p:spPr bwMode="auto">
          <a:xfrm>
            <a:off x="2321700" y="2528880"/>
            <a:ext cx="1440192" cy="1440192"/>
          </a:xfrm>
          <a:prstGeom prst="rect">
            <a:avLst/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9" name="Connettore 2 8"/>
          <p:cNvCxnSpPr/>
          <p:nvPr/>
        </p:nvCxnSpPr>
        <p:spPr bwMode="auto">
          <a:xfrm>
            <a:off x="2058804" y="2843922"/>
            <a:ext cx="262896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Connettore 2 13"/>
          <p:cNvCxnSpPr/>
          <p:nvPr/>
        </p:nvCxnSpPr>
        <p:spPr bwMode="auto">
          <a:xfrm flipH="1">
            <a:off x="2058804" y="3699036"/>
            <a:ext cx="262896" cy="0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CasellaDiTesto 16"/>
          <p:cNvSpPr txBox="1"/>
          <p:nvPr/>
        </p:nvSpPr>
        <p:spPr>
          <a:xfrm>
            <a:off x="1044304" y="2643867"/>
            <a:ext cx="8483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F</a:t>
            </a:r>
            <a:r>
              <a:rPr lang="it-IT" baseline="-25000" dirty="0" smtClean="0"/>
              <a:t>1</a:t>
            </a:r>
            <a:r>
              <a:rPr lang="it-IT" dirty="0" smtClean="0"/>
              <a:t> =F</a:t>
            </a:r>
            <a:r>
              <a:rPr lang="it-IT" baseline="-25000" dirty="0" smtClean="0"/>
              <a:t>0</a:t>
            </a:r>
            <a:endParaRPr lang="it-IT" baseline="-25000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70557" y="3379884"/>
            <a:ext cx="17882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smtClean="0"/>
              <a:t>F</a:t>
            </a:r>
            <a:r>
              <a:rPr lang="it-IT" baseline="-25000" dirty="0" smtClean="0"/>
              <a:t>2 </a:t>
            </a:r>
            <a:r>
              <a:rPr lang="it-IT" dirty="0" smtClean="0"/>
              <a:t>= -(F</a:t>
            </a:r>
            <a:r>
              <a:rPr lang="it-IT" baseline="-25000" dirty="0" smtClean="0"/>
              <a:t>0</a:t>
            </a:r>
            <a:r>
              <a:rPr lang="it-IT" dirty="0" smtClean="0"/>
              <a:t>+</a:t>
            </a:r>
            <a:r>
              <a:rPr lang="it-IT" dirty="0" smtClean="0">
                <a:latin typeface="Symbol" panose="05050102010706020507" pitchFamily="18" charset="2"/>
              </a:rPr>
              <a:t>D</a:t>
            </a:r>
            <a:r>
              <a:rPr lang="it-IT" dirty="0" smtClean="0"/>
              <a:t>F)</a:t>
            </a:r>
            <a:endParaRPr lang="it-IT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/>
              <p:cNvSpPr txBox="1"/>
              <p:nvPr/>
            </p:nvSpPr>
            <p:spPr>
              <a:xfrm>
                <a:off x="471192" y="4113436"/>
                <a:ext cx="292830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i="1" smtClean="0">
                          <a:latin typeface="Cambria Math"/>
                          <a:ea typeface="Cambria Math"/>
                        </a:rPr>
                        <m:t>𝜏</m:t>
                      </m:r>
                      <m:r>
                        <a:rPr lang="it-IT" i="1" smtClean="0">
                          <a:latin typeface="Cambria Math"/>
                          <a:ea typeface="Cambria Math"/>
                        </a:rPr>
                        <m:t>=</m:t>
                      </m:r>
                      <m:d>
                        <m:dPr>
                          <m:ctrlPr>
                            <a:rPr lang="it-IT" i="1" smtClean="0">
                              <a:latin typeface="Cambria Math"/>
                              <a:ea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it-IT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1</m:t>
                              </m:r>
                            </m:sub>
                          </m:sSub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it-IT" i="1">
                                  <a:latin typeface="Cambria Math"/>
                                  <a:ea typeface="Cambria Math"/>
                                </a:rPr>
                              </m:ctrlPr>
                            </m:sSubPr>
                            <m:e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it-IT" i="1">
                                  <a:latin typeface="Cambria Math"/>
                                  <a:ea typeface="Cambria Math"/>
                                </a:rPr>
                                <m:t>2</m:t>
                              </m:r>
                            </m:sub>
                          </m:sSub>
                        </m:e>
                      </m:d>
                      <m:r>
                        <a:rPr lang="it-IT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𝑏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~2</m:t>
                      </m:r>
                      <m:sSub>
                        <m:sSubPr>
                          <m:ctrlPr>
                            <a:rPr lang="it-IT" i="1">
                              <a:latin typeface="Cambria Math"/>
                              <a:ea typeface="Cambria Math"/>
                            </a:rPr>
                          </m:ctrlPr>
                        </m:sSubPr>
                        <m:e>
                          <m:r>
                            <a:rPr lang="it-IT" i="1">
                              <a:latin typeface="Cambria Math"/>
                              <a:ea typeface="Cambria Math"/>
                            </a:rPr>
                            <m:t>𝐹</m:t>
                          </m:r>
                        </m:e>
                        <m:sub>
                          <m:r>
                            <a:rPr lang="it-IT" b="0" i="1" smtClean="0">
                              <a:latin typeface="Cambria Math"/>
                              <a:ea typeface="Cambria Math"/>
                            </a:rPr>
                            <m:t>0</m:t>
                          </m:r>
                        </m:sub>
                      </m:sSub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∙</m:t>
                      </m:r>
                      <m:r>
                        <a:rPr lang="it-IT" b="0" i="1" smtClean="0">
                          <a:latin typeface="Cambria Math"/>
                          <a:ea typeface="Cambria Math"/>
                        </a:rPr>
                        <m:t>𝑏</m:t>
                      </m:r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8" name="CasellaDiTesto 1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1192" y="4113436"/>
                <a:ext cx="2928302" cy="400110"/>
              </a:xfrm>
              <a:prstGeom prst="rect">
                <a:avLst/>
              </a:prstGeom>
              <a:blipFill rotWithShape="1">
                <a:blip r:embed="rId8"/>
                <a:stretch>
                  <a:fillRect b="-307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/>
              <p:cNvSpPr txBox="1"/>
              <p:nvPr/>
            </p:nvSpPr>
            <p:spPr>
              <a:xfrm>
                <a:off x="672595" y="4604641"/>
                <a:ext cx="2229456" cy="43768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it-IT" dirty="0" smtClean="0"/>
                  <a:t>F =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𝐹</m:t>
                        </m:r>
                      </m:e>
                      <m:sub>
                        <m:r>
                          <a:rPr lang="it-IT" i="1">
                            <a:latin typeface="Cambria Math"/>
                            <a:ea typeface="Cambria Math"/>
                          </a:rPr>
                          <m:t>1</m:t>
                        </m:r>
                      </m:sub>
                    </m:sSub>
                    <m:r>
                      <a:rPr lang="it-IT" b="0" i="1" smtClean="0">
                        <a:latin typeface="Cambria Math"/>
                        <a:ea typeface="Cambria Math"/>
                      </a:rPr>
                      <m:t>+</m:t>
                    </m:r>
                    <m:sSub>
                      <m:sSubPr>
                        <m:ctrlPr>
                          <a:rPr lang="it-IT" i="1">
                            <a:latin typeface="Cambria Math"/>
                            <a:ea typeface="Cambria Math"/>
                          </a:rPr>
                        </m:ctrlPr>
                      </m:sSubPr>
                      <m:e>
                        <m:r>
                          <a:rPr lang="it-IT" i="1">
                            <a:latin typeface="Cambria Math"/>
                            <a:ea typeface="Cambria Math"/>
                          </a:rPr>
                          <m:t>𝐹</m:t>
                        </m:r>
                      </m:e>
                      <m:sub>
                        <m:r>
                          <a:rPr lang="it-IT" i="1">
                            <a:latin typeface="Cambria Math"/>
                            <a:ea typeface="Cambria Math"/>
                          </a:rPr>
                          <m:t>2</m:t>
                        </m:r>
                      </m:sub>
                    </m:sSub>
                    <m:r>
                      <a:rPr lang="it-IT" b="0" i="1" smtClean="0">
                        <a:latin typeface="Cambria Math"/>
                        <a:ea typeface="Cambria Math"/>
                      </a:rPr>
                      <m:t>= </m:t>
                    </m:r>
                    <m:r>
                      <m:rPr>
                        <m:nor/>
                      </m:rPr>
                      <a:rPr lang="it-IT" b="0" i="0" smtClean="0">
                        <a:latin typeface="Cambria Math"/>
                        <a:ea typeface="Cambria Math"/>
                      </a:rPr>
                      <m:t>−</m:t>
                    </m:r>
                    <m:r>
                      <m:rPr>
                        <m:nor/>
                      </m:rPr>
                      <a:rPr lang="it-IT" dirty="0">
                        <a:latin typeface="Symbol" panose="05050102010706020507" pitchFamily="18" charset="2"/>
                      </a:rPr>
                      <m:t>D</m:t>
                    </m:r>
                    <m:r>
                      <m:rPr>
                        <m:nor/>
                      </m:rPr>
                      <a:rPr lang="it-IT" dirty="0"/>
                      <m:t>F</m:t>
                    </m:r>
                    <m:r>
                      <a:rPr lang="it-IT" b="0" i="1" smtClean="0">
                        <a:latin typeface="Cambria Math"/>
                        <a:ea typeface="Cambria Math"/>
                      </a:rPr>
                      <m:t> 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19" name="CasellaDiTesto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595" y="4604641"/>
                <a:ext cx="2229456" cy="437684"/>
              </a:xfrm>
              <a:prstGeom prst="rect">
                <a:avLst/>
              </a:prstGeom>
              <a:blipFill rotWithShape="1">
                <a:blip r:embed="rId9"/>
                <a:stretch>
                  <a:fillRect l="-2732" b="-2361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CasellaDiTesto 20"/>
              <p:cNvSpPr txBox="1"/>
              <p:nvPr/>
            </p:nvSpPr>
            <p:spPr>
              <a:xfrm>
                <a:off x="999643" y="5213321"/>
                <a:ext cx="2111219" cy="575414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it-IT" b="0" dirty="0" smtClean="0"/>
                  <a:t>C.C.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/>
                      </a:rPr>
                      <m:t>≔</m:t>
                    </m:r>
                    <m:f>
                      <m:fPr>
                        <m:ctrlPr>
                          <a:rPr lang="it-IT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it-IT" i="1" smtClean="0">
                            <a:latin typeface="Cambria Math"/>
                            <a:ea typeface="Cambria Math"/>
                          </a:rPr>
                          <m:t>∆</m:t>
                        </m:r>
                        <m:r>
                          <a:rPr lang="it-IT" b="0" i="1" smtClean="0">
                            <a:latin typeface="Cambria Math"/>
                            <a:ea typeface="Cambria Math"/>
                          </a:rPr>
                          <m:t>𝐹</m:t>
                        </m:r>
                      </m:num>
                      <m:den>
                        <m:sSub>
                          <m:sSubPr>
                            <m:ctrlPr>
                              <a:rPr lang="it-IT" i="1">
                                <a:latin typeface="Cambria Math"/>
                                <a:ea typeface="Cambria Math"/>
                              </a:rPr>
                            </m:ctrlPr>
                          </m:sSubPr>
                          <m:e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2</m:t>
                            </m:r>
                            <m:r>
                              <a:rPr lang="it-IT" i="1">
                                <a:latin typeface="Cambria Math"/>
                                <a:ea typeface="Cambria Math"/>
                              </a:rPr>
                              <m:t>𝐹</m:t>
                            </m:r>
                          </m:e>
                          <m:sub>
                            <m:r>
                              <a:rPr lang="it-IT" b="0" i="1" smtClean="0">
                                <a:latin typeface="Cambria Math"/>
                                <a:ea typeface="Cambria Math"/>
                              </a:rPr>
                              <m:t>0</m:t>
                            </m:r>
                          </m:sub>
                        </m:sSub>
                      </m:den>
                    </m:f>
                    <m:r>
                      <a:rPr lang="it-IT" dirty="0">
                        <a:latin typeface="Cambria Math"/>
                        <a:ea typeface="Cambria Math"/>
                      </a:rPr>
                      <m:t>=</m:t>
                    </m:r>
                    <m:f>
                      <m:fPr>
                        <m:ctrlPr>
                          <a:rPr lang="it-IT" i="1" dirty="0" smtClean="0">
                            <a:latin typeface="Cambria Math"/>
                            <a:ea typeface="Cambria Math"/>
                          </a:rPr>
                        </m:ctrlPr>
                      </m:fPr>
                      <m:num>
                        <m:r>
                          <a:rPr lang="it-IT" b="0" i="1" dirty="0" smtClean="0">
                            <a:latin typeface="Cambria Math"/>
                            <a:ea typeface="Cambria Math"/>
                          </a:rPr>
                          <m:t>𝐹</m:t>
                        </m:r>
                      </m:num>
                      <m:den>
                        <m:r>
                          <a:rPr lang="it-IT" i="1" dirty="0" smtClean="0">
                            <a:latin typeface="Cambria Math"/>
                            <a:ea typeface="Cambria Math"/>
                          </a:rPr>
                          <m:t>𝜏</m:t>
                        </m:r>
                      </m:den>
                    </m:f>
                    <m:r>
                      <a:rPr lang="it-IT" i="1" dirty="0" smtClean="0">
                        <a:latin typeface="Cambria Math"/>
                        <a:ea typeface="Cambria Math"/>
                      </a:rPr>
                      <m:t>∙</m:t>
                    </m:r>
                    <m:r>
                      <a:rPr lang="it-IT" b="0" i="1" dirty="0" smtClean="0">
                        <a:latin typeface="Cambria Math"/>
                        <a:ea typeface="Cambria Math"/>
                      </a:rPr>
                      <m:t>𝑏</m:t>
                    </m:r>
                  </m:oMath>
                </a14:m>
                <a:endParaRPr lang="it-IT" dirty="0"/>
              </a:p>
            </p:txBody>
          </p:sp>
        </mc:Choice>
        <mc:Fallback xmlns="">
          <p:sp>
            <p:nvSpPr>
              <p:cNvPr id="21" name="CasellaDiTesto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9643" y="5213321"/>
                <a:ext cx="2111219" cy="575414"/>
              </a:xfrm>
              <a:prstGeom prst="rect">
                <a:avLst/>
              </a:prstGeom>
              <a:blipFill rotWithShape="1">
                <a:blip r:embed="rId10"/>
                <a:stretch>
                  <a:fillRect l="-287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CasellaDiTesto 21"/>
          <p:cNvSpPr txBox="1"/>
          <p:nvPr/>
        </p:nvSpPr>
        <p:spPr>
          <a:xfrm>
            <a:off x="1671398" y="242140"/>
            <a:ext cx="34343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u="sng" dirty="0" smtClean="0">
                <a:solidFill>
                  <a:schemeClr val="accent2"/>
                </a:solidFill>
              </a:rPr>
              <a:t> Cross-</a:t>
            </a:r>
            <a:r>
              <a:rPr lang="it-IT" b="1" u="sng" dirty="0" err="1" smtClean="0">
                <a:solidFill>
                  <a:schemeClr val="accent2"/>
                </a:solidFill>
              </a:rPr>
              <a:t>coupling</a:t>
            </a:r>
            <a:r>
              <a:rPr lang="it-IT" b="1" u="sng" dirty="0" smtClean="0">
                <a:solidFill>
                  <a:schemeClr val="accent2"/>
                </a:solidFill>
              </a:rPr>
              <a:t> </a:t>
            </a:r>
            <a:r>
              <a:rPr lang="it-IT" b="1" u="sng" dirty="0" err="1">
                <a:solidFill>
                  <a:schemeClr val="accent2"/>
                </a:solidFill>
              </a:rPr>
              <a:t>m</a:t>
            </a:r>
            <a:r>
              <a:rPr lang="it-IT" b="1" u="sng" dirty="0" err="1" smtClean="0">
                <a:solidFill>
                  <a:schemeClr val="accent2"/>
                </a:solidFill>
              </a:rPr>
              <a:t>easurement</a:t>
            </a:r>
            <a:endParaRPr lang="it-IT" b="1" u="sng" dirty="0">
              <a:solidFill>
                <a:schemeClr val="accent2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270557" y="1106770"/>
            <a:ext cx="39451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 err="1" smtClean="0"/>
              <a:t>Sinusoidal</a:t>
            </a:r>
            <a:r>
              <a:rPr lang="it-IT" dirty="0" smtClean="0"/>
              <a:t> </a:t>
            </a:r>
            <a:r>
              <a:rPr lang="it-IT" dirty="0" err="1" smtClean="0"/>
              <a:t>actuation</a:t>
            </a:r>
            <a:r>
              <a:rPr lang="it-IT" dirty="0" smtClean="0"/>
              <a:t> in torque </a:t>
            </a:r>
            <a:r>
              <a:rPr lang="it-IT" dirty="0"/>
              <a:t>(</a:t>
            </a:r>
            <a:r>
              <a:rPr lang="it-IT" dirty="0">
                <a:latin typeface="Symbol" panose="05050102010706020507" pitchFamily="18" charset="2"/>
              </a:rPr>
              <a:t>t</a:t>
            </a:r>
            <a:r>
              <a:rPr lang="it-IT" dirty="0"/>
              <a:t>)</a:t>
            </a:r>
            <a:r>
              <a:rPr lang="it-IT" dirty="0" smtClean="0"/>
              <a:t> </a:t>
            </a:r>
          </a:p>
          <a:p>
            <a:r>
              <a:rPr lang="it-IT" dirty="0" smtClean="0"/>
              <a:t>(f</a:t>
            </a:r>
            <a:r>
              <a:rPr lang="it-IT" baseline="-25000" dirty="0" smtClean="0"/>
              <a:t>m</a:t>
            </a:r>
            <a:r>
              <a:rPr lang="it-IT" dirty="0" smtClean="0"/>
              <a:t>=18 </a:t>
            </a:r>
            <a:r>
              <a:rPr lang="it-IT" dirty="0" err="1" smtClean="0"/>
              <a:t>mHz</a:t>
            </a:r>
            <a:r>
              <a:rPr lang="it-IT" dirty="0" smtClean="0"/>
              <a:t>) </a:t>
            </a:r>
          </a:p>
          <a:p>
            <a:endParaRPr lang="it-IT" sz="600" dirty="0"/>
          </a:p>
          <a:p>
            <a:r>
              <a:rPr lang="it-IT" dirty="0" err="1" smtClean="0"/>
              <a:t>Measured</a:t>
            </a:r>
            <a:r>
              <a:rPr lang="it-IT" dirty="0" smtClean="0"/>
              <a:t> force </a:t>
            </a:r>
            <a:r>
              <a:rPr lang="it-IT" dirty="0" err="1" smtClean="0"/>
              <a:t>at</a:t>
            </a:r>
            <a:r>
              <a:rPr lang="it-IT" dirty="0" smtClean="0"/>
              <a:t> f</a:t>
            </a:r>
            <a:r>
              <a:rPr lang="it-IT" baseline="-25000" dirty="0" smtClean="0"/>
              <a:t>m</a:t>
            </a:r>
            <a:endParaRPr lang="it-IT" baseline="-25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1892" y="3200372"/>
            <a:ext cx="5400720" cy="337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504" y="642250"/>
            <a:ext cx="5382108" cy="303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4" name="Connettore 2 23"/>
          <p:cNvCxnSpPr/>
          <p:nvPr/>
        </p:nvCxnSpPr>
        <p:spPr bwMode="auto">
          <a:xfrm>
            <a:off x="2002533" y="2843922"/>
            <a:ext cx="0" cy="828625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arrow"/>
            <a:tailEnd type="arrow"/>
          </a:ln>
          <a:effectLst/>
        </p:spPr>
      </p:cxnSp>
      <p:sp>
        <p:nvSpPr>
          <p:cNvPr id="25" name="CasellaDiTesto 24"/>
          <p:cNvSpPr txBox="1"/>
          <p:nvPr/>
        </p:nvSpPr>
        <p:spPr>
          <a:xfrm>
            <a:off x="1951343" y="3048921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374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egnaposto data 1"/>
          <p:cNvSpPr>
            <a:spLocks noGrp="1"/>
          </p:cNvSpPr>
          <p:nvPr>
            <p:ph type="dt" sz="quarter" idx="10"/>
          </p:nvPr>
        </p:nvSpPr>
        <p:spPr>
          <a:xfrm>
            <a:off x="685800" y="6248400"/>
            <a:ext cx="2265984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CRIS 07/07/2016</a:t>
            </a:r>
            <a:endParaRPr lang="en-US" sz="1400" dirty="0" smtClean="0"/>
          </a:p>
        </p:txBody>
      </p:sp>
      <p:sp>
        <p:nvSpPr>
          <p:cNvPr id="5123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1400" smtClean="0"/>
              <a:t>L.Di Fiore</a:t>
            </a:r>
            <a:endParaRPr lang="en-US" sz="1400" smtClean="0"/>
          </a:p>
        </p:txBody>
      </p:sp>
      <p:sp>
        <p:nvSpPr>
          <p:cNvPr id="5124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CFE3CCE7-BCDB-4449-B4B9-22FB7B7C849D}" type="slidenum">
              <a:rPr lang="en-US" sz="1400" smtClean="0"/>
              <a:pPr eaLnBrk="1" hangingPunct="1"/>
              <a:t>2</a:t>
            </a:fld>
            <a:endParaRPr lang="en-US" sz="1400" smtClean="0"/>
          </a:p>
        </p:txBody>
      </p:sp>
      <p:sp>
        <p:nvSpPr>
          <p:cNvPr id="5125" name="CasellaDiTesto 4"/>
          <p:cNvSpPr txBox="1">
            <a:spLocks noChangeArrowheads="1"/>
          </p:cNvSpPr>
          <p:nvPr/>
        </p:nvSpPr>
        <p:spPr bwMode="auto">
          <a:xfrm>
            <a:off x="762000" y="818652"/>
            <a:ext cx="77724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971550" indent="-5143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4000" b="1" u="sng" dirty="0"/>
              <a:t>Talk overview</a:t>
            </a:r>
          </a:p>
          <a:p>
            <a:pPr algn="ctr" eaLnBrk="1" hangingPunct="1"/>
            <a:r>
              <a:rPr lang="en-US" sz="4000" dirty="0"/>
              <a:t> </a:t>
            </a:r>
            <a:endParaRPr lang="en-US" sz="4000" b="1" u="sng" dirty="0"/>
          </a:p>
          <a:p>
            <a:pPr eaLnBrk="1" hangingPunct="1">
              <a:buFont typeface="Arial" charset="0"/>
              <a:buChar char="•"/>
            </a:pPr>
            <a:r>
              <a:rPr lang="en-US" sz="3600" dirty="0"/>
              <a:t> few words about the LISA-PF </a:t>
            </a:r>
            <a:r>
              <a:rPr lang="en-US" sz="3600" dirty="0" smtClean="0"/>
              <a:t>GRS</a:t>
            </a:r>
          </a:p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 goal </a:t>
            </a:r>
            <a:r>
              <a:rPr lang="en-US" sz="3600" dirty="0"/>
              <a:t>of the </a:t>
            </a:r>
            <a:r>
              <a:rPr lang="en-US" sz="3600" dirty="0" smtClean="0"/>
              <a:t>activity</a:t>
            </a:r>
          </a:p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 Description of the apparatus (PETER</a:t>
            </a:r>
            <a:r>
              <a:rPr lang="en-US" sz="4000" dirty="0" smtClean="0"/>
              <a:t>)</a:t>
            </a:r>
            <a:endParaRPr lang="en-US" sz="3600" dirty="0"/>
          </a:p>
          <a:p>
            <a:pPr eaLnBrk="1" hangingPunct="1">
              <a:buFont typeface="Arial" charset="0"/>
              <a:buChar char="•"/>
            </a:pPr>
            <a:r>
              <a:rPr lang="en-US" sz="3600" dirty="0"/>
              <a:t> </a:t>
            </a:r>
            <a:r>
              <a:rPr lang="en-US" sz="3600" dirty="0" smtClean="0"/>
              <a:t>present status and results</a:t>
            </a:r>
            <a:endParaRPr lang="en-US" sz="3600" dirty="0"/>
          </a:p>
          <a:p>
            <a:pPr eaLnBrk="1" hangingPunct="1">
              <a:buFont typeface="Arial" charset="0"/>
              <a:buChar char="•"/>
            </a:pPr>
            <a:r>
              <a:rPr lang="en-US" sz="3600" dirty="0" smtClean="0"/>
              <a:t> next steps and perspectives</a:t>
            </a:r>
            <a:endParaRPr lang="en-US" sz="3600" dirty="0"/>
          </a:p>
          <a:p>
            <a:pPr eaLnBrk="1" hangingPunct="1"/>
            <a:endParaRPr lang="en-US" sz="3600" dirty="0"/>
          </a:p>
          <a:p>
            <a:pPr eaLnBrk="1" hangingPunct="1"/>
            <a:endParaRPr lang="en-US" sz="3600" dirty="0"/>
          </a:p>
          <a:p>
            <a:pPr eaLnBrk="1" hangingPunct="1"/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791497" y="810666"/>
            <a:ext cx="783104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C.C. measurement is performed by moving with motors the electrode housing (EH) around the TM in x and y along a defined grid, while acting with a sinusoidal force on the TM</a:t>
            </a:r>
          </a:p>
          <a:p>
            <a:endParaRPr lang="en-US" dirty="0" smtClean="0"/>
          </a:p>
          <a:p>
            <a:r>
              <a:rPr lang="en-US" dirty="0" smtClean="0"/>
              <a:t>For each position the data is acquired for some time (2 - 6 hours), </a:t>
            </a:r>
          </a:p>
          <a:p>
            <a:r>
              <a:rPr lang="en-US" dirty="0" smtClean="0"/>
              <a:t>From the TM position it is possible to measure, both force and torque and then obtain the C.C,  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928" y="3057435"/>
            <a:ext cx="4858131" cy="3153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CasellaDiTesto 5"/>
          <p:cNvSpPr txBox="1"/>
          <p:nvPr/>
        </p:nvSpPr>
        <p:spPr>
          <a:xfrm>
            <a:off x="341436" y="3442789"/>
            <a:ext cx="37805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this example we move in a spiral from the EH center by steps of .1 mm in x and y</a:t>
            </a:r>
          </a:p>
          <a:p>
            <a:endParaRPr lang="en-US" dirty="0" smtClean="0"/>
          </a:p>
          <a:p>
            <a:r>
              <a:rPr lang="en-US" dirty="0" smtClean="0"/>
              <a:t>The measurement (25 steps) lasts for 50 h (more than two days)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989815" y="145194"/>
            <a:ext cx="2464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accent2"/>
                </a:solidFill>
              </a:rPr>
              <a:t>C.C. measurement</a:t>
            </a:r>
            <a:endParaRPr lang="en-US" sz="24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973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64" y="1088688"/>
            <a:ext cx="8641152" cy="4410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781628" y="548616"/>
            <a:ext cx="54280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 example of Force to Torque C.C. measurement 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786789" y="5569257"/>
            <a:ext cx="52325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 measurement points lay on a regular surface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29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3158028" cy="457200"/>
          </a:xfrm>
        </p:spPr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636" y="1656931"/>
            <a:ext cx="5494676" cy="4351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8" y="2623243"/>
            <a:ext cx="4319939" cy="356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45913" y="618597"/>
            <a:ext cx="75065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measured values can be well fitted with a second order polynomial in two dimensions</a:t>
            </a:r>
            <a:endParaRPr lang="en-US" dirty="0"/>
          </a:p>
        </p:txBody>
      </p:sp>
      <p:cxnSp>
        <p:nvCxnSpPr>
          <p:cNvPr id="7" name="Connettore 2 6"/>
          <p:cNvCxnSpPr/>
          <p:nvPr/>
        </p:nvCxnSpPr>
        <p:spPr bwMode="auto">
          <a:xfrm>
            <a:off x="1871640" y="1326483"/>
            <a:ext cx="180024" cy="75233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CasellaDiTesto 8"/>
          <p:cNvSpPr txBox="1"/>
          <p:nvPr/>
        </p:nvSpPr>
        <p:spPr>
          <a:xfrm>
            <a:off x="5832168" y="1702651"/>
            <a:ext cx="30604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residuals (measure-fit) are close to zero</a:t>
            </a:r>
            <a:endParaRPr lang="en-US" dirty="0"/>
          </a:p>
        </p:txBody>
      </p:sp>
      <p:cxnSp>
        <p:nvCxnSpPr>
          <p:cNvPr id="11" name="Connettore 2 10"/>
          <p:cNvCxnSpPr>
            <a:stCxn id="9" idx="2"/>
          </p:cNvCxnSpPr>
          <p:nvPr/>
        </p:nvCxnSpPr>
        <p:spPr bwMode="auto">
          <a:xfrm>
            <a:off x="7362372" y="2410537"/>
            <a:ext cx="180024" cy="298367"/>
          </a:xfrm>
          <a:prstGeom prst="straightConnector1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4085211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516170" y="818652"/>
            <a:ext cx="837111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force exerted by each electrode can be computed as the gradient of the capacity that is in turn a function of electrode geometry and TM position (in 6 DOF). </a:t>
            </a:r>
          </a:p>
          <a:p>
            <a:r>
              <a:rPr lang="en-US" dirty="0" smtClean="0"/>
              <a:t>This allows us to compute force and torque as a function of position (x, y and </a:t>
            </a:r>
            <a:r>
              <a:rPr lang="en-US" dirty="0" smtClean="0">
                <a:latin typeface="Symbol" panose="05050102010706020507" pitchFamily="18" charset="2"/>
              </a:rPr>
              <a:t>f</a:t>
            </a:r>
            <a:r>
              <a:rPr lang="en-US" dirty="0" smtClean="0"/>
              <a:t>)  </a:t>
            </a:r>
          </a:p>
          <a:p>
            <a:r>
              <a:rPr lang="en-US" dirty="0" smtClean="0"/>
              <a:t>We stop it to the second order.</a:t>
            </a:r>
            <a:endParaRPr lang="en-US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321700" y="263191"/>
            <a:ext cx="3608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accent2"/>
                </a:solidFill>
              </a:rPr>
              <a:t>Comparison</a:t>
            </a:r>
            <a:r>
              <a:rPr lang="it-IT" sz="2400" u="sng" dirty="0" smtClean="0">
                <a:solidFill>
                  <a:schemeClr val="accent2"/>
                </a:solidFill>
              </a:rPr>
              <a:t> with the model</a:t>
            </a:r>
            <a:endParaRPr lang="en-US" sz="2400" u="sng" dirty="0">
              <a:solidFill>
                <a:schemeClr val="accent2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41436" y="2782732"/>
            <a:ext cx="252033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/>
              <a:t>The values disagree by about 10 %</a:t>
            </a:r>
          </a:p>
          <a:p>
            <a:endParaRPr lang="en-US" sz="1800" dirty="0" smtClean="0"/>
          </a:p>
          <a:p>
            <a:r>
              <a:rPr lang="en-US" sz="1800" dirty="0" smtClean="0"/>
              <a:t>This could depend on the calibration accuracy (this was recently checked to less than 1 %)</a:t>
            </a:r>
          </a:p>
          <a:p>
            <a:endParaRPr lang="en-US" sz="1800" dirty="0"/>
          </a:p>
          <a:p>
            <a:r>
              <a:rPr lang="en-US" sz="1800" dirty="0" smtClean="0"/>
              <a:t>or on a non accurate knowledge of the moments of inertia</a:t>
            </a:r>
            <a:endParaRPr lang="en-US" sz="1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6571" y="2862599"/>
            <a:ext cx="6562926" cy="290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98391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1604032" y="190721"/>
            <a:ext cx="5838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accent2"/>
                </a:solidFill>
              </a:rPr>
              <a:t>Comparison of measured C.C. with the model</a:t>
            </a:r>
            <a:endParaRPr lang="en-US" sz="2400" u="sng" dirty="0">
              <a:solidFill>
                <a:schemeClr val="accent2"/>
              </a:solidFill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1061532" y="5554457"/>
            <a:ext cx="60101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Note that the absolute calibration doesn't affect the result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497" y="652386"/>
            <a:ext cx="7380984" cy="49020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7016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04032" y="190721"/>
            <a:ext cx="58384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smtClean="0">
                <a:solidFill>
                  <a:schemeClr val="accent2"/>
                </a:solidFill>
              </a:rPr>
              <a:t>Comparison of measured C.C. with the model</a:t>
            </a:r>
            <a:endParaRPr lang="en-US" sz="2400" u="sng" dirty="0">
              <a:solidFill>
                <a:schemeClr val="accent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151544" y="5299034"/>
            <a:ext cx="60049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Two projections of the bi-dimensional plot along x and y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4000" y="1063265"/>
            <a:ext cx="5278647" cy="3997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116" y="1068944"/>
            <a:ext cx="5076152" cy="3980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60950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62A1A-BB41-4526-A311-5B2B8B70F80C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131808" y="188568"/>
            <a:ext cx="24769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accent2"/>
                </a:solidFill>
              </a:rPr>
              <a:t>Repeatability </a:t>
            </a:r>
            <a:endParaRPr lang="en-US" sz="3200" u="sng" dirty="0">
              <a:solidFill>
                <a:schemeClr val="accent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9876" y="998676"/>
            <a:ext cx="3196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performed a few measurement runs with different grid shapes and different force amplitude</a:t>
            </a:r>
          </a:p>
          <a:p>
            <a:endParaRPr lang="en-US" dirty="0"/>
          </a:p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24" y="3879060"/>
            <a:ext cx="4204534" cy="26319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60" y="494377"/>
            <a:ext cx="6660888" cy="39607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4802052" y="4959204"/>
            <a:ext cx="33304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measurements are very </a:t>
            </a:r>
            <a:r>
              <a:rPr lang="en-US" dirty="0" smtClean="0"/>
              <a:t>repeatable</a:t>
            </a:r>
          </a:p>
          <a:p>
            <a:r>
              <a:rPr lang="en-US" dirty="0" smtClean="0"/>
              <a:t>All the data sit on the same curve fitted to experiment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03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62A1A-BB41-4526-A311-5B2B8B70F80C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601604" y="170570"/>
            <a:ext cx="605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Torque to force Cross-Talk measurement</a:t>
            </a:r>
            <a:endParaRPr lang="en-US" sz="2800" dirty="0">
              <a:solidFill>
                <a:srgbClr val="0000FF"/>
              </a:solidFill>
            </a:endParaRPr>
          </a:p>
        </p:txBody>
      </p:sp>
      <p:pic>
        <p:nvPicPr>
          <p:cNvPr id="6" name="Immagin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820" y="1845061"/>
            <a:ext cx="5580744" cy="419428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341436" y="998676"/>
            <a:ext cx="846112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For CT_</a:t>
            </a:r>
            <a:r>
              <a:rPr lang="en-US" baseline="-25000" dirty="0"/>
              <a:t>(</a:t>
            </a:r>
            <a:r>
              <a:rPr lang="en-US" baseline="-25000" dirty="0" err="1"/>
              <a:t>τ→F</a:t>
            </a:r>
            <a:r>
              <a:rPr lang="en-US" baseline="-25000" dirty="0"/>
              <a:t>)</a:t>
            </a:r>
            <a:r>
              <a:rPr lang="en-US" dirty="0"/>
              <a:t>  the data analysis was a little trickier than in the case of  CT_</a:t>
            </a:r>
            <a:r>
              <a:rPr lang="en-US" baseline="-25000" dirty="0"/>
              <a:t>(</a:t>
            </a:r>
            <a:r>
              <a:rPr lang="en-US" baseline="-25000" dirty="0" err="1"/>
              <a:t>F→τ</a:t>
            </a:r>
            <a:r>
              <a:rPr lang="en-US" baseline="-25000" dirty="0" smtClean="0"/>
              <a:t>)</a:t>
            </a:r>
            <a:r>
              <a:rPr lang="en-US" dirty="0" smtClean="0"/>
              <a:t>: </a:t>
            </a:r>
            <a:r>
              <a:rPr lang="en-US" dirty="0"/>
              <a:t>we needed to take into account a geometrical readout CT from φ to x, proportional to the y displacement, given by:</a:t>
            </a:r>
          </a:p>
          <a:p>
            <a:endParaRPr lang="en-US" dirty="0"/>
          </a:p>
          <a:p>
            <a:r>
              <a:rPr lang="en-US" sz="2400" dirty="0" smtClean="0"/>
              <a:t>x=</a:t>
            </a:r>
            <a:r>
              <a:rPr lang="en-US" sz="2400" dirty="0" err="1" smtClean="0"/>
              <a:t>x</a:t>
            </a:r>
            <a:r>
              <a:rPr lang="en-US" sz="2400" baseline="-25000" dirty="0" err="1" smtClean="0"/>
              <a:t>e</a:t>
            </a:r>
            <a:r>
              <a:rPr lang="en-US" sz="2400" dirty="0" smtClean="0"/>
              <a:t>-(y</a:t>
            </a:r>
            <a:r>
              <a:rPr lang="en-US" sz="2400" baseline="-25000" dirty="0" smtClean="0"/>
              <a:t>e</a:t>
            </a:r>
            <a:r>
              <a:rPr lang="en-US" sz="2400" dirty="0" smtClean="0"/>
              <a:t>-</a:t>
            </a:r>
            <a:r>
              <a:rPr lang="en-US" sz="2400" dirty="0" err="1" smtClean="0"/>
              <a:t>y</a:t>
            </a:r>
            <a:r>
              <a:rPr lang="en-US" sz="2400" baseline="-25000" dirty="0" err="1" smtClean="0"/>
              <a:t>c</a:t>
            </a:r>
            <a:r>
              <a:rPr lang="en-US" sz="2400" dirty="0"/>
              <a:t>)∙φ</a:t>
            </a:r>
            <a:r>
              <a:rPr lang="en-US" dirty="0"/>
              <a:t>			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341436" y="3429000"/>
            <a:ext cx="29872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static effect is due to TM asymmetry</a:t>
            </a:r>
          </a:p>
          <a:p>
            <a:r>
              <a:rPr lang="en-US" dirty="0" smtClean="0"/>
              <a:t>it is much exaggerated in figure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27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62A1A-BB41-4526-A311-5B2B8B70F80C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  <p:pic>
        <p:nvPicPr>
          <p:cNvPr id="5" name="Immagin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4038" y="818652"/>
            <a:ext cx="5726766" cy="441058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asellaDiTesto 5"/>
          <p:cNvSpPr txBox="1"/>
          <p:nvPr/>
        </p:nvSpPr>
        <p:spPr>
          <a:xfrm>
            <a:off x="1557993" y="170570"/>
            <a:ext cx="60528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Torque to force Cross-Talk measurement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21557" y="5459214"/>
            <a:ext cx="865172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Also in this case, we performed several measurement runs, with good repeatability</a:t>
            </a:r>
          </a:p>
          <a:p>
            <a:r>
              <a:rPr lang="en-US" dirty="0" smtClean="0"/>
              <a:t>the C.C. value was larger than  expected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49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62A1A-BB41-4526-A311-5B2B8B70F80C}" type="slidenum">
              <a:rPr lang="en-US" smtClean="0"/>
              <a:pPr>
                <a:defRPr/>
              </a:pPr>
              <a:t>29</a:t>
            </a:fld>
            <a:endParaRPr lang="en-US" dirty="0"/>
          </a:p>
        </p:txBody>
      </p:sp>
      <p:pic>
        <p:nvPicPr>
          <p:cNvPr id="5" name="Immagin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624" y="1430294"/>
            <a:ext cx="4996106" cy="3227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magine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13" y="1454807"/>
            <a:ext cx="5086999" cy="320270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CasellaDiTesto 6"/>
          <p:cNvSpPr txBox="1"/>
          <p:nvPr/>
        </p:nvSpPr>
        <p:spPr>
          <a:xfrm>
            <a:off x="1649768" y="684707"/>
            <a:ext cx="64754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0000FF"/>
                </a:solidFill>
              </a:rPr>
              <a:t>Projections of measured C.T. along x and y </a:t>
            </a:r>
            <a:endParaRPr lang="en-US" sz="2800" dirty="0">
              <a:solidFill>
                <a:srgbClr val="0000FF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11472" y="4861156"/>
            <a:ext cx="82811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measured C.T. is larger than </a:t>
            </a:r>
            <a:r>
              <a:rPr lang="en-US" dirty="0" err="1" smtClean="0"/>
              <a:t>expecter</a:t>
            </a:r>
            <a:r>
              <a:rPr lang="en-US" dirty="0" smtClean="0"/>
              <a:t> (up to a few % at the edge of the GRS science range) </a:t>
            </a:r>
          </a:p>
          <a:p>
            <a:r>
              <a:rPr lang="en-US" dirty="0" smtClean="0"/>
              <a:t>Close the center, it is still below 1 % and does not look a big problem.</a:t>
            </a:r>
          </a:p>
        </p:txBody>
      </p:sp>
    </p:spTree>
    <p:extLst>
      <p:ext uri="{BB962C8B-B14F-4D97-AF65-F5344CB8AC3E}">
        <p14:creationId xmlns:p14="http://schemas.microsoft.com/office/powerpoint/2010/main" val="2881404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egnaposto data 1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September 24th 2008</a:t>
            </a:r>
          </a:p>
        </p:txBody>
      </p:sp>
      <p:sp>
        <p:nvSpPr>
          <p:cNvPr id="106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L. Di Fiore - SIGRAV '08</a:t>
            </a:r>
          </a:p>
        </p:txBody>
      </p:sp>
      <p:sp>
        <p:nvSpPr>
          <p:cNvPr id="107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DF18771-74D1-444D-B0F2-308411CDA9FB}" type="slidenum">
              <a:rPr lang="en-US" altLang="en-US"/>
              <a:pPr>
                <a:defRPr/>
              </a:pPr>
              <a:t>3</a:t>
            </a:fld>
            <a:endParaRPr lang="en-US" altLang="en-US"/>
          </a:p>
        </p:txBody>
      </p:sp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41313" y="88900"/>
            <a:ext cx="21963062" cy="6669088"/>
            <a:chOff x="215" y="56"/>
            <a:chExt cx="13835" cy="4201"/>
          </a:xfrm>
        </p:grpSpPr>
        <p:grpSp>
          <p:nvGrpSpPr>
            <p:cNvPr id="31808" name="Group 3"/>
            <p:cNvGrpSpPr>
              <a:grpSpLocks/>
            </p:cNvGrpSpPr>
            <p:nvPr/>
          </p:nvGrpSpPr>
          <p:grpSpPr bwMode="auto">
            <a:xfrm>
              <a:off x="215" y="56"/>
              <a:ext cx="6724" cy="4200"/>
              <a:chOff x="215" y="0"/>
              <a:chExt cx="6724" cy="4200"/>
            </a:xfrm>
          </p:grpSpPr>
          <p:sp>
            <p:nvSpPr>
              <p:cNvPr id="31831" name="AutoShape 4"/>
              <p:cNvSpPr>
                <a:spLocks noChangeArrowheads="1"/>
              </p:cNvSpPr>
              <p:nvPr/>
            </p:nvSpPr>
            <p:spPr bwMode="auto">
              <a:xfrm>
                <a:off x="442" y="0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32" name="AutoShape 5"/>
              <p:cNvSpPr>
                <a:spLocks noChangeArrowheads="1"/>
              </p:cNvSpPr>
              <p:nvPr/>
            </p:nvSpPr>
            <p:spPr bwMode="auto">
              <a:xfrm>
                <a:off x="981" y="714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33" name="AutoShape 6"/>
              <p:cNvSpPr>
                <a:spLocks noChangeArrowheads="1"/>
              </p:cNvSpPr>
              <p:nvPr/>
            </p:nvSpPr>
            <p:spPr bwMode="auto">
              <a:xfrm rot="2700000">
                <a:off x="725" y="1480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34" name="AutoShape 7"/>
              <p:cNvSpPr>
                <a:spLocks noChangeArrowheads="1"/>
              </p:cNvSpPr>
              <p:nvPr/>
            </p:nvSpPr>
            <p:spPr bwMode="auto">
              <a:xfrm rot="2700000">
                <a:off x="246" y="2809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35" name="Oval 8"/>
              <p:cNvSpPr>
                <a:spLocks noChangeArrowheads="1"/>
              </p:cNvSpPr>
              <p:nvPr/>
            </p:nvSpPr>
            <p:spPr bwMode="auto">
              <a:xfrm>
                <a:off x="1066" y="3436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36" name="AutoShape 9"/>
              <p:cNvSpPr>
                <a:spLocks noChangeArrowheads="1"/>
              </p:cNvSpPr>
              <p:nvPr/>
            </p:nvSpPr>
            <p:spPr bwMode="auto">
              <a:xfrm rot="4020000">
                <a:off x="1919" y="2101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37" name="Oval 10"/>
              <p:cNvSpPr>
                <a:spLocks noChangeArrowheads="1"/>
              </p:cNvSpPr>
              <p:nvPr/>
            </p:nvSpPr>
            <p:spPr bwMode="auto">
              <a:xfrm>
                <a:off x="2738" y="1054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38" name="AutoShape 11"/>
              <p:cNvSpPr>
                <a:spLocks noChangeArrowheads="1"/>
              </p:cNvSpPr>
              <p:nvPr/>
            </p:nvSpPr>
            <p:spPr bwMode="auto">
              <a:xfrm rot="8100000">
                <a:off x="3903" y="2469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39" name="AutoShape 12"/>
              <p:cNvSpPr>
                <a:spLocks noChangeArrowheads="1"/>
              </p:cNvSpPr>
              <p:nvPr/>
            </p:nvSpPr>
            <p:spPr bwMode="auto">
              <a:xfrm rot="8100000">
                <a:off x="2795" y="3294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0" name="AutoShape 13"/>
              <p:cNvSpPr>
                <a:spLocks noChangeArrowheads="1"/>
              </p:cNvSpPr>
              <p:nvPr/>
            </p:nvSpPr>
            <p:spPr bwMode="auto">
              <a:xfrm rot="9420000">
                <a:off x="3676" y="230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1" name="AutoShape 14"/>
              <p:cNvSpPr>
                <a:spLocks noChangeArrowheads="1"/>
              </p:cNvSpPr>
              <p:nvPr/>
            </p:nvSpPr>
            <p:spPr bwMode="auto">
              <a:xfrm rot="9420000">
                <a:off x="5375" y="2755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2" name="AutoShape 15"/>
              <p:cNvSpPr>
                <a:spLocks noChangeArrowheads="1"/>
              </p:cNvSpPr>
              <p:nvPr/>
            </p:nvSpPr>
            <p:spPr bwMode="auto">
              <a:xfrm rot="9420000">
                <a:off x="3929" y="3776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3" name="Oval 16"/>
              <p:cNvSpPr>
                <a:spLocks noChangeArrowheads="1"/>
              </p:cNvSpPr>
              <p:nvPr/>
            </p:nvSpPr>
            <p:spPr bwMode="auto">
              <a:xfrm>
                <a:off x="2426" y="4144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4" name="AutoShape 17"/>
              <p:cNvSpPr>
                <a:spLocks noChangeArrowheads="1"/>
              </p:cNvSpPr>
              <p:nvPr/>
            </p:nvSpPr>
            <p:spPr bwMode="auto">
              <a:xfrm>
                <a:off x="5403" y="1565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5" name="AutoShape 18"/>
              <p:cNvSpPr>
                <a:spLocks noChangeArrowheads="1"/>
              </p:cNvSpPr>
              <p:nvPr/>
            </p:nvSpPr>
            <p:spPr bwMode="auto">
              <a:xfrm>
                <a:off x="5545" y="232"/>
                <a:ext cx="113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6" name="AutoShape 19"/>
              <p:cNvSpPr>
                <a:spLocks noChangeArrowheads="1"/>
              </p:cNvSpPr>
              <p:nvPr/>
            </p:nvSpPr>
            <p:spPr bwMode="auto">
              <a:xfrm>
                <a:off x="6140" y="431"/>
                <a:ext cx="113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7" name="AutoShape 20"/>
              <p:cNvSpPr>
                <a:spLocks noChangeArrowheads="1"/>
              </p:cNvSpPr>
              <p:nvPr/>
            </p:nvSpPr>
            <p:spPr bwMode="auto">
              <a:xfrm>
                <a:off x="4184" y="1508"/>
                <a:ext cx="113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8" name="Oval 21"/>
              <p:cNvSpPr>
                <a:spLocks noChangeArrowheads="1"/>
              </p:cNvSpPr>
              <p:nvPr/>
            </p:nvSpPr>
            <p:spPr bwMode="auto">
              <a:xfrm>
                <a:off x="6027" y="2415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49" name="Oval 22"/>
              <p:cNvSpPr>
                <a:spLocks noChangeArrowheads="1"/>
              </p:cNvSpPr>
              <p:nvPr/>
            </p:nvSpPr>
            <p:spPr bwMode="auto">
              <a:xfrm>
                <a:off x="6424" y="1281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50" name="AutoShape 23"/>
              <p:cNvSpPr>
                <a:spLocks noChangeArrowheads="1"/>
              </p:cNvSpPr>
              <p:nvPr/>
            </p:nvSpPr>
            <p:spPr bwMode="auto">
              <a:xfrm rot="8100000">
                <a:off x="6650" y="3804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51" name="AutoShape 24"/>
              <p:cNvSpPr>
                <a:spLocks noChangeArrowheads="1"/>
              </p:cNvSpPr>
              <p:nvPr/>
            </p:nvSpPr>
            <p:spPr bwMode="auto">
              <a:xfrm rot="2700000">
                <a:off x="6823" y="173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</p:grpSp>
        <p:grpSp>
          <p:nvGrpSpPr>
            <p:cNvPr id="31809" name="Group 25"/>
            <p:cNvGrpSpPr>
              <a:grpSpLocks/>
            </p:cNvGrpSpPr>
            <p:nvPr/>
          </p:nvGrpSpPr>
          <p:grpSpPr bwMode="auto">
            <a:xfrm>
              <a:off x="7326" y="57"/>
              <a:ext cx="6724" cy="4200"/>
              <a:chOff x="215" y="0"/>
              <a:chExt cx="6724" cy="4200"/>
            </a:xfrm>
          </p:grpSpPr>
          <p:sp>
            <p:nvSpPr>
              <p:cNvPr id="31810" name="AutoShape 26"/>
              <p:cNvSpPr>
                <a:spLocks noChangeArrowheads="1"/>
              </p:cNvSpPr>
              <p:nvPr/>
            </p:nvSpPr>
            <p:spPr bwMode="auto">
              <a:xfrm>
                <a:off x="442" y="0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11" name="AutoShape 27"/>
              <p:cNvSpPr>
                <a:spLocks noChangeArrowheads="1"/>
              </p:cNvSpPr>
              <p:nvPr/>
            </p:nvSpPr>
            <p:spPr bwMode="auto">
              <a:xfrm>
                <a:off x="981" y="714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12" name="AutoShape 28"/>
              <p:cNvSpPr>
                <a:spLocks noChangeArrowheads="1"/>
              </p:cNvSpPr>
              <p:nvPr/>
            </p:nvSpPr>
            <p:spPr bwMode="auto">
              <a:xfrm rot="2700000">
                <a:off x="725" y="1480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13" name="AutoShape 29"/>
              <p:cNvSpPr>
                <a:spLocks noChangeArrowheads="1"/>
              </p:cNvSpPr>
              <p:nvPr/>
            </p:nvSpPr>
            <p:spPr bwMode="auto">
              <a:xfrm rot="2700000">
                <a:off x="246" y="2809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14" name="Oval 30"/>
              <p:cNvSpPr>
                <a:spLocks noChangeArrowheads="1"/>
              </p:cNvSpPr>
              <p:nvPr/>
            </p:nvSpPr>
            <p:spPr bwMode="auto">
              <a:xfrm>
                <a:off x="1066" y="3436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15" name="AutoShape 31"/>
              <p:cNvSpPr>
                <a:spLocks noChangeArrowheads="1"/>
              </p:cNvSpPr>
              <p:nvPr/>
            </p:nvSpPr>
            <p:spPr bwMode="auto">
              <a:xfrm rot="4020000">
                <a:off x="1919" y="2101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16" name="Oval 32"/>
              <p:cNvSpPr>
                <a:spLocks noChangeArrowheads="1"/>
              </p:cNvSpPr>
              <p:nvPr/>
            </p:nvSpPr>
            <p:spPr bwMode="auto">
              <a:xfrm>
                <a:off x="2738" y="1054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17" name="AutoShape 33"/>
              <p:cNvSpPr>
                <a:spLocks noChangeArrowheads="1"/>
              </p:cNvSpPr>
              <p:nvPr/>
            </p:nvSpPr>
            <p:spPr bwMode="auto">
              <a:xfrm rot="8100000">
                <a:off x="3903" y="2469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18" name="AutoShape 34"/>
              <p:cNvSpPr>
                <a:spLocks noChangeArrowheads="1"/>
              </p:cNvSpPr>
              <p:nvPr/>
            </p:nvSpPr>
            <p:spPr bwMode="auto">
              <a:xfrm rot="8100000">
                <a:off x="2795" y="3294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19" name="AutoShape 35"/>
              <p:cNvSpPr>
                <a:spLocks noChangeArrowheads="1"/>
              </p:cNvSpPr>
              <p:nvPr/>
            </p:nvSpPr>
            <p:spPr bwMode="auto">
              <a:xfrm rot="9420000">
                <a:off x="3676" y="230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0" name="AutoShape 36"/>
              <p:cNvSpPr>
                <a:spLocks noChangeArrowheads="1"/>
              </p:cNvSpPr>
              <p:nvPr/>
            </p:nvSpPr>
            <p:spPr bwMode="auto">
              <a:xfrm rot="9420000">
                <a:off x="5375" y="2755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1" name="AutoShape 37"/>
              <p:cNvSpPr>
                <a:spLocks noChangeArrowheads="1"/>
              </p:cNvSpPr>
              <p:nvPr/>
            </p:nvSpPr>
            <p:spPr bwMode="auto">
              <a:xfrm rot="9420000">
                <a:off x="3929" y="3776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2" name="Oval 38"/>
              <p:cNvSpPr>
                <a:spLocks noChangeArrowheads="1"/>
              </p:cNvSpPr>
              <p:nvPr/>
            </p:nvSpPr>
            <p:spPr bwMode="auto">
              <a:xfrm>
                <a:off x="2426" y="4144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3" name="AutoShape 39"/>
              <p:cNvSpPr>
                <a:spLocks noChangeArrowheads="1"/>
              </p:cNvSpPr>
              <p:nvPr/>
            </p:nvSpPr>
            <p:spPr bwMode="auto">
              <a:xfrm>
                <a:off x="5403" y="1565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4" name="AutoShape 40"/>
              <p:cNvSpPr>
                <a:spLocks noChangeArrowheads="1"/>
              </p:cNvSpPr>
              <p:nvPr/>
            </p:nvSpPr>
            <p:spPr bwMode="auto">
              <a:xfrm>
                <a:off x="5545" y="232"/>
                <a:ext cx="113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5" name="AutoShape 41"/>
              <p:cNvSpPr>
                <a:spLocks noChangeArrowheads="1"/>
              </p:cNvSpPr>
              <p:nvPr/>
            </p:nvSpPr>
            <p:spPr bwMode="auto">
              <a:xfrm>
                <a:off x="6140" y="431"/>
                <a:ext cx="113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6" name="AutoShape 42"/>
              <p:cNvSpPr>
                <a:spLocks noChangeArrowheads="1"/>
              </p:cNvSpPr>
              <p:nvPr/>
            </p:nvSpPr>
            <p:spPr bwMode="auto">
              <a:xfrm>
                <a:off x="4184" y="1508"/>
                <a:ext cx="113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7" name="Oval 43"/>
              <p:cNvSpPr>
                <a:spLocks noChangeArrowheads="1"/>
              </p:cNvSpPr>
              <p:nvPr/>
            </p:nvSpPr>
            <p:spPr bwMode="auto">
              <a:xfrm>
                <a:off x="6027" y="2415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8" name="Oval 44"/>
              <p:cNvSpPr>
                <a:spLocks noChangeArrowheads="1"/>
              </p:cNvSpPr>
              <p:nvPr/>
            </p:nvSpPr>
            <p:spPr bwMode="auto">
              <a:xfrm>
                <a:off x="6424" y="1281"/>
                <a:ext cx="28" cy="5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29" name="AutoShape 45"/>
              <p:cNvSpPr>
                <a:spLocks noChangeArrowheads="1"/>
              </p:cNvSpPr>
              <p:nvPr/>
            </p:nvSpPr>
            <p:spPr bwMode="auto">
              <a:xfrm rot="8100000">
                <a:off x="6650" y="3804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30" name="AutoShape 46"/>
              <p:cNvSpPr>
                <a:spLocks noChangeArrowheads="1"/>
              </p:cNvSpPr>
              <p:nvPr/>
            </p:nvSpPr>
            <p:spPr bwMode="auto">
              <a:xfrm rot="2700000">
                <a:off x="6823" y="173"/>
                <a:ext cx="85" cy="147"/>
              </a:xfrm>
              <a:prstGeom prst="star4">
                <a:avLst>
                  <a:gd name="adj" fmla="val 12500"/>
                </a:avLst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</p:grpSp>
      </p:grpSp>
      <p:grpSp>
        <p:nvGrpSpPr>
          <p:cNvPr id="5" name="Group 47"/>
          <p:cNvGrpSpPr>
            <a:grpSpLocks/>
          </p:cNvGrpSpPr>
          <p:nvPr/>
        </p:nvGrpSpPr>
        <p:grpSpPr bwMode="auto">
          <a:xfrm>
            <a:off x="1331913" y="1412875"/>
            <a:ext cx="6705600" cy="3744913"/>
            <a:chOff x="839" y="890"/>
            <a:chExt cx="4224" cy="2359"/>
          </a:xfrm>
        </p:grpSpPr>
        <p:grpSp>
          <p:nvGrpSpPr>
            <p:cNvPr id="31796" name="Group 48"/>
            <p:cNvGrpSpPr>
              <a:grpSpLocks/>
            </p:cNvGrpSpPr>
            <p:nvPr/>
          </p:nvGrpSpPr>
          <p:grpSpPr bwMode="auto">
            <a:xfrm flipH="1">
              <a:off x="4609" y="1777"/>
              <a:ext cx="454" cy="567"/>
              <a:chOff x="470" y="2840"/>
              <a:chExt cx="454" cy="567"/>
            </a:xfrm>
          </p:grpSpPr>
          <p:sp>
            <p:nvSpPr>
              <p:cNvPr id="31805" name="AutoShape 49"/>
              <p:cNvSpPr>
                <a:spLocks noChangeArrowheads="1"/>
              </p:cNvSpPr>
              <p:nvPr/>
            </p:nvSpPr>
            <p:spPr bwMode="auto">
              <a:xfrm rot="-2700000">
                <a:off x="470" y="2840"/>
                <a:ext cx="171" cy="198"/>
              </a:xfrm>
              <a:custGeom>
                <a:avLst/>
                <a:gdLst>
                  <a:gd name="T0" fmla="*/ 1 w 21600"/>
                  <a:gd name="T1" fmla="*/ 1 h 21600"/>
                  <a:gd name="T2" fmla="*/ 1 w 21600"/>
                  <a:gd name="T3" fmla="*/ 2 h 21600"/>
                  <a:gd name="T4" fmla="*/ 0 w 21600"/>
                  <a:gd name="T5" fmla="*/ 1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47 w 21600"/>
                  <a:gd name="T13" fmla="*/ 4473 h 21600"/>
                  <a:gd name="T14" fmla="*/ 17053 w 21600"/>
                  <a:gd name="T15" fmla="*/ 1712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6" name="AutoShape 50"/>
              <p:cNvSpPr>
                <a:spLocks noChangeArrowheads="1"/>
              </p:cNvSpPr>
              <p:nvPr/>
            </p:nvSpPr>
            <p:spPr bwMode="auto">
              <a:xfrm rot="2700000" flipV="1">
                <a:off x="470" y="3209"/>
                <a:ext cx="171" cy="198"/>
              </a:xfrm>
              <a:custGeom>
                <a:avLst/>
                <a:gdLst>
                  <a:gd name="T0" fmla="*/ 1 w 21600"/>
                  <a:gd name="T1" fmla="*/ 1 h 21600"/>
                  <a:gd name="T2" fmla="*/ 1 w 21600"/>
                  <a:gd name="T3" fmla="*/ 2 h 21600"/>
                  <a:gd name="T4" fmla="*/ 0 w 21600"/>
                  <a:gd name="T5" fmla="*/ 1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47 w 21600"/>
                  <a:gd name="T13" fmla="*/ 4473 h 21600"/>
                  <a:gd name="T14" fmla="*/ 17053 w 21600"/>
                  <a:gd name="T15" fmla="*/ 1712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7" name="AutoShape 51"/>
              <p:cNvSpPr>
                <a:spLocks noChangeArrowheads="1"/>
              </p:cNvSpPr>
              <p:nvPr/>
            </p:nvSpPr>
            <p:spPr bwMode="auto">
              <a:xfrm>
                <a:off x="584" y="2954"/>
                <a:ext cx="340" cy="340"/>
              </a:xfrm>
              <a:prstGeom prst="octagon">
                <a:avLst>
                  <a:gd name="adj" fmla="val 29287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</p:grpSp>
        <p:grpSp>
          <p:nvGrpSpPr>
            <p:cNvPr id="31797" name="Group 52"/>
            <p:cNvGrpSpPr>
              <a:grpSpLocks/>
            </p:cNvGrpSpPr>
            <p:nvPr/>
          </p:nvGrpSpPr>
          <p:grpSpPr bwMode="auto">
            <a:xfrm>
              <a:off x="839" y="1777"/>
              <a:ext cx="454" cy="567"/>
              <a:chOff x="470" y="2840"/>
              <a:chExt cx="454" cy="567"/>
            </a:xfrm>
          </p:grpSpPr>
          <p:sp>
            <p:nvSpPr>
              <p:cNvPr id="31802" name="AutoShape 53"/>
              <p:cNvSpPr>
                <a:spLocks noChangeArrowheads="1"/>
              </p:cNvSpPr>
              <p:nvPr/>
            </p:nvSpPr>
            <p:spPr bwMode="auto">
              <a:xfrm rot="-2700000">
                <a:off x="470" y="2840"/>
                <a:ext cx="171" cy="198"/>
              </a:xfrm>
              <a:custGeom>
                <a:avLst/>
                <a:gdLst>
                  <a:gd name="T0" fmla="*/ 1 w 21600"/>
                  <a:gd name="T1" fmla="*/ 1 h 21600"/>
                  <a:gd name="T2" fmla="*/ 1 w 21600"/>
                  <a:gd name="T3" fmla="*/ 2 h 21600"/>
                  <a:gd name="T4" fmla="*/ 0 w 21600"/>
                  <a:gd name="T5" fmla="*/ 1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47 w 21600"/>
                  <a:gd name="T13" fmla="*/ 4473 h 21600"/>
                  <a:gd name="T14" fmla="*/ 17053 w 21600"/>
                  <a:gd name="T15" fmla="*/ 1712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3" name="AutoShape 54"/>
              <p:cNvSpPr>
                <a:spLocks noChangeArrowheads="1"/>
              </p:cNvSpPr>
              <p:nvPr/>
            </p:nvSpPr>
            <p:spPr bwMode="auto">
              <a:xfrm rot="2700000" flipV="1">
                <a:off x="470" y="3209"/>
                <a:ext cx="171" cy="198"/>
              </a:xfrm>
              <a:custGeom>
                <a:avLst/>
                <a:gdLst>
                  <a:gd name="T0" fmla="*/ 1 w 21600"/>
                  <a:gd name="T1" fmla="*/ 1 h 21600"/>
                  <a:gd name="T2" fmla="*/ 1 w 21600"/>
                  <a:gd name="T3" fmla="*/ 2 h 21600"/>
                  <a:gd name="T4" fmla="*/ 0 w 21600"/>
                  <a:gd name="T5" fmla="*/ 1 h 21600"/>
                  <a:gd name="T6" fmla="*/ 1 w 21600"/>
                  <a:gd name="T7" fmla="*/ 0 h 216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4547 w 21600"/>
                  <a:gd name="T13" fmla="*/ 4473 h 21600"/>
                  <a:gd name="T14" fmla="*/ 17053 w 21600"/>
                  <a:gd name="T15" fmla="*/ 17127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0" y="0"/>
                    </a:moveTo>
                    <a:lnTo>
                      <a:pt x="5400" y="21600"/>
                    </a:lnTo>
                    <a:lnTo>
                      <a:pt x="16200" y="2160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804" name="AutoShape 55"/>
              <p:cNvSpPr>
                <a:spLocks noChangeArrowheads="1"/>
              </p:cNvSpPr>
              <p:nvPr/>
            </p:nvSpPr>
            <p:spPr bwMode="auto">
              <a:xfrm>
                <a:off x="584" y="2954"/>
                <a:ext cx="340" cy="340"/>
              </a:xfrm>
              <a:prstGeom prst="octagon">
                <a:avLst>
                  <a:gd name="adj" fmla="val 29287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</p:grpSp>
        <p:grpSp>
          <p:nvGrpSpPr>
            <p:cNvPr id="31798" name="Group 56"/>
            <p:cNvGrpSpPr>
              <a:grpSpLocks/>
            </p:cNvGrpSpPr>
            <p:nvPr/>
          </p:nvGrpSpPr>
          <p:grpSpPr bwMode="auto">
            <a:xfrm>
              <a:off x="1066" y="890"/>
              <a:ext cx="3764" cy="2359"/>
              <a:chOff x="1066" y="890"/>
              <a:chExt cx="3764" cy="2359"/>
            </a:xfrm>
          </p:grpSpPr>
          <p:sp>
            <p:nvSpPr>
              <p:cNvPr id="31799" name="AutoShape 57"/>
              <p:cNvSpPr>
                <a:spLocks noChangeArrowheads="1"/>
              </p:cNvSpPr>
              <p:nvPr/>
            </p:nvSpPr>
            <p:spPr bwMode="auto">
              <a:xfrm>
                <a:off x="1066" y="890"/>
                <a:ext cx="3764" cy="2359"/>
              </a:xfrm>
              <a:prstGeom prst="can">
                <a:avLst>
                  <a:gd name="adj" fmla="val 28583"/>
                </a:avLst>
              </a:prstGeom>
              <a:solidFill>
                <a:srgbClr val="0099FF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sp>
            <p:nvSpPr>
              <p:cNvPr id="31800" name="Freeform 58"/>
              <p:cNvSpPr>
                <a:spLocks/>
              </p:cNvSpPr>
              <p:nvPr/>
            </p:nvSpPr>
            <p:spPr bwMode="auto">
              <a:xfrm>
                <a:off x="1156" y="1570"/>
                <a:ext cx="3538" cy="1335"/>
              </a:xfrm>
              <a:custGeom>
                <a:avLst/>
                <a:gdLst>
                  <a:gd name="T0" fmla="*/ 136 w 3538"/>
                  <a:gd name="T1" fmla="*/ 0 h 1335"/>
                  <a:gd name="T2" fmla="*/ 0 w 3538"/>
                  <a:gd name="T3" fmla="*/ 454 h 1335"/>
                  <a:gd name="T4" fmla="*/ 0 w 3538"/>
                  <a:gd name="T5" fmla="*/ 908 h 1335"/>
                  <a:gd name="T6" fmla="*/ 109 w 3538"/>
                  <a:gd name="T7" fmla="*/ 1179 h 1335"/>
                  <a:gd name="T8" fmla="*/ 816 w 3538"/>
                  <a:gd name="T9" fmla="*/ 1241 h 1335"/>
                  <a:gd name="T10" fmla="*/ 1849 w 3538"/>
                  <a:gd name="T11" fmla="*/ 1335 h 1335"/>
                  <a:gd name="T12" fmla="*/ 3083 w 3538"/>
                  <a:gd name="T13" fmla="*/ 1222 h 1335"/>
                  <a:gd name="T14" fmla="*/ 3483 w 3538"/>
                  <a:gd name="T15" fmla="*/ 1185 h 1335"/>
                  <a:gd name="T16" fmla="*/ 3538 w 3538"/>
                  <a:gd name="T17" fmla="*/ 499 h 1335"/>
                  <a:gd name="T18" fmla="*/ 3448 w 3538"/>
                  <a:gd name="T19" fmla="*/ 91 h 1335"/>
                  <a:gd name="T20" fmla="*/ 2903 w 3538"/>
                  <a:gd name="T21" fmla="*/ 46 h 1335"/>
                  <a:gd name="T22" fmla="*/ 1452 w 3538"/>
                  <a:gd name="T23" fmla="*/ 91 h 1335"/>
                  <a:gd name="T24" fmla="*/ 409 w 3538"/>
                  <a:gd name="T25" fmla="*/ 0 h 1335"/>
                  <a:gd name="T26" fmla="*/ 136 w 3538"/>
                  <a:gd name="T27" fmla="*/ 0 h 133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3538"/>
                  <a:gd name="T43" fmla="*/ 0 h 1335"/>
                  <a:gd name="T44" fmla="*/ 3538 w 3538"/>
                  <a:gd name="T45" fmla="*/ 1335 h 1335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3538" h="1335">
                    <a:moveTo>
                      <a:pt x="136" y="0"/>
                    </a:moveTo>
                    <a:lnTo>
                      <a:pt x="0" y="454"/>
                    </a:lnTo>
                    <a:lnTo>
                      <a:pt x="0" y="908"/>
                    </a:lnTo>
                    <a:lnTo>
                      <a:pt x="109" y="1179"/>
                    </a:lnTo>
                    <a:lnTo>
                      <a:pt x="816" y="1241"/>
                    </a:lnTo>
                    <a:lnTo>
                      <a:pt x="1849" y="1335"/>
                    </a:lnTo>
                    <a:lnTo>
                      <a:pt x="3083" y="1222"/>
                    </a:lnTo>
                    <a:lnTo>
                      <a:pt x="3483" y="1185"/>
                    </a:lnTo>
                    <a:lnTo>
                      <a:pt x="3538" y="499"/>
                    </a:lnTo>
                    <a:lnTo>
                      <a:pt x="3448" y="91"/>
                    </a:lnTo>
                    <a:lnTo>
                      <a:pt x="2903" y="46"/>
                    </a:lnTo>
                    <a:lnTo>
                      <a:pt x="1452" y="91"/>
                    </a:lnTo>
                    <a:lnTo>
                      <a:pt x="409" y="0"/>
                    </a:lnTo>
                    <a:lnTo>
                      <a:pt x="136" y="0"/>
                    </a:lnTo>
                    <a:close/>
                  </a:path>
                </a:pathLst>
              </a:custGeom>
              <a:solidFill>
                <a:srgbClr val="33CC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317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801" name="Arc 59"/>
              <p:cNvSpPr>
                <a:spLocks/>
              </p:cNvSpPr>
              <p:nvPr/>
            </p:nvSpPr>
            <p:spPr bwMode="auto">
              <a:xfrm flipV="1">
                <a:off x="1271" y="2569"/>
                <a:ext cx="3355" cy="340"/>
              </a:xfrm>
              <a:custGeom>
                <a:avLst/>
                <a:gdLst>
                  <a:gd name="T0" fmla="*/ 292 w 38521"/>
                  <a:gd name="T1" fmla="*/ 2 h 21600"/>
                  <a:gd name="T2" fmla="*/ 0 w 38521"/>
                  <a:gd name="T3" fmla="*/ 2 h 21600"/>
                  <a:gd name="T4" fmla="*/ 146 w 38521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38521"/>
                  <a:gd name="T10" fmla="*/ 0 h 21600"/>
                  <a:gd name="T11" fmla="*/ 38521 w 38521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8521" h="21600" fill="none" extrusionOk="0">
                    <a:moveTo>
                      <a:pt x="38521" y="9781"/>
                    </a:moveTo>
                    <a:cubicBezTo>
                      <a:pt x="34838" y="17032"/>
                      <a:pt x="27395" y="21599"/>
                      <a:pt x="19263" y="21600"/>
                    </a:cubicBezTo>
                    <a:cubicBezTo>
                      <a:pt x="11126" y="21600"/>
                      <a:pt x="3680" y="17028"/>
                      <a:pt x="-1" y="9772"/>
                    </a:cubicBezTo>
                  </a:path>
                  <a:path w="38521" h="21600" stroke="0" extrusionOk="0">
                    <a:moveTo>
                      <a:pt x="38521" y="9781"/>
                    </a:moveTo>
                    <a:cubicBezTo>
                      <a:pt x="34838" y="17032"/>
                      <a:pt x="27395" y="21599"/>
                      <a:pt x="19263" y="21600"/>
                    </a:cubicBezTo>
                    <a:cubicBezTo>
                      <a:pt x="11126" y="21600"/>
                      <a:pt x="3680" y="17028"/>
                      <a:pt x="-1" y="9772"/>
                    </a:cubicBezTo>
                    <a:lnTo>
                      <a:pt x="19263" y="0"/>
                    </a:lnTo>
                    <a:lnTo>
                      <a:pt x="38521" y="9781"/>
                    </a:lnTo>
                    <a:close/>
                  </a:path>
                </a:pathLst>
              </a:custGeom>
              <a:solidFill>
                <a:srgbClr val="0099CC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9" name="Group 60"/>
          <p:cNvGrpSpPr>
            <a:grpSpLocks/>
          </p:cNvGrpSpPr>
          <p:nvPr/>
        </p:nvGrpSpPr>
        <p:grpSpPr bwMode="auto">
          <a:xfrm>
            <a:off x="2447925" y="2708275"/>
            <a:ext cx="2889250" cy="1620838"/>
            <a:chOff x="1542" y="1706"/>
            <a:chExt cx="1820" cy="1021"/>
          </a:xfrm>
        </p:grpSpPr>
        <p:sp>
          <p:nvSpPr>
            <p:cNvPr id="31794" name="Freeform 61"/>
            <p:cNvSpPr>
              <a:spLocks/>
            </p:cNvSpPr>
            <p:nvPr/>
          </p:nvSpPr>
          <p:spPr bwMode="auto">
            <a:xfrm>
              <a:off x="1542" y="1706"/>
              <a:ext cx="227" cy="952"/>
            </a:xfrm>
            <a:custGeom>
              <a:avLst/>
              <a:gdLst>
                <a:gd name="T0" fmla="*/ 227 w 227"/>
                <a:gd name="T1" fmla="*/ 0 h 952"/>
                <a:gd name="T2" fmla="*/ 0 w 227"/>
                <a:gd name="T3" fmla="*/ 227 h 952"/>
                <a:gd name="T4" fmla="*/ 0 w 227"/>
                <a:gd name="T5" fmla="*/ 952 h 952"/>
                <a:gd name="T6" fmla="*/ 227 w 227"/>
                <a:gd name="T7" fmla="*/ 726 h 952"/>
                <a:gd name="T8" fmla="*/ 227 w 227"/>
                <a:gd name="T9" fmla="*/ 0 h 9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952"/>
                <a:gd name="T17" fmla="*/ 227 w 227"/>
                <a:gd name="T18" fmla="*/ 952 h 9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952">
                  <a:moveTo>
                    <a:pt x="227" y="0"/>
                  </a:moveTo>
                  <a:lnTo>
                    <a:pt x="0" y="227"/>
                  </a:lnTo>
                  <a:lnTo>
                    <a:pt x="0" y="952"/>
                  </a:lnTo>
                  <a:lnTo>
                    <a:pt x="227" y="726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95" name="Freeform 62"/>
            <p:cNvSpPr>
              <a:spLocks/>
            </p:cNvSpPr>
            <p:nvPr/>
          </p:nvSpPr>
          <p:spPr bwMode="auto">
            <a:xfrm>
              <a:off x="1659" y="2536"/>
              <a:ext cx="1703" cy="191"/>
            </a:xfrm>
            <a:custGeom>
              <a:avLst/>
              <a:gdLst>
                <a:gd name="T0" fmla="*/ 0 w 1703"/>
                <a:gd name="T1" fmla="*/ 0 h 191"/>
                <a:gd name="T2" fmla="*/ 2 w 1703"/>
                <a:gd name="T3" fmla="*/ 191 h 191"/>
                <a:gd name="T4" fmla="*/ 1419 w 1703"/>
                <a:gd name="T5" fmla="*/ 191 h 191"/>
                <a:gd name="T6" fmla="*/ 1419 w 1703"/>
                <a:gd name="T7" fmla="*/ 106 h 191"/>
                <a:gd name="T8" fmla="*/ 1703 w 1703"/>
                <a:gd name="T9" fmla="*/ 106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03"/>
                <a:gd name="T16" fmla="*/ 0 h 191"/>
                <a:gd name="T17" fmla="*/ 1703 w 1703"/>
                <a:gd name="T18" fmla="*/ 191 h 19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03" h="191">
                  <a:moveTo>
                    <a:pt x="0" y="0"/>
                  </a:moveTo>
                  <a:lnTo>
                    <a:pt x="2" y="191"/>
                  </a:lnTo>
                  <a:lnTo>
                    <a:pt x="1419" y="191"/>
                  </a:lnTo>
                  <a:lnTo>
                    <a:pt x="1419" y="106"/>
                  </a:lnTo>
                  <a:lnTo>
                    <a:pt x="1703" y="106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0" name="Group 63"/>
          <p:cNvGrpSpPr>
            <a:grpSpLocks/>
          </p:cNvGrpSpPr>
          <p:nvPr/>
        </p:nvGrpSpPr>
        <p:grpSpPr bwMode="auto">
          <a:xfrm>
            <a:off x="893763" y="2309813"/>
            <a:ext cx="549275" cy="1916112"/>
            <a:chOff x="563" y="1455"/>
            <a:chExt cx="346" cy="1207"/>
          </a:xfrm>
        </p:grpSpPr>
        <p:sp>
          <p:nvSpPr>
            <p:cNvPr id="890944" name="AutoShape 64"/>
            <p:cNvSpPr>
              <a:spLocks noChangeArrowheads="1"/>
            </p:cNvSpPr>
            <p:nvPr/>
          </p:nvSpPr>
          <p:spPr bwMode="auto">
            <a:xfrm rot="18900000" flipH="1">
              <a:off x="506" y="1512"/>
              <a:ext cx="453" cy="340"/>
            </a:xfrm>
            <a:custGeom>
              <a:avLst/>
              <a:gdLst>
                <a:gd name="G0" fmla="+- 7202 0 0"/>
                <a:gd name="G1" fmla="+- 21600 0 7202"/>
                <a:gd name="G2" fmla="*/ 7202 1 2"/>
                <a:gd name="G3" fmla="+- 21600 0 G2"/>
                <a:gd name="G4" fmla="+/ 7202 21600 2"/>
                <a:gd name="G5" fmla="+/ G1 0 2"/>
                <a:gd name="G6" fmla="*/ 21600 21600 7202"/>
                <a:gd name="G7" fmla="*/ G6 1 2"/>
                <a:gd name="G8" fmla="+- 21600 0 G7"/>
                <a:gd name="G9" fmla="*/ 21600 1 2"/>
                <a:gd name="G10" fmla="+- 7202 0 G9"/>
                <a:gd name="G11" fmla="?: G10 G8 0"/>
                <a:gd name="G12" fmla="?: G10 G7 21600"/>
                <a:gd name="T0" fmla="*/ 17999 w 21600"/>
                <a:gd name="T1" fmla="*/ 10800 h 21600"/>
                <a:gd name="T2" fmla="*/ 10800 w 21600"/>
                <a:gd name="T3" fmla="*/ 21600 h 21600"/>
                <a:gd name="T4" fmla="*/ 3601 w 21600"/>
                <a:gd name="T5" fmla="*/ 10800 h 21600"/>
                <a:gd name="T6" fmla="*/ 10800 w 21600"/>
                <a:gd name="T7" fmla="*/ 0 h 21600"/>
                <a:gd name="T8" fmla="*/ 5401 w 21600"/>
                <a:gd name="T9" fmla="*/ 5401 h 21600"/>
                <a:gd name="T10" fmla="*/ 16199 w 21600"/>
                <a:gd name="T11" fmla="*/ 161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202" y="21600"/>
                  </a:lnTo>
                  <a:lnTo>
                    <a:pt x="1439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10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400" b="1">
                <a:latin typeface="Times New Roman" pitchFamily="18" charset="0"/>
              </a:endParaRPr>
            </a:p>
          </p:txBody>
        </p:sp>
        <p:sp>
          <p:nvSpPr>
            <p:cNvPr id="890945" name="AutoShape 65"/>
            <p:cNvSpPr>
              <a:spLocks noChangeArrowheads="1"/>
            </p:cNvSpPr>
            <p:nvPr/>
          </p:nvSpPr>
          <p:spPr bwMode="auto">
            <a:xfrm rot="2700000" flipH="1" flipV="1">
              <a:off x="512" y="2266"/>
              <a:ext cx="453" cy="340"/>
            </a:xfrm>
            <a:custGeom>
              <a:avLst/>
              <a:gdLst>
                <a:gd name="G0" fmla="+- 7202 0 0"/>
                <a:gd name="G1" fmla="+- 21600 0 7202"/>
                <a:gd name="G2" fmla="*/ 7202 1 2"/>
                <a:gd name="G3" fmla="+- 21600 0 G2"/>
                <a:gd name="G4" fmla="+/ 7202 21600 2"/>
                <a:gd name="G5" fmla="+/ G1 0 2"/>
                <a:gd name="G6" fmla="*/ 21600 21600 7202"/>
                <a:gd name="G7" fmla="*/ G6 1 2"/>
                <a:gd name="G8" fmla="+- 21600 0 G7"/>
                <a:gd name="G9" fmla="*/ 21600 1 2"/>
                <a:gd name="G10" fmla="+- 7202 0 G9"/>
                <a:gd name="G11" fmla="?: G10 G8 0"/>
                <a:gd name="G12" fmla="?: G10 G7 21600"/>
                <a:gd name="T0" fmla="*/ 17999 w 21600"/>
                <a:gd name="T1" fmla="*/ 10800 h 21600"/>
                <a:gd name="T2" fmla="*/ 10800 w 21600"/>
                <a:gd name="T3" fmla="*/ 21600 h 21600"/>
                <a:gd name="T4" fmla="*/ 3601 w 21600"/>
                <a:gd name="T5" fmla="*/ 10800 h 21600"/>
                <a:gd name="T6" fmla="*/ 10800 w 21600"/>
                <a:gd name="T7" fmla="*/ 0 h 21600"/>
                <a:gd name="T8" fmla="*/ 5401 w 21600"/>
                <a:gd name="T9" fmla="*/ 5401 h 21600"/>
                <a:gd name="T10" fmla="*/ 16199 w 21600"/>
                <a:gd name="T11" fmla="*/ 161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202" y="21600"/>
                  </a:lnTo>
                  <a:lnTo>
                    <a:pt x="1439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10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400" b="1">
                <a:latin typeface="Times New Roman" pitchFamily="18" charset="0"/>
              </a:endParaRPr>
            </a:p>
          </p:txBody>
        </p:sp>
      </p:grpSp>
      <p:grpSp>
        <p:nvGrpSpPr>
          <p:cNvPr id="11" name="Group 66"/>
          <p:cNvGrpSpPr>
            <a:grpSpLocks/>
          </p:cNvGrpSpPr>
          <p:nvPr/>
        </p:nvGrpSpPr>
        <p:grpSpPr bwMode="auto">
          <a:xfrm flipH="1">
            <a:off x="7947025" y="2303463"/>
            <a:ext cx="549275" cy="1916112"/>
            <a:chOff x="563" y="1455"/>
            <a:chExt cx="346" cy="1207"/>
          </a:xfrm>
        </p:grpSpPr>
        <p:sp>
          <p:nvSpPr>
            <p:cNvPr id="890947" name="AutoShape 67"/>
            <p:cNvSpPr>
              <a:spLocks noChangeArrowheads="1"/>
            </p:cNvSpPr>
            <p:nvPr/>
          </p:nvSpPr>
          <p:spPr bwMode="auto">
            <a:xfrm rot="18900000" flipH="1">
              <a:off x="508" y="1512"/>
              <a:ext cx="453" cy="340"/>
            </a:xfrm>
            <a:custGeom>
              <a:avLst/>
              <a:gdLst>
                <a:gd name="G0" fmla="+- 7202 0 0"/>
                <a:gd name="G1" fmla="+- 21600 0 7202"/>
                <a:gd name="G2" fmla="*/ 7202 1 2"/>
                <a:gd name="G3" fmla="+- 21600 0 G2"/>
                <a:gd name="G4" fmla="+/ 7202 21600 2"/>
                <a:gd name="G5" fmla="+/ G1 0 2"/>
                <a:gd name="G6" fmla="*/ 21600 21600 7202"/>
                <a:gd name="G7" fmla="*/ G6 1 2"/>
                <a:gd name="G8" fmla="+- 21600 0 G7"/>
                <a:gd name="G9" fmla="*/ 21600 1 2"/>
                <a:gd name="G10" fmla="+- 7202 0 G9"/>
                <a:gd name="G11" fmla="?: G10 G8 0"/>
                <a:gd name="G12" fmla="?: G10 G7 21600"/>
                <a:gd name="T0" fmla="*/ 17999 w 21600"/>
                <a:gd name="T1" fmla="*/ 10800 h 21600"/>
                <a:gd name="T2" fmla="*/ 10800 w 21600"/>
                <a:gd name="T3" fmla="*/ 21600 h 21600"/>
                <a:gd name="T4" fmla="*/ 3601 w 21600"/>
                <a:gd name="T5" fmla="*/ 10800 h 21600"/>
                <a:gd name="T6" fmla="*/ 10800 w 21600"/>
                <a:gd name="T7" fmla="*/ 0 h 21600"/>
                <a:gd name="T8" fmla="*/ 5401 w 21600"/>
                <a:gd name="T9" fmla="*/ 5401 h 21600"/>
                <a:gd name="T10" fmla="*/ 16199 w 21600"/>
                <a:gd name="T11" fmla="*/ 161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202" y="21600"/>
                  </a:lnTo>
                  <a:lnTo>
                    <a:pt x="1439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10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400" b="1">
                <a:latin typeface="Times New Roman" pitchFamily="18" charset="0"/>
              </a:endParaRPr>
            </a:p>
          </p:txBody>
        </p:sp>
        <p:sp>
          <p:nvSpPr>
            <p:cNvPr id="890948" name="AutoShape 68"/>
            <p:cNvSpPr>
              <a:spLocks noChangeArrowheads="1"/>
            </p:cNvSpPr>
            <p:nvPr/>
          </p:nvSpPr>
          <p:spPr bwMode="auto">
            <a:xfrm rot="2700000" flipH="1" flipV="1">
              <a:off x="514" y="2266"/>
              <a:ext cx="453" cy="340"/>
            </a:xfrm>
            <a:custGeom>
              <a:avLst/>
              <a:gdLst>
                <a:gd name="G0" fmla="+- 7202 0 0"/>
                <a:gd name="G1" fmla="+- 21600 0 7202"/>
                <a:gd name="G2" fmla="*/ 7202 1 2"/>
                <a:gd name="G3" fmla="+- 21600 0 G2"/>
                <a:gd name="G4" fmla="+/ 7202 21600 2"/>
                <a:gd name="G5" fmla="+/ G1 0 2"/>
                <a:gd name="G6" fmla="*/ 21600 21600 7202"/>
                <a:gd name="G7" fmla="*/ G6 1 2"/>
                <a:gd name="G8" fmla="+- 21600 0 G7"/>
                <a:gd name="G9" fmla="*/ 21600 1 2"/>
                <a:gd name="G10" fmla="+- 7202 0 G9"/>
                <a:gd name="G11" fmla="?: G10 G8 0"/>
                <a:gd name="G12" fmla="?: G10 G7 21600"/>
                <a:gd name="T0" fmla="*/ 17999 w 21600"/>
                <a:gd name="T1" fmla="*/ 10800 h 21600"/>
                <a:gd name="T2" fmla="*/ 10800 w 21600"/>
                <a:gd name="T3" fmla="*/ 21600 h 21600"/>
                <a:gd name="T4" fmla="*/ 3601 w 21600"/>
                <a:gd name="T5" fmla="*/ 10800 h 21600"/>
                <a:gd name="T6" fmla="*/ 10800 w 21600"/>
                <a:gd name="T7" fmla="*/ 0 h 21600"/>
                <a:gd name="T8" fmla="*/ 5401 w 21600"/>
                <a:gd name="T9" fmla="*/ 5401 h 21600"/>
                <a:gd name="T10" fmla="*/ 16199 w 21600"/>
                <a:gd name="T11" fmla="*/ 16199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T8" t="T9" r="T10" b="T11"/>
              <a:pathLst>
                <a:path w="21600" h="21600">
                  <a:moveTo>
                    <a:pt x="0" y="0"/>
                  </a:moveTo>
                  <a:lnTo>
                    <a:pt x="7202" y="21600"/>
                  </a:lnTo>
                  <a:lnTo>
                    <a:pt x="14398" y="21600"/>
                  </a:lnTo>
                  <a:lnTo>
                    <a:pt x="21600" y="0"/>
                  </a:lnTo>
                  <a:close/>
                </a:path>
              </a:pathLst>
            </a:custGeom>
            <a:gradFill rotWithShape="1">
              <a:gsLst>
                <a:gs pos="0">
                  <a:srgbClr val="FF0101"/>
                </a:gs>
                <a:gs pos="100000">
                  <a:srgbClr val="FFFF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it-IT" sz="2400" b="1">
                <a:latin typeface="Times New Roman" pitchFamily="18" charset="0"/>
              </a:endParaRPr>
            </a:p>
          </p:txBody>
        </p:sp>
      </p:grpSp>
      <p:sp>
        <p:nvSpPr>
          <p:cNvPr id="31754" name="AutoShape 69"/>
          <p:cNvSpPr>
            <a:spLocks noChangeArrowheads="1"/>
          </p:cNvSpPr>
          <p:nvPr/>
        </p:nvSpPr>
        <p:spPr bwMode="auto">
          <a:xfrm>
            <a:off x="2700338" y="2708275"/>
            <a:ext cx="1439862" cy="1511300"/>
          </a:xfrm>
          <a:prstGeom prst="cube">
            <a:avLst>
              <a:gd name="adj" fmla="val 25000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/>
          </a:p>
        </p:txBody>
      </p:sp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4032250" y="2708275"/>
            <a:ext cx="3419475" cy="1711325"/>
            <a:chOff x="2540" y="1706"/>
            <a:chExt cx="2154" cy="1078"/>
          </a:xfrm>
        </p:grpSpPr>
        <p:sp>
          <p:nvSpPr>
            <p:cNvPr id="31759" name="Freeform 71"/>
            <p:cNvSpPr>
              <a:spLocks/>
            </p:cNvSpPr>
            <p:nvPr/>
          </p:nvSpPr>
          <p:spPr bwMode="auto">
            <a:xfrm>
              <a:off x="2540" y="1706"/>
              <a:ext cx="227" cy="952"/>
            </a:xfrm>
            <a:custGeom>
              <a:avLst/>
              <a:gdLst>
                <a:gd name="T0" fmla="*/ 227 w 227"/>
                <a:gd name="T1" fmla="*/ 0 h 952"/>
                <a:gd name="T2" fmla="*/ 0 w 227"/>
                <a:gd name="T3" fmla="*/ 227 h 952"/>
                <a:gd name="T4" fmla="*/ 0 w 227"/>
                <a:gd name="T5" fmla="*/ 952 h 952"/>
                <a:gd name="T6" fmla="*/ 227 w 227"/>
                <a:gd name="T7" fmla="*/ 726 h 952"/>
                <a:gd name="T8" fmla="*/ 227 w 227"/>
                <a:gd name="T9" fmla="*/ 0 h 95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227"/>
                <a:gd name="T16" fmla="*/ 0 h 952"/>
                <a:gd name="T17" fmla="*/ 227 w 227"/>
                <a:gd name="T18" fmla="*/ 952 h 952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227" h="952">
                  <a:moveTo>
                    <a:pt x="227" y="0"/>
                  </a:moveTo>
                  <a:lnTo>
                    <a:pt x="0" y="227"/>
                  </a:lnTo>
                  <a:lnTo>
                    <a:pt x="0" y="952"/>
                  </a:lnTo>
                  <a:lnTo>
                    <a:pt x="227" y="726"/>
                  </a:lnTo>
                  <a:lnTo>
                    <a:pt x="227" y="0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760" name="Freeform 72"/>
            <p:cNvSpPr>
              <a:spLocks/>
            </p:cNvSpPr>
            <p:nvPr/>
          </p:nvSpPr>
          <p:spPr bwMode="auto">
            <a:xfrm>
              <a:off x="2608" y="1859"/>
              <a:ext cx="631" cy="1"/>
            </a:xfrm>
            <a:custGeom>
              <a:avLst/>
              <a:gdLst>
                <a:gd name="T0" fmla="*/ 0 w 631"/>
                <a:gd name="T1" fmla="*/ 0 h 1"/>
                <a:gd name="T2" fmla="*/ 631 w 631"/>
                <a:gd name="T3" fmla="*/ 0 h 1"/>
                <a:gd name="T4" fmla="*/ 0 60000 65536"/>
                <a:gd name="T5" fmla="*/ 0 60000 65536"/>
                <a:gd name="T6" fmla="*/ 0 w 631"/>
                <a:gd name="T7" fmla="*/ 0 h 1"/>
                <a:gd name="T8" fmla="*/ 631 w 631"/>
                <a:gd name="T9" fmla="*/ 1 h 1"/>
              </a:gdLst>
              <a:ahLst/>
              <a:cxnLst>
                <a:cxn ang="T4">
                  <a:pos x="T0" y="T1"/>
                </a:cxn>
                <a:cxn ang="T5">
                  <a:pos x="T2" y="T3"/>
                </a:cxn>
              </a:cxnLst>
              <a:rect l="T6" t="T7" r="T8" b="T9"/>
              <a:pathLst>
                <a:path w="631" h="1">
                  <a:moveTo>
                    <a:pt x="0" y="0"/>
                  </a:moveTo>
                  <a:lnTo>
                    <a:pt x="631" y="0"/>
                  </a:lnTo>
                </a:path>
              </a:pathLst>
            </a:cu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cxnSp>
          <p:nvCxnSpPr>
            <p:cNvPr id="31761" name="AutoShape 73"/>
            <p:cNvCxnSpPr>
              <a:cxnSpLocks noChangeShapeType="1"/>
              <a:stCxn id="31778" idx="1"/>
              <a:endCxn id="31762" idx="4"/>
            </p:cNvCxnSpPr>
            <p:nvPr/>
          </p:nvCxnSpPr>
          <p:spPr bwMode="auto">
            <a:xfrm flipV="1">
              <a:off x="3361" y="2036"/>
              <a:ext cx="618" cy="2"/>
            </a:xfrm>
            <a:prstGeom prst="straightConnector1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1762" name="Freeform 74"/>
            <p:cNvSpPr>
              <a:spLocks/>
            </p:cNvSpPr>
            <p:nvPr/>
          </p:nvSpPr>
          <p:spPr bwMode="auto">
            <a:xfrm>
              <a:off x="3979" y="1806"/>
              <a:ext cx="536" cy="921"/>
            </a:xfrm>
            <a:custGeom>
              <a:avLst/>
              <a:gdLst>
                <a:gd name="T0" fmla="*/ 0 w 1361"/>
                <a:gd name="T1" fmla="*/ 0 h 1815"/>
                <a:gd name="T2" fmla="*/ 536 w 1361"/>
                <a:gd name="T3" fmla="*/ 461 h 1815"/>
                <a:gd name="T4" fmla="*/ 0 w 1361"/>
                <a:gd name="T5" fmla="*/ 921 h 1815"/>
                <a:gd name="T6" fmla="*/ 0 w 1361"/>
                <a:gd name="T7" fmla="*/ 691 h 1815"/>
                <a:gd name="T8" fmla="*/ 0 w 1361"/>
                <a:gd name="T9" fmla="*/ 230 h 1815"/>
                <a:gd name="T10" fmla="*/ 0 w 1361"/>
                <a:gd name="T11" fmla="*/ 0 h 181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361"/>
                <a:gd name="T19" fmla="*/ 0 h 1815"/>
                <a:gd name="T20" fmla="*/ 1361 w 1361"/>
                <a:gd name="T21" fmla="*/ 1815 h 1815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361" h="1815">
                  <a:moveTo>
                    <a:pt x="0" y="0"/>
                  </a:moveTo>
                  <a:lnTo>
                    <a:pt x="1361" y="908"/>
                  </a:lnTo>
                  <a:lnTo>
                    <a:pt x="0" y="1815"/>
                  </a:lnTo>
                  <a:lnTo>
                    <a:pt x="0" y="1361"/>
                  </a:lnTo>
                  <a:lnTo>
                    <a:pt x="0" y="4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cxnSp>
          <p:nvCxnSpPr>
            <p:cNvPr id="31763" name="AutoShape 75"/>
            <p:cNvCxnSpPr>
              <a:cxnSpLocks noChangeShapeType="1"/>
              <a:stCxn id="31775" idx="1"/>
              <a:endCxn id="31762" idx="3"/>
            </p:cNvCxnSpPr>
            <p:nvPr/>
          </p:nvCxnSpPr>
          <p:spPr bwMode="auto">
            <a:xfrm>
              <a:off x="3221" y="2494"/>
              <a:ext cx="758" cy="3"/>
            </a:xfrm>
            <a:prstGeom prst="straightConnector1">
              <a:avLst/>
            </a:prstGeom>
            <a:noFill/>
            <a:ln w="19050">
              <a:solidFill>
                <a:srgbClr val="FF33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31764" name="Group 76"/>
            <p:cNvGrpSpPr>
              <a:grpSpLocks/>
            </p:cNvGrpSpPr>
            <p:nvPr/>
          </p:nvGrpSpPr>
          <p:grpSpPr bwMode="auto">
            <a:xfrm>
              <a:off x="3220" y="1735"/>
              <a:ext cx="141" cy="1049"/>
              <a:chOff x="420" y="119"/>
              <a:chExt cx="141" cy="1049"/>
            </a:xfrm>
          </p:grpSpPr>
          <p:sp>
            <p:nvSpPr>
              <p:cNvPr id="31766" name="AutoShape 77"/>
              <p:cNvSpPr>
                <a:spLocks noChangeArrowheads="1"/>
              </p:cNvSpPr>
              <p:nvPr/>
            </p:nvSpPr>
            <p:spPr bwMode="auto">
              <a:xfrm>
                <a:off x="420" y="119"/>
                <a:ext cx="141" cy="1049"/>
              </a:xfrm>
              <a:prstGeom prst="can">
                <a:avLst>
                  <a:gd name="adj" fmla="val 39024"/>
                </a:avLst>
              </a:prstGeom>
              <a:solidFill>
                <a:schemeClr val="folHlink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Times New Roman" pitchFamily="18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Times New Roman" pitchFamily="18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Times New Roman" pitchFamily="18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Times New Roman" pitchFamily="18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400" b="1"/>
              </a:p>
            </p:txBody>
          </p:sp>
          <p:grpSp>
            <p:nvGrpSpPr>
              <p:cNvPr id="31767" name="Group 78"/>
              <p:cNvGrpSpPr>
                <a:grpSpLocks/>
              </p:cNvGrpSpPr>
              <p:nvPr/>
            </p:nvGrpSpPr>
            <p:grpSpPr bwMode="auto">
              <a:xfrm>
                <a:off x="420" y="245"/>
                <a:ext cx="141" cy="798"/>
                <a:chOff x="511" y="2585"/>
                <a:chExt cx="141" cy="798"/>
              </a:xfrm>
            </p:grpSpPr>
            <p:sp>
              <p:nvSpPr>
                <p:cNvPr id="31776" name="Arc 79"/>
                <p:cNvSpPr>
                  <a:spLocks/>
                </p:cNvSpPr>
                <p:nvPr/>
              </p:nvSpPr>
              <p:spPr bwMode="auto">
                <a:xfrm>
                  <a:off x="511" y="2585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7" name="Arc 80"/>
                <p:cNvSpPr>
                  <a:spLocks/>
                </p:cNvSpPr>
                <p:nvPr/>
              </p:nvSpPr>
              <p:spPr bwMode="auto">
                <a:xfrm>
                  <a:off x="511" y="2642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8" name="Arc 81"/>
                <p:cNvSpPr>
                  <a:spLocks/>
                </p:cNvSpPr>
                <p:nvPr/>
              </p:nvSpPr>
              <p:spPr bwMode="auto">
                <a:xfrm>
                  <a:off x="511" y="2699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79" name="Arc 82"/>
                <p:cNvSpPr>
                  <a:spLocks/>
                </p:cNvSpPr>
                <p:nvPr/>
              </p:nvSpPr>
              <p:spPr bwMode="auto">
                <a:xfrm>
                  <a:off x="511" y="2756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0" name="Arc 83"/>
                <p:cNvSpPr>
                  <a:spLocks/>
                </p:cNvSpPr>
                <p:nvPr/>
              </p:nvSpPr>
              <p:spPr bwMode="auto">
                <a:xfrm>
                  <a:off x="511" y="2813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1" name="Arc 84"/>
                <p:cNvSpPr>
                  <a:spLocks/>
                </p:cNvSpPr>
                <p:nvPr/>
              </p:nvSpPr>
              <p:spPr bwMode="auto">
                <a:xfrm>
                  <a:off x="511" y="2870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2" name="Arc 85"/>
                <p:cNvSpPr>
                  <a:spLocks/>
                </p:cNvSpPr>
                <p:nvPr/>
              </p:nvSpPr>
              <p:spPr bwMode="auto">
                <a:xfrm>
                  <a:off x="511" y="2927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3" name="Arc 86"/>
                <p:cNvSpPr>
                  <a:spLocks/>
                </p:cNvSpPr>
                <p:nvPr/>
              </p:nvSpPr>
              <p:spPr bwMode="auto">
                <a:xfrm>
                  <a:off x="511" y="2984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4" name="Arc 87"/>
                <p:cNvSpPr>
                  <a:spLocks/>
                </p:cNvSpPr>
                <p:nvPr/>
              </p:nvSpPr>
              <p:spPr bwMode="auto">
                <a:xfrm>
                  <a:off x="511" y="3041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5" name="Arc 88"/>
                <p:cNvSpPr>
                  <a:spLocks/>
                </p:cNvSpPr>
                <p:nvPr/>
              </p:nvSpPr>
              <p:spPr bwMode="auto">
                <a:xfrm>
                  <a:off x="511" y="3098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6" name="Arc 89"/>
                <p:cNvSpPr>
                  <a:spLocks/>
                </p:cNvSpPr>
                <p:nvPr/>
              </p:nvSpPr>
              <p:spPr bwMode="auto">
                <a:xfrm>
                  <a:off x="511" y="3155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7" name="Arc 90"/>
                <p:cNvSpPr>
                  <a:spLocks/>
                </p:cNvSpPr>
                <p:nvPr/>
              </p:nvSpPr>
              <p:spPr bwMode="auto">
                <a:xfrm>
                  <a:off x="511" y="3212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8" name="Arc 91"/>
                <p:cNvSpPr>
                  <a:spLocks/>
                </p:cNvSpPr>
                <p:nvPr/>
              </p:nvSpPr>
              <p:spPr bwMode="auto">
                <a:xfrm>
                  <a:off x="511" y="3269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31789" name="Arc 92"/>
                <p:cNvSpPr>
                  <a:spLocks/>
                </p:cNvSpPr>
                <p:nvPr/>
              </p:nvSpPr>
              <p:spPr bwMode="auto">
                <a:xfrm>
                  <a:off x="511" y="3326"/>
                  <a:ext cx="141" cy="57"/>
                </a:xfrm>
                <a:custGeom>
                  <a:avLst/>
                  <a:gdLst>
                    <a:gd name="T0" fmla="*/ 0 w 21600"/>
                    <a:gd name="T1" fmla="*/ 0 h 21600"/>
                    <a:gd name="T2" fmla="*/ 1 w 21600"/>
                    <a:gd name="T3" fmla="*/ 0 h 21600"/>
                    <a:gd name="T4" fmla="*/ 0 w 21600"/>
                    <a:gd name="T5" fmla="*/ 0 h 21600"/>
                    <a:gd name="T6" fmla="*/ 0 60000 65536"/>
                    <a:gd name="T7" fmla="*/ 0 60000 65536"/>
                    <a:gd name="T8" fmla="*/ 0 60000 65536"/>
                    <a:gd name="T9" fmla="*/ 0 w 21600"/>
                    <a:gd name="T10" fmla="*/ 0 h 21600"/>
                    <a:gd name="T11" fmla="*/ 21600 w 21600"/>
                    <a:gd name="T12" fmla="*/ 21600 h 21600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T9" t="T10" r="T11" b="T12"/>
                  <a:pathLst>
                    <a:path w="21600" h="21600" fill="none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</a:path>
                    <a:path w="21600" h="21600" stroke="0" extrusionOk="0">
                      <a:moveTo>
                        <a:pt x="-1" y="0"/>
                      </a:moveTo>
                      <a:cubicBezTo>
                        <a:pt x="11929" y="0"/>
                        <a:pt x="21600" y="9670"/>
                        <a:pt x="21600" y="21600"/>
                      </a:cubicBezTo>
                      <a:lnTo>
                        <a:pt x="0" y="21600"/>
                      </a:lnTo>
                      <a:lnTo>
                        <a:pt x="-1" y="0"/>
                      </a:lnTo>
                      <a:close/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</p:grpSp>
          <p:sp>
            <p:nvSpPr>
              <p:cNvPr id="31768" name="Arc 93"/>
              <p:cNvSpPr>
                <a:spLocks/>
              </p:cNvSpPr>
              <p:nvPr/>
            </p:nvSpPr>
            <p:spPr bwMode="auto">
              <a:xfrm flipH="1">
                <a:off x="420" y="416"/>
                <a:ext cx="141" cy="57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69" name="Arc 94"/>
              <p:cNvSpPr>
                <a:spLocks/>
              </p:cNvSpPr>
              <p:nvPr/>
            </p:nvSpPr>
            <p:spPr bwMode="auto">
              <a:xfrm flipH="1">
                <a:off x="420" y="473"/>
                <a:ext cx="141" cy="57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0" name="Arc 95"/>
              <p:cNvSpPr>
                <a:spLocks/>
              </p:cNvSpPr>
              <p:nvPr/>
            </p:nvSpPr>
            <p:spPr bwMode="auto">
              <a:xfrm flipH="1">
                <a:off x="420" y="530"/>
                <a:ext cx="141" cy="57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1" name="Arc 96"/>
              <p:cNvSpPr>
                <a:spLocks/>
              </p:cNvSpPr>
              <p:nvPr/>
            </p:nvSpPr>
            <p:spPr bwMode="auto">
              <a:xfrm flipH="1">
                <a:off x="420" y="587"/>
                <a:ext cx="141" cy="57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2" name="Arc 97"/>
              <p:cNvSpPr>
                <a:spLocks/>
              </p:cNvSpPr>
              <p:nvPr/>
            </p:nvSpPr>
            <p:spPr bwMode="auto">
              <a:xfrm flipH="1">
                <a:off x="420" y="644"/>
                <a:ext cx="141" cy="57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3" name="Arc 98"/>
              <p:cNvSpPr>
                <a:spLocks/>
              </p:cNvSpPr>
              <p:nvPr/>
            </p:nvSpPr>
            <p:spPr bwMode="auto">
              <a:xfrm flipH="1">
                <a:off x="420" y="701"/>
                <a:ext cx="141" cy="57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4" name="Arc 99"/>
              <p:cNvSpPr>
                <a:spLocks/>
              </p:cNvSpPr>
              <p:nvPr/>
            </p:nvSpPr>
            <p:spPr bwMode="auto">
              <a:xfrm flipH="1">
                <a:off x="420" y="758"/>
                <a:ext cx="141" cy="57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775" name="Arc 100"/>
              <p:cNvSpPr>
                <a:spLocks/>
              </p:cNvSpPr>
              <p:nvPr/>
            </p:nvSpPr>
            <p:spPr bwMode="auto">
              <a:xfrm flipH="1">
                <a:off x="420" y="815"/>
                <a:ext cx="141" cy="57"/>
              </a:xfrm>
              <a:custGeom>
                <a:avLst/>
                <a:gdLst>
                  <a:gd name="T0" fmla="*/ 0 w 21600"/>
                  <a:gd name="T1" fmla="*/ 0 h 21600"/>
                  <a:gd name="T2" fmla="*/ 1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lnTo>
                      <a:pt x="-1" y="0"/>
                    </a:lnTo>
                    <a:close/>
                  </a:path>
                </a:pathLst>
              </a:custGeom>
              <a:noFill/>
              <a:ln w="19050">
                <a:solidFill>
                  <a:srgbClr val="FF33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cxnSp>
          <p:nvCxnSpPr>
            <p:cNvPr id="31765" name="AutoShape 101"/>
            <p:cNvCxnSpPr>
              <a:cxnSpLocks noChangeShapeType="1"/>
              <a:stCxn id="31762" idx="1"/>
              <a:endCxn id="31800" idx="8"/>
            </p:cNvCxnSpPr>
            <p:nvPr/>
          </p:nvCxnSpPr>
          <p:spPr bwMode="auto">
            <a:xfrm flipV="1">
              <a:off x="4515" y="2069"/>
              <a:ext cx="179" cy="198"/>
            </a:xfrm>
            <a:prstGeom prst="bentConnector3">
              <a:avLst>
                <a:gd name="adj1" fmla="val 58097"/>
              </a:avLst>
            </a:prstGeom>
            <a:noFill/>
            <a:ln w="19050">
              <a:solidFill>
                <a:srgbClr val="FF33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890982" name="Oval 102"/>
          <p:cNvSpPr>
            <a:spLocks noChangeArrowheads="1"/>
          </p:cNvSpPr>
          <p:nvPr/>
        </p:nvSpPr>
        <p:spPr bwMode="auto">
          <a:xfrm>
            <a:off x="-134938" y="819150"/>
            <a:ext cx="134938" cy="134938"/>
          </a:xfrm>
          <a:prstGeom prst="ellipse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/>
          </a:p>
        </p:txBody>
      </p:sp>
      <p:sp>
        <p:nvSpPr>
          <p:cNvPr id="31757" name="CasellaDiTesto 105"/>
          <p:cNvSpPr txBox="1">
            <a:spLocks noChangeArrowheads="1"/>
          </p:cNvSpPr>
          <p:nvPr/>
        </p:nvSpPr>
        <p:spPr bwMode="auto">
          <a:xfrm>
            <a:off x="1088192" y="357188"/>
            <a:ext cx="7429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FF3300"/>
                </a:solidFill>
              </a:rPr>
              <a:t>Drag free spacecraft </a:t>
            </a:r>
            <a:r>
              <a:rPr lang="en-US" altLang="en-US" sz="2400" b="1" dirty="0" smtClean="0">
                <a:solidFill>
                  <a:srgbClr val="FF3300"/>
                </a:solidFill>
              </a:rPr>
              <a:t>control : the GRS  </a:t>
            </a:r>
            <a:endParaRPr lang="en-US" altLang="en-US" sz="2400" b="1" dirty="0">
              <a:solidFill>
                <a:srgbClr val="FF3300"/>
              </a:solidFill>
            </a:endParaRPr>
          </a:p>
        </p:txBody>
      </p:sp>
      <p:sp>
        <p:nvSpPr>
          <p:cNvPr id="31758" name="Text Box 107"/>
          <p:cNvSpPr txBox="1">
            <a:spLocks noChangeArrowheads="1"/>
          </p:cNvSpPr>
          <p:nvPr/>
        </p:nvSpPr>
        <p:spPr bwMode="auto">
          <a:xfrm>
            <a:off x="6553200" y="6400800"/>
            <a:ext cx="157162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FFFF66"/>
                </a:solidFill>
              </a:rPr>
              <a:t>Courtesy of S. Vitale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4158913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4.07407E-6 L -0.67413 -0.00555 " pathEditMode="relative" rAng="0" ptsTypes="AA">
                                      <p:cBhvr>
                                        <p:cTn id="10" dur="19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700" y="-3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396 -0.00139 " pathEditMode="relative" ptsTypes="AA">
                                      <p:cBhvr>
                                        <p:cTn id="1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0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396 -0.00139 " pathEditMode="relative" ptsTypes="AA">
                                      <p:cBhvr>
                                        <p:cTn id="20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396 -0.00139 " pathEditMode="relative" ptsTypes="AA">
                                      <p:cBhvr>
                                        <p:cTn id="2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396 -0.00139 " pathEditMode="relative" ptsTypes="AA">
                                      <p:cBhvr>
                                        <p:cTn id="24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2396 -0.00139 " pathEditMode="relative" ptsTypes="AA">
                                      <p:cBhvr>
                                        <p:cTn id="2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-0.0283 0.00023 " pathEditMode="relative" ptsTypes="AA">
                                      <p:cBhvr>
                                        <p:cTn id="28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6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0" presetClass="path" presetSubtype="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0.02066 0.00023 " pathEditMode="relative" ptsTypes="AA">
                                      <p:cBhvr>
                                        <p:cTn id="36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-0.0283 0.00023 " pathEditMode="relative" ptsTypes="AA">
                                      <p:cBhvr>
                                        <p:cTn id="3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-0.0283 0.00023 " pathEditMode="relative" ptsTypes="AA">
                                      <p:cBhvr>
                                        <p:cTn id="40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1" presetID="0" presetClass="path" presetSubtype="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-0.0283 0.00023 " pathEditMode="relative" ptsTypes="AA">
                                      <p:cBhvr>
                                        <p:cTn id="42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3" presetID="0" presetClass="path" presetSubtype="0" autoRev="1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 0 L -0.0283 0.00023 " pathEditMode="relative" ptsTypes="AA">
                                      <p:cBhvr>
                                        <p:cTn id="44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5" presetID="0" presetClass="path" presetSubtype="0" autoRev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0 L 0.01632 0.00139 " pathEditMode="relative" ptsTypes="AA">
                                      <p:cBhvr>
                                        <p:cTn id="46" dur="1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0" presetClass="entr" presetSubtype="0" fill="remove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9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8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0" presetClass="path" presetSubtype="0" autoRev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0 L 0.01632 0.00139 " pathEditMode="relative" ptsTypes="AA">
                                      <p:cBhvr>
                                        <p:cTn id="54" dur="11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utoRev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0 L 0.01632 0.00139 " pathEditMode="relative" ptsTypes="AA">
                                      <p:cBhvr>
                                        <p:cTn id="56" dur="11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utoRev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0 L 0.01632 0.00139 " pathEditMode="relative" ptsTypes="AA">
                                      <p:cBhvr>
                                        <p:cTn id="58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utoRev="1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0 0 L 0.01632 0.00139 " pathEditMode="relative" ptsTypes="AA">
                                      <p:cBhvr>
                                        <p:cTn id="60" dur="11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Motion origin="layout" path="M 1.66667E-6 2.48266E-6 L 0.19357 0.21567 L -0.06285 0.40984 " pathEditMode="relative" rAng="0" ptsTypes="AAA">
                                      <p:cBhvr>
                                        <p:cTn id="62" dur="1100" fill="hold"/>
                                        <p:tgtEl>
                                          <p:spTgt spid="8909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00" y="2050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0" presetClass="path" presetSubtype="0" autoRev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Motion origin="layout" path="M 0 0 L 0.02396 0.00139 " pathEditMode="relative" ptsTypes="AA">
                                      <p:cBhvr>
                                        <p:cTn id="64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5" presetID="10" presetClass="entr" presetSubtype="0" fill="remove" nodeType="withEffect">
                                  <p:stCondLst>
                                    <p:cond delay="122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7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3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0" presetClass="path" presetSubtype="0" autoRev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Motion origin="layout" path="M 0 0 L 0.02396 0.00139 " pathEditMode="relative" ptsTypes="AA">
                                      <p:cBhvr>
                                        <p:cTn id="72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3" presetID="0" presetClass="path" presetSubtype="0" autoRev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Motion origin="layout" path="M 0 0 L 0.02396 0.00139 " pathEditMode="relative" ptsTypes="AA">
                                      <p:cBhvr>
                                        <p:cTn id="74" dur="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5" presetID="0" presetClass="path" presetSubtype="0" autoRev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Motion origin="layout" path="M 0 0 L 0.02396 0.00139 " pathEditMode="relative" ptsTypes="AA">
                                      <p:cBhvr>
                                        <p:cTn id="76" dur="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7" presetID="0" presetClass="path" presetSubtype="0" autoRev="1" fill="hold" nodeType="withEffect">
                                  <p:stCondLst>
                                    <p:cond delay="12200"/>
                                  </p:stCondLst>
                                  <p:childTnLst>
                                    <p:animMotion origin="layout" path="M 0 0 L 0.02396 0.00139 " pathEditMode="relative" ptsTypes="AA">
                                      <p:cBhvr>
                                        <p:cTn id="78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9" presetID="0" presetClass="path" presetSubtype="0" autoRev="1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animMotion origin="layout" path="M 0 0 L -0.01736 -0.00139 " pathEditMode="relative" ptsTypes="AA">
                                      <p:cBhvr>
                                        <p:cTn id="80" dur="2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remove" nodeType="withEffect">
                                  <p:stCondLst>
                                    <p:cond delay="138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2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2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0" presetClass="path" presetSubtype="0" autoRev="1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animMotion origin="layout" path="M 0 0 L -0.01736 -0.00139 " pathEditMode="relative" ptsTypes="AA">
                                      <p:cBhvr>
                                        <p:cTn id="88" dur="2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89" presetID="0" presetClass="path" presetSubtype="0" autoRev="1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animMotion origin="layout" path="M 0 0 L -0.01736 -0.00139 " pathEditMode="relative" ptsTypes="AA">
                                      <p:cBhvr>
                                        <p:cTn id="90" dur="28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1" presetID="0" presetClass="path" presetSubtype="0" autoRev="1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animMotion origin="layout" path="M 0 0 L -0.01736 -0.00139 " pathEditMode="relative" ptsTypes="AA">
                                      <p:cBhvr>
                                        <p:cTn id="92" dur="28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3" presetID="0" presetClass="path" presetSubtype="0" autoRev="1" fill="hold" nodeType="withEffect">
                                  <p:stCondLst>
                                    <p:cond delay="13800"/>
                                  </p:stCondLst>
                                  <p:childTnLst>
                                    <p:animMotion origin="layout" path="M 0 0 L -0.01736 -0.00139 " pathEditMode="relative" ptsTypes="AA">
                                      <p:cBhvr>
                                        <p:cTn id="94" dur="2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9098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 dirty="0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F162A1A-BB41-4526-A311-5B2B8B70F80C}" type="slidenum">
              <a:rPr lang="en-US" smtClean="0"/>
              <a:pPr>
                <a:defRPr/>
              </a:pPr>
              <a:t>30</a:t>
            </a:fld>
            <a:endParaRPr lang="en-US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3613677" y="98556"/>
            <a:ext cx="198804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accent2"/>
                </a:solidFill>
              </a:rPr>
              <a:t>Discussion</a:t>
            </a:r>
            <a:endParaRPr lang="en-US" sz="3200" u="sng" dirty="0">
              <a:solidFill>
                <a:schemeClr val="accent2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63586" y="998675"/>
            <a:ext cx="8281104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 have performed several repeatable measurement run of Force to Torque and Torque to Force  cross-couplings of the LISA-PF GRS. </a:t>
            </a:r>
            <a:endParaRPr lang="en-US" sz="1100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11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measured Force </a:t>
            </a:r>
            <a:r>
              <a:rPr lang="en-US" sz="2400" dirty="0"/>
              <a:t>to </a:t>
            </a:r>
            <a:r>
              <a:rPr lang="en-US" sz="2400" dirty="0" smtClean="0"/>
              <a:t>Torque </a:t>
            </a:r>
            <a:r>
              <a:rPr lang="en-US" sz="2400" dirty="0"/>
              <a:t>CC is very close to the </a:t>
            </a:r>
            <a:r>
              <a:rPr lang="en-US" sz="2400" dirty="0" smtClean="0"/>
              <a:t>expectations: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measured Torque </a:t>
            </a:r>
            <a:r>
              <a:rPr lang="en-US" sz="2400" dirty="0"/>
              <a:t>to Force </a:t>
            </a:r>
            <a:r>
              <a:rPr lang="en-US" sz="2400" dirty="0" smtClean="0"/>
              <a:t>CC </a:t>
            </a:r>
            <a:r>
              <a:rPr lang="en-US" sz="2400" dirty="0"/>
              <a:t>is </a:t>
            </a:r>
            <a:r>
              <a:rPr lang="en-US" sz="2400" dirty="0" smtClean="0"/>
              <a:t>larger than expected. Further investigations are going-on to  check it there are other features introduced by the apparatus itself.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In any case the measured C.T. are not a problem for LISA-Pathfinder operation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 are looking for comparison with C.T test from flight as soon as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endParaRPr lang="en-US" sz="24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1200" dirty="0" smtClean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1200" dirty="0"/>
          </a:p>
          <a:p>
            <a:pPr marL="342900" indent="-342900" algn="ctr">
              <a:buFont typeface="Arial" panose="020B0604020202020204" pitchFamily="34" charset="0"/>
              <a:buChar char="•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5913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CRIS 07/07/2016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L.Di Fiore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31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6210809" y="2798916"/>
            <a:ext cx="720096" cy="1620217"/>
            <a:chOff x="3491856" y="3158963"/>
            <a:chExt cx="720096" cy="1620217"/>
          </a:xfrm>
        </p:grpSpPr>
        <p:sp>
          <p:nvSpPr>
            <p:cNvPr id="7" name="Cubo 6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17" name="Connettore 1 16"/>
            <p:cNvCxnSpPr/>
            <p:nvPr/>
          </p:nvCxnSpPr>
          <p:spPr bwMode="auto">
            <a:xfrm>
              <a:off x="3851904" y="3158963"/>
              <a:ext cx="0" cy="990133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uppo 20"/>
          <p:cNvGrpSpPr/>
          <p:nvPr/>
        </p:nvGrpSpPr>
        <p:grpSpPr>
          <a:xfrm>
            <a:off x="4861266" y="3859029"/>
            <a:ext cx="720096" cy="1889682"/>
            <a:chOff x="2828771" y="2979510"/>
            <a:chExt cx="720096" cy="1889682"/>
          </a:xfrm>
        </p:grpSpPr>
        <p:sp>
          <p:nvSpPr>
            <p:cNvPr id="22" name="Cubo 21"/>
            <p:cNvSpPr/>
            <p:nvPr/>
          </p:nvSpPr>
          <p:spPr bwMode="auto">
            <a:xfrm>
              <a:off x="2828771" y="4149096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23" name="Connettore 1 22"/>
            <p:cNvCxnSpPr/>
            <p:nvPr/>
          </p:nvCxnSpPr>
          <p:spPr bwMode="auto">
            <a:xfrm>
              <a:off x="3187399" y="2979510"/>
              <a:ext cx="0" cy="12574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uppo 23"/>
          <p:cNvGrpSpPr/>
          <p:nvPr/>
        </p:nvGrpSpPr>
        <p:grpSpPr>
          <a:xfrm>
            <a:off x="7291257" y="2023621"/>
            <a:ext cx="720096" cy="3038910"/>
            <a:chOff x="3491856" y="1576753"/>
            <a:chExt cx="720096" cy="3202427"/>
          </a:xfrm>
        </p:grpSpPr>
        <p:sp>
          <p:nvSpPr>
            <p:cNvPr id="25" name="Cubo 24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26" name="Connettore 1 25"/>
            <p:cNvCxnSpPr/>
            <p:nvPr/>
          </p:nvCxnSpPr>
          <p:spPr bwMode="auto">
            <a:xfrm>
              <a:off x="3851904" y="1576753"/>
              <a:ext cx="0" cy="2572343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" name="Connettore 1 10"/>
          <p:cNvCxnSpPr/>
          <p:nvPr/>
        </p:nvCxnSpPr>
        <p:spPr bwMode="auto">
          <a:xfrm>
            <a:off x="6840894" y="638628"/>
            <a:ext cx="0" cy="124013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CasellaDiTesto 29"/>
          <p:cNvSpPr txBox="1"/>
          <p:nvPr/>
        </p:nvSpPr>
        <p:spPr>
          <a:xfrm>
            <a:off x="5202084" y="572925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605709" y="1669678"/>
            <a:ext cx="4455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this case we can measure two forces and a torque acting on the TM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5850760" y="1843597"/>
            <a:ext cx="1980265" cy="18002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3865">
            <a:off x="4853811" y="3241356"/>
            <a:ext cx="1993900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Connettore 1 31"/>
          <p:cNvCxnSpPr/>
          <p:nvPr/>
        </p:nvCxnSpPr>
        <p:spPr bwMode="auto">
          <a:xfrm>
            <a:off x="5888062" y="2023621"/>
            <a:ext cx="0" cy="12766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7" name="Arco 36"/>
          <p:cNvSpPr/>
          <p:nvPr/>
        </p:nvSpPr>
        <p:spPr bwMode="auto">
          <a:xfrm rot="10800000">
            <a:off x="5742157" y="2232214"/>
            <a:ext cx="450059" cy="206653"/>
          </a:xfrm>
          <a:prstGeom prst="arc">
            <a:avLst>
              <a:gd name="adj1" fmla="val 10697892"/>
              <a:gd name="adj2" fmla="val 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29" name="Arco 28"/>
          <p:cNvSpPr/>
          <p:nvPr/>
        </p:nvSpPr>
        <p:spPr bwMode="auto">
          <a:xfrm rot="10800000">
            <a:off x="6372241" y="1186743"/>
            <a:ext cx="900120" cy="476689"/>
          </a:xfrm>
          <a:prstGeom prst="arc">
            <a:avLst>
              <a:gd name="adj1" fmla="val 10697892"/>
              <a:gd name="adj2" fmla="val 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Connettore 2 30"/>
          <p:cNvCxnSpPr/>
          <p:nvPr/>
        </p:nvCxnSpPr>
        <p:spPr bwMode="auto">
          <a:xfrm>
            <a:off x="4083879" y="5388663"/>
            <a:ext cx="630084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35" name="CasellaDiTesto 34"/>
          <p:cNvSpPr txBox="1"/>
          <p:nvPr/>
        </p:nvSpPr>
        <p:spPr>
          <a:xfrm>
            <a:off x="1869675" y="278580"/>
            <a:ext cx="51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3333CC"/>
                </a:solidFill>
              </a:rPr>
              <a:t>A possible upgrade: </a:t>
            </a:r>
            <a:r>
              <a:rPr lang="en-US" sz="2400" b="1" u="sng" dirty="0" smtClean="0">
                <a:solidFill>
                  <a:srgbClr val="3333CC"/>
                </a:solidFill>
              </a:rPr>
              <a:t>3 DOF pendulum</a:t>
            </a:r>
            <a:endParaRPr lang="en-US" sz="2400" b="1" u="sng" dirty="0">
              <a:solidFill>
                <a:srgbClr val="3333CC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241556" y="4109034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Force along x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10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CRIS 07/07/2016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L.Di Fiore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32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6210809" y="2798916"/>
            <a:ext cx="720096" cy="1620217"/>
            <a:chOff x="3491856" y="3158963"/>
            <a:chExt cx="720096" cy="1620217"/>
          </a:xfrm>
        </p:grpSpPr>
        <p:sp>
          <p:nvSpPr>
            <p:cNvPr id="7" name="Cubo 6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17" name="Connettore 1 16"/>
            <p:cNvCxnSpPr/>
            <p:nvPr/>
          </p:nvCxnSpPr>
          <p:spPr bwMode="auto">
            <a:xfrm>
              <a:off x="3851904" y="3158963"/>
              <a:ext cx="0" cy="990133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uppo 20"/>
          <p:cNvGrpSpPr/>
          <p:nvPr/>
        </p:nvGrpSpPr>
        <p:grpSpPr>
          <a:xfrm>
            <a:off x="4861266" y="3859029"/>
            <a:ext cx="720096" cy="1889682"/>
            <a:chOff x="2828771" y="2979510"/>
            <a:chExt cx="720096" cy="1889682"/>
          </a:xfrm>
        </p:grpSpPr>
        <p:sp>
          <p:nvSpPr>
            <p:cNvPr id="22" name="Cubo 21"/>
            <p:cNvSpPr/>
            <p:nvPr/>
          </p:nvSpPr>
          <p:spPr bwMode="auto">
            <a:xfrm>
              <a:off x="2828771" y="4149096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23" name="Connettore 1 22"/>
            <p:cNvCxnSpPr/>
            <p:nvPr/>
          </p:nvCxnSpPr>
          <p:spPr bwMode="auto">
            <a:xfrm>
              <a:off x="3187399" y="2979510"/>
              <a:ext cx="0" cy="12574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uppo 23"/>
          <p:cNvGrpSpPr/>
          <p:nvPr/>
        </p:nvGrpSpPr>
        <p:grpSpPr>
          <a:xfrm>
            <a:off x="7291257" y="2023621"/>
            <a:ext cx="720096" cy="3038910"/>
            <a:chOff x="3491856" y="1576753"/>
            <a:chExt cx="720096" cy="3202427"/>
          </a:xfrm>
        </p:grpSpPr>
        <p:sp>
          <p:nvSpPr>
            <p:cNvPr id="25" name="Cubo 24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26" name="Connettore 1 25"/>
            <p:cNvCxnSpPr/>
            <p:nvPr/>
          </p:nvCxnSpPr>
          <p:spPr bwMode="auto">
            <a:xfrm>
              <a:off x="3851904" y="1576753"/>
              <a:ext cx="0" cy="2572343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" name="Connettore 1 10"/>
          <p:cNvCxnSpPr/>
          <p:nvPr/>
        </p:nvCxnSpPr>
        <p:spPr bwMode="auto">
          <a:xfrm>
            <a:off x="6840894" y="638628"/>
            <a:ext cx="0" cy="124013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CasellaDiTesto 29"/>
          <p:cNvSpPr txBox="1"/>
          <p:nvPr/>
        </p:nvSpPr>
        <p:spPr>
          <a:xfrm>
            <a:off x="5202084" y="572925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605709" y="1669678"/>
            <a:ext cx="4455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this case we can measure two forces and a torque acting on the TM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5850760" y="1843597"/>
            <a:ext cx="1980265" cy="18002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3865">
            <a:off x="4853811" y="3241356"/>
            <a:ext cx="1993900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Connettore 1 31"/>
          <p:cNvCxnSpPr/>
          <p:nvPr/>
        </p:nvCxnSpPr>
        <p:spPr bwMode="auto">
          <a:xfrm>
            <a:off x="5888062" y="2023621"/>
            <a:ext cx="0" cy="12766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9" name="Arco 28"/>
          <p:cNvSpPr/>
          <p:nvPr/>
        </p:nvSpPr>
        <p:spPr bwMode="auto">
          <a:xfrm rot="21445749" flipH="1">
            <a:off x="6514178" y="1151365"/>
            <a:ext cx="657810" cy="476689"/>
          </a:xfrm>
          <a:prstGeom prst="arc">
            <a:avLst>
              <a:gd name="adj1" fmla="val 926084"/>
              <a:gd name="adj2" fmla="val 9619984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31" name="Connettore 2 30"/>
          <p:cNvCxnSpPr/>
          <p:nvPr/>
        </p:nvCxnSpPr>
        <p:spPr bwMode="auto">
          <a:xfrm flipV="1">
            <a:off x="4700073" y="5499276"/>
            <a:ext cx="411999" cy="360048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7" name="CasellaDiTesto 26"/>
          <p:cNvSpPr txBox="1"/>
          <p:nvPr/>
        </p:nvSpPr>
        <p:spPr>
          <a:xfrm>
            <a:off x="1869675" y="278580"/>
            <a:ext cx="51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3333CC"/>
                </a:solidFill>
              </a:rPr>
              <a:t>A possible upgrade: </a:t>
            </a:r>
            <a:r>
              <a:rPr lang="en-US" sz="2400" b="1" u="sng" dirty="0" smtClean="0">
                <a:solidFill>
                  <a:srgbClr val="3333CC"/>
                </a:solidFill>
              </a:rPr>
              <a:t>3 DOF pendulum</a:t>
            </a:r>
            <a:endParaRPr lang="en-US" sz="2400" b="1" u="sng" dirty="0">
              <a:solidFill>
                <a:srgbClr val="3333CC"/>
              </a:solidFill>
            </a:endParaRPr>
          </a:p>
        </p:txBody>
      </p:sp>
      <p:sp>
        <p:nvSpPr>
          <p:cNvPr id="28" name="CasellaDiTesto 27"/>
          <p:cNvSpPr txBox="1"/>
          <p:nvPr/>
        </p:nvSpPr>
        <p:spPr>
          <a:xfrm>
            <a:off x="1241556" y="4109034"/>
            <a:ext cx="1593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Force along 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637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</a:rPr>
              <a:t>CRIS 07/07/2016</a:t>
            </a: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>
                <a:solidFill>
                  <a:srgbClr val="000000"/>
                </a:solidFill>
              </a:rPr>
              <a:t>L.Di Fiore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33</a:t>
            </a:fld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20" name="Gruppo 19"/>
          <p:cNvGrpSpPr/>
          <p:nvPr/>
        </p:nvGrpSpPr>
        <p:grpSpPr>
          <a:xfrm>
            <a:off x="6210809" y="2798916"/>
            <a:ext cx="720096" cy="1620217"/>
            <a:chOff x="3491856" y="3158963"/>
            <a:chExt cx="720096" cy="1620217"/>
          </a:xfrm>
        </p:grpSpPr>
        <p:sp>
          <p:nvSpPr>
            <p:cNvPr id="7" name="Cubo 6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17" name="Connettore 1 16"/>
            <p:cNvCxnSpPr/>
            <p:nvPr/>
          </p:nvCxnSpPr>
          <p:spPr bwMode="auto">
            <a:xfrm>
              <a:off x="3851904" y="3158963"/>
              <a:ext cx="0" cy="990133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uppo 20"/>
          <p:cNvGrpSpPr/>
          <p:nvPr/>
        </p:nvGrpSpPr>
        <p:grpSpPr>
          <a:xfrm>
            <a:off x="4861266" y="3859029"/>
            <a:ext cx="720096" cy="1889682"/>
            <a:chOff x="2828771" y="2979510"/>
            <a:chExt cx="720096" cy="1889682"/>
          </a:xfrm>
        </p:grpSpPr>
        <p:sp>
          <p:nvSpPr>
            <p:cNvPr id="22" name="Cubo 21"/>
            <p:cNvSpPr/>
            <p:nvPr/>
          </p:nvSpPr>
          <p:spPr bwMode="auto">
            <a:xfrm>
              <a:off x="2828771" y="4149096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23" name="Connettore 1 22"/>
            <p:cNvCxnSpPr/>
            <p:nvPr/>
          </p:nvCxnSpPr>
          <p:spPr bwMode="auto">
            <a:xfrm>
              <a:off x="3187399" y="2979510"/>
              <a:ext cx="0" cy="1257429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uppo 23"/>
          <p:cNvGrpSpPr/>
          <p:nvPr/>
        </p:nvGrpSpPr>
        <p:grpSpPr>
          <a:xfrm>
            <a:off x="7291257" y="2023621"/>
            <a:ext cx="720096" cy="3038910"/>
            <a:chOff x="3491856" y="1576753"/>
            <a:chExt cx="720096" cy="3202427"/>
          </a:xfrm>
        </p:grpSpPr>
        <p:sp>
          <p:nvSpPr>
            <p:cNvPr id="25" name="Cubo 24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endParaRPr lang="en-US" smtClean="0">
                <a:solidFill>
                  <a:srgbClr val="000000"/>
                </a:solidFill>
              </a:endParaRPr>
            </a:p>
          </p:txBody>
        </p:sp>
        <p:cxnSp>
          <p:nvCxnSpPr>
            <p:cNvPr id="26" name="Connettore 1 25"/>
            <p:cNvCxnSpPr/>
            <p:nvPr/>
          </p:nvCxnSpPr>
          <p:spPr bwMode="auto">
            <a:xfrm>
              <a:off x="3851904" y="1576753"/>
              <a:ext cx="0" cy="2572343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1" name="Connettore 1 10"/>
          <p:cNvCxnSpPr/>
          <p:nvPr/>
        </p:nvCxnSpPr>
        <p:spPr bwMode="auto">
          <a:xfrm>
            <a:off x="6840894" y="638628"/>
            <a:ext cx="0" cy="1240137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CasellaDiTesto 29"/>
          <p:cNvSpPr txBox="1"/>
          <p:nvPr/>
        </p:nvSpPr>
        <p:spPr>
          <a:xfrm>
            <a:off x="5202084" y="572925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TM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869675" y="278580"/>
            <a:ext cx="51432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3333CC"/>
                </a:solidFill>
              </a:rPr>
              <a:t>A possible upgrade: </a:t>
            </a:r>
            <a:r>
              <a:rPr lang="en-US" sz="2400" b="1" u="sng" dirty="0" smtClean="0">
                <a:solidFill>
                  <a:srgbClr val="3333CC"/>
                </a:solidFill>
              </a:rPr>
              <a:t>3 DOF pendulum</a:t>
            </a:r>
            <a:endParaRPr lang="en-US" sz="2400" b="1" u="sng" dirty="0">
              <a:solidFill>
                <a:srgbClr val="3333CC"/>
              </a:solidFill>
            </a:endParaRPr>
          </a:p>
        </p:txBody>
      </p:sp>
      <p:sp>
        <p:nvSpPr>
          <p:cNvPr id="36" name="CasellaDiTesto 35"/>
          <p:cNvSpPr txBox="1"/>
          <p:nvPr/>
        </p:nvSpPr>
        <p:spPr>
          <a:xfrm>
            <a:off x="605709" y="1669678"/>
            <a:ext cx="44555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In this case we can measure two forces and a torque acting on the TM</a:t>
            </a:r>
            <a:endParaRPr lang="en-US" dirty="0">
              <a:solidFill>
                <a:srgbClr val="3333CC"/>
              </a:solidFill>
            </a:endParaRPr>
          </a:p>
        </p:txBody>
      </p:sp>
      <p:sp>
        <p:nvSpPr>
          <p:cNvPr id="5" name="Rettangolo 4"/>
          <p:cNvSpPr/>
          <p:nvPr/>
        </p:nvSpPr>
        <p:spPr bwMode="auto">
          <a:xfrm>
            <a:off x="5850760" y="1843597"/>
            <a:ext cx="1980265" cy="180024"/>
          </a:xfrm>
          <a:prstGeom prst="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63865">
            <a:off x="4853811" y="3241356"/>
            <a:ext cx="1993900" cy="195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2" name="Connettore 1 31"/>
          <p:cNvCxnSpPr/>
          <p:nvPr/>
        </p:nvCxnSpPr>
        <p:spPr bwMode="auto">
          <a:xfrm>
            <a:off x="5888062" y="2023621"/>
            <a:ext cx="0" cy="127667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8" name="Arco 37"/>
          <p:cNvSpPr/>
          <p:nvPr/>
        </p:nvSpPr>
        <p:spPr bwMode="auto">
          <a:xfrm rot="10800000">
            <a:off x="5022061" y="4212479"/>
            <a:ext cx="450059" cy="206653"/>
          </a:xfrm>
          <a:prstGeom prst="arc">
            <a:avLst>
              <a:gd name="adj1" fmla="val 10697892"/>
              <a:gd name="adj2" fmla="val 0"/>
            </a:avLst>
          </a:prstGeom>
          <a:noFill/>
          <a:ln w="12700" cap="flat" cmpd="sng" algn="ctr">
            <a:solidFill>
              <a:schemeClr val="accent2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endParaRPr lang="en-US" smtClean="0">
              <a:solidFill>
                <a:srgbClr val="000000"/>
              </a:solidFill>
            </a:endParaRPr>
          </a:p>
        </p:txBody>
      </p:sp>
      <p:cxnSp>
        <p:nvCxnSpPr>
          <p:cNvPr id="27" name="Connettore 2 26"/>
          <p:cNvCxnSpPr/>
          <p:nvPr/>
        </p:nvCxnSpPr>
        <p:spPr bwMode="auto">
          <a:xfrm flipH="1">
            <a:off x="5562131" y="5319252"/>
            <a:ext cx="521479" cy="0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8" name="Connettore 2 27"/>
          <p:cNvCxnSpPr/>
          <p:nvPr/>
        </p:nvCxnSpPr>
        <p:spPr bwMode="auto">
          <a:xfrm>
            <a:off x="5472120" y="5499276"/>
            <a:ext cx="521478" cy="0"/>
          </a:xfrm>
          <a:prstGeom prst="straightConnector1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29" name="CasellaDiTesto 28"/>
          <p:cNvSpPr txBox="1"/>
          <p:nvPr/>
        </p:nvSpPr>
        <p:spPr>
          <a:xfrm>
            <a:off x="1241556" y="4109034"/>
            <a:ext cx="29896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Torque around vertical axis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975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L.Di Fiore</a:t>
            </a:r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8BE60DD-BC27-4561-B8E9-03DEA2FC50C1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8" name="Rettangolo 7"/>
          <p:cNvSpPr/>
          <p:nvPr/>
        </p:nvSpPr>
        <p:spPr>
          <a:xfrm>
            <a:off x="431448" y="908664"/>
            <a:ext cx="83704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we are working to improve </a:t>
            </a:r>
            <a:r>
              <a:rPr lang="en-US" sz="2400" dirty="0" smtClean="0"/>
              <a:t>system </a:t>
            </a:r>
            <a:r>
              <a:rPr lang="en-US" sz="2400" dirty="0"/>
              <a:t>characterization (moments of inertia and torsional </a:t>
            </a:r>
            <a:r>
              <a:rPr lang="en-US" sz="2400" dirty="0" smtClean="0"/>
              <a:t>stiffness) </a:t>
            </a:r>
            <a:r>
              <a:rPr lang="en-US" sz="2400" dirty="0"/>
              <a:t>to better understand if the </a:t>
            </a:r>
            <a:r>
              <a:rPr lang="en-US" sz="2400" dirty="0" smtClean="0"/>
              <a:t> observed extra C.C</a:t>
            </a:r>
            <a:r>
              <a:rPr lang="en-US" sz="2400" dirty="0"/>
              <a:t>. is really due to </a:t>
            </a:r>
            <a:r>
              <a:rPr lang="en-US" sz="2400" dirty="0" smtClean="0"/>
              <a:t>GRS </a:t>
            </a:r>
            <a:r>
              <a:rPr lang="en-US" sz="2400" dirty="0"/>
              <a:t>system asymmetries</a:t>
            </a:r>
            <a:r>
              <a:rPr lang="en-US" sz="2400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We are also planning several upgrades of the system, including the insertion of a third pendulum stage to perform free fall measurement in 3 DOFs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After the completion of LISA-Pathfinder operation, we think that the PETER facility could be very useful </a:t>
            </a:r>
            <a:r>
              <a:rPr lang="en-US" sz="2400" dirty="0" smtClean="0"/>
              <a:t>for </a:t>
            </a:r>
            <a:r>
              <a:rPr lang="en-US" sz="2400" dirty="0" smtClean="0"/>
              <a:t>ground testing of the GRS of the future LISA mission or for other drag free space experiment</a:t>
            </a:r>
            <a:endParaRPr lang="en-US" sz="2400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3618368" y="173555"/>
            <a:ext cx="190789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 smtClean="0">
                <a:solidFill>
                  <a:schemeClr val="accent2"/>
                </a:solidFill>
              </a:rPr>
              <a:t>Next steps</a:t>
            </a:r>
            <a:endParaRPr lang="en-US" sz="3200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7720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35</a:t>
            </a:fld>
            <a:endParaRPr lang="en-US"/>
          </a:p>
        </p:txBody>
      </p:sp>
      <p:sp>
        <p:nvSpPr>
          <p:cNvPr id="5" name="CasellaDiTesto 4"/>
          <p:cNvSpPr txBox="1"/>
          <p:nvPr/>
        </p:nvSpPr>
        <p:spPr>
          <a:xfrm>
            <a:off x="1842912" y="3158964"/>
            <a:ext cx="5519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accent2"/>
                </a:solidFill>
              </a:rPr>
              <a:t>Thank you for your attention</a:t>
            </a:r>
            <a:endParaRPr lang="en-US" sz="36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304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529516"/>
            <a:ext cx="89644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400" dirty="0" smtClean="0"/>
              <a:t>. </a:t>
            </a:r>
            <a:endParaRPr lang="it-IT" sz="1400" dirty="0" smtClean="0"/>
          </a:p>
        </p:txBody>
      </p:sp>
      <p:pic>
        <p:nvPicPr>
          <p:cNvPr id="3" name="Immagine 8" descr="dragfree2012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707" y="1124744"/>
            <a:ext cx="3546221" cy="2661262"/>
          </a:xfrm>
          <a:prstGeom prst="rect">
            <a:avLst/>
          </a:prstGeom>
        </p:spPr>
      </p:pic>
      <p:pic>
        <p:nvPicPr>
          <p:cNvPr id="11" name="Immagine 10" descr="Z+_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908" y="1574126"/>
            <a:ext cx="1914354" cy="2140134"/>
          </a:xfrm>
          <a:prstGeom prst="rect">
            <a:avLst/>
          </a:prstGeom>
        </p:spPr>
      </p:pic>
      <p:pic>
        <p:nvPicPr>
          <p:cNvPr id="12" name="Immagine 1" descr="Fig4b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70" t="12749" r="8012" b="9619"/>
          <a:stretch/>
        </p:blipFill>
        <p:spPr>
          <a:xfrm>
            <a:off x="7032681" y="1519452"/>
            <a:ext cx="1914111" cy="2249482"/>
          </a:xfrm>
          <a:prstGeom prst="rect">
            <a:avLst/>
          </a:prstGeom>
        </p:spPr>
      </p:pic>
      <p:pic>
        <p:nvPicPr>
          <p:cNvPr id="13" name="Immagine 10"/>
          <p:cNvPicPr>
            <a:picLocks noChangeAspect="1"/>
          </p:cNvPicPr>
          <p:nvPr/>
        </p:nvPicPr>
        <p:blipFill rotWithShape="1">
          <a:blip r:embed="rId6"/>
          <a:srcRect t="9634" r="49641" b="27931"/>
          <a:stretch/>
        </p:blipFill>
        <p:spPr>
          <a:xfrm>
            <a:off x="6743221" y="4135999"/>
            <a:ext cx="2400636" cy="2232247"/>
          </a:xfrm>
          <a:prstGeom prst="rect">
            <a:avLst/>
          </a:prstGeom>
        </p:spPr>
      </p:pic>
      <p:pic>
        <p:nvPicPr>
          <p:cNvPr id="14" name="Immagine 7"/>
          <p:cNvPicPr>
            <a:picLocks noChangeAspect="1"/>
          </p:cNvPicPr>
          <p:nvPr/>
        </p:nvPicPr>
        <p:blipFill rotWithShape="1">
          <a:blip r:embed="rId7"/>
          <a:srcRect l="15522" t="15136" r="40488" b="4930"/>
          <a:stretch/>
        </p:blipFill>
        <p:spPr>
          <a:xfrm>
            <a:off x="4322895" y="3682849"/>
            <a:ext cx="2191367" cy="2986511"/>
          </a:xfrm>
          <a:prstGeom prst="rect">
            <a:avLst/>
          </a:prstGeom>
        </p:spPr>
      </p:pic>
      <p:sp>
        <p:nvSpPr>
          <p:cNvPr id="10" name="Arco 10"/>
          <p:cNvSpPr/>
          <p:nvPr/>
        </p:nvSpPr>
        <p:spPr>
          <a:xfrm>
            <a:off x="4127504" y="2455375"/>
            <a:ext cx="3862232" cy="2917842"/>
          </a:xfrm>
          <a:prstGeom prst="arc">
            <a:avLst>
              <a:gd name="adj1" fmla="val 16200000"/>
              <a:gd name="adj2" fmla="val 5381913"/>
            </a:avLst>
          </a:prstGeom>
          <a:ln w="57150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25" y="3789040"/>
            <a:ext cx="3552603" cy="2926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Arco 10"/>
          <p:cNvSpPr/>
          <p:nvPr/>
        </p:nvSpPr>
        <p:spPr>
          <a:xfrm rot="2766572">
            <a:off x="3327649" y="2854800"/>
            <a:ext cx="2018556" cy="3663162"/>
          </a:xfrm>
          <a:prstGeom prst="arc">
            <a:avLst>
              <a:gd name="adj1" fmla="val 21218219"/>
              <a:gd name="adj2" fmla="val 5475769"/>
            </a:avLst>
          </a:prstGeom>
          <a:ln w="57150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8" name="Arco 10"/>
          <p:cNvSpPr/>
          <p:nvPr/>
        </p:nvSpPr>
        <p:spPr>
          <a:xfrm rot="5565729" flipH="1">
            <a:off x="1686125" y="3184462"/>
            <a:ext cx="2950024" cy="3949581"/>
          </a:xfrm>
          <a:prstGeom prst="arc">
            <a:avLst>
              <a:gd name="adj1" fmla="val 16781054"/>
              <a:gd name="adj2" fmla="val 4537739"/>
            </a:avLst>
          </a:prstGeom>
          <a:ln w="57150">
            <a:solidFill>
              <a:srgbClr val="FF0000"/>
            </a:solidFill>
            <a:prstDash val="lg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eaLnBrk="0" hangingPunct="0"/>
            <a:endParaRPr lang="en-US" sz="240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B468202-C224-4188-B7F3-B457A5B70D03}" type="slidenum">
              <a:rPr lang="it-IT" smtClean="0"/>
              <a:t>4</a:t>
            </a:fld>
            <a:endParaRPr lang="it-IT"/>
          </a:p>
        </p:txBody>
      </p:sp>
      <p:sp>
        <p:nvSpPr>
          <p:cNvPr id="20" name="Rectangle 19"/>
          <p:cNvSpPr/>
          <p:nvPr/>
        </p:nvSpPr>
        <p:spPr>
          <a:xfrm>
            <a:off x="971520" y="52462"/>
            <a:ext cx="7018216" cy="954107"/>
          </a:xfrm>
          <a:prstGeom prst="rect">
            <a:avLst/>
          </a:prstGeom>
          <a:solidFill>
            <a:srgbClr val="9999FF"/>
          </a:solidFill>
          <a:scene3d>
            <a:camera prst="orthographicFront"/>
            <a:lightRig rig="threePt" dir="t"/>
          </a:scene3d>
          <a:sp3d prstMaterial="matte">
            <a:bevelT/>
          </a:sp3d>
        </p:spPr>
        <p:txBody>
          <a:bodyPr wrap="square" rtlCol="0">
            <a:spAutoFit/>
          </a:bodyPr>
          <a:lstStyle/>
          <a:p>
            <a:pPr lvl="1" algn="ctr"/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GRS in LISA PF: a capacitive sensor surrounding the TM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 smtClean="0"/>
              <a:t>Rita Dolesi for the LTP Team, LISA Symp X, Gainesville, Florida USA</a:t>
            </a:r>
            <a:endParaRPr lang="it-IT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9C0BA-281C-4D64-9D67-8C658AB85BDF}" type="datetime1">
              <a:rPr lang="it-IT" smtClean="0"/>
              <a:t>07/07/2016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4437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sp>
        <p:nvSpPr>
          <p:cNvPr id="6" name="CasellaDiTesto 5"/>
          <p:cNvSpPr txBox="1"/>
          <p:nvPr/>
        </p:nvSpPr>
        <p:spPr>
          <a:xfrm>
            <a:off x="2436789" y="58494"/>
            <a:ext cx="41553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00FF"/>
                </a:solidFill>
              </a:rPr>
              <a:t>GRS testing with torsion pendulums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473681" y="471823"/>
            <a:ext cx="810108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Single stage torsion pendulum facilities have been intensively used for  ground testing during the development of the Gravitational Reference Sensor (GRS) of the LISA-Pathfinder mission. 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This idea was proposed by the group of prof. Vitale in Trento</a:t>
            </a:r>
          </a:p>
          <a:p>
            <a:endParaRPr lang="en-US" dirty="0"/>
          </a:p>
          <a:p>
            <a:r>
              <a:rPr lang="en-US" dirty="0" smtClean="0"/>
              <a:t>They carried on a pioneering work developing two facilities that are still intensively used for free-fall testing of the LISA-PF GRS; in particular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single mass torsion pendulum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a four mass torsion pendulum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 smtClean="0"/>
              <a:t>	see for example:</a:t>
            </a:r>
          </a:p>
          <a:p>
            <a:endParaRPr lang="en-US" dirty="0" smtClean="0"/>
          </a:p>
          <a:p>
            <a:r>
              <a:rPr lang="en-US" dirty="0" smtClean="0"/>
              <a:t>	Phys.Rev.Lett.</a:t>
            </a:r>
            <a:r>
              <a:rPr lang="en-US" b="1" dirty="0" smtClean="0"/>
              <a:t>91, </a:t>
            </a:r>
            <a:r>
              <a:rPr lang="en-US" dirty="0" smtClean="0"/>
              <a:t>151101 </a:t>
            </a:r>
            <a:r>
              <a:rPr lang="en-US" dirty="0"/>
              <a:t>(2003)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err="1" smtClean="0"/>
              <a:t>Phys.Rev</a:t>
            </a:r>
            <a:r>
              <a:rPr lang="en-US" dirty="0"/>
              <a:t>.</a:t>
            </a:r>
            <a:r>
              <a:rPr lang="en-US" dirty="0" smtClean="0"/>
              <a:t> </a:t>
            </a:r>
            <a:r>
              <a:rPr lang="en-US" dirty="0"/>
              <a:t>D </a:t>
            </a:r>
            <a:r>
              <a:rPr lang="en-US" b="1" dirty="0"/>
              <a:t>76</a:t>
            </a:r>
            <a:r>
              <a:rPr lang="en-US" dirty="0"/>
              <a:t>, 102003 (2007)</a:t>
            </a:r>
            <a:endParaRPr lang="en-US" dirty="0" smtClean="0"/>
          </a:p>
          <a:p>
            <a:r>
              <a:rPr lang="en-US" dirty="0" smtClean="0"/>
              <a:t>	</a:t>
            </a:r>
            <a:r>
              <a:rPr lang="en-US" dirty="0" err="1" smtClean="0"/>
              <a:t>Phys.Rev</a:t>
            </a:r>
            <a:r>
              <a:rPr lang="en-US" dirty="0"/>
              <a:t>. Lett. </a:t>
            </a:r>
            <a:r>
              <a:rPr lang="en-US" b="1" dirty="0"/>
              <a:t>108</a:t>
            </a:r>
            <a:r>
              <a:rPr lang="en-US" dirty="0"/>
              <a:t>, 181101 (2012)</a:t>
            </a:r>
          </a:p>
          <a:p>
            <a:endParaRPr lang="en-US" dirty="0" smtClean="0"/>
          </a:p>
          <a:p>
            <a:r>
              <a:rPr lang="en-US" dirty="0" smtClean="0"/>
              <a:t>All these testes were performed with a system with a single soft DOF</a:t>
            </a:r>
          </a:p>
        </p:txBody>
      </p:sp>
    </p:spTree>
    <p:extLst>
      <p:ext uri="{BB962C8B-B14F-4D97-AF65-F5344CB8AC3E}">
        <p14:creationId xmlns:p14="http://schemas.microsoft.com/office/powerpoint/2010/main" val="1712121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data 1"/>
          <p:cNvSpPr>
            <a:spLocks noGrp="1"/>
          </p:cNvSpPr>
          <p:nvPr>
            <p:ph type="dt" sz="quarter" idx="10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smtClean="0"/>
              <a:t>CRIS 07/07/2016</a:t>
            </a:r>
            <a:endParaRPr lang="en-US" sz="1400" dirty="0" smtClean="0"/>
          </a:p>
        </p:txBody>
      </p:sp>
      <p:sp>
        <p:nvSpPr>
          <p:cNvPr id="6147" name="Segnaposto piè di pagina 2"/>
          <p:cNvSpPr>
            <a:spLocks noGrp="1"/>
          </p:cNvSpPr>
          <p:nvPr>
            <p:ph type="ftr" sz="quarter" idx="1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it-IT" sz="1400" smtClean="0"/>
              <a:t>L.Di Fiore</a:t>
            </a:r>
            <a:endParaRPr lang="en-US" sz="1400" dirty="0" smtClean="0"/>
          </a:p>
        </p:txBody>
      </p:sp>
      <p:sp>
        <p:nvSpPr>
          <p:cNvPr id="6148" name="Segnaposto numero diapositiva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fld id="{95DEEA7C-AC2B-4835-830C-8BDB1C4851C7}" type="slidenum">
              <a:rPr lang="en-US" sz="1400" smtClean="0"/>
              <a:pPr eaLnBrk="1" hangingPunct="1"/>
              <a:t>6</a:t>
            </a:fld>
            <a:endParaRPr lang="en-US" sz="1400" smtClean="0"/>
          </a:p>
        </p:txBody>
      </p:sp>
      <p:sp>
        <p:nvSpPr>
          <p:cNvPr id="6150" name="Text Box 3"/>
          <p:cNvSpPr txBox="1">
            <a:spLocks noChangeArrowheads="1"/>
          </p:cNvSpPr>
          <p:nvPr/>
        </p:nvSpPr>
        <p:spPr bwMode="auto">
          <a:xfrm>
            <a:off x="2743200" y="139262"/>
            <a:ext cx="26869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400" b="1" u="sng" dirty="0"/>
              <a:t>Goal of </a:t>
            </a:r>
            <a:r>
              <a:rPr lang="en-US" sz="2400" b="1" u="sng" dirty="0" smtClean="0"/>
              <a:t>the </a:t>
            </a:r>
            <a:r>
              <a:rPr lang="en-US" sz="2400" b="1" u="sng" dirty="0"/>
              <a:t>activity</a:t>
            </a:r>
          </a:p>
        </p:txBody>
      </p:sp>
      <p:sp>
        <p:nvSpPr>
          <p:cNvPr id="2" name="CasellaDiTesto 1"/>
          <p:cNvSpPr txBox="1"/>
          <p:nvPr/>
        </p:nvSpPr>
        <p:spPr>
          <a:xfrm flipH="1">
            <a:off x="701483" y="818652"/>
            <a:ext cx="7470995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Our goal has been the development and operation of a torsion pendulum that is "soft" in 2 DOFs so that the TM is in free-fall in 2 DOFs.</a:t>
            </a:r>
          </a:p>
          <a:p>
            <a:r>
              <a:rPr lang="en-US" dirty="0" smtClean="0"/>
              <a:t>This will permit simultaneous measurement of force and torque acting on the TM allowing:</a:t>
            </a:r>
          </a:p>
          <a:p>
            <a:endParaRPr lang="en-US" dirty="0"/>
          </a:p>
          <a:p>
            <a:pPr marL="342900" indent="-342900">
              <a:buFont typeface="Arial" pitchFamily="34" charset="0"/>
              <a:buChar char="•"/>
            </a:pPr>
            <a:r>
              <a:rPr lang="en-US" dirty="0"/>
              <a:t>m</a:t>
            </a:r>
            <a:r>
              <a:rPr lang="en-US" dirty="0" smtClean="0"/>
              <a:t>easurement of stray forces and torques on TM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measurement of cross-talks between different DOFs both in read-out and actuation.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measurement of residual stiffness (force acting on the TM due to GRS motion) both in angle and displacement.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US" dirty="0" smtClean="0"/>
              <a:t>other measurements that are also permitted by single pendulums (charge, thermal effects, ...)</a:t>
            </a:r>
          </a:p>
          <a:p>
            <a:pPr marL="342900" indent="-342900">
              <a:buFont typeface="Arial" pitchFamily="34" charset="0"/>
              <a:buChar char="•"/>
            </a:pPr>
            <a:endParaRPr lang="en-US" dirty="0"/>
          </a:p>
          <a:p>
            <a:r>
              <a:rPr lang="en-US" dirty="0" smtClean="0"/>
              <a:t>In this talk we will in particular report actuation Cross-Talk </a:t>
            </a:r>
            <a:r>
              <a:rPr lang="en-US" dirty="0" err="1" smtClean="0"/>
              <a:t>measuemtnsts</a:t>
            </a:r>
            <a:endParaRPr lang="en-US" dirty="0" smtClean="0"/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73703" y="3831508"/>
            <a:ext cx="1260168" cy="24664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472" y="4451618"/>
            <a:ext cx="1904158" cy="1729741"/>
          </a:xfrm>
          <a:prstGeom prst="rect">
            <a:avLst/>
          </a:prstGeom>
          <a:noFill/>
          <a:ln w="12700" cap="rnd">
            <a:noFill/>
            <a:round/>
            <a:headEnd/>
            <a:tailEnd/>
          </a:ln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69782" y="4833156"/>
            <a:ext cx="1921437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tangle 6"/>
          <p:cNvSpPr>
            <a:spLocks/>
          </p:cNvSpPr>
          <p:nvPr/>
        </p:nvSpPr>
        <p:spPr bwMode="auto">
          <a:xfrm>
            <a:off x="283910" y="1825272"/>
            <a:ext cx="6448378" cy="3817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38100" tIns="38100" rIns="38100" bIns="38100"/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n-US" sz="1800" dirty="0" smtClean="0">
                <a:ea typeface="Comic Sans MS" charset="0"/>
                <a:cs typeface="Calibri" pitchFamily="34" charset="0"/>
                <a:sym typeface="Comic Sans MS" charset="0"/>
              </a:rPr>
              <a:t> W</a:t>
            </a:r>
            <a:r>
              <a:rPr lang="en-US" sz="1800" dirty="0" smtClean="0">
                <a:solidFill>
                  <a:schemeClr val="tx1"/>
                </a:solidFill>
                <a:ea typeface="Comic Sans MS" charset="0"/>
                <a:cs typeface="Calibri" pitchFamily="34" charset="0"/>
                <a:sym typeface="Comic Sans MS" charset="0"/>
              </a:rPr>
              <a:t>e </a:t>
            </a:r>
            <a:r>
              <a:rPr lang="en-US" sz="1800" dirty="0" smtClean="0">
                <a:ea typeface="Comic Sans MS" charset="0"/>
                <a:cs typeface="Calibri" pitchFamily="34" charset="0"/>
                <a:sym typeface="Comic Sans MS" charset="0"/>
              </a:rPr>
              <a:t>borrowed</a:t>
            </a:r>
            <a:r>
              <a:rPr lang="en-US" sz="1800" dirty="0" smtClean="0">
                <a:solidFill>
                  <a:schemeClr val="tx1"/>
                </a:solidFill>
                <a:ea typeface="Comic Sans MS" charset="0"/>
                <a:cs typeface="Calibri" pitchFamily="34" charset="0"/>
                <a:sym typeface="Comic Sans MS" charset="0"/>
              </a:rPr>
              <a:t> from Trento </a:t>
            </a:r>
            <a:r>
              <a:rPr lang="en-US" sz="1800" dirty="0" smtClean="0">
                <a:ea typeface="Comic Sans MS" charset="0"/>
                <a:cs typeface="Calibri" pitchFamily="34" charset="0"/>
                <a:sym typeface="Comic Sans MS" charset="0"/>
              </a:rPr>
              <a:t>a copy of the LISA-PF GRS engineering model</a:t>
            </a:r>
            <a:r>
              <a:rPr lang="en-US" sz="1800" dirty="0" smtClean="0">
                <a:solidFill>
                  <a:schemeClr val="tx1"/>
                </a:solidFill>
                <a:ea typeface="Comic Sans MS" charset="0"/>
                <a:cs typeface="Calibri" pitchFamily="34" charset="0"/>
                <a:sym typeface="Comic Sans MS" charset="0"/>
              </a:rPr>
              <a:t> (4mm gap sensor in Mo </a:t>
            </a:r>
            <a:r>
              <a:rPr lang="en-US" sz="1800" dirty="0">
                <a:solidFill>
                  <a:schemeClr val="tx1"/>
                </a:solidFill>
                <a:ea typeface="Comic Sans MS" charset="0"/>
                <a:cs typeface="Calibri" pitchFamily="34" charset="0"/>
                <a:sym typeface="Comic Sans MS" charset="0"/>
              </a:rPr>
              <a:t>and </a:t>
            </a:r>
            <a:r>
              <a:rPr lang="en-US" sz="1800" dirty="0" smtClean="0">
                <a:solidFill>
                  <a:schemeClr val="tx1"/>
                </a:solidFill>
                <a:ea typeface="Comic Sans MS" charset="0"/>
                <a:cs typeface="Calibri" pitchFamily="34" charset="0"/>
                <a:sym typeface="Comic Sans MS" charset="0"/>
              </a:rPr>
              <a:t>SHAPAL) 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800" dirty="0">
              <a:ea typeface="Comic Sans MS" charset="0"/>
              <a:cs typeface="Calibri" pitchFamily="34" charset="0"/>
              <a:sym typeface="Comic Sans MS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800" dirty="0" smtClean="0">
                <a:solidFill>
                  <a:schemeClr val="tx1"/>
                </a:solidFill>
                <a:ea typeface="Comic Sans MS" charset="0"/>
                <a:cs typeface="Calibri" pitchFamily="34" charset="0"/>
                <a:sym typeface="Comic Sans MS" charset="0"/>
              </a:rPr>
              <a:t>The GRS electronics (from ETHZ) is similar to the LISA-PF one.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800" dirty="0" smtClean="0">
              <a:solidFill>
                <a:schemeClr val="tx1"/>
              </a:solidFill>
              <a:ea typeface="Comic Sans MS" charset="0"/>
              <a:cs typeface="Calibri" pitchFamily="34" charset="0"/>
              <a:sym typeface="Comic Sans MS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800" dirty="0" smtClean="0">
                <a:ea typeface="Comic Sans MS" charset="0"/>
                <a:cs typeface="Calibri" pitchFamily="34" charset="0"/>
                <a:sym typeface="Comic Sans MS" charset="0"/>
              </a:rPr>
              <a:t>The total length is about 1.7 m</a:t>
            </a:r>
          </a:p>
          <a:p>
            <a:pPr marL="285750" indent="-285750" algn="just">
              <a:buFont typeface="Arial" pitchFamily="34" charset="0"/>
              <a:buChar char="•"/>
            </a:pPr>
            <a:endParaRPr lang="en-US" sz="1800" dirty="0">
              <a:ea typeface="Comic Sans MS" charset="0"/>
              <a:cs typeface="Calibri" pitchFamily="34" charset="0"/>
              <a:sym typeface="Comic Sans MS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n-US" sz="1800" dirty="0" smtClean="0">
                <a:ea typeface="Comic Sans MS" charset="0"/>
                <a:cs typeface="Calibri" pitchFamily="34" charset="0"/>
                <a:sym typeface="Comic Sans MS" charset="0"/>
              </a:rPr>
              <a:t>The </a:t>
            </a:r>
            <a:r>
              <a:rPr lang="en-US" sz="1800" dirty="0">
                <a:ea typeface="Comic Sans MS" charset="0"/>
                <a:cs typeface="Calibri" pitchFamily="34" charset="0"/>
                <a:sym typeface="Comic Sans MS" charset="0"/>
              </a:rPr>
              <a:t>double pendulum is enclosed in a vacuum </a:t>
            </a:r>
            <a:r>
              <a:rPr lang="en-US" sz="1800" dirty="0" smtClean="0">
                <a:ea typeface="Comic Sans MS" charset="0"/>
                <a:cs typeface="Calibri" pitchFamily="34" charset="0"/>
                <a:sym typeface="Comic Sans MS" charset="0"/>
              </a:rPr>
              <a:t>tank</a:t>
            </a:r>
          </a:p>
          <a:p>
            <a:pPr algn="just"/>
            <a:r>
              <a:rPr lang="en-US" sz="1800" dirty="0" smtClean="0">
                <a:ea typeface="Comic Sans MS" charset="0"/>
                <a:cs typeface="Calibri" pitchFamily="34" charset="0"/>
                <a:sym typeface="Comic Sans MS" charset="0"/>
              </a:rPr>
              <a:t>     </a:t>
            </a:r>
            <a:r>
              <a:rPr lang="en-US" sz="1800" dirty="0">
                <a:ea typeface="Comic Sans MS" charset="0"/>
                <a:cs typeface="Calibri" pitchFamily="34" charset="0"/>
                <a:sym typeface="Comic Sans MS" charset="0"/>
              </a:rPr>
              <a:t>(residual pressure </a:t>
            </a:r>
            <a:r>
              <a:rPr lang="en-US" sz="1800" dirty="0" smtClean="0">
                <a:ea typeface="Comic Sans MS" charset="0"/>
                <a:cs typeface="Calibri" pitchFamily="34" charset="0"/>
                <a:sym typeface="Comic Sans MS" charset="0"/>
              </a:rPr>
              <a:t>about 10</a:t>
            </a:r>
            <a:r>
              <a:rPr lang="en-US" sz="1800" baseline="30000" dirty="0" smtClean="0">
                <a:ea typeface="Comic Sans MS" charset="0"/>
                <a:cs typeface="Calibri" pitchFamily="34" charset="0"/>
                <a:sym typeface="Comic Sans MS" charset="0"/>
              </a:rPr>
              <a:t>-7</a:t>
            </a:r>
            <a:r>
              <a:rPr lang="en-US" sz="1800" dirty="0" smtClean="0">
                <a:ea typeface="Comic Sans MS" charset="0"/>
                <a:cs typeface="Calibri" pitchFamily="34" charset="0"/>
                <a:sym typeface="Comic Sans MS" charset="0"/>
              </a:rPr>
              <a:t> mbar).</a:t>
            </a:r>
            <a:endParaRPr lang="en-US" sz="1800" dirty="0">
              <a:ea typeface="Comic Sans MS" charset="0"/>
              <a:cs typeface="Calibri" pitchFamily="34" charset="0"/>
              <a:sym typeface="Comic Sans MS" charset="0"/>
            </a:endParaRPr>
          </a:p>
          <a:p>
            <a:pPr algn="just">
              <a:buFont typeface="Wingdings" pitchFamily="2" charset="2"/>
              <a:buChar char="§"/>
            </a:pPr>
            <a:endParaRPr lang="en-US" sz="1800" dirty="0" smtClean="0">
              <a:solidFill>
                <a:schemeClr val="tx1"/>
              </a:solidFill>
              <a:ea typeface="Comic Sans MS" charset="0"/>
              <a:cs typeface="Calibri" pitchFamily="34" charset="0"/>
              <a:sym typeface="Comic Sans MS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103431" y="58494"/>
            <a:ext cx="43797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2"/>
                </a:solidFill>
              </a:rPr>
              <a:t>The experimental apparatus (PETER)</a:t>
            </a:r>
            <a:endParaRPr lang="en-US" b="1" u="sng" dirty="0">
              <a:solidFill>
                <a:schemeClr val="accent2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89263" y="698534"/>
            <a:ext cx="846112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PETER (</a:t>
            </a:r>
            <a:r>
              <a:rPr lang="en-US" dirty="0" err="1" smtClean="0"/>
              <a:t>Pendolo</a:t>
            </a:r>
            <a:r>
              <a:rPr lang="en-US" dirty="0" smtClean="0"/>
              <a:t> </a:t>
            </a:r>
            <a:r>
              <a:rPr lang="en-US" dirty="0" err="1" smtClean="0"/>
              <a:t>Traslazionale</a:t>
            </a:r>
            <a:r>
              <a:rPr lang="en-US" dirty="0" smtClean="0"/>
              <a:t> E </a:t>
            </a:r>
            <a:r>
              <a:rPr lang="en-US" dirty="0" err="1" smtClean="0"/>
              <a:t>Rotazionale</a:t>
            </a:r>
            <a:r>
              <a:rPr lang="en-US" dirty="0" smtClean="0"/>
              <a:t> = translational and rotational pendulum) is a two stages torsion pendulum initially developed in Florence with strong support from the Trento Group.</a:t>
            </a:r>
            <a:endParaRPr lang="en-US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757" y="4436087"/>
            <a:ext cx="2411712" cy="1808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46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pSp>
        <p:nvGrpSpPr>
          <p:cNvPr id="12" name="Gruppo 11"/>
          <p:cNvGrpSpPr/>
          <p:nvPr/>
        </p:nvGrpSpPr>
        <p:grpSpPr>
          <a:xfrm>
            <a:off x="2070258" y="1628760"/>
            <a:ext cx="720096" cy="2340312"/>
            <a:chOff x="1871640" y="1808784"/>
            <a:chExt cx="720096" cy="2340312"/>
          </a:xfrm>
        </p:grpSpPr>
        <p:sp>
          <p:nvSpPr>
            <p:cNvPr id="7" name="Cubo 6"/>
            <p:cNvSpPr/>
            <p:nvPr/>
          </p:nvSpPr>
          <p:spPr bwMode="auto">
            <a:xfrm>
              <a:off x="1871640" y="3429000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9" name="Connettore 1 8"/>
            <p:cNvCxnSpPr/>
            <p:nvPr/>
          </p:nvCxnSpPr>
          <p:spPr bwMode="auto">
            <a:xfrm>
              <a:off x="2231688" y="1808784"/>
              <a:ext cx="0" cy="1710228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3" name="CasellaDiTesto 12"/>
          <p:cNvSpPr txBox="1"/>
          <p:nvPr/>
        </p:nvSpPr>
        <p:spPr>
          <a:xfrm>
            <a:off x="611472" y="970657"/>
            <a:ext cx="34050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Single mass torsion pendulum</a:t>
            </a:r>
            <a:endParaRPr lang="en-US" dirty="0"/>
          </a:p>
        </p:txBody>
      </p:sp>
      <p:sp>
        <p:nvSpPr>
          <p:cNvPr id="14" name="Arco 13"/>
          <p:cNvSpPr/>
          <p:nvPr/>
        </p:nvSpPr>
        <p:spPr bwMode="auto">
          <a:xfrm rot="10800000">
            <a:off x="1980246" y="2351245"/>
            <a:ext cx="900120" cy="476689"/>
          </a:xfrm>
          <a:prstGeom prst="arc">
            <a:avLst>
              <a:gd name="adj1" fmla="val 10697892"/>
              <a:gd name="adj2" fmla="val 0"/>
            </a:avLst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6" name="Connettore 2 15"/>
          <p:cNvCxnSpPr/>
          <p:nvPr/>
        </p:nvCxnSpPr>
        <p:spPr bwMode="auto">
          <a:xfrm flipH="1" flipV="1">
            <a:off x="3311832" y="3068952"/>
            <a:ext cx="90012" cy="90012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Connettore 2 17"/>
          <p:cNvCxnSpPr/>
          <p:nvPr/>
        </p:nvCxnSpPr>
        <p:spPr bwMode="auto">
          <a:xfrm>
            <a:off x="3356838" y="1988809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CasellaDiTesto 18"/>
          <p:cNvSpPr txBox="1"/>
          <p:nvPr/>
        </p:nvSpPr>
        <p:spPr>
          <a:xfrm>
            <a:off x="353550" y="5049216"/>
            <a:ext cx="415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this case we can only measure a torque acting on the TM</a:t>
            </a:r>
            <a:endParaRPr lang="en-US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5251859" y="961003"/>
            <a:ext cx="30492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four mass torsion pendulum</a:t>
            </a:r>
            <a:endParaRPr lang="en-US" dirty="0"/>
          </a:p>
        </p:txBody>
      </p:sp>
      <p:sp>
        <p:nvSpPr>
          <p:cNvPr id="22" name="CasellaDiTesto 21"/>
          <p:cNvSpPr txBox="1"/>
          <p:nvPr/>
        </p:nvSpPr>
        <p:spPr>
          <a:xfrm>
            <a:off x="4794872" y="5050624"/>
            <a:ext cx="415592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 this case we can only measure a force acting on the TM </a:t>
            </a:r>
            <a:endParaRPr lang="en-US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1241556" y="3439037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</a:t>
            </a:r>
            <a:endParaRPr lang="en-US" dirty="0"/>
          </a:p>
        </p:txBody>
      </p:sp>
      <p:grpSp>
        <p:nvGrpSpPr>
          <p:cNvPr id="30726" name="Gruppo 30725"/>
          <p:cNvGrpSpPr/>
          <p:nvPr/>
        </p:nvGrpSpPr>
        <p:grpSpPr>
          <a:xfrm>
            <a:off x="5123482" y="1378755"/>
            <a:ext cx="3063412" cy="3040377"/>
            <a:chOff x="5123482" y="1378755"/>
            <a:chExt cx="3063412" cy="3040377"/>
          </a:xfrm>
        </p:grpSpPr>
        <p:sp>
          <p:nvSpPr>
            <p:cNvPr id="31" name="Cubo 30"/>
            <p:cNvSpPr/>
            <p:nvPr/>
          </p:nvSpPr>
          <p:spPr bwMode="auto">
            <a:xfrm>
              <a:off x="7002324" y="2348856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Cubo 33"/>
            <p:cNvSpPr/>
            <p:nvPr/>
          </p:nvSpPr>
          <p:spPr bwMode="auto">
            <a:xfrm>
              <a:off x="5292096" y="2978940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9" name="Per 28"/>
            <p:cNvSpPr/>
            <p:nvPr/>
          </p:nvSpPr>
          <p:spPr bwMode="auto">
            <a:xfrm rot="14778352">
              <a:off x="6061472" y="1943414"/>
              <a:ext cx="1332058" cy="2918787"/>
            </a:xfrm>
            <a:prstGeom prst="mathMultiply">
              <a:avLst>
                <a:gd name="adj1" fmla="val 4225"/>
              </a:avLst>
            </a:prstGeom>
            <a:solidFill>
              <a:srgbClr val="FFFF66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3" name="Cubo 32"/>
            <p:cNvSpPr/>
            <p:nvPr/>
          </p:nvSpPr>
          <p:spPr bwMode="auto">
            <a:xfrm>
              <a:off x="7452384" y="2978940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" name="Cubo 31"/>
            <p:cNvSpPr/>
            <p:nvPr/>
          </p:nvSpPr>
          <p:spPr bwMode="auto">
            <a:xfrm>
              <a:off x="5832168" y="3699036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0721" name="Connettore 1 30720"/>
            <p:cNvCxnSpPr/>
            <p:nvPr/>
          </p:nvCxnSpPr>
          <p:spPr bwMode="auto">
            <a:xfrm>
              <a:off x="6732288" y="1378755"/>
              <a:ext cx="0" cy="2050245"/>
            </a:xfrm>
            <a:prstGeom prst="lin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9" name="Arco 38"/>
            <p:cNvSpPr/>
            <p:nvPr/>
          </p:nvSpPr>
          <p:spPr bwMode="auto">
            <a:xfrm rot="10800000">
              <a:off x="6282228" y="1538748"/>
              <a:ext cx="900120" cy="476689"/>
            </a:xfrm>
            <a:prstGeom prst="arc">
              <a:avLst>
                <a:gd name="adj1" fmla="val 10697892"/>
                <a:gd name="adj2" fmla="val 0"/>
              </a:avLst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triangle" w="lg" len="lg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30725" name="Connettore 2 30724"/>
            <p:cNvCxnSpPr/>
            <p:nvPr/>
          </p:nvCxnSpPr>
          <p:spPr bwMode="auto">
            <a:xfrm>
              <a:off x="5123482" y="4064783"/>
              <a:ext cx="630084" cy="0"/>
            </a:xfrm>
            <a:prstGeom prst="straightConnector1">
              <a:avLst/>
            </a:prstGeom>
            <a:noFill/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lg" len="lg"/>
            </a:ln>
            <a:effectLst/>
          </p:spPr>
        </p:cxnSp>
      </p:grpSp>
      <p:cxnSp>
        <p:nvCxnSpPr>
          <p:cNvPr id="43" name="Connettore 2 42"/>
          <p:cNvCxnSpPr/>
          <p:nvPr/>
        </p:nvCxnSpPr>
        <p:spPr bwMode="auto">
          <a:xfrm flipH="1">
            <a:off x="2790353" y="3519012"/>
            <a:ext cx="521479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4" name="Connettore 2 43"/>
          <p:cNvCxnSpPr/>
          <p:nvPr/>
        </p:nvCxnSpPr>
        <p:spPr bwMode="auto">
          <a:xfrm>
            <a:off x="2700342" y="3699036"/>
            <a:ext cx="521478" cy="0"/>
          </a:xfrm>
          <a:prstGeom prst="straightConnector1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7" name="CasellaDiTesto 46"/>
          <p:cNvSpPr txBox="1"/>
          <p:nvPr/>
        </p:nvSpPr>
        <p:spPr>
          <a:xfrm>
            <a:off x="6702973" y="3879060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</a:t>
            </a:r>
            <a:endParaRPr lang="en-US" dirty="0"/>
          </a:p>
        </p:txBody>
      </p:sp>
      <p:sp>
        <p:nvSpPr>
          <p:cNvPr id="30729" name="CasellaDiTesto 30728"/>
          <p:cNvSpPr txBox="1"/>
          <p:nvPr/>
        </p:nvSpPr>
        <p:spPr>
          <a:xfrm>
            <a:off x="1933961" y="238518"/>
            <a:ext cx="5121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 smtClean="0">
                <a:solidFill>
                  <a:schemeClr val="accent2"/>
                </a:solidFill>
              </a:rPr>
              <a:t>Single stage torsion pendulum configurations</a:t>
            </a:r>
            <a:endParaRPr lang="en-US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62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uppo 26"/>
          <p:cNvGrpSpPr/>
          <p:nvPr/>
        </p:nvGrpSpPr>
        <p:grpSpPr>
          <a:xfrm>
            <a:off x="6552265" y="2348856"/>
            <a:ext cx="720096" cy="2070276"/>
            <a:chOff x="3491856" y="2708904"/>
            <a:chExt cx="720096" cy="2070276"/>
          </a:xfrm>
        </p:grpSpPr>
        <p:sp>
          <p:nvSpPr>
            <p:cNvPr id="28" name="Cubo 27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9" name="Connettore 1 28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CRIS 07/07/2016</a:t>
            </a:r>
            <a:endParaRPr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it-IT" smtClean="0"/>
              <a:t>L.Di Fiore</a:t>
            </a:r>
            <a:endParaRPr lang="en-US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40FD5-6FEA-4C2A-AD66-70275D310FE5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12" name="Arco 11"/>
          <p:cNvSpPr/>
          <p:nvPr/>
        </p:nvSpPr>
        <p:spPr bwMode="auto">
          <a:xfrm rot="10800000">
            <a:off x="5922181" y="1428705"/>
            <a:ext cx="900120" cy="476689"/>
          </a:xfrm>
          <a:prstGeom prst="arc">
            <a:avLst>
              <a:gd name="adj1" fmla="val 10697892"/>
              <a:gd name="adj2" fmla="val 0"/>
            </a:avLst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triangle" w="lg" len="lg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3" name="Connettore 2 12"/>
          <p:cNvCxnSpPr/>
          <p:nvPr/>
        </p:nvCxnSpPr>
        <p:spPr bwMode="auto">
          <a:xfrm>
            <a:off x="4662012" y="5319252"/>
            <a:ext cx="630084" cy="0"/>
          </a:xfrm>
          <a:prstGeom prst="straightConnector1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20" name="Gruppo 19"/>
          <p:cNvGrpSpPr/>
          <p:nvPr/>
        </p:nvGrpSpPr>
        <p:grpSpPr>
          <a:xfrm>
            <a:off x="5112073" y="2888928"/>
            <a:ext cx="720096" cy="2070276"/>
            <a:chOff x="3491856" y="2708904"/>
            <a:chExt cx="720096" cy="2070276"/>
          </a:xfrm>
        </p:grpSpPr>
        <p:sp>
          <p:nvSpPr>
            <p:cNvPr id="7" name="Cubo 6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17" name="Connettore 1 16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Gruppo 20"/>
          <p:cNvGrpSpPr/>
          <p:nvPr/>
        </p:nvGrpSpPr>
        <p:grpSpPr>
          <a:xfrm>
            <a:off x="5472121" y="3609024"/>
            <a:ext cx="720096" cy="2070276"/>
            <a:chOff x="3491856" y="2708904"/>
            <a:chExt cx="720096" cy="2070276"/>
          </a:xfrm>
        </p:grpSpPr>
        <p:sp>
          <p:nvSpPr>
            <p:cNvPr id="22" name="Cubo 21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3" name="Connettore 1 22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127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Gruppo 23"/>
          <p:cNvGrpSpPr/>
          <p:nvPr/>
        </p:nvGrpSpPr>
        <p:grpSpPr>
          <a:xfrm>
            <a:off x="6912313" y="2888928"/>
            <a:ext cx="720096" cy="2070276"/>
            <a:chOff x="3491856" y="2708904"/>
            <a:chExt cx="720096" cy="2070276"/>
          </a:xfrm>
        </p:grpSpPr>
        <p:sp>
          <p:nvSpPr>
            <p:cNvPr id="25" name="Cubo 24"/>
            <p:cNvSpPr/>
            <p:nvPr/>
          </p:nvSpPr>
          <p:spPr bwMode="auto">
            <a:xfrm>
              <a:off x="3491856" y="4059084"/>
              <a:ext cx="720096" cy="720096"/>
            </a:xfrm>
            <a:prstGeom prst="cube">
              <a:avLst>
                <a:gd name="adj" fmla="val 31949"/>
              </a:avLst>
            </a:prstGeom>
            <a:gradFill flip="none" rotWithShape="1">
              <a:gsLst>
                <a:gs pos="98000">
                  <a:schemeClr val="accent1">
                    <a:tint val="44500"/>
                    <a:satMod val="160000"/>
                    <a:alpha val="68000"/>
                    <a:lumMod val="0"/>
                    <a:lumOff val="100000"/>
                  </a:schemeClr>
                </a:gs>
                <a:gs pos="8000">
                  <a:srgbClr val="FFFF00"/>
                </a:gs>
              </a:gsLst>
              <a:lin ang="0" scaled="1"/>
              <a:tileRect/>
            </a:gra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sp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0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cxnSp>
          <p:nvCxnSpPr>
            <p:cNvPr id="26" name="Connettore 1 25"/>
            <p:cNvCxnSpPr/>
            <p:nvPr/>
          </p:nvCxnSpPr>
          <p:spPr bwMode="auto">
            <a:xfrm>
              <a:off x="3851904" y="2708904"/>
              <a:ext cx="0" cy="1440192"/>
            </a:xfrm>
            <a:prstGeom prst="line">
              <a:avLst/>
            </a:prstGeom>
            <a:noFill/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8" name="Per 7"/>
          <p:cNvSpPr/>
          <p:nvPr/>
        </p:nvSpPr>
        <p:spPr bwMode="auto">
          <a:xfrm rot="14778352">
            <a:off x="5614736" y="1241280"/>
            <a:ext cx="1512003" cy="3271669"/>
          </a:xfrm>
          <a:prstGeom prst="mathMultiply">
            <a:avLst>
              <a:gd name="adj1" fmla="val 8916"/>
            </a:avLst>
          </a:prstGeom>
          <a:solidFill>
            <a:srgbClr val="FFFF6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1" name="Connettore 1 10"/>
          <p:cNvCxnSpPr/>
          <p:nvPr/>
        </p:nvCxnSpPr>
        <p:spPr bwMode="auto">
          <a:xfrm>
            <a:off x="6372241" y="818652"/>
            <a:ext cx="0" cy="2050245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0" name="CasellaDiTesto 29"/>
          <p:cNvSpPr txBox="1"/>
          <p:nvPr/>
        </p:nvSpPr>
        <p:spPr>
          <a:xfrm>
            <a:off x="6342926" y="5336312"/>
            <a:ext cx="5693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TM</a:t>
            </a:r>
            <a:endParaRPr lang="en-US" dirty="0"/>
          </a:p>
        </p:txBody>
      </p:sp>
      <p:sp>
        <p:nvSpPr>
          <p:cNvPr id="32" name="CasellaDiTesto 31"/>
          <p:cNvSpPr txBox="1"/>
          <p:nvPr/>
        </p:nvSpPr>
        <p:spPr>
          <a:xfrm>
            <a:off x="521460" y="1074761"/>
            <a:ext cx="44555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a two stages torsion pendulum we can get two soft DOFs</a:t>
            </a:r>
          </a:p>
          <a:p>
            <a:endParaRPr lang="en-US" dirty="0"/>
          </a:p>
          <a:p>
            <a:r>
              <a:rPr lang="en-US" dirty="0" smtClean="0"/>
              <a:t>in this case we can measure both </a:t>
            </a:r>
            <a:r>
              <a:rPr lang="en-US" dirty="0" smtClean="0">
                <a:solidFill>
                  <a:srgbClr val="FF0000"/>
                </a:solidFill>
              </a:rPr>
              <a:t>force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3" name="CasellaDiTesto 32"/>
          <p:cNvSpPr txBox="1"/>
          <p:nvPr/>
        </p:nvSpPr>
        <p:spPr>
          <a:xfrm>
            <a:off x="1810943" y="280425"/>
            <a:ext cx="44903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chemeClr val="accent2"/>
                </a:solidFill>
              </a:rPr>
              <a:t>Principle of operation of PETER</a:t>
            </a:r>
            <a:endParaRPr lang="en-US" sz="2400" b="1" u="sng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15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2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10674</TotalTime>
  <Words>2113</Words>
  <Application>Microsoft Office PowerPoint</Application>
  <PresentationFormat>Presentazione su schermo (4:3)</PresentationFormat>
  <Paragraphs>353</Paragraphs>
  <Slides>35</Slides>
  <Notes>5</Notes>
  <HiddenSlides>0</HiddenSlides>
  <MMClips>0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35</vt:i4>
      </vt:variant>
    </vt:vector>
  </HeadingPairs>
  <TitlesOfParts>
    <vt:vector size="37" baseType="lpstr">
      <vt:lpstr>Default Design</vt:lpstr>
      <vt:lpstr>Personalizza struttura</vt:lpstr>
      <vt:lpstr>A two-stage torsion pendulum for ground testing free fall conditions on two degrees of freedom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Luciano</dc:creator>
  <cp:lastModifiedBy>Luciano</cp:lastModifiedBy>
  <cp:revision>340</cp:revision>
  <dcterms:created xsi:type="dcterms:W3CDTF">1601-01-01T00:00:00Z</dcterms:created>
  <dcterms:modified xsi:type="dcterms:W3CDTF">2016-07-07T12:32:09Z</dcterms:modified>
</cp:coreProperties>
</file>