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8" r:id="rId4"/>
    <p:sldId id="339" r:id="rId5"/>
    <p:sldId id="340" r:id="rId6"/>
    <p:sldId id="343" r:id="rId7"/>
    <p:sldId id="344" r:id="rId8"/>
    <p:sldId id="309" r:id="rId9"/>
    <p:sldId id="352" r:id="rId10"/>
    <p:sldId id="342" r:id="rId11"/>
    <p:sldId id="349" r:id="rId12"/>
    <p:sldId id="350" r:id="rId13"/>
    <p:sldId id="358" r:id="rId14"/>
    <p:sldId id="351" r:id="rId15"/>
    <p:sldId id="341" r:id="rId16"/>
    <p:sldId id="356" r:id="rId17"/>
    <p:sldId id="360" r:id="rId18"/>
    <p:sldId id="348" r:id="rId19"/>
    <p:sldId id="357" r:id="rId20"/>
    <p:sldId id="355" r:id="rId21"/>
    <p:sldId id="316" r:id="rId22"/>
    <p:sldId id="354" r:id="rId23"/>
    <p:sldId id="345" r:id="rId24"/>
    <p:sldId id="347" r:id="rId25"/>
    <p:sldId id="359" r:id="rId2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C3FF"/>
    <a:srgbClr val="E2FF0A"/>
    <a:srgbClr val="650DFF"/>
    <a:srgbClr val="1CFF05"/>
    <a:srgbClr val="0CDBFF"/>
    <a:srgbClr val="136AFF"/>
    <a:srgbClr val="FF085F"/>
    <a:srgbClr val="CFCF00"/>
    <a:srgbClr val="A3C7CF"/>
    <a:srgbClr val="26F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2" autoAdjust="0"/>
    <p:restoredTop sz="85421" autoAdjust="0"/>
  </p:normalViewPr>
  <p:slideViewPr>
    <p:cSldViewPr snapToGrid="0" snapToObjects="1">
      <p:cViewPr>
        <p:scale>
          <a:sx n="110" d="100"/>
          <a:sy n="110" d="100"/>
        </p:scale>
        <p:origin x="-328" y="10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3635B-9E02-554C-A5A6-B62A6EBE31B5}" type="datetimeFigureOut">
              <a:rPr lang="it-IT" smtClean="0"/>
              <a:t>07/07/16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97DE6-FD30-4944-8A0B-A59EEBE8DFB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432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err="1" smtClean="0"/>
              <a:t>Rapid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development</a:t>
            </a:r>
            <a:r>
              <a:rPr lang="it-IT" b="1" baseline="0" dirty="0" smtClean="0"/>
              <a:t> of </a:t>
            </a:r>
            <a:r>
              <a:rPr lang="it-IT" b="1" baseline="0" dirty="0" err="1" smtClean="0"/>
              <a:t>collaborations</a:t>
            </a:r>
            <a:r>
              <a:rPr lang="it-IT" b="1" baseline="0" dirty="0" smtClean="0"/>
              <a:t>, </a:t>
            </a:r>
            <a:r>
              <a:rPr lang="it-IT" b="1" baseline="0" dirty="0" err="1" smtClean="0"/>
              <a:t>tools</a:t>
            </a:r>
            <a:r>
              <a:rPr lang="it-IT" b="1" baseline="0" dirty="0" smtClean="0"/>
              <a:t> and </a:t>
            </a:r>
            <a:r>
              <a:rPr lang="it-IT" b="1" baseline="0" dirty="0" err="1" smtClean="0"/>
              <a:t>resources</a:t>
            </a:r>
            <a:r>
              <a:rPr lang="it-IT" b="1" baseline="0" dirty="0" smtClean="0"/>
              <a:t> for </a:t>
            </a:r>
            <a:r>
              <a:rPr lang="it-IT" b="1" baseline="0" dirty="0" err="1" smtClean="0"/>
              <a:t>hunting</a:t>
            </a:r>
            <a:r>
              <a:rPr lang="it-IT" b="1" baseline="0" dirty="0" smtClean="0"/>
              <a:t> of EM </a:t>
            </a:r>
            <a:r>
              <a:rPr lang="it-IT" b="1" baseline="0" dirty="0" err="1" smtClean="0"/>
              <a:t>counterparts</a:t>
            </a:r>
            <a:r>
              <a:rPr lang="it-IT" b="1" baseline="0" dirty="0" smtClean="0"/>
              <a:t>. </a:t>
            </a:r>
          </a:p>
          <a:p>
            <a:r>
              <a:rPr lang="it-IT" b="1" baseline="0" dirty="0" smtClean="0"/>
              <a:t>Talk </a:t>
            </a:r>
            <a:r>
              <a:rPr lang="it-IT" b="1" baseline="0" dirty="0" err="1" smtClean="0"/>
              <a:t>is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mostly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based</a:t>
            </a:r>
            <a:r>
              <a:rPr lang="it-IT" b="1" baseline="0" dirty="0" smtClean="0"/>
              <a:t> on soft-gamma </a:t>
            </a:r>
            <a:r>
              <a:rPr lang="it-IT" b="1" baseline="0" dirty="0" err="1" smtClean="0"/>
              <a:t>ray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searches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97DE6-FD30-4944-8A0B-A59EEBE8DFB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993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smtClean="0"/>
              <a:t>25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observing</a:t>
            </a:r>
            <a:r>
              <a:rPr lang="it-IT" b="1" baseline="0" dirty="0" smtClean="0"/>
              <a:t> teams </a:t>
            </a:r>
            <a:r>
              <a:rPr lang="it-IT" b="1" baseline="0" dirty="0" err="1" smtClean="0"/>
              <a:t>have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searched</a:t>
            </a:r>
            <a:r>
              <a:rPr lang="it-IT" b="1" baseline="0" dirty="0" smtClean="0"/>
              <a:t> the </a:t>
            </a:r>
            <a:r>
              <a:rPr lang="it-IT" b="1" baseline="0" dirty="0" err="1" smtClean="0"/>
              <a:t>astrophysical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counterpart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spanning</a:t>
            </a:r>
            <a:r>
              <a:rPr lang="it-IT" b="1" baseline="0" dirty="0" smtClean="0"/>
              <a:t> the </a:t>
            </a:r>
            <a:r>
              <a:rPr lang="it-IT" b="1" baseline="0" dirty="0" err="1" smtClean="0"/>
              <a:t>whole</a:t>
            </a:r>
            <a:r>
              <a:rPr lang="it-IT" b="1" baseline="0" dirty="0" smtClean="0"/>
              <a:t> EM </a:t>
            </a:r>
            <a:r>
              <a:rPr lang="it-IT" b="1" baseline="0" err="1" smtClean="0"/>
              <a:t>spectrum</a:t>
            </a:r>
            <a:r>
              <a:rPr lang="it-IT" b="1" baseline="0" smtClean="0"/>
              <a:t>. Gamma 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D51AA-E97E-7A4D-9E1A-1E560490069D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6428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6C796-BAF1-994A-85DC-A6ED50BF366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53E7D-8716-B64F-B9E6-8500F719A4F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960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B249-3F5B-F349-9C9D-004409099557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639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fluence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limit is ~1.5x10-7 erg cm</a:t>
            </a:r>
            <a:r>
              <a:rPr lang="en-US" b="1" baseline="300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1s burst</a:t>
            </a:r>
          </a:p>
          <a:p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O2:</a:t>
            </a:r>
            <a:r>
              <a:rPr lang="en-US" b="1" baseline="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of a few in sensitivity better than O1;</a:t>
            </a:r>
            <a:r>
              <a:rPr lang="en-US" b="1" baseline="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baseline="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Rates </a:t>
            </a:r>
            <a:r>
              <a:rPr lang="en-US" b="1" baseline="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</a:t>
            </a:r>
            <a:r>
              <a:rPr lang="en-US" b="1" baseline="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eventi</a:t>
            </a:r>
            <a:r>
              <a:rPr lang="en-US" b="1" baseline="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previsti</a:t>
            </a:r>
            <a:r>
              <a:rPr lang="en-US" b="1" baseline="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lang="en-US" b="1" baseline="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5-500/</a:t>
            </a:r>
            <a:r>
              <a:rPr lang="en-US" b="1" baseline="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campagna</a:t>
            </a:r>
            <a:r>
              <a:rPr lang="en-US" b="1" baseline="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baseline="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dipende</a:t>
            </a:r>
            <a:r>
              <a:rPr lang="en-US" b="1" baseline="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b="1" baseline="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</a:t>
            </a:r>
            <a:endParaRPr lang="it-IT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6C796-BAF1-994A-85DC-A6ED50BF366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Cubesats</a:t>
            </a:r>
            <a:r>
              <a:rPr lang="it-IT" smtClean="0"/>
              <a:t> con Gps</a:t>
            </a:r>
            <a:r>
              <a:rPr lang="it-IT" dirty="0" smtClean="0"/>
              <a:t> fino 10ns di </a:t>
            </a:r>
            <a:r>
              <a:rPr lang="it-IT" dirty="0" err="1" smtClean="0"/>
              <a:t>ris.temporale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D51AA-E97E-7A4D-9E1A-1E560490069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79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6C796-BAF1-994A-85DC-A6ED50BF366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6C796-BAF1-994A-85DC-A6ED50BF366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97DE6-FD30-4944-8A0B-A59EEBE8DFB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347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97DE6-FD30-4944-8A0B-A59EEBE8DFB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821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err="1" smtClean="0"/>
              <a:t>Let’s</a:t>
            </a:r>
            <a:r>
              <a:rPr lang="it-IT" b="1" dirty="0" smtClean="0"/>
              <a:t> </a:t>
            </a:r>
            <a:r>
              <a:rPr lang="it-IT" b="1" dirty="0" err="1" smtClean="0"/>
              <a:t>see</a:t>
            </a:r>
            <a:r>
              <a:rPr lang="it-IT" b="1" dirty="0" smtClean="0"/>
              <a:t> </a:t>
            </a:r>
            <a:r>
              <a:rPr lang="it-IT" b="1" dirty="0" err="1" smtClean="0"/>
              <a:t>briefly</a:t>
            </a:r>
            <a:r>
              <a:rPr lang="it-IT" b="1" dirty="0" smtClean="0"/>
              <a:t> </a:t>
            </a:r>
            <a:r>
              <a:rPr lang="it-IT" b="1" dirty="0" err="1" smtClean="0"/>
              <a:t>how</a:t>
            </a:r>
            <a:r>
              <a:rPr lang="it-IT" b="1" dirty="0" smtClean="0"/>
              <a:t> INTEGRAL </a:t>
            </a:r>
            <a:r>
              <a:rPr lang="it-IT" b="1" dirty="0" err="1" smtClean="0"/>
              <a:t>works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97DE6-FD30-4944-8A0B-A59EEBE8DFB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194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6C796-BAF1-994A-85DC-A6ED50BF366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smtClean="0"/>
              <a:t>INTEGRAL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is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also</a:t>
            </a:r>
            <a:r>
              <a:rPr lang="it-IT" b="1" baseline="0" dirty="0" smtClean="0"/>
              <a:t> a </a:t>
            </a:r>
            <a:r>
              <a:rPr lang="it-IT" b="1" baseline="0" dirty="0" err="1" smtClean="0"/>
              <a:t>true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all-sky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transient</a:t>
            </a:r>
            <a:r>
              <a:rPr lang="it-IT" b="1" baseline="0" dirty="0" smtClean="0"/>
              <a:t> monitor in gamma-</a:t>
            </a:r>
            <a:r>
              <a:rPr lang="it-IT" b="1" baseline="0" dirty="0" err="1" smtClean="0"/>
              <a:t>rays</a:t>
            </a:r>
            <a:r>
              <a:rPr lang="it-IT" b="1" baseline="0" dirty="0" smtClean="0"/>
              <a:t>. The </a:t>
            </a:r>
            <a:r>
              <a:rPr lang="it-IT" b="1" baseline="0" dirty="0" err="1" smtClean="0"/>
              <a:t>thick</a:t>
            </a:r>
            <a:r>
              <a:rPr lang="it-IT" b="1" baseline="0" dirty="0" smtClean="0"/>
              <a:t> BGO </a:t>
            </a:r>
            <a:r>
              <a:rPr lang="it-IT" b="1" baseline="0" dirty="0" err="1" smtClean="0"/>
              <a:t>shielding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around</a:t>
            </a:r>
            <a:r>
              <a:rPr lang="it-IT" b="1" baseline="0" dirty="0" smtClean="0"/>
              <a:t> the SPI detector </a:t>
            </a:r>
            <a:r>
              <a:rPr lang="it-IT" b="1" baseline="0" dirty="0" err="1" smtClean="0"/>
              <a:t>is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routinely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used</a:t>
            </a:r>
            <a:r>
              <a:rPr lang="it-IT" b="1" baseline="0" dirty="0" smtClean="0"/>
              <a:t> to </a:t>
            </a:r>
            <a:r>
              <a:rPr lang="it-IT" b="1" baseline="0" dirty="0" err="1" smtClean="0"/>
              <a:t>detect</a:t>
            </a:r>
            <a:r>
              <a:rPr lang="it-IT" b="1" baseline="0" dirty="0" smtClean="0"/>
              <a:t> gamma-</a:t>
            </a:r>
            <a:r>
              <a:rPr lang="it-IT" b="1" baseline="0" dirty="0" err="1" smtClean="0"/>
              <a:t>ray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bursts</a:t>
            </a:r>
            <a:r>
              <a:rPr lang="it-IT" b="1" baseline="0" dirty="0" smtClean="0"/>
              <a:t> and a </a:t>
            </a:r>
            <a:r>
              <a:rPr lang="it-IT" b="1" baseline="0" dirty="0" err="1" smtClean="0"/>
              <a:t>burst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alert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system</a:t>
            </a:r>
            <a:r>
              <a:rPr lang="it-IT" b="1" baseline="0" dirty="0" smtClean="0"/>
              <a:t> –IBAS- </a:t>
            </a:r>
            <a:r>
              <a:rPr lang="it-IT" b="1" baseline="0" dirty="0" err="1" smtClean="0"/>
              <a:t>is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running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all</a:t>
            </a:r>
            <a:r>
              <a:rPr lang="it-IT" b="1" baseline="0" dirty="0" smtClean="0"/>
              <a:t> the time. In </a:t>
            </a:r>
            <a:r>
              <a:rPr lang="it-IT" b="1" baseline="0" dirty="0" err="1" smtClean="0"/>
              <a:t>addtion</a:t>
            </a:r>
            <a:r>
              <a:rPr lang="it-IT" b="1" baseline="0" dirty="0" smtClean="0"/>
              <a:t> the 3cm </a:t>
            </a:r>
            <a:r>
              <a:rPr lang="it-IT" b="1" baseline="0" dirty="0" err="1" smtClean="0"/>
              <a:t>thick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PICsit</a:t>
            </a:r>
            <a:r>
              <a:rPr lang="it-IT" b="1" baseline="0" dirty="0" smtClean="0"/>
              <a:t> detector array can be </a:t>
            </a:r>
            <a:r>
              <a:rPr lang="it-IT" b="1" baseline="0" dirty="0" err="1" smtClean="0"/>
              <a:t>used</a:t>
            </a:r>
            <a:r>
              <a:rPr lang="it-IT" b="1" baseline="0" dirty="0" smtClean="0"/>
              <a:t> to </a:t>
            </a:r>
            <a:r>
              <a:rPr lang="it-IT" b="1" baseline="0" dirty="0" err="1" smtClean="0"/>
              <a:t>detect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transients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outside</a:t>
            </a:r>
            <a:r>
              <a:rPr lang="it-IT" b="1" baseline="0" dirty="0" smtClean="0"/>
              <a:t> the IBIS FOV.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97DE6-FD30-4944-8A0B-A59EEBE8DFB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290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53E7D-8716-B64F-B9E6-8500F719A4F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960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Why do we search</a:t>
            </a:r>
            <a:r>
              <a:rPr lang="en-US" b="1" baseline="0" dirty="0" smtClean="0"/>
              <a:t> for EM counterparts? What do we expect to observe?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6C796-BAF1-994A-85DC-A6ED50BF366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73DE-FDBE-044B-991C-A1046141212B}" type="datetimeFigureOut">
              <a:rPr lang="it-IT" smtClean="0"/>
              <a:t>07/07/16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1129-8AE2-414D-A11A-E70AA405F7B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2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73DE-FDBE-044B-991C-A1046141212B}" type="datetimeFigureOut">
              <a:rPr lang="it-IT" smtClean="0"/>
              <a:t>07/07/16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1129-8AE2-414D-A11A-E70AA405F7B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26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73DE-FDBE-044B-991C-A1046141212B}" type="datetimeFigureOut">
              <a:rPr lang="it-IT" smtClean="0"/>
              <a:t>07/07/16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1129-8AE2-414D-A11A-E70AA405F7B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88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547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270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0531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968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0364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330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636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42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73DE-FDBE-044B-991C-A1046141212B}" type="datetimeFigureOut">
              <a:rPr lang="it-IT" smtClean="0"/>
              <a:t>07/07/16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1129-8AE2-414D-A11A-E70AA405F7B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146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79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24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229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471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374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78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900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811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10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445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73DE-FDBE-044B-991C-A1046141212B}" type="datetimeFigureOut">
              <a:rPr lang="it-IT" smtClean="0"/>
              <a:t>07/07/16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1129-8AE2-414D-A11A-E70AA405F7B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102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167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100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138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712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73DE-FDBE-044B-991C-A1046141212B}" type="datetimeFigureOut">
              <a:rPr lang="it-IT" smtClean="0"/>
              <a:t>07/07/16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1129-8AE2-414D-A11A-E70AA405F7B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804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73DE-FDBE-044B-991C-A1046141212B}" type="datetimeFigureOut">
              <a:rPr lang="it-IT" smtClean="0"/>
              <a:t>07/07/16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1129-8AE2-414D-A11A-E70AA405F7B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78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73DE-FDBE-044B-991C-A1046141212B}" type="datetimeFigureOut">
              <a:rPr lang="it-IT" smtClean="0"/>
              <a:t>07/07/16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1129-8AE2-414D-A11A-E70AA405F7B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03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73DE-FDBE-044B-991C-A1046141212B}" type="datetimeFigureOut">
              <a:rPr lang="it-IT" smtClean="0"/>
              <a:t>07/07/16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1129-8AE2-414D-A11A-E70AA405F7B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5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73DE-FDBE-044B-991C-A1046141212B}" type="datetimeFigureOut">
              <a:rPr lang="it-IT" smtClean="0"/>
              <a:t>07/07/16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1129-8AE2-414D-A11A-E70AA405F7B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54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73DE-FDBE-044B-991C-A1046141212B}" type="datetimeFigureOut">
              <a:rPr lang="it-IT" smtClean="0"/>
              <a:t>07/07/16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1129-8AE2-414D-A11A-E70AA405F7B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47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B73DE-FDBE-044B-991C-A1046141212B}" type="datetimeFigureOut">
              <a:rPr lang="it-IT" smtClean="0"/>
              <a:t>07/07/16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31129-8AE2-414D-A11A-E70AA405F7B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4059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200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D05F0-0AE0-D448-B746-FA8C319515A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62A88-DC65-ED40-94C9-3D17460769E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87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7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8467" y="0"/>
            <a:ext cx="9216351" cy="6854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60988" y="1011189"/>
            <a:ext cx="9144000" cy="6097604"/>
          </a:xfrm>
          <a:prstGeom prst="rect">
            <a:avLst/>
          </a:prstGeom>
          <a:effectLst>
            <a:softEdge rad="1219200"/>
          </a:effectLst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29929" y="2180597"/>
            <a:ext cx="8057445" cy="3847294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11FF80"/>
                </a:solidFill>
                <a:latin typeface="Bookman Old Style"/>
                <a:cs typeface="Bookman Old Style"/>
              </a:rPr>
              <a:t>Lorenzo Natalucci</a:t>
            </a:r>
            <a:r>
              <a:rPr lang="it-IT" sz="2800" dirty="0" smtClean="0">
                <a:solidFill>
                  <a:srgbClr val="03C3FF"/>
                </a:solidFill>
                <a:latin typeface="Bookman Old Style"/>
                <a:cs typeface="Bookman Old Style"/>
              </a:rPr>
              <a:t>*</a:t>
            </a:r>
            <a:r>
              <a:rPr lang="it-IT" sz="2800" dirty="0" smtClean="0">
                <a:solidFill>
                  <a:srgbClr val="11FF80"/>
                </a:solidFill>
                <a:latin typeface="Bookman Old Style"/>
                <a:cs typeface="Bookman Old Style"/>
              </a:rPr>
              <a:t>, Pietro </a:t>
            </a:r>
            <a:r>
              <a:rPr lang="it-IT" sz="2800" dirty="0" err="1" smtClean="0">
                <a:solidFill>
                  <a:srgbClr val="11FF80"/>
                </a:solidFill>
                <a:latin typeface="Bookman Old Style"/>
                <a:cs typeface="Bookman Old Style"/>
              </a:rPr>
              <a:t>Ubertini</a:t>
            </a:r>
            <a:r>
              <a:rPr lang="it-IT" sz="2800" dirty="0" smtClean="0">
                <a:solidFill>
                  <a:srgbClr val="11FF80"/>
                </a:solidFill>
                <a:latin typeface="Bookman Old Style"/>
                <a:cs typeface="Bookman Old Style"/>
              </a:rPr>
              <a:t>, Angela Bazzano, Sandro </a:t>
            </a:r>
            <a:r>
              <a:rPr lang="it-IT" sz="2800" dirty="0" err="1" smtClean="0">
                <a:solidFill>
                  <a:srgbClr val="11FF80"/>
                </a:solidFill>
                <a:latin typeface="Bookman Old Style"/>
                <a:cs typeface="Bookman Old Style"/>
              </a:rPr>
              <a:t>Mereghetti</a:t>
            </a:r>
            <a:r>
              <a:rPr lang="it-IT" sz="2800" dirty="0" smtClean="0">
                <a:solidFill>
                  <a:srgbClr val="11FF80"/>
                </a:solidFill>
                <a:latin typeface="Bookman Old Style"/>
                <a:cs typeface="Bookman Old Style"/>
              </a:rPr>
              <a:t>, Carlo Ferrigno, Erik </a:t>
            </a:r>
            <a:r>
              <a:rPr lang="it-IT" sz="2800" dirty="0" err="1" smtClean="0">
                <a:solidFill>
                  <a:srgbClr val="11FF80"/>
                </a:solidFill>
                <a:latin typeface="Bookman Old Style"/>
                <a:cs typeface="Bookman Old Style"/>
              </a:rPr>
              <a:t>Kuulkers</a:t>
            </a:r>
            <a:r>
              <a:rPr lang="it-IT" sz="2800" dirty="0" smtClean="0">
                <a:solidFill>
                  <a:srgbClr val="11FF80"/>
                </a:solidFill>
                <a:latin typeface="Bookman Old Style"/>
                <a:cs typeface="Bookman Old Style"/>
              </a:rPr>
              <a:t>, Volodymyr </a:t>
            </a:r>
            <a:r>
              <a:rPr lang="it-IT" sz="2800" dirty="0" err="1" smtClean="0">
                <a:solidFill>
                  <a:srgbClr val="11FF80"/>
                </a:solidFill>
                <a:latin typeface="Bookman Old Style"/>
                <a:cs typeface="Bookman Old Style"/>
              </a:rPr>
              <a:t>Savchenko</a:t>
            </a:r>
            <a:r>
              <a:rPr lang="it-IT" sz="2800" dirty="0" smtClean="0">
                <a:solidFill>
                  <a:srgbClr val="11FF80"/>
                </a:solidFill>
                <a:latin typeface="Bookman Old Style"/>
                <a:cs typeface="Bookman Old Style"/>
              </a:rPr>
              <a:t> </a:t>
            </a:r>
            <a:endParaRPr lang="it-IT" sz="1800" dirty="0" smtClean="0">
              <a:solidFill>
                <a:srgbClr val="0CDBFF"/>
              </a:solidFill>
              <a:latin typeface="Bookman Old Style"/>
              <a:cs typeface="Bookman Old Style"/>
            </a:endParaRPr>
          </a:p>
          <a:p>
            <a:r>
              <a:rPr lang="it-IT" sz="2800" dirty="0">
                <a:solidFill>
                  <a:srgbClr val="0CDBFF"/>
                </a:solidFill>
                <a:latin typeface="Bookman Old Style"/>
                <a:cs typeface="Bookman Old Style"/>
              </a:rPr>
              <a:t>*</a:t>
            </a:r>
            <a:r>
              <a:rPr lang="it-IT" sz="1800" dirty="0" smtClean="0">
                <a:solidFill>
                  <a:srgbClr val="0CDBFF"/>
                </a:solidFill>
                <a:latin typeface="Bookman Old Style"/>
                <a:cs typeface="Bookman Old Style"/>
              </a:rPr>
              <a:t>Istituto di Astrofisica e Planetologia Spaziali, INAF, Rome, </a:t>
            </a:r>
            <a:r>
              <a:rPr lang="it-IT" sz="1800" dirty="0" err="1" smtClean="0">
                <a:solidFill>
                  <a:srgbClr val="0CDBFF"/>
                </a:solidFill>
                <a:latin typeface="Bookman Old Style"/>
                <a:cs typeface="Bookman Old Style"/>
              </a:rPr>
              <a:t>Italy</a:t>
            </a:r>
            <a:endParaRPr lang="it-IT" sz="1800" dirty="0">
              <a:solidFill>
                <a:srgbClr val="0CDBFF"/>
              </a:solidFill>
              <a:latin typeface="Bookman Old Style"/>
              <a:cs typeface="Bookman Old Style"/>
            </a:endParaRPr>
          </a:p>
          <a:p>
            <a:endParaRPr lang="it-IT" sz="2800" dirty="0" smtClean="0">
              <a:solidFill>
                <a:srgbClr val="11FF80"/>
              </a:solidFill>
              <a:latin typeface="Bookman Old Style"/>
              <a:cs typeface="Bookman Old Style"/>
            </a:endParaRPr>
          </a:p>
          <a:p>
            <a:r>
              <a:rPr lang="it-IT" sz="2800" dirty="0" smtClean="0">
                <a:solidFill>
                  <a:srgbClr val="11FF80"/>
                </a:solidFill>
                <a:latin typeface="Bookman Old Style"/>
                <a:cs typeface="Bookman Old Style"/>
              </a:rPr>
              <a:t>on </a:t>
            </a:r>
            <a:r>
              <a:rPr lang="it-IT" sz="2800" dirty="0" err="1" smtClean="0">
                <a:solidFill>
                  <a:srgbClr val="11FF80"/>
                </a:solidFill>
                <a:latin typeface="Bookman Old Style"/>
                <a:cs typeface="Bookman Old Style"/>
              </a:rPr>
              <a:t>behalf</a:t>
            </a:r>
            <a:r>
              <a:rPr lang="it-IT" sz="2800" dirty="0" smtClean="0">
                <a:solidFill>
                  <a:srgbClr val="11FF80"/>
                </a:solidFill>
                <a:latin typeface="Bookman Old Style"/>
                <a:cs typeface="Bookman Old Style"/>
              </a:rPr>
              <a:t> of the INTEGRAL GW Team</a:t>
            </a:r>
          </a:p>
          <a:p>
            <a:r>
              <a:rPr lang="nl-NL" sz="1800" dirty="0" err="1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  <a:t>Ligo</a:t>
            </a:r>
            <a:r>
              <a:rPr lang="nl-NL" sz="1800" dirty="0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  <a:t>-Virgo </a:t>
            </a:r>
            <a:r>
              <a:rPr lang="nl-NL" sz="1800" dirty="0" err="1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  <a:t>MoU</a:t>
            </a:r>
            <a:r>
              <a:rPr lang="nl-NL" sz="1800" dirty="0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  <a:t> 5/4/</a:t>
            </a:r>
            <a:r>
              <a:rPr lang="nl-NL" sz="1800" dirty="0" smtClean="0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  <a:t>2014</a:t>
            </a:r>
          </a:p>
          <a:p>
            <a:endParaRPr lang="it-IT" sz="2100" dirty="0">
              <a:solidFill>
                <a:srgbClr val="0CDBFF"/>
              </a:solidFill>
              <a:latin typeface="Bookman Old Style"/>
              <a:cs typeface="Bookman Old Style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7818" y="776311"/>
            <a:ext cx="8927715" cy="1343393"/>
          </a:xfrm>
        </p:spPr>
        <p:txBody>
          <a:bodyPr>
            <a:normAutofit fontScale="90000"/>
          </a:bodyPr>
          <a:lstStyle/>
          <a:p>
            <a:r>
              <a:rPr lang="it-IT" sz="3600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Perspectives</a:t>
            </a:r>
            <a:r>
              <a:rPr lang="it-IT" sz="3600" dirty="0" smtClean="0">
                <a:solidFill>
                  <a:srgbClr val="FFFF00"/>
                </a:solidFill>
                <a:latin typeface="Century Gothic"/>
                <a:cs typeface="Century Gothic"/>
              </a:rPr>
              <a:t> for </a:t>
            </a:r>
            <a:r>
              <a:rPr lang="it-IT" sz="3600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detection</a:t>
            </a:r>
            <a:r>
              <a:rPr lang="it-IT" sz="3600" dirty="0" smtClean="0">
                <a:solidFill>
                  <a:srgbClr val="FFFF00"/>
                </a:solidFill>
                <a:latin typeface="Century Gothic"/>
                <a:cs typeface="Century Gothic"/>
              </a:rPr>
              <a:t> of gamma-</a:t>
            </a:r>
            <a:r>
              <a:rPr lang="it-IT" sz="3600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ray</a:t>
            </a:r>
            <a:r>
              <a:rPr lang="it-IT" sz="3600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counterparts</a:t>
            </a:r>
            <a:r>
              <a:rPr lang="it-IT" sz="3600" dirty="0" smtClean="0">
                <a:solidFill>
                  <a:srgbClr val="FFFF00"/>
                </a:solidFill>
                <a:latin typeface="Century Gothic"/>
                <a:cs typeface="Century Gothic"/>
              </a:rPr>
              <a:t> of </a:t>
            </a:r>
            <a:r>
              <a:rPr lang="it-IT" sz="3600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gravitational</a:t>
            </a:r>
            <a:r>
              <a:rPr lang="it-IT" sz="3600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wave</a:t>
            </a:r>
            <a:r>
              <a:rPr lang="it-IT" sz="3600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sources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027891"/>
            <a:ext cx="9135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20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20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 2016, Ischia 4-8 </a:t>
            </a:r>
            <a:r>
              <a:rPr lang="it-IT" sz="20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20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20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50578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127000" y="83222"/>
            <a:ext cx="88438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Events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observed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during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</a:p>
          <a:p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LIGO/Virgo O1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01739" y="5995166"/>
            <a:ext cx="322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</a:rPr>
              <a:t>Credit: LIGO/Virgo Collaboration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4091" y="1373910"/>
            <a:ext cx="8382000" cy="1812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000" dirty="0" smtClean="0">
                <a:latin typeface="Bookman Old Style"/>
                <a:cs typeface="Bookman Old Style"/>
              </a:rPr>
              <a:t>Three events observed: all consistent with Binary BH </a:t>
            </a:r>
            <a:r>
              <a:rPr lang="en-US" sz="2000" dirty="0" smtClean="0">
                <a:latin typeface="Bookman Old Style"/>
                <a:cs typeface="Bookman Old Style"/>
              </a:rPr>
              <a:t>mergers: most followed is </a:t>
            </a:r>
            <a:r>
              <a:rPr lang="en-US" sz="2000" dirty="0" smtClean="0">
                <a:solidFill>
                  <a:srgbClr val="26FF15"/>
                </a:solidFill>
                <a:latin typeface="Bookman Old Style"/>
                <a:cs typeface="Bookman Old Style"/>
              </a:rPr>
              <a:t>GW150914</a:t>
            </a:r>
            <a:endParaRPr lang="en-US" sz="2000" dirty="0" smtClean="0">
              <a:solidFill>
                <a:srgbClr val="26FF15"/>
              </a:solidFill>
              <a:latin typeface="Bookman Old Style"/>
              <a:cs typeface="Bookman Old Style"/>
            </a:endParaRP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000" dirty="0" smtClean="0">
                <a:latin typeface="Bookman Old Style"/>
                <a:cs typeface="Bookman Old Style"/>
              </a:rPr>
              <a:t>One of them, </a:t>
            </a:r>
            <a:r>
              <a:rPr lang="en-US" sz="2000" dirty="0" smtClean="0">
                <a:solidFill>
                  <a:srgbClr val="26FF15"/>
                </a:solidFill>
                <a:latin typeface="Bookman Old Style"/>
                <a:cs typeface="Bookman Old Style"/>
              </a:rPr>
              <a:t>LVT151012</a:t>
            </a:r>
            <a:r>
              <a:rPr lang="en-US" sz="2000" dirty="0" smtClean="0">
                <a:latin typeface="Bookman Old Style"/>
                <a:cs typeface="Bookman Old Style"/>
              </a:rPr>
              <a:t>, has a statistical significance of ~98%.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000" dirty="0" smtClean="0">
                <a:latin typeface="Bookman Old Style"/>
                <a:cs typeface="Bookman Old Style"/>
              </a:rPr>
              <a:t> </a:t>
            </a:r>
            <a:r>
              <a:rPr lang="en-US" sz="2000" dirty="0" smtClean="0">
                <a:solidFill>
                  <a:srgbClr val="26FF15"/>
                </a:solidFill>
                <a:latin typeface="Bookman Old Style"/>
                <a:cs typeface="Bookman Old Style"/>
              </a:rPr>
              <a:t>GW151226</a:t>
            </a:r>
            <a:r>
              <a:rPr lang="en-US" sz="2000" dirty="0" smtClean="0">
                <a:latin typeface="Bookman Old Style"/>
                <a:cs typeface="Bookman Old Style"/>
              </a:rPr>
              <a:t> </a:t>
            </a:r>
            <a:r>
              <a:rPr lang="en-US" sz="2000" dirty="0" smtClean="0">
                <a:latin typeface="Bookman Old Style"/>
                <a:cs typeface="Bookman Old Style"/>
              </a:rPr>
              <a:t>not covered by INTEGRAL </a:t>
            </a:r>
            <a:r>
              <a:rPr lang="en-US" sz="2000" dirty="0" smtClean="0">
                <a:latin typeface="Bookman Old Style"/>
                <a:cs typeface="Bookman Old Style"/>
              </a:rPr>
              <a:t>(but see the very recent CALET results, Adriani+16, arXiv:1607.00233v1)</a:t>
            </a:r>
            <a:endParaRPr lang="en-US" sz="2000" dirty="0" smtClean="0">
              <a:latin typeface="Bookman Old Style"/>
              <a:cs typeface="Bookman Old Style"/>
            </a:endParaRPr>
          </a:p>
          <a:p>
            <a:pPr>
              <a:spcAft>
                <a:spcPts val="600"/>
              </a:spcAft>
              <a:buFont typeface="Wingdings" charset="2"/>
              <a:buChar char="u"/>
            </a:pPr>
            <a:endParaRPr lang="en-US" sz="2000" dirty="0">
              <a:latin typeface="Bookman Old Style"/>
              <a:cs typeface="Bookman Old Style"/>
            </a:endParaRPr>
          </a:p>
          <a:p>
            <a:pPr>
              <a:spcAft>
                <a:spcPts val="600"/>
              </a:spcAft>
              <a:buFont typeface="Wingdings" charset="2"/>
              <a:buChar char="u"/>
            </a:pPr>
            <a:endParaRPr lang="en-US" dirty="0" smtClean="0">
              <a:latin typeface="Bookman Old Style"/>
              <a:cs typeface="Bookman Old Style"/>
            </a:endParaRPr>
          </a:p>
        </p:txBody>
      </p:sp>
      <p:pic>
        <p:nvPicPr>
          <p:cNvPr id="2" name="Immagine 1" descr="Localization_All_LI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3283823"/>
            <a:ext cx="3615125" cy="27113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27" y="3283824"/>
            <a:ext cx="3775364" cy="271134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09653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649111" y="-4260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Main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astrophysical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sources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of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gravitational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waves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5DBF578-772E-7045-B452-6797E347559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49111" y="1427424"/>
            <a:ext cx="8382000" cy="4948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000" dirty="0" smtClean="0">
                <a:latin typeface="Bookman Old Style"/>
                <a:cs typeface="Bookman Old Style"/>
              </a:rPr>
              <a:t>BH-BH mergers					</a:t>
            </a:r>
            <a:r>
              <a:rPr lang="en-US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???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 smtClean="0">
                <a:latin typeface="Bookman Old Style"/>
                <a:cs typeface="Bookman Old Style"/>
              </a:rPr>
              <a:t>NS-BH and NS-NS mergers 		</a:t>
            </a:r>
            <a:r>
              <a:rPr lang="en-US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Short GRBs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 smtClean="0">
                <a:latin typeface="Bookman Old Style"/>
                <a:cs typeface="Bookman Old Style"/>
              </a:rPr>
              <a:t>Gravitational Collapse			</a:t>
            </a:r>
            <a:r>
              <a:rPr lang="en-US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Long GRBs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 err="1" smtClean="0">
                <a:latin typeface="Bookman Old Style"/>
                <a:cs typeface="Bookman Old Style"/>
              </a:rPr>
              <a:t>Magnetars</a:t>
            </a:r>
            <a:r>
              <a:rPr lang="en-US" sz="2000" dirty="0" smtClean="0">
                <a:latin typeface="Bookman Old Style"/>
                <a:cs typeface="Bookman Old Style"/>
              </a:rPr>
              <a:t>; Pulsar Glitches		</a:t>
            </a:r>
            <a:r>
              <a:rPr lang="en-US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Soft </a:t>
            </a:r>
            <a:r>
              <a:rPr lang="en-US" sz="2000" dirty="0" err="1" smtClean="0">
                <a:solidFill>
                  <a:srgbClr val="1CFF05"/>
                </a:solidFill>
                <a:latin typeface="Lucida Grande"/>
                <a:ea typeface="Lucida Grande"/>
                <a:cs typeface="Lucida Grande"/>
              </a:rPr>
              <a:t>γ</a:t>
            </a:r>
            <a:r>
              <a:rPr lang="en-US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-ray Flares</a:t>
            </a:r>
          </a:p>
          <a:p>
            <a:pPr marL="0" indent="0">
              <a:spcAft>
                <a:spcPts val="600"/>
              </a:spcAft>
              <a:buNone/>
            </a:pPr>
            <a:endParaRPr lang="en-US" sz="2000" dirty="0" smtClean="0">
              <a:latin typeface="Bookman Old Style"/>
              <a:cs typeface="Bookman Old Style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000" dirty="0">
              <a:latin typeface="Bookman Old Style"/>
              <a:cs typeface="Bookman Old Style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000" dirty="0">
              <a:latin typeface="Bookman Old Style"/>
              <a:cs typeface="Bookman Old Style"/>
            </a:endParaRPr>
          </a:p>
          <a:p>
            <a:pPr>
              <a:spcAft>
                <a:spcPts val="600"/>
              </a:spcAft>
              <a:buFont typeface="Wingdings" charset="2"/>
              <a:buChar char="u"/>
            </a:pPr>
            <a:endParaRPr lang="en-US" dirty="0" smtClean="0">
              <a:latin typeface="Bookman Old Style"/>
              <a:cs typeface="Bookman Old Style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  <p:pic>
        <p:nvPicPr>
          <p:cNvPr id="3" name="Immagine 2" descr="Black_Hole_Mass_Ch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2" y="3255818"/>
            <a:ext cx="3875665" cy="310053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973918" y="3971636"/>
            <a:ext cx="3447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err="1" smtClean="0">
                <a:latin typeface="Bookman Old Style"/>
                <a:cs typeface="Bookman Old Style"/>
              </a:rPr>
              <a:t>Extending</a:t>
            </a:r>
            <a:r>
              <a:rPr lang="it-IT" sz="2400" i="1" dirty="0" smtClean="0">
                <a:latin typeface="Bookman Old Style"/>
                <a:cs typeface="Bookman Old Style"/>
              </a:rPr>
              <a:t> </a:t>
            </a:r>
            <a:r>
              <a:rPr lang="it-IT" sz="2400" i="1" dirty="0" err="1" smtClean="0">
                <a:latin typeface="Bookman Old Style"/>
                <a:cs typeface="Bookman Old Style"/>
              </a:rPr>
              <a:t>substantially</a:t>
            </a:r>
            <a:r>
              <a:rPr lang="it-IT" sz="2400" i="1" dirty="0" smtClean="0">
                <a:latin typeface="Bookman Old Style"/>
                <a:cs typeface="Bookman Old Style"/>
              </a:rPr>
              <a:t> the </a:t>
            </a:r>
            <a:r>
              <a:rPr lang="it-IT" sz="2400" i="1" dirty="0" err="1" smtClean="0">
                <a:latin typeface="Bookman Old Style"/>
                <a:cs typeface="Bookman Old Style"/>
              </a:rPr>
              <a:t>range</a:t>
            </a:r>
            <a:r>
              <a:rPr lang="it-IT" sz="2400" i="1" dirty="0" smtClean="0">
                <a:latin typeface="Bookman Old Style"/>
                <a:cs typeface="Bookman Old Style"/>
              </a:rPr>
              <a:t> of </a:t>
            </a:r>
            <a:r>
              <a:rPr lang="it-IT" sz="2400" i="1" dirty="0" err="1" smtClean="0">
                <a:latin typeface="Bookman Old Style"/>
                <a:cs typeface="Bookman Old Style"/>
              </a:rPr>
              <a:t>masses</a:t>
            </a:r>
            <a:r>
              <a:rPr lang="it-IT" sz="2400" i="1" dirty="0" smtClean="0">
                <a:latin typeface="Bookman Old Style"/>
                <a:cs typeface="Bookman Old Style"/>
              </a:rPr>
              <a:t> of </a:t>
            </a:r>
            <a:r>
              <a:rPr lang="it-IT" sz="2400" i="1" dirty="0" err="1" smtClean="0">
                <a:latin typeface="Bookman Old Style"/>
                <a:cs typeface="Bookman Old Style"/>
              </a:rPr>
              <a:t>visible</a:t>
            </a:r>
            <a:r>
              <a:rPr lang="it-IT" sz="2400" i="1" dirty="0" smtClean="0">
                <a:latin typeface="Bookman Old Style"/>
                <a:cs typeface="Bookman Old Style"/>
              </a:rPr>
              <a:t> </a:t>
            </a:r>
            <a:r>
              <a:rPr lang="it-IT" sz="2400" i="1" dirty="0" err="1" smtClean="0">
                <a:latin typeface="Bookman Old Style"/>
                <a:cs typeface="Bookman Old Style"/>
              </a:rPr>
              <a:t>black</a:t>
            </a:r>
            <a:r>
              <a:rPr lang="it-IT" sz="2400" i="1" dirty="0" smtClean="0">
                <a:latin typeface="Bookman Old Style"/>
                <a:cs typeface="Bookman Old Style"/>
              </a:rPr>
              <a:t> </a:t>
            </a:r>
            <a:r>
              <a:rPr lang="it-IT" sz="2400" i="1" dirty="0" err="1" smtClean="0">
                <a:latin typeface="Bookman Old Style"/>
                <a:cs typeface="Bookman Old Style"/>
              </a:rPr>
              <a:t>holes</a:t>
            </a:r>
            <a:r>
              <a:rPr lang="it-IT" sz="2400" i="1" dirty="0" smtClean="0">
                <a:latin typeface="Bookman Old Style"/>
                <a:cs typeface="Bookman Old Style"/>
              </a:rPr>
              <a:t>!</a:t>
            </a:r>
            <a:endParaRPr lang="it-IT" sz="2400" i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29198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3" y="297208"/>
            <a:ext cx="8938055" cy="284357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7" y="3139995"/>
            <a:ext cx="7695513" cy="7689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97188" y="3908895"/>
            <a:ext cx="3120082" cy="3120082"/>
          </a:xfrm>
          <a:prstGeom prst="rect">
            <a:avLst/>
          </a:prstGeom>
        </p:spPr>
      </p:pic>
      <p:cxnSp>
        <p:nvCxnSpPr>
          <p:cNvPr id="3" name="Connettore 1 2"/>
          <p:cNvCxnSpPr/>
          <p:nvPr/>
        </p:nvCxnSpPr>
        <p:spPr>
          <a:xfrm>
            <a:off x="3729862" y="4957868"/>
            <a:ext cx="2209770" cy="1284111"/>
          </a:xfrm>
          <a:prstGeom prst="line">
            <a:avLst/>
          </a:prstGeom>
          <a:ln w="3175" cmpd="sng">
            <a:solidFill>
              <a:srgbClr val="E808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3597188" y="5167449"/>
            <a:ext cx="2342444" cy="1074530"/>
          </a:xfrm>
          <a:prstGeom prst="line">
            <a:avLst/>
          </a:prstGeom>
          <a:ln w="3175" cmpd="sng">
            <a:solidFill>
              <a:srgbClr val="E808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435644" y="4822556"/>
            <a:ext cx="2384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Chalkduster"/>
                <a:ea typeface="ＭＳ Ｐゴシック" charset="0"/>
                <a:cs typeface="Chalkduster"/>
              </a:rPr>
              <a:t>arxiv1602.08492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20" y="0"/>
            <a:ext cx="8170753" cy="359938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CasellaDiTesto 8"/>
          <p:cNvSpPr txBox="1"/>
          <p:nvPr/>
        </p:nvSpPr>
        <p:spPr>
          <a:xfrm>
            <a:off x="61783" y="5809458"/>
            <a:ext cx="3535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Savchenko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2016 </a:t>
            </a:r>
            <a:r>
              <a:rPr lang="it-IT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ApJL,820,L36</a:t>
            </a:r>
          </a:p>
          <a:p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Abbott, B. P et </a:t>
            </a:r>
            <a:r>
              <a:rPr lang="en-GB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al, 2016 </a:t>
            </a:r>
            <a:r>
              <a:rPr lang="en-GB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endParaRPr lang="it-IT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330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5DBF578-772E-7045-B452-6797E347559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62000" y="1123507"/>
            <a:ext cx="7660048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charset="2"/>
              <a:buChar char="u"/>
            </a:pP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The Real-time IBAS GRB trigger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system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has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not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been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triggered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by the GW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event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. Off-line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analysys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has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then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been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performed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u"/>
            </a:pP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The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whole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sky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was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covered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by INTEGRAL in the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range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from 50KeV to  2MeV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before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and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after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the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reported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>
                <a:solidFill>
                  <a:srgbClr val="FFFFFF"/>
                </a:solidFill>
                <a:latin typeface="Bookman Old Style"/>
                <a:cs typeface="Bookman Old Style"/>
              </a:rPr>
              <a:t>GW150914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event</a:t>
            </a:r>
            <a:endParaRPr lang="it-IT" sz="2000" dirty="0" smtClean="0">
              <a:solidFill>
                <a:srgbClr val="FFFFFF"/>
              </a:solidFill>
              <a:latin typeface="Bookman Old Style"/>
              <a:cs typeface="Bookman Old Style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u"/>
            </a:pP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Using the </a:t>
            </a:r>
            <a:r>
              <a:rPr lang="it-IT" sz="2000" dirty="0" err="1">
                <a:solidFill>
                  <a:srgbClr val="FFFFFF"/>
                </a:solidFill>
                <a:latin typeface="Bookman Old Style"/>
                <a:cs typeface="Bookman Old Style"/>
              </a:rPr>
              <a:t>omni-directional</a:t>
            </a:r>
            <a:r>
              <a:rPr lang="it-IT" sz="2000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>
                <a:solidFill>
                  <a:srgbClr val="FFFFFF"/>
                </a:solidFill>
                <a:latin typeface="Bookman Old Style"/>
                <a:cs typeface="Bookman Old Style"/>
              </a:rPr>
              <a:t>view</a:t>
            </a:r>
            <a:r>
              <a:rPr lang="it-IT" sz="2000" dirty="0">
                <a:solidFill>
                  <a:srgbClr val="FFFFFF"/>
                </a:solidFill>
                <a:latin typeface="Bookman Old Style"/>
                <a:cs typeface="Bookman Old Style"/>
              </a:rPr>
              <a:t> of 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the INTEGRAL</a:t>
            </a:r>
            <a:r>
              <a:rPr lang="it-IT" sz="2000" dirty="0">
                <a:solidFill>
                  <a:srgbClr val="FFFFFF"/>
                </a:solidFill>
                <a:latin typeface="Bookman Old Style"/>
                <a:cs typeface="Bookman Old Style"/>
              </a:rPr>
              <a:t>/SPI-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ACS</a:t>
            </a:r>
            <a:r>
              <a:rPr lang="it-IT" sz="2000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and the IBIS-PICSIT side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FoV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we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have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obtained</a:t>
            </a:r>
            <a:r>
              <a:rPr lang="it-IT" sz="2000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tight </a:t>
            </a:r>
            <a:r>
              <a:rPr lang="it-IT" sz="2000" dirty="0" err="1">
                <a:solidFill>
                  <a:srgbClr val="1CFF05"/>
                </a:solidFill>
                <a:latin typeface="Bookman Old Style"/>
                <a:cs typeface="Bookman Old Style"/>
              </a:rPr>
              <a:t>upper</a:t>
            </a:r>
            <a:r>
              <a:rPr lang="it-IT" sz="2000" dirty="0">
                <a:solidFill>
                  <a:srgbClr val="1CFF05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>
                <a:solidFill>
                  <a:srgbClr val="1CFF05"/>
                </a:solidFill>
                <a:latin typeface="Bookman Old Style"/>
                <a:cs typeface="Bookman Old Style"/>
              </a:rPr>
              <a:t>limits</a:t>
            </a:r>
            <a:r>
              <a:rPr lang="it-IT" sz="2000" dirty="0">
                <a:solidFill>
                  <a:srgbClr val="1CFF05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on</a:t>
            </a:r>
            <a:endParaRPr lang="it-IT" sz="2000" dirty="0">
              <a:solidFill>
                <a:srgbClr val="FFFFFF"/>
              </a:solidFill>
              <a:latin typeface="Bookman Old Style"/>
              <a:cs typeface="Bookman Old Style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the hard X</a:t>
            </a:r>
            <a:r>
              <a:rPr lang="it-IT" sz="2000" dirty="0">
                <a:solidFill>
                  <a:srgbClr val="1CFF05"/>
                </a:solidFill>
                <a:latin typeface="Bookman Old Style"/>
                <a:cs typeface="Bookman Old Style"/>
              </a:rPr>
              <a:t>-</a:t>
            </a:r>
            <a:r>
              <a:rPr lang="it-IT" sz="2000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ray</a:t>
            </a:r>
            <a:r>
              <a:rPr lang="it-IT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/gamma-</a:t>
            </a:r>
            <a:r>
              <a:rPr lang="it-IT" sz="2000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ray</a:t>
            </a:r>
            <a:r>
              <a:rPr lang="it-IT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prompt</a:t>
            </a:r>
            <a:r>
              <a:rPr lang="it-IT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emission</a:t>
            </a:r>
            <a:endParaRPr lang="it-IT" sz="2000" dirty="0">
              <a:solidFill>
                <a:srgbClr val="FFFFFF"/>
              </a:solidFill>
              <a:latin typeface="Bookman Old Style"/>
              <a:cs typeface="Bookman Old Style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u"/>
            </a:pP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INTEGRAL, FERMI and SWIFT data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strongly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constrain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>
                <a:solidFill>
                  <a:srgbClr val="FFFFFF"/>
                </a:solidFill>
                <a:latin typeface="Bookman Old Style"/>
                <a:cs typeface="Bookman Old Style"/>
              </a:rPr>
              <a:t>the </a:t>
            </a:r>
            <a:r>
              <a:rPr lang="it-IT" sz="2000" dirty="0" err="1">
                <a:solidFill>
                  <a:srgbClr val="FFFFFF"/>
                </a:solidFill>
                <a:latin typeface="Bookman Old Style"/>
                <a:cs typeface="Bookman Old Style"/>
              </a:rPr>
              <a:t>fraction</a:t>
            </a:r>
            <a:r>
              <a:rPr lang="it-IT" sz="2000" dirty="0">
                <a:solidFill>
                  <a:srgbClr val="FFFFFF"/>
                </a:solidFill>
                <a:latin typeface="Bookman Old Style"/>
                <a:cs typeface="Bookman Old Style"/>
              </a:rPr>
              <a:t> of </a:t>
            </a:r>
            <a:r>
              <a:rPr lang="it-IT" sz="2000" dirty="0" err="1">
                <a:solidFill>
                  <a:srgbClr val="FFFFFF"/>
                </a:solidFill>
                <a:latin typeface="Bookman Old Style"/>
                <a:cs typeface="Bookman Old Style"/>
              </a:rPr>
              <a:t>energy</a:t>
            </a:r>
            <a:r>
              <a:rPr lang="it-IT" sz="2000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emitted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in </a:t>
            </a:r>
            <a:r>
              <a:rPr lang="it-IT" sz="2000" dirty="0">
                <a:solidFill>
                  <a:srgbClr val="FFFFFF"/>
                </a:solidFill>
                <a:latin typeface="Bookman Old Style"/>
                <a:cs typeface="Bookman Old Style"/>
              </a:rPr>
              <a:t>the 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high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energy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electromagnetic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>
                <a:solidFill>
                  <a:srgbClr val="FFFFFF"/>
                </a:solidFill>
                <a:latin typeface="Bookman Old Style"/>
                <a:cs typeface="Bookman Old Style"/>
              </a:rPr>
              <a:t>component 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from the full </a:t>
            </a:r>
            <a:r>
              <a:rPr lang="it-IT" sz="2000" i="1" dirty="0">
                <a:solidFill>
                  <a:srgbClr val="FFFFFF"/>
                </a:solidFill>
                <a:latin typeface="Bookman Old Style"/>
                <a:cs typeface="Bookman Old Style"/>
              </a:rPr>
              <a:t>high-</a:t>
            </a:r>
            <a:r>
              <a:rPr lang="it-IT" sz="2000" i="1" dirty="0" err="1">
                <a:solidFill>
                  <a:srgbClr val="FFFFFF"/>
                </a:solidFill>
                <a:latin typeface="Bookman Old Style"/>
                <a:cs typeface="Bookman Old Style"/>
              </a:rPr>
              <a:t>probability</a:t>
            </a:r>
            <a:r>
              <a:rPr lang="it-IT" sz="2000" i="1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i="1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sky</a:t>
            </a:r>
            <a:r>
              <a:rPr lang="it-IT" sz="2000" i="1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i="1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region</a:t>
            </a:r>
            <a:r>
              <a:rPr lang="it-IT" sz="2000" i="1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>
                <a:solidFill>
                  <a:srgbClr val="FFFFFF"/>
                </a:solidFill>
                <a:latin typeface="Bookman Old Style"/>
                <a:cs typeface="Bookman Old Style"/>
              </a:rPr>
              <a:t>of LIGO/Virgo </a:t>
            </a:r>
            <a:r>
              <a:rPr lang="it-IT" sz="2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trigger</a:t>
            </a:r>
          </a:p>
          <a:p>
            <a:pPr marL="285750" indent="-285750">
              <a:buFont typeface="Wingdings" charset="2"/>
              <a:buChar char="ü"/>
            </a:pPr>
            <a:endParaRPr lang="it-IT" sz="1600" dirty="0">
              <a:solidFill>
                <a:srgbClr val="FFFFFF"/>
              </a:solidFill>
              <a:latin typeface="Bookman Old Style"/>
              <a:cs typeface="Bookman Old Style"/>
            </a:endParaRPr>
          </a:p>
          <a:p>
            <a:endParaRPr lang="it-IT" sz="2400" dirty="0" smtClean="0">
              <a:solidFill>
                <a:srgbClr val="FFFF00"/>
              </a:solidFill>
            </a:endParaRPr>
          </a:p>
          <a:p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92448" y="832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GW 150914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669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 txBox="1">
            <a:spLocks noChangeArrowheads="1"/>
          </p:cNvSpPr>
          <p:nvPr/>
        </p:nvSpPr>
        <p:spPr>
          <a:xfrm>
            <a:off x="303336" y="87205"/>
            <a:ext cx="8516108" cy="618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i="1" dirty="0" smtClean="0">
                <a:solidFill>
                  <a:srgbClr val="FFFF00"/>
                </a:solidFill>
                <a:latin typeface="Verdana"/>
                <a:cs typeface="Verdana"/>
              </a:rPr>
              <a:t>INTEGRAL UL on </a:t>
            </a:r>
            <a:r>
              <a:rPr lang="it-IT" sz="2400" i="1" dirty="0" err="1" smtClean="0">
                <a:solidFill>
                  <a:srgbClr val="FFFF00"/>
                </a:solidFill>
                <a:latin typeface="Verdana"/>
                <a:cs typeface="Verdana"/>
              </a:rPr>
              <a:t>γ-ray</a:t>
            </a:r>
            <a:r>
              <a:rPr lang="it-IT" sz="2400" i="1" dirty="0" smtClean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lang="it-IT" sz="2400" i="1" dirty="0" err="1" smtClean="0">
                <a:solidFill>
                  <a:srgbClr val="FFFF00"/>
                </a:solidFill>
                <a:latin typeface="Verdana"/>
                <a:cs typeface="Verdana"/>
              </a:rPr>
              <a:t>emission</a:t>
            </a:r>
            <a:r>
              <a:rPr lang="it-IT" sz="2400" i="1" dirty="0" smtClean="0">
                <a:solidFill>
                  <a:srgbClr val="FFFF00"/>
                </a:solidFill>
                <a:latin typeface="Verdana"/>
                <a:cs typeface="Verdana"/>
              </a:rPr>
              <a:t> from GW150914</a:t>
            </a:r>
            <a:endParaRPr lang="it-IT" sz="2400" i="1" dirty="0" smtClean="0">
              <a:solidFill>
                <a:srgbClr val="FFFF00"/>
              </a:solidFill>
              <a:latin typeface="Verdana"/>
              <a:ea typeface="ＭＳ Ｐゴシック" charset="0"/>
              <a:cs typeface="Verdana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73" y="705556"/>
            <a:ext cx="7776123" cy="5536700"/>
          </a:xfrm>
          <a:prstGeom prst="rect">
            <a:avLst/>
          </a:prstGeom>
        </p:spPr>
      </p:pic>
      <p:sp>
        <p:nvSpPr>
          <p:cNvPr id="2" name="Anello 1"/>
          <p:cNvSpPr/>
          <p:nvPr/>
        </p:nvSpPr>
        <p:spPr>
          <a:xfrm>
            <a:off x="3493911" y="1351844"/>
            <a:ext cx="914400" cy="2523067"/>
          </a:xfrm>
          <a:prstGeom prst="donut">
            <a:avLst>
              <a:gd name="adj" fmla="val 1688"/>
            </a:avLst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Freccia giù 4"/>
          <p:cNvSpPr/>
          <p:nvPr/>
        </p:nvSpPr>
        <p:spPr>
          <a:xfrm rot="10800000">
            <a:off x="4972180" y="3471332"/>
            <a:ext cx="183445" cy="108655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giù 9"/>
          <p:cNvSpPr/>
          <p:nvPr/>
        </p:nvSpPr>
        <p:spPr>
          <a:xfrm rot="10800000">
            <a:off x="3931312" y="4000466"/>
            <a:ext cx="183445" cy="412046"/>
          </a:xfrm>
          <a:prstGeom prst="downArrow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261590" y="4000466"/>
            <a:ext cx="902811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90"/>
                </a:solidFill>
                <a:latin typeface="Symbol"/>
              </a:rPr>
              <a:t>D</a:t>
            </a:r>
            <a:r>
              <a:rPr lang="it-IT" b="1" dirty="0" smtClean="0">
                <a:solidFill>
                  <a:srgbClr val="000090"/>
                </a:solidFill>
              </a:rPr>
              <a:t>T= -3s</a:t>
            </a:r>
            <a:endParaRPr lang="it-IT" b="1" dirty="0">
              <a:solidFill>
                <a:srgbClr val="00009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929581" y="4311620"/>
            <a:ext cx="1005403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Symbol"/>
              </a:rPr>
              <a:t>D</a:t>
            </a:r>
            <a:r>
              <a:rPr lang="it-IT" b="1" dirty="0" smtClean="0">
                <a:solidFill>
                  <a:srgbClr val="FF0000"/>
                </a:solidFill>
              </a:rPr>
              <a:t>T= 0.4s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520835" y="6242256"/>
            <a:ext cx="3242745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http://</a:t>
            </a:r>
            <a:r>
              <a:rPr lang="it-IT" dirty="0" err="1">
                <a:solidFill>
                  <a:srgbClr val="FFFF00"/>
                </a:solidFill>
              </a:rPr>
              <a:t>arxiv.org</a:t>
            </a:r>
            <a:r>
              <a:rPr lang="it-IT" dirty="0">
                <a:solidFill>
                  <a:srgbClr val="FFFF00"/>
                </a:solidFill>
              </a:rPr>
              <a:t>/</a:t>
            </a:r>
            <a:r>
              <a:rPr lang="it-IT" dirty="0" err="1">
                <a:solidFill>
                  <a:srgbClr val="FFFF00"/>
                </a:solidFill>
              </a:rPr>
              <a:t>abs</a:t>
            </a:r>
            <a:r>
              <a:rPr lang="it-IT" dirty="0">
                <a:solidFill>
                  <a:srgbClr val="FFFF00"/>
                </a:solidFill>
              </a:rPr>
              <a:t>/1602.04180</a:t>
            </a:r>
          </a:p>
        </p:txBody>
      </p:sp>
      <p:sp>
        <p:nvSpPr>
          <p:cNvPr id="15" name="Anello 14"/>
          <p:cNvSpPr/>
          <p:nvPr/>
        </p:nvSpPr>
        <p:spPr>
          <a:xfrm rot="5400000">
            <a:off x="7608846" y="4792926"/>
            <a:ext cx="632427" cy="1332600"/>
          </a:xfrm>
          <a:prstGeom prst="donut">
            <a:avLst>
              <a:gd name="adj" fmla="val 4774"/>
            </a:avLst>
          </a:prstGeom>
          <a:solidFill>
            <a:srgbClr val="D8120A"/>
          </a:solidFill>
          <a:ln>
            <a:solidFill>
              <a:srgbClr val="D812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26951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50" y="-14941"/>
            <a:ext cx="5281565" cy="363684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762" y="3397792"/>
            <a:ext cx="4830123" cy="3603033"/>
          </a:xfrm>
          <a:prstGeom prst="rect">
            <a:avLst/>
          </a:prstGeom>
        </p:spPr>
      </p:pic>
      <p:cxnSp>
        <p:nvCxnSpPr>
          <p:cNvPr id="11" name="Connettore 1 10"/>
          <p:cNvCxnSpPr/>
          <p:nvPr/>
        </p:nvCxnSpPr>
        <p:spPr>
          <a:xfrm>
            <a:off x="3186619" y="-77909"/>
            <a:ext cx="0" cy="66690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Anello 4"/>
          <p:cNvSpPr/>
          <p:nvPr/>
        </p:nvSpPr>
        <p:spPr>
          <a:xfrm rot="5400000">
            <a:off x="4545221" y="3015016"/>
            <a:ext cx="1173560" cy="1687767"/>
          </a:xfrm>
          <a:prstGeom prst="donut">
            <a:avLst>
              <a:gd name="adj" fmla="val 245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170216" y="3621907"/>
            <a:ext cx="2973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  <a:latin typeface="Calibri"/>
              </a:rPr>
              <a:t>PICSIT </a:t>
            </a:r>
            <a:r>
              <a:rPr lang="it-IT" dirty="0" err="1" smtClean="0">
                <a:solidFill>
                  <a:srgbClr val="FFFF00"/>
                </a:solidFill>
                <a:latin typeface="Calibri"/>
              </a:rPr>
              <a:t>Spectral</a:t>
            </a:r>
            <a:r>
              <a:rPr lang="it-IT" dirty="0" smtClean="0">
                <a:solidFill>
                  <a:srgbClr val="FFFF00"/>
                </a:solidFill>
                <a:latin typeface="Calibri"/>
              </a:rPr>
              <a:t> Timing data</a:t>
            </a:r>
          </a:p>
          <a:p>
            <a:r>
              <a:rPr lang="it-IT" dirty="0" smtClean="0">
                <a:solidFill>
                  <a:srgbClr val="FFFF00"/>
                </a:solidFill>
                <a:latin typeface="Calibri"/>
              </a:rPr>
              <a:t>260 </a:t>
            </a:r>
            <a:r>
              <a:rPr lang="it-IT" dirty="0" err="1" smtClean="0">
                <a:solidFill>
                  <a:srgbClr val="FFFF00"/>
                </a:solidFill>
                <a:latin typeface="Calibri"/>
              </a:rPr>
              <a:t>keV</a:t>
            </a:r>
            <a:r>
              <a:rPr lang="it-IT" dirty="0" smtClean="0">
                <a:solidFill>
                  <a:srgbClr val="FFFF00"/>
                </a:solidFill>
                <a:latin typeface="Calibri"/>
              </a:rPr>
              <a:t> – 2.6 </a:t>
            </a:r>
            <a:r>
              <a:rPr lang="it-IT" dirty="0" err="1" smtClean="0">
                <a:solidFill>
                  <a:srgbClr val="FFFF00"/>
                </a:solidFill>
                <a:latin typeface="Calibri"/>
              </a:rPr>
              <a:t>MeV</a:t>
            </a:r>
            <a:endParaRPr lang="it-IT" dirty="0" smtClean="0">
              <a:solidFill>
                <a:srgbClr val="FFFF00"/>
              </a:solidFill>
              <a:latin typeface="Calibri"/>
            </a:endParaRPr>
          </a:p>
          <a:p>
            <a:endParaRPr lang="it-IT" dirty="0">
              <a:solidFill>
                <a:srgbClr val="FFFF00"/>
              </a:solidFill>
              <a:latin typeface="Calibri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Calibri"/>
              </a:rPr>
              <a:t>16ms time </a:t>
            </a:r>
            <a:r>
              <a:rPr lang="it-IT" dirty="0" err="1" smtClean="0">
                <a:solidFill>
                  <a:srgbClr val="FFFF00"/>
                </a:solidFill>
                <a:latin typeface="Calibri"/>
              </a:rPr>
              <a:t>resolution</a:t>
            </a:r>
            <a:endParaRPr lang="it-IT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29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96428" y="1263262"/>
            <a:ext cx="492211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u"/>
            </a:pPr>
            <a:r>
              <a:rPr lang="en-US" sz="2000" dirty="0" smtClean="0">
                <a:latin typeface="Bookman Old Style"/>
                <a:cs typeface="Bookman Old Style"/>
              </a:rPr>
              <a:t>Localization by the LIGO/Virgo collaboration yields a very large region…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u"/>
            </a:pPr>
            <a:r>
              <a:rPr lang="en-US" sz="2000" dirty="0" smtClean="0">
                <a:latin typeface="Bookman Old Style"/>
                <a:cs typeface="Bookman Old Style"/>
              </a:rPr>
              <a:t>The SPI/ACS sensitivity in FOV vary up by a factor 5, but its optimal value applies to 75% of the sky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u"/>
            </a:pPr>
            <a:r>
              <a:rPr lang="en-US" sz="2000" dirty="0" smtClean="0">
                <a:latin typeface="Bookman Old Style"/>
                <a:cs typeface="Bookman Old Style"/>
              </a:rPr>
              <a:t>GW150914: </a:t>
            </a:r>
            <a:r>
              <a:rPr lang="en-US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U.L. range is 0.2-4.5x10</a:t>
            </a:r>
            <a:r>
              <a:rPr lang="en-US" sz="2000" baseline="30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-7</a:t>
            </a:r>
            <a:r>
              <a:rPr lang="en-US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 erg </a:t>
            </a:r>
            <a:r>
              <a:rPr lang="en-US" sz="2000" dirty="0">
                <a:solidFill>
                  <a:srgbClr val="1CFF05"/>
                </a:solidFill>
                <a:latin typeface="Bookman Old Style"/>
                <a:cs typeface="Bookman Old Style"/>
              </a:rPr>
              <a:t>cm</a:t>
            </a:r>
            <a:r>
              <a:rPr lang="en-US" sz="2000" baseline="30000" dirty="0">
                <a:solidFill>
                  <a:srgbClr val="1CFF05"/>
                </a:solidFill>
                <a:latin typeface="Bookman Old Style"/>
                <a:cs typeface="Bookman Old Style"/>
              </a:rPr>
              <a:t>-2</a:t>
            </a:r>
            <a:r>
              <a:rPr lang="en-US" sz="2000" dirty="0">
                <a:solidFill>
                  <a:srgbClr val="1CFF05"/>
                </a:solidFill>
                <a:latin typeface="Bookman Old Style"/>
                <a:cs typeface="Bookman Old Style"/>
              </a:rPr>
              <a:t> </a:t>
            </a:r>
            <a:r>
              <a:rPr lang="en-US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for event durations of 0.05 to 10s</a:t>
            </a:r>
            <a:r>
              <a:rPr lang="en-US" sz="2000" dirty="0" smtClean="0">
                <a:latin typeface="Bookman Old Style"/>
                <a:cs typeface="Bookman Old Style"/>
              </a:rPr>
              <a:t>, respectively (applies to 95% of the Adv. LIGO error region)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364071" y="3894981"/>
            <a:ext cx="330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Savchenko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2016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92448" y="832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INTEGRAL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Upper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Limits on the </a:t>
            </a:r>
            <a:r>
              <a:rPr lang="it-IT" sz="3600" i="1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γ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-ray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emission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of GW 150914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71" y="1263262"/>
            <a:ext cx="3756837" cy="244763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96428" y="5202802"/>
            <a:ext cx="837497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u"/>
            </a:pPr>
            <a:r>
              <a:rPr lang="en-US" sz="2000" dirty="0" smtClean="0">
                <a:latin typeface="Bookman Old Style"/>
                <a:cs typeface="Bookman Old Style"/>
              </a:rPr>
              <a:t>The ratio of </a:t>
            </a:r>
            <a:r>
              <a:rPr lang="en-US" sz="2000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e.m</a:t>
            </a:r>
            <a:r>
              <a:rPr lang="en-US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. to gravitational energy </a:t>
            </a:r>
            <a:r>
              <a:rPr lang="en-US" sz="2000" dirty="0" smtClean="0">
                <a:latin typeface="Bookman Old Style"/>
                <a:cs typeface="Bookman Old Style"/>
              </a:rPr>
              <a:t>is </a:t>
            </a:r>
            <a:r>
              <a:rPr lang="en-US" sz="2000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R</a:t>
            </a:r>
            <a:r>
              <a:rPr lang="en-US" sz="2000" baseline="-25000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γ</a:t>
            </a:r>
            <a:r>
              <a:rPr lang="en-US" sz="2000" baseline="-25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/g</a:t>
            </a:r>
            <a:r>
              <a:rPr lang="en-US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= 0.2-5x10</a:t>
            </a:r>
            <a:r>
              <a:rPr lang="en-US" sz="2000" baseline="30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-6</a:t>
            </a:r>
            <a:endParaRPr lang="en-US" sz="2000" dirty="0" smtClean="0">
              <a:solidFill>
                <a:srgbClr val="1CFF05"/>
              </a:solidFill>
              <a:latin typeface="Bookman Old Style"/>
              <a:cs typeface="Bookman Old Style"/>
            </a:endParaRPr>
          </a:p>
          <a:p>
            <a:pPr marL="285750" indent="-285750">
              <a:spcAft>
                <a:spcPts val="600"/>
              </a:spcAft>
              <a:buFont typeface="Wingdings" charset="2"/>
              <a:buChar char="u"/>
            </a:pPr>
            <a:r>
              <a:rPr lang="en-US" sz="2000" dirty="0" smtClean="0">
                <a:latin typeface="Bookman Old Style"/>
                <a:cs typeface="Bookman Old Style"/>
              </a:rPr>
              <a:t>In case of  events in the ~300 </a:t>
            </a:r>
            <a:r>
              <a:rPr lang="en-US" sz="2000" dirty="0" err="1" smtClean="0">
                <a:latin typeface="Bookman Old Style"/>
                <a:cs typeface="Bookman Old Style"/>
              </a:rPr>
              <a:t>sq.deg</a:t>
            </a:r>
            <a:r>
              <a:rPr lang="en-US" sz="2000" dirty="0" smtClean="0">
                <a:latin typeface="Bookman Old Style"/>
                <a:cs typeface="Bookman Old Style"/>
              </a:rPr>
              <a:t> FOV of INTEGRAL, the search flux limits would decrease by a factor ~5 at least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75922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73" y="3021455"/>
            <a:ext cx="5016408" cy="3120443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353400" y="1076358"/>
            <a:ext cx="8261311" cy="1323439"/>
            <a:chOff x="445764" y="1258971"/>
            <a:chExt cx="8261311" cy="1323439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2456" y="1966333"/>
              <a:ext cx="2674619" cy="314661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445764" y="1258971"/>
              <a:ext cx="78822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u"/>
              </a:pPr>
              <a:r>
                <a:rPr lang="it-IT" sz="2000" dirty="0" err="1" smtClean="0">
                  <a:latin typeface="Bookman Old Style"/>
                  <a:cs typeface="Bookman Old Style"/>
                </a:rPr>
                <a:t>Event</a:t>
              </a:r>
              <a:r>
                <a:rPr lang="it-IT" sz="2000" dirty="0" smtClean="0">
                  <a:latin typeface="Bookman Old Style"/>
                  <a:cs typeface="Bookman Old Style"/>
                </a:rPr>
                <a:t> with </a:t>
              </a:r>
              <a:r>
                <a:rPr lang="it-IT" sz="2000" dirty="0" err="1" smtClean="0">
                  <a:latin typeface="Bookman Old Style"/>
                  <a:cs typeface="Bookman Old Style"/>
                </a:rPr>
                <a:t>associated</a:t>
              </a:r>
              <a:r>
                <a:rPr lang="it-IT" sz="2000" dirty="0" smtClean="0">
                  <a:latin typeface="Bookman Old Style"/>
                  <a:cs typeface="Bookman Old Style"/>
                </a:rPr>
                <a:t> false </a:t>
              </a:r>
              <a:r>
                <a:rPr lang="it-IT" sz="2000" dirty="0" err="1" smtClean="0">
                  <a:latin typeface="Bookman Old Style"/>
                  <a:cs typeface="Bookman Old Style"/>
                </a:rPr>
                <a:t>alarm</a:t>
              </a:r>
              <a:r>
                <a:rPr lang="it-IT" sz="2000" dirty="0" smtClean="0">
                  <a:latin typeface="Bookman Old Style"/>
                  <a:cs typeface="Bookman Old Style"/>
                </a:rPr>
                <a:t> </a:t>
              </a:r>
              <a:r>
                <a:rPr lang="it-IT" sz="2000" dirty="0" err="1" smtClean="0">
                  <a:latin typeface="Bookman Old Style"/>
                  <a:cs typeface="Bookman Old Style"/>
                </a:rPr>
                <a:t>probability</a:t>
              </a:r>
              <a:r>
                <a:rPr lang="it-IT" sz="2000" dirty="0" smtClean="0">
                  <a:latin typeface="Bookman Old Style"/>
                  <a:cs typeface="Bookman Old Style"/>
                </a:rPr>
                <a:t> of 0.02</a:t>
              </a:r>
            </a:p>
            <a:p>
              <a:pPr marL="342900" indent="-342900">
                <a:buFont typeface="Wingdings" charset="2"/>
                <a:buChar char="u"/>
              </a:pPr>
              <a:r>
                <a:rPr lang="it-IT" sz="2000" dirty="0" smtClean="0">
                  <a:latin typeface="Bookman Old Style"/>
                  <a:cs typeface="Bookman Old Style"/>
                </a:rPr>
                <a:t>Location </a:t>
              </a:r>
              <a:r>
                <a:rPr lang="it-IT" sz="2000" dirty="0" err="1" smtClean="0">
                  <a:latin typeface="Bookman Old Style"/>
                  <a:cs typeface="Bookman Old Style"/>
                </a:rPr>
                <a:t>compatible</a:t>
              </a:r>
              <a:r>
                <a:rPr lang="it-IT" sz="2000" dirty="0" smtClean="0">
                  <a:latin typeface="Bookman Old Style"/>
                  <a:cs typeface="Bookman Old Style"/>
                </a:rPr>
                <a:t> to be </a:t>
              </a:r>
              <a:r>
                <a:rPr lang="it-IT" sz="2000" dirty="0" err="1" smtClean="0">
                  <a:latin typeface="Bookman Old Style"/>
                  <a:cs typeface="Bookman Old Style"/>
                </a:rPr>
                <a:t>within</a:t>
              </a:r>
              <a:r>
                <a:rPr lang="it-IT" sz="2000" dirty="0" smtClean="0">
                  <a:latin typeface="Bookman Old Style"/>
                  <a:cs typeface="Bookman Old Style"/>
                </a:rPr>
                <a:t> INTEGRAL </a:t>
              </a:r>
              <a:r>
                <a:rPr lang="it-IT" sz="2000" dirty="0" err="1" smtClean="0">
                  <a:latin typeface="Bookman Old Style"/>
                  <a:cs typeface="Bookman Old Style"/>
                </a:rPr>
                <a:t>FoV</a:t>
              </a:r>
              <a:endParaRPr lang="it-IT" sz="2000" dirty="0" smtClean="0">
                <a:latin typeface="Bookman Old Style"/>
                <a:cs typeface="Bookman Old Style"/>
              </a:endParaRPr>
            </a:p>
            <a:p>
              <a:pPr marL="342900" indent="-342900">
                <a:buFont typeface="Wingdings" charset="2"/>
                <a:buChar char="u"/>
              </a:pPr>
              <a:r>
                <a:rPr lang="it-IT" sz="2000" dirty="0" err="1" smtClean="0">
                  <a:latin typeface="Bookman Old Style"/>
                  <a:cs typeface="Bookman Old Style"/>
                </a:rPr>
                <a:t>Possible</a:t>
              </a:r>
              <a:r>
                <a:rPr lang="it-IT" sz="2000" dirty="0" smtClean="0">
                  <a:latin typeface="Bookman Old Style"/>
                  <a:cs typeface="Bookman Old Style"/>
                </a:rPr>
                <a:t> </a:t>
              </a:r>
              <a:r>
                <a:rPr lang="it-IT" sz="2000" dirty="0">
                  <a:latin typeface="Bookman Old Style"/>
                  <a:cs typeface="Bookman Old Style"/>
                </a:rPr>
                <a:t>B</a:t>
              </a:r>
              <a:r>
                <a:rPr lang="it-IT" sz="2000" dirty="0" smtClean="0">
                  <a:latin typeface="Bookman Old Style"/>
                  <a:cs typeface="Bookman Old Style"/>
                </a:rPr>
                <a:t>BH merger, with </a:t>
              </a:r>
              <a:r>
                <a:rPr lang="it-IT" sz="2000" dirty="0" err="1" smtClean="0">
                  <a:latin typeface="Bookman Old Style"/>
                  <a:cs typeface="Bookman Old Style"/>
                </a:rPr>
                <a:t>initial</a:t>
              </a:r>
              <a:r>
                <a:rPr lang="it-IT" sz="2000" dirty="0" smtClean="0">
                  <a:latin typeface="Bookman Old Style"/>
                  <a:cs typeface="Bookman Old Style"/>
                </a:rPr>
                <a:t> </a:t>
              </a:r>
              <a:r>
                <a:rPr lang="it-IT" sz="2000" dirty="0" err="1" smtClean="0">
                  <a:latin typeface="Bookman Old Style"/>
                  <a:cs typeface="Bookman Old Style"/>
                </a:rPr>
                <a:t>masses</a:t>
              </a:r>
              <a:endParaRPr lang="it-IT" sz="2000" dirty="0" smtClean="0">
                <a:latin typeface="Bookman Old Style"/>
                <a:cs typeface="Bookman Old Style"/>
              </a:endParaRPr>
            </a:p>
            <a:p>
              <a:r>
                <a:rPr lang="it-IT" sz="2000" dirty="0">
                  <a:latin typeface="Bookman Old Style"/>
                  <a:cs typeface="Bookman Old Style"/>
                </a:rPr>
                <a:t> </a:t>
              </a:r>
              <a:r>
                <a:rPr lang="it-IT" sz="2000" dirty="0" smtClean="0">
                  <a:latin typeface="Bookman Old Style"/>
                  <a:cs typeface="Bookman Old Style"/>
                </a:rPr>
                <a:t>    and </a:t>
              </a:r>
              <a:r>
                <a:rPr lang="it-IT" sz="2000" dirty="0" err="1" smtClean="0">
                  <a:latin typeface="Bookman Old Style"/>
                  <a:cs typeface="Bookman Old Style"/>
                </a:rPr>
                <a:t>redshift</a:t>
              </a:r>
              <a:r>
                <a:rPr lang="it-IT" sz="2000" dirty="0" smtClean="0">
                  <a:latin typeface="Bookman Old Style"/>
                  <a:cs typeface="Bookman Old Style"/>
                </a:rPr>
                <a:t>  </a:t>
              </a:r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2105" y="2200967"/>
              <a:ext cx="1021979" cy="381443"/>
            </a:xfrm>
            <a:prstGeom prst="rect">
              <a:avLst/>
            </a:prstGeom>
          </p:spPr>
        </p:pic>
      </p:grpSp>
      <p:sp>
        <p:nvSpPr>
          <p:cNvPr id="11" name="CasellaDiTesto 10"/>
          <p:cNvSpPr txBox="1"/>
          <p:nvPr/>
        </p:nvSpPr>
        <p:spPr>
          <a:xfrm>
            <a:off x="5658237" y="5143500"/>
            <a:ext cx="325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Abbott+16, arXiv:1602.03844v3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833" y="1076358"/>
            <a:ext cx="6845300" cy="5080000"/>
          </a:xfrm>
          <a:prstGeom prst="rect">
            <a:avLst/>
          </a:prstGeom>
        </p:spPr>
      </p:pic>
      <p:sp>
        <p:nvSpPr>
          <p:cNvPr id="14" name="Titolo 1"/>
          <p:cNvSpPr txBox="1">
            <a:spLocks/>
          </p:cNvSpPr>
          <p:nvPr/>
        </p:nvSpPr>
        <p:spPr>
          <a:xfrm>
            <a:off x="192448" y="832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LVT 151012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99764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649110" y="489697"/>
            <a:ext cx="8056163" cy="611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000" dirty="0" smtClean="0">
              <a:solidFill>
                <a:srgbClr val="FFFF00"/>
              </a:solidFill>
              <a:latin typeface="Chalkduster"/>
              <a:cs typeface="Chalkduster"/>
            </a:endParaRPr>
          </a:p>
          <a:p>
            <a:pPr algn="ctr"/>
            <a:endParaRPr lang="it-IT" dirty="0">
              <a:solidFill>
                <a:srgbClr val="FFFF00"/>
              </a:solidFill>
              <a:latin typeface="Chalkduster"/>
              <a:cs typeface="Chalkduster"/>
            </a:endParaRPr>
          </a:p>
          <a:p>
            <a:pPr marL="342900" indent="-342900">
              <a:buFont typeface="Wingdings" charset="2"/>
              <a:buChar char="u"/>
            </a:pPr>
            <a:r>
              <a:rPr lang="it-IT" sz="2000" dirty="0" smtClean="0">
                <a:latin typeface="Bookman Old Style"/>
                <a:cs typeface="Bookman Old Style"/>
              </a:rPr>
              <a:t>INTEGRAL </a:t>
            </a:r>
            <a:r>
              <a:rPr lang="it-IT" sz="2000" dirty="0" err="1" smtClean="0">
                <a:latin typeface="Bookman Old Style"/>
                <a:cs typeface="Bookman Old Style"/>
              </a:rPr>
              <a:t>operation</a:t>
            </a:r>
            <a:r>
              <a:rPr lang="it-IT" sz="2000" dirty="0" smtClean="0"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latin typeface="Bookman Old Style"/>
                <a:cs typeface="Bookman Old Style"/>
              </a:rPr>
              <a:t>was</a:t>
            </a:r>
            <a:r>
              <a:rPr lang="it-IT" sz="2000" dirty="0" smtClean="0"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latin typeface="Bookman Old Style"/>
                <a:cs typeface="Bookman Old Style"/>
              </a:rPr>
              <a:t>changed</a:t>
            </a:r>
            <a:r>
              <a:rPr lang="it-IT" sz="2000" dirty="0" smtClean="0"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latin typeface="Bookman Old Style"/>
                <a:cs typeface="Bookman Old Style"/>
              </a:rPr>
              <a:t>after</a:t>
            </a:r>
            <a:r>
              <a:rPr lang="it-IT" sz="2000" dirty="0" smtClean="0">
                <a:latin typeface="Bookman Old Style"/>
                <a:cs typeface="Bookman Old Style"/>
              </a:rPr>
              <a:t> GW150914 to IMMEDIATELY follow-up the NEXT GW trigger.</a:t>
            </a:r>
          </a:p>
          <a:p>
            <a:pPr marL="342900" indent="-342900">
              <a:buFont typeface="Wingdings" charset="2"/>
              <a:buChar char="u"/>
            </a:pPr>
            <a:endParaRPr lang="it-IT" sz="2000" dirty="0" smtClean="0">
              <a:latin typeface="Bookman Old Style"/>
              <a:cs typeface="Bookman Old Style"/>
            </a:endParaRPr>
          </a:p>
          <a:p>
            <a:pPr marL="342900" indent="-342900">
              <a:buFont typeface="Wingdings" charset="2"/>
              <a:buChar char="u"/>
            </a:pPr>
            <a:r>
              <a:rPr lang="it-IT" sz="2000" dirty="0" smtClean="0">
                <a:latin typeface="Bookman Old Style"/>
                <a:cs typeface="Bookman Old Style"/>
              </a:rPr>
              <a:t>INTEGRAL </a:t>
            </a:r>
            <a:r>
              <a:rPr lang="it-IT" sz="2000" dirty="0" err="1">
                <a:latin typeface="Bookman Old Style"/>
                <a:cs typeface="Bookman Old Style"/>
              </a:rPr>
              <a:t>has</a:t>
            </a:r>
            <a:r>
              <a:rPr lang="it-IT" sz="2000" dirty="0"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latin typeface="Bookman Old Style"/>
                <a:cs typeface="Bookman Old Style"/>
              </a:rPr>
              <a:t>constrained</a:t>
            </a:r>
            <a:r>
              <a:rPr lang="it-IT" sz="2000" dirty="0" smtClean="0">
                <a:latin typeface="Bookman Old Style"/>
                <a:cs typeface="Bookman Old Style"/>
              </a:rPr>
              <a:t> the </a:t>
            </a:r>
            <a:r>
              <a:rPr lang="it-IT" sz="2000" dirty="0" err="1">
                <a:latin typeface="Bookman Old Style"/>
                <a:cs typeface="Bookman Old Style"/>
              </a:rPr>
              <a:t>energy</a:t>
            </a:r>
            <a:r>
              <a:rPr lang="it-IT" sz="2000" dirty="0"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latin typeface="Bookman Old Style"/>
                <a:cs typeface="Bookman Old Style"/>
              </a:rPr>
              <a:t>emitted</a:t>
            </a:r>
            <a:r>
              <a:rPr lang="it-IT" sz="2000" dirty="0" smtClean="0">
                <a:latin typeface="Bookman Old Style"/>
                <a:cs typeface="Bookman Old Style"/>
              </a:rPr>
              <a:t> in </a:t>
            </a:r>
            <a:r>
              <a:rPr lang="it-IT" sz="2000" dirty="0">
                <a:latin typeface="Bookman Old Style"/>
                <a:cs typeface="Bookman Old Style"/>
              </a:rPr>
              <a:t>the </a:t>
            </a:r>
            <a:r>
              <a:rPr lang="it-IT" sz="2000" dirty="0" smtClean="0">
                <a:latin typeface="Bookman Old Style"/>
                <a:cs typeface="Bookman Old Style"/>
              </a:rPr>
              <a:t>high </a:t>
            </a:r>
            <a:r>
              <a:rPr lang="it-IT" sz="2000" dirty="0" err="1" smtClean="0">
                <a:latin typeface="Bookman Old Style"/>
                <a:cs typeface="Bookman Old Style"/>
              </a:rPr>
              <a:t>energy</a:t>
            </a:r>
            <a:r>
              <a:rPr lang="it-IT" sz="2000" dirty="0" smtClean="0"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latin typeface="Bookman Old Style"/>
                <a:cs typeface="Bookman Old Style"/>
              </a:rPr>
              <a:t>electromagnetic</a:t>
            </a:r>
            <a:r>
              <a:rPr lang="it-IT" sz="2000" dirty="0" smtClean="0">
                <a:latin typeface="Bookman Old Style"/>
                <a:cs typeface="Bookman Old Style"/>
              </a:rPr>
              <a:t> </a:t>
            </a:r>
            <a:r>
              <a:rPr lang="it-IT" sz="2000" dirty="0">
                <a:latin typeface="Bookman Old Style"/>
                <a:cs typeface="Bookman Old Style"/>
              </a:rPr>
              <a:t>component </a:t>
            </a:r>
            <a:r>
              <a:rPr lang="it-IT" sz="2000" dirty="0" smtClean="0">
                <a:latin typeface="Bookman Old Style"/>
                <a:cs typeface="Bookman Old Style"/>
              </a:rPr>
              <a:t>from the full </a:t>
            </a:r>
            <a:r>
              <a:rPr lang="it-IT" sz="2000" i="1" dirty="0">
                <a:latin typeface="Bookman Old Style"/>
                <a:cs typeface="Bookman Old Style"/>
              </a:rPr>
              <a:t>high-</a:t>
            </a:r>
            <a:r>
              <a:rPr lang="it-IT" sz="2000" i="1" dirty="0" err="1">
                <a:latin typeface="Bookman Old Style"/>
                <a:cs typeface="Bookman Old Style"/>
              </a:rPr>
              <a:t>probability</a:t>
            </a:r>
            <a:r>
              <a:rPr lang="it-IT" sz="2000" i="1" dirty="0">
                <a:latin typeface="Bookman Old Style"/>
                <a:cs typeface="Bookman Old Style"/>
              </a:rPr>
              <a:t> </a:t>
            </a:r>
            <a:r>
              <a:rPr lang="it-IT" sz="2000" i="1" dirty="0" err="1" smtClean="0">
                <a:latin typeface="Bookman Old Style"/>
                <a:cs typeface="Bookman Old Style"/>
              </a:rPr>
              <a:t>sky</a:t>
            </a:r>
            <a:r>
              <a:rPr lang="it-IT" sz="2000" i="1" dirty="0" smtClean="0">
                <a:latin typeface="Bookman Old Style"/>
                <a:cs typeface="Bookman Old Style"/>
              </a:rPr>
              <a:t> </a:t>
            </a:r>
            <a:r>
              <a:rPr lang="it-IT" sz="2000" i="1" dirty="0" err="1" smtClean="0">
                <a:latin typeface="Bookman Old Style"/>
                <a:cs typeface="Bookman Old Style"/>
              </a:rPr>
              <a:t>region</a:t>
            </a:r>
            <a:r>
              <a:rPr lang="it-IT" sz="2000" i="1" dirty="0" smtClean="0">
                <a:latin typeface="Bookman Old Style"/>
                <a:cs typeface="Bookman Old Style"/>
              </a:rPr>
              <a:t> </a:t>
            </a:r>
            <a:r>
              <a:rPr lang="it-IT" sz="2000" dirty="0">
                <a:latin typeface="Bookman Old Style"/>
                <a:cs typeface="Bookman Old Style"/>
              </a:rPr>
              <a:t>of LIGO/Virgo </a:t>
            </a:r>
            <a:r>
              <a:rPr lang="it-IT" sz="2000" dirty="0" smtClean="0">
                <a:latin typeface="Bookman Old Style"/>
                <a:cs typeface="Bookman Old Style"/>
              </a:rPr>
              <a:t>trigger to:</a:t>
            </a:r>
          </a:p>
          <a:p>
            <a:pPr marL="342900" indent="-342900">
              <a:buFont typeface="Wingdings" charset="2"/>
              <a:buChar char="u"/>
            </a:pPr>
            <a:endParaRPr lang="it-IT" sz="2000" dirty="0">
              <a:solidFill>
                <a:srgbClr val="FFFF00"/>
              </a:solidFill>
              <a:latin typeface="Bookman Old Style"/>
              <a:cs typeface="Bookman Old Style"/>
            </a:endParaRPr>
          </a:p>
          <a:p>
            <a:pPr marL="342900" indent="-342900">
              <a:buFont typeface="Wingdings" charset="2"/>
              <a:buChar char="u"/>
            </a:pPr>
            <a:endParaRPr lang="it-IT" sz="2000" dirty="0">
              <a:solidFill>
                <a:srgbClr val="FFFF00"/>
              </a:solidFill>
              <a:latin typeface="Bookman Old Style"/>
              <a:cs typeface="Bookman Old Style"/>
            </a:endParaRPr>
          </a:p>
          <a:p>
            <a:pPr marL="342900" indent="-342900" algn="ctr">
              <a:buFont typeface="Wingdings" charset="2"/>
              <a:buChar char="u"/>
            </a:pPr>
            <a:r>
              <a:rPr lang="it-IT" sz="2000" dirty="0" err="1">
                <a:solidFill>
                  <a:srgbClr val="FFFF00"/>
                </a:solidFill>
                <a:latin typeface="Bookman Old Style"/>
                <a:cs typeface="Bookman Old Style"/>
              </a:rPr>
              <a:t>E</a:t>
            </a:r>
            <a:r>
              <a:rPr lang="it-IT" sz="2000" baseline="-25000" dirty="0" err="1">
                <a:solidFill>
                  <a:srgbClr val="FFFF00"/>
                </a:solidFill>
                <a:latin typeface="Bookman Old Style"/>
                <a:cs typeface="Bookman Old Style"/>
              </a:rPr>
              <a:t>g</a:t>
            </a:r>
            <a:r>
              <a:rPr lang="it-IT" sz="2000" dirty="0">
                <a:solidFill>
                  <a:srgbClr val="FFFF00"/>
                </a:solidFill>
                <a:latin typeface="Bookman Old Style"/>
                <a:cs typeface="Bookman Old Style"/>
              </a:rPr>
              <a:t>/E</a:t>
            </a:r>
            <a:r>
              <a:rPr lang="it-IT" sz="2000" baseline="-25000" dirty="0">
                <a:solidFill>
                  <a:srgbClr val="FFFF00"/>
                </a:solidFill>
                <a:latin typeface="Bookman Old Style"/>
                <a:cs typeface="Bookman Old Style"/>
              </a:rPr>
              <a:t>GW</a:t>
            </a:r>
            <a:r>
              <a:rPr lang="it-IT" sz="2000" dirty="0">
                <a:solidFill>
                  <a:srgbClr val="FFFF00"/>
                </a:solidFill>
                <a:latin typeface="Bookman Old Style"/>
                <a:cs typeface="Bookman Old Style"/>
              </a:rPr>
              <a:t> &lt; 10</a:t>
            </a:r>
            <a:r>
              <a:rPr lang="it-IT" sz="2000" baseline="30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-</a:t>
            </a:r>
            <a:r>
              <a:rPr lang="it-IT" sz="2000" baseline="40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6</a:t>
            </a:r>
            <a:endParaRPr lang="it-IT" sz="2000" dirty="0" smtClean="0">
              <a:solidFill>
                <a:srgbClr val="FFFF00"/>
              </a:solidFill>
              <a:latin typeface="Bookman Old Style"/>
              <a:cs typeface="Bookman Old Style"/>
            </a:endParaRPr>
          </a:p>
          <a:p>
            <a:pPr marL="342900" indent="-342900" algn="ctr">
              <a:buFont typeface="Wingdings" charset="2"/>
              <a:buChar char="u"/>
            </a:pPr>
            <a:endParaRPr lang="it-IT" sz="2000" baseline="40000" dirty="0">
              <a:solidFill>
                <a:srgbClr val="FFFF00"/>
              </a:solidFill>
              <a:latin typeface="Bookman Old Style"/>
              <a:cs typeface="Bookman Old Style"/>
            </a:endParaRPr>
          </a:p>
          <a:p>
            <a:pPr marL="342900" indent="-342900" algn="ctr">
              <a:buFont typeface="Wingdings" charset="2"/>
              <a:buChar char="u"/>
            </a:pPr>
            <a:r>
              <a:rPr lang="it-IT" sz="2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L</a:t>
            </a:r>
            <a:r>
              <a:rPr lang="it-IT" sz="2000" baseline="-25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iso</a:t>
            </a:r>
            <a:r>
              <a:rPr lang="it-IT" sz="2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 ≤ 10</a:t>
            </a:r>
            <a:r>
              <a:rPr lang="it-IT" sz="2000" baseline="30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46</a:t>
            </a:r>
            <a:r>
              <a:rPr lang="it-IT" sz="2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 erg/</a:t>
            </a:r>
            <a:r>
              <a:rPr lang="it-IT" sz="2000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s</a:t>
            </a:r>
            <a:endParaRPr lang="it-IT" sz="2000" baseline="40000" dirty="0" smtClean="0">
              <a:solidFill>
                <a:srgbClr val="FFFF00"/>
              </a:solidFill>
              <a:latin typeface="Bookman Old Style"/>
              <a:cs typeface="Bookman Old Style"/>
            </a:endParaRPr>
          </a:p>
          <a:p>
            <a:pPr marL="342900" indent="-342900" algn="ctr">
              <a:buFont typeface="Wingdings" charset="2"/>
              <a:buChar char="u"/>
            </a:pPr>
            <a:endParaRPr lang="it-IT" sz="2000" dirty="0">
              <a:solidFill>
                <a:srgbClr val="FFFF00"/>
              </a:solidFill>
              <a:latin typeface="Bookman Old Style"/>
              <a:cs typeface="Bookman Old Style"/>
            </a:endParaRPr>
          </a:p>
          <a:p>
            <a:endParaRPr lang="it-IT" sz="2000" i="1" dirty="0" smtClean="0">
              <a:solidFill>
                <a:schemeClr val="accent6"/>
              </a:solidFill>
              <a:latin typeface="Bookman Old Style"/>
              <a:cs typeface="Bookman Old Style"/>
            </a:endParaRPr>
          </a:p>
          <a:p>
            <a:pPr marL="342900" indent="-342900">
              <a:buFont typeface="Wingdings" charset="2"/>
              <a:buChar char="u"/>
            </a:pPr>
            <a:r>
              <a:rPr lang="it-IT" sz="2000" i="1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INTEGRAL </a:t>
            </a:r>
            <a:r>
              <a:rPr lang="it-IT" sz="2000" i="1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has</a:t>
            </a:r>
            <a:r>
              <a:rPr lang="it-IT" sz="2000" i="1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2000" i="1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observed</a:t>
            </a:r>
            <a:r>
              <a:rPr lang="it-IT" sz="2000" i="1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with the </a:t>
            </a:r>
            <a:r>
              <a:rPr lang="it-IT" sz="2000" i="1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allsky</a:t>
            </a:r>
            <a:r>
              <a:rPr lang="it-IT" sz="2000" i="1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monitor LVT 151012 and  </a:t>
            </a:r>
            <a:r>
              <a:rPr lang="it-IT" sz="2000" i="1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a </a:t>
            </a:r>
            <a:r>
              <a:rPr lang="it-IT" sz="2000" i="1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large part of the LIGO/VIRGO </a:t>
            </a:r>
            <a:r>
              <a:rPr lang="it-IT" sz="2000" i="1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error</a:t>
            </a:r>
            <a:r>
              <a:rPr lang="it-IT" sz="2000" i="1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 box </a:t>
            </a:r>
            <a:r>
              <a:rPr lang="it-IT" sz="2000" i="1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is</a:t>
            </a:r>
            <a:r>
              <a:rPr lang="it-IT" sz="2000" i="1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 </a:t>
            </a:r>
            <a:r>
              <a:rPr lang="it-IT" sz="2000" i="1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within</a:t>
            </a:r>
            <a:r>
              <a:rPr lang="it-IT" sz="2000" i="1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 the </a:t>
            </a:r>
            <a:r>
              <a:rPr lang="it-IT" sz="2000" i="1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FoV</a:t>
            </a:r>
            <a:r>
              <a:rPr lang="it-IT" sz="2000" i="1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!!! </a:t>
            </a:r>
            <a:r>
              <a:rPr lang="it-IT" sz="2000" i="1" dirty="0" smtClean="0">
                <a:solidFill>
                  <a:srgbClr val="FFFFFF"/>
                </a:solidFill>
                <a:latin typeface="Bookman Old Style"/>
                <a:cs typeface="Bookman Old Style"/>
                <a:sym typeface="Wingdings"/>
              </a:rPr>
              <a:t> </a:t>
            </a:r>
          </a:p>
          <a:p>
            <a:endParaRPr lang="it-IT" sz="2000" i="1" dirty="0" smtClean="0">
              <a:solidFill>
                <a:srgbClr val="FFFFFF"/>
              </a:solidFill>
              <a:latin typeface="Bookman Old Style"/>
              <a:cs typeface="Bookman Old Style"/>
              <a:sym typeface="Wingdings"/>
            </a:endParaRPr>
          </a:p>
          <a:p>
            <a:pPr marL="342900" indent="-342900">
              <a:buFont typeface="Wingdings" charset="2"/>
              <a:buChar char="u"/>
            </a:pPr>
            <a:r>
              <a:rPr lang="it-IT" sz="2000" i="1" dirty="0" smtClean="0">
                <a:solidFill>
                  <a:srgbClr val="FFFFFF"/>
                </a:solidFill>
                <a:latin typeface="Bookman Old Style"/>
                <a:cs typeface="Bookman Old Style"/>
                <a:sym typeface="Wingdings"/>
              </a:rPr>
              <a:t>More </a:t>
            </a:r>
            <a:r>
              <a:rPr lang="it-IT" sz="2000" i="1" dirty="0" err="1" smtClean="0">
                <a:solidFill>
                  <a:srgbClr val="FFFFFF"/>
                </a:solidFill>
                <a:latin typeface="Bookman Old Style"/>
                <a:cs typeface="Bookman Old Style"/>
                <a:sym typeface="Wingdings"/>
              </a:rPr>
              <a:t>stringent</a:t>
            </a:r>
            <a:r>
              <a:rPr lang="it-IT" sz="2000" i="1" dirty="0" smtClean="0">
                <a:solidFill>
                  <a:srgbClr val="FFFFFF"/>
                </a:solidFill>
                <a:latin typeface="Bookman Old Style"/>
                <a:cs typeface="Bookman Old Style"/>
                <a:sym typeface="Wingdings"/>
              </a:rPr>
              <a:t> </a:t>
            </a:r>
            <a:r>
              <a:rPr lang="it-IT" sz="2000" i="1" dirty="0" err="1" smtClean="0">
                <a:solidFill>
                  <a:srgbClr val="FFFFFF"/>
                </a:solidFill>
                <a:latin typeface="Bookman Old Style"/>
                <a:cs typeface="Bookman Old Style"/>
                <a:sym typeface="Wingdings"/>
              </a:rPr>
              <a:t>upper</a:t>
            </a:r>
            <a:r>
              <a:rPr lang="it-IT" sz="2000" i="1" dirty="0" smtClean="0">
                <a:solidFill>
                  <a:srgbClr val="FFFFFF"/>
                </a:solidFill>
                <a:latin typeface="Bookman Old Style"/>
                <a:cs typeface="Bookman Old Style"/>
                <a:sym typeface="Wingdings"/>
              </a:rPr>
              <a:t> </a:t>
            </a:r>
            <a:r>
              <a:rPr lang="it-IT" sz="2000" i="1" dirty="0" err="1" smtClean="0">
                <a:solidFill>
                  <a:srgbClr val="FFFFFF"/>
                </a:solidFill>
                <a:latin typeface="Bookman Old Style"/>
                <a:cs typeface="Bookman Old Style"/>
                <a:sym typeface="Wingdings"/>
              </a:rPr>
              <a:t>limit</a:t>
            </a:r>
            <a:r>
              <a:rPr lang="it-IT" sz="2000" i="1" dirty="0" smtClean="0">
                <a:solidFill>
                  <a:srgbClr val="FFFFFF"/>
                </a:solidFill>
                <a:latin typeface="Bookman Old Style"/>
                <a:cs typeface="Bookman Old Style"/>
                <a:sym typeface="Wingdings"/>
              </a:rPr>
              <a:t> to come….</a:t>
            </a:r>
          </a:p>
        </p:txBody>
      </p:sp>
      <p:sp>
        <p:nvSpPr>
          <p:cNvPr id="11" name="Cornice 10"/>
          <p:cNvSpPr/>
          <p:nvPr/>
        </p:nvSpPr>
        <p:spPr>
          <a:xfrm>
            <a:off x="2414361" y="3357733"/>
            <a:ext cx="4044838" cy="1243842"/>
          </a:xfrm>
          <a:prstGeom prst="frame">
            <a:avLst>
              <a:gd name="adj1" fmla="val 56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" name="Immagine 3" descr="linguaccia_einste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453" y="3001818"/>
            <a:ext cx="1614965" cy="1807575"/>
          </a:xfrm>
          <a:prstGeom prst="rect">
            <a:avLst/>
          </a:prstGeom>
        </p:spPr>
      </p:pic>
      <p:pic>
        <p:nvPicPr>
          <p:cNvPr id="5" name="Immagine 4" descr="emmeciquad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317">
            <a:off x="223971" y="3412548"/>
            <a:ext cx="1899014" cy="1275248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347640" y="-245316"/>
            <a:ext cx="83909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INTEGRAL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Highlights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Summary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for O1 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396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1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1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649111" y="-4260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Prospects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for O2 and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beyond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5DBF578-772E-7045-B452-6797E347559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49111" y="1427424"/>
            <a:ext cx="7882980" cy="49485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200" dirty="0" smtClean="0">
                <a:latin typeface="Bookman Old Style"/>
                <a:cs typeface="Bookman Old Style"/>
              </a:rPr>
              <a:t>LIGO/Virgo O2 starting in the Fall of 2016; Virgo expected to begin ops near the end of the year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000" dirty="0">
                <a:latin typeface="Bookman Old Style"/>
                <a:cs typeface="Bookman Old Style"/>
              </a:rPr>
              <a:t>Starting from the next O2 campaign, </a:t>
            </a:r>
            <a:r>
              <a:rPr lang="en-US" sz="2000" dirty="0" err="1" smtClean="0">
                <a:latin typeface="Bookman Old Style"/>
                <a:cs typeface="Bookman Old Style"/>
              </a:rPr>
              <a:t>aLIGO+Virgo</a:t>
            </a:r>
            <a:r>
              <a:rPr lang="en-US" sz="2000" dirty="0" smtClean="0">
                <a:latin typeface="Bookman Old Style"/>
                <a:cs typeface="Bookman Old Style"/>
              </a:rPr>
              <a:t> </a:t>
            </a:r>
            <a:r>
              <a:rPr lang="en-US" sz="2000" dirty="0">
                <a:latin typeface="Bookman Old Style"/>
                <a:cs typeface="Bookman Old Style"/>
              </a:rPr>
              <a:t>will start to approach their design performance. The error region </a:t>
            </a:r>
            <a:r>
              <a:rPr lang="en-US" sz="2000" dirty="0" smtClean="0">
                <a:latin typeface="Bookman Old Style"/>
                <a:cs typeface="Bookman Old Style"/>
              </a:rPr>
              <a:t>will decrease to </a:t>
            </a:r>
            <a:r>
              <a:rPr lang="en-US" sz="20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&lt;few 100s </a:t>
            </a:r>
            <a:r>
              <a:rPr lang="en-US" sz="2000" dirty="0" err="1">
                <a:solidFill>
                  <a:srgbClr val="1CFF05"/>
                </a:solidFill>
                <a:latin typeface="Bookman Old Style"/>
                <a:cs typeface="Bookman Old Style"/>
              </a:rPr>
              <a:t>sq.degrees</a:t>
            </a:r>
            <a:r>
              <a:rPr lang="en-US" sz="2000" dirty="0">
                <a:latin typeface="Bookman Old Style"/>
                <a:cs typeface="Bookman Old Style"/>
              </a:rPr>
              <a:t> </a:t>
            </a:r>
            <a:endParaRPr lang="en-US" sz="2200" dirty="0" smtClean="0">
              <a:latin typeface="Bookman Old Style"/>
              <a:cs typeface="Bookman Old Style"/>
            </a:endParaRP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200" dirty="0" smtClean="0">
                <a:latin typeface="Bookman Old Style"/>
                <a:cs typeface="Bookman Old Style"/>
              </a:rPr>
              <a:t>3-100 BBH events expected in O2 (</a:t>
            </a:r>
            <a:r>
              <a:rPr lang="en-US" sz="2200" dirty="0">
                <a:latin typeface="Bookman Old Style"/>
                <a:cs typeface="Bookman Old Style"/>
              </a:rPr>
              <a:t>see </a:t>
            </a:r>
            <a:r>
              <a:rPr lang="en-US" sz="2200" dirty="0" smtClean="0">
                <a:latin typeface="Bookman Old Style"/>
                <a:cs typeface="Bookman Old Style"/>
              </a:rPr>
              <a:t>arXiv</a:t>
            </a:r>
            <a:r>
              <a:rPr lang="en-US" sz="2200" dirty="0">
                <a:latin typeface="Bookman Old Style"/>
                <a:cs typeface="Bookman Old Style"/>
              </a:rPr>
              <a:t>:</a:t>
            </a:r>
            <a:r>
              <a:rPr lang="en-US" sz="2200" dirty="0" smtClean="0">
                <a:latin typeface="Bookman Old Style"/>
                <a:cs typeface="Bookman Old Style"/>
              </a:rPr>
              <a:t>1602.03842)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200" dirty="0" smtClean="0">
                <a:latin typeface="Bookman Old Style"/>
                <a:cs typeface="Bookman Old Style"/>
              </a:rPr>
              <a:t>Different timescales for follow-up to be considered: from real-time (prompt) to </a:t>
            </a:r>
            <a:r>
              <a:rPr lang="en-US" sz="2200" dirty="0" smtClean="0">
                <a:latin typeface="Bookman Old Style"/>
                <a:cs typeface="Bookman Old Style"/>
              </a:rPr>
              <a:t>hours-days </a:t>
            </a:r>
            <a:r>
              <a:rPr lang="en-US" sz="2200" dirty="0" smtClean="0">
                <a:latin typeface="Bookman Old Style"/>
                <a:cs typeface="Bookman Old Style"/>
              </a:rPr>
              <a:t>(delayed emission)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200" dirty="0" smtClean="0">
                <a:latin typeface="Bookman Old Style"/>
                <a:cs typeface="Bookman Old Style"/>
              </a:rPr>
              <a:t>INTEGRAL, Swift, Fermi are best candidates for follow-up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400" dirty="0">
                <a:latin typeface="Bookman Old Style"/>
                <a:cs typeface="Bookman Old Style"/>
              </a:rPr>
              <a:t>In case of  events in the ~300 sq</a:t>
            </a:r>
            <a:r>
              <a:rPr lang="en-US" sz="2400" dirty="0" smtClean="0">
                <a:latin typeface="Bookman Old Style"/>
                <a:cs typeface="Bookman Old Style"/>
              </a:rPr>
              <a:t>. </a:t>
            </a:r>
            <a:r>
              <a:rPr lang="en-US" sz="2400" dirty="0" err="1" smtClean="0">
                <a:latin typeface="Bookman Old Style"/>
                <a:cs typeface="Bookman Old Style"/>
              </a:rPr>
              <a:t>deg</a:t>
            </a:r>
            <a:r>
              <a:rPr lang="en-US" sz="2400" dirty="0" smtClean="0">
                <a:latin typeface="Bookman Old Style"/>
                <a:cs typeface="Bookman Old Style"/>
              </a:rPr>
              <a:t> </a:t>
            </a:r>
            <a:r>
              <a:rPr lang="en-US" sz="2400" dirty="0">
                <a:latin typeface="Bookman Old Style"/>
                <a:cs typeface="Bookman Old Style"/>
              </a:rPr>
              <a:t>FOV of </a:t>
            </a:r>
            <a:r>
              <a:rPr lang="en-US" sz="2400" dirty="0" smtClean="0">
                <a:latin typeface="Bookman Old Style"/>
                <a:cs typeface="Bookman Old Style"/>
              </a:rPr>
              <a:t>INTEGRAL</a:t>
            </a:r>
            <a:r>
              <a:rPr lang="en-US" sz="2400" dirty="0">
                <a:latin typeface="Bookman Old Style"/>
                <a:cs typeface="Bookman Old Style"/>
              </a:rPr>
              <a:t> </a:t>
            </a:r>
            <a:r>
              <a:rPr lang="en-US" sz="2400" dirty="0" smtClean="0">
                <a:latin typeface="Bookman Old Style"/>
                <a:cs typeface="Bookman Old Style"/>
              </a:rPr>
              <a:t>the </a:t>
            </a:r>
            <a:r>
              <a:rPr lang="en-US" sz="2400" dirty="0" smtClean="0">
                <a:latin typeface="Bookman Old Style"/>
                <a:cs typeface="Bookman Old Style"/>
              </a:rPr>
              <a:t>flux </a:t>
            </a:r>
            <a:r>
              <a:rPr lang="en-US" sz="2400" dirty="0">
                <a:latin typeface="Bookman Old Style"/>
                <a:cs typeface="Bookman Old Style"/>
              </a:rPr>
              <a:t>limits would decrease by a factor ~5 at least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400" dirty="0" smtClean="0">
                <a:latin typeface="Bookman Old Style"/>
                <a:cs typeface="Bookman Old Style"/>
              </a:rPr>
              <a:t>INTEGRAL </a:t>
            </a:r>
            <a:r>
              <a:rPr lang="en-US" sz="2400" dirty="0">
                <a:latin typeface="Bookman Old Style"/>
                <a:cs typeface="Bookman Old Style"/>
              </a:rPr>
              <a:t>can characterize the prompt and also the delayed emission using dedicated TOO programs.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endParaRPr lang="en-US" sz="2200" dirty="0" smtClean="0">
              <a:latin typeface="Bookman Old Style"/>
              <a:cs typeface="Bookman Old Style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200" dirty="0" smtClean="0">
              <a:latin typeface="Bookman Old Style"/>
              <a:cs typeface="Bookman Old Style"/>
            </a:endParaRPr>
          </a:p>
          <a:p>
            <a:pPr>
              <a:spcAft>
                <a:spcPts val="600"/>
              </a:spcAft>
              <a:buFont typeface="Wingdings" charset="2"/>
              <a:buChar char="u"/>
            </a:pPr>
            <a:endParaRPr lang="en-US" dirty="0" smtClean="0">
              <a:latin typeface="Bookman Old Style"/>
              <a:cs typeface="Bookman Old Style"/>
            </a:endParaRPr>
          </a:p>
          <a:p>
            <a:pPr>
              <a:spcAft>
                <a:spcPts val="600"/>
              </a:spcAft>
              <a:buFont typeface="Wingdings" charset="2"/>
              <a:buChar char="u"/>
            </a:pPr>
            <a:endParaRPr lang="en-US" dirty="0" smtClean="0">
              <a:latin typeface="Bookman Old Style"/>
              <a:cs typeface="Bookman Old Style"/>
            </a:endParaRPr>
          </a:p>
          <a:p>
            <a:pPr>
              <a:spcAft>
                <a:spcPts val="600"/>
              </a:spcAft>
              <a:buFont typeface="Wingdings" charset="2"/>
              <a:buChar char="u"/>
            </a:pPr>
            <a:endParaRPr lang="en-US" dirty="0">
              <a:latin typeface="Bookman Old Style"/>
              <a:cs typeface="Bookman Old Style"/>
            </a:endParaRPr>
          </a:p>
          <a:p>
            <a:pPr>
              <a:spcAft>
                <a:spcPts val="600"/>
              </a:spcAft>
              <a:buFont typeface="Wingdings" charset="2"/>
              <a:buChar char="u"/>
            </a:pPr>
            <a:endParaRPr lang="en-US" dirty="0" smtClean="0">
              <a:latin typeface="Bookman Old Style"/>
              <a:cs typeface="Bookman Old Style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30046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649111" y="-4260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5DBF578-772E-7045-B452-6797E347559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68293" y="930969"/>
            <a:ext cx="8382000" cy="4948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200" dirty="0" smtClean="0">
                <a:latin typeface="Bookman Old Style"/>
                <a:cs typeface="Bookman Old Style"/>
              </a:rPr>
              <a:t>Launched in 2002 by ESA, INTEGRAL is providing advanced spectral and imaging capabilities in the X-ray/soft </a:t>
            </a:r>
            <a:r>
              <a:rPr lang="en-US" sz="2200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2200" dirty="0" smtClean="0">
                <a:latin typeface="Lucida Grande"/>
                <a:ea typeface="Lucida Grande"/>
                <a:cs typeface="Lucida Grande"/>
              </a:rPr>
              <a:t>-</a:t>
            </a:r>
            <a:r>
              <a:rPr lang="en-US" sz="2200" dirty="0" smtClean="0">
                <a:latin typeface="Bookman Old Style"/>
                <a:ea typeface="Lucida Grande"/>
                <a:cs typeface="Bookman Old Style"/>
              </a:rPr>
              <a:t>ray band</a:t>
            </a:r>
            <a:r>
              <a:rPr lang="en-US" sz="2200" dirty="0" smtClean="0">
                <a:latin typeface="Bookman Old Style"/>
                <a:cs typeface="Bookman Old Style"/>
              </a:rPr>
              <a:t>  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200" dirty="0" smtClean="0">
                <a:latin typeface="Bookman Old Style"/>
                <a:cs typeface="Bookman Old Style"/>
              </a:rPr>
              <a:t>INTEGRAL has provided, so far, the tightest upper limits on the EM energy emission GW150914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  <p:pic>
        <p:nvPicPr>
          <p:cNvPr id="9" name="72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1707" y="3234531"/>
            <a:ext cx="5122985" cy="3121819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649111" y="-18488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The INTEGRAL Space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Observatory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92" y="3664973"/>
            <a:ext cx="3503751" cy="26913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CasellaDiTesto 1"/>
          <p:cNvSpPr txBox="1"/>
          <p:nvPr/>
        </p:nvSpPr>
        <p:spPr>
          <a:xfrm>
            <a:off x="926202" y="3234531"/>
            <a:ext cx="222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Savchenko</a:t>
            </a:r>
            <a:r>
              <a:rPr lang="it-IT" dirty="0" smtClean="0">
                <a:solidFill>
                  <a:srgbClr val="FFFF00"/>
                </a:solidFill>
              </a:rPr>
              <a:t> et al. 2016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80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200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5336">
            <a:off x="3202928" y="1617525"/>
            <a:ext cx="2854432" cy="181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660" y="1677697"/>
            <a:ext cx="2748393" cy="185492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223000" y="4764364"/>
            <a:ext cx="2597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Lobster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eye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X-</a:t>
            </a:r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Ray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</a:p>
          <a:p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+ gamma-</a:t>
            </a:r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ray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trigger</a:t>
            </a:r>
          </a:p>
          <a:p>
            <a:r>
              <a:rPr lang="it-IT" sz="160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10-50 High-</a:t>
            </a:r>
            <a:r>
              <a:rPr lang="it-IT" sz="1600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Z</a:t>
            </a:r>
            <a:r>
              <a:rPr lang="it-IT" sz="160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GRBs</a:t>
            </a:r>
            <a:endParaRPr lang="it-IT" sz="1600" dirty="0" smtClean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endParaRPr lang="it-IT" sz="1600" dirty="0">
              <a:solidFill>
                <a:srgbClr val="FFFFFF"/>
              </a:solidFill>
              <a:latin typeface="Bookman Old Style"/>
              <a:cs typeface="Bookman Old Style"/>
            </a:endParaRPr>
          </a:p>
          <a:p>
            <a:r>
              <a:rPr lang="it-IT" sz="16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10y </a:t>
            </a:r>
            <a:r>
              <a:rPr lang="it-IT" sz="1600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development</a:t>
            </a:r>
            <a:r>
              <a:rPr lang="it-IT" sz="16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  <a:r>
              <a:rPr lang="it-IT" sz="1600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Cost</a:t>
            </a:r>
            <a:r>
              <a:rPr lang="it-IT" sz="16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 100-500M€</a:t>
            </a:r>
            <a:endParaRPr lang="it-IT" sz="1600" dirty="0">
              <a:solidFill>
                <a:srgbClr val="FFFF00"/>
              </a:solidFill>
              <a:latin typeface="Bookman Old Style"/>
              <a:cs typeface="Bookman Old Style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065751" y="4697859"/>
            <a:ext cx="29415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Cubesat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sworm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 </a:t>
            </a:r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constellation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 </a:t>
            </a:r>
            <a:r>
              <a:rPr lang="it-IT" sz="1600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arcsec</a:t>
            </a:r>
            <a:r>
              <a:rPr lang="it-IT" sz="160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positioning</a:t>
            </a:r>
            <a:endParaRPr lang="it-IT" sz="1600" dirty="0" smtClean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algn="ctr"/>
            <a:endParaRPr lang="it-IT" sz="1600" dirty="0">
              <a:solidFill>
                <a:srgbClr val="FFFFFF"/>
              </a:solidFill>
              <a:latin typeface="Bookman Old Style"/>
              <a:cs typeface="Bookman Old Style"/>
            </a:endParaRPr>
          </a:p>
          <a:p>
            <a:pPr algn="ctr"/>
            <a:r>
              <a:rPr lang="it-IT" sz="16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Short </a:t>
            </a:r>
            <a:r>
              <a:rPr lang="it-IT" sz="1600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turnaround</a:t>
            </a:r>
            <a:endParaRPr lang="it-IT" sz="1600" dirty="0" smtClean="0">
              <a:solidFill>
                <a:srgbClr val="FFFF00"/>
              </a:solidFill>
              <a:latin typeface="Bookman Old Style"/>
              <a:cs typeface="Bookman Old Style"/>
            </a:endParaRPr>
          </a:p>
          <a:p>
            <a:pPr algn="ctr"/>
            <a:r>
              <a:rPr lang="it-IT" sz="16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Moderate </a:t>
            </a:r>
            <a:r>
              <a:rPr lang="it-IT" sz="1600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cost</a:t>
            </a:r>
            <a:r>
              <a:rPr lang="it-IT" sz="16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, </a:t>
            </a:r>
            <a:r>
              <a:rPr lang="it-IT" sz="1600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modularity</a:t>
            </a:r>
            <a:r>
              <a:rPr lang="it-IT" sz="16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: 100cubesat</a:t>
            </a:r>
            <a:endParaRPr lang="it-IT" sz="1600" dirty="0">
              <a:solidFill>
                <a:srgbClr val="FFFFFF"/>
              </a:solidFill>
              <a:latin typeface="Bookman Old Style"/>
              <a:cs typeface="Bookman Old Style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14" y="2732986"/>
            <a:ext cx="2521733" cy="180423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20015" y="4507085"/>
            <a:ext cx="25217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INTEGRAL-SWIFT</a:t>
            </a:r>
          </a:p>
          <a:p>
            <a:pPr algn="ctr"/>
            <a:r>
              <a:rPr lang="it-IT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Large </a:t>
            </a:r>
            <a:r>
              <a:rPr lang="it-IT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Observatories</a:t>
            </a:r>
            <a:endParaRPr lang="it-IT" dirty="0" smtClean="0">
              <a:solidFill>
                <a:srgbClr val="FFFFFF"/>
              </a:solidFill>
              <a:latin typeface="Bookman Old Style"/>
              <a:cs typeface="Bookman Old Style"/>
            </a:endParaRPr>
          </a:p>
          <a:p>
            <a:pPr algn="ctr"/>
            <a:endParaRPr lang="it-IT" dirty="0" smtClean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algn="ctr"/>
            <a:r>
              <a:rPr lang="it-IT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&gt;10 </a:t>
            </a:r>
            <a:r>
              <a:rPr lang="it-IT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years</a:t>
            </a:r>
            <a:r>
              <a:rPr lang="it-IT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operations</a:t>
            </a:r>
            <a:endParaRPr lang="it-IT" dirty="0" smtClean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algn="ctr"/>
            <a:endParaRPr lang="it-IT" dirty="0">
              <a:solidFill>
                <a:srgbClr val="FFFFFF"/>
              </a:solidFill>
              <a:latin typeface="Bookman Old Style"/>
              <a:cs typeface="Bookman Old Style"/>
            </a:endParaRPr>
          </a:p>
          <a:p>
            <a:pPr algn="ctr"/>
            <a:r>
              <a:rPr lang="it-IT" b="1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Low</a:t>
            </a:r>
            <a:r>
              <a:rPr lang="it-IT" b="1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cost</a:t>
            </a:r>
            <a:r>
              <a:rPr lang="it-IT" b="1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!..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15" y="461820"/>
            <a:ext cx="2903095" cy="216208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07745" y="3774529"/>
            <a:ext cx="3403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FFFF"/>
                </a:solidFill>
                <a:latin typeface="Bookman Old Style"/>
                <a:cs typeface="Bookman Old Style"/>
              </a:rPr>
              <a:t>The </a:t>
            </a:r>
            <a:r>
              <a:rPr lang="it-IT" dirty="0">
                <a:solidFill>
                  <a:srgbClr val="1CFF05"/>
                </a:solidFill>
                <a:latin typeface="Bookman Old Style"/>
                <a:cs typeface="Bookman Old Style"/>
              </a:rPr>
              <a:t>HERMES</a:t>
            </a:r>
            <a:r>
              <a:rPr lang="it-IT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Bookman Old Style"/>
                <a:cs typeface="Bookman Old Style"/>
              </a:rPr>
              <a:t>mission</a:t>
            </a:r>
            <a:r>
              <a:rPr lang="it-IT" sz="1600" b="1" dirty="0">
                <a:solidFill>
                  <a:srgbClr val="FFFFFF"/>
                </a:solidFill>
                <a:latin typeface="Bookman Old Style"/>
                <a:cs typeface="Bookman Old Style"/>
              </a:rPr>
              <a:t/>
            </a:r>
            <a:br>
              <a:rPr lang="it-IT" sz="1600" b="1" dirty="0">
                <a:solidFill>
                  <a:srgbClr val="FFFFFF"/>
                </a:solidFill>
                <a:latin typeface="Bookman Old Style"/>
                <a:cs typeface="Bookman Old Style"/>
              </a:rPr>
            </a:br>
            <a:r>
              <a:rPr lang="it-IT" dirty="0">
                <a:solidFill>
                  <a:srgbClr val="FFFFFF"/>
                </a:solidFill>
                <a:latin typeface="Bookman Old Style"/>
                <a:cs typeface="Bookman Old Style"/>
              </a:rPr>
              <a:t>High Energy  </a:t>
            </a:r>
            <a:r>
              <a:rPr lang="it-IT" dirty="0" err="1">
                <a:solidFill>
                  <a:srgbClr val="FFFFFF"/>
                </a:solidFill>
                <a:latin typeface="Bookman Old Style"/>
                <a:cs typeface="Bookman Old Style"/>
              </a:rPr>
              <a:t>Rapid</a:t>
            </a:r>
            <a:r>
              <a:rPr lang="it-IT" dirty="0">
                <a:solidFill>
                  <a:srgbClr val="FFFFFF"/>
                </a:solidFill>
                <a:latin typeface="Bookman Old Style"/>
                <a:cs typeface="Bookman Old Style"/>
              </a:rPr>
              <a:t> Modular </a:t>
            </a:r>
            <a:endParaRPr lang="it-IT" dirty="0" smtClean="0">
              <a:solidFill>
                <a:srgbClr val="FFFFFF"/>
              </a:solidFill>
              <a:latin typeface="Bookman Old Style"/>
              <a:cs typeface="Bookman Old Style"/>
            </a:endParaRPr>
          </a:p>
          <a:p>
            <a:pPr algn="ctr"/>
            <a:r>
              <a:rPr lang="it-IT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Experiment </a:t>
            </a:r>
            <a:r>
              <a:rPr lang="it-IT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Satellites</a:t>
            </a:r>
            <a:endParaRPr lang="it-IT" dirty="0">
              <a:solidFill>
                <a:srgbClr val="FFFFFF"/>
              </a:solidFill>
              <a:latin typeface="Bookman Old Style"/>
              <a:cs typeface="Bookman Old Style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61545" y="4051528"/>
            <a:ext cx="2155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LOBSTER </a:t>
            </a:r>
            <a:r>
              <a:rPr lang="it-IT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(NASA)</a:t>
            </a:r>
          </a:p>
          <a:p>
            <a:pPr algn="ctr"/>
            <a:r>
              <a:rPr lang="it-IT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Theseus</a:t>
            </a:r>
            <a:r>
              <a:rPr lang="it-IT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 </a:t>
            </a:r>
            <a:r>
              <a:rPr lang="it-IT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(ESA)</a:t>
            </a:r>
            <a:endParaRPr lang="it-IT" dirty="0">
              <a:solidFill>
                <a:srgbClr val="FFFFFF"/>
              </a:solidFill>
              <a:latin typeface="Bookman Old Style"/>
              <a:cs typeface="Bookman Old Style"/>
            </a:endParaRPr>
          </a:p>
        </p:txBody>
      </p:sp>
      <p:pic>
        <p:nvPicPr>
          <p:cNvPr id="16" name="Immagine 15" descr="000207constellatio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45" y="192127"/>
            <a:ext cx="1245547" cy="1210672"/>
          </a:xfrm>
          <a:prstGeom prst="rect">
            <a:avLst/>
          </a:prstGeom>
        </p:spPr>
      </p:pic>
      <p:sp>
        <p:nvSpPr>
          <p:cNvPr id="17" name="Titolo 1"/>
          <p:cNvSpPr txBox="1">
            <a:spLocks/>
          </p:cNvSpPr>
          <p:nvPr/>
        </p:nvSpPr>
        <p:spPr>
          <a:xfrm>
            <a:off x="649111" y="-4260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What’s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next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417740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5DBF578-772E-7045-B452-6797E347559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840182" y="2582461"/>
            <a:ext cx="32550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/>
              <a:t>Backup </a:t>
            </a:r>
            <a:r>
              <a:rPr lang="it-IT" sz="4400" dirty="0" err="1" smtClean="0"/>
              <a:t>slides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2000914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67AB8-36F6-8D4D-BD79-77BEA63B9A35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533907" y="5850161"/>
            <a:ext cx="125832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 </a:t>
            </a:r>
            <a:endParaRPr lang="it-IT" sz="10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107504" y="6165304"/>
            <a:ext cx="8061415" cy="482570"/>
            <a:chOff x="0" y="5661248"/>
            <a:chExt cx="8061415" cy="482570"/>
          </a:xfrm>
        </p:grpSpPr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5661248"/>
              <a:ext cx="753111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5661248"/>
              <a:ext cx="45186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61248"/>
              <a:ext cx="3498866" cy="476672"/>
            </a:xfrm>
            <a:prstGeom prst="rect">
              <a:avLst/>
            </a:prstGeom>
          </p:spPr>
        </p:pic>
        <p:sp>
          <p:nvSpPr>
            <p:cNvPr id="30" name="CasellaDiTesto 29"/>
            <p:cNvSpPr txBox="1"/>
            <p:nvPr/>
          </p:nvSpPr>
          <p:spPr>
            <a:xfrm>
              <a:off x="3563888" y="5805264"/>
              <a:ext cx="3528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0" dirty="0" smtClean="0">
                  <a:latin typeface="+mj-lt"/>
                </a:rPr>
                <a:t>L. Natalucci, Rome Tor Vergata, 2013</a:t>
              </a:r>
              <a:endParaRPr lang="it-IT" sz="1600" b="0" dirty="0">
                <a:latin typeface="+mj-lt"/>
              </a:endParaRPr>
            </a:p>
          </p:txBody>
        </p:sp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67544" y="404664"/>
            <a:ext cx="82089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dirty="0" smtClean="0">
                <a:solidFill>
                  <a:srgbClr val="1CFF05"/>
                </a:solidFill>
                <a:latin typeface="Arial" charset="0"/>
                <a:cs typeface="+mn-cs"/>
              </a:rPr>
              <a:t>IBIS IN FRONT OF THE </a:t>
            </a:r>
            <a:r>
              <a:rPr lang="it-IT" sz="2800" dirty="0" err="1" smtClean="0">
                <a:solidFill>
                  <a:srgbClr val="1CFF05"/>
                </a:solidFill>
                <a:latin typeface="Arial" charset="0"/>
                <a:cs typeface="+mn-cs"/>
              </a:rPr>
              <a:t>MeV</a:t>
            </a:r>
            <a:r>
              <a:rPr lang="it-IT" dirty="0" smtClean="0">
                <a:solidFill>
                  <a:srgbClr val="1CFF05"/>
                </a:solidFill>
                <a:latin typeface="Arial" charset="0"/>
                <a:cs typeface="+mn-cs"/>
              </a:rPr>
              <a:t>: THE COMPTON MODE</a:t>
            </a:r>
            <a:endParaRPr lang="it-IT" sz="3200" dirty="0">
              <a:solidFill>
                <a:srgbClr val="1CFF05"/>
              </a:solidFill>
              <a:latin typeface="Arial" charset="0"/>
              <a:cs typeface="+mn-cs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55576" y="2924944"/>
            <a:ext cx="3548803" cy="3102345"/>
            <a:chOff x="611560" y="1052736"/>
            <a:chExt cx="3548803" cy="310234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560" y="1052736"/>
              <a:ext cx="3548803" cy="265762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560" y="3789040"/>
              <a:ext cx="3168352" cy="366041"/>
            </a:xfrm>
            <a:prstGeom prst="rect">
              <a:avLst/>
            </a:prstGeom>
          </p:spPr>
        </p:pic>
      </p:grpSp>
      <p:grpSp>
        <p:nvGrpSpPr>
          <p:cNvPr id="8" name="Gruppo 7"/>
          <p:cNvGrpSpPr/>
          <p:nvPr/>
        </p:nvGrpSpPr>
        <p:grpSpPr>
          <a:xfrm>
            <a:off x="4355976" y="2420888"/>
            <a:ext cx="4464496" cy="3794938"/>
            <a:chOff x="4283968" y="1052736"/>
            <a:chExt cx="4464496" cy="379493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7984" y="1052736"/>
              <a:ext cx="4130533" cy="3461899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4283968" y="4509120"/>
              <a:ext cx="44644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0" dirty="0" err="1" smtClean="0"/>
                <a:t>Crab</a:t>
              </a:r>
              <a:r>
                <a:rPr lang="it-IT" sz="1600" b="0" dirty="0" smtClean="0"/>
                <a:t>, Compton mode, 300ks (</a:t>
              </a:r>
              <a:r>
                <a:rPr lang="it-IT" sz="1600" b="0" dirty="0" err="1" smtClean="0"/>
                <a:t>Forot</a:t>
              </a:r>
              <a:r>
                <a:rPr lang="it-IT" sz="1600" b="0" dirty="0" smtClean="0"/>
                <a:t> et al. 2007)</a:t>
              </a:r>
            </a:p>
          </p:txBody>
        </p:sp>
      </p:grpSp>
      <p:sp>
        <p:nvSpPr>
          <p:cNvPr id="19" name="CasellaDiTesto 6"/>
          <p:cNvSpPr txBox="1">
            <a:spLocks noChangeArrowheads="1"/>
          </p:cNvSpPr>
          <p:nvPr/>
        </p:nvSpPr>
        <p:spPr bwMode="auto">
          <a:xfrm>
            <a:off x="539552" y="1052736"/>
            <a:ext cx="813690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algn="l">
              <a:buFont typeface="Wingdings" charset="2"/>
              <a:buChar char="u"/>
            </a:pP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ISGRI and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PICsIT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are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also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operated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in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signal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coincidence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allowing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to exploit the Compton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kinematics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for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each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event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in the time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coincidence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window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marL="342900" indent="-342900" algn="l">
              <a:buFont typeface="Wingdings" charset="2"/>
              <a:buChar char="u"/>
            </a:pP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allows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to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extend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the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energy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range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well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into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the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MeV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region,and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to exploit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polarization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800" b="0" dirty="0" err="1" smtClean="0">
                <a:solidFill>
                  <a:schemeClr val="tx1"/>
                </a:solidFill>
                <a:latin typeface="Arial"/>
                <a:cs typeface="Arial"/>
              </a:rPr>
              <a:t>measurements</a:t>
            </a:r>
            <a:r>
              <a:rPr lang="it-IT" sz="1800" b="0" dirty="0" smtClean="0">
                <a:solidFill>
                  <a:schemeClr val="tx1"/>
                </a:solidFill>
                <a:latin typeface="Arial"/>
                <a:cs typeface="Arial"/>
              </a:rPr>
              <a:t>.</a:t>
            </a:r>
            <a:endParaRPr lang="it-IT" sz="18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615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INTEGRAL vs Fermi/GBM</a:t>
            </a:r>
            <a:endParaRPr lang="it-IT" dirty="0">
              <a:solidFill>
                <a:srgbClr val="FFFF00"/>
              </a:solidFill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735247"/>
              </p:ext>
            </p:extLst>
          </p:nvPr>
        </p:nvGraphicFramePr>
        <p:xfrm>
          <a:off x="240271" y="1273476"/>
          <a:ext cx="8718380" cy="2397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676"/>
                <a:gridCol w="1626972"/>
                <a:gridCol w="1798595"/>
                <a:gridCol w="1805461"/>
                <a:gridCol w="1743676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SPI/ACS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PICsIT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GBM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GBM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Detector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BGO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CsI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BGO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NaI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Energy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range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&gt;75 </a:t>
                      </a:r>
                      <a:r>
                        <a:rPr lang="it-IT" dirty="0" err="1" smtClean="0"/>
                        <a:t>keV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0.2-2.6 </a:t>
                      </a:r>
                      <a:r>
                        <a:rPr lang="it-IT" dirty="0" err="1" smtClean="0"/>
                        <a:t>MeV</a:t>
                      </a:r>
                      <a:endParaRPr lang="it-IT" dirty="0" smtClean="0"/>
                    </a:p>
                    <a:p>
                      <a:r>
                        <a:rPr lang="it-IT" b="1" baseline="0" dirty="0" smtClean="0">
                          <a:solidFill>
                            <a:srgbClr val="FF0000"/>
                          </a:solidFill>
                        </a:rPr>
                        <a:t>Compton Mode 0.3-10MeV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0.15-30 </a:t>
                      </a:r>
                      <a:r>
                        <a:rPr lang="it-IT" dirty="0" err="1" smtClean="0"/>
                        <a:t>MeV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8-1000 </a:t>
                      </a:r>
                      <a:r>
                        <a:rPr lang="it-IT" dirty="0" err="1" smtClean="0"/>
                        <a:t>keV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Effective</a:t>
                      </a:r>
                      <a:r>
                        <a:rPr lang="it-IT" dirty="0" smtClean="0"/>
                        <a:t> area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Up</a:t>
                      </a:r>
                      <a:r>
                        <a:rPr lang="it-IT" baseline="0" dirty="0" smtClean="0"/>
                        <a:t> to ~1m</a:t>
                      </a:r>
                      <a:r>
                        <a:rPr lang="it-IT" baseline="30000" dirty="0" smtClean="0"/>
                        <a:t>2</a:t>
                      </a:r>
                      <a:endParaRPr lang="it-I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Up to ~900cm</a:t>
                      </a:r>
                      <a:r>
                        <a:rPr lang="it-IT" baseline="30000" dirty="0" smtClean="0"/>
                        <a:t>2</a:t>
                      </a:r>
                      <a:endParaRPr lang="it-I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aseline="0" dirty="0" smtClean="0"/>
                        <a:t>Up to ~400cm</a:t>
                      </a:r>
                      <a:r>
                        <a:rPr lang="it-IT" baseline="30000" dirty="0" smtClean="0"/>
                        <a:t>2</a:t>
                      </a:r>
                      <a:endParaRPr lang="it-IT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Up to ~150 cm</a:t>
                      </a:r>
                      <a:r>
                        <a:rPr lang="it-IT" baseline="30000" dirty="0" smtClean="0"/>
                        <a:t>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Time </a:t>
                      </a:r>
                      <a:r>
                        <a:rPr lang="it-IT" dirty="0" err="1" smtClean="0"/>
                        <a:t>resolution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50ms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15.6ms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5μs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FF180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7" name="Gruppo 16"/>
          <p:cNvGrpSpPr/>
          <p:nvPr/>
        </p:nvGrpSpPr>
        <p:grpSpPr>
          <a:xfrm>
            <a:off x="240271" y="3733462"/>
            <a:ext cx="3771214" cy="3026657"/>
            <a:chOff x="773326" y="3474369"/>
            <a:chExt cx="3771214" cy="3026657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3326" y="3474369"/>
              <a:ext cx="3771214" cy="3026657"/>
            </a:xfrm>
            <a:prstGeom prst="rect">
              <a:avLst/>
            </a:prstGeom>
          </p:spPr>
        </p:pic>
        <p:grpSp>
          <p:nvGrpSpPr>
            <p:cNvPr id="15" name="Gruppo 14"/>
            <p:cNvGrpSpPr/>
            <p:nvPr/>
          </p:nvGrpSpPr>
          <p:grpSpPr>
            <a:xfrm>
              <a:off x="2795987" y="4606324"/>
              <a:ext cx="541328" cy="1482810"/>
              <a:chOff x="6259799" y="4338595"/>
              <a:chExt cx="1799552" cy="624702"/>
            </a:xfrm>
          </p:grpSpPr>
          <p:sp>
            <p:nvSpPr>
              <p:cNvPr id="12" name="Figura a mano libera 11"/>
              <p:cNvSpPr/>
              <p:nvPr/>
            </p:nvSpPr>
            <p:spPr>
              <a:xfrm>
                <a:off x="6259799" y="4379085"/>
                <a:ext cx="151985" cy="584212"/>
              </a:xfrm>
              <a:custGeom>
                <a:avLst/>
                <a:gdLst>
                  <a:gd name="connsiteX0" fmla="*/ 0 w 41189"/>
                  <a:gd name="connsiteY0" fmla="*/ 528594 h 528594"/>
                  <a:gd name="connsiteX1" fmla="*/ 41189 w 41189"/>
                  <a:gd name="connsiteY1" fmla="*/ 0 h 528594"/>
                  <a:gd name="connsiteX2" fmla="*/ 41189 w 41189"/>
                  <a:gd name="connsiteY2" fmla="*/ 0 h 52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189" h="528594">
                    <a:moveTo>
                      <a:pt x="0" y="528594"/>
                    </a:moveTo>
                    <a:lnTo>
                      <a:pt x="41189" y="0"/>
                    </a:lnTo>
                    <a:lnTo>
                      <a:pt x="41189" y="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Figura a mano libera 13"/>
              <p:cNvSpPr/>
              <p:nvPr/>
            </p:nvSpPr>
            <p:spPr>
              <a:xfrm>
                <a:off x="6418648" y="4338595"/>
                <a:ext cx="1640703" cy="257401"/>
              </a:xfrm>
              <a:custGeom>
                <a:avLst/>
                <a:gdLst>
                  <a:gd name="connsiteX0" fmla="*/ 0 w 1640702"/>
                  <a:gd name="connsiteY0" fmla="*/ 82378 h 556054"/>
                  <a:gd name="connsiteX1" fmla="*/ 0 w 1640702"/>
                  <a:gd name="connsiteY1" fmla="*/ 82378 h 556054"/>
                  <a:gd name="connsiteX2" fmla="*/ 68648 w 1640702"/>
                  <a:gd name="connsiteY2" fmla="*/ 34324 h 556054"/>
                  <a:gd name="connsiteX3" fmla="*/ 109837 w 1640702"/>
                  <a:gd name="connsiteY3" fmla="*/ 20594 h 556054"/>
                  <a:gd name="connsiteX4" fmla="*/ 130432 w 1640702"/>
                  <a:gd name="connsiteY4" fmla="*/ 13729 h 556054"/>
                  <a:gd name="connsiteX5" fmla="*/ 192216 w 1640702"/>
                  <a:gd name="connsiteY5" fmla="*/ 0 h 556054"/>
                  <a:gd name="connsiteX6" fmla="*/ 302054 w 1640702"/>
                  <a:gd name="connsiteY6" fmla="*/ 6864 h 556054"/>
                  <a:gd name="connsiteX7" fmla="*/ 343243 w 1640702"/>
                  <a:gd name="connsiteY7" fmla="*/ 20594 h 556054"/>
                  <a:gd name="connsiteX8" fmla="*/ 384432 w 1640702"/>
                  <a:gd name="connsiteY8" fmla="*/ 34324 h 556054"/>
                  <a:gd name="connsiteX9" fmla="*/ 425621 w 1640702"/>
                  <a:gd name="connsiteY9" fmla="*/ 48054 h 556054"/>
                  <a:gd name="connsiteX10" fmla="*/ 446216 w 1640702"/>
                  <a:gd name="connsiteY10" fmla="*/ 54919 h 556054"/>
                  <a:gd name="connsiteX11" fmla="*/ 487405 w 1640702"/>
                  <a:gd name="connsiteY11" fmla="*/ 82378 h 556054"/>
                  <a:gd name="connsiteX12" fmla="*/ 508000 w 1640702"/>
                  <a:gd name="connsiteY12" fmla="*/ 96108 h 556054"/>
                  <a:gd name="connsiteX13" fmla="*/ 549189 w 1640702"/>
                  <a:gd name="connsiteY13" fmla="*/ 109837 h 556054"/>
                  <a:gd name="connsiteX14" fmla="*/ 569783 w 1640702"/>
                  <a:gd name="connsiteY14" fmla="*/ 116702 h 556054"/>
                  <a:gd name="connsiteX15" fmla="*/ 583513 w 1640702"/>
                  <a:gd name="connsiteY15" fmla="*/ 137297 h 556054"/>
                  <a:gd name="connsiteX16" fmla="*/ 624702 w 1640702"/>
                  <a:gd name="connsiteY16" fmla="*/ 164756 h 556054"/>
                  <a:gd name="connsiteX17" fmla="*/ 645297 w 1640702"/>
                  <a:gd name="connsiteY17" fmla="*/ 178486 h 556054"/>
                  <a:gd name="connsiteX18" fmla="*/ 665892 w 1640702"/>
                  <a:gd name="connsiteY18" fmla="*/ 192216 h 556054"/>
                  <a:gd name="connsiteX19" fmla="*/ 727675 w 1640702"/>
                  <a:gd name="connsiteY19" fmla="*/ 240270 h 556054"/>
                  <a:gd name="connsiteX20" fmla="*/ 768865 w 1640702"/>
                  <a:gd name="connsiteY20" fmla="*/ 254000 h 556054"/>
                  <a:gd name="connsiteX21" fmla="*/ 851243 w 1640702"/>
                  <a:gd name="connsiteY21" fmla="*/ 295189 h 556054"/>
                  <a:gd name="connsiteX22" fmla="*/ 913027 w 1640702"/>
                  <a:gd name="connsiteY22" fmla="*/ 322648 h 556054"/>
                  <a:gd name="connsiteX23" fmla="*/ 940486 w 1640702"/>
                  <a:gd name="connsiteY23" fmla="*/ 329513 h 556054"/>
                  <a:gd name="connsiteX24" fmla="*/ 961081 w 1640702"/>
                  <a:gd name="connsiteY24" fmla="*/ 336378 h 556054"/>
                  <a:gd name="connsiteX25" fmla="*/ 1016000 w 1640702"/>
                  <a:gd name="connsiteY25" fmla="*/ 343243 h 556054"/>
                  <a:gd name="connsiteX26" fmla="*/ 1043459 w 1640702"/>
                  <a:gd name="connsiteY26" fmla="*/ 350108 h 556054"/>
                  <a:gd name="connsiteX27" fmla="*/ 1132702 w 1640702"/>
                  <a:gd name="connsiteY27" fmla="*/ 363837 h 556054"/>
                  <a:gd name="connsiteX28" fmla="*/ 1208216 w 1640702"/>
                  <a:gd name="connsiteY28" fmla="*/ 384432 h 556054"/>
                  <a:gd name="connsiteX29" fmla="*/ 1256270 w 1640702"/>
                  <a:gd name="connsiteY29" fmla="*/ 391297 h 556054"/>
                  <a:gd name="connsiteX30" fmla="*/ 1276865 w 1640702"/>
                  <a:gd name="connsiteY30" fmla="*/ 398162 h 556054"/>
                  <a:gd name="connsiteX31" fmla="*/ 1304324 w 1640702"/>
                  <a:gd name="connsiteY31" fmla="*/ 405027 h 556054"/>
                  <a:gd name="connsiteX32" fmla="*/ 1331783 w 1640702"/>
                  <a:gd name="connsiteY32" fmla="*/ 418756 h 556054"/>
                  <a:gd name="connsiteX33" fmla="*/ 1372973 w 1640702"/>
                  <a:gd name="connsiteY33" fmla="*/ 432486 h 556054"/>
                  <a:gd name="connsiteX34" fmla="*/ 1421027 w 1640702"/>
                  <a:gd name="connsiteY34" fmla="*/ 453081 h 556054"/>
                  <a:gd name="connsiteX35" fmla="*/ 1462216 w 1640702"/>
                  <a:gd name="connsiteY35" fmla="*/ 480540 h 556054"/>
                  <a:gd name="connsiteX36" fmla="*/ 1482810 w 1640702"/>
                  <a:gd name="connsiteY36" fmla="*/ 494270 h 556054"/>
                  <a:gd name="connsiteX37" fmla="*/ 1565189 w 1640702"/>
                  <a:gd name="connsiteY37" fmla="*/ 521729 h 556054"/>
                  <a:gd name="connsiteX38" fmla="*/ 1585783 w 1640702"/>
                  <a:gd name="connsiteY38" fmla="*/ 528594 h 556054"/>
                  <a:gd name="connsiteX39" fmla="*/ 1606378 w 1640702"/>
                  <a:gd name="connsiteY39" fmla="*/ 542324 h 556054"/>
                  <a:gd name="connsiteX40" fmla="*/ 1626973 w 1640702"/>
                  <a:gd name="connsiteY40" fmla="*/ 549189 h 556054"/>
                  <a:gd name="connsiteX41" fmla="*/ 1640702 w 1640702"/>
                  <a:gd name="connsiteY41" fmla="*/ 556054 h 556054"/>
                  <a:gd name="connsiteX42" fmla="*/ 1640702 w 1640702"/>
                  <a:gd name="connsiteY42" fmla="*/ 556054 h 556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40702" h="556054">
                    <a:moveTo>
                      <a:pt x="0" y="82378"/>
                    </a:moveTo>
                    <a:lnTo>
                      <a:pt x="0" y="82378"/>
                    </a:lnTo>
                    <a:cubicBezTo>
                      <a:pt x="22883" y="66360"/>
                      <a:pt x="42150" y="43157"/>
                      <a:pt x="68648" y="34324"/>
                    </a:cubicBezTo>
                    <a:lnTo>
                      <a:pt x="109837" y="20594"/>
                    </a:lnTo>
                    <a:cubicBezTo>
                      <a:pt x="116702" y="18306"/>
                      <a:pt x="123336" y="15148"/>
                      <a:pt x="130432" y="13729"/>
                    </a:cubicBezTo>
                    <a:cubicBezTo>
                      <a:pt x="174008" y="5014"/>
                      <a:pt x="153436" y="9694"/>
                      <a:pt x="192216" y="0"/>
                    </a:cubicBezTo>
                    <a:cubicBezTo>
                      <a:pt x="228829" y="2288"/>
                      <a:pt x="265706" y="1908"/>
                      <a:pt x="302054" y="6864"/>
                    </a:cubicBezTo>
                    <a:cubicBezTo>
                      <a:pt x="316394" y="8819"/>
                      <a:pt x="329513" y="16017"/>
                      <a:pt x="343243" y="20594"/>
                    </a:cubicBezTo>
                    <a:lnTo>
                      <a:pt x="384432" y="34324"/>
                    </a:lnTo>
                    <a:lnTo>
                      <a:pt x="425621" y="48054"/>
                    </a:lnTo>
                    <a:cubicBezTo>
                      <a:pt x="432486" y="50342"/>
                      <a:pt x="440195" y="50905"/>
                      <a:pt x="446216" y="54919"/>
                    </a:cubicBezTo>
                    <a:lnTo>
                      <a:pt x="487405" y="82378"/>
                    </a:lnTo>
                    <a:cubicBezTo>
                      <a:pt x="494270" y="86955"/>
                      <a:pt x="500173" y="93499"/>
                      <a:pt x="508000" y="96108"/>
                    </a:cubicBezTo>
                    <a:lnTo>
                      <a:pt x="549189" y="109837"/>
                    </a:lnTo>
                    <a:lnTo>
                      <a:pt x="569783" y="116702"/>
                    </a:lnTo>
                    <a:cubicBezTo>
                      <a:pt x="574360" y="123567"/>
                      <a:pt x="577304" y="131864"/>
                      <a:pt x="583513" y="137297"/>
                    </a:cubicBezTo>
                    <a:cubicBezTo>
                      <a:pt x="595931" y="148163"/>
                      <a:pt x="610972" y="155603"/>
                      <a:pt x="624702" y="164756"/>
                    </a:cubicBezTo>
                    <a:lnTo>
                      <a:pt x="645297" y="178486"/>
                    </a:lnTo>
                    <a:cubicBezTo>
                      <a:pt x="652162" y="183063"/>
                      <a:pt x="660058" y="186382"/>
                      <a:pt x="665892" y="192216"/>
                    </a:cubicBezTo>
                    <a:cubicBezTo>
                      <a:pt x="683661" y="209985"/>
                      <a:pt x="703043" y="232059"/>
                      <a:pt x="727675" y="240270"/>
                    </a:cubicBezTo>
                    <a:cubicBezTo>
                      <a:pt x="741405" y="244847"/>
                      <a:pt x="756823" y="245972"/>
                      <a:pt x="768865" y="254000"/>
                    </a:cubicBezTo>
                    <a:cubicBezTo>
                      <a:pt x="886921" y="332703"/>
                      <a:pt x="737544" y="238338"/>
                      <a:pt x="851243" y="295189"/>
                    </a:cubicBezTo>
                    <a:cubicBezTo>
                      <a:pt x="875172" y="307154"/>
                      <a:pt x="886723" y="313880"/>
                      <a:pt x="913027" y="322648"/>
                    </a:cubicBezTo>
                    <a:cubicBezTo>
                      <a:pt x="921978" y="325631"/>
                      <a:pt x="931414" y="326921"/>
                      <a:pt x="940486" y="329513"/>
                    </a:cubicBezTo>
                    <a:cubicBezTo>
                      <a:pt x="947444" y="331501"/>
                      <a:pt x="953961" y="335084"/>
                      <a:pt x="961081" y="336378"/>
                    </a:cubicBezTo>
                    <a:cubicBezTo>
                      <a:pt x="979232" y="339678"/>
                      <a:pt x="997694" y="340955"/>
                      <a:pt x="1016000" y="343243"/>
                    </a:cubicBezTo>
                    <a:cubicBezTo>
                      <a:pt x="1025153" y="345531"/>
                      <a:pt x="1034208" y="348258"/>
                      <a:pt x="1043459" y="350108"/>
                    </a:cubicBezTo>
                    <a:cubicBezTo>
                      <a:pt x="1067283" y="354873"/>
                      <a:pt x="1109609" y="360538"/>
                      <a:pt x="1132702" y="363837"/>
                    </a:cubicBezTo>
                    <a:cubicBezTo>
                      <a:pt x="1157837" y="372215"/>
                      <a:pt x="1181119" y="380561"/>
                      <a:pt x="1208216" y="384432"/>
                    </a:cubicBezTo>
                    <a:lnTo>
                      <a:pt x="1256270" y="391297"/>
                    </a:lnTo>
                    <a:cubicBezTo>
                      <a:pt x="1263135" y="393585"/>
                      <a:pt x="1269907" y="396174"/>
                      <a:pt x="1276865" y="398162"/>
                    </a:cubicBezTo>
                    <a:cubicBezTo>
                      <a:pt x="1285937" y="400754"/>
                      <a:pt x="1295490" y="401714"/>
                      <a:pt x="1304324" y="405027"/>
                    </a:cubicBezTo>
                    <a:cubicBezTo>
                      <a:pt x="1313906" y="408620"/>
                      <a:pt x="1322282" y="414956"/>
                      <a:pt x="1331783" y="418756"/>
                    </a:cubicBezTo>
                    <a:cubicBezTo>
                      <a:pt x="1345221" y="424131"/>
                      <a:pt x="1372973" y="432486"/>
                      <a:pt x="1372973" y="432486"/>
                    </a:cubicBezTo>
                    <a:cubicBezTo>
                      <a:pt x="1447922" y="482454"/>
                      <a:pt x="1332381" y="408759"/>
                      <a:pt x="1421027" y="453081"/>
                    </a:cubicBezTo>
                    <a:cubicBezTo>
                      <a:pt x="1435786" y="460460"/>
                      <a:pt x="1448486" y="471387"/>
                      <a:pt x="1462216" y="480540"/>
                    </a:cubicBezTo>
                    <a:cubicBezTo>
                      <a:pt x="1469081" y="485117"/>
                      <a:pt x="1474983" y="491661"/>
                      <a:pt x="1482810" y="494270"/>
                    </a:cubicBezTo>
                    <a:lnTo>
                      <a:pt x="1565189" y="521729"/>
                    </a:lnTo>
                    <a:cubicBezTo>
                      <a:pt x="1572054" y="524017"/>
                      <a:pt x="1579762" y="524580"/>
                      <a:pt x="1585783" y="528594"/>
                    </a:cubicBezTo>
                    <a:cubicBezTo>
                      <a:pt x="1592648" y="533171"/>
                      <a:pt x="1598998" y="538634"/>
                      <a:pt x="1606378" y="542324"/>
                    </a:cubicBezTo>
                    <a:cubicBezTo>
                      <a:pt x="1612850" y="545560"/>
                      <a:pt x="1620254" y="546501"/>
                      <a:pt x="1626973" y="549189"/>
                    </a:cubicBezTo>
                    <a:cubicBezTo>
                      <a:pt x="1631724" y="551089"/>
                      <a:pt x="1636126" y="553766"/>
                      <a:pt x="1640702" y="556054"/>
                    </a:cubicBezTo>
                    <a:lnTo>
                      <a:pt x="1640702" y="556054"/>
                    </a:ln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6" name="CasellaDiTesto 15"/>
            <p:cNvSpPr txBox="1"/>
            <p:nvPr/>
          </p:nvSpPr>
          <p:spPr>
            <a:xfrm>
              <a:off x="1530865" y="4333350"/>
              <a:ext cx="76410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smtClean="0">
                  <a:solidFill>
                    <a:schemeClr val="bg1"/>
                  </a:solidFill>
                </a:rPr>
                <a:t>IBIS/</a:t>
              </a:r>
              <a:r>
                <a:rPr lang="it-IT" sz="1050" dirty="0" err="1" smtClean="0">
                  <a:solidFill>
                    <a:schemeClr val="bg1"/>
                  </a:solidFill>
                </a:rPr>
                <a:t>PiCsIT</a:t>
              </a:r>
              <a:endParaRPr lang="it-IT" sz="105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4296600" y="3922519"/>
            <a:ext cx="45156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/>
              <a:t>The SPI/ACS and GBM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quite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coverage</a:t>
            </a:r>
            <a:r>
              <a:rPr lang="it-IT" dirty="0" smtClean="0"/>
              <a:t> and </a:t>
            </a:r>
            <a:r>
              <a:rPr lang="it-IT" dirty="0" err="1" smtClean="0"/>
              <a:t>effective</a:t>
            </a:r>
            <a:r>
              <a:rPr lang="it-IT" dirty="0" smtClean="0"/>
              <a:t> area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Assuming</a:t>
            </a:r>
            <a:r>
              <a:rPr lang="it-IT" dirty="0" smtClean="0"/>
              <a:t> the Fermi/GBM </a:t>
            </a:r>
            <a:r>
              <a:rPr lang="it-IT" dirty="0" err="1" smtClean="0"/>
              <a:t>spectral</a:t>
            </a:r>
            <a:r>
              <a:rPr lang="it-IT" dirty="0" smtClean="0"/>
              <a:t> model, </a:t>
            </a:r>
            <a:r>
              <a:rPr lang="it-IT" dirty="0" smtClean="0">
                <a:solidFill>
                  <a:srgbClr val="0CDBFF"/>
                </a:solidFill>
              </a:rPr>
              <a:t>INTEGRAL </a:t>
            </a:r>
            <a:r>
              <a:rPr lang="it-IT" dirty="0" err="1" smtClean="0">
                <a:solidFill>
                  <a:srgbClr val="0CDBFF"/>
                </a:solidFill>
              </a:rPr>
              <a:t>would</a:t>
            </a:r>
            <a:r>
              <a:rPr lang="it-IT" dirty="0" smtClean="0">
                <a:solidFill>
                  <a:srgbClr val="0CDBFF"/>
                </a:solidFill>
              </a:rPr>
              <a:t> </a:t>
            </a:r>
            <a:r>
              <a:rPr lang="it-IT" dirty="0" err="1" smtClean="0">
                <a:solidFill>
                  <a:srgbClr val="0CDBFF"/>
                </a:solidFill>
              </a:rPr>
              <a:t>have</a:t>
            </a:r>
            <a:r>
              <a:rPr lang="it-IT" dirty="0" smtClean="0">
                <a:solidFill>
                  <a:srgbClr val="0CDBFF"/>
                </a:solidFill>
              </a:rPr>
              <a:t> </a:t>
            </a:r>
            <a:r>
              <a:rPr lang="it-IT" dirty="0" err="1" smtClean="0">
                <a:solidFill>
                  <a:srgbClr val="0CDBFF"/>
                </a:solidFill>
              </a:rPr>
              <a:t>detected</a:t>
            </a:r>
            <a:r>
              <a:rPr lang="it-IT" dirty="0" smtClean="0">
                <a:solidFill>
                  <a:srgbClr val="0CDBFF"/>
                </a:solidFill>
              </a:rPr>
              <a:t> a </a:t>
            </a:r>
            <a:r>
              <a:rPr lang="it-IT" dirty="0" err="1" smtClean="0">
                <a:solidFill>
                  <a:srgbClr val="0CDBFF"/>
                </a:solidFill>
              </a:rPr>
              <a:t>signal</a:t>
            </a:r>
            <a:r>
              <a:rPr lang="it-IT" dirty="0" smtClean="0">
                <a:solidFill>
                  <a:srgbClr val="0CDBFF"/>
                </a:solidFill>
              </a:rPr>
              <a:t> of </a:t>
            </a:r>
            <a:r>
              <a:rPr lang="it-IT" dirty="0" err="1" smtClean="0">
                <a:solidFill>
                  <a:srgbClr val="0CDBFF"/>
                </a:solidFill>
              </a:rPr>
              <a:t>significance</a:t>
            </a:r>
            <a:r>
              <a:rPr lang="it-IT" dirty="0" smtClean="0">
                <a:solidFill>
                  <a:srgbClr val="0CDBFF"/>
                </a:solidFill>
              </a:rPr>
              <a:t> in the </a:t>
            </a:r>
            <a:r>
              <a:rPr lang="it-IT" dirty="0" err="1" smtClean="0">
                <a:solidFill>
                  <a:srgbClr val="0CDBFF"/>
                </a:solidFill>
              </a:rPr>
              <a:t>range</a:t>
            </a:r>
            <a:r>
              <a:rPr lang="it-IT" dirty="0" smtClean="0">
                <a:solidFill>
                  <a:srgbClr val="0CDBFF"/>
                </a:solidFill>
              </a:rPr>
              <a:t> 5-15 sigma.</a:t>
            </a:r>
            <a:r>
              <a:rPr lang="it-IT" dirty="0" smtClean="0"/>
              <a:t> The </a:t>
            </a:r>
            <a:r>
              <a:rPr lang="it-IT" dirty="0" err="1" smtClean="0"/>
              <a:t>higher</a:t>
            </a:r>
            <a:r>
              <a:rPr lang="it-IT" dirty="0" smtClean="0"/>
              <a:t> </a:t>
            </a:r>
            <a:r>
              <a:rPr lang="it-IT" dirty="0" err="1" smtClean="0"/>
              <a:t>value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for the </a:t>
            </a:r>
            <a:r>
              <a:rPr lang="it-IT" dirty="0" err="1" smtClean="0"/>
              <a:t>southern</a:t>
            </a:r>
            <a:r>
              <a:rPr lang="it-IT" dirty="0" smtClean="0"/>
              <a:t> (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probable</a:t>
            </a:r>
            <a:r>
              <a:rPr lang="it-IT" dirty="0" smtClean="0"/>
              <a:t>) </a:t>
            </a:r>
            <a:r>
              <a:rPr lang="it-IT" dirty="0" err="1" smtClean="0"/>
              <a:t>direction</a:t>
            </a:r>
            <a:endParaRPr lang="it-IT" dirty="0" smtClean="0"/>
          </a:p>
          <a:p>
            <a:endParaRPr lang="it-IT" dirty="0" smtClean="0">
              <a:solidFill>
                <a:schemeClr val="bg1"/>
              </a:solidFill>
            </a:endParaRPr>
          </a:p>
        </p:txBody>
      </p:sp>
      <p:cxnSp>
        <p:nvCxnSpPr>
          <p:cNvPr id="6" name="Connettore 1 5"/>
          <p:cNvCxnSpPr>
            <a:endCxn id="16" idx="1"/>
          </p:cNvCxnSpPr>
          <p:nvPr/>
        </p:nvCxnSpPr>
        <p:spPr>
          <a:xfrm>
            <a:off x="834881" y="4715470"/>
            <a:ext cx="162929" cy="39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39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217128" y="-184884"/>
            <a:ext cx="875453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INTEGRAL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main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features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2203" y="862411"/>
            <a:ext cx="7952509" cy="494853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Bookman Old Style"/>
                <a:cs typeface="Bookman Old Style"/>
              </a:rPr>
              <a:t> </a:t>
            </a:r>
            <a:endParaRPr lang="en-GB" sz="2400" dirty="0">
              <a:latin typeface="Bookman Old Style"/>
              <a:cs typeface="Bookman Old Style"/>
            </a:endParaRPr>
          </a:p>
          <a:p>
            <a:pPr algn="just">
              <a:spcAft>
                <a:spcPts val="600"/>
              </a:spcAft>
              <a:buFont typeface="Wingdings" charset="2"/>
              <a:buChar char="u"/>
            </a:pPr>
            <a:r>
              <a:rPr lang="en-GB" sz="2400" dirty="0" smtClean="0">
                <a:latin typeface="Bookman Old Style"/>
                <a:cs typeface="Bookman Old Style"/>
              </a:rPr>
              <a:t>3 keV</a:t>
            </a:r>
            <a:r>
              <a:rPr lang="en-GB" sz="2400" dirty="0">
                <a:latin typeface="Bookman Old Style"/>
                <a:cs typeface="Bookman Old Style"/>
              </a:rPr>
              <a:t>-</a:t>
            </a:r>
            <a:r>
              <a:rPr lang="en-GB" sz="2400" dirty="0" smtClean="0">
                <a:latin typeface="Bookman Old Style"/>
                <a:cs typeface="Bookman Old Style"/>
              </a:rPr>
              <a:t>10 MeV energy </a:t>
            </a:r>
            <a:r>
              <a:rPr lang="en-GB" sz="2400" dirty="0">
                <a:latin typeface="Bookman Old Style"/>
                <a:cs typeface="Bookman Old Style"/>
              </a:rPr>
              <a:t>range with unprecedented </a:t>
            </a:r>
            <a:r>
              <a:rPr lang="en-GB" sz="2400" dirty="0" smtClean="0">
                <a:latin typeface="Bookman Old Style"/>
                <a:cs typeface="Bookman Old Style"/>
              </a:rPr>
              <a:t>sensitivity </a:t>
            </a:r>
            <a:endParaRPr lang="en-GB" sz="2400" dirty="0">
              <a:latin typeface="Bookman Old Style"/>
              <a:cs typeface="Bookman Old Style"/>
            </a:endParaRPr>
          </a:p>
          <a:p>
            <a:pPr algn="just">
              <a:spcAft>
                <a:spcPts val="600"/>
              </a:spcAft>
              <a:buFont typeface="Wingdings" charset="2"/>
              <a:buChar char="u"/>
            </a:pPr>
            <a:r>
              <a:rPr lang="en-GB" sz="2400" dirty="0" smtClean="0">
                <a:latin typeface="Bookman Old Style"/>
                <a:cs typeface="Bookman Old Style"/>
              </a:rPr>
              <a:t>2.7 days </a:t>
            </a:r>
            <a:r>
              <a:rPr lang="en-GB" sz="2400" dirty="0">
                <a:latin typeface="Bookman Old Style"/>
                <a:cs typeface="Bookman Old Style"/>
              </a:rPr>
              <a:t>uninterrupted observations</a:t>
            </a:r>
          </a:p>
          <a:p>
            <a:pPr algn="just">
              <a:spcAft>
                <a:spcPts val="600"/>
              </a:spcAft>
              <a:buFont typeface="Wingdings" charset="2"/>
              <a:buChar char="u"/>
            </a:pPr>
            <a:r>
              <a:rPr lang="en-GB" sz="2400" dirty="0">
                <a:latin typeface="Bookman Old Style"/>
                <a:cs typeface="Bookman Old Style"/>
              </a:rPr>
              <a:t>wide FOV:  ~100-1000 </a:t>
            </a:r>
            <a:r>
              <a:rPr lang="en-GB" sz="2400" dirty="0" smtClean="0">
                <a:latin typeface="Bookman Old Style"/>
                <a:cs typeface="Bookman Old Style"/>
              </a:rPr>
              <a:t>deg</a:t>
            </a:r>
            <a:r>
              <a:rPr lang="en-GB" sz="2400" baseline="30000" dirty="0" smtClean="0">
                <a:latin typeface="Bookman Old Style"/>
                <a:cs typeface="Bookman Old Style"/>
              </a:rPr>
              <a:t>2</a:t>
            </a:r>
            <a:endParaRPr lang="en-GB" sz="2400" dirty="0">
              <a:latin typeface="Bookman Old Style"/>
              <a:cs typeface="Bookman Old Style"/>
            </a:endParaRPr>
          </a:p>
          <a:p>
            <a:pPr algn="just">
              <a:spcAft>
                <a:spcPts val="600"/>
              </a:spcAft>
              <a:buFont typeface="Wingdings" charset="2"/>
              <a:buChar char="u"/>
            </a:pPr>
            <a:r>
              <a:rPr lang="en-GB" sz="2400" dirty="0">
                <a:latin typeface="Bookman Old Style"/>
                <a:cs typeface="Bookman Old Style"/>
              </a:rPr>
              <a:t>120 </a:t>
            </a:r>
            <a:r>
              <a:rPr lang="en-GB" sz="2400" dirty="0" err="1">
                <a:latin typeface="Bookman Old Style"/>
                <a:cs typeface="Bookman Old Style"/>
              </a:rPr>
              <a:t>μs</a:t>
            </a:r>
            <a:r>
              <a:rPr lang="en-GB" sz="2400" dirty="0">
                <a:latin typeface="Bookman Old Style"/>
                <a:cs typeface="Bookman Old Style"/>
              </a:rPr>
              <a:t> time resolution</a:t>
            </a:r>
          </a:p>
          <a:p>
            <a:pPr algn="just">
              <a:spcAft>
                <a:spcPts val="600"/>
              </a:spcAft>
              <a:buFont typeface="Wingdings" charset="2"/>
              <a:buChar char="u"/>
            </a:pPr>
            <a:r>
              <a:rPr lang="en-GB" sz="2400" dirty="0" smtClean="0">
                <a:latin typeface="Bookman Old Style"/>
                <a:cs typeface="Bookman Old Style"/>
              </a:rPr>
              <a:t>arc </a:t>
            </a:r>
            <a:r>
              <a:rPr lang="en-GB" sz="2400" dirty="0">
                <a:latin typeface="Bookman Old Style"/>
                <a:cs typeface="Bookman Old Style"/>
              </a:rPr>
              <a:t>min angular </a:t>
            </a:r>
            <a:r>
              <a:rPr lang="en-GB" sz="2400" dirty="0" smtClean="0">
                <a:latin typeface="Bookman Old Style"/>
                <a:cs typeface="Bookman Old Style"/>
              </a:rPr>
              <a:t>and </a:t>
            </a:r>
            <a:r>
              <a:rPr lang="en-GB" sz="2400" dirty="0" err="1">
                <a:latin typeface="Bookman Old Style"/>
                <a:cs typeface="Bookman Old Style"/>
              </a:rPr>
              <a:t>keV</a:t>
            </a:r>
            <a:r>
              <a:rPr lang="en-GB" sz="2400" dirty="0">
                <a:latin typeface="Bookman Old Style"/>
                <a:cs typeface="Bookman Old Style"/>
              </a:rPr>
              <a:t> energy resolution and </a:t>
            </a:r>
          </a:p>
          <a:p>
            <a:pPr algn="just">
              <a:spcAft>
                <a:spcPts val="600"/>
              </a:spcAft>
              <a:buFont typeface="Wingdings" charset="2"/>
              <a:buChar char="u"/>
            </a:pPr>
            <a:r>
              <a:rPr lang="en-GB" sz="2400" dirty="0" smtClean="0">
                <a:latin typeface="Bookman Old Style"/>
                <a:cs typeface="Bookman Old Style"/>
              </a:rPr>
              <a:t>unique </a:t>
            </a:r>
            <a:r>
              <a:rPr lang="en-GB" sz="2400" dirty="0" err="1" smtClean="0">
                <a:latin typeface="Bookman Old Style"/>
                <a:cs typeface="Bookman Old Style"/>
              </a:rPr>
              <a:t>polarimetric</a:t>
            </a:r>
            <a:r>
              <a:rPr lang="en-GB" sz="2400" dirty="0" smtClean="0">
                <a:latin typeface="Bookman Old Style"/>
                <a:cs typeface="Bookman Old Style"/>
              </a:rPr>
              <a:t> capability </a:t>
            </a:r>
            <a:endParaRPr lang="en-GB" sz="2400" dirty="0">
              <a:latin typeface="Bookman Old Style"/>
              <a:cs typeface="Bookman Old Style"/>
            </a:endParaRPr>
          </a:p>
          <a:p>
            <a:pPr marL="0" indent="0" algn="just">
              <a:buNone/>
            </a:pPr>
            <a:endParaRPr lang="en-GB" sz="2400" dirty="0" smtClean="0">
              <a:latin typeface="Bookman Old Style"/>
              <a:cs typeface="Bookman Old Style"/>
            </a:endParaRPr>
          </a:p>
          <a:p>
            <a:pPr marL="0" indent="0" algn="just">
              <a:buNone/>
            </a:pPr>
            <a:endParaRPr lang="en-GB" sz="2400" dirty="0">
              <a:latin typeface="Bookman Old Style"/>
              <a:cs typeface="Bookman Old Style"/>
            </a:endParaRPr>
          </a:p>
          <a:p>
            <a:pPr marL="0" indent="0" algn="just">
              <a:buNone/>
            </a:pPr>
            <a:endParaRPr lang="en-GB" sz="2400" dirty="0" smtClean="0">
              <a:latin typeface="Bookman Old Style"/>
              <a:cs typeface="Bookman Old Style"/>
            </a:endParaRPr>
          </a:p>
          <a:p>
            <a:pPr marL="0" indent="0" algn="just">
              <a:buNone/>
            </a:pPr>
            <a:endParaRPr lang="en-GB" sz="2400" dirty="0">
              <a:latin typeface="Bookman Old Style"/>
              <a:cs typeface="Bookman Old Style"/>
            </a:endParaRPr>
          </a:p>
          <a:p>
            <a:pPr marL="0" indent="0" algn="just">
              <a:buNone/>
            </a:pPr>
            <a:endParaRPr lang="en-GB" sz="2400" dirty="0">
              <a:latin typeface="Bookman Old Style"/>
              <a:cs typeface="Bookman Old Style"/>
            </a:endParaRPr>
          </a:p>
          <a:p>
            <a:pPr algn="just">
              <a:buFont typeface="Wingdings" charset="2"/>
              <a:buChar char="u"/>
            </a:pPr>
            <a:r>
              <a:rPr lang="en-GB" sz="2400" dirty="0">
                <a:latin typeface="Bookman Old Style"/>
                <a:cs typeface="Bookman Old Style"/>
              </a:rPr>
              <a:t>INTEGRAL is the link between the soft X-</a:t>
            </a:r>
            <a:r>
              <a:rPr lang="en-GB" sz="2400" dirty="0" smtClean="0">
                <a:latin typeface="Bookman Old Style"/>
                <a:cs typeface="Bookman Old Style"/>
              </a:rPr>
              <a:t>ray and </a:t>
            </a:r>
            <a:r>
              <a:rPr lang="en-GB" sz="2400" dirty="0">
                <a:latin typeface="Bookman Old Style"/>
                <a:cs typeface="Bookman Old Style"/>
              </a:rPr>
              <a:t>high energy </a:t>
            </a:r>
            <a:r>
              <a:rPr lang="en-GB" sz="2400" dirty="0" err="1">
                <a:latin typeface="Bookman Old Style"/>
                <a:cs typeface="Bookman Old Style"/>
              </a:rPr>
              <a:t>γ</a:t>
            </a:r>
            <a:r>
              <a:rPr lang="en-GB" sz="2400" dirty="0">
                <a:latin typeface="Bookman Old Style"/>
                <a:cs typeface="Bookman Old Style"/>
              </a:rPr>
              <a:t>-</a:t>
            </a:r>
            <a:r>
              <a:rPr lang="en-GB" sz="2400" dirty="0" smtClean="0">
                <a:latin typeface="Bookman Old Style"/>
                <a:cs typeface="Bookman Old Style"/>
              </a:rPr>
              <a:t>ray sky</a:t>
            </a:r>
            <a:endParaRPr lang="en-GB" sz="2400" dirty="0">
              <a:latin typeface="Bookman Old Style"/>
              <a:cs typeface="Bookman Old Style"/>
            </a:endParaRPr>
          </a:p>
          <a:p>
            <a:pPr>
              <a:spcAft>
                <a:spcPts val="600"/>
              </a:spcAft>
              <a:buFont typeface="Wingdings" charset="2"/>
              <a:buChar char="u"/>
            </a:pPr>
            <a:endParaRPr lang="en-US" sz="2200" dirty="0" smtClean="0">
              <a:latin typeface="Bookman Old Style"/>
              <a:cs typeface="Bookman Old Style"/>
            </a:endParaRPr>
          </a:p>
        </p:txBody>
      </p:sp>
      <p:sp>
        <p:nvSpPr>
          <p:cNvPr id="4" name="Segnaposto contenuto 3"/>
          <p:cNvSpPr txBox="1">
            <a:spLocks noGrp="1"/>
          </p:cNvSpPr>
          <p:nvPr>
            <p:ph idx="1"/>
          </p:nvPr>
        </p:nvSpPr>
        <p:spPr>
          <a:xfrm>
            <a:off x="672203" y="3648406"/>
            <a:ext cx="8229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So far ~1000 INTEGRAL papers published 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102+7 on-going PhD thesis (15+1 Italy) 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    and 100+ press releases</a:t>
            </a:r>
            <a:endParaRPr lang="en-GB" sz="2000" dirty="0">
              <a:solidFill>
                <a:srgbClr val="FFFF00"/>
              </a:solidFill>
              <a:latin typeface="Bookman Old Style"/>
              <a:cs typeface="Bookman Old Style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02395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164" y="2364245"/>
            <a:ext cx="2191165" cy="1567157"/>
          </a:xfrm>
          <a:prstGeom prst="rect">
            <a:avLst/>
          </a:prstGeom>
          <a:effectLst>
            <a:softEdge rad="927100"/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5457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Rettangolo 4"/>
          <p:cNvSpPr/>
          <p:nvPr/>
        </p:nvSpPr>
        <p:spPr>
          <a:xfrm>
            <a:off x="4592917" y="732117"/>
            <a:ext cx="1212975" cy="6123340"/>
          </a:xfrm>
          <a:prstGeom prst="rect">
            <a:avLst/>
          </a:prstGeom>
          <a:solidFill>
            <a:srgbClr val="FF0000">
              <a:alpha val="22000"/>
            </a:srgb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186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251520" y="2636912"/>
            <a:ext cx="4100264" cy="3676650"/>
            <a:chOff x="395536" y="2276872"/>
            <a:chExt cx="4100264" cy="3676650"/>
          </a:xfrm>
        </p:grpSpPr>
        <p:pic>
          <p:nvPicPr>
            <p:cNvPr id="9218" name="Picture 3" descr="C:\Bari_2004\Presnt\codific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276872"/>
              <a:ext cx="1970088" cy="367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1" name="Picture 12" descr="C:\Bari_2004\Presnt\ibismask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2286000"/>
              <a:ext cx="10668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7" name="Text Box 15"/>
            <p:cNvSpPr txBox="1">
              <a:spLocks noChangeArrowheads="1"/>
            </p:cNvSpPr>
            <p:nvPr/>
          </p:nvSpPr>
          <p:spPr bwMode="auto">
            <a:xfrm>
              <a:off x="1981200" y="4343400"/>
              <a:ext cx="8382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>
                  <a:solidFill>
                    <a:srgbClr val="FF0000"/>
                  </a:solidFill>
                  <a:cs typeface="+mn-cs"/>
                </a:rPr>
                <a:t>IBIS</a:t>
              </a:r>
            </a:p>
          </p:txBody>
        </p:sp>
        <p:pic>
          <p:nvPicPr>
            <p:cNvPr id="9228" name="Picture 23" descr="C:\Bari_2004\Presnt\ibis02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3048000"/>
              <a:ext cx="18288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o 2"/>
          <p:cNvGrpSpPr/>
          <p:nvPr/>
        </p:nvGrpSpPr>
        <p:grpSpPr>
          <a:xfrm>
            <a:off x="4932040" y="2636912"/>
            <a:ext cx="3765550" cy="3657600"/>
            <a:chOff x="4953000" y="2286000"/>
            <a:chExt cx="3765550" cy="3657600"/>
          </a:xfrm>
        </p:grpSpPr>
        <p:pic>
          <p:nvPicPr>
            <p:cNvPr id="9217" name="Picture 2" descr="C:\Bari_2004\Presnt\cmask_principle2606_-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286000"/>
              <a:ext cx="155575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14" descr="C:\Bari_2004\Presnt\spimaskl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2286000"/>
              <a:ext cx="1371600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8" name="Text Box 16"/>
            <p:cNvSpPr txBox="1">
              <a:spLocks noChangeArrowheads="1"/>
            </p:cNvSpPr>
            <p:nvPr/>
          </p:nvSpPr>
          <p:spPr bwMode="auto">
            <a:xfrm>
              <a:off x="6477000" y="4343400"/>
              <a:ext cx="8382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>
                  <a:cs typeface="+mn-cs"/>
                </a:rPr>
                <a:t> </a:t>
              </a:r>
              <a:r>
                <a:rPr lang="it-IT">
                  <a:solidFill>
                    <a:srgbClr val="FF0000"/>
                  </a:solidFill>
                  <a:cs typeface="+mn-cs"/>
                </a:rPr>
                <a:t>SPI</a:t>
              </a:r>
            </a:p>
          </p:txBody>
        </p:sp>
        <p:pic>
          <p:nvPicPr>
            <p:cNvPr id="9229" name="Picture 24" descr="C:\Bari_2004\Presnt\spi_camera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3048000"/>
              <a:ext cx="1905000" cy="134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67AB8-36F6-8D4D-BD79-77BEA63B9A35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17128" y="991242"/>
            <a:ext cx="8638236" cy="153721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1800" dirty="0" smtClean="0">
                <a:latin typeface="Bookman Old Style"/>
                <a:cs typeface="Bookman Old Style"/>
              </a:rPr>
              <a:t>All INTEGRAL high energy instruments use coded aperture to provide sky images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1800" dirty="0" smtClean="0">
                <a:latin typeface="Bookman Old Style"/>
                <a:cs typeface="Bookman Old Style"/>
              </a:rPr>
              <a:t>Developed after the </a:t>
            </a:r>
            <a:r>
              <a:rPr lang="fr-FR" sz="1800" dirty="0" smtClean="0">
                <a:latin typeface="Bookman Old Style"/>
                <a:cs typeface="Bookman Old Style"/>
              </a:rPr>
              <a:t>’</a:t>
            </a:r>
            <a:r>
              <a:rPr lang="en-US" sz="1800" dirty="0" smtClean="0">
                <a:latin typeface="Bookman Old Style"/>
                <a:cs typeface="Bookman Old Style"/>
              </a:rPr>
              <a:t>60s; this technique is based on multiplexing the FOV by measuring different source positions and fluxes on the same detector elements</a:t>
            </a:r>
            <a:endParaRPr lang="en-US" sz="2000" dirty="0" smtClean="0">
              <a:latin typeface="Bookman Old Style"/>
              <a:cs typeface="Bookman Old Style"/>
            </a:endParaRPr>
          </a:p>
        </p:txBody>
      </p:sp>
      <p:sp>
        <p:nvSpPr>
          <p:cNvPr id="21" name="Titolo 1"/>
          <p:cNvSpPr txBox="1">
            <a:spLocks/>
          </p:cNvSpPr>
          <p:nvPr/>
        </p:nvSpPr>
        <p:spPr>
          <a:xfrm>
            <a:off x="217128" y="-184884"/>
            <a:ext cx="875453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The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coded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aperture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technique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286479" y="4879022"/>
            <a:ext cx="49133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Bookman Old Style"/>
                <a:cs typeface="Bookman Old Style"/>
              </a:rPr>
              <a:t>How </a:t>
            </a:r>
            <a:r>
              <a:rPr lang="it-IT" dirty="0" err="1" smtClean="0">
                <a:latin typeface="Bookman Old Style"/>
                <a:cs typeface="Bookman Old Style"/>
              </a:rPr>
              <a:t>is</a:t>
            </a:r>
            <a:r>
              <a:rPr lang="it-IT" dirty="0" smtClean="0">
                <a:latin typeface="Bookman Old Style"/>
                <a:cs typeface="Bookman Old Style"/>
              </a:rPr>
              <a:t> </a:t>
            </a:r>
            <a:r>
              <a:rPr lang="it-IT" dirty="0" err="1" smtClean="0">
                <a:latin typeface="Bookman Old Style"/>
                <a:cs typeface="Bookman Old Style"/>
              </a:rPr>
              <a:t>this</a:t>
            </a:r>
            <a:r>
              <a:rPr lang="it-IT" dirty="0" smtClean="0">
                <a:latin typeface="Bookman Old Style"/>
                <a:cs typeface="Bookman Old Style"/>
              </a:rPr>
              <a:t> </a:t>
            </a:r>
            <a:r>
              <a:rPr lang="it-IT" dirty="0" err="1" smtClean="0">
                <a:latin typeface="Bookman Old Style"/>
                <a:cs typeface="Bookman Old Style"/>
              </a:rPr>
              <a:t>obtained</a:t>
            </a:r>
            <a:r>
              <a:rPr lang="it-IT" dirty="0" smtClean="0">
                <a:latin typeface="Bookman Old Style"/>
                <a:cs typeface="Bookman Old Style"/>
              </a:rPr>
              <a:t>? </a:t>
            </a:r>
          </a:p>
          <a:p>
            <a:r>
              <a:rPr lang="it-IT" dirty="0" smtClean="0">
                <a:latin typeface="Bookman Old Style"/>
                <a:cs typeface="Bookman Old Style"/>
              </a:rPr>
              <a:t>An aperture passive </a:t>
            </a:r>
            <a:r>
              <a:rPr lang="it-IT" dirty="0" err="1" smtClean="0">
                <a:latin typeface="Bookman Old Style"/>
                <a:cs typeface="Bookman Old Style"/>
              </a:rPr>
              <a:t>device</a:t>
            </a:r>
            <a:r>
              <a:rPr lang="it-IT" dirty="0" smtClean="0">
                <a:latin typeface="Bookman Old Style"/>
                <a:cs typeface="Bookman Old Style"/>
              </a:rPr>
              <a:t> </a:t>
            </a:r>
            <a:r>
              <a:rPr lang="it-IT" dirty="0" err="1" smtClean="0">
                <a:latin typeface="Bookman Old Style"/>
                <a:cs typeface="Bookman Old Style"/>
              </a:rPr>
              <a:t>called</a:t>
            </a:r>
            <a:r>
              <a:rPr lang="it-IT" dirty="0" smtClean="0">
                <a:latin typeface="Bookman Old Style"/>
                <a:cs typeface="Bookman Old Style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coded</a:t>
            </a:r>
            <a:r>
              <a:rPr lang="it-IT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mask</a:t>
            </a:r>
            <a:r>
              <a:rPr lang="it-IT" dirty="0" smtClean="0">
                <a:latin typeface="Bookman Old Style"/>
                <a:cs typeface="Bookman Old Style"/>
              </a:rPr>
              <a:t>, made of an array of  </a:t>
            </a:r>
            <a:r>
              <a:rPr lang="it-IT" dirty="0" err="1" smtClean="0">
                <a:latin typeface="Bookman Old Style"/>
                <a:cs typeface="Bookman Old Style"/>
              </a:rPr>
              <a:t>opaque</a:t>
            </a:r>
            <a:r>
              <a:rPr lang="it-IT" dirty="0" smtClean="0">
                <a:latin typeface="Bookman Old Style"/>
                <a:cs typeface="Bookman Old Style"/>
              </a:rPr>
              <a:t> and </a:t>
            </a:r>
            <a:r>
              <a:rPr lang="it-IT" dirty="0" err="1" smtClean="0">
                <a:latin typeface="Bookman Old Style"/>
                <a:cs typeface="Bookman Old Style"/>
              </a:rPr>
              <a:t>transparent</a:t>
            </a:r>
            <a:r>
              <a:rPr lang="it-IT" dirty="0" smtClean="0">
                <a:latin typeface="Bookman Old Style"/>
                <a:cs typeface="Bookman Old Style"/>
              </a:rPr>
              <a:t> </a:t>
            </a:r>
            <a:r>
              <a:rPr lang="it-IT" dirty="0" err="1" smtClean="0">
                <a:latin typeface="Bookman Old Style"/>
                <a:cs typeface="Bookman Old Style"/>
              </a:rPr>
              <a:t>elements</a:t>
            </a:r>
            <a:r>
              <a:rPr lang="it-IT" dirty="0">
                <a:latin typeface="Bookman Old Style"/>
                <a:cs typeface="Bookman Old Style"/>
              </a:rPr>
              <a:t> </a:t>
            </a:r>
            <a:r>
              <a:rPr lang="it-IT" dirty="0" err="1" smtClean="0">
                <a:latin typeface="Bookman Old Style"/>
                <a:cs typeface="Bookman Old Style"/>
              </a:rPr>
              <a:t>is</a:t>
            </a:r>
            <a:r>
              <a:rPr lang="it-IT" dirty="0" smtClean="0">
                <a:latin typeface="Bookman Old Style"/>
                <a:cs typeface="Bookman Old Style"/>
              </a:rPr>
              <a:t> standing </a:t>
            </a:r>
            <a:r>
              <a:rPr lang="it-IT" dirty="0" err="1" smtClean="0">
                <a:latin typeface="Bookman Old Style"/>
                <a:cs typeface="Bookman Old Style"/>
              </a:rPr>
              <a:t>at</a:t>
            </a:r>
            <a:r>
              <a:rPr lang="it-IT" dirty="0" smtClean="0">
                <a:latin typeface="Bookman Old Style"/>
                <a:cs typeface="Bookman Old Style"/>
              </a:rPr>
              <a:t> some </a:t>
            </a:r>
            <a:r>
              <a:rPr lang="it-IT" dirty="0" err="1" smtClean="0">
                <a:latin typeface="Bookman Old Style"/>
                <a:cs typeface="Bookman Old Style"/>
              </a:rPr>
              <a:t>distance</a:t>
            </a:r>
            <a:r>
              <a:rPr lang="it-IT" dirty="0" smtClean="0">
                <a:latin typeface="Bookman Old Style"/>
                <a:cs typeface="Bookman Old Style"/>
              </a:rPr>
              <a:t> from a </a:t>
            </a:r>
            <a:r>
              <a:rPr lang="it-IT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position sensitive detector</a:t>
            </a:r>
            <a:endParaRPr lang="it-IT" dirty="0">
              <a:solidFill>
                <a:srgbClr val="FFFF00"/>
              </a:solidFill>
              <a:latin typeface="Bookman Old Style"/>
              <a:cs typeface="Bookman Old Style"/>
            </a:endParaRPr>
          </a:p>
        </p:txBody>
      </p:sp>
      <p:sp>
        <p:nvSpPr>
          <p:cNvPr id="6" name="CasellaDiTesto 5"/>
          <p:cNvSpPr txBox="1"/>
          <p:nvPr/>
        </p:nvSpPr>
        <p:spPr>
          <a:xfrm rot="16200000">
            <a:off x="0" y="4202545"/>
            <a:ext cx="66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3.2m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 rot="16200000">
            <a:off x="8189108" y="4985603"/>
            <a:ext cx="66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1.8m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18142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128" y="991242"/>
            <a:ext cx="6197795" cy="314634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1800" dirty="0" smtClean="0">
                <a:latin typeface="Bookman Old Style"/>
                <a:cs typeface="Bookman Old Style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IBIS</a:t>
            </a:r>
            <a:r>
              <a:rPr lang="en-US" sz="1800" dirty="0" smtClean="0">
                <a:latin typeface="Bookman Old Style"/>
                <a:cs typeface="Bookman Old Style"/>
              </a:rPr>
              <a:t> carries two stacked imaging detector arrays: </a:t>
            </a:r>
            <a:r>
              <a:rPr lang="en-US" sz="18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ISGRI</a:t>
            </a:r>
            <a:r>
              <a:rPr lang="en-US" sz="1800" dirty="0" smtClean="0">
                <a:latin typeface="Bookman Old Style"/>
                <a:cs typeface="Bookman Old Style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(0.02-1MeV) </a:t>
            </a:r>
            <a:r>
              <a:rPr lang="en-US" sz="1800" dirty="0" smtClean="0">
                <a:latin typeface="Bookman Old Style"/>
                <a:cs typeface="Bookman Old Style"/>
              </a:rPr>
              <a:t>based on room temperature </a:t>
            </a:r>
            <a:r>
              <a:rPr lang="en-US" sz="1800" dirty="0" err="1" smtClean="0">
                <a:latin typeface="Bookman Old Style"/>
                <a:cs typeface="Bookman Old Style"/>
              </a:rPr>
              <a:t>CdTe</a:t>
            </a:r>
            <a:r>
              <a:rPr lang="en-US" sz="1800" dirty="0" smtClean="0">
                <a:latin typeface="Bookman Old Style"/>
                <a:cs typeface="Bookman Old Style"/>
              </a:rPr>
              <a:t> semiconductor detectors. </a:t>
            </a:r>
            <a:r>
              <a:rPr lang="en-US" sz="1800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PICsiT</a:t>
            </a:r>
            <a:r>
              <a:rPr lang="en-US" sz="1800" dirty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(0.2-10 MeV) </a:t>
            </a:r>
            <a:r>
              <a:rPr lang="en-US" sz="1800" dirty="0" smtClean="0">
                <a:latin typeface="Bookman Old Style"/>
                <a:cs typeface="Bookman Old Style"/>
              </a:rPr>
              <a:t>based on </a:t>
            </a:r>
            <a:r>
              <a:rPr lang="en-US" sz="1800" dirty="0" err="1" smtClean="0">
                <a:latin typeface="Bookman Old Style"/>
                <a:cs typeface="Bookman Old Style"/>
              </a:rPr>
              <a:t>CsI</a:t>
            </a:r>
            <a:r>
              <a:rPr lang="en-US" sz="1800" dirty="0" smtClean="0">
                <a:latin typeface="Bookman Old Style"/>
                <a:cs typeface="Bookman Old Style"/>
              </a:rPr>
              <a:t> scintillator devices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1800" dirty="0" smtClean="0">
                <a:latin typeface="Bookman Old Style"/>
                <a:cs typeface="Bookman Old Style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SPI (</a:t>
            </a:r>
            <a:r>
              <a:rPr lang="en-US" sz="18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0.02</a:t>
            </a:r>
            <a:r>
              <a:rPr lang="en-US" sz="18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-10 MeV)</a:t>
            </a:r>
            <a:r>
              <a:rPr lang="en-US" sz="1800" dirty="0" smtClean="0">
                <a:latin typeface="Bookman Old Style"/>
                <a:cs typeface="Bookman Old Style"/>
              </a:rPr>
              <a:t>, </a:t>
            </a:r>
            <a:r>
              <a:rPr lang="en-US" sz="1800" dirty="0" err="1" smtClean="0">
                <a:latin typeface="Bookman Old Style"/>
                <a:cs typeface="Bookman Old Style"/>
              </a:rPr>
              <a:t>Ge</a:t>
            </a:r>
            <a:r>
              <a:rPr lang="en-US" sz="1800" dirty="0" smtClean="0">
                <a:latin typeface="Bookman Old Style"/>
                <a:cs typeface="Bookman Old Style"/>
              </a:rPr>
              <a:t> </a:t>
            </a:r>
            <a:r>
              <a:rPr lang="en-US" sz="1800" dirty="0">
                <a:latin typeface="Bookman Old Style"/>
                <a:cs typeface="Bookman Old Style"/>
              </a:rPr>
              <a:t>cooled </a:t>
            </a:r>
            <a:r>
              <a:rPr lang="en-US" sz="1800" dirty="0" smtClean="0">
                <a:latin typeface="Bookman Old Style"/>
                <a:cs typeface="Bookman Old Style"/>
              </a:rPr>
              <a:t>detectors </a:t>
            </a:r>
            <a:r>
              <a:rPr lang="en-US" sz="1800" dirty="0">
                <a:latin typeface="Bookman Old Style"/>
                <a:cs typeface="Bookman Old Style"/>
              </a:rPr>
              <a:t>provide high resolution </a:t>
            </a:r>
            <a:r>
              <a:rPr lang="en-US" sz="1800" dirty="0" smtClean="0">
                <a:latin typeface="Bookman Old Style"/>
                <a:cs typeface="Bookman Old Style"/>
              </a:rPr>
              <a:t>spectra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1800" dirty="0" smtClean="0">
                <a:latin typeface="Bookman Old Style"/>
                <a:cs typeface="Bookman Old Style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JEM-X (3-35 </a:t>
            </a:r>
            <a:r>
              <a:rPr lang="en-US" sz="1800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keV</a:t>
            </a:r>
            <a:r>
              <a:rPr lang="en-US" sz="18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) </a:t>
            </a:r>
            <a:r>
              <a:rPr lang="en-US" sz="1800" dirty="0">
                <a:latin typeface="Bookman Old Style"/>
                <a:cs typeface="Bookman Old Style"/>
              </a:rPr>
              <a:t>based on </a:t>
            </a:r>
            <a:r>
              <a:rPr lang="en-US" sz="1800" dirty="0" smtClean="0">
                <a:latin typeface="Bookman Old Style"/>
                <a:cs typeface="Bookman Old Style"/>
              </a:rPr>
              <a:t>two identical high </a:t>
            </a:r>
            <a:r>
              <a:rPr lang="en-US" sz="1800" dirty="0">
                <a:latin typeface="Bookman Old Style"/>
                <a:cs typeface="Bookman Old Style"/>
              </a:rPr>
              <a:t>pressure </a:t>
            </a:r>
            <a:r>
              <a:rPr lang="en-US" sz="1800" dirty="0" err="1" smtClean="0">
                <a:latin typeface="Bookman Old Style"/>
                <a:cs typeface="Bookman Old Style"/>
              </a:rPr>
              <a:t>microstrip</a:t>
            </a:r>
            <a:r>
              <a:rPr lang="en-US" sz="1800" dirty="0" smtClean="0">
                <a:latin typeface="Bookman Old Style"/>
                <a:cs typeface="Bookman Old Style"/>
              </a:rPr>
              <a:t> </a:t>
            </a:r>
            <a:r>
              <a:rPr lang="en-US" sz="1800" dirty="0">
                <a:latin typeface="Bookman Old Style"/>
                <a:cs typeface="Bookman Old Style"/>
              </a:rPr>
              <a:t>gas chambers is </a:t>
            </a:r>
            <a:r>
              <a:rPr lang="en-US" sz="1800" dirty="0" smtClean="0">
                <a:latin typeface="Bookman Old Style"/>
                <a:cs typeface="Bookman Old Style"/>
              </a:rPr>
              <a:t>providing low energy extension and </a:t>
            </a:r>
            <a:r>
              <a:rPr lang="en-US" sz="1800" dirty="0" err="1" smtClean="0">
                <a:latin typeface="Bookman Old Style"/>
                <a:cs typeface="Bookman Old Style"/>
              </a:rPr>
              <a:t>arcmin</a:t>
            </a:r>
            <a:r>
              <a:rPr lang="en-US" sz="1800" dirty="0" smtClean="0">
                <a:latin typeface="Bookman Old Style"/>
                <a:cs typeface="Bookman Old Style"/>
              </a:rPr>
              <a:t> resolution images 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endParaRPr lang="en-US" sz="2000" dirty="0">
              <a:latin typeface="Bookman Old Style"/>
              <a:cs typeface="Bookman Old Style"/>
            </a:endParaRPr>
          </a:p>
          <a:p>
            <a:pPr>
              <a:spcAft>
                <a:spcPts val="600"/>
              </a:spcAft>
              <a:buFont typeface="Wingdings" charset="2"/>
              <a:buChar char="u"/>
            </a:pPr>
            <a:endParaRPr lang="en-US" sz="2000" dirty="0" smtClean="0">
              <a:latin typeface="Bookman Old Style"/>
              <a:cs typeface="Bookman Old Style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17128" y="-184884"/>
            <a:ext cx="875453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The INTEGRAL high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energy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detectors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5DBF578-772E-7045-B452-6797E347559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1" name="CasellaDiTesto 20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22291" y="3765270"/>
            <a:ext cx="5517697" cy="3221340"/>
            <a:chOff x="217128" y="3659103"/>
            <a:chExt cx="5306454" cy="299018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128" y="3659103"/>
              <a:ext cx="2395539" cy="2328731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2667" y="3659103"/>
              <a:ext cx="2910915" cy="2328731"/>
            </a:xfrm>
            <a:prstGeom prst="rect">
              <a:avLst/>
            </a:prstGeom>
          </p:spPr>
        </p:pic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217128" y="5874013"/>
              <a:ext cx="3813078" cy="775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9pPr>
            </a:lstStyle>
            <a:p>
              <a:r>
                <a:rPr lang="en-GB" sz="1600" dirty="0" smtClean="0">
                  <a:solidFill>
                    <a:srgbClr val="1CFF05"/>
                  </a:solidFill>
                </a:rPr>
                <a:t>ISGRI (</a:t>
              </a:r>
              <a:r>
                <a:rPr lang="en-GB" sz="1600" dirty="0" err="1" smtClean="0">
                  <a:solidFill>
                    <a:srgbClr val="1CFF05"/>
                  </a:solidFill>
                </a:rPr>
                <a:t>CdTe</a:t>
              </a:r>
              <a:r>
                <a:rPr lang="en-GB" sz="1600" dirty="0" smtClean="0">
                  <a:solidFill>
                    <a:srgbClr val="1CFF05"/>
                  </a:solidFill>
                </a:rPr>
                <a:t>) and SPI (</a:t>
              </a:r>
              <a:r>
                <a:rPr lang="en-GB" sz="1600" dirty="0" err="1" smtClean="0">
                  <a:solidFill>
                    <a:srgbClr val="1CFF05"/>
                  </a:solidFill>
                </a:rPr>
                <a:t>Ge</a:t>
              </a:r>
              <a:r>
                <a:rPr lang="en-GB" sz="1600" dirty="0" smtClean="0">
                  <a:solidFill>
                    <a:srgbClr val="1CFF05"/>
                  </a:solidFill>
                </a:rPr>
                <a:t>) detectors</a:t>
              </a:r>
              <a:endParaRPr lang="en-GB" sz="1600" i="1" dirty="0">
                <a:solidFill>
                  <a:srgbClr val="1CFF05"/>
                </a:solidFill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5987740" y="4610531"/>
            <a:ext cx="2486623" cy="2025703"/>
            <a:chOff x="6819247" y="2631218"/>
            <a:chExt cx="2486623" cy="2025703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9247" y="2631218"/>
              <a:ext cx="2486623" cy="1655159"/>
            </a:xfrm>
            <a:prstGeom prst="rect">
              <a:avLst/>
            </a:prstGeom>
          </p:spPr>
        </p:pic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6819248" y="4172087"/>
              <a:ext cx="2210642" cy="484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文泉驛微米黑" charset="0"/>
                </a:defRPr>
              </a:lvl9pPr>
            </a:lstStyle>
            <a:p>
              <a:r>
                <a:rPr lang="en-GB" dirty="0" smtClean="0">
                  <a:solidFill>
                    <a:srgbClr val="1CFF05"/>
                  </a:solidFill>
                </a:rPr>
                <a:t>The JEM-X detector</a:t>
              </a:r>
              <a:endParaRPr lang="en-GB" i="1" dirty="0">
                <a:solidFill>
                  <a:srgbClr val="1CFF05"/>
                </a:solidFill>
              </a:endParaRPr>
            </a:p>
          </p:txBody>
        </p:sp>
      </p:grpSp>
      <p:pic>
        <p:nvPicPr>
          <p:cNvPr id="23" name="Immagin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923" y="1067954"/>
            <a:ext cx="2614967" cy="218966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1618" y="3257621"/>
            <a:ext cx="1558636" cy="405172"/>
          </a:xfrm>
          <a:prstGeom prst="rect">
            <a:avLst/>
          </a:prstGeom>
        </p:spPr>
      </p:pic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414923" y="3631041"/>
            <a:ext cx="2729077" cy="111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文泉驛微米黑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文泉驛微米黑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文泉驛微米黑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文泉驛微米黑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文泉驛微米黑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文泉驛微米黑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文泉驛微米黑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文泉驛微米黑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文泉驛微米黑" charset="0"/>
              </a:defRPr>
            </a:lvl9pPr>
          </a:lstStyle>
          <a:p>
            <a:r>
              <a:rPr lang="en-GB" dirty="0" err="1" smtClean="0">
                <a:solidFill>
                  <a:srgbClr val="26FF15"/>
                </a:solidFill>
              </a:rPr>
              <a:t>PICsIT</a:t>
            </a:r>
            <a:r>
              <a:rPr lang="en-GB" dirty="0" smtClean="0">
                <a:solidFill>
                  <a:srgbClr val="26FF15"/>
                </a:solidFill>
              </a:rPr>
              <a:t> array module and </a:t>
            </a:r>
            <a:r>
              <a:rPr lang="en-GB" dirty="0" err="1" smtClean="0">
                <a:solidFill>
                  <a:srgbClr val="26FF15"/>
                </a:solidFill>
              </a:rPr>
              <a:t>CsI</a:t>
            </a:r>
            <a:r>
              <a:rPr lang="en-GB" dirty="0" smtClean="0">
                <a:solidFill>
                  <a:srgbClr val="26FF15"/>
                </a:solidFill>
              </a:rPr>
              <a:t> crystal glued to its photodiode</a:t>
            </a:r>
            <a:endParaRPr lang="en-GB" i="1" dirty="0">
              <a:solidFill>
                <a:srgbClr val="26FF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0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479925" y="3048000"/>
            <a:ext cx="1841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it-IT" sz="4400" b="0">
              <a:solidFill>
                <a:schemeClr val="tx2"/>
              </a:solidFill>
              <a:latin typeface="Times New Roman" charset="0"/>
              <a:cs typeface="+mn-cs"/>
            </a:endParaRPr>
          </a:p>
          <a:p>
            <a:pPr>
              <a:spcBef>
                <a:spcPct val="0"/>
              </a:spcBef>
              <a:defRPr/>
            </a:pPr>
            <a:endParaRPr lang="it-IT" sz="4400" b="0">
              <a:solidFill>
                <a:schemeClr val="tx2"/>
              </a:solidFill>
              <a:latin typeface="Times New Roman" charset="0"/>
              <a:cs typeface="+mn-cs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457200" y="533400"/>
            <a:ext cx="83981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600" i="1" dirty="0" smtClean="0">
                <a:solidFill>
                  <a:srgbClr val="1CFF05"/>
                </a:solidFill>
                <a:latin typeface="Century Gothic"/>
                <a:cs typeface="Century Gothic"/>
                <a:sym typeface="Symbol" charset="0"/>
              </a:rPr>
              <a:t>Performance</a:t>
            </a:r>
            <a:r>
              <a:rPr lang="it-IT" sz="3600" i="1" dirty="0">
                <a:solidFill>
                  <a:srgbClr val="1CFF05"/>
                </a:solidFill>
                <a:latin typeface="Century Gothic"/>
                <a:cs typeface="Century Gothic"/>
                <a:sym typeface="Symbol" charset="0"/>
              </a:rPr>
              <a:t> </a:t>
            </a:r>
            <a:r>
              <a:rPr lang="it-IT" sz="3600" i="1" dirty="0" err="1" smtClean="0">
                <a:solidFill>
                  <a:srgbClr val="1CFF05"/>
                </a:solidFill>
                <a:latin typeface="Century Gothic"/>
                <a:cs typeface="Century Gothic"/>
                <a:sym typeface="Symbol" charset="0"/>
              </a:rPr>
              <a:t>parameters</a:t>
            </a:r>
            <a:r>
              <a:rPr lang="it-IT" sz="3600" i="1" dirty="0" smtClean="0">
                <a:solidFill>
                  <a:srgbClr val="1CFF05"/>
                </a:solidFill>
                <a:latin typeface="Century Gothic"/>
                <a:cs typeface="Century Gothic"/>
                <a:sym typeface="Symbol" charset="0"/>
              </a:rPr>
              <a:t>, IBIS vs SPI </a:t>
            </a:r>
            <a:endParaRPr lang="it-IT" sz="3600" b="0" i="1" dirty="0">
              <a:solidFill>
                <a:srgbClr val="1CFF05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35902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59265"/>
              </p:ext>
            </p:extLst>
          </p:nvPr>
        </p:nvGraphicFramePr>
        <p:xfrm>
          <a:off x="457200" y="1524000"/>
          <a:ext cx="8229600" cy="3749675"/>
        </p:xfrm>
        <a:graphic>
          <a:graphicData uri="http://schemas.openxmlformats.org/drawingml/2006/table">
            <a:tbl>
              <a:tblPr/>
              <a:tblGrid>
                <a:gridCol w="2414588"/>
                <a:gridCol w="2355850"/>
                <a:gridCol w="3459162"/>
              </a:tblGrid>
              <a:tr h="508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Energy </a:t>
                      </a: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range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0.015-10 MeV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0.018-8 MeV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FOV (</a:t>
                      </a: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F.C.)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9x9 </a:t>
                      </a: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deg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16 deg hexagonal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Energy </a:t>
                      </a: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resolution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8% @100 keV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2.2 keV @1.2MeV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Detection</a:t>
                      </a: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area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2100 cm2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500 cm2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Angular</a:t>
                      </a: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Resolution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12</a:t>
                      </a:r>
                      <a:r>
                        <a:rPr kumimoji="0" lang="ja-JP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’</a:t>
                      </a:r>
                      <a:endParaRPr kumimoji="0" lang="it-IT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2.5 deg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01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Location </a:t>
                      </a: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accuracy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&lt; 1</a:t>
                      </a:r>
                      <a:r>
                        <a:rPr kumimoji="0" lang="ja-JP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’</a:t>
                      </a: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(&gt; </a:t>
                      </a: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20σ</a:t>
                      </a: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sym typeface="Symbol" charset="0"/>
                        </a:rPr>
                        <a:t> </a:t>
                      </a: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sym typeface="Symbol" charset="0"/>
                        </a:rPr>
                        <a:t>source)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~ 1deg</a:t>
                      </a:r>
                      <a:endParaRPr kumimoji="0" lang="it-IT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Timing </a:t>
                      </a: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accuracy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&lt; 200 </a:t>
                      </a:r>
                      <a:r>
                        <a:rPr kumimoji="0" lang="it-IT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μ</a:t>
                      </a:r>
                      <a:r>
                        <a:rPr kumimoji="0" lang="it-IT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sym typeface="Symbol" charset="0"/>
                        </a:rPr>
                        <a:t>s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&lt; 200 </a:t>
                      </a:r>
                      <a:r>
                        <a:rPr kumimoji="0" lang="it-IT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μ</a:t>
                      </a:r>
                      <a:r>
                        <a:rPr kumimoji="0" lang="it-IT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sym typeface="Symbol" charset="0"/>
                        </a:rPr>
                        <a:t>s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sym typeface="Symbo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5901" name="Text Box 61"/>
          <p:cNvSpPr txBox="1">
            <a:spLocks noChangeArrowheads="1"/>
          </p:cNvSpPr>
          <p:nvPr/>
        </p:nvSpPr>
        <p:spPr bwMode="auto">
          <a:xfrm>
            <a:off x="2971800" y="1066800"/>
            <a:ext cx="548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 </a:t>
            </a:r>
            <a:r>
              <a:rPr lang="it-IT" sz="2400" dirty="0" smtClean="0">
                <a:cs typeface="+mn-cs"/>
              </a:rPr>
              <a:t> </a:t>
            </a:r>
            <a:r>
              <a:rPr lang="it-IT" sz="2400" dirty="0">
                <a:solidFill>
                  <a:srgbClr val="FF0000"/>
                </a:solidFill>
                <a:cs typeface="+mn-cs"/>
              </a:rPr>
              <a:t>IBIS                      </a:t>
            </a:r>
            <a:r>
              <a:rPr lang="it-IT" sz="2400" dirty="0" smtClean="0">
                <a:solidFill>
                  <a:srgbClr val="FF0000"/>
                </a:solidFill>
                <a:cs typeface="+mn-cs"/>
              </a:rPr>
              <a:t>    SPI</a:t>
            </a:r>
            <a:endParaRPr lang="it-IT" sz="24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5903" name="Text Box 63"/>
          <p:cNvSpPr txBox="1">
            <a:spLocks noChangeArrowheads="1"/>
          </p:cNvSpPr>
          <p:nvPr/>
        </p:nvSpPr>
        <p:spPr bwMode="auto">
          <a:xfrm>
            <a:off x="609600" y="5257800"/>
            <a:ext cx="777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800">
                <a:latin typeface="Times New Roman" charset="0"/>
                <a:cs typeface="+mn-cs"/>
              </a:rPr>
              <a:t>For details see Ubertini et al. (IBIS) and Roques et al. (SPI), </a:t>
            </a:r>
          </a:p>
          <a:p>
            <a:pPr>
              <a:spcBef>
                <a:spcPct val="0"/>
              </a:spcBef>
              <a:defRPr/>
            </a:pPr>
            <a:r>
              <a:rPr lang="it-IT" sz="1800">
                <a:latin typeface="Times New Roman" charset="0"/>
                <a:cs typeface="+mn-cs"/>
              </a:rPr>
              <a:t>2003 A&amp;A 411(special issue on INTEGRAL)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67AB8-36F6-8D4D-BD79-77BEA63B9A35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95416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Pat\Desktop\varie roberto\ROBERTO\alte-energie-italia2008-senza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2406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montage_v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886669"/>
            <a:ext cx="1331640" cy="971331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18813" y="4941168"/>
            <a:ext cx="58326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Chalkduster"/>
                <a:cs typeface="Chalkduster"/>
              </a:rPr>
              <a:t>Now: hunting 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Chalkduster"/>
                <a:cs typeface="Chalkduster"/>
              </a:rPr>
              <a:t>Gravitational Wave astrophysical counterparts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511055" y="0"/>
            <a:ext cx="1853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37FB"/>
                </a:solidFill>
              </a:rPr>
              <a:t>August 1975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564962" y="489434"/>
            <a:ext cx="148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37FB"/>
                </a:solidFill>
              </a:rPr>
              <a:t>May</a:t>
            </a:r>
            <a:r>
              <a:rPr lang="it-IT" b="1" dirty="0" smtClean="0">
                <a:solidFill>
                  <a:srgbClr val="FF37FB"/>
                </a:solidFill>
              </a:rPr>
              <a:t> 1983</a:t>
            </a:r>
            <a:endParaRPr lang="it-IT" b="1" dirty="0">
              <a:solidFill>
                <a:srgbClr val="FF37FB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516558" y="1040667"/>
            <a:ext cx="148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37FB"/>
                </a:solidFill>
              </a:rPr>
              <a:t>April 1996</a:t>
            </a:r>
            <a:endParaRPr lang="it-IT" b="1" dirty="0">
              <a:solidFill>
                <a:srgbClr val="FF37FB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504535" y="1658246"/>
            <a:ext cx="223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37FB"/>
                </a:solidFill>
              </a:rPr>
              <a:t>December</a:t>
            </a:r>
            <a:r>
              <a:rPr lang="it-IT" dirty="0" smtClean="0">
                <a:solidFill>
                  <a:srgbClr val="FF37FB"/>
                </a:solidFill>
              </a:rPr>
              <a:t> 1999</a:t>
            </a:r>
            <a:endParaRPr lang="it-IT" dirty="0">
              <a:solidFill>
                <a:srgbClr val="FF37FB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581833" y="2079536"/>
            <a:ext cx="148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FF00"/>
                </a:solidFill>
              </a:rPr>
              <a:t>October</a:t>
            </a:r>
            <a:r>
              <a:rPr lang="it-IT" b="1" dirty="0" smtClean="0">
                <a:solidFill>
                  <a:srgbClr val="FFFF00"/>
                </a:solidFill>
              </a:rPr>
              <a:t> 2002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811532" y="2911509"/>
            <a:ext cx="205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37FB"/>
                </a:solidFill>
              </a:rPr>
              <a:t>November</a:t>
            </a:r>
            <a:r>
              <a:rPr lang="it-IT" b="1" dirty="0" smtClean="0">
                <a:solidFill>
                  <a:srgbClr val="FF37FB"/>
                </a:solidFill>
              </a:rPr>
              <a:t> 2004</a:t>
            </a:r>
            <a:endParaRPr lang="it-IT" b="1" dirty="0">
              <a:solidFill>
                <a:srgbClr val="FF37FB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680053" y="3459457"/>
            <a:ext cx="1345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37FB"/>
                </a:solidFill>
              </a:rPr>
              <a:t>April 2007</a:t>
            </a:r>
            <a:endParaRPr lang="it-IT" b="1" dirty="0">
              <a:solidFill>
                <a:srgbClr val="FF37FB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798275" y="4903079"/>
            <a:ext cx="134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37FB"/>
                </a:solidFill>
              </a:rPr>
              <a:t>June</a:t>
            </a:r>
            <a:r>
              <a:rPr lang="it-IT" b="1" dirty="0" smtClean="0">
                <a:solidFill>
                  <a:srgbClr val="FF37FB"/>
                </a:solidFill>
              </a:rPr>
              <a:t> 2008</a:t>
            </a:r>
            <a:endParaRPr lang="it-IT" b="1" dirty="0">
              <a:solidFill>
                <a:srgbClr val="FF37FB"/>
              </a:solidFill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 rot="2469395">
            <a:off x="-856968" y="3304968"/>
            <a:ext cx="8843861" cy="646331"/>
          </a:xfrm>
          <a:prstGeom prst="rect">
            <a:avLst/>
          </a:prstGeom>
          <a:solidFill>
            <a:srgbClr val="D7E4BD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127000" dist="139700" dir="2700000" rotWithShape="0">
              <a:srgbClr val="808080">
                <a:alpha val="59999"/>
              </a:srgbClr>
            </a:outerShdw>
          </a:effectLst>
        </p:spPr>
        <p:txBody>
          <a:bodyPr wrap="square">
            <a:spAutoFit/>
          </a:bodyPr>
          <a:lstStyle>
            <a:lvl1pPr marL="341313" indent="-3413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buFont typeface="Arial Unicode MS" pitchFamily="34" charset="-128"/>
              <a:buChar char="∮"/>
              <a:defRPr/>
            </a:pP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From </a:t>
            </a:r>
            <a:r>
              <a:rPr lang="en-US" sz="1800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BeppoSAX</a:t>
            </a: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increasing the energy range in the last 20 years </a:t>
            </a: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  <a:sym typeface="Wingdings"/>
              </a:rPr>
              <a:t>  XMM  </a:t>
            </a: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INTEGRAL  </a:t>
            </a: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  <a:sym typeface="Wingdings"/>
              </a:rPr>
              <a:t> AGILE  and CTA to exploit very high energy gamma ray science</a:t>
            </a:r>
            <a:endParaRPr lang="en-US" sz="180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Tahoma" pitchFamily="34" charset="0"/>
            </a:endParaRPr>
          </a:p>
        </p:txBody>
      </p:sp>
      <p:sp>
        <p:nvSpPr>
          <p:cNvPr id="5" name="Anello 7"/>
          <p:cNvSpPr>
            <a:spLocks/>
          </p:cNvSpPr>
          <p:nvPr/>
        </p:nvSpPr>
        <p:spPr bwMode="auto">
          <a:xfrm>
            <a:off x="2646171" y="1996384"/>
            <a:ext cx="3535660" cy="1263056"/>
          </a:xfrm>
          <a:custGeom>
            <a:avLst/>
            <a:gdLst>
              <a:gd name="T0" fmla="*/ 0 w 1370013"/>
              <a:gd name="T1" fmla="*/ 457200 h 914400"/>
              <a:gd name="T2" fmla="*/ 685007 w 1370013"/>
              <a:gd name="T3" fmla="*/ 0 h 914400"/>
              <a:gd name="T4" fmla="*/ 1370014 w 1370013"/>
              <a:gd name="T5" fmla="*/ 457200 h 914400"/>
              <a:gd name="T6" fmla="*/ 685007 w 1370013"/>
              <a:gd name="T7" fmla="*/ 914400 h 914400"/>
              <a:gd name="T8" fmla="*/ 0 w 1370013"/>
              <a:gd name="T9" fmla="*/ 457200 h 914400"/>
              <a:gd name="T10" fmla="*/ 29764 w 1370013"/>
              <a:gd name="T11" fmla="*/ 457200 h 914400"/>
              <a:gd name="T12" fmla="*/ 685007 w 1370013"/>
              <a:gd name="T13" fmla="*/ 884636 h 914400"/>
              <a:gd name="T14" fmla="*/ 1340250 w 1370013"/>
              <a:gd name="T15" fmla="*/ 457200 h 914400"/>
              <a:gd name="T16" fmla="*/ 685007 w 1370013"/>
              <a:gd name="T17" fmla="*/ 29764 h 914400"/>
              <a:gd name="T18" fmla="*/ 29764 w 1370013"/>
              <a:gd name="T19" fmla="*/ 457200 h 9144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70013" h="914400">
                <a:moveTo>
                  <a:pt x="0" y="457200"/>
                </a:moveTo>
                <a:cubicBezTo>
                  <a:pt x="0" y="204695"/>
                  <a:pt x="306688" y="0"/>
                  <a:pt x="685007" y="0"/>
                </a:cubicBezTo>
                <a:cubicBezTo>
                  <a:pt x="1063326" y="0"/>
                  <a:pt x="1370014" y="204695"/>
                  <a:pt x="1370014" y="457200"/>
                </a:cubicBezTo>
                <a:cubicBezTo>
                  <a:pt x="1370014" y="709705"/>
                  <a:pt x="1063326" y="914400"/>
                  <a:pt x="685007" y="914400"/>
                </a:cubicBezTo>
                <a:cubicBezTo>
                  <a:pt x="306688" y="914400"/>
                  <a:pt x="0" y="709705"/>
                  <a:pt x="0" y="457200"/>
                </a:cubicBezTo>
                <a:close/>
                <a:moveTo>
                  <a:pt x="29764" y="457200"/>
                </a:moveTo>
                <a:cubicBezTo>
                  <a:pt x="29764" y="693266"/>
                  <a:pt x="323126" y="884636"/>
                  <a:pt x="685007" y="884636"/>
                </a:cubicBezTo>
                <a:cubicBezTo>
                  <a:pt x="1046888" y="884636"/>
                  <a:pt x="1340250" y="693266"/>
                  <a:pt x="1340250" y="457200"/>
                </a:cubicBezTo>
                <a:cubicBezTo>
                  <a:pt x="1340250" y="221134"/>
                  <a:pt x="1046888" y="29764"/>
                  <a:pt x="685007" y="29764"/>
                </a:cubicBezTo>
                <a:cubicBezTo>
                  <a:pt x="323126" y="29764"/>
                  <a:pt x="29764" y="221134"/>
                  <a:pt x="29764" y="45720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/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0" y="5013176"/>
            <a:ext cx="5624790" cy="1384995"/>
          </a:xfrm>
          <a:prstGeom prst="rect">
            <a:avLst/>
          </a:prstGeom>
          <a:solidFill>
            <a:srgbClr val="C0504D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127000" dist="139700" dir="2700000" rotWithShape="0">
              <a:srgbClr val="808080">
                <a:alpha val="59999"/>
              </a:srgbClr>
            </a:outerShdw>
          </a:effectLst>
        </p:spPr>
        <p:txBody>
          <a:bodyPr wrap="square">
            <a:spAutoFit/>
          </a:bodyPr>
          <a:lstStyle>
            <a:lvl1pPr marL="341313" indent="-3413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marL="0" indent="0" eaLnBrk="1" hangingPunct="1"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Italy, and Europe, has a worldwide 4 decades record of success in the field of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high energy astrophysics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46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546" y="2461656"/>
            <a:ext cx="2083882" cy="229507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15726" y="871835"/>
            <a:ext cx="2496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FFFFFF"/>
                </a:solidFill>
                <a:latin typeface="Bookman Old Style"/>
                <a:cs typeface="Bookman Old Style"/>
              </a:rPr>
              <a:t>T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he </a:t>
            </a:r>
            <a:r>
              <a:rPr lang="it-IT" sz="16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SPI/ACS detectors </a:t>
            </a:r>
            <a:r>
              <a:rPr lang="it-IT" sz="1600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view</a:t>
            </a:r>
            <a:r>
              <a:rPr lang="it-IT" sz="16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 ~4π </a:t>
            </a:r>
            <a:r>
              <a:rPr lang="it-IT" sz="1600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solid</a:t>
            </a:r>
            <a:r>
              <a:rPr lang="it-IT" sz="16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 angle of the </a:t>
            </a:r>
            <a:r>
              <a:rPr lang="it-IT" sz="1600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sky</a:t>
            </a:r>
            <a:r>
              <a:rPr lang="it-IT" sz="16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.</a:t>
            </a:r>
          </a:p>
          <a:p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E&gt;75 </a:t>
            </a:r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keV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, Tres=50ms</a:t>
            </a:r>
          </a:p>
          <a:p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Effective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area: up to 1m</a:t>
            </a:r>
            <a:r>
              <a:rPr lang="it-IT" sz="1600" baseline="30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2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30" y="2395160"/>
            <a:ext cx="1528004" cy="350662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115834" y="4019683"/>
            <a:ext cx="24964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The </a:t>
            </a:r>
            <a:r>
              <a:rPr lang="it-IT" i="1" dirty="0" err="1" smtClean="0"/>
              <a:t>sensitivity</a:t>
            </a:r>
            <a:r>
              <a:rPr lang="it-IT" i="1" dirty="0" smtClean="0"/>
              <a:t> to a gamma-</a:t>
            </a:r>
            <a:r>
              <a:rPr lang="it-IT" i="1" dirty="0" err="1" smtClean="0"/>
              <a:t>ray</a:t>
            </a:r>
            <a:r>
              <a:rPr lang="it-IT" i="1" dirty="0"/>
              <a:t> </a:t>
            </a:r>
            <a:r>
              <a:rPr lang="it-IT" i="1" dirty="0" err="1" smtClean="0"/>
              <a:t>transient</a:t>
            </a:r>
            <a:r>
              <a:rPr lang="it-IT" i="1" dirty="0"/>
              <a:t> </a:t>
            </a:r>
            <a:r>
              <a:rPr lang="it-IT" i="1" dirty="0" err="1" smtClean="0"/>
              <a:t>depends</a:t>
            </a:r>
            <a:r>
              <a:rPr lang="it-IT" i="1" dirty="0" smtClean="0"/>
              <a:t> on </a:t>
            </a:r>
            <a:r>
              <a:rPr lang="it-IT" i="1" dirty="0" err="1" smtClean="0"/>
              <a:t>sky</a:t>
            </a:r>
            <a:r>
              <a:rPr lang="it-IT" i="1" dirty="0" smtClean="0"/>
              <a:t> position and </a:t>
            </a:r>
            <a:r>
              <a:rPr lang="it-IT" i="1" dirty="0" err="1" smtClean="0"/>
              <a:t>its</a:t>
            </a:r>
            <a:r>
              <a:rPr lang="it-IT" i="1" dirty="0" smtClean="0"/>
              <a:t> </a:t>
            </a:r>
            <a:r>
              <a:rPr lang="it-IT" i="1" dirty="0" err="1" smtClean="0"/>
              <a:t>evaluation</a:t>
            </a:r>
            <a:r>
              <a:rPr lang="it-IT" i="1" dirty="0" smtClean="0"/>
              <a:t> must take </a:t>
            </a:r>
            <a:r>
              <a:rPr lang="it-IT" i="1" dirty="0" err="1" smtClean="0"/>
              <a:t>into</a:t>
            </a:r>
            <a:r>
              <a:rPr lang="it-IT" i="1" dirty="0" smtClean="0"/>
              <a:t> account the </a:t>
            </a:r>
            <a:r>
              <a:rPr lang="it-IT" i="1" dirty="0" err="1" smtClean="0"/>
              <a:t>payload</a:t>
            </a:r>
            <a:r>
              <a:rPr lang="it-IT" i="1" dirty="0" smtClean="0"/>
              <a:t> and satellite </a:t>
            </a:r>
            <a:r>
              <a:rPr lang="it-IT" i="1" dirty="0" err="1" smtClean="0"/>
              <a:t>masses</a:t>
            </a:r>
            <a:r>
              <a:rPr lang="it-IT" i="1" dirty="0" smtClean="0"/>
              <a:t> </a:t>
            </a:r>
            <a:r>
              <a:rPr lang="it-IT" i="1" dirty="0" err="1" smtClean="0"/>
              <a:t>distribution</a:t>
            </a:r>
            <a:r>
              <a:rPr lang="it-IT" i="1" dirty="0" smtClean="0"/>
              <a:t> 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725" y="4737519"/>
            <a:ext cx="2099916" cy="138595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539" y="2840182"/>
            <a:ext cx="2566948" cy="1897337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636018" y="899750"/>
            <a:ext cx="2931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solidFill>
                  <a:srgbClr val="FFFFFF"/>
                </a:solidFill>
              </a:rPr>
              <a:t>The IBIS detectors </a:t>
            </a:r>
            <a:r>
              <a:rPr lang="it-IT" i="1" dirty="0" smtClean="0">
                <a:solidFill>
                  <a:srgbClr val="1CFF05"/>
                </a:solidFill>
              </a:rPr>
              <a:t>ISGRI and </a:t>
            </a:r>
            <a:r>
              <a:rPr lang="it-IT" i="1" dirty="0" err="1" smtClean="0">
                <a:solidFill>
                  <a:srgbClr val="1CFF05"/>
                </a:solidFill>
              </a:rPr>
              <a:t>PICsIT</a:t>
            </a:r>
            <a:r>
              <a:rPr lang="it-IT" i="1" dirty="0" smtClean="0">
                <a:solidFill>
                  <a:srgbClr val="FFFFFF"/>
                </a:solidFill>
              </a:rPr>
              <a:t> </a:t>
            </a:r>
            <a:r>
              <a:rPr lang="it-IT" i="1" dirty="0" err="1" smtClean="0">
                <a:solidFill>
                  <a:srgbClr val="FFFFFF"/>
                </a:solidFill>
              </a:rPr>
              <a:t>have</a:t>
            </a:r>
            <a:r>
              <a:rPr lang="it-IT" i="1" dirty="0" smtClean="0">
                <a:solidFill>
                  <a:srgbClr val="FFFFFF"/>
                </a:solidFill>
              </a:rPr>
              <a:t> </a:t>
            </a:r>
            <a:r>
              <a:rPr lang="it-IT" i="1" dirty="0" err="1" smtClean="0">
                <a:solidFill>
                  <a:srgbClr val="FFFFFF"/>
                </a:solidFill>
              </a:rPr>
              <a:t>max</a:t>
            </a:r>
            <a:r>
              <a:rPr lang="it-IT" i="1" dirty="0" smtClean="0">
                <a:solidFill>
                  <a:srgbClr val="FFFFFF"/>
                </a:solidFill>
              </a:rPr>
              <a:t> </a:t>
            </a:r>
            <a:r>
              <a:rPr lang="it-IT" i="1" dirty="0" err="1" smtClean="0">
                <a:solidFill>
                  <a:srgbClr val="FFFFFF"/>
                </a:solidFill>
              </a:rPr>
              <a:t>sensitivity</a:t>
            </a:r>
            <a:r>
              <a:rPr lang="it-IT" i="1" dirty="0" smtClean="0">
                <a:solidFill>
                  <a:srgbClr val="FFFFFF"/>
                </a:solidFill>
              </a:rPr>
              <a:t> to </a:t>
            </a:r>
            <a:r>
              <a:rPr lang="it-IT" i="1" dirty="0" err="1" smtClean="0">
                <a:solidFill>
                  <a:srgbClr val="FFFFFF"/>
                </a:solidFill>
              </a:rPr>
              <a:t>directions</a:t>
            </a:r>
            <a:r>
              <a:rPr lang="it-IT" i="1" dirty="0" smtClean="0">
                <a:solidFill>
                  <a:srgbClr val="FFFFFF"/>
                </a:solidFill>
              </a:rPr>
              <a:t> </a:t>
            </a:r>
            <a:r>
              <a:rPr lang="it-IT" i="1" dirty="0" err="1" smtClean="0">
                <a:solidFill>
                  <a:srgbClr val="FFFFFF"/>
                </a:solidFill>
              </a:rPr>
              <a:t>normal</a:t>
            </a:r>
            <a:r>
              <a:rPr lang="it-IT" i="1" dirty="0" smtClean="0">
                <a:solidFill>
                  <a:srgbClr val="FFFFFF"/>
                </a:solidFill>
              </a:rPr>
              <a:t> to</a:t>
            </a:r>
            <a:r>
              <a:rPr lang="it-IT" i="1" dirty="0" smtClean="0"/>
              <a:t> SPI/ACS            </a:t>
            </a:r>
            <a:r>
              <a:rPr lang="it-IT" i="1" dirty="0" err="1" smtClean="0">
                <a:solidFill>
                  <a:srgbClr val="FF0000"/>
                </a:solidFill>
              </a:rPr>
              <a:t>factor</a:t>
            </a:r>
            <a:r>
              <a:rPr lang="it-IT" i="1" dirty="0" smtClean="0">
                <a:solidFill>
                  <a:srgbClr val="FF0000"/>
                </a:solidFill>
              </a:rPr>
              <a:t> of 5 </a:t>
            </a:r>
            <a:r>
              <a:rPr lang="it-IT" i="1" dirty="0" err="1" smtClean="0">
                <a:solidFill>
                  <a:srgbClr val="FF0000"/>
                </a:solidFill>
              </a:rPr>
              <a:t>at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</a:rPr>
              <a:t>le</a:t>
            </a:r>
            <a:r>
              <a:rPr lang="it-IT" dirty="0" err="1" smtClean="0">
                <a:solidFill>
                  <a:srgbClr val="FF0000"/>
                </a:solidFill>
              </a:rPr>
              <a:t>ast</a:t>
            </a:r>
            <a:endParaRPr lang="it-IT" dirty="0" smtClean="0">
              <a:solidFill>
                <a:schemeClr val="bg1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420314">
            <a:off x="3542254" y="2201660"/>
            <a:ext cx="619902" cy="50871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019063">
            <a:off x="2981535" y="3002292"/>
            <a:ext cx="619902" cy="536001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5775075" y="899750"/>
            <a:ext cx="3380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Outside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the IBIS FOV (~30x30 deg</a:t>
            </a:r>
            <a:r>
              <a:rPr lang="it-IT" sz="1600" baseline="30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2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) the </a:t>
            </a:r>
            <a:r>
              <a:rPr lang="it-IT" sz="16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ISGRI and </a:t>
            </a:r>
            <a:r>
              <a:rPr lang="it-IT" sz="1600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PICsIT</a:t>
            </a:r>
            <a:r>
              <a:rPr lang="it-IT" sz="16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 detectors </a:t>
            </a:r>
            <a:r>
              <a:rPr lang="it-IT" sz="1600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also</a:t>
            </a:r>
            <a:r>
              <a:rPr lang="it-IT" sz="16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 </a:t>
            </a:r>
            <a:r>
              <a:rPr lang="it-IT" sz="1600" dirty="0" err="1" smtClean="0">
                <a:solidFill>
                  <a:srgbClr val="1CFF05"/>
                </a:solidFill>
                <a:latin typeface="Bookman Old Style"/>
                <a:cs typeface="Bookman Old Style"/>
              </a:rPr>
              <a:t>view</a:t>
            </a:r>
            <a:r>
              <a:rPr lang="it-IT" sz="1600" dirty="0" smtClean="0">
                <a:solidFill>
                  <a:srgbClr val="1CFF05"/>
                </a:solidFill>
                <a:latin typeface="Bookman Old Style"/>
                <a:cs typeface="Bookman Old Style"/>
              </a:rPr>
              <a:t> ~4π 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in the ~0.25-2.6 </a:t>
            </a:r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MeV</a:t>
            </a:r>
            <a:r>
              <a:rPr lang="it-IT" sz="1600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band.</a:t>
            </a:r>
          </a:p>
          <a:p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PICsIT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:   </a:t>
            </a:r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T_res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=15.6ms</a:t>
            </a:r>
          </a:p>
          <a:p>
            <a:r>
              <a:rPr lang="it-IT" sz="1600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Effective</a:t>
            </a:r>
            <a:r>
              <a:rPr lang="it-IT" sz="16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area up to ~900cm</a:t>
            </a:r>
            <a:r>
              <a:rPr lang="it-IT" sz="1600" baseline="300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2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324" y="4756728"/>
            <a:ext cx="1264751" cy="136674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61818" y="6238970"/>
            <a:ext cx="8274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INTEGRAL </a:t>
            </a:r>
            <a:r>
              <a:rPr lang="it-IT" sz="2000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is</a:t>
            </a:r>
            <a:r>
              <a:rPr lang="it-IT" sz="2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similar</a:t>
            </a:r>
            <a:r>
              <a:rPr lang="it-IT" sz="2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 to </a:t>
            </a:r>
            <a:r>
              <a:rPr lang="it-IT" sz="2000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BeppoSAX</a:t>
            </a:r>
            <a:r>
              <a:rPr lang="it-IT" sz="2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 for GW </a:t>
            </a:r>
            <a:r>
              <a:rPr lang="it-IT" sz="2000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counterpart</a:t>
            </a:r>
            <a:r>
              <a:rPr lang="it-IT" sz="2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Bookman Old Style"/>
                <a:cs typeface="Bookman Old Style"/>
              </a:rPr>
              <a:t>search</a:t>
            </a:r>
            <a:r>
              <a:rPr lang="is-IS" sz="2000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…</a:t>
            </a:r>
            <a:endParaRPr lang="it-IT" sz="2000" dirty="0">
              <a:solidFill>
                <a:srgbClr val="FFFF00"/>
              </a:solidFill>
              <a:latin typeface="Bookman Old Style"/>
              <a:cs typeface="Bookman Old Style"/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217128" y="-184884"/>
            <a:ext cx="875453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INTEGRAL to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hunt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γ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-ray</a:t>
            </a:r>
            <a:r>
              <a:rPr lang="it-IT" sz="3600" i="1" dirty="0" smtClean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  <a:latin typeface="Century Gothic"/>
                <a:cs typeface="Century Gothic"/>
              </a:rPr>
              <a:t>transients</a:t>
            </a:r>
            <a:endParaRPr lang="it-IT" sz="3600" i="1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8467" y="6542339"/>
            <a:ext cx="913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L. Natalucci –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Cosmic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Ray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International Seminar, Ischia 4-8 </a:t>
            </a:r>
            <a:r>
              <a:rPr lang="it-IT" sz="1400" dirty="0" err="1" smtClean="0">
                <a:solidFill>
                  <a:srgbClr val="FFC419"/>
                </a:solidFill>
                <a:latin typeface="Bookman Old Style"/>
                <a:cs typeface="Bookman Old Style"/>
              </a:rPr>
              <a:t>July</a:t>
            </a:r>
            <a:r>
              <a:rPr lang="it-IT" sz="1400" dirty="0" smtClean="0">
                <a:solidFill>
                  <a:srgbClr val="FFC419"/>
                </a:solidFill>
                <a:latin typeface="Bookman Old Style"/>
                <a:cs typeface="Bookman Old Style"/>
              </a:rPr>
              <a:t> 2016</a:t>
            </a:r>
            <a:endParaRPr lang="it-IT" sz="1400" dirty="0">
              <a:solidFill>
                <a:srgbClr val="FFC419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60663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5356</TotalTime>
  <Words>2064</Words>
  <Application>Microsoft Macintosh PowerPoint</Application>
  <PresentationFormat>Presentazione su schermo (4:3)</PresentationFormat>
  <Paragraphs>270</Paragraphs>
  <Slides>23</Slides>
  <Notes>16</Notes>
  <HiddenSlides>0</HiddenSlides>
  <MMClips>1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23</vt:i4>
      </vt:variant>
    </vt:vector>
  </HeadingPairs>
  <TitlesOfParts>
    <vt:vector size="26" baseType="lpstr">
      <vt:lpstr>Tema di Office</vt:lpstr>
      <vt:lpstr>1_Tema di Office</vt:lpstr>
      <vt:lpstr>2_Tema di Office</vt:lpstr>
      <vt:lpstr>Perspectives for detection of gamma-ray counterparts of gravitational wave sources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INTEGRAL vs Fermi/GBM</vt:lpstr>
    </vt:vector>
  </TitlesOfParts>
  <Company>INAF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Lorenzo Natalucci</dc:creator>
  <cp:lastModifiedBy>Lorenzo Natalucci</cp:lastModifiedBy>
  <cp:revision>294</cp:revision>
  <cp:lastPrinted>2016-06-16T15:53:00Z</cp:lastPrinted>
  <dcterms:created xsi:type="dcterms:W3CDTF">2013-10-04T20:34:59Z</dcterms:created>
  <dcterms:modified xsi:type="dcterms:W3CDTF">2016-07-07T08:31:57Z</dcterms:modified>
</cp:coreProperties>
</file>