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3" r:id="rId5"/>
    <p:sldId id="260" r:id="rId6"/>
    <p:sldId id="264" r:id="rId7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BAA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386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393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1267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3148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06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9775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8717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690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43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7284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779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7E766-74B1-EF46-BC87-B37D6131BBE2}" type="datetimeFigureOut">
              <a:rPr lang="it-IT" smtClean="0"/>
              <a:t>27/11/15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F6F80-85CA-2348-9FA7-7929AB31D6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2273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Post trigger file </a:t>
            </a:r>
            <a:r>
              <a:rPr lang="it-IT" dirty="0" err="1" smtClean="0"/>
              <a:t>dataformat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C</a:t>
            </a:r>
            <a:r>
              <a:rPr lang="it-IT" dirty="0" smtClean="0"/>
              <a:t>. Pellegrino</a:t>
            </a:r>
          </a:p>
          <a:p>
            <a:r>
              <a:rPr lang="it-IT" dirty="0" smtClean="0"/>
              <a:t>on </a:t>
            </a:r>
            <a:r>
              <a:rPr lang="it-IT" dirty="0" err="1" smtClean="0"/>
              <a:t>behalf</a:t>
            </a:r>
            <a:r>
              <a:rPr lang="it-IT" dirty="0" smtClean="0"/>
              <a:t> of the </a:t>
            </a:r>
            <a:r>
              <a:rPr lang="it-IT" dirty="0" smtClean="0"/>
              <a:t>Towers’ </a:t>
            </a:r>
            <a:r>
              <a:rPr lang="it-IT" dirty="0" err="1" smtClean="0"/>
              <a:t>TriDAS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28532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PT </a:t>
            </a:r>
            <a:r>
              <a:rPr lang="it-IT" dirty="0" smtClean="0"/>
              <a:t>file </a:t>
            </a:r>
            <a:r>
              <a:rPr lang="it-IT" dirty="0" smtClean="0"/>
              <a:t>format of NEMO </a:t>
            </a:r>
            <a:r>
              <a:rPr lang="it-IT" dirty="0" err="1" smtClean="0"/>
              <a:t>Phase</a:t>
            </a:r>
            <a:r>
              <a:rPr lang="it-IT" dirty="0" smtClean="0"/>
              <a:t>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57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err="1" smtClean="0"/>
              <a:t>Every</a:t>
            </a:r>
            <a:r>
              <a:rPr lang="it-IT" sz="2800" dirty="0" smtClean="0"/>
              <a:t> </a:t>
            </a:r>
            <a:r>
              <a:rPr lang="it-IT" sz="2800" dirty="0" err="1" smtClean="0"/>
              <a:t>PostTrigger</a:t>
            </a:r>
            <a:r>
              <a:rPr lang="it-IT" sz="2800" dirty="0" smtClean="0"/>
              <a:t> (PT) file </a:t>
            </a:r>
            <a:r>
              <a:rPr lang="it-IT" sz="2800" dirty="0" err="1" smtClean="0"/>
              <a:t>has</a:t>
            </a:r>
            <a:r>
              <a:rPr lang="it-IT" sz="2800" dirty="0" smtClean="0"/>
              <a:t> the </a:t>
            </a:r>
            <a:r>
              <a:rPr lang="it-IT" sz="2800" dirty="0" err="1" smtClean="0"/>
              <a:t>following</a:t>
            </a:r>
            <a:r>
              <a:rPr lang="it-IT" sz="2800" dirty="0" smtClean="0"/>
              <a:t> </a:t>
            </a:r>
            <a:r>
              <a:rPr lang="it-IT" sz="2800" dirty="0" err="1" smtClean="0"/>
              <a:t>structure</a:t>
            </a:r>
            <a:r>
              <a:rPr lang="it-IT" sz="2800" dirty="0" smtClean="0"/>
              <a:t>: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381321" y="2462824"/>
            <a:ext cx="51425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err="1" smtClean="0">
                <a:solidFill>
                  <a:srgbClr val="FF0000"/>
                </a:solidFill>
              </a:rPr>
              <a:t>s_PTGeneralHeaderInfo</a:t>
            </a:r>
            <a:r>
              <a:rPr lang="it-IT" sz="2400" dirty="0" smtClean="0"/>
              <a:t> + array of </a:t>
            </a:r>
            <a:r>
              <a:rPr lang="it-IT" sz="2400" dirty="0" err="1" smtClean="0"/>
              <a:t>triggered</a:t>
            </a:r>
            <a:r>
              <a:rPr lang="it-IT" sz="2400" dirty="0" smtClean="0"/>
              <a:t> </a:t>
            </a:r>
            <a:r>
              <a:rPr lang="it-IT" sz="2400" dirty="0" err="1" smtClean="0"/>
              <a:t>events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The </a:t>
            </a:r>
            <a:r>
              <a:rPr lang="it-IT" sz="2400" dirty="0" err="1" smtClean="0"/>
              <a:t>header</a:t>
            </a:r>
            <a:r>
              <a:rPr lang="it-IT" sz="2400" dirty="0" smtClean="0"/>
              <a:t> </a:t>
            </a:r>
            <a:r>
              <a:rPr lang="it-IT" sz="2400" dirty="0" err="1" smtClean="0"/>
              <a:t>struct</a:t>
            </a:r>
            <a:r>
              <a:rPr lang="it-IT" sz="2400" dirty="0" smtClean="0"/>
              <a:t> must </a:t>
            </a:r>
            <a:r>
              <a:rPr lang="it-IT" sz="2400" dirty="0" err="1" smtClean="0"/>
              <a:t>contain</a:t>
            </a:r>
            <a:r>
              <a:rPr lang="it-IT" sz="2400" dirty="0" smtClean="0"/>
              <a:t> </a:t>
            </a:r>
            <a:r>
              <a:rPr lang="it-IT" sz="2400" dirty="0" err="1" smtClean="0"/>
              <a:t>all</a:t>
            </a:r>
            <a:r>
              <a:rPr lang="it-IT" sz="2400" dirty="0" smtClean="0"/>
              <a:t> the </a:t>
            </a:r>
            <a:r>
              <a:rPr lang="it-IT" sz="2400" dirty="0" err="1" smtClean="0"/>
              <a:t>relevant</a:t>
            </a:r>
            <a:r>
              <a:rPr lang="it-IT" sz="2400" dirty="0" smtClean="0"/>
              <a:t> </a:t>
            </a:r>
            <a:r>
              <a:rPr lang="it-IT" sz="2400" dirty="0" err="1" smtClean="0"/>
              <a:t>informations</a:t>
            </a:r>
            <a:r>
              <a:rPr lang="it-IT" sz="2400" dirty="0" smtClean="0"/>
              <a:t> for the off-line </a:t>
            </a:r>
            <a:r>
              <a:rPr lang="it-IT" sz="2400" dirty="0" err="1" smtClean="0"/>
              <a:t>analysis</a:t>
            </a:r>
            <a:r>
              <a:rPr lang="it-IT" sz="2400" dirty="0" smtClean="0"/>
              <a:t> and for the DAQ </a:t>
            </a:r>
            <a:r>
              <a:rPr lang="it-IT" sz="2400" dirty="0" err="1" smtClean="0"/>
              <a:t>group</a:t>
            </a:r>
            <a:r>
              <a:rPr lang="it-IT" sz="2400" dirty="0" smtClean="0"/>
              <a:t>.</a:t>
            </a:r>
          </a:p>
        </p:txBody>
      </p:sp>
      <p:sp>
        <p:nvSpPr>
          <p:cNvPr id="6" name="Rettangolo 5"/>
          <p:cNvSpPr/>
          <p:nvPr/>
        </p:nvSpPr>
        <p:spPr>
          <a:xfrm>
            <a:off x="164942" y="2118538"/>
            <a:ext cx="2952471" cy="344286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PTHeaderInfo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164942" y="4539968"/>
            <a:ext cx="2952471" cy="344286"/>
          </a:xfrm>
          <a:prstGeom prst="rect">
            <a:avLst/>
          </a:prstGeom>
          <a:gradFill flip="none" rotWithShape="1">
            <a:gsLst>
              <a:gs pos="0">
                <a:srgbClr val="008000"/>
              </a:gs>
              <a:gs pos="100000">
                <a:srgbClr val="7BAAEC"/>
              </a:gs>
              <a:gs pos="50000">
                <a:srgbClr val="008000"/>
              </a:gs>
              <a:gs pos="54000">
                <a:srgbClr val="7BAAEC"/>
              </a:gs>
            </a:gsLst>
            <a:lin ang="129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...</a:t>
            </a:r>
            <a:endParaRPr lang="it-IT" dirty="0"/>
          </a:p>
        </p:txBody>
      </p:sp>
      <p:grpSp>
        <p:nvGrpSpPr>
          <p:cNvPr id="24" name="Gruppo 23"/>
          <p:cNvGrpSpPr/>
          <p:nvPr/>
        </p:nvGrpSpPr>
        <p:grpSpPr>
          <a:xfrm>
            <a:off x="164942" y="4872824"/>
            <a:ext cx="2952471" cy="1721429"/>
            <a:chOff x="5377125" y="4778355"/>
            <a:chExt cx="2952471" cy="2129325"/>
          </a:xfrm>
        </p:grpSpPr>
        <p:sp>
          <p:nvSpPr>
            <p:cNvPr id="14" name="Rettangolo 13"/>
            <p:cNvSpPr/>
            <p:nvPr/>
          </p:nvSpPr>
          <p:spPr>
            <a:xfrm>
              <a:off x="5377125" y="4778355"/>
              <a:ext cx="2952471" cy="425865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dirty="0" err="1" smtClean="0"/>
                <a:t>TriggeredEventHeaderInfo</a:t>
              </a:r>
              <a:r>
                <a:rPr lang="it-IT" sz="1600" dirty="0" smtClean="0"/>
                <a:t> #M</a:t>
              </a:r>
              <a:endParaRPr lang="it-IT" sz="1600" dirty="0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5377125" y="5204220"/>
              <a:ext cx="2952471" cy="4258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#1</a:t>
              </a:r>
              <a:endParaRPr lang="it-IT" dirty="0"/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5377125" y="5630085"/>
              <a:ext cx="2952471" cy="4258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#2</a:t>
              </a:r>
              <a:endParaRPr lang="it-IT" dirty="0"/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5377125" y="6481815"/>
              <a:ext cx="2952471" cy="4258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</a:t>
              </a:r>
              <a:r>
                <a:rPr lang="it-IT" dirty="0" err="1" smtClean="0"/>
                <a:t>N</a:t>
              </a:r>
              <a:endParaRPr lang="it-IT" dirty="0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5377125" y="6055950"/>
              <a:ext cx="2952471" cy="4258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...</a:t>
              </a:r>
              <a:endParaRPr lang="it-IT" dirty="0"/>
            </a:p>
          </p:txBody>
        </p:sp>
      </p:grpSp>
      <p:grpSp>
        <p:nvGrpSpPr>
          <p:cNvPr id="5" name="Gruppo 4"/>
          <p:cNvGrpSpPr/>
          <p:nvPr/>
        </p:nvGrpSpPr>
        <p:grpSpPr>
          <a:xfrm>
            <a:off x="164942" y="2462824"/>
            <a:ext cx="2952471" cy="2065715"/>
            <a:chOff x="577413" y="2973125"/>
            <a:chExt cx="2952471" cy="2065715"/>
          </a:xfrm>
        </p:grpSpPr>
        <p:sp>
          <p:nvSpPr>
            <p:cNvPr id="7" name="Rettangolo 6"/>
            <p:cNvSpPr/>
            <p:nvPr/>
          </p:nvSpPr>
          <p:spPr>
            <a:xfrm>
              <a:off x="577413" y="3317411"/>
              <a:ext cx="2952471" cy="344286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dirty="0" err="1" smtClean="0"/>
                <a:t>TriggeredEventHeaderInfo</a:t>
              </a:r>
              <a:r>
                <a:rPr lang="it-IT" sz="1600" dirty="0" smtClean="0"/>
                <a:t> #1</a:t>
              </a:r>
              <a:endParaRPr lang="it-IT" sz="1600" dirty="0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577413" y="3661697"/>
              <a:ext cx="2952471" cy="3442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#1</a:t>
              </a:r>
              <a:endParaRPr lang="it-IT" dirty="0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577413" y="4005983"/>
              <a:ext cx="2952471" cy="3442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#2</a:t>
              </a:r>
              <a:endParaRPr lang="it-IT" dirty="0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577413" y="4694554"/>
              <a:ext cx="2952471" cy="3442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</a:t>
              </a:r>
              <a:r>
                <a:rPr lang="it-IT" dirty="0" err="1" smtClean="0"/>
                <a:t>N</a:t>
              </a:r>
              <a:endParaRPr lang="it-IT" dirty="0"/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577413" y="4350268"/>
              <a:ext cx="2952471" cy="3442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...</a:t>
              </a:r>
              <a:endParaRPr lang="it-IT" dirty="0"/>
            </a:p>
          </p:txBody>
        </p:sp>
        <p:sp>
          <p:nvSpPr>
            <p:cNvPr id="4" name="Rettangolo 3"/>
            <p:cNvSpPr/>
            <p:nvPr/>
          </p:nvSpPr>
          <p:spPr>
            <a:xfrm>
              <a:off x="577413" y="2973125"/>
              <a:ext cx="2952471" cy="34428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FF0000"/>
                  </a:solidFill>
                </a:rPr>
                <a:t>TS </a:t>
              </a:r>
              <a:r>
                <a:rPr lang="it-IT" dirty="0" err="1" smtClean="0">
                  <a:solidFill>
                    <a:srgbClr val="FF0000"/>
                  </a:solidFill>
                </a:rPr>
                <a:t>Header</a:t>
              </a:r>
              <a:endParaRPr lang="it-IT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5719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91050"/>
            <a:ext cx="9144000" cy="1143000"/>
          </a:xfrm>
        </p:spPr>
        <p:txBody>
          <a:bodyPr>
            <a:normAutofit/>
          </a:bodyPr>
          <a:lstStyle/>
          <a:p>
            <a:r>
              <a:rPr lang="it-IT" sz="3600" dirty="0" err="1"/>
              <a:t>F</a:t>
            </a:r>
            <a:r>
              <a:rPr lang="it-IT" sz="3600" dirty="0" err="1" smtClean="0"/>
              <a:t>ields</a:t>
            </a:r>
            <a:r>
              <a:rPr lang="it-IT" sz="3600" dirty="0" smtClean="0"/>
              <a:t> </a:t>
            </a:r>
            <a:r>
              <a:rPr lang="it-IT" sz="3600" dirty="0" smtClean="0"/>
              <a:t>of </a:t>
            </a:r>
            <a:r>
              <a:rPr lang="it-IT" sz="3600" dirty="0" err="1" smtClean="0"/>
              <a:t>PTHeaderInfo</a:t>
            </a:r>
            <a:r>
              <a:rPr lang="it-IT" sz="3600" dirty="0" smtClean="0"/>
              <a:t> </a:t>
            </a:r>
            <a:r>
              <a:rPr lang="it-IT" sz="3600" dirty="0" err="1" smtClean="0"/>
              <a:t>as</a:t>
            </a:r>
            <a:r>
              <a:rPr lang="it-IT" sz="3600" dirty="0" smtClean="0"/>
              <a:t> in </a:t>
            </a:r>
            <a:r>
              <a:rPr lang="it-IT" sz="3600" dirty="0" err="1" smtClean="0"/>
              <a:t>Phase</a:t>
            </a:r>
            <a:r>
              <a:rPr lang="it-IT" sz="3600" dirty="0" smtClean="0"/>
              <a:t> 2</a:t>
            </a:r>
            <a:endParaRPr lang="it-IT" sz="36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652738"/>
              </p:ext>
            </p:extLst>
          </p:nvPr>
        </p:nvGraphicFramePr>
        <p:xfrm>
          <a:off x="457198" y="1153974"/>
          <a:ext cx="8056032" cy="562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9962"/>
                <a:gridCol w="1713664"/>
                <a:gridCol w="1851368"/>
                <a:gridCol w="3311038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Field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type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Size</a:t>
                      </a:r>
                      <a:r>
                        <a:rPr lang="it-IT" sz="1400" dirty="0" smtClean="0"/>
                        <a:t> (bit)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Name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Description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VersionPTFile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Data</a:t>
                      </a:r>
                      <a:r>
                        <a:rPr lang="it-IT" sz="1400" baseline="0" dirty="0" smtClean="0"/>
                        <a:t> format release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RunNumber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The </a:t>
                      </a:r>
                      <a:r>
                        <a:rPr lang="it-IT" sz="1400" dirty="0" err="1" smtClean="0"/>
                        <a:t>run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number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64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StartTime5ns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Start time</a:t>
                      </a:r>
                      <a:r>
                        <a:rPr lang="it-IT" sz="1400" baseline="0" dirty="0" smtClean="0"/>
                        <a:t> of the </a:t>
                      </a:r>
                      <a:r>
                        <a:rPr lang="it-IT" sz="1400" baseline="0" dirty="0" err="1" smtClean="0"/>
                        <a:t>run</a:t>
                      </a:r>
                      <a:r>
                        <a:rPr lang="it-IT" sz="1400" baseline="0" dirty="0" smtClean="0"/>
                        <a:t> in 5ns </a:t>
                      </a:r>
                      <a:r>
                        <a:rPr lang="it-IT" sz="1400" baseline="0" dirty="0" err="1" smtClean="0"/>
                        <a:t>units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MaxFileSize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the maximum  </a:t>
                      </a:r>
                      <a:r>
                        <a:rPr lang="it-IT" sz="1400" dirty="0" err="1" smtClean="0"/>
                        <a:t>size</a:t>
                      </a:r>
                      <a:r>
                        <a:rPr lang="it-IT" sz="1400" dirty="0" smtClean="0"/>
                        <a:t> for a </a:t>
                      </a:r>
                      <a:r>
                        <a:rPr lang="it-IT" sz="1400" dirty="0" err="1" smtClean="0"/>
                        <a:t>pt</a:t>
                      </a:r>
                      <a:r>
                        <a:rPr lang="it-IT" sz="1400" dirty="0" smtClean="0"/>
                        <a:t>-file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EffectiveFileSize</a:t>
                      </a:r>
                      <a:r>
                        <a:rPr lang="it-IT" sz="1400" dirty="0" smtClean="0"/>
                        <a:t>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the </a:t>
                      </a:r>
                      <a:r>
                        <a:rPr lang="it-IT" sz="1400" dirty="0" err="1" smtClean="0"/>
                        <a:t>effective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size</a:t>
                      </a:r>
                      <a:r>
                        <a:rPr lang="it-IT" sz="1400" dirty="0" smtClean="0"/>
                        <a:t> of </a:t>
                      </a:r>
                      <a:r>
                        <a:rPr lang="it-IT" sz="1400" dirty="0" err="1" smtClean="0"/>
                        <a:t>this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very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pt</a:t>
                      </a:r>
                      <a:r>
                        <a:rPr lang="it-IT" sz="1400" dirty="0" smtClean="0"/>
                        <a:t>-file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FileNumber</a:t>
                      </a:r>
                      <a:r>
                        <a:rPr lang="it-IT" sz="1400" dirty="0" smtClean="0"/>
                        <a:t>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File </a:t>
                      </a:r>
                      <a:r>
                        <a:rPr lang="it-IT" sz="1400" dirty="0" err="1" smtClean="0"/>
                        <a:t>counter</a:t>
                      </a:r>
                      <a:r>
                        <a:rPr lang="it-IT" sz="1400" dirty="0" smtClean="0"/>
                        <a:t> for</a:t>
                      </a:r>
                      <a:r>
                        <a:rPr lang="it-IT" sz="1400" baseline="0" dirty="0" smtClean="0"/>
                        <a:t> the </a:t>
                      </a:r>
                      <a:r>
                        <a:rPr lang="it-IT" sz="1400" baseline="0" dirty="0" err="1" smtClean="0"/>
                        <a:t>run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TotEventsInFile</a:t>
                      </a:r>
                      <a:r>
                        <a:rPr lang="it-IT" sz="1400" dirty="0" smtClean="0"/>
                        <a:t>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NPMTperTower</a:t>
                      </a:r>
                      <a:r>
                        <a:rPr lang="it-IT" sz="1400" dirty="0" smtClean="0"/>
                        <a:t> 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the </a:t>
                      </a:r>
                      <a:r>
                        <a:rPr lang="it-IT" sz="1400" dirty="0" err="1" smtClean="0"/>
                        <a:t>total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number</a:t>
                      </a:r>
                      <a:r>
                        <a:rPr lang="it-IT" sz="1400" dirty="0" smtClean="0"/>
                        <a:t> of </a:t>
                      </a:r>
                      <a:r>
                        <a:rPr lang="it-IT" sz="1400" dirty="0" err="1" smtClean="0"/>
                        <a:t>PMTs</a:t>
                      </a:r>
                      <a:r>
                        <a:rPr lang="it-IT" sz="1400" dirty="0" smtClean="0"/>
                        <a:t> in the </a:t>
                      </a:r>
                      <a:r>
                        <a:rPr lang="it-IT" sz="1400" dirty="0" err="1" smtClean="0"/>
                        <a:t>tower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32 x NPMTTOWER_MAX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TimeOffset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[ns] Time </a:t>
                      </a:r>
                      <a:r>
                        <a:rPr lang="it-IT" sz="1400" dirty="0" err="1" smtClean="0"/>
                        <a:t>offsets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corrections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32 x NPMTTOWER_MAX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PedestalA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*1000 and </a:t>
                      </a:r>
                      <a:r>
                        <a:rPr lang="it-IT" sz="1400" dirty="0" err="1" smtClean="0"/>
                        <a:t>converted</a:t>
                      </a:r>
                      <a:r>
                        <a:rPr lang="it-IT" sz="1400" dirty="0" smtClean="0"/>
                        <a:t> from float to </a:t>
                      </a:r>
                      <a:r>
                        <a:rPr lang="it-IT" sz="1400" dirty="0" err="1" smtClean="0"/>
                        <a:t>int</a:t>
                      </a:r>
                      <a:r>
                        <a:rPr lang="it-IT" sz="1400" dirty="0" smtClean="0"/>
                        <a:t> - </a:t>
                      </a:r>
                      <a:r>
                        <a:rPr lang="it-IT" sz="1400" dirty="0" err="1" smtClean="0"/>
                        <a:t>pedestal</a:t>
                      </a:r>
                      <a:r>
                        <a:rPr lang="it-IT" sz="1400" dirty="0" smtClean="0"/>
                        <a:t> to be </a:t>
                      </a:r>
                      <a:r>
                        <a:rPr lang="it-IT" sz="1400" dirty="0" err="1" smtClean="0"/>
                        <a:t>subtracted</a:t>
                      </a:r>
                      <a:r>
                        <a:rPr lang="it-IT" sz="1400" dirty="0" smtClean="0"/>
                        <a:t> to </a:t>
                      </a:r>
                      <a:r>
                        <a:rPr lang="it-IT" sz="1400" dirty="0" err="1" smtClean="0"/>
                        <a:t>odd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samples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32 x NPMTTOWER_MAX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PedestalB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/ *1000 and </a:t>
                      </a:r>
                      <a:r>
                        <a:rPr lang="it-IT" sz="1400" dirty="0" err="1" smtClean="0"/>
                        <a:t>converted</a:t>
                      </a:r>
                      <a:r>
                        <a:rPr lang="it-IT" sz="1400" dirty="0" smtClean="0"/>
                        <a:t> from float to </a:t>
                      </a:r>
                      <a:r>
                        <a:rPr lang="it-IT" sz="1400" dirty="0" err="1" smtClean="0"/>
                        <a:t>int</a:t>
                      </a:r>
                      <a:r>
                        <a:rPr lang="it-IT" sz="1400" dirty="0" smtClean="0"/>
                        <a:t> - </a:t>
                      </a:r>
                      <a:r>
                        <a:rPr lang="it-IT" sz="1400" dirty="0" err="1" smtClean="0"/>
                        <a:t>pedestal</a:t>
                      </a:r>
                      <a:r>
                        <a:rPr lang="it-IT" sz="1400" dirty="0" smtClean="0"/>
                        <a:t> to be </a:t>
                      </a:r>
                      <a:r>
                        <a:rPr lang="it-IT" sz="1400" dirty="0" err="1" smtClean="0"/>
                        <a:t>subtracted</a:t>
                      </a:r>
                      <a:r>
                        <a:rPr lang="it-IT" sz="1400" dirty="0" smtClean="0"/>
                        <a:t> to </a:t>
                      </a:r>
                      <a:r>
                        <a:rPr lang="it-IT" sz="1400" dirty="0" err="1" smtClean="0"/>
                        <a:t>even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samples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32 x NPMTTOWER_MAX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QThreshold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*1000 and </a:t>
                      </a:r>
                      <a:r>
                        <a:rPr lang="it-IT" sz="1400" dirty="0" err="1" smtClean="0"/>
                        <a:t>converted</a:t>
                      </a:r>
                      <a:r>
                        <a:rPr lang="it-IT" sz="1400" dirty="0" smtClean="0"/>
                        <a:t> from float to </a:t>
                      </a:r>
                      <a:r>
                        <a:rPr lang="it-IT" sz="1400" dirty="0" err="1" smtClean="0"/>
                        <a:t>int</a:t>
                      </a:r>
                      <a:r>
                        <a:rPr lang="it-IT" sz="1400" dirty="0" smtClean="0"/>
                        <a:t> - minimum </a:t>
                      </a:r>
                      <a:r>
                        <a:rPr lang="it-IT" sz="1400" dirty="0" err="1" smtClean="0"/>
                        <a:t>requested</a:t>
                      </a:r>
                      <a:r>
                        <a:rPr lang="it-IT" sz="1400" dirty="0" smtClean="0"/>
                        <a:t> (and </a:t>
                      </a:r>
                      <a:r>
                        <a:rPr lang="it-IT" sz="1400" dirty="0" err="1" smtClean="0"/>
                        <a:t>calibrated</a:t>
                      </a:r>
                      <a:r>
                        <a:rPr lang="it-IT" sz="1400" dirty="0" smtClean="0"/>
                        <a:t>) </a:t>
                      </a:r>
                      <a:r>
                        <a:rPr lang="it-IT" sz="1400" dirty="0" err="1" smtClean="0"/>
                        <a:t>charge</a:t>
                      </a:r>
                      <a:r>
                        <a:rPr lang="it-IT" sz="1400" dirty="0" smtClean="0"/>
                        <a:t> to be </a:t>
                      </a:r>
                      <a:r>
                        <a:rPr lang="it-IT" sz="1400" dirty="0" err="1" smtClean="0"/>
                        <a:t>accepted</a:t>
                      </a:r>
                      <a:r>
                        <a:rPr lang="it-IT" sz="1400" dirty="0" smtClean="0"/>
                        <a:t> for a trigger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320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91050"/>
            <a:ext cx="9144000" cy="1143000"/>
          </a:xfrm>
        </p:spPr>
        <p:txBody>
          <a:bodyPr>
            <a:normAutofit/>
          </a:bodyPr>
          <a:lstStyle/>
          <a:p>
            <a:r>
              <a:rPr lang="it-IT" sz="3600" dirty="0" err="1"/>
              <a:t>F</a:t>
            </a:r>
            <a:r>
              <a:rPr lang="it-IT" sz="3600" dirty="0" err="1" smtClean="0"/>
              <a:t>ields</a:t>
            </a:r>
            <a:r>
              <a:rPr lang="it-IT" sz="3600" dirty="0" smtClean="0"/>
              <a:t> of </a:t>
            </a:r>
            <a:r>
              <a:rPr lang="it-IT" sz="3600" dirty="0" err="1" smtClean="0"/>
              <a:t>EventHeader</a:t>
            </a:r>
            <a:r>
              <a:rPr lang="it-IT" sz="3600" dirty="0" smtClean="0"/>
              <a:t> </a:t>
            </a:r>
            <a:r>
              <a:rPr lang="it-IT" sz="3600" dirty="0" err="1" smtClean="0"/>
              <a:t>as</a:t>
            </a:r>
            <a:r>
              <a:rPr lang="it-IT" sz="3600" dirty="0" smtClean="0"/>
              <a:t> in </a:t>
            </a:r>
            <a:r>
              <a:rPr lang="it-IT" sz="3600" dirty="0" err="1" smtClean="0"/>
              <a:t>Phase</a:t>
            </a:r>
            <a:r>
              <a:rPr lang="it-IT" sz="3600" dirty="0" smtClean="0"/>
              <a:t> 2</a:t>
            </a:r>
            <a:endParaRPr lang="it-IT" sz="3600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141534"/>
              </p:ext>
            </p:extLst>
          </p:nvPr>
        </p:nvGraphicFramePr>
        <p:xfrm>
          <a:off x="320648" y="990114"/>
          <a:ext cx="8432470" cy="56895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5099"/>
                <a:gridCol w="1793739"/>
                <a:gridCol w="1937878"/>
                <a:gridCol w="3465754"/>
              </a:tblGrid>
              <a:tr h="370840"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Field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type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Size</a:t>
                      </a:r>
                      <a:r>
                        <a:rPr lang="it-IT" sz="1400" dirty="0" smtClean="0"/>
                        <a:t> (bit)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Name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Description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EventTag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A </a:t>
                      </a:r>
                      <a:r>
                        <a:rPr lang="it-IT" sz="1400" dirty="0" err="1" smtClean="0"/>
                        <a:t>constant</a:t>
                      </a:r>
                      <a:r>
                        <a:rPr lang="it-IT" sz="1400" dirty="0" smtClean="0"/>
                        <a:t> (</a:t>
                      </a:r>
                      <a:r>
                        <a:rPr lang="it-IT" sz="1400" dirty="0" err="1" smtClean="0"/>
                        <a:t>born</a:t>
                      </a:r>
                      <a:r>
                        <a:rPr lang="it-IT" sz="1400" baseline="0" dirty="0" smtClean="0"/>
                        <a:t> date of Tommaso)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EventID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The </a:t>
                      </a:r>
                      <a:r>
                        <a:rPr lang="it-IT" sz="1400" dirty="0" err="1" smtClean="0"/>
                        <a:t>event</a:t>
                      </a:r>
                      <a:r>
                        <a:rPr lang="it-IT" sz="1400" dirty="0" smtClean="0"/>
                        <a:t> ID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EventL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The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dirty="0" err="1" smtClean="0"/>
                        <a:t>lenght</a:t>
                      </a:r>
                      <a:r>
                        <a:rPr lang="it-IT" sz="1400" dirty="0" smtClean="0"/>
                        <a:t> of the </a:t>
                      </a:r>
                      <a:r>
                        <a:rPr lang="it-IT" sz="1400" dirty="0" err="1" smtClean="0"/>
                        <a:t>event</a:t>
                      </a:r>
                      <a:r>
                        <a:rPr lang="it-IT" sz="1400" dirty="0" smtClean="0"/>
                        <a:t> in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Bytes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NHit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Number</a:t>
                      </a:r>
                      <a:r>
                        <a:rPr lang="it-IT" sz="1400" dirty="0" smtClean="0"/>
                        <a:t> of </a:t>
                      </a:r>
                      <a:r>
                        <a:rPr lang="it-IT" sz="1400" dirty="0" err="1" smtClean="0"/>
                        <a:t>hits</a:t>
                      </a:r>
                      <a:r>
                        <a:rPr lang="it-IT" sz="1400" dirty="0" smtClean="0"/>
                        <a:t> in </a:t>
                      </a:r>
                      <a:r>
                        <a:rPr lang="it-IT" sz="1400" dirty="0" err="1" smtClean="0"/>
                        <a:t>event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Wraps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Wrap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index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Days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Time info of the first </a:t>
                      </a:r>
                      <a:r>
                        <a:rPr lang="it-IT" sz="1400" dirty="0" err="1" smtClean="0"/>
                        <a:t>seed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Seconds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Time info of the first </a:t>
                      </a:r>
                      <a:r>
                        <a:rPr lang="it-IT" sz="1400" dirty="0" err="1" smtClean="0"/>
                        <a:t>seed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T500us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Time of the first </a:t>
                      </a:r>
                      <a:r>
                        <a:rPr lang="it-IT" sz="1400" dirty="0" err="1" smtClean="0"/>
                        <a:t>seed</a:t>
                      </a:r>
                      <a:r>
                        <a:rPr lang="it-IT" sz="1400" dirty="0" smtClean="0"/>
                        <a:t> in 500us </a:t>
                      </a:r>
                      <a:r>
                        <a:rPr lang="it-IT" sz="1400" dirty="0" err="1" smtClean="0"/>
                        <a:t>unit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T10ns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Time of the first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seed</a:t>
                      </a:r>
                      <a:r>
                        <a:rPr lang="it-IT" sz="1400" baseline="0" dirty="0" smtClean="0"/>
                        <a:t> in 10ns </a:t>
                      </a:r>
                      <a:r>
                        <a:rPr lang="it-IT" sz="1400" baseline="0" dirty="0" err="1" smtClean="0"/>
                        <a:t>unit</a:t>
                      </a:r>
                      <a:endParaRPr lang="it-IT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smtClean="0"/>
                        <a:t>32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TSCompleted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Flag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which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specifies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whether</a:t>
                      </a:r>
                      <a:r>
                        <a:rPr lang="it-IT" sz="1400" baseline="0" dirty="0" smtClean="0"/>
                        <a:t> the </a:t>
                      </a:r>
                      <a:r>
                        <a:rPr lang="it-IT" sz="1400" baseline="0" dirty="0" err="1" smtClean="0"/>
                        <a:t>event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belongs</a:t>
                      </a:r>
                      <a:r>
                        <a:rPr lang="it-IT" sz="1400" baseline="0" dirty="0" smtClean="0"/>
                        <a:t> to a </a:t>
                      </a:r>
                      <a:r>
                        <a:rPr lang="it-IT" sz="1400" baseline="0" dirty="0" err="1" smtClean="0"/>
                        <a:t>completed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TimeSlice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32 x MAXTRIGGERNUMBER</a:t>
                      </a:r>
                      <a:endParaRPr lang="it-IT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plugin_trigtype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Flag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that</a:t>
                      </a:r>
                      <a:r>
                        <a:rPr lang="it-IT" sz="1400" dirty="0" smtClean="0"/>
                        <a:t> </a:t>
                      </a:r>
                      <a:r>
                        <a:rPr lang="it-IT" sz="1400" dirty="0" err="1" smtClean="0"/>
                        <a:t>marks</a:t>
                      </a:r>
                      <a:r>
                        <a:rPr lang="it-IT" sz="1400" dirty="0" smtClean="0"/>
                        <a:t> the </a:t>
                      </a:r>
                      <a:r>
                        <a:rPr lang="it-IT" sz="1400" dirty="0" err="1" smtClean="0"/>
                        <a:t>presence</a:t>
                      </a:r>
                      <a:r>
                        <a:rPr lang="it-IT" sz="1400" dirty="0" smtClean="0"/>
                        <a:t> of the </a:t>
                      </a:r>
                      <a:r>
                        <a:rPr lang="it-IT" sz="1400" dirty="0" err="1" smtClean="0"/>
                        <a:t>plugins</a:t>
                      </a:r>
                      <a:endParaRPr lang="it-IT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uint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smtClean="0"/>
                        <a:t>32 x MAXTRIGGERNUMBER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400" dirty="0" err="1" smtClean="0"/>
                        <a:t>plugin_nseeds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 err="1" smtClean="0"/>
                        <a:t>Number</a:t>
                      </a:r>
                      <a:r>
                        <a:rPr lang="it-IT" sz="1400" dirty="0" smtClean="0"/>
                        <a:t> of </a:t>
                      </a:r>
                      <a:r>
                        <a:rPr lang="it-IT" sz="1400" dirty="0" err="1" smtClean="0"/>
                        <a:t>seeds</a:t>
                      </a:r>
                      <a:r>
                        <a:rPr lang="it-IT" sz="1400" baseline="0" dirty="0" smtClean="0"/>
                        <a:t> for </a:t>
                      </a:r>
                      <a:r>
                        <a:rPr lang="it-IT" sz="1400" baseline="0" dirty="0" err="1" smtClean="0"/>
                        <a:t>each</a:t>
                      </a:r>
                      <a:r>
                        <a:rPr lang="it-IT" sz="1400" baseline="0" dirty="0" smtClean="0"/>
                        <a:t> </a:t>
                      </a:r>
                      <a:r>
                        <a:rPr lang="it-IT" sz="1400" baseline="0" dirty="0" err="1" smtClean="0"/>
                        <a:t>plugin</a:t>
                      </a:r>
                      <a:endParaRPr lang="it-IT" sz="1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8981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New data format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/>
              <a:t>T</a:t>
            </a:r>
            <a:r>
              <a:rPr lang="it-IT" dirty="0" smtClean="0"/>
              <a:t>he part of </a:t>
            </a:r>
            <a:r>
              <a:rPr lang="it-IT" dirty="0" err="1" smtClean="0"/>
              <a:t>PTHeaderInfo</a:t>
            </a:r>
            <a:r>
              <a:rPr lang="it-IT" dirty="0" smtClean="0"/>
              <a:t> relative to the </a:t>
            </a:r>
            <a:r>
              <a:rPr lang="it-IT" dirty="0" err="1" smtClean="0"/>
              <a:t>run</a:t>
            </a:r>
            <a:r>
              <a:rPr lang="it-IT" dirty="0" smtClean="0"/>
              <a:t> setup </a:t>
            </a:r>
            <a:r>
              <a:rPr lang="it-IT" dirty="0" err="1" smtClean="0"/>
              <a:t>has</a:t>
            </a:r>
            <a:r>
              <a:rPr lang="it-IT" dirty="0" smtClean="0"/>
              <a:t> </a:t>
            </a:r>
            <a:r>
              <a:rPr lang="it-IT" dirty="0" err="1" smtClean="0"/>
              <a:t>been</a:t>
            </a:r>
            <a:r>
              <a:rPr lang="it-IT" dirty="0" smtClean="0"/>
              <a:t> </a:t>
            </a:r>
            <a:r>
              <a:rPr lang="it-IT" dirty="0" err="1" smtClean="0"/>
              <a:t>replaced</a:t>
            </a:r>
            <a:r>
              <a:rPr lang="it-IT" dirty="0" smtClean="0"/>
              <a:t> </a:t>
            </a:r>
            <a:r>
              <a:rPr lang="it-IT" dirty="0" smtClean="0"/>
              <a:t>with </a:t>
            </a:r>
            <a:r>
              <a:rPr lang="it-IT" dirty="0" smtClean="0"/>
              <a:t>a ASCII-</a:t>
            </a:r>
            <a:r>
              <a:rPr lang="it-IT" dirty="0" err="1" smtClean="0"/>
              <a:t>based</a:t>
            </a:r>
            <a:r>
              <a:rPr lang="it-IT" dirty="0" smtClean="0"/>
              <a:t> </a:t>
            </a:r>
            <a:r>
              <a:rPr lang="it-IT" dirty="0" err="1" smtClean="0"/>
              <a:t>header</a:t>
            </a:r>
            <a:r>
              <a:rPr lang="it-IT" dirty="0" smtClean="0"/>
              <a:t> (i.e. JSON</a:t>
            </a:r>
            <a:r>
              <a:rPr lang="it-IT" dirty="0" smtClean="0"/>
              <a:t>).</a:t>
            </a:r>
            <a:endParaRPr lang="it-IT" dirty="0" smtClean="0"/>
          </a:p>
          <a:p>
            <a:endParaRPr lang="it-IT" dirty="0"/>
          </a:p>
          <a:p>
            <a:r>
              <a:rPr lang="it-IT" dirty="0" err="1" smtClean="0"/>
              <a:t>Pros</a:t>
            </a:r>
            <a:r>
              <a:rPr lang="it-IT" dirty="0" smtClean="0"/>
              <a:t>: </a:t>
            </a:r>
            <a:r>
              <a:rPr lang="it-IT" dirty="0" err="1" smtClean="0"/>
              <a:t>extensibility</a:t>
            </a:r>
            <a:r>
              <a:rPr lang="it-IT" dirty="0" smtClean="0"/>
              <a:t>, human </a:t>
            </a:r>
            <a:r>
              <a:rPr lang="it-IT" dirty="0" err="1" smtClean="0"/>
              <a:t>readable</a:t>
            </a:r>
            <a:r>
              <a:rPr lang="it-IT" dirty="0" smtClean="0"/>
              <a:t> (</a:t>
            </a:r>
            <a:r>
              <a:rPr lang="it-IT" dirty="0" err="1" smtClean="0"/>
              <a:t>using</a:t>
            </a:r>
            <a:r>
              <a:rPr lang="it-IT" dirty="0" smtClean="0"/>
              <a:t> </a:t>
            </a:r>
            <a:r>
              <a:rPr lang="it-IT" dirty="0" err="1" smtClean="0"/>
              <a:t>shell</a:t>
            </a:r>
            <a:r>
              <a:rPr lang="it-IT" dirty="0" smtClean="0"/>
              <a:t> </a:t>
            </a:r>
            <a:r>
              <a:rPr lang="it-IT" dirty="0" err="1" smtClean="0"/>
              <a:t>programs</a:t>
            </a:r>
            <a:r>
              <a:rPr lang="it-IT" dirty="0" smtClean="0"/>
              <a:t> </a:t>
            </a:r>
            <a:r>
              <a:rPr lang="it-IT" dirty="0" err="1" smtClean="0"/>
              <a:t>like</a:t>
            </a:r>
            <a:r>
              <a:rPr lang="it-IT" dirty="0" smtClean="0"/>
              <a:t> head, </a:t>
            </a:r>
            <a:r>
              <a:rPr lang="it-IT" dirty="0" err="1" smtClean="0"/>
              <a:t>less</a:t>
            </a:r>
            <a:r>
              <a:rPr lang="it-IT" dirty="0" smtClean="0"/>
              <a:t>, </a:t>
            </a:r>
            <a:r>
              <a:rPr lang="it-IT" dirty="0" err="1" smtClean="0"/>
              <a:t>strings</a:t>
            </a:r>
            <a:r>
              <a:rPr lang="it-IT" dirty="0" smtClean="0"/>
              <a:t> etc...) and </a:t>
            </a:r>
            <a:r>
              <a:rPr lang="it-IT" dirty="0" err="1" smtClean="0"/>
              <a:t>simply</a:t>
            </a:r>
            <a:r>
              <a:rPr lang="it-IT" dirty="0" smtClean="0"/>
              <a:t> to </a:t>
            </a:r>
            <a:r>
              <a:rPr lang="it-IT" dirty="0" err="1" smtClean="0"/>
              <a:t>debug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err="1" smtClean="0"/>
              <a:t>Cons</a:t>
            </a:r>
            <a:r>
              <a:rPr lang="it-IT" dirty="0" smtClean="0"/>
              <a:t>: (</a:t>
            </a:r>
            <a:r>
              <a:rPr lang="it-IT" dirty="0" err="1" smtClean="0"/>
              <a:t>negligible</a:t>
            </a:r>
            <a:r>
              <a:rPr lang="it-IT" dirty="0" smtClean="0"/>
              <a:t>) </a:t>
            </a:r>
            <a:r>
              <a:rPr lang="it-IT" dirty="0" err="1" smtClean="0"/>
              <a:t>overhead</a:t>
            </a:r>
            <a:r>
              <a:rPr lang="it-IT" dirty="0" smtClean="0"/>
              <a:t> in the file </a:t>
            </a:r>
            <a:r>
              <a:rPr lang="it-IT" dirty="0" err="1" smtClean="0"/>
              <a:t>size</a:t>
            </a:r>
            <a:r>
              <a:rPr lang="it-IT" dirty="0" smtClean="0"/>
              <a:t> and </a:t>
            </a:r>
            <a:r>
              <a:rPr lang="it-IT" dirty="0" err="1" smtClean="0"/>
              <a:t>parsing</a:t>
            </a:r>
            <a:r>
              <a:rPr lang="it-IT" dirty="0" smtClean="0"/>
              <a:t> time.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8681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new PT </a:t>
            </a:r>
            <a:r>
              <a:rPr lang="it-IT" dirty="0" smtClean="0"/>
              <a:t>file </a:t>
            </a:r>
            <a:r>
              <a:rPr lang="it-IT" dirty="0" smtClean="0"/>
              <a:t>format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576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err="1" smtClean="0"/>
              <a:t>Every</a:t>
            </a:r>
            <a:r>
              <a:rPr lang="it-IT" sz="2800" dirty="0" smtClean="0"/>
              <a:t> </a:t>
            </a:r>
            <a:r>
              <a:rPr lang="it-IT" sz="2800" dirty="0" err="1" smtClean="0"/>
              <a:t>PostTrigger</a:t>
            </a:r>
            <a:r>
              <a:rPr lang="it-IT" sz="2800" dirty="0" smtClean="0"/>
              <a:t> (PT) file </a:t>
            </a:r>
            <a:r>
              <a:rPr lang="it-IT" sz="2800" dirty="0" err="1" smtClean="0"/>
              <a:t>has</a:t>
            </a:r>
            <a:r>
              <a:rPr lang="it-IT" sz="2800" dirty="0" smtClean="0"/>
              <a:t> the </a:t>
            </a:r>
            <a:r>
              <a:rPr lang="it-IT" sz="2800" dirty="0" err="1" smtClean="0"/>
              <a:t>following</a:t>
            </a:r>
            <a:r>
              <a:rPr lang="it-IT" sz="2800" dirty="0" smtClean="0"/>
              <a:t> </a:t>
            </a:r>
            <a:r>
              <a:rPr lang="it-IT" sz="2800" dirty="0" err="1" smtClean="0"/>
              <a:t>structure</a:t>
            </a:r>
            <a:r>
              <a:rPr lang="it-IT" sz="2800" dirty="0" smtClean="0"/>
              <a:t>: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3381321" y="2462824"/>
            <a:ext cx="51425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err="1" smtClean="0">
                <a:solidFill>
                  <a:srgbClr val="FF0000"/>
                </a:solidFill>
              </a:rPr>
              <a:t>PTHeader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smtClean="0"/>
              <a:t>+ </a:t>
            </a:r>
            <a:r>
              <a:rPr lang="it-IT" sz="2400" dirty="0" err="1" smtClean="0">
                <a:solidFill>
                  <a:srgbClr val="0000FF"/>
                </a:solidFill>
              </a:rPr>
              <a:t>runsetup</a:t>
            </a:r>
            <a:r>
              <a:rPr lang="it-IT" sz="2400" dirty="0" smtClean="0">
                <a:solidFill>
                  <a:srgbClr val="0000FF"/>
                </a:solidFill>
              </a:rPr>
              <a:t> </a:t>
            </a:r>
            <a:r>
              <a:rPr lang="it-IT" sz="2400" dirty="0" smtClean="0"/>
              <a:t>+ </a:t>
            </a:r>
            <a:r>
              <a:rPr lang="it-IT" sz="2400" dirty="0" smtClean="0"/>
              <a:t>array of </a:t>
            </a:r>
            <a:r>
              <a:rPr lang="it-IT" sz="2400" dirty="0" err="1" smtClean="0"/>
              <a:t>triggered</a:t>
            </a:r>
            <a:r>
              <a:rPr lang="it-IT" sz="2400" dirty="0" smtClean="0"/>
              <a:t> </a:t>
            </a:r>
            <a:r>
              <a:rPr lang="it-IT" sz="2400" dirty="0" err="1" smtClean="0"/>
              <a:t>events</a:t>
            </a:r>
            <a:r>
              <a:rPr lang="it-IT" sz="2400" dirty="0" smtClean="0"/>
              <a:t> </a:t>
            </a:r>
            <a:r>
              <a:rPr lang="it-IT" sz="2400" dirty="0" err="1" smtClean="0"/>
              <a:t>collected</a:t>
            </a:r>
            <a:r>
              <a:rPr lang="it-IT" sz="2400" dirty="0" smtClean="0"/>
              <a:t> by </a:t>
            </a:r>
            <a:r>
              <a:rPr lang="it-IT" sz="2400" dirty="0" err="1" smtClean="0"/>
              <a:t>timeslices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The </a:t>
            </a:r>
            <a:r>
              <a:rPr lang="it-IT" sz="2400" dirty="0" err="1" smtClean="0"/>
              <a:t>header</a:t>
            </a:r>
            <a:r>
              <a:rPr lang="it-IT" sz="2400" dirty="0" smtClean="0"/>
              <a:t> </a:t>
            </a:r>
            <a:r>
              <a:rPr lang="it-IT" sz="2400" dirty="0" err="1" smtClean="0"/>
              <a:t>struct</a:t>
            </a:r>
            <a:r>
              <a:rPr lang="it-IT" sz="2400" dirty="0" smtClean="0"/>
              <a:t> must </a:t>
            </a:r>
            <a:r>
              <a:rPr lang="it-IT" sz="2400" dirty="0" err="1" smtClean="0"/>
              <a:t>contain</a:t>
            </a:r>
            <a:r>
              <a:rPr lang="it-IT" sz="2400" dirty="0" smtClean="0"/>
              <a:t> </a:t>
            </a:r>
            <a:r>
              <a:rPr lang="it-IT" sz="2400" dirty="0" err="1" smtClean="0"/>
              <a:t>all</a:t>
            </a:r>
            <a:r>
              <a:rPr lang="it-IT" sz="2400" dirty="0" smtClean="0"/>
              <a:t> the </a:t>
            </a:r>
            <a:r>
              <a:rPr lang="it-IT" sz="2400" dirty="0" err="1" smtClean="0"/>
              <a:t>relevant</a:t>
            </a:r>
            <a:r>
              <a:rPr lang="it-IT" sz="2400" dirty="0" smtClean="0"/>
              <a:t> </a:t>
            </a:r>
            <a:r>
              <a:rPr lang="it-IT" sz="2400" dirty="0" err="1" smtClean="0"/>
              <a:t>informations</a:t>
            </a:r>
            <a:r>
              <a:rPr lang="it-IT" sz="2400" dirty="0" smtClean="0"/>
              <a:t> for the off-line </a:t>
            </a:r>
            <a:r>
              <a:rPr lang="it-IT" sz="2400" dirty="0" err="1" smtClean="0"/>
              <a:t>analysis</a:t>
            </a:r>
            <a:r>
              <a:rPr lang="it-IT" sz="2400" dirty="0" smtClean="0"/>
              <a:t> and for the DAQ </a:t>
            </a:r>
            <a:r>
              <a:rPr lang="it-IT" sz="2400" dirty="0" err="1" smtClean="0"/>
              <a:t>grou</a:t>
            </a:r>
            <a:r>
              <a:rPr lang="it-IT" sz="2400" dirty="0" err="1"/>
              <a:t>p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</a:t>
            </a:r>
            <a:r>
              <a:rPr lang="it-IT" sz="2400" dirty="0" err="1" smtClean="0"/>
              <a:t>well</a:t>
            </a:r>
            <a:r>
              <a:rPr lang="it-IT" sz="2400" dirty="0" smtClean="0"/>
              <a:t> </a:t>
            </a:r>
            <a:r>
              <a:rPr lang="it-IT" sz="2400" dirty="0" err="1" smtClean="0"/>
              <a:t>as</a:t>
            </a:r>
            <a:r>
              <a:rPr lang="it-IT" sz="2400" dirty="0" smtClean="0"/>
              <a:t> in </a:t>
            </a:r>
            <a:r>
              <a:rPr lang="it-IT" sz="2400" dirty="0" err="1" smtClean="0"/>
              <a:t>Phase</a:t>
            </a:r>
            <a:r>
              <a:rPr lang="it-IT" sz="2400" dirty="0" smtClean="0"/>
              <a:t> 2.</a:t>
            </a:r>
            <a:endParaRPr lang="it-IT" sz="2400" dirty="0" smtClean="0"/>
          </a:p>
        </p:txBody>
      </p:sp>
      <p:sp>
        <p:nvSpPr>
          <p:cNvPr id="6" name="Rettangolo 5"/>
          <p:cNvSpPr/>
          <p:nvPr/>
        </p:nvSpPr>
        <p:spPr>
          <a:xfrm>
            <a:off x="164942" y="2118538"/>
            <a:ext cx="2952471" cy="344286"/>
          </a:xfrm>
          <a:prstGeom prst="rec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PTHeaderInfo</a:t>
            </a:r>
            <a:endParaRPr lang="it-IT" dirty="0"/>
          </a:p>
        </p:txBody>
      </p:sp>
      <p:sp>
        <p:nvSpPr>
          <p:cNvPr id="21" name="Rettangolo 20"/>
          <p:cNvSpPr/>
          <p:nvPr/>
        </p:nvSpPr>
        <p:spPr>
          <a:xfrm>
            <a:off x="164942" y="4894998"/>
            <a:ext cx="2952471" cy="344286"/>
          </a:xfrm>
          <a:prstGeom prst="rect">
            <a:avLst/>
          </a:prstGeom>
          <a:gradFill flip="none" rotWithShape="1">
            <a:gsLst>
              <a:gs pos="0">
                <a:srgbClr val="008000"/>
              </a:gs>
              <a:gs pos="100000">
                <a:srgbClr val="7BAAEC"/>
              </a:gs>
              <a:gs pos="50000">
                <a:srgbClr val="008000"/>
              </a:gs>
              <a:gs pos="54000">
                <a:srgbClr val="7BAAEC"/>
              </a:gs>
            </a:gsLst>
            <a:lin ang="129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...</a:t>
            </a:r>
            <a:endParaRPr lang="it-IT" dirty="0"/>
          </a:p>
        </p:txBody>
      </p:sp>
      <p:grpSp>
        <p:nvGrpSpPr>
          <p:cNvPr id="24" name="Gruppo 23"/>
          <p:cNvGrpSpPr/>
          <p:nvPr/>
        </p:nvGrpSpPr>
        <p:grpSpPr>
          <a:xfrm>
            <a:off x="164942" y="5227854"/>
            <a:ext cx="2952471" cy="1721429"/>
            <a:chOff x="5377125" y="4778355"/>
            <a:chExt cx="2952471" cy="2129325"/>
          </a:xfrm>
        </p:grpSpPr>
        <p:sp>
          <p:nvSpPr>
            <p:cNvPr id="14" name="Rettangolo 13"/>
            <p:cNvSpPr/>
            <p:nvPr/>
          </p:nvSpPr>
          <p:spPr>
            <a:xfrm>
              <a:off x="5377125" y="4778355"/>
              <a:ext cx="2952471" cy="425865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dirty="0" err="1" smtClean="0"/>
                <a:t>TriggeredEventHeaderInfo</a:t>
              </a:r>
              <a:r>
                <a:rPr lang="it-IT" sz="1600" dirty="0" smtClean="0"/>
                <a:t> #M</a:t>
              </a:r>
              <a:endParaRPr lang="it-IT" sz="1600" dirty="0"/>
            </a:p>
          </p:txBody>
        </p:sp>
        <p:sp>
          <p:nvSpPr>
            <p:cNvPr id="15" name="Rettangolo 14"/>
            <p:cNvSpPr/>
            <p:nvPr/>
          </p:nvSpPr>
          <p:spPr>
            <a:xfrm>
              <a:off x="5377125" y="5204220"/>
              <a:ext cx="2952471" cy="4258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#1</a:t>
              </a:r>
              <a:endParaRPr lang="it-IT" dirty="0"/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5377125" y="5630085"/>
              <a:ext cx="2952471" cy="4258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#2</a:t>
              </a:r>
              <a:endParaRPr lang="it-IT" dirty="0"/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5377125" y="6481815"/>
              <a:ext cx="2952471" cy="4258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</a:t>
              </a:r>
              <a:r>
                <a:rPr lang="it-IT" dirty="0" err="1" smtClean="0"/>
                <a:t>N</a:t>
              </a:r>
              <a:endParaRPr lang="it-IT" dirty="0"/>
            </a:p>
          </p:txBody>
        </p:sp>
        <p:sp>
          <p:nvSpPr>
            <p:cNvPr id="23" name="Rettangolo 22"/>
            <p:cNvSpPr/>
            <p:nvPr/>
          </p:nvSpPr>
          <p:spPr>
            <a:xfrm>
              <a:off x="5377125" y="6055950"/>
              <a:ext cx="2952471" cy="42586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...</a:t>
              </a:r>
              <a:endParaRPr lang="it-IT" dirty="0"/>
            </a:p>
          </p:txBody>
        </p:sp>
      </p:grpSp>
      <p:grpSp>
        <p:nvGrpSpPr>
          <p:cNvPr id="5" name="Gruppo 4"/>
          <p:cNvGrpSpPr/>
          <p:nvPr/>
        </p:nvGrpSpPr>
        <p:grpSpPr>
          <a:xfrm>
            <a:off x="164942" y="2817854"/>
            <a:ext cx="2952471" cy="2065715"/>
            <a:chOff x="577413" y="2973125"/>
            <a:chExt cx="2952471" cy="2065715"/>
          </a:xfrm>
        </p:grpSpPr>
        <p:sp>
          <p:nvSpPr>
            <p:cNvPr id="7" name="Rettangolo 6"/>
            <p:cNvSpPr/>
            <p:nvPr/>
          </p:nvSpPr>
          <p:spPr>
            <a:xfrm>
              <a:off x="577413" y="3317411"/>
              <a:ext cx="2952471" cy="344286"/>
            </a:xfrm>
            <a:prstGeom prst="rect">
              <a:avLst/>
            </a:prstGeom>
            <a:solidFill>
              <a:srgbClr val="008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600" dirty="0" err="1" smtClean="0"/>
                <a:t>TriggeredEventHeaderInfo</a:t>
              </a:r>
              <a:r>
                <a:rPr lang="it-IT" sz="1600" dirty="0" smtClean="0"/>
                <a:t> #1</a:t>
              </a:r>
              <a:endParaRPr lang="it-IT" sz="1600" dirty="0"/>
            </a:p>
          </p:txBody>
        </p:sp>
        <p:sp>
          <p:nvSpPr>
            <p:cNvPr id="9" name="Rettangolo 8"/>
            <p:cNvSpPr/>
            <p:nvPr/>
          </p:nvSpPr>
          <p:spPr>
            <a:xfrm>
              <a:off x="577413" y="3661697"/>
              <a:ext cx="2952471" cy="3442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#1</a:t>
              </a:r>
              <a:endParaRPr lang="it-IT" dirty="0"/>
            </a:p>
          </p:txBody>
        </p:sp>
        <p:sp>
          <p:nvSpPr>
            <p:cNvPr id="10" name="Rettangolo 9"/>
            <p:cNvSpPr/>
            <p:nvPr/>
          </p:nvSpPr>
          <p:spPr>
            <a:xfrm>
              <a:off x="577413" y="4005983"/>
              <a:ext cx="2952471" cy="3442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#2</a:t>
              </a:r>
              <a:endParaRPr lang="it-IT" dirty="0"/>
            </a:p>
          </p:txBody>
        </p:sp>
        <p:sp>
          <p:nvSpPr>
            <p:cNvPr id="11" name="Rettangolo 10"/>
            <p:cNvSpPr/>
            <p:nvPr/>
          </p:nvSpPr>
          <p:spPr>
            <a:xfrm>
              <a:off x="577413" y="4694554"/>
              <a:ext cx="2952471" cy="3442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Hit #</a:t>
              </a:r>
              <a:r>
                <a:rPr lang="it-IT" dirty="0" err="1" smtClean="0"/>
                <a:t>N</a:t>
              </a:r>
              <a:endParaRPr lang="it-IT" dirty="0"/>
            </a:p>
          </p:txBody>
        </p:sp>
        <p:sp>
          <p:nvSpPr>
            <p:cNvPr id="20" name="Rettangolo 19"/>
            <p:cNvSpPr/>
            <p:nvPr/>
          </p:nvSpPr>
          <p:spPr>
            <a:xfrm>
              <a:off x="577413" y="4350268"/>
              <a:ext cx="2952471" cy="34428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/>
                <a:t>...</a:t>
              </a:r>
              <a:endParaRPr lang="it-IT" dirty="0"/>
            </a:p>
          </p:txBody>
        </p:sp>
        <p:sp>
          <p:nvSpPr>
            <p:cNvPr id="4" name="Rettangolo 3"/>
            <p:cNvSpPr/>
            <p:nvPr/>
          </p:nvSpPr>
          <p:spPr>
            <a:xfrm>
              <a:off x="577413" y="2973125"/>
              <a:ext cx="2952471" cy="344286"/>
            </a:xfrm>
            <a:prstGeom prst="rect">
              <a:avLst/>
            </a:prstGeom>
            <a:solidFill>
              <a:srgbClr val="FFFF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 smtClean="0">
                  <a:solidFill>
                    <a:srgbClr val="FF0000"/>
                  </a:solidFill>
                </a:rPr>
                <a:t>TS </a:t>
              </a:r>
              <a:r>
                <a:rPr lang="it-IT" dirty="0" err="1" smtClean="0">
                  <a:solidFill>
                    <a:srgbClr val="FF0000"/>
                  </a:solidFill>
                </a:rPr>
                <a:t>Header</a:t>
              </a:r>
              <a:endParaRPr lang="it-IT" dirty="0">
                <a:solidFill>
                  <a:srgbClr val="FF0000"/>
                </a:solidFill>
              </a:endParaRPr>
            </a:p>
          </p:txBody>
        </p:sp>
      </p:grpSp>
      <p:sp>
        <p:nvSpPr>
          <p:cNvPr id="22" name="Rettangolo 21"/>
          <p:cNvSpPr/>
          <p:nvPr/>
        </p:nvSpPr>
        <p:spPr>
          <a:xfrm>
            <a:off x="164942" y="2473568"/>
            <a:ext cx="2952471" cy="344286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solidFill>
                  <a:srgbClr val="FF0000"/>
                </a:solidFill>
              </a:rPr>
              <a:t>Runsetup</a:t>
            </a:r>
            <a:r>
              <a:rPr lang="it-IT" dirty="0" smtClean="0">
                <a:solidFill>
                  <a:srgbClr val="FF0000"/>
                </a:solidFill>
              </a:rPr>
              <a:t> info (JSON)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013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19154</TotalTime>
  <Words>554</Words>
  <Application>Microsoft Macintosh PowerPoint</Application>
  <PresentationFormat>Presentazione su schermo (4:3)</PresentationFormat>
  <Paragraphs>150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Post trigger file dataformat</vt:lpstr>
      <vt:lpstr>PT file format of NEMO Phase 2</vt:lpstr>
      <vt:lpstr>Fields of PTHeaderInfo as in Phase 2</vt:lpstr>
      <vt:lpstr>Fields of EventHeader as in Phase 2</vt:lpstr>
      <vt:lpstr>New data format</vt:lpstr>
      <vt:lpstr>The new PT file format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trigger file dataformat</dc:title>
  <dc:creator>Carmelo Pellegrino</dc:creator>
  <cp:lastModifiedBy>Carmelo Pellegrino</cp:lastModifiedBy>
  <cp:revision>41</cp:revision>
  <cp:lastPrinted>2015-01-16T15:06:18Z</cp:lastPrinted>
  <dcterms:created xsi:type="dcterms:W3CDTF">2015-01-16T09:48:09Z</dcterms:created>
  <dcterms:modified xsi:type="dcterms:W3CDTF">2015-11-27T09:18:22Z</dcterms:modified>
</cp:coreProperties>
</file>