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9" r:id="rId4"/>
    <p:sldId id="297" r:id="rId5"/>
    <p:sldId id="298" r:id="rId6"/>
    <p:sldId id="279" r:id="rId7"/>
    <p:sldId id="300" r:id="rId8"/>
    <p:sldId id="311" r:id="rId9"/>
    <p:sldId id="316" r:id="rId10"/>
    <p:sldId id="313" r:id="rId11"/>
    <p:sldId id="315" r:id="rId12"/>
    <p:sldId id="314" r:id="rId13"/>
    <p:sldId id="320" r:id="rId14"/>
    <p:sldId id="317" r:id="rId15"/>
    <p:sldId id="302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6" autoAdjust="0"/>
    <p:restoredTop sz="92152" autoAdjust="0"/>
  </p:normalViewPr>
  <p:slideViewPr>
    <p:cSldViewPr snapToGrid="0" snapToObjects="1">
      <p:cViewPr>
        <p:scale>
          <a:sx n="150" d="100"/>
          <a:sy n="150" d="100"/>
        </p:scale>
        <p:origin x="-2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D018B-897A-FE49-9F84-D417C61A9E56}" type="datetimeFigureOut">
              <a:rPr lang="en-US" smtClean="0"/>
              <a:t>01/12/15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F475-7D46-7F4E-AF41-EE39FCCA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5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535F-EF60-624F-BCB0-BD544D7E3531}" type="datetimeFigureOut">
              <a:rPr lang="en-US" smtClean="0"/>
              <a:t>01/12/15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34E3A-6F46-E141-B246-05C7C3649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0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1/24/13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 smtClean="0"/>
              <a:t>1/24/13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457200" indent="-45720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" charset="2"/>
        <a:buChar char="ü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8660" indent="-3429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" charset="2"/>
        <a:buChar char="ü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20140" indent="-3429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" charset="2"/>
        <a:buChar char="ü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460" indent="-3429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" charset="2"/>
        <a:buChar char="ü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630" indent="-28575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" charset="2"/>
        <a:buChar char="ü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57200" y="1013882"/>
            <a:ext cx="8305800" cy="1981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3A4228"/>
                </a:solidFill>
              </a:rPr>
              <a:t>Stop-</a:t>
            </a:r>
            <a:r>
              <a:rPr lang="en-US" sz="4400" b="1" dirty="0" smtClean="0">
                <a:solidFill>
                  <a:srgbClr val="3A4228"/>
                </a:solidFill>
              </a:rPr>
              <a:t>&gt;4 bodies  signal samples</a:t>
            </a:r>
            <a:br>
              <a:rPr lang="en-US" sz="4400" b="1" dirty="0" smtClean="0">
                <a:solidFill>
                  <a:srgbClr val="3A4228"/>
                </a:solidFill>
              </a:rPr>
            </a:br>
            <a:r>
              <a:rPr lang="en-US" sz="4400" b="1" dirty="0" smtClean="0">
                <a:solidFill>
                  <a:srgbClr val="3A4228"/>
                </a:solidFill>
              </a:rPr>
              <a:t>with </a:t>
            </a:r>
            <a:r>
              <a:rPr lang="en-US" sz="4400" b="1" dirty="0">
                <a:solidFill>
                  <a:srgbClr val="3A4228"/>
                </a:solidFill>
              </a:rPr>
              <a:t>2 leptons in final </a:t>
            </a:r>
            <a:r>
              <a:rPr lang="en-US" sz="4400" b="1" dirty="0" smtClean="0">
                <a:solidFill>
                  <a:srgbClr val="3A4228"/>
                </a:solidFill>
              </a:rPr>
              <a:t>state</a:t>
            </a:r>
            <a:endParaRPr lang="en-US" b="1" dirty="0">
              <a:solidFill>
                <a:srgbClr val="3A4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3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86131"/>
              </p:ext>
            </p:extLst>
          </p:nvPr>
        </p:nvGraphicFramePr>
        <p:xfrm>
          <a:off x="1215081" y="1558280"/>
          <a:ext cx="6625052" cy="334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63"/>
                <a:gridCol w="1656263"/>
                <a:gridCol w="1656263"/>
                <a:gridCol w="1656263"/>
              </a:tblGrid>
              <a:tr h="60864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2 OS leptons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763 </a:t>
                      </a:r>
                      <a:r>
                        <a:rPr lang="en-US" sz="1600" b="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“CMS-like” cuts</a:t>
                      </a: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7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150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402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200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222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11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150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 &gt; 110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358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200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 &gt; 150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196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008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150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 &gt; 110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l1,l2 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&gt; 7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220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&gt; 200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  &gt; 150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rgbClr val="FFFFFF"/>
                          </a:solidFill>
                        </a:rPr>
                        <a:t>l1,l2 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&gt; 7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126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3271" y="287468"/>
            <a:ext cx="776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10000 </a:t>
            </a:r>
            <a:r>
              <a:rPr lang="en-US" sz="2400" dirty="0" err="1">
                <a:solidFill>
                  <a:srgbClr val="FFFFFF"/>
                </a:solidFill>
                <a:sym typeface="Wingdings"/>
              </a:rPr>
              <a:t>ev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. MET100 filter, cuts applied on TRUTH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5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99784"/>
              </p:ext>
            </p:extLst>
          </p:nvPr>
        </p:nvGraphicFramePr>
        <p:xfrm>
          <a:off x="1215081" y="1558280"/>
          <a:ext cx="6625052" cy="331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63"/>
                <a:gridCol w="1656263"/>
                <a:gridCol w="1656263"/>
                <a:gridCol w="1656263"/>
              </a:tblGrid>
              <a:tr h="60864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 OS leptons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2577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“CMS-like” cuts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7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150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200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290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112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150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&gt; 110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422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200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&gt; 150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259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008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150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&gt; 110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l1,l2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&gt; 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286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Etmiss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&gt; 200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J1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&gt; 150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&amp;&amp; pt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l1,l2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&gt; 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173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3271" y="287468"/>
            <a:ext cx="776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10000 </a:t>
            </a:r>
            <a:r>
              <a:rPr lang="en-US" sz="2400" dirty="0" err="1">
                <a:solidFill>
                  <a:srgbClr val="FFFFFF"/>
                </a:solidFill>
                <a:sym typeface="Wingdings"/>
              </a:rPr>
              <a:t>ev</a:t>
            </a: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. 2Lep &gt; 3 </a:t>
            </a:r>
            <a:r>
              <a:rPr lang="en-US" sz="2400" dirty="0" err="1" smtClean="0">
                <a:solidFill>
                  <a:srgbClr val="FFFFFF"/>
                </a:solidFill>
                <a:sym typeface="Wingdings"/>
              </a:rPr>
              <a:t>GeV</a:t>
            </a:r>
            <a:r>
              <a:rPr lang="en-US" sz="2400" dirty="0">
                <a:solidFill>
                  <a:srgbClr val="FFFFFF"/>
                </a:solidFill>
                <a:sym typeface="Wingdings"/>
              </a:rPr>
              <a:t> filter, cuts applied on TRUTH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2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379594" y="250967"/>
            <a:ext cx="812094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We dealt with soft leptons in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://cds.cern.ch/record/</a:t>
            </a:r>
            <a:r>
              <a:rPr lang="en-US" dirty="0" smtClean="0">
                <a:solidFill>
                  <a:srgbClr val="000000"/>
                </a:solidFill>
              </a:rPr>
              <a:t>2032460 </a:t>
            </a:r>
          </a:p>
          <a:p>
            <a:r>
              <a:rPr lang="en-US" dirty="0" smtClean="0"/>
              <a:t>for the MVA stop-&gt;</a:t>
            </a:r>
            <a:r>
              <a:rPr lang="en-US" dirty="0" err="1" smtClean="0"/>
              <a:t>b+chargino</a:t>
            </a:r>
            <a:r>
              <a:rPr lang="en-US" dirty="0" smtClean="0"/>
              <a:t> analysis@ 8 </a:t>
            </a:r>
            <a:r>
              <a:rPr lang="en-US" dirty="0" err="1" smtClean="0"/>
              <a:t>TeV</a:t>
            </a:r>
            <a:r>
              <a:rPr lang="en-US" dirty="0" smtClean="0"/>
              <a:t> (</a:t>
            </a:r>
            <a:r>
              <a:rPr lang="en-US" dirty="0"/>
              <a:t>Two “baseline” leptons, </a:t>
            </a:r>
            <a:r>
              <a:rPr lang="en-US" dirty="0" smtClean="0"/>
              <a:t>𝑝𝑇 </a:t>
            </a:r>
            <a:r>
              <a:rPr lang="en-US" dirty="0"/>
              <a:t>&gt;7GeV for </a:t>
            </a:r>
            <a:r>
              <a:rPr lang="en-US" dirty="0" smtClean="0"/>
              <a:t>electrons </a:t>
            </a:r>
            <a:r>
              <a:rPr lang="en-US" dirty="0"/>
              <a:t>and 𝑝𝑇 &gt;</a:t>
            </a:r>
            <a:r>
              <a:rPr lang="en-US" dirty="0" smtClean="0"/>
              <a:t>6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 smtClean="0"/>
              <a:t>muons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In that case, 11 variables were used in MVA, and the best ranked are: 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r>
              <a:rPr lang="en-US" dirty="0" smtClean="0"/>
              <a:t>CMS uses </a:t>
            </a:r>
            <a:r>
              <a:rPr lang="en-US" dirty="0" err="1"/>
              <a:t>Etmiss</a:t>
            </a:r>
            <a:r>
              <a:rPr lang="en-US" dirty="0"/>
              <a:t>/</a:t>
            </a:r>
            <a:r>
              <a:rPr lang="en-US" dirty="0" smtClean="0"/>
              <a:t>H</a:t>
            </a:r>
            <a:r>
              <a:rPr lang="en-US" baseline="-25000" dirty="0" smtClean="0"/>
              <a:t>T</a:t>
            </a:r>
            <a:r>
              <a:rPr lang="en-US" dirty="0" smtClean="0"/>
              <a:t>, i.e. met/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Ji</a:t>
            </a:r>
            <a:endParaRPr lang="en-US" baseline="30000" dirty="0" smtClean="0"/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71134"/>
            <a:ext cx="7658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8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70" y="3823843"/>
            <a:ext cx="4234937" cy="28148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71" y="692660"/>
            <a:ext cx="4234937" cy="28065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3823842"/>
            <a:ext cx="4146348" cy="28148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2" y="692660"/>
            <a:ext cx="4146348" cy="28065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1119267" y="323328"/>
            <a:ext cx="11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li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461734" y="323328"/>
            <a:ext cx="11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/>
              <a:t>J</a:t>
            </a:r>
            <a:r>
              <a:rPr lang="en-US" baseline="30000" dirty="0" err="1" smtClean="0"/>
              <a:t>i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71667" y="3447536"/>
            <a:ext cx="186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Ji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li</a:t>
            </a: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6484095" y="344753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et/</a:t>
            </a:r>
            <a:r>
              <a:rPr lang="en-US" dirty="0" err="1" smtClean="0"/>
              <a:t>meff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4816" y="8465"/>
            <a:ext cx="755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(normalized): signal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ttbar</a:t>
            </a:r>
            <a:r>
              <a:rPr lang="en-US" dirty="0" smtClean="0"/>
              <a:t> (Met100 filter), 2 OS </a:t>
            </a:r>
            <a:r>
              <a:rPr lang="en-US" dirty="0" err="1" smtClean="0"/>
              <a:t>Lep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(*)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5299" y="1286473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796" y="4292132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0729" y="1548083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826" y="4553742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5469" y="1329315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6012" y="1578414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4506" y="4277902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2665" y="4553742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2" y="6581001"/>
            <a:ext cx="3313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</a:t>
            </a:r>
            <a:r>
              <a:rPr lang="en-US" sz="1200" dirty="0" err="1" smtClean="0"/>
              <a:t>ttbar</a:t>
            </a:r>
            <a:r>
              <a:rPr lang="en-US" sz="1200" dirty="0" smtClean="0"/>
              <a:t> sample was 2-lepton filtered at 10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174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483" y="3758731"/>
            <a:ext cx="4211092" cy="288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46" y="678676"/>
            <a:ext cx="4249682" cy="27702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97" y="3758731"/>
            <a:ext cx="4123451" cy="288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1" y="687138"/>
            <a:ext cx="4095540" cy="27617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sp>
        <p:nvSpPr>
          <p:cNvPr id="5" name="Rectangle 4"/>
          <p:cNvSpPr/>
          <p:nvPr/>
        </p:nvSpPr>
        <p:spPr>
          <a:xfrm>
            <a:off x="1119267" y="323328"/>
            <a:ext cx="11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li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461734" y="323328"/>
            <a:ext cx="11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/>
              <a:t>J</a:t>
            </a:r>
            <a:r>
              <a:rPr lang="en-US" baseline="30000" dirty="0" err="1" smtClean="0"/>
              <a:t>i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71667" y="3396734"/>
            <a:ext cx="186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Ji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li</a:t>
            </a:r>
            <a:endParaRPr lang="en-US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6484095" y="339673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et/</a:t>
            </a:r>
            <a:r>
              <a:rPr lang="en-US" dirty="0" err="1" smtClean="0"/>
              <a:t>meff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0519" y="1600"/>
            <a:ext cx="610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TRUTH: signal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ttbar</a:t>
            </a:r>
            <a:r>
              <a:rPr lang="en-US" dirty="0" smtClean="0"/>
              <a:t> (2Lep3 filter), 2 OS </a:t>
            </a:r>
            <a:r>
              <a:rPr lang="en-US" dirty="0" err="1" smtClean="0"/>
              <a:t>Lep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(*)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2396" y="947793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&gt;200GeV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4796" y="4055056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&gt;200GeV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0155" y="1208753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826" y="4316666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6649" y="1232784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4408" y="1485277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7643" y="4049691"/>
            <a:ext cx="230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EtMiss</a:t>
            </a:r>
            <a:r>
              <a:rPr lang="en-US" sz="1100" dirty="0" smtClean="0">
                <a:solidFill>
                  <a:schemeClr val="bg1"/>
                </a:solidFill>
              </a:rPr>
              <a:t>&gt;150GeV &amp;&amp; pt_jet1&gt;110GeV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9602" y="4519350"/>
            <a:ext cx="175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8000"/>
                </a:solidFill>
              </a:rPr>
              <a:t>Sign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ttbar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2" y="6581001"/>
            <a:ext cx="3313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</a:t>
            </a:r>
            <a:r>
              <a:rPr lang="en-US" sz="1200" dirty="0" err="1" smtClean="0"/>
              <a:t>ttbar</a:t>
            </a:r>
            <a:r>
              <a:rPr lang="en-US" sz="1200" dirty="0" smtClean="0"/>
              <a:t> sample was 2-lepton filtered at 10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376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38667" y="-574867"/>
            <a:ext cx="8229600" cy="1219200"/>
          </a:xfrm>
        </p:spPr>
        <p:txBody>
          <a:bodyPr/>
          <a:lstStyle/>
          <a:p>
            <a:r>
              <a:rPr lang="en-US" dirty="0" smtClean="0"/>
              <a:t>Possible grid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34533" y="618932"/>
            <a:ext cx="7179733" cy="6189132"/>
            <a:chOff x="1134533" y="644333"/>
            <a:chExt cx="7179733" cy="6189132"/>
          </a:xfrm>
        </p:grpSpPr>
        <p:pic>
          <p:nvPicPr>
            <p:cNvPr id="8" name="Picture 7" descr="fig1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14413" r="43246" b="6036"/>
            <a:stretch/>
          </p:blipFill>
          <p:spPr>
            <a:xfrm>
              <a:off x="1134533" y="644333"/>
              <a:ext cx="7179733" cy="61891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45267" y="644333"/>
              <a:ext cx="5968999" cy="21242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4-Point Star 10"/>
          <p:cNvSpPr/>
          <p:nvPr/>
        </p:nvSpPr>
        <p:spPr>
          <a:xfrm>
            <a:off x="5334000" y="3488267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5630339" y="3225788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6299206" y="2895588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6316134" y="2472232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6316140" y="1955739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7213636" y="2243623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230564" y="1820267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7230570" y="1303774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6097" y="1260753"/>
            <a:ext cx="715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(400,390)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6097" y="1777154"/>
            <a:ext cx="706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(400,350)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5176" y="2175775"/>
            <a:ext cx="707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(400,320)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1673" y="1913247"/>
            <a:ext cx="696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(350,340)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1673" y="2438830"/>
            <a:ext cx="697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(350,300)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1667" y="2862174"/>
            <a:ext cx="6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(350,270)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932" y="3182767"/>
            <a:ext cx="701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(320,240)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0516" y="3428988"/>
            <a:ext cx="7020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(300,220)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5350928" y="3149581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4-Point Star 27"/>
          <p:cNvSpPr/>
          <p:nvPr/>
        </p:nvSpPr>
        <p:spPr>
          <a:xfrm>
            <a:off x="5359389" y="2590753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4-Point Star 28"/>
          <p:cNvSpPr/>
          <p:nvPr/>
        </p:nvSpPr>
        <p:spPr>
          <a:xfrm>
            <a:off x="5638800" y="2895569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5668433" y="2345223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9630" y="3026470"/>
            <a:ext cx="700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(300,250)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0110" y="2566501"/>
            <a:ext cx="709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(300,290)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0665" y="2862174"/>
            <a:ext cx="6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(320,270)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4333" y="2298885"/>
            <a:ext cx="669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(320,310)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4-Point Star 34"/>
          <p:cNvSpPr/>
          <p:nvPr/>
        </p:nvSpPr>
        <p:spPr>
          <a:xfrm>
            <a:off x="4563512" y="3378184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4-Point Star 35"/>
          <p:cNvSpPr/>
          <p:nvPr/>
        </p:nvSpPr>
        <p:spPr>
          <a:xfrm>
            <a:off x="4952988" y="3107234"/>
            <a:ext cx="245533" cy="203200"/>
          </a:xfrm>
          <a:prstGeom prst="star4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0142" y="2924860"/>
            <a:ext cx="70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(280,250)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4522" y="3178864"/>
            <a:ext cx="702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(260,230)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50928" y="3488267"/>
            <a:ext cx="228605" cy="203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630333" y="3217317"/>
            <a:ext cx="228605" cy="203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316154" y="2472215"/>
            <a:ext cx="228605" cy="203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49209" y="1057553"/>
            <a:ext cx="228605" cy="203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75082" y="934442"/>
            <a:ext cx="20185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Benchmark points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3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410575" y="6173064"/>
            <a:ext cx="609600" cy="457200"/>
          </a:xfrm>
        </p:spPr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74133" y="-685800"/>
            <a:ext cx="8229600" cy="12192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29318"/>
              </p:ext>
            </p:extLst>
          </p:nvPr>
        </p:nvGraphicFramePr>
        <p:xfrm>
          <a:off x="305624" y="447017"/>
          <a:ext cx="8178798" cy="6209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3133"/>
                <a:gridCol w="1363133"/>
                <a:gridCol w="1363133"/>
                <a:gridCol w="1363133"/>
                <a:gridCol w="1363133"/>
                <a:gridCol w="1363133"/>
              </a:tblGrid>
              <a:tr h="6705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Stop mass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Neutralino</a:t>
                      </a:r>
                      <a:r>
                        <a:rPr lang="en-US" sz="1600" dirty="0" smtClean="0"/>
                        <a:t> mass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Cross section (</a:t>
                      </a:r>
                      <a:r>
                        <a:rPr lang="en-US" sz="1600" dirty="0" err="1" smtClean="0"/>
                        <a:t>pb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Filter efficiency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of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Int. </a:t>
                      </a:r>
                      <a:r>
                        <a:rPr lang="en-US" sz="1600" dirty="0" err="1" smtClean="0"/>
                        <a:t>Lumi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(fb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3366FF"/>
                          </a:solidFill>
                        </a:rPr>
                        <a:t>*excluded</a:t>
                      </a:r>
                      <a:r>
                        <a:rPr lang="en-US" sz="1000" b="1" baseline="0" dirty="0" smtClean="0">
                          <a:solidFill>
                            <a:srgbClr val="3366FF"/>
                          </a:solidFill>
                        </a:rPr>
                        <a:t> by CMS (???)</a:t>
                      </a:r>
                      <a:endParaRPr lang="en-US" sz="10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3366FF"/>
                          </a:solidFill>
                        </a:rPr>
                        <a:t>*excluded</a:t>
                      </a:r>
                      <a:r>
                        <a:rPr lang="en-US" sz="1000" b="1" baseline="0" dirty="0" smtClean="0">
                          <a:solidFill>
                            <a:srgbClr val="3366FF"/>
                          </a:solidFill>
                        </a:rPr>
                        <a:t> by CMS (???)</a:t>
                      </a:r>
                      <a:endParaRPr lang="en-US" sz="10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300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100000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39.2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3366FF"/>
                          </a:solidFill>
                        </a:rPr>
                        <a:t>*excluded</a:t>
                      </a:r>
                      <a:r>
                        <a:rPr lang="en-US" sz="1000" b="1" baseline="0" dirty="0" smtClean="0">
                          <a:solidFill>
                            <a:srgbClr val="3366FF"/>
                          </a:solidFill>
                        </a:rPr>
                        <a:t> by CMS (???)</a:t>
                      </a:r>
                      <a:endParaRPr lang="en-US" sz="10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39.2</a:t>
                      </a:r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320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75000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41.0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3366FF"/>
                          </a:solidFill>
                        </a:rPr>
                        <a:t>*excluded</a:t>
                      </a:r>
                      <a:r>
                        <a:rPr lang="en-US" sz="1050" b="1" baseline="0" dirty="0" smtClean="0">
                          <a:solidFill>
                            <a:srgbClr val="3366FF"/>
                          </a:solidFill>
                        </a:rPr>
                        <a:t> by CMS (???)</a:t>
                      </a:r>
                      <a:endParaRPr lang="en-US" sz="105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41.0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43.9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50000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43.9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43.9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45.5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45.5</a:t>
                      </a:r>
                      <a:endParaRPr lang="en-US" sz="1600" dirty="0"/>
                    </a:p>
                  </a:txBody>
                  <a:tcPr/>
                </a:tc>
              </a:tr>
              <a:tr h="3786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79803" y="6549667"/>
            <a:ext cx="2289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events: 575K + </a:t>
            </a:r>
            <a:r>
              <a:rPr lang="en-US" sz="1600" dirty="0" smtClean="0">
                <a:solidFill>
                  <a:srgbClr val="3366FF"/>
                </a:solidFill>
              </a:rPr>
              <a:t>???</a:t>
            </a:r>
            <a:endParaRPr 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6386"/>
            <a:ext cx="8229600" cy="4707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6185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 In CMS PAS SUS-14-021 a soft single lepton and </a:t>
            </a:r>
            <a:r>
              <a:rPr lang="en-US" dirty="0" err="1" smtClean="0"/>
              <a:t>dilepton</a:t>
            </a:r>
            <a:r>
              <a:rPr lang="en-US" dirty="0" smtClean="0"/>
              <a:t> analysis is described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80783" y="1693994"/>
            <a:ext cx="6249275" cy="4487537"/>
            <a:chOff x="1380783" y="1693994"/>
            <a:chExt cx="6249275" cy="44875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59" t="10019" r="2006"/>
            <a:stretch/>
          </p:blipFill>
          <p:spPr>
            <a:xfrm>
              <a:off x="1380783" y="1693994"/>
              <a:ext cx="6249275" cy="44875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10247" y="3505754"/>
              <a:ext cx="419811" cy="6612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0783" y="5222098"/>
              <a:ext cx="419811" cy="959433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6932" y="4020073"/>
            <a:ext cx="138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</a:t>
            </a:r>
            <a:r>
              <a:rPr lang="en-US" dirty="0" err="1" smtClean="0"/>
              <a:t>monojet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218" y="6181531"/>
            <a:ext cx="257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soft single lepton and  </a:t>
            </a:r>
            <a:r>
              <a:rPr lang="en-US" dirty="0" err="1" smtClean="0"/>
              <a:t>dilepton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902" y="3258847"/>
            <a:ext cx="3711265" cy="35991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49" y="0"/>
            <a:ext cx="6614282" cy="3444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7080" y="1408577"/>
            <a:ext cx="181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soft single lepton 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39041" y="1565024"/>
            <a:ext cx="181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soft </a:t>
            </a:r>
          </a:p>
          <a:p>
            <a:r>
              <a:rPr lang="en-US" dirty="0" err="1" smtClean="0"/>
              <a:t>dilepton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search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02333" y="3524423"/>
            <a:ext cx="14270" cy="287518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17746" y="4694843"/>
            <a:ext cx="3110726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79692" y="4694843"/>
            <a:ext cx="171271" cy="186099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2919" y="4325511"/>
            <a:ext cx="254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</a:t>
            </a:r>
            <a:r>
              <a:rPr lang="en-US" dirty="0" err="1" smtClean="0"/>
              <a:t>reachs</a:t>
            </a:r>
            <a:r>
              <a:rPr lang="en-US" dirty="0" smtClean="0"/>
              <a:t> better exclusion </a:t>
            </a:r>
            <a:r>
              <a:rPr lang="en-US" dirty="0" err="1" smtClean="0"/>
              <a:t>wrt</a:t>
            </a:r>
            <a:r>
              <a:rPr lang="en-US" dirty="0" smtClean="0"/>
              <a:t> ATLAS combined </a:t>
            </a:r>
            <a:r>
              <a:rPr lang="en-US" dirty="0" err="1" smtClean="0"/>
              <a:t>monojet</a:t>
            </a:r>
            <a:r>
              <a:rPr lang="en-US" dirty="0" smtClean="0"/>
              <a:t> and c-tagged analysis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031101" y="4780088"/>
            <a:ext cx="185502" cy="2711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6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78" y="242572"/>
            <a:ext cx="7377032" cy="61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336989"/>
            <a:ext cx="8229600" cy="4572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CMS (8 </a:t>
            </a:r>
            <a:r>
              <a:rPr lang="en-US" sz="1800" dirty="0" err="1" smtClean="0"/>
              <a:t>TeV</a:t>
            </a:r>
            <a:r>
              <a:rPr lang="en-US" sz="1800" dirty="0" smtClean="0"/>
              <a:t>) 4-body decays: 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stop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ranging from 100-400 </a:t>
            </a:r>
            <a:r>
              <a:rPr lang="en-US" sz="1800" dirty="0" err="1" smtClean="0"/>
              <a:t>GeV</a:t>
            </a:r>
            <a:r>
              <a:rPr lang="en-US" sz="1800" baseline="-25000" dirty="0" smtClean="0"/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stop-neutralino</a:t>
            </a:r>
            <a:r>
              <a:rPr lang="en-US" sz="1800" dirty="0" smtClean="0"/>
              <a:t> ranging from 10-80 </a:t>
            </a:r>
            <a:r>
              <a:rPr lang="en-US" sz="1800" dirty="0" err="1" smtClean="0"/>
              <a:t>GeV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     Trigger and </a:t>
            </a:r>
            <a:r>
              <a:rPr lang="en-US" sz="1800" dirty="0" err="1" smtClean="0"/>
              <a:t>Preselection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Trigger-&gt; </a:t>
            </a:r>
            <a:r>
              <a:rPr lang="en-US" sz="1600" dirty="0" err="1" smtClean="0"/>
              <a:t>Etmiss</a:t>
            </a:r>
            <a:r>
              <a:rPr lang="en-US" sz="1600" dirty="0" smtClean="0"/>
              <a:t> </a:t>
            </a:r>
            <a:r>
              <a:rPr lang="en-US" sz="1600" dirty="0"/>
              <a:t>&gt;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 or </a:t>
            </a:r>
            <a:r>
              <a:rPr lang="en-US" sz="1600" dirty="0" err="1" smtClean="0"/>
              <a:t>Etmiss</a:t>
            </a:r>
            <a:r>
              <a:rPr lang="en-US" sz="1600" dirty="0" smtClean="0"/>
              <a:t> </a:t>
            </a:r>
            <a:r>
              <a:rPr lang="en-US" sz="1600" dirty="0"/>
              <a:t>&gt; 95 </a:t>
            </a:r>
            <a:r>
              <a:rPr lang="en-US" sz="1600" dirty="0" err="1"/>
              <a:t>GeV</a:t>
            </a:r>
            <a:r>
              <a:rPr lang="en-US" sz="1600" dirty="0"/>
              <a:t> and a central jet with </a:t>
            </a:r>
            <a:r>
              <a:rPr lang="en-US" sz="1600" i="1" dirty="0" err="1"/>
              <a:t>p</a:t>
            </a:r>
            <a:r>
              <a:rPr lang="en-US" sz="1600" dirty="0" err="1"/>
              <a:t>T</a:t>
            </a:r>
            <a:r>
              <a:rPr lang="en-US" sz="1600" dirty="0"/>
              <a:t> &gt; 80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ISR jet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&gt; 110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l-GR" sz="1600" dirty="0"/>
              <a:t>and |</a:t>
            </a:r>
            <a:r>
              <a:rPr lang="el-GR" sz="1600" i="1" dirty="0"/>
              <a:t>η</a:t>
            </a:r>
            <a:r>
              <a:rPr lang="el-GR" sz="1600" dirty="0"/>
              <a:t>| &lt; 2.4 </a:t>
            </a:r>
            <a:r>
              <a:rPr lang="en-US" sz="1600" dirty="0"/>
              <a:t>	</a:t>
            </a:r>
            <a:endParaRPr lang="en-US" sz="1600" dirty="0" smtClean="0"/>
          </a:p>
          <a:p>
            <a:pPr lvl="1"/>
            <a:r>
              <a:rPr lang="en-US" sz="1600" dirty="0" smtClean="0"/>
              <a:t>At most another </a:t>
            </a:r>
            <a:r>
              <a:rPr lang="en-US" sz="1600" dirty="0"/>
              <a:t>jet with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&gt; 6</a:t>
            </a:r>
            <a:r>
              <a:rPr lang="en-US" sz="1600" dirty="0" smtClean="0"/>
              <a:t>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err="1" smtClean="0"/>
              <a:t>Etmiss</a:t>
            </a:r>
            <a:r>
              <a:rPr lang="en-US" sz="1600" dirty="0" smtClean="0"/>
              <a:t> &gt; 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/>
              <a:t>At least one identified </a:t>
            </a:r>
            <a:r>
              <a:rPr lang="en-US" sz="1600" dirty="0" err="1"/>
              <a:t>muon</a:t>
            </a:r>
            <a:r>
              <a:rPr lang="en-US" sz="1600" dirty="0"/>
              <a:t> with </a:t>
            </a:r>
            <a:r>
              <a:rPr lang="en-US" sz="1600" i="1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&gt; 5 </a:t>
            </a:r>
            <a:r>
              <a:rPr lang="en-US" sz="1600" dirty="0" err="1"/>
              <a:t>GeV</a:t>
            </a:r>
            <a:r>
              <a:rPr lang="en-US" sz="1600" dirty="0"/>
              <a:t> and |</a:t>
            </a:r>
            <a:r>
              <a:rPr lang="en-US" sz="1600" i="1" dirty="0" err="1"/>
              <a:t>η</a:t>
            </a:r>
            <a:r>
              <a:rPr lang="en-US" sz="1600" dirty="0"/>
              <a:t>| &lt; 2.1 </a:t>
            </a:r>
            <a:endParaRPr lang="en-US" sz="1600" dirty="0" smtClean="0"/>
          </a:p>
          <a:p>
            <a:r>
              <a:rPr lang="en-US" sz="1800" dirty="0" smtClean="0"/>
              <a:t>Selection in </a:t>
            </a:r>
            <a:r>
              <a:rPr lang="en-US" sz="1800" dirty="0" err="1" smtClean="0"/>
              <a:t>dilepton</a:t>
            </a:r>
            <a:r>
              <a:rPr lang="en-US" sz="1800" dirty="0" smtClean="0"/>
              <a:t> channel:</a:t>
            </a:r>
          </a:p>
          <a:p>
            <a:pPr lvl="1"/>
            <a:r>
              <a:rPr lang="en-US" sz="1600" dirty="0"/>
              <a:t>ISR jet with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&gt; </a:t>
            </a:r>
            <a:r>
              <a:rPr lang="en-US" sz="1600" dirty="0" smtClean="0"/>
              <a:t>150, </a:t>
            </a:r>
            <a:r>
              <a:rPr lang="en-US" sz="1600" dirty="0" err="1" smtClean="0"/>
              <a:t>Etmiss</a:t>
            </a:r>
            <a:r>
              <a:rPr lang="en-US" sz="1600" dirty="0" smtClean="0"/>
              <a:t> &gt; 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/>
              <a:t>b-tagged jets are </a:t>
            </a:r>
            <a:r>
              <a:rPr lang="en-US" sz="1600" dirty="0" smtClean="0"/>
              <a:t>vetoed (to remove </a:t>
            </a:r>
            <a:r>
              <a:rPr lang="en-US" sz="1600" dirty="0" err="1" smtClean="0"/>
              <a:t>ttbar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err="1" smtClean="0"/>
              <a:t>Etmiss</a:t>
            </a:r>
            <a:r>
              <a:rPr lang="en-US" sz="1600" dirty="0" smtClean="0"/>
              <a:t>/H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2/3 (to remove multi-jets, H</a:t>
            </a:r>
            <a:r>
              <a:rPr lang="en-US" sz="1600" baseline="-25000" dirty="0" smtClean="0"/>
              <a:t>T </a:t>
            </a:r>
            <a:r>
              <a:rPr lang="en-US" sz="1600" dirty="0" smtClean="0"/>
              <a:t>is the scalar sum of </a:t>
            </a:r>
            <a:r>
              <a:rPr lang="en-US" sz="1600" dirty="0" err="1" smtClean="0"/>
              <a:t>pT</a:t>
            </a:r>
            <a:r>
              <a:rPr lang="en-US" sz="1600" dirty="0" smtClean="0"/>
              <a:t> of all jets)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/>
              <a:t>exactly two identified leptons of opposite sign, with at least one of them a </a:t>
            </a:r>
            <a:r>
              <a:rPr lang="en-US" sz="1600" dirty="0" err="1"/>
              <a:t>muon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i="1" dirty="0" err="1"/>
              <a:t>p</a:t>
            </a:r>
            <a:r>
              <a:rPr lang="en-US" sz="1600" dirty="0" err="1"/>
              <a:t>T</a:t>
            </a:r>
            <a:r>
              <a:rPr lang="en-US" sz="1600" dirty="0"/>
              <a:t> of the leading lepton: 5–15 </a:t>
            </a:r>
            <a:r>
              <a:rPr lang="en-US" sz="1600" dirty="0" err="1"/>
              <a:t>GeV</a:t>
            </a:r>
            <a:r>
              <a:rPr lang="en-US" sz="1600" dirty="0"/>
              <a:t>, and 15–25 </a:t>
            </a:r>
            <a:r>
              <a:rPr lang="en-US" sz="1600" dirty="0" err="1"/>
              <a:t>GeV</a:t>
            </a:r>
            <a:r>
              <a:rPr lang="en-US" sz="1600" dirty="0"/>
              <a:t>. The second lepton is required to have </a:t>
            </a:r>
            <a:r>
              <a:rPr lang="en-US" sz="1600" i="1" dirty="0" err="1"/>
              <a:t>p</a:t>
            </a:r>
            <a:r>
              <a:rPr lang="en-US" sz="1600" dirty="0" err="1"/>
              <a:t>T</a:t>
            </a:r>
            <a:r>
              <a:rPr lang="en-US" sz="1600" dirty="0"/>
              <a:t> &lt; 15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Assuming </a:t>
            </a:r>
            <a:r>
              <a:rPr lang="en-US" sz="1600" dirty="0"/>
              <a:t>lepton </a:t>
            </a:r>
            <a:r>
              <a:rPr lang="en-US" sz="1600" dirty="0" smtClean="0"/>
              <a:t>parallel </a:t>
            </a:r>
            <a:r>
              <a:rPr lang="en-US" sz="1600" dirty="0"/>
              <a:t>to </a:t>
            </a:r>
            <a:r>
              <a:rPr lang="en-US" sz="1600" dirty="0" smtClean="0"/>
              <a:t>tau, </a:t>
            </a:r>
            <a:r>
              <a:rPr lang="en-US" sz="1600" dirty="0" err="1" smtClean="0"/>
              <a:t>pT</a:t>
            </a:r>
            <a:r>
              <a:rPr lang="en-US" sz="1600" dirty="0" smtClean="0"/>
              <a:t> of the tau pair is </a:t>
            </a:r>
            <a:r>
              <a:rPr lang="en-US" sz="1600" dirty="0"/>
              <a:t>equal to ISR jet</a:t>
            </a:r>
            <a:r>
              <a:rPr lang="en-US" sz="1600" dirty="0" smtClean="0"/>
              <a:t>, and </a:t>
            </a:r>
            <a:r>
              <a:rPr lang="en-US" sz="1600" dirty="0" err="1" smtClean="0"/>
              <a:t>m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tt</a:t>
            </a:r>
            <a:r>
              <a:rPr lang="en-US" sz="1600" dirty="0" smtClean="0"/>
              <a:t> </a:t>
            </a:r>
            <a:r>
              <a:rPr lang="en-US" sz="1600" dirty="0"/>
              <a:t>&lt; 160 </a:t>
            </a:r>
            <a:r>
              <a:rPr lang="en-US" sz="1600" dirty="0" err="1" smtClean="0"/>
              <a:t>GeV</a:t>
            </a:r>
            <a:r>
              <a:rPr lang="en-US" sz="1600" dirty="0" smtClean="0"/>
              <a:t> is rejected</a:t>
            </a:r>
            <a:endParaRPr lang="en-US" sz="1600" dirty="0"/>
          </a:p>
          <a:p>
            <a:pPr lvl="1"/>
            <a:r>
              <a:rPr lang="en-US" sz="1600" dirty="0" smtClean="0"/>
              <a:t> </a:t>
            </a:r>
            <a:r>
              <a:rPr lang="en-US" sz="1600" dirty="0" err="1"/>
              <a:t>dilepton</a:t>
            </a:r>
            <a:r>
              <a:rPr lang="en-US" sz="1600" dirty="0"/>
              <a:t> </a:t>
            </a:r>
            <a:r>
              <a:rPr lang="en-US" sz="1600" dirty="0" smtClean="0"/>
              <a:t>pairs </a:t>
            </a:r>
            <a:r>
              <a:rPr lang="en-US" sz="1600" dirty="0"/>
              <a:t>&lt; 5 </a:t>
            </a:r>
            <a:r>
              <a:rPr lang="en-US" sz="1600" dirty="0" err="1"/>
              <a:t>GeV</a:t>
            </a:r>
            <a:r>
              <a:rPr lang="en-US" sz="1600" dirty="0"/>
              <a:t> are rejected </a:t>
            </a:r>
            <a:endParaRPr lang="en-US" sz="16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Main background in </a:t>
            </a:r>
            <a:r>
              <a:rPr lang="en-US" sz="1800" dirty="0" err="1" smtClean="0">
                <a:solidFill>
                  <a:srgbClr val="FF0000"/>
                </a:solidFill>
              </a:rPr>
              <a:t>dilepton</a:t>
            </a:r>
            <a:r>
              <a:rPr lang="en-US" sz="1800" dirty="0" smtClean="0">
                <a:solidFill>
                  <a:srgbClr val="FF0000"/>
                </a:solidFill>
              </a:rPr>
              <a:t> channel: </a:t>
            </a:r>
            <a:r>
              <a:rPr lang="en-US" sz="1800" dirty="0" err="1" smtClean="0">
                <a:solidFill>
                  <a:srgbClr val="FF0000"/>
                </a:solidFill>
              </a:rPr>
              <a:t>ttbar</a:t>
            </a:r>
            <a:r>
              <a:rPr lang="en-US" sz="1800" dirty="0" smtClean="0">
                <a:solidFill>
                  <a:srgbClr val="FF0000"/>
                </a:solidFill>
              </a:rPr>
              <a:t> (dominant), WW, WZ,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tt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pairs with </a:t>
            </a:r>
            <a:r>
              <a:rPr lang="en-US" sz="1800" dirty="0" err="1" smtClean="0">
                <a:solidFill>
                  <a:srgbClr val="FF0000"/>
                </a:solidFill>
                <a:cs typeface="Symbol" charset="2"/>
              </a:rPr>
              <a:t>leptonic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 decays, fakes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365760" lvl="1" indent="0">
              <a:buNone/>
            </a:pPr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975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1" y="1453321"/>
            <a:ext cx="8581336" cy="4786244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830689"/>
            <a:ext cx="8229600" cy="4707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CMS expected signals and backgrounds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926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736829"/>
            <a:ext cx="8562975" cy="4572000"/>
          </a:xfrm>
        </p:spPr>
        <p:txBody>
          <a:bodyPr>
            <a:norm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tarted to look at MadGraph5+Pythia8 stop-&gt; 4-body sample production. </a:t>
            </a:r>
            <a:r>
              <a:rPr lang="en-US" sz="1600" dirty="0"/>
              <a:t>Core </a:t>
            </a:r>
            <a:r>
              <a:rPr lang="en-US" sz="1600" dirty="0" err="1"/>
              <a:t>jobOptions</a:t>
            </a:r>
            <a:r>
              <a:rPr lang="en-US" sz="1600" dirty="0"/>
              <a:t> and SLHA template is ready for the </a:t>
            </a:r>
            <a:r>
              <a:rPr lang="en-US" sz="1600" dirty="0" smtClean="0"/>
              <a:t>MadGraph5</a:t>
            </a:r>
            <a:r>
              <a:rPr lang="en-US" sz="1600" dirty="0"/>
              <a:t>+Pythia8 </a:t>
            </a:r>
            <a:r>
              <a:rPr lang="en-US" sz="1600" dirty="0" smtClean="0"/>
              <a:t>samples 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Produced a 4-body signal point (</a:t>
            </a:r>
            <a:r>
              <a:rPr lang="en-US" sz="1600" dirty="0" err="1" smtClean="0"/>
              <a:t>m_</a:t>
            </a:r>
            <a:r>
              <a:rPr lang="en-US" sz="1600" baseline="-25000" dirty="0" err="1" smtClean="0"/>
              <a:t>stop</a:t>
            </a:r>
            <a:r>
              <a:rPr lang="en-US" sz="1600" dirty="0" err="1" smtClean="0"/>
              <a:t>,m_</a:t>
            </a:r>
            <a:r>
              <a:rPr lang="en-US" sz="1600" baseline="-25000" dirty="0" err="1" smtClean="0"/>
              <a:t>neutralino</a:t>
            </a:r>
            <a:r>
              <a:rPr lang="en-US" sz="1600" dirty="0" smtClean="0"/>
              <a:t>) = (300,220), 99000 events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Met100 </a:t>
            </a:r>
            <a:r>
              <a:rPr lang="en-US" sz="1600" dirty="0">
                <a:solidFill>
                  <a:srgbClr val="FF0000"/>
                </a:solidFill>
              </a:rPr>
              <a:t>filter applied: INFO Filter Efficiency = </a:t>
            </a:r>
            <a:r>
              <a:rPr lang="en-US" sz="1600" dirty="0" smtClean="0">
                <a:solidFill>
                  <a:srgbClr val="FF0000"/>
                </a:solidFill>
              </a:rPr>
              <a:t>0.318 </a:t>
            </a:r>
            <a:r>
              <a:rPr lang="en-US" sz="1600" dirty="0">
                <a:solidFill>
                  <a:srgbClr val="FF0000"/>
                </a:solidFill>
              </a:rPr>
              <a:t>[99000 / 311234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[met60 </a:t>
            </a:r>
            <a:r>
              <a:rPr lang="en-US" sz="1600" dirty="0">
                <a:solidFill>
                  <a:srgbClr val="FF0000"/>
                </a:solidFill>
              </a:rPr>
              <a:t>filter 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 filter efficiency = 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0.626 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(measured on 10000 </a:t>
            </a:r>
            <a:r>
              <a:rPr lang="en-US" sz="1600" dirty="0" err="1">
                <a:solidFill>
                  <a:srgbClr val="FF0000"/>
                </a:solidFill>
                <a:sym typeface="Wingdings"/>
              </a:rPr>
              <a:t>ev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)],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2Lep &gt; 3 </a:t>
            </a:r>
            <a:r>
              <a:rPr lang="en-US" sz="1600" dirty="0" err="1" smtClean="0">
                <a:solidFill>
                  <a:srgbClr val="FF0000"/>
                </a:solidFill>
                <a:sym typeface="Wingdings"/>
              </a:rPr>
              <a:t>GeV</a:t>
            </a:r>
            <a:r>
              <a:rPr lang="en-US" sz="1600" dirty="0" smtClean="0">
                <a:solidFill>
                  <a:srgbClr val="FF0000"/>
                </a:solidFill>
                <a:sym typeface="Wingdings"/>
              </a:rPr>
              <a:t> filter gives instead </a:t>
            </a:r>
            <a:r>
              <a:rPr lang="en-US" sz="1600" dirty="0">
                <a:solidFill>
                  <a:srgbClr val="FF0000"/>
                </a:solidFill>
              </a:rPr>
              <a:t>Efficiency = </a:t>
            </a:r>
            <a:r>
              <a:rPr lang="en-US" sz="1600" dirty="0" smtClean="0">
                <a:solidFill>
                  <a:srgbClr val="FF0000"/>
                </a:solidFill>
              </a:rPr>
              <a:t>0.229 (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measured on 10000 </a:t>
            </a:r>
            <a:r>
              <a:rPr lang="en-US" sz="1600" dirty="0" err="1">
                <a:solidFill>
                  <a:srgbClr val="FF0000"/>
                </a:solidFill>
                <a:sym typeface="Wingdings"/>
              </a:rPr>
              <a:t>ev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.)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JO: MC15JobOptions</a:t>
            </a:r>
            <a:r>
              <a:rPr lang="en-US" sz="1600" dirty="0"/>
              <a:t>/common/</a:t>
            </a:r>
            <a:r>
              <a:rPr lang="en-US" sz="1600" dirty="0" err="1"/>
              <a:t>MadGraph</a:t>
            </a:r>
            <a:r>
              <a:rPr lang="en-US" sz="1600" dirty="0"/>
              <a:t>/</a:t>
            </a:r>
            <a:r>
              <a:rPr lang="en-US" sz="1600" dirty="0" err="1"/>
              <a:t>MadGraphControl_SimplifiedModel_TT_bffN.py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r>
              <a:rPr lang="hr-HR" sz="1000" dirty="0" smtClean="0"/>
              <a:t>	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-609600"/>
            <a:ext cx="8229600" cy="1219200"/>
          </a:xfrm>
        </p:spPr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21299" y="3623958"/>
            <a:ext cx="3822701" cy="3234042"/>
            <a:chOff x="4127499" y="3572933"/>
            <a:chExt cx="3822701" cy="3234042"/>
          </a:xfrm>
        </p:grpSpPr>
        <p:grpSp>
          <p:nvGrpSpPr>
            <p:cNvPr id="11" name="Group 10"/>
            <p:cNvGrpSpPr/>
            <p:nvPr/>
          </p:nvGrpSpPr>
          <p:grpSpPr>
            <a:xfrm>
              <a:off x="4127499" y="3572933"/>
              <a:ext cx="3822701" cy="3234042"/>
              <a:chOff x="4127499" y="3572933"/>
              <a:chExt cx="3822701" cy="32340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46311" t="12786"/>
              <a:stretch/>
            </p:blipFill>
            <p:spPr>
              <a:xfrm>
                <a:off x="4127499" y="3572933"/>
                <a:ext cx="3822701" cy="3234042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6388100" y="5156200"/>
                <a:ext cx="0" cy="1096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388100" y="5156200"/>
                <a:ext cx="7281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4-Point Star 9"/>
            <p:cNvSpPr/>
            <p:nvPr/>
          </p:nvSpPr>
          <p:spPr>
            <a:xfrm>
              <a:off x="6299207" y="5046142"/>
              <a:ext cx="186261" cy="211662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6485"/>
            <a:ext cx="521546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004" y="120720"/>
            <a:ext cx="85490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</a:t>
            </a:r>
            <a:r>
              <a:rPr lang="en-US" dirty="0"/>
              <a:t>or e coming directly from stop decays or from stop decays in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. </a:t>
            </a:r>
            <a:r>
              <a:rPr lang="en-US" dirty="0" err="1">
                <a:sym typeface="Wingdings"/>
              </a:rPr>
              <a:t>E</a:t>
            </a:r>
            <a:r>
              <a:rPr lang="en-US" dirty="0" err="1" smtClean="0">
                <a:sym typeface="Wingdings"/>
              </a:rPr>
              <a:t>v</a:t>
            </a:r>
            <a:r>
              <a:rPr lang="en-US" dirty="0">
                <a:sym typeface="Wingdings"/>
              </a:rPr>
              <a:t>. with at least 1 lepton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	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715"/>
          <a:stretch/>
        </p:blipFill>
        <p:spPr>
          <a:xfrm>
            <a:off x="98041" y="3894171"/>
            <a:ext cx="4156125" cy="2957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841"/>
          <a:stretch/>
        </p:blipFill>
        <p:spPr>
          <a:xfrm>
            <a:off x="72640" y="920939"/>
            <a:ext cx="4242208" cy="2973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8212" y="478398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&lt;Lepton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&gt; = 23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0258" y="173590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Etmiss</a:t>
            </a:r>
            <a:r>
              <a:rPr lang="en-US" dirty="0" smtClean="0">
                <a:solidFill>
                  <a:srgbClr val="FF0000"/>
                </a:solidFill>
              </a:rPr>
              <a:t>&gt;= 180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7328"/>
          <a:stretch/>
        </p:blipFill>
        <p:spPr>
          <a:xfrm>
            <a:off x="4391051" y="920939"/>
            <a:ext cx="4563555" cy="2973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58325" y="181210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Etmiss</a:t>
            </a:r>
            <a:r>
              <a:rPr lang="en-US" dirty="0" smtClean="0">
                <a:solidFill>
                  <a:srgbClr val="FF0000"/>
                </a:solidFill>
              </a:rPr>
              <a:t>&gt;= 100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0258" y="577007"/>
            <a:ext cx="245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Met100 filter (TRUTH)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26058" y="577007"/>
            <a:ext cx="2319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2Lep3 filter </a:t>
            </a:r>
            <a:r>
              <a:rPr lang="en-US" dirty="0"/>
              <a:t>(TRUTH)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5040"/>
          <a:stretch/>
        </p:blipFill>
        <p:spPr>
          <a:xfrm>
            <a:off x="4355089" y="3970867"/>
            <a:ext cx="4580444" cy="2880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26058" y="492504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&lt;Lepton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&gt; = 24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8" y="412860"/>
            <a:ext cx="4461932" cy="285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8" y="3523651"/>
            <a:ext cx="4461932" cy="2844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529" y="420737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Ptjets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Etmiss</a:t>
            </a:r>
            <a:r>
              <a:rPr lang="en-US" dirty="0" smtClean="0">
                <a:solidFill>
                  <a:srgbClr val="FF0000"/>
                </a:solidFill>
              </a:rPr>
              <a:t> &gt; 200)&gt; = 100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820" y="103763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Ptjets</a:t>
            </a:r>
            <a:r>
              <a:rPr lang="en-US" dirty="0" smtClean="0">
                <a:solidFill>
                  <a:srgbClr val="FF0000"/>
                </a:solidFill>
              </a:rPr>
              <a:t>&gt; = 70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633" t="4146" r="1775" b="1968"/>
          <a:stretch/>
        </p:blipFill>
        <p:spPr>
          <a:xfrm>
            <a:off x="4682068" y="412860"/>
            <a:ext cx="4461932" cy="2854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860" t="2976"/>
          <a:stretch/>
        </p:blipFill>
        <p:spPr>
          <a:xfrm>
            <a:off x="4682067" y="3523651"/>
            <a:ext cx="4387401" cy="28447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8067" y="418666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Ptjets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Etmiss</a:t>
            </a:r>
            <a:r>
              <a:rPr lang="en-US" dirty="0" smtClean="0">
                <a:solidFill>
                  <a:srgbClr val="FF0000"/>
                </a:solidFill>
              </a:rPr>
              <a:t> &gt; 200)&gt; = 51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7819" y="107459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Ptjets</a:t>
            </a:r>
            <a:r>
              <a:rPr lang="en-US" dirty="0" smtClean="0">
                <a:solidFill>
                  <a:srgbClr val="FF0000"/>
                </a:solidFill>
              </a:rPr>
              <a:t>&gt; = 26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0258" y="9718"/>
            <a:ext cx="245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Met100 filter </a:t>
            </a:r>
            <a:r>
              <a:rPr lang="en-US" dirty="0"/>
              <a:t>(TRUTH)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26058" y="9718"/>
            <a:ext cx="2319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2Lep3 filter </a:t>
            </a:r>
            <a:r>
              <a:rPr lang="en-US" dirty="0"/>
              <a:t>(TRUTH)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18955</TotalTime>
  <Words>975</Words>
  <Application>Microsoft Macintosh PowerPoint</Application>
  <PresentationFormat>On-screen Show (4:3)</PresentationFormat>
  <Paragraphs>264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Stop-&gt;4 bodies  signal samples with 2 leptons in final state</vt:lpstr>
      <vt:lpstr>Motivation</vt:lpstr>
      <vt:lpstr>PowerPoint Presentation</vt:lpstr>
      <vt:lpstr>PowerPoint Presentation</vt:lpstr>
      <vt:lpstr>PowerPoint Presentation</vt:lpstr>
      <vt:lpstr>CMS expected signals and backgrounds</vt:lpstr>
      <vt:lpstr>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grid</vt:lpstr>
      <vt:lpstr>Statistics</vt:lpstr>
    </vt:vector>
  </TitlesOfParts>
  <Company>Salento University &amp; INFN Lecce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Stop-&gt;top + LSP (with 2 leptons in final state)  Status and plans for Moriond</dc:title>
  <dc:creator>Edoardo Gorini</dc:creator>
  <cp:lastModifiedBy>Edoardo Gorini</cp:lastModifiedBy>
  <cp:revision>487</cp:revision>
  <dcterms:created xsi:type="dcterms:W3CDTF">2013-01-15T09:19:59Z</dcterms:created>
  <dcterms:modified xsi:type="dcterms:W3CDTF">2015-12-01T10:15:34Z</dcterms:modified>
</cp:coreProperties>
</file>