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312" r:id="rId4"/>
    <p:sldId id="290" r:id="rId5"/>
    <p:sldId id="296" r:id="rId6"/>
    <p:sldId id="297" r:id="rId7"/>
    <p:sldId id="301" r:id="rId8"/>
    <p:sldId id="315" r:id="rId9"/>
    <p:sldId id="313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CB92E-693B-5446-AD12-EC563ADF92E6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7891-42D3-3948-9626-12D2BC9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8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063FF-5BB7-E449-9688-555848E9D85F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AD84-1A0B-1C41-A1F8-AF18E26E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133"/>
            <a:ext cx="9144000" cy="59198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26209"/>
            <a:ext cx="9144000" cy="6231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 descr="EC_Logo_10_White on Transparent_Sigl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6" y="0"/>
            <a:ext cx="1489363" cy="13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94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Euclid</a:t>
            </a:r>
            <a:r>
              <a:rPr lang="en-US" dirty="0"/>
              <a:t> </a:t>
            </a:r>
            <a:r>
              <a:rPr lang="en-US" dirty="0" smtClean="0"/>
              <a:t>Big Data</a:t>
            </a:r>
            <a:r>
              <a:rPr lang="en-US" dirty="0" smtClean="0"/>
              <a:t> </a:t>
            </a:r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64" y="3888998"/>
            <a:ext cx="8918814" cy="27710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Tom Kitching (UCL MSSL) – Euclid Science </a:t>
            </a:r>
            <a:r>
              <a:rPr lang="en-US" sz="2000" b="1" dirty="0" smtClean="0"/>
              <a:t>Lead</a:t>
            </a:r>
            <a:endParaRPr lang="en-US" sz="2000" b="1" dirty="0" smtClean="0"/>
          </a:p>
        </p:txBody>
      </p:sp>
      <p:pic>
        <p:nvPicPr>
          <p:cNvPr id="5" name="Picture 4" descr="EC_Logo_13_Colors on White_Si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29" y="0"/>
            <a:ext cx="2137671" cy="21304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2854" cy="213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2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PhD Theme Proposal</a:t>
            </a:r>
          </a:p>
          <a:p>
            <a:endParaRPr lang="en-US" dirty="0"/>
          </a:p>
          <a:p>
            <a:pPr lvl="1"/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b="1" dirty="0" smtClean="0"/>
              <a:t>Massive Dimensional Parameter Estimation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Bayesian Hierarchical modeling approaches </a:t>
            </a:r>
          </a:p>
          <a:p>
            <a:pPr lvl="2"/>
            <a:r>
              <a:rPr lang="en-US" dirty="0" smtClean="0"/>
              <a:t>Covariance-free and likelihood-free parameter estimation methods </a:t>
            </a:r>
          </a:p>
          <a:p>
            <a:pPr lvl="2"/>
            <a:r>
              <a:rPr lang="en-US" dirty="0" smtClean="0"/>
              <a:t>Direct data modeling</a:t>
            </a:r>
          </a:p>
          <a:p>
            <a:pPr lvl="2"/>
            <a:r>
              <a:rPr lang="en-US" dirty="0" smtClean="0"/>
              <a:t>Parameter inference over Millions or Billions of dimensions </a:t>
            </a:r>
          </a:p>
        </p:txBody>
      </p:sp>
    </p:spTree>
    <p:extLst>
      <p:ext uri="{BB962C8B-B14F-4D97-AF65-F5344CB8AC3E}">
        <p14:creationId xmlns:p14="http://schemas.microsoft.com/office/powerpoint/2010/main" val="24663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33"/>
            <a:ext cx="9144000" cy="591987"/>
          </a:xfrm>
        </p:spPr>
        <p:txBody>
          <a:bodyPr/>
          <a:lstStyle/>
          <a:p>
            <a:r>
              <a:rPr lang="en-US" dirty="0" smtClean="0"/>
              <a:t>What is Euclid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ESA Medium-Class Mission </a:t>
            </a:r>
          </a:p>
          <a:p>
            <a:pPr lvl="1"/>
            <a:r>
              <a:rPr lang="en-US" dirty="0" smtClean="0"/>
              <a:t>In the Cosmic Visions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M2 slot (M1 Solar Orbiter, M3 PLATO)</a:t>
            </a:r>
          </a:p>
          <a:p>
            <a:pPr lvl="1"/>
            <a:r>
              <a:rPr lang="en-US" dirty="0" smtClean="0"/>
              <a:t>Due for launch 2020 </a:t>
            </a:r>
          </a:p>
          <a:p>
            <a:pPr lvl="1"/>
            <a:endParaRPr lang="en-US" dirty="0"/>
          </a:p>
          <a:p>
            <a:r>
              <a:rPr lang="en-US" dirty="0" smtClean="0"/>
              <a:t>Largest astronomical consortium in history: 15 countries, ~2000 scientists, ~200 institutes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Scientific Objectives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understand the origins of the Universe’s accelerated expansion</a:t>
            </a:r>
          </a:p>
          <a:p>
            <a:pPr lvl="1"/>
            <a:r>
              <a:rPr lang="en-US" dirty="0" smtClean="0"/>
              <a:t>Using at least 2 independent complementary probes (5 probes total)</a:t>
            </a:r>
          </a:p>
          <a:p>
            <a:pPr lvl="1"/>
            <a:endParaRPr lang="en-US" dirty="0" smtClean="0"/>
          </a:p>
          <a:p>
            <a:pPr lvl="1"/>
            <a:r>
              <a:rPr lang="en-US" b="1" i="1" dirty="0"/>
              <a:t>G</a:t>
            </a:r>
            <a:r>
              <a:rPr lang="en-US" b="1" i="1" dirty="0" smtClean="0"/>
              <a:t>eometry </a:t>
            </a:r>
            <a:r>
              <a:rPr lang="en-US" b="1" i="1" dirty="0"/>
              <a:t>of the </a:t>
            </a:r>
            <a:r>
              <a:rPr lang="en-US" b="1" i="1" dirty="0" smtClean="0"/>
              <a:t>universe</a:t>
            </a:r>
            <a:r>
              <a:rPr lang="en-US" dirty="0" smtClean="0"/>
              <a:t>:</a:t>
            </a:r>
          </a:p>
          <a:p>
            <a:pPr lvl="2"/>
            <a:r>
              <a:rPr lang="en-US" sz="2800" dirty="0" smtClean="0"/>
              <a:t>Weak </a:t>
            </a:r>
            <a:r>
              <a:rPr lang="en-US" sz="2800" dirty="0"/>
              <a:t>Lensing (WL) Galaxy Clustering (GC) </a:t>
            </a:r>
          </a:p>
          <a:p>
            <a:pPr lvl="1"/>
            <a:r>
              <a:rPr lang="en-US" b="1" i="1" dirty="0"/>
              <a:t>C</a:t>
            </a:r>
            <a:r>
              <a:rPr lang="en-US" b="1" i="1" dirty="0" smtClean="0"/>
              <a:t>osmic </a:t>
            </a:r>
            <a:r>
              <a:rPr lang="en-US" b="1" i="1" dirty="0"/>
              <a:t>history of structure </a:t>
            </a:r>
            <a:r>
              <a:rPr lang="en-US" b="1" i="1" dirty="0" smtClean="0"/>
              <a:t>formation</a:t>
            </a:r>
            <a:r>
              <a:rPr lang="en-US" dirty="0" smtClean="0"/>
              <a:t>: </a:t>
            </a:r>
          </a:p>
          <a:p>
            <a:pPr lvl="2"/>
            <a:r>
              <a:rPr lang="en-US" sz="2800" dirty="0" smtClean="0"/>
              <a:t>WL</a:t>
            </a:r>
            <a:r>
              <a:rPr lang="en-US" sz="2800" dirty="0"/>
              <a:t>, Redshift Space Distortion (RSD), Clusters of Galaxies (CL) 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Controlling systematic residuals to an unprecedented level of accuracy, impossible from the ground</a:t>
            </a:r>
            <a:endParaRPr lang="en-US" i="1" dirty="0" smtClean="0">
              <a:effectLst/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EC_Logo_10_White on Transparent_Si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6" y="25150"/>
            <a:ext cx="1489363" cy="13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30597" y="978150"/>
            <a:ext cx="1707999" cy="17081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Euclid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725" y="3276640"/>
            <a:ext cx="1707999" cy="1708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Ground Segment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0597" y="3274855"/>
            <a:ext cx="1707999" cy="1708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Teams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9526" y="3274855"/>
            <a:ext cx="1707999" cy="17081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Working Groups</a:t>
            </a:r>
            <a:endParaRPr lang="en-US" dirty="0"/>
          </a:p>
        </p:txBody>
      </p:sp>
      <p:cxnSp>
        <p:nvCxnSpPr>
          <p:cNvPr id="9" name="Elbow Connector 8"/>
          <p:cNvCxnSpPr>
            <a:stCxn id="4" idx="2"/>
            <a:endCxn id="5" idx="0"/>
          </p:cNvCxnSpPr>
          <p:nvPr/>
        </p:nvCxnSpPr>
        <p:spPr>
          <a:xfrm rot="5400000">
            <a:off x="2671473" y="1663515"/>
            <a:ext cx="590377" cy="2635872"/>
          </a:xfrm>
          <a:prstGeom prst="bentConnector3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5400000">
            <a:off x="3990301" y="2980559"/>
            <a:ext cx="588592" cy="127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2"/>
            <a:endCxn id="7" idx="0"/>
          </p:cNvCxnSpPr>
          <p:nvPr/>
        </p:nvCxnSpPr>
        <p:spPr>
          <a:xfrm rot="16200000" flipH="1">
            <a:off x="5219765" y="1751094"/>
            <a:ext cx="588592" cy="2458929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2168" y="5028551"/>
            <a:ext cx="267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processing,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Producing catalogues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Maps and raw statistics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32992" y="5028551"/>
            <a:ext cx="1636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uilding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Operating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60" y="5055965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Setting requirements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Science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Operations support</a:t>
            </a:r>
          </a:p>
        </p:txBody>
      </p:sp>
    </p:spTree>
    <p:extLst>
      <p:ext uri="{BB962C8B-B14F-4D97-AF65-F5344CB8AC3E}">
        <p14:creationId xmlns:p14="http://schemas.microsoft.com/office/powerpoint/2010/main" val="125986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5149"/>
            <a:ext cx="9144000" cy="6231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Euclid will require between 10</a:t>
            </a:r>
            <a:r>
              <a:rPr lang="en-US" baseline="30000" dirty="0" smtClean="0"/>
              <a:t>4</a:t>
            </a:r>
            <a:r>
              <a:rPr lang="en-US" dirty="0" smtClean="0"/>
              <a:t> to 10</a:t>
            </a:r>
            <a:r>
              <a:rPr lang="en-US" baseline="30000" dirty="0" smtClean="0"/>
              <a:t>6 </a:t>
            </a:r>
            <a:r>
              <a:rPr lang="en-US" dirty="0" smtClean="0"/>
              <a:t>n-body (or better hydrodynamical) simulations per cosmology</a:t>
            </a:r>
          </a:p>
          <a:p>
            <a:endParaRPr lang="en-US" baseline="30000" dirty="0" smtClean="0"/>
          </a:p>
          <a:p>
            <a:r>
              <a:rPr lang="en-US" dirty="0" smtClean="0"/>
              <a:t>Two reasons: </a:t>
            </a:r>
            <a:endParaRPr lang="en-US" dirty="0"/>
          </a:p>
          <a:p>
            <a:pPr lvl="1"/>
            <a:r>
              <a:rPr lang="en-US" dirty="0" smtClean="0"/>
              <a:t>1) What is the probability of our observations? </a:t>
            </a:r>
          </a:p>
          <a:p>
            <a:pPr lvl="1"/>
            <a:r>
              <a:rPr lang="en-US" dirty="0" smtClean="0"/>
              <a:t>Only one “collision”</a:t>
            </a:r>
          </a:p>
          <a:p>
            <a:pPr lvl="1"/>
            <a:r>
              <a:rPr lang="en-US" dirty="0" smtClean="0"/>
              <a:t>The error-on-the-error, “covariance”, needs to be estimated </a:t>
            </a:r>
            <a:r>
              <a:rPr lang="en-US" baseline="-25000" dirty="0" smtClean="0"/>
              <a:t>(Taylor, </a:t>
            </a:r>
            <a:r>
              <a:rPr lang="en-US" baseline="-25000" dirty="0" err="1" smtClean="0"/>
              <a:t>Joachimi</a:t>
            </a:r>
            <a:r>
              <a:rPr lang="en-US" baseline="-25000" dirty="0" smtClean="0"/>
              <a:t>, Kitching, 2014)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2) How structure changes when dark energy varies needs to be </a:t>
            </a:r>
            <a:r>
              <a:rPr lang="en-US" dirty="0" err="1" smtClean="0"/>
              <a:t>modelled</a:t>
            </a:r>
            <a:r>
              <a:rPr lang="en-US" dirty="0" smtClean="0"/>
              <a:t> </a:t>
            </a:r>
            <a:r>
              <a:rPr lang="en-US" baseline="-25000" dirty="0" smtClean="0"/>
              <a:t>(Kitching &amp; Taylor, 2010)</a:t>
            </a:r>
            <a:endParaRPr lang="en-US" baseline="-25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Sums: Pre-Launch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Space missions are not like ground-based telescopes </a:t>
            </a:r>
          </a:p>
          <a:p>
            <a:pPr lvl="1"/>
            <a:r>
              <a:rPr lang="en-US" dirty="0" smtClean="0"/>
              <a:t>Cannot tweak an instrument once it is millions of Km away in space</a:t>
            </a:r>
          </a:p>
          <a:p>
            <a:endParaRPr lang="en-US" dirty="0" smtClean="0"/>
          </a:p>
          <a:p>
            <a:r>
              <a:rPr lang="en-US" dirty="0" smtClean="0"/>
              <a:t>Before launch </a:t>
            </a:r>
            <a:r>
              <a:rPr lang="en-US" i="1" dirty="0" smtClean="0"/>
              <a:t>requirements </a:t>
            </a:r>
            <a:r>
              <a:rPr lang="en-US" dirty="0" smtClean="0"/>
              <a:t>need to be specified to a very high level of precision and accuracy </a:t>
            </a:r>
          </a:p>
          <a:p>
            <a:endParaRPr lang="en-US" dirty="0" smtClean="0"/>
          </a:p>
          <a:p>
            <a:r>
              <a:rPr lang="en-US" dirty="0" smtClean="0"/>
              <a:t>We need to compute expected error bars in order to design to survey optimally </a:t>
            </a:r>
          </a:p>
          <a:p>
            <a:endParaRPr lang="en-US" dirty="0"/>
          </a:p>
          <a:p>
            <a:r>
              <a:rPr lang="en-US" dirty="0" smtClean="0"/>
              <a:t>Example: we have recently created 10</a:t>
            </a:r>
            <a:r>
              <a:rPr lang="en-US" baseline="30000" dirty="0" smtClean="0"/>
              <a:t>14 </a:t>
            </a:r>
            <a:r>
              <a:rPr lang="en-US" dirty="0" smtClean="0"/>
              <a:t>galaxies (10,000 Euclid realizations) in order to set </a:t>
            </a:r>
            <a:r>
              <a:rPr lang="en-US" b="1" u="sng" dirty="0" smtClean="0"/>
              <a:t>one</a:t>
            </a:r>
            <a:r>
              <a:rPr lang="en-US" dirty="0" smtClean="0"/>
              <a:t> technical requirement on depth of the images</a:t>
            </a:r>
          </a:p>
          <a:p>
            <a:endParaRPr lang="en-US" baseline="30000" dirty="0"/>
          </a:p>
          <a:p>
            <a:r>
              <a:rPr lang="en-US" dirty="0"/>
              <a:t>There are hundreds of requirements to </a:t>
            </a:r>
            <a:r>
              <a:rPr lang="en-US" dirty="0" smtClean="0"/>
              <a:t>compute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671486" y="24964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0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Sums: Post-Launch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6209"/>
            <a:ext cx="8948347" cy="4867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launch need to sample cosmological parameter space </a:t>
            </a:r>
          </a:p>
          <a:p>
            <a:endParaRPr lang="en-US" dirty="0"/>
          </a:p>
          <a:p>
            <a:r>
              <a:rPr lang="en-US" dirty="0" smtClean="0"/>
              <a:t>Simple method </a:t>
            </a:r>
          </a:p>
          <a:p>
            <a:pPr lvl="1"/>
            <a:r>
              <a:rPr lang="en-US" dirty="0" smtClean="0"/>
              <a:t>~100’s free parameters </a:t>
            </a:r>
          </a:p>
          <a:p>
            <a:pPr lvl="1"/>
            <a:r>
              <a:rPr lang="en-US" dirty="0" smtClean="0"/>
              <a:t>Normal nested sampling methods appropriate </a:t>
            </a:r>
          </a:p>
          <a:p>
            <a:pPr lvl="1"/>
            <a:r>
              <a:rPr lang="en-US" dirty="0" smtClean="0"/>
              <a:t>Departmental-level HPC sufficient </a:t>
            </a:r>
          </a:p>
          <a:p>
            <a:endParaRPr lang="en-US" dirty="0"/>
          </a:p>
          <a:p>
            <a:r>
              <a:rPr lang="en-US" dirty="0" smtClean="0"/>
              <a:t>More complex approaches, e.g. Bayesian Hierarchical modeling </a:t>
            </a:r>
          </a:p>
          <a:p>
            <a:pPr lvl="1"/>
            <a:r>
              <a:rPr lang="en-US" dirty="0" smtClean="0"/>
              <a:t>1000s, 10000s free parameters</a:t>
            </a:r>
          </a:p>
          <a:p>
            <a:pPr lvl="1"/>
            <a:r>
              <a:rPr lang="en-US" dirty="0" smtClean="0"/>
              <a:t>National-level HPC required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Total</a:t>
            </a:r>
            <a:r>
              <a:rPr lang="en-US" dirty="0" smtClean="0"/>
              <a:t> Science CPU Requirements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5499"/>
            <a:ext cx="9144001" cy="5960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398948" y="2193339"/>
            <a:ext cx="3167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Millions of Core Hours per year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936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PhD themes </a:t>
            </a:r>
          </a:p>
          <a:p>
            <a:pPr lvl="1"/>
            <a:r>
              <a:rPr lang="en-US" dirty="0" smtClean="0"/>
              <a:t>Both very complimentary between UCL and </a:t>
            </a:r>
            <a:r>
              <a:rPr lang="en-US" dirty="0" err="1" smtClean="0"/>
              <a:t>Saclay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Already excellent synergies within the Euclid project</a:t>
            </a:r>
          </a:p>
          <a:p>
            <a:pPr lvl="1"/>
            <a:r>
              <a:rPr lang="en-US" dirty="0" smtClean="0"/>
              <a:t>ITN brings big data and machine learning expertise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8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PhD Theme Proposal</a:t>
            </a:r>
          </a:p>
          <a:p>
            <a:endParaRPr lang="en-US" dirty="0"/>
          </a:p>
          <a:p>
            <a:pPr lvl="1"/>
            <a:r>
              <a:rPr lang="en-US" dirty="0" smtClean="0"/>
              <a:t>1) </a:t>
            </a:r>
            <a:r>
              <a:rPr lang="en-US" b="1" dirty="0" smtClean="0"/>
              <a:t>3D Data compression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Large amount of data</a:t>
            </a:r>
          </a:p>
          <a:p>
            <a:pPr lvl="2"/>
            <a:r>
              <a:rPr lang="en-US" dirty="0" smtClean="0"/>
              <a:t>Need efficient storage schemes, and lossless compression</a:t>
            </a:r>
          </a:p>
          <a:p>
            <a:pPr lvl="2"/>
            <a:r>
              <a:rPr lang="en-US" dirty="0" smtClean="0"/>
              <a:t>Compressed sensing and sparse estimators </a:t>
            </a:r>
          </a:p>
          <a:p>
            <a:pPr lvl="2"/>
            <a:r>
              <a:rPr lang="en-US" dirty="0" smtClean="0"/>
              <a:t>In spin-weight SO(3) geometries (ball geometries), </a:t>
            </a:r>
          </a:p>
        </p:txBody>
      </p:sp>
    </p:spTree>
    <p:extLst>
      <p:ext uri="{BB962C8B-B14F-4D97-AF65-F5344CB8AC3E}">
        <p14:creationId xmlns:p14="http://schemas.microsoft.com/office/powerpoint/2010/main" val="291807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497</Words>
  <Application>Microsoft Macintosh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Euclid Big Data Opportunities</vt:lpstr>
      <vt:lpstr>What is Euclid ?</vt:lpstr>
      <vt:lpstr>PowerPoint Presentation</vt:lpstr>
      <vt:lpstr>Big Sims</vt:lpstr>
      <vt:lpstr>Big Sums: Pre-Launch </vt:lpstr>
      <vt:lpstr>Big Sums: Post-Launch </vt:lpstr>
      <vt:lpstr>Total Science CPU Requirements 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Kitching</dc:creator>
  <cp:lastModifiedBy>Thomas Kitching</cp:lastModifiedBy>
  <cp:revision>170</cp:revision>
  <cp:lastPrinted>2014-06-13T09:27:02Z</cp:lastPrinted>
  <dcterms:created xsi:type="dcterms:W3CDTF">2014-06-09T09:47:01Z</dcterms:created>
  <dcterms:modified xsi:type="dcterms:W3CDTF">2015-11-24T11:26:14Z</dcterms:modified>
</cp:coreProperties>
</file>