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56" r:id="rId2"/>
    <p:sldId id="277" r:id="rId3"/>
    <p:sldId id="284" r:id="rId4"/>
    <p:sldId id="287" r:id="rId5"/>
    <p:sldId id="288"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9" autoAdjust="0"/>
    <p:restoredTop sz="94660"/>
  </p:normalViewPr>
  <p:slideViewPr>
    <p:cSldViewPr>
      <p:cViewPr varScale="1">
        <p:scale>
          <a:sx n="67" d="100"/>
          <a:sy n="67" d="100"/>
        </p:scale>
        <p:origin x="-798" y="-108"/>
      </p:cViewPr>
      <p:guideLst>
        <p:guide orient="horz" pos="2160"/>
        <p:guide pos="2880"/>
      </p:guideLst>
    </p:cSldViewPr>
  </p:slideViewPr>
  <p:notesTextViewPr>
    <p:cViewPr>
      <p:scale>
        <a:sx n="1" d="1"/>
        <a:sy n="1" d="1"/>
      </p:scale>
      <p:origin x="0" y="0"/>
    </p:cViewPr>
  </p:notesTextViewPr>
  <p:gridSpacing cx="184319863" cy="184319863"/>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atlas\ftk\services\T_measurements_12.11.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atlas\ftk\services\T_measurements_12.11.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it-IT" sz="1400" baseline="0">
                <a:latin typeface="+mj-lt"/>
              </a:rPr>
              <a:t>Two fan units displaced by 22 mm</a:t>
            </a:r>
          </a:p>
        </c:rich>
      </c:tx>
      <c:layout/>
    </c:title>
    <c:plotArea>
      <c:layout/>
      <c:lineChart>
        <c:grouping val="standard"/>
        <c:ser>
          <c:idx val="0"/>
          <c:order val="0"/>
          <c:tx>
            <c:strRef>
              <c:f>'12.11.2015'!$B$15</c:f>
              <c:strCache>
                <c:ptCount val="1"/>
                <c:pt idx="0">
                  <c:v>Slot 10</c:v>
                </c:pt>
              </c:strCache>
            </c:strRef>
          </c:tx>
          <c:cat>
            <c:strRef>
              <c:f>'12.11.2015'!$A$16:$A$27</c:f>
              <c:strCache>
                <c:ptCount val="12"/>
                <c:pt idx="0">
                  <c:v>FL TOP</c:v>
                </c:pt>
                <c:pt idx="1">
                  <c:v>FC TOP</c:v>
                </c:pt>
                <c:pt idx="2">
                  <c:v>RC TOP</c:v>
                </c:pt>
                <c:pt idx="3">
                  <c:v>RR TOP</c:v>
                </c:pt>
                <c:pt idx="4">
                  <c:v>ML TOP</c:v>
                </c:pt>
                <c:pt idx="5">
                  <c:v>MR TOP</c:v>
                </c:pt>
                <c:pt idx="6">
                  <c:v>FL BOT</c:v>
                </c:pt>
                <c:pt idx="7">
                  <c:v>FC BOT </c:v>
                </c:pt>
                <c:pt idx="8">
                  <c:v>RC BOT</c:v>
                </c:pt>
                <c:pt idx="9">
                  <c:v>RR BOT</c:v>
                </c:pt>
                <c:pt idx="10">
                  <c:v>ML BOT</c:v>
                </c:pt>
                <c:pt idx="11">
                  <c:v>MR BOT</c:v>
                </c:pt>
              </c:strCache>
            </c:strRef>
          </c:cat>
          <c:val>
            <c:numRef>
              <c:f>'12.11.2015'!$B$16:$B$27</c:f>
              <c:numCache>
                <c:formatCode>0.0</c:formatCode>
                <c:ptCount val="12"/>
                <c:pt idx="0">
                  <c:v>53.9</c:v>
                </c:pt>
                <c:pt idx="1">
                  <c:v>64.7</c:v>
                </c:pt>
                <c:pt idx="2">
                  <c:v>44.3</c:v>
                </c:pt>
                <c:pt idx="3">
                  <c:v>39.9</c:v>
                </c:pt>
                <c:pt idx="4">
                  <c:v>51.9</c:v>
                </c:pt>
                <c:pt idx="5">
                  <c:v>30.7</c:v>
                </c:pt>
                <c:pt idx="6">
                  <c:v>39.9</c:v>
                </c:pt>
                <c:pt idx="8">
                  <c:v>30.9</c:v>
                </c:pt>
                <c:pt idx="9">
                  <c:v>29.2</c:v>
                </c:pt>
                <c:pt idx="10">
                  <c:v>32.200000000000003</c:v>
                </c:pt>
                <c:pt idx="11">
                  <c:v>27.9</c:v>
                </c:pt>
              </c:numCache>
            </c:numRef>
          </c:val>
        </c:ser>
        <c:marker val="1"/>
        <c:axId val="106854272"/>
        <c:axId val="107131264"/>
      </c:lineChart>
      <c:catAx>
        <c:axId val="106854272"/>
        <c:scaling>
          <c:orientation val="minMax"/>
        </c:scaling>
        <c:axPos val="b"/>
        <c:title>
          <c:tx>
            <c:rich>
              <a:bodyPr/>
              <a:lstStyle/>
              <a:p>
                <a:pPr>
                  <a:defRPr/>
                </a:pPr>
                <a:r>
                  <a:rPr lang="en-US"/>
                  <a:t>Position</a:t>
                </a:r>
              </a:p>
            </c:rich>
          </c:tx>
          <c:layout>
            <c:manualLayout>
              <c:xMode val="edge"/>
              <c:yMode val="edge"/>
              <c:x val="0.4225560525174773"/>
              <c:y val="0.886663574531665"/>
            </c:manualLayout>
          </c:layout>
        </c:title>
        <c:numFmt formatCode="@" sourceLinked="1"/>
        <c:tickLblPos val="nextTo"/>
        <c:crossAx val="107131264"/>
        <c:crosses val="autoZero"/>
        <c:auto val="1"/>
        <c:lblAlgn val="ctr"/>
        <c:lblOffset val="100"/>
      </c:catAx>
      <c:valAx>
        <c:axId val="107131264"/>
        <c:scaling>
          <c:orientation val="minMax"/>
          <c:min val="20"/>
        </c:scaling>
        <c:axPos val="l"/>
        <c:majorGridlines/>
        <c:title>
          <c:tx>
            <c:rich>
              <a:bodyPr rot="0" vert="horz"/>
              <a:lstStyle/>
              <a:p>
                <a:pPr>
                  <a:defRPr/>
                </a:pPr>
                <a:r>
                  <a:rPr lang="en-US"/>
                  <a:t>°C</a:t>
                </a:r>
              </a:p>
            </c:rich>
          </c:tx>
          <c:layout/>
        </c:title>
        <c:numFmt formatCode="0.0" sourceLinked="1"/>
        <c:tickLblPos val="nextTo"/>
        <c:crossAx val="106854272"/>
        <c:crosses val="autoZero"/>
        <c:crossBetween val="between"/>
      </c:valAx>
    </c:plotArea>
    <c:legend>
      <c:legendPos val="r"/>
      <c:layout/>
    </c:legend>
    <c:plotVisOnly val="1"/>
    <c:dispBlanksAs val="span"/>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sz="1400" baseline="0">
                <a:latin typeface="+mj-lt"/>
              </a:rPr>
              <a:t>Two fan units  without displacement</a:t>
            </a:r>
          </a:p>
        </c:rich>
      </c:tx>
      <c:layout/>
    </c:title>
    <c:plotArea>
      <c:layout/>
      <c:lineChart>
        <c:grouping val="standard"/>
        <c:ser>
          <c:idx val="0"/>
          <c:order val="0"/>
          <c:tx>
            <c:strRef>
              <c:f>'12.11.2015'!$B$46</c:f>
              <c:strCache>
                <c:ptCount val="1"/>
                <c:pt idx="0">
                  <c:v>Slot 10</c:v>
                </c:pt>
              </c:strCache>
            </c:strRef>
          </c:tx>
          <c:cat>
            <c:strRef>
              <c:f>'12.11.2015'!$A$47:$A$58</c:f>
              <c:strCache>
                <c:ptCount val="12"/>
                <c:pt idx="0">
                  <c:v>FL TOP</c:v>
                </c:pt>
                <c:pt idx="1">
                  <c:v>FC TOP</c:v>
                </c:pt>
                <c:pt idx="2">
                  <c:v>RC TOP</c:v>
                </c:pt>
                <c:pt idx="3">
                  <c:v>RR TOP</c:v>
                </c:pt>
                <c:pt idx="4">
                  <c:v>ML TOP</c:v>
                </c:pt>
                <c:pt idx="5">
                  <c:v>MR TOP</c:v>
                </c:pt>
                <c:pt idx="6">
                  <c:v>FL BOT</c:v>
                </c:pt>
                <c:pt idx="7">
                  <c:v>FC BOT </c:v>
                </c:pt>
                <c:pt idx="8">
                  <c:v>RC BOT</c:v>
                </c:pt>
                <c:pt idx="9">
                  <c:v>RR BOT</c:v>
                </c:pt>
                <c:pt idx="10">
                  <c:v>ML BOT</c:v>
                </c:pt>
                <c:pt idx="11">
                  <c:v>MR BOT</c:v>
                </c:pt>
              </c:strCache>
            </c:strRef>
          </c:cat>
          <c:val>
            <c:numRef>
              <c:f>'12.11.2015'!$B$47:$B$58</c:f>
              <c:numCache>
                <c:formatCode>0.0</c:formatCode>
                <c:ptCount val="12"/>
                <c:pt idx="0">
                  <c:v>52.8</c:v>
                </c:pt>
                <c:pt idx="1">
                  <c:v>58.8</c:v>
                </c:pt>
                <c:pt idx="2">
                  <c:v>40.1</c:v>
                </c:pt>
                <c:pt idx="3">
                  <c:v>39.700000000000003</c:v>
                </c:pt>
                <c:pt idx="4">
                  <c:v>51</c:v>
                </c:pt>
                <c:pt idx="5">
                  <c:v>29.5</c:v>
                </c:pt>
                <c:pt idx="6">
                  <c:v>42.5</c:v>
                </c:pt>
                <c:pt idx="8">
                  <c:v>28.5</c:v>
                </c:pt>
                <c:pt idx="9">
                  <c:v>29.1</c:v>
                </c:pt>
                <c:pt idx="10">
                  <c:v>33.300000000000011</c:v>
                </c:pt>
                <c:pt idx="11">
                  <c:v>27.9</c:v>
                </c:pt>
              </c:numCache>
            </c:numRef>
          </c:val>
        </c:ser>
        <c:marker val="1"/>
        <c:axId val="107577728"/>
        <c:axId val="107579648"/>
      </c:lineChart>
      <c:catAx>
        <c:axId val="107577728"/>
        <c:scaling>
          <c:orientation val="minMax"/>
        </c:scaling>
        <c:axPos val="b"/>
        <c:title>
          <c:tx>
            <c:rich>
              <a:bodyPr/>
              <a:lstStyle/>
              <a:p>
                <a:pPr>
                  <a:defRPr/>
                </a:pPr>
                <a:r>
                  <a:rPr lang="en-US"/>
                  <a:t>Position</a:t>
                </a:r>
              </a:p>
            </c:rich>
          </c:tx>
          <c:layout>
            <c:manualLayout>
              <c:xMode val="edge"/>
              <c:yMode val="edge"/>
              <c:x val="0.4225560525174773"/>
              <c:y val="0.88666357453166456"/>
            </c:manualLayout>
          </c:layout>
        </c:title>
        <c:numFmt formatCode="@" sourceLinked="1"/>
        <c:tickLblPos val="nextTo"/>
        <c:crossAx val="107579648"/>
        <c:crosses val="autoZero"/>
        <c:auto val="1"/>
        <c:lblAlgn val="ctr"/>
        <c:lblOffset val="100"/>
      </c:catAx>
      <c:valAx>
        <c:axId val="107579648"/>
        <c:scaling>
          <c:orientation val="minMax"/>
          <c:min val="20"/>
        </c:scaling>
        <c:axPos val="l"/>
        <c:majorGridlines/>
        <c:title>
          <c:tx>
            <c:rich>
              <a:bodyPr rot="0" vert="horz"/>
              <a:lstStyle/>
              <a:p>
                <a:pPr>
                  <a:defRPr/>
                </a:pPr>
                <a:r>
                  <a:rPr lang="en-US"/>
                  <a:t>°C</a:t>
                </a:r>
              </a:p>
            </c:rich>
          </c:tx>
          <c:layout/>
        </c:title>
        <c:numFmt formatCode="0.0" sourceLinked="1"/>
        <c:tickLblPos val="nextTo"/>
        <c:crossAx val="107577728"/>
        <c:crosses val="autoZero"/>
        <c:crossBetween val="between"/>
      </c:valAx>
    </c:plotArea>
    <c:legend>
      <c:legendPos val="r"/>
      <c:layout/>
    </c:legend>
    <c:plotVisOnly val="1"/>
    <c:dispBlanksAs val="span"/>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0B697-0A59-4DAC-AE78-2F97AB7F4CE1}" type="datetimeFigureOut">
              <a:rPr lang="it-IT" smtClean="0"/>
              <a:pPr/>
              <a:t>27/11/2015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0F64D-1C2B-4F4A-966B-32AF7C155DAE}" type="slidenum">
              <a:rPr lang="it-IT" smtClean="0"/>
              <a:pPr/>
              <a:t>‹N›</a:t>
            </a:fld>
            <a:endParaRPr lang="it-IT"/>
          </a:p>
        </p:txBody>
      </p:sp>
    </p:spTree>
    <p:extLst>
      <p:ext uri="{BB962C8B-B14F-4D97-AF65-F5344CB8AC3E}">
        <p14:creationId xmlns="" xmlns:p14="http://schemas.microsoft.com/office/powerpoint/2010/main" val="405480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20F64D-1C2B-4F4A-966B-32AF7C155DAE}" type="slidenum">
              <a:rPr lang="it-IT" smtClean="0"/>
              <a:pPr/>
              <a:t>1</a:t>
            </a:fld>
            <a:endParaRPr lang="it-IT"/>
          </a:p>
        </p:txBody>
      </p:sp>
    </p:spTree>
    <p:extLst>
      <p:ext uri="{BB962C8B-B14F-4D97-AF65-F5344CB8AC3E}">
        <p14:creationId xmlns="" xmlns:p14="http://schemas.microsoft.com/office/powerpoint/2010/main" val="401722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smtClean="0"/>
              <a:t>27/11/2015</a:t>
            </a:r>
            <a:endParaRPr lang="it-IT"/>
          </a:p>
        </p:txBody>
      </p:sp>
      <p:sp>
        <p:nvSpPr>
          <p:cNvPr id="5" name="Footer Placeholder 4"/>
          <p:cNvSpPr>
            <a:spLocks noGrp="1"/>
          </p:cNvSpPr>
          <p:nvPr>
            <p:ph type="ftr" sz="quarter" idx="11"/>
          </p:nvPr>
        </p:nvSpPr>
        <p:spPr/>
        <p:txBody>
          <a:bodyPr/>
          <a:lstStyle/>
          <a:p>
            <a:r>
              <a:rPr lang="en-US" smtClean="0"/>
              <a:t>FTK Italy meeting - A. Lanza</a:t>
            </a:r>
            <a:endParaRPr lang="it-IT"/>
          </a:p>
        </p:txBody>
      </p:sp>
      <p:sp>
        <p:nvSpPr>
          <p:cNvPr id="6" name="Slide Number Placeholder 5"/>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240771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it-IT" smtClean="0"/>
              <a:t>27/11/2015</a:t>
            </a:r>
            <a:endParaRPr lang="it-IT"/>
          </a:p>
        </p:txBody>
      </p:sp>
      <p:sp>
        <p:nvSpPr>
          <p:cNvPr id="5" name="Footer Placeholder 4"/>
          <p:cNvSpPr>
            <a:spLocks noGrp="1"/>
          </p:cNvSpPr>
          <p:nvPr>
            <p:ph type="ftr" sz="quarter" idx="11"/>
          </p:nvPr>
        </p:nvSpPr>
        <p:spPr/>
        <p:txBody>
          <a:bodyPr/>
          <a:lstStyle/>
          <a:p>
            <a:r>
              <a:rPr lang="en-US" smtClean="0"/>
              <a:t>FTK Italy meeting - A. Lanza</a:t>
            </a:r>
            <a:endParaRPr lang="it-IT"/>
          </a:p>
        </p:txBody>
      </p:sp>
      <p:sp>
        <p:nvSpPr>
          <p:cNvPr id="6" name="Slide Number Placeholder 5"/>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330454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it-IT" smtClean="0"/>
              <a:t>27/11/2015</a:t>
            </a:r>
            <a:endParaRPr lang="it-IT"/>
          </a:p>
        </p:txBody>
      </p:sp>
      <p:sp>
        <p:nvSpPr>
          <p:cNvPr id="5" name="Footer Placeholder 4"/>
          <p:cNvSpPr>
            <a:spLocks noGrp="1"/>
          </p:cNvSpPr>
          <p:nvPr>
            <p:ph type="ftr" sz="quarter" idx="11"/>
          </p:nvPr>
        </p:nvSpPr>
        <p:spPr/>
        <p:txBody>
          <a:bodyPr/>
          <a:lstStyle/>
          <a:p>
            <a:r>
              <a:rPr lang="en-US" smtClean="0"/>
              <a:t>FTK Italy meeting - A. Lanza</a:t>
            </a:r>
            <a:endParaRPr lang="it-IT"/>
          </a:p>
        </p:txBody>
      </p:sp>
      <p:sp>
        <p:nvSpPr>
          <p:cNvPr id="6" name="Slide Number Placeholder 5"/>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257099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it-IT" smtClean="0"/>
              <a:t>27/11/2015</a:t>
            </a:r>
            <a:endParaRPr lang="it-IT"/>
          </a:p>
        </p:txBody>
      </p:sp>
      <p:sp>
        <p:nvSpPr>
          <p:cNvPr id="5" name="Footer Placeholder 4"/>
          <p:cNvSpPr>
            <a:spLocks noGrp="1"/>
          </p:cNvSpPr>
          <p:nvPr>
            <p:ph type="ftr" sz="quarter" idx="11"/>
          </p:nvPr>
        </p:nvSpPr>
        <p:spPr/>
        <p:txBody>
          <a:bodyPr/>
          <a:lstStyle/>
          <a:p>
            <a:r>
              <a:rPr lang="en-US" smtClean="0"/>
              <a:t>FTK Italy meeting - A. Lanza</a:t>
            </a:r>
            <a:endParaRPr lang="it-IT"/>
          </a:p>
        </p:txBody>
      </p:sp>
      <p:sp>
        <p:nvSpPr>
          <p:cNvPr id="6" name="Slide Number Placeholder 5"/>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141974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r>
              <a:rPr lang="it-IT" smtClean="0"/>
              <a:t>27/11/2015</a:t>
            </a:r>
            <a:endParaRPr lang="it-IT"/>
          </a:p>
        </p:txBody>
      </p:sp>
      <p:sp>
        <p:nvSpPr>
          <p:cNvPr id="5" name="Footer Placeholder 4"/>
          <p:cNvSpPr>
            <a:spLocks noGrp="1"/>
          </p:cNvSpPr>
          <p:nvPr>
            <p:ph type="ftr" sz="quarter" idx="11"/>
          </p:nvPr>
        </p:nvSpPr>
        <p:spPr/>
        <p:txBody>
          <a:bodyPr/>
          <a:lstStyle/>
          <a:p>
            <a:r>
              <a:rPr lang="en-US" smtClean="0"/>
              <a:t>FTK Italy meeting - A. Lanza</a:t>
            </a:r>
            <a:endParaRPr lang="it-IT"/>
          </a:p>
        </p:txBody>
      </p:sp>
      <p:sp>
        <p:nvSpPr>
          <p:cNvPr id="6" name="Slide Number Placeholder 5"/>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167477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r>
              <a:rPr lang="it-IT" smtClean="0"/>
              <a:t>27/11/2015</a:t>
            </a:r>
            <a:endParaRPr lang="it-IT"/>
          </a:p>
        </p:txBody>
      </p:sp>
      <p:sp>
        <p:nvSpPr>
          <p:cNvPr id="6" name="Footer Placeholder 5"/>
          <p:cNvSpPr>
            <a:spLocks noGrp="1"/>
          </p:cNvSpPr>
          <p:nvPr>
            <p:ph type="ftr" sz="quarter" idx="11"/>
          </p:nvPr>
        </p:nvSpPr>
        <p:spPr/>
        <p:txBody>
          <a:bodyPr/>
          <a:lstStyle/>
          <a:p>
            <a:r>
              <a:rPr lang="en-US" smtClean="0"/>
              <a:t>FTK Italy meeting - A. Lanza</a:t>
            </a:r>
            <a:endParaRPr lang="it-IT"/>
          </a:p>
        </p:txBody>
      </p:sp>
      <p:sp>
        <p:nvSpPr>
          <p:cNvPr id="7" name="Slide Number Placeholder 6"/>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246674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r>
              <a:rPr lang="it-IT" smtClean="0"/>
              <a:t>27/11/2015</a:t>
            </a:r>
            <a:endParaRPr lang="it-IT"/>
          </a:p>
        </p:txBody>
      </p:sp>
      <p:sp>
        <p:nvSpPr>
          <p:cNvPr id="8" name="Footer Placeholder 7"/>
          <p:cNvSpPr>
            <a:spLocks noGrp="1"/>
          </p:cNvSpPr>
          <p:nvPr>
            <p:ph type="ftr" sz="quarter" idx="11"/>
          </p:nvPr>
        </p:nvSpPr>
        <p:spPr/>
        <p:txBody>
          <a:bodyPr/>
          <a:lstStyle/>
          <a:p>
            <a:r>
              <a:rPr lang="en-US" smtClean="0"/>
              <a:t>FTK Italy meeting - A. Lanza</a:t>
            </a:r>
            <a:endParaRPr lang="it-IT"/>
          </a:p>
        </p:txBody>
      </p:sp>
      <p:sp>
        <p:nvSpPr>
          <p:cNvPr id="9" name="Slide Number Placeholder 8"/>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233008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r>
              <a:rPr lang="it-IT" smtClean="0"/>
              <a:t>27/11/2015</a:t>
            </a:r>
            <a:endParaRPr lang="it-IT"/>
          </a:p>
        </p:txBody>
      </p:sp>
      <p:sp>
        <p:nvSpPr>
          <p:cNvPr id="4" name="Footer Placeholder 3"/>
          <p:cNvSpPr>
            <a:spLocks noGrp="1"/>
          </p:cNvSpPr>
          <p:nvPr>
            <p:ph type="ftr" sz="quarter" idx="11"/>
          </p:nvPr>
        </p:nvSpPr>
        <p:spPr/>
        <p:txBody>
          <a:bodyPr/>
          <a:lstStyle/>
          <a:p>
            <a:r>
              <a:rPr lang="en-US" smtClean="0"/>
              <a:t>FTK Italy meeting - A. Lanza</a:t>
            </a:r>
            <a:endParaRPr lang="it-IT"/>
          </a:p>
        </p:txBody>
      </p:sp>
      <p:sp>
        <p:nvSpPr>
          <p:cNvPr id="5" name="Slide Number Placeholder 4"/>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379992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27/11/2015</a:t>
            </a:r>
            <a:endParaRPr lang="it-IT"/>
          </a:p>
        </p:txBody>
      </p:sp>
      <p:sp>
        <p:nvSpPr>
          <p:cNvPr id="3" name="Footer Placeholder 2"/>
          <p:cNvSpPr>
            <a:spLocks noGrp="1"/>
          </p:cNvSpPr>
          <p:nvPr>
            <p:ph type="ftr" sz="quarter" idx="11"/>
          </p:nvPr>
        </p:nvSpPr>
        <p:spPr/>
        <p:txBody>
          <a:bodyPr/>
          <a:lstStyle/>
          <a:p>
            <a:r>
              <a:rPr lang="en-US" smtClean="0"/>
              <a:t>FTK Italy meeting - A. Lanza</a:t>
            </a:r>
            <a:endParaRPr lang="it-IT"/>
          </a:p>
        </p:txBody>
      </p:sp>
      <p:sp>
        <p:nvSpPr>
          <p:cNvPr id="4" name="Slide Number Placeholder 3"/>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295530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27/11/2015</a:t>
            </a:r>
            <a:endParaRPr lang="it-IT"/>
          </a:p>
        </p:txBody>
      </p:sp>
      <p:sp>
        <p:nvSpPr>
          <p:cNvPr id="6" name="Footer Placeholder 5"/>
          <p:cNvSpPr>
            <a:spLocks noGrp="1"/>
          </p:cNvSpPr>
          <p:nvPr>
            <p:ph type="ftr" sz="quarter" idx="11"/>
          </p:nvPr>
        </p:nvSpPr>
        <p:spPr/>
        <p:txBody>
          <a:bodyPr/>
          <a:lstStyle/>
          <a:p>
            <a:r>
              <a:rPr lang="en-US" smtClean="0"/>
              <a:t>FTK Italy meeting - A. Lanza</a:t>
            </a:r>
            <a:endParaRPr lang="it-IT"/>
          </a:p>
        </p:txBody>
      </p:sp>
      <p:sp>
        <p:nvSpPr>
          <p:cNvPr id="7" name="Slide Number Placeholder 6"/>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325079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27/11/2015</a:t>
            </a:r>
            <a:endParaRPr lang="it-IT"/>
          </a:p>
        </p:txBody>
      </p:sp>
      <p:sp>
        <p:nvSpPr>
          <p:cNvPr id="6" name="Footer Placeholder 5"/>
          <p:cNvSpPr>
            <a:spLocks noGrp="1"/>
          </p:cNvSpPr>
          <p:nvPr>
            <p:ph type="ftr" sz="quarter" idx="11"/>
          </p:nvPr>
        </p:nvSpPr>
        <p:spPr/>
        <p:txBody>
          <a:bodyPr/>
          <a:lstStyle/>
          <a:p>
            <a:r>
              <a:rPr lang="en-US" smtClean="0"/>
              <a:t>FTK Italy meeting - A. Lanza</a:t>
            </a:r>
            <a:endParaRPr lang="it-IT"/>
          </a:p>
        </p:txBody>
      </p:sp>
      <p:sp>
        <p:nvSpPr>
          <p:cNvPr id="7" name="Slide Number Placeholder 6"/>
          <p:cNvSpPr>
            <a:spLocks noGrp="1"/>
          </p:cNvSpPr>
          <p:nvPr>
            <p:ph type="sldNum" sz="quarter" idx="12"/>
          </p:nvPr>
        </p:nvSpPr>
        <p:spPr/>
        <p:txBody>
          <a:body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22665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27/11/2015</a:t>
            </a:r>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FTK Italy meeting - A. Lanza</a:t>
            </a:r>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BB0E1-66C7-42E1-88F8-AB19D86C2A6A}" type="slidenum">
              <a:rPr lang="it-IT" smtClean="0"/>
              <a:pPr/>
              <a:t>‹N›</a:t>
            </a:fld>
            <a:endParaRPr lang="it-IT"/>
          </a:p>
        </p:txBody>
      </p:sp>
    </p:spTree>
    <p:extLst>
      <p:ext uri="{BB962C8B-B14F-4D97-AF65-F5344CB8AC3E}">
        <p14:creationId xmlns="" xmlns:p14="http://schemas.microsoft.com/office/powerpoint/2010/main" val="4069222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2000" y="1629000"/>
            <a:ext cx="7920000" cy="2880000"/>
          </a:xfrm>
        </p:spPr>
        <p:txBody>
          <a:bodyPr>
            <a:normAutofit fontScale="90000"/>
          </a:bodyPr>
          <a:lstStyle/>
          <a:p>
            <a:pPr>
              <a:lnSpc>
                <a:spcPct val="100000"/>
              </a:lnSpc>
            </a:pPr>
            <a:r>
              <a:rPr lang="it-IT" b="1" dirty="0" smtClean="0"/>
              <a:t/>
            </a:r>
            <a:br>
              <a:rPr lang="it-IT" b="1" dirty="0" smtClean="0"/>
            </a:br>
            <a:r>
              <a:rPr lang="it-IT" sz="4900" b="1" dirty="0" smtClean="0"/>
              <a:t> News on FTK </a:t>
            </a:r>
            <a:r>
              <a:rPr lang="it-IT" sz="4900" b="1" dirty="0" err="1" smtClean="0"/>
              <a:t>rack</a:t>
            </a:r>
            <a:r>
              <a:rPr lang="it-IT" sz="4900" b="1" dirty="0" smtClean="0"/>
              <a:t> </a:t>
            </a:r>
            <a:r>
              <a:rPr lang="it-IT" sz="4900" b="1" dirty="0" err="1" smtClean="0"/>
              <a:t>infrastructure</a:t>
            </a:r>
            <a:r>
              <a:rPr lang="it-IT" sz="4900" b="1" dirty="0" smtClean="0"/>
              <a:t>  </a:t>
            </a:r>
            <a:r>
              <a:rPr lang="it-IT" b="1" dirty="0" smtClean="0"/>
              <a:t/>
            </a:r>
            <a:br>
              <a:rPr lang="it-IT" b="1" dirty="0" smtClean="0"/>
            </a:br>
            <a:r>
              <a:rPr lang="it-IT" sz="2200" b="1" dirty="0" smtClean="0"/>
              <a:t> </a:t>
            </a:r>
            <a:r>
              <a:rPr lang="it-IT" b="1" dirty="0" smtClean="0"/>
              <a:t/>
            </a:r>
            <a:br>
              <a:rPr lang="it-IT" b="1" dirty="0" smtClean="0"/>
            </a:br>
            <a:r>
              <a:rPr lang="it-IT" sz="3100" b="1" dirty="0" smtClean="0"/>
              <a:t>A. Lanza – INFN Pavia</a:t>
            </a:r>
            <a:r>
              <a:rPr lang="it-IT" sz="4000" b="1" dirty="0" smtClean="0"/>
              <a:t/>
            </a:r>
            <a:br>
              <a:rPr lang="it-IT" sz="4000" b="1" dirty="0" smtClean="0"/>
            </a:br>
            <a:r>
              <a:rPr lang="it-IT" sz="4000" b="1" dirty="0" smtClean="0"/>
              <a:t> </a:t>
            </a:r>
            <a:br>
              <a:rPr lang="it-IT" sz="4000" b="1" dirty="0" smtClean="0"/>
            </a:br>
            <a:r>
              <a:rPr lang="it-IT" sz="2200" b="1" dirty="0" smtClean="0"/>
              <a:t>FTK Italy meeting – 27.11.2015</a:t>
            </a:r>
            <a:endParaRPr lang="it-IT" b="1" dirty="0"/>
          </a:p>
        </p:txBody>
      </p:sp>
    </p:spTree>
    <p:extLst>
      <p:ext uri="{BB962C8B-B14F-4D97-AF65-F5344CB8AC3E}">
        <p14:creationId xmlns="" xmlns:p14="http://schemas.microsoft.com/office/powerpoint/2010/main" val="425808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6309000"/>
            <a:ext cx="9144000" cy="549000"/>
          </a:xfrm>
          <a:prstGeom prst="rect">
            <a:avLst/>
          </a:prstGeom>
          <a:gradFill flip="none" rotWithShape="1">
            <a:gsLst>
              <a:gs pos="0">
                <a:srgbClr val="FFC000"/>
              </a:gs>
              <a:gs pos="64999">
                <a:srgbClr val="F0EBD5"/>
              </a:gs>
              <a:gs pos="100000">
                <a:srgbClr val="D1C39F"/>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0"/>
            <a:ext cx="9144000" cy="729000"/>
          </a:xfrm>
          <a:prstGeom prst="rect">
            <a:avLst/>
          </a:prstGeom>
          <a:gradFill flip="none" rotWithShape="1">
            <a:gsLst>
              <a:gs pos="0">
                <a:srgbClr val="92D050"/>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612000" y="0"/>
            <a:ext cx="7886700" cy="723873"/>
          </a:xfrm>
        </p:spPr>
        <p:txBody>
          <a:bodyPr>
            <a:normAutofit/>
          </a:bodyPr>
          <a:lstStyle/>
          <a:p>
            <a:pPr algn="ctr"/>
            <a:r>
              <a:rPr lang="it-IT" sz="3600" b="1" dirty="0" smtClean="0">
                <a:latin typeface="+mn-lt"/>
              </a:rPr>
              <a:t>Status of the </a:t>
            </a:r>
            <a:r>
              <a:rPr lang="it-IT" sz="3600" b="1" dirty="0" err="1" smtClean="0">
                <a:latin typeface="+mn-lt"/>
              </a:rPr>
              <a:t>cooling</a:t>
            </a:r>
            <a:r>
              <a:rPr lang="it-IT" sz="3600" b="1" dirty="0" smtClean="0">
                <a:latin typeface="+mn-lt"/>
              </a:rPr>
              <a:t> test </a:t>
            </a:r>
            <a:r>
              <a:rPr lang="it-IT" sz="3600" b="1" dirty="0" err="1" smtClean="0">
                <a:latin typeface="+mn-lt"/>
              </a:rPr>
              <a:t>rack</a:t>
            </a:r>
            <a:r>
              <a:rPr lang="it-IT" sz="3600" b="1" dirty="0" smtClean="0">
                <a:latin typeface="+mn-lt"/>
              </a:rPr>
              <a:t> in USA15</a:t>
            </a:r>
            <a:endParaRPr lang="it-IT" sz="3600" b="1" dirty="0">
              <a:latin typeface="+mn-lt"/>
            </a:endParaRPr>
          </a:p>
        </p:txBody>
      </p:sp>
      <p:sp>
        <p:nvSpPr>
          <p:cNvPr id="4" name="Segnaposto data 3"/>
          <p:cNvSpPr>
            <a:spLocks noGrp="1"/>
          </p:cNvSpPr>
          <p:nvPr>
            <p:ph type="dt" sz="half" idx="10"/>
          </p:nvPr>
        </p:nvSpPr>
        <p:spPr/>
        <p:txBody>
          <a:bodyPr/>
          <a:lstStyle/>
          <a:p>
            <a:r>
              <a:rPr lang="it-IT" smtClean="0">
                <a:solidFill>
                  <a:schemeClr val="tx1"/>
                </a:solidFill>
              </a:rPr>
              <a:t>27/11/2015</a:t>
            </a:r>
            <a:endParaRPr lang="it-IT" dirty="0">
              <a:solidFill>
                <a:schemeClr val="tx1"/>
              </a:solidFill>
            </a:endParaRPr>
          </a:p>
        </p:txBody>
      </p:sp>
      <p:sp>
        <p:nvSpPr>
          <p:cNvPr id="5" name="Segnaposto piè di pagina 4"/>
          <p:cNvSpPr>
            <a:spLocks noGrp="1"/>
          </p:cNvSpPr>
          <p:nvPr>
            <p:ph type="ftr" sz="quarter" idx="11"/>
          </p:nvPr>
        </p:nvSpPr>
        <p:spPr/>
        <p:txBody>
          <a:bodyPr/>
          <a:lstStyle/>
          <a:p>
            <a:r>
              <a:rPr lang="en-US" smtClean="0">
                <a:solidFill>
                  <a:schemeClr val="tx1"/>
                </a:solidFill>
              </a:rPr>
              <a:t>FTK Italy meeting - A. Lanza</a:t>
            </a:r>
            <a:endParaRPr lang="it-IT" dirty="0">
              <a:solidFill>
                <a:schemeClr val="tx1"/>
              </a:solidFill>
            </a:endParaRPr>
          </a:p>
        </p:txBody>
      </p:sp>
      <p:sp>
        <p:nvSpPr>
          <p:cNvPr id="6" name="Segnaposto numero diapositiva 5"/>
          <p:cNvSpPr>
            <a:spLocks noGrp="1"/>
          </p:cNvSpPr>
          <p:nvPr>
            <p:ph type="sldNum" sz="quarter" idx="12"/>
          </p:nvPr>
        </p:nvSpPr>
        <p:spPr/>
        <p:txBody>
          <a:bodyPr/>
          <a:lstStyle/>
          <a:p>
            <a:fld id="{22BBB0E1-66C7-42E1-88F8-AB19D86C2A6A}" type="slidenum">
              <a:rPr lang="it-IT" smtClean="0">
                <a:solidFill>
                  <a:schemeClr val="tx1"/>
                </a:solidFill>
              </a:rPr>
              <a:pPr/>
              <a:t>2</a:t>
            </a:fld>
            <a:endParaRPr lang="it-IT" dirty="0">
              <a:solidFill>
                <a:schemeClr val="tx1"/>
              </a:solidFill>
            </a:endParaRPr>
          </a:p>
        </p:txBody>
      </p:sp>
      <p:sp>
        <p:nvSpPr>
          <p:cNvPr id="18" name="Rettangolo 17"/>
          <p:cNvSpPr/>
          <p:nvPr/>
        </p:nvSpPr>
        <p:spPr>
          <a:xfrm>
            <a:off x="252000" y="729000"/>
            <a:ext cx="2551789" cy="461665"/>
          </a:xfrm>
          <a:prstGeom prst="rect">
            <a:avLst/>
          </a:prstGeom>
        </p:spPr>
        <p:txBody>
          <a:bodyPr wrap="none">
            <a:spAutoFit/>
          </a:bodyPr>
          <a:lstStyle/>
          <a:p>
            <a:r>
              <a:rPr lang="en-US" sz="2400" dirty="0" smtClean="0"/>
              <a:t>Core rack 05-09.A2</a:t>
            </a:r>
          </a:p>
        </p:txBody>
      </p:sp>
      <p:sp>
        <p:nvSpPr>
          <p:cNvPr id="22" name="CasellaDiTesto 21"/>
          <p:cNvSpPr txBox="1"/>
          <p:nvPr/>
        </p:nvSpPr>
        <p:spPr>
          <a:xfrm>
            <a:off x="252000" y="1269000"/>
            <a:ext cx="4320000" cy="4708981"/>
          </a:xfrm>
          <a:prstGeom prst="rect">
            <a:avLst/>
          </a:prstGeom>
          <a:noFill/>
        </p:spPr>
        <p:txBody>
          <a:bodyPr wrap="square" rtlCol="0">
            <a:spAutoFit/>
          </a:bodyPr>
          <a:lstStyle/>
          <a:p>
            <a:r>
              <a:rPr lang="en-US" sz="2000" dirty="0" smtClean="0"/>
              <a:t>The second custom fan tray was added on 11 November, after having cleared a couple of minor mechanical problems. This fan tray is placed inside the Wiener crate, but due to its rear control connector, the fan tray is sticking out from the front of crate by 20 mm. This constraint can be avoided removing the control connector (it needs to remove the crate from rack).</a:t>
            </a:r>
          </a:p>
          <a:p>
            <a:r>
              <a:rPr lang="en-US" sz="2000" dirty="0" smtClean="0"/>
              <a:t>The first fan tray is placed on top of crate, sticking out from front of crate by 42 mm. This is to get the center of the first fan raw aligned with the center of the external final LAMBs.</a:t>
            </a:r>
          </a:p>
        </p:txBody>
      </p:sp>
      <p:pic>
        <p:nvPicPr>
          <p:cNvPr id="14" name="Immagine 13" descr="WP_001810.jpg"/>
          <p:cNvPicPr>
            <a:picLocks noChangeAspect="1"/>
          </p:cNvPicPr>
          <p:nvPr/>
        </p:nvPicPr>
        <p:blipFill>
          <a:blip r:embed="rId2" cstate="print"/>
          <a:stretch>
            <a:fillRect/>
          </a:stretch>
        </p:blipFill>
        <p:spPr>
          <a:xfrm>
            <a:off x="4824000" y="648000"/>
            <a:ext cx="4197096" cy="5596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6309000"/>
            <a:ext cx="9144000" cy="549000"/>
          </a:xfrm>
          <a:prstGeom prst="rect">
            <a:avLst/>
          </a:prstGeom>
          <a:gradFill flip="none" rotWithShape="1">
            <a:gsLst>
              <a:gs pos="0">
                <a:srgbClr val="FFC000"/>
              </a:gs>
              <a:gs pos="64999">
                <a:srgbClr val="F0EBD5"/>
              </a:gs>
              <a:gs pos="100000">
                <a:srgbClr val="D1C39F"/>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0"/>
            <a:ext cx="9144000" cy="729000"/>
          </a:xfrm>
          <a:prstGeom prst="rect">
            <a:avLst/>
          </a:prstGeom>
          <a:gradFill flip="none" rotWithShape="1">
            <a:gsLst>
              <a:gs pos="0">
                <a:srgbClr val="92D050"/>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data 3"/>
          <p:cNvSpPr>
            <a:spLocks noGrp="1"/>
          </p:cNvSpPr>
          <p:nvPr>
            <p:ph type="dt" sz="half" idx="10"/>
          </p:nvPr>
        </p:nvSpPr>
        <p:spPr/>
        <p:txBody>
          <a:bodyPr/>
          <a:lstStyle/>
          <a:p>
            <a:r>
              <a:rPr lang="it-IT" smtClean="0">
                <a:solidFill>
                  <a:schemeClr val="tx1"/>
                </a:solidFill>
              </a:rPr>
              <a:t>27/11/2015</a:t>
            </a:r>
            <a:endParaRPr lang="it-IT" dirty="0">
              <a:solidFill>
                <a:schemeClr val="tx1"/>
              </a:solidFill>
            </a:endParaRPr>
          </a:p>
        </p:txBody>
      </p:sp>
      <p:sp>
        <p:nvSpPr>
          <p:cNvPr id="5" name="Segnaposto piè di pagina 4"/>
          <p:cNvSpPr>
            <a:spLocks noGrp="1"/>
          </p:cNvSpPr>
          <p:nvPr>
            <p:ph type="ftr" sz="quarter" idx="11"/>
          </p:nvPr>
        </p:nvSpPr>
        <p:spPr/>
        <p:txBody>
          <a:bodyPr/>
          <a:lstStyle/>
          <a:p>
            <a:r>
              <a:rPr lang="en-US" smtClean="0">
                <a:solidFill>
                  <a:schemeClr val="tx1"/>
                </a:solidFill>
              </a:rPr>
              <a:t>FTK Italy meeting - A. Lanza</a:t>
            </a:r>
            <a:endParaRPr lang="it-IT" dirty="0">
              <a:solidFill>
                <a:schemeClr val="tx1"/>
              </a:solidFill>
            </a:endParaRPr>
          </a:p>
        </p:txBody>
      </p:sp>
      <p:sp>
        <p:nvSpPr>
          <p:cNvPr id="6" name="Segnaposto numero diapositiva 5"/>
          <p:cNvSpPr>
            <a:spLocks noGrp="1"/>
          </p:cNvSpPr>
          <p:nvPr>
            <p:ph type="sldNum" sz="quarter" idx="12"/>
          </p:nvPr>
        </p:nvSpPr>
        <p:spPr/>
        <p:txBody>
          <a:bodyPr/>
          <a:lstStyle/>
          <a:p>
            <a:fld id="{22BBB0E1-66C7-42E1-88F8-AB19D86C2A6A}" type="slidenum">
              <a:rPr lang="it-IT" smtClean="0">
                <a:solidFill>
                  <a:schemeClr val="tx1"/>
                </a:solidFill>
              </a:rPr>
              <a:pPr/>
              <a:t>3</a:t>
            </a:fld>
            <a:endParaRPr lang="it-IT" dirty="0">
              <a:solidFill>
                <a:schemeClr val="tx1"/>
              </a:solidFill>
            </a:endParaRPr>
          </a:p>
        </p:txBody>
      </p:sp>
      <p:sp>
        <p:nvSpPr>
          <p:cNvPr id="8" name="Titolo 7"/>
          <p:cNvSpPr>
            <a:spLocks noGrp="1"/>
          </p:cNvSpPr>
          <p:nvPr>
            <p:ph type="title"/>
          </p:nvPr>
        </p:nvSpPr>
        <p:spPr>
          <a:xfrm>
            <a:off x="792000" y="189000"/>
            <a:ext cx="7886700" cy="543874"/>
          </a:xfrm>
        </p:spPr>
        <p:txBody>
          <a:bodyPr>
            <a:noAutofit/>
          </a:bodyPr>
          <a:lstStyle/>
          <a:p>
            <a:pPr algn="ctr"/>
            <a:r>
              <a:rPr lang="en-US" sz="3600" b="1" dirty="0" smtClean="0">
                <a:latin typeface="+mn-lt"/>
              </a:rPr>
              <a:t>Cooling test in November 2015</a:t>
            </a:r>
            <a:endParaRPr lang="en-US" sz="3600" b="1" dirty="0">
              <a:latin typeface="+mn-lt"/>
            </a:endParaRPr>
          </a:p>
        </p:txBody>
      </p:sp>
      <p:sp>
        <p:nvSpPr>
          <p:cNvPr id="9" name="CasellaDiTesto 8"/>
          <p:cNvSpPr txBox="1"/>
          <p:nvPr/>
        </p:nvSpPr>
        <p:spPr>
          <a:xfrm>
            <a:off x="0" y="729000"/>
            <a:ext cx="9144000" cy="2185214"/>
          </a:xfrm>
          <a:prstGeom prst="rect">
            <a:avLst/>
          </a:prstGeom>
          <a:noFill/>
        </p:spPr>
        <p:txBody>
          <a:bodyPr wrap="square" rtlCol="0">
            <a:spAutoFit/>
          </a:bodyPr>
          <a:lstStyle/>
          <a:p>
            <a:r>
              <a:rPr lang="en-US" sz="1500" dirty="0" smtClean="0"/>
              <a:t>There was a test performed on November 12</a:t>
            </a:r>
            <a:r>
              <a:rPr lang="en-US" sz="1500" baseline="30000" dirty="0" smtClean="0"/>
              <a:t>th</a:t>
            </a:r>
            <a:r>
              <a:rPr lang="en-US" sz="1500" dirty="0" smtClean="0"/>
              <a:t>, with the same setup used in July. The four “old” </a:t>
            </a:r>
            <a:r>
              <a:rPr lang="en-US" sz="1500" dirty="0" err="1" smtClean="0"/>
              <a:t>AMBoards</a:t>
            </a:r>
            <a:r>
              <a:rPr lang="en-US" sz="1500" dirty="0" smtClean="0"/>
              <a:t> were available, but unfortunately one was not working properly and the current sunk from the 48V was practically 0.</a:t>
            </a:r>
          </a:p>
          <a:p>
            <a:r>
              <a:rPr lang="en-US" sz="1500" dirty="0" smtClean="0"/>
              <a:t>The four </a:t>
            </a:r>
            <a:r>
              <a:rPr lang="en-US" sz="1500" dirty="0" err="1" smtClean="0"/>
              <a:t>AMBoards</a:t>
            </a:r>
            <a:r>
              <a:rPr lang="en-US" sz="1500" dirty="0" smtClean="0"/>
              <a:t> were placed in the same slots used in July. All the other slots were filled in with dummy boards not inserted in the backplane.</a:t>
            </a:r>
          </a:p>
          <a:p>
            <a:r>
              <a:rPr lang="en-US" sz="1500" dirty="0" smtClean="0"/>
              <a:t>Differently from July, both fan trays were custom. </a:t>
            </a:r>
          </a:p>
          <a:p>
            <a:r>
              <a:rPr lang="en-US" sz="1500" dirty="0" smtClean="0"/>
              <a:t>We took two measurement sets, the first with the bottom fan tray displaced from the front of crate by 20 mm, the second with this fan tray displaced by 42 mm. The top fan tray was always displaced by 42 mm. </a:t>
            </a:r>
          </a:p>
          <a:p>
            <a:r>
              <a:rPr lang="en-US" sz="1500" dirty="0" smtClean="0"/>
              <a:t>Speed for all fans was set to the maximum, </a:t>
            </a:r>
            <a:r>
              <a:rPr lang="en-US" sz="1500" dirty="0" smtClean="0"/>
              <a:t>6800 rpm (nominal speed is 6400, but they are supplied now at 27V).</a:t>
            </a:r>
            <a:endParaRPr lang="en-US" sz="1500" dirty="0" smtClean="0"/>
          </a:p>
          <a:p>
            <a:endParaRPr lang="en-US" sz="1600" dirty="0"/>
          </a:p>
        </p:txBody>
      </p:sp>
      <p:sp>
        <p:nvSpPr>
          <p:cNvPr id="14" name="CasellaDiTesto 13"/>
          <p:cNvSpPr txBox="1"/>
          <p:nvPr/>
        </p:nvSpPr>
        <p:spPr>
          <a:xfrm>
            <a:off x="252000" y="5769000"/>
            <a:ext cx="4212000" cy="584775"/>
          </a:xfrm>
          <a:prstGeom prst="rect">
            <a:avLst/>
          </a:prstGeom>
          <a:noFill/>
        </p:spPr>
        <p:txBody>
          <a:bodyPr wrap="square" rtlCol="0">
            <a:spAutoFit/>
          </a:bodyPr>
          <a:lstStyle/>
          <a:p>
            <a:r>
              <a:rPr lang="en-US" sz="1600" dirty="0" smtClean="0"/>
              <a:t>Position of the bottom fan tray during the first measurement set (20 mm displacement)</a:t>
            </a:r>
            <a:endParaRPr lang="en-US" sz="1600" dirty="0"/>
          </a:p>
        </p:txBody>
      </p:sp>
      <p:sp>
        <p:nvSpPr>
          <p:cNvPr id="15" name="CasellaDiTesto 14"/>
          <p:cNvSpPr txBox="1"/>
          <p:nvPr/>
        </p:nvSpPr>
        <p:spPr>
          <a:xfrm>
            <a:off x="4752000" y="5769000"/>
            <a:ext cx="4392000" cy="584775"/>
          </a:xfrm>
          <a:prstGeom prst="rect">
            <a:avLst/>
          </a:prstGeom>
          <a:noFill/>
        </p:spPr>
        <p:txBody>
          <a:bodyPr wrap="square" rtlCol="0">
            <a:spAutoFit/>
          </a:bodyPr>
          <a:lstStyle/>
          <a:p>
            <a:r>
              <a:rPr lang="en-US" sz="1600" dirty="0" smtClean="0"/>
              <a:t>Position of the bottom fan tray during the second measurement set (42 mm displacement)</a:t>
            </a:r>
            <a:endParaRPr lang="en-US" sz="1600" dirty="0"/>
          </a:p>
        </p:txBody>
      </p:sp>
      <p:pic>
        <p:nvPicPr>
          <p:cNvPr id="13" name="Immagine 12" descr="WP_001800.jpg"/>
          <p:cNvPicPr>
            <a:picLocks noChangeAspect="1"/>
          </p:cNvPicPr>
          <p:nvPr/>
        </p:nvPicPr>
        <p:blipFill>
          <a:blip r:embed="rId2" cstate="print"/>
          <a:stretch>
            <a:fillRect/>
          </a:stretch>
        </p:blipFill>
        <p:spPr>
          <a:xfrm>
            <a:off x="252000" y="2628000"/>
            <a:ext cx="4145280" cy="3108960"/>
          </a:xfrm>
          <a:prstGeom prst="rect">
            <a:avLst/>
          </a:prstGeom>
        </p:spPr>
      </p:pic>
      <p:pic>
        <p:nvPicPr>
          <p:cNvPr id="16" name="Immagine 15" descr="WP_001805.jpg"/>
          <p:cNvPicPr>
            <a:picLocks noChangeAspect="1"/>
          </p:cNvPicPr>
          <p:nvPr/>
        </p:nvPicPr>
        <p:blipFill>
          <a:blip r:embed="rId3" cstate="print"/>
          <a:stretch>
            <a:fillRect/>
          </a:stretch>
        </p:blipFill>
        <p:spPr>
          <a:xfrm>
            <a:off x="4752000" y="2592000"/>
            <a:ext cx="4145280" cy="31089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6309000"/>
            <a:ext cx="9144000" cy="549000"/>
          </a:xfrm>
          <a:prstGeom prst="rect">
            <a:avLst/>
          </a:prstGeom>
          <a:gradFill flip="none" rotWithShape="1">
            <a:gsLst>
              <a:gs pos="0">
                <a:srgbClr val="FFC000"/>
              </a:gs>
              <a:gs pos="64999">
                <a:srgbClr val="F0EBD5"/>
              </a:gs>
              <a:gs pos="100000">
                <a:srgbClr val="D1C39F"/>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0"/>
            <a:ext cx="9144000" cy="729000"/>
          </a:xfrm>
          <a:prstGeom prst="rect">
            <a:avLst/>
          </a:prstGeom>
          <a:gradFill flip="none" rotWithShape="1">
            <a:gsLst>
              <a:gs pos="0">
                <a:srgbClr val="92D050"/>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data 3"/>
          <p:cNvSpPr>
            <a:spLocks noGrp="1"/>
          </p:cNvSpPr>
          <p:nvPr>
            <p:ph type="dt" sz="half" idx="10"/>
          </p:nvPr>
        </p:nvSpPr>
        <p:spPr/>
        <p:txBody>
          <a:bodyPr/>
          <a:lstStyle/>
          <a:p>
            <a:r>
              <a:rPr lang="it-IT" smtClean="0">
                <a:solidFill>
                  <a:schemeClr val="tx1"/>
                </a:solidFill>
              </a:rPr>
              <a:t>27/11/2015</a:t>
            </a:r>
            <a:endParaRPr lang="it-IT" dirty="0">
              <a:solidFill>
                <a:schemeClr val="tx1"/>
              </a:solidFill>
            </a:endParaRPr>
          </a:p>
        </p:txBody>
      </p:sp>
      <p:sp>
        <p:nvSpPr>
          <p:cNvPr id="5" name="Segnaposto piè di pagina 4"/>
          <p:cNvSpPr>
            <a:spLocks noGrp="1"/>
          </p:cNvSpPr>
          <p:nvPr>
            <p:ph type="ftr" sz="quarter" idx="11"/>
          </p:nvPr>
        </p:nvSpPr>
        <p:spPr/>
        <p:txBody>
          <a:bodyPr/>
          <a:lstStyle/>
          <a:p>
            <a:r>
              <a:rPr lang="en-US" smtClean="0">
                <a:solidFill>
                  <a:schemeClr val="tx1"/>
                </a:solidFill>
              </a:rPr>
              <a:t>FTK Italy meeting - A. Lanza</a:t>
            </a:r>
            <a:endParaRPr lang="it-IT" dirty="0">
              <a:solidFill>
                <a:schemeClr val="tx1"/>
              </a:solidFill>
            </a:endParaRPr>
          </a:p>
        </p:txBody>
      </p:sp>
      <p:sp>
        <p:nvSpPr>
          <p:cNvPr id="6" name="Segnaposto numero diapositiva 5"/>
          <p:cNvSpPr>
            <a:spLocks noGrp="1"/>
          </p:cNvSpPr>
          <p:nvPr>
            <p:ph type="sldNum" sz="quarter" idx="12"/>
          </p:nvPr>
        </p:nvSpPr>
        <p:spPr/>
        <p:txBody>
          <a:bodyPr/>
          <a:lstStyle/>
          <a:p>
            <a:fld id="{22BBB0E1-66C7-42E1-88F8-AB19D86C2A6A}" type="slidenum">
              <a:rPr lang="it-IT" smtClean="0">
                <a:solidFill>
                  <a:schemeClr val="tx1"/>
                </a:solidFill>
              </a:rPr>
              <a:pPr/>
              <a:t>4</a:t>
            </a:fld>
            <a:endParaRPr lang="it-IT" dirty="0">
              <a:solidFill>
                <a:schemeClr val="tx1"/>
              </a:solidFill>
            </a:endParaRPr>
          </a:p>
        </p:txBody>
      </p:sp>
      <p:sp>
        <p:nvSpPr>
          <p:cNvPr id="8" name="Titolo 7"/>
          <p:cNvSpPr>
            <a:spLocks noGrp="1"/>
          </p:cNvSpPr>
          <p:nvPr>
            <p:ph type="title"/>
          </p:nvPr>
        </p:nvSpPr>
        <p:spPr>
          <a:xfrm>
            <a:off x="612000" y="0"/>
            <a:ext cx="7886700" cy="543874"/>
          </a:xfrm>
        </p:spPr>
        <p:txBody>
          <a:bodyPr>
            <a:normAutofit/>
          </a:bodyPr>
          <a:lstStyle/>
          <a:p>
            <a:pPr algn="ctr"/>
            <a:r>
              <a:rPr lang="en-US" sz="3200" b="1" dirty="0" smtClean="0">
                <a:latin typeface="+mn-lt"/>
              </a:rPr>
              <a:t>Summary of the cooling test results</a:t>
            </a:r>
            <a:endParaRPr lang="en-US" sz="3200" dirty="0">
              <a:latin typeface="+mn-lt"/>
            </a:endParaRPr>
          </a:p>
        </p:txBody>
      </p:sp>
      <p:sp>
        <p:nvSpPr>
          <p:cNvPr id="9" name="CasellaDiTesto 8"/>
          <p:cNvSpPr txBox="1"/>
          <p:nvPr/>
        </p:nvSpPr>
        <p:spPr>
          <a:xfrm>
            <a:off x="252000" y="909000"/>
            <a:ext cx="8460000" cy="954107"/>
          </a:xfrm>
          <a:prstGeom prst="rect">
            <a:avLst/>
          </a:prstGeom>
          <a:noFill/>
        </p:spPr>
        <p:txBody>
          <a:bodyPr wrap="square" rtlCol="0">
            <a:spAutoFit/>
          </a:bodyPr>
          <a:lstStyle/>
          <a:p>
            <a:endParaRPr lang="it-IT" dirty="0" smtClean="0"/>
          </a:p>
          <a:p>
            <a:r>
              <a:rPr lang="it-IT" dirty="0" smtClean="0"/>
              <a:t> </a:t>
            </a:r>
            <a:endParaRPr lang="it-IT" b="1" dirty="0" smtClean="0"/>
          </a:p>
          <a:p>
            <a:endParaRPr lang="it-IT" dirty="0"/>
          </a:p>
        </p:txBody>
      </p:sp>
      <p:graphicFrame>
        <p:nvGraphicFramePr>
          <p:cNvPr id="12" name="Grafico 11"/>
          <p:cNvGraphicFramePr/>
          <p:nvPr/>
        </p:nvGraphicFramePr>
        <p:xfrm>
          <a:off x="3339964" y="729000"/>
          <a:ext cx="5804036" cy="2774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ico 12"/>
          <p:cNvGraphicFramePr/>
          <p:nvPr/>
        </p:nvGraphicFramePr>
        <p:xfrm>
          <a:off x="3339963" y="3609000"/>
          <a:ext cx="5804037" cy="2774674"/>
        </p:xfrm>
        <a:graphic>
          <a:graphicData uri="http://schemas.openxmlformats.org/drawingml/2006/chart">
            <c:chart xmlns:c="http://schemas.openxmlformats.org/drawingml/2006/chart" xmlns:r="http://schemas.openxmlformats.org/officeDocument/2006/relationships" r:id="rId3"/>
          </a:graphicData>
        </a:graphic>
      </p:graphicFrame>
      <p:sp>
        <p:nvSpPr>
          <p:cNvPr id="14" name="CasellaDiTesto 13"/>
          <p:cNvSpPr txBox="1"/>
          <p:nvPr/>
        </p:nvSpPr>
        <p:spPr>
          <a:xfrm>
            <a:off x="0" y="729000"/>
            <a:ext cx="3672000" cy="5632311"/>
          </a:xfrm>
          <a:prstGeom prst="rect">
            <a:avLst/>
          </a:prstGeom>
          <a:noFill/>
        </p:spPr>
        <p:txBody>
          <a:bodyPr wrap="square" rtlCol="0">
            <a:spAutoFit/>
          </a:bodyPr>
          <a:lstStyle/>
          <a:p>
            <a:r>
              <a:rPr lang="it-IT" dirty="0" smtClean="0"/>
              <a:t>The total </a:t>
            </a:r>
            <a:r>
              <a:rPr lang="it-IT" dirty="0" err="1" smtClean="0"/>
              <a:t>dissipated</a:t>
            </a:r>
            <a:r>
              <a:rPr lang="it-IT" dirty="0" smtClean="0"/>
              <a:t> </a:t>
            </a:r>
            <a:r>
              <a:rPr lang="it-IT" dirty="0" err="1" smtClean="0"/>
              <a:t>power</a:t>
            </a:r>
            <a:r>
              <a:rPr lang="it-IT" dirty="0" smtClean="0"/>
              <a:t> </a:t>
            </a:r>
            <a:r>
              <a:rPr lang="it-IT" dirty="0" err="1" smtClean="0"/>
              <a:t>was</a:t>
            </a:r>
            <a:r>
              <a:rPr lang="it-IT" dirty="0" smtClean="0"/>
              <a:t> 673 W.</a:t>
            </a:r>
          </a:p>
          <a:p>
            <a:r>
              <a:rPr lang="it-IT" dirty="0" smtClean="0"/>
              <a:t>The </a:t>
            </a:r>
            <a:r>
              <a:rPr lang="it-IT" dirty="0" err="1" smtClean="0"/>
              <a:t>two</a:t>
            </a:r>
            <a:r>
              <a:rPr lang="it-IT" dirty="0" smtClean="0"/>
              <a:t> fan </a:t>
            </a:r>
            <a:r>
              <a:rPr lang="it-IT" dirty="0" err="1" smtClean="0"/>
              <a:t>trays</a:t>
            </a:r>
            <a:r>
              <a:rPr lang="it-IT" dirty="0" smtClean="0"/>
              <a:t> in the first set </a:t>
            </a:r>
            <a:r>
              <a:rPr lang="it-IT" dirty="0" err="1" smtClean="0"/>
              <a:t>of</a:t>
            </a:r>
            <a:r>
              <a:rPr lang="it-IT" dirty="0" smtClean="0"/>
              <a:t> </a:t>
            </a:r>
            <a:r>
              <a:rPr lang="it-IT" dirty="0" err="1" smtClean="0"/>
              <a:t>measurements</a:t>
            </a:r>
            <a:r>
              <a:rPr lang="it-IT" dirty="0" smtClean="0"/>
              <a:t> </a:t>
            </a:r>
            <a:r>
              <a:rPr lang="it-IT" dirty="0" err="1" smtClean="0"/>
              <a:t>were</a:t>
            </a:r>
            <a:r>
              <a:rPr lang="it-IT" dirty="0" smtClean="0"/>
              <a:t> </a:t>
            </a:r>
            <a:r>
              <a:rPr lang="it-IT" dirty="0" err="1" smtClean="0"/>
              <a:t>displaced</a:t>
            </a:r>
            <a:r>
              <a:rPr lang="it-IT" dirty="0" smtClean="0"/>
              <a:t> </a:t>
            </a:r>
            <a:r>
              <a:rPr lang="it-IT" dirty="0" err="1" smtClean="0"/>
              <a:t>one</a:t>
            </a:r>
            <a:r>
              <a:rPr lang="it-IT" dirty="0" smtClean="0"/>
              <a:t> </a:t>
            </a:r>
            <a:r>
              <a:rPr lang="it-IT" dirty="0" err="1" smtClean="0"/>
              <a:t>to</a:t>
            </a:r>
            <a:r>
              <a:rPr lang="it-IT" dirty="0" smtClean="0"/>
              <a:t> the </a:t>
            </a:r>
            <a:r>
              <a:rPr lang="it-IT" dirty="0" err="1" smtClean="0"/>
              <a:t>other</a:t>
            </a:r>
            <a:r>
              <a:rPr lang="it-IT" dirty="0" smtClean="0"/>
              <a:t> </a:t>
            </a:r>
            <a:r>
              <a:rPr lang="it-IT" dirty="0" err="1" smtClean="0"/>
              <a:t>by</a:t>
            </a:r>
            <a:r>
              <a:rPr lang="it-IT" dirty="0" smtClean="0"/>
              <a:t> 22 mm.</a:t>
            </a:r>
          </a:p>
          <a:p>
            <a:r>
              <a:rPr lang="it-IT" dirty="0" smtClean="0"/>
              <a:t>The </a:t>
            </a:r>
            <a:r>
              <a:rPr lang="it-IT" dirty="0" err="1" smtClean="0"/>
              <a:t>peak</a:t>
            </a:r>
            <a:r>
              <a:rPr lang="it-IT" dirty="0" smtClean="0"/>
              <a:t> temperature </a:t>
            </a:r>
            <a:r>
              <a:rPr lang="it-IT" dirty="0" err="1" smtClean="0"/>
              <a:t>was</a:t>
            </a:r>
            <a:r>
              <a:rPr lang="it-IT" dirty="0" smtClean="0"/>
              <a:t> 65 °C, in the top center </a:t>
            </a:r>
            <a:r>
              <a:rPr lang="it-IT" dirty="0" err="1" smtClean="0"/>
              <a:t>region</a:t>
            </a:r>
            <a:r>
              <a:rPr lang="it-IT" dirty="0" smtClean="0"/>
              <a:t> </a:t>
            </a:r>
            <a:r>
              <a:rPr lang="it-IT" dirty="0" err="1" smtClean="0"/>
              <a:t>of</a:t>
            </a:r>
            <a:r>
              <a:rPr lang="it-IT" dirty="0" smtClean="0"/>
              <a:t> the </a:t>
            </a:r>
            <a:r>
              <a:rPr lang="it-IT" dirty="0" err="1" smtClean="0"/>
              <a:t>AMBoard</a:t>
            </a:r>
            <a:r>
              <a:rPr lang="it-IT" dirty="0" smtClean="0"/>
              <a:t> in slot 10 (the </a:t>
            </a:r>
            <a:r>
              <a:rPr lang="it-IT" dirty="0" err="1" smtClean="0"/>
              <a:t>only</a:t>
            </a:r>
            <a:r>
              <a:rPr lang="it-IT" dirty="0" smtClean="0"/>
              <a:t> </a:t>
            </a:r>
            <a:r>
              <a:rPr lang="it-IT" dirty="0" err="1" smtClean="0"/>
              <a:t>one</a:t>
            </a:r>
            <a:r>
              <a:rPr lang="it-IT" dirty="0" smtClean="0"/>
              <a:t> </a:t>
            </a:r>
            <a:r>
              <a:rPr lang="it-IT" dirty="0" err="1" smtClean="0"/>
              <a:t>measured</a:t>
            </a:r>
            <a:r>
              <a:rPr lang="it-IT" dirty="0" smtClean="0"/>
              <a:t>). </a:t>
            </a:r>
            <a:r>
              <a:rPr lang="it-IT" dirty="0" err="1" smtClean="0"/>
              <a:t>This</a:t>
            </a:r>
            <a:r>
              <a:rPr lang="it-IT" dirty="0" smtClean="0"/>
              <a:t> </a:t>
            </a:r>
            <a:r>
              <a:rPr lang="it-IT" dirty="0" err="1" smtClean="0"/>
              <a:t>is</a:t>
            </a:r>
            <a:r>
              <a:rPr lang="it-IT" dirty="0" smtClean="0"/>
              <a:t> a bit </a:t>
            </a:r>
            <a:r>
              <a:rPr lang="it-IT" dirty="0" err="1" smtClean="0"/>
              <a:t>higher</a:t>
            </a:r>
            <a:r>
              <a:rPr lang="it-IT" dirty="0" smtClean="0"/>
              <a:t> </a:t>
            </a:r>
            <a:r>
              <a:rPr lang="it-IT" dirty="0" err="1" smtClean="0"/>
              <a:t>than</a:t>
            </a:r>
            <a:r>
              <a:rPr lang="it-IT" dirty="0" smtClean="0"/>
              <a:t> </a:t>
            </a:r>
            <a:r>
              <a:rPr lang="it-IT" dirty="0" err="1" smtClean="0"/>
              <a:t>what</a:t>
            </a:r>
            <a:r>
              <a:rPr lang="it-IT" dirty="0" smtClean="0"/>
              <a:t> </a:t>
            </a:r>
            <a:r>
              <a:rPr lang="it-IT" dirty="0" err="1" smtClean="0"/>
              <a:t>measured</a:t>
            </a:r>
            <a:r>
              <a:rPr lang="it-IT" dirty="0" smtClean="0"/>
              <a:t> in </a:t>
            </a:r>
            <a:r>
              <a:rPr lang="it-IT" dirty="0" err="1" smtClean="0"/>
              <a:t>July</a:t>
            </a:r>
            <a:r>
              <a:rPr lang="it-IT" dirty="0" smtClean="0"/>
              <a:t> (60 °C.).</a:t>
            </a:r>
          </a:p>
          <a:p>
            <a:r>
              <a:rPr lang="it-IT" dirty="0" smtClean="0"/>
              <a:t>In the </a:t>
            </a:r>
            <a:r>
              <a:rPr lang="it-IT" dirty="0" err="1" smtClean="0"/>
              <a:t>second</a:t>
            </a:r>
            <a:r>
              <a:rPr lang="it-IT" dirty="0" smtClean="0"/>
              <a:t> set the </a:t>
            </a:r>
            <a:r>
              <a:rPr lang="it-IT" dirty="0" err="1" smtClean="0"/>
              <a:t>two</a:t>
            </a:r>
            <a:r>
              <a:rPr lang="it-IT" dirty="0" smtClean="0"/>
              <a:t> fan </a:t>
            </a:r>
            <a:r>
              <a:rPr lang="it-IT" dirty="0" err="1" smtClean="0"/>
              <a:t>trays</a:t>
            </a:r>
            <a:r>
              <a:rPr lang="it-IT" dirty="0" smtClean="0"/>
              <a:t> </a:t>
            </a:r>
            <a:r>
              <a:rPr lang="it-IT" dirty="0" err="1" smtClean="0"/>
              <a:t>were</a:t>
            </a:r>
            <a:r>
              <a:rPr lang="it-IT" dirty="0" smtClean="0"/>
              <a:t> </a:t>
            </a:r>
            <a:r>
              <a:rPr lang="it-IT" dirty="0" err="1" smtClean="0"/>
              <a:t>aligned</a:t>
            </a:r>
            <a:r>
              <a:rPr lang="it-IT" dirty="0" smtClean="0"/>
              <a:t> on the </a:t>
            </a:r>
            <a:r>
              <a:rPr lang="it-IT" dirty="0" err="1" smtClean="0"/>
              <a:t>same</a:t>
            </a:r>
            <a:r>
              <a:rPr lang="it-IT" dirty="0" smtClean="0"/>
              <a:t> </a:t>
            </a:r>
            <a:r>
              <a:rPr lang="it-IT" dirty="0" err="1" smtClean="0"/>
              <a:t>vertical</a:t>
            </a:r>
            <a:r>
              <a:rPr lang="it-IT" dirty="0" smtClean="0"/>
              <a:t> </a:t>
            </a:r>
            <a:r>
              <a:rPr lang="it-IT" dirty="0" err="1" smtClean="0"/>
              <a:t>axis</a:t>
            </a:r>
            <a:r>
              <a:rPr lang="it-IT" dirty="0" smtClean="0"/>
              <a:t>. The </a:t>
            </a:r>
            <a:r>
              <a:rPr lang="it-IT" dirty="0" err="1" smtClean="0"/>
              <a:t>peak</a:t>
            </a:r>
            <a:r>
              <a:rPr lang="it-IT" dirty="0" smtClean="0"/>
              <a:t> temperature </a:t>
            </a:r>
            <a:r>
              <a:rPr lang="it-IT" dirty="0" err="1" smtClean="0"/>
              <a:t>was</a:t>
            </a:r>
            <a:r>
              <a:rPr lang="it-IT" dirty="0" smtClean="0"/>
              <a:t> </a:t>
            </a:r>
            <a:r>
              <a:rPr lang="it-IT" dirty="0" err="1" smtClean="0"/>
              <a:t>still</a:t>
            </a:r>
            <a:r>
              <a:rPr lang="it-IT" dirty="0" smtClean="0"/>
              <a:t> in the top center </a:t>
            </a:r>
            <a:r>
              <a:rPr lang="it-IT" dirty="0" err="1" smtClean="0"/>
              <a:t>region</a:t>
            </a:r>
            <a:r>
              <a:rPr lang="it-IT" dirty="0" smtClean="0"/>
              <a:t>, </a:t>
            </a:r>
            <a:r>
              <a:rPr lang="it-IT" dirty="0" err="1" smtClean="0"/>
              <a:t>but</a:t>
            </a:r>
            <a:r>
              <a:rPr lang="it-IT" dirty="0" smtClean="0"/>
              <a:t> </a:t>
            </a:r>
            <a:r>
              <a:rPr lang="it-IT" dirty="0" err="1" smtClean="0"/>
              <a:t>descreased</a:t>
            </a:r>
            <a:r>
              <a:rPr lang="it-IT" dirty="0" smtClean="0"/>
              <a:t> </a:t>
            </a:r>
            <a:r>
              <a:rPr lang="it-IT" dirty="0" err="1" smtClean="0"/>
              <a:t>by</a:t>
            </a:r>
            <a:r>
              <a:rPr lang="it-IT" dirty="0" smtClean="0"/>
              <a:t> more </a:t>
            </a:r>
            <a:r>
              <a:rPr lang="it-IT" dirty="0" err="1" smtClean="0"/>
              <a:t>than</a:t>
            </a:r>
            <a:r>
              <a:rPr lang="it-IT" dirty="0" smtClean="0"/>
              <a:t> 5 °C and </a:t>
            </a:r>
            <a:r>
              <a:rPr lang="it-IT" dirty="0" err="1" smtClean="0"/>
              <a:t>compatible</a:t>
            </a:r>
            <a:r>
              <a:rPr lang="it-IT" dirty="0" smtClean="0"/>
              <a:t> </a:t>
            </a:r>
            <a:r>
              <a:rPr lang="it-IT" dirty="0" err="1" smtClean="0"/>
              <a:t>with</a:t>
            </a:r>
            <a:r>
              <a:rPr lang="it-IT" dirty="0" smtClean="0"/>
              <a:t> the </a:t>
            </a:r>
            <a:r>
              <a:rPr lang="it-IT" dirty="0" err="1" smtClean="0"/>
              <a:t>July</a:t>
            </a:r>
            <a:r>
              <a:rPr lang="it-IT" dirty="0" smtClean="0"/>
              <a:t> </a:t>
            </a:r>
            <a:r>
              <a:rPr lang="it-IT" dirty="0" err="1" smtClean="0"/>
              <a:t>measurements</a:t>
            </a:r>
            <a:r>
              <a:rPr lang="it-IT" dirty="0" smtClean="0"/>
              <a:t>.</a:t>
            </a:r>
          </a:p>
          <a:p>
            <a:r>
              <a:rPr lang="it-IT" dirty="0" smtClean="0"/>
              <a:t>The </a:t>
            </a:r>
            <a:r>
              <a:rPr lang="it-IT" dirty="0" err="1" smtClean="0"/>
              <a:t>conclusion</a:t>
            </a:r>
            <a:r>
              <a:rPr lang="it-IT" dirty="0" smtClean="0"/>
              <a:t> </a:t>
            </a:r>
            <a:r>
              <a:rPr lang="it-IT" dirty="0" err="1" smtClean="0"/>
              <a:t>is</a:t>
            </a:r>
            <a:r>
              <a:rPr lang="it-IT" dirty="0" smtClean="0"/>
              <a:t> </a:t>
            </a:r>
            <a:r>
              <a:rPr lang="it-IT" dirty="0" err="1" smtClean="0"/>
              <a:t>that</a:t>
            </a:r>
            <a:r>
              <a:rPr lang="it-IT" dirty="0" smtClean="0"/>
              <a:t> the </a:t>
            </a:r>
            <a:r>
              <a:rPr lang="it-IT" dirty="0" err="1" smtClean="0"/>
              <a:t>two</a:t>
            </a:r>
            <a:r>
              <a:rPr lang="it-IT" dirty="0" smtClean="0"/>
              <a:t> fan </a:t>
            </a:r>
            <a:r>
              <a:rPr lang="it-IT" dirty="0" err="1" smtClean="0"/>
              <a:t>trays</a:t>
            </a:r>
            <a:r>
              <a:rPr lang="it-IT" dirty="0" smtClean="0"/>
              <a:t> are </a:t>
            </a:r>
            <a:r>
              <a:rPr lang="it-IT" dirty="0" err="1" smtClean="0"/>
              <a:t>working</a:t>
            </a:r>
            <a:r>
              <a:rPr lang="it-IT" dirty="0" smtClean="0"/>
              <a:t> </a:t>
            </a:r>
            <a:r>
              <a:rPr lang="it-IT" dirty="0" err="1" smtClean="0"/>
              <a:t>better</a:t>
            </a:r>
            <a:r>
              <a:rPr lang="it-IT" dirty="0" smtClean="0"/>
              <a:t> </a:t>
            </a:r>
            <a:r>
              <a:rPr lang="it-IT" dirty="0" err="1" smtClean="0"/>
              <a:t>aligned</a:t>
            </a:r>
            <a:r>
              <a:rPr lang="it-IT" dirty="0" smtClean="0"/>
              <a:t> </a:t>
            </a:r>
            <a:r>
              <a:rPr lang="it-IT" dirty="0" err="1" smtClean="0"/>
              <a:t>then</a:t>
            </a:r>
            <a:r>
              <a:rPr lang="it-IT" dirty="0" smtClean="0"/>
              <a:t> </a:t>
            </a:r>
            <a:r>
              <a:rPr lang="it-IT" dirty="0" err="1" smtClean="0"/>
              <a:t>disaligned</a:t>
            </a:r>
            <a:r>
              <a:rPr lang="it-IT" dirty="0" smtClean="0"/>
              <a:t>.</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6309000"/>
            <a:ext cx="9144000" cy="549000"/>
          </a:xfrm>
          <a:prstGeom prst="rect">
            <a:avLst/>
          </a:prstGeom>
          <a:gradFill flip="none" rotWithShape="1">
            <a:gsLst>
              <a:gs pos="0">
                <a:srgbClr val="FFC000"/>
              </a:gs>
              <a:gs pos="64999">
                <a:srgbClr val="F0EBD5"/>
              </a:gs>
              <a:gs pos="100000">
                <a:srgbClr val="D1C39F"/>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0"/>
            <a:ext cx="9144000" cy="729000"/>
          </a:xfrm>
          <a:prstGeom prst="rect">
            <a:avLst/>
          </a:prstGeom>
          <a:gradFill flip="none" rotWithShape="1">
            <a:gsLst>
              <a:gs pos="0">
                <a:srgbClr val="92D050"/>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data 3"/>
          <p:cNvSpPr>
            <a:spLocks noGrp="1"/>
          </p:cNvSpPr>
          <p:nvPr>
            <p:ph type="dt" sz="half" idx="10"/>
          </p:nvPr>
        </p:nvSpPr>
        <p:spPr/>
        <p:txBody>
          <a:bodyPr/>
          <a:lstStyle/>
          <a:p>
            <a:r>
              <a:rPr lang="it-IT" smtClean="0">
                <a:solidFill>
                  <a:schemeClr val="tx1"/>
                </a:solidFill>
              </a:rPr>
              <a:t>27/11/2015</a:t>
            </a:r>
            <a:endParaRPr lang="it-IT" dirty="0">
              <a:solidFill>
                <a:schemeClr val="tx1"/>
              </a:solidFill>
            </a:endParaRPr>
          </a:p>
        </p:txBody>
      </p:sp>
      <p:sp>
        <p:nvSpPr>
          <p:cNvPr id="5" name="Segnaposto piè di pagina 4"/>
          <p:cNvSpPr>
            <a:spLocks noGrp="1"/>
          </p:cNvSpPr>
          <p:nvPr>
            <p:ph type="ftr" sz="quarter" idx="11"/>
          </p:nvPr>
        </p:nvSpPr>
        <p:spPr/>
        <p:txBody>
          <a:bodyPr/>
          <a:lstStyle/>
          <a:p>
            <a:r>
              <a:rPr lang="en-US" smtClean="0">
                <a:solidFill>
                  <a:schemeClr val="tx1"/>
                </a:solidFill>
              </a:rPr>
              <a:t>FTK Italy meeting - A. Lanza</a:t>
            </a:r>
            <a:endParaRPr lang="it-IT" dirty="0">
              <a:solidFill>
                <a:schemeClr val="tx1"/>
              </a:solidFill>
            </a:endParaRPr>
          </a:p>
        </p:txBody>
      </p:sp>
      <p:sp>
        <p:nvSpPr>
          <p:cNvPr id="6" name="Segnaposto numero diapositiva 5"/>
          <p:cNvSpPr>
            <a:spLocks noGrp="1"/>
          </p:cNvSpPr>
          <p:nvPr>
            <p:ph type="sldNum" sz="quarter" idx="12"/>
          </p:nvPr>
        </p:nvSpPr>
        <p:spPr/>
        <p:txBody>
          <a:bodyPr/>
          <a:lstStyle/>
          <a:p>
            <a:fld id="{22BBB0E1-66C7-42E1-88F8-AB19D86C2A6A}" type="slidenum">
              <a:rPr lang="it-IT" smtClean="0">
                <a:solidFill>
                  <a:schemeClr val="tx1"/>
                </a:solidFill>
              </a:rPr>
              <a:pPr/>
              <a:t>5</a:t>
            </a:fld>
            <a:endParaRPr lang="it-IT" dirty="0">
              <a:solidFill>
                <a:schemeClr val="tx1"/>
              </a:solidFill>
            </a:endParaRPr>
          </a:p>
        </p:txBody>
      </p:sp>
      <p:sp>
        <p:nvSpPr>
          <p:cNvPr id="8" name="Titolo 7"/>
          <p:cNvSpPr>
            <a:spLocks noGrp="1"/>
          </p:cNvSpPr>
          <p:nvPr>
            <p:ph type="title"/>
          </p:nvPr>
        </p:nvSpPr>
        <p:spPr>
          <a:xfrm>
            <a:off x="540000" y="72000"/>
            <a:ext cx="7886700" cy="543874"/>
          </a:xfrm>
        </p:spPr>
        <p:txBody>
          <a:bodyPr>
            <a:normAutofit/>
          </a:bodyPr>
          <a:lstStyle/>
          <a:p>
            <a:pPr algn="ctr"/>
            <a:r>
              <a:rPr lang="en-US" sz="3200" b="1" dirty="0" smtClean="0">
                <a:latin typeface="+mn-lt"/>
              </a:rPr>
              <a:t>Which kind of fans for the final custom units?</a:t>
            </a:r>
            <a:endParaRPr lang="en-US" sz="3200" dirty="0">
              <a:latin typeface="+mn-lt"/>
            </a:endParaRPr>
          </a:p>
        </p:txBody>
      </p:sp>
      <p:sp>
        <p:nvSpPr>
          <p:cNvPr id="9" name="CasellaDiTesto 8"/>
          <p:cNvSpPr txBox="1"/>
          <p:nvPr/>
        </p:nvSpPr>
        <p:spPr>
          <a:xfrm>
            <a:off x="252000" y="909000"/>
            <a:ext cx="8460000" cy="954107"/>
          </a:xfrm>
          <a:prstGeom prst="rect">
            <a:avLst/>
          </a:prstGeom>
          <a:noFill/>
        </p:spPr>
        <p:txBody>
          <a:bodyPr wrap="square" rtlCol="0">
            <a:spAutoFit/>
          </a:bodyPr>
          <a:lstStyle/>
          <a:p>
            <a:endParaRPr lang="it-IT" dirty="0" smtClean="0"/>
          </a:p>
          <a:p>
            <a:r>
              <a:rPr lang="it-IT" dirty="0" smtClean="0"/>
              <a:t> </a:t>
            </a:r>
            <a:endParaRPr lang="it-IT" b="1" dirty="0" smtClean="0"/>
          </a:p>
          <a:p>
            <a:endParaRPr lang="it-IT" dirty="0"/>
          </a:p>
        </p:txBody>
      </p:sp>
      <p:pic>
        <p:nvPicPr>
          <p:cNvPr id="18" name="Immagine 17" descr="9gv1248p1j01_Pagina_1.jpg"/>
          <p:cNvPicPr>
            <a:picLocks noChangeAspect="1"/>
          </p:cNvPicPr>
          <p:nvPr/>
        </p:nvPicPr>
        <p:blipFill>
          <a:blip r:embed="rId2" cstate="print"/>
          <a:stretch>
            <a:fillRect/>
          </a:stretch>
        </p:blipFill>
        <p:spPr>
          <a:xfrm>
            <a:off x="2448000" y="3060000"/>
            <a:ext cx="6519672" cy="2051304"/>
          </a:xfrm>
          <a:prstGeom prst="rect">
            <a:avLst/>
          </a:prstGeom>
        </p:spPr>
      </p:pic>
      <p:pic>
        <p:nvPicPr>
          <p:cNvPr id="19" name="Immagine 18" descr="9hv1248p1g001_Pagina_1.jpg"/>
          <p:cNvPicPr>
            <a:picLocks noChangeAspect="1"/>
          </p:cNvPicPr>
          <p:nvPr/>
        </p:nvPicPr>
        <p:blipFill>
          <a:blip r:embed="rId3" cstate="print"/>
          <a:stretch>
            <a:fillRect/>
          </a:stretch>
        </p:blipFill>
        <p:spPr>
          <a:xfrm>
            <a:off x="2340000" y="5076000"/>
            <a:ext cx="6723400" cy="1226759"/>
          </a:xfrm>
          <a:prstGeom prst="rect">
            <a:avLst/>
          </a:prstGeom>
        </p:spPr>
      </p:pic>
      <p:sp>
        <p:nvSpPr>
          <p:cNvPr id="20" name="CasellaDiTesto 19"/>
          <p:cNvSpPr txBox="1"/>
          <p:nvPr/>
        </p:nvSpPr>
        <p:spPr>
          <a:xfrm>
            <a:off x="252000" y="729000"/>
            <a:ext cx="8892000" cy="2215991"/>
          </a:xfrm>
          <a:prstGeom prst="rect">
            <a:avLst/>
          </a:prstGeom>
          <a:noFill/>
        </p:spPr>
        <p:txBody>
          <a:bodyPr wrap="square" rtlCol="0">
            <a:spAutoFit/>
          </a:bodyPr>
          <a:lstStyle/>
          <a:p>
            <a:pPr>
              <a:buFont typeface="Wingdings" pitchFamily="2" charset="2"/>
              <a:buChar char="§"/>
            </a:pPr>
            <a:r>
              <a:rPr lang="it-IT" dirty="0" smtClean="0"/>
              <a:t> </a:t>
            </a:r>
            <a:r>
              <a:rPr lang="it-IT" dirty="0" err="1" smtClean="0"/>
              <a:t>They</a:t>
            </a:r>
            <a:r>
              <a:rPr lang="it-IT" dirty="0" smtClean="0"/>
              <a:t> </a:t>
            </a:r>
            <a:r>
              <a:rPr lang="it-IT" dirty="0" err="1" smtClean="0"/>
              <a:t>should</a:t>
            </a:r>
            <a:r>
              <a:rPr lang="it-IT" dirty="0" smtClean="0"/>
              <a:t> work at 48VDC. </a:t>
            </a:r>
            <a:r>
              <a:rPr lang="it-IT" dirty="0" err="1" smtClean="0"/>
              <a:t>Main</a:t>
            </a:r>
            <a:r>
              <a:rPr lang="it-IT" dirty="0" smtClean="0"/>
              <a:t> </a:t>
            </a:r>
            <a:r>
              <a:rPr lang="it-IT" dirty="0" err="1" smtClean="0"/>
              <a:t>reasons</a:t>
            </a:r>
            <a:r>
              <a:rPr lang="it-IT" dirty="0" smtClean="0"/>
              <a:t> are:</a:t>
            </a:r>
          </a:p>
          <a:p>
            <a:pPr lvl="1">
              <a:buFont typeface="Wingdings" pitchFamily="2" charset="2"/>
              <a:buChar char="§"/>
            </a:pPr>
            <a:r>
              <a:rPr lang="it-IT" sz="1600" dirty="0" smtClean="0"/>
              <a:t> </a:t>
            </a:r>
            <a:r>
              <a:rPr lang="it-IT" sz="1600" dirty="0" err="1" smtClean="0"/>
              <a:t>Currents</a:t>
            </a:r>
            <a:r>
              <a:rPr lang="it-IT" sz="1600" dirty="0" smtClean="0"/>
              <a:t> are ½ </a:t>
            </a:r>
            <a:r>
              <a:rPr lang="it-IT" sz="1600" dirty="0" err="1" smtClean="0"/>
              <a:t>with</a:t>
            </a:r>
            <a:r>
              <a:rPr lang="it-IT" sz="1600" dirty="0" smtClean="0"/>
              <a:t> </a:t>
            </a:r>
            <a:r>
              <a:rPr lang="it-IT" sz="1600" dirty="0" err="1" smtClean="0"/>
              <a:t>respect</a:t>
            </a:r>
            <a:r>
              <a:rPr lang="it-IT" sz="1600" dirty="0" smtClean="0"/>
              <a:t> </a:t>
            </a:r>
            <a:r>
              <a:rPr lang="it-IT" sz="1600" dirty="0" err="1" smtClean="0"/>
              <a:t>to</a:t>
            </a:r>
            <a:r>
              <a:rPr lang="it-IT" sz="1600" dirty="0" smtClean="0"/>
              <a:t> the 24V </a:t>
            </a:r>
            <a:r>
              <a:rPr lang="it-IT" sz="1600" dirty="0" err="1" smtClean="0"/>
              <a:t>versions</a:t>
            </a:r>
            <a:endParaRPr lang="it-IT" sz="1600" dirty="0" smtClean="0"/>
          </a:p>
          <a:p>
            <a:pPr lvl="1">
              <a:buFont typeface="Wingdings" pitchFamily="2" charset="2"/>
              <a:buChar char="§"/>
            </a:pPr>
            <a:r>
              <a:rPr lang="it-IT" sz="1600" dirty="0" smtClean="0"/>
              <a:t> </a:t>
            </a:r>
            <a:r>
              <a:rPr lang="it-IT" sz="1600" dirty="0" err="1" smtClean="0"/>
              <a:t>They</a:t>
            </a:r>
            <a:r>
              <a:rPr lang="it-IT" sz="1600" dirty="0" smtClean="0"/>
              <a:t> can </a:t>
            </a:r>
            <a:r>
              <a:rPr lang="it-IT" sz="1600" dirty="0" err="1" smtClean="0"/>
              <a:t>offer</a:t>
            </a:r>
            <a:r>
              <a:rPr lang="it-IT" sz="1600" dirty="0" smtClean="0"/>
              <a:t> </a:t>
            </a:r>
            <a:r>
              <a:rPr lang="it-IT" sz="1600" dirty="0" err="1" smtClean="0"/>
              <a:t>better</a:t>
            </a:r>
            <a:r>
              <a:rPr lang="it-IT" sz="1600" dirty="0" smtClean="0"/>
              <a:t> performance in </a:t>
            </a:r>
            <a:r>
              <a:rPr lang="it-IT" sz="1600" dirty="0" err="1" smtClean="0"/>
              <a:t>terms</a:t>
            </a:r>
            <a:r>
              <a:rPr lang="it-IT" sz="1600" dirty="0" smtClean="0"/>
              <a:t> </a:t>
            </a:r>
            <a:r>
              <a:rPr lang="it-IT" sz="1600" dirty="0" err="1" smtClean="0"/>
              <a:t>of</a:t>
            </a:r>
            <a:r>
              <a:rPr lang="it-IT" sz="1600" dirty="0" smtClean="0"/>
              <a:t> air flow in case </a:t>
            </a:r>
            <a:r>
              <a:rPr lang="it-IT" sz="1600" dirty="0" err="1" smtClean="0"/>
              <a:t>we</a:t>
            </a:r>
            <a:r>
              <a:rPr lang="it-IT" sz="1600" dirty="0" smtClean="0"/>
              <a:t> </a:t>
            </a:r>
            <a:r>
              <a:rPr lang="it-IT" sz="1600" dirty="0" err="1" smtClean="0"/>
              <a:t>will</a:t>
            </a:r>
            <a:r>
              <a:rPr lang="it-IT" sz="1600" dirty="0" smtClean="0"/>
              <a:t> </a:t>
            </a:r>
            <a:r>
              <a:rPr lang="it-IT" sz="1600" dirty="0" err="1" smtClean="0"/>
              <a:t>need</a:t>
            </a:r>
            <a:r>
              <a:rPr lang="it-IT" sz="1600" dirty="0" smtClean="0"/>
              <a:t> </a:t>
            </a:r>
            <a:r>
              <a:rPr lang="it-IT" sz="1600" dirty="0" err="1" smtClean="0"/>
              <a:t>it</a:t>
            </a:r>
            <a:endParaRPr lang="it-IT" sz="1600" dirty="0" smtClean="0"/>
          </a:p>
          <a:p>
            <a:pPr lvl="1">
              <a:buFont typeface="Wingdings" pitchFamily="2" charset="2"/>
              <a:buChar char="§"/>
            </a:pPr>
            <a:r>
              <a:rPr lang="it-IT" sz="1600" dirty="0" smtClean="0"/>
              <a:t> </a:t>
            </a:r>
            <a:r>
              <a:rPr lang="it-IT" sz="1600" dirty="0" smtClean="0"/>
              <a:t>Commercial PS at 48V are </a:t>
            </a:r>
            <a:r>
              <a:rPr lang="it-IT" sz="1600" dirty="0" err="1" smtClean="0"/>
              <a:t>easily</a:t>
            </a:r>
            <a:r>
              <a:rPr lang="it-IT" sz="1600" dirty="0" smtClean="0"/>
              <a:t> </a:t>
            </a:r>
            <a:r>
              <a:rPr lang="it-IT" sz="1600" dirty="0" err="1" smtClean="0"/>
              <a:t>to</a:t>
            </a:r>
            <a:r>
              <a:rPr lang="it-IT" sz="1600" dirty="0" smtClean="0"/>
              <a:t> </a:t>
            </a:r>
            <a:r>
              <a:rPr lang="it-IT" sz="1600" dirty="0" err="1" smtClean="0"/>
              <a:t>find</a:t>
            </a:r>
            <a:r>
              <a:rPr lang="it-IT" sz="1600" dirty="0" smtClean="0"/>
              <a:t> and </a:t>
            </a:r>
            <a:r>
              <a:rPr lang="it-IT" sz="1600" dirty="0" err="1" smtClean="0"/>
              <a:t>their</a:t>
            </a:r>
            <a:r>
              <a:rPr lang="it-IT" sz="1600" dirty="0" smtClean="0"/>
              <a:t> </a:t>
            </a:r>
            <a:r>
              <a:rPr lang="it-IT" sz="1600" dirty="0" err="1" smtClean="0"/>
              <a:t>cost</a:t>
            </a:r>
            <a:r>
              <a:rPr lang="it-IT" sz="1600" dirty="0" smtClean="0"/>
              <a:t> </a:t>
            </a:r>
            <a:r>
              <a:rPr lang="it-IT" sz="1600" dirty="0" err="1" smtClean="0"/>
              <a:t>is</a:t>
            </a:r>
            <a:r>
              <a:rPr lang="it-IT" sz="1600" dirty="0" smtClean="0"/>
              <a:t> </a:t>
            </a:r>
            <a:r>
              <a:rPr lang="it-IT" sz="1600" dirty="0" err="1" smtClean="0"/>
              <a:t>mitigated</a:t>
            </a:r>
            <a:r>
              <a:rPr lang="it-IT" sz="1600" dirty="0" smtClean="0"/>
              <a:t> </a:t>
            </a:r>
            <a:r>
              <a:rPr lang="it-IT" sz="1600" dirty="0" err="1" smtClean="0"/>
              <a:t>by</a:t>
            </a:r>
            <a:r>
              <a:rPr lang="it-IT" sz="1600" dirty="0" smtClean="0"/>
              <a:t> the minor </a:t>
            </a:r>
            <a:r>
              <a:rPr lang="it-IT" sz="1600" dirty="0" err="1" smtClean="0"/>
              <a:t>current</a:t>
            </a:r>
            <a:r>
              <a:rPr lang="it-IT" sz="1600" dirty="0" smtClean="0"/>
              <a:t> </a:t>
            </a:r>
            <a:r>
              <a:rPr lang="it-IT" sz="1600" dirty="0" err="1" smtClean="0"/>
              <a:t>required</a:t>
            </a:r>
            <a:endParaRPr lang="it-IT" sz="1600" dirty="0" smtClean="0"/>
          </a:p>
          <a:p>
            <a:pPr>
              <a:buFont typeface="Wingdings" pitchFamily="2" charset="2"/>
              <a:buChar char="§"/>
            </a:pPr>
            <a:r>
              <a:rPr lang="it-IT" dirty="0" smtClean="0"/>
              <a:t> </a:t>
            </a:r>
            <a:r>
              <a:rPr lang="it-IT" dirty="0" err="1" smtClean="0"/>
              <a:t>We</a:t>
            </a:r>
            <a:r>
              <a:rPr lang="it-IT" dirty="0" smtClean="0"/>
              <a:t> </a:t>
            </a:r>
            <a:r>
              <a:rPr lang="it-IT" dirty="0" err="1" smtClean="0"/>
              <a:t>have</a:t>
            </a:r>
            <a:r>
              <a:rPr lang="it-IT" dirty="0" smtClean="0"/>
              <a:t> </a:t>
            </a:r>
            <a:r>
              <a:rPr lang="it-IT" dirty="0" err="1" smtClean="0"/>
              <a:t>selected</a:t>
            </a:r>
            <a:r>
              <a:rPr lang="it-IT" dirty="0" smtClean="0"/>
              <a:t> </a:t>
            </a:r>
            <a:r>
              <a:rPr lang="it-IT" dirty="0" err="1" smtClean="0"/>
              <a:t>two</a:t>
            </a:r>
            <a:r>
              <a:rPr lang="it-IT" dirty="0" smtClean="0"/>
              <a:t> </a:t>
            </a:r>
            <a:r>
              <a:rPr lang="it-IT" dirty="0" err="1" smtClean="0"/>
              <a:t>fans</a:t>
            </a:r>
            <a:r>
              <a:rPr lang="it-IT" dirty="0" smtClean="0"/>
              <a:t> </a:t>
            </a:r>
            <a:r>
              <a:rPr lang="it-IT" dirty="0" err="1" smtClean="0"/>
              <a:t>good</a:t>
            </a:r>
            <a:r>
              <a:rPr lang="it-IT" dirty="0" smtClean="0"/>
              <a:t> for </a:t>
            </a:r>
            <a:r>
              <a:rPr lang="it-IT" dirty="0" err="1" smtClean="0"/>
              <a:t>our</a:t>
            </a:r>
            <a:r>
              <a:rPr lang="it-IT" dirty="0" smtClean="0"/>
              <a:t> </a:t>
            </a:r>
            <a:r>
              <a:rPr lang="it-IT" dirty="0" err="1" smtClean="0"/>
              <a:t>purposes</a:t>
            </a:r>
            <a:r>
              <a:rPr lang="it-IT" dirty="0" smtClean="0"/>
              <a:t>, </a:t>
            </a:r>
            <a:r>
              <a:rPr lang="it-IT" dirty="0" err="1" smtClean="0"/>
              <a:t>both</a:t>
            </a:r>
            <a:r>
              <a:rPr lang="it-IT" dirty="0" smtClean="0"/>
              <a:t> </a:t>
            </a:r>
            <a:r>
              <a:rPr lang="it-IT" dirty="0" err="1" smtClean="0"/>
              <a:t>produced</a:t>
            </a:r>
            <a:r>
              <a:rPr lang="it-IT" dirty="0" smtClean="0"/>
              <a:t> </a:t>
            </a:r>
            <a:r>
              <a:rPr lang="it-IT" dirty="0" err="1" smtClean="0"/>
              <a:t>by</a:t>
            </a:r>
            <a:r>
              <a:rPr lang="it-IT" dirty="0" smtClean="0"/>
              <a:t> Sanyo </a:t>
            </a:r>
            <a:r>
              <a:rPr lang="it-IT" dirty="0" err="1" smtClean="0"/>
              <a:t>Denki</a:t>
            </a:r>
            <a:r>
              <a:rPr lang="it-IT" dirty="0" smtClean="0"/>
              <a:t>. The first, 9GV1248P1J01, </a:t>
            </a:r>
            <a:r>
              <a:rPr lang="it-IT" dirty="0" err="1" smtClean="0"/>
              <a:t>has</a:t>
            </a:r>
            <a:r>
              <a:rPr lang="it-IT" dirty="0" smtClean="0"/>
              <a:t> the </a:t>
            </a:r>
            <a:r>
              <a:rPr lang="it-IT" dirty="0" err="1" smtClean="0"/>
              <a:t>same</a:t>
            </a:r>
            <a:r>
              <a:rPr lang="it-IT" dirty="0" smtClean="0"/>
              <a:t> performance </a:t>
            </a:r>
            <a:r>
              <a:rPr lang="it-IT" dirty="0" err="1" smtClean="0"/>
              <a:t>of</a:t>
            </a:r>
            <a:r>
              <a:rPr lang="it-IT" dirty="0" smtClean="0"/>
              <a:t> the 24VCD fan </a:t>
            </a:r>
            <a:r>
              <a:rPr lang="it-IT" dirty="0" err="1" smtClean="0"/>
              <a:t>we</a:t>
            </a:r>
            <a:r>
              <a:rPr lang="it-IT" dirty="0" smtClean="0"/>
              <a:t> are </a:t>
            </a:r>
            <a:r>
              <a:rPr lang="it-IT" dirty="0" err="1" smtClean="0"/>
              <a:t>using</a:t>
            </a:r>
            <a:r>
              <a:rPr lang="it-IT" dirty="0" smtClean="0"/>
              <a:t> </a:t>
            </a:r>
            <a:r>
              <a:rPr lang="it-IT" dirty="0" err="1" smtClean="0"/>
              <a:t>now</a:t>
            </a:r>
            <a:r>
              <a:rPr lang="it-IT" dirty="0" smtClean="0"/>
              <a:t> in the </a:t>
            </a:r>
            <a:r>
              <a:rPr lang="it-IT" dirty="0" err="1" smtClean="0"/>
              <a:t>two</a:t>
            </a:r>
            <a:r>
              <a:rPr lang="it-IT" dirty="0" smtClean="0"/>
              <a:t> custom fan </a:t>
            </a:r>
            <a:r>
              <a:rPr lang="it-IT" dirty="0" err="1" smtClean="0"/>
              <a:t>units</a:t>
            </a:r>
            <a:r>
              <a:rPr lang="it-IT" dirty="0" smtClean="0"/>
              <a:t>, the </a:t>
            </a:r>
            <a:r>
              <a:rPr lang="it-IT" dirty="0" err="1" smtClean="0"/>
              <a:t>second</a:t>
            </a:r>
            <a:r>
              <a:rPr lang="it-IT" dirty="0" smtClean="0"/>
              <a:t>, 9HV1248P1H001, </a:t>
            </a:r>
            <a:r>
              <a:rPr lang="it-IT" dirty="0" err="1" smtClean="0"/>
              <a:t>has</a:t>
            </a:r>
            <a:r>
              <a:rPr lang="it-IT" dirty="0" smtClean="0"/>
              <a:t> </a:t>
            </a:r>
            <a:r>
              <a:rPr lang="it-IT" dirty="0" err="1" smtClean="0"/>
              <a:t>superior</a:t>
            </a:r>
            <a:r>
              <a:rPr lang="it-IT" dirty="0" smtClean="0"/>
              <a:t> performance </a:t>
            </a:r>
            <a:r>
              <a:rPr lang="it-IT" dirty="0" err="1" smtClean="0"/>
              <a:t>but</a:t>
            </a:r>
            <a:r>
              <a:rPr lang="it-IT" dirty="0" smtClean="0"/>
              <a:t> a </a:t>
            </a:r>
            <a:r>
              <a:rPr lang="it-IT" dirty="0" err="1" smtClean="0"/>
              <a:t>quite</a:t>
            </a:r>
            <a:r>
              <a:rPr lang="it-IT" dirty="0" smtClean="0"/>
              <a:t> </a:t>
            </a:r>
            <a:r>
              <a:rPr lang="it-IT" dirty="0" err="1" smtClean="0"/>
              <a:t>huge</a:t>
            </a:r>
            <a:r>
              <a:rPr lang="it-IT" dirty="0" smtClean="0"/>
              <a:t> </a:t>
            </a:r>
            <a:r>
              <a:rPr lang="it-IT" dirty="0" err="1" smtClean="0"/>
              <a:t>current</a:t>
            </a:r>
            <a:r>
              <a:rPr lang="it-IT" dirty="0" smtClean="0"/>
              <a:t> </a:t>
            </a:r>
            <a:r>
              <a:rPr lang="it-IT" dirty="0" err="1" smtClean="0"/>
              <a:t>consumption</a:t>
            </a:r>
            <a:r>
              <a:rPr lang="it-IT" dirty="0" smtClean="0"/>
              <a:t> and a </a:t>
            </a:r>
            <a:r>
              <a:rPr lang="it-IT" dirty="0" err="1" smtClean="0"/>
              <a:t>higher</a:t>
            </a:r>
            <a:r>
              <a:rPr lang="it-IT" dirty="0" smtClean="0"/>
              <a:t> cost.</a:t>
            </a:r>
            <a:endParaRPr lang="it-IT" dirty="0"/>
          </a:p>
        </p:txBody>
      </p:sp>
      <p:sp>
        <p:nvSpPr>
          <p:cNvPr id="21" name="CasellaDiTesto 20"/>
          <p:cNvSpPr txBox="1"/>
          <p:nvPr/>
        </p:nvSpPr>
        <p:spPr>
          <a:xfrm>
            <a:off x="0" y="3069000"/>
            <a:ext cx="2412000" cy="3139321"/>
          </a:xfrm>
          <a:prstGeom prst="rect">
            <a:avLst/>
          </a:prstGeom>
          <a:noFill/>
        </p:spPr>
        <p:txBody>
          <a:bodyPr wrap="square" rtlCol="0">
            <a:spAutoFit/>
          </a:bodyPr>
          <a:lstStyle/>
          <a:p>
            <a:r>
              <a:rPr lang="it-IT" dirty="0" err="1" smtClean="0"/>
              <a:t>Questions</a:t>
            </a:r>
            <a:r>
              <a:rPr lang="it-IT" dirty="0" smtClean="0"/>
              <a:t>:</a:t>
            </a:r>
          </a:p>
          <a:p>
            <a:pPr>
              <a:buFont typeface="Wingdings" pitchFamily="2" charset="2"/>
              <a:buChar char="§"/>
            </a:pPr>
            <a:r>
              <a:rPr lang="it-IT" dirty="0" smtClean="0"/>
              <a:t> </a:t>
            </a:r>
            <a:r>
              <a:rPr lang="it-IT" dirty="0" err="1" smtClean="0"/>
              <a:t>How</a:t>
            </a:r>
            <a:r>
              <a:rPr lang="it-IT" dirty="0" smtClean="0"/>
              <a:t> </a:t>
            </a:r>
            <a:r>
              <a:rPr lang="it-IT" dirty="0" err="1" smtClean="0"/>
              <a:t>much</a:t>
            </a:r>
            <a:r>
              <a:rPr lang="it-IT" dirty="0" smtClean="0"/>
              <a:t> the </a:t>
            </a:r>
            <a:r>
              <a:rPr lang="it-IT" dirty="0" err="1" smtClean="0"/>
              <a:t>cost</a:t>
            </a:r>
            <a:r>
              <a:rPr lang="it-IT" dirty="0" smtClean="0"/>
              <a:t> </a:t>
            </a:r>
            <a:r>
              <a:rPr lang="it-IT" dirty="0" err="1" smtClean="0"/>
              <a:t>of</a:t>
            </a:r>
            <a:r>
              <a:rPr lang="it-IT" dirty="0" smtClean="0"/>
              <a:t> a 48V AC/DC </a:t>
            </a:r>
            <a:r>
              <a:rPr lang="it-IT" dirty="0" err="1" smtClean="0"/>
              <a:t>scales</a:t>
            </a:r>
            <a:r>
              <a:rPr lang="it-IT" dirty="0" smtClean="0"/>
              <a:t> </a:t>
            </a:r>
            <a:r>
              <a:rPr lang="it-IT" dirty="0" err="1" smtClean="0"/>
              <a:t>with</a:t>
            </a:r>
            <a:r>
              <a:rPr lang="it-IT" dirty="0" smtClean="0"/>
              <a:t> the </a:t>
            </a:r>
            <a:r>
              <a:rPr lang="it-IT" dirty="0" err="1" smtClean="0"/>
              <a:t>current</a:t>
            </a:r>
            <a:r>
              <a:rPr lang="it-IT" dirty="0" smtClean="0"/>
              <a:t>?</a:t>
            </a:r>
          </a:p>
          <a:p>
            <a:pPr>
              <a:buFont typeface="Wingdings" pitchFamily="2" charset="2"/>
              <a:buChar char="§"/>
            </a:pPr>
            <a:r>
              <a:rPr lang="it-IT" dirty="0" smtClean="0"/>
              <a:t> </a:t>
            </a:r>
            <a:r>
              <a:rPr lang="it-IT" dirty="0" smtClean="0"/>
              <a:t>The </a:t>
            </a:r>
            <a:r>
              <a:rPr lang="it-IT" dirty="0" err="1" smtClean="0"/>
              <a:t>foreseen</a:t>
            </a:r>
            <a:r>
              <a:rPr lang="it-IT" dirty="0" smtClean="0"/>
              <a:t> </a:t>
            </a:r>
            <a:r>
              <a:rPr lang="it-IT" dirty="0" err="1" smtClean="0"/>
              <a:t>lifetime</a:t>
            </a:r>
            <a:r>
              <a:rPr lang="it-IT" dirty="0" smtClean="0"/>
              <a:t> </a:t>
            </a:r>
            <a:r>
              <a:rPr lang="it-IT" dirty="0" err="1" smtClean="0"/>
              <a:t>is</a:t>
            </a:r>
            <a:r>
              <a:rPr lang="it-IT" dirty="0" smtClean="0"/>
              <a:t> 70k </a:t>
            </a:r>
            <a:r>
              <a:rPr lang="it-IT" dirty="0" err="1" smtClean="0"/>
              <a:t>hrs</a:t>
            </a:r>
            <a:r>
              <a:rPr lang="it-IT" dirty="0" smtClean="0"/>
              <a:t> at 40 °C, </a:t>
            </a:r>
            <a:r>
              <a:rPr lang="it-IT" dirty="0" err="1" smtClean="0"/>
              <a:t>which</a:t>
            </a:r>
            <a:r>
              <a:rPr lang="it-IT" dirty="0" smtClean="0"/>
              <a:t> </a:t>
            </a:r>
            <a:r>
              <a:rPr lang="it-IT" dirty="0" err="1" smtClean="0"/>
              <a:t>correspond</a:t>
            </a:r>
            <a:r>
              <a:rPr lang="it-IT" dirty="0" smtClean="0"/>
              <a:t> </a:t>
            </a:r>
            <a:r>
              <a:rPr lang="it-IT" dirty="0" err="1" smtClean="0"/>
              <a:t>to</a:t>
            </a:r>
            <a:r>
              <a:rPr lang="it-IT" dirty="0" smtClean="0"/>
              <a:t> </a:t>
            </a:r>
            <a:r>
              <a:rPr lang="it-IT" dirty="0" err="1" smtClean="0"/>
              <a:t>about</a:t>
            </a:r>
            <a:r>
              <a:rPr lang="it-IT" dirty="0" smtClean="0"/>
              <a:t> 8 </a:t>
            </a:r>
            <a:r>
              <a:rPr lang="it-IT" dirty="0" err="1" smtClean="0"/>
              <a:t>years</a:t>
            </a:r>
            <a:r>
              <a:rPr lang="it-IT" dirty="0" smtClean="0"/>
              <a:t> </a:t>
            </a:r>
            <a:r>
              <a:rPr lang="it-IT" dirty="0" err="1" smtClean="0"/>
              <a:t>of</a:t>
            </a:r>
            <a:r>
              <a:rPr lang="it-IT" dirty="0" smtClean="0"/>
              <a:t> </a:t>
            </a:r>
            <a:r>
              <a:rPr lang="it-IT" dirty="0" err="1" smtClean="0"/>
              <a:t>continuous</a:t>
            </a:r>
            <a:r>
              <a:rPr lang="it-IT" dirty="0" smtClean="0"/>
              <a:t> work. </a:t>
            </a:r>
            <a:r>
              <a:rPr lang="it-IT" dirty="0" err="1" smtClean="0"/>
              <a:t>Is</a:t>
            </a:r>
            <a:r>
              <a:rPr lang="it-IT" dirty="0" smtClean="0"/>
              <a:t> </a:t>
            </a:r>
            <a:r>
              <a:rPr lang="it-IT" dirty="0" err="1" smtClean="0"/>
              <a:t>this</a:t>
            </a:r>
            <a:r>
              <a:rPr lang="it-IT" dirty="0" smtClean="0"/>
              <a:t> </a:t>
            </a:r>
            <a:r>
              <a:rPr lang="it-IT" dirty="0" err="1" smtClean="0"/>
              <a:t>enough</a:t>
            </a:r>
            <a:r>
              <a:rPr lang="it-IT" dirty="0" smtClean="0"/>
              <a:t> </a:t>
            </a:r>
            <a:r>
              <a:rPr lang="it-IT" dirty="0" err="1" smtClean="0"/>
              <a:t>to</a:t>
            </a:r>
            <a:r>
              <a:rPr lang="it-IT" dirty="0" smtClean="0"/>
              <a:t> </a:t>
            </a:r>
            <a:r>
              <a:rPr lang="it-IT" dirty="0" err="1" smtClean="0"/>
              <a:t>prefer</a:t>
            </a:r>
            <a:r>
              <a:rPr lang="it-IT" dirty="0" smtClean="0"/>
              <a:t> the </a:t>
            </a:r>
            <a:r>
              <a:rPr lang="it-IT" dirty="0" err="1" smtClean="0"/>
              <a:t>less</a:t>
            </a:r>
            <a:r>
              <a:rPr lang="it-IT" dirty="0" smtClean="0"/>
              <a:t> </a:t>
            </a:r>
            <a:r>
              <a:rPr lang="it-IT" dirty="0" err="1" smtClean="0"/>
              <a:t>expensive</a:t>
            </a:r>
            <a:r>
              <a:rPr lang="it-IT" dirty="0" smtClean="0"/>
              <a:t> </a:t>
            </a:r>
            <a:r>
              <a:rPr lang="it-IT" dirty="0" err="1" smtClean="0"/>
              <a:t>model</a:t>
            </a:r>
            <a:r>
              <a:rPr lang="it-IT" dirty="0" smtClean="0"/>
              <a:t>?</a:t>
            </a:r>
            <a:endParaRPr lang="it-IT" dirty="0"/>
          </a:p>
        </p:txBody>
      </p:sp>
    </p:spTree>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4116</TotalTime>
  <Words>680</Words>
  <Application>Microsoft Office PowerPoint</Application>
  <PresentationFormat>Presentazione su schermo (4:3)</PresentationFormat>
  <Paragraphs>51</Paragraphs>
  <Slides>5</Slides>
  <Notes>1</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  News on FTK rack infrastructure     A. Lanza – INFN Pavia   FTK Italy meeting – 27.11.2015</vt:lpstr>
      <vt:lpstr>Status of the cooling test rack in USA15</vt:lpstr>
      <vt:lpstr>Cooling test in November 2015</vt:lpstr>
      <vt:lpstr>Summary of the cooling test results</vt:lpstr>
      <vt:lpstr>Which kind of fans for the final custom units?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CAEN Power supply</dc:title>
  <dc:creator>piendi</dc:creator>
  <cp:lastModifiedBy>Agostino Lanza</cp:lastModifiedBy>
  <cp:revision>337</cp:revision>
  <dcterms:created xsi:type="dcterms:W3CDTF">2015-01-17T15:34:29Z</dcterms:created>
  <dcterms:modified xsi:type="dcterms:W3CDTF">2015-11-27T00:41:30Z</dcterms:modified>
</cp:coreProperties>
</file>