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362" r:id="rId3"/>
    <p:sldId id="368" r:id="rId4"/>
    <p:sldId id="373" r:id="rId5"/>
    <p:sldId id="360" r:id="rId6"/>
    <p:sldId id="365" r:id="rId7"/>
    <p:sldId id="380" r:id="rId8"/>
    <p:sldId id="381" r:id="rId9"/>
    <p:sldId id="382" r:id="rId10"/>
    <p:sldId id="383" r:id="rId11"/>
    <p:sldId id="384" r:id="rId12"/>
    <p:sldId id="367" r:id="rId13"/>
    <p:sldId id="370" r:id="rId14"/>
    <p:sldId id="369" r:id="rId15"/>
    <p:sldId id="385" r:id="rId16"/>
    <p:sldId id="346" r:id="rId17"/>
    <p:sldId id="325" r:id="rId18"/>
    <p:sldId id="371" r:id="rId19"/>
    <p:sldId id="379" r:id="rId20"/>
    <p:sldId id="378" r:id="rId21"/>
    <p:sldId id="377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6" autoAdjust="0"/>
    <p:restoredTop sz="94634" autoAdjust="0"/>
  </p:normalViewPr>
  <p:slideViewPr>
    <p:cSldViewPr snapToGrid="0" snapToObjects="1">
      <p:cViewPr>
        <p:scale>
          <a:sx n="103" d="100"/>
          <a:sy n="103" d="100"/>
        </p:scale>
        <p:origin x="-1200" y="7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CF26B-541A-E548-9A8D-D084120CED7B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4E8E5-1EB1-714C-B9BC-8C57D616A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2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06936-2AFC-2344-9015-82E660E4634B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39026-5059-AF42-A970-2D9B57B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04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030" y="0"/>
            <a:ext cx="7779970" cy="92474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24747"/>
          </a:xfrm>
          <a:prstGeom prst="rect">
            <a:avLst/>
          </a:prstGeom>
          <a:solidFill>
            <a:schemeClr val="bg2">
              <a:lumMod val="20000"/>
              <a:lumOff val="80000"/>
              <a:alpha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675" y="6528816"/>
            <a:ext cx="231789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Giovedi' 10 dicembre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3426" y="653534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1216" y="6535346"/>
            <a:ext cx="912783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logoinfn-piccol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09007" cy="9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rgbClr val="0000FF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60" y="2009625"/>
            <a:ext cx="7779970" cy="924747"/>
          </a:xfrm>
        </p:spPr>
        <p:txBody>
          <a:bodyPr/>
          <a:lstStyle/>
          <a:p>
            <a:r>
              <a:rPr lang="en-US" dirty="0" err="1" smtClean="0"/>
              <a:t>Cds</a:t>
            </a:r>
            <a:r>
              <a:rPr lang="en-US" dirty="0"/>
              <a:t> </a:t>
            </a:r>
            <a:r>
              <a:rPr lang="en-US" dirty="0" err="1" smtClean="0"/>
              <a:t>Dicembre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402874"/>
            <a:ext cx="8229600" cy="2519395"/>
          </a:xfrm>
        </p:spPr>
        <p:txBody>
          <a:bodyPr>
            <a:norm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comunicazioni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 smtClean="0"/>
          </a:p>
          <a:p>
            <a:r>
              <a:rPr lang="en-US" dirty="0" err="1" smtClean="0"/>
              <a:t>Elezione</a:t>
            </a:r>
            <a:r>
              <a:rPr lang="en-US" dirty="0" smtClean="0"/>
              <a:t> </a:t>
            </a:r>
            <a:r>
              <a:rPr lang="en-US" dirty="0" err="1" smtClean="0"/>
              <a:t>rappr</a:t>
            </a:r>
            <a:r>
              <a:rPr lang="en-US" dirty="0" smtClean="0"/>
              <a:t> </a:t>
            </a:r>
            <a:r>
              <a:rPr lang="en-US" dirty="0" err="1" smtClean="0"/>
              <a:t>ricercatori</a:t>
            </a:r>
            <a:r>
              <a:rPr lang="en-US" dirty="0" smtClean="0"/>
              <a:t> e </a:t>
            </a:r>
            <a:r>
              <a:rPr lang="en-US" dirty="0" err="1" smtClean="0"/>
              <a:t>coord</a:t>
            </a:r>
            <a:r>
              <a:rPr lang="en-US" dirty="0" smtClean="0"/>
              <a:t>. Csn4</a:t>
            </a:r>
          </a:p>
          <a:p>
            <a:r>
              <a:rPr lang="en-US" dirty="0" err="1" smtClean="0"/>
              <a:t>Elezioni</a:t>
            </a:r>
            <a:r>
              <a:rPr lang="en-US" dirty="0" smtClean="0"/>
              <a:t> RLS</a:t>
            </a:r>
            <a:endParaRPr lang="en-US" dirty="0" smtClean="0"/>
          </a:p>
          <a:p>
            <a:r>
              <a:rPr lang="en-US" dirty="0" err="1" smtClean="0"/>
              <a:t>Formazione</a:t>
            </a:r>
            <a:r>
              <a:rPr lang="en-US" dirty="0" smtClean="0"/>
              <a:t> </a:t>
            </a:r>
            <a:r>
              <a:rPr lang="en-US" dirty="0" err="1" smtClean="0"/>
              <a:t>rosa</a:t>
            </a:r>
            <a:r>
              <a:rPr lang="en-US" dirty="0" smtClean="0"/>
              <a:t> </a:t>
            </a:r>
            <a:r>
              <a:rPr lang="en-US" dirty="0" err="1" smtClean="0"/>
              <a:t>candidati</a:t>
            </a:r>
            <a:r>
              <a:rPr lang="en-US" dirty="0" smtClean="0"/>
              <a:t> </a:t>
            </a:r>
            <a:r>
              <a:rPr lang="en-US" dirty="0" err="1" smtClean="0"/>
              <a:t>direttore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Novembre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Zoccoli</a:t>
            </a:r>
            <a:r>
              <a:rPr lang="en-US" dirty="0" smtClean="0">
                <a:sym typeface="Wingdings"/>
              </a:rPr>
              <a:t> – </a:t>
            </a:r>
            <a:r>
              <a:rPr lang="en-US" dirty="0" err="1" smtClean="0">
                <a:sym typeface="Wingdings"/>
              </a:rPr>
              <a:t>Progetto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Calcolo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Costruire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una</a:t>
            </a:r>
            <a:r>
              <a:rPr lang="en-US" dirty="0" smtClean="0">
                <a:sym typeface="Wingdings"/>
              </a:rPr>
              <a:t> e-infrastructure </a:t>
            </a:r>
            <a:r>
              <a:rPr lang="en-US" dirty="0" err="1" smtClean="0">
                <a:sym typeface="Wingdings"/>
              </a:rPr>
              <a:t>che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riunisca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tutte</a:t>
            </a:r>
            <a:r>
              <a:rPr lang="en-US" dirty="0" smtClean="0">
                <a:sym typeface="Wingdings"/>
              </a:rPr>
              <a:t> le </a:t>
            </a:r>
            <a:r>
              <a:rPr lang="en-US" dirty="0" err="1" smtClean="0">
                <a:sym typeface="Wingdings"/>
              </a:rPr>
              <a:t>infrastrutture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esistenti</a:t>
            </a:r>
            <a:r>
              <a:rPr lang="en-US" dirty="0" smtClean="0">
                <a:sym typeface="Wingdings"/>
              </a:rPr>
              <a:t> 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Tier1, tier2, HPC </a:t>
            </a:r>
            <a:r>
              <a:rPr lang="en-US" dirty="0" err="1" smtClean="0">
                <a:sym typeface="Wingdings"/>
              </a:rPr>
              <a:t>cineca</a:t>
            </a:r>
            <a:r>
              <a:rPr lang="en-US" dirty="0" smtClean="0">
                <a:sym typeface="Wingdings"/>
              </a:rPr>
              <a:t>, GARR , CNR 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Accesso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libero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ricercatori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Pensata</a:t>
            </a:r>
            <a:r>
              <a:rPr lang="en-US" dirty="0" smtClean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essere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modulare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quindi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implementato</a:t>
            </a:r>
            <a:r>
              <a:rPr lang="en-US" dirty="0" smtClean="0">
                <a:sym typeface="Wingdings"/>
              </a:rPr>
              <a:t> dal </a:t>
            </a:r>
            <a:r>
              <a:rPr lang="en-US" dirty="0" err="1" smtClean="0">
                <a:sym typeface="Wingdings"/>
              </a:rPr>
              <a:t>livello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regionale</a:t>
            </a:r>
            <a:r>
              <a:rPr lang="en-US" dirty="0" smtClean="0">
                <a:sym typeface="Wingdings"/>
              </a:rPr>
              <a:t> al </a:t>
            </a:r>
            <a:r>
              <a:rPr lang="en-US" dirty="0" err="1" smtClean="0">
                <a:sym typeface="Wingdings"/>
              </a:rPr>
              <a:t>livello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europeo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Trattative</a:t>
            </a:r>
            <a:r>
              <a:rPr lang="en-US" dirty="0" smtClean="0">
                <a:sym typeface="Wingdings"/>
              </a:rPr>
              <a:t> con </a:t>
            </a:r>
            <a:r>
              <a:rPr lang="en-US" dirty="0" err="1" smtClean="0">
                <a:sym typeface="Wingdings"/>
              </a:rPr>
              <a:t>lussemburgo</a:t>
            </a:r>
            <a:r>
              <a:rPr lang="en-US" dirty="0" smtClean="0">
                <a:sym typeface="Wingdings"/>
              </a:rPr>
              <a:t> per far </a:t>
            </a:r>
            <a:r>
              <a:rPr lang="en-US" dirty="0" err="1" smtClean="0">
                <a:sym typeface="Wingdings"/>
              </a:rPr>
              <a:t>ecall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europea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gia</a:t>
            </a:r>
            <a:r>
              <a:rPr lang="en-US" dirty="0" smtClean="0">
                <a:sym typeface="Wingdings"/>
              </a:rPr>
              <a:t>’ </a:t>
            </a:r>
            <a:r>
              <a:rPr lang="en-US" dirty="0" err="1" smtClean="0">
                <a:sym typeface="Wingdings"/>
              </a:rPr>
              <a:t>presentato</a:t>
            </a:r>
            <a:r>
              <a:rPr lang="en-US" dirty="0" smtClean="0">
                <a:sym typeface="Wingdings"/>
              </a:rPr>
              <a:t> vision paper a DG connect UE  (max </a:t>
            </a:r>
            <a:r>
              <a:rPr lang="en-US" dirty="0" smtClean="0">
                <a:sym typeface="Wingdings"/>
              </a:rPr>
              <a:t>1MLD euro </a:t>
            </a:r>
            <a:r>
              <a:rPr lang="en-US" dirty="0" smtClean="0">
                <a:sym typeface="Wingdings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In </a:t>
            </a:r>
            <a:r>
              <a:rPr lang="en-US" dirty="0" err="1" smtClean="0">
                <a:sym typeface="Wingdings"/>
              </a:rPr>
              <a:t>parallelo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anche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DG research </a:t>
            </a:r>
            <a:r>
              <a:rPr lang="en-US" dirty="0" err="1" smtClean="0">
                <a:sym typeface="Wingdings"/>
              </a:rPr>
              <a:t>lancia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OpenScience</a:t>
            </a:r>
            <a:r>
              <a:rPr lang="en-US" dirty="0" smtClean="0">
                <a:sym typeface="Wingdings"/>
              </a:rPr>
              <a:t> Cloud con budget extra h2020 (100ML)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ym typeface="Wingdings"/>
              </a:rPr>
              <a:t>Fondi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Europei</a:t>
            </a:r>
            <a:r>
              <a:rPr lang="en-US" b="1" dirty="0" smtClean="0">
                <a:sym typeface="Wingdings"/>
              </a:rPr>
              <a:t> – UE ha </a:t>
            </a:r>
            <a:r>
              <a:rPr lang="en-US" b="1" dirty="0" err="1" smtClean="0">
                <a:sym typeface="Wingdings"/>
              </a:rPr>
              <a:t>deciso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che</a:t>
            </a:r>
            <a:r>
              <a:rPr lang="en-US" b="1" dirty="0" smtClean="0">
                <a:sym typeface="Wingdings"/>
              </a:rPr>
              <a:t> AR non </a:t>
            </a:r>
            <a:r>
              <a:rPr lang="en-US" b="1" dirty="0" err="1" smtClean="0">
                <a:sym typeface="Wingdings"/>
              </a:rPr>
              <a:t>sono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rendicontabili</a:t>
            </a:r>
            <a:r>
              <a:rPr lang="en-US" b="1" dirty="0" smtClean="0">
                <a:sym typeface="Wingdings"/>
              </a:rPr>
              <a:t> come </a:t>
            </a:r>
            <a:r>
              <a:rPr lang="en-US" b="1" dirty="0" err="1" smtClean="0">
                <a:sym typeface="Wingdings"/>
              </a:rPr>
              <a:t>spesa</a:t>
            </a:r>
            <a:r>
              <a:rPr lang="en-US" b="1" dirty="0" smtClean="0">
                <a:sym typeface="Wingdings"/>
              </a:rPr>
              <a:t> di </a:t>
            </a:r>
            <a:r>
              <a:rPr lang="en-US" b="1" dirty="0" err="1" smtClean="0">
                <a:sym typeface="Wingdings"/>
              </a:rPr>
              <a:t>personale</a:t>
            </a:r>
            <a:r>
              <a:rPr lang="en-US" b="1" dirty="0" smtClean="0">
                <a:sym typeface="Wingdings"/>
              </a:rPr>
              <a:t>, al </a:t>
            </a:r>
            <a:r>
              <a:rPr lang="en-US" b="1" dirty="0" err="1" smtClean="0">
                <a:sym typeface="Wingdings"/>
              </a:rPr>
              <a:t>massimo</a:t>
            </a:r>
            <a:r>
              <a:rPr lang="en-US" b="1" dirty="0" smtClean="0">
                <a:sym typeface="Wingdings"/>
              </a:rPr>
              <a:t> come </a:t>
            </a:r>
            <a:r>
              <a:rPr lang="en-US" b="1" dirty="0" err="1" smtClean="0">
                <a:sym typeface="Wingdings"/>
              </a:rPr>
              <a:t>servizi</a:t>
            </a:r>
            <a:r>
              <a:rPr lang="en-US" b="1" dirty="0" smtClean="0">
                <a:sym typeface="Wingdings"/>
              </a:rPr>
              <a:t> (</a:t>
            </a:r>
            <a:r>
              <a:rPr lang="en-US" b="1" dirty="0" smtClean="0">
                <a:sym typeface="Wingdings"/>
              </a:rPr>
              <a:t>sigh!</a:t>
            </a:r>
            <a:r>
              <a:rPr lang="en-US" b="1" dirty="0" smtClean="0">
                <a:sym typeface="Wingdings"/>
              </a:rPr>
              <a:t>) – </a:t>
            </a:r>
            <a:r>
              <a:rPr lang="en-US" b="1" dirty="0" err="1" smtClean="0">
                <a:sym typeface="Wingdings"/>
              </a:rPr>
              <a:t>sospesa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emissione</a:t>
            </a:r>
            <a:r>
              <a:rPr lang="en-US" b="1" dirty="0" smtClean="0">
                <a:sym typeface="Wingdings"/>
              </a:rPr>
              <a:t> AR per </a:t>
            </a:r>
            <a:r>
              <a:rPr lang="en-US" b="1" dirty="0" err="1" smtClean="0">
                <a:sym typeface="Wingdings"/>
              </a:rPr>
              <a:t>il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momento</a:t>
            </a:r>
            <a:r>
              <a:rPr lang="en-US" b="1" dirty="0" smtClean="0">
                <a:sym typeface="Wingdings"/>
              </a:rPr>
              <a:t>. </a:t>
            </a:r>
            <a:r>
              <a:rPr lang="en-US" b="1" dirty="0" err="1" smtClean="0">
                <a:sym typeface="Wingdings"/>
              </a:rPr>
              <a:t>Nelle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prossime</a:t>
            </a:r>
            <a:r>
              <a:rPr lang="en-US" b="1" dirty="0" smtClean="0">
                <a:sym typeface="Wingdings"/>
              </a:rPr>
              <a:t> call </a:t>
            </a:r>
            <a:r>
              <a:rPr lang="en-US" b="1" dirty="0" err="1" smtClean="0">
                <a:sym typeface="Wingdings"/>
              </a:rPr>
              <a:t>evitare</a:t>
            </a:r>
            <a:r>
              <a:rPr lang="en-US" b="1" dirty="0" smtClean="0">
                <a:sym typeface="Wingdings"/>
              </a:rPr>
              <a:t> 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03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Novembre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Fiori</a:t>
            </a:r>
            <a:r>
              <a:rPr lang="en-US" dirty="0" smtClean="0">
                <a:sym typeface="Wingdings"/>
              </a:rPr>
              <a:t>  – </a:t>
            </a:r>
            <a:r>
              <a:rPr lang="en-US" dirty="0" err="1" smtClean="0">
                <a:sym typeface="Wingdings"/>
              </a:rPr>
              <a:t>Dematerializzazione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gestione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documentale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Da </a:t>
            </a:r>
            <a:r>
              <a:rPr lang="en-US" dirty="0" err="1" smtClean="0">
                <a:sym typeface="Wingdings"/>
              </a:rPr>
              <a:t>agosto</a:t>
            </a:r>
            <a:r>
              <a:rPr lang="en-US" dirty="0" smtClean="0">
                <a:sym typeface="Wingdings"/>
              </a:rPr>
              <a:t> 2016 </a:t>
            </a:r>
            <a:r>
              <a:rPr lang="en-US" dirty="0" err="1" smtClean="0">
                <a:sym typeface="Wingdings"/>
              </a:rPr>
              <a:t>dovremo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essere</a:t>
            </a:r>
            <a:r>
              <a:rPr lang="en-US" dirty="0" smtClean="0">
                <a:sym typeface="Wingdings"/>
              </a:rPr>
              <a:t> in </a:t>
            </a:r>
            <a:r>
              <a:rPr lang="en-US" dirty="0" err="1" smtClean="0">
                <a:sym typeface="Wingdings"/>
              </a:rPr>
              <a:t>grado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dematerializzare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tutte</a:t>
            </a:r>
            <a:r>
              <a:rPr lang="en-US" dirty="0" smtClean="0">
                <a:sym typeface="Wingdings"/>
              </a:rPr>
              <a:t> le procedure (</a:t>
            </a:r>
            <a:r>
              <a:rPr lang="en-US" dirty="0" err="1" smtClean="0">
                <a:sym typeface="Wingdings"/>
              </a:rPr>
              <a:t>comprese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missioni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ordini</a:t>
            </a:r>
            <a:r>
              <a:rPr lang="en-US" dirty="0" smtClean="0">
                <a:sym typeface="Wingdings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La prima </a:t>
            </a:r>
            <a:r>
              <a:rPr lang="en-US" dirty="0" err="1" smtClean="0">
                <a:sym typeface="Wingdings"/>
              </a:rPr>
              <a:t>modifica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sara</a:t>
            </a:r>
            <a:r>
              <a:rPr lang="en-US" dirty="0" smtClean="0">
                <a:sym typeface="Wingdings"/>
              </a:rPr>
              <a:t>’ da </a:t>
            </a:r>
            <a:r>
              <a:rPr lang="en-US" dirty="0" err="1" smtClean="0">
                <a:sym typeface="Wingdings"/>
              </a:rPr>
              <a:t>gennaio</a:t>
            </a:r>
            <a:r>
              <a:rPr lang="en-US" dirty="0" smtClean="0">
                <a:sym typeface="Wingdings"/>
              </a:rPr>
              <a:t> al </a:t>
            </a:r>
            <a:r>
              <a:rPr lang="en-US" dirty="0" err="1" smtClean="0">
                <a:sym typeface="Wingdings"/>
              </a:rPr>
              <a:t>protocollo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che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diventa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totalmente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informatico</a:t>
            </a:r>
            <a:r>
              <a:rPr lang="en-US" dirty="0" smtClean="0">
                <a:sym typeface="Wingdings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Tutti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originali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dovranno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essere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firmati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digitalmente</a:t>
            </a:r>
            <a:r>
              <a:rPr lang="en-US" dirty="0" smtClean="0">
                <a:sym typeface="Wingdings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Il </a:t>
            </a:r>
            <a:r>
              <a:rPr lang="en-US" dirty="0" err="1" smtClean="0">
                <a:sym typeface="Wingdings"/>
              </a:rPr>
              <a:t>corso</a:t>
            </a:r>
            <a:r>
              <a:rPr lang="en-US" dirty="0" smtClean="0">
                <a:sym typeface="Wingdings"/>
              </a:rPr>
              <a:t> per Milano e’ </a:t>
            </a:r>
            <a:r>
              <a:rPr lang="en-US" dirty="0" err="1" smtClean="0">
                <a:sym typeface="Wingdings"/>
              </a:rPr>
              <a:t>stato</a:t>
            </a:r>
            <a:r>
              <a:rPr lang="en-US" dirty="0" smtClean="0">
                <a:sym typeface="Wingdings"/>
              </a:rPr>
              <a:t> solo </a:t>
            </a:r>
            <a:r>
              <a:rPr lang="en-US" dirty="0" err="1" smtClean="0">
                <a:sym typeface="Wingdings"/>
              </a:rPr>
              <a:t>recentemente</a:t>
            </a:r>
            <a:r>
              <a:rPr lang="en-US" dirty="0" smtClean="0">
                <a:sym typeface="Wingdings"/>
              </a:rPr>
              <a:t> e data </a:t>
            </a:r>
            <a:r>
              <a:rPr lang="en-US" dirty="0" err="1" smtClean="0">
                <a:sym typeface="Wingdings"/>
              </a:rPr>
              <a:t>chiusura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bilancio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altre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scadenze</a:t>
            </a:r>
            <a:r>
              <a:rPr lang="en-US" dirty="0" smtClean="0">
                <a:sym typeface="Wingdings"/>
              </a:rPr>
              <a:t> non </a:t>
            </a:r>
            <a:r>
              <a:rPr lang="en-US" dirty="0" err="1" smtClean="0">
                <a:sym typeface="Wingdings"/>
              </a:rPr>
              <a:t>abbiamo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ancora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avuto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modo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metabolizzarlo</a:t>
            </a:r>
            <a:r>
              <a:rPr lang="en-US" dirty="0" smtClean="0">
                <a:sym typeface="Wingdings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A </a:t>
            </a:r>
            <a:r>
              <a:rPr lang="en-US" dirty="0" err="1" smtClean="0">
                <a:sym typeface="Wingdings"/>
              </a:rPr>
              <a:t>Gennaio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faremo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girare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informazione</a:t>
            </a:r>
            <a:endParaRPr lang="en-US" dirty="0" smtClean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75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/>
              <a:t> </a:t>
            </a:r>
            <a:r>
              <a:rPr lang="en-US" dirty="0" err="1" smtClean="0"/>
              <a:t>Novembre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99" y="1066800"/>
            <a:ext cx="8682797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Benvenuto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Nuovo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direttore</a:t>
            </a:r>
            <a:r>
              <a:rPr lang="en-US" dirty="0" smtClean="0">
                <a:sym typeface="Wingdings"/>
              </a:rPr>
              <a:t> di Lecce, </a:t>
            </a:r>
            <a:r>
              <a:rPr lang="en-US" dirty="0" err="1" smtClean="0">
                <a:sym typeface="Wingdings"/>
              </a:rPr>
              <a:t>Bossi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Elezioni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vicepresidenti</a:t>
            </a:r>
            <a:r>
              <a:rPr lang="en-US" dirty="0" smtClean="0">
                <a:sym typeface="Wingdings"/>
              </a:rPr>
              <a:t> , </a:t>
            </a:r>
            <a:r>
              <a:rPr lang="en-US" dirty="0" err="1" smtClean="0">
                <a:sym typeface="Wingdings"/>
              </a:rPr>
              <a:t>Masiero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Speranza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Nominata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commissione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borse</a:t>
            </a:r>
            <a:r>
              <a:rPr lang="en-US" dirty="0" smtClean="0">
                <a:sym typeface="Wingdings"/>
              </a:rPr>
              <a:t> post doc </a:t>
            </a:r>
            <a:r>
              <a:rPr lang="en-US" dirty="0" err="1" smtClean="0">
                <a:sym typeface="Wingdings"/>
              </a:rPr>
              <a:t>stranieri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F </a:t>
            </a:r>
            <a:r>
              <a:rPr lang="en-US" dirty="0" err="1" smtClean="0">
                <a:sym typeface="Wingdings"/>
              </a:rPr>
              <a:t>Forti</a:t>
            </a:r>
            <a:r>
              <a:rPr lang="en-US" dirty="0" smtClean="0">
                <a:sym typeface="Wingdings"/>
              </a:rPr>
              <a:t>, A. Rosa, C. </a:t>
            </a:r>
            <a:r>
              <a:rPr lang="en-US" dirty="0" err="1" smtClean="0">
                <a:sym typeface="Wingdings"/>
              </a:rPr>
              <a:t>Brofferio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G.Carugno</a:t>
            </a:r>
            <a:r>
              <a:rPr lang="en-US" dirty="0" smtClean="0">
                <a:sym typeface="Wingdings"/>
              </a:rPr>
              <a:t>, D. </a:t>
            </a:r>
            <a:r>
              <a:rPr lang="en-US" dirty="0" err="1" smtClean="0">
                <a:sym typeface="Wingdings"/>
              </a:rPr>
              <a:t>Lucchesi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Viene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chiuso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gruppo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collegato</a:t>
            </a:r>
            <a:r>
              <a:rPr lang="en-US" dirty="0" smtClean="0">
                <a:sym typeface="Wingdings"/>
              </a:rPr>
              <a:t> di BS e </a:t>
            </a:r>
            <a:r>
              <a:rPr lang="en-US" dirty="0" err="1" smtClean="0">
                <a:sym typeface="Wingdings"/>
              </a:rPr>
              <a:t>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fara</a:t>
            </a:r>
            <a:r>
              <a:rPr lang="en-US" dirty="0" smtClean="0">
                <a:sym typeface="Wingdings"/>
              </a:rPr>
              <a:t>’ </a:t>
            </a:r>
            <a:r>
              <a:rPr lang="en-US" dirty="0" err="1" smtClean="0">
                <a:sym typeface="Wingdings"/>
              </a:rPr>
              <a:t>revisione</a:t>
            </a:r>
            <a:r>
              <a:rPr lang="en-US" dirty="0" smtClean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tutti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altri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Accordo</a:t>
            </a:r>
            <a:r>
              <a:rPr lang="en-US" dirty="0" smtClean="0">
                <a:sym typeface="Wingdings"/>
              </a:rPr>
              <a:t> con </a:t>
            </a:r>
            <a:r>
              <a:rPr lang="en-US" dirty="0" err="1" smtClean="0">
                <a:sym typeface="Wingdings"/>
              </a:rPr>
              <a:t>sincrotrone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>
                <a:sym typeface="Wingdings"/>
              </a:rPr>
              <a:t>T</a:t>
            </a:r>
            <a:r>
              <a:rPr lang="en-US" dirty="0" smtClean="0">
                <a:sym typeface="Wingdings"/>
              </a:rPr>
              <a:t>rieste </a:t>
            </a:r>
            <a:r>
              <a:rPr lang="en-US" dirty="0" smtClean="0">
                <a:sym typeface="Wingdings"/>
              </a:rPr>
              <a:t>per Sesame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Accordo</a:t>
            </a:r>
            <a:r>
              <a:rPr lang="en-US" dirty="0" smtClean="0">
                <a:sym typeface="Wingdings"/>
              </a:rPr>
              <a:t> con Georgia per </a:t>
            </a:r>
            <a:r>
              <a:rPr lang="en-US" dirty="0" err="1" smtClean="0">
                <a:sym typeface="Wingdings"/>
              </a:rPr>
              <a:t>sviluppo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cooperativo</a:t>
            </a:r>
            <a:r>
              <a:rPr lang="en-US" dirty="0" smtClean="0">
                <a:sym typeface="Wingdings"/>
              </a:rPr>
              <a:t> e per </a:t>
            </a:r>
            <a:r>
              <a:rPr lang="en-US" dirty="0" err="1" smtClean="0">
                <a:sym typeface="Wingdings"/>
              </a:rPr>
              <a:t>duplicare</a:t>
            </a:r>
            <a:r>
              <a:rPr lang="en-US" dirty="0" smtClean="0">
                <a:sym typeface="Wingdings"/>
              </a:rPr>
              <a:t> CNAO.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Disciplinare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organizzativo</a:t>
            </a:r>
            <a:r>
              <a:rPr lang="en-US" dirty="0" smtClean="0">
                <a:sym typeface="Wingdings"/>
              </a:rPr>
              <a:t> LNL. </a:t>
            </a:r>
            <a:r>
              <a:rPr lang="en-US" dirty="0" err="1" smtClean="0">
                <a:sym typeface="Wingdings"/>
              </a:rPr>
              <a:t>Creato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servizio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ciclotrone</a:t>
            </a:r>
            <a:r>
              <a:rPr lang="en-US" dirty="0" smtClean="0">
                <a:sym typeface="Wingdings"/>
              </a:rPr>
              <a:t> in div </a:t>
            </a:r>
            <a:r>
              <a:rPr lang="en-US" dirty="0" err="1" smtClean="0">
                <a:sym typeface="Wingdings"/>
              </a:rPr>
              <a:t>acceleratori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E </a:t>
            </a:r>
            <a:r>
              <a:rPr lang="en-US" dirty="0" err="1" smtClean="0">
                <a:sym typeface="Wingdings"/>
              </a:rPr>
              <a:t>disciplinare</a:t>
            </a:r>
            <a:r>
              <a:rPr lang="en-US" dirty="0" smtClean="0">
                <a:sym typeface="Wingdings"/>
              </a:rPr>
              <a:t> CNAF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Viene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ribadito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che</a:t>
            </a:r>
            <a:r>
              <a:rPr lang="en-US" dirty="0" smtClean="0">
                <a:sym typeface="Wingdings"/>
              </a:rPr>
              <a:t> a fine 2016 non ci </a:t>
            </a:r>
            <a:r>
              <a:rPr lang="en-US" dirty="0" err="1" smtClean="0">
                <a:sym typeface="Wingdings"/>
              </a:rPr>
              <a:t>sara</a:t>
            </a:r>
            <a:r>
              <a:rPr lang="en-US" dirty="0" smtClean="0">
                <a:sym typeface="Wingdings"/>
              </a:rPr>
              <a:t>’ </a:t>
            </a:r>
            <a:r>
              <a:rPr lang="en-US" dirty="0" err="1" smtClean="0">
                <a:sym typeface="Wingdings"/>
              </a:rPr>
              <a:t>nessun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rinnovo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dell’accordo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sindacale</a:t>
            </a:r>
            <a:r>
              <a:rPr lang="en-US" dirty="0" smtClean="0">
                <a:sym typeface="Wingdings"/>
              </a:rPr>
              <a:t> ( ex art 23) per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liv 1-3. </a:t>
            </a:r>
            <a:r>
              <a:rPr lang="en-US" dirty="0" err="1" smtClean="0">
                <a:sym typeface="Wingdings"/>
              </a:rPr>
              <a:t>saranno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salvaguardati</a:t>
            </a:r>
            <a:r>
              <a:rPr lang="en-US" dirty="0" smtClean="0">
                <a:sym typeface="Wingdings"/>
              </a:rPr>
              <a:t> 4-8 liv </a:t>
            </a:r>
            <a:r>
              <a:rPr lang="en-US" dirty="0" err="1" smtClean="0">
                <a:sym typeface="Wingdings"/>
              </a:rPr>
              <a:t>compresi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nell’accordo</a:t>
            </a:r>
            <a:r>
              <a:rPr lang="en-US" dirty="0" smtClean="0">
                <a:sym typeface="Wingdings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5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Delibere</a:t>
            </a:r>
            <a:r>
              <a:rPr lang="en-US" dirty="0" smtClean="0"/>
              <a:t> </a:t>
            </a:r>
            <a:r>
              <a:rPr lang="en-US" dirty="0" err="1" smtClean="0"/>
              <a:t>Novembre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99" y="1066800"/>
            <a:ext cx="8813799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Approvazione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protocollo</a:t>
            </a:r>
            <a:r>
              <a:rPr lang="en-US" dirty="0" smtClean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contributo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italiano</a:t>
            </a:r>
            <a:r>
              <a:rPr lang="en-US" dirty="0" smtClean="0">
                <a:sym typeface="Wingdings"/>
              </a:rPr>
              <a:t> a ESS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Accordo</a:t>
            </a:r>
            <a:r>
              <a:rPr lang="en-US" dirty="0" smtClean="0">
                <a:sym typeface="Wingdings"/>
              </a:rPr>
              <a:t> con ASI e INAF per </a:t>
            </a:r>
            <a:r>
              <a:rPr lang="en-US" dirty="0" err="1" smtClean="0">
                <a:sym typeface="Wingdings"/>
              </a:rPr>
              <a:t>progetto</a:t>
            </a:r>
            <a:r>
              <a:rPr lang="en-US" dirty="0" smtClean="0">
                <a:sym typeface="Wingdings"/>
              </a:rPr>
              <a:t> Euclid</a:t>
            </a: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Tutte</a:t>
            </a:r>
            <a:r>
              <a:rPr lang="en-US" dirty="0" smtClean="0">
                <a:sym typeface="Wingdings"/>
              </a:rPr>
              <a:t> le </a:t>
            </a:r>
            <a:r>
              <a:rPr lang="en-US" dirty="0" err="1" smtClean="0">
                <a:sym typeface="Wingdings"/>
              </a:rPr>
              <a:t>delibere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sono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disponibili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sito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della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Presidenza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nel</a:t>
            </a:r>
            <a:r>
              <a:rPr lang="en-US" dirty="0" smtClean="0">
                <a:sym typeface="Wingdings"/>
              </a:rPr>
              <a:t> DB </a:t>
            </a:r>
            <a:r>
              <a:rPr lang="en-US" dirty="0" err="1" smtClean="0">
                <a:sym typeface="Wingdings"/>
              </a:rPr>
              <a:t>delibere</a:t>
            </a:r>
            <a:r>
              <a:rPr lang="en-US" dirty="0" smtClean="0">
                <a:sym typeface="Wingdings"/>
              </a:rPr>
              <a:t> o </a:t>
            </a:r>
            <a:r>
              <a:rPr lang="en-US" dirty="0" err="1" smtClean="0">
                <a:sym typeface="Wingdings"/>
              </a:rPr>
              <a:t>tramite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Portale</a:t>
            </a:r>
            <a:r>
              <a:rPr lang="en-US" dirty="0" smtClean="0">
                <a:sym typeface="Wingdings"/>
              </a:rPr>
              <a:t>  (https://</a:t>
            </a:r>
            <a:r>
              <a:rPr lang="en-US" dirty="0" err="1" smtClean="0">
                <a:sym typeface="Wingdings"/>
              </a:rPr>
              <a:t>iam.infn.it</a:t>
            </a:r>
            <a:r>
              <a:rPr lang="en-US" dirty="0" smtClean="0">
                <a:sym typeface="Wingdings"/>
              </a:rPr>
              <a:t>/</a:t>
            </a:r>
            <a:r>
              <a:rPr lang="en-US" dirty="0" err="1" smtClean="0">
                <a:sym typeface="Wingdings"/>
              </a:rPr>
              <a:t>Portale</a:t>
            </a:r>
            <a:r>
              <a:rPr lang="en-US" dirty="0" smtClean="0">
                <a:sym typeface="Wingdings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40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Piano </a:t>
            </a:r>
            <a:r>
              <a:rPr lang="en-US" dirty="0" err="1" smtClean="0"/>
              <a:t>Triennale</a:t>
            </a:r>
            <a:r>
              <a:rPr lang="en-US" dirty="0" smtClean="0"/>
              <a:t> 2016-18 - </a:t>
            </a:r>
            <a:r>
              <a:rPr lang="en-US" dirty="0"/>
              <a:t>C</a:t>
            </a:r>
            <a:r>
              <a:rPr lang="en-US" dirty="0" smtClean="0"/>
              <a:t>atania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75" y="1066800"/>
            <a:ext cx="8834013" cy="5331945"/>
          </a:xfrm>
        </p:spPr>
        <p:txBody>
          <a:bodyPr>
            <a:normAutofit/>
          </a:bodyPr>
          <a:lstStyle/>
          <a:p>
            <a:r>
              <a:rPr lang="en-US" dirty="0"/>
              <a:t>Il </a:t>
            </a:r>
            <a:r>
              <a:rPr lang="en-US" dirty="0" err="1"/>
              <a:t>programma</a:t>
            </a:r>
            <a:r>
              <a:rPr lang="en-US" dirty="0"/>
              <a:t> </a:t>
            </a:r>
            <a:r>
              <a:rPr lang="en-US" dirty="0" err="1" smtClean="0"/>
              <a:t>prevede</a:t>
            </a:r>
            <a:r>
              <a:rPr lang="en-US" dirty="0" smtClean="0"/>
              <a:t> </a:t>
            </a:r>
            <a:r>
              <a:rPr lang="en-US" dirty="0" err="1"/>
              <a:t>contributi</a:t>
            </a:r>
            <a:r>
              <a:rPr lang="en-US" dirty="0"/>
              <a:t> </a:t>
            </a:r>
            <a:r>
              <a:rPr lang="en-US" dirty="0" err="1"/>
              <a:t>nell'ambito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acceleratori</a:t>
            </a:r>
            <a:r>
              <a:rPr lang="en-US" dirty="0"/>
              <a:t>, del </a:t>
            </a:r>
            <a:r>
              <a:rPr lang="en-US" dirty="0" err="1"/>
              <a:t>calcolo</a:t>
            </a:r>
            <a:r>
              <a:rPr lang="en-US" dirty="0"/>
              <a:t> </a:t>
            </a:r>
            <a:r>
              <a:rPr lang="en-US" dirty="0" err="1"/>
              <a:t>scientifico</a:t>
            </a:r>
            <a:r>
              <a:rPr lang="en-US" dirty="0"/>
              <a:t>,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scuola</a:t>
            </a:r>
            <a:r>
              <a:rPr lang="en-US" dirty="0"/>
              <a:t> di </a:t>
            </a:r>
            <a:r>
              <a:rPr lang="en-US" dirty="0" err="1"/>
              <a:t>dottorato</a:t>
            </a:r>
            <a:r>
              <a:rPr lang="en-US" dirty="0"/>
              <a:t> </a:t>
            </a:r>
            <a:r>
              <a:rPr lang="en-US" dirty="0" err="1"/>
              <a:t>internazionale</a:t>
            </a:r>
            <a:r>
              <a:rPr lang="en-US" dirty="0"/>
              <a:t> Gran </a:t>
            </a:r>
            <a:r>
              <a:rPr lang="en-US" dirty="0" err="1"/>
              <a:t>Sasso</a:t>
            </a:r>
            <a:r>
              <a:rPr lang="en-US" dirty="0"/>
              <a:t> Science Institute,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infrastrutture</a:t>
            </a:r>
            <a:r>
              <a:rPr lang="en-US" dirty="0"/>
              <a:t> di </a:t>
            </a:r>
            <a:r>
              <a:rPr lang="en-US" dirty="0" err="1"/>
              <a:t>ricerca</a:t>
            </a:r>
            <a:r>
              <a:rPr lang="en-US" dirty="0"/>
              <a:t> in Italia e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attività</a:t>
            </a:r>
            <a:r>
              <a:rPr lang="en-US" dirty="0"/>
              <a:t> </a:t>
            </a:r>
            <a:r>
              <a:rPr lang="en-US" dirty="0" err="1"/>
              <a:t>nell'ambito</a:t>
            </a:r>
            <a:r>
              <a:rPr lang="en-US" dirty="0"/>
              <a:t> del </a:t>
            </a:r>
            <a:r>
              <a:rPr lang="en-US" dirty="0" err="1"/>
              <a:t>programma</a:t>
            </a:r>
            <a:r>
              <a:rPr lang="en-US" dirty="0"/>
              <a:t> Horizon 2020. Uno </a:t>
            </a:r>
            <a:r>
              <a:rPr lang="en-US" dirty="0" err="1"/>
              <a:t>spazio</a:t>
            </a:r>
            <a:r>
              <a:rPr lang="en-US" dirty="0"/>
              <a:t> </a:t>
            </a:r>
            <a:r>
              <a:rPr lang="en-US" dirty="0" err="1"/>
              <a:t>particolare</a:t>
            </a:r>
            <a:r>
              <a:rPr lang="en-US" dirty="0"/>
              <a:t> </a:t>
            </a:r>
            <a:r>
              <a:rPr lang="en-US" dirty="0" err="1"/>
              <a:t>verrà</a:t>
            </a:r>
            <a:r>
              <a:rPr lang="en-US" dirty="0"/>
              <a:t> </a:t>
            </a:r>
            <a:r>
              <a:rPr lang="en-US" dirty="0" err="1"/>
              <a:t>dedicato</a:t>
            </a:r>
            <a:r>
              <a:rPr lang="en-US" dirty="0"/>
              <a:t> 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maggiori</a:t>
            </a:r>
            <a:r>
              <a:rPr lang="en-US" dirty="0"/>
              <a:t> </a:t>
            </a:r>
            <a:r>
              <a:rPr lang="en-US" dirty="0" err="1"/>
              <a:t>attività</a:t>
            </a:r>
            <a:r>
              <a:rPr lang="en-US" dirty="0"/>
              <a:t> </a:t>
            </a:r>
            <a:r>
              <a:rPr lang="en-US" dirty="0" err="1"/>
              <a:t>dell'INFN</a:t>
            </a:r>
            <a:r>
              <a:rPr lang="en-US" dirty="0"/>
              <a:t>, la </a:t>
            </a:r>
            <a:r>
              <a:rPr lang="en-US" dirty="0" err="1"/>
              <a:t>materia</a:t>
            </a:r>
            <a:r>
              <a:rPr lang="en-US" dirty="0"/>
              <a:t> </a:t>
            </a:r>
            <a:r>
              <a:rPr lang="en-US" dirty="0" err="1"/>
              <a:t>oscura</a:t>
            </a:r>
            <a:r>
              <a:rPr lang="en-US" dirty="0"/>
              <a:t>, </a:t>
            </a:r>
            <a:r>
              <a:rPr lang="en-US" dirty="0" err="1"/>
              <a:t>facendo</a:t>
            </a:r>
            <a:r>
              <a:rPr lang="en-US" dirty="0"/>
              <a:t> un excursus </a:t>
            </a:r>
            <a:r>
              <a:rPr lang="en-US" dirty="0" err="1"/>
              <a:t>completo</a:t>
            </a:r>
            <a:r>
              <a:rPr lang="en-US" dirty="0"/>
              <a:t>, </a:t>
            </a:r>
            <a:r>
              <a:rPr lang="en-US" dirty="0" err="1"/>
              <a:t>dalla</a:t>
            </a:r>
            <a:r>
              <a:rPr lang="en-US" dirty="0"/>
              <a:t> </a:t>
            </a:r>
            <a:r>
              <a:rPr lang="en-US" dirty="0" err="1"/>
              <a:t>teoria</a:t>
            </a:r>
            <a:r>
              <a:rPr lang="en-US" dirty="0"/>
              <a:t>, </a:t>
            </a:r>
            <a:r>
              <a:rPr lang="en-US" dirty="0" err="1"/>
              <a:t>agli</a:t>
            </a:r>
            <a:r>
              <a:rPr lang="en-US" dirty="0"/>
              <a:t> </a:t>
            </a:r>
            <a:r>
              <a:rPr lang="en-US" dirty="0" err="1"/>
              <a:t>esperimenti</a:t>
            </a:r>
            <a:r>
              <a:rPr lang="en-US" dirty="0"/>
              <a:t>,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applicazioni</a:t>
            </a:r>
            <a:r>
              <a:rPr lang="en-US" dirty="0"/>
              <a:t>: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parlerà</a:t>
            </a:r>
            <a:r>
              <a:rPr lang="en-US" dirty="0"/>
              <a:t>, </a:t>
            </a:r>
            <a:r>
              <a:rPr lang="en-US" dirty="0" err="1"/>
              <a:t>infatti</a:t>
            </a:r>
            <a:r>
              <a:rPr lang="en-US" dirty="0"/>
              <a:t>,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complessa</a:t>
            </a:r>
            <a:r>
              <a:rPr lang="en-US" dirty="0"/>
              <a:t> </a:t>
            </a:r>
            <a:r>
              <a:rPr lang="en-US" dirty="0" err="1"/>
              <a:t>impresa</a:t>
            </a:r>
            <a:r>
              <a:rPr lang="en-US" dirty="0"/>
              <a:t> in </a:t>
            </a:r>
            <a:r>
              <a:rPr lang="en-US" dirty="0" err="1"/>
              <a:t>fase</a:t>
            </a:r>
            <a:r>
              <a:rPr lang="en-US" dirty="0"/>
              <a:t> di </a:t>
            </a:r>
            <a:r>
              <a:rPr lang="en-US" dirty="0" err="1"/>
              <a:t>progettazione</a:t>
            </a:r>
            <a:r>
              <a:rPr lang="en-US" dirty="0"/>
              <a:t> in </a:t>
            </a:r>
            <a:r>
              <a:rPr lang="en-US" dirty="0" err="1"/>
              <a:t>Sardegna</a:t>
            </a:r>
            <a:r>
              <a:rPr lang="en-US" dirty="0"/>
              <a:t> per la </a:t>
            </a:r>
            <a:r>
              <a:rPr lang="en-US" dirty="0" err="1"/>
              <a:t>riconversione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miniera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bacino</a:t>
            </a:r>
            <a:r>
              <a:rPr lang="en-US" dirty="0"/>
              <a:t> </a:t>
            </a:r>
            <a:r>
              <a:rPr lang="en-US" dirty="0" err="1"/>
              <a:t>carbonifero</a:t>
            </a:r>
            <a:r>
              <a:rPr lang="en-US" dirty="0"/>
              <a:t> del </a:t>
            </a:r>
            <a:r>
              <a:rPr lang="en-US" dirty="0" err="1"/>
              <a:t>Sulcis</a:t>
            </a:r>
            <a:r>
              <a:rPr lang="en-US" dirty="0" smtClean="0"/>
              <a:t>.</a:t>
            </a:r>
          </a:p>
          <a:p>
            <a:r>
              <a:rPr lang="en-US" dirty="0" smtClean="0">
                <a:sym typeface="Wingdings"/>
              </a:rPr>
              <a:t>In </a:t>
            </a:r>
            <a:r>
              <a:rPr lang="en-US" dirty="0" err="1" smtClean="0">
                <a:sym typeface="Wingdings"/>
              </a:rPr>
              <a:t>contemporanea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posata</a:t>
            </a:r>
            <a:r>
              <a:rPr lang="en-US" dirty="0" smtClean="0">
                <a:sym typeface="Wingdings"/>
              </a:rPr>
              <a:t> la prima </a:t>
            </a:r>
            <a:r>
              <a:rPr lang="en-US" dirty="0" err="1" smtClean="0">
                <a:sym typeface="Wingdings"/>
              </a:rPr>
              <a:t>stringa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operativa</a:t>
            </a:r>
            <a:r>
              <a:rPr lang="en-US" dirty="0" smtClean="0">
                <a:sym typeface="Wingdings"/>
              </a:rPr>
              <a:t> di KM3NET </a:t>
            </a:r>
            <a:r>
              <a:rPr lang="en-US" dirty="0" smtClean="0">
                <a:sym typeface="Wingdings"/>
              </a:rPr>
              <a:t>e</a:t>
            </a:r>
          </a:p>
          <a:p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Tutti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interventi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saranno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disponibili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nel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sito</a:t>
            </a:r>
            <a:r>
              <a:rPr lang="en-US" dirty="0" smtClean="0">
                <a:sym typeface="Wingdings"/>
              </a:rPr>
              <a:t> del PT </a:t>
            </a:r>
          </a:p>
          <a:p>
            <a:pPr marL="0" indent="0">
              <a:buNone/>
            </a:pPr>
            <a:r>
              <a:rPr lang="en-US" sz="1600" dirty="0" smtClean="0">
                <a:sym typeface="Wingdings"/>
              </a:rPr>
              <a:t>	https</a:t>
            </a:r>
            <a:r>
              <a:rPr lang="en-US" sz="1600" dirty="0">
                <a:sym typeface="Wingdings"/>
              </a:rPr>
              <a:t>://</a:t>
            </a:r>
            <a:r>
              <a:rPr lang="en-US" sz="1600" dirty="0" err="1">
                <a:sym typeface="Wingdings"/>
              </a:rPr>
              <a:t>agenda.infn.it</a:t>
            </a:r>
            <a:r>
              <a:rPr lang="en-US" sz="1600" dirty="0">
                <a:sym typeface="Wingdings"/>
              </a:rPr>
              <a:t>/</a:t>
            </a:r>
            <a:r>
              <a:rPr lang="en-US" sz="1600" dirty="0" err="1" smtClean="0">
                <a:sym typeface="Wingdings"/>
              </a:rPr>
              <a:t>conferenceOtherViews.py?view</a:t>
            </a:r>
            <a:r>
              <a:rPr lang="en-US" sz="1600" dirty="0">
                <a:sym typeface="Wingdings"/>
              </a:rPr>
              <a:t>=</a:t>
            </a:r>
            <a:r>
              <a:rPr lang="en-US" sz="1600" dirty="0" err="1">
                <a:sym typeface="Wingdings"/>
              </a:rPr>
              <a:t>standard&amp;confId</a:t>
            </a:r>
            <a:r>
              <a:rPr lang="en-US" sz="1600" dirty="0">
                <a:sym typeface="Wingdings"/>
              </a:rPr>
              <a:t>=10257</a:t>
            </a:r>
            <a:endParaRPr lang="en-US" sz="1600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5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Piano </a:t>
            </a:r>
            <a:r>
              <a:rPr lang="en-US" dirty="0" err="1" smtClean="0"/>
              <a:t>Triennale</a:t>
            </a:r>
            <a:r>
              <a:rPr lang="en-US" dirty="0" smtClean="0"/>
              <a:t> 2016-18 - </a:t>
            </a:r>
            <a:r>
              <a:rPr lang="en-US" dirty="0"/>
              <a:t>C</a:t>
            </a:r>
            <a:r>
              <a:rPr lang="en-US" dirty="0" smtClean="0"/>
              <a:t>atania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75" y="1066800"/>
            <a:ext cx="8834013" cy="5331945"/>
          </a:xfrm>
        </p:spPr>
        <p:txBody>
          <a:bodyPr>
            <a:normAutofit/>
          </a:bodyPr>
          <a:lstStyle/>
          <a:p>
            <a:r>
              <a:rPr lang="en-US" dirty="0" smtClean="0"/>
              <a:t>Con un </a:t>
            </a:r>
            <a:r>
              <a:rPr lang="en-US" dirty="0" err="1" smtClean="0"/>
              <a:t>fuori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spettacolare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 descr="Screenshot 2015-12-10 09.45.5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8" y="1508053"/>
            <a:ext cx="7572685" cy="489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476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Chiusura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anticipata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Bilancio</a:t>
            </a:r>
            <a:r>
              <a:rPr lang="en-US" dirty="0" smtClean="0">
                <a:solidFill>
                  <a:schemeClr val="tx1"/>
                </a:solidFill>
              </a:rPr>
              <a:t> ha come </a:t>
            </a:r>
            <a:r>
              <a:rPr lang="en-US" dirty="0" err="1" smtClean="0">
                <a:solidFill>
                  <a:schemeClr val="tx1"/>
                </a:solidFill>
              </a:rPr>
              <a:t>previsto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stressato</a:t>
            </a:r>
            <a:r>
              <a:rPr lang="en-US" dirty="0" smtClean="0">
                <a:solidFill>
                  <a:schemeClr val="tx1"/>
                </a:solidFill>
              </a:rPr>
              <a:t> le </a:t>
            </a:r>
            <a:r>
              <a:rPr lang="en-US" dirty="0" err="1" smtClean="0">
                <a:solidFill>
                  <a:schemeClr val="tx1"/>
                </a:solidFill>
              </a:rPr>
              <a:t>segreterie</a:t>
            </a:r>
            <a:r>
              <a:rPr lang="en-US" dirty="0" smtClean="0">
                <a:solidFill>
                  <a:schemeClr val="tx1"/>
                </a:solidFill>
              </a:rPr>
              <a:t> .</a:t>
            </a: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Servira</a:t>
            </a:r>
            <a:r>
              <a:rPr lang="en-US" dirty="0" smtClean="0">
                <a:solidFill>
                  <a:schemeClr val="tx1"/>
                </a:solidFill>
              </a:rPr>
              <a:t>’ </a:t>
            </a:r>
            <a:r>
              <a:rPr lang="en-US" dirty="0" err="1" smtClean="0">
                <a:solidFill>
                  <a:schemeClr val="tx1"/>
                </a:solidFill>
              </a:rPr>
              <a:t>ancora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settimana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completare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controlli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verifiche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Si </a:t>
            </a:r>
            <a:r>
              <a:rPr lang="en-US" dirty="0" err="1" smtClean="0">
                <a:solidFill>
                  <a:schemeClr val="tx1"/>
                </a:solidFill>
              </a:rPr>
              <a:t>prega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avanzare</a:t>
            </a:r>
            <a:r>
              <a:rPr lang="en-US" dirty="0" smtClean="0">
                <a:solidFill>
                  <a:schemeClr val="tx1"/>
                </a:solidFill>
              </a:rPr>
              <a:t> solo </a:t>
            </a:r>
            <a:r>
              <a:rPr lang="en-US" dirty="0" err="1" smtClean="0">
                <a:solidFill>
                  <a:schemeClr val="tx1"/>
                </a:solidFill>
              </a:rPr>
              <a:t>richieste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urgenti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Riapertura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Bilancio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quindi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anticipo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missioni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ordini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ora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confermata</a:t>
            </a:r>
            <a:r>
              <a:rPr lang="en-US" dirty="0" smtClean="0">
                <a:solidFill>
                  <a:schemeClr val="tx1"/>
                </a:solidFill>
              </a:rPr>
              <a:t> a fine </a:t>
            </a:r>
            <a:r>
              <a:rPr lang="en-US" dirty="0" err="1" smtClean="0">
                <a:solidFill>
                  <a:schemeClr val="tx1"/>
                </a:solidFill>
              </a:rPr>
              <a:t>gennaio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Chiusura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Missioni</a:t>
            </a:r>
            <a:r>
              <a:rPr lang="en-US" dirty="0" smtClean="0">
                <a:solidFill>
                  <a:schemeClr val="tx1"/>
                </a:solidFill>
              </a:rPr>
              <a:t> 2015 – vi </a:t>
            </a:r>
            <a:r>
              <a:rPr lang="en-US" dirty="0" err="1" smtClean="0">
                <a:solidFill>
                  <a:schemeClr val="tx1"/>
                </a:solidFill>
              </a:rPr>
              <a:t>manderemo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copia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vecchio</a:t>
            </a:r>
            <a:r>
              <a:rPr lang="en-US" dirty="0" smtClean="0">
                <a:solidFill>
                  <a:schemeClr val="tx1"/>
                </a:solidFill>
              </a:rPr>
              <a:t> modulo di </a:t>
            </a:r>
            <a:r>
              <a:rPr lang="en-US" dirty="0" err="1" smtClean="0">
                <a:solidFill>
                  <a:schemeClr val="tx1"/>
                </a:solidFill>
              </a:rPr>
              <a:t>chiusura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facilitare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chiusura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controllo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missioni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loro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inserimento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nel</a:t>
            </a:r>
            <a:r>
              <a:rPr lang="en-US" dirty="0" smtClean="0">
                <a:solidFill>
                  <a:schemeClr val="tx1"/>
                </a:solidFill>
              </a:rPr>
              <a:t> 2016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Quasi </a:t>
            </a:r>
            <a:r>
              <a:rPr lang="en-US" dirty="0" err="1" smtClean="0">
                <a:solidFill>
                  <a:schemeClr val="tx1"/>
                </a:solidFill>
              </a:rPr>
              <a:t>completata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procedura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richiesta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rinnov</a:t>
            </a:r>
            <a:r>
              <a:rPr lang="en-US" dirty="0" err="1" smtClean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associazioni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SI e’ </a:t>
            </a:r>
            <a:r>
              <a:rPr lang="en-US" dirty="0" err="1" smtClean="0">
                <a:solidFill>
                  <a:schemeClr val="tx1"/>
                </a:solidFill>
              </a:rPr>
              <a:t>svolto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regolarmente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nonostante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evacuazione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corso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nazionale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Ansys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corso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labview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14-15 </a:t>
            </a:r>
            <a:r>
              <a:rPr lang="en-US" dirty="0" err="1" smtClean="0">
                <a:solidFill>
                  <a:schemeClr val="tx1"/>
                </a:solidFill>
              </a:rPr>
              <a:t>dicembre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Corso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indico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90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AR </a:t>
            </a:r>
            <a:r>
              <a:rPr lang="en-US" dirty="0" err="1" smtClean="0"/>
              <a:t>tecn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</a:p>
          <a:p>
            <a:pPr>
              <a:defRPr/>
            </a:pPr>
            <a:r>
              <a:rPr lang="en-US" dirty="0"/>
              <a:t>AR </a:t>
            </a:r>
            <a:r>
              <a:rPr lang="en-US" dirty="0" err="1"/>
              <a:t>tecn</a:t>
            </a:r>
            <a:r>
              <a:rPr lang="en-US" dirty="0"/>
              <a:t>, XFEL, Michele </a:t>
            </a:r>
            <a:r>
              <a:rPr lang="en-US" dirty="0" err="1"/>
              <a:t>Bertucci</a:t>
            </a:r>
            <a:r>
              <a:rPr lang="en-US" dirty="0"/>
              <a:t>, </a:t>
            </a:r>
            <a:r>
              <a:rPr lang="en-US" dirty="0" smtClean="0"/>
              <a:t>2y,  5 </a:t>
            </a:r>
            <a:r>
              <a:rPr lang="en-US" dirty="0" err="1" smtClean="0"/>
              <a:t>dic</a:t>
            </a: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Art 6 ,VQR,  per 3 </a:t>
            </a:r>
            <a:r>
              <a:rPr lang="en-US" dirty="0" err="1" smtClean="0"/>
              <a:t>mesi</a:t>
            </a:r>
            <a:r>
              <a:rPr lang="en-US" dirty="0" smtClean="0"/>
              <a:t> , </a:t>
            </a:r>
            <a:r>
              <a:rPr lang="en-US" dirty="0" err="1" smtClean="0"/>
              <a:t>Alessia</a:t>
            </a:r>
            <a:r>
              <a:rPr lang="en-US" dirty="0" smtClean="0"/>
              <a:t> </a:t>
            </a:r>
            <a:r>
              <a:rPr lang="en-US" dirty="0" err="1" smtClean="0"/>
              <a:t>Murrone</a:t>
            </a:r>
            <a:r>
              <a:rPr lang="en-US" dirty="0" smtClean="0"/>
              <a:t> , 5 Nov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err="1" smtClean="0"/>
              <a:t>Borse</a:t>
            </a:r>
            <a:r>
              <a:rPr lang="en-US" dirty="0" smtClean="0"/>
              <a:t> </a:t>
            </a:r>
            <a:r>
              <a:rPr lang="en-US" dirty="0" err="1" smtClean="0"/>
              <a:t>neodiplomati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2 </a:t>
            </a:r>
            <a:r>
              <a:rPr lang="en-US" dirty="0" err="1" smtClean="0"/>
              <a:t>elettronico</a:t>
            </a:r>
            <a:r>
              <a:rPr lang="en-US" dirty="0" smtClean="0"/>
              <a:t> </a:t>
            </a:r>
            <a:r>
              <a:rPr lang="en-US" dirty="0" err="1"/>
              <a:t>informatico</a:t>
            </a:r>
            <a:r>
              <a:rPr lang="en-US" dirty="0"/>
              <a:t> </a:t>
            </a:r>
            <a:r>
              <a:rPr lang="en-US" dirty="0" smtClean="0"/>
              <a:t>, Conti </a:t>
            </a:r>
            <a:r>
              <a:rPr lang="en-US" dirty="0" err="1" smtClean="0"/>
              <a:t>Nadim</a:t>
            </a:r>
            <a:r>
              <a:rPr lang="en-US" dirty="0" smtClean="0"/>
              <a:t> (17 </a:t>
            </a:r>
            <a:r>
              <a:rPr lang="en-US" dirty="0" err="1" smtClean="0"/>
              <a:t>dic</a:t>
            </a:r>
            <a:r>
              <a:rPr lang="en-US" dirty="0" smtClean="0"/>
              <a:t>) e </a:t>
            </a:r>
            <a:r>
              <a:rPr lang="en-US" dirty="0" err="1" smtClean="0"/>
              <a:t>Taglia</a:t>
            </a:r>
            <a:r>
              <a:rPr lang="en-US" dirty="0" smtClean="0"/>
              <a:t> </a:t>
            </a:r>
            <a:r>
              <a:rPr lang="en-US" dirty="0" smtClean="0"/>
              <a:t>Andrea, 1y </a:t>
            </a:r>
            <a:r>
              <a:rPr lang="en-US" dirty="0" err="1" smtClean="0"/>
              <a:t>rinnovabile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2 </a:t>
            </a:r>
            <a:r>
              <a:rPr lang="en-US" dirty="0" err="1" smtClean="0"/>
              <a:t>meccanico</a:t>
            </a:r>
            <a:r>
              <a:rPr lang="en-US" dirty="0"/>
              <a:t>/</a:t>
            </a:r>
            <a:r>
              <a:rPr lang="en-US" dirty="0" err="1" smtClean="0"/>
              <a:t>prog</a:t>
            </a:r>
            <a:r>
              <a:rPr lang="en-US" dirty="0" smtClean="0"/>
              <a:t>. </a:t>
            </a:r>
            <a:r>
              <a:rPr lang="en-US" dirty="0" err="1" smtClean="0"/>
              <a:t>Mecc</a:t>
            </a:r>
            <a:r>
              <a:rPr lang="en-US" dirty="0" smtClean="0"/>
              <a:t> ,</a:t>
            </a:r>
            <a:r>
              <a:rPr lang="en-US" dirty="0" err="1" smtClean="0"/>
              <a:t>Trotta</a:t>
            </a:r>
            <a:r>
              <a:rPr lang="en-US" dirty="0" smtClean="0"/>
              <a:t> </a:t>
            </a:r>
            <a:r>
              <a:rPr lang="en-US" dirty="0" err="1" smtClean="0"/>
              <a:t>Danilo</a:t>
            </a:r>
            <a:r>
              <a:rPr lang="en-US" dirty="0" smtClean="0"/>
              <a:t> e </a:t>
            </a:r>
            <a:r>
              <a:rPr lang="en-US" dirty="0" err="1" smtClean="0"/>
              <a:t>Sagliano</a:t>
            </a:r>
            <a:r>
              <a:rPr lang="en-US" dirty="0" smtClean="0"/>
              <a:t> Luca </a:t>
            </a:r>
            <a:r>
              <a:rPr lang="en-US" dirty="0"/>
              <a:t>-</a:t>
            </a:r>
            <a:r>
              <a:rPr lang="en-US" dirty="0" smtClean="0"/>
              <a:t>11 </a:t>
            </a:r>
            <a:r>
              <a:rPr lang="en-US" dirty="0" err="1" smtClean="0"/>
              <a:t>dic</a:t>
            </a:r>
            <a:r>
              <a:rPr lang="en-US" dirty="0" smtClean="0"/>
              <a:t>, 1y </a:t>
            </a:r>
            <a:r>
              <a:rPr lang="en-US" dirty="0" err="1" smtClean="0"/>
              <a:t>rinnovabile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Bando per </a:t>
            </a:r>
            <a:r>
              <a:rPr lang="en-US" dirty="0" err="1" smtClean="0"/>
              <a:t>borsisti</a:t>
            </a:r>
            <a:r>
              <a:rPr lang="en-US" dirty="0" smtClean="0"/>
              <a:t> </a:t>
            </a:r>
            <a:r>
              <a:rPr lang="en-US" dirty="0" err="1" smtClean="0"/>
              <a:t>stranieri</a:t>
            </a:r>
            <a:r>
              <a:rPr lang="en-US" dirty="0" smtClean="0"/>
              <a:t> , </a:t>
            </a:r>
            <a:r>
              <a:rPr lang="en-US" dirty="0" err="1" smtClean="0"/>
              <a:t>teorico</a:t>
            </a:r>
            <a:r>
              <a:rPr lang="en-US" dirty="0" smtClean="0"/>
              <a:t>, </a:t>
            </a:r>
            <a:r>
              <a:rPr lang="en-US" dirty="0"/>
              <a:t>Fundamental Problems in Quantum </a:t>
            </a:r>
            <a:r>
              <a:rPr lang="en-US" dirty="0" smtClean="0"/>
              <a:t>Physics, </a:t>
            </a:r>
            <a:r>
              <a:rPr lang="en-US" dirty="0" err="1" smtClean="0"/>
              <a:t>concorso</a:t>
            </a:r>
            <a:r>
              <a:rPr lang="en-US" dirty="0" smtClean="0"/>
              <a:t> 30 Nov, 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AR 2222 – </a:t>
            </a:r>
            <a:r>
              <a:rPr lang="en-US" dirty="0" err="1" smtClean="0"/>
              <a:t>fondi</a:t>
            </a:r>
            <a:r>
              <a:rPr lang="en-US" dirty="0" smtClean="0"/>
              <a:t> </a:t>
            </a:r>
            <a:r>
              <a:rPr lang="en-US" dirty="0" smtClean="0"/>
              <a:t>IRPT</a:t>
            </a:r>
            <a:r>
              <a:rPr lang="en-US" dirty="0"/>
              <a:t> </a:t>
            </a:r>
            <a:r>
              <a:rPr lang="en-US" dirty="0" smtClean="0"/>
              <a:t>– in </a:t>
            </a:r>
            <a:r>
              <a:rPr lang="en-US" dirty="0" err="1" smtClean="0"/>
              <a:t>approv</a:t>
            </a:r>
            <a:r>
              <a:rPr lang="en-US" dirty="0" smtClean="0"/>
              <a:t> a </a:t>
            </a:r>
            <a:r>
              <a:rPr lang="en-US" dirty="0" err="1" smtClean="0"/>
              <a:t>dicembre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err="1" smtClean="0"/>
              <a:t>Ar</a:t>
            </a:r>
            <a:r>
              <a:rPr lang="en-US" dirty="0" smtClean="0"/>
              <a:t> 36 – </a:t>
            </a:r>
            <a:r>
              <a:rPr lang="en-US" dirty="0" err="1" smtClean="0"/>
              <a:t>Rebatto</a:t>
            </a:r>
            <a:r>
              <a:rPr lang="en-US" dirty="0" smtClean="0"/>
              <a:t> – </a:t>
            </a:r>
            <a:r>
              <a:rPr lang="en-US" dirty="0" err="1" smtClean="0"/>
              <a:t>rinnovo</a:t>
            </a:r>
            <a:r>
              <a:rPr lang="en-US" dirty="0" smtClean="0"/>
              <a:t> 2y - 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E </a:t>
            </a:r>
            <a:r>
              <a:rPr lang="en-US" dirty="0" err="1" smtClean="0"/>
              <a:t>purtroppo</a:t>
            </a:r>
            <a:r>
              <a:rPr lang="en-US" dirty="0" smtClean="0"/>
              <a:t> </a:t>
            </a:r>
            <a:r>
              <a:rPr lang="en-US" dirty="0" err="1" smtClean="0"/>
              <a:t>pensionamenti</a:t>
            </a:r>
            <a:r>
              <a:rPr lang="en-US" dirty="0" smtClean="0"/>
              <a:t> </a:t>
            </a:r>
          </a:p>
          <a:p>
            <a:pPr marL="0" indent="0">
              <a:buNone/>
              <a:defRPr/>
            </a:pPr>
            <a:r>
              <a:rPr lang="en-US" dirty="0" smtClean="0"/>
              <a:t>Luigi </a:t>
            </a:r>
            <a:r>
              <a:rPr lang="en-US" dirty="0" err="1" smtClean="0"/>
              <a:t>Gini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Ottobre</a:t>
            </a:r>
            <a:r>
              <a:rPr lang="en-US" dirty="0" smtClean="0"/>
              <a:t>) , Luciana </a:t>
            </a:r>
            <a:r>
              <a:rPr lang="en-US" dirty="0" err="1" smtClean="0"/>
              <a:t>Brogiato</a:t>
            </a:r>
            <a:r>
              <a:rPr lang="en-US" dirty="0" smtClean="0"/>
              <a:t> e Bruno </a:t>
            </a:r>
            <a:r>
              <a:rPr lang="en-US" dirty="0" err="1" smtClean="0"/>
              <a:t>Monticelli</a:t>
            </a:r>
            <a:r>
              <a:rPr lang="en-US" dirty="0" smtClean="0"/>
              <a:t> (</a:t>
            </a:r>
            <a:r>
              <a:rPr lang="en-US" dirty="0" err="1" smtClean="0"/>
              <a:t>Dicembre</a:t>
            </a:r>
            <a:r>
              <a:rPr lang="en-US" dirty="0" smtClean="0"/>
              <a:t>)</a:t>
            </a:r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Giovedi' 10 dicembre 2015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5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Procedure per VQR –</a:t>
            </a:r>
          </a:p>
          <a:p>
            <a:pPr marL="0" indent="0">
              <a:buNone/>
              <a:defRPr/>
            </a:pPr>
            <a:r>
              <a:rPr lang="en-US" dirty="0" smtClean="0"/>
              <a:t>30 Nov </a:t>
            </a:r>
            <a:r>
              <a:rPr lang="en-US" dirty="0" err="1" smtClean="0"/>
              <a:t>comunicati</a:t>
            </a:r>
            <a:r>
              <a:rPr lang="en-US" dirty="0" smtClean="0"/>
              <a:t> </a:t>
            </a:r>
            <a:r>
              <a:rPr lang="en-US" dirty="0" err="1" smtClean="0"/>
              <a:t>elenchi</a:t>
            </a:r>
            <a:r>
              <a:rPr lang="en-US" dirty="0" smtClean="0"/>
              <a:t> del </a:t>
            </a:r>
            <a:r>
              <a:rPr lang="en-US" dirty="0" err="1" smtClean="0"/>
              <a:t>personale</a:t>
            </a:r>
            <a:r>
              <a:rPr lang="en-US" dirty="0" smtClean="0"/>
              <a:t> </a:t>
            </a:r>
            <a:r>
              <a:rPr lang="en-US" dirty="0" err="1" smtClean="0"/>
              <a:t>soggetto</a:t>
            </a:r>
            <a:r>
              <a:rPr lang="en-US" dirty="0" smtClean="0"/>
              <a:t> a VQR</a:t>
            </a:r>
          </a:p>
          <a:p>
            <a:pPr marL="0" indent="0">
              <a:buNone/>
              <a:defRPr/>
            </a:pPr>
            <a:r>
              <a:rPr lang="en-US" dirty="0" smtClean="0"/>
              <a:t>Non ho </a:t>
            </a:r>
            <a:r>
              <a:rPr lang="en-US" dirty="0" err="1" smtClean="0"/>
              <a:t>altre</a:t>
            </a:r>
            <a:r>
              <a:rPr lang="en-US" dirty="0" smtClean="0"/>
              <a:t> </a:t>
            </a:r>
            <a:r>
              <a:rPr lang="en-US" dirty="0" err="1" smtClean="0"/>
              <a:t>novita</a:t>
            </a:r>
            <a:r>
              <a:rPr lang="en-US" dirty="0" smtClean="0"/>
              <a:t>’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err="1" smtClean="0"/>
              <a:t>Fondi</a:t>
            </a:r>
            <a:r>
              <a:rPr lang="en-US" dirty="0" smtClean="0"/>
              <a:t> FAI –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arrivate</a:t>
            </a:r>
            <a:r>
              <a:rPr lang="en-US" dirty="0" smtClean="0"/>
              <a:t> </a:t>
            </a:r>
            <a:r>
              <a:rPr lang="en-US" dirty="0" err="1" smtClean="0"/>
              <a:t>richieste</a:t>
            </a:r>
            <a:r>
              <a:rPr lang="en-US" dirty="0" smtClean="0"/>
              <a:t> per 86ke, </a:t>
            </a:r>
            <a:r>
              <a:rPr lang="en-US" dirty="0" err="1" smtClean="0"/>
              <a:t>aumento</a:t>
            </a:r>
            <a:r>
              <a:rPr lang="en-US" dirty="0" smtClean="0"/>
              <a:t> del 50% </a:t>
            </a:r>
            <a:r>
              <a:rPr lang="en-US" dirty="0" err="1" smtClean="0"/>
              <a:t>rispetto</a:t>
            </a:r>
            <a:r>
              <a:rPr lang="en-US" dirty="0" smtClean="0"/>
              <a:t> 2015</a:t>
            </a:r>
          </a:p>
          <a:p>
            <a:pPr marL="0" indent="0">
              <a:buNone/>
              <a:defRPr/>
            </a:pPr>
            <a:r>
              <a:rPr lang="en-US" dirty="0" smtClean="0"/>
              <a:t>Lo </a:t>
            </a:r>
            <a:r>
              <a:rPr lang="en-US" dirty="0" err="1" smtClean="0"/>
              <a:t>stanziamento</a:t>
            </a:r>
            <a:r>
              <a:rPr lang="en-US" dirty="0" smtClean="0"/>
              <a:t> non </a:t>
            </a:r>
            <a:r>
              <a:rPr lang="en-US" dirty="0" err="1" smtClean="0"/>
              <a:t>superera</a:t>
            </a:r>
            <a:r>
              <a:rPr lang="en-US" dirty="0" smtClean="0"/>
              <a:t>’ 30ke</a:t>
            </a:r>
          </a:p>
          <a:p>
            <a:pPr marL="0" indent="0">
              <a:buNone/>
              <a:defRPr/>
            </a:pPr>
            <a:r>
              <a:rPr lang="en-US" dirty="0" err="1" smtClean="0"/>
              <a:t>Discutero</a:t>
            </a:r>
            <a:r>
              <a:rPr lang="en-US" dirty="0" smtClean="0"/>
              <a:t>’ con </a:t>
            </a:r>
            <a:r>
              <a:rPr lang="en-US" dirty="0" err="1" smtClean="0"/>
              <a:t>coordinatori</a:t>
            </a:r>
            <a:r>
              <a:rPr lang="en-US" dirty="0" smtClean="0"/>
              <a:t>. </a:t>
            </a:r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richieste</a:t>
            </a:r>
            <a:r>
              <a:rPr lang="en-US" dirty="0" smtClean="0"/>
              <a:t> di 20ke per 1 </a:t>
            </a:r>
            <a:r>
              <a:rPr lang="en-US" dirty="0" err="1" smtClean="0"/>
              <a:t>singolo</a:t>
            </a:r>
            <a:r>
              <a:rPr lang="en-US" dirty="0" smtClean="0"/>
              <a:t> </a:t>
            </a:r>
            <a:r>
              <a:rPr lang="en-US" dirty="0" err="1" smtClean="0"/>
              <a:t>ricercatore</a:t>
            </a:r>
            <a:r>
              <a:rPr lang="en-US" dirty="0" smtClean="0"/>
              <a:t>.</a:t>
            </a:r>
          </a:p>
          <a:p>
            <a:pPr marL="0" indent="0">
              <a:buNone/>
              <a:defRPr/>
            </a:pPr>
            <a:r>
              <a:rPr lang="en-US" dirty="0" smtClean="0"/>
              <a:t>E </a:t>
            </a:r>
            <a:r>
              <a:rPr lang="en-US" dirty="0" err="1" smtClean="0"/>
              <a:t>richieste</a:t>
            </a:r>
            <a:r>
              <a:rPr lang="en-US" dirty="0" smtClean="0"/>
              <a:t> </a:t>
            </a:r>
            <a:r>
              <a:rPr lang="en-US" dirty="0" err="1" smtClean="0"/>
              <a:t>ripetute</a:t>
            </a:r>
            <a:r>
              <a:rPr lang="en-US" dirty="0" smtClean="0"/>
              <a:t> e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utilizzate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err="1" smtClean="0"/>
              <a:t>Vaccinazioni</a:t>
            </a:r>
            <a:r>
              <a:rPr lang="en-US" dirty="0" smtClean="0"/>
              <a:t> -      </a:t>
            </a:r>
            <a:r>
              <a:rPr lang="en-US" dirty="0" err="1" smtClean="0"/>
              <a:t>il</a:t>
            </a:r>
            <a:r>
              <a:rPr lang="en-US" dirty="0" smtClean="0"/>
              <a:t> medico </a:t>
            </a:r>
            <a:r>
              <a:rPr lang="en-US" dirty="0" err="1" smtClean="0"/>
              <a:t>sara</a:t>
            </a:r>
            <a:r>
              <a:rPr lang="en-US" dirty="0" smtClean="0"/>
              <a:t>’ </a:t>
            </a:r>
            <a:r>
              <a:rPr lang="en-US" dirty="0" err="1" smtClean="0"/>
              <a:t>disponibile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18 </a:t>
            </a:r>
            <a:r>
              <a:rPr lang="en-US" dirty="0" err="1" smtClean="0"/>
              <a:t>dicembre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Giovedi' 10 dicembre 2015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16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dirty="0" err="1" smtClean="0"/>
              <a:t>Elezioni</a:t>
            </a:r>
            <a:r>
              <a:rPr lang="en-US" dirty="0" smtClean="0"/>
              <a:t> per</a:t>
            </a:r>
          </a:p>
          <a:p>
            <a:pPr marL="0" indent="0">
              <a:buNone/>
              <a:defRPr/>
            </a:pPr>
            <a:r>
              <a:rPr lang="en-US" b="1" dirty="0" err="1"/>
              <a:t>R</a:t>
            </a:r>
            <a:r>
              <a:rPr lang="en-US" b="1" dirty="0" err="1" smtClean="0"/>
              <a:t>appresentante</a:t>
            </a:r>
            <a:r>
              <a:rPr lang="en-US" b="1" dirty="0" smtClean="0"/>
              <a:t> </a:t>
            </a:r>
            <a:r>
              <a:rPr lang="en-US" b="1" dirty="0" err="1" smtClean="0"/>
              <a:t>personale</a:t>
            </a:r>
            <a:r>
              <a:rPr lang="en-US" b="1" dirty="0" smtClean="0"/>
              <a:t> </a:t>
            </a:r>
            <a:r>
              <a:rPr lang="en-US" b="1" dirty="0" err="1" smtClean="0"/>
              <a:t>ricercatore</a:t>
            </a:r>
            <a:r>
              <a:rPr lang="en-US" dirty="0" smtClean="0"/>
              <a:t>     (Wieland, 1 </a:t>
            </a:r>
            <a:r>
              <a:rPr lang="en-US" dirty="0" err="1" smtClean="0"/>
              <a:t>mandato</a:t>
            </a:r>
            <a:r>
              <a:rPr lang="en-US" dirty="0" smtClean="0"/>
              <a:t>)</a:t>
            </a:r>
          </a:p>
          <a:p>
            <a:pPr marL="0" indent="0">
              <a:buNone/>
              <a:defRPr/>
            </a:pPr>
            <a:r>
              <a:rPr lang="en-US" b="1" dirty="0" err="1" smtClean="0"/>
              <a:t>Coordinatore</a:t>
            </a:r>
            <a:r>
              <a:rPr lang="en-US" b="1" dirty="0" smtClean="0"/>
              <a:t> csn4                                   </a:t>
            </a:r>
            <a:r>
              <a:rPr lang="en-US" dirty="0" smtClean="0"/>
              <a:t>(</a:t>
            </a:r>
            <a:r>
              <a:rPr lang="en-US" dirty="0" err="1" smtClean="0"/>
              <a:t>Santambrogio</a:t>
            </a:r>
            <a:r>
              <a:rPr lang="en-US" dirty="0" smtClean="0"/>
              <a:t> , 1 </a:t>
            </a:r>
            <a:r>
              <a:rPr lang="en-US" dirty="0" err="1" smtClean="0"/>
              <a:t>mandato</a:t>
            </a:r>
            <a:r>
              <a:rPr lang="en-US" dirty="0" smtClean="0"/>
              <a:t>)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err="1" smtClean="0"/>
              <a:t>Commissione</a:t>
            </a:r>
            <a:r>
              <a:rPr lang="en-US" dirty="0" smtClean="0"/>
              <a:t>				</a:t>
            </a:r>
            <a:r>
              <a:rPr lang="en-US" dirty="0" err="1" smtClean="0"/>
              <a:t>Sostituti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Mario </a:t>
            </a:r>
            <a:r>
              <a:rPr lang="en-US" dirty="0" err="1" smtClean="0"/>
              <a:t>Pernici</a:t>
            </a:r>
            <a:r>
              <a:rPr lang="en-US" dirty="0"/>
              <a:t>        </a:t>
            </a:r>
            <a:r>
              <a:rPr lang="en-US" dirty="0" smtClean="0"/>
              <a:t>	</a:t>
            </a:r>
            <a:r>
              <a:rPr lang="en-US" dirty="0"/>
              <a:t>   	 </a:t>
            </a:r>
            <a:r>
              <a:rPr lang="en-US" dirty="0" err="1" smtClean="0"/>
              <a:t>Benedicte</a:t>
            </a:r>
            <a:r>
              <a:rPr lang="en-US" dirty="0" smtClean="0"/>
              <a:t> Million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Giovanna </a:t>
            </a:r>
            <a:r>
              <a:rPr lang="en-US" dirty="0" err="1" smtClean="0"/>
              <a:t>Benzoni</a:t>
            </a:r>
            <a:r>
              <a:rPr lang="en-US" dirty="0" smtClean="0"/>
              <a:t>		 Silvia </a:t>
            </a:r>
            <a:r>
              <a:rPr lang="en-US" dirty="0" err="1" smtClean="0"/>
              <a:t>Resconi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Marcello </a:t>
            </a:r>
            <a:r>
              <a:rPr lang="en-US" dirty="0" err="1" smtClean="0"/>
              <a:t>Fanti</a:t>
            </a:r>
            <a:r>
              <a:rPr lang="en-US" dirty="0"/>
              <a:t>        		 </a:t>
            </a:r>
            <a:r>
              <a:rPr lang="en-US" dirty="0" err="1" smtClean="0"/>
              <a:t>Klemm</a:t>
            </a:r>
            <a:r>
              <a:rPr lang="en-US" dirty="0" smtClean="0"/>
              <a:t> </a:t>
            </a:r>
            <a:r>
              <a:rPr lang="en-US" dirty="0" err="1" smtClean="0"/>
              <a:t>Dietmar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                	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err="1" smtClean="0"/>
              <a:t>Votazioni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19 </a:t>
            </a:r>
            <a:r>
              <a:rPr lang="en-US" dirty="0" err="1" smtClean="0"/>
              <a:t>Gennaio</a:t>
            </a:r>
            <a:r>
              <a:rPr lang="en-US" dirty="0" smtClean="0"/>
              <a:t> 2016, Aula </a:t>
            </a:r>
            <a:r>
              <a:rPr lang="en-US" dirty="0" err="1"/>
              <a:t>C</a:t>
            </a:r>
            <a:r>
              <a:rPr lang="en-US" dirty="0" err="1" smtClean="0"/>
              <a:t>aldirola</a:t>
            </a:r>
            <a:r>
              <a:rPr lang="en-US" dirty="0" smtClean="0"/>
              <a:t>, ore 9-17</a:t>
            </a: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b="1" dirty="0" err="1" smtClean="0"/>
              <a:t>Rappresentante</a:t>
            </a:r>
            <a:r>
              <a:rPr lang="en-US" b="1" dirty="0" smtClean="0"/>
              <a:t> per la </a:t>
            </a:r>
            <a:r>
              <a:rPr lang="en-US" b="1" dirty="0" err="1" smtClean="0"/>
              <a:t>sicurezza</a:t>
            </a:r>
            <a:r>
              <a:rPr lang="en-US" b="1" dirty="0" smtClean="0"/>
              <a:t>          </a:t>
            </a:r>
            <a:r>
              <a:rPr lang="en-US" dirty="0" smtClean="0"/>
              <a:t>(</a:t>
            </a:r>
            <a:r>
              <a:rPr lang="en-US" dirty="0" err="1" smtClean="0"/>
              <a:t>Latorre</a:t>
            </a:r>
            <a:r>
              <a:rPr lang="en-US" dirty="0" smtClean="0"/>
              <a:t>)</a:t>
            </a:r>
          </a:p>
          <a:p>
            <a:pPr marL="0" indent="0">
              <a:buNone/>
              <a:defRPr/>
            </a:pPr>
            <a:r>
              <a:rPr lang="en-US" dirty="0" smtClean="0"/>
              <a:t>Candidature </a:t>
            </a:r>
            <a:r>
              <a:rPr lang="en-US" dirty="0" err="1" smtClean="0"/>
              <a:t>entro</a:t>
            </a:r>
            <a:r>
              <a:rPr lang="en-US" dirty="0" smtClean="0"/>
              <a:t> </a:t>
            </a:r>
            <a:r>
              <a:rPr lang="en-US" dirty="0" err="1" smtClean="0"/>
              <a:t>domani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 err="1" smtClean="0"/>
              <a:t>Votazioni</a:t>
            </a:r>
            <a:r>
              <a:rPr lang="en-US" dirty="0" smtClean="0"/>
              <a:t> 11 </a:t>
            </a:r>
            <a:r>
              <a:rPr lang="en-US" dirty="0" err="1"/>
              <a:t>Gennaio</a:t>
            </a:r>
            <a:r>
              <a:rPr lang="en-US" dirty="0"/>
              <a:t> 2016 ,</a:t>
            </a:r>
            <a:r>
              <a:rPr lang="en-US" dirty="0" smtClean="0"/>
              <a:t> </a:t>
            </a:r>
            <a:r>
              <a:rPr lang="en-US" dirty="0"/>
              <a:t>Aula </a:t>
            </a:r>
            <a:r>
              <a:rPr lang="en-US" dirty="0" err="1"/>
              <a:t>Caldirola</a:t>
            </a:r>
            <a:r>
              <a:rPr lang="en-US" dirty="0"/>
              <a:t> </a:t>
            </a:r>
            <a:r>
              <a:rPr lang="en-US" dirty="0" smtClean="0"/>
              <a:t>, ore 9-17</a:t>
            </a: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Giovedi' 10 dicembre 2015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28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Ottobre</a:t>
            </a:r>
            <a:r>
              <a:rPr lang="en-US" dirty="0" smtClean="0"/>
              <a:t>/</a:t>
            </a:r>
            <a:r>
              <a:rPr lang="en-US" dirty="0" err="1" smtClean="0"/>
              <a:t>Novembre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CVI </a:t>
            </a:r>
            <a:r>
              <a:rPr lang="en-US" dirty="0" err="1" smtClean="0"/>
              <a:t>si</a:t>
            </a:r>
            <a:r>
              <a:rPr lang="en-US" dirty="0" smtClean="0"/>
              <a:t> e’ </a:t>
            </a:r>
            <a:r>
              <a:rPr lang="en-US" dirty="0" err="1" smtClean="0"/>
              <a:t>riunito</a:t>
            </a:r>
            <a:r>
              <a:rPr lang="en-US" dirty="0" smtClean="0"/>
              <a:t> a Trento. </a:t>
            </a:r>
            <a:r>
              <a:rPr lang="en-US" dirty="0" err="1" smtClean="0"/>
              <a:t>Valutazione</a:t>
            </a:r>
            <a:r>
              <a:rPr lang="en-US" dirty="0" smtClean="0"/>
              <a:t> </a:t>
            </a:r>
            <a:r>
              <a:rPr lang="en-US" dirty="0" err="1" smtClean="0"/>
              <a:t>positiva</a:t>
            </a:r>
            <a:r>
              <a:rPr lang="en-US" dirty="0" smtClean="0"/>
              <a:t>, ma </a:t>
            </a:r>
            <a:r>
              <a:rPr lang="en-US" dirty="0" err="1" smtClean="0"/>
              <a:t>preoccupata</a:t>
            </a:r>
            <a:r>
              <a:rPr lang="en-US" dirty="0" smtClean="0"/>
              <a:t> per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vincoli</a:t>
            </a:r>
            <a:r>
              <a:rPr lang="en-US" dirty="0" smtClean="0"/>
              <a:t> </a:t>
            </a:r>
            <a:r>
              <a:rPr lang="en-US" dirty="0" err="1" smtClean="0"/>
              <a:t>finanziari</a:t>
            </a:r>
            <a:r>
              <a:rPr lang="en-US" dirty="0" smtClean="0"/>
              <a:t>. </a:t>
            </a:r>
            <a:r>
              <a:rPr lang="en-US" dirty="0" err="1" smtClean="0"/>
              <a:t>Valutazione</a:t>
            </a:r>
            <a:r>
              <a:rPr lang="en-US" dirty="0" smtClean="0"/>
              <a:t> </a:t>
            </a:r>
            <a:r>
              <a:rPr lang="en-US" dirty="0" err="1" smtClean="0"/>
              <a:t>positiva</a:t>
            </a:r>
            <a:r>
              <a:rPr lang="en-US" dirty="0" smtClean="0"/>
              <a:t> per </a:t>
            </a:r>
            <a:r>
              <a:rPr lang="en-US" dirty="0" err="1" smtClean="0"/>
              <a:t>tipfa</a:t>
            </a:r>
            <a:r>
              <a:rPr lang="en-US" dirty="0" smtClean="0"/>
              <a:t>, </a:t>
            </a:r>
            <a:r>
              <a:rPr lang="en-US" dirty="0" err="1" smtClean="0"/>
              <a:t>problematica</a:t>
            </a:r>
            <a:r>
              <a:rPr lang="en-US" dirty="0" smtClean="0"/>
              <a:t> per LNF, ok </a:t>
            </a:r>
            <a:r>
              <a:rPr lang="en-US" dirty="0" err="1" smtClean="0"/>
              <a:t>commissioni</a:t>
            </a:r>
            <a:r>
              <a:rPr lang="en-US" dirty="0" smtClean="0"/>
              <a:t> </a:t>
            </a:r>
            <a:r>
              <a:rPr lang="en-US" dirty="0" err="1" smtClean="0"/>
              <a:t>scientifiche</a:t>
            </a:r>
            <a:r>
              <a:rPr lang="en-US" dirty="0" smtClean="0"/>
              <a:t>.  </a:t>
            </a:r>
            <a:r>
              <a:rPr lang="en-US" dirty="0" err="1" smtClean="0"/>
              <a:t>Visto</a:t>
            </a:r>
            <a:r>
              <a:rPr lang="en-US" dirty="0" smtClean="0"/>
              <a:t> </a:t>
            </a:r>
            <a:r>
              <a:rPr lang="en-US" dirty="0" err="1" smtClean="0"/>
              <a:t>positivamente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coinvolfìgimento</a:t>
            </a:r>
            <a:r>
              <a:rPr lang="en-US" dirty="0" smtClean="0"/>
              <a:t> in Juno.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INFN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coinvolgendo</a:t>
            </a:r>
            <a:r>
              <a:rPr lang="en-US" dirty="0" smtClean="0"/>
              <a:t> in </a:t>
            </a:r>
            <a:r>
              <a:rPr lang="en-US" dirty="0" err="1" smtClean="0"/>
              <a:t>progetto</a:t>
            </a:r>
            <a:r>
              <a:rPr lang="en-US" dirty="0" smtClean="0"/>
              <a:t> </a:t>
            </a:r>
            <a:r>
              <a:rPr lang="en-US" dirty="0" err="1" smtClean="0"/>
              <a:t>Carbosulcis</a:t>
            </a:r>
            <a:r>
              <a:rPr lang="en-US" dirty="0" smtClean="0"/>
              <a:t>, </a:t>
            </a:r>
            <a:r>
              <a:rPr lang="en-US" dirty="0" err="1" smtClean="0"/>
              <a:t>Sardegna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Impianto</a:t>
            </a:r>
            <a:r>
              <a:rPr lang="en-US" dirty="0" smtClean="0"/>
              <a:t> di </a:t>
            </a:r>
            <a:r>
              <a:rPr lang="en-US" dirty="0" err="1" smtClean="0"/>
              <a:t>distillazione</a:t>
            </a:r>
            <a:r>
              <a:rPr lang="en-US" dirty="0" smtClean="0"/>
              <a:t> per </a:t>
            </a:r>
            <a:r>
              <a:rPr lang="en-US" dirty="0" err="1" smtClean="0"/>
              <a:t>produrre</a:t>
            </a:r>
            <a:r>
              <a:rPr lang="en-US" dirty="0" smtClean="0"/>
              <a:t> AR40. E?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impresa</a:t>
            </a:r>
            <a:r>
              <a:rPr lang="en-US" dirty="0" smtClean="0"/>
              <a:t> </a:t>
            </a:r>
            <a:r>
              <a:rPr lang="en-US" dirty="0" err="1" smtClean="0"/>
              <a:t>commerciale</a:t>
            </a:r>
            <a:r>
              <a:rPr lang="en-US" dirty="0" smtClean="0"/>
              <a:t>, per cui e’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chiesto</a:t>
            </a:r>
            <a:r>
              <a:rPr lang="en-US" dirty="0" smtClean="0"/>
              <a:t> </a:t>
            </a:r>
            <a:r>
              <a:rPr lang="en-US" dirty="0" err="1" smtClean="0"/>
              <a:t>finnziamento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BAI, ma </a:t>
            </a:r>
            <a:r>
              <a:rPr lang="en-US" dirty="0" err="1" smtClean="0"/>
              <a:t>occorre</a:t>
            </a:r>
            <a:r>
              <a:rPr lang="en-US" dirty="0" smtClean="0"/>
              <a:t> </a:t>
            </a:r>
            <a:r>
              <a:rPr lang="en-US" dirty="0" err="1" smtClean="0"/>
              <a:t>creare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impresa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(</a:t>
            </a:r>
            <a:r>
              <a:rPr lang="en-US" dirty="0" err="1" smtClean="0"/>
              <a:t>presentata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a Piano </a:t>
            </a:r>
            <a:r>
              <a:rPr lang="en-US" dirty="0" err="1" smtClean="0"/>
              <a:t>Triennale</a:t>
            </a:r>
            <a:r>
              <a:rPr lang="en-US" dirty="0" smtClean="0"/>
              <a:t>, </a:t>
            </a:r>
            <a:r>
              <a:rPr lang="en-US" dirty="0" err="1" smtClean="0"/>
              <a:t>fa</a:t>
            </a:r>
            <a:r>
              <a:rPr lang="en-US" dirty="0" smtClean="0"/>
              <a:t> parte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cambiamenti</a:t>
            </a:r>
            <a:r>
              <a:rPr lang="en-US" dirty="0" smtClean="0"/>
              <a:t> TT INFN)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Legge</a:t>
            </a:r>
            <a:r>
              <a:rPr lang="en-US" dirty="0" smtClean="0"/>
              <a:t> </a:t>
            </a:r>
            <a:r>
              <a:rPr lang="en-US" dirty="0" err="1" smtClean="0"/>
              <a:t>stabilita</a:t>
            </a:r>
            <a:r>
              <a:rPr lang="en-US" dirty="0" smtClean="0"/>
              <a:t>’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Blocco</a:t>
            </a:r>
            <a:r>
              <a:rPr lang="en-US" dirty="0" smtClean="0"/>
              <a:t> turnover 25% per TA , </a:t>
            </a:r>
            <a:r>
              <a:rPr lang="en-US" dirty="0" err="1" smtClean="0"/>
              <a:t>scongiurato</a:t>
            </a:r>
            <a:r>
              <a:rPr lang="en-US" dirty="0" smtClean="0"/>
              <a:t> </a:t>
            </a:r>
            <a:r>
              <a:rPr lang="en-US" dirty="0" err="1" smtClean="0"/>
              <a:t>blocco</a:t>
            </a:r>
            <a:r>
              <a:rPr lang="en-US" dirty="0" smtClean="0"/>
              <a:t> per </a:t>
            </a:r>
            <a:r>
              <a:rPr lang="en-US" dirty="0" err="1" smtClean="0"/>
              <a:t>rictec</a:t>
            </a:r>
            <a:r>
              <a:rPr lang="en-US" dirty="0" smtClean="0"/>
              <a:t>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rimangono</a:t>
            </a:r>
            <a:r>
              <a:rPr lang="en-US" dirty="0" smtClean="0"/>
              <a:t> al 60%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Il </a:t>
            </a:r>
            <a:r>
              <a:rPr lang="en-US" dirty="0" err="1" smtClean="0"/>
              <a:t>salario</a:t>
            </a:r>
            <a:r>
              <a:rPr lang="en-US" dirty="0" smtClean="0"/>
              <a:t> </a:t>
            </a:r>
            <a:r>
              <a:rPr lang="en-US" dirty="0" err="1" smtClean="0"/>
              <a:t>accessorio</a:t>
            </a:r>
            <a:r>
              <a:rPr lang="en-US" dirty="0" smtClean="0"/>
              <a:t> </a:t>
            </a:r>
            <a:r>
              <a:rPr lang="en-US" dirty="0" err="1" smtClean="0"/>
              <a:t>resta</a:t>
            </a:r>
            <a:r>
              <a:rPr lang="en-US" dirty="0" smtClean="0"/>
              <a:t> al max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livelli</a:t>
            </a:r>
            <a:r>
              <a:rPr lang="en-US" dirty="0" smtClean="0"/>
              <a:t> 2015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saranno</a:t>
            </a:r>
            <a:r>
              <a:rPr lang="en-US" dirty="0" smtClean="0"/>
              <a:t> </a:t>
            </a:r>
            <a:r>
              <a:rPr lang="en-US" dirty="0" err="1" smtClean="0"/>
              <a:t>posti</a:t>
            </a:r>
            <a:r>
              <a:rPr lang="en-US" dirty="0" smtClean="0"/>
              <a:t> per </a:t>
            </a:r>
            <a:r>
              <a:rPr lang="en-US" dirty="0" err="1" smtClean="0"/>
              <a:t>assunzioni</a:t>
            </a:r>
            <a:r>
              <a:rPr lang="en-US" dirty="0" smtClean="0"/>
              <a:t> </a:t>
            </a:r>
            <a:r>
              <a:rPr lang="en-US" dirty="0" err="1" smtClean="0"/>
              <a:t>ricercatore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per </a:t>
            </a:r>
            <a:r>
              <a:rPr lang="en-US" dirty="0" err="1" smtClean="0"/>
              <a:t>gli</a:t>
            </a:r>
            <a:r>
              <a:rPr lang="en-US" dirty="0" smtClean="0"/>
              <a:t> EPR , circa 200. secondo </a:t>
            </a:r>
            <a:r>
              <a:rPr lang="en-US" dirty="0" err="1" smtClean="0"/>
              <a:t>presidente</a:t>
            </a:r>
            <a:r>
              <a:rPr lang="en-US" dirty="0" smtClean="0"/>
              <a:t> </a:t>
            </a:r>
            <a:r>
              <a:rPr lang="en-US" dirty="0" err="1" smtClean="0"/>
              <a:t>potremmo</a:t>
            </a:r>
            <a:r>
              <a:rPr lang="en-US" dirty="0" smtClean="0"/>
              <a:t> </a:t>
            </a:r>
            <a:r>
              <a:rPr lang="en-US" dirty="0" err="1" smtClean="0"/>
              <a:t>puntare</a:t>
            </a:r>
            <a:r>
              <a:rPr lang="en-US" dirty="0" smtClean="0"/>
              <a:t> ad </a:t>
            </a:r>
            <a:r>
              <a:rPr lang="en-US" dirty="0" err="1" smtClean="0"/>
              <a:t>averne</a:t>
            </a:r>
            <a:r>
              <a:rPr lang="en-US" dirty="0" smtClean="0"/>
              <a:t> </a:t>
            </a:r>
            <a:r>
              <a:rPr lang="en-US" dirty="0" err="1" smtClean="0"/>
              <a:t>almeno</a:t>
            </a:r>
            <a:r>
              <a:rPr lang="en-US" dirty="0" smtClean="0"/>
              <a:t> la meta’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ribadita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l’interesse</a:t>
            </a:r>
            <a:r>
              <a:rPr lang="en-US" dirty="0" smtClean="0"/>
              <a:t> INFN a </a:t>
            </a:r>
            <a:r>
              <a:rPr lang="en-US" dirty="0" err="1" smtClean="0"/>
              <a:t>cofinanziare</a:t>
            </a:r>
            <a:r>
              <a:rPr lang="en-US" dirty="0" smtClean="0"/>
              <a:t> </a:t>
            </a:r>
            <a:r>
              <a:rPr lang="en-US" dirty="0" err="1" smtClean="0"/>
              <a:t>posizioni</a:t>
            </a:r>
            <a:r>
              <a:rPr lang="en-US" dirty="0" smtClean="0"/>
              <a:t> da RTDA ben </a:t>
            </a:r>
            <a:r>
              <a:rPr lang="en-US" dirty="0" err="1" smtClean="0"/>
              <a:t>motivati</a:t>
            </a:r>
            <a:r>
              <a:rPr lang="en-US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Non </a:t>
            </a:r>
            <a:r>
              <a:rPr lang="en-US" dirty="0" err="1" smtClean="0"/>
              <a:t>ancora</a:t>
            </a:r>
            <a:r>
              <a:rPr lang="en-US" dirty="0" smtClean="0"/>
              <a:t> </a:t>
            </a:r>
            <a:r>
              <a:rPr lang="en-US" dirty="0" err="1" smtClean="0"/>
              <a:t>deliberati</a:t>
            </a:r>
            <a:r>
              <a:rPr lang="en-US" dirty="0" smtClean="0"/>
              <a:t> I </a:t>
            </a:r>
            <a:r>
              <a:rPr lang="en-US" dirty="0" err="1" smtClean="0"/>
              <a:t>premiali</a:t>
            </a:r>
            <a:r>
              <a:rPr lang="en-US" dirty="0" smtClean="0"/>
              <a:t> 2014, per </a:t>
            </a:r>
            <a:r>
              <a:rPr lang="en-US" dirty="0" err="1" smtClean="0"/>
              <a:t>mancanza</a:t>
            </a:r>
            <a:r>
              <a:rPr lang="en-US" dirty="0" smtClean="0"/>
              <a:t> </a:t>
            </a:r>
            <a:r>
              <a:rPr lang="en-US" dirty="0" err="1" smtClean="0"/>
              <a:t>esperti</a:t>
            </a:r>
            <a:r>
              <a:rPr lang="en-US" dirty="0" smtClean="0"/>
              <a:t> .  E </a:t>
            </a:r>
            <a:r>
              <a:rPr lang="en-US" dirty="0" err="1" smtClean="0"/>
              <a:t>continuano</a:t>
            </a:r>
            <a:r>
              <a:rPr lang="en-US" dirty="0" smtClean="0"/>
              <a:t> a </a:t>
            </a:r>
            <a:r>
              <a:rPr lang="en-US" dirty="0" err="1" smtClean="0"/>
              <a:t>mancare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premiali</a:t>
            </a:r>
            <a:r>
              <a:rPr lang="en-US" dirty="0" smtClean="0"/>
              <a:t> </a:t>
            </a:r>
            <a:r>
              <a:rPr lang="en-US" dirty="0" smtClean="0"/>
              <a:t>2015.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47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Giovedi' 10 dicembre 2015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4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err="1" smtClean="0"/>
              <a:t>Riunione</a:t>
            </a:r>
            <a:r>
              <a:rPr lang="en-US" sz="2800" dirty="0" smtClean="0"/>
              <a:t> </a:t>
            </a:r>
            <a:r>
              <a:rPr lang="en-US" sz="2800" dirty="0" err="1" smtClean="0"/>
              <a:t>Personale</a:t>
            </a:r>
            <a:r>
              <a:rPr lang="en-US" sz="2800" dirty="0" smtClean="0"/>
              <a:t> per </a:t>
            </a:r>
            <a:r>
              <a:rPr lang="en-US" sz="2800" dirty="0" err="1" smtClean="0"/>
              <a:t>presentazione</a:t>
            </a:r>
            <a:r>
              <a:rPr lang="en-US" sz="2800" dirty="0" smtClean="0"/>
              <a:t> candidature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err="1" smtClean="0"/>
              <a:t>Attuale</a:t>
            </a:r>
            <a:r>
              <a:rPr lang="en-US" dirty="0" smtClean="0"/>
              <a:t> </a:t>
            </a:r>
            <a:r>
              <a:rPr lang="en-US" dirty="0" err="1" smtClean="0"/>
              <a:t>Mandato</a:t>
            </a:r>
            <a:r>
              <a:rPr lang="en-US" dirty="0" smtClean="0"/>
              <a:t> </a:t>
            </a:r>
            <a:r>
              <a:rPr lang="en-US" dirty="0" err="1" smtClean="0"/>
              <a:t>termina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25 </a:t>
            </a:r>
            <a:r>
              <a:rPr lang="en-US" dirty="0" err="1" smtClean="0"/>
              <a:t>Aprile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err="1" smtClean="0"/>
              <a:t>Votazioni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19 </a:t>
            </a:r>
            <a:r>
              <a:rPr lang="en-US" dirty="0" err="1" smtClean="0"/>
              <a:t>Gennaio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 </a:t>
            </a:r>
            <a:r>
              <a:rPr lang="en-US" dirty="0" err="1" smtClean="0"/>
              <a:t>commissione</a:t>
            </a:r>
            <a:r>
              <a:rPr lang="en-US" dirty="0" smtClean="0"/>
              <a:t>			</a:t>
            </a:r>
            <a:r>
              <a:rPr lang="en-US" dirty="0" err="1" smtClean="0"/>
              <a:t>sostituti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err="1"/>
              <a:t>blasi</a:t>
            </a:r>
            <a:r>
              <a:rPr lang="en-US" dirty="0"/>
              <a:t> </a:t>
            </a:r>
            <a:r>
              <a:rPr lang="en-US" dirty="0" err="1"/>
              <a:t>nives</a:t>
            </a:r>
            <a:r>
              <a:rPr lang="en-US" dirty="0"/>
              <a:t>           	  </a:t>
            </a:r>
            <a:r>
              <a:rPr lang="en-US" dirty="0" smtClean="0"/>
              <a:t>	 </a:t>
            </a:r>
            <a:r>
              <a:rPr lang="en-US" dirty="0" err="1"/>
              <a:t>leoni</a:t>
            </a:r>
            <a:r>
              <a:rPr lang="en-US" dirty="0"/>
              <a:t> </a:t>
            </a:r>
            <a:r>
              <a:rPr lang="en-US" dirty="0" err="1"/>
              <a:t>silvia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carminati</a:t>
            </a:r>
            <a:r>
              <a:rPr lang="en-US" dirty="0"/>
              <a:t> </a:t>
            </a:r>
            <a:r>
              <a:rPr lang="en-US" dirty="0" err="1"/>
              <a:t>leonardo</a:t>
            </a:r>
            <a:r>
              <a:rPr lang="en-US" dirty="0"/>
              <a:t>       </a:t>
            </a:r>
            <a:r>
              <a:rPr lang="en-US" dirty="0" smtClean="0"/>
              <a:t> 		 </a:t>
            </a:r>
            <a:r>
              <a:rPr lang="en-US" dirty="0" err="1" smtClean="0"/>
              <a:t>vicini</a:t>
            </a:r>
            <a:r>
              <a:rPr lang="en-US" dirty="0" smtClean="0"/>
              <a:t> </a:t>
            </a:r>
            <a:r>
              <a:rPr lang="en-US" dirty="0" err="1"/>
              <a:t>alessandro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sala</a:t>
            </a:r>
            <a:r>
              <a:rPr lang="en-US" dirty="0"/>
              <a:t> </a:t>
            </a:r>
            <a:r>
              <a:rPr lang="en-US" dirty="0" err="1"/>
              <a:t>anna</a:t>
            </a:r>
            <a:r>
              <a:rPr lang="en-US" dirty="0"/>
              <a:t>                        </a:t>
            </a:r>
            <a:r>
              <a:rPr lang="en-US" dirty="0" smtClean="0"/>
              <a:t>	 </a:t>
            </a:r>
            <a:r>
              <a:rPr lang="en-US" dirty="0" err="1" smtClean="0"/>
              <a:t>palma</a:t>
            </a:r>
            <a:r>
              <a:rPr lang="en-US" dirty="0" smtClean="0"/>
              <a:t> </a:t>
            </a:r>
            <a:r>
              <a:rPr lang="en-US" dirty="0" err="1"/>
              <a:t>monica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err="1" smtClean="0"/>
              <a:t>Commissione</a:t>
            </a:r>
            <a:r>
              <a:rPr lang="en-US" dirty="0" smtClean="0"/>
              <a:t> </a:t>
            </a:r>
            <a:r>
              <a:rPr lang="en-US" dirty="0" err="1" smtClean="0"/>
              <a:t>inviera</a:t>
            </a:r>
            <a:r>
              <a:rPr lang="en-US" dirty="0" smtClean="0"/>
              <a:t>’ </a:t>
            </a:r>
            <a:r>
              <a:rPr lang="en-US" dirty="0" err="1" smtClean="0"/>
              <a:t>istruzioni</a:t>
            </a:r>
            <a:r>
              <a:rPr lang="en-US" dirty="0" smtClean="0"/>
              <a:t> , come al </a:t>
            </a:r>
            <a:r>
              <a:rPr lang="en-US" dirty="0" err="1" smtClean="0"/>
              <a:t>solito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Giovedi' 10 dicembre 2015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40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scorta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2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Ottobre</a:t>
            </a:r>
            <a:r>
              <a:rPr lang="en-US" dirty="0"/>
              <a:t>/</a:t>
            </a:r>
            <a:r>
              <a:rPr lang="en-US" dirty="0" err="1" smtClean="0"/>
              <a:t>Novembre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-Piano </a:t>
            </a:r>
            <a:r>
              <a:rPr lang="en-US" dirty="0" err="1" smtClean="0"/>
              <a:t>Triennale</a:t>
            </a:r>
            <a:r>
              <a:rPr lang="en-US" dirty="0" smtClean="0"/>
              <a:t> 2015-2017 </a:t>
            </a:r>
            <a:r>
              <a:rPr lang="en-US" dirty="0" err="1" smtClean="0"/>
              <a:t>approvato</a:t>
            </a:r>
            <a:r>
              <a:rPr lang="en-US" dirty="0" smtClean="0"/>
              <a:t> per </a:t>
            </a:r>
            <a:r>
              <a:rPr lang="en-US" dirty="0" err="1" smtClean="0"/>
              <a:t>silenzio</a:t>
            </a:r>
            <a:r>
              <a:rPr lang="en-US" dirty="0" smtClean="0"/>
              <a:t> </a:t>
            </a:r>
            <a:r>
              <a:rPr lang="en-US" dirty="0" err="1" smtClean="0"/>
              <a:t>assenso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</a:t>
            </a:r>
            <a:r>
              <a:rPr lang="en-US" dirty="0" err="1" smtClean="0">
                <a:sym typeface="Wingdings"/>
              </a:rPr>
              <a:t>assunti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idonei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vari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concorsi</a:t>
            </a:r>
            <a:r>
              <a:rPr lang="en-US" dirty="0" smtClean="0">
                <a:sym typeface="Wingdings"/>
              </a:rPr>
              <a:t> prima e </a:t>
            </a:r>
            <a:r>
              <a:rPr lang="en-US" dirty="0" err="1" smtClean="0">
                <a:sym typeface="Wingdings"/>
              </a:rPr>
              <a:t>seconda</a:t>
            </a:r>
            <a:r>
              <a:rPr lang="en-US" dirty="0" smtClean="0">
                <a:sym typeface="Wingdings"/>
              </a:rPr>
              <a:t> fascia a Nov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-</a:t>
            </a:r>
            <a:r>
              <a:rPr lang="en-US" dirty="0" err="1" smtClean="0">
                <a:sym typeface="Wingdings"/>
              </a:rPr>
              <a:t>Sembra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approvato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finanziamento</a:t>
            </a:r>
            <a:r>
              <a:rPr lang="en-US" dirty="0" smtClean="0">
                <a:sym typeface="Wingdings"/>
              </a:rPr>
              <a:t> di 60ML extra </a:t>
            </a:r>
            <a:r>
              <a:rPr lang="en-US" dirty="0" smtClean="0"/>
              <a:t>per upgrade </a:t>
            </a:r>
            <a:r>
              <a:rPr lang="en-US" dirty="0" err="1" smtClean="0"/>
              <a:t>esperimenti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-In </a:t>
            </a:r>
            <a:r>
              <a:rPr lang="en-US" dirty="0" err="1" smtClean="0"/>
              <a:t>attesa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circolare</a:t>
            </a:r>
            <a:r>
              <a:rPr lang="en-US" dirty="0" smtClean="0"/>
              <a:t> </a:t>
            </a:r>
            <a:r>
              <a:rPr lang="en-US" dirty="0" err="1" smtClean="0"/>
              <a:t>ministeriale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chiarisca</a:t>
            </a:r>
            <a:r>
              <a:rPr lang="en-US" dirty="0" smtClean="0"/>
              <a:t> </a:t>
            </a:r>
            <a:r>
              <a:rPr lang="en-US" dirty="0" err="1" smtClean="0"/>
              <a:t>meccanismi</a:t>
            </a:r>
            <a:r>
              <a:rPr lang="en-US" dirty="0" smtClean="0"/>
              <a:t> </a:t>
            </a:r>
            <a:r>
              <a:rPr lang="en-US" dirty="0" err="1" smtClean="0"/>
              <a:t>chiamate</a:t>
            </a:r>
            <a:r>
              <a:rPr lang="en-US" dirty="0" smtClean="0"/>
              <a:t> </a:t>
            </a:r>
            <a:r>
              <a:rPr lang="en-US" dirty="0" err="1" smtClean="0"/>
              <a:t>dirette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devono</a:t>
            </a:r>
            <a:r>
              <a:rPr lang="en-US" dirty="0" smtClean="0"/>
              <a:t> </a:t>
            </a:r>
            <a:r>
              <a:rPr lang="en-US" dirty="0" err="1" smtClean="0"/>
              <a:t>indicare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nomi</a:t>
            </a:r>
            <a:r>
              <a:rPr lang="en-US" dirty="0" smtClean="0"/>
              <a:t> di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interessate</a:t>
            </a:r>
            <a:r>
              <a:rPr lang="en-US" dirty="0" smtClean="0"/>
              <a:t>. 7-8 max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Quindi</a:t>
            </a:r>
            <a:r>
              <a:rPr lang="en-US" dirty="0" smtClean="0"/>
              <a:t> se </a:t>
            </a:r>
            <a:r>
              <a:rPr lang="en-US" dirty="0" err="1" smtClean="0"/>
              <a:t>avete</a:t>
            </a:r>
            <a:r>
              <a:rPr lang="en-US" dirty="0" smtClean="0"/>
              <a:t> </a:t>
            </a:r>
            <a:r>
              <a:rPr lang="en-US" dirty="0" err="1" smtClean="0"/>
              <a:t>suggerimenti</a:t>
            </a:r>
            <a:r>
              <a:rPr lang="en-US" dirty="0" smtClean="0"/>
              <a:t> </a:t>
            </a:r>
            <a:r>
              <a:rPr lang="en-US" dirty="0" err="1" smtClean="0"/>
              <a:t>siete</a:t>
            </a:r>
            <a:r>
              <a:rPr lang="en-US" dirty="0" smtClean="0"/>
              <a:t> I </a:t>
            </a:r>
            <a:r>
              <a:rPr lang="en-US" dirty="0" err="1" smtClean="0"/>
              <a:t>benvenuti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-</a:t>
            </a:r>
            <a:r>
              <a:rPr lang="en-US" dirty="0" err="1" smtClean="0"/>
              <a:t>Incrementare</a:t>
            </a:r>
            <a:r>
              <a:rPr lang="en-US" dirty="0" smtClean="0"/>
              <a:t> </a:t>
            </a:r>
            <a:r>
              <a:rPr lang="en-US" dirty="0" err="1" smtClean="0"/>
              <a:t>richieste</a:t>
            </a:r>
            <a:r>
              <a:rPr lang="en-US" dirty="0" smtClean="0"/>
              <a:t> di </a:t>
            </a:r>
            <a:r>
              <a:rPr lang="en-US" dirty="0" err="1" smtClean="0"/>
              <a:t>fondi</a:t>
            </a:r>
            <a:r>
              <a:rPr lang="en-US" dirty="0" smtClean="0"/>
              <a:t> a </a:t>
            </a:r>
            <a:r>
              <a:rPr lang="en-US" dirty="0" err="1" smtClean="0"/>
              <a:t>regioni</a:t>
            </a:r>
            <a:r>
              <a:rPr lang="en-US" dirty="0" smtClean="0"/>
              <a:t> o per </a:t>
            </a:r>
            <a:r>
              <a:rPr lang="en-US" dirty="0" err="1" smtClean="0"/>
              <a:t>infrastrutture</a:t>
            </a:r>
            <a:r>
              <a:rPr lang="en-US" dirty="0" smtClean="0"/>
              <a:t> a UE, </a:t>
            </a:r>
            <a:r>
              <a:rPr lang="en-US" dirty="0" err="1" smtClean="0"/>
              <a:t>perche</a:t>
            </a:r>
            <a:r>
              <a:rPr lang="en-US" dirty="0" smtClean="0"/>
              <a:t>’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prevedono</a:t>
            </a:r>
            <a:r>
              <a:rPr lang="en-US" dirty="0" smtClean="0"/>
              <a:t> </a:t>
            </a:r>
            <a:r>
              <a:rPr lang="en-US" dirty="0" err="1" smtClean="0"/>
              <a:t>difficolta</a:t>
            </a:r>
            <a:r>
              <a:rPr lang="en-US" dirty="0" smtClean="0"/>
              <a:t>’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bilancio</a:t>
            </a:r>
            <a:r>
              <a:rPr lang="en-US" dirty="0" smtClean="0"/>
              <a:t> 2016.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-</a:t>
            </a:r>
            <a:r>
              <a:rPr lang="en-US" dirty="0" err="1" smtClean="0"/>
              <a:t>Recuperati</a:t>
            </a:r>
            <a:r>
              <a:rPr lang="en-US" dirty="0" smtClean="0"/>
              <a:t> 14ML da </a:t>
            </a:r>
            <a:r>
              <a:rPr lang="en-US" dirty="0" err="1" smtClean="0"/>
              <a:t>chiusura</a:t>
            </a:r>
            <a:r>
              <a:rPr lang="en-US" dirty="0" smtClean="0"/>
              <a:t> </a:t>
            </a:r>
            <a:r>
              <a:rPr lang="en-US" dirty="0" err="1" smtClean="0"/>
              <a:t>Cabibbo</a:t>
            </a:r>
            <a:r>
              <a:rPr lang="en-US" dirty="0" smtClean="0"/>
              <a:t> Lab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-</a:t>
            </a:r>
            <a:r>
              <a:rPr lang="en-US" dirty="0" err="1" smtClean="0"/>
              <a:t>Rappresentanti</a:t>
            </a:r>
            <a:r>
              <a:rPr lang="en-US" dirty="0" smtClean="0"/>
              <a:t> MIUR – </a:t>
            </a:r>
            <a:r>
              <a:rPr lang="en-US" dirty="0"/>
              <a:t>F</a:t>
            </a:r>
            <a:r>
              <a:rPr lang="en-US" dirty="0" smtClean="0"/>
              <a:t>abio </a:t>
            </a:r>
            <a:r>
              <a:rPr lang="en-US" dirty="0" err="1" smtClean="0"/>
              <a:t>Zwirner</a:t>
            </a:r>
            <a:r>
              <a:rPr lang="en-US" dirty="0" smtClean="0"/>
              <a:t>  (GE) e </a:t>
            </a:r>
            <a:r>
              <a:rPr lang="en-US" dirty="0"/>
              <a:t>M</a:t>
            </a:r>
            <a:r>
              <a:rPr lang="en-US" dirty="0" smtClean="0"/>
              <a:t>aurizio </a:t>
            </a:r>
            <a:r>
              <a:rPr lang="en-US" dirty="0" err="1" smtClean="0"/>
              <a:t>Biasini</a:t>
            </a:r>
            <a:r>
              <a:rPr lang="en-US" dirty="0" smtClean="0"/>
              <a:t> (CD)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Inoltre</a:t>
            </a:r>
            <a:r>
              <a:rPr lang="en-US" dirty="0" smtClean="0"/>
              <a:t> </a:t>
            </a:r>
            <a:r>
              <a:rPr lang="en-US" dirty="0" err="1" smtClean="0"/>
              <a:t>Coccia</a:t>
            </a:r>
            <a:r>
              <a:rPr lang="en-US" dirty="0" smtClean="0"/>
              <a:t> </a:t>
            </a:r>
            <a:r>
              <a:rPr lang="en-US" dirty="0" err="1" smtClean="0"/>
              <a:t>entra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CdA</a:t>
            </a:r>
            <a:r>
              <a:rPr lang="en-US" dirty="0" smtClean="0"/>
              <a:t> INAF e </a:t>
            </a:r>
            <a:r>
              <a:rPr lang="en-US" dirty="0" err="1"/>
              <a:t>B</a:t>
            </a:r>
            <a:r>
              <a:rPr lang="en-US" dirty="0" err="1" smtClean="0"/>
              <a:t>atignani</a:t>
            </a:r>
            <a:r>
              <a:rPr lang="en-US" dirty="0" smtClean="0"/>
              <a:t> </a:t>
            </a:r>
            <a:r>
              <a:rPr lang="en-US" dirty="0" err="1" smtClean="0"/>
              <a:t>CdA</a:t>
            </a:r>
            <a:r>
              <a:rPr lang="en-US" dirty="0" smtClean="0"/>
              <a:t> </a:t>
            </a:r>
            <a:r>
              <a:rPr lang="en-US" dirty="0" err="1" smtClean="0"/>
              <a:t>centro</a:t>
            </a:r>
            <a:r>
              <a:rPr lang="en-US" dirty="0" smtClean="0"/>
              <a:t> Fermi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Il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presid</a:t>
            </a:r>
            <a:r>
              <a:rPr lang="en-US" dirty="0" smtClean="0"/>
              <a:t> INAF , </a:t>
            </a:r>
            <a:r>
              <a:rPr lang="en-US" dirty="0" err="1" smtClean="0"/>
              <a:t>D’amico</a:t>
            </a:r>
            <a:r>
              <a:rPr lang="en-US" dirty="0" smtClean="0"/>
              <a:t>, </a:t>
            </a:r>
            <a:r>
              <a:rPr lang="en-US" dirty="0" err="1" smtClean="0"/>
              <a:t>interessato</a:t>
            </a:r>
            <a:r>
              <a:rPr lang="en-US" dirty="0" smtClean="0"/>
              <a:t> a </a:t>
            </a:r>
            <a:r>
              <a:rPr lang="en-US" dirty="0" err="1" smtClean="0"/>
              <a:t>collaborazione</a:t>
            </a:r>
            <a:r>
              <a:rPr lang="en-US" dirty="0" smtClean="0"/>
              <a:t> INFN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5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Ottobre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Seminario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prevenzione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corruzione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– prof </a:t>
            </a:r>
            <a:r>
              <a:rPr lang="en-US" dirty="0" err="1" smtClean="0">
                <a:sym typeface="Wingdings"/>
              </a:rPr>
              <a:t>Hinna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Progetto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Wavescales</a:t>
            </a:r>
            <a:r>
              <a:rPr lang="en-US" dirty="0" smtClean="0">
                <a:sym typeface="Wingdings"/>
              </a:rPr>
              <a:t> – </a:t>
            </a:r>
            <a:r>
              <a:rPr lang="en-US" dirty="0" err="1" smtClean="0">
                <a:sym typeface="Wingdings"/>
              </a:rPr>
              <a:t>Paolucci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Nuova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organizzazione</a:t>
            </a:r>
            <a:r>
              <a:rPr lang="en-US" dirty="0" smtClean="0">
                <a:sym typeface="Wingdings"/>
              </a:rPr>
              <a:t> AC 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Nuovo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uff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legale</a:t>
            </a:r>
            <a:r>
              <a:rPr lang="en-US" dirty="0" smtClean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servizi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alla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ricerca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Nuovo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ufficio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dematerializzazione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Direzione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controllo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gestione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45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/>
              <a:t> </a:t>
            </a:r>
            <a:r>
              <a:rPr lang="en-US" dirty="0" err="1" smtClean="0"/>
              <a:t>Ottobre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Eletti</a:t>
            </a:r>
            <a:r>
              <a:rPr lang="en-US" dirty="0" smtClean="0"/>
              <a:t> 3 </a:t>
            </a:r>
            <a:r>
              <a:rPr lang="en-US" dirty="0" err="1" smtClean="0"/>
              <a:t>componenti</a:t>
            </a:r>
            <a:r>
              <a:rPr lang="en-US" dirty="0" smtClean="0"/>
              <a:t> GE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S. </a:t>
            </a:r>
            <a:r>
              <a:rPr lang="en-US" dirty="0" err="1" smtClean="0"/>
              <a:t>Falciano</a:t>
            </a:r>
            <a:r>
              <a:rPr lang="en-US" dirty="0" smtClean="0"/>
              <a:t>, A. </a:t>
            </a:r>
            <a:r>
              <a:rPr lang="en-US" dirty="0" err="1" smtClean="0"/>
              <a:t>Masiero</a:t>
            </a:r>
            <a:r>
              <a:rPr lang="en-US" dirty="0" smtClean="0"/>
              <a:t>, A. </a:t>
            </a:r>
            <a:r>
              <a:rPr lang="en-US" dirty="0" err="1" smtClean="0"/>
              <a:t>Zoccoli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Nuovi</a:t>
            </a:r>
            <a:r>
              <a:rPr lang="en-US" dirty="0" smtClean="0"/>
              <a:t> </a:t>
            </a:r>
            <a:r>
              <a:rPr lang="en-US" dirty="0" err="1" smtClean="0"/>
              <a:t>Direttori</a:t>
            </a:r>
            <a:r>
              <a:rPr lang="en-US" dirty="0" smtClean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Bologna G. </a:t>
            </a:r>
            <a:r>
              <a:rPr lang="en-US" dirty="0" err="1" smtClean="0"/>
              <a:t>Bruni</a:t>
            </a:r>
            <a:r>
              <a:rPr lang="en-US" dirty="0" smtClean="0"/>
              <a:t> 31 </a:t>
            </a:r>
            <a:r>
              <a:rPr lang="en-US" dirty="0" err="1" smtClean="0"/>
              <a:t>voti</a:t>
            </a:r>
            <a:r>
              <a:rPr lang="en-US" dirty="0" smtClean="0"/>
              <a:t>  (</a:t>
            </a:r>
            <a:r>
              <a:rPr lang="en-US" dirty="0" err="1" smtClean="0"/>
              <a:t>rosa</a:t>
            </a:r>
            <a:r>
              <a:rPr lang="en-US" dirty="0" smtClean="0"/>
              <a:t> </a:t>
            </a:r>
            <a:r>
              <a:rPr lang="en-US" dirty="0" err="1" smtClean="0"/>
              <a:t>Bruni</a:t>
            </a:r>
            <a:r>
              <a:rPr lang="en-US" dirty="0" smtClean="0"/>
              <a:t> 97, </a:t>
            </a:r>
            <a:r>
              <a:rPr lang="en-US" dirty="0" err="1" smtClean="0"/>
              <a:t>Dalla</a:t>
            </a:r>
            <a:r>
              <a:rPr lang="en-US" dirty="0" smtClean="0"/>
              <a:t> Valle 30)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Lecce F. </a:t>
            </a:r>
            <a:r>
              <a:rPr lang="en-US" dirty="0" err="1" smtClean="0"/>
              <a:t>Bossi</a:t>
            </a:r>
            <a:r>
              <a:rPr lang="en-US" dirty="0" smtClean="0"/>
              <a:t> 30 </a:t>
            </a:r>
            <a:r>
              <a:rPr lang="en-US" dirty="0" err="1" smtClean="0"/>
              <a:t>voti</a:t>
            </a:r>
            <a:r>
              <a:rPr lang="en-US" dirty="0" smtClean="0"/>
              <a:t>  (</a:t>
            </a:r>
            <a:r>
              <a:rPr lang="en-US" dirty="0" err="1" smtClean="0"/>
              <a:t>rosa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ossi</a:t>
            </a:r>
            <a:r>
              <a:rPr lang="en-US" dirty="0" smtClean="0"/>
              <a:t> 35, </a:t>
            </a:r>
            <a:r>
              <a:rPr lang="en-US" dirty="0" err="1" smtClean="0"/>
              <a:t>varie</a:t>
            </a:r>
            <a:r>
              <a:rPr lang="en-US" dirty="0" smtClean="0"/>
              <a:t> 6)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Trieste  prof </a:t>
            </a:r>
            <a:r>
              <a:rPr lang="en-US" dirty="0" err="1" smtClean="0"/>
              <a:t>Rinaldo</a:t>
            </a:r>
            <a:r>
              <a:rPr lang="en-US" dirty="0" smtClean="0"/>
              <a:t> </a:t>
            </a:r>
            <a:r>
              <a:rPr lang="en-US" dirty="0" err="1" smtClean="0"/>
              <a:t>Rui</a:t>
            </a:r>
            <a:r>
              <a:rPr lang="en-US" dirty="0" smtClean="0"/>
              <a:t> 23 </a:t>
            </a:r>
            <a:r>
              <a:rPr lang="en-US" dirty="0" err="1" smtClean="0"/>
              <a:t>voti</a:t>
            </a:r>
            <a:r>
              <a:rPr lang="en-US" dirty="0" smtClean="0"/>
              <a:t>, 9 </a:t>
            </a:r>
            <a:r>
              <a:rPr lang="en-US" dirty="0" err="1" smtClean="0"/>
              <a:t>bianche</a:t>
            </a:r>
            <a:r>
              <a:rPr lang="en-US" dirty="0" smtClean="0"/>
              <a:t> (</a:t>
            </a:r>
            <a:r>
              <a:rPr lang="en-US" dirty="0" err="1" smtClean="0"/>
              <a:t>rosa</a:t>
            </a:r>
            <a:r>
              <a:rPr lang="en-US" dirty="0" smtClean="0"/>
              <a:t> </a:t>
            </a:r>
            <a:r>
              <a:rPr lang="en-US" dirty="0" err="1" smtClean="0"/>
              <a:t>Rui</a:t>
            </a:r>
            <a:r>
              <a:rPr lang="en-US" dirty="0" smtClean="0"/>
              <a:t> 65, 10 </a:t>
            </a:r>
            <a:r>
              <a:rPr lang="en-US" dirty="0" err="1" smtClean="0"/>
              <a:t>bianche</a:t>
            </a:r>
            <a:r>
              <a:rPr lang="en-US" dirty="0" smtClean="0"/>
              <a:t>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73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Direttivo</a:t>
            </a:r>
            <a:r>
              <a:rPr lang="en-US" dirty="0"/>
              <a:t> </a:t>
            </a:r>
            <a:r>
              <a:rPr lang="en-US" dirty="0" err="1" smtClean="0"/>
              <a:t>Ottobre</a:t>
            </a:r>
            <a:r>
              <a:rPr lang="en-US" dirty="0" smtClean="0"/>
              <a:t> </a:t>
            </a:r>
            <a:r>
              <a:rPr lang="en-US" dirty="0"/>
              <a:t>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4747"/>
            <a:ext cx="8229600" cy="5552253"/>
          </a:xfrm>
        </p:spPr>
        <p:txBody>
          <a:bodyPr>
            <a:normAutofit/>
          </a:bodyPr>
          <a:lstStyle/>
          <a:p>
            <a:r>
              <a:rPr lang="en-US" dirty="0" err="1" smtClean="0"/>
              <a:t>Approvati</a:t>
            </a:r>
            <a:r>
              <a:rPr lang="en-US" dirty="0" smtClean="0"/>
              <a:t> </a:t>
            </a:r>
            <a:r>
              <a:rPr lang="en-US" dirty="0" err="1" smtClean="0"/>
              <a:t>concorsi</a:t>
            </a:r>
            <a:r>
              <a:rPr lang="en-US" dirty="0" smtClean="0"/>
              <a:t> II </a:t>
            </a:r>
            <a:r>
              <a:rPr lang="en-US" dirty="0" err="1" smtClean="0"/>
              <a:t>livello</a:t>
            </a:r>
            <a:r>
              <a:rPr lang="en-US" dirty="0" smtClean="0"/>
              <a:t> </a:t>
            </a:r>
            <a:r>
              <a:rPr lang="en-US" dirty="0" err="1" smtClean="0"/>
              <a:t>Ricercatori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 </a:t>
            </a:r>
            <a:r>
              <a:rPr lang="en-US" dirty="0" err="1"/>
              <a:t>vincitori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Caccianiga</a:t>
            </a:r>
            <a:r>
              <a:rPr lang="en-US" dirty="0" smtClean="0"/>
              <a:t> Barbara </a:t>
            </a:r>
            <a:r>
              <a:rPr lang="en-US" dirty="0" err="1" smtClean="0"/>
              <a:t>Mi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Valente Paolo  Roma1</a:t>
            </a:r>
          </a:p>
          <a:p>
            <a:pPr marL="0" indent="0">
              <a:buNone/>
            </a:pPr>
            <a:r>
              <a:rPr lang="en-US" dirty="0" err="1" smtClean="0"/>
              <a:t>Venturi</a:t>
            </a:r>
            <a:r>
              <a:rPr lang="en-US" dirty="0" smtClean="0"/>
              <a:t> Andrea  Pisa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idonei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ANTONELLI  Mario LNF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CIRCELLA Marco Bari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PASSERA Massimo </a:t>
            </a:r>
            <a:r>
              <a:rPr lang="en-US" dirty="0" err="1" smtClean="0"/>
              <a:t>Padova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PRINO Francesco Torino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VAGNONI Vincenzo Bologna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VERDE Giuseppe Catania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94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Ottobre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-1" y="934507"/>
            <a:ext cx="9143999" cy="5435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13854 	</a:t>
            </a:r>
            <a:r>
              <a:rPr lang="en-US" sz="1400" dirty="0" err="1"/>
              <a:t>ratifica</a:t>
            </a:r>
            <a:r>
              <a:rPr lang="en-US" sz="1400" dirty="0"/>
              <a:t> </a:t>
            </a:r>
            <a:r>
              <a:rPr lang="en-US" sz="1400" dirty="0" err="1"/>
              <a:t>delibera</a:t>
            </a:r>
            <a:r>
              <a:rPr lang="en-US" sz="1400" dirty="0"/>
              <a:t> GE n. 10857 del 14.10.2015:     </a:t>
            </a:r>
            <a:r>
              <a:rPr lang="en-US" sz="1400" dirty="0" err="1"/>
              <a:t>nomina</a:t>
            </a:r>
            <a:r>
              <a:rPr lang="en-US" sz="1400" dirty="0"/>
              <a:t> </a:t>
            </a:r>
            <a:r>
              <a:rPr lang="en-US" sz="1400" dirty="0" err="1"/>
              <a:t>componenti</a:t>
            </a:r>
            <a:r>
              <a:rPr lang="en-US" sz="1400" dirty="0"/>
              <a:t> </a:t>
            </a:r>
            <a:r>
              <a:rPr lang="en-US" sz="1400" dirty="0" smtClean="0"/>
              <a:t>CTS </a:t>
            </a:r>
            <a:r>
              <a:rPr lang="en-US" sz="1400" dirty="0" err="1" smtClean="0"/>
              <a:t>nomina</a:t>
            </a:r>
            <a:r>
              <a:rPr lang="en-US" sz="1400" dirty="0" smtClean="0"/>
              <a:t> </a:t>
            </a:r>
            <a:r>
              <a:rPr lang="en-US" sz="1400" dirty="0" err="1" smtClean="0"/>
              <a:t>comitato</a:t>
            </a:r>
            <a:r>
              <a:rPr lang="en-US" sz="1400" dirty="0" smtClean="0"/>
              <a:t> </a:t>
            </a:r>
            <a:r>
              <a:rPr lang="en-US" sz="1400" dirty="0" err="1" smtClean="0"/>
              <a:t>scientifico</a:t>
            </a:r>
            <a:r>
              <a:rPr lang="en-US" sz="1400" dirty="0" smtClean="0"/>
              <a:t> LNGS</a:t>
            </a:r>
          </a:p>
          <a:p>
            <a:r>
              <a:rPr lang="en-US" sz="1400" dirty="0" err="1" smtClean="0"/>
              <a:t>approvazione</a:t>
            </a:r>
            <a:r>
              <a:rPr lang="en-US" sz="1400" dirty="0" smtClean="0"/>
              <a:t> </a:t>
            </a:r>
            <a:r>
              <a:rPr lang="en-US" sz="1400" dirty="0" err="1"/>
              <a:t>acquisto</a:t>
            </a:r>
            <a:r>
              <a:rPr lang="en-US" sz="1400" dirty="0"/>
              <a:t> </a:t>
            </a:r>
            <a:r>
              <a:rPr lang="en-US" sz="1400" dirty="0" err="1"/>
              <a:t>proprietà</a:t>
            </a:r>
            <a:r>
              <a:rPr lang="en-US" sz="1400" dirty="0"/>
              <a:t> </a:t>
            </a:r>
            <a:r>
              <a:rPr lang="en-US" sz="1400" dirty="0" err="1"/>
              <a:t>piena</a:t>
            </a:r>
            <a:r>
              <a:rPr lang="en-US" sz="1400" dirty="0"/>
              <a:t> </a:t>
            </a:r>
            <a:r>
              <a:rPr lang="en-US" sz="1400" dirty="0" err="1"/>
              <a:t>ed</a:t>
            </a:r>
            <a:r>
              <a:rPr lang="en-US" sz="1400" dirty="0"/>
              <a:t> </a:t>
            </a:r>
            <a:r>
              <a:rPr lang="en-US" sz="1400" dirty="0" err="1"/>
              <a:t>esclusiva</a:t>
            </a:r>
            <a:r>
              <a:rPr lang="en-US" sz="1400" dirty="0"/>
              <a:t> quota </a:t>
            </a:r>
            <a:r>
              <a:rPr lang="en-US" sz="1400" dirty="0" err="1"/>
              <a:t>ideale</a:t>
            </a:r>
            <a:r>
              <a:rPr lang="en-US" sz="1400" dirty="0"/>
              <a:t> 35% del </a:t>
            </a:r>
            <a:r>
              <a:rPr lang="en-US" sz="1400" dirty="0" err="1"/>
              <a:t>Progetto</a:t>
            </a:r>
            <a:r>
              <a:rPr lang="en-US" sz="1400" dirty="0"/>
              <a:t> </a:t>
            </a:r>
            <a:r>
              <a:rPr lang="en-US" sz="1400" dirty="0" err="1"/>
              <a:t>Acceleratore</a:t>
            </a:r>
            <a:r>
              <a:rPr lang="en-US" sz="1400" dirty="0"/>
              <a:t> </a:t>
            </a:r>
            <a:r>
              <a:rPr lang="en-US" sz="1400" dirty="0" smtClean="0"/>
              <a:t>e </a:t>
            </a:r>
            <a:r>
              <a:rPr lang="en-US" sz="1400" dirty="0" err="1" smtClean="0"/>
              <a:t>autorizzazione</a:t>
            </a:r>
            <a:r>
              <a:rPr lang="en-US" sz="1400" dirty="0" smtClean="0"/>
              <a:t> </a:t>
            </a:r>
            <a:r>
              <a:rPr lang="en-US" sz="1400" dirty="0" err="1"/>
              <a:t>sottoscrizione</a:t>
            </a:r>
            <a:r>
              <a:rPr lang="en-US" sz="1400" dirty="0"/>
              <a:t> </a:t>
            </a:r>
            <a:r>
              <a:rPr lang="en-US" sz="1400" dirty="0" err="1"/>
              <a:t>contratto</a:t>
            </a:r>
            <a:r>
              <a:rPr lang="en-US" sz="1400" dirty="0"/>
              <a:t> di </a:t>
            </a:r>
            <a:r>
              <a:rPr lang="en-US" sz="1400" dirty="0" err="1"/>
              <a:t>cessione</a:t>
            </a:r>
            <a:r>
              <a:rPr lang="en-US" sz="1400" dirty="0"/>
              <a:t> quote </a:t>
            </a:r>
            <a:r>
              <a:rPr lang="en-US" sz="1400" dirty="0" err="1"/>
              <a:t>Consorzio</a:t>
            </a:r>
            <a:r>
              <a:rPr lang="en-US" sz="1400" dirty="0"/>
              <a:t> </a:t>
            </a:r>
            <a:r>
              <a:rPr lang="en-US" sz="1400" dirty="0" err="1"/>
              <a:t>Laboratorio</a:t>
            </a:r>
            <a:r>
              <a:rPr lang="en-US" sz="1400" dirty="0"/>
              <a:t> Nicola </a:t>
            </a:r>
            <a:r>
              <a:rPr lang="en-US" sz="1400" dirty="0" err="1" smtClean="0"/>
              <a:t>Cabibbo</a:t>
            </a:r>
            <a:endParaRPr lang="en-US" sz="1400" dirty="0"/>
          </a:p>
          <a:p>
            <a:r>
              <a:rPr lang="en-US" sz="1400" dirty="0" smtClean="0"/>
              <a:t>13863 </a:t>
            </a:r>
            <a:r>
              <a:rPr lang="en-US" sz="1400" dirty="0"/>
              <a:t>	</a:t>
            </a:r>
            <a:r>
              <a:rPr lang="en-US" sz="1400" dirty="0" err="1"/>
              <a:t>approvazione</a:t>
            </a:r>
            <a:r>
              <a:rPr lang="en-US" sz="1400" dirty="0"/>
              <a:t>  Annex 1 to the Agreement concerning the Italian contribution to </a:t>
            </a:r>
            <a:r>
              <a:rPr lang="en-US" sz="1400" dirty="0" smtClean="0"/>
              <a:t>XFEL</a:t>
            </a:r>
            <a:endParaRPr lang="en-US" sz="1400" dirty="0"/>
          </a:p>
          <a:p>
            <a:r>
              <a:rPr lang="en-US" sz="1400" dirty="0" err="1" smtClean="0"/>
              <a:t>approvazione</a:t>
            </a:r>
            <a:r>
              <a:rPr lang="en-US" sz="1400" dirty="0" smtClean="0"/>
              <a:t> </a:t>
            </a:r>
            <a:r>
              <a:rPr lang="en-US" sz="1400" dirty="0"/>
              <a:t>“</a:t>
            </a:r>
            <a:r>
              <a:rPr lang="en-US" sz="1400" dirty="0" err="1"/>
              <a:t>Accordo</a:t>
            </a:r>
            <a:r>
              <a:rPr lang="en-US" sz="1400" dirty="0"/>
              <a:t> di </a:t>
            </a:r>
            <a:r>
              <a:rPr lang="en-US" sz="1400" dirty="0" err="1"/>
              <a:t>Cooperazione</a:t>
            </a:r>
            <a:r>
              <a:rPr lang="en-US" sz="1400" dirty="0"/>
              <a:t> </a:t>
            </a:r>
            <a:r>
              <a:rPr lang="en-US" sz="1400" dirty="0" err="1"/>
              <a:t>Scientifica</a:t>
            </a:r>
            <a:r>
              <a:rPr lang="en-US" sz="1400" dirty="0"/>
              <a:t> </a:t>
            </a:r>
            <a:r>
              <a:rPr lang="en-US" sz="1400" dirty="0" err="1"/>
              <a:t>tra</a:t>
            </a:r>
            <a:r>
              <a:rPr lang="en-US" sz="1400" dirty="0"/>
              <a:t> la </a:t>
            </a:r>
            <a:r>
              <a:rPr lang="en-US" sz="1400" dirty="0" err="1"/>
              <a:t>Comisiòn</a:t>
            </a:r>
            <a:r>
              <a:rPr lang="en-US" sz="1400" dirty="0"/>
              <a:t> </a:t>
            </a:r>
            <a:r>
              <a:rPr lang="en-US" sz="1400" dirty="0" err="1"/>
              <a:t>Nacional</a:t>
            </a:r>
            <a:r>
              <a:rPr lang="en-US" sz="1400" dirty="0"/>
              <a:t> de </a:t>
            </a:r>
            <a:r>
              <a:rPr lang="en-US" sz="1400" dirty="0" err="1"/>
              <a:t>Energia</a:t>
            </a:r>
            <a:r>
              <a:rPr lang="en-US" sz="1400" dirty="0"/>
              <a:t> </a:t>
            </a:r>
            <a:r>
              <a:rPr lang="en-US" sz="1400" dirty="0" err="1"/>
              <a:t>Atomica</a:t>
            </a:r>
            <a:r>
              <a:rPr lang="en-US" sz="1400" dirty="0"/>
              <a:t> </a:t>
            </a:r>
            <a:r>
              <a:rPr lang="en-US" sz="1400" dirty="0" err="1"/>
              <a:t>della</a:t>
            </a:r>
            <a:r>
              <a:rPr lang="en-US" sz="1400" dirty="0"/>
              <a:t> </a:t>
            </a:r>
            <a:r>
              <a:rPr lang="en-US" sz="1400" dirty="0" err="1"/>
              <a:t>Repubblica</a:t>
            </a:r>
            <a:r>
              <a:rPr lang="en-US" sz="1400" dirty="0"/>
              <a:t> Argentina e </a:t>
            </a:r>
            <a:r>
              <a:rPr lang="en-US" sz="1400" dirty="0" err="1"/>
              <a:t>l’INFN</a:t>
            </a:r>
            <a:r>
              <a:rPr lang="en-US" sz="1400" dirty="0"/>
              <a:t>”</a:t>
            </a:r>
          </a:p>
          <a:p>
            <a:r>
              <a:rPr lang="en-US" sz="1400" dirty="0" smtClean="0"/>
              <a:t>13866 </a:t>
            </a:r>
            <a:r>
              <a:rPr lang="en-US" sz="1400" dirty="0"/>
              <a:t>	</a:t>
            </a:r>
            <a:r>
              <a:rPr lang="en-US" sz="1400" dirty="0" err="1"/>
              <a:t>approvazione</a:t>
            </a:r>
            <a:r>
              <a:rPr lang="en-US" sz="1400" dirty="0"/>
              <a:t> </a:t>
            </a:r>
            <a:r>
              <a:rPr lang="en-US" sz="1400" dirty="0" err="1"/>
              <a:t>Disciplinare</a:t>
            </a:r>
            <a:r>
              <a:rPr lang="en-US" sz="1400" dirty="0"/>
              <a:t> </a:t>
            </a:r>
            <a:r>
              <a:rPr lang="en-US" sz="1400" dirty="0" err="1"/>
              <a:t>incarichi</a:t>
            </a:r>
            <a:r>
              <a:rPr lang="en-US" sz="1400" dirty="0"/>
              <a:t> di </a:t>
            </a:r>
            <a:r>
              <a:rPr lang="en-US" sz="1400" dirty="0" err="1"/>
              <a:t>ricerca</a:t>
            </a:r>
            <a:r>
              <a:rPr lang="en-US" sz="1400" dirty="0"/>
              <a:t> </a:t>
            </a:r>
            <a:r>
              <a:rPr lang="en-US" sz="1400" dirty="0" err="1"/>
              <a:t>alle</a:t>
            </a:r>
            <a:r>
              <a:rPr lang="en-US" sz="1400" dirty="0"/>
              <a:t> </a:t>
            </a:r>
            <a:r>
              <a:rPr lang="en-US" sz="1400" dirty="0" err="1"/>
              <a:t>attività</a:t>
            </a:r>
            <a:r>
              <a:rPr lang="en-US" sz="1400" dirty="0"/>
              <a:t> </a:t>
            </a:r>
            <a:r>
              <a:rPr lang="en-US" sz="1400" dirty="0" err="1"/>
              <a:t>scientifico-tecniche</a:t>
            </a:r>
            <a:r>
              <a:rPr lang="en-US" sz="1400" dirty="0"/>
              <a:t> </a:t>
            </a:r>
            <a:r>
              <a:rPr lang="en-US" sz="1400" dirty="0" err="1"/>
              <a:t>dell’INFN</a:t>
            </a:r>
            <a:r>
              <a:rPr lang="en-US" sz="1400" dirty="0"/>
              <a:t> per </a:t>
            </a:r>
            <a:r>
              <a:rPr lang="en-US" sz="1400" dirty="0" err="1"/>
              <a:t>l’anno</a:t>
            </a:r>
            <a:r>
              <a:rPr lang="en-US" sz="1400" dirty="0"/>
              <a:t> 2016</a:t>
            </a:r>
          </a:p>
          <a:p>
            <a:r>
              <a:rPr lang="en-US" sz="1400" dirty="0" err="1" smtClean="0"/>
              <a:t>approvazione</a:t>
            </a:r>
            <a:r>
              <a:rPr lang="en-US" sz="1400" dirty="0" smtClean="0"/>
              <a:t> </a:t>
            </a:r>
            <a:r>
              <a:rPr lang="en-US" sz="1400" dirty="0" err="1"/>
              <a:t>graduatorie</a:t>
            </a:r>
            <a:r>
              <a:rPr lang="en-US" sz="1400" dirty="0"/>
              <a:t> per </a:t>
            </a:r>
            <a:r>
              <a:rPr lang="en-US" sz="1400" dirty="0" err="1"/>
              <a:t>assegnazione</a:t>
            </a:r>
            <a:r>
              <a:rPr lang="en-US" sz="1400" dirty="0"/>
              <a:t> </a:t>
            </a:r>
            <a:r>
              <a:rPr lang="en-US" sz="1400" dirty="0" err="1"/>
              <a:t>borse</a:t>
            </a:r>
            <a:r>
              <a:rPr lang="en-US" sz="1400" dirty="0"/>
              <a:t> di studio (</a:t>
            </a:r>
            <a:r>
              <a:rPr lang="en-US" sz="1400" dirty="0" err="1"/>
              <a:t>rif</a:t>
            </a:r>
            <a:r>
              <a:rPr lang="en-US" sz="1400" dirty="0"/>
              <a:t>. n. 17191/2015, 17188/2015 )</a:t>
            </a:r>
          </a:p>
          <a:p>
            <a:r>
              <a:rPr lang="en-US" sz="1400" dirty="0" err="1" smtClean="0"/>
              <a:t>approvazione</a:t>
            </a:r>
            <a:r>
              <a:rPr lang="en-US" sz="1400" dirty="0" smtClean="0"/>
              <a:t> </a:t>
            </a:r>
            <a:r>
              <a:rPr lang="en-US" sz="1400" dirty="0"/>
              <a:t>“General Framework Agreement </a:t>
            </a:r>
            <a:r>
              <a:rPr lang="en-US" sz="1400" dirty="0" smtClean="0"/>
              <a:t> </a:t>
            </a:r>
            <a:r>
              <a:rPr lang="en-US" sz="1400" dirty="0"/>
              <a:t>the Chinese Academy of Sciences (China) and INFN (Italy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13877 </a:t>
            </a:r>
            <a:r>
              <a:rPr lang="en-US" sz="1400" dirty="0"/>
              <a:t>	</a:t>
            </a:r>
            <a:r>
              <a:rPr lang="en-US" sz="1400" dirty="0" err="1"/>
              <a:t>trasferimento</a:t>
            </a:r>
            <a:r>
              <a:rPr lang="en-US" sz="1400" dirty="0"/>
              <a:t> </a:t>
            </a:r>
            <a:r>
              <a:rPr lang="en-US" sz="1400" dirty="0" err="1"/>
              <a:t>d’ufficio</a:t>
            </a:r>
            <a:r>
              <a:rPr lang="en-US" sz="1400" dirty="0"/>
              <a:t> </a:t>
            </a:r>
            <a:r>
              <a:rPr lang="en-US" sz="1400" dirty="0" err="1"/>
              <a:t>della</a:t>
            </a:r>
            <a:r>
              <a:rPr lang="en-US" sz="1400" dirty="0"/>
              <a:t> </a:t>
            </a:r>
            <a:r>
              <a:rPr lang="en-US" sz="1400" dirty="0" err="1"/>
              <a:t>Dott.ssa</a:t>
            </a:r>
            <a:r>
              <a:rPr lang="en-US" sz="1400" dirty="0"/>
              <a:t> B. </a:t>
            </a:r>
            <a:r>
              <a:rPr lang="en-US" sz="1400" dirty="0" err="1"/>
              <a:t>Liberti</a:t>
            </a:r>
            <a:r>
              <a:rPr lang="en-US" sz="1400" dirty="0"/>
              <a:t> </a:t>
            </a:r>
            <a:r>
              <a:rPr lang="en-US" sz="1400" dirty="0" err="1"/>
              <a:t>della</a:t>
            </a:r>
            <a:r>
              <a:rPr lang="en-US" sz="1400" dirty="0"/>
              <a:t> </a:t>
            </a:r>
            <a:r>
              <a:rPr lang="en-US" sz="1400" dirty="0" err="1"/>
              <a:t>Sez</a:t>
            </a:r>
            <a:r>
              <a:rPr lang="en-US" sz="1400" dirty="0"/>
              <a:t>. Trieste  </a:t>
            </a:r>
            <a:r>
              <a:rPr lang="en-US" sz="1400" dirty="0" err="1"/>
              <a:t>presso</a:t>
            </a:r>
            <a:r>
              <a:rPr lang="en-US" sz="1400" dirty="0"/>
              <a:t> la </a:t>
            </a:r>
            <a:r>
              <a:rPr lang="en-US" sz="1400" dirty="0" err="1"/>
              <a:t>Sez</a:t>
            </a:r>
            <a:r>
              <a:rPr lang="en-US" sz="1400" dirty="0"/>
              <a:t>. Roma Tor </a:t>
            </a:r>
            <a:r>
              <a:rPr lang="en-US" sz="1400" dirty="0" err="1"/>
              <a:t>Vergata</a:t>
            </a:r>
            <a:endParaRPr lang="en-US" sz="1400" dirty="0"/>
          </a:p>
          <a:p>
            <a:r>
              <a:rPr lang="en-US" sz="1400" dirty="0"/>
              <a:t>13878 	</a:t>
            </a:r>
            <a:r>
              <a:rPr lang="en-US" sz="1400" dirty="0" err="1"/>
              <a:t>emissione</a:t>
            </a:r>
            <a:r>
              <a:rPr lang="en-US" sz="1400" dirty="0"/>
              <a:t> </a:t>
            </a:r>
            <a:r>
              <a:rPr lang="en-US" sz="1400" dirty="0" err="1"/>
              <a:t>bando</a:t>
            </a:r>
            <a:r>
              <a:rPr lang="en-US" sz="1400" dirty="0"/>
              <a:t> </a:t>
            </a:r>
            <a:r>
              <a:rPr lang="en-US" sz="1400" dirty="0" err="1"/>
              <a:t>concorso</a:t>
            </a:r>
            <a:r>
              <a:rPr lang="en-US" sz="1400" dirty="0"/>
              <a:t> per </a:t>
            </a:r>
            <a:r>
              <a:rPr lang="en-US" sz="1400" dirty="0" err="1"/>
              <a:t>assunzione</a:t>
            </a:r>
            <a:r>
              <a:rPr lang="en-US" sz="1400" dirty="0"/>
              <a:t> a tempo </a:t>
            </a:r>
            <a:r>
              <a:rPr lang="en-US" sz="1400" dirty="0" err="1"/>
              <a:t>indeterminato</a:t>
            </a:r>
            <a:r>
              <a:rPr lang="en-US" sz="1400" dirty="0"/>
              <a:t> (L.68/99 – art.18) per un </a:t>
            </a:r>
            <a:r>
              <a:rPr lang="en-US" sz="1400" dirty="0" err="1"/>
              <a:t>posto</a:t>
            </a:r>
            <a:r>
              <a:rPr lang="en-US" sz="1400" dirty="0"/>
              <a:t> di </a:t>
            </a:r>
            <a:r>
              <a:rPr lang="en-US" sz="1400" dirty="0" err="1"/>
              <a:t>Op.tec</a:t>
            </a:r>
            <a:r>
              <a:rPr lang="en-US" sz="1400" dirty="0"/>
              <a:t>. VIII liv. </a:t>
            </a:r>
            <a:r>
              <a:rPr lang="en-US" sz="1400" dirty="0" err="1"/>
              <a:t>presso</a:t>
            </a:r>
            <a:r>
              <a:rPr lang="en-US" sz="1400" dirty="0"/>
              <a:t> la </a:t>
            </a:r>
            <a:r>
              <a:rPr lang="en-US" sz="1400" dirty="0" err="1"/>
              <a:t>Sez</a:t>
            </a:r>
            <a:r>
              <a:rPr lang="en-US" sz="1400" dirty="0"/>
              <a:t>. Firenze</a:t>
            </a:r>
          </a:p>
          <a:p>
            <a:r>
              <a:rPr lang="en-US" sz="1400" dirty="0"/>
              <a:t>13879 	</a:t>
            </a:r>
            <a:r>
              <a:rPr lang="en-US" sz="1400" dirty="0" err="1"/>
              <a:t>approvazione</a:t>
            </a:r>
            <a:r>
              <a:rPr lang="en-US" sz="1400" dirty="0"/>
              <a:t> </a:t>
            </a:r>
            <a:r>
              <a:rPr lang="en-US" sz="1400" dirty="0" err="1"/>
              <a:t>atti</a:t>
            </a:r>
            <a:r>
              <a:rPr lang="en-US" sz="1400" dirty="0"/>
              <a:t> </a:t>
            </a:r>
            <a:r>
              <a:rPr lang="en-US" sz="1400" dirty="0" err="1"/>
              <a:t>concorso</a:t>
            </a:r>
            <a:r>
              <a:rPr lang="en-US" sz="1400" dirty="0"/>
              <a:t> per </a:t>
            </a:r>
            <a:r>
              <a:rPr lang="en-US" sz="1400" dirty="0" err="1"/>
              <a:t>conferimento</a:t>
            </a:r>
            <a:r>
              <a:rPr lang="en-US" sz="1400" dirty="0"/>
              <a:t> </a:t>
            </a:r>
            <a:r>
              <a:rPr lang="en-US" sz="1400" dirty="0" err="1"/>
              <a:t>borse</a:t>
            </a:r>
            <a:r>
              <a:rPr lang="en-US" sz="1400" dirty="0"/>
              <a:t> di studio (</a:t>
            </a:r>
            <a:r>
              <a:rPr lang="en-US" sz="1400" dirty="0" err="1"/>
              <a:t>rif</a:t>
            </a:r>
            <a:r>
              <a:rPr lang="en-US" sz="1400" dirty="0"/>
              <a:t>. n. 17444/2015, 17365/2015, 17366/2014)</a:t>
            </a:r>
          </a:p>
          <a:p>
            <a:r>
              <a:rPr lang="en-US" sz="1400" dirty="0"/>
              <a:t>13880 	</a:t>
            </a:r>
            <a:r>
              <a:rPr lang="en-US" sz="1400" dirty="0" err="1"/>
              <a:t>proroga</a:t>
            </a:r>
            <a:r>
              <a:rPr lang="en-US" sz="1400" dirty="0"/>
              <a:t> </a:t>
            </a:r>
            <a:r>
              <a:rPr lang="en-US" sz="1400" dirty="0" err="1"/>
              <a:t>contratti</a:t>
            </a:r>
            <a:r>
              <a:rPr lang="en-US" sz="1400" dirty="0"/>
              <a:t> a tempo </a:t>
            </a:r>
            <a:r>
              <a:rPr lang="en-US" sz="1400" dirty="0" err="1"/>
              <a:t>determinato</a:t>
            </a:r>
            <a:r>
              <a:rPr lang="en-US" sz="1400" dirty="0"/>
              <a:t> </a:t>
            </a:r>
            <a:r>
              <a:rPr lang="en-US" sz="1400" dirty="0" err="1"/>
              <a:t>ai</a:t>
            </a:r>
            <a:r>
              <a:rPr lang="en-US" sz="1400" dirty="0"/>
              <a:t> </a:t>
            </a:r>
            <a:r>
              <a:rPr lang="en-US" sz="1400" dirty="0" err="1"/>
              <a:t>sensi</a:t>
            </a:r>
            <a:r>
              <a:rPr lang="en-US" sz="1400" dirty="0"/>
              <a:t> del </a:t>
            </a:r>
            <a:r>
              <a:rPr lang="en-US" sz="1400" dirty="0" err="1"/>
              <a:t>relativo</a:t>
            </a:r>
            <a:r>
              <a:rPr lang="en-US" sz="1400" dirty="0"/>
              <a:t> </a:t>
            </a:r>
            <a:r>
              <a:rPr lang="en-US" sz="1400" dirty="0" err="1"/>
              <a:t>Accordo</a:t>
            </a:r>
            <a:r>
              <a:rPr lang="en-US" sz="1400" dirty="0"/>
              <a:t> </a:t>
            </a:r>
            <a:r>
              <a:rPr lang="en-US" sz="1400" dirty="0" err="1"/>
              <a:t>Decentrato</a:t>
            </a:r>
            <a:r>
              <a:rPr lang="en-US" sz="1400" dirty="0"/>
              <a:t> di </a:t>
            </a:r>
            <a:r>
              <a:rPr lang="en-US" sz="1400" dirty="0" err="1"/>
              <a:t>Ente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sz="1400" dirty="0" smtClean="0"/>
              <a:t>13881 </a:t>
            </a:r>
            <a:r>
              <a:rPr lang="en-US" sz="1400" dirty="0"/>
              <a:t>	</a:t>
            </a:r>
            <a:r>
              <a:rPr lang="en-US" sz="1400" dirty="0" err="1"/>
              <a:t>approvazione</a:t>
            </a:r>
            <a:r>
              <a:rPr lang="en-US" sz="1400" dirty="0"/>
              <a:t> </a:t>
            </a:r>
            <a:r>
              <a:rPr lang="en-US" sz="1400" dirty="0" err="1"/>
              <a:t>assunzione</a:t>
            </a:r>
            <a:r>
              <a:rPr lang="en-US" sz="1400" dirty="0"/>
              <a:t> </a:t>
            </a:r>
            <a:r>
              <a:rPr lang="en-US" sz="1400" dirty="0" err="1"/>
              <a:t>personale</a:t>
            </a:r>
            <a:r>
              <a:rPr lang="en-US" sz="1400" dirty="0"/>
              <a:t> a tempo </a:t>
            </a:r>
            <a:r>
              <a:rPr lang="en-US" sz="1400" dirty="0" err="1"/>
              <a:t>indeterminato</a:t>
            </a:r>
            <a:r>
              <a:rPr lang="en-US" sz="1400" dirty="0"/>
              <a:t> come </a:t>
            </a:r>
            <a:r>
              <a:rPr lang="en-US" sz="1400" dirty="0" err="1"/>
              <a:t>Tecnologo</a:t>
            </a:r>
            <a:r>
              <a:rPr lang="en-US" sz="1400" dirty="0"/>
              <a:t> III liv. per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vincitori</a:t>
            </a:r>
            <a:r>
              <a:rPr lang="en-US" sz="1400" dirty="0"/>
              <a:t> </a:t>
            </a:r>
            <a:r>
              <a:rPr lang="en-US" sz="1400" dirty="0" err="1"/>
              <a:t>concorso</a:t>
            </a:r>
            <a:r>
              <a:rPr lang="en-US" sz="1400" dirty="0"/>
              <a:t> </a:t>
            </a:r>
            <a:r>
              <a:rPr lang="en-US" sz="1400" dirty="0" err="1" smtClean="0"/>
              <a:t>Sez</a:t>
            </a:r>
            <a:r>
              <a:rPr lang="en-US" sz="1400" dirty="0"/>
              <a:t>. Cagliari, Catania, Pavia</a:t>
            </a:r>
          </a:p>
          <a:p>
            <a:r>
              <a:rPr lang="en-US" sz="1400" dirty="0"/>
              <a:t>13882 	</a:t>
            </a:r>
            <a:r>
              <a:rPr lang="en-US" sz="1400" dirty="0" err="1"/>
              <a:t>approvazione</a:t>
            </a:r>
            <a:r>
              <a:rPr lang="en-US" sz="1400" dirty="0"/>
              <a:t> </a:t>
            </a:r>
            <a:r>
              <a:rPr lang="en-US" sz="1400" dirty="0" err="1"/>
              <a:t>assunzione</a:t>
            </a:r>
            <a:r>
              <a:rPr lang="en-US" sz="1400" dirty="0"/>
              <a:t> </a:t>
            </a:r>
            <a:r>
              <a:rPr lang="en-US" sz="1400" dirty="0" err="1"/>
              <a:t>personale</a:t>
            </a:r>
            <a:r>
              <a:rPr lang="en-US" sz="1400" dirty="0"/>
              <a:t> a tempo </a:t>
            </a:r>
            <a:r>
              <a:rPr lang="en-US" sz="1400" dirty="0" err="1"/>
              <a:t>indeterminato</a:t>
            </a:r>
            <a:r>
              <a:rPr lang="en-US" sz="1400" dirty="0"/>
              <a:t> come </a:t>
            </a:r>
            <a:r>
              <a:rPr lang="en-US" sz="1400" dirty="0" err="1"/>
              <a:t>Ric</a:t>
            </a:r>
            <a:r>
              <a:rPr lang="en-US" sz="1400" dirty="0"/>
              <a:t>. II </a:t>
            </a:r>
            <a:r>
              <a:rPr lang="en-US" sz="1400" dirty="0" err="1"/>
              <a:t>lliv</a:t>
            </a:r>
            <a:r>
              <a:rPr lang="en-US" sz="1400" dirty="0"/>
              <a:t>. per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vincitori</a:t>
            </a:r>
            <a:r>
              <a:rPr lang="en-US" sz="1400" dirty="0"/>
              <a:t> </a:t>
            </a:r>
            <a:r>
              <a:rPr lang="en-US" sz="1400" dirty="0" err="1"/>
              <a:t>concorso</a:t>
            </a:r>
            <a:r>
              <a:rPr lang="en-US" sz="1400" dirty="0"/>
              <a:t> 16618/2015</a:t>
            </a:r>
          </a:p>
          <a:p>
            <a:r>
              <a:rPr lang="en-US" sz="1400" dirty="0"/>
              <a:t>13883 	</a:t>
            </a:r>
            <a:r>
              <a:rPr lang="en-US" sz="1400" dirty="0" err="1"/>
              <a:t>assegnazione</a:t>
            </a:r>
            <a:r>
              <a:rPr lang="en-US" sz="1400" dirty="0"/>
              <a:t> </a:t>
            </a:r>
            <a:r>
              <a:rPr lang="en-US" sz="1400" dirty="0" err="1"/>
              <a:t>contratti</a:t>
            </a:r>
            <a:r>
              <a:rPr lang="en-US" sz="1400" dirty="0"/>
              <a:t> a tempo </a:t>
            </a:r>
            <a:r>
              <a:rPr lang="en-US" sz="1400" dirty="0" err="1"/>
              <a:t>determinato</a:t>
            </a:r>
            <a:r>
              <a:rPr lang="en-US" sz="1400" dirty="0"/>
              <a:t> art. 36 e 15</a:t>
            </a:r>
          </a:p>
          <a:p>
            <a:r>
              <a:rPr lang="en-US" sz="1400" dirty="0"/>
              <a:t>13884 	</a:t>
            </a:r>
            <a:r>
              <a:rPr lang="en-US" sz="1400" dirty="0" err="1"/>
              <a:t>assegnazione</a:t>
            </a:r>
            <a:r>
              <a:rPr lang="en-US" sz="1400" dirty="0"/>
              <a:t> </a:t>
            </a:r>
            <a:r>
              <a:rPr lang="en-US" sz="1400" dirty="0" err="1"/>
              <a:t>contratti</a:t>
            </a:r>
            <a:r>
              <a:rPr lang="en-US" sz="1400" dirty="0"/>
              <a:t> ex art. 2222</a:t>
            </a:r>
          </a:p>
        </p:txBody>
      </p:sp>
    </p:spTree>
    <p:extLst>
      <p:ext uri="{BB962C8B-B14F-4D97-AF65-F5344CB8AC3E}">
        <p14:creationId xmlns:p14="http://schemas.microsoft.com/office/powerpoint/2010/main" val="161560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Novembre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Zoccoli</a:t>
            </a:r>
            <a:r>
              <a:rPr lang="en-US" dirty="0" smtClean="0">
                <a:sym typeface="Wingdings"/>
              </a:rPr>
              <a:t> . </a:t>
            </a:r>
            <a:r>
              <a:rPr lang="en-US" dirty="0" err="1" smtClean="0">
                <a:sym typeface="Wingdings"/>
              </a:rPr>
              <a:t>Formazione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Budget 1.1Me , continue </a:t>
            </a:r>
            <a:r>
              <a:rPr lang="en-US" dirty="0" err="1" smtClean="0">
                <a:sym typeface="Wingdings"/>
              </a:rPr>
              <a:t>revisioni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programma</a:t>
            </a:r>
            <a:r>
              <a:rPr lang="en-US" dirty="0" smtClean="0">
                <a:sym typeface="Wingdings"/>
              </a:rPr>
              <a:t> dal 2010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Aumento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corsi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nazionali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Stimolare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partecipazione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tutti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nel</a:t>
            </a:r>
            <a:r>
              <a:rPr lang="en-US" dirty="0" smtClean="0">
                <a:sym typeface="Wingdings"/>
              </a:rPr>
              <a:t> 2015  900 </a:t>
            </a:r>
            <a:r>
              <a:rPr lang="en-US" dirty="0" err="1" smtClean="0">
                <a:sym typeface="Wingdings"/>
              </a:rPr>
              <a:t>partecipanti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Discussione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</a:t>
            </a:r>
            <a:r>
              <a:rPr lang="en-US" dirty="0" smtClean="0">
                <a:sym typeface="Wingdings"/>
              </a:rPr>
              <a:t> come </a:t>
            </a:r>
            <a:r>
              <a:rPr lang="en-US" dirty="0" err="1" smtClean="0">
                <a:sym typeface="Wingdings"/>
              </a:rPr>
              <a:t>inserire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borsisti</a:t>
            </a:r>
            <a:r>
              <a:rPr lang="en-US" dirty="0" smtClean="0">
                <a:sym typeface="Wingdings"/>
              </a:rPr>
              <a:t> e AR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(</a:t>
            </a:r>
            <a:r>
              <a:rPr lang="en-US" dirty="0" err="1" smtClean="0">
                <a:sym typeface="Wingdings"/>
              </a:rPr>
              <a:t>proposta</a:t>
            </a:r>
            <a:r>
              <a:rPr lang="en-US" dirty="0" smtClean="0">
                <a:sym typeface="Wingdings"/>
              </a:rPr>
              <a:t> di far </a:t>
            </a:r>
            <a:r>
              <a:rPr lang="en-US" dirty="0" err="1" smtClean="0">
                <a:sym typeface="Wingdings"/>
              </a:rPr>
              <a:t>figurare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una</a:t>
            </a:r>
            <a:r>
              <a:rPr lang="en-US" dirty="0" smtClean="0">
                <a:sym typeface="Wingdings"/>
              </a:rPr>
              <a:t> fee)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Prossimi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anni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formazione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manageriale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comunicazione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scientifica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promuovere</a:t>
            </a:r>
            <a:r>
              <a:rPr lang="en-US" dirty="0" smtClean="0">
                <a:sym typeface="Wingdings"/>
              </a:rPr>
              <a:t> le </a:t>
            </a:r>
            <a:r>
              <a:rPr lang="en-US" dirty="0" err="1" smtClean="0">
                <a:sym typeface="Wingdings"/>
              </a:rPr>
              <a:t>competenze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giovani</a:t>
            </a: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Inoltre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sono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finanziati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corsi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sicurezza</a:t>
            </a:r>
            <a:r>
              <a:rPr lang="en-US" dirty="0" smtClean="0">
                <a:sym typeface="Wingdings"/>
              </a:rPr>
              <a:t> non </a:t>
            </a:r>
            <a:r>
              <a:rPr lang="en-US" dirty="0" err="1" smtClean="0">
                <a:sym typeface="Wingdings"/>
              </a:rPr>
              <a:t>obbligatori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Corsi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sicurezza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obbligatori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sono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finanziati</a:t>
            </a:r>
            <a:r>
              <a:rPr lang="en-US" dirty="0" smtClean="0">
                <a:sym typeface="Wingdings"/>
              </a:rPr>
              <a:t> ad hoc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Proposte</a:t>
            </a:r>
            <a:r>
              <a:rPr lang="en-US" dirty="0" smtClean="0">
                <a:sym typeface="Wingdings"/>
              </a:rPr>
              <a:t>?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97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Novembre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Esposito –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Nuove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schede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sicurezza</a:t>
            </a:r>
            <a:r>
              <a:rPr lang="en-US" dirty="0" smtClean="0">
                <a:sym typeface="Wingdings"/>
              </a:rPr>
              <a:t> CERN-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Preposti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sono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team leader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Nuove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schede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radioprotezione</a:t>
            </a:r>
            <a:r>
              <a:rPr lang="en-US" dirty="0" smtClean="0">
                <a:sym typeface="Wingdings"/>
              </a:rPr>
              <a:t> CERN –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Se </a:t>
            </a:r>
            <a:r>
              <a:rPr lang="en-US" dirty="0" err="1" smtClean="0">
                <a:sym typeface="Wingdings"/>
              </a:rPr>
              <a:t>meno</a:t>
            </a:r>
            <a:r>
              <a:rPr lang="en-US" dirty="0" smtClean="0">
                <a:sym typeface="Wingdings"/>
              </a:rPr>
              <a:t> 2mesi/y </a:t>
            </a:r>
            <a:r>
              <a:rPr lang="en-US" dirty="0" err="1" smtClean="0">
                <a:sym typeface="Wingdings"/>
              </a:rPr>
              <a:t>cern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fornira</a:t>
            </a:r>
            <a:r>
              <a:rPr lang="en-US" dirty="0" smtClean="0">
                <a:sym typeface="Wingdings"/>
              </a:rPr>
              <a:t>’ </a:t>
            </a:r>
            <a:r>
              <a:rPr lang="en-US" dirty="0" err="1" smtClean="0">
                <a:sym typeface="Wingdings"/>
              </a:rPr>
              <a:t>dosimetro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temporaneo</a:t>
            </a: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Pischedda</a:t>
            </a:r>
            <a:r>
              <a:rPr lang="en-US" dirty="0" smtClean="0">
                <a:sym typeface="Wingdings"/>
              </a:rPr>
              <a:t> –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Relazione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</a:t>
            </a:r>
            <a:r>
              <a:rPr lang="en-US" dirty="0" smtClean="0">
                <a:sym typeface="Wingdings"/>
              </a:rPr>
              <a:t> CWT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Nuova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gara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consip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probabilmente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cambiera</a:t>
            </a:r>
            <a:r>
              <a:rPr lang="en-US" dirty="0" smtClean="0">
                <a:sym typeface="Wingdings"/>
              </a:rPr>
              <a:t>’ </a:t>
            </a:r>
            <a:r>
              <a:rPr lang="en-US" dirty="0" err="1" smtClean="0">
                <a:sym typeface="Wingdings"/>
              </a:rPr>
              <a:t>agenzia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INFN </a:t>
            </a:r>
            <a:r>
              <a:rPr lang="en-US" dirty="0" err="1" smtClean="0">
                <a:sym typeface="Wingdings"/>
              </a:rPr>
              <a:t>spinge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uso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delle</a:t>
            </a:r>
            <a:r>
              <a:rPr lang="en-US" dirty="0" smtClean="0">
                <a:sym typeface="Wingdings"/>
              </a:rPr>
              <a:t> carte di </a:t>
            </a:r>
            <a:r>
              <a:rPr lang="en-US" dirty="0" err="1" smtClean="0">
                <a:sym typeface="Wingdings"/>
              </a:rPr>
              <a:t>credito</a:t>
            </a:r>
            <a:r>
              <a:rPr lang="en-US" dirty="0" smtClean="0">
                <a:sym typeface="Wingdings"/>
              </a:rPr>
              <a:t> corporate per </a:t>
            </a:r>
            <a:r>
              <a:rPr lang="en-US" dirty="0" err="1" smtClean="0">
                <a:sym typeface="Wingdings"/>
              </a:rPr>
              <a:t>diminuire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impatto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tracciabilita</a:t>
            </a:r>
            <a:r>
              <a:rPr lang="en-US" dirty="0" smtClean="0">
                <a:sym typeface="Wingdings"/>
              </a:rPr>
              <a:t>’ </a:t>
            </a:r>
            <a:r>
              <a:rPr lang="en-US" dirty="0" err="1" smtClean="0">
                <a:sym typeface="Wingdings"/>
              </a:rPr>
              <a:t>biglietti</a:t>
            </a:r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10 dicembre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54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16918</TotalTime>
  <Words>1533</Words>
  <Application>Microsoft Macintosh PowerPoint</Application>
  <PresentationFormat>On-screen Show (4:3)</PresentationFormat>
  <Paragraphs>286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Clarity</vt:lpstr>
      <vt:lpstr>Cds Dicembre 2015</vt:lpstr>
      <vt:lpstr>Direttori Ottobre/Novembre 2015</vt:lpstr>
      <vt:lpstr>Direttori Ottobre/Novembre 2015</vt:lpstr>
      <vt:lpstr>Direttori Ottobre 2015</vt:lpstr>
      <vt:lpstr>Direttivo Ottobre 2015</vt:lpstr>
      <vt:lpstr>Direttivo Ottobre 2015</vt:lpstr>
      <vt:lpstr>Direttivo Ottobre 2015</vt:lpstr>
      <vt:lpstr>Direttori Novembre 2015</vt:lpstr>
      <vt:lpstr>Direttori Novembre 2015</vt:lpstr>
      <vt:lpstr>Direttori Novembre 2015</vt:lpstr>
      <vt:lpstr>Direttori Novembre 2015</vt:lpstr>
      <vt:lpstr>Direttivo Novembre 2015</vt:lpstr>
      <vt:lpstr>Delibere Novembre 2015</vt:lpstr>
      <vt:lpstr>Piano Triennale 2016-18 - Catania</vt:lpstr>
      <vt:lpstr>Piano Triennale 2016-18 - Catania</vt:lpstr>
      <vt:lpstr>Notizie Locali</vt:lpstr>
      <vt:lpstr>Notizie Locali</vt:lpstr>
      <vt:lpstr>Notizie Locali</vt:lpstr>
      <vt:lpstr>Notizie Locali</vt:lpstr>
      <vt:lpstr>Notizie Locali</vt:lpstr>
      <vt:lpstr>Riunione Personale per presentazione candidature</vt:lpstr>
      <vt:lpstr>Di scorta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luglio 2012</dc:title>
  <dc:creator>Chiara Meroni</dc:creator>
  <cp:lastModifiedBy>Chiara Meroni</cp:lastModifiedBy>
  <cp:revision>478</cp:revision>
  <cp:lastPrinted>2015-04-20T11:03:00Z</cp:lastPrinted>
  <dcterms:created xsi:type="dcterms:W3CDTF">2012-07-01T07:42:44Z</dcterms:created>
  <dcterms:modified xsi:type="dcterms:W3CDTF">2015-12-10T12:51:09Z</dcterms:modified>
</cp:coreProperties>
</file>